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323"/>
  </p:notesMasterIdLst>
  <p:sldIdLst>
    <p:sldId id="726" r:id="rId2"/>
    <p:sldId id="728" r:id="rId3"/>
    <p:sldId id="729" r:id="rId4"/>
    <p:sldId id="730" r:id="rId5"/>
    <p:sldId id="731" r:id="rId6"/>
    <p:sldId id="539" r:id="rId7"/>
    <p:sldId id="540" r:id="rId8"/>
    <p:sldId id="541" r:id="rId9"/>
    <p:sldId id="542" r:id="rId10"/>
    <p:sldId id="543" r:id="rId11"/>
    <p:sldId id="544" r:id="rId12"/>
    <p:sldId id="545" r:id="rId13"/>
    <p:sldId id="546" r:id="rId14"/>
    <p:sldId id="547" r:id="rId15"/>
    <p:sldId id="548" r:id="rId16"/>
    <p:sldId id="549" r:id="rId17"/>
    <p:sldId id="550" r:id="rId18"/>
    <p:sldId id="551" r:id="rId19"/>
    <p:sldId id="552" r:id="rId20"/>
    <p:sldId id="553" r:id="rId21"/>
    <p:sldId id="554" r:id="rId22"/>
    <p:sldId id="555" r:id="rId23"/>
    <p:sldId id="556" r:id="rId24"/>
    <p:sldId id="557" r:id="rId25"/>
    <p:sldId id="558" r:id="rId26"/>
    <p:sldId id="559" r:id="rId27"/>
    <p:sldId id="560" r:id="rId28"/>
    <p:sldId id="561" r:id="rId29"/>
    <p:sldId id="562" r:id="rId30"/>
    <p:sldId id="563" r:id="rId31"/>
    <p:sldId id="564" r:id="rId32"/>
    <p:sldId id="565" r:id="rId33"/>
    <p:sldId id="566" r:id="rId34"/>
    <p:sldId id="567" r:id="rId35"/>
    <p:sldId id="568" r:id="rId36"/>
    <p:sldId id="569" r:id="rId37"/>
    <p:sldId id="570" r:id="rId38"/>
    <p:sldId id="571" r:id="rId39"/>
    <p:sldId id="572" r:id="rId40"/>
    <p:sldId id="573" r:id="rId41"/>
    <p:sldId id="574" r:id="rId42"/>
    <p:sldId id="575" r:id="rId43"/>
    <p:sldId id="576" r:id="rId44"/>
    <p:sldId id="577" r:id="rId45"/>
    <p:sldId id="578" r:id="rId46"/>
    <p:sldId id="579" r:id="rId47"/>
    <p:sldId id="733" r:id="rId48"/>
    <p:sldId id="580" r:id="rId49"/>
    <p:sldId id="581" r:id="rId50"/>
    <p:sldId id="582" r:id="rId51"/>
    <p:sldId id="583" r:id="rId52"/>
    <p:sldId id="584" r:id="rId53"/>
    <p:sldId id="585" r:id="rId54"/>
    <p:sldId id="586" r:id="rId55"/>
    <p:sldId id="587" r:id="rId56"/>
    <p:sldId id="588" r:id="rId57"/>
    <p:sldId id="589" r:id="rId58"/>
    <p:sldId id="590" r:id="rId59"/>
    <p:sldId id="591" r:id="rId60"/>
    <p:sldId id="592" r:id="rId61"/>
    <p:sldId id="593" r:id="rId62"/>
    <p:sldId id="594" r:id="rId63"/>
    <p:sldId id="595" r:id="rId64"/>
    <p:sldId id="596" r:id="rId65"/>
    <p:sldId id="597" r:id="rId66"/>
    <p:sldId id="598" r:id="rId67"/>
    <p:sldId id="599" r:id="rId68"/>
    <p:sldId id="600" r:id="rId69"/>
    <p:sldId id="601" r:id="rId70"/>
    <p:sldId id="602" r:id="rId71"/>
    <p:sldId id="603" r:id="rId72"/>
    <p:sldId id="604" r:id="rId73"/>
    <p:sldId id="605" r:id="rId74"/>
    <p:sldId id="606" r:id="rId75"/>
    <p:sldId id="607" r:id="rId76"/>
    <p:sldId id="608" r:id="rId77"/>
    <p:sldId id="609" r:id="rId78"/>
    <p:sldId id="610" r:id="rId79"/>
    <p:sldId id="611" r:id="rId80"/>
    <p:sldId id="612" r:id="rId81"/>
    <p:sldId id="613" r:id="rId82"/>
    <p:sldId id="614" r:id="rId83"/>
    <p:sldId id="615" r:id="rId84"/>
    <p:sldId id="616" r:id="rId85"/>
    <p:sldId id="617" r:id="rId86"/>
    <p:sldId id="618" r:id="rId87"/>
    <p:sldId id="619" r:id="rId88"/>
    <p:sldId id="620" r:id="rId89"/>
    <p:sldId id="621" r:id="rId90"/>
    <p:sldId id="622" r:id="rId91"/>
    <p:sldId id="623" r:id="rId92"/>
    <p:sldId id="624" r:id="rId93"/>
    <p:sldId id="625" r:id="rId94"/>
    <p:sldId id="626" r:id="rId95"/>
    <p:sldId id="627" r:id="rId96"/>
    <p:sldId id="628" r:id="rId97"/>
    <p:sldId id="629" r:id="rId98"/>
    <p:sldId id="630" r:id="rId99"/>
    <p:sldId id="631" r:id="rId100"/>
    <p:sldId id="632" r:id="rId101"/>
    <p:sldId id="633" r:id="rId102"/>
    <p:sldId id="634" r:id="rId103"/>
    <p:sldId id="635" r:id="rId104"/>
    <p:sldId id="636" r:id="rId105"/>
    <p:sldId id="637" r:id="rId106"/>
    <p:sldId id="638" r:id="rId107"/>
    <p:sldId id="732" r:id="rId108"/>
    <p:sldId id="639" r:id="rId109"/>
    <p:sldId id="640" r:id="rId110"/>
    <p:sldId id="641" r:id="rId111"/>
    <p:sldId id="642" r:id="rId112"/>
    <p:sldId id="643" r:id="rId113"/>
    <p:sldId id="644" r:id="rId114"/>
    <p:sldId id="645" r:id="rId115"/>
    <p:sldId id="646" r:id="rId116"/>
    <p:sldId id="647" r:id="rId117"/>
    <p:sldId id="648" r:id="rId118"/>
    <p:sldId id="649" r:id="rId119"/>
    <p:sldId id="650" r:id="rId120"/>
    <p:sldId id="651" r:id="rId121"/>
    <p:sldId id="652" r:id="rId122"/>
    <p:sldId id="653" r:id="rId123"/>
    <p:sldId id="654" r:id="rId124"/>
    <p:sldId id="655" r:id="rId125"/>
    <p:sldId id="656" r:id="rId126"/>
    <p:sldId id="657" r:id="rId127"/>
    <p:sldId id="658" r:id="rId128"/>
    <p:sldId id="659" r:id="rId129"/>
    <p:sldId id="660" r:id="rId130"/>
    <p:sldId id="661" r:id="rId131"/>
    <p:sldId id="662" r:id="rId132"/>
    <p:sldId id="663" r:id="rId133"/>
    <p:sldId id="664" r:id="rId134"/>
    <p:sldId id="665" r:id="rId135"/>
    <p:sldId id="666" r:id="rId136"/>
    <p:sldId id="667" r:id="rId137"/>
    <p:sldId id="668" r:id="rId138"/>
    <p:sldId id="669" r:id="rId139"/>
    <p:sldId id="670" r:id="rId140"/>
    <p:sldId id="671" r:id="rId141"/>
    <p:sldId id="672" r:id="rId142"/>
    <p:sldId id="673" r:id="rId143"/>
    <p:sldId id="674" r:id="rId144"/>
    <p:sldId id="675" r:id="rId145"/>
    <p:sldId id="676" r:id="rId146"/>
    <p:sldId id="677" r:id="rId147"/>
    <p:sldId id="678" r:id="rId148"/>
    <p:sldId id="679" r:id="rId149"/>
    <p:sldId id="680" r:id="rId150"/>
    <p:sldId id="681" r:id="rId151"/>
    <p:sldId id="682" r:id="rId152"/>
    <p:sldId id="683" r:id="rId153"/>
    <p:sldId id="684" r:id="rId154"/>
    <p:sldId id="685" r:id="rId155"/>
    <p:sldId id="686" r:id="rId156"/>
    <p:sldId id="687" r:id="rId157"/>
    <p:sldId id="688" r:id="rId158"/>
    <p:sldId id="689" r:id="rId159"/>
    <p:sldId id="690" r:id="rId160"/>
    <p:sldId id="691" r:id="rId161"/>
    <p:sldId id="692" r:id="rId162"/>
    <p:sldId id="693" r:id="rId163"/>
    <p:sldId id="694" r:id="rId164"/>
    <p:sldId id="695" r:id="rId165"/>
    <p:sldId id="696" r:id="rId166"/>
    <p:sldId id="697" r:id="rId167"/>
    <p:sldId id="698" r:id="rId168"/>
    <p:sldId id="699" r:id="rId169"/>
    <p:sldId id="700" r:id="rId170"/>
    <p:sldId id="701" r:id="rId171"/>
    <p:sldId id="702" r:id="rId172"/>
    <p:sldId id="703" r:id="rId173"/>
    <p:sldId id="704" r:id="rId174"/>
    <p:sldId id="705" r:id="rId175"/>
    <p:sldId id="706" r:id="rId176"/>
    <p:sldId id="707" r:id="rId177"/>
    <p:sldId id="708" r:id="rId178"/>
    <p:sldId id="709" r:id="rId179"/>
    <p:sldId id="710" r:id="rId180"/>
    <p:sldId id="711" r:id="rId181"/>
    <p:sldId id="712" r:id="rId182"/>
    <p:sldId id="713" r:id="rId183"/>
    <p:sldId id="714" r:id="rId184"/>
    <p:sldId id="715" r:id="rId185"/>
    <p:sldId id="716" r:id="rId186"/>
    <p:sldId id="717" r:id="rId187"/>
    <p:sldId id="718" r:id="rId188"/>
    <p:sldId id="719" r:id="rId189"/>
    <p:sldId id="720" r:id="rId190"/>
    <p:sldId id="721" r:id="rId191"/>
    <p:sldId id="722" r:id="rId192"/>
    <p:sldId id="723" r:id="rId193"/>
    <p:sldId id="724" r:id="rId194"/>
    <p:sldId id="725" r:id="rId195"/>
    <p:sldId id="816" r:id="rId196"/>
    <p:sldId id="817" r:id="rId197"/>
    <p:sldId id="818" r:id="rId198"/>
    <p:sldId id="819" r:id="rId199"/>
    <p:sldId id="734" r:id="rId200"/>
    <p:sldId id="735" r:id="rId201"/>
    <p:sldId id="736" r:id="rId202"/>
    <p:sldId id="737" r:id="rId203"/>
    <p:sldId id="738" r:id="rId204"/>
    <p:sldId id="739" r:id="rId205"/>
    <p:sldId id="740" r:id="rId206"/>
    <p:sldId id="741" r:id="rId207"/>
    <p:sldId id="742" r:id="rId208"/>
    <p:sldId id="743" r:id="rId209"/>
    <p:sldId id="744" r:id="rId210"/>
    <p:sldId id="745" r:id="rId211"/>
    <p:sldId id="746" r:id="rId212"/>
    <p:sldId id="747" r:id="rId213"/>
    <p:sldId id="748" r:id="rId214"/>
    <p:sldId id="749" r:id="rId215"/>
    <p:sldId id="750" r:id="rId216"/>
    <p:sldId id="751" r:id="rId217"/>
    <p:sldId id="752" r:id="rId218"/>
    <p:sldId id="753" r:id="rId219"/>
    <p:sldId id="754" r:id="rId220"/>
    <p:sldId id="755" r:id="rId221"/>
    <p:sldId id="756" r:id="rId222"/>
    <p:sldId id="859" r:id="rId223"/>
    <p:sldId id="757" r:id="rId224"/>
    <p:sldId id="758" r:id="rId225"/>
    <p:sldId id="759" r:id="rId226"/>
    <p:sldId id="760" r:id="rId227"/>
    <p:sldId id="761" r:id="rId228"/>
    <p:sldId id="762" r:id="rId229"/>
    <p:sldId id="763" r:id="rId230"/>
    <p:sldId id="764" r:id="rId231"/>
    <p:sldId id="860" r:id="rId232"/>
    <p:sldId id="765" r:id="rId233"/>
    <p:sldId id="766" r:id="rId234"/>
    <p:sldId id="767" r:id="rId235"/>
    <p:sldId id="768" r:id="rId236"/>
    <p:sldId id="769" r:id="rId237"/>
    <p:sldId id="770" r:id="rId238"/>
    <p:sldId id="771" r:id="rId239"/>
    <p:sldId id="772" r:id="rId240"/>
    <p:sldId id="773" r:id="rId241"/>
    <p:sldId id="774" r:id="rId242"/>
    <p:sldId id="775" r:id="rId243"/>
    <p:sldId id="776" r:id="rId244"/>
    <p:sldId id="777" r:id="rId245"/>
    <p:sldId id="778" r:id="rId246"/>
    <p:sldId id="779" r:id="rId247"/>
    <p:sldId id="780" r:id="rId248"/>
    <p:sldId id="781" r:id="rId249"/>
    <p:sldId id="782" r:id="rId250"/>
    <p:sldId id="783" r:id="rId251"/>
    <p:sldId id="784" r:id="rId252"/>
    <p:sldId id="785" r:id="rId253"/>
    <p:sldId id="786" r:id="rId254"/>
    <p:sldId id="787" r:id="rId255"/>
    <p:sldId id="788" r:id="rId256"/>
    <p:sldId id="789" r:id="rId257"/>
    <p:sldId id="790" r:id="rId258"/>
    <p:sldId id="791" r:id="rId259"/>
    <p:sldId id="792" r:id="rId260"/>
    <p:sldId id="793" r:id="rId261"/>
    <p:sldId id="794" r:id="rId262"/>
    <p:sldId id="795" r:id="rId263"/>
    <p:sldId id="796" r:id="rId264"/>
    <p:sldId id="797" r:id="rId265"/>
    <p:sldId id="798" r:id="rId266"/>
    <p:sldId id="799" r:id="rId267"/>
    <p:sldId id="800" r:id="rId268"/>
    <p:sldId id="801" r:id="rId269"/>
    <p:sldId id="802" r:id="rId270"/>
    <p:sldId id="803" r:id="rId271"/>
    <p:sldId id="804" r:id="rId272"/>
    <p:sldId id="805" r:id="rId273"/>
    <p:sldId id="806" r:id="rId274"/>
    <p:sldId id="807" r:id="rId275"/>
    <p:sldId id="808" r:id="rId276"/>
    <p:sldId id="809" r:id="rId277"/>
    <p:sldId id="810" r:id="rId278"/>
    <p:sldId id="811" r:id="rId279"/>
    <p:sldId id="812" r:id="rId280"/>
    <p:sldId id="813" r:id="rId281"/>
    <p:sldId id="814" r:id="rId282"/>
    <p:sldId id="815" r:id="rId283"/>
    <p:sldId id="863" r:id="rId284"/>
    <p:sldId id="820" r:id="rId285"/>
    <p:sldId id="821" r:id="rId286"/>
    <p:sldId id="822" r:id="rId287"/>
    <p:sldId id="823" r:id="rId288"/>
    <p:sldId id="824" r:id="rId289"/>
    <p:sldId id="862" r:id="rId290"/>
    <p:sldId id="825" r:id="rId291"/>
    <p:sldId id="826" r:id="rId292"/>
    <p:sldId id="827" r:id="rId293"/>
    <p:sldId id="828" r:id="rId294"/>
    <p:sldId id="851" r:id="rId295"/>
    <p:sldId id="829" r:id="rId296"/>
    <p:sldId id="830" r:id="rId297"/>
    <p:sldId id="831" r:id="rId298"/>
    <p:sldId id="832" r:id="rId299"/>
    <p:sldId id="833" r:id="rId300"/>
    <p:sldId id="834" r:id="rId301"/>
    <p:sldId id="835" r:id="rId302"/>
    <p:sldId id="836" r:id="rId303"/>
    <p:sldId id="837" r:id="rId304"/>
    <p:sldId id="838" r:id="rId305"/>
    <p:sldId id="839" r:id="rId306"/>
    <p:sldId id="840" r:id="rId307"/>
    <p:sldId id="841" r:id="rId308"/>
    <p:sldId id="842" r:id="rId309"/>
    <p:sldId id="843" r:id="rId310"/>
    <p:sldId id="845" r:id="rId311"/>
    <p:sldId id="846" r:id="rId312"/>
    <p:sldId id="847" r:id="rId313"/>
    <p:sldId id="850" r:id="rId314"/>
    <p:sldId id="848" r:id="rId315"/>
    <p:sldId id="849" r:id="rId316"/>
    <p:sldId id="844" r:id="rId317"/>
    <p:sldId id="856" r:id="rId318"/>
    <p:sldId id="857" r:id="rId319"/>
    <p:sldId id="858" r:id="rId320"/>
    <p:sldId id="855" r:id="rId321"/>
    <p:sldId id="861" r:id="rId32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7842932-6BA5-4F42-A812-319097951F7C}">
          <p14:sldIdLst>
            <p14:sldId id="726"/>
          </p14:sldIdLst>
        </p14:section>
        <p14:section name="객체지향 프로그래밍" id="{CF195E44-8025-45C0-9F88-7E7A7BF6E986}">
          <p14:sldIdLst>
            <p14:sldId id="728"/>
            <p14:sldId id="729"/>
            <p14:sldId id="730"/>
            <p14:sldId id="731"/>
          </p14:sldIdLst>
        </p14:section>
        <p14:section name="클래스" id="{C5EF3C7D-D428-4039-9B4A-2BAADC27E2B6}">
          <p14:sldIdLst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733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</p14:sldIdLst>
        </p14:section>
        <p14:section name="연산자 오버로딩" id="{47D3E459-7256-4ECE-B923-41D9739775D9}">
          <p14:sldIdLst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</p14:sldIdLst>
        </p14:section>
        <p14:section name="상속" id="{CE9DCDB8-6F26-4A4D-AFFD-5567F9B99219}">
          <p14:sldIdLst>
            <p14:sldId id="638"/>
            <p14:sldId id="732"/>
            <p14:sldId id="639"/>
            <p14:sldId id="640"/>
            <p14:sldId id="641"/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</p14:sldIdLst>
        </p14:section>
        <p14:section name="템플릿" id="{56A2F49C-A5B1-41CC-9B59-883A99F88389}">
          <p14:sldIdLst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</p14:sldIdLst>
        </p14:section>
        <p14:section name="예외처리" id="{FCD20337-D5E6-4A3E-9139-51DC31D29352}">
          <p14:sldIdLst>
            <p14:sldId id="699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</p14:sldIdLst>
        </p14:section>
        <p14:section name="Cast" id="{86842374-65D2-4308-8312-5028967CC699}">
          <p14:sldIdLst>
            <p14:sldId id="816"/>
            <p14:sldId id="817"/>
            <p14:sldId id="818"/>
            <p14:sldId id="819"/>
          </p14:sldIdLst>
        </p14:section>
        <p14:section name="STL" id="{2171C662-2CD2-4A4F-AE46-FCF09EC262E5}">
          <p14:sldIdLst>
            <p14:sldId id="734"/>
          </p14:sldIdLst>
        </p14:section>
        <p14:section name="vector" id="{92744185-805D-4D81-BBE5-D77087689E48}">
          <p14:sldIdLst>
            <p14:sldId id="735"/>
            <p14:sldId id="736"/>
            <p14:sldId id="737"/>
            <p14:sldId id="738"/>
            <p14:sldId id="739"/>
            <p14:sldId id="740"/>
            <p14:sldId id="741"/>
          </p14:sldIdLst>
        </p14:section>
        <p14:section name="deque" id="{F1135D55-4147-4664-9E76-462D09F59FD4}">
          <p14:sldIdLst>
            <p14:sldId id="742"/>
            <p14:sldId id="743"/>
            <p14:sldId id="744"/>
            <p14:sldId id="745"/>
            <p14:sldId id="746"/>
            <p14:sldId id="747"/>
          </p14:sldIdLst>
        </p14:section>
        <p14:section name="list" id="{3F5C576E-B9FB-45B8-B51C-465BFC0CD0F7}">
          <p14:sldIdLst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</p14:sldIdLst>
        </p14:section>
        <p14:section name="set" id="{95CBA34B-D1C5-4B9D-9990-AD3966556AE5}">
          <p14:sldIdLst>
            <p14:sldId id="859"/>
            <p14:sldId id="757"/>
            <p14:sldId id="758"/>
            <p14:sldId id="759"/>
            <p14:sldId id="760"/>
            <p14:sldId id="761"/>
            <p14:sldId id="762"/>
            <p14:sldId id="763"/>
            <p14:sldId id="764"/>
            <p14:sldId id="860"/>
          </p14:sldIdLst>
        </p14:section>
        <p14:section name="map" id="{0CD6C147-6D47-4046-BE69-420D4742FF60}">
          <p14:sldIdLst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</p14:sldIdLst>
        </p14:section>
        <p14:section name="algorithm" id="{6990397E-813A-40BE-8B1B-577A33EBB67F}">
          <p14:sldIdLst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  <p14:sldId id="793"/>
            <p14:sldId id="794"/>
            <p14:sldId id="795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</p14:sldIdLst>
        </p14:section>
        <p14:section name="정렬" id="{15CA5578-1B94-4601-AB85-F2F156ECA4E0}">
          <p14:sldIdLst>
            <p14:sldId id="863"/>
          </p14:sldIdLst>
        </p14:section>
        <p14:section name="C++11" id="{9B22345A-8B8A-4F8C-AC95-F6F1A99F880E}">
          <p14:sldIdLst>
            <p14:sldId id="820"/>
            <p14:sldId id="821"/>
            <p14:sldId id="822"/>
            <p14:sldId id="823"/>
            <p14:sldId id="824"/>
            <p14:sldId id="862"/>
            <p14:sldId id="825"/>
            <p14:sldId id="826"/>
            <p14:sldId id="827"/>
            <p14:sldId id="828"/>
            <p14:sldId id="851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  <p14:sldId id="842"/>
            <p14:sldId id="843"/>
            <p14:sldId id="845"/>
            <p14:sldId id="846"/>
            <p14:sldId id="847"/>
            <p14:sldId id="850"/>
            <p14:sldId id="848"/>
            <p14:sldId id="849"/>
          </p14:sldIdLst>
        </p14:section>
        <p14:section name="COM SamrtPorint" id="{5770BCD7-D168-4408-844C-677DA4CA71DC}">
          <p14:sldIdLst>
            <p14:sldId id="844"/>
            <p14:sldId id="856"/>
            <p14:sldId id="857"/>
            <p14:sldId id="858"/>
            <p14:sldId id="855"/>
            <p14:sldId id="8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98">
          <p15:clr>
            <a:srgbClr val="A4A3A4"/>
          </p15:clr>
        </p15:guide>
        <p15:guide id="2" pos="385">
          <p15:clr>
            <a:srgbClr val="A4A3A4"/>
          </p15:clr>
        </p15:guide>
        <p15:guide id="3" pos="1474">
          <p15:clr>
            <a:srgbClr val="A4A3A4"/>
          </p15:clr>
        </p15:guide>
        <p15:guide id="4" pos="2880">
          <p15:clr>
            <a:srgbClr val="A4A3A4"/>
          </p15:clr>
        </p15:guide>
        <p15:guide id="5" pos="54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52" autoAdjust="0"/>
    <p:restoredTop sz="95048" autoAdjust="0"/>
  </p:normalViewPr>
  <p:slideViewPr>
    <p:cSldViewPr>
      <p:cViewPr varScale="1">
        <p:scale>
          <a:sx n="88" d="100"/>
          <a:sy n="88" d="100"/>
        </p:scale>
        <p:origin x="894" y="84"/>
      </p:cViewPr>
      <p:guideLst>
        <p:guide orient="horz" pos="1298"/>
        <p:guide pos="385"/>
        <p:guide pos="1474"/>
        <p:guide pos="2880"/>
        <p:guide pos="54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commentAuthors" Target="commentAuthors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presProps" Target="presProps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viewProps" Target="viewProps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theme" Target="theme/theme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282" Type="http://schemas.openxmlformats.org/officeDocument/2006/relationships/slide" Target="slides/slide281.xml"/><Relationship Id="rId312" Type="http://schemas.openxmlformats.org/officeDocument/2006/relationships/slide" Target="slides/slide31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323" Type="http://schemas.openxmlformats.org/officeDocument/2006/relationships/notesMaster" Target="notesMasters/notesMaster1.xml"/><Relationship Id="rId32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E5E3806-A822-4D2D-84E6-408008BF2A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5291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19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  <p:sp>
        <p:nvSpPr>
          <p:cNvPr id="2119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01936951-645E-4772-B832-11666950A4C2}" type="slidenum">
              <a:rPr lang="en-US" altLang="ko-KR" smtClean="0"/>
              <a:pPr eaLnBrk="1" hangingPunct="1"/>
              <a:t>180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1214438"/>
          </a:xfrm>
          <a:prstGeom prst="rect">
            <a:avLst/>
          </a:prstGeom>
          <a:gradFill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KGCA GAME ACADEMY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152400"/>
            <a:ext cx="2209800" cy="1066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Oval 11" descr="80%"/>
          <p:cNvSpPr>
            <a:spLocks noChangeArrowheads="1"/>
          </p:cNvSpPr>
          <p:nvPr/>
        </p:nvSpPr>
        <p:spPr bwMode="auto">
          <a:xfrm>
            <a:off x="152400" y="0"/>
            <a:ext cx="1981200" cy="1214438"/>
          </a:xfrm>
          <a:prstGeom prst="ellipse">
            <a:avLst/>
          </a:prstGeom>
          <a:pattFill prst="pct80">
            <a:fgClr>
              <a:schemeClr val="accent2"/>
            </a:fgClr>
            <a:bgClr>
              <a:schemeClr val="tx2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Oval 12" descr="75%"/>
          <p:cNvSpPr>
            <a:spLocks noChangeArrowheads="1"/>
          </p:cNvSpPr>
          <p:nvPr/>
        </p:nvSpPr>
        <p:spPr bwMode="auto">
          <a:xfrm>
            <a:off x="457200" y="165100"/>
            <a:ext cx="1295400" cy="1066800"/>
          </a:xfrm>
          <a:prstGeom prst="ellipse">
            <a:avLst/>
          </a:prstGeom>
          <a:pattFill prst="pct75">
            <a:fgClr>
              <a:schemeClr val="accent2"/>
            </a:fgClr>
            <a:bgClr>
              <a:schemeClr val="tx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Oval 13" descr="80%"/>
          <p:cNvSpPr>
            <a:spLocks noChangeArrowheads="1"/>
          </p:cNvSpPr>
          <p:nvPr/>
        </p:nvSpPr>
        <p:spPr bwMode="auto">
          <a:xfrm>
            <a:off x="698500" y="393700"/>
            <a:ext cx="762000" cy="609600"/>
          </a:xfrm>
          <a:prstGeom prst="ellipse">
            <a:avLst/>
          </a:prstGeom>
          <a:pattFill prst="pct80">
            <a:fgClr>
              <a:schemeClr val="accent2"/>
            </a:fgClr>
            <a:bgClr>
              <a:schemeClr val="tx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white">
          <a:xfrm>
            <a:off x="0" y="0"/>
            <a:ext cx="2209800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2057400" y="6629400"/>
            <a:ext cx="7086600" cy="228600"/>
          </a:xfrm>
          <a:prstGeom prst="rect">
            <a:avLst/>
          </a:pr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0" y="6629400"/>
            <a:ext cx="2590800" cy="228600"/>
            <a:chOff x="0" y="4080"/>
            <a:chExt cx="2400" cy="144"/>
          </a:xfrm>
          <a:solidFill>
            <a:schemeClr val="accent1"/>
          </a:solidFill>
        </p:grpSpPr>
        <p:sp>
          <p:nvSpPr>
            <p:cNvPr id="13" name="Rectangle 19"/>
            <p:cNvSpPr>
              <a:spLocks noChangeArrowheads="1"/>
            </p:cNvSpPr>
            <p:nvPr/>
          </p:nvSpPr>
          <p:spPr bwMode="auto">
            <a:xfrm>
              <a:off x="0" y="4080"/>
              <a:ext cx="2208" cy="14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2208" y="4080"/>
              <a:ext cx="192" cy="144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0" y="192"/>
                </a:cxn>
                <a:cxn ang="0">
                  <a:pos x="192" y="0"/>
                </a:cxn>
              </a:cxnLst>
              <a:rect l="0" t="0" r="r" b="b"/>
              <a:pathLst>
                <a:path w="192" h="192">
                  <a:moveTo>
                    <a:pt x="192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5" name="Rectangle 24"/>
          <p:cNvSpPr>
            <a:spLocks noChangeArrowheads="1"/>
          </p:cNvSpPr>
          <p:nvPr/>
        </p:nvSpPr>
        <p:spPr bwMode="white">
          <a:xfrm>
            <a:off x="0" y="142875"/>
            <a:ext cx="2214563" cy="10715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endParaRPr lang="en-US" altLang="ko-KR" sz="3200">
              <a:solidFill>
                <a:schemeClr val="bg1"/>
              </a:solidFill>
              <a:latin typeface="Arial" pitchFamily="34" charset="0"/>
              <a:ea typeface="제목돋움체"/>
              <a:cs typeface="제목돋움체"/>
            </a:endParaRPr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 flipH="1">
            <a:off x="0" y="12192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27"/>
          <p:cNvSpPr txBox="1">
            <a:spLocks noChangeArrowheads="1"/>
          </p:cNvSpPr>
          <p:nvPr/>
        </p:nvSpPr>
        <p:spPr bwMode="auto">
          <a:xfrm>
            <a:off x="0" y="6519863"/>
            <a:ext cx="25003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 i="1">
                <a:solidFill>
                  <a:srgbClr val="FCFCFA"/>
                </a:solidFill>
                <a:latin typeface="Times New Roman" pitchFamily="18" charset="0"/>
                <a:cs typeface="Times New Roman" pitchFamily="18" charset="0"/>
              </a:rPr>
              <a:t>www.kgcaschool.com</a:t>
            </a:r>
            <a:endParaRPr lang="ko-KR" altLang="en-US" sz="1600" i="1">
              <a:solidFill>
                <a:srgbClr val="FCFCF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962400"/>
            <a:ext cx="68580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altLang="ko-KR" dirty="0"/>
          </a:p>
        </p:txBody>
      </p:sp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2500298" y="500042"/>
            <a:ext cx="5786446" cy="56197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8" name="날짜 개체 틀 24"/>
          <p:cNvSpPr>
            <a:spLocks noGrp="1"/>
          </p:cNvSpPr>
          <p:nvPr>
            <p:ph type="dt" sz="half" idx="10"/>
          </p:nvPr>
        </p:nvSpPr>
        <p:spPr>
          <a:xfrm>
            <a:off x="5786438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2006-09-11</a:t>
            </a:r>
            <a:endParaRPr lang="ko-KR" sz="1600"/>
          </a:p>
        </p:txBody>
      </p:sp>
      <p:sp>
        <p:nvSpPr>
          <p:cNvPr id="19" name="슬라이드 번호 개체 틀 25"/>
          <p:cNvSpPr>
            <a:spLocks noGrp="1"/>
          </p:cNvSpPr>
          <p:nvPr>
            <p:ph type="sldNum" sz="quarter" idx="11"/>
          </p:nvPr>
        </p:nvSpPr>
        <p:spPr>
          <a:xfrm>
            <a:off x="8001000" y="6572250"/>
            <a:ext cx="609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C0ACC-98F8-43C3-B535-C4C378695B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" name="바닥글 개체 틀 26"/>
          <p:cNvSpPr>
            <a:spLocks noGrp="1"/>
          </p:cNvSpPr>
          <p:nvPr>
            <p:ph type="ftr" sz="quarter" idx="12"/>
          </p:nvPr>
        </p:nvSpPr>
        <p:spPr>
          <a:xfrm>
            <a:off x="2895600" y="6553200"/>
            <a:ext cx="2590800" cy="3048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018813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5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2006-09-11</a:t>
            </a:r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C3AD28-2EE1-41A4-90EB-C7E062A12E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73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352426"/>
            <a:ext cx="1947863" cy="59721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9151" y="352426"/>
            <a:ext cx="5691188" cy="59721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2006-09-11</a:t>
            </a:r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9E3CD5-D9DF-4509-A7A7-FD14510E58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5855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9149" y="352426"/>
            <a:ext cx="7791451" cy="5619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838200" y="1371600"/>
            <a:ext cx="3810000" cy="4953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800600" y="1371600"/>
            <a:ext cx="3810000" cy="4953000"/>
          </a:xfrm>
        </p:spPr>
        <p:txBody>
          <a:bodyPr/>
          <a:lstStyle/>
          <a:p>
            <a:pPr lvl="0"/>
            <a:r>
              <a:rPr lang="ko-KR" altLang="en-US" noProof="0"/>
              <a:t>차트를 추가하려면 아이콘을 클릭하십시오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477000"/>
            <a:ext cx="1905000" cy="3048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2006-09-11</a:t>
            </a:r>
            <a:endParaRPr lang="ko-KR">
              <a:solidFill>
                <a:schemeClr val="tx2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895600" y="6477000"/>
            <a:ext cx="25908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001000" y="6477000"/>
            <a:ext cx="609600" cy="3048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FDE2AB-A06A-4205-8ABE-69A74E716F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9646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0" y="608013"/>
            <a:ext cx="8229600" cy="58213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제목 1"/>
          <p:cNvSpPr>
            <a:spLocks noGrp="1"/>
          </p:cNvSpPr>
          <p:nvPr>
            <p:ph type="title" idx="10"/>
          </p:nvPr>
        </p:nvSpPr>
        <p:spPr>
          <a:xfrm>
            <a:off x="0" y="1"/>
            <a:ext cx="5786446" cy="50004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91904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>
                <a:latin typeface="Tahoma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972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460432" cy="5000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2006-09-11</a:t>
            </a:r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331F9C-BE29-4ACC-9D73-84B658517E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567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2006-09-11</a:t>
            </a:r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F67DAD-120A-4CE3-B790-2F69F89D8C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835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3716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2006-09-11</a:t>
            </a:r>
            <a:endParaRPr lang="ko-KR">
              <a:solidFill>
                <a:schemeClr val="tx2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20403-1E46-49F3-BCDB-05DBA3E305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19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2006-09-11</a:t>
            </a:r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C19643-2D61-4E43-9956-C1DB2C0BFF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415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2006-09-11</a:t>
            </a:r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020413-59B3-4800-95FE-61C0FAF130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877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2006-09-11</a:t>
            </a:r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F373D0-B98D-411C-8DD3-D86E40320E3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019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2006-09-11</a:t>
            </a:r>
            <a:endParaRPr lang="ko-KR">
              <a:solidFill>
                <a:schemeClr val="tx2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E971F-B4F0-45A1-AD24-6249AB4866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198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2006-09-11</a:t>
            </a:r>
            <a:endParaRPr lang="ko-KR">
              <a:solidFill>
                <a:schemeClr val="tx2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D785E-43A0-488A-A7AB-F2F00C87F3B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911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500063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1"/>
            <a:ext cx="9144000" cy="500041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8688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/>
            </a:lvl1pPr>
          </a:lstStyle>
          <a:p>
            <a:pPr>
              <a:defRPr/>
            </a:pPr>
            <a:r>
              <a:rPr lang="en-US" altLang="ko-KR"/>
              <a:t>2006-09-11</a:t>
            </a:r>
            <a:endParaRPr lang="ko-KR">
              <a:solidFill>
                <a:schemeClr val="tx2"/>
              </a:solidFill>
            </a:endParaRP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8938" y="6553200"/>
            <a:ext cx="259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/>
            </a:lvl1pPr>
          </a:lstStyle>
          <a:p>
            <a:pPr>
              <a:defRPr/>
            </a:pPr>
            <a:fld id="{782FC81B-0B63-4A3F-93BF-CB243364B66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00063"/>
            <a:ext cx="9144000" cy="592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grpSp>
        <p:nvGrpSpPr>
          <p:cNvPr id="1034" name="Group 17"/>
          <p:cNvGrpSpPr>
            <a:grpSpLocks/>
          </p:cNvGrpSpPr>
          <p:nvPr/>
        </p:nvGrpSpPr>
        <p:grpSpPr bwMode="auto">
          <a:xfrm>
            <a:off x="0" y="6638925"/>
            <a:ext cx="9144000" cy="219075"/>
            <a:chOff x="0" y="576"/>
            <a:chExt cx="5760" cy="138"/>
          </a:xfrm>
        </p:grpSpPr>
        <p:sp>
          <p:nvSpPr>
            <p:cNvPr id="1038" name="Rectangle 18"/>
            <p:cNvSpPr>
              <a:spLocks noChangeArrowheads="1"/>
            </p:cNvSpPr>
            <p:nvPr/>
          </p:nvSpPr>
          <p:spPr bwMode="auto">
            <a:xfrm flipH="1" flipV="1">
              <a:off x="0" y="666"/>
              <a:ext cx="5760" cy="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9" name="Rectangle 19"/>
            <p:cNvSpPr>
              <a:spLocks noChangeArrowheads="1"/>
            </p:cNvSpPr>
            <p:nvPr/>
          </p:nvSpPr>
          <p:spPr bwMode="auto">
            <a:xfrm flipH="1" flipV="1">
              <a:off x="4656" y="576"/>
              <a:ext cx="1104" cy="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0" name="Freeform 20"/>
            <p:cNvSpPr>
              <a:spLocks/>
            </p:cNvSpPr>
            <p:nvPr/>
          </p:nvSpPr>
          <p:spPr bwMode="auto">
            <a:xfrm flipH="1" flipV="1">
              <a:off x="4560" y="576"/>
              <a:ext cx="96" cy="96"/>
            </a:xfrm>
            <a:custGeom>
              <a:avLst/>
              <a:gdLst>
                <a:gd name="T0" fmla="*/ 192 w 192"/>
                <a:gd name="T1" fmla="*/ 0 h 192"/>
                <a:gd name="T2" fmla="*/ 0 w 192"/>
                <a:gd name="T3" fmla="*/ 0 h 192"/>
                <a:gd name="T4" fmla="*/ 0 w 192"/>
                <a:gd name="T5" fmla="*/ 192 h 192"/>
                <a:gd name="T6" fmla="*/ 192 w 192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192">
                  <a:moveTo>
                    <a:pt x="192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35" name="Rectangle 23"/>
          <p:cNvSpPr>
            <a:spLocks noChangeArrowheads="1"/>
          </p:cNvSpPr>
          <p:nvPr/>
        </p:nvSpPr>
        <p:spPr bwMode="auto">
          <a:xfrm>
            <a:off x="8501063" y="0"/>
            <a:ext cx="642937" cy="500063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spcBef>
                <a:spcPct val="20000"/>
              </a:spcBef>
            </a:pPr>
            <a:endParaRPr lang="en-US" altLang="ko-KR" sz="1400">
              <a:solidFill>
                <a:schemeClr val="bg1"/>
              </a:solidFill>
              <a:latin typeface="Arial" pitchFamily="34" charset="0"/>
              <a:ea typeface="제목돋움체"/>
              <a:cs typeface="제목돋움체"/>
            </a:endParaRPr>
          </a:p>
        </p:txBody>
      </p:sp>
      <p:sp>
        <p:nvSpPr>
          <p:cNvPr id="1036" name="Rectangle 24"/>
          <p:cNvSpPr>
            <a:spLocks noChangeArrowheads="1"/>
          </p:cNvSpPr>
          <p:nvPr/>
        </p:nvSpPr>
        <p:spPr bwMode="auto">
          <a:xfrm>
            <a:off x="7391400" y="6629400"/>
            <a:ext cx="1752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1000" i="1">
                <a:latin typeface="Century Schoolbook" pitchFamily="18" charset="0"/>
              </a:rPr>
              <a:t>www.KGCASchool.com</a:t>
            </a:r>
          </a:p>
        </p:txBody>
      </p:sp>
      <p:sp>
        <p:nvSpPr>
          <p:cNvPr id="1037" name="Rectangle 16"/>
          <p:cNvSpPr>
            <a:spLocks noGrp="1" noChangeArrowheads="1"/>
          </p:cNvSpPr>
          <p:nvPr>
            <p:ph type="title"/>
          </p:nvPr>
        </p:nvSpPr>
        <p:spPr bwMode="white">
          <a:xfrm>
            <a:off x="0" y="0"/>
            <a:ext cx="57864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38" r:id="rId4"/>
    <p:sldLayoutId id="2147483844" r:id="rId5"/>
    <p:sldLayoutId id="2147483845" r:id="rId6"/>
    <p:sldLayoutId id="2147483846" r:id="rId7"/>
    <p:sldLayoutId id="2147483839" r:id="rId8"/>
    <p:sldLayoutId id="2147483840" r:id="rId9"/>
    <p:sldLayoutId id="2147483847" r:id="rId10"/>
    <p:sldLayoutId id="2147483848" r:id="rId11"/>
    <p:sldLayoutId id="2147483849" r:id="rId12"/>
    <p:sldLayoutId id="2147483850" r:id="rId13"/>
    <p:sldLayoutId id="2147483851" r:id="rId14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imes New Roman" pitchFamily="18" charset="0"/>
          <a:ea typeface="HY견고딕" pitchFamily="18" charset="-127"/>
          <a:cs typeface="Times New Roman" pitchFamily="18" charset="0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imes New Roman" pitchFamily="18" charset="0"/>
          <a:ea typeface="HY견고딕" pitchFamily="18" charset="-127"/>
          <a:cs typeface="Times New Roman" pitchFamily="18" charset="0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imes New Roman" pitchFamily="18" charset="0"/>
          <a:ea typeface="HY견고딕" pitchFamily="18" charset="-127"/>
          <a:cs typeface="Times New Roman" pitchFamily="18" charset="0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imes New Roman" pitchFamily="18" charset="0"/>
          <a:ea typeface="HY견고딕" pitchFamily="18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ko-kr/library/wc177dxw.aspx" TargetMode="External"/><Relationship Id="rId2" Type="http://schemas.openxmlformats.org/officeDocument/2006/relationships/hyperlink" Target="https://msdn.microsoft.com/ko-kr/library/ezzw7k98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ko-kr/library/417w8b3b.aspx" TargetMode="External"/><Relationship Id="rId5" Type="http://schemas.openxmlformats.org/officeDocument/2006/relationships/hyperlink" Target="https://msdn.microsoft.com/ko-kr/library/t62af25w.aspx" TargetMode="External"/><Relationship Id="rId4" Type="http://schemas.openxmlformats.org/officeDocument/2006/relationships/hyperlink" Target="https://msdn.microsoft.com/ko-kr/library/80zw33a6.aspx" TargetMode="Externa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부제목 2"/>
          <p:cNvSpPr>
            <a:spLocks noGrp="1"/>
          </p:cNvSpPr>
          <p:nvPr>
            <p:ph type="subTitle" idx="1"/>
          </p:nvPr>
        </p:nvSpPr>
        <p:spPr>
          <a:xfrm>
            <a:off x="4356100" y="1700213"/>
            <a:ext cx="3744913" cy="3024187"/>
          </a:xfrm>
        </p:spPr>
        <p:txBody>
          <a:bodyPr/>
          <a:lstStyle/>
          <a:p>
            <a:pPr algn="l"/>
            <a:r>
              <a:rPr lang="ko-KR" altLang="en-US"/>
              <a:t>클래스</a:t>
            </a:r>
            <a:endParaRPr lang="en-US" altLang="ko-KR"/>
          </a:p>
          <a:p>
            <a:pPr algn="l"/>
            <a:r>
              <a:rPr lang="ko-KR" altLang="en-US"/>
              <a:t>연산자 오버로딩</a:t>
            </a:r>
            <a:endParaRPr lang="en-US" altLang="ko-KR"/>
          </a:p>
          <a:p>
            <a:pPr algn="l"/>
            <a:r>
              <a:rPr lang="ko-KR" altLang="en-US"/>
              <a:t>상속</a:t>
            </a:r>
            <a:endParaRPr lang="en-US" altLang="ko-KR"/>
          </a:p>
          <a:p>
            <a:pPr algn="l"/>
            <a:r>
              <a:rPr lang="ko-KR" altLang="en-US"/>
              <a:t>템플릿</a:t>
            </a:r>
            <a:endParaRPr lang="en-US" altLang="ko-KR"/>
          </a:p>
          <a:p>
            <a:pPr algn="l"/>
            <a:r>
              <a:rPr lang="ko-KR" altLang="en-US"/>
              <a:t>예외처리</a:t>
            </a:r>
            <a:endParaRPr lang="en-US" altLang="ko-KR"/>
          </a:p>
          <a:p>
            <a:endParaRPr lang="ko-KR" altLang="en-US"/>
          </a:p>
        </p:txBody>
      </p:sp>
      <p:sp>
        <p:nvSpPr>
          <p:cNvPr id="13315" name="제목 1"/>
          <p:cNvSpPr>
            <a:spLocks noGrp="1"/>
          </p:cNvSpPr>
          <p:nvPr>
            <p:ph type="title"/>
          </p:nvPr>
        </p:nvSpPr>
        <p:spPr>
          <a:xfrm>
            <a:off x="2500313" y="500063"/>
            <a:ext cx="5786437" cy="561975"/>
          </a:xfrm>
        </p:spPr>
        <p:txBody>
          <a:bodyPr/>
          <a:lstStyle/>
          <a:p>
            <a:r>
              <a:rPr lang="en-US" altLang="ko-KR">
                <a:solidFill>
                  <a:schemeClr val="tx1"/>
                </a:solidFill>
              </a:rPr>
              <a:t>C++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1900" b="1"/>
              <a:t>class </a:t>
            </a:r>
            <a:r>
              <a:rPr lang="en-US" altLang="ko-KR" sz="1900"/>
              <a:t>Point</a:t>
            </a:r>
          </a:p>
          <a:p>
            <a:pPr>
              <a:buFont typeface="Wingdings" pitchFamily="2" charset="2"/>
              <a:buNone/>
            </a:pPr>
            <a:r>
              <a:rPr lang="en-US" altLang="ko-KR" sz="1900"/>
              <a:t>{</a:t>
            </a:r>
            <a:endParaRPr lang="en-US" altLang="ko-KR" sz="1900" b="1"/>
          </a:p>
          <a:p>
            <a:pPr>
              <a:buFont typeface="Wingdings" pitchFamily="2" charset="2"/>
              <a:buNone/>
            </a:pPr>
            <a:r>
              <a:rPr lang="en-US" altLang="ko-KR" sz="1900" b="1"/>
              <a:t>public:</a:t>
            </a:r>
            <a:endParaRPr lang="en-US" altLang="ko-KR" sz="1900"/>
          </a:p>
          <a:p>
            <a:pPr>
              <a:buFont typeface="Wingdings" pitchFamily="2" charset="2"/>
              <a:buNone/>
            </a:pPr>
            <a:r>
              <a:rPr lang="en-US" altLang="ko-KR" sz="1900"/>
              <a:t>	int x, y;</a:t>
            </a:r>
          </a:p>
          <a:p>
            <a:pPr>
              <a:buFont typeface="Wingdings" pitchFamily="2" charset="2"/>
              <a:buNone/>
            </a:pPr>
            <a:r>
              <a:rPr lang="en-US" altLang="ko-KR" sz="1900"/>
              <a:t>	void SetPosition(int _x, int _y);</a:t>
            </a:r>
          </a:p>
          <a:p>
            <a:pPr>
              <a:buFont typeface="Wingdings" pitchFamily="2" charset="2"/>
              <a:buNone/>
            </a:pPr>
            <a:r>
              <a:rPr lang="en-US" altLang="ko-KR" sz="1900"/>
              <a:t>	void Move(int _x, int _y);</a:t>
            </a:r>
          </a:p>
          <a:p>
            <a:pPr>
              <a:buFont typeface="Wingdings" pitchFamily="2" charset="2"/>
              <a:buNone/>
            </a:pPr>
            <a:r>
              <a:rPr lang="en-US" altLang="ko-KR" sz="1900"/>
              <a:t>	void Show(void);</a:t>
            </a:r>
          </a:p>
          <a:p>
            <a:pPr>
              <a:buFont typeface="Wingdings" pitchFamily="2" charset="2"/>
              <a:buNone/>
            </a:pPr>
            <a:r>
              <a:rPr lang="en-US" altLang="ko-KR" sz="1900"/>
              <a:t>};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클래스의 선언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#include &lt;iostream&gt;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using namespace std;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class text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text(const char *s=NULL);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text(const text &amp;s);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~text(void);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int length() { return len;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text &amp;operator=(const text &amp;s);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text &amp;operator+=(const text &amp;s);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text operator+(const text &amp;s);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bool operator==(const text &amp;s);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char &amp;operator[](int index);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friend ostream &amp;operator&lt;&lt;(ostream &amp;os, const text &amp;s);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friend istream &amp;operator&gt;&gt;(istream &amp;is, text &amp;s);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char *str;		// </a:t>
            </a:r>
            <a:r>
              <a:rPr lang="ko-KR" altLang="en-US" sz="1600"/>
              <a:t>문자열 저장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int len;		// </a:t>
            </a:r>
            <a:r>
              <a:rPr lang="ko-KR" altLang="en-US" sz="1600"/>
              <a:t>문자열의 길이 저장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};</a:t>
            </a: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실습과제 해설 </a:t>
            </a:r>
            <a:r>
              <a:rPr lang="en-US" altLang="ko-KR" sz="3800"/>
              <a:t>1/6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606425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#include &lt;string.h&gt;</a:t>
            </a:r>
          </a:p>
          <a:p>
            <a:pPr defTabSz="606425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#include "text.h"</a:t>
            </a:r>
          </a:p>
          <a:p>
            <a:pPr defTabSz="606425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#define MAX_INTPUT	256</a:t>
            </a:r>
          </a:p>
          <a:p>
            <a:pPr defTabSz="606425">
              <a:lnSpc>
                <a:spcPct val="80000"/>
              </a:lnSpc>
              <a:buFont typeface="Wingdings" pitchFamily="2" charset="2"/>
              <a:buNone/>
            </a:pPr>
            <a:endParaRPr lang="en-US" altLang="ko-KR" sz="1700"/>
          </a:p>
          <a:p>
            <a:pPr defTabSz="606425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text::text(const char *s)</a:t>
            </a:r>
          </a:p>
          <a:p>
            <a:pPr defTabSz="606425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 defTabSz="606425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if(s)		// NULL</a:t>
            </a:r>
            <a:r>
              <a:rPr lang="ko-KR" altLang="en-US" sz="1700"/>
              <a:t>이 아닌 문자열로 초기화할 경우</a:t>
            </a:r>
          </a:p>
          <a:p>
            <a:pPr defTabSz="606425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700"/>
              <a:t>	</a:t>
            </a:r>
            <a:r>
              <a:rPr lang="en-US" altLang="ko-KR" sz="1700"/>
              <a:t>{</a:t>
            </a:r>
          </a:p>
          <a:p>
            <a:pPr defTabSz="606425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	len = (int)strlen(s);		// </a:t>
            </a:r>
            <a:r>
              <a:rPr lang="ko-KR" altLang="en-US" sz="1700"/>
              <a:t>문자열 길이 계산</a:t>
            </a:r>
          </a:p>
          <a:p>
            <a:pPr defTabSz="606425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700"/>
              <a:t>		</a:t>
            </a:r>
            <a:r>
              <a:rPr lang="en-US" altLang="ko-KR" sz="1700"/>
              <a:t>str = new char [len+1];		// </a:t>
            </a:r>
            <a:r>
              <a:rPr lang="ko-KR" altLang="en-US" sz="1700"/>
              <a:t>문자열 길이만큼 메모리 할당</a:t>
            </a:r>
          </a:p>
          <a:p>
            <a:pPr defTabSz="606425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700"/>
              <a:t>		</a:t>
            </a:r>
            <a:r>
              <a:rPr lang="en-US" altLang="ko-KR" sz="1700"/>
              <a:t>strcpy(str, s);			// </a:t>
            </a:r>
            <a:r>
              <a:rPr lang="ko-KR" altLang="en-US" sz="1700"/>
              <a:t>문자열을 복사해서 저장</a:t>
            </a:r>
          </a:p>
          <a:p>
            <a:pPr defTabSz="606425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700"/>
              <a:t>	</a:t>
            </a:r>
            <a:r>
              <a:rPr lang="en-US" altLang="ko-KR" sz="1700"/>
              <a:t>}</a:t>
            </a:r>
          </a:p>
          <a:p>
            <a:pPr defTabSz="606425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else		// NULL</a:t>
            </a:r>
            <a:r>
              <a:rPr lang="ko-KR" altLang="en-US" sz="1700"/>
              <a:t>로 초기화할 경우</a:t>
            </a:r>
          </a:p>
          <a:p>
            <a:pPr defTabSz="606425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700"/>
              <a:t>	</a:t>
            </a:r>
            <a:r>
              <a:rPr lang="en-US" altLang="ko-KR" sz="1700"/>
              <a:t>{</a:t>
            </a:r>
          </a:p>
          <a:p>
            <a:pPr defTabSz="606425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	len = 0;					// </a:t>
            </a:r>
            <a:r>
              <a:rPr lang="ko-KR" altLang="en-US" sz="1700"/>
              <a:t>길이를 </a:t>
            </a:r>
            <a:r>
              <a:rPr lang="en-US" altLang="ko-KR" sz="1700"/>
              <a:t>0</a:t>
            </a:r>
            <a:r>
              <a:rPr lang="ko-KR" altLang="en-US" sz="1700"/>
              <a:t>으로 초기화</a:t>
            </a:r>
          </a:p>
          <a:p>
            <a:pPr defTabSz="606425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700"/>
              <a:t>		</a:t>
            </a:r>
            <a:r>
              <a:rPr lang="en-US" altLang="ko-KR" sz="1700"/>
              <a:t>str = NULL;				// </a:t>
            </a:r>
            <a:r>
              <a:rPr lang="ko-KR" altLang="en-US" sz="1700"/>
              <a:t>포인터를 </a:t>
            </a:r>
            <a:r>
              <a:rPr lang="en-US" altLang="ko-KR" sz="1700"/>
              <a:t>NULL</a:t>
            </a:r>
            <a:r>
              <a:rPr lang="ko-KR" altLang="en-US" sz="1700"/>
              <a:t>로 초기화</a:t>
            </a:r>
          </a:p>
          <a:p>
            <a:pPr defTabSz="606425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700"/>
              <a:t>	</a:t>
            </a:r>
            <a:r>
              <a:rPr lang="en-US" altLang="ko-KR" sz="1700"/>
              <a:t>}</a:t>
            </a:r>
          </a:p>
          <a:p>
            <a:pPr defTabSz="606425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</a:t>
            </a:r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실습과제 해설 </a:t>
            </a:r>
            <a:r>
              <a:rPr lang="en-US" altLang="ko-KR" sz="3800"/>
              <a:t>2/6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text::text(const text &amp;s)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len = s.len;			// </a:t>
            </a:r>
            <a:r>
              <a:rPr lang="ko-KR" altLang="en-US" sz="1600"/>
              <a:t>문자열 길이 설정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str = new char [len+1];		// </a:t>
            </a:r>
            <a:r>
              <a:rPr lang="ko-KR" altLang="en-US" sz="1600"/>
              <a:t>문자열 길이만큼 메모리 할당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strcpy(str, s.str);		// </a:t>
            </a:r>
            <a:r>
              <a:rPr lang="ko-KR" altLang="en-US" sz="1600"/>
              <a:t>문자열을 복사해서 저장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text::~text(void)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if(str)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	delete [] str;		// </a:t>
            </a:r>
            <a:r>
              <a:rPr lang="ko-KR" altLang="en-US" sz="1600"/>
              <a:t>메모리 반납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text &amp;text::operator=(const text &amp;s)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if(str)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	delete [] str;			// </a:t>
            </a:r>
            <a:r>
              <a:rPr lang="ko-KR" altLang="en-US" sz="1600"/>
              <a:t>기존의 메모리 반납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len = s.len;				// </a:t>
            </a:r>
            <a:r>
              <a:rPr lang="ko-KR" altLang="en-US" sz="1600"/>
              <a:t>새로운 길이 설정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str = new char[len+1];		// </a:t>
            </a:r>
            <a:r>
              <a:rPr lang="ko-KR" altLang="en-US" sz="1600"/>
              <a:t>메모리를 다시 할당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strcpy(str, s.str);			// </a:t>
            </a:r>
            <a:r>
              <a:rPr lang="ko-KR" altLang="en-US" sz="1600"/>
              <a:t>문자열을 복사해서 저장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return *this;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실습과제 해설 </a:t>
            </a:r>
            <a:r>
              <a:rPr lang="en-US" altLang="ko-KR" sz="3800"/>
              <a:t>3/6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4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text &amp;text::operator+=(const text &amp;s)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len += s.len;				// </a:t>
            </a:r>
            <a:r>
              <a:rPr lang="ko-KR" altLang="en-US" sz="1400"/>
              <a:t>이어 붙일 문자열 길이 합산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char *newstr = new char[len+1];		// </a:t>
            </a:r>
            <a:r>
              <a:rPr lang="ko-KR" altLang="en-US" sz="1400"/>
              <a:t>새로운 메모리 할당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strcpy(newstr, str);			// </a:t>
            </a:r>
            <a:r>
              <a:rPr lang="ko-KR" altLang="en-US" sz="1400"/>
              <a:t>기존 문자열 복사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if(str)	delete [] str;		// </a:t>
            </a:r>
            <a:r>
              <a:rPr lang="ko-KR" altLang="en-US" sz="1400"/>
              <a:t>기존 메모리 반납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strcat(newstr, s.str);			// </a:t>
            </a:r>
            <a:r>
              <a:rPr lang="ko-KR" altLang="en-US" sz="1400"/>
              <a:t>이어 붙일 문자열 연결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str = newstr;				// </a:t>
            </a:r>
            <a:r>
              <a:rPr lang="ko-KR" altLang="en-US" sz="1400"/>
              <a:t>새로운 메모리 설정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return *this;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4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text text::operator+(const text &amp;s)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text temp;				// </a:t>
            </a:r>
            <a:r>
              <a:rPr lang="ko-KR" altLang="en-US" sz="1500"/>
              <a:t>임시변수 선언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500"/>
              <a:t>	</a:t>
            </a:r>
            <a:r>
              <a:rPr lang="en-US" altLang="ko-KR" sz="1500"/>
              <a:t>temp.len = len + s.len;		// </a:t>
            </a:r>
            <a:r>
              <a:rPr lang="ko-KR" altLang="en-US" sz="1500"/>
              <a:t>두 문자열의 길이 합산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500"/>
              <a:t>	</a:t>
            </a:r>
            <a:r>
              <a:rPr lang="en-US" altLang="ko-KR" sz="1500"/>
              <a:t>temp.str = new char [temp.len+1];	// </a:t>
            </a:r>
            <a:r>
              <a:rPr lang="ko-KR" altLang="en-US" sz="1500"/>
              <a:t>메모리 할당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500"/>
              <a:t>	</a:t>
            </a:r>
            <a:r>
              <a:rPr lang="en-US" altLang="ko-KR" sz="1500"/>
              <a:t>strcpy(temp.str, str);		// </a:t>
            </a:r>
            <a:r>
              <a:rPr lang="ko-KR" altLang="en-US" sz="1500"/>
              <a:t>첫번째 문자열 복사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500"/>
              <a:t>	</a:t>
            </a:r>
            <a:r>
              <a:rPr lang="en-US" altLang="ko-KR" sz="1500"/>
              <a:t>strcat(temp.str, s.str);		// </a:t>
            </a:r>
            <a:r>
              <a:rPr lang="ko-KR" altLang="en-US" sz="1500"/>
              <a:t>두번째 문자열 연결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500"/>
              <a:t>	</a:t>
            </a:r>
            <a:r>
              <a:rPr lang="en-US" altLang="ko-KR" sz="1500"/>
              <a:t>return temp;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}</a:t>
            </a:r>
            <a:endParaRPr lang="en-US" altLang="ko-KR" sz="1400"/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실습과제 해설 </a:t>
            </a:r>
            <a:r>
              <a:rPr lang="en-US" altLang="ko-KR" sz="3800"/>
              <a:t>4/6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686800" cy="5040312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bool text::operator==(const text &amp;s)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return strcmp(str, s.str) ==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char &amp;text::operator[](int index)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return str[index];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ostream &amp;operator&lt;&lt;(ostream &amp;os, const text &amp;s)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os &lt;&lt; s.str;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return os;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5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istream &amp;operator&gt;&gt;(istream &amp;is, text &amp;s)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char str[MAX_INTPUT];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is &gt;&gt; str;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s = text(str);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return is;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500"/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실습과제 해설 </a:t>
            </a:r>
            <a:r>
              <a:rPr lang="en-US" altLang="ko-KR" sz="3800"/>
              <a:t>5/6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#include "text.h"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int main(void)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text t1("Text");			// </a:t>
            </a:r>
            <a:r>
              <a:rPr lang="ko-KR" altLang="en-US" sz="1600"/>
              <a:t>첫번째 문자열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text t2("Test");			// </a:t>
            </a:r>
            <a:r>
              <a:rPr lang="ko-KR" altLang="en-US" sz="1600"/>
              <a:t>두번째 문자열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text t3("Text Test");		// </a:t>
            </a:r>
            <a:r>
              <a:rPr lang="ko-KR" altLang="en-US" sz="1600"/>
              <a:t>첫번째와 두번째의 합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text t4 = t1;			// </a:t>
            </a:r>
            <a:r>
              <a:rPr lang="ko-KR" altLang="en-US" sz="1600"/>
              <a:t>문자열 대입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t4 += text(" ") + t2;		// </a:t>
            </a:r>
            <a:r>
              <a:rPr lang="ko-KR" altLang="en-US" sz="1600"/>
              <a:t>문자열 이어 붙이기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cout &lt;&lt; "t3: " &lt;&lt; t3 &lt;&lt; endl;	// </a:t>
            </a:r>
            <a:r>
              <a:rPr lang="ko-KR" altLang="en-US" sz="1600"/>
              <a:t>문자열 출력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cout &lt;&lt; "t4: " &lt;&lt; t4 &lt;&lt; endl;	// </a:t>
            </a:r>
            <a:r>
              <a:rPr lang="ko-KR" altLang="en-US" sz="1600"/>
              <a:t>문자열 출력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if(t3 == t4)				// </a:t>
            </a:r>
            <a:r>
              <a:rPr lang="ko-KR" altLang="en-US" sz="1600"/>
              <a:t>문자열 비교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600"/>
              <a:t>		</a:t>
            </a:r>
            <a:r>
              <a:rPr lang="en-US" altLang="ko-KR" sz="1600"/>
              <a:t>cout &lt;&lt; "t3</a:t>
            </a:r>
            <a:r>
              <a:rPr lang="ko-KR" altLang="en-US" sz="1600"/>
              <a:t>와 </a:t>
            </a:r>
            <a:r>
              <a:rPr lang="en-US" altLang="ko-KR" sz="1600"/>
              <a:t>t4</a:t>
            </a:r>
            <a:r>
              <a:rPr lang="ko-KR" altLang="en-US" sz="1600"/>
              <a:t>는 같습니다</a:t>
            </a:r>
            <a:r>
              <a:rPr lang="en-US" altLang="ko-KR" sz="1600"/>
              <a:t>" &lt;&lt; endl;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for(int i=0 ; i&lt; t4.length() ; i++)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	cout &lt;&lt; t4[i] &lt;&lt; " / ";	// </a:t>
            </a:r>
            <a:r>
              <a:rPr lang="ko-KR" altLang="en-US" sz="1600"/>
              <a:t>인덱스에 의한 접근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ko-KR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cout &lt;&lt; endl;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실습과제 해설 </a:t>
            </a:r>
            <a:r>
              <a:rPr lang="en-US" altLang="ko-KR" sz="3800"/>
              <a:t>6/6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600" dirty="0">
                <a:solidFill>
                  <a:schemeClr val="tx1"/>
                </a:solidFill>
                <a:latin typeface="HY헤드라인M" pitchFamily="18" charset="-127"/>
              </a:rPr>
              <a:t>상속</a:t>
            </a:r>
          </a:p>
        </p:txBody>
      </p:sp>
    </p:spTree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상속관계</a:t>
            </a:r>
            <a:r>
              <a:rPr lang="ko-KR" altLang="en-US" dirty="0"/>
              <a:t> </a:t>
            </a:r>
            <a:r>
              <a:rPr lang="en-US" altLang="ko-KR" dirty="0"/>
              <a:t>IS-A( ~</a:t>
            </a:r>
            <a:r>
              <a:rPr lang="ko-KR" altLang="en-US" dirty="0"/>
              <a:t>는 </a:t>
            </a:r>
            <a:r>
              <a:rPr lang="en-US" altLang="ko-KR" dirty="0"/>
              <a:t>~</a:t>
            </a:r>
            <a:r>
              <a:rPr lang="ko-KR" altLang="en-US" dirty="0"/>
              <a:t>의 일종이다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포함관계 </a:t>
            </a:r>
            <a:r>
              <a:rPr lang="en-US" altLang="ko-KR" dirty="0"/>
              <a:t>HAS-A (~</a:t>
            </a:r>
            <a:r>
              <a:rPr lang="ko-KR" altLang="en-US" dirty="0"/>
              <a:t>는 </a:t>
            </a:r>
            <a:r>
              <a:rPr lang="en-US" altLang="ko-KR" dirty="0"/>
              <a:t>~</a:t>
            </a:r>
            <a:r>
              <a:rPr lang="ko-KR" altLang="en-US" dirty="0"/>
              <a:t>을 소유한다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관계</a:t>
            </a:r>
          </a:p>
        </p:txBody>
      </p:sp>
    </p:spTree>
    <p:extLst>
      <p:ext uri="{BB962C8B-B14F-4D97-AF65-F5344CB8AC3E}">
        <p14:creationId xmlns:p14="http://schemas.microsoft.com/office/powerpoint/2010/main" val="410539286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// Parent.h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class Parent			// </a:t>
            </a:r>
            <a:r>
              <a:rPr lang="ko-KR" altLang="en-US" sz="2100"/>
              <a:t>부모를 모델링 한 클래스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public: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Parent(void);			// </a:t>
            </a:r>
            <a:r>
              <a:rPr lang="ko-KR" altLang="en-US" sz="2100"/>
              <a:t>생성자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100"/>
              <a:t>	</a:t>
            </a:r>
            <a:r>
              <a:rPr lang="en-US" altLang="ko-KR" sz="2100"/>
              <a:t>~Parent(void);			// </a:t>
            </a:r>
            <a:r>
              <a:rPr lang="ko-KR" altLang="en-US" sz="2100"/>
              <a:t>소멸자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100"/>
              <a:t>	</a:t>
            </a:r>
            <a:r>
              <a:rPr lang="en-US" altLang="ko-KR" sz="2100"/>
              <a:t>void Character(void);	// </a:t>
            </a:r>
            <a:r>
              <a:rPr lang="ko-KR" altLang="en-US" sz="2100"/>
              <a:t>성품 출력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100"/>
              <a:t>	</a:t>
            </a:r>
            <a:r>
              <a:rPr lang="en-US" altLang="ko-KR" sz="2100"/>
              <a:t>void Appearance(void);	// </a:t>
            </a:r>
            <a:r>
              <a:rPr lang="ko-KR" altLang="en-US" sz="2100"/>
              <a:t>외모 출력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100"/>
              <a:t>	</a:t>
            </a:r>
            <a:r>
              <a:rPr lang="en-US" altLang="ko-KR" sz="2100"/>
              <a:t>void Wealth(void);		// </a:t>
            </a:r>
            <a:r>
              <a:rPr lang="ko-KR" altLang="en-US" sz="2100"/>
              <a:t>재산 출력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ko-KR" altLang="en-US" sz="21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private: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int money;			// </a:t>
            </a:r>
            <a:r>
              <a:rPr lang="ko-KR" altLang="en-US" sz="2100"/>
              <a:t>돈 저장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};</a:t>
            </a:r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상속 </a:t>
            </a:r>
            <a:r>
              <a:rPr lang="en-US" altLang="ko-KR" sz="3800"/>
              <a:t>1/3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#include &lt;iostream&gt;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#include "Parent.h"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using namespace std;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4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Parent::Parent(void)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money = 1000000000;	// </a:t>
            </a:r>
            <a:r>
              <a:rPr lang="ko-KR" altLang="en-US" sz="1400"/>
              <a:t>십억 원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Parent::~Parent(void)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void Parent::Character(void)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cout &lt;&lt; "</a:t>
            </a:r>
            <a:r>
              <a:rPr lang="ko-KR" altLang="en-US" sz="1400"/>
              <a:t>차분한 성품</a:t>
            </a:r>
            <a:r>
              <a:rPr lang="en-US" altLang="ko-KR" sz="1400"/>
              <a:t>" &lt;&lt; endl;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void Parent:: Appearance(void)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cout &lt;&lt; "</a:t>
            </a:r>
            <a:r>
              <a:rPr lang="ko-KR" altLang="en-US" sz="1400"/>
              <a:t>잘생긴 외모</a:t>
            </a:r>
            <a:r>
              <a:rPr lang="en-US" altLang="ko-KR" sz="1400"/>
              <a:t>" &lt;&lt; endl;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void Parent::Wealth(void)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cout &lt;&lt; "</a:t>
            </a:r>
            <a:r>
              <a:rPr lang="ko-KR" altLang="en-US" sz="1400"/>
              <a:t>재산</a:t>
            </a:r>
            <a:r>
              <a:rPr lang="en-US" altLang="ko-KR" sz="1400"/>
              <a:t>: " &lt;&lt; money &lt;&lt; "</a:t>
            </a:r>
            <a:r>
              <a:rPr lang="ko-KR" altLang="en-US" sz="1400"/>
              <a:t>원</a:t>
            </a:r>
            <a:r>
              <a:rPr lang="en-US" altLang="ko-KR" sz="1400"/>
              <a:t>" &lt;&lt; endl;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상속 </a:t>
            </a:r>
            <a:r>
              <a:rPr lang="en-US" altLang="ko-KR" sz="3800"/>
              <a:t>2/3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void Point::SetPosition(int _x, int _y)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x = _x;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y = _y;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9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void Point::Move(int _x, int _y)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x += _x;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y += _y;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9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void Point::Show(void)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cout &lt;&lt; "(" &lt;&lt; x &lt;&lt; ", " &lt;&lt; y &lt;&lt; ")" &lt;&lt; endl;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}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클래스의 정의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1800"/>
              <a:t>// Child.h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#include "Parent.h“</a:t>
            </a:r>
          </a:p>
          <a:p>
            <a:pPr>
              <a:buFont typeface="Wingdings" pitchFamily="2" charset="2"/>
              <a:buNone/>
            </a:pPr>
            <a:endParaRPr lang="en-US" altLang="ko-KR" sz="1800"/>
          </a:p>
          <a:p>
            <a:pPr>
              <a:buFont typeface="Wingdings" pitchFamily="2" charset="2"/>
              <a:buNone/>
            </a:pPr>
            <a:r>
              <a:rPr lang="en-US" altLang="ko-KR" sz="1800"/>
              <a:t>class Child </a:t>
            </a:r>
            <a:r>
              <a:rPr lang="en-US" altLang="ko-KR" sz="1800" b="1">
                <a:solidFill>
                  <a:srgbClr val="FF0000"/>
                </a:solidFill>
              </a:rPr>
              <a:t>: public Parent</a:t>
            </a:r>
            <a:endParaRPr lang="en-US" altLang="ko-KR" sz="180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buFont typeface="Wingdings" pitchFamily="2" charset="2"/>
              <a:buNone/>
            </a:pPr>
            <a:endParaRPr lang="en-US" altLang="ko-KR" sz="1800"/>
          </a:p>
          <a:p>
            <a:pPr>
              <a:buFont typeface="Wingdings" pitchFamily="2" charset="2"/>
              <a:buNone/>
            </a:pPr>
            <a:r>
              <a:rPr lang="en-US" altLang="ko-KR" sz="1800"/>
              <a:t>};</a:t>
            </a:r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상속 </a:t>
            </a:r>
            <a:r>
              <a:rPr lang="en-US" altLang="ko-KR" sz="3800"/>
              <a:t>3/3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// Child.h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#include "Parent.h"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class Child : public Parent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public: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Child();				// </a:t>
            </a:r>
            <a:r>
              <a:rPr lang="ko-KR" altLang="en-US" sz="1800"/>
              <a:t>생성자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~ Child();				// </a:t>
            </a:r>
            <a:r>
              <a:rPr lang="ko-KR" altLang="en-US" sz="1800"/>
              <a:t>소멸자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 b="1"/>
              <a:t>void Humanity(void);</a:t>
            </a:r>
            <a:r>
              <a:rPr lang="en-US" altLang="ko-KR" sz="1800"/>
              <a:t>		// </a:t>
            </a:r>
            <a:r>
              <a:rPr lang="ko-KR" altLang="en-US" sz="1800"/>
              <a:t>추가된 멤버함수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void Child::Humanity(void)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cout &lt;&lt; "</a:t>
            </a:r>
            <a:r>
              <a:rPr lang="ko-KR" altLang="en-US" sz="1800"/>
              <a:t>넘치는 인간미</a:t>
            </a:r>
            <a:r>
              <a:rPr lang="en-US" altLang="ko-KR" sz="1800"/>
              <a:t>" &lt;&lt; endl;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기능의 추가 </a:t>
            </a:r>
            <a:r>
              <a:rPr lang="en-US" altLang="ko-KR" sz="3800"/>
              <a:t>1/2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800"/>
              <a:t>#include "Child.h“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800"/>
              <a:t>int main(void)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800"/>
              <a:t>	Child aBoy;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800"/>
              <a:t>	aBoy.Character();		// Parent</a:t>
            </a:r>
            <a:r>
              <a:rPr lang="ko-KR" altLang="en-US" sz="1800"/>
              <a:t>에서 상속 받은 함수 호출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aBoy.Appearance();	// Parent</a:t>
            </a:r>
            <a:r>
              <a:rPr lang="ko-KR" altLang="en-US" sz="1800"/>
              <a:t>에서 상속 받은 함수 호출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aBoy.Wealth();		// Parent</a:t>
            </a:r>
            <a:r>
              <a:rPr lang="ko-KR" altLang="en-US" sz="1800"/>
              <a:t>에서 상속 받은 함수 호출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aBoy.Humanity();		// Child</a:t>
            </a:r>
            <a:r>
              <a:rPr lang="ko-KR" altLang="en-US" sz="1800"/>
              <a:t>에서 추가된 함수 호출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return 0;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기능의 추가 </a:t>
            </a:r>
            <a:r>
              <a:rPr lang="en-US" altLang="ko-KR" sz="3800"/>
              <a:t>2/2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class Child : public Parent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public: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Child();				// </a:t>
            </a:r>
            <a:r>
              <a:rPr lang="ko-KR" altLang="en-US" sz="1800"/>
              <a:t>생성자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~ Child();				// </a:t>
            </a:r>
            <a:r>
              <a:rPr lang="ko-KR" altLang="en-US" sz="1800"/>
              <a:t>소멸자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void Humanity(void);		// </a:t>
            </a:r>
            <a:r>
              <a:rPr lang="ko-KR" altLang="en-US" sz="1800"/>
              <a:t>추가된 멤버함수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 b="1"/>
              <a:t>void Character(void);		</a:t>
            </a:r>
            <a:r>
              <a:rPr lang="en-US" altLang="ko-KR" sz="1800"/>
              <a:t>// </a:t>
            </a:r>
            <a:r>
              <a:rPr lang="ko-KR" altLang="en-US" sz="1800"/>
              <a:t>수정된 멤버함수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void Child::Character(void)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cout &lt;&lt; "</a:t>
            </a:r>
            <a:r>
              <a:rPr lang="ko-KR" altLang="en-US" sz="1800"/>
              <a:t>불 같은 성품</a:t>
            </a:r>
            <a:r>
              <a:rPr lang="en-US" altLang="ko-KR" sz="1800"/>
              <a:t>" &lt;&lt; endl;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기능의 수정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class Child : public Parent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public: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Child();				// </a:t>
            </a:r>
            <a:r>
              <a:rPr lang="ko-KR" altLang="en-US" sz="1800"/>
              <a:t>생성자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~ Child();				// </a:t>
            </a:r>
            <a:r>
              <a:rPr lang="ko-KR" altLang="en-US" sz="1800"/>
              <a:t>소멸자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void Humanity(void);		// </a:t>
            </a:r>
            <a:r>
              <a:rPr lang="ko-KR" altLang="en-US" sz="1800"/>
              <a:t>추가된 멤버함수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void Character(void);		// </a:t>
            </a:r>
            <a:r>
              <a:rPr lang="ko-KR" altLang="en-US" sz="1800"/>
              <a:t>수정된 멤버함수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 b="1"/>
              <a:t>void Appearance(void);		</a:t>
            </a:r>
            <a:r>
              <a:rPr lang="en-US" altLang="ko-KR" sz="1800"/>
              <a:t>// </a:t>
            </a:r>
            <a:r>
              <a:rPr lang="ko-KR" altLang="en-US" sz="1800"/>
              <a:t>확장된 멤버함수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void Child::Appearance(void)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</a:t>
            </a:r>
            <a:r>
              <a:rPr lang="en-US" altLang="ko-KR" sz="1800" b="1"/>
              <a:t>Parent::Appearance();		</a:t>
            </a:r>
            <a:r>
              <a:rPr lang="en-US" altLang="ko-KR" sz="1800"/>
              <a:t>// </a:t>
            </a:r>
            <a:r>
              <a:rPr lang="ko-KR" altLang="en-US" sz="1800"/>
              <a:t>기반 클래스에서 정의한 기능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cout &lt;&lt; "</a:t>
            </a:r>
            <a:r>
              <a:rPr lang="ko-KR" altLang="en-US" sz="1800"/>
              <a:t>훤칠한 키</a:t>
            </a:r>
            <a:r>
              <a:rPr lang="en-US" altLang="ko-KR" sz="1800"/>
              <a:t>" &lt;&lt; endl; 	// </a:t>
            </a:r>
            <a:r>
              <a:rPr lang="ko-KR" altLang="en-US" sz="1800"/>
              <a:t>파생 클래스에서 확장된 기능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기능의 확장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접근권한</a:t>
            </a:r>
          </a:p>
        </p:txBody>
      </p:sp>
      <p:grpSp>
        <p:nvGrpSpPr>
          <p:cNvPr id="129027" name="Group 3"/>
          <p:cNvGrpSpPr>
            <a:grpSpLocks/>
          </p:cNvGrpSpPr>
          <p:nvPr/>
        </p:nvGrpSpPr>
        <p:grpSpPr bwMode="auto">
          <a:xfrm>
            <a:off x="2268538" y="1412875"/>
            <a:ext cx="4391025" cy="4683125"/>
            <a:chOff x="1972" y="1185"/>
            <a:chExt cx="1634" cy="1648"/>
          </a:xfrm>
        </p:grpSpPr>
        <p:sp>
          <p:nvSpPr>
            <p:cNvPr id="129028" name="Rectangle 4"/>
            <p:cNvSpPr>
              <a:spLocks noChangeArrowheads="1"/>
            </p:cNvSpPr>
            <p:nvPr/>
          </p:nvSpPr>
          <p:spPr bwMode="auto">
            <a:xfrm>
              <a:off x="2925" y="1343"/>
              <a:ext cx="681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9029" name="Rectangle 5"/>
            <p:cNvSpPr>
              <a:spLocks noChangeArrowheads="1"/>
            </p:cNvSpPr>
            <p:nvPr/>
          </p:nvSpPr>
          <p:spPr bwMode="auto">
            <a:xfrm>
              <a:off x="3016" y="1433"/>
              <a:ext cx="499" cy="18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private</a:t>
              </a:r>
            </a:p>
          </p:txBody>
        </p:sp>
        <p:sp>
          <p:nvSpPr>
            <p:cNvPr id="129030" name="Rectangle 6"/>
            <p:cNvSpPr>
              <a:spLocks noChangeArrowheads="1"/>
            </p:cNvSpPr>
            <p:nvPr/>
          </p:nvSpPr>
          <p:spPr bwMode="auto">
            <a:xfrm>
              <a:off x="3016" y="1706"/>
              <a:ext cx="499" cy="18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protected</a:t>
              </a:r>
            </a:p>
          </p:txBody>
        </p:sp>
        <p:sp>
          <p:nvSpPr>
            <p:cNvPr id="129031" name="Rectangle 7"/>
            <p:cNvSpPr>
              <a:spLocks noChangeArrowheads="1"/>
            </p:cNvSpPr>
            <p:nvPr/>
          </p:nvSpPr>
          <p:spPr bwMode="auto">
            <a:xfrm>
              <a:off x="3016" y="1978"/>
              <a:ext cx="499" cy="18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public</a:t>
              </a:r>
            </a:p>
          </p:txBody>
        </p:sp>
        <p:sp>
          <p:nvSpPr>
            <p:cNvPr id="129032" name="Text Box 8"/>
            <p:cNvSpPr txBox="1">
              <a:spLocks noChangeArrowheads="1"/>
            </p:cNvSpPr>
            <p:nvPr/>
          </p:nvSpPr>
          <p:spPr bwMode="auto">
            <a:xfrm>
              <a:off x="2925" y="1185"/>
              <a:ext cx="681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/>
                <a:t>기반클래스</a:t>
              </a:r>
            </a:p>
          </p:txBody>
        </p:sp>
        <p:sp>
          <p:nvSpPr>
            <p:cNvPr id="129033" name="Rectangle 9"/>
            <p:cNvSpPr>
              <a:spLocks noChangeArrowheads="1"/>
            </p:cNvSpPr>
            <p:nvPr/>
          </p:nvSpPr>
          <p:spPr bwMode="auto">
            <a:xfrm>
              <a:off x="1972" y="1706"/>
              <a:ext cx="681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9034" name="Rectangle 10"/>
            <p:cNvSpPr>
              <a:spLocks noChangeArrowheads="1"/>
            </p:cNvSpPr>
            <p:nvPr/>
          </p:nvSpPr>
          <p:spPr bwMode="auto">
            <a:xfrm>
              <a:off x="2063" y="1796"/>
              <a:ext cx="499" cy="18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private</a:t>
              </a:r>
            </a:p>
          </p:txBody>
        </p:sp>
        <p:sp>
          <p:nvSpPr>
            <p:cNvPr id="129035" name="Rectangle 11"/>
            <p:cNvSpPr>
              <a:spLocks noChangeArrowheads="1"/>
            </p:cNvSpPr>
            <p:nvPr/>
          </p:nvSpPr>
          <p:spPr bwMode="auto">
            <a:xfrm>
              <a:off x="2063" y="2069"/>
              <a:ext cx="499" cy="18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protected</a:t>
              </a:r>
            </a:p>
          </p:txBody>
        </p:sp>
        <p:sp>
          <p:nvSpPr>
            <p:cNvPr id="129036" name="Rectangle 12"/>
            <p:cNvSpPr>
              <a:spLocks noChangeArrowheads="1"/>
            </p:cNvSpPr>
            <p:nvPr/>
          </p:nvSpPr>
          <p:spPr bwMode="auto">
            <a:xfrm>
              <a:off x="2063" y="2341"/>
              <a:ext cx="499" cy="18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/>
                <a:t>public</a:t>
              </a:r>
            </a:p>
          </p:txBody>
        </p:sp>
        <p:sp>
          <p:nvSpPr>
            <p:cNvPr id="129037" name="Text Box 13"/>
            <p:cNvSpPr txBox="1">
              <a:spLocks noChangeArrowheads="1"/>
            </p:cNvSpPr>
            <p:nvPr/>
          </p:nvSpPr>
          <p:spPr bwMode="auto">
            <a:xfrm>
              <a:off x="1972" y="1548"/>
              <a:ext cx="681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/>
                <a:t>파생클래스</a:t>
              </a:r>
            </a:p>
          </p:txBody>
        </p:sp>
        <p:sp>
          <p:nvSpPr>
            <p:cNvPr id="129038" name="Line 14"/>
            <p:cNvSpPr>
              <a:spLocks noChangeShapeType="1"/>
            </p:cNvSpPr>
            <p:nvPr/>
          </p:nvSpPr>
          <p:spPr bwMode="auto">
            <a:xfrm flipV="1">
              <a:off x="2744" y="2432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39" name="Line 15"/>
            <p:cNvSpPr>
              <a:spLocks noChangeShapeType="1"/>
            </p:cNvSpPr>
            <p:nvPr/>
          </p:nvSpPr>
          <p:spPr bwMode="auto">
            <a:xfrm flipH="1">
              <a:off x="2562" y="243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40" name="Line 16"/>
            <p:cNvSpPr>
              <a:spLocks noChangeShapeType="1"/>
            </p:cNvSpPr>
            <p:nvPr/>
          </p:nvSpPr>
          <p:spPr bwMode="auto">
            <a:xfrm flipV="1">
              <a:off x="2834" y="2115"/>
              <a:ext cx="1" cy="5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41" name="Line 17"/>
            <p:cNvSpPr>
              <a:spLocks noChangeShapeType="1"/>
            </p:cNvSpPr>
            <p:nvPr/>
          </p:nvSpPr>
          <p:spPr bwMode="auto">
            <a:xfrm>
              <a:off x="2834" y="2115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42" name="Line 18"/>
            <p:cNvSpPr>
              <a:spLocks noChangeShapeType="1"/>
            </p:cNvSpPr>
            <p:nvPr/>
          </p:nvSpPr>
          <p:spPr bwMode="auto">
            <a:xfrm flipV="1">
              <a:off x="2653" y="1933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43" name="Line 19"/>
            <p:cNvSpPr>
              <a:spLocks noChangeShapeType="1"/>
            </p:cNvSpPr>
            <p:nvPr/>
          </p:nvSpPr>
          <p:spPr bwMode="auto">
            <a:xfrm flipV="1">
              <a:off x="2834" y="1797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44" name="Line 20"/>
            <p:cNvSpPr>
              <a:spLocks noChangeShapeType="1"/>
            </p:cNvSpPr>
            <p:nvPr/>
          </p:nvSpPr>
          <p:spPr bwMode="auto">
            <a:xfrm>
              <a:off x="2834" y="1797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45" name="Text Box 21"/>
            <p:cNvSpPr txBox="1">
              <a:spLocks noChangeArrowheads="1"/>
            </p:cNvSpPr>
            <p:nvPr/>
          </p:nvSpPr>
          <p:spPr bwMode="auto">
            <a:xfrm>
              <a:off x="2471" y="2704"/>
              <a:ext cx="681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/>
                <a:t>클래스 외부</a:t>
              </a:r>
            </a:p>
          </p:txBody>
        </p:sp>
        <p:sp>
          <p:nvSpPr>
            <p:cNvPr id="129046" name="Line 22"/>
            <p:cNvSpPr>
              <a:spLocks noChangeShapeType="1"/>
            </p:cNvSpPr>
            <p:nvPr/>
          </p:nvSpPr>
          <p:spPr bwMode="auto">
            <a:xfrm>
              <a:off x="2653" y="2036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Parent::Parent(void)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money = 1000000000;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cout &lt;&lt; "Parent </a:t>
            </a:r>
            <a:r>
              <a:rPr lang="ko-KR" altLang="en-US" sz="1700"/>
              <a:t>생성자</a:t>
            </a:r>
            <a:r>
              <a:rPr lang="en-US" altLang="ko-KR" sz="1700"/>
              <a:t>" &lt;&lt; endl;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Parent::~Parent(void)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cout &lt;&lt; "Parent </a:t>
            </a:r>
            <a:r>
              <a:rPr lang="ko-KR" altLang="en-US" sz="1700"/>
              <a:t>소멸자</a:t>
            </a:r>
            <a:r>
              <a:rPr lang="en-US" altLang="ko-KR" sz="1700"/>
              <a:t>" &lt;&lt; endl;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7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Child::Child(void)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cout &lt;&lt; "Child </a:t>
            </a:r>
            <a:r>
              <a:rPr lang="ko-KR" altLang="en-US" sz="1700"/>
              <a:t>생성자</a:t>
            </a:r>
            <a:r>
              <a:rPr lang="en-US" altLang="ko-KR" sz="1700"/>
              <a:t>" &lt;&lt; endl;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Child::~Child(void)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cout &lt;&lt; "Child </a:t>
            </a:r>
            <a:r>
              <a:rPr lang="ko-KR" altLang="en-US" sz="1700"/>
              <a:t>소멸자</a:t>
            </a:r>
            <a:r>
              <a:rPr lang="en-US" altLang="ko-KR" sz="1700"/>
              <a:t>" &lt;&lt; endl;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</a:t>
            </a:r>
          </a:p>
        </p:txBody>
      </p:sp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생성자와 소멸자 </a:t>
            </a:r>
            <a:r>
              <a:rPr lang="en-US" altLang="ko-KR" sz="3800"/>
              <a:t>1/2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class Parent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Parent(void);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</a:t>
            </a:r>
            <a:r>
              <a:rPr lang="en-US" altLang="ko-KR" sz="1800" b="1"/>
              <a:t>Parent(int money);</a:t>
            </a:r>
            <a:endParaRPr lang="en-US" altLang="ko-KR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Parent::Parent(int money)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this-&gt;money = money;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cout &lt;&lt; "Parent </a:t>
            </a:r>
            <a:r>
              <a:rPr lang="ko-KR" altLang="en-US" sz="1800"/>
              <a:t>생성자</a:t>
            </a:r>
            <a:r>
              <a:rPr lang="en-US" altLang="ko-KR" sz="1800"/>
              <a:t>" &lt;&lt; endl;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Child::Child(void) : </a:t>
            </a:r>
            <a:r>
              <a:rPr lang="en-US" altLang="ko-KR" sz="1800" b="1"/>
              <a:t>Parent(1000)</a:t>
            </a:r>
            <a:endParaRPr lang="en-US" altLang="ko-KR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cout &lt;&lt; "Child </a:t>
            </a:r>
            <a:r>
              <a:rPr lang="ko-KR" altLang="en-US" sz="1800"/>
              <a:t>생성자</a:t>
            </a:r>
            <a:r>
              <a:rPr lang="en-US" altLang="ko-KR" sz="1800"/>
              <a:t>" &lt;&lt; endl;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생성자와 소멸자 </a:t>
            </a:r>
            <a:r>
              <a:rPr lang="en-US" altLang="ko-KR" sz="3800"/>
              <a:t>2/2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다형성</a:t>
            </a:r>
          </a:p>
        </p:txBody>
      </p:sp>
      <p:grpSp>
        <p:nvGrpSpPr>
          <p:cNvPr id="132099" name="Group 3"/>
          <p:cNvGrpSpPr>
            <a:grpSpLocks/>
          </p:cNvGrpSpPr>
          <p:nvPr/>
        </p:nvGrpSpPr>
        <p:grpSpPr bwMode="auto">
          <a:xfrm>
            <a:off x="1908175" y="1628775"/>
            <a:ext cx="4895850" cy="3959225"/>
            <a:chOff x="1837" y="1208"/>
            <a:chExt cx="1814" cy="1496"/>
          </a:xfrm>
        </p:grpSpPr>
        <p:sp>
          <p:nvSpPr>
            <p:cNvPr id="132100" name="Oval 4"/>
            <p:cNvSpPr>
              <a:spLocks noChangeArrowheads="1"/>
            </p:cNvSpPr>
            <p:nvPr/>
          </p:nvSpPr>
          <p:spPr bwMode="auto">
            <a:xfrm>
              <a:off x="1927" y="1480"/>
              <a:ext cx="817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2101" name="Oval 5"/>
            <p:cNvSpPr>
              <a:spLocks noChangeArrowheads="1"/>
            </p:cNvSpPr>
            <p:nvPr/>
          </p:nvSpPr>
          <p:spPr bwMode="auto">
            <a:xfrm>
              <a:off x="2472" y="1933"/>
              <a:ext cx="454" cy="6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2102" name="Rectangle 6"/>
            <p:cNvSpPr>
              <a:spLocks noChangeArrowheads="1"/>
            </p:cNvSpPr>
            <p:nvPr/>
          </p:nvSpPr>
          <p:spPr bwMode="auto">
            <a:xfrm>
              <a:off x="2290" y="1752"/>
              <a:ext cx="771" cy="4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2103" name="AutoShape 7"/>
            <p:cNvSpPr>
              <a:spLocks noChangeArrowheads="1"/>
            </p:cNvSpPr>
            <p:nvPr/>
          </p:nvSpPr>
          <p:spPr bwMode="auto">
            <a:xfrm>
              <a:off x="2699" y="1298"/>
              <a:ext cx="725" cy="72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2104" name="Rectangle 8"/>
            <p:cNvSpPr>
              <a:spLocks noChangeArrowheads="1"/>
            </p:cNvSpPr>
            <p:nvPr/>
          </p:nvSpPr>
          <p:spPr bwMode="auto">
            <a:xfrm>
              <a:off x="1837" y="1208"/>
              <a:ext cx="1814" cy="14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// Figure.h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class Figure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Figure(int x, int y, int width, int height);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~Figure();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void Move(int x, int y);			// </a:t>
            </a:r>
            <a:r>
              <a:rPr lang="ko-KR" altLang="en-US" sz="1800"/>
              <a:t>도형 이동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void Resize(int width, int height);	// </a:t>
            </a:r>
            <a:r>
              <a:rPr lang="ko-KR" altLang="en-US" sz="1800"/>
              <a:t>도형 크기 조절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void Draw();				// </a:t>
            </a:r>
            <a:r>
              <a:rPr lang="ko-KR" altLang="en-US" sz="1800"/>
              <a:t>도형 그리기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ko-KR" altLang="en-US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protected: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int x;					// </a:t>
            </a:r>
            <a:r>
              <a:rPr lang="ko-KR" altLang="en-US" sz="1800"/>
              <a:t>중심의 </a:t>
            </a:r>
            <a:r>
              <a:rPr lang="en-US" altLang="ko-KR" sz="1800"/>
              <a:t>x</a:t>
            </a:r>
            <a:r>
              <a:rPr lang="ko-KR" altLang="en-US" sz="1800"/>
              <a:t>좌표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int y;					// </a:t>
            </a:r>
            <a:r>
              <a:rPr lang="ko-KR" altLang="en-US" sz="1800"/>
              <a:t>중심의 </a:t>
            </a:r>
            <a:r>
              <a:rPr lang="en-US" altLang="ko-KR" sz="1800"/>
              <a:t>x</a:t>
            </a:r>
            <a:r>
              <a:rPr lang="ko-KR" altLang="en-US" sz="1800"/>
              <a:t>좌표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int width;					// </a:t>
            </a:r>
            <a:r>
              <a:rPr lang="ko-KR" altLang="en-US" sz="1800"/>
              <a:t>가로 길이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int height;				// </a:t>
            </a:r>
            <a:r>
              <a:rPr lang="ko-KR" altLang="en-US" sz="1800"/>
              <a:t>세로 길이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};</a:t>
            </a:r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기반 클래스 </a:t>
            </a:r>
            <a:r>
              <a:rPr lang="en-US" altLang="ko-KR" sz="3800"/>
              <a:t>1/2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1039813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/>
              <a:t>int main(void)</a:t>
            </a:r>
          </a:p>
          <a:p>
            <a:pPr defTabSz="1039813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/>
              <a:t>{</a:t>
            </a:r>
          </a:p>
          <a:p>
            <a:pPr defTabSz="1039813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/>
              <a:t>	Point p1, p2;		</a:t>
            </a:r>
            <a:r>
              <a:rPr lang="en-US" altLang="ko-KR" sz="2000">
                <a:latin typeface="굴림" pitchFamily="50" charset="-127"/>
              </a:rPr>
              <a:t>// </a:t>
            </a:r>
            <a:r>
              <a:rPr lang="ko-KR" altLang="en-US" sz="2000">
                <a:latin typeface="굴림" pitchFamily="50" charset="-127"/>
              </a:rPr>
              <a:t>점의 좌표를 저장할 변수 선언</a:t>
            </a:r>
          </a:p>
          <a:p>
            <a:pPr defTabSz="1039813">
              <a:lnSpc>
                <a:spcPct val="80000"/>
              </a:lnSpc>
              <a:buFont typeface="Wingdings" pitchFamily="2" charset="2"/>
              <a:buNone/>
            </a:pPr>
            <a:endParaRPr lang="ko-KR" altLang="en-US" sz="2000"/>
          </a:p>
          <a:p>
            <a:pPr defTabSz="1039813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2000"/>
              <a:t>	</a:t>
            </a:r>
            <a:r>
              <a:rPr lang="en-US" altLang="ko-KR" sz="2000"/>
              <a:t>p1.SetPosition(10, 20);	</a:t>
            </a:r>
            <a:r>
              <a:rPr lang="en-US" altLang="ko-KR" sz="2000">
                <a:latin typeface="굴림" pitchFamily="50" charset="-127"/>
              </a:rPr>
              <a:t>// p1</a:t>
            </a:r>
            <a:r>
              <a:rPr lang="ko-KR" altLang="en-US" sz="2000">
                <a:latin typeface="굴림" pitchFamily="50" charset="-127"/>
              </a:rPr>
              <a:t>의 좌표 설정</a:t>
            </a:r>
          </a:p>
          <a:p>
            <a:pPr defTabSz="1039813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2000"/>
              <a:t>	</a:t>
            </a:r>
            <a:r>
              <a:rPr lang="en-US" altLang="ko-KR" sz="2000"/>
              <a:t>p2.SetPosition(50, 60);	</a:t>
            </a:r>
            <a:r>
              <a:rPr lang="en-US" altLang="ko-KR" sz="2000">
                <a:latin typeface="굴림" pitchFamily="50" charset="-127"/>
              </a:rPr>
              <a:t>// p2</a:t>
            </a:r>
            <a:r>
              <a:rPr lang="ko-KR" altLang="en-US" sz="2000">
                <a:latin typeface="굴림" pitchFamily="50" charset="-127"/>
              </a:rPr>
              <a:t>의 좌표 설정</a:t>
            </a:r>
          </a:p>
          <a:p>
            <a:pPr defTabSz="1039813">
              <a:lnSpc>
                <a:spcPct val="80000"/>
              </a:lnSpc>
              <a:buFont typeface="Wingdings" pitchFamily="2" charset="2"/>
              <a:buNone/>
            </a:pPr>
            <a:endParaRPr lang="ko-KR" altLang="en-US" sz="2000"/>
          </a:p>
          <a:p>
            <a:pPr defTabSz="1039813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2000"/>
              <a:t>	</a:t>
            </a:r>
            <a:r>
              <a:rPr lang="en-US" altLang="ko-KR" sz="2000"/>
              <a:t>p1.Move(5, 0);		</a:t>
            </a:r>
            <a:r>
              <a:rPr lang="en-US" altLang="ko-KR" sz="2000">
                <a:latin typeface="굴림" pitchFamily="50" charset="-127"/>
              </a:rPr>
              <a:t>// p1</a:t>
            </a:r>
            <a:r>
              <a:rPr lang="ko-KR" altLang="en-US" sz="2000">
                <a:latin typeface="굴림" pitchFamily="50" charset="-127"/>
              </a:rPr>
              <a:t>의 좌표 이동</a:t>
            </a:r>
          </a:p>
          <a:p>
            <a:pPr defTabSz="1039813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2000"/>
              <a:t>	</a:t>
            </a:r>
            <a:r>
              <a:rPr lang="en-US" altLang="ko-KR" sz="2000"/>
              <a:t>p2.Move(0, 5);		</a:t>
            </a:r>
            <a:r>
              <a:rPr lang="en-US" altLang="ko-KR" sz="2000">
                <a:latin typeface="굴림" pitchFamily="50" charset="-127"/>
              </a:rPr>
              <a:t>// p2</a:t>
            </a:r>
            <a:r>
              <a:rPr lang="ko-KR" altLang="en-US" sz="2000">
                <a:latin typeface="굴림" pitchFamily="50" charset="-127"/>
              </a:rPr>
              <a:t>의 좌표 이동</a:t>
            </a:r>
          </a:p>
          <a:p>
            <a:pPr defTabSz="1039813">
              <a:lnSpc>
                <a:spcPct val="80000"/>
              </a:lnSpc>
              <a:buFont typeface="Wingdings" pitchFamily="2" charset="2"/>
              <a:buNone/>
            </a:pPr>
            <a:endParaRPr lang="ko-KR" altLang="en-US" sz="2000"/>
          </a:p>
          <a:p>
            <a:pPr defTabSz="1039813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2000"/>
              <a:t>	</a:t>
            </a:r>
            <a:r>
              <a:rPr lang="en-US" altLang="ko-KR" sz="2000"/>
              <a:t>p1.Show();			</a:t>
            </a:r>
            <a:r>
              <a:rPr lang="en-US" altLang="ko-KR" sz="2000">
                <a:latin typeface="굴림" pitchFamily="50" charset="-127"/>
              </a:rPr>
              <a:t>// p1</a:t>
            </a:r>
            <a:r>
              <a:rPr lang="ko-KR" altLang="en-US" sz="2000">
                <a:latin typeface="굴림" pitchFamily="50" charset="-127"/>
              </a:rPr>
              <a:t>의 좌표를 출력</a:t>
            </a:r>
          </a:p>
          <a:p>
            <a:pPr defTabSz="1039813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2000"/>
              <a:t>	</a:t>
            </a:r>
            <a:r>
              <a:rPr lang="en-US" altLang="ko-KR" sz="2000"/>
              <a:t>p2.Show();			</a:t>
            </a:r>
            <a:r>
              <a:rPr lang="en-US" altLang="ko-KR" sz="2000">
                <a:latin typeface="굴림" pitchFamily="50" charset="-127"/>
              </a:rPr>
              <a:t>// p2</a:t>
            </a:r>
            <a:r>
              <a:rPr lang="ko-KR" altLang="en-US" sz="2000">
                <a:latin typeface="굴림" pitchFamily="50" charset="-127"/>
              </a:rPr>
              <a:t>의 좌표를 출력</a:t>
            </a:r>
          </a:p>
          <a:p>
            <a:pPr defTabSz="1039813">
              <a:lnSpc>
                <a:spcPct val="80000"/>
              </a:lnSpc>
              <a:buFont typeface="Wingdings" pitchFamily="2" charset="2"/>
              <a:buNone/>
            </a:pPr>
            <a:endParaRPr lang="ko-KR" altLang="en-US" sz="2000"/>
          </a:p>
          <a:p>
            <a:pPr defTabSz="1039813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2000"/>
              <a:t>	</a:t>
            </a:r>
            <a:r>
              <a:rPr lang="en-US" altLang="ko-KR" sz="2000"/>
              <a:t>return 0;</a:t>
            </a:r>
          </a:p>
          <a:p>
            <a:pPr defTabSz="1039813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/>
              <a:t>} 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클래스의 사용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#include &lt;iostream&gt;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#include "Figure.h"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using namespace std;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4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Figure::Figure(int x, int y, int width, int height)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Move(x, y);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Resize(width, height);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void Figure::Move(int x, int y)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this-&gt;x = x;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this-&gt;y = 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void Figure::Resize(int width, int height)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this-&gt;width = width;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this-&gt;height = height;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void Figure::Draw()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cout &lt;&lt; "Figure::Draw" &lt;&lt; endl;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기반 클래스 </a:t>
            </a:r>
            <a:r>
              <a:rPr lang="en-US" altLang="ko-KR" sz="3800"/>
              <a:t>2/2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class Ellipse : public Figure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Ellipse(int x, int y, int width, int height);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~Ellipse();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void Draw();		// </a:t>
            </a:r>
            <a:r>
              <a:rPr lang="ko-KR" altLang="en-US" sz="1600"/>
              <a:t>오버라이딩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Ellipse::Ellipse(int x, int y, int width, int height)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  : Figure(x, y, width, height)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void Ellipse::Draw()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cout &lt;&lt; "Draw Ellipse: 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cout &lt;&lt; "(" &lt;&lt; x &lt;&lt; ", " &lt;&lt; y &lt;&lt; "), 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cout &lt;&lt; width &lt;&lt; " x " &lt;&lt; height;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cout &lt;&lt; endl;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파생 클래스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#include "Figure.h“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int main(void)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Ellipse ellipse(30, 20, 50, 20);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Triangle triangle(10, 10, 20, 30);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Rectangle rectangle(20, 30, 10, 20);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ellipse.Draw();		// </a:t>
            </a:r>
            <a:r>
              <a:rPr lang="ko-KR" altLang="en-US" sz="1800"/>
              <a:t>타원 그리기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triangle.Draw();		// </a:t>
            </a:r>
            <a:r>
              <a:rPr lang="ko-KR" altLang="en-US" sz="1800"/>
              <a:t>삼각형 그리기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rectangle.Draw();		// </a:t>
            </a:r>
            <a:r>
              <a:rPr lang="ko-KR" altLang="en-US" sz="1800"/>
              <a:t>사각형 그리기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ko-KR" altLang="en-US" sz="1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return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클래스의 사용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상속과 포인터</a:t>
            </a:r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1276350" y="966788"/>
            <a:ext cx="982663" cy="1279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/>
              <a:t>Figure</a:t>
            </a:r>
          </a:p>
          <a:p>
            <a:pPr algn="ctr"/>
            <a:r>
              <a:rPr lang="ko-KR" altLang="en-US" sz="1600"/>
              <a:t>부분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1276350" y="2246313"/>
            <a:ext cx="982663" cy="1096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/>
              <a:t>Ellipse</a:t>
            </a:r>
          </a:p>
          <a:p>
            <a:pPr algn="ctr"/>
            <a:r>
              <a:rPr lang="ko-KR" altLang="en-US" sz="1600"/>
              <a:t>추가 부분</a:t>
            </a:r>
          </a:p>
        </p:txBody>
      </p:sp>
      <p:sp>
        <p:nvSpPr>
          <p:cNvPr id="137221" name="AutoShape 5"/>
          <p:cNvSpPr>
            <a:spLocks/>
          </p:cNvSpPr>
          <p:nvPr/>
        </p:nvSpPr>
        <p:spPr bwMode="auto">
          <a:xfrm>
            <a:off x="1081088" y="966788"/>
            <a:ext cx="96837" cy="1279525"/>
          </a:xfrm>
          <a:prstGeom prst="leftBrace">
            <a:avLst>
              <a:gd name="adj1" fmla="val 1101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355600" y="1152525"/>
            <a:ext cx="7778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600"/>
              <a:t>Figure</a:t>
            </a:r>
          </a:p>
        </p:txBody>
      </p:sp>
      <p:sp>
        <p:nvSpPr>
          <p:cNvPr id="137223" name="AutoShape 7"/>
          <p:cNvSpPr>
            <a:spLocks/>
          </p:cNvSpPr>
          <p:nvPr/>
        </p:nvSpPr>
        <p:spPr bwMode="auto">
          <a:xfrm>
            <a:off x="2355850" y="966788"/>
            <a:ext cx="98425" cy="2376487"/>
          </a:xfrm>
          <a:prstGeom prst="rightBrace">
            <a:avLst>
              <a:gd name="adj1" fmla="val 2012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2449513" y="1974850"/>
            <a:ext cx="80168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600"/>
              <a:t>Ellipse</a:t>
            </a:r>
          </a:p>
        </p:txBody>
      </p:sp>
      <p:sp>
        <p:nvSpPr>
          <p:cNvPr id="137225" name="Rectangle 9"/>
          <p:cNvSpPr>
            <a:spLocks noChangeArrowheads="1"/>
          </p:cNvSpPr>
          <p:nvPr/>
        </p:nvSpPr>
        <p:spPr bwMode="auto">
          <a:xfrm>
            <a:off x="3843338" y="966788"/>
            <a:ext cx="982662" cy="1279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/>
              <a:t>Figure</a:t>
            </a:r>
          </a:p>
          <a:p>
            <a:pPr algn="ctr"/>
            <a:r>
              <a:rPr lang="ko-KR" altLang="en-US" sz="1600"/>
              <a:t>부분</a:t>
            </a:r>
          </a:p>
        </p:txBody>
      </p: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3843338" y="2246313"/>
            <a:ext cx="982662" cy="1096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/>
              <a:t>Triangle</a:t>
            </a:r>
          </a:p>
          <a:p>
            <a:pPr algn="ctr"/>
            <a:r>
              <a:rPr lang="ko-KR" altLang="en-US" sz="1600"/>
              <a:t>추가 부분</a:t>
            </a:r>
          </a:p>
        </p:txBody>
      </p:sp>
      <p:sp>
        <p:nvSpPr>
          <p:cNvPr id="137227" name="AutoShape 11"/>
          <p:cNvSpPr>
            <a:spLocks/>
          </p:cNvSpPr>
          <p:nvPr/>
        </p:nvSpPr>
        <p:spPr bwMode="auto">
          <a:xfrm>
            <a:off x="3648075" y="966788"/>
            <a:ext cx="98425" cy="1279525"/>
          </a:xfrm>
          <a:prstGeom prst="leftBrace">
            <a:avLst>
              <a:gd name="adj1" fmla="val 10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2921000" y="1152525"/>
            <a:ext cx="7778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600"/>
              <a:t>Figure</a:t>
            </a:r>
          </a:p>
        </p:txBody>
      </p:sp>
      <p:sp>
        <p:nvSpPr>
          <p:cNvPr id="137229" name="AutoShape 13"/>
          <p:cNvSpPr>
            <a:spLocks/>
          </p:cNvSpPr>
          <p:nvPr/>
        </p:nvSpPr>
        <p:spPr bwMode="auto">
          <a:xfrm>
            <a:off x="4924425" y="966788"/>
            <a:ext cx="96838" cy="2376487"/>
          </a:xfrm>
          <a:prstGeom prst="rightBrace">
            <a:avLst>
              <a:gd name="adj1" fmla="val 20450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5010150" y="1974850"/>
            <a:ext cx="9398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600"/>
              <a:t>Triangle</a:t>
            </a:r>
          </a:p>
        </p:txBody>
      </p:sp>
      <p:sp>
        <p:nvSpPr>
          <p:cNvPr id="137231" name="Rectangle 15"/>
          <p:cNvSpPr>
            <a:spLocks noChangeArrowheads="1"/>
          </p:cNvSpPr>
          <p:nvPr/>
        </p:nvSpPr>
        <p:spPr bwMode="auto">
          <a:xfrm>
            <a:off x="6546850" y="966788"/>
            <a:ext cx="984250" cy="1279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/>
              <a:t>Figure</a:t>
            </a:r>
          </a:p>
          <a:p>
            <a:pPr algn="ctr"/>
            <a:r>
              <a:rPr lang="ko-KR" altLang="en-US" sz="1600"/>
              <a:t>부분</a:t>
            </a:r>
          </a:p>
        </p:txBody>
      </p:sp>
      <p:sp>
        <p:nvSpPr>
          <p:cNvPr id="137232" name="Rectangle 16"/>
          <p:cNvSpPr>
            <a:spLocks noChangeArrowheads="1"/>
          </p:cNvSpPr>
          <p:nvPr/>
        </p:nvSpPr>
        <p:spPr bwMode="auto">
          <a:xfrm>
            <a:off x="6546850" y="2246313"/>
            <a:ext cx="984250" cy="1096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/>
              <a:t>Rectangle</a:t>
            </a:r>
          </a:p>
          <a:p>
            <a:pPr algn="ctr"/>
            <a:r>
              <a:rPr lang="ko-KR" altLang="en-US" sz="1600"/>
              <a:t>추가 부분</a:t>
            </a:r>
          </a:p>
        </p:txBody>
      </p:sp>
      <p:sp>
        <p:nvSpPr>
          <p:cNvPr id="137233" name="AutoShape 17"/>
          <p:cNvSpPr>
            <a:spLocks/>
          </p:cNvSpPr>
          <p:nvPr/>
        </p:nvSpPr>
        <p:spPr bwMode="auto">
          <a:xfrm>
            <a:off x="6353175" y="966788"/>
            <a:ext cx="96838" cy="1279525"/>
          </a:xfrm>
          <a:prstGeom prst="leftBrace">
            <a:avLst>
              <a:gd name="adj1" fmla="val 1101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7234" name="Text Box 18"/>
          <p:cNvSpPr txBox="1">
            <a:spLocks noChangeArrowheads="1"/>
          </p:cNvSpPr>
          <p:nvPr/>
        </p:nvSpPr>
        <p:spPr bwMode="auto">
          <a:xfrm>
            <a:off x="5627688" y="1152525"/>
            <a:ext cx="7794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600"/>
              <a:t>Figure</a:t>
            </a:r>
          </a:p>
        </p:txBody>
      </p:sp>
      <p:sp>
        <p:nvSpPr>
          <p:cNvPr id="137235" name="AutoShape 19"/>
          <p:cNvSpPr>
            <a:spLocks/>
          </p:cNvSpPr>
          <p:nvPr/>
        </p:nvSpPr>
        <p:spPr bwMode="auto">
          <a:xfrm>
            <a:off x="7627938" y="966788"/>
            <a:ext cx="96837" cy="2376487"/>
          </a:xfrm>
          <a:prstGeom prst="rightBrace">
            <a:avLst>
              <a:gd name="adj1" fmla="val 2045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7236" name="Text Box 20"/>
          <p:cNvSpPr txBox="1">
            <a:spLocks noChangeArrowheads="1"/>
          </p:cNvSpPr>
          <p:nvPr/>
        </p:nvSpPr>
        <p:spPr bwMode="auto">
          <a:xfrm>
            <a:off x="7664450" y="1974850"/>
            <a:ext cx="11350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600"/>
              <a:t>Rectangle</a:t>
            </a:r>
          </a:p>
        </p:txBody>
      </p:sp>
      <p:sp>
        <p:nvSpPr>
          <p:cNvPr id="137237" name="Rectangle 21"/>
          <p:cNvSpPr>
            <a:spLocks noChangeArrowheads="1"/>
          </p:cNvSpPr>
          <p:nvPr/>
        </p:nvSpPr>
        <p:spPr bwMode="auto">
          <a:xfrm>
            <a:off x="1938338" y="4008438"/>
            <a:ext cx="4841875" cy="752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088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>
                <a:latin typeface="Courier New" pitchFamily="49" charset="0"/>
              </a:rPr>
              <a:t>Ellipse ellipse(10, 10, 20, 20);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Courier New" pitchFamily="49" charset="0"/>
              </a:rPr>
              <a:t>Figure *ptrFigure = &amp;ellipse;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3"/>
          <p:cNvSpPr>
            <a:spLocks noGrp="1" noChangeArrowheads="1"/>
          </p:cNvSpPr>
          <p:nvPr>
            <p:ph idx="1"/>
          </p:nvPr>
        </p:nvSpPr>
        <p:spPr>
          <a:xfrm>
            <a:off x="34925" y="620713"/>
            <a:ext cx="8507413" cy="51847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#include "Figure.h"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#define FIGURES 10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int main(void)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Figure *figures[FIGURES] =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	new Triangle(10, 10, 20, 30),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	new Rectangle(20, 30, 10, 20),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	new Ellipse(30, 20, 50, 20),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	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	new Triangle(50, 0, 30, 20)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int i;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for(i=0 ; i&lt; FIGURES ; i++)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	figures[i]-&gt;Draw();		// </a:t>
            </a:r>
            <a:r>
              <a:rPr lang="ko-KR" altLang="en-US" sz="1600"/>
              <a:t>저장된 모든 도형 그리기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ko-KR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for(i=0 ; i&lt; FIGURES ; i++)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	delete figures[i];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포인터를 이용한 호출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// </a:t>
            </a:r>
            <a:r>
              <a:rPr lang="en-US" altLang="ko-KR" sz="1800" dirty="0" err="1"/>
              <a:t>Figure.h</a:t>
            </a:r>
            <a:endParaRPr lang="en-US" altLang="ko-KR" sz="1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class Figure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	Figure(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x,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y,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width,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height);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	~Figure();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	void Move(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x,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y);			// </a:t>
            </a:r>
            <a:r>
              <a:rPr lang="ko-KR" altLang="en-US" sz="1800" dirty="0"/>
              <a:t>도형 이동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 dirty="0"/>
              <a:t>	</a:t>
            </a:r>
            <a:r>
              <a:rPr lang="en-US" altLang="ko-KR" sz="1800" dirty="0"/>
              <a:t>void Resize(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width,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height);	// </a:t>
            </a:r>
            <a:r>
              <a:rPr lang="ko-KR" altLang="en-US" sz="1800" dirty="0"/>
              <a:t>도형 크기 조절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 dirty="0"/>
              <a:t>	</a:t>
            </a:r>
            <a:r>
              <a:rPr lang="en-US" altLang="ko-KR" sz="1800" b="1" dirty="0">
                <a:solidFill>
                  <a:srgbClr val="FF0000"/>
                </a:solidFill>
              </a:rPr>
              <a:t>virtual</a:t>
            </a:r>
            <a:r>
              <a:rPr lang="en-US" altLang="ko-KR" sz="1800" b="1" dirty="0"/>
              <a:t> </a:t>
            </a:r>
            <a:r>
              <a:rPr lang="en-US" altLang="ko-KR" sz="1800" dirty="0"/>
              <a:t>void Draw();			// </a:t>
            </a:r>
            <a:r>
              <a:rPr lang="ko-KR" altLang="en-US" sz="1800" dirty="0"/>
              <a:t>도형 그리기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ko-KR" altLang="en-US" sz="1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protected: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x;					// </a:t>
            </a:r>
            <a:r>
              <a:rPr lang="ko-KR" altLang="en-US" sz="1800" dirty="0"/>
              <a:t>중심의 </a:t>
            </a:r>
            <a:r>
              <a:rPr lang="en-US" altLang="ko-KR" sz="1800" dirty="0"/>
              <a:t>x</a:t>
            </a:r>
            <a:r>
              <a:rPr lang="ko-KR" altLang="en-US" sz="1800" dirty="0"/>
              <a:t>좌표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 dirty="0"/>
              <a:t>	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y;					// </a:t>
            </a:r>
            <a:r>
              <a:rPr lang="ko-KR" altLang="en-US" sz="1800" dirty="0"/>
              <a:t>중심의 </a:t>
            </a:r>
            <a:r>
              <a:rPr lang="en-US" altLang="ko-KR" sz="1800" dirty="0"/>
              <a:t>x</a:t>
            </a:r>
            <a:r>
              <a:rPr lang="ko-KR" altLang="en-US" sz="1800" dirty="0"/>
              <a:t>좌표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 dirty="0"/>
              <a:t>	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width;					// </a:t>
            </a:r>
            <a:r>
              <a:rPr lang="ko-KR" altLang="en-US" sz="1800" dirty="0"/>
              <a:t>가로 길이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 dirty="0"/>
              <a:t>	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height;				// </a:t>
            </a:r>
            <a:r>
              <a:rPr lang="ko-KR" altLang="en-US" sz="1800" dirty="0"/>
              <a:t>세로 길이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};</a:t>
            </a:r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800"/>
              <a:t>virtual </a:t>
            </a:r>
            <a:r>
              <a:rPr lang="ko-KR" altLang="en-US" sz="3800"/>
              <a:t>함수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동적 바인딩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3489325" y="3633788"/>
            <a:ext cx="1166813" cy="906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/>
              <a:t>Figure</a:t>
            </a:r>
          </a:p>
          <a:p>
            <a:pPr algn="ctr"/>
            <a:r>
              <a:rPr lang="ko-KR" altLang="en-US" sz="1600"/>
              <a:t>부분</a:t>
            </a: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3489325" y="4540250"/>
            <a:ext cx="1166813" cy="777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/>
              <a:t>Ellipse</a:t>
            </a:r>
          </a:p>
          <a:p>
            <a:pPr algn="ctr"/>
            <a:r>
              <a:rPr lang="ko-KR" altLang="en-US" sz="1600"/>
              <a:t>추가 부분</a:t>
            </a:r>
          </a:p>
        </p:txBody>
      </p:sp>
      <p:sp>
        <p:nvSpPr>
          <p:cNvPr id="140293" name="AutoShape 5"/>
          <p:cNvSpPr>
            <a:spLocks/>
          </p:cNvSpPr>
          <p:nvPr/>
        </p:nvSpPr>
        <p:spPr bwMode="auto">
          <a:xfrm>
            <a:off x="3257550" y="3116263"/>
            <a:ext cx="115888" cy="1423987"/>
          </a:xfrm>
          <a:prstGeom prst="leftBrace">
            <a:avLst>
              <a:gd name="adj1" fmla="val 10239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2471738" y="3754438"/>
            <a:ext cx="776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600"/>
              <a:t>Figure</a:t>
            </a:r>
          </a:p>
        </p:txBody>
      </p:sp>
      <p:sp>
        <p:nvSpPr>
          <p:cNvPr id="140295" name="AutoShape 7"/>
          <p:cNvSpPr>
            <a:spLocks/>
          </p:cNvSpPr>
          <p:nvPr/>
        </p:nvSpPr>
        <p:spPr bwMode="auto">
          <a:xfrm>
            <a:off x="4772025" y="3116263"/>
            <a:ext cx="119063" cy="2201862"/>
          </a:xfrm>
          <a:prstGeom prst="rightBrace">
            <a:avLst>
              <a:gd name="adj1" fmla="val 1541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0296" name="Text Box 8"/>
          <p:cNvSpPr txBox="1">
            <a:spLocks noChangeArrowheads="1"/>
          </p:cNvSpPr>
          <p:nvPr/>
        </p:nvSpPr>
        <p:spPr bwMode="auto">
          <a:xfrm>
            <a:off x="4883150" y="4143375"/>
            <a:ext cx="7985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600"/>
              <a:t>Ellipse</a:t>
            </a: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3489325" y="3116263"/>
            <a:ext cx="1166813" cy="51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/>
              <a:t>vptr</a:t>
            </a:r>
          </a:p>
        </p:txBody>
      </p:sp>
      <p:sp>
        <p:nvSpPr>
          <p:cNvPr id="140298" name="Text Box 10"/>
          <p:cNvSpPr txBox="1">
            <a:spLocks noChangeArrowheads="1"/>
          </p:cNvSpPr>
          <p:nvPr/>
        </p:nvSpPr>
        <p:spPr bwMode="auto">
          <a:xfrm>
            <a:off x="5586413" y="1358900"/>
            <a:ext cx="1550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600"/>
              <a:t>Figure::Draw()</a:t>
            </a: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489325" y="1423988"/>
            <a:ext cx="1166813" cy="906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/>
              <a:t>Figure</a:t>
            </a:r>
          </a:p>
          <a:p>
            <a:pPr algn="ctr"/>
            <a:r>
              <a:rPr lang="ko-KR" altLang="en-US" sz="1600"/>
              <a:t>부분</a:t>
            </a:r>
          </a:p>
        </p:txBody>
      </p:sp>
      <p:sp>
        <p:nvSpPr>
          <p:cNvPr id="140300" name="AutoShape 12"/>
          <p:cNvSpPr>
            <a:spLocks/>
          </p:cNvSpPr>
          <p:nvPr/>
        </p:nvSpPr>
        <p:spPr bwMode="auto">
          <a:xfrm>
            <a:off x="3257550" y="906463"/>
            <a:ext cx="115888" cy="1423987"/>
          </a:xfrm>
          <a:prstGeom prst="leftBrace">
            <a:avLst>
              <a:gd name="adj1" fmla="val 10239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0301" name="Text Box 13"/>
          <p:cNvSpPr txBox="1">
            <a:spLocks noChangeArrowheads="1"/>
          </p:cNvSpPr>
          <p:nvPr/>
        </p:nvSpPr>
        <p:spPr bwMode="auto">
          <a:xfrm>
            <a:off x="2471738" y="1544638"/>
            <a:ext cx="7794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600"/>
              <a:t>Figure</a:t>
            </a: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489325" y="906463"/>
            <a:ext cx="1166813" cy="51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/>
              <a:t>vptr</a:t>
            </a:r>
          </a:p>
        </p:txBody>
      </p:sp>
      <p:sp>
        <p:nvSpPr>
          <p:cNvPr id="140303" name="Text Box 15"/>
          <p:cNvSpPr txBox="1">
            <a:spLocks noChangeArrowheads="1"/>
          </p:cNvSpPr>
          <p:nvPr/>
        </p:nvSpPr>
        <p:spPr bwMode="auto">
          <a:xfrm>
            <a:off x="5592763" y="3514725"/>
            <a:ext cx="15700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600"/>
              <a:t>Ellipse::Draw()</a:t>
            </a:r>
          </a:p>
        </p:txBody>
      </p:sp>
      <p:sp>
        <p:nvSpPr>
          <p:cNvPr id="140304" name="Freeform 16"/>
          <p:cNvSpPr>
            <a:spLocks/>
          </p:cNvSpPr>
          <p:nvPr/>
        </p:nvSpPr>
        <p:spPr bwMode="auto">
          <a:xfrm>
            <a:off x="4656138" y="1131888"/>
            <a:ext cx="954087" cy="423862"/>
          </a:xfrm>
          <a:custGeom>
            <a:avLst/>
            <a:gdLst>
              <a:gd name="T0" fmla="*/ 0 w 371"/>
              <a:gd name="T1" fmla="*/ 34367 h 148"/>
              <a:gd name="T2" fmla="*/ 360033 w 371"/>
              <a:gd name="T3" fmla="*/ 11456 h 148"/>
              <a:gd name="T4" fmla="*/ 671204 w 371"/>
              <a:gd name="T5" fmla="*/ 94510 h 148"/>
              <a:gd name="T6" fmla="*/ 509189 w 371"/>
              <a:gd name="T7" fmla="*/ 209067 h 148"/>
              <a:gd name="T8" fmla="*/ 331745 w 371"/>
              <a:gd name="T9" fmla="*/ 340808 h 148"/>
              <a:gd name="T10" fmla="*/ 540049 w 371"/>
              <a:gd name="T11" fmla="*/ 406678 h 148"/>
              <a:gd name="T12" fmla="*/ 954087 w 371"/>
              <a:gd name="T13" fmla="*/ 423862 h 1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71"/>
              <a:gd name="T22" fmla="*/ 0 h 148"/>
              <a:gd name="T23" fmla="*/ 371 w 371"/>
              <a:gd name="T24" fmla="*/ 148 h 1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71" h="148">
                <a:moveTo>
                  <a:pt x="0" y="12"/>
                </a:moveTo>
                <a:cubicBezTo>
                  <a:pt x="23" y="11"/>
                  <a:pt x="96" y="0"/>
                  <a:pt x="140" y="4"/>
                </a:cubicBezTo>
                <a:cubicBezTo>
                  <a:pt x="184" y="8"/>
                  <a:pt x="251" y="22"/>
                  <a:pt x="261" y="33"/>
                </a:cubicBezTo>
                <a:cubicBezTo>
                  <a:pt x="271" y="44"/>
                  <a:pt x="220" y="59"/>
                  <a:pt x="198" y="73"/>
                </a:cubicBezTo>
                <a:cubicBezTo>
                  <a:pt x="176" y="87"/>
                  <a:pt x="127" y="108"/>
                  <a:pt x="129" y="119"/>
                </a:cubicBezTo>
                <a:cubicBezTo>
                  <a:pt x="131" y="130"/>
                  <a:pt x="170" y="137"/>
                  <a:pt x="210" y="142"/>
                </a:cubicBezTo>
                <a:cubicBezTo>
                  <a:pt x="250" y="147"/>
                  <a:pt x="338" y="147"/>
                  <a:pt x="371" y="1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0305" name="Freeform 17"/>
          <p:cNvSpPr>
            <a:spLocks/>
          </p:cNvSpPr>
          <p:nvPr/>
        </p:nvSpPr>
        <p:spPr bwMode="auto">
          <a:xfrm>
            <a:off x="4656138" y="3244850"/>
            <a:ext cx="954087" cy="423863"/>
          </a:xfrm>
          <a:custGeom>
            <a:avLst/>
            <a:gdLst>
              <a:gd name="T0" fmla="*/ 0 w 371"/>
              <a:gd name="T1" fmla="*/ 34367 h 148"/>
              <a:gd name="T2" fmla="*/ 360033 w 371"/>
              <a:gd name="T3" fmla="*/ 11456 h 148"/>
              <a:gd name="T4" fmla="*/ 671204 w 371"/>
              <a:gd name="T5" fmla="*/ 94510 h 148"/>
              <a:gd name="T6" fmla="*/ 509189 w 371"/>
              <a:gd name="T7" fmla="*/ 209068 h 148"/>
              <a:gd name="T8" fmla="*/ 331745 w 371"/>
              <a:gd name="T9" fmla="*/ 340809 h 148"/>
              <a:gd name="T10" fmla="*/ 540049 w 371"/>
              <a:gd name="T11" fmla="*/ 406679 h 148"/>
              <a:gd name="T12" fmla="*/ 954087 w 371"/>
              <a:gd name="T13" fmla="*/ 423863 h 1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71"/>
              <a:gd name="T22" fmla="*/ 0 h 148"/>
              <a:gd name="T23" fmla="*/ 371 w 371"/>
              <a:gd name="T24" fmla="*/ 148 h 1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71" h="148">
                <a:moveTo>
                  <a:pt x="0" y="12"/>
                </a:moveTo>
                <a:cubicBezTo>
                  <a:pt x="23" y="11"/>
                  <a:pt x="96" y="0"/>
                  <a:pt x="140" y="4"/>
                </a:cubicBezTo>
                <a:cubicBezTo>
                  <a:pt x="184" y="8"/>
                  <a:pt x="251" y="22"/>
                  <a:pt x="261" y="33"/>
                </a:cubicBezTo>
                <a:cubicBezTo>
                  <a:pt x="271" y="44"/>
                  <a:pt x="220" y="59"/>
                  <a:pt x="198" y="73"/>
                </a:cubicBezTo>
                <a:cubicBezTo>
                  <a:pt x="176" y="87"/>
                  <a:pt x="127" y="108"/>
                  <a:pt x="129" y="119"/>
                </a:cubicBezTo>
                <a:cubicBezTo>
                  <a:pt x="131" y="130"/>
                  <a:pt x="170" y="137"/>
                  <a:pt x="210" y="142"/>
                </a:cubicBezTo>
                <a:cubicBezTo>
                  <a:pt x="250" y="147"/>
                  <a:pt x="338" y="147"/>
                  <a:pt x="371" y="1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0306" name="Text Box 18"/>
          <p:cNvSpPr txBox="1">
            <a:spLocks noChangeArrowheads="1"/>
          </p:cNvSpPr>
          <p:nvPr/>
        </p:nvSpPr>
        <p:spPr bwMode="auto">
          <a:xfrm>
            <a:off x="3360738" y="566738"/>
            <a:ext cx="1336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600"/>
              <a:t>Figure class</a:t>
            </a:r>
          </a:p>
        </p:txBody>
      </p:sp>
      <p:sp>
        <p:nvSpPr>
          <p:cNvPr id="140307" name="Text Box 19"/>
          <p:cNvSpPr txBox="1">
            <a:spLocks noChangeArrowheads="1"/>
          </p:cNvSpPr>
          <p:nvPr/>
        </p:nvSpPr>
        <p:spPr bwMode="auto">
          <a:xfrm>
            <a:off x="3371850" y="2749550"/>
            <a:ext cx="1358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600"/>
              <a:t>Ellipse class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virtual</a:t>
            </a:r>
            <a:r>
              <a:rPr lang="en-US" altLang="ko-KR">
                <a:latin typeface="굴림" pitchFamily="50" charset="-127"/>
              </a:rPr>
              <a:t> </a:t>
            </a:r>
            <a:r>
              <a:rPr lang="ko-KR" altLang="en-US">
                <a:latin typeface="굴림" pitchFamily="50" charset="-127"/>
              </a:rPr>
              <a:t>속성도 상속됨</a:t>
            </a:r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800"/>
              <a:t>virtual </a:t>
            </a:r>
            <a:r>
              <a:rPr lang="ko-KR" altLang="en-US" sz="3800"/>
              <a:t>함수의 상속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// </a:t>
            </a:r>
            <a:r>
              <a:rPr lang="en-US" altLang="ko-KR" sz="1800" dirty="0" err="1"/>
              <a:t>Figure.h</a:t>
            </a:r>
            <a:endParaRPr lang="en-US" altLang="ko-KR" sz="1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class Figure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	Figure(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x,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y,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width,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height);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	~Figure();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	void Move(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x,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y);			// </a:t>
            </a:r>
            <a:r>
              <a:rPr lang="ko-KR" altLang="en-US" sz="1800" dirty="0"/>
              <a:t>도형 이동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 dirty="0"/>
              <a:t>	</a:t>
            </a:r>
            <a:r>
              <a:rPr lang="en-US" altLang="ko-KR" sz="1800" dirty="0"/>
              <a:t>void Resize(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width,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height);	// </a:t>
            </a:r>
            <a:r>
              <a:rPr lang="ko-KR" altLang="en-US" sz="1800" dirty="0"/>
              <a:t>도형 크기 조절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 dirty="0"/>
              <a:t>	</a:t>
            </a:r>
            <a:r>
              <a:rPr lang="en-US" altLang="ko-KR" sz="1800" b="1" dirty="0">
                <a:solidFill>
                  <a:srgbClr val="FF0000"/>
                </a:solidFill>
              </a:rPr>
              <a:t>virtual</a:t>
            </a:r>
            <a:r>
              <a:rPr lang="en-US" altLang="ko-KR" sz="1800" b="1" dirty="0"/>
              <a:t> </a:t>
            </a:r>
            <a:r>
              <a:rPr lang="en-US" altLang="ko-KR" sz="1800" dirty="0"/>
              <a:t>void Draw()</a:t>
            </a:r>
            <a:r>
              <a:rPr lang="en-US" altLang="ko-KR" sz="1800" b="1" dirty="0">
                <a:solidFill>
                  <a:srgbClr val="FF0000"/>
                </a:solidFill>
              </a:rPr>
              <a:t> = 0</a:t>
            </a:r>
            <a:r>
              <a:rPr lang="en-US" altLang="ko-KR" sz="1800" dirty="0"/>
              <a:t>;			// </a:t>
            </a:r>
            <a:r>
              <a:rPr lang="ko-KR" altLang="en-US" sz="1800" dirty="0"/>
              <a:t>도형 그리기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ko-KR" altLang="en-US" sz="1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protected: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x;					// </a:t>
            </a:r>
            <a:r>
              <a:rPr lang="ko-KR" altLang="en-US" sz="1800" dirty="0"/>
              <a:t>중심의 </a:t>
            </a:r>
            <a:r>
              <a:rPr lang="en-US" altLang="ko-KR" sz="1800" dirty="0"/>
              <a:t>x</a:t>
            </a:r>
            <a:r>
              <a:rPr lang="ko-KR" altLang="en-US" sz="1800" dirty="0"/>
              <a:t>좌표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 dirty="0"/>
              <a:t>	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y;					// </a:t>
            </a:r>
            <a:r>
              <a:rPr lang="ko-KR" altLang="en-US" sz="1800" dirty="0"/>
              <a:t>중심의 </a:t>
            </a:r>
            <a:r>
              <a:rPr lang="en-US" altLang="ko-KR" sz="1800" dirty="0"/>
              <a:t>x</a:t>
            </a:r>
            <a:r>
              <a:rPr lang="ko-KR" altLang="en-US" sz="1800" dirty="0"/>
              <a:t>좌표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 dirty="0"/>
              <a:t>	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width;					// </a:t>
            </a:r>
            <a:r>
              <a:rPr lang="ko-KR" altLang="en-US" sz="1800" dirty="0"/>
              <a:t>가로 길이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 dirty="0"/>
              <a:t>	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height;				// </a:t>
            </a:r>
            <a:r>
              <a:rPr lang="ko-KR" altLang="en-US" sz="1800" dirty="0"/>
              <a:t>세로 길이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};</a:t>
            </a:r>
          </a:p>
          <a:p>
            <a:pPr>
              <a:lnSpc>
                <a:spcPct val="80000"/>
              </a:lnSpc>
            </a:pPr>
            <a:endParaRPr lang="en-US" altLang="ko-KR" sz="1900" dirty="0"/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순수 </a:t>
            </a:r>
            <a:r>
              <a:rPr lang="en-US" altLang="ko-KR" sz="3800"/>
              <a:t>virtual </a:t>
            </a:r>
            <a:r>
              <a:rPr lang="ko-KR" altLang="en-US" sz="3800"/>
              <a:t>함수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#include "</a:t>
            </a:r>
            <a:r>
              <a:rPr lang="en-US" altLang="ko-KR" sz="1700" dirty="0" err="1"/>
              <a:t>Figure.h</a:t>
            </a:r>
            <a:r>
              <a:rPr lang="en-US" altLang="ko-KR" sz="1700" dirty="0"/>
              <a:t>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 err="1"/>
              <a:t>int</a:t>
            </a:r>
            <a:r>
              <a:rPr lang="en-US" altLang="ko-KR" sz="1700" dirty="0"/>
              <a:t> main(void)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	Figure *figures[10] =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		new Triangle(10, 10, 20, 30),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		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		new Triangle(50, 0, 30, 20)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	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	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i</a:t>
            </a:r>
            <a:r>
              <a:rPr lang="en-US" altLang="ko-KR" sz="170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	for(</a:t>
            </a:r>
            <a:r>
              <a:rPr lang="en-US" altLang="ko-KR" sz="1700" dirty="0" err="1"/>
              <a:t>i</a:t>
            </a:r>
            <a:r>
              <a:rPr lang="en-US" altLang="ko-KR" sz="1700" dirty="0"/>
              <a:t>=0 ; </a:t>
            </a:r>
            <a:r>
              <a:rPr lang="en-US" altLang="ko-KR" sz="1700" dirty="0" err="1"/>
              <a:t>i</a:t>
            </a:r>
            <a:r>
              <a:rPr lang="en-US" altLang="ko-KR" sz="1700" dirty="0"/>
              <a:t>&lt;10 ; </a:t>
            </a:r>
            <a:r>
              <a:rPr lang="en-US" altLang="ko-KR" sz="1700" dirty="0" err="1"/>
              <a:t>i</a:t>
            </a:r>
            <a:r>
              <a:rPr lang="en-US" altLang="ko-KR" sz="1700" dirty="0"/>
              <a:t>++)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		figures[</a:t>
            </a:r>
            <a:r>
              <a:rPr lang="en-US" altLang="ko-KR" sz="1700" dirty="0" err="1"/>
              <a:t>i</a:t>
            </a:r>
            <a:r>
              <a:rPr lang="en-US" altLang="ko-KR" sz="1700" dirty="0"/>
              <a:t>]-&gt;Draw();		// </a:t>
            </a:r>
            <a:r>
              <a:rPr lang="ko-KR" altLang="en-US" sz="1700" dirty="0"/>
              <a:t>저장된 모든 도형을 그리기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700" dirty="0"/>
              <a:t>	</a:t>
            </a:r>
            <a:r>
              <a:rPr lang="en-US" altLang="ko-KR" sz="1700" dirty="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	for(</a:t>
            </a:r>
            <a:r>
              <a:rPr lang="en-US" altLang="ko-KR" sz="1700" dirty="0" err="1"/>
              <a:t>i</a:t>
            </a:r>
            <a:r>
              <a:rPr lang="en-US" altLang="ko-KR" sz="1700" dirty="0"/>
              <a:t>=0 ; </a:t>
            </a:r>
            <a:r>
              <a:rPr lang="en-US" altLang="ko-KR" sz="1700" dirty="0" err="1"/>
              <a:t>i</a:t>
            </a:r>
            <a:r>
              <a:rPr lang="en-US" altLang="ko-KR" sz="1700" dirty="0"/>
              <a:t>&lt;10 ; </a:t>
            </a:r>
            <a:r>
              <a:rPr lang="en-US" altLang="ko-KR" sz="1700" dirty="0" err="1"/>
              <a:t>i</a:t>
            </a:r>
            <a:r>
              <a:rPr lang="en-US" altLang="ko-KR" sz="1700" dirty="0"/>
              <a:t>++)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		</a:t>
            </a:r>
            <a:r>
              <a:rPr lang="en-US" altLang="ko-KR" sz="1700" b="1" dirty="0"/>
              <a:t>delete figures[</a:t>
            </a:r>
            <a:r>
              <a:rPr lang="en-US" altLang="ko-KR" sz="1700" b="1" dirty="0" err="1"/>
              <a:t>i</a:t>
            </a:r>
            <a:r>
              <a:rPr lang="en-US" altLang="ko-KR" sz="1700" b="1" dirty="0"/>
              <a:t>];		</a:t>
            </a:r>
            <a:r>
              <a:rPr lang="en-US" altLang="ko-KR" sz="1700" dirty="0"/>
              <a:t>// </a:t>
            </a:r>
            <a:r>
              <a:rPr lang="ko-KR" altLang="en-US" sz="1700" dirty="0" err="1"/>
              <a:t>소멸자</a:t>
            </a:r>
            <a:r>
              <a:rPr lang="ko-KR" altLang="en-US" sz="1700" dirty="0"/>
              <a:t> 호출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700" dirty="0"/>
              <a:t>	</a:t>
            </a:r>
            <a:r>
              <a:rPr lang="en-US" altLang="ko-KR" sz="1700" dirty="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	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}</a:t>
            </a:r>
          </a:p>
        </p:txBody>
      </p:sp>
      <p:sp>
        <p:nvSpPr>
          <p:cNvPr id="143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800"/>
              <a:t>virtual </a:t>
            </a:r>
            <a:r>
              <a:rPr lang="ko-KR" altLang="en-US" sz="3800"/>
              <a:t>소멸자 </a:t>
            </a:r>
            <a:r>
              <a:rPr lang="en-US" altLang="ko-KR" sz="3800"/>
              <a:t>1/2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1006475">
              <a:lnSpc>
                <a:spcPct val="90000"/>
              </a:lnSpc>
            </a:pPr>
            <a:r>
              <a:rPr lang="ko-KR" altLang="en-US" sz="1900"/>
              <a:t>클래스의 내부</a:t>
            </a:r>
          </a:p>
          <a:p>
            <a:pPr defTabSz="10064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900"/>
              <a:t>void Point::SetPosition(int _x, int _y)</a:t>
            </a:r>
          </a:p>
          <a:p>
            <a:pPr defTabSz="10064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900"/>
              <a:t>{</a:t>
            </a:r>
          </a:p>
          <a:p>
            <a:pPr defTabSz="10064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900"/>
              <a:t>	x = _x;</a:t>
            </a:r>
          </a:p>
          <a:p>
            <a:pPr defTabSz="10064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900"/>
              <a:t>	y = _y;</a:t>
            </a:r>
          </a:p>
          <a:p>
            <a:pPr defTabSz="10064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900"/>
              <a:t>}</a:t>
            </a:r>
          </a:p>
          <a:p>
            <a:pPr defTabSz="1006475">
              <a:lnSpc>
                <a:spcPct val="90000"/>
              </a:lnSpc>
              <a:buFont typeface="Wingdings" pitchFamily="2" charset="2"/>
              <a:buNone/>
            </a:pPr>
            <a:endParaRPr lang="en-US" altLang="ko-KR" sz="1900"/>
          </a:p>
          <a:p>
            <a:pPr defTabSz="1006475">
              <a:lnSpc>
                <a:spcPct val="90000"/>
              </a:lnSpc>
            </a:pPr>
            <a:r>
              <a:rPr lang="ko-KR" altLang="en-US" sz="1900"/>
              <a:t>클래스의 외부</a:t>
            </a:r>
          </a:p>
          <a:p>
            <a:pPr defTabSz="10064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900"/>
              <a:t>int main(void)</a:t>
            </a:r>
          </a:p>
          <a:p>
            <a:pPr defTabSz="10064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900"/>
              <a:t>{</a:t>
            </a:r>
          </a:p>
          <a:p>
            <a:pPr defTabSz="10064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900"/>
              <a:t>	Point p1, p2;		</a:t>
            </a:r>
            <a:r>
              <a:rPr lang="en-US" altLang="ko-KR" sz="1900">
                <a:latin typeface="굴림" pitchFamily="50" charset="-127"/>
              </a:rPr>
              <a:t>// </a:t>
            </a:r>
            <a:r>
              <a:rPr lang="ko-KR" altLang="en-US" sz="1900">
                <a:latin typeface="굴림" pitchFamily="50" charset="-127"/>
              </a:rPr>
              <a:t>점의 좌표를 저장할 변수선언</a:t>
            </a:r>
          </a:p>
          <a:p>
            <a:pPr defTabSz="1006475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900"/>
              <a:t>	</a:t>
            </a:r>
            <a:r>
              <a:rPr lang="en-US" altLang="ko-KR" sz="1900"/>
              <a:t>p1.SetPosition(10, 20);	</a:t>
            </a:r>
            <a:r>
              <a:rPr lang="en-US" altLang="ko-KR" sz="1900">
                <a:latin typeface="굴림" pitchFamily="50" charset="-127"/>
              </a:rPr>
              <a:t>// p1</a:t>
            </a:r>
            <a:r>
              <a:rPr lang="ko-KR" altLang="en-US" sz="1900">
                <a:latin typeface="굴림" pitchFamily="50" charset="-127"/>
              </a:rPr>
              <a:t>의 좌표 설정</a:t>
            </a:r>
          </a:p>
          <a:p>
            <a:pPr defTabSz="1006475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900"/>
              <a:t>	</a:t>
            </a:r>
            <a:r>
              <a:rPr lang="en-US" altLang="ko-KR" sz="1900"/>
              <a:t>...</a:t>
            </a:r>
          </a:p>
          <a:p>
            <a:pPr defTabSz="10064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900"/>
              <a:t>}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클래스의 내부와 외부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class Figure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Figure(int x, int y, int width, int height);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</a:t>
            </a:r>
            <a:r>
              <a:rPr lang="en-US" altLang="ko-KR" sz="2100" b="1">
                <a:solidFill>
                  <a:srgbClr val="FF0000"/>
                </a:solidFill>
              </a:rPr>
              <a:t>virtual</a:t>
            </a:r>
            <a:r>
              <a:rPr lang="en-US" altLang="ko-KR" sz="2100"/>
              <a:t> ~Figure();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void Move(int x, int y);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void Resize(int width, int height);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virtual void Draw();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21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protected: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int x;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int 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int width;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int height;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};</a:t>
            </a:r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800"/>
              <a:t>virtual </a:t>
            </a:r>
            <a:r>
              <a:rPr lang="ko-KR" altLang="en-US" sz="3800"/>
              <a:t>소멸자 </a:t>
            </a:r>
            <a:r>
              <a:rPr lang="en-US" altLang="ko-KR" sz="3800"/>
              <a:t>2/2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굴림" pitchFamily="50" charset="-127"/>
              </a:rPr>
              <a:t>is-a </a:t>
            </a:r>
            <a:r>
              <a:rPr lang="ko-KR" altLang="en-US" dirty="0">
                <a:latin typeface="굴림" pitchFamily="50" charset="-127"/>
              </a:rPr>
              <a:t>관계</a:t>
            </a:r>
            <a:r>
              <a:rPr lang="en-US" altLang="ko-KR" dirty="0">
                <a:latin typeface="굴림" pitchFamily="50" charset="-127"/>
              </a:rPr>
              <a:t>: public </a:t>
            </a:r>
            <a:r>
              <a:rPr lang="ko-KR" altLang="en-US" dirty="0">
                <a:latin typeface="굴림" pitchFamily="50" charset="-127"/>
              </a:rPr>
              <a:t>상속</a:t>
            </a:r>
          </a:p>
          <a:p>
            <a:pPr lvl="1"/>
            <a:r>
              <a:rPr lang="en-US" altLang="ko-KR" dirty="0">
                <a:latin typeface="굴림" pitchFamily="50" charset="-127"/>
              </a:rPr>
              <a:t>Triangle is a Figure. </a:t>
            </a:r>
          </a:p>
          <a:p>
            <a:pPr lvl="1"/>
            <a:endParaRPr lang="en-US" altLang="ko-KR" dirty="0">
              <a:latin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</a:rPr>
              <a:t>has-a </a:t>
            </a:r>
            <a:r>
              <a:rPr lang="ko-KR" altLang="en-US" dirty="0">
                <a:latin typeface="굴림" pitchFamily="50" charset="-127"/>
              </a:rPr>
              <a:t>관계</a:t>
            </a:r>
            <a:r>
              <a:rPr lang="en-US" altLang="ko-KR" dirty="0">
                <a:latin typeface="굴림" pitchFamily="50" charset="-127"/>
              </a:rPr>
              <a:t>: private/protected </a:t>
            </a:r>
            <a:r>
              <a:rPr lang="ko-KR" altLang="en-US" dirty="0">
                <a:latin typeface="굴림" pitchFamily="50" charset="-127"/>
              </a:rPr>
              <a:t>상속</a:t>
            </a:r>
          </a:p>
          <a:p>
            <a:pPr lvl="1"/>
            <a:r>
              <a:rPr lang="en-US" altLang="ko-KR" dirty="0">
                <a:latin typeface="굴림" pitchFamily="50" charset="-127"/>
              </a:rPr>
              <a:t>Phone has a camera.</a:t>
            </a:r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상속의 형태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class Camera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void Photograph(void);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void Zoom(int zoom);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9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void Camera::Photograph(void)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cout &lt;&lt; "Take a photo..." &lt;&lt; endl;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9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void Camera::Zoom(int zoom)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cout &lt;&lt; "Zoom..." &lt;&lt; zoom &lt;&lt; endl;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}</a:t>
            </a:r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800"/>
              <a:t>has-a </a:t>
            </a:r>
            <a:r>
              <a:rPr lang="ko-KR" altLang="en-US" sz="3800"/>
              <a:t>관계의 예 </a:t>
            </a:r>
            <a:r>
              <a:rPr lang="en-US" altLang="ko-KR" sz="3800"/>
              <a:t>1/2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class Phone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void CallUp(int number);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void HangUp(void);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9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void Phone::CallUp(int number)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cout &lt;&lt; "Call up... " &lt;&lt; number &lt;&lt; endl;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9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void Phone::HangUp(void)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cout &lt;&lt; "Hang up... " &lt;&lt; endl;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}</a:t>
            </a:r>
          </a:p>
        </p:txBody>
      </p:sp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800"/>
              <a:t>has-a </a:t>
            </a:r>
            <a:r>
              <a:rPr lang="ko-KR" altLang="en-US" sz="3800"/>
              <a:t>관계의 예 </a:t>
            </a:r>
            <a:r>
              <a:rPr lang="en-US" altLang="ko-KR" sz="3800"/>
              <a:t>2/2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class Phone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void CallUp(int number);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void HangUp(void);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</a:t>
            </a:r>
            <a:r>
              <a:rPr lang="en-US" altLang="ko-KR" sz="1900" b="1"/>
              <a:t>void Photomail(int number);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9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</a:t>
            </a:r>
            <a:r>
              <a:rPr lang="en-US" altLang="ko-KR" sz="1900" b="1"/>
              <a:t>Camera camera;</a:t>
            </a:r>
            <a:endParaRPr lang="en-US" altLang="ko-KR" sz="19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9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void Phone::Photomail(int number)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</a:t>
            </a:r>
            <a:r>
              <a:rPr lang="en-US" altLang="ko-KR" sz="1900" b="1"/>
              <a:t>camera.Photograph();</a:t>
            </a:r>
            <a:endParaRPr lang="en-US" altLang="ko-KR" sz="19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CallUp(number);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}</a:t>
            </a:r>
          </a:p>
        </p:txBody>
      </p:sp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172450" cy="500063"/>
          </a:xfrm>
        </p:spPr>
        <p:txBody>
          <a:bodyPr/>
          <a:lstStyle/>
          <a:p>
            <a:r>
              <a:rPr lang="ko-KR" altLang="en-US" sz="3800"/>
              <a:t>컨테인먼트에 의한 </a:t>
            </a:r>
            <a:r>
              <a:rPr lang="en-US" altLang="ko-KR" sz="3800"/>
              <a:t>has-a </a:t>
            </a:r>
            <a:r>
              <a:rPr lang="ko-KR" altLang="en-US" sz="3800"/>
              <a:t>관계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900" dirty="0"/>
              <a:t>class Phone </a:t>
            </a:r>
            <a:r>
              <a:rPr lang="en-US" altLang="ko-KR" sz="1900" b="1" dirty="0"/>
              <a:t>: private Camera</a:t>
            </a:r>
            <a:endParaRPr lang="en-US" altLang="ko-KR" sz="19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900" dirty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900" dirty="0"/>
              <a:t>public: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900" dirty="0"/>
              <a:t>	void </a:t>
            </a:r>
            <a:r>
              <a:rPr lang="en-US" altLang="ko-KR" sz="1900" dirty="0" err="1"/>
              <a:t>CallUp</a:t>
            </a:r>
            <a:r>
              <a:rPr lang="en-US" altLang="ko-KR" sz="1900" dirty="0"/>
              <a:t>(</a:t>
            </a:r>
            <a:r>
              <a:rPr lang="en-US" altLang="ko-KR" sz="1900" dirty="0" err="1"/>
              <a:t>int</a:t>
            </a:r>
            <a:r>
              <a:rPr lang="en-US" altLang="ko-KR" sz="1900" dirty="0"/>
              <a:t> number);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900" dirty="0"/>
              <a:t>	void </a:t>
            </a:r>
            <a:r>
              <a:rPr lang="en-US" altLang="ko-KR" sz="1900" dirty="0" err="1"/>
              <a:t>HangUp</a:t>
            </a:r>
            <a:r>
              <a:rPr lang="en-US" altLang="ko-KR" sz="1900" dirty="0"/>
              <a:t>(void);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900" dirty="0"/>
              <a:t>	</a:t>
            </a:r>
            <a:r>
              <a:rPr lang="en-US" altLang="ko-KR" sz="1900" b="1" dirty="0"/>
              <a:t>void </a:t>
            </a:r>
            <a:r>
              <a:rPr lang="en-US" altLang="ko-KR" sz="1900" b="1" dirty="0" err="1"/>
              <a:t>Photomail</a:t>
            </a:r>
            <a:r>
              <a:rPr lang="en-US" altLang="ko-KR" sz="1900" b="1" dirty="0"/>
              <a:t>(</a:t>
            </a:r>
            <a:r>
              <a:rPr lang="en-US" altLang="ko-KR" sz="1900" b="1" dirty="0" err="1"/>
              <a:t>int</a:t>
            </a:r>
            <a:r>
              <a:rPr lang="en-US" altLang="ko-KR" sz="1900" b="1" dirty="0"/>
              <a:t> number);</a:t>
            </a:r>
            <a:endParaRPr lang="en-US" altLang="ko-KR" sz="19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900" dirty="0"/>
              <a:t>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9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900" dirty="0"/>
              <a:t>void Phone::</a:t>
            </a:r>
            <a:r>
              <a:rPr lang="en-US" altLang="ko-KR" sz="1900" dirty="0" err="1"/>
              <a:t>Photomail</a:t>
            </a:r>
            <a:r>
              <a:rPr lang="en-US" altLang="ko-KR" sz="1900" dirty="0"/>
              <a:t>(</a:t>
            </a:r>
            <a:r>
              <a:rPr lang="en-US" altLang="ko-KR" sz="1900" dirty="0" err="1"/>
              <a:t>int</a:t>
            </a:r>
            <a:r>
              <a:rPr lang="en-US" altLang="ko-KR" sz="1900" dirty="0"/>
              <a:t> number)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900" dirty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900" dirty="0"/>
              <a:t>	</a:t>
            </a:r>
            <a:r>
              <a:rPr lang="en-US" altLang="ko-KR" sz="1900" b="1" dirty="0"/>
              <a:t>Photograph();</a:t>
            </a:r>
            <a:endParaRPr lang="en-US" altLang="ko-KR" sz="19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900" dirty="0"/>
              <a:t>	</a:t>
            </a:r>
            <a:r>
              <a:rPr lang="en-US" altLang="ko-KR" sz="1900" dirty="0" err="1"/>
              <a:t>CallUp</a:t>
            </a:r>
            <a:r>
              <a:rPr lang="en-US" altLang="ko-KR" sz="1900" dirty="0"/>
              <a:t>(number);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900" dirty="0"/>
              <a:t>}</a:t>
            </a:r>
          </a:p>
        </p:txBody>
      </p:sp>
      <p:sp>
        <p:nvSpPr>
          <p:cNvPr id="149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172450" cy="500063"/>
          </a:xfrm>
        </p:spPr>
        <p:txBody>
          <a:bodyPr/>
          <a:lstStyle/>
          <a:p>
            <a:r>
              <a:rPr lang="en-US" altLang="ko-KR" sz="3800"/>
              <a:t>private </a:t>
            </a:r>
            <a:r>
              <a:rPr lang="ko-KR" altLang="en-US" sz="3800"/>
              <a:t>상속에 의한 </a:t>
            </a:r>
            <a:r>
              <a:rPr lang="en-US" altLang="ko-KR" sz="3800"/>
              <a:t>has-a </a:t>
            </a:r>
            <a:r>
              <a:rPr lang="ko-KR" altLang="en-US" sz="3800"/>
              <a:t>관계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900"/>
              <a:t>void Phone::Photomail(int number)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9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900"/>
              <a:t>	</a:t>
            </a:r>
            <a:r>
              <a:rPr lang="en-US" altLang="ko-KR" sz="1900" b="1"/>
              <a:t>camera.Photograph();</a:t>
            </a:r>
            <a:endParaRPr lang="en-US" altLang="ko-KR" sz="19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900"/>
              <a:t>	CallUp(number);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9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9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900"/>
              <a:t>void Phone::Photomail(int number)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9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900"/>
              <a:t>	</a:t>
            </a:r>
            <a:r>
              <a:rPr lang="en-US" altLang="ko-KR" sz="1900" b="1"/>
              <a:t>Photograph();</a:t>
            </a:r>
            <a:endParaRPr lang="en-US" altLang="ko-KR" sz="19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900"/>
              <a:t>	CallUp(number);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900"/>
              <a:t>}</a:t>
            </a:r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컨테인먼트와 상속의 비교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800"/>
              <a:t>private </a:t>
            </a:r>
            <a:r>
              <a:rPr lang="ko-KR" altLang="en-US" sz="3800"/>
              <a:t>상속</a:t>
            </a:r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1428750" y="733425"/>
            <a:ext cx="1622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600" b="1">
                <a:solidFill>
                  <a:srgbClr val="0000FF"/>
                </a:solidFill>
              </a:rPr>
              <a:t>public </a:t>
            </a:r>
            <a:r>
              <a:rPr lang="ko-KR" altLang="en-US" sz="1600" b="1">
                <a:solidFill>
                  <a:srgbClr val="0000FF"/>
                </a:solidFill>
              </a:rPr>
              <a:t>상속</a:t>
            </a:r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5776913" y="733425"/>
            <a:ext cx="1620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600" b="1">
                <a:solidFill>
                  <a:srgbClr val="0000FF"/>
                </a:solidFill>
              </a:rPr>
              <a:t>private </a:t>
            </a:r>
            <a:r>
              <a:rPr lang="ko-KR" altLang="en-US" sz="1600" b="1">
                <a:solidFill>
                  <a:srgbClr val="0000FF"/>
                </a:solidFill>
              </a:rPr>
              <a:t>상속</a:t>
            </a:r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2538413" y="1484313"/>
            <a:ext cx="1622425" cy="23098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2755900" y="1712913"/>
            <a:ext cx="1187450" cy="4635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/>
              <a:t>private</a:t>
            </a:r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2755900" y="2408238"/>
            <a:ext cx="1187450" cy="4635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/>
              <a:t>protected</a:t>
            </a:r>
          </a:p>
        </p:txBody>
      </p:sp>
      <p:sp>
        <p:nvSpPr>
          <p:cNvPr id="151560" name="Rectangle 8"/>
          <p:cNvSpPr>
            <a:spLocks noChangeArrowheads="1"/>
          </p:cNvSpPr>
          <p:nvPr/>
        </p:nvSpPr>
        <p:spPr bwMode="auto">
          <a:xfrm>
            <a:off x="2755900" y="3100388"/>
            <a:ext cx="1187450" cy="4635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/>
              <a:t>public</a:t>
            </a: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2538413" y="1081088"/>
            <a:ext cx="1622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600"/>
              <a:t>기반클래스</a:t>
            </a:r>
          </a:p>
        </p:txBody>
      </p: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269875" y="2408238"/>
            <a:ext cx="1620838" cy="23098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1563" name="Rectangle 11"/>
          <p:cNvSpPr>
            <a:spLocks noChangeArrowheads="1"/>
          </p:cNvSpPr>
          <p:nvPr/>
        </p:nvSpPr>
        <p:spPr bwMode="auto">
          <a:xfrm>
            <a:off x="485775" y="2638425"/>
            <a:ext cx="1189038" cy="4619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/>
              <a:t>private</a:t>
            </a:r>
          </a:p>
        </p:txBody>
      </p:sp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485775" y="3332163"/>
            <a:ext cx="1189038" cy="4635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/>
              <a:t>protected</a:t>
            </a:r>
          </a:p>
        </p:txBody>
      </p:sp>
      <p:sp>
        <p:nvSpPr>
          <p:cNvPr id="151565" name="Rectangle 13"/>
          <p:cNvSpPr>
            <a:spLocks noChangeArrowheads="1"/>
          </p:cNvSpPr>
          <p:nvPr/>
        </p:nvSpPr>
        <p:spPr bwMode="auto">
          <a:xfrm>
            <a:off x="485775" y="4025900"/>
            <a:ext cx="1189038" cy="4635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/>
              <a:t>public</a:t>
            </a:r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269875" y="2006600"/>
            <a:ext cx="16208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600"/>
              <a:t>파생클래스</a:t>
            </a:r>
          </a:p>
        </p:txBody>
      </p:sp>
      <p:sp>
        <p:nvSpPr>
          <p:cNvPr id="151567" name="Line 15"/>
          <p:cNvSpPr>
            <a:spLocks noChangeShapeType="1"/>
          </p:cNvSpPr>
          <p:nvPr/>
        </p:nvSpPr>
        <p:spPr bwMode="auto">
          <a:xfrm flipV="1">
            <a:off x="2108200" y="4257675"/>
            <a:ext cx="0" cy="6921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1568" name="Line 16"/>
          <p:cNvSpPr>
            <a:spLocks noChangeShapeType="1"/>
          </p:cNvSpPr>
          <p:nvPr/>
        </p:nvSpPr>
        <p:spPr bwMode="auto">
          <a:xfrm flipH="1">
            <a:off x="1674813" y="4257675"/>
            <a:ext cx="43338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1569" name="Line 17"/>
          <p:cNvSpPr>
            <a:spLocks noChangeShapeType="1"/>
          </p:cNvSpPr>
          <p:nvPr/>
        </p:nvSpPr>
        <p:spPr bwMode="auto">
          <a:xfrm flipV="1">
            <a:off x="2322513" y="3449638"/>
            <a:ext cx="1587" cy="15001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1570" name="Line 18"/>
          <p:cNvSpPr>
            <a:spLocks noChangeShapeType="1"/>
          </p:cNvSpPr>
          <p:nvPr/>
        </p:nvSpPr>
        <p:spPr bwMode="auto">
          <a:xfrm>
            <a:off x="2322513" y="3449638"/>
            <a:ext cx="43338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1571" name="Line 19"/>
          <p:cNvSpPr>
            <a:spLocks noChangeShapeType="1"/>
          </p:cNvSpPr>
          <p:nvPr/>
        </p:nvSpPr>
        <p:spPr bwMode="auto">
          <a:xfrm flipV="1">
            <a:off x="1890713" y="2986088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1572" name="Line 20"/>
          <p:cNvSpPr>
            <a:spLocks noChangeShapeType="1"/>
          </p:cNvSpPr>
          <p:nvPr/>
        </p:nvSpPr>
        <p:spPr bwMode="auto">
          <a:xfrm flipV="1">
            <a:off x="2322513" y="2640013"/>
            <a:ext cx="0" cy="3444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1573" name="Line 21"/>
          <p:cNvSpPr>
            <a:spLocks noChangeShapeType="1"/>
          </p:cNvSpPr>
          <p:nvPr/>
        </p:nvSpPr>
        <p:spPr bwMode="auto">
          <a:xfrm>
            <a:off x="2322513" y="2640013"/>
            <a:ext cx="43338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1574" name="Text Box 22"/>
          <p:cNvSpPr txBox="1">
            <a:spLocks noChangeArrowheads="1"/>
          </p:cNvSpPr>
          <p:nvPr/>
        </p:nvSpPr>
        <p:spPr bwMode="auto">
          <a:xfrm>
            <a:off x="1457325" y="4949825"/>
            <a:ext cx="1622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600"/>
              <a:t>클래스 외부</a:t>
            </a:r>
          </a:p>
        </p:txBody>
      </p:sp>
      <p:sp>
        <p:nvSpPr>
          <p:cNvPr id="151575" name="Line 23"/>
          <p:cNvSpPr>
            <a:spLocks noChangeShapeType="1"/>
          </p:cNvSpPr>
          <p:nvPr/>
        </p:nvSpPr>
        <p:spPr bwMode="auto">
          <a:xfrm>
            <a:off x="1890713" y="3249613"/>
            <a:ext cx="86518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1576" name="Rectangle 24"/>
          <p:cNvSpPr>
            <a:spLocks noChangeArrowheads="1"/>
          </p:cNvSpPr>
          <p:nvPr/>
        </p:nvSpPr>
        <p:spPr bwMode="auto">
          <a:xfrm>
            <a:off x="6858000" y="1484313"/>
            <a:ext cx="1620838" cy="23098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1577" name="Rectangle 25"/>
          <p:cNvSpPr>
            <a:spLocks noChangeArrowheads="1"/>
          </p:cNvSpPr>
          <p:nvPr/>
        </p:nvSpPr>
        <p:spPr bwMode="auto">
          <a:xfrm>
            <a:off x="7073900" y="1712913"/>
            <a:ext cx="1189038" cy="4635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/>
              <a:t>private</a:t>
            </a:r>
          </a:p>
        </p:txBody>
      </p:sp>
      <p:sp>
        <p:nvSpPr>
          <p:cNvPr id="151578" name="Rectangle 26"/>
          <p:cNvSpPr>
            <a:spLocks noChangeArrowheads="1"/>
          </p:cNvSpPr>
          <p:nvPr/>
        </p:nvSpPr>
        <p:spPr bwMode="auto">
          <a:xfrm>
            <a:off x="7073900" y="2408238"/>
            <a:ext cx="1189038" cy="4635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/>
              <a:t>protected</a:t>
            </a:r>
          </a:p>
        </p:txBody>
      </p:sp>
      <p:sp>
        <p:nvSpPr>
          <p:cNvPr id="151579" name="Rectangle 27"/>
          <p:cNvSpPr>
            <a:spLocks noChangeArrowheads="1"/>
          </p:cNvSpPr>
          <p:nvPr/>
        </p:nvSpPr>
        <p:spPr bwMode="auto">
          <a:xfrm>
            <a:off x="7073900" y="3100388"/>
            <a:ext cx="1189038" cy="4635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/>
              <a:t>public</a:t>
            </a:r>
          </a:p>
        </p:txBody>
      </p:sp>
      <p:sp>
        <p:nvSpPr>
          <p:cNvPr id="151580" name="Text Box 28"/>
          <p:cNvSpPr txBox="1">
            <a:spLocks noChangeArrowheads="1"/>
          </p:cNvSpPr>
          <p:nvPr/>
        </p:nvSpPr>
        <p:spPr bwMode="auto">
          <a:xfrm>
            <a:off x="6858000" y="1081088"/>
            <a:ext cx="1620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600"/>
              <a:t>기반클래스</a:t>
            </a:r>
          </a:p>
        </p:txBody>
      </p:sp>
      <p:sp>
        <p:nvSpPr>
          <p:cNvPr id="151581" name="Rectangle 29"/>
          <p:cNvSpPr>
            <a:spLocks noChangeArrowheads="1"/>
          </p:cNvSpPr>
          <p:nvPr/>
        </p:nvSpPr>
        <p:spPr bwMode="auto">
          <a:xfrm>
            <a:off x="4587875" y="2408238"/>
            <a:ext cx="1622425" cy="23098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1582" name="Rectangle 30"/>
          <p:cNvSpPr>
            <a:spLocks noChangeArrowheads="1"/>
          </p:cNvSpPr>
          <p:nvPr/>
        </p:nvSpPr>
        <p:spPr bwMode="auto">
          <a:xfrm>
            <a:off x="4805363" y="2638425"/>
            <a:ext cx="1187450" cy="4619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/>
              <a:t>private</a:t>
            </a:r>
          </a:p>
        </p:txBody>
      </p:sp>
      <p:sp>
        <p:nvSpPr>
          <p:cNvPr id="151583" name="Rectangle 31"/>
          <p:cNvSpPr>
            <a:spLocks noChangeArrowheads="1"/>
          </p:cNvSpPr>
          <p:nvPr/>
        </p:nvSpPr>
        <p:spPr bwMode="auto">
          <a:xfrm>
            <a:off x="4805363" y="3332163"/>
            <a:ext cx="1187450" cy="4635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/>
              <a:t>protected</a:t>
            </a:r>
          </a:p>
        </p:txBody>
      </p:sp>
      <p:sp>
        <p:nvSpPr>
          <p:cNvPr id="151584" name="Rectangle 32"/>
          <p:cNvSpPr>
            <a:spLocks noChangeArrowheads="1"/>
          </p:cNvSpPr>
          <p:nvPr/>
        </p:nvSpPr>
        <p:spPr bwMode="auto">
          <a:xfrm>
            <a:off x="4805363" y="4025900"/>
            <a:ext cx="1187450" cy="4635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/>
              <a:t>public</a:t>
            </a:r>
          </a:p>
        </p:txBody>
      </p:sp>
      <p:sp>
        <p:nvSpPr>
          <p:cNvPr id="151585" name="Text Box 33"/>
          <p:cNvSpPr txBox="1">
            <a:spLocks noChangeArrowheads="1"/>
          </p:cNvSpPr>
          <p:nvPr/>
        </p:nvSpPr>
        <p:spPr bwMode="auto">
          <a:xfrm>
            <a:off x="4587875" y="2006600"/>
            <a:ext cx="16224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600"/>
              <a:t>파생클래스</a:t>
            </a:r>
          </a:p>
        </p:txBody>
      </p:sp>
      <p:sp>
        <p:nvSpPr>
          <p:cNvPr id="151586" name="Line 34"/>
          <p:cNvSpPr>
            <a:spLocks noChangeShapeType="1"/>
          </p:cNvSpPr>
          <p:nvPr/>
        </p:nvSpPr>
        <p:spPr bwMode="auto">
          <a:xfrm flipV="1">
            <a:off x="6426200" y="4257675"/>
            <a:ext cx="0" cy="6921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1587" name="Line 35"/>
          <p:cNvSpPr>
            <a:spLocks noChangeShapeType="1"/>
          </p:cNvSpPr>
          <p:nvPr/>
        </p:nvSpPr>
        <p:spPr bwMode="auto">
          <a:xfrm flipH="1">
            <a:off x="5992813" y="4257675"/>
            <a:ext cx="43338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1588" name="Line 36"/>
          <p:cNvSpPr>
            <a:spLocks noChangeShapeType="1"/>
          </p:cNvSpPr>
          <p:nvPr/>
        </p:nvSpPr>
        <p:spPr bwMode="auto">
          <a:xfrm flipV="1">
            <a:off x="6210300" y="2986088"/>
            <a:ext cx="43021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1589" name="Line 37"/>
          <p:cNvSpPr>
            <a:spLocks noChangeShapeType="1"/>
          </p:cNvSpPr>
          <p:nvPr/>
        </p:nvSpPr>
        <p:spPr bwMode="auto">
          <a:xfrm flipV="1">
            <a:off x="6640513" y="2640013"/>
            <a:ext cx="0" cy="3444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1590" name="Line 38"/>
          <p:cNvSpPr>
            <a:spLocks noChangeShapeType="1"/>
          </p:cNvSpPr>
          <p:nvPr/>
        </p:nvSpPr>
        <p:spPr bwMode="auto">
          <a:xfrm>
            <a:off x="6640513" y="2640013"/>
            <a:ext cx="43338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1591" name="Text Box 39"/>
          <p:cNvSpPr txBox="1">
            <a:spLocks noChangeArrowheads="1"/>
          </p:cNvSpPr>
          <p:nvPr/>
        </p:nvSpPr>
        <p:spPr bwMode="auto">
          <a:xfrm>
            <a:off x="5776913" y="4949825"/>
            <a:ext cx="1620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600"/>
              <a:t>클래스 외부</a:t>
            </a:r>
          </a:p>
        </p:txBody>
      </p:sp>
      <p:sp>
        <p:nvSpPr>
          <p:cNvPr id="151592" name="Line 40"/>
          <p:cNvSpPr>
            <a:spLocks noChangeShapeType="1"/>
          </p:cNvSpPr>
          <p:nvPr/>
        </p:nvSpPr>
        <p:spPr bwMode="auto">
          <a:xfrm>
            <a:off x="6210300" y="3249613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101013" cy="500063"/>
          </a:xfrm>
        </p:spPr>
        <p:txBody>
          <a:bodyPr/>
          <a:lstStyle/>
          <a:p>
            <a:r>
              <a:rPr lang="ko-KR" altLang="en-US" sz="3800"/>
              <a:t>상속의 형태에 따른 접근권한 </a:t>
            </a:r>
          </a:p>
        </p:txBody>
      </p:sp>
      <p:graphicFrame>
        <p:nvGraphicFramePr>
          <p:cNvPr id="622595" name="Group 3"/>
          <p:cNvGraphicFramePr>
            <a:graphicFrameLocks noGrp="1"/>
          </p:cNvGraphicFramePr>
          <p:nvPr/>
        </p:nvGraphicFramePr>
        <p:xfrm>
          <a:off x="971550" y="1052513"/>
          <a:ext cx="7129462" cy="2016126"/>
        </p:xfrm>
        <a:graphic>
          <a:graphicData uri="http://schemas.openxmlformats.org/drawingml/2006/table">
            <a:tbl>
              <a:tblPr/>
              <a:tblGrid>
                <a:gridCol w="1741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public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상속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protected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상속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private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상속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public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멤버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public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protected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private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protected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멤버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protected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protected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private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private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멤버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접근불가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접근불가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접근불가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 dirty="0">
                <a:latin typeface="굴림" pitchFamily="50" charset="-127"/>
              </a:rPr>
              <a:t>아래 표는 </a:t>
            </a:r>
            <a:r>
              <a:rPr lang="en-US" altLang="ko-KR" sz="1600" dirty="0">
                <a:latin typeface="굴림" pitchFamily="50" charset="-127"/>
              </a:rPr>
              <a:t>A</a:t>
            </a:r>
            <a:r>
              <a:rPr lang="ko-KR" altLang="en-US" sz="1600" dirty="0">
                <a:latin typeface="굴림" pitchFamily="50" charset="-127"/>
              </a:rPr>
              <a:t>회사의 직원 목록입니다</a:t>
            </a:r>
            <a:r>
              <a:rPr lang="en-US" altLang="ko-KR" sz="1600" dirty="0">
                <a:latin typeface="굴림" pitchFamily="50" charset="-127"/>
              </a:rPr>
              <a:t>. </a:t>
            </a:r>
            <a:r>
              <a:rPr lang="ko-KR" altLang="en-US" sz="1600" dirty="0">
                <a:latin typeface="굴림" pitchFamily="50" charset="-127"/>
              </a:rPr>
              <a:t>이 회사는 사원</a:t>
            </a:r>
            <a:r>
              <a:rPr lang="en-US" altLang="ko-KR" sz="1600" dirty="0">
                <a:latin typeface="굴림" pitchFamily="50" charset="-127"/>
              </a:rPr>
              <a:t>, </a:t>
            </a:r>
            <a:r>
              <a:rPr lang="ko-KR" altLang="en-US" sz="1600" dirty="0">
                <a:latin typeface="굴림" pitchFamily="50" charset="-127"/>
              </a:rPr>
              <a:t>대리</a:t>
            </a:r>
            <a:r>
              <a:rPr lang="en-US" altLang="ko-KR" sz="1600" dirty="0">
                <a:latin typeface="굴림" pitchFamily="50" charset="-127"/>
              </a:rPr>
              <a:t>, </a:t>
            </a:r>
            <a:r>
              <a:rPr lang="ko-KR" altLang="en-US" sz="1600" dirty="0">
                <a:latin typeface="굴림" pitchFamily="50" charset="-127"/>
              </a:rPr>
              <a:t>과장</a:t>
            </a:r>
            <a:r>
              <a:rPr lang="en-US" altLang="ko-KR" sz="1600" dirty="0">
                <a:latin typeface="굴림" pitchFamily="50" charset="-127"/>
              </a:rPr>
              <a:t>, </a:t>
            </a:r>
            <a:r>
              <a:rPr lang="ko-KR" altLang="en-US" sz="1600" dirty="0">
                <a:latin typeface="굴림" pitchFamily="50" charset="-127"/>
              </a:rPr>
              <a:t>부장</a:t>
            </a:r>
            <a:r>
              <a:rPr lang="en-US" altLang="ko-KR" sz="1600" dirty="0">
                <a:latin typeface="굴림" pitchFamily="50" charset="-127"/>
              </a:rPr>
              <a:t>, </a:t>
            </a:r>
            <a:r>
              <a:rPr lang="ko-KR" altLang="en-US" sz="1600" dirty="0">
                <a:latin typeface="굴림" pitchFamily="50" charset="-127"/>
              </a:rPr>
              <a:t>이사의 </a:t>
            </a:r>
            <a:r>
              <a:rPr lang="en-US" altLang="ko-KR" sz="1600" dirty="0">
                <a:latin typeface="굴림" pitchFamily="50" charset="-127"/>
              </a:rPr>
              <a:t>5</a:t>
            </a:r>
            <a:r>
              <a:rPr lang="ko-KR" altLang="en-US" sz="1600" dirty="0">
                <a:latin typeface="굴림" pitchFamily="50" charset="-127"/>
              </a:rPr>
              <a:t>단계 </a:t>
            </a:r>
            <a:r>
              <a:rPr lang="ko-KR" altLang="en-US" sz="1600" dirty="0" err="1">
                <a:latin typeface="굴림" pitchFamily="50" charset="-127"/>
              </a:rPr>
              <a:t>직급체계와</a:t>
            </a:r>
            <a:r>
              <a:rPr lang="ko-KR" altLang="en-US" sz="1600" dirty="0">
                <a:latin typeface="굴림" pitchFamily="50" charset="-127"/>
              </a:rPr>
              <a:t> 시급제</a:t>
            </a:r>
            <a:r>
              <a:rPr lang="en-US" altLang="ko-KR" sz="1600" dirty="0">
                <a:latin typeface="굴림" pitchFamily="50" charset="-127"/>
              </a:rPr>
              <a:t>, </a:t>
            </a:r>
            <a:r>
              <a:rPr lang="ko-KR" altLang="en-US" sz="1600" dirty="0">
                <a:latin typeface="굴림" pitchFamily="50" charset="-127"/>
              </a:rPr>
              <a:t>월급제</a:t>
            </a:r>
            <a:r>
              <a:rPr lang="en-US" altLang="ko-KR" sz="1600" dirty="0">
                <a:latin typeface="굴림" pitchFamily="50" charset="-127"/>
              </a:rPr>
              <a:t>, </a:t>
            </a:r>
            <a:r>
              <a:rPr lang="ko-KR" altLang="en-US" sz="1600" dirty="0">
                <a:latin typeface="굴림" pitchFamily="50" charset="-127"/>
              </a:rPr>
              <a:t>연봉제의 </a:t>
            </a:r>
            <a:r>
              <a:rPr lang="en-US" altLang="ko-KR" sz="1600" dirty="0">
                <a:latin typeface="굴림" pitchFamily="50" charset="-127"/>
              </a:rPr>
              <a:t>3</a:t>
            </a:r>
            <a:r>
              <a:rPr lang="ko-KR" altLang="en-US" sz="1600" dirty="0">
                <a:latin typeface="굴림" pitchFamily="50" charset="-127"/>
              </a:rPr>
              <a:t>가지 급여 산출 방식을 사용하고 있습니다</a:t>
            </a:r>
            <a:r>
              <a:rPr lang="en-US" altLang="ko-KR" sz="1600" dirty="0">
                <a:latin typeface="굴림" pitchFamily="50" charset="-127"/>
              </a:rPr>
              <a:t>.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 dirty="0">
                <a:latin typeface="굴림" pitchFamily="50" charset="-127"/>
              </a:rPr>
              <a:t> 시급제는 신입사원 기준으로 시간당 </a:t>
            </a:r>
            <a:r>
              <a:rPr lang="en-US" altLang="ko-KR" sz="1600" dirty="0">
                <a:latin typeface="굴림" pitchFamily="50" charset="-127"/>
              </a:rPr>
              <a:t>1</a:t>
            </a:r>
            <a:r>
              <a:rPr lang="ko-KR" altLang="en-US" sz="1600" dirty="0">
                <a:latin typeface="굴림" pitchFamily="50" charset="-127"/>
              </a:rPr>
              <a:t>만원을 지급하고</a:t>
            </a:r>
            <a:r>
              <a:rPr lang="en-US" altLang="ko-KR" sz="1600" dirty="0">
                <a:latin typeface="굴림" pitchFamily="50" charset="-127"/>
              </a:rPr>
              <a:t>, </a:t>
            </a:r>
            <a:r>
              <a:rPr lang="ko-KR" altLang="en-US" sz="1600" dirty="0">
                <a:latin typeface="굴림" pitchFamily="50" charset="-127"/>
              </a:rPr>
              <a:t>직급별로 </a:t>
            </a:r>
            <a:r>
              <a:rPr lang="en-US" altLang="ko-KR" sz="1600" dirty="0">
                <a:latin typeface="굴림" pitchFamily="50" charset="-127"/>
              </a:rPr>
              <a:t>2</a:t>
            </a:r>
            <a:r>
              <a:rPr lang="ko-KR" altLang="en-US" sz="1600" dirty="0">
                <a:latin typeface="굴림" pitchFamily="50" charset="-127"/>
              </a:rPr>
              <a:t>배씩 차등 지급합니다</a:t>
            </a:r>
            <a:r>
              <a:rPr lang="en-US" altLang="ko-KR" sz="1600" dirty="0">
                <a:latin typeface="굴림" pitchFamily="50" charset="-127"/>
              </a:rPr>
              <a:t>. </a:t>
            </a:r>
            <a:r>
              <a:rPr lang="ko-KR" altLang="en-US" sz="1600" dirty="0">
                <a:latin typeface="굴림" pitchFamily="50" charset="-127"/>
              </a:rPr>
              <a:t>월급제는 신입사원 기준으로 월 </a:t>
            </a:r>
            <a:r>
              <a:rPr lang="en-US" altLang="ko-KR" sz="1600" dirty="0">
                <a:latin typeface="굴림" pitchFamily="50" charset="-127"/>
              </a:rPr>
              <a:t>200</a:t>
            </a:r>
            <a:r>
              <a:rPr lang="ko-KR" altLang="en-US" sz="1600" dirty="0">
                <a:latin typeface="굴림" pitchFamily="50" charset="-127"/>
              </a:rPr>
              <a:t>만원을 지급하고</a:t>
            </a:r>
            <a:r>
              <a:rPr lang="en-US" altLang="ko-KR" sz="1600" dirty="0">
                <a:latin typeface="굴림" pitchFamily="50" charset="-127"/>
              </a:rPr>
              <a:t>, </a:t>
            </a:r>
            <a:r>
              <a:rPr lang="ko-KR" altLang="en-US" sz="1600" dirty="0">
                <a:latin typeface="굴림" pitchFamily="50" charset="-127"/>
              </a:rPr>
              <a:t>직급별로 </a:t>
            </a:r>
            <a:r>
              <a:rPr lang="en-US" altLang="ko-KR" sz="1600" dirty="0">
                <a:latin typeface="굴림" pitchFamily="50" charset="-127"/>
              </a:rPr>
              <a:t>20</a:t>
            </a:r>
            <a:r>
              <a:rPr lang="ko-KR" altLang="en-US" sz="1600" dirty="0">
                <a:latin typeface="굴림" pitchFamily="50" charset="-127"/>
              </a:rPr>
              <a:t>만원씩</a:t>
            </a:r>
            <a:r>
              <a:rPr lang="en-US" altLang="ko-KR" sz="1600" dirty="0">
                <a:latin typeface="굴림" pitchFamily="50" charset="-127"/>
              </a:rPr>
              <a:t>, </a:t>
            </a:r>
            <a:r>
              <a:rPr lang="ko-KR" altLang="en-US" sz="1600" dirty="0">
                <a:latin typeface="굴림" pitchFamily="50" charset="-127"/>
              </a:rPr>
              <a:t>연차 별로 </a:t>
            </a:r>
            <a:r>
              <a:rPr lang="en-US" altLang="ko-KR" sz="1600" dirty="0">
                <a:latin typeface="굴림" pitchFamily="50" charset="-127"/>
              </a:rPr>
              <a:t>5</a:t>
            </a:r>
            <a:r>
              <a:rPr lang="ko-KR" altLang="en-US" sz="1600" dirty="0">
                <a:latin typeface="굴림" pitchFamily="50" charset="-127"/>
              </a:rPr>
              <a:t>만원씩 차등 지급합니다</a:t>
            </a:r>
            <a:r>
              <a:rPr lang="en-US" altLang="ko-KR" sz="1600" dirty="0">
                <a:latin typeface="굴림" pitchFamily="50" charset="-127"/>
              </a:rPr>
              <a:t>.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 </a:t>
            </a:r>
            <a:r>
              <a:rPr lang="ko-KR" altLang="en-US" sz="1600" dirty="0">
                <a:latin typeface="굴림" pitchFamily="50" charset="-127"/>
              </a:rPr>
              <a:t>연봉제는 신입사원 능력 </a:t>
            </a:r>
            <a:r>
              <a:rPr lang="en-US" altLang="ko-KR" sz="1600" dirty="0">
                <a:latin typeface="굴림" pitchFamily="50" charset="-127"/>
              </a:rPr>
              <a:t>0</a:t>
            </a:r>
            <a:r>
              <a:rPr lang="ko-KR" altLang="en-US" sz="1600" dirty="0">
                <a:latin typeface="굴림" pitchFamily="50" charset="-127"/>
              </a:rPr>
              <a:t>등급을 기준으로 년간 </a:t>
            </a:r>
            <a:r>
              <a:rPr lang="en-US" altLang="ko-KR" sz="1600" dirty="0">
                <a:latin typeface="굴림" pitchFamily="50" charset="-127"/>
              </a:rPr>
              <a:t>2</a:t>
            </a:r>
            <a:r>
              <a:rPr lang="ko-KR" altLang="en-US" sz="1600" dirty="0">
                <a:latin typeface="굴림" pitchFamily="50" charset="-127"/>
              </a:rPr>
              <a:t>천만 원을 지급하고</a:t>
            </a:r>
            <a:r>
              <a:rPr lang="en-US" altLang="ko-KR" sz="1600" dirty="0">
                <a:latin typeface="굴림" pitchFamily="50" charset="-127"/>
              </a:rPr>
              <a:t>, </a:t>
            </a:r>
            <a:r>
              <a:rPr lang="ko-KR" altLang="en-US" sz="1600" dirty="0">
                <a:latin typeface="굴림" pitchFamily="50" charset="-127"/>
              </a:rPr>
              <a:t>직급별로 </a:t>
            </a:r>
            <a:r>
              <a:rPr lang="en-US" altLang="ko-KR" sz="1600" dirty="0">
                <a:latin typeface="굴림" pitchFamily="50" charset="-127"/>
              </a:rPr>
              <a:t>1</a:t>
            </a:r>
            <a:r>
              <a:rPr lang="ko-KR" altLang="en-US" sz="1600" dirty="0">
                <a:latin typeface="굴림" pitchFamily="50" charset="-127"/>
              </a:rPr>
              <a:t>천만 원</a:t>
            </a:r>
            <a:r>
              <a:rPr lang="en-US" altLang="ko-KR" sz="1600" dirty="0">
                <a:latin typeface="굴림" pitchFamily="50" charset="-127"/>
              </a:rPr>
              <a:t>, </a:t>
            </a:r>
            <a:r>
              <a:rPr lang="ko-KR" altLang="en-US" sz="1600" dirty="0">
                <a:latin typeface="굴림" pitchFamily="50" charset="-127"/>
              </a:rPr>
              <a:t>능력 등급별로 </a:t>
            </a:r>
            <a:r>
              <a:rPr lang="en-US" altLang="ko-KR" sz="1600" dirty="0">
                <a:latin typeface="굴림" pitchFamily="50" charset="-127"/>
              </a:rPr>
              <a:t>5</a:t>
            </a:r>
            <a:r>
              <a:rPr lang="ko-KR" altLang="en-US" sz="1600" dirty="0">
                <a:latin typeface="굴림" pitchFamily="50" charset="-127"/>
              </a:rPr>
              <a:t>백만 원씩 차등 지급하되</a:t>
            </a:r>
            <a:r>
              <a:rPr lang="en-US" altLang="ko-KR" sz="1600" dirty="0">
                <a:latin typeface="굴림" pitchFamily="50" charset="-127"/>
              </a:rPr>
              <a:t>, </a:t>
            </a:r>
            <a:r>
              <a:rPr lang="ko-KR" altLang="en-US" sz="1600" dirty="0">
                <a:latin typeface="굴림" pitchFamily="50" charset="-127"/>
              </a:rPr>
              <a:t>연봉의 </a:t>
            </a:r>
            <a:r>
              <a:rPr lang="en-US" altLang="ko-KR" sz="1600" dirty="0">
                <a:latin typeface="굴림" pitchFamily="50" charset="-127"/>
              </a:rPr>
              <a:t>12</a:t>
            </a:r>
            <a:r>
              <a:rPr lang="ko-KR" altLang="en-US" sz="1600" dirty="0">
                <a:latin typeface="굴림" pitchFamily="50" charset="-127"/>
              </a:rPr>
              <a:t>분의 </a:t>
            </a:r>
            <a:r>
              <a:rPr lang="en-US" altLang="ko-KR" sz="1600" dirty="0">
                <a:latin typeface="굴림" pitchFamily="50" charset="-127"/>
              </a:rPr>
              <a:t>1</a:t>
            </a:r>
            <a:r>
              <a:rPr lang="ko-KR" altLang="en-US" sz="1600" dirty="0">
                <a:latin typeface="굴림" pitchFamily="50" charset="-127"/>
              </a:rPr>
              <a:t>을 매달 지급합니다</a:t>
            </a:r>
            <a:r>
              <a:rPr lang="en-US" altLang="ko-KR" sz="1600" dirty="0">
                <a:latin typeface="굴림" pitchFamily="50" charset="-127"/>
              </a:rPr>
              <a:t>.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 dirty="0">
                <a:latin typeface="굴림" pitchFamily="50" charset="-127"/>
              </a:rPr>
              <a:t>이 회사 전 직원의 정보를 저장하고</a:t>
            </a:r>
            <a:r>
              <a:rPr lang="en-US" altLang="ko-KR" sz="1600" dirty="0">
                <a:latin typeface="굴림" pitchFamily="50" charset="-127"/>
              </a:rPr>
              <a:t>, </a:t>
            </a:r>
            <a:r>
              <a:rPr lang="ko-KR" altLang="en-US" sz="1600" dirty="0">
                <a:latin typeface="굴림" pitchFamily="50" charset="-127"/>
              </a:rPr>
              <a:t>월급을 계산하여 출력하는 프로그램을 작성하세요</a:t>
            </a:r>
            <a:r>
              <a:rPr lang="en-US" altLang="ko-KR" sz="1600" dirty="0">
                <a:latin typeface="굴림" pitchFamily="50" charset="-127"/>
              </a:rPr>
              <a:t>.</a:t>
            </a:r>
          </a:p>
        </p:txBody>
      </p:sp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실습과제</a:t>
            </a:r>
          </a:p>
        </p:txBody>
      </p:sp>
      <p:graphicFrame>
        <p:nvGraphicFramePr>
          <p:cNvPr id="623620" name="Group 4"/>
          <p:cNvGraphicFramePr>
            <a:graphicFrameLocks noGrp="1"/>
          </p:cNvGraphicFramePr>
          <p:nvPr/>
        </p:nvGraphicFramePr>
        <p:xfrm>
          <a:off x="2484438" y="2492375"/>
          <a:ext cx="4121150" cy="3027366"/>
        </p:xfrm>
        <a:graphic>
          <a:graphicData uri="http://schemas.openxmlformats.org/drawingml/2006/table">
            <a:tbl>
              <a:tblPr/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이름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직급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급여 산출 방식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비고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권상우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사원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시급제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월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200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시간 근무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조인성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사원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시급제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월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220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시간 근무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감우성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대리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월급제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3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년차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강동원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대리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월급제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5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년차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황정민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과장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연봉제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능력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3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등급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박중훈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과장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월급제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15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년차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최민식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부장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월급제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20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년차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정진영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부장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연봉제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능력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3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등급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안성기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이사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시급제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월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50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시간 근무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송강호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이사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연봉제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능력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4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등급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/>
              <a:t>추상화</a:t>
            </a:r>
          </a:p>
          <a:p>
            <a:pPr>
              <a:lnSpc>
                <a:spcPct val="120000"/>
              </a:lnSpc>
            </a:pPr>
            <a:r>
              <a:rPr lang="ko-KR" altLang="en-US"/>
              <a:t>안전성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접근권한을 설정하는 이유 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3"/>
          <p:cNvSpPr>
            <a:spLocks noGrp="1" noChangeArrowheads="1"/>
          </p:cNvSpPr>
          <p:nvPr>
            <p:ph idx="1"/>
          </p:nvPr>
        </p:nvSpPr>
        <p:spPr>
          <a:xfrm>
            <a:off x="0" y="620713"/>
            <a:ext cx="8507413" cy="5256212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#include &lt;iostream&gt;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using namespace std;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class text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text(const char *s=NULL);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text(const text &amp;s);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~text(void);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int length() { return len;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text &amp;operator=(const text &amp;s);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text &amp;operator+=(const text &amp;s);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text operator+(const text &amp;s);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bool operator==(const text &amp;s);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char &amp;operator[](int index);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friend ostream &amp;operator&lt;&lt;(ostream &amp;os, const text &amp;s);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friend istream &amp;operator&gt;&gt;(istream &amp;is, text &amp;s);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char *str;		// </a:t>
            </a:r>
            <a:r>
              <a:rPr lang="ko-KR" altLang="en-US" sz="1600"/>
              <a:t>문자열 저장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int len;		// </a:t>
            </a:r>
            <a:r>
              <a:rPr lang="ko-KR" altLang="en-US" sz="1600"/>
              <a:t>문자열의 길이 저장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};</a:t>
            </a:r>
          </a:p>
        </p:txBody>
      </p:sp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실습과제 해설 </a:t>
            </a:r>
            <a:r>
              <a:rPr lang="en-US" altLang="ko-KR" sz="3800"/>
              <a:t>1/8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class Employee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Employee(char *name, int position, int salarytype);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~Employee(void);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char *GetName();			// </a:t>
            </a:r>
            <a:r>
              <a:rPr lang="ko-KR" altLang="en-US" sz="1800"/>
              <a:t>이름 얻기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char *GetPosition();		// </a:t>
            </a:r>
            <a:r>
              <a:rPr lang="ko-KR" altLang="en-US" sz="1800"/>
              <a:t>직급 얻기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char *GetSalaryType();		// </a:t>
            </a:r>
            <a:r>
              <a:rPr lang="ko-KR" altLang="en-US" sz="1800"/>
              <a:t>급여 산출 방식 얻기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virtual int GetSalary()=0;	// </a:t>
            </a:r>
            <a:r>
              <a:rPr lang="ko-KR" altLang="en-US" sz="1800"/>
              <a:t>급여 얻기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ko-KR" altLang="en-US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protected: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char *name;			// </a:t>
            </a:r>
            <a:r>
              <a:rPr lang="ko-KR" altLang="en-US" sz="1800"/>
              <a:t>이름 저장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int position;			// </a:t>
            </a:r>
            <a:r>
              <a:rPr lang="ko-KR" altLang="en-US" sz="1800"/>
              <a:t>직급 저장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int salarytype;			// </a:t>
            </a:r>
            <a:r>
              <a:rPr lang="ko-KR" altLang="en-US" sz="1800"/>
              <a:t>급여 산출 방식 저장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};</a:t>
            </a:r>
          </a:p>
        </p:txBody>
      </p:sp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실습과제 해설 </a:t>
            </a:r>
            <a:r>
              <a:rPr lang="en-US" altLang="ko-KR" sz="3800"/>
              <a:t>2/8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#include &lt;string.h&gt;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#include &lt;malloc.h&gt;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#include "Employee.h“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Employee::Employee(char *name, int position, int salarytype)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this-&gt;name = (char *)malloc(strlen(name)+1);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strcpy(this-&gt;name, name);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this-&gt;position = position;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this-&gt;salarytype = salarytype;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Employee::~Employee(void)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delete [] name;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</p:txBody>
      </p:sp>
      <p:sp>
        <p:nvSpPr>
          <p:cNvPr id="156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실습과제 해설 </a:t>
            </a:r>
            <a:r>
              <a:rPr lang="en-US" altLang="ko-KR" sz="3800"/>
              <a:t>3/8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char *Employee::GetName()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return name;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char *Employee::GetPosition()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char *titles[] = {"</a:t>
            </a:r>
            <a:r>
              <a:rPr lang="ko-KR" altLang="en-US" sz="1800"/>
              <a:t>사원</a:t>
            </a:r>
            <a:r>
              <a:rPr lang="en-US" altLang="ko-KR" sz="1800"/>
              <a:t>", "</a:t>
            </a:r>
            <a:r>
              <a:rPr lang="ko-KR" altLang="en-US" sz="1800"/>
              <a:t>대리</a:t>
            </a:r>
            <a:r>
              <a:rPr lang="en-US" altLang="ko-KR" sz="1800"/>
              <a:t>", "</a:t>
            </a:r>
            <a:r>
              <a:rPr lang="ko-KR" altLang="en-US" sz="1800"/>
              <a:t>과장</a:t>
            </a:r>
            <a:r>
              <a:rPr lang="en-US" altLang="ko-KR" sz="1800"/>
              <a:t>", "</a:t>
            </a:r>
            <a:r>
              <a:rPr lang="ko-KR" altLang="en-US" sz="1800"/>
              <a:t>부장</a:t>
            </a:r>
            <a:r>
              <a:rPr lang="en-US" altLang="ko-KR" sz="1800"/>
              <a:t>", "</a:t>
            </a:r>
            <a:r>
              <a:rPr lang="ko-KR" altLang="en-US" sz="1800"/>
              <a:t>임원</a:t>
            </a:r>
            <a:r>
              <a:rPr lang="en-US" altLang="ko-KR" sz="1800"/>
              <a:t>"};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return titles[position];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char *Employee::GetSalaryType()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char *types[] = {"</a:t>
            </a:r>
            <a:r>
              <a:rPr lang="ko-KR" altLang="en-US" sz="1800"/>
              <a:t>시급제</a:t>
            </a:r>
            <a:r>
              <a:rPr lang="en-US" altLang="ko-KR" sz="1800"/>
              <a:t>", "</a:t>
            </a:r>
            <a:r>
              <a:rPr lang="ko-KR" altLang="en-US" sz="1800"/>
              <a:t>월급제</a:t>
            </a:r>
            <a:r>
              <a:rPr lang="en-US" altLang="ko-KR" sz="1800"/>
              <a:t>", "</a:t>
            </a:r>
            <a:r>
              <a:rPr lang="ko-KR" altLang="en-US" sz="1800"/>
              <a:t>연봉제</a:t>
            </a:r>
            <a:r>
              <a:rPr lang="en-US" altLang="ko-KR" sz="1800"/>
              <a:t>"};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return types[salarytype];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</p:txBody>
      </p:sp>
      <p:sp>
        <p:nvSpPr>
          <p:cNvPr id="157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실습과제 해설 </a:t>
            </a:r>
            <a:r>
              <a:rPr lang="en-US" altLang="ko-KR" sz="3800"/>
              <a:t>4/8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3"/>
          <p:cNvSpPr>
            <a:spLocks noGrp="1" noChangeArrowheads="1"/>
          </p:cNvSpPr>
          <p:nvPr>
            <p:ph idx="1"/>
          </p:nvPr>
        </p:nvSpPr>
        <p:spPr>
          <a:xfrm>
            <a:off x="107950" y="620713"/>
            <a:ext cx="8507413" cy="5184775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class EmployeeHourly : public Employee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public: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EmployeeHourly(char *name, int position, int workinghours);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virtual int GetSalary();	// </a:t>
            </a:r>
            <a:r>
              <a:rPr lang="ko-KR" altLang="en-US" sz="1400"/>
              <a:t>급여 얻기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private: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int workinghours;		// </a:t>
            </a:r>
            <a:r>
              <a:rPr lang="ko-KR" altLang="en-US" sz="1400"/>
              <a:t>월간 근무시간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};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altLang="ko-KR" sz="1400"/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class EmployeeMonthly : public Employee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public: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EmployeeMonthly(char *name, int position, int serviceyears);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virtual int GetSalary();	// </a:t>
            </a:r>
            <a:r>
              <a:rPr lang="ko-KR" altLang="en-US" sz="1400"/>
              <a:t>급여 얻기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private: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int serviceyears;		// </a:t>
            </a:r>
            <a:r>
              <a:rPr lang="ko-KR" altLang="en-US" sz="1400"/>
              <a:t>연차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};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altLang="ko-KR" sz="1400"/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class EmployeeYearly : public Employee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public: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EmployeeYearly(char *name, int position, int grade);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virtual int GetSalary();	// </a:t>
            </a:r>
            <a:r>
              <a:rPr lang="ko-KR" altLang="en-US" sz="1400"/>
              <a:t>급여 얻기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private: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int grade;			// </a:t>
            </a:r>
            <a:r>
              <a:rPr lang="ko-KR" altLang="en-US" sz="1400"/>
              <a:t>능력 등급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};</a:t>
            </a:r>
          </a:p>
        </p:txBody>
      </p:sp>
      <p:sp>
        <p:nvSpPr>
          <p:cNvPr id="158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실습과제 해설 </a:t>
            </a:r>
            <a:r>
              <a:rPr lang="en-US" altLang="ko-KR" sz="3800"/>
              <a:t>5/8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3"/>
          <p:cNvSpPr>
            <a:spLocks noGrp="1" noChangeArrowheads="1"/>
          </p:cNvSpPr>
          <p:nvPr>
            <p:ph idx="1"/>
          </p:nvPr>
        </p:nvSpPr>
        <p:spPr>
          <a:xfrm>
            <a:off x="15875" y="620713"/>
            <a:ext cx="8686800" cy="5040312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EmployeeHourly::EmployeeHourly(char *name, int position, int workinghours)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  : Employee(name, position, 0)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this-&gt;workinghours = workinghours;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4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EmployeeMonthly::EmployeeMonthly(char *name, int position, int serviceyears)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  : Employee(name, position, 1)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this-&gt;serviceyears = serviceyears;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4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EmployeeYearly::EmployeeYearly(char *name, int position, int grade)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  : Employee(name, position, 2)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this-&gt;grade = grade;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</p:txBody>
      </p:sp>
      <p:sp>
        <p:nvSpPr>
          <p:cNvPr id="159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실습과제 해설 </a:t>
            </a:r>
            <a:r>
              <a:rPr lang="en-US" altLang="ko-KR" sz="3800"/>
              <a:t>6/8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int EmployeeHourly::GetSalary()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int salary = workinghours * 10000;	// </a:t>
            </a:r>
            <a:r>
              <a:rPr lang="ko-KR" altLang="en-US" sz="1400"/>
              <a:t>기준 금액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for(int i=0 ; i&lt;position ; i++)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salary *= 2;			// </a:t>
            </a:r>
            <a:r>
              <a:rPr lang="ko-KR" altLang="en-US" sz="1400"/>
              <a:t>직급에 따라 </a:t>
            </a:r>
            <a:r>
              <a:rPr lang="en-US" altLang="ko-KR" sz="1400"/>
              <a:t>2</a:t>
            </a:r>
            <a:r>
              <a:rPr lang="ko-KR" altLang="en-US" sz="1400"/>
              <a:t>배씩 차등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return salary;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int EmployeeMonthly::GetSalary()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int salary = 2000000;			// </a:t>
            </a:r>
            <a:r>
              <a:rPr lang="ko-KR" altLang="en-US" sz="1400"/>
              <a:t>기준 금액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salary += 200000 * position;		// </a:t>
            </a:r>
            <a:r>
              <a:rPr lang="ko-KR" altLang="en-US" sz="1400"/>
              <a:t>직급에 따라 </a:t>
            </a:r>
            <a:r>
              <a:rPr lang="en-US" altLang="ko-KR" sz="1400"/>
              <a:t>20</a:t>
            </a:r>
            <a:r>
              <a:rPr lang="ko-KR" altLang="en-US" sz="1400"/>
              <a:t>만원씩 차등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salary += 50000 * serviceyears;		// </a:t>
            </a:r>
            <a:r>
              <a:rPr lang="ko-KR" altLang="en-US" sz="1400"/>
              <a:t>연차에 따라 </a:t>
            </a:r>
            <a:r>
              <a:rPr lang="en-US" altLang="ko-KR" sz="1400"/>
              <a:t>5</a:t>
            </a:r>
            <a:r>
              <a:rPr lang="ko-KR" altLang="en-US" sz="1400"/>
              <a:t>만원씩 차등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return salary;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int EmployeeYearly::GetSalary()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int salary = 20000000;			// </a:t>
            </a:r>
            <a:r>
              <a:rPr lang="ko-KR" altLang="en-US" sz="1400"/>
              <a:t>기준 금액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salary += 10000000 * position;		// </a:t>
            </a:r>
            <a:r>
              <a:rPr lang="ko-KR" altLang="en-US" sz="1400"/>
              <a:t>직급에 따라 </a:t>
            </a:r>
            <a:r>
              <a:rPr lang="en-US" altLang="ko-KR" sz="1400"/>
              <a:t>1</a:t>
            </a:r>
            <a:r>
              <a:rPr lang="ko-KR" altLang="en-US" sz="1400"/>
              <a:t>천만 원씩 차등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salary += 5000000 * grade;		// </a:t>
            </a:r>
            <a:r>
              <a:rPr lang="ko-KR" altLang="en-US" sz="1400"/>
              <a:t>능력 등급에 따라 </a:t>
            </a:r>
            <a:r>
              <a:rPr lang="en-US" altLang="ko-KR" sz="1400"/>
              <a:t>5</a:t>
            </a:r>
            <a:r>
              <a:rPr lang="ko-KR" altLang="en-US" sz="1400"/>
              <a:t>백만 원씩 차등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return salary/12;			// </a:t>
            </a:r>
            <a:r>
              <a:rPr lang="ko-KR" altLang="en-US" sz="1400"/>
              <a:t>연봉의 </a:t>
            </a:r>
            <a:r>
              <a:rPr lang="en-US" altLang="ko-KR" sz="1400"/>
              <a:t>12</a:t>
            </a:r>
            <a:r>
              <a:rPr lang="ko-KR" altLang="en-US" sz="1400"/>
              <a:t>분의 </a:t>
            </a:r>
            <a:r>
              <a:rPr lang="en-US" altLang="ko-KR" sz="1400"/>
              <a:t>1</a:t>
            </a:r>
            <a:r>
              <a:rPr lang="ko-KR" altLang="en-US" sz="1400"/>
              <a:t>을 매달 지급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실습과제 해설 </a:t>
            </a:r>
            <a:r>
              <a:rPr lang="en-US" altLang="ko-KR" sz="3800"/>
              <a:t>7/8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3"/>
          <p:cNvSpPr>
            <a:spLocks noGrp="1" noChangeArrowheads="1"/>
          </p:cNvSpPr>
          <p:nvPr>
            <p:ph idx="1"/>
          </p:nvPr>
        </p:nvSpPr>
        <p:spPr>
          <a:xfrm>
            <a:off x="107950" y="620713"/>
            <a:ext cx="8507413" cy="51847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#include &lt;stdio.h&gt;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#include "Employee.h"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#define EMPLOYEES 10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int main(void)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Employee *employee[] =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new EmployeeHourly("</a:t>
            </a:r>
            <a:r>
              <a:rPr lang="ko-KR" altLang="en-US" sz="1400"/>
              <a:t>권상우</a:t>
            </a:r>
            <a:r>
              <a:rPr lang="en-US" altLang="ko-KR" sz="1400"/>
              <a:t>", 0, 200),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new EmployeeHourly("</a:t>
            </a:r>
            <a:r>
              <a:rPr lang="ko-KR" altLang="en-US" sz="1400"/>
              <a:t>조인성</a:t>
            </a:r>
            <a:r>
              <a:rPr lang="en-US" altLang="ko-KR" sz="1400"/>
              <a:t>", 0, 220),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new EmployeeYearly("</a:t>
            </a:r>
            <a:r>
              <a:rPr lang="ko-KR" altLang="en-US" sz="1400"/>
              <a:t>송강호</a:t>
            </a:r>
            <a:r>
              <a:rPr lang="en-US" altLang="ko-KR" sz="1400"/>
              <a:t>", 4, 4)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printf("-----------------------------------\n");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printf(" </a:t>
            </a:r>
            <a:r>
              <a:rPr lang="ko-KR" altLang="en-US" sz="1400"/>
              <a:t>이름  </a:t>
            </a:r>
            <a:r>
              <a:rPr lang="en-US" altLang="ko-KR" sz="1400"/>
              <a:t>| </a:t>
            </a:r>
            <a:r>
              <a:rPr lang="ko-KR" altLang="en-US" sz="1400"/>
              <a:t>직급 </a:t>
            </a:r>
            <a:r>
              <a:rPr lang="en-US" altLang="ko-KR" sz="1400"/>
              <a:t>|  </a:t>
            </a:r>
            <a:r>
              <a:rPr lang="ko-KR" altLang="en-US" sz="1400"/>
              <a:t>종류  </a:t>
            </a:r>
            <a:r>
              <a:rPr lang="en-US" altLang="ko-KR" sz="1400"/>
              <a:t>|   </a:t>
            </a:r>
            <a:r>
              <a:rPr lang="ko-KR" altLang="en-US" sz="1400"/>
              <a:t>급여</a:t>
            </a:r>
            <a:r>
              <a:rPr lang="en-US" altLang="ko-KR" sz="1400"/>
              <a:t>\n");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printf("-----------------------------------\n");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for(int i=0 ; i&lt;EMPLOYEES ; i++)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printf("%s | ", employee[i]-&gt;GetName());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printf("%s | ", employee[i]-&gt;GetPosition());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printf("%s | ", employee[i]-&gt;GetSalaryType());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printf("%8d\n", employee[i]-&gt;GetSalary());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	delete employee[i];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</p:txBody>
      </p:sp>
      <p:sp>
        <p:nvSpPr>
          <p:cNvPr id="161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실습과제 해설 </a:t>
            </a:r>
            <a:r>
              <a:rPr lang="en-US" altLang="ko-KR" sz="3800"/>
              <a:t>8/8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600" dirty="0">
                <a:solidFill>
                  <a:schemeClr val="tx1"/>
                </a:solidFill>
                <a:latin typeface="HY헤드라인M" pitchFamily="18" charset="-127"/>
              </a:rPr>
              <a:t>템플릿</a:t>
            </a:r>
          </a:p>
        </p:txBody>
      </p:sp>
    </p:spTree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굴림" pitchFamily="50" charset="-127"/>
              </a:rPr>
              <a:t>함수 템플릿</a:t>
            </a:r>
          </a:p>
          <a:p>
            <a:r>
              <a:rPr lang="ko-KR" altLang="en-US">
                <a:latin typeface="굴림" pitchFamily="50" charset="-127"/>
              </a:rPr>
              <a:t>클래스 템플릿</a:t>
            </a:r>
          </a:p>
        </p:txBody>
      </p:sp>
      <p:sp>
        <p:nvSpPr>
          <p:cNvPr id="163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템플릿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200"/>
              <a:t>class Point</a:t>
            </a:r>
          </a:p>
          <a:p>
            <a:pPr>
              <a:buFont typeface="Wingdings" pitchFamily="2" charset="2"/>
              <a:buNone/>
            </a:pPr>
            <a:r>
              <a:rPr lang="en-US" altLang="ko-KR" sz="220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 sz="2200"/>
              <a:t>public:</a:t>
            </a:r>
          </a:p>
          <a:p>
            <a:pPr>
              <a:buFont typeface="Wingdings" pitchFamily="2" charset="2"/>
              <a:buNone/>
            </a:pPr>
            <a:r>
              <a:rPr lang="en-US" altLang="ko-KR" sz="2200"/>
              <a:t>	void SetPosition(int _x, int _y);</a:t>
            </a:r>
          </a:p>
          <a:p>
            <a:pPr>
              <a:buFont typeface="Wingdings" pitchFamily="2" charset="2"/>
              <a:buNone/>
            </a:pPr>
            <a:r>
              <a:rPr lang="en-US" altLang="ko-KR" sz="2200"/>
              <a:t>	void Move(int _x, int _y);</a:t>
            </a:r>
          </a:p>
          <a:p>
            <a:pPr>
              <a:buFont typeface="Wingdings" pitchFamily="2" charset="2"/>
              <a:buNone/>
            </a:pPr>
            <a:r>
              <a:rPr lang="en-US" altLang="ko-KR" sz="2200"/>
              <a:t>	void Show(void);</a:t>
            </a:r>
          </a:p>
          <a:p>
            <a:pPr>
              <a:buFont typeface="Wingdings" pitchFamily="2" charset="2"/>
              <a:buNone/>
            </a:pPr>
            <a:endParaRPr lang="en-US" altLang="ko-KR" sz="2200"/>
          </a:p>
          <a:p>
            <a:pPr>
              <a:buFont typeface="Wingdings" pitchFamily="2" charset="2"/>
              <a:buNone/>
            </a:pPr>
            <a:r>
              <a:rPr lang="en-US" altLang="ko-KR" sz="2200"/>
              <a:t>private:</a:t>
            </a:r>
          </a:p>
          <a:p>
            <a:pPr>
              <a:buFont typeface="Wingdings" pitchFamily="2" charset="2"/>
              <a:buNone/>
            </a:pPr>
            <a:r>
              <a:rPr lang="en-US" altLang="ko-KR" sz="2200"/>
              <a:t>	int x, y;</a:t>
            </a:r>
          </a:p>
          <a:p>
            <a:pPr>
              <a:buFont typeface="Wingdings" pitchFamily="2" charset="2"/>
              <a:buNone/>
            </a:pPr>
            <a:r>
              <a:rPr lang="en-US" altLang="ko-KR" sz="2200"/>
              <a:t>};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데이터 감추기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 dirty="0"/>
              <a:t>void swap(int &amp;a, int &amp;b)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 dirty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 dirty="0"/>
              <a:t>	int temp;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 dirty="0"/>
              <a:t>	temp = a;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 dirty="0"/>
              <a:t>	a = b;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 dirty="0"/>
              <a:t>	b = temp;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 dirty="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21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 dirty="0"/>
              <a:t>void swap(double &amp;a, double &amp;b)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 dirty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 dirty="0"/>
              <a:t>	double temp;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 dirty="0"/>
              <a:t>	temp = a;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 dirty="0"/>
              <a:t>	a = b;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 dirty="0"/>
              <a:t>	b </a:t>
            </a:r>
            <a:r>
              <a:rPr lang="en-US" altLang="ko-KR" sz="2100"/>
              <a:t>= temp;</a:t>
            </a:r>
            <a:endParaRPr lang="en-US" altLang="ko-KR" sz="21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 dirty="0"/>
              <a:t>}</a:t>
            </a:r>
          </a:p>
        </p:txBody>
      </p:sp>
      <p:sp>
        <p:nvSpPr>
          <p:cNvPr id="164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템플릿의 필요성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 dirty="0"/>
              <a:t>template &lt;</a:t>
            </a:r>
            <a:r>
              <a:rPr lang="en-US" altLang="ko-KR" sz="2100" dirty="0" err="1"/>
              <a:t>typename</a:t>
            </a:r>
            <a:r>
              <a:rPr lang="en-US" altLang="ko-KR" sz="2100" dirty="0"/>
              <a:t> T&gt;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 dirty="0"/>
              <a:t>void swap(T &amp;a, T &amp;b)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 dirty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 dirty="0"/>
              <a:t>	T temp;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 dirty="0"/>
              <a:t>	temp = 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 dirty="0"/>
              <a:t>	a = b;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 dirty="0"/>
              <a:t>	b = c;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 dirty="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1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 dirty="0"/>
              <a:t>template &lt;</a:t>
            </a:r>
            <a:r>
              <a:rPr lang="en-US" altLang="ko-KR" sz="2100" dirty="0" err="1"/>
              <a:t>typename</a:t>
            </a:r>
            <a:r>
              <a:rPr lang="en-US" altLang="ko-KR" sz="2100" dirty="0"/>
              <a:t> </a:t>
            </a:r>
            <a:r>
              <a:rPr lang="en-US" altLang="ko-KR" sz="2100" dirty="0" err="1"/>
              <a:t>T1</a:t>
            </a:r>
            <a:r>
              <a:rPr lang="en-US" altLang="ko-KR" sz="2100" dirty="0"/>
              <a:t>, </a:t>
            </a:r>
            <a:r>
              <a:rPr lang="en-US" altLang="ko-KR" sz="2100" dirty="0" err="1"/>
              <a:t>typename</a:t>
            </a:r>
            <a:r>
              <a:rPr lang="en-US" altLang="ko-KR" sz="2100" dirty="0"/>
              <a:t> </a:t>
            </a:r>
            <a:r>
              <a:rPr lang="en-US" altLang="ko-KR" sz="2100" dirty="0" err="1"/>
              <a:t>T2</a:t>
            </a:r>
            <a:r>
              <a:rPr lang="en-US" altLang="ko-KR" sz="2100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 dirty="0"/>
              <a:t>void Function(</a:t>
            </a:r>
            <a:r>
              <a:rPr lang="en-US" altLang="ko-KR" sz="2100" dirty="0" err="1"/>
              <a:t>T1</a:t>
            </a:r>
            <a:r>
              <a:rPr lang="en-US" altLang="ko-KR" sz="2100" dirty="0"/>
              <a:t> a, </a:t>
            </a:r>
            <a:r>
              <a:rPr lang="en-US" altLang="ko-KR" sz="2100" dirty="0" err="1"/>
              <a:t>T2</a:t>
            </a:r>
            <a:r>
              <a:rPr lang="en-US" altLang="ko-KR" sz="2100" dirty="0"/>
              <a:t> b)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 dirty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 dirty="0"/>
              <a:t>	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}</a:t>
            </a:r>
            <a:endParaRPr lang="en-US" altLang="ko-KR" sz="2100" dirty="0"/>
          </a:p>
        </p:txBody>
      </p:sp>
      <p:sp>
        <p:nvSpPr>
          <p:cNvPr id="165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함수 템플릿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620688"/>
            <a:ext cx="8507413" cy="51847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using namespace </a:t>
            </a:r>
            <a:r>
              <a:rPr lang="en-US" altLang="ko-KR" sz="1600" dirty="0" err="1"/>
              <a:t>std</a:t>
            </a:r>
            <a:r>
              <a:rPr lang="en-US" altLang="ko-KR" sz="160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template &lt;</a:t>
            </a:r>
            <a:r>
              <a:rPr lang="en-US" altLang="ko-KR" sz="1600" dirty="0" err="1"/>
              <a:t>typename</a:t>
            </a:r>
            <a:r>
              <a:rPr lang="en-US" altLang="ko-KR" sz="1600" dirty="0"/>
              <a:t>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void swap(T &amp;a, T &amp;b)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T temp;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temp = a;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a = b;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b = temp;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6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 err="1"/>
              <a:t>int</a:t>
            </a:r>
            <a:r>
              <a:rPr lang="en-US" altLang="ko-KR" sz="1600" dirty="0"/>
              <a:t> main(void)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a=1, b=2;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swap(a, b);			// </a:t>
            </a:r>
            <a:r>
              <a:rPr lang="en-US" altLang="ko-KR" sz="1600" dirty="0" err="1"/>
              <a:t>int</a:t>
            </a:r>
            <a:r>
              <a:rPr lang="ko-KR" altLang="en-US" sz="1600" dirty="0"/>
              <a:t>형을 인자로 받는 </a:t>
            </a:r>
            <a:r>
              <a:rPr lang="en-US" altLang="ko-KR" sz="1600" dirty="0"/>
              <a:t>swap </a:t>
            </a:r>
            <a:r>
              <a:rPr lang="ko-KR" altLang="en-US" sz="1600" dirty="0"/>
              <a:t>함수 호출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a &lt;&lt; ", " &lt;&lt; b 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double c=0.1, d=0.2;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swap(c, d);			// double</a:t>
            </a:r>
            <a:r>
              <a:rPr lang="ko-KR" altLang="en-US" sz="1600" dirty="0"/>
              <a:t>형을 인자로 받는 </a:t>
            </a:r>
            <a:r>
              <a:rPr lang="en-US" altLang="ko-KR" sz="1600" dirty="0"/>
              <a:t>swap </a:t>
            </a:r>
            <a:r>
              <a:rPr lang="ko-KR" altLang="en-US" sz="1600" dirty="0"/>
              <a:t>함수 호출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c &lt;&lt; ", " &lt;&lt; d 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}</a:t>
            </a:r>
          </a:p>
        </p:txBody>
      </p:sp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템플릿의 인스턴스화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#include &lt;iostream&gt;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using namespace std;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7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template &lt;typename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int DataSize(T data)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return sizeof(data);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7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int main(void)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int num =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double real = 0.0;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char *str = "Good morning!";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cout &lt;&lt; DataSize(num) &lt;&lt; endl;		// int</a:t>
            </a:r>
            <a:r>
              <a:rPr lang="ko-KR" altLang="en-US" sz="1700"/>
              <a:t>형의 크기 출력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700"/>
              <a:t>	</a:t>
            </a:r>
            <a:r>
              <a:rPr lang="en-US" altLang="ko-KR" sz="1700"/>
              <a:t>cout &lt;&lt; DataSize(real) &lt;&lt; endl;		// double</a:t>
            </a:r>
            <a:r>
              <a:rPr lang="ko-KR" altLang="en-US" sz="1700"/>
              <a:t>형의 크기 출력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700"/>
              <a:t>	</a:t>
            </a:r>
            <a:r>
              <a:rPr lang="en-US" altLang="ko-KR" sz="1700"/>
              <a:t>cout &lt;&lt; DataSize(str) &lt;&lt; endl;		// </a:t>
            </a:r>
            <a:r>
              <a:rPr lang="ko-KR" altLang="en-US" sz="1700"/>
              <a:t>문자열의 크기 출력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700"/>
              <a:t>	</a:t>
            </a:r>
            <a:r>
              <a:rPr lang="en-US" altLang="ko-KR" sz="1700"/>
              <a:t>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</a:t>
            </a:r>
          </a:p>
        </p:txBody>
      </p:sp>
      <p:sp>
        <p:nvSpPr>
          <p:cNvPr id="167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템플릿의 특화 </a:t>
            </a:r>
            <a:r>
              <a:rPr lang="en-US" altLang="ko-KR" sz="3800"/>
              <a:t>1/2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692150"/>
            <a:ext cx="8507413" cy="51847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#include &lt;iostream&gt;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using namespace std;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template &lt;typename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int DataSize(T data)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return sizeof(data);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  <a:endParaRPr lang="en-US" altLang="ko-KR" sz="1600" b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b="1"/>
              <a:t>template &lt;&gt;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b="1"/>
              <a:t>int DataSize(char *data)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b="1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b="1"/>
              <a:t>	return strlen(data);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b="1"/>
              <a:t>}</a:t>
            </a:r>
            <a:endParaRPr lang="en-US" altLang="ko-KR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int main(void)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int num =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double real = 0.0;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char *str = "Good morning!";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cout &lt;&lt; DataSize(num) &lt;&lt; endl;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cout &lt;&lt; DataSize(real) &lt;&lt; endl;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cout &lt;&lt; DataSize(str) &lt;&lt; endl;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</p:txBody>
      </p:sp>
      <p:sp>
        <p:nvSpPr>
          <p:cNvPr id="168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템플릿의 특화 </a:t>
            </a:r>
            <a:r>
              <a:rPr lang="en-US" altLang="ko-KR" sz="3800"/>
              <a:t>2/2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100"/>
              <a:t>template &lt;&gt;</a:t>
            </a:r>
            <a:br>
              <a:rPr lang="en-US" altLang="ko-KR" sz="2100"/>
            </a:br>
            <a:r>
              <a:rPr lang="en-US" altLang="ko-KR" sz="2100"/>
              <a:t>int DataSize&lt;char *&gt;(char *data)</a:t>
            </a:r>
            <a:br>
              <a:rPr lang="en-US" altLang="ko-KR" sz="2100"/>
            </a:br>
            <a:r>
              <a:rPr lang="en-US" altLang="ko-KR" sz="2100"/>
              <a:t>{</a:t>
            </a:r>
            <a:br>
              <a:rPr lang="en-US" altLang="ko-KR" sz="2100"/>
            </a:br>
            <a:r>
              <a:rPr lang="en-US" altLang="ko-KR" sz="2100"/>
              <a:t>	return strlen(data);</a:t>
            </a:r>
            <a:br>
              <a:rPr lang="en-US" altLang="ko-KR" sz="2100"/>
            </a:br>
            <a:r>
              <a:rPr lang="en-US" altLang="ko-KR" sz="2100"/>
              <a:t>}</a:t>
            </a:r>
          </a:p>
          <a:p>
            <a:pPr>
              <a:lnSpc>
                <a:spcPct val="80000"/>
              </a:lnSpc>
            </a:pPr>
            <a:endParaRPr lang="en-US" altLang="ko-KR" sz="2100"/>
          </a:p>
          <a:p>
            <a:pPr>
              <a:lnSpc>
                <a:spcPct val="80000"/>
              </a:lnSpc>
            </a:pPr>
            <a:r>
              <a:rPr lang="en-US" altLang="ko-KR" sz="2100"/>
              <a:t>template &lt;&gt;</a:t>
            </a:r>
            <a:br>
              <a:rPr lang="en-US" altLang="ko-KR" sz="2100"/>
            </a:br>
            <a:r>
              <a:rPr lang="en-US" altLang="ko-KR" sz="2100"/>
              <a:t>int DataSize&lt;&gt;(char *data)</a:t>
            </a:r>
            <a:br>
              <a:rPr lang="en-US" altLang="ko-KR" sz="2100"/>
            </a:br>
            <a:r>
              <a:rPr lang="en-US" altLang="ko-KR" sz="2100"/>
              <a:t>{</a:t>
            </a:r>
            <a:br>
              <a:rPr lang="en-US" altLang="ko-KR" sz="2100"/>
            </a:br>
            <a:r>
              <a:rPr lang="en-US" altLang="ko-KR" sz="2100"/>
              <a:t>	return strlen(data);</a:t>
            </a:r>
            <a:br>
              <a:rPr lang="en-US" altLang="ko-KR" sz="2100"/>
            </a:br>
            <a:r>
              <a:rPr lang="en-US" altLang="ko-KR" sz="2100"/>
              <a:t>}</a:t>
            </a:r>
          </a:p>
          <a:p>
            <a:pPr>
              <a:lnSpc>
                <a:spcPct val="80000"/>
              </a:lnSpc>
            </a:pPr>
            <a:endParaRPr lang="en-US" altLang="ko-KR" sz="2100"/>
          </a:p>
          <a:p>
            <a:pPr>
              <a:lnSpc>
                <a:spcPct val="80000"/>
              </a:lnSpc>
            </a:pPr>
            <a:r>
              <a:rPr lang="en-US" altLang="ko-KR" sz="2100"/>
              <a:t>template &lt;&gt;</a:t>
            </a:r>
            <a:br>
              <a:rPr lang="en-US" altLang="ko-KR" sz="2100"/>
            </a:br>
            <a:r>
              <a:rPr lang="en-US" altLang="ko-KR" sz="2100"/>
              <a:t>int DataSize(char *data)</a:t>
            </a:r>
            <a:br>
              <a:rPr lang="en-US" altLang="ko-KR" sz="2100"/>
            </a:br>
            <a:r>
              <a:rPr lang="en-US" altLang="ko-KR" sz="2100"/>
              <a:t>{</a:t>
            </a:r>
            <a:br>
              <a:rPr lang="en-US" altLang="ko-KR" sz="2100"/>
            </a:br>
            <a:r>
              <a:rPr lang="en-US" altLang="ko-KR" sz="2100"/>
              <a:t>	return strlen(data);</a:t>
            </a:r>
            <a:br>
              <a:rPr lang="en-US" altLang="ko-KR" sz="2100"/>
            </a:br>
            <a:r>
              <a:rPr lang="en-US" altLang="ko-KR" sz="2100"/>
              <a:t>}</a:t>
            </a:r>
          </a:p>
        </p:txBody>
      </p:sp>
      <p:sp>
        <p:nvSpPr>
          <p:cNvPr id="169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특화된 함수 정의 방법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b="1"/>
              <a:t>template &lt;typename T&gt;</a:t>
            </a:r>
            <a:endParaRPr lang="en-US" altLang="ko-KR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class Array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Array(int size=100);			// </a:t>
            </a:r>
            <a:r>
              <a:rPr lang="ko-KR" altLang="en-US" sz="1800"/>
              <a:t>생성자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~Array(void);				// </a:t>
            </a:r>
            <a:r>
              <a:rPr lang="ko-KR" altLang="en-US" sz="1800"/>
              <a:t>소멸자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bool SetData(int pos, </a:t>
            </a:r>
            <a:r>
              <a:rPr lang="en-US" altLang="ko-KR" sz="1800" b="1"/>
              <a:t>T</a:t>
            </a:r>
            <a:r>
              <a:rPr lang="en-US" altLang="ko-KR" sz="1800"/>
              <a:t> data);		// </a:t>
            </a:r>
            <a:r>
              <a:rPr lang="ko-KR" altLang="en-US" sz="1800"/>
              <a:t>데이터 저장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bool GetData(int pos, </a:t>
            </a:r>
            <a:r>
              <a:rPr lang="en-US" altLang="ko-KR" sz="1800" b="1"/>
              <a:t>T</a:t>
            </a:r>
            <a:r>
              <a:rPr lang="en-US" altLang="ko-KR" sz="1800"/>
              <a:t> &amp;data);	// </a:t>
            </a:r>
            <a:r>
              <a:rPr lang="ko-KR" altLang="en-US" sz="1800"/>
              <a:t>데이터를 얻음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ko-KR" altLang="en-US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</a:t>
            </a:r>
            <a:r>
              <a:rPr lang="en-US" altLang="ko-KR" sz="1800" b="1"/>
              <a:t>T</a:t>
            </a:r>
            <a:r>
              <a:rPr lang="en-US" altLang="ko-KR" sz="1800"/>
              <a:t> *pData;			// </a:t>
            </a:r>
            <a:r>
              <a:rPr lang="ko-KR" altLang="en-US" sz="1800"/>
              <a:t>데이터를 저장하기 위한 포인터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int maxsize;		// </a:t>
            </a:r>
            <a:r>
              <a:rPr lang="ko-KR" altLang="en-US" sz="1800"/>
              <a:t>데이터 저장 공간의 크기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};</a:t>
            </a:r>
          </a:p>
        </p:txBody>
      </p:sp>
      <p:sp>
        <p:nvSpPr>
          <p:cNvPr id="171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클래스 템플릿의 선언 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template &lt;typename T&gt;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Array&lt;T&gt;::Array(int size)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maxsize = size;			// </a:t>
            </a:r>
            <a:r>
              <a:rPr lang="ko-KR" altLang="en-US" sz="1800"/>
              <a:t>저장 공간의 크기 설정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pData = new T [maxsize];		// </a:t>
            </a:r>
            <a:r>
              <a:rPr lang="ko-KR" altLang="en-US" sz="1800"/>
              <a:t>메모리 할당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template &lt;typename T&gt;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Array&lt;T&gt;::~Array(void)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delete [] pData;			// </a:t>
            </a:r>
            <a:r>
              <a:rPr lang="ko-KR" altLang="en-US" sz="1800"/>
              <a:t>메모리 반납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</p:txBody>
      </p:sp>
      <p:sp>
        <p:nvSpPr>
          <p:cNvPr id="172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클래스 템플릿의 정의 </a:t>
            </a:r>
            <a:r>
              <a:rPr lang="en-US" altLang="ko-KR" sz="3800"/>
              <a:t>1/2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template &lt;typename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bool Array&lt;T&gt;::SetData(int pos, T data)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if(pos &lt; 0 || pos &gt;= maxsize)	// </a:t>
            </a:r>
            <a:r>
              <a:rPr lang="ko-KR" altLang="en-US" sz="1800"/>
              <a:t>범위를 벗어난 쓰기는 실패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/>
              <a:t>		</a:t>
            </a:r>
            <a:r>
              <a:rPr lang="en-US" altLang="ko-KR" sz="1800"/>
              <a:t>return false;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pData[pos] = data;		// </a:t>
            </a:r>
            <a:r>
              <a:rPr lang="ko-KR" altLang="en-US" sz="1800"/>
              <a:t>데이터 쓰기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return true;			// </a:t>
            </a:r>
            <a:r>
              <a:rPr lang="ko-KR" altLang="en-US" sz="1800"/>
              <a:t>성공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template &lt;typename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bool Array&lt;T&gt;::GetData(int pos, T &amp;data)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if(pos &lt; 0 || pos &gt;= maxsize)	// </a:t>
            </a:r>
            <a:r>
              <a:rPr lang="ko-KR" altLang="en-US" sz="1800"/>
              <a:t>범위를 벗어난 읽기는 실패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/>
              <a:t>		</a:t>
            </a:r>
            <a:r>
              <a:rPr lang="en-US" altLang="ko-KR" sz="1800"/>
              <a:t>return false;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data = pData[pos];		// </a:t>
            </a:r>
            <a:r>
              <a:rPr lang="ko-KR" altLang="en-US" sz="1800"/>
              <a:t>데이터 읽기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return true;			// </a:t>
            </a:r>
            <a:r>
              <a:rPr lang="ko-KR" altLang="en-US" sz="1800"/>
              <a:t>성공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</p:txBody>
      </p:sp>
      <p:sp>
        <p:nvSpPr>
          <p:cNvPr id="173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클래스 템플릿의 정의 </a:t>
            </a:r>
            <a:r>
              <a:rPr lang="en-US" altLang="ko-KR" sz="3800"/>
              <a:t>2/2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646113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#include &lt;iostream&gt;</a:t>
            </a:r>
          </a:p>
          <a:p>
            <a:pPr defTabSz="646113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#include "Array.h"</a:t>
            </a:r>
          </a:p>
          <a:p>
            <a:pPr defTabSz="646113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using namespace std;</a:t>
            </a:r>
          </a:p>
          <a:p>
            <a:pPr defTabSz="646113">
              <a:lnSpc>
                <a:spcPct val="80000"/>
              </a:lnSpc>
              <a:buFont typeface="Wingdings" pitchFamily="2" charset="2"/>
              <a:buNone/>
            </a:pPr>
            <a:endParaRPr lang="en-US" altLang="ko-KR" sz="1600"/>
          </a:p>
          <a:p>
            <a:pPr defTabSz="646113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int main(void)</a:t>
            </a:r>
          </a:p>
          <a:p>
            <a:pPr defTabSz="646113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 defTabSz="646113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</a:t>
            </a:r>
            <a:r>
              <a:rPr lang="en-US" altLang="ko-KR" sz="1600" b="1"/>
              <a:t>Array &lt;double&gt;data(10);</a:t>
            </a:r>
            <a:r>
              <a:rPr lang="en-US" altLang="ko-KR" sz="1600"/>
              <a:t>	</a:t>
            </a:r>
          </a:p>
          <a:p>
            <a:pPr defTabSz="646113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int i;</a:t>
            </a:r>
          </a:p>
          <a:p>
            <a:pPr defTabSz="646113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double val;</a:t>
            </a:r>
          </a:p>
          <a:p>
            <a:pPr defTabSz="646113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for(i=0 ; i&lt;10 ; i++)</a:t>
            </a:r>
          </a:p>
          <a:p>
            <a:pPr defTabSz="646113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{</a:t>
            </a:r>
          </a:p>
          <a:p>
            <a:pPr defTabSz="646113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	if(!data.SetData(i, i/10.0))</a:t>
            </a:r>
          </a:p>
          <a:p>
            <a:pPr defTabSz="646113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		cout &lt;&lt; "Fail to set data" &lt;&lt; endl;</a:t>
            </a:r>
          </a:p>
          <a:p>
            <a:pPr defTabSz="646113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	if(!data.GetData(i, val))</a:t>
            </a:r>
          </a:p>
          <a:p>
            <a:pPr defTabSz="646113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		cout &lt;&lt; "Fail to get data" &lt;&lt; endl;</a:t>
            </a:r>
          </a:p>
          <a:p>
            <a:pPr defTabSz="646113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	else</a:t>
            </a:r>
          </a:p>
          <a:p>
            <a:pPr defTabSz="646113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		cout &lt;&lt; "Data = " &lt;&lt; val &lt;&lt; endl;</a:t>
            </a:r>
          </a:p>
          <a:p>
            <a:pPr defTabSz="646113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}</a:t>
            </a:r>
          </a:p>
          <a:p>
            <a:pPr defTabSz="646113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return 0;</a:t>
            </a:r>
          </a:p>
          <a:p>
            <a:pPr defTabSz="646113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</p:txBody>
      </p:sp>
      <p:sp>
        <p:nvSpPr>
          <p:cNvPr id="1740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316913" cy="500063"/>
          </a:xfrm>
        </p:spPr>
        <p:txBody>
          <a:bodyPr/>
          <a:lstStyle/>
          <a:p>
            <a:r>
              <a:rPr lang="ko-KR" altLang="en-US" sz="3800"/>
              <a:t>클래스 템플릿의 인스턴스화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663" y="1341438"/>
            <a:ext cx="1581150" cy="210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#include &lt;iostream&gt;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using namespace std;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int main(void)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	int counter = 0;		</a:t>
            </a:r>
            <a:r>
              <a:rPr lang="en-US" altLang="ko-KR" sz="2000">
                <a:latin typeface="굴림" pitchFamily="50" charset="-127"/>
              </a:rPr>
              <a:t>// </a:t>
            </a:r>
            <a:r>
              <a:rPr lang="ko-KR" altLang="en-US" sz="2000">
                <a:latin typeface="굴림" pitchFamily="50" charset="-127"/>
              </a:rPr>
              <a:t>카운터를 리셋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"/>
              <a:t>	</a:t>
            </a:r>
            <a:r>
              <a:rPr lang="en-US" altLang="ko-KR" sz="2000"/>
              <a:t>counter++;			</a:t>
            </a:r>
            <a:r>
              <a:rPr lang="en-US" altLang="ko-KR" sz="2000">
                <a:latin typeface="굴림" pitchFamily="50" charset="-127"/>
              </a:rPr>
              <a:t>// </a:t>
            </a:r>
            <a:r>
              <a:rPr lang="ko-KR" altLang="en-US" sz="2000">
                <a:latin typeface="굴림" pitchFamily="50" charset="-127"/>
              </a:rPr>
              <a:t>버튼을 한번 누름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"/>
              <a:t>	</a:t>
            </a:r>
            <a:r>
              <a:rPr lang="en-US" altLang="ko-KR" sz="2000"/>
              <a:t>counter++;			</a:t>
            </a:r>
            <a:r>
              <a:rPr lang="en-US" altLang="ko-KR" sz="2000">
                <a:latin typeface="굴림" pitchFamily="50" charset="-127"/>
              </a:rPr>
              <a:t>// </a:t>
            </a:r>
            <a:r>
              <a:rPr lang="ko-KR" altLang="en-US" sz="2000">
                <a:latin typeface="굴림" pitchFamily="50" charset="-127"/>
              </a:rPr>
              <a:t>버튼을 한번 누름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"/>
              <a:t>	</a:t>
            </a:r>
            <a:r>
              <a:rPr lang="en-US" altLang="ko-KR" sz="2000"/>
              <a:t>cout &lt;&lt; counter &lt;&lt; endl;	</a:t>
            </a:r>
            <a:r>
              <a:rPr lang="en-US" altLang="ko-KR" sz="2000">
                <a:latin typeface="굴림" pitchFamily="50" charset="-127"/>
              </a:rPr>
              <a:t>// </a:t>
            </a:r>
            <a:r>
              <a:rPr lang="ko-KR" altLang="en-US" sz="2000">
                <a:latin typeface="굴림" pitchFamily="50" charset="-127"/>
              </a:rPr>
              <a:t>카운터 값을 출력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ko-KR" altLang="en-US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"/>
              <a:t>	</a:t>
            </a:r>
            <a:r>
              <a:rPr lang="en-US" altLang="ko-KR" sz="2000"/>
              <a:t>return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/>
              <a:t>}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316913" cy="500063"/>
          </a:xfrm>
        </p:spPr>
        <p:txBody>
          <a:bodyPr/>
          <a:lstStyle/>
          <a:p>
            <a:r>
              <a:rPr lang="ko-KR" altLang="en-US" sz="3800"/>
              <a:t>멤버함수를 통한 멤버변수 접근 </a:t>
            </a:r>
            <a:r>
              <a:rPr lang="en-US" altLang="ko-KR" sz="3800"/>
              <a:t>1/2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ko-KR" altLang="en-US" sz="1800">
                <a:latin typeface="굴림" pitchFamily="50" charset="-127"/>
              </a:rPr>
              <a:t>스택</a:t>
            </a:r>
            <a:r>
              <a:rPr lang="en-US" altLang="ko-KR" sz="1800">
                <a:latin typeface="굴림" pitchFamily="50" charset="-127"/>
              </a:rPr>
              <a:t>(Stack)</a:t>
            </a:r>
            <a:r>
              <a:rPr lang="ko-KR" altLang="en-US" sz="1800">
                <a:latin typeface="굴림" pitchFamily="50" charset="-127"/>
              </a:rPr>
              <a:t>을 클래스 템플릿으로 작성하세요</a:t>
            </a:r>
            <a:r>
              <a:rPr lang="en-US" altLang="ko-KR" sz="1800">
                <a:latin typeface="굴림" pitchFamily="50" charset="-127"/>
              </a:rPr>
              <a:t>. </a:t>
            </a:r>
            <a:r>
              <a:rPr lang="ko-KR" altLang="en-US" sz="1800">
                <a:latin typeface="굴림" pitchFamily="50" charset="-127"/>
              </a:rPr>
              <a:t>스택은 나중에 들어간 데이터가 먼저 나오는 </a:t>
            </a:r>
            <a:r>
              <a:rPr lang="en-US" altLang="ko-KR" sz="1800">
                <a:latin typeface="굴림" pitchFamily="50" charset="-127"/>
              </a:rPr>
              <a:t>LIFO(Last In First Out) </a:t>
            </a:r>
            <a:r>
              <a:rPr lang="ko-KR" altLang="en-US" sz="1800">
                <a:latin typeface="굴림" pitchFamily="50" charset="-127"/>
              </a:rPr>
              <a:t>방식의 데이터 구조입니다</a:t>
            </a:r>
            <a:r>
              <a:rPr lang="en-US" altLang="ko-KR" sz="1800">
                <a:latin typeface="굴림" pitchFamily="50" charset="-127"/>
              </a:rPr>
              <a:t>. </a:t>
            </a:r>
            <a:r>
              <a:rPr lang="ko-KR" altLang="en-US" sz="1800">
                <a:latin typeface="굴림" pitchFamily="50" charset="-127"/>
              </a:rPr>
              <a:t>생성자의 인자로 스택의 크기를 설정할 수 있도록 하고</a:t>
            </a:r>
            <a:r>
              <a:rPr lang="en-US" altLang="ko-KR" sz="1800">
                <a:latin typeface="굴림" pitchFamily="50" charset="-127"/>
              </a:rPr>
              <a:t>, Push </a:t>
            </a:r>
            <a:r>
              <a:rPr lang="ko-KR" altLang="en-US" sz="1800">
                <a:latin typeface="굴림" pitchFamily="50" charset="-127"/>
              </a:rPr>
              <a:t>함수로 데이터를 넣고</a:t>
            </a:r>
            <a:r>
              <a:rPr lang="en-US" altLang="ko-KR" sz="1800">
                <a:latin typeface="굴림" pitchFamily="50" charset="-127"/>
              </a:rPr>
              <a:t>, Pop </a:t>
            </a:r>
            <a:r>
              <a:rPr lang="ko-KR" altLang="en-US" sz="1800">
                <a:latin typeface="굴림" pitchFamily="50" charset="-127"/>
              </a:rPr>
              <a:t>함수로 데이터를 꺼낼 수 있도록 하세요</a:t>
            </a:r>
            <a:r>
              <a:rPr lang="en-US" altLang="ko-KR" sz="1800">
                <a:latin typeface="굴림" pitchFamily="50" charset="-127"/>
              </a:rPr>
              <a:t>. </a:t>
            </a:r>
            <a:r>
              <a:rPr lang="ko-KR" altLang="en-US" sz="1800">
                <a:latin typeface="굴림" pitchFamily="50" charset="-127"/>
              </a:rPr>
              <a:t>이 클래스를 이용하여 다음과 같이 </a:t>
            </a:r>
            <a:r>
              <a:rPr lang="en-US" altLang="ko-KR" sz="1800">
                <a:latin typeface="굴림" pitchFamily="50" charset="-127"/>
              </a:rPr>
              <a:t>char</a:t>
            </a:r>
            <a:r>
              <a:rPr lang="ko-KR" altLang="en-US" sz="1800">
                <a:latin typeface="굴림" pitchFamily="50" charset="-127"/>
              </a:rPr>
              <a:t>형의 데이터도 저장했다가 꺼낼 수 있고</a:t>
            </a:r>
            <a:r>
              <a:rPr lang="en-US" altLang="ko-KR" sz="1800">
                <a:latin typeface="굴림" pitchFamily="50" charset="-127"/>
              </a:rPr>
              <a:t>, int</a:t>
            </a:r>
            <a:r>
              <a:rPr lang="ko-KR" altLang="en-US" sz="1800">
                <a:latin typeface="굴림" pitchFamily="50" charset="-127"/>
              </a:rPr>
              <a:t>형 데이터도 저장했다가 꺼낼 수 있어야 합니다</a:t>
            </a:r>
            <a:r>
              <a:rPr lang="en-US" altLang="ko-KR" sz="1800">
                <a:latin typeface="굴림" pitchFamily="50" charset="-127"/>
              </a:rPr>
              <a:t>.</a:t>
            </a:r>
          </a:p>
          <a:p>
            <a:pPr marL="0" indent="0">
              <a:buFont typeface="Wingdings" pitchFamily="2" charset="2"/>
              <a:buNone/>
            </a:pPr>
            <a:endParaRPr lang="en-US" altLang="ko-KR" sz="1800">
              <a:latin typeface="굴림" pitchFamily="50" charset="-127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ko-KR" sz="1800"/>
              <a:t>	char c;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800"/>
              <a:t>	Stack&lt;char&gt; char_stack(10);	// </a:t>
            </a:r>
            <a:r>
              <a:rPr lang="ko-KR" altLang="en-US" sz="1800"/>
              <a:t>스택 선언</a:t>
            </a:r>
          </a:p>
          <a:p>
            <a:pPr marL="0" indent="0"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char_stack.Push('A');		// </a:t>
            </a:r>
            <a:r>
              <a:rPr lang="ko-KR" altLang="en-US" sz="1800"/>
              <a:t>데이터 넣기</a:t>
            </a:r>
          </a:p>
          <a:p>
            <a:pPr marL="0" indent="0"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char_stack.Push('B');		// </a:t>
            </a:r>
            <a:r>
              <a:rPr lang="ko-KR" altLang="en-US" sz="1800"/>
              <a:t>데이터 넣기</a:t>
            </a:r>
          </a:p>
          <a:p>
            <a:pPr marL="0" indent="0"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char_stack.Push('C');		// </a:t>
            </a:r>
            <a:r>
              <a:rPr lang="ko-KR" altLang="en-US" sz="1800"/>
              <a:t>데이터 넣기</a:t>
            </a:r>
          </a:p>
          <a:p>
            <a:pPr marL="0" indent="0"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while(char_stack.Pop(c))		// </a:t>
            </a:r>
            <a:r>
              <a:rPr lang="ko-KR" altLang="en-US" sz="1800"/>
              <a:t>데이터 꺼내기</a:t>
            </a:r>
          </a:p>
          <a:p>
            <a:pPr marL="0" indent="0"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800"/>
              <a:t>		cout &lt;&lt; c &lt;&lt; endl;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800"/>
              <a:t>	}</a:t>
            </a:r>
          </a:p>
        </p:txBody>
      </p:sp>
      <p:sp>
        <p:nvSpPr>
          <p:cNvPr id="175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실습과제 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template &lt;typename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class Stack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Stack(int size=100);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~Stack(void);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bool Push(const T &amp;value);	// </a:t>
            </a:r>
            <a:r>
              <a:rPr lang="ko-KR" altLang="en-US" sz="1800"/>
              <a:t>데이터 넣기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bool Pop(T &amp;value);		// </a:t>
            </a:r>
            <a:r>
              <a:rPr lang="ko-KR" altLang="en-US" sz="1800"/>
              <a:t>데이터 꺼내기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ko-KR" altLang="en-US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int top;				// </a:t>
            </a:r>
            <a:r>
              <a:rPr lang="ko-KR" altLang="en-US" sz="1800"/>
              <a:t>데이터가 저장되는 위치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int size;				// </a:t>
            </a:r>
            <a:r>
              <a:rPr lang="ko-KR" altLang="en-US" sz="1800"/>
              <a:t>스택의 크기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T *data;				// </a:t>
            </a:r>
            <a:r>
              <a:rPr lang="ko-KR" altLang="en-US" sz="1800"/>
              <a:t>데이터를 저장할 버퍼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};</a:t>
            </a:r>
          </a:p>
        </p:txBody>
      </p:sp>
      <p:sp>
        <p:nvSpPr>
          <p:cNvPr id="176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실습과제 해설 </a:t>
            </a:r>
            <a:r>
              <a:rPr lang="en-US" altLang="ko-KR" sz="3800"/>
              <a:t>1/3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template &lt;typename T&gt;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Stack&lt;T&gt;::Stack(int size)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top = -1;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this-&gt;size = size;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data = new T[size];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template &lt;typename T&gt;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Stack&lt;T&gt;::~Stack()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delete [] data;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</p:txBody>
      </p:sp>
      <p:sp>
        <p:nvSpPr>
          <p:cNvPr id="177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실습과제 해설 </a:t>
            </a:r>
            <a:r>
              <a:rPr lang="en-US" altLang="ko-KR" sz="3800"/>
              <a:t>2/3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template &lt;typename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bool Stack&lt;T&gt;::Push(const T &amp;value)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if(top &gt;= size-1)			// </a:t>
            </a:r>
            <a:r>
              <a:rPr lang="ko-KR" altLang="en-US" sz="1800"/>
              <a:t>스택이 꽉 찼으면</a:t>
            </a:r>
            <a:r>
              <a:rPr lang="en-US" altLang="ko-KR" sz="1800"/>
              <a:t>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	return false;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data[++top] = value;		// </a:t>
            </a:r>
            <a:r>
              <a:rPr lang="ko-KR" altLang="en-US" sz="1800"/>
              <a:t>데이터 넣기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return true;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template &lt;typename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bool Stack&lt;T&gt;::Pop(T &amp;value)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if(top &lt; 0)			// </a:t>
            </a:r>
            <a:r>
              <a:rPr lang="ko-KR" altLang="en-US" sz="1800"/>
              <a:t>스택이 텅 비었으면</a:t>
            </a:r>
            <a:r>
              <a:rPr lang="en-US" altLang="ko-KR" sz="1800"/>
              <a:t>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	return false;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value = data[top--];		// </a:t>
            </a:r>
            <a:r>
              <a:rPr lang="ko-KR" altLang="en-US" sz="1800"/>
              <a:t>데이터 꺼내기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return true;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</p:txBody>
      </p:sp>
      <p:sp>
        <p:nvSpPr>
          <p:cNvPr id="178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실습과제 해설 </a:t>
            </a:r>
            <a:r>
              <a:rPr lang="en-US" altLang="ko-KR" sz="3800"/>
              <a:t>3/3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ko-KR" altLang="ko-KR" sz="1800">
                <a:latin typeface="굴림" pitchFamily="50" charset="-127"/>
              </a:rPr>
              <a:t>큐(Queue)를 클래스 템플릿으로 작성하세요. 큐는 먼저 들어간 데이터가 먼저 나오는 FIFO(Fist In First Out) 방식의 데이터 구조입니다.</a:t>
            </a:r>
            <a:r>
              <a:rPr lang="en-US" altLang="ko-KR" sz="1800">
                <a:latin typeface="굴림" pitchFamily="50" charset="-127"/>
              </a:rPr>
              <a:t> </a:t>
            </a:r>
            <a:r>
              <a:rPr lang="ko-KR" altLang="ko-KR" sz="1800">
                <a:latin typeface="굴림" pitchFamily="50" charset="-127"/>
              </a:rPr>
              <a:t>생성자의 인자로 큐의 크기를 설정할 수 있도록 하고, Enqueue 함수로 데이터를 넣고, Dequeue 함수로 데이터를 꺼낼 수 있도록 하세요. 이 클래스를 이용하여 다음과 같이 char형의 데이터도 저장했다가 꺼낼 수 있고, int형 데이터도 저장했다가 꺼낼 수 있어야 합니다.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altLang="ko-KR" sz="1800">
              <a:latin typeface="굴림" pitchFamily="50" charset="-127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char c;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Queue&lt;char&gt; char_queue(10);	// </a:t>
            </a:r>
            <a:r>
              <a:rPr lang="ko-KR" altLang="en-US" sz="1800"/>
              <a:t>큐 선언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char_queue.Enqueue('A');		// </a:t>
            </a:r>
            <a:r>
              <a:rPr lang="ko-KR" altLang="en-US" sz="1800"/>
              <a:t>데이터 넣기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char_queue.Enqueue('B');		// </a:t>
            </a:r>
            <a:r>
              <a:rPr lang="ko-KR" altLang="en-US" sz="1800"/>
              <a:t>데이터 넣기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char_queue.Enqueue('C');		// </a:t>
            </a:r>
            <a:r>
              <a:rPr lang="ko-KR" altLang="en-US" sz="1800"/>
              <a:t>데이터 넣기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while(char_queue.Dequeue(c))	// </a:t>
            </a:r>
            <a:r>
              <a:rPr lang="ko-KR" altLang="en-US" sz="1800"/>
              <a:t>데이터 꺼내기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{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cout &lt;&lt; c &lt;&lt; endl;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}</a:t>
            </a:r>
          </a:p>
        </p:txBody>
      </p:sp>
      <p:sp>
        <p:nvSpPr>
          <p:cNvPr id="179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실습과제 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template &lt;typename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class Queue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Queue(int size=100);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~Queue(void);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bool Enqueue(const T &amp;value);	// </a:t>
            </a:r>
            <a:r>
              <a:rPr lang="ko-KR" altLang="en-US" sz="1800"/>
              <a:t>데이터 넣기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bool Dequeue(T &amp;value);		// </a:t>
            </a:r>
            <a:r>
              <a:rPr lang="ko-KR" altLang="en-US" sz="1800"/>
              <a:t>데이터 꺼내기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ko-KR" altLang="en-US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int front;				// </a:t>
            </a:r>
            <a:r>
              <a:rPr lang="ko-KR" altLang="en-US" sz="1800"/>
              <a:t>데이터를 넣는 위치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int rear;				// </a:t>
            </a:r>
            <a:r>
              <a:rPr lang="ko-KR" altLang="en-US" sz="1800"/>
              <a:t>데이터를 꺼내는 위치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int size;				// </a:t>
            </a:r>
            <a:r>
              <a:rPr lang="ko-KR" altLang="en-US" sz="1800"/>
              <a:t>큐의 크기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int count;				// </a:t>
            </a:r>
            <a:r>
              <a:rPr lang="ko-KR" altLang="en-US" sz="1800"/>
              <a:t>큐에 저장된 데이터 개수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T *data;				// </a:t>
            </a:r>
            <a:r>
              <a:rPr lang="ko-KR" altLang="en-US" sz="1800"/>
              <a:t>데이터를 저장할 버퍼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};</a:t>
            </a:r>
          </a:p>
        </p:txBody>
      </p:sp>
      <p:sp>
        <p:nvSpPr>
          <p:cNvPr id="180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실습과제 해설 </a:t>
            </a:r>
            <a:r>
              <a:rPr lang="en-US" altLang="ko-KR" sz="3800"/>
              <a:t>1/3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template &lt;typename T&gt;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Queue&lt;T&gt;::Queue(int size)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front = -1;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rear = -1;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count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this-&gt;size = size;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data = new T[size];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template &lt;typename T&gt;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Queue&lt;T&gt;::~Queue()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delete [] data;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</p:txBody>
      </p:sp>
      <p:sp>
        <p:nvSpPr>
          <p:cNvPr id="181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실습과제 해설 </a:t>
            </a:r>
            <a:r>
              <a:rPr lang="en-US" altLang="ko-KR" sz="3800"/>
              <a:t>2/3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template &lt;typename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bool Queue&lt;T&gt;::Enqueue(const T &amp;value)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if(count &gt;= size)		// </a:t>
            </a:r>
            <a:r>
              <a:rPr lang="ko-KR" altLang="en-US" sz="1600"/>
              <a:t>큐가 꽉 찼으면</a:t>
            </a:r>
            <a:r>
              <a:rPr lang="en-US" altLang="ko-KR" sz="1600"/>
              <a:t>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	return false;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front = (front+1)%size;	// </a:t>
            </a:r>
            <a:r>
              <a:rPr lang="ko-KR" altLang="en-US" sz="1600"/>
              <a:t>데이터를 넣을 위치 이동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count++;			// </a:t>
            </a:r>
            <a:r>
              <a:rPr lang="ko-KR" altLang="en-US" sz="1600"/>
              <a:t>큐에 저장된 데이터 개수 증가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data[front] = value;	// </a:t>
            </a:r>
            <a:r>
              <a:rPr lang="ko-KR" altLang="en-US" sz="1600"/>
              <a:t>데이터 넣기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return true;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template &lt;typename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bool Queue&lt;T&gt;::Dequeue(T &amp;value)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if(count &lt;= 0)		// </a:t>
            </a:r>
            <a:r>
              <a:rPr lang="ko-KR" altLang="en-US" sz="1600"/>
              <a:t>큐가 텅 비었으면</a:t>
            </a:r>
            <a:r>
              <a:rPr lang="en-US" altLang="ko-KR" sz="1600"/>
              <a:t>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	return false;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rear = (rear+1)%size;	// </a:t>
            </a:r>
            <a:r>
              <a:rPr lang="ko-KR" altLang="en-US" sz="1600"/>
              <a:t>데이터를 꺼낼 위치 이동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count--;			// </a:t>
            </a:r>
            <a:r>
              <a:rPr lang="ko-KR" altLang="en-US" sz="1600"/>
              <a:t>큐에 저장된 데이터 개수 감소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value = data[rear];		// </a:t>
            </a:r>
            <a:r>
              <a:rPr lang="ko-KR" altLang="en-US" sz="1600"/>
              <a:t>데이터 꺼내기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return true;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</p:txBody>
      </p:sp>
      <p:sp>
        <p:nvSpPr>
          <p:cNvPr id="182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실습과제 해설 </a:t>
            </a:r>
            <a:r>
              <a:rPr lang="en-US" altLang="ko-KR" sz="3800"/>
              <a:t>3/3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600" dirty="0">
                <a:solidFill>
                  <a:schemeClr val="tx1"/>
                </a:solidFill>
                <a:latin typeface="HY헤드라인M" pitchFamily="18" charset="-127"/>
              </a:rPr>
              <a:t>예외처리</a:t>
            </a:r>
          </a:p>
        </p:txBody>
      </p:sp>
    </p:spTree>
  </p:cSld>
  <p:clrMapOvr>
    <a:masterClrMapping/>
  </p:clrMapOvr>
  <p:transition/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sz="2200">
                <a:latin typeface="굴림" pitchFamily="50" charset="-127"/>
              </a:rPr>
              <a:t>외적인 요인이 프로그램의 정상 동작을 방해하는 경우 </a:t>
            </a:r>
          </a:p>
          <a:p>
            <a:pPr lvl="1">
              <a:lnSpc>
                <a:spcPct val="120000"/>
              </a:lnSpc>
            </a:pPr>
            <a:r>
              <a:rPr lang="ko-KR" altLang="en-US" sz="2000">
                <a:latin typeface="굴림" pitchFamily="50" charset="-127"/>
              </a:rPr>
              <a:t>파일에 쓰려고 하는데 디스크가 가득 차서 쓸 수 없는 경우</a:t>
            </a:r>
          </a:p>
          <a:p>
            <a:pPr lvl="1">
              <a:lnSpc>
                <a:spcPct val="120000"/>
              </a:lnSpc>
            </a:pPr>
            <a:r>
              <a:rPr lang="ko-KR" altLang="en-US" sz="2000">
                <a:latin typeface="굴림" pitchFamily="50" charset="-127"/>
              </a:rPr>
              <a:t>프린트를 하려고 하는데 프린터에 종이가 떨어진 경우</a:t>
            </a:r>
          </a:p>
          <a:p>
            <a:pPr lvl="1">
              <a:lnSpc>
                <a:spcPct val="120000"/>
              </a:lnSpc>
            </a:pPr>
            <a:r>
              <a:rPr lang="ko-KR" altLang="en-US" sz="2000">
                <a:latin typeface="굴림" pitchFamily="50" charset="-127"/>
              </a:rPr>
              <a:t>통신을 하려고 하는데 네트워크 케이블이 빠진 경우</a:t>
            </a:r>
          </a:p>
          <a:p>
            <a:pPr lvl="1">
              <a:lnSpc>
                <a:spcPct val="120000"/>
              </a:lnSpc>
            </a:pPr>
            <a:r>
              <a:rPr lang="ko-KR" altLang="en-US" sz="2000">
                <a:latin typeface="굴림" pitchFamily="50" charset="-127"/>
              </a:rPr>
              <a:t>사용자가 숫자를 입력해야 하는 곳에 문자를 입력한 경우 </a:t>
            </a:r>
          </a:p>
        </p:txBody>
      </p:sp>
      <p:sp>
        <p:nvSpPr>
          <p:cNvPr id="184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예외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3683000" cy="51847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class Counter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void Reset(void);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void Click(void);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int GetCount(void);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int count;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4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void Counter::Reset(void)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count =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4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void Counter::Click(void)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count++;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4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int Counter::GetCount(void)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return count;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388350" cy="500063"/>
          </a:xfrm>
        </p:spPr>
        <p:txBody>
          <a:bodyPr/>
          <a:lstStyle/>
          <a:p>
            <a:r>
              <a:rPr lang="ko-KR" altLang="en-US" sz="3800"/>
              <a:t>멤버함수를 통한 멤버변수 접근 </a:t>
            </a:r>
            <a:r>
              <a:rPr lang="en-US" altLang="ko-KR" sz="3800"/>
              <a:t>2/2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635375" y="2098675"/>
            <a:ext cx="5508625" cy="2857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0880" anchor="ctr">
            <a:spAutoFit/>
          </a:bodyPr>
          <a:lstStyle/>
          <a:p>
            <a:pPr defTabSz="446088"/>
            <a:r>
              <a:rPr lang="en-US" altLang="ko-KR" sz="1400">
                <a:latin typeface="Courier New" pitchFamily="49" charset="0"/>
                <a:cs typeface="Courier New" pitchFamily="49" charset="0"/>
              </a:rPr>
              <a:t>#include &lt;iostream&gt;</a:t>
            </a:r>
            <a:endParaRPr lang="en-US" altLang="ko-KR" sz="1400">
              <a:latin typeface="Courier New" pitchFamily="49" charset="0"/>
            </a:endParaRPr>
          </a:p>
          <a:p>
            <a:pPr defTabSz="446088" eaLnBrk="0" latinLnBrk="0" hangingPunct="0"/>
            <a:r>
              <a:rPr lang="en-US" altLang="ko-KR" sz="140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defTabSz="446088" eaLnBrk="0" latinLnBrk="0" hangingPunct="0"/>
            <a:endParaRPr lang="en-US" altLang="ko-KR" sz="1400">
              <a:latin typeface="Courier New" pitchFamily="49" charset="0"/>
            </a:endParaRPr>
          </a:p>
          <a:p>
            <a:pPr defTabSz="446088" eaLnBrk="0" latinLnBrk="0" hangingPunct="0"/>
            <a:r>
              <a:rPr lang="en-US" altLang="ko-KR" sz="1400">
                <a:latin typeface="Courier New" pitchFamily="49" charset="0"/>
                <a:cs typeface="Courier New" pitchFamily="49" charset="0"/>
              </a:rPr>
              <a:t>int main(void)</a:t>
            </a:r>
            <a:endParaRPr lang="en-US" altLang="ko-KR" sz="1400">
              <a:latin typeface="Courier New" pitchFamily="49" charset="0"/>
            </a:endParaRPr>
          </a:p>
          <a:p>
            <a:pPr defTabSz="446088" eaLnBrk="0" latinLnBrk="0" hangingPunct="0"/>
            <a:r>
              <a:rPr lang="en-US" altLang="ko-KR" sz="1400">
                <a:latin typeface="Courier New" pitchFamily="49" charset="0"/>
                <a:cs typeface="Courier New" pitchFamily="49" charset="0"/>
              </a:rPr>
              <a:t>{</a:t>
            </a:r>
            <a:endParaRPr lang="en-US" altLang="ko-KR" sz="1400">
              <a:latin typeface="Courier New" pitchFamily="49" charset="0"/>
            </a:endParaRPr>
          </a:p>
          <a:p>
            <a:pPr defTabSz="446088" eaLnBrk="0" latinLnBrk="0" hangingPunct="0"/>
            <a:r>
              <a:rPr lang="en-US" altLang="ko-KR" sz="1400">
                <a:latin typeface="Courier New" pitchFamily="49" charset="0"/>
                <a:cs typeface="Courier New" pitchFamily="49" charset="0"/>
              </a:rPr>
              <a:t>	Counter ct;				</a:t>
            </a:r>
            <a:r>
              <a:rPr lang="en-US" altLang="ko-KR" sz="1400">
                <a:cs typeface="Courier New" pitchFamily="49" charset="0"/>
              </a:rPr>
              <a:t>// </a:t>
            </a:r>
            <a:r>
              <a:rPr lang="ko-KR" altLang="en-US" sz="1400">
                <a:cs typeface="Courier New" pitchFamily="49" charset="0"/>
              </a:rPr>
              <a:t>카운터 선언</a:t>
            </a:r>
            <a:endParaRPr lang="ko-KR" altLang="en-US" sz="1400"/>
          </a:p>
          <a:p>
            <a:pPr defTabSz="446088" eaLnBrk="0" latinLnBrk="0" hangingPunct="0"/>
            <a:r>
              <a:rPr lang="ko-KR" altLang="en-US" sz="14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>
                <a:latin typeface="Courier New" pitchFamily="49" charset="0"/>
                <a:cs typeface="Courier New" pitchFamily="49" charset="0"/>
              </a:rPr>
              <a:t>ct.Reset();				</a:t>
            </a:r>
            <a:r>
              <a:rPr lang="en-US" altLang="ko-KR" sz="1400">
                <a:cs typeface="Courier New" pitchFamily="49" charset="0"/>
              </a:rPr>
              <a:t>// </a:t>
            </a:r>
            <a:r>
              <a:rPr lang="ko-KR" altLang="en-US" sz="1400">
                <a:cs typeface="Courier New" pitchFamily="49" charset="0"/>
              </a:rPr>
              <a:t>카운터를 리셋</a:t>
            </a:r>
            <a:endParaRPr lang="ko-KR" altLang="en-US" sz="1400"/>
          </a:p>
          <a:p>
            <a:pPr defTabSz="446088" eaLnBrk="0" latinLnBrk="0" hangingPunct="0"/>
            <a:r>
              <a:rPr lang="ko-KR" altLang="en-US" sz="14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>
                <a:latin typeface="Courier New" pitchFamily="49" charset="0"/>
                <a:cs typeface="Courier New" pitchFamily="49" charset="0"/>
              </a:rPr>
              <a:t>ct.Click();				</a:t>
            </a:r>
            <a:r>
              <a:rPr lang="en-US" altLang="ko-KR" sz="1400">
                <a:cs typeface="Courier New" pitchFamily="49" charset="0"/>
              </a:rPr>
              <a:t>// </a:t>
            </a:r>
            <a:r>
              <a:rPr lang="ko-KR" altLang="en-US" sz="1400">
                <a:cs typeface="Courier New" pitchFamily="49" charset="0"/>
              </a:rPr>
              <a:t>버튼을 한번 누름</a:t>
            </a:r>
            <a:endParaRPr lang="ko-KR" altLang="en-US" sz="1400"/>
          </a:p>
          <a:p>
            <a:pPr defTabSz="446088" eaLnBrk="0" latinLnBrk="0" hangingPunct="0"/>
            <a:r>
              <a:rPr lang="ko-KR" altLang="en-US" sz="14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>
                <a:latin typeface="Courier New" pitchFamily="49" charset="0"/>
                <a:cs typeface="Courier New" pitchFamily="49" charset="0"/>
              </a:rPr>
              <a:t>ct.Click();				</a:t>
            </a:r>
            <a:r>
              <a:rPr lang="en-US" altLang="ko-KR" sz="1400">
                <a:cs typeface="Courier New" pitchFamily="49" charset="0"/>
              </a:rPr>
              <a:t>// </a:t>
            </a:r>
            <a:r>
              <a:rPr lang="ko-KR" altLang="en-US" sz="1400">
                <a:cs typeface="Courier New" pitchFamily="49" charset="0"/>
              </a:rPr>
              <a:t>버튼을 한번 누름</a:t>
            </a:r>
            <a:endParaRPr lang="ko-KR" altLang="en-US" sz="1400"/>
          </a:p>
          <a:p>
            <a:pPr defTabSz="446088" eaLnBrk="0" latinLnBrk="0" hangingPunct="0"/>
            <a:r>
              <a:rPr lang="ko-KR" altLang="en-US" sz="14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>
                <a:latin typeface="Courier New" pitchFamily="49" charset="0"/>
                <a:cs typeface="Courier New" pitchFamily="49" charset="0"/>
              </a:rPr>
              <a:t>cout &lt;&lt; ct.GetCount();	</a:t>
            </a:r>
            <a:r>
              <a:rPr lang="en-US" altLang="ko-KR" sz="1400">
                <a:cs typeface="Courier New" pitchFamily="49" charset="0"/>
              </a:rPr>
              <a:t>// </a:t>
            </a:r>
            <a:r>
              <a:rPr lang="ko-KR" altLang="en-US" sz="1400">
                <a:cs typeface="Courier New" pitchFamily="49" charset="0"/>
              </a:rPr>
              <a:t>카운터 값을 출력</a:t>
            </a:r>
            <a:endParaRPr lang="ko-KR" altLang="en-US" sz="1400"/>
          </a:p>
          <a:p>
            <a:pPr defTabSz="446088" eaLnBrk="0" latinLnBrk="0" hangingPunct="0"/>
            <a:r>
              <a:rPr lang="ko-KR" altLang="en-US" sz="14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>
                <a:latin typeface="Courier New" pitchFamily="49" charset="0"/>
                <a:cs typeface="Courier New" pitchFamily="49" charset="0"/>
              </a:rPr>
              <a:t>cout &lt;&lt; endl;</a:t>
            </a:r>
            <a:endParaRPr lang="en-US" altLang="ko-KR" sz="1400">
              <a:latin typeface="Courier New" pitchFamily="49" charset="0"/>
            </a:endParaRPr>
          </a:p>
          <a:p>
            <a:pPr defTabSz="446088" eaLnBrk="0" latinLnBrk="0" hangingPunct="0"/>
            <a:r>
              <a:rPr lang="en-US" altLang="ko-KR" sz="1400">
                <a:latin typeface="Courier New" pitchFamily="49" charset="0"/>
                <a:cs typeface="Courier New" pitchFamily="49" charset="0"/>
              </a:rPr>
              <a:t>	return 0;</a:t>
            </a:r>
            <a:endParaRPr lang="en-US" altLang="ko-KR" sz="1400">
              <a:latin typeface="Courier New" pitchFamily="49" charset="0"/>
            </a:endParaRPr>
          </a:p>
          <a:p>
            <a:pPr defTabSz="446088" eaLnBrk="0" latinLnBrk="0" hangingPunct="0"/>
            <a:r>
              <a:rPr lang="en-US" altLang="ko-KR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600">
                <a:latin typeface="굴림" pitchFamily="50" charset="-127"/>
              </a:rPr>
              <a:t>내부 함수들끼리 예외 상황을 알릴 때</a:t>
            </a:r>
          </a:p>
          <a:p>
            <a:pPr lvl="1"/>
            <a:r>
              <a:rPr lang="ko-KR" altLang="en-US" sz="2200">
                <a:latin typeface="굴림" pitchFamily="50" charset="-127"/>
              </a:rPr>
              <a:t>최대한 간단명료하고 효율적인 방법으로 </a:t>
            </a:r>
          </a:p>
          <a:p>
            <a:pPr lvl="1"/>
            <a:endParaRPr lang="ko-KR" altLang="en-US" sz="2200">
              <a:latin typeface="굴림" pitchFamily="50" charset="-127"/>
            </a:endParaRPr>
          </a:p>
          <a:p>
            <a:r>
              <a:rPr lang="ko-KR" altLang="en-US" sz="2600">
                <a:latin typeface="굴림" pitchFamily="50" charset="-127"/>
              </a:rPr>
              <a:t>사용자 인터페이스를 통해 사용자에게 전달될 때</a:t>
            </a:r>
          </a:p>
          <a:p>
            <a:pPr lvl="1"/>
            <a:r>
              <a:rPr lang="ko-KR" altLang="en-US" sz="2200">
                <a:latin typeface="굴림" pitchFamily="50" charset="-127"/>
              </a:rPr>
              <a:t>사용자가 이해할 수 있는 방식으로</a:t>
            </a:r>
          </a:p>
        </p:txBody>
      </p:sp>
      <p:sp>
        <p:nvSpPr>
          <p:cNvPr id="185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예외처리의 방법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굴림" pitchFamily="50" charset="-127"/>
              </a:rPr>
              <a:t>함수의 리턴값</a:t>
            </a:r>
          </a:p>
          <a:p>
            <a:r>
              <a:rPr lang="en-US" altLang="ko-KR"/>
              <a:t>throw, try, catch </a:t>
            </a:r>
          </a:p>
        </p:txBody>
      </p:sp>
      <p:sp>
        <p:nvSpPr>
          <p:cNvPr id="186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예외처리의 두 가지 방식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620713"/>
            <a:ext cx="8507413" cy="51847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bool Divide(double dividend, double divider, double *result)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if (divider==0)			// </a:t>
            </a:r>
            <a:r>
              <a:rPr lang="ko-KR" altLang="en-US" sz="1400" dirty="0"/>
              <a:t>예외 발생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 dirty="0"/>
              <a:t>		</a:t>
            </a:r>
            <a:r>
              <a:rPr lang="en-US" altLang="ko-KR" sz="1400" dirty="0"/>
              <a:t>return false;			// </a:t>
            </a:r>
            <a:r>
              <a:rPr lang="ko-KR" altLang="en-US" sz="1400" dirty="0"/>
              <a:t>예외가 발생했음을 알림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 dirty="0"/>
              <a:t>	*</a:t>
            </a:r>
            <a:r>
              <a:rPr lang="en-US" altLang="ko-KR" sz="1400" dirty="0"/>
              <a:t>result = dividend/divider;		// </a:t>
            </a:r>
            <a:r>
              <a:rPr lang="ko-KR" altLang="en-US" sz="1400" dirty="0"/>
              <a:t>정상 처리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 dirty="0"/>
              <a:t>	</a:t>
            </a:r>
            <a:r>
              <a:rPr lang="en-US" altLang="ko-KR" sz="1400" dirty="0"/>
              <a:t>return true;				// </a:t>
            </a:r>
            <a:r>
              <a:rPr lang="ko-KR" altLang="en-US" sz="1400" dirty="0"/>
              <a:t>정상적으로 </a:t>
            </a:r>
            <a:r>
              <a:rPr lang="ko-KR" altLang="en-US" sz="1400" dirty="0" err="1"/>
              <a:t>처리됐음을</a:t>
            </a:r>
            <a:r>
              <a:rPr lang="ko-KR" altLang="en-US" sz="1400" dirty="0"/>
              <a:t> 알림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4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main(void)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double a, b, result;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"0</a:t>
            </a:r>
            <a:r>
              <a:rPr lang="ko-KR" altLang="en-US" sz="1400" dirty="0"/>
              <a:t>이 아닌 두 수를 입력하세요</a:t>
            </a:r>
            <a:r>
              <a:rPr lang="en-US" altLang="ko-KR" sz="1400" dirty="0"/>
              <a:t>: 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cin</a:t>
            </a:r>
            <a:r>
              <a:rPr lang="en-US" altLang="ko-KR" sz="1400" dirty="0"/>
              <a:t> &gt;&gt; a;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cin</a:t>
            </a:r>
            <a:r>
              <a:rPr lang="en-US" altLang="ko-KR" sz="1400" dirty="0"/>
              <a:t> &gt;&gt; b;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if(Divide(a, b, &amp;result))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a &lt;&lt; "/" &lt;&lt; b &lt;&lt; " = " &lt;&lt; result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입력이 잘못되었습니다</a:t>
            </a:r>
            <a:r>
              <a:rPr lang="en-US" altLang="ko-KR" sz="1400" dirty="0"/>
              <a:t>."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187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리턴 값에 의한 예외처리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620713"/>
            <a:ext cx="8507413" cy="51847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void Divide(double dividend, double divider, double *result)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if (divider==0)			// </a:t>
            </a:r>
            <a:r>
              <a:rPr lang="ko-KR" altLang="en-US" sz="1400" dirty="0"/>
              <a:t>예외 발생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 dirty="0"/>
              <a:t>		</a:t>
            </a:r>
            <a:r>
              <a:rPr lang="en-US" altLang="ko-KR" sz="1400" dirty="0"/>
              <a:t>throw false;			// </a:t>
            </a:r>
            <a:r>
              <a:rPr lang="ko-KR" altLang="en-US" sz="1400" dirty="0"/>
              <a:t>예외가 발생했음을 알림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 dirty="0"/>
              <a:t>	*</a:t>
            </a:r>
            <a:r>
              <a:rPr lang="en-US" altLang="ko-KR" sz="1400" dirty="0"/>
              <a:t>result = dividend/divider;		// </a:t>
            </a:r>
            <a:r>
              <a:rPr lang="ko-KR" altLang="en-US" sz="1400" dirty="0"/>
              <a:t>정상 처리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4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main(void)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double a, b, result;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"0</a:t>
            </a:r>
            <a:r>
              <a:rPr lang="ko-KR" altLang="en-US" sz="1400" dirty="0"/>
              <a:t>이 아닌 두 수를 입력하세요</a:t>
            </a:r>
            <a:r>
              <a:rPr lang="en-US" altLang="ko-KR" sz="1400" dirty="0"/>
              <a:t>: 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cin</a:t>
            </a:r>
            <a:r>
              <a:rPr lang="en-US" altLang="ko-KR" sz="1400" dirty="0"/>
              <a:t> &gt;&gt; a;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cin</a:t>
            </a:r>
            <a:r>
              <a:rPr lang="en-US" altLang="ko-KR" sz="1400" dirty="0"/>
              <a:t> &gt;&gt; b;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try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	Divide(a, b, &amp;result);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a &lt;&lt; "/" &lt;&lt; b &lt;&lt; " = " &lt;&lt; result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catch (bool exception)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입력이 잘못되었습니다</a:t>
            </a:r>
            <a:r>
              <a:rPr lang="en-US" altLang="ko-KR" sz="1400" dirty="0"/>
              <a:t>."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188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800"/>
              <a:t>throw</a:t>
            </a:r>
            <a:r>
              <a:rPr lang="ko-KR" altLang="en-US" sz="3800"/>
              <a:t>에 의한 예외처리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void compute(int num)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if (num==0)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throw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else if(num &gt; 100)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throw 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else if(num%2 == 1)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throw 2;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// Do something...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</p:txBody>
      </p:sp>
      <p:sp>
        <p:nvSpPr>
          <p:cNvPr id="189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예외 주고 받기 </a:t>
            </a:r>
            <a:r>
              <a:rPr lang="en-US" altLang="ko-KR" sz="3800"/>
              <a:t>1/2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3"/>
          <p:cNvSpPr>
            <a:spLocks noGrp="1" noChangeArrowheads="1"/>
          </p:cNvSpPr>
          <p:nvPr>
            <p:ph idx="1"/>
          </p:nvPr>
        </p:nvSpPr>
        <p:spPr>
          <a:xfrm>
            <a:off x="0" y="506190"/>
            <a:ext cx="8507413" cy="51847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main(void)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"0</a:t>
            </a:r>
            <a:r>
              <a:rPr lang="ko-KR" altLang="en-US" sz="1400" dirty="0"/>
              <a:t>이 아닌 </a:t>
            </a:r>
            <a:r>
              <a:rPr lang="en-US" altLang="ko-KR" sz="1400" dirty="0"/>
              <a:t>100</a:t>
            </a:r>
            <a:r>
              <a:rPr lang="ko-KR" altLang="en-US" sz="1400" dirty="0"/>
              <a:t>보다 작은 짝수를 입력하세요</a:t>
            </a:r>
            <a:r>
              <a:rPr lang="en-US" altLang="ko-KR" sz="1400" dirty="0"/>
              <a:t>: 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cin</a:t>
            </a:r>
            <a:r>
              <a:rPr lang="en-US" altLang="ko-KR" sz="1400" dirty="0"/>
              <a:t> &gt;&gt;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try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	compute(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잘 처리되었습니다</a:t>
            </a:r>
            <a:r>
              <a:rPr lang="en-US" altLang="ko-KR" sz="1400" dirty="0"/>
              <a:t>."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catch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exception)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	switch(exception)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	case 0: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"0</a:t>
            </a:r>
            <a:r>
              <a:rPr lang="ko-KR" altLang="en-US" sz="1400" dirty="0"/>
              <a:t>을 입력하면 안됩니다</a:t>
            </a:r>
            <a:r>
              <a:rPr lang="en-US" altLang="ko-KR" sz="1400" dirty="0"/>
              <a:t>."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		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	case 1: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"100</a:t>
            </a:r>
            <a:r>
              <a:rPr lang="ko-KR" altLang="en-US" sz="1400" dirty="0"/>
              <a:t>이상의 수를 입력하면 안됩니다</a:t>
            </a:r>
            <a:r>
              <a:rPr lang="en-US" altLang="ko-KR" sz="1400" dirty="0"/>
              <a:t>."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		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	case 2: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홀수를 입력하면 안됩니다</a:t>
            </a:r>
            <a:r>
              <a:rPr lang="en-US" altLang="ko-KR" sz="1400" dirty="0"/>
              <a:t>."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		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	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190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예외 주고 받기 </a:t>
            </a:r>
            <a:r>
              <a:rPr lang="en-US" altLang="ko-KR" sz="3800"/>
              <a:t>2/2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void print(int num)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if(num &lt; 0)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	throw 'x';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// Printing...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int main(void)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int num;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cout &lt;&lt; "0</a:t>
            </a:r>
            <a:r>
              <a:rPr lang="ko-KR" altLang="en-US" sz="1600"/>
              <a:t>보다 크고 </a:t>
            </a:r>
            <a:r>
              <a:rPr lang="en-US" altLang="ko-KR" sz="1600"/>
              <a:t>100</a:t>
            </a:r>
            <a:r>
              <a:rPr lang="ko-KR" altLang="en-US" sz="1600"/>
              <a:t>보다 작은 짝수를 입력하세요</a:t>
            </a:r>
            <a:r>
              <a:rPr lang="en-US" altLang="ko-KR" sz="1600"/>
              <a:t>: 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cin &gt;&gt; num;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try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	compute(num);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	cout &lt;&lt; "</a:t>
            </a:r>
            <a:r>
              <a:rPr lang="ko-KR" altLang="en-US" sz="1600"/>
              <a:t>잘 처리되었습니다</a:t>
            </a:r>
            <a:r>
              <a:rPr lang="en-US" altLang="ko-KR" sz="1600"/>
              <a:t>." &lt;&lt; endl;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	print(num);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	cout &lt;&lt; "</a:t>
            </a:r>
            <a:r>
              <a:rPr lang="ko-KR" altLang="en-US" sz="1600"/>
              <a:t>인쇄 되었습니다</a:t>
            </a:r>
            <a:r>
              <a:rPr lang="en-US" altLang="ko-KR" sz="1600"/>
              <a:t>." &lt;&lt; endl;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...</a:t>
            </a:r>
          </a:p>
        </p:txBody>
      </p:sp>
      <p:sp>
        <p:nvSpPr>
          <p:cNvPr id="1914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172450" cy="500063"/>
          </a:xfrm>
        </p:spPr>
        <p:txBody>
          <a:bodyPr/>
          <a:lstStyle/>
          <a:p>
            <a:r>
              <a:rPr lang="ko-KR" altLang="en-US" sz="3800"/>
              <a:t>다양한 종류의 예외 주고 받기 </a:t>
            </a:r>
            <a:r>
              <a:rPr lang="en-US" altLang="ko-KR" sz="3800"/>
              <a:t>1/2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catch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compute_exception</a:t>
            </a:r>
            <a:r>
              <a:rPr lang="en-US" altLang="ko-KR" sz="1600" dirty="0"/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	switch(</a:t>
            </a:r>
            <a:r>
              <a:rPr lang="en-US" altLang="ko-KR" sz="1600" dirty="0" err="1"/>
              <a:t>compute_exception</a:t>
            </a:r>
            <a:r>
              <a:rPr lang="en-US" altLang="ko-KR" sz="1600" dirty="0"/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	case 0: 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"0</a:t>
            </a:r>
            <a:r>
              <a:rPr lang="ko-KR" altLang="en-US" sz="1600" dirty="0"/>
              <a:t>을 입력하면 안됩니다</a:t>
            </a:r>
            <a:r>
              <a:rPr lang="en-US" altLang="ko-KR" sz="1600" dirty="0"/>
              <a:t>." 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		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	case 1: 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"100</a:t>
            </a:r>
            <a:r>
              <a:rPr lang="ko-KR" altLang="en-US" sz="1600" dirty="0"/>
              <a:t>이상의 수를 입력하면 안됩니다</a:t>
            </a:r>
            <a:r>
              <a:rPr lang="en-US" altLang="ko-KR" sz="1600" dirty="0"/>
              <a:t>." 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		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	case 2: 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</a:t>
            </a:r>
            <a:r>
              <a:rPr lang="ko-KR" altLang="en-US" sz="1600" dirty="0"/>
              <a:t>홀수를 입력하면 안됩니다</a:t>
            </a:r>
            <a:r>
              <a:rPr lang="en-US" altLang="ko-KR" sz="1600" dirty="0"/>
              <a:t>." 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		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catch (char </a:t>
            </a:r>
            <a:r>
              <a:rPr lang="en-US" altLang="ko-KR" sz="1600" dirty="0" err="1"/>
              <a:t>print_exception</a:t>
            </a:r>
            <a:r>
              <a:rPr lang="en-US" altLang="ko-KR" sz="1600" dirty="0"/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</a:t>
            </a:r>
            <a:r>
              <a:rPr lang="ko-KR" altLang="en-US" sz="1600" dirty="0"/>
              <a:t>음수는 인쇄할 수 없습니다</a:t>
            </a:r>
            <a:r>
              <a:rPr lang="en-US" altLang="ko-KR" sz="1600" dirty="0"/>
              <a:t>." 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	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600" dirty="0"/>
          </a:p>
        </p:txBody>
      </p:sp>
      <p:sp>
        <p:nvSpPr>
          <p:cNvPr id="1925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101013" cy="500063"/>
          </a:xfrm>
        </p:spPr>
        <p:txBody>
          <a:bodyPr/>
          <a:lstStyle/>
          <a:p>
            <a:r>
              <a:rPr lang="ko-KR" altLang="en-US" sz="3800"/>
              <a:t>다양한 종류의 예외 주고 받기 </a:t>
            </a:r>
            <a:r>
              <a:rPr lang="en-US" altLang="ko-KR" sz="3800"/>
              <a:t>2/2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main(void)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num</a:t>
            </a:r>
            <a:r>
              <a:rPr lang="en-US" altLang="ko-KR" sz="180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cout</a:t>
            </a:r>
            <a:r>
              <a:rPr lang="en-US" altLang="ko-KR" sz="1800" dirty="0"/>
              <a:t> &lt;&lt; "0</a:t>
            </a:r>
            <a:r>
              <a:rPr lang="ko-KR" altLang="en-US" sz="1800" dirty="0"/>
              <a:t>보다 크고 </a:t>
            </a:r>
            <a:r>
              <a:rPr lang="en-US" altLang="ko-KR" sz="1800" dirty="0"/>
              <a:t>100</a:t>
            </a:r>
            <a:r>
              <a:rPr lang="ko-KR" altLang="en-US" sz="1800" dirty="0"/>
              <a:t>보다 작은 짝수를 입력하세요</a:t>
            </a:r>
            <a:r>
              <a:rPr lang="en-US" altLang="ko-KR" sz="1800" dirty="0"/>
              <a:t>: 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cin</a:t>
            </a:r>
            <a:r>
              <a:rPr lang="en-US" altLang="ko-KR" sz="1800" dirty="0"/>
              <a:t> &gt;&gt; </a:t>
            </a:r>
            <a:r>
              <a:rPr lang="en-US" altLang="ko-KR" sz="1800" dirty="0" err="1"/>
              <a:t>num</a:t>
            </a:r>
            <a:r>
              <a:rPr lang="en-US" altLang="ko-KR" sz="180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	try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		compute(</a:t>
            </a:r>
            <a:r>
              <a:rPr lang="en-US" altLang="ko-KR" sz="1800" dirty="0" err="1"/>
              <a:t>num</a:t>
            </a:r>
            <a:r>
              <a:rPr lang="en-US" altLang="ko-KR" sz="1800" dirty="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		</a:t>
            </a:r>
            <a:r>
              <a:rPr lang="en-US" altLang="ko-KR" sz="1800" dirty="0" err="1"/>
              <a:t>cout</a:t>
            </a:r>
            <a:r>
              <a:rPr lang="en-US" altLang="ko-KR" sz="1800" dirty="0"/>
              <a:t> &lt;&lt; "</a:t>
            </a:r>
            <a:r>
              <a:rPr lang="ko-KR" altLang="en-US" sz="1800" dirty="0"/>
              <a:t>잘 처리되었습니다</a:t>
            </a:r>
            <a:r>
              <a:rPr lang="en-US" altLang="ko-KR" sz="1800" dirty="0"/>
              <a:t>." &lt;&lt; </a:t>
            </a:r>
            <a:r>
              <a:rPr lang="en-US" altLang="ko-KR" sz="1800" dirty="0" err="1"/>
              <a:t>endl</a:t>
            </a:r>
            <a:r>
              <a:rPr lang="en-US" altLang="ko-KR" sz="180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		print(</a:t>
            </a:r>
            <a:r>
              <a:rPr lang="en-US" altLang="ko-KR" sz="1800" dirty="0" err="1"/>
              <a:t>num</a:t>
            </a:r>
            <a:r>
              <a:rPr lang="en-US" altLang="ko-KR" sz="1800" dirty="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		</a:t>
            </a:r>
            <a:r>
              <a:rPr lang="en-US" altLang="ko-KR" sz="1800" dirty="0" err="1"/>
              <a:t>cout</a:t>
            </a:r>
            <a:r>
              <a:rPr lang="en-US" altLang="ko-KR" sz="1800" dirty="0"/>
              <a:t> &lt;&lt; "</a:t>
            </a:r>
            <a:r>
              <a:rPr lang="ko-KR" altLang="en-US" sz="1800" dirty="0"/>
              <a:t>인쇄 되었습니다</a:t>
            </a:r>
            <a:r>
              <a:rPr lang="en-US" altLang="ko-KR" sz="1800" dirty="0"/>
              <a:t>." &lt;&lt; </a:t>
            </a:r>
            <a:r>
              <a:rPr lang="en-US" altLang="ko-KR" sz="1800" dirty="0" err="1"/>
              <a:t>endl</a:t>
            </a:r>
            <a:r>
              <a:rPr lang="en-US" altLang="ko-KR" sz="180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	catch (...)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		</a:t>
            </a:r>
            <a:r>
              <a:rPr lang="en-US" altLang="ko-KR" sz="1800" dirty="0" err="1"/>
              <a:t>cout</a:t>
            </a:r>
            <a:r>
              <a:rPr lang="en-US" altLang="ko-KR" sz="1800" dirty="0"/>
              <a:t> &lt;&lt; "</a:t>
            </a:r>
            <a:r>
              <a:rPr lang="ko-KR" altLang="en-US" sz="1800" dirty="0"/>
              <a:t>입력이 잘못 되었습니다</a:t>
            </a:r>
            <a:r>
              <a:rPr lang="en-US" altLang="ko-KR" sz="1800" dirty="0"/>
              <a:t>." &lt;&lt; </a:t>
            </a:r>
            <a:r>
              <a:rPr lang="en-US" altLang="ko-KR" sz="1800" dirty="0" err="1"/>
              <a:t>endl</a:t>
            </a:r>
            <a:r>
              <a:rPr lang="en-US" altLang="ko-KR" sz="180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	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}</a:t>
            </a:r>
          </a:p>
        </p:txBody>
      </p:sp>
      <p:sp>
        <p:nvSpPr>
          <p:cNvPr id="193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모든 예외 받기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2600" dirty="0"/>
              <a:t>void compute(</a:t>
            </a:r>
            <a:r>
              <a:rPr lang="en-US" altLang="ko-KR" sz="2600" dirty="0" err="1"/>
              <a:t>int</a:t>
            </a:r>
            <a:r>
              <a:rPr lang="en-US" altLang="ko-KR" sz="2600" dirty="0"/>
              <a:t> </a:t>
            </a:r>
            <a:r>
              <a:rPr lang="en-US" altLang="ko-KR" sz="2600" dirty="0" err="1"/>
              <a:t>num</a:t>
            </a:r>
            <a:r>
              <a:rPr lang="en-US" altLang="ko-KR" sz="2600" dirty="0"/>
              <a:t>) throw (</a:t>
            </a:r>
            <a:r>
              <a:rPr lang="en-US" altLang="ko-KR" sz="2600" dirty="0" err="1"/>
              <a:t>int</a:t>
            </a:r>
            <a:r>
              <a:rPr lang="en-US" altLang="ko-KR" sz="2600" dirty="0"/>
              <a:t>);</a:t>
            </a:r>
          </a:p>
          <a:p>
            <a:pPr>
              <a:lnSpc>
                <a:spcPct val="120000"/>
              </a:lnSpc>
            </a:pPr>
            <a:r>
              <a:rPr lang="en-US" altLang="ko-KR" sz="2600" dirty="0"/>
              <a:t>void print(</a:t>
            </a:r>
            <a:r>
              <a:rPr lang="en-US" altLang="ko-KR" sz="2600" dirty="0" err="1"/>
              <a:t>int</a:t>
            </a:r>
            <a:r>
              <a:rPr lang="en-US" altLang="ko-KR" sz="2600" dirty="0"/>
              <a:t> </a:t>
            </a:r>
            <a:r>
              <a:rPr lang="en-US" altLang="ko-KR" sz="2600" dirty="0" err="1"/>
              <a:t>num</a:t>
            </a:r>
            <a:r>
              <a:rPr lang="en-US" altLang="ko-KR" sz="2600" dirty="0"/>
              <a:t>) throw (char);</a:t>
            </a:r>
          </a:p>
          <a:p>
            <a:pPr>
              <a:lnSpc>
                <a:spcPct val="120000"/>
              </a:lnSpc>
            </a:pPr>
            <a:r>
              <a:rPr lang="en-US" altLang="ko-KR" sz="2600" dirty="0"/>
              <a:t>void func1() throw(</a:t>
            </a:r>
            <a:r>
              <a:rPr lang="en-US" altLang="ko-KR" sz="2600" dirty="0" err="1"/>
              <a:t>int</a:t>
            </a:r>
            <a:r>
              <a:rPr lang="en-US" altLang="ko-KR" sz="2600" dirty="0"/>
              <a:t>, char, double);</a:t>
            </a:r>
          </a:p>
          <a:p>
            <a:pPr>
              <a:lnSpc>
                <a:spcPct val="120000"/>
              </a:lnSpc>
            </a:pPr>
            <a:r>
              <a:rPr lang="en-US" altLang="ko-KR" sz="2600" dirty="0"/>
              <a:t>void func2() throw();</a:t>
            </a:r>
          </a:p>
        </p:txBody>
      </p:sp>
      <p:sp>
        <p:nvSpPr>
          <p:cNvPr id="194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예외의 타입 표시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1063625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class Counter</a:t>
            </a:r>
          </a:p>
          <a:p>
            <a:pPr defTabSz="1063625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{</a:t>
            </a:r>
          </a:p>
          <a:p>
            <a:pPr defTabSz="1063625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public:</a:t>
            </a:r>
          </a:p>
          <a:p>
            <a:pPr defTabSz="1063625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</a:t>
            </a:r>
            <a:r>
              <a:rPr lang="en-US" altLang="ko-KR" sz="1500" b="1"/>
              <a:t>Counter(void);			</a:t>
            </a:r>
            <a:r>
              <a:rPr lang="en-US" altLang="ko-KR" sz="1500">
                <a:latin typeface="굴림" pitchFamily="50" charset="-127"/>
              </a:rPr>
              <a:t>// </a:t>
            </a:r>
            <a:r>
              <a:rPr lang="ko-KR" altLang="en-US" sz="1500">
                <a:latin typeface="굴림" pitchFamily="50" charset="-127"/>
              </a:rPr>
              <a:t>생성자</a:t>
            </a:r>
            <a:endParaRPr lang="ko-KR" altLang="en-US" sz="1500" b="1">
              <a:latin typeface="굴림" pitchFamily="50" charset="-127"/>
            </a:endParaRPr>
          </a:p>
          <a:p>
            <a:pPr defTabSz="1063625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500" b="1"/>
              <a:t>	</a:t>
            </a:r>
            <a:r>
              <a:rPr lang="en-US" altLang="ko-KR" sz="1500" b="1"/>
              <a:t>~Counter(void);			</a:t>
            </a:r>
            <a:r>
              <a:rPr lang="en-US" altLang="ko-KR" sz="1500">
                <a:latin typeface="굴림" pitchFamily="50" charset="-127"/>
              </a:rPr>
              <a:t>// </a:t>
            </a:r>
            <a:r>
              <a:rPr lang="ko-KR" altLang="en-US" sz="1500">
                <a:latin typeface="굴림" pitchFamily="50" charset="-127"/>
              </a:rPr>
              <a:t>소멸자</a:t>
            </a:r>
          </a:p>
          <a:p>
            <a:pPr defTabSz="1063625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500"/>
              <a:t>	</a:t>
            </a:r>
            <a:r>
              <a:rPr lang="en-US" altLang="ko-KR" sz="1500"/>
              <a:t>void Reset(void);		</a:t>
            </a:r>
            <a:r>
              <a:rPr lang="en-US" altLang="ko-KR" sz="1500">
                <a:latin typeface="굴림" pitchFamily="50" charset="-127"/>
              </a:rPr>
              <a:t>// </a:t>
            </a:r>
            <a:r>
              <a:rPr lang="ko-KR" altLang="en-US" sz="1500">
                <a:latin typeface="굴림" pitchFamily="50" charset="-127"/>
              </a:rPr>
              <a:t>카운터를 리셋</a:t>
            </a:r>
          </a:p>
          <a:p>
            <a:pPr defTabSz="1063625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500"/>
              <a:t>	</a:t>
            </a:r>
            <a:r>
              <a:rPr lang="en-US" altLang="ko-KR" sz="1500"/>
              <a:t>void Click(void);		</a:t>
            </a:r>
            <a:r>
              <a:rPr lang="en-US" altLang="ko-KR" sz="1500">
                <a:latin typeface="굴림" pitchFamily="50" charset="-127"/>
              </a:rPr>
              <a:t>// </a:t>
            </a:r>
            <a:r>
              <a:rPr lang="ko-KR" altLang="en-US" sz="1500">
                <a:latin typeface="굴림" pitchFamily="50" charset="-127"/>
              </a:rPr>
              <a:t>버튼을 한번 누름</a:t>
            </a:r>
          </a:p>
          <a:p>
            <a:pPr defTabSz="1063625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500"/>
              <a:t>	</a:t>
            </a:r>
            <a:r>
              <a:rPr lang="en-US" altLang="ko-KR" sz="1500"/>
              <a:t>int GetCount(void);		</a:t>
            </a:r>
            <a:r>
              <a:rPr lang="en-US" altLang="ko-KR" sz="1500">
                <a:latin typeface="굴림" pitchFamily="50" charset="-127"/>
              </a:rPr>
              <a:t>// </a:t>
            </a:r>
            <a:r>
              <a:rPr lang="ko-KR" altLang="en-US" sz="1500">
                <a:latin typeface="굴림" pitchFamily="50" charset="-127"/>
              </a:rPr>
              <a:t>카운터의 값을 얻음</a:t>
            </a:r>
          </a:p>
          <a:p>
            <a:pPr defTabSz="1063625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private:</a:t>
            </a:r>
          </a:p>
          <a:p>
            <a:pPr defTabSz="1063625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int count;			</a:t>
            </a:r>
            <a:r>
              <a:rPr lang="en-US" altLang="ko-KR" sz="1500">
                <a:latin typeface="굴림" pitchFamily="50" charset="-127"/>
              </a:rPr>
              <a:t>// </a:t>
            </a:r>
            <a:r>
              <a:rPr lang="ko-KR" altLang="en-US" sz="1500">
                <a:latin typeface="굴림" pitchFamily="50" charset="-127"/>
              </a:rPr>
              <a:t>변수에는 접근하지 못하게 함</a:t>
            </a:r>
          </a:p>
          <a:p>
            <a:pPr defTabSz="1063625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};</a:t>
            </a:r>
          </a:p>
          <a:p>
            <a:pPr defTabSz="1063625">
              <a:lnSpc>
                <a:spcPct val="80000"/>
              </a:lnSpc>
              <a:buFont typeface="Wingdings" pitchFamily="2" charset="2"/>
              <a:buNone/>
            </a:pPr>
            <a:endParaRPr lang="en-US" altLang="ko-KR" sz="1500"/>
          </a:p>
          <a:p>
            <a:pPr defTabSz="1063625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Counter::Counter(void)</a:t>
            </a:r>
          </a:p>
          <a:p>
            <a:pPr defTabSz="1063625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{</a:t>
            </a:r>
          </a:p>
          <a:p>
            <a:pPr defTabSz="1063625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count = 0;			</a:t>
            </a:r>
            <a:r>
              <a:rPr lang="en-US" altLang="ko-KR" sz="1500">
                <a:latin typeface="굴림" pitchFamily="50" charset="-127"/>
              </a:rPr>
              <a:t>// </a:t>
            </a:r>
            <a:r>
              <a:rPr lang="ko-KR" altLang="en-US" sz="1500">
                <a:latin typeface="굴림" pitchFamily="50" charset="-127"/>
              </a:rPr>
              <a:t>변수 초기화</a:t>
            </a:r>
          </a:p>
          <a:p>
            <a:pPr defTabSz="1063625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500"/>
              <a:t>	</a:t>
            </a:r>
            <a:r>
              <a:rPr lang="en-US" altLang="ko-KR" sz="1500"/>
              <a:t>cout &lt;&lt; "Constuctor" &lt;&lt; endl;</a:t>
            </a:r>
          </a:p>
          <a:p>
            <a:pPr defTabSz="1063625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}</a:t>
            </a:r>
          </a:p>
          <a:p>
            <a:pPr defTabSz="1063625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Counter::~Counter(void)</a:t>
            </a:r>
          </a:p>
          <a:p>
            <a:pPr defTabSz="1063625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{</a:t>
            </a:r>
          </a:p>
          <a:p>
            <a:pPr defTabSz="1063625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cout &lt;&lt; "Distructor" &lt;&lt; endl;</a:t>
            </a:r>
          </a:p>
          <a:p>
            <a:pPr defTabSz="1063625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}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생성자와 소멸자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// </a:t>
            </a:r>
            <a:r>
              <a:rPr lang="en-US" altLang="ko-KR" sz="1800" dirty="0" err="1"/>
              <a:t>Exception.h</a:t>
            </a:r>
            <a:endParaRPr lang="en-US" altLang="ko-KR" sz="1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class Exception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enum</a:t>
            </a:r>
            <a:r>
              <a:rPr lang="en-US" altLang="ko-KR" sz="1800" dirty="0"/>
              <a:t> </a:t>
            </a:r>
            <a:r>
              <a:rPr lang="en-US" altLang="ko-KR" sz="1800" dirty="0" err="1"/>
              <a:t>ExceptionType</a:t>
            </a:r>
            <a:r>
              <a:rPr lang="en-US" altLang="ko-KR" sz="1800" dirty="0"/>
              <a:t> {ZERO, TOO_BIG, ODD_NUM, NEGATIVE};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	Exception(</a:t>
            </a:r>
            <a:r>
              <a:rPr lang="en-US" altLang="ko-KR" sz="1800" dirty="0" err="1"/>
              <a:t>ExceptionType</a:t>
            </a:r>
            <a:r>
              <a:rPr lang="en-US" altLang="ko-KR" sz="1800" dirty="0"/>
              <a:t> type);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	void message(void);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ExceptionType</a:t>
            </a:r>
            <a:r>
              <a:rPr lang="en-US" altLang="ko-KR" sz="1800" dirty="0"/>
              <a:t> type;			// </a:t>
            </a:r>
            <a:r>
              <a:rPr lang="ko-KR" altLang="en-US" sz="1800" dirty="0"/>
              <a:t>예외 종류 저장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};</a:t>
            </a:r>
          </a:p>
        </p:txBody>
      </p:sp>
      <p:sp>
        <p:nvSpPr>
          <p:cNvPr id="195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예외 클래스 </a:t>
            </a:r>
            <a:r>
              <a:rPr lang="en-US" altLang="ko-KR" sz="3800"/>
              <a:t>1/4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Exception::Exception(ExceptionType type)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this-&gt;type = type;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void Exception::message(void)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switch(type)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case ZERO: cout &lt;&lt; "0</a:t>
            </a:r>
            <a:r>
              <a:rPr lang="ko-KR" altLang="en-US" sz="1600"/>
              <a:t>을 입력하면 안됩니다</a:t>
            </a:r>
            <a:r>
              <a:rPr lang="en-US" altLang="ko-KR" sz="1600"/>
              <a:t>." &lt;&lt; endl;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	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case TOO_BIG: cout &lt;&lt; "100</a:t>
            </a:r>
            <a:r>
              <a:rPr lang="ko-KR" altLang="en-US" sz="1600"/>
              <a:t>이상의 수를 입력하면 안됩니다</a:t>
            </a:r>
            <a:r>
              <a:rPr lang="en-US" altLang="ko-KR" sz="1600"/>
              <a:t>." &lt;&lt; endl;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	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case ODD_NUM: cout &lt;&lt; "</a:t>
            </a:r>
            <a:r>
              <a:rPr lang="ko-KR" altLang="en-US" sz="1600"/>
              <a:t>홀수를 입력하면 안됩니다</a:t>
            </a:r>
            <a:r>
              <a:rPr lang="en-US" altLang="ko-KR" sz="1600"/>
              <a:t>." &lt;&lt; endl;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	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case NEGATIVE: cout &lt;&lt; "</a:t>
            </a:r>
            <a:r>
              <a:rPr lang="ko-KR" altLang="en-US" sz="1600"/>
              <a:t>음수는 인쇄할 수 없습니다</a:t>
            </a:r>
            <a:r>
              <a:rPr lang="en-US" altLang="ko-KR" sz="1600"/>
              <a:t>." &lt;&lt; endl;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	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</p:txBody>
      </p:sp>
      <p:sp>
        <p:nvSpPr>
          <p:cNvPr id="196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예외 클래스 </a:t>
            </a:r>
            <a:r>
              <a:rPr lang="en-US" altLang="ko-KR" sz="3800"/>
              <a:t>2/4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 err="1"/>
              <a:t>int</a:t>
            </a:r>
            <a:r>
              <a:rPr lang="en-US" altLang="ko-KR" sz="1700" dirty="0"/>
              <a:t> main(void)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	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num</a:t>
            </a:r>
            <a:r>
              <a:rPr lang="en-US" altLang="ko-KR" sz="170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	</a:t>
            </a:r>
            <a:r>
              <a:rPr lang="en-US" altLang="ko-KR" sz="1700" dirty="0" err="1"/>
              <a:t>cout</a:t>
            </a:r>
            <a:r>
              <a:rPr lang="en-US" altLang="ko-KR" sz="1700" dirty="0"/>
              <a:t> &lt;&lt; "0</a:t>
            </a:r>
            <a:r>
              <a:rPr lang="ko-KR" altLang="en-US" sz="1700" dirty="0"/>
              <a:t>보다 크고 </a:t>
            </a:r>
            <a:r>
              <a:rPr lang="en-US" altLang="ko-KR" sz="1700" dirty="0"/>
              <a:t>100</a:t>
            </a:r>
            <a:r>
              <a:rPr lang="ko-KR" altLang="en-US" sz="1700" dirty="0"/>
              <a:t>보다 작은 짝수를 입력하세요</a:t>
            </a:r>
            <a:r>
              <a:rPr lang="en-US" altLang="ko-KR" sz="1700" dirty="0"/>
              <a:t>: 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	</a:t>
            </a:r>
            <a:r>
              <a:rPr lang="en-US" altLang="ko-KR" sz="1700" dirty="0" err="1"/>
              <a:t>cin</a:t>
            </a:r>
            <a:r>
              <a:rPr lang="en-US" altLang="ko-KR" sz="1700" dirty="0"/>
              <a:t> &gt;&gt; </a:t>
            </a:r>
            <a:r>
              <a:rPr lang="en-US" altLang="ko-KR" sz="1700" dirty="0" err="1"/>
              <a:t>num</a:t>
            </a:r>
            <a:r>
              <a:rPr lang="en-US" altLang="ko-KR" sz="170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	try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		compute(</a:t>
            </a:r>
            <a:r>
              <a:rPr lang="en-US" altLang="ko-KR" sz="1700" dirty="0" err="1"/>
              <a:t>num</a:t>
            </a:r>
            <a:r>
              <a:rPr lang="en-US" altLang="ko-KR" sz="1700" dirty="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		</a:t>
            </a:r>
            <a:r>
              <a:rPr lang="en-US" altLang="ko-KR" sz="1700" dirty="0" err="1"/>
              <a:t>cout</a:t>
            </a:r>
            <a:r>
              <a:rPr lang="en-US" altLang="ko-KR" sz="1700" dirty="0"/>
              <a:t> &lt;&lt; "</a:t>
            </a:r>
            <a:r>
              <a:rPr lang="ko-KR" altLang="en-US" sz="1700" dirty="0"/>
              <a:t>잘 처리되었습니다</a:t>
            </a:r>
            <a:r>
              <a:rPr lang="en-US" altLang="ko-KR" sz="1700" dirty="0"/>
              <a:t>." &lt;&lt; </a:t>
            </a:r>
            <a:r>
              <a:rPr lang="en-US" altLang="ko-KR" sz="1700" dirty="0" err="1"/>
              <a:t>endl</a:t>
            </a:r>
            <a:r>
              <a:rPr lang="en-US" altLang="ko-KR" sz="170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		print(</a:t>
            </a:r>
            <a:r>
              <a:rPr lang="en-US" altLang="ko-KR" sz="1700" dirty="0" err="1"/>
              <a:t>num</a:t>
            </a:r>
            <a:r>
              <a:rPr lang="en-US" altLang="ko-KR" sz="1700" dirty="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		</a:t>
            </a:r>
            <a:r>
              <a:rPr lang="en-US" altLang="ko-KR" sz="1700" dirty="0" err="1"/>
              <a:t>cout</a:t>
            </a:r>
            <a:r>
              <a:rPr lang="en-US" altLang="ko-KR" sz="1700" dirty="0"/>
              <a:t> &lt;&lt; "</a:t>
            </a:r>
            <a:r>
              <a:rPr lang="ko-KR" altLang="en-US" sz="1700" dirty="0"/>
              <a:t>인쇄 되었습니다</a:t>
            </a:r>
            <a:r>
              <a:rPr lang="en-US" altLang="ko-KR" sz="1700" dirty="0"/>
              <a:t>." &lt;&lt; </a:t>
            </a:r>
            <a:r>
              <a:rPr lang="en-US" altLang="ko-KR" sz="1700" dirty="0" err="1"/>
              <a:t>endl</a:t>
            </a:r>
            <a:r>
              <a:rPr lang="en-US" altLang="ko-KR" sz="170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	catch (Exception 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		</a:t>
            </a:r>
            <a:r>
              <a:rPr lang="en-US" altLang="ko-KR" sz="1700" dirty="0" err="1"/>
              <a:t>e.message</a:t>
            </a:r>
            <a:r>
              <a:rPr lang="en-US" altLang="ko-KR" sz="1700" dirty="0"/>
              <a:t>();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	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}</a:t>
            </a:r>
          </a:p>
        </p:txBody>
      </p:sp>
      <p:sp>
        <p:nvSpPr>
          <p:cNvPr id="197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예외 클래스 </a:t>
            </a:r>
            <a:r>
              <a:rPr lang="en-US" altLang="ko-KR" sz="3800"/>
              <a:t>3/4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void compute(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num</a:t>
            </a:r>
            <a:r>
              <a:rPr lang="en-US" altLang="ko-KR" sz="1700" dirty="0"/>
              <a:t>) throw (Exception)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	if (</a:t>
            </a:r>
            <a:r>
              <a:rPr lang="en-US" altLang="ko-KR" sz="1700" dirty="0" err="1"/>
              <a:t>num</a:t>
            </a:r>
            <a:r>
              <a:rPr lang="en-US" altLang="ko-KR" sz="1700" dirty="0"/>
              <a:t>==0)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		throw Exception(Exception::ZERO);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	else if(</a:t>
            </a:r>
            <a:r>
              <a:rPr lang="en-US" altLang="ko-KR" sz="1700" dirty="0" err="1"/>
              <a:t>num</a:t>
            </a:r>
            <a:r>
              <a:rPr lang="en-US" altLang="ko-KR" sz="1700" dirty="0"/>
              <a:t> &gt; 100)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		throw Exception(Exception::TOO_BIG);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	else if(num%2 == 1)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		throw Exception(Exception::ODD_NUM);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	// Do something...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7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void print(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num</a:t>
            </a:r>
            <a:r>
              <a:rPr lang="en-US" altLang="ko-KR" sz="1700" dirty="0"/>
              <a:t>) throw (Exception)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	if(</a:t>
            </a:r>
            <a:r>
              <a:rPr lang="en-US" altLang="ko-KR" sz="1700" dirty="0" err="1"/>
              <a:t>num</a:t>
            </a:r>
            <a:r>
              <a:rPr lang="en-US" altLang="ko-KR" sz="1700" dirty="0"/>
              <a:t> &lt; 0)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		throw Exception(Exception::NEGATIVE);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7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	// Printing...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dirty="0"/>
              <a:t>}</a:t>
            </a:r>
          </a:p>
        </p:txBody>
      </p:sp>
      <p:sp>
        <p:nvSpPr>
          <p:cNvPr id="198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예외 클래스 </a:t>
            </a:r>
            <a:r>
              <a:rPr lang="en-US" altLang="ko-KR" sz="3800"/>
              <a:t>4/4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Exception</a:t>
            </a:r>
          </a:p>
          <a:p>
            <a:pPr lvl="1"/>
            <a:r>
              <a:rPr lang="en-US" altLang="ko-KR"/>
              <a:t>UserException </a:t>
            </a:r>
          </a:p>
          <a:p>
            <a:pPr lvl="1"/>
            <a:r>
              <a:rPr lang="en-US" altLang="ko-KR"/>
              <a:t>FileException </a:t>
            </a:r>
          </a:p>
          <a:p>
            <a:pPr lvl="1"/>
            <a:r>
              <a:rPr lang="en-US" altLang="ko-KR"/>
              <a:t>NetworkException </a:t>
            </a:r>
          </a:p>
        </p:txBody>
      </p:sp>
      <p:sp>
        <p:nvSpPr>
          <p:cNvPr id="199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예외 클래스의 상속 </a:t>
            </a:r>
            <a:r>
              <a:rPr lang="en-US" altLang="ko-KR" sz="3800"/>
              <a:t>1/3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int main(void)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try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	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catch (FileException fe)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	fe.message();	// FileException </a:t>
            </a:r>
            <a:r>
              <a:rPr lang="ko-KR" altLang="en-US" sz="1900"/>
              <a:t>타입이 처리됨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900"/>
              <a:t>	</a:t>
            </a:r>
            <a:r>
              <a:rPr lang="en-US" altLang="ko-KR" sz="19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catch (Exception 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	e.message();		// Exception </a:t>
            </a:r>
            <a:r>
              <a:rPr lang="ko-KR" altLang="en-US" sz="1900"/>
              <a:t>타입이 처리됨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900"/>
              <a:t>	</a:t>
            </a:r>
            <a:r>
              <a:rPr lang="en-US" altLang="ko-KR" sz="19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}</a:t>
            </a:r>
          </a:p>
        </p:txBody>
      </p:sp>
      <p:sp>
        <p:nvSpPr>
          <p:cNvPr id="200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예외 클래스의 상속 </a:t>
            </a:r>
            <a:r>
              <a:rPr lang="en-US" altLang="ko-KR" sz="3800"/>
              <a:t>2/3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int main(void)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try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	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catch (Exception 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	e.message();		// Exception, FileException </a:t>
            </a:r>
            <a:r>
              <a:rPr lang="ko-KR" altLang="en-US" sz="1900"/>
              <a:t>처리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900"/>
              <a:t>	</a:t>
            </a:r>
            <a:r>
              <a:rPr lang="en-US" altLang="ko-KR" sz="19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catch (FileException fe)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	fe.message();	// </a:t>
            </a:r>
            <a:r>
              <a:rPr lang="ko-KR" altLang="en-US" sz="1900"/>
              <a:t>이 부분은 절대 실행되지 않음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900"/>
              <a:t>	</a:t>
            </a:r>
            <a:r>
              <a:rPr lang="en-US" altLang="ko-KR" sz="19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}</a:t>
            </a:r>
          </a:p>
        </p:txBody>
      </p:sp>
      <p:sp>
        <p:nvSpPr>
          <p:cNvPr id="201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예외 클래스의 상속 </a:t>
            </a:r>
            <a:r>
              <a:rPr lang="en-US" altLang="ko-KR" sz="3800"/>
              <a:t>3/3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3"/>
          <p:cNvSpPr>
            <a:spLocks noGrp="1" noChangeArrowheads="1"/>
          </p:cNvSpPr>
          <p:nvPr>
            <p:ph idx="1"/>
          </p:nvPr>
        </p:nvSpPr>
        <p:spPr>
          <a:xfrm>
            <a:off x="0" y="527844"/>
            <a:ext cx="4546600" cy="5040312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 dirty="0"/>
              <a:t>void level1(void)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 dirty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 dirty="0"/>
              <a:t>	level2();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"level1 - </a:t>
            </a:r>
            <a:r>
              <a:rPr lang="ko-KR" altLang="en-US" sz="1200" dirty="0"/>
              <a:t>완료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 dirty="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 dirty="0"/>
              <a:t>void level2(void)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 dirty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"level2 - </a:t>
            </a:r>
            <a:r>
              <a:rPr lang="ko-KR" altLang="en-US" sz="1200" dirty="0"/>
              <a:t>완료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 dirty="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main(void)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 dirty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 dirty="0"/>
              <a:t>	try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 dirty="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 dirty="0"/>
              <a:t>		level1();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 main - </a:t>
            </a:r>
            <a:r>
              <a:rPr lang="ko-KR" altLang="en-US" sz="1200" dirty="0"/>
              <a:t>완료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 dirty="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 dirty="0"/>
              <a:t>	catch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exception)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 dirty="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"main – </a:t>
            </a:r>
            <a:r>
              <a:rPr lang="ko-KR" altLang="en-US" sz="1200" dirty="0" err="1"/>
              <a:t>예외발생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 dirty="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 dirty="0"/>
              <a:t>	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 dirty="0"/>
              <a:t>}</a:t>
            </a:r>
          </a:p>
        </p:txBody>
      </p:sp>
      <p:sp>
        <p:nvSpPr>
          <p:cNvPr id="2027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316416" cy="500063"/>
          </a:xfrm>
        </p:spPr>
        <p:txBody>
          <a:bodyPr/>
          <a:lstStyle/>
          <a:p>
            <a:r>
              <a:rPr lang="ko-KR" altLang="en-US" sz="3800" dirty="0"/>
              <a:t>예외 발생시 프로그램의 흐름 </a:t>
            </a:r>
            <a:r>
              <a:rPr lang="en-US" altLang="ko-KR" sz="3800" dirty="0"/>
              <a:t>1/4</a:t>
            </a:r>
          </a:p>
        </p:txBody>
      </p:sp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5292725" y="1773238"/>
            <a:ext cx="1604963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int main(void)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try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  level1();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catch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  ...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}</a:t>
            </a:r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6494463" y="2525713"/>
            <a:ext cx="1381125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void level1()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level2();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}</a:t>
            </a:r>
          </a:p>
        </p:txBody>
      </p:sp>
      <p:sp>
        <p:nvSpPr>
          <p:cNvPr id="202758" name="Text Box 6"/>
          <p:cNvSpPr txBox="1">
            <a:spLocks noChangeArrowheads="1"/>
          </p:cNvSpPr>
          <p:nvPr/>
        </p:nvSpPr>
        <p:spPr bwMode="auto">
          <a:xfrm>
            <a:off x="7524750" y="2819400"/>
            <a:ext cx="1381125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void level2()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}</a:t>
            </a:r>
          </a:p>
        </p:txBody>
      </p:sp>
      <p:sp>
        <p:nvSpPr>
          <p:cNvPr id="202759" name="Line 7"/>
          <p:cNvSpPr>
            <a:spLocks noChangeShapeType="1"/>
          </p:cNvSpPr>
          <p:nvPr/>
        </p:nvSpPr>
        <p:spPr bwMode="auto">
          <a:xfrm>
            <a:off x="5508625" y="2060575"/>
            <a:ext cx="0" cy="646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2760" name="Line 8"/>
          <p:cNvSpPr>
            <a:spLocks noChangeShapeType="1"/>
          </p:cNvSpPr>
          <p:nvPr/>
        </p:nvSpPr>
        <p:spPr bwMode="auto">
          <a:xfrm flipV="1">
            <a:off x="5508625" y="270668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2761" name="Line 9"/>
          <p:cNvSpPr>
            <a:spLocks noChangeShapeType="1"/>
          </p:cNvSpPr>
          <p:nvPr/>
        </p:nvSpPr>
        <p:spPr bwMode="auto">
          <a:xfrm>
            <a:off x="6516688" y="27066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2762" name="Line 10"/>
          <p:cNvSpPr>
            <a:spLocks noChangeShapeType="1"/>
          </p:cNvSpPr>
          <p:nvPr/>
        </p:nvSpPr>
        <p:spPr bwMode="auto">
          <a:xfrm flipH="1" flipV="1">
            <a:off x="6516688" y="3141663"/>
            <a:ext cx="1008062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2763" name="Line 11"/>
          <p:cNvSpPr>
            <a:spLocks noChangeShapeType="1"/>
          </p:cNvSpPr>
          <p:nvPr/>
        </p:nvSpPr>
        <p:spPr bwMode="auto">
          <a:xfrm>
            <a:off x="5508625" y="29225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2764" name="Line 12"/>
          <p:cNvSpPr>
            <a:spLocks noChangeShapeType="1"/>
          </p:cNvSpPr>
          <p:nvPr/>
        </p:nvSpPr>
        <p:spPr bwMode="auto">
          <a:xfrm flipV="1">
            <a:off x="6516688" y="299720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2765" name="Line 13"/>
          <p:cNvSpPr>
            <a:spLocks noChangeShapeType="1"/>
          </p:cNvSpPr>
          <p:nvPr/>
        </p:nvSpPr>
        <p:spPr bwMode="auto">
          <a:xfrm>
            <a:off x="7524750" y="29940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2766" name="Line 14"/>
          <p:cNvSpPr>
            <a:spLocks noChangeShapeType="1"/>
          </p:cNvSpPr>
          <p:nvPr/>
        </p:nvSpPr>
        <p:spPr bwMode="auto">
          <a:xfrm>
            <a:off x="6516688" y="313690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2767" name="Line 15"/>
          <p:cNvSpPr>
            <a:spLocks noChangeShapeType="1"/>
          </p:cNvSpPr>
          <p:nvPr/>
        </p:nvSpPr>
        <p:spPr bwMode="auto">
          <a:xfrm flipH="1" flipV="1">
            <a:off x="5508625" y="2922588"/>
            <a:ext cx="1008063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2768" name="Freeform 16"/>
          <p:cNvSpPr>
            <a:spLocks/>
          </p:cNvSpPr>
          <p:nvPr/>
        </p:nvSpPr>
        <p:spPr bwMode="auto">
          <a:xfrm>
            <a:off x="5338763" y="3354388"/>
            <a:ext cx="169862" cy="792162"/>
          </a:xfrm>
          <a:custGeom>
            <a:avLst/>
            <a:gdLst>
              <a:gd name="T0" fmla="*/ 169862 w 107"/>
              <a:gd name="T1" fmla="*/ 0 h 499"/>
              <a:gd name="T2" fmla="*/ 0 w 107"/>
              <a:gd name="T3" fmla="*/ 358775 h 499"/>
              <a:gd name="T4" fmla="*/ 169862 w 107"/>
              <a:gd name="T5" fmla="*/ 792162 h 499"/>
              <a:gd name="T6" fmla="*/ 0 60000 65536"/>
              <a:gd name="T7" fmla="*/ 0 60000 65536"/>
              <a:gd name="T8" fmla="*/ 0 60000 65536"/>
              <a:gd name="T9" fmla="*/ 0 w 107"/>
              <a:gd name="T10" fmla="*/ 0 h 499"/>
              <a:gd name="T11" fmla="*/ 107 w 107"/>
              <a:gd name="T12" fmla="*/ 499 h 4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7" h="499">
                <a:moveTo>
                  <a:pt x="107" y="0"/>
                </a:moveTo>
                <a:cubicBezTo>
                  <a:pt x="89" y="38"/>
                  <a:pt x="0" y="143"/>
                  <a:pt x="0" y="226"/>
                </a:cubicBezTo>
                <a:cubicBezTo>
                  <a:pt x="0" y="309"/>
                  <a:pt x="85" y="442"/>
                  <a:pt x="107" y="49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void level1(void)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	level2();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	cout &lt;&lt; "level1 - </a:t>
            </a:r>
            <a:r>
              <a:rPr lang="ko-KR" altLang="en-US" sz="1200"/>
              <a:t>완료</a:t>
            </a:r>
            <a:r>
              <a:rPr lang="en-US" altLang="ko-KR" sz="1200"/>
              <a:t>" &lt;&lt; endl;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void level2(void)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	cout &lt;&lt; "level2 – </a:t>
            </a:r>
            <a:r>
              <a:rPr lang="ko-KR" altLang="en-US" sz="1200"/>
              <a:t>예외 발생</a:t>
            </a:r>
            <a:r>
              <a:rPr lang="en-US" altLang="ko-KR" sz="1200"/>
              <a:t>" &lt;&lt; endl;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	</a:t>
            </a:r>
            <a:r>
              <a:rPr lang="en-US" altLang="ko-KR" sz="1200" b="1">
                <a:solidFill>
                  <a:srgbClr val="FF0000"/>
                </a:solidFill>
              </a:rPr>
              <a:t>throw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	cout &lt;&lt; " level2 – </a:t>
            </a:r>
            <a:r>
              <a:rPr lang="ko-KR" altLang="en-US" sz="1200"/>
              <a:t>완료</a:t>
            </a:r>
            <a:r>
              <a:rPr lang="en-US" altLang="ko-KR" sz="1200"/>
              <a:t>" &lt;&lt; endl;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int main(void)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	try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		level1();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		cout &lt;&lt; " main - </a:t>
            </a:r>
            <a:r>
              <a:rPr lang="ko-KR" altLang="en-US" sz="1200"/>
              <a:t>완료</a:t>
            </a:r>
            <a:r>
              <a:rPr lang="en-US" altLang="ko-KR" sz="1200"/>
              <a:t>" &lt;&lt; endl;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	catch (int exception)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		cout &lt;&lt; "main – </a:t>
            </a:r>
            <a:r>
              <a:rPr lang="ko-KR" altLang="en-US" sz="1200"/>
              <a:t>예외발생</a:t>
            </a:r>
            <a:r>
              <a:rPr lang="en-US" altLang="ko-KR" sz="1200"/>
              <a:t>" &lt;&lt; endl;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	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200"/>
              <a:t>}</a:t>
            </a:r>
          </a:p>
        </p:txBody>
      </p:sp>
      <p:sp>
        <p:nvSpPr>
          <p:cNvPr id="2037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15313" cy="500063"/>
          </a:xfrm>
        </p:spPr>
        <p:txBody>
          <a:bodyPr/>
          <a:lstStyle/>
          <a:p>
            <a:r>
              <a:rPr lang="ko-KR" altLang="en-US" sz="3800"/>
              <a:t>예외 발생시 프로그램의 흐름 </a:t>
            </a:r>
            <a:r>
              <a:rPr lang="en-US" altLang="ko-KR" sz="3800"/>
              <a:t>2/4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4889500" y="858838"/>
            <a:ext cx="1604963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int main(void)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try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  level1();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catch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  ...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}</a:t>
            </a: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6091238" y="1611313"/>
            <a:ext cx="1381125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void level1()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level2();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}</a:t>
            </a:r>
          </a:p>
        </p:txBody>
      </p:sp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7121525" y="1905000"/>
            <a:ext cx="1381125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void level2()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throw 0;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}</a:t>
            </a:r>
          </a:p>
        </p:txBody>
      </p:sp>
      <p:sp>
        <p:nvSpPr>
          <p:cNvPr id="203783" name="Line 7"/>
          <p:cNvSpPr>
            <a:spLocks noChangeShapeType="1"/>
          </p:cNvSpPr>
          <p:nvPr/>
        </p:nvSpPr>
        <p:spPr bwMode="auto">
          <a:xfrm>
            <a:off x="5105400" y="1146175"/>
            <a:ext cx="0" cy="50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3784" name="Line 8"/>
          <p:cNvSpPr>
            <a:spLocks noChangeShapeType="1"/>
          </p:cNvSpPr>
          <p:nvPr/>
        </p:nvSpPr>
        <p:spPr bwMode="auto">
          <a:xfrm flipV="1">
            <a:off x="5105400" y="164782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3785" name="Line 9"/>
          <p:cNvSpPr>
            <a:spLocks noChangeShapeType="1"/>
          </p:cNvSpPr>
          <p:nvPr/>
        </p:nvSpPr>
        <p:spPr bwMode="auto">
          <a:xfrm>
            <a:off x="6113463" y="16478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3786" name="Line 10"/>
          <p:cNvSpPr>
            <a:spLocks noChangeShapeType="1"/>
          </p:cNvSpPr>
          <p:nvPr/>
        </p:nvSpPr>
        <p:spPr bwMode="auto">
          <a:xfrm flipV="1">
            <a:off x="6113463" y="208280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3787" name="Line 11"/>
          <p:cNvSpPr>
            <a:spLocks noChangeShapeType="1"/>
          </p:cNvSpPr>
          <p:nvPr/>
        </p:nvSpPr>
        <p:spPr bwMode="auto">
          <a:xfrm>
            <a:off x="7099300" y="20732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3788" name="Freeform 12"/>
          <p:cNvSpPr>
            <a:spLocks/>
          </p:cNvSpPr>
          <p:nvPr/>
        </p:nvSpPr>
        <p:spPr bwMode="auto">
          <a:xfrm>
            <a:off x="5089525" y="2486025"/>
            <a:ext cx="2009775" cy="261938"/>
          </a:xfrm>
          <a:custGeom>
            <a:avLst/>
            <a:gdLst>
              <a:gd name="T0" fmla="*/ 2009775 w 1266"/>
              <a:gd name="T1" fmla="*/ 0 h 165"/>
              <a:gd name="T2" fmla="*/ 982663 w 1266"/>
              <a:gd name="T3" fmla="*/ 250825 h 165"/>
              <a:gd name="T4" fmla="*/ 0 w 1266"/>
              <a:gd name="T5" fmla="*/ 69850 h 165"/>
              <a:gd name="T6" fmla="*/ 0 60000 65536"/>
              <a:gd name="T7" fmla="*/ 0 60000 65536"/>
              <a:gd name="T8" fmla="*/ 0 60000 65536"/>
              <a:gd name="T9" fmla="*/ 0 w 1266"/>
              <a:gd name="T10" fmla="*/ 0 h 165"/>
              <a:gd name="T11" fmla="*/ 1266 w 1266"/>
              <a:gd name="T12" fmla="*/ 165 h 1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66" h="165">
                <a:moveTo>
                  <a:pt x="1266" y="0"/>
                </a:moveTo>
                <a:cubicBezTo>
                  <a:pt x="1158" y="26"/>
                  <a:pt x="830" y="151"/>
                  <a:pt x="619" y="158"/>
                </a:cubicBezTo>
                <a:cubicBezTo>
                  <a:pt x="408" y="165"/>
                  <a:pt x="129" y="68"/>
                  <a:pt x="0" y="4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3789" name="Line 13"/>
          <p:cNvSpPr>
            <a:spLocks noChangeShapeType="1"/>
          </p:cNvSpPr>
          <p:nvPr/>
        </p:nvSpPr>
        <p:spPr bwMode="auto">
          <a:xfrm flipH="1">
            <a:off x="5105400" y="258445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4619625" cy="5256212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void level1(void)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</a:t>
            </a:r>
            <a:r>
              <a:rPr lang="en-US" altLang="ko-KR" sz="1200" b="1">
                <a:solidFill>
                  <a:srgbClr val="FF0000"/>
                </a:solidFill>
              </a:rPr>
              <a:t>try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</a:t>
            </a:r>
            <a:r>
              <a:rPr lang="en-US" altLang="ko-KR" sz="1200" b="1">
                <a:solidFill>
                  <a:srgbClr val="FF0000"/>
                </a:solidFill>
              </a:rPr>
              <a:t>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	level2();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	cout &lt;&lt; "level1 - </a:t>
            </a:r>
            <a:r>
              <a:rPr lang="ko-KR" altLang="en-US" sz="1200"/>
              <a:t>완료</a:t>
            </a:r>
            <a:r>
              <a:rPr lang="en-US" altLang="ko-KR" sz="1200"/>
              <a:t>" &lt;&lt; endl;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</a:t>
            </a:r>
            <a:r>
              <a:rPr lang="en-US" altLang="ko-KR" sz="1200" b="1">
                <a:solidFill>
                  <a:srgbClr val="FF0000"/>
                </a:solidFill>
              </a:rPr>
              <a:t>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</a:t>
            </a:r>
            <a:r>
              <a:rPr lang="en-US" altLang="ko-KR" sz="1200" b="1">
                <a:solidFill>
                  <a:srgbClr val="FF0000"/>
                </a:solidFill>
              </a:rPr>
              <a:t>catch</a:t>
            </a:r>
            <a:r>
              <a:rPr lang="en-US" altLang="ko-KR" sz="1200"/>
              <a:t>(int exception)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</a:t>
            </a:r>
            <a:r>
              <a:rPr lang="en-US" altLang="ko-KR" sz="1200" b="1">
                <a:solidFill>
                  <a:srgbClr val="FF0000"/>
                </a:solidFill>
              </a:rPr>
              <a:t>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	cout &lt;&lt; "level1 - </a:t>
            </a:r>
            <a:r>
              <a:rPr lang="ko-KR" altLang="en-US" sz="1200"/>
              <a:t>예외 발생</a:t>
            </a:r>
            <a:r>
              <a:rPr lang="en-US" altLang="ko-KR" sz="1200"/>
              <a:t>" &lt;&lt; endl;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</a:t>
            </a:r>
            <a:r>
              <a:rPr lang="en-US" altLang="ko-KR" sz="1200" b="1">
                <a:solidFill>
                  <a:srgbClr val="FF0000"/>
                </a:solidFill>
              </a:rPr>
              <a:t>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void level2(void)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cout &lt;&lt; "level2 – </a:t>
            </a:r>
            <a:r>
              <a:rPr lang="ko-KR" altLang="en-US" sz="1200"/>
              <a:t>예외 발생</a:t>
            </a:r>
            <a:r>
              <a:rPr lang="en-US" altLang="ko-KR" sz="1200"/>
              <a:t>" &lt;&lt; endl;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</a:t>
            </a:r>
            <a:r>
              <a:rPr lang="en-US" altLang="ko-KR" sz="1200" b="1">
                <a:solidFill>
                  <a:srgbClr val="0000FF"/>
                </a:solidFill>
              </a:rPr>
              <a:t>throw 0;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cout &lt;&lt; " level2 – </a:t>
            </a:r>
            <a:r>
              <a:rPr lang="ko-KR" altLang="en-US" sz="1200"/>
              <a:t>완료</a:t>
            </a:r>
            <a:r>
              <a:rPr lang="en-US" altLang="ko-KR" sz="1200"/>
              <a:t>" &lt;&lt; endl;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int main(void)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try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	level1();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	cout &lt;&lt; " main - </a:t>
            </a:r>
            <a:r>
              <a:rPr lang="ko-KR" altLang="en-US" sz="1200"/>
              <a:t>완료</a:t>
            </a:r>
            <a:r>
              <a:rPr lang="en-US" altLang="ko-KR" sz="1200"/>
              <a:t>" &lt;&lt; endl;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catch (int exception)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	cout &lt;&lt; "main – </a:t>
            </a:r>
            <a:r>
              <a:rPr lang="ko-KR" altLang="en-US" sz="1200"/>
              <a:t>예외발생</a:t>
            </a:r>
            <a:r>
              <a:rPr lang="en-US" altLang="ko-KR" sz="1200"/>
              <a:t>" &lt;&lt; endl;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return 0;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}</a:t>
            </a:r>
          </a:p>
        </p:txBody>
      </p:sp>
      <p:sp>
        <p:nvSpPr>
          <p:cNvPr id="2048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101013" cy="500063"/>
          </a:xfrm>
        </p:spPr>
        <p:txBody>
          <a:bodyPr/>
          <a:lstStyle/>
          <a:p>
            <a:r>
              <a:rPr lang="ko-KR" altLang="en-US" sz="3800"/>
              <a:t>예외 발생시 프로그램의 흐름 </a:t>
            </a:r>
            <a:r>
              <a:rPr lang="en-US" altLang="ko-KR" sz="3800"/>
              <a:t>2/4</a:t>
            </a:r>
          </a:p>
        </p:txBody>
      </p:sp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5292725" y="1773238"/>
            <a:ext cx="1604963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int main(void)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try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  level1();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catch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  ...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}</a:t>
            </a:r>
          </a:p>
        </p:txBody>
      </p:sp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6494463" y="2525713"/>
            <a:ext cx="1381125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void level1()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try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  level2();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catch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  ...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}</a:t>
            </a:r>
          </a:p>
        </p:txBody>
      </p:sp>
      <p:sp>
        <p:nvSpPr>
          <p:cNvPr id="204806" name="Text Box 6"/>
          <p:cNvSpPr txBox="1">
            <a:spLocks noChangeArrowheads="1"/>
          </p:cNvSpPr>
          <p:nvPr/>
        </p:nvSpPr>
        <p:spPr bwMode="auto">
          <a:xfrm>
            <a:off x="7696200" y="3203575"/>
            <a:ext cx="1381125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void level2()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throw 0;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}</a:t>
            </a:r>
          </a:p>
        </p:txBody>
      </p:sp>
      <p:sp>
        <p:nvSpPr>
          <p:cNvPr id="204807" name="Line 7"/>
          <p:cNvSpPr>
            <a:spLocks noChangeShapeType="1"/>
          </p:cNvSpPr>
          <p:nvPr/>
        </p:nvSpPr>
        <p:spPr bwMode="auto">
          <a:xfrm>
            <a:off x="5508625" y="206057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08" name="Line 8"/>
          <p:cNvSpPr>
            <a:spLocks noChangeShapeType="1"/>
          </p:cNvSpPr>
          <p:nvPr/>
        </p:nvSpPr>
        <p:spPr bwMode="auto">
          <a:xfrm flipV="1">
            <a:off x="5508625" y="263683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09" name="Line 9"/>
          <p:cNvSpPr>
            <a:spLocks noChangeShapeType="1"/>
          </p:cNvSpPr>
          <p:nvPr/>
        </p:nvSpPr>
        <p:spPr bwMode="auto">
          <a:xfrm>
            <a:off x="6516688" y="2633663"/>
            <a:ext cx="0" cy="796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10" name="Line 10"/>
          <p:cNvSpPr>
            <a:spLocks noChangeShapeType="1"/>
          </p:cNvSpPr>
          <p:nvPr/>
        </p:nvSpPr>
        <p:spPr bwMode="auto">
          <a:xfrm flipV="1">
            <a:off x="6521450" y="3409950"/>
            <a:ext cx="119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11" name="Line 11"/>
          <p:cNvSpPr>
            <a:spLocks noChangeShapeType="1"/>
          </p:cNvSpPr>
          <p:nvPr/>
        </p:nvSpPr>
        <p:spPr bwMode="auto">
          <a:xfrm>
            <a:off x="7712075" y="34115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12" name="Freeform 12"/>
          <p:cNvSpPr>
            <a:spLocks/>
          </p:cNvSpPr>
          <p:nvPr/>
        </p:nvSpPr>
        <p:spPr bwMode="auto">
          <a:xfrm>
            <a:off x="6516688" y="3825875"/>
            <a:ext cx="1198562" cy="574675"/>
          </a:xfrm>
          <a:custGeom>
            <a:avLst/>
            <a:gdLst>
              <a:gd name="T0" fmla="*/ 1198562 w 741"/>
              <a:gd name="T1" fmla="*/ 0 h 362"/>
              <a:gd name="T2" fmla="*/ 685817 w 741"/>
              <a:gd name="T3" fmla="*/ 512763 h 362"/>
              <a:gd name="T4" fmla="*/ 0 w 741"/>
              <a:gd name="T5" fmla="*/ 374650 h 362"/>
              <a:gd name="T6" fmla="*/ 0 60000 65536"/>
              <a:gd name="T7" fmla="*/ 0 60000 65536"/>
              <a:gd name="T8" fmla="*/ 0 60000 65536"/>
              <a:gd name="T9" fmla="*/ 0 w 741"/>
              <a:gd name="T10" fmla="*/ 0 h 362"/>
              <a:gd name="T11" fmla="*/ 741 w 741"/>
              <a:gd name="T12" fmla="*/ 362 h 3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41" h="362">
                <a:moveTo>
                  <a:pt x="741" y="0"/>
                </a:moveTo>
                <a:cubicBezTo>
                  <a:pt x="688" y="54"/>
                  <a:pt x="547" y="284"/>
                  <a:pt x="424" y="323"/>
                </a:cubicBezTo>
                <a:cubicBezTo>
                  <a:pt x="301" y="362"/>
                  <a:pt x="88" y="254"/>
                  <a:pt x="0" y="236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13" name="Line 13"/>
          <p:cNvSpPr>
            <a:spLocks noChangeShapeType="1"/>
          </p:cNvSpPr>
          <p:nvPr/>
        </p:nvSpPr>
        <p:spPr bwMode="auto">
          <a:xfrm>
            <a:off x="6516688" y="4221163"/>
            <a:ext cx="0" cy="647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14" name="Freeform 14"/>
          <p:cNvSpPr>
            <a:spLocks/>
          </p:cNvSpPr>
          <p:nvPr/>
        </p:nvSpPr>
        <p:spPr bwMode="auto">
          <a:xfrm>
            <a:off x="5510213" y="2987675"/>
            <a:ext cx="1006475" cy="1881188"/>
          </a:xfrm>
          <a:custGeom>
            <a:avLst/>
            <a:gdLst>
              <a:gd name="T0" fmla="*/ 1006475 w 626"/>
              <a:gd name="T1" fmla="*/ 1881188 h 1166"/>
              <a:gd name="T2" fmla="*/ 0 w 626"/>
              <a:gd name="T3" fmla="*/ 0 h 1166"/>
              <a:gd name="T4" fmla="*/ 0 60000 65536"/>
              <a:gd name="T5" fmla="*/ 0 60000 65536"/>
              <a:gd name="T6" fmla="*/ 0 w 626"/>
              <a:gd name="T7" fmla="*/ 0 h 1166"/>
              <a:gd name="T8" fmla="*/ 626 w 626"/>
              <a:gd name="T9" fmla="*/ 1166 h 11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26" h="1166">
                <a:moveTo>
                  <a:pt x="626" y="1166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15" name="Line 15"/>
          <p:cNvSpPr>
            <a:spLocks noChangeShapeType="1"/>
          </p:cNvSpPr>
          <p:nvPr/>
        </p:nvSpPr>
        <p:spPr bwMode="auto">
          <a:xfrm>
            <a:off x="5508625" y="29972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16" name="Freeform 16"/>
          <p:cNvSpPr>
            <a:spLocks/>
          </p:cNvSpPr>
          <p:nvPr/>
        </p:nvSpPr>
        <p:spPr bwMode="auto">
          <a:xfrm>
            <a:off x="5292725" y="3348038"/>
            <a:ext cx="211138" cy="863600"/>
          </a:xfrm>
          <a:custGeom>
            <a:avLst/>
            <a:gdLst>
              <a:gd name="T0" fmla="*/ 211138 w 101"/>
              <a:gd name="T1" fmla="*/ 0 h 363"/>
              <a:gd name="T2" fmla="*/ 10452 w 101"/>
              <a:gd name="T3" fmla="*/ 421094 h 363"/>
              <a:gd name="T4" fmla="*/ 211138 w 101"/>
              <a:gd name="T5" fmla="*/ 863600 h 363"/>
              <a:gd name="T6" fmla="*/ 0 60000 65536"/>
              <a:gd name="T7" fmla="*/ 0 60000 65536"/>
              <a:gd name="T8" fmla="*/ 0 60000 65536"/>
              <a:gd name="T9" fmla="*/ 0 w 101"/>
              <a:gd name="T10" fmla="*/ 0 h 363"/>
              <a:gd name="T11" fmla="*/ 101 w 101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1" h="363">
                <a:moveTo>
                  <a:pt x="101" y="0"/>
                </a:moveTo>
                <a:cubicBezTo>
                  <a:pt x="85" y="30"/>
                  <a:pt x="10" y="40"/>
                  <a:pt x="5" y="177"/>
                </a:cubicBezTo>
                <a:cubicBezTo>
                  <a:pt x="0" y="314"/>
                  <a:pt x="81" y="324"/>
                  <a:pt x="101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0"/>
          <p:cNvSpPr>
            <a:spLocks noGrp="1" noChangeArrowheads="1"/>
          </p:cNvSpPr>
          <p:nvPr>
            <p:ph idx="1"/>
          </p:nvPr>
        </p:nvSpPr>
        <p:spPr>
          <a:xfrm>
            <a:off x="292100" y="2924175"/>
            <a:ext cx="8507413" cy="2735263"/>
          </a:xfrm>
        </p:spPr>
        <p:txBody>
          <a:bodyPr/>
          <a:lstStyle/>
          <a:p>
            <a:pPr defTabSz="1028700">
              <a:lnSpc>
                <a:spcPct val="80000"/>
              </a:lnSpc>
            </a:pPr>
            <a:r>
              <a:rPr lang="en-US" altLang="ko-KR" sz="1600"/>
              <a:t>Counter *pCounter = new Counter;	</a:t>
            </a:r>
            <a:r>
              <a:rPr lang="en-US" altLang="ko-KR" sz="1600">
                <a:latin typeface="굴림" pitchFamily="50" charset="-127"/>
              </a:rPr>
              <a:t>// </a:t>
            </a:r>
            <a:r>
              <a:rPr lang="ko-KR" altLang="en-US" sz="1600">
                <a:latin typeface="굴림" pitchFamily="50" charset="-127"/>
              </a:rPr>
              <a:t>메모리 할당 </a:t>
            </a:r>
            <a:r>
              <a:rPr lang="en-US" altLang="ko-KR" sz="1600">
                <a:latin typeface="굴림" pitchFamily="50" charset="-127"/>
              </a:rPr>
              <a:t>(</a:t>
            </a:r>
            <a:r>
              <a:rPr lang="ko-KR" altLang="en-US" sz="1600">
                <a:latin typeface="굴림" pitchFamily="50" charset="-127"/>
              </a:rPr>
              <a:t>생성자 호출</a:t>
            </a:r>
            <a:r>
              <a:rPr lang="en-US" altLang="ko-KR" sz="1600">
                <a:latin typeface="굴림" pitchFamily="50" charset="-127"/>
              </a:rPr>
              <a:t>)</a:t>
            </a:r>
            <a:br>
              <a:rPr lang="en-US" altLang="ko-KR" sz="1600"/>
            </a:br>
            <a:r>
              <a:rPr lang="en-US" altLang="ko-KR" sz="1600"/>
              <a:t>...</a:t>
            </a:r>
            <a:br>
              <a:rPr lang="en-US" altLang="ko-KR" sz="1600"/>
            </a:br>
            <a:r>
              <a:rPr lang="en-US" altLang="ko-KR" sz="1600"/>
              <a:t>delete pCounter;			</a:t>
            </a:r>
            <a:r>
              <a:rPr lang="en-US" altLang="ko-KR" sz="1600">
                <a:latin typeface="굴림" pitchFamily="50" charset="-127"/>
              </a:rPr>
              <a:t>// </a:t>
            </a:r>
            <a:r>
              <a:rPr lang="ko-KR" altLang="en-US" sz="1600">
                <a:latin typeface="굴림" pitchFamily="50" charset="-127"/>
              </a:rPr>
              <a:t>메모리 반납 </a:t>
            </a:r>
            <a:r>
              <a:rPr lang="en-US" altLang="ko-KR" sz="1600">
                <a:latin typeface="굴림" pitchFamily="50" charset="-127"/>
              </a:rPr>
              <a:t>(</a:t>
            </a:r>
            <a:r>
              <a:rPr lang="ko-KR" altLang="en-US" sz="1600">
                <a:latin typeface="굴림" pitchFamily="50" charset="-127"/>
              </a:rPr>
              <a:t>소멸자 호출</a:t>
            </a:r>
            <a:r>
              <a:rPr lang="en-US" altLang="ko-KR" sz="1600">
                <a:latin typeface="굴림" pitchFamily="50" charset="-127"/>
              </a:rPr>
              <a:t>)</a:t>
            </a:r>
          </a:p>
          <a:p>
            <a:pPr defTabSz="1028700">
              <a:lnSpc>
                <a:spcPct val="80000"/>
              </a:lnSpc>
            </a:pPr>
            <a:endParaRPr lang="en-US" altLang="ko-KR" sz="1600"/>
          </a:p>
          <a:p>
            <a:pPr defTabSz="1028700">
              <a:lnSpc>
                <a:spcPct val="80000"/>
              </a:lnSpc>
            </a:pPr>
            <a:r>
              <a:rPr lang="en-US" altLang="ko-KR" sz="1600"/>
              <a:t>Counter *pCounter = new Counter [5];	</a:t>
            </a:r>
            <a:r>
              <a:rPr lang="en-US" altLang="ko-KR" sz="1600">
                <a:latin typeface="굴림" pitchFamily="50" charset="-127"/>
              </a:rPr>
              <a:t>// </a:t>
            </a:r>
            <a:r>
              <a:rPr lang="ko-KR" altLang="en-US" sz="1600">
                <a:latin typeface="굴림" pitchFamily="50" charset="-127"/>
              </a:rPr>
              <a:t>메모리 할당 </a:t>
            </a:r>
            <a:r>
              <a:rPr lang="en-US" altLang="ko-KR" sz="1600">
                <a:latin typeface="굴림" pitchFamily="50" charset="-127"/>
              </a:rPr>
              <a:t>(</a:t>
            </a:r>
            <a:r>
              <a:rPr lang="ko-KR" altLang="en-US" sz="1600">
                <a:latin typeface="굴림" pitchFamily="50" charset="-127"/>
              </a:rPr>
              <a:t>생성자 호출</a:t>
            </a:r>
            <a:r>
              <a:rPr lang="en-US" altLang="ko-KR" sz="1600">
                <a:latin typeface="굴림" pitchFamily="50" charset="-127"/>
              </a:rPr>
              <a:t>)</a:t>
            </a:r>
            <a:br>
              <a:rPr lang="en-US" altLang="ko-KR" sz="1600"/>
            </a:br>
            <a:r>
              <a:rPr lang="en-US" altLang="ko-KR" sz="1600"/>
              <a:t>...</a:t>
            </a:r>
            <a:br>
              <a:rPr lang="en-US" altLang="ko-KR" sz="1600"/>
            </a:br>
            <a:r>
              <a:rPr lang="en-US" altLang="ko-KR" sz="1600"/>
              <a:t>delete [] pCounter;			</a:t>
            </a:r>
            <a:r>
              <a:rPr lang="en-US" altLang="ko-KR" sz="1600">
                <a:latin typeface="굴림" pitchFamily="50" charset="-127"/>
              </a:rPr>
              <a:t>// </a:t>
            </a:r>
            <a:r>
              <a:rPr lang="ko-KR" altLang="en-US" sz="1600">
                <a:latin typeface="굴림" pitchFamily="50" charset="-127"/>
              </a:rPr>
              <a:t>메모리 반납 </a:t>
            </a:r>
            <a:r>
              <a:rPr lang="en-US" altLang="ko-KR" sz="1600">
                <a:latin typeface="굴림" pitchFamily="50" charset="-127"/>
              </a:rPr>
              <a:t>(</a:t>
            </a:r>
            <a:r>
              <a:rPr lang="ko-KR" altLang="en-US" sz="1600">
                <a:latin typeface="굴림" pitchFamily="50" charset="-127"/>
              </a:rPr>
              <a:t>소멸자 호출</a:t>
            </a:r>
            <a:r>
              <a:rPr lang="en-US" altLang="ko-KR" sz="1600">
                <a:latin typeface="굴림" pitchFamily="50" charset="-127"/>
              </a:rPr>
              <a:t>)</a:t>
            </a:r>
          </a:p>
          <a:p>
            <a:pPr defTabSz="1028700">
              <a:lnSpc>
                <a:spcPct val="80000"/>
              </a:lnSpc>
            </a:pPr>
            <a:endParaRPr lang="en-US" altLang="ko-KR" sz="1600"/>
          </a:p>
          <a:p>
            <a:pPr defTabSz="1028700">
              <a:lnSpc>
                <a:spcPct val="80000"/>
              </a:lnSpc>
            </a:pPr>
            <a:r>
              <a:rPr lang="en-US" altLang="ko-KR" sz="1600">
                <a:latin typeface="굴림" pitchFamily="50" charset="-127"/>
              </a:rPr>
              <a:t>// </a:t>
            </a:r>
            <a:r>
              <a:rPr lang="ko-KR" altLang="en-US" sz="1600">
                <a:latin typeface="굴림" pitchFamily="50" charset="-127"/>
              </a:rPr>
              <a:t>메모리 할당 </a:t>
            </a:r>
            <a:r>
              <a:rPr lang="en-US" altLang="ko-KR" sz="1600">
                <a:latin typeface="굴림" pitchFamily="50" charset="-127"/>
              </a:rPr>
              <a:t>(</a:t>
            </a:r>
            <a:r>
              <a:rPr lang="ko-KR" altLang="en-US" sz="1600">
                <a:latin typeface="굴림" pitchFamily="50" charset="-127"/>
              </a:rPr>
              <a:t>생성자는 호출되지 않음</a:t>
            </a:r>
            <a:r>
              <a:rPr lang="en-US" altLang="ko-KR" sz="1600">
                <a:latin typeface="굴림" pitchFamily="50" charset="-127"/>
              </a:rPr>
              <a:t>)</a:t>
            </a:r>
            <a:br>
              <a:rPr lang="en-US" altLang="ko-KR" sz="1600">
                <a:latin typeface="굴림" pitchFamily="50" charset="-127"/>
              </a:rPr>
            </a:br>
            <a:r>
              <a:rPr lang="en-US" altLang="ko-KR" sz="1600"/>
              <a:t>Counter *pCounter = (Counter *)malloc(sizeof(Counter));</a:t>
            </a:r>
            <a:br>
              <a:rPr lang="en-US" altLang="ko-KR" sz="1600"/>
            </a:br>
            <a:r>
              <a:rPr lang="en-US" altLang="ko-KR" sz="1600"/>
              <a:t>...</a:t>
            </a:r>
            <a:br>
              <a:rPr lang="en-US" altLang="ko-KR" sz="1600"/>
            </a:br>
            <a:r>
              <a:rPr lang="en-US" altLang="ko-KR" sz="1600"/>
              <a:t>free(pCounter)		</a:t>
            </a:r>
            <a:r>
              <a:rPr lang="en-US" altLang="ko-KR" sz="1600">
                <a:latin typeface="굴림" pitchFamily="50" charset="-127"/>
              </a:rPr>
              <a:t>// </a:t>
            </a:r>
            <a:r>
              <a:rPr lang="ko-KR" altLang="en-US" sz="1600">
                <a:latin typeface="굴림" pitchFamily="50" charset="-127"/>
              </a:rPr>
              <a:t>메모리 반납 </a:t>
            </a:r>
            <a:r>
              <a:rPr lang="en-US" altLang="ko-KR" sz="1600">
                <a:latin typeface="굴림" pitchFamily="50" charset="-127"/>
              </a:rPr>
              <a:t>(</a:t>
            </a:r>
            <a:r>
              <a:rPr lang="ko-KR" altLang="en-US" sz="1600">
                <a:latin typeface="굴림" pitchFamily="50" charset="-127"/>
              </a:rPr>
              <a:t>소멸자는 호출되지 않음</a:t>
            </a:r>
            <a:r>
              <a:rPr lang="en-US" altLang="ko-KR" sz="1600">
                <a:latin typeface="굴림" pitchFamily="50" charset="-127"/>
              </a:rPr>
              <a:t>)</a:t>
            </a:r>
          </a:p>
          <a:p>
            <a:pPr defTabSz="1028700">
              <a:lnSpc>
                <a:spcPct val="80000"/>
              </a:lnSpc>
            </a:pPr>
            <a:endParaRPr lang="en-US" altLang="ko-KR" sz="16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인스턴스의 생성과 소멸</a:t>
            </a:r>
          </a:p>
        </p:txBody>
      </p:sp>
      <p:graphicFrame>
        <p:nvGraphicFramePr>
          <p:cNvPr id="502787" name="Group 3"/>
          <p:cNvGraphicFramePr>
            <a:graphicFrameLocks noGrp="1"/>
          </p:cNvGraphicFramePr>
          <p:nvPr/>
        </p:nvGraphicFramePr>
        <p:xfrm>
          <a:off x="323850" y="620713"/>
          <a:ext cx="8393112" cy="2016126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2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선언 방법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사용 범위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메모리에 존재하는 수명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지역변수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안에서 선언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내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함수가 실행되는 동안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전역변수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밖에서 선언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프로그램 전체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프로그램이 실행되는 동안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정적변수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안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밖에서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static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키워드를 붙여 선언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안에서 선언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내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 밖에서 선언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파일 내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프로그램이 실행되는 동안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639763"/>
            <a:ext cx="4546600" cy="5329237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void level1(void)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try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	level2();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	cout &lt;&lt; "level1 - </a:t>
            </a:r>
            <a:r>
              <a:rPr lang="ko-KR" altLang="en-US" sz="1200"/>
              <a:t>완료</a:t>
            </a:r>
            <a:r>
              <a:rPr lang="en-US" altLang="ko-KR" sz="1200"/>
              <a:t>" &lt;&lt; endl;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catch(int exception)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	cout &lt;&lt; "level1 - </a:t>
            </a:r>
            <a:r>
              <a:rPr lang="ko-KR" altLang="en-US" sz="1200"/>
              <a:t>예외 발생</a:t>
            </a:r>
            <a:r>
              <a:rPr lang="en-US" altLang="ko-KR" sz="1200"/>
              <a:t>" &lt;&lt; endl;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	</a:t>
            </a:r>
            <a:r>
              <a:rPr lang="en-US" altLang="ko-KR" sz="1200" b="1">
                <a:solidFill>
                  <a:srgbClr val="FF0000"/>
                </a:solidFill>
              </a:rPr>
              <a:t>throw;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void level2(void)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cout &lt;&lt; "level2 – </a:t>
            </a:r>
            <a:r>
              <a:rPr lang="ko-KR" altLang="en-US" sz="1200"/>
              <a:t>예외 발생</a:t>
            </a:r>
            <a:r>
              <a:rPr lang="en-US" altLang="ko-KR" sz="1200"/>
              <a:t>" &lt;&lt; endl;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</a:t>
            </a:r>
            <a:r>
              <a:rPr lang="en-US" altLang="ko-KR" sz="1200" b="1">
                <a:solidFill>
                  <a:srgbClr val="0000FF"/>
                </a:solidFill>
              </a:rPr>
              <a:t>throw 0;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cout &lt;&lt; " level2 – </a:t>
            </a:r>
            <a:r>
              <a:rPr lang="ko-KR" altLang="en-US" sz="1200"/>
              <a:t>완료</a:t>
            </a:r>
            <a:r>
              <a:rPr lang="en-US" altLang="ko-KR" sz="1200"/>
              <a:t>" &lt;&lt; endl;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int main(void)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try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	level1();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	cout &lt;&lt; " main - </a:t>
            </a:r>
            <a:r>
              <a:rPr lang="ko-KR" altLang="en-US" sz="1200"/>
              <a:t>완료</a:t>
            </a:r>
            <a:r>
              <a:rPr lang="en-US" altLang="ko-KR" sz="1200"/>
              <a:t>" &lt;&lt; endl;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catch (int exception)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	cout &lt;&lt; "main – </a:t>
            </a:r>
            <a:r>
              <a:rPr lang="ko-KR" altLang="en-US" sz="1200"/>
              <a:t>예외발생</a:t>
            </a:r>
            <a:r>
              <a:rPr lang="en-US" altLang="ko-KR" sz="1200"/>
              <a:t>" &lt;&lt; endl;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	return 0;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200"/>
              <a:t>}</a:t>
            </a:r>
          </a:p>
        </p:txBody>
      </p:sp>
      <p:sp>
        <p:nvSpPr>
          <p:cNvPr id="2058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43888" cy="500063"/>
          </a:xfrm>
        </p:spPr>
        <p:txBody>
          <a:bodyPr/>
          <a:lstStyle/>
          <a:p>
            <a:r>
              <a:rPr lang="ko-KR" altLang="en-US" sz="3800"/>
              <a:t>예외 발생시 프로그램의 흐름 </a:t>
            </a:r>
            <a:r>
              <a:rPr lang="en-US" altLang="ko-KR" sz="3800"/>
              <a:t>1/4</a:t>
            </a:r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5267325" y="1360488"/>
            <a:ext cx="1604963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int main(void)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try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  level1();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catch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  ...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}</a:t>
            </a:r>
          </a:p>
        </p:txBody>
      </p:sp>
      <p:sp>
        <p:nvSpPr>
          <p:cNvPr id="205829" name="Text Box 5"/>
          <p:cNvSpPr txBox="1">
            <a:spLocks noChangeArrowheads="1"/>
          </p:cNvSpPr>
          <p:nvPr/>
        </p:nvSpPr>
        <p:spPr bwMode="auto">
          <a:xfrm>
            <a:off x="6469063" y="2112963"/>
            <a:ext cx="1381125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void level1()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try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  level2();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catch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  ...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  throw;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}</a:t>
            </a:r>
          </a:p>
        </p:txBody>
      </p:sp>
      <p:sp>
        <p:nvSpPr>
          <p:cNvPr id="205830" name="Text Box 6"/>
          <p:cNvSpPr txBox="1">
            <a:spLocks noChangeArrowheads="1"/>
          </p:cNvSpPr>
          <p:nvPr/>
        </p:nvSpPr>
        <p:spPr bwMode="auto">
          <a:xfrm>
            <a:off x="7670800" y="2790825"/>
            <a:ext cx="1381125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void level2()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  throw 0;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>
                <a:latin typeface="Courier New" pitchFamily="49" charset="0"/>
              </a:rPr>
              <a:t>}</a:t>
            </a:r>
          </a:p>
        </p:txBody>
      </p:sp>
      <p:sp>
        <p:nvSpPr>
          <p:cNvPr id="205831" name="Line 7"/>
          <p:cNvSpPr>
            <a:spLocks noChangeShapeType="1"/>
          </p:cNvSpPr>
          <p:nvPr/>
        </p:nvSpPr>
        <p:spPr bwMode="auto">
          <a:xfrm flipH="1">
            <a:off x="5478463" y="166846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832" name="Line 8"/>
          <p:cNvSpPr>
            <a:spLocks noChangeShapeType="1"/>
          </p:cNvSpPr>
          <p:nvPr/>
        </p:nvSpPr>
        <p:spPr bwMode="auto">
          <a:xfrm flipV="1">
            <a:off x="5483225" y="217170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833" name="Line 9"/>
          <p:cNvSpPr>
            <a:spLocks noChangeShapeType="1"/>
          </p:cNvSpPr>
          <p:nvPr/>
        </p:nvSpPr>
        <p:spPr bwMode="auto">
          <a:xfrm>
            <a:off x="6494463" y="217170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834" name="Line 10"/>
          <p:cNvSpPr>
            <a:spLocks noChangeShapeType="1"/>
          </p:cNvSpPr>
          <p:nvPr/>
        </p:nvSpPr>
        <p:spPr bwMode="auto">
          <a:xfrm flipV="1">
            <a:off x="6496050" y="2892425"/>
            <a:ext cx="119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835" name="Line 11"/>
          <p:cNvSpPr>
            <a:spLocks noChangeShapeType="1"/>
          </p:cNvSpPr>
          <p:nvPr/>
        </p:nvSpPr>
        <p:spPr bwMode="auto">
          <a:xfrm flipH="1">
            <a:off x="7702550" y="28924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836" name="Line 12"/>
          <p:cNvSpPr>
            <a:spLocks noChangeShapeType="1"/>
          </p:cNvSpPr>
          <p:nvPr/>
        </p:nvSpPr>
        <p:spPr bwMode="auto">
          <a:xfrm>
            <a:off x="5483225" y="325278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837" name="Freeform 13"/>
          <p:cNvSpPr>
            <a:spLocks/>
          </p:cNvSpPr>
          <p:nvPr/>
        </p:nvSpPr>
        <p:spPr bwMode="auto">
          <a:xfrm>
            <a:off x="5465763" y="3233738"/>
            <a:ext cx="1022350" cy="1219200"/>
          </a:xfrm>
          <a:custGeom>
            <a:avLst/>
            <a:gdLst>
              <a:gd name="T0" fmla="*/ 1022350 w 644"/>
              <a:gd name="T1" fmla="*/ 1219200 h 768"/>
              <a:gd name="T2" fmla="*/ 423863 w 644"/>
              <a:gd name="T3" fmla="*/ 798513 h 768"/>
              <a:gd name="T4" fmla="*/ 0 w 644"/>
              <a:gd name="T5" fmla="*/ 0 h 768"/>
              <a:gd name="T6" fmla="*/ 0 60000 65536"/>
              <a:gd name="T7" fmla="*/ 0 60000 65536"/>
              <a:gd name="T8" fmla="*/ 0 60000 65536"/>
              <a:gd name="T9" fmla="*/ 0 w 644"/>
              <a:gd name="T10" fmla="*/ 0 h 768"/>
              <a:gd name="T11" fmla="*/ 644 w 644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4" h="768">
                <a:moveTo>
                  <a:pt x="644" y="768"/>
                </a:moveTo>
                <a:cubicBezTo>
                  <a:pt x="581" y="725"/>
                  <a:pt x="374" y="631"/>
                  <a:pt x="267" y="503"/>
                </a:cubicBezTo>
                <a:cubicBezTo>
                  <a:pt x="160" y="375"/>
                  <a:pt x="56" y="105"/>
                  <a:pt x="0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838" name="Freeform 14"/>
          <p:cNvSpPr>
            <a:spLocks/>
          </p:cNvSpPr>
          <p:nvPr/>
        </p:nvSpPr>
        <p:spPr bwMode="auto">
          <a:xfrm>
            <a:off x="6491288" y="3413125"/>
            <a:ext cx="1198562" cy="574675"/>
          </a:xfrm>
          <a:custGeom>
            <a:avLst/>
            <a:gdLst>
              <a:gd name="T0" fmla="*/ 1198562 w 741"/>
              <a:gd name="T1" fmla="*/ 0 h 362"/>
              <a:gd name="T2" fmla="*/ 685817 w 741"/>
              <a:gd name="T3" fmla="*/ 512763 h 362"/>
              <a:gd name="T4" fmla="*/ 0 w 741"/>
              <a:gd name="T5" fmla="*/ 374650 h 362"/>
              <a:gd name="T6" fmla="*/ 0 60000 65536"/>
              <a:gd name="T7" fmla="*/ 0 60000 65536"/>
              <a:gd name="T8" fmla="*/ 0 60000 65536"/>
              <a:gd name="T9" fmla="*/ 0 w 741"/>
              <a:gd name="T10" fmla="*/ 0 h 362"/>
              <a:gd name="T11" fmla="*/ 741 w 741"/>
              <a:gd name="T12" fmla="*/ 362 h 3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41" h="362">
                <a:moveTo>
                  <a:pt x="741" y="0"/>
                </a:moveTo>
                <a:cubicBezTo>
                  <a:pt x="688" y="54"/>
                  <a:pt x="547" y="284"/>
                  <a:pt x="424" y="323"/>
                </a:cubicBezTo>
                <a:cubicBezTo>
                  <a:pt x="301" y="362"/>
                  <a:pt x="88" y="254"/>
                  <a:pt x="0" y="236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839" name="Line 15"/>
          <p:cNvSpPr>
            <a:spLocks noChangeShapeType="1"/>
          </p:cNvSpPr>
          <p:nvPr/>
        </p:nvSpPr>
        <p:spPr bwMode="auto">
          <a:xfrm>
            <a:off x="6491288" y="3808413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class Data</a:t>
            </a:r>
          </a:p>
          <a:p>
            <a:pPr marL="400050" indent="-40005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{</a:t>
            </a:r>
          </a:p>
          <a:p>
            <a:pPr marL="400050" indent="-40005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public:</a:t>
            </a:r>
          </a:p>
          <a:p>
            <a:pPr marL="400050" indent="-40005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Data();</a:t>
            </a:r>
          </a:p>
          <a:p>
            <a:pPr marL="400050" indent="-40005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~Data();</a:t>
            </a:r>
          </a:p>
          <a:p>
            <a:pPr marL="400050" indent="-40005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};</a:t>
            </a:r>
          </a:p>
          <a:p>
            <a:pPr marL="400050" indent="-400050">
              <a:lnSpc>
                <a:spcPct val="80000"/>
              </a:lnSpc>
              <a:buFont typeface="Wingdings" pitchFamily="2" charset="2"/>
              <a:buNone/>
            </a:pPr>
            <a:endParaRPr lang="en-US" altLang="ko-KR" sz="1900"/>
          </a:p>
          <a:p>
            <a:pPr marL="400050" indent="-40005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Data::Data()</a:t>
            </a:r>
          </a:p>
          <a:p>
            <a:pPr marL="400050" indent="-40005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{</a:t>
            </a:r>
          </a:p>
          <a:p>
            <a:pPr marL="400050" indent="-40005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cout &lt;&lt; "Data constructor" &lt;&lt; endl;</a:t>
            </a:r>
          </a:p>
          <a:p>
            <a:pPr marL="400050" indent="-40005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}</a:t>
            </a:r>
          </a:p>
          <a:p>
            <a:pPr marL="400050" indent="-400050">
              <a:lnSpc>
                <a:spcPct val="80000"/>
              </a:lnSpc>
              <a:buFont typeface="Wingdings" pitchFamily="2" charset="2"/>
              <a:buNone/>
            </a:pPr>
            <a:endParaRPr lang="en-US" altLang="ko-KR" sz="1900"/>
          </a:p>
          <a:p>
            <a:pPr marL="400050" indent="-40005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Data::~Data()</a:t>
            </a:r>
          </a:p>
          <a:p>
            <a:pPr marL="400050" indent="-40005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{</a:t>
            </a:r>
          </a:p>
          <a:p>
            <a:pPr marL="400050" indent="-40005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cout &lt;&lt; "Data destructor" &lt;&lt; endl;</a:t>
            </a:r>
          </a:p>
          <a:p>
            <a:pPr marL="400050" indent="-40005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}</a:t>
            </a:r>
          </a:p>
        </p:txBody>
      </p:sp>
      <p:sp>
        <p:nvSpPr>
          <p:cNvPr id="206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스택 풀기 </a:t>
            </a:r>
            <a:r>
              <a:rPr lang="en-US" altLang="ko-KR" sz="3800"/>
              <a:t>1/2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void level1(void)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Data d1;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level2();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cout &lt;&lt; "level1 - </a:t>
            </a:r>
            <a:r>
              <a:rPr lang="ko-KR" altLang="en-US" sz="2100"/>
              <a:t>완료</a:t>
            </a:r>
            <a:r>
              <a:rPr lang="en-US" altLang="ko-KR" sz="2100"/>
              <a:t>" &lt;&lt; endl;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1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void level2(void)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Data d2;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cout &lt;&lt; "level2 - </a:t>
            </a:r>
            <a:r>
              <a:rPr lang="ko-KR" altLang="en-US" sz="2100"/>
              <a:t>예외 발생</a:t>
            </a:r>
            <a:r>
              <a:rPr lang="en-US" altLang="ko-KR" sz="2100"/>
              <a:t>" &lt;&lt; endl;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throw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cout &lt;&lt; "level2 - </a:t>
            </a:r>
            <a:r>
              <a:rPr lang="ko-KR" altLang="en-US" sz="2100"/>
              <a:t>완료</a:t>
            </a:r>
            <a:r>
              <a:rPr lang="en-US" altLang="ko-KR" sz="2100"/>
              <a:t>" &lt;&lt; endl;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}</a:t>
            </a:r>
          </a:p>
        </p:txBody>
      </p:sp>
      <p:sp>
        <p:nvSpPr>
          <p:cNvPr id="207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스택 풀기 </a:t>
            </a:r>
            <a:r>
              <a:rPr lang="en-US" altLang="ko-KR" sz="3800"/>
              <a:t>2/2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void level1(void)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int *ptr = new int [100];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level2();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delete [] ptr;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2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void level2(void)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throw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}</a:t>
            </a:r>
          </a:p>
        </p:txBody>
      </p:sp>
      <p:sp>
        <p:nvSpPr>
          <p:cNvPr id="208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예외처리 시 주의점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71500"/>
            <a:r>
              <a:rPr lang="ko-KR" altLang="en-US" sz="1900">
                <a:latin typeface="굴림" pitchFamily="50" charset="-127"/>
              </a:rPr>
              <a:t>리턴 값을 이용한 예외처리</a:t>
            </a:r>
          </a:p>
          <a:p>
            <a:pPr marL="839788" lvl="1" indent="-495300"/>
            <a:r>
              <a:rPr lang="ko-KR" altLang="en-US" sz="1700">
                <a:latin typeface="굴림" pitchFamily="50" charset="-127"/>
              </a:rPr>
              <a:t>예외 발생의 원인이 호출되는 함수에 직접적으로 관련된 경우</a:t>
            </a:r>
          </a:p>
          <a:p>
            <a:pPr marL="839788" lvl="1" indent="-495300"/>
            <a:r>
              <a:rPr lang="ko-KR" altLang="en-US" sz="1700">
                <a:latin typeface="굴림" pitchFamily="50" charset="-127"/>
              </a:rPr>
              <a:t>수행 속도가 매우 중요해서 오버헤드를 허용할 수 없는 경우</a:t>
            </a:r>
          </a:p>
          <a:p>
            <a:pPr marL="839788" lvl="1" indent="-495300"/>
            <a:r>
              <a:rPr lang="en-US" altLang="ko-KR" sz="1700">
                <a:latin typeface="굴림" pitchFamily="50" charset="-127"/>
              </a:rPr>
              <a:t>C </a:t>
            </a:r>
            <a:r>
              <a:rPr lang="ko-KR" altLang="en-US" sz="1700">
                <a:latin typeface="굴림" pitchFamily="50" charset="-127"/>
              </a:rPr>
              <a:t>문법만을 이용해서 프로그래밍해야 하는 경우</a:t>
            </a:r>
          </a:p>
          <a:p>
            <a:pPr marL="839788" lvl="1" indent="-495300"/>
            <a:endParaRPr lang="ko-KR" altLang="en-US" sz="1700">
              <a:latin typeface="굴림" pitchFamily="50" charset="-127"/>
            </a:endParaRPr>
          </a:p>
          <a:p>
            <a:pPr marL="571500" indent="-571500"/>
            <a:r>
              <a:rPr lang="en-US" altLang="ko-KR" sz="1900">
                <a:latin typeface="굴림" pitchFamily="50" charset="-127"/>
              </a:rPr>
              <a:t>throw</a:t>
            </a:r>
            <a:r>
              <a:rPr lang="ko-KR" altLang="en-US" sz="1900">
                <a:latin typeface="굴림" pitchFamily="50" charset="-127"/>
              </a:rPr>
              <a:t>문을 이용한 예외처리</a:t>
            </a:r>
          </a:p>
          <a:p>
            <a:pPr marL="839788" lvl="1" indent="-495300"/>
            <a:r>
              <a:rPr lang="ko-KR" altLang="en-US" sz="1700">
                <a:latin typeface="굴림" pitchFamily="50" charset="-127"/>
              </a:rPr>
              <a:t>예외 발생의 원인이 호출되는 함수에 직접적인 관련이 없는 경우</a:t>
            </a:r>
          </a:p>
          <a:p>
            <a:pPr marL="839788" lvl="1" indent="-495300"/>
            <a:r>
              <a:rPr lang="ko-KR" altLang="en-US" sz="1700">
                <a:latin typeface="굴림" pitchFamily="50" charset="-127"/>
              </a:rPr>
              <a:t>호출하는 쪽에서 예상하지 못하는 순간에 예외가 발생하는 경우</a:t>
            </a:r>
          </a:p>
          <a:p>
            <a:pPr marL="839788" lvl="1" indent="-495300"/>
            <a:r>
              <a:rPr lang="ko-KR" altLang="en-US" sz="1700">
                <a:latin typeface="굴림" pitchFamily="50" charset="-127"/>
              </a:rPr>
              <a:t>일단 예외가 발생하면 그 다음에 이어지는 일련의 기능들을 수행할 수 없는 경우</a:t>
            </a:r>
          </a:p>
          <a:p>
            <a:pPr marL="839788" lvl="1" indent="-495300"/>
            <a:r>
              <a:rPr lang="ko-KR" altLang="en-US" sz="1700">
                <a:latin typeface="굴림" pitchFamily="50" charset="-127"/>
              </a:rPr>
              <a:t>예외를 그때그때 처리하기에는 처리해야 할 곳이 너무 많은 경우</a:t>
            </a:r>
          </a:p>
          <a:p>
            <a:pPr marL="839788" lvl="1" indent="-495300"/>
            <a:r>
              <a:rPr lang="ko-KR" altLang="en-US" sz="1700">
                <a:latin typeface="굴림" pitchFamily="50" charset="-127"/>
              </a:rPr>
              <a:t>여러 군데서 예외가 발생할 수 있지만 처리 방법은 한가지인 경우</a:t>
            </a:r>
          </a:p>
          <a:p>
            <a:pPr marL="839788" lvl="1" indent="-495300"/>
            <a:r>
              <a:rPr lang="ko-KR" altLang="en-US" sz="1700">
                <a:latin typeface="굴림" pitchFamily="50" charset="-127"/>
              </a:rPr>
              <a:t>생성자</a:t>
            </a:r>
            <a:r>
              <a:rPr lang="en-US" altLang="ko-KR" sz="1700">
                <a:latin typeface="굴림" pitchFamily="50" charset="-127"/>
              </a:rPr>
              <a:t>, </a:t>
            </a:r>
            <a:r>
              <a:rPr lang="ko-KR" altLang="en-US" sz="1700">
                <a:latin typeface="굴림" pitchFamily="50" charset="-127"/>
              </a:rPr>
              <a:t>소멸자</a:t>
            </a:r>
            <a:r>
              <a:rPr lang="en-US" altLang="ko-KR" sz="1700">
                <a:latin typeface="굴림" pitchFamily="50" charset="-127"/>
              </a:rPr>
              <a:t>, </a:t>
            </a:r>
            <a:r>
              <a:rPr lang="ko-KR" altLang="en-US" sz="1700">
                <a:latin typeface="굴림" pitchFamily="50" charset="-127"/>
              </a:rPr>
              <a:t>연산자 함수와 같이 리턴 값으로 예외를 전달할 수 없는 경우</a:t>
            </a:r>
          </a:p>
        </p:txBody>
      </p:sp>
      <p:sp>
        <p:nvSpPr>
          <p:cNvPr id="209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예외처리 방식 비교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4600" dirty="0">
                <a:solidFill>
                  <a:schemeClr val="tx1"/>
                </a:solidFill>
                <a:latin typeface="HY헤드라인M" pitchFamily="18" charset="-127"/>
              </a:rPr>
              <a:t>cast</a:t>
            </a:r>
            <a:endParaRPr lang="ko-KR" altLang="en-US" sz="4600" dirty="0">
              <a:solidFill>
                <a:schemeClr val="tx1"/>
              </a:solidFill>
              <a:latin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2628669"/>
      </p:ext>
    </p:extLst>
  </p:cSld>
  <p:clrMapOvr>
    <a:masterClrMapping/>
  </p:clrMapOvr>
  <p:transition/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예전 스타일의 </a:t>
            </a:r>
            <a:r>
              <a:rPr lang="en-US" altLang="ko-KR" dirty="0"/>
              <a:t>C </a:t>
            </a:r>
            <a:r>
              <a:rPr lang="ko-KR" altLang="en-US" dirty="0"/>
              <a:t>언어 캐스트에 있는 일부 모호함과 위험성을 제거하는 데 목적이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dynamic_cast</a:t>
            </a:r>
            <a:r>
              <a:rPr lang="en-US" altLang="ko-KR" dirty="0"/>
              <a:t>&lt;T&gt;(</a:t>
            </a:r>
            <a:r>
              <a:rPr lang="en-US" altLang="ko-KR" dirty="0" err="1"/>
              <a:t>expr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다형성</a:t>
            </a:r>
            <a:r>
              <a:rPr lang="ko-KR" altLang="en-US" dirty="0"/>
              <a:t> 형식을 변환하는 데 사용되며 </a:t>
            </a:r>
            <a:r>
              <a:rPr lang="ko-KR" altLang="en-US" dirty="0" err="1"/>
              <a:t>업캐스트라고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r>
              <a:rPr lang="ko-KR" altLang="en-US" dirty="0" err="1"/>
              <a:t>실패시</a:t>
            </a:r>
            <a:r>
              <a:rPr lang="ko-KR" altLang="en-US" dirty="0"/>
              <a:t> </a:t>
            </a:r>
            <a:r>
              <a:rPr lang="en-US" altLang="ko-KR" dirty="0"/>
              <a:t>null</a:t>
            </a:r>
            <a:r>
              <a:rPr lang="ko-KR" altLang="en-US" dirty="0"/>
              <a:t>를 반환한다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상속관계에 있는 클래스 사이에서 부모 클래스의 포인터 및 </a:t>
            </a:r>
            <a:r>
              <a:rPr lang="ko-KR" altLang="en-US" dirty="0" err="1"/>
              <a:t>참조형으로</a:t>
            </a:r>
            <a:r>
              <a:rPr lang="ko-KR" altLang="en-US" dirty="0"/>
              <a:t> 형 변환한다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static_cast</a:t>
            </a:r>
            <a:r>
              <a:rPr lang="en-US" altLang="ko-KR" dirty="0"/>
              <a:t> </a:t>
            </a:r>
            <a:r>
              <a:rPr lang="ko-KR" altLang="en-US" dirty="0"/>
              <a:t>보다 연산 속도가 빠르며 안전하다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class B { }; </a:t>
            </a:r>
          </a:p>
          <a:p>
            <a:r>
              <a:rPr lang="en-US" altLang="ko-KR" dirty="0"/>
              <a:t>class C : public B { }; </a:t>
            </a:r>
          </a:p>
          <a:p>
            <a:r>
              <a:rPr lang="en-US" altLang="ko-KR" dirty="0"/>
              <a:t>class D : public C { }; </a:t>
            </a:r>
          </a:p>
          <a:p>
            <a:r>
              <a:rPr lang="en-US" altLang="ko-KR" dirty="0"/>
              <a:t>void f(D* </a:t>
            </a:r>
            <a:r>
              <a:rPr lang="en-US" altLang="ko-KR" dirty="0" err="1"/>
              <a:t>pd</a:t>
            </a:r>
            <a:r>
              <a:rPr lang="en-US" altLang="ko-KR" dirty="0"/>
              <a:t>) { </a:t>
            </a:r>
          </a:p>
          <a:p>
            <a:r>
              <a:rPr lang="en-US" altLang="ko-KR" dirty="0"/>
              <a:t>C* pc = </a:t>
            </a:r>
            <a:r>
              <a:rPr lang="en-US" altLang="ko-KR" dirty="0" err="1"/>
              <a:t>dynamic_cast</a:t>
            </a:r>
            <a:r>
              <a:rPr lang="en-US" altLang="ko-KR" dirty="0"/>
              <a:t>&lt;C*&gt;(</a:t>
            </a:r>
            <a:r>
              <a:rPr lang="en-US" altLang="ko-KR" dirty="0" err="1"/>
              <a:t>pd</a:t>
            </a:r>
            <a:r>
              <a:rPr lang="en-US" altLang="ko-KR" dirty="0"/>
              <a:t>); </a:t>
            </a:r>
          </a:p>
          <a:p>
            <a:r>
              <a:rPr lang="en-US" altLang="ko-KR" dirty="0"/>
              <a:t>B* </a:t>
            </a:r>
            <a:r>
              <a:rPr lang="en-US" altLang="ko-KR" dirty="0" err="1"/>
              <a:t>pb</a:t>
            </a:r>
            <a:r>
              <a:rPr lang="en-US" altLang="ko-KR" dirty="0"/>
              <a:t> = </a:t>
            </a:r>
            <a:r>
              <a:rPr lang="en-US" altLang="ko-KR" dirty="0" err="1"/>
              <a:t>dynamic_cast</a:t>
            </a:r>
            <a:r>
              <a:rPr lang="en-US" altLang="ko-KR" dirty="0"/>
              <a:t>&lt;B*&gt;(</a:t>
            </a:r>
            <a:r>
              <a:rPr lang="en-US" altLang="ko-KR" dirty="0" err="1"/>
              <a:t>pd</a:t>
            </a:r>
            <a:r>
              <a:rPr lang="en-US" altLang="ko-KR" dirty="0"/>
              <a:t>); </a:t>
            </a:r>
          </a:p>
          <a:p>
            <a:r>
              <a:rPr lang="en-US" altLang="ko-KR" dirty="0"/>
              <a:t>} 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44408" cy="500063"/>
          </a:xfrm>
        </p:spPr>
        <p:txBody>
          <a:bodyPr/>
          <a:lstStyle/>
          <a:p>
            <a:r>
              <a:rPr lang="en-US" altLang="ko-KR" dirty="0" err="1"/>
              <a:t>dynamic_cast</a:t>
            </a:r>
            <a:r>
              <a:rPr lang="en-US" altLang="ko-KR" dirty="0"/>
              <a:t> </a:t>
            </a:r>
            <a:r>
              <a:rPr lang="ko-KR" altLang="en-US" dirty="0"/>
              <a:t>형 변환 연산자</a:t>
            </a:r>
          </a:p>
        </p:txBody>
      </p:sp>
    </p:spTree>
    <p:extLst>
      <p:ext uri="{BB962C8B-B14F-4D97-AF65-F5344CB8AC3E}">
        <p14:creationId xmlns:p14="http://schemas.microsoft.com/office/powerpoint/2010/main" val="3098279546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static_cast</a:t>
            </a:r>
            <a:r>
              <a:rPr lang="en-US" altLang="ko-KR" dirty="0"/>
              <a:t>&lt;T&gt;(</a:t>
            </a:r>
            <a:r>
              <a:rPr lang="en-US" altLang="ko-KR" dirty="0" err="1"/>
              <a:t>expr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클래스 및 </a:t>
            </a:r>
            <a:r>
              <a:rPr lang="ko-KR" altLang="en-US" dirty="0" err="1"/>
              <a:t>참조형</a:t>
            </a:r>
            <a:r>
              <a:rPr lang="ko-KR" altLang="en-US" dirty="0"/>
              <a:t> 데이터</a:t>
            </a:r>
            <a:r>
              <a:rPr lang="en-US" altLang="ko-KR" dirty="0"/>
              <a:t>,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r>
              <a:rPr lang="ko-KR" altLang="en-US" dirty="0"/>
              <a:t> 데이터간의  아무런 조건 없이 형 변환한다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책임이 없기 때문에 런타임 오류가 발생할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 err="1"/>
              <a:t>static_cast</a:t>
            </a:r>
            <a:r>
              <a:rPr lang="en-US" altLang="ko-KR" dirty="0"/>
              <a:t> </a:t>
            </a:r>
            <a:r>
              <a:rPr lang="ko-KR" altLang="en-US" dirty="0"/>
              <a:t>변환에서 런타임 검사가 시행되지 않는다</a:t>
            </a:r>
            <a:endParaRPr lang="en-US" altLang="ko-KR" dirty="0"/>
          </a:p>
          <a:p>
            <a:r>
              <a:rPr lang="en-US" altLang="ko-KR" dirty="0" err="1"/>
              <a:t>static_cast</a:t>
            </a:r>
            <a:r>
              <a:rPr lang="en-US" altLang="ko-KR" dirty="0"/>
              <a:t> </a:t>
            </a:r>
            <a:r>
              <a:rPr lang="ko-KR" altLang="en-US" dirty="0"/>
              <a:t>연산자는 기본</a:t>
            </a:r>
            <a:r>
              <a:rPr lang="en-US" altLang="ko-KR" dirty="0"/>
              <a:t>(base) </a:t>
            </a:r>
            <a:r>
              <a:rPr lang="ko-KR" altLang="en-US" dirty="0"/>
              <a:t>클래스에서 파생</a:t>
            </a:r>
            <a:r>
              <a:rPr lang="en-US" altLang="ko-KR" dirty="0"/>
              <a:t>(derived) </a:t>
            </a:r>
            <a:r>
              <a:rPr lang="ko-KR" altLang="en-US" dirty="0"/>
              <a:t>클래스로의 </a:t>
            </a:r>
            <a:r>
              <a:rPr lang="en-US" altLang="ko-KR" dirty="0"/>
              <a:t>“</a:t>
            </a:r>
            <a:r>
              <a:rPr lang="ko-KR" altLang="en-US" dirty="0"/>
              <a:t>다운캐스팅</a:t>
            </a:r>
            <a:r>
              <a:rPr lang="en-US" altLang="ko-KR" dirty="0"/>
              <a:t>”</a:t>
            </a:r>
            <a:r>
              <a:rPr lang="ko-KR" altLang="en-US" dirty="0"/>
              <a:t>포인터 변환 연산에 사용할 수 있다</a:t>
            </a:r>
            <a:r>
              <a:rPr lang="en-US" altLang="ko-KR" dirty="0"/>
              <a:t>.  </a:t>
            </a:r>
            <a:r>
              <a:rPr lang="ko-KR" altLang="en-US" dirty="0"/>
              <a:t>이러한 변환이 항상 안전한 것은 아니다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class B {}; </a:t>
            </a:r>
          </a:p>
          <a:p>
            <a:r>
              <a:rPr lang="en-US" altLang="ko-KR" dirty="0"/>
              <a:t>class D : public B {}; </a:t>
            </a:r>
          </a:p>
          <a:p>
            <a:r>
              <a:rPr lang="en-US" altLang="ko-KR" dirty="0"/>
              <a:t>void f(B* </a:t>
            </a:r>
            <a:r>
              <a:rPr lang="en-US" altLang="ko-KR" dirty="0" err="1"/>
              <a:t>pb</a:t>
            </a:r>
            <a:r>
              <a:rPr lang="en-US" altLang="ko-KR" dirty="0"/>
              <a:t>, D* </a:t>
            </a:r>
            <a:r>
              <a:rPr lang="en-US" altLang="ko-KR" dirty="0" err="1"/>
              <a:t>pd</a:t>
            </a:r>
            <a:r>
              <a:rPr lang="en-US" altLang="ko-KR" dirty="0"/>
              <a:t>) { </a:t>
            </a:r>
          </a:p>
          <a:p>
            <a:r>
              <a:rPr lang="en-US" altLang="ko-KR" dirty="0"/>
              <a:t>D* pd2 = </a:t>
            </a:r>
            <a:r>
              <a:rPr lang="en-US" altLang="ko-KR" dirty="0" err="1"/>
              <a:t>static_cast</a:t>
            </a:r>
            <a:r>
              <a:rPr lang="en-US" altLang="ko-KR" dirty="0"/>
              <a:t>&lt;D*&gt;(</a:t>
            </a:r>
            <a:r>
              <a:rPr lang="en-US" altLang="ko-KR" dirty="0" err="1"/>
              <a:t>pb</a:t>
            </a:r>
            <a:r>
              <a:rPr lang="en-US" altLang="ko-KR" dirty="0"/>
              <a:t>); </a:t>
            </a:r>
          </a:p>
          <a:p>
            <a:r>
              <a:rPr lang="en-US" altLang="ko-KR" dirty="0"/>
              <a:t>B* pb2 = </a:t>
            </a:r>
            <a:r>
              <a:rPr lang="en-US" altLang="ko-KR" dirty="0" err="1"/>
              <a:t>static_cast</a:t>
            </a:r>
            <a:r>
              <a:rPr lang="en-US" altLang="ko-KR" dirty="0"/>
              <a:t>&lt;B*&gt;(</a:t>
            </a:r>
            <a:r>
              <a:rPr lang="en-US" altLang="ko-KR" dirty="0" err="1"/>
              <a:t>pd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44408" cy="500063"/>
          </a:xfrm>
        </p:spPr>
        <p:txBody>
          <a:bodyPr/>
          <a:lstStyle/>
          <a:p>
            <a:r>
              <a:rPr lang="en-US" altLang="ko-KR" dirty="0" err="1"/>
              <a:t>static_cast</a:t>
            </a:r>
            <a:r>
              <a:rPr lang="en-US" altLang="ko-KR" dirty="0"/>
              <a:t> </a:t>
            </a:r>
            <a:r>
              <a:rPr lang="ko-KR" altLang="en-US" dirty="0"/>
              <a:t>형 변환 연산자</a:t>
            </a:r>
          </a:p>
        </p:txBody>
      </p:sp>
    </p:spTree>
    <p:extLst>
      <p:ext uri="{BB962C8B-B14F-4D97-AF65-F5344CB8AC3E}">
        <p14:creationId xmlns:p14="http://schemas.microsoft.com/office/powerpoint/2010/main" val="4075334090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const_cast</a:t>
            </a:r>
            <a:r>
              <a:rPr lang="en-US" altLang="ko-KR" dirty="0"/>
              <a:t>&lt;T&gt;(</a:t>
            </a:r>
            <a:r>
              <a:rPr lang="en-US" altLang="ko-KR" dirty="0" err="1"/>
              <a:t>expr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const</a:t>
            </a:r>
            <a:r>
              <a:rPr lang="ko-KR" altLang="en-US" dirty="0"/>
              <a:t> 선언을 제거하는 형 변환에 사용된다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const</a:t>
            </a:r>
            <a:r>
              <a:rPr lang="en-US" altLang="ko-KR" dirty="0"/>
              <a:t>, volatile </a:t>
            </a:r>
            <a:r>
              <a:rPr lang="ko-KR" altLang="en-US" dirty="0"/>
              <a:t>및 </a:t>
            </a:r>
            <a:r>
              <a:rPr lang="en-US" altLang="ko-KR" dirty="0"/>
              <a:t>__unaligned </a:t>
            </a:r>
            <a:r>
              <a:rPr lang="ko-KR" altLang="en-US" dirty="0"/>
              <a:t>특성을 제거하는 데 사용된다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reinterpret_cast</a:t>
            </a:r>
            <a:r>
              <a:rPr lang="en-US" altLang="ko-KR" dirty="0"/>
              <a:t>&lt;T&gt;(</a:t>
            </a:r>
            <a:r>
              <a:rPr lang="en-US" altLang="ko-KR" dirty="0" err="1"/>
              <a:t>expr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아무런 상관없는 </a:t>
            </a:r>
            <a:r>
              <a:rPr lang="ko-KR" altLang="en-US" dirty="0" err="1"/>
              <a:t>자료형으로</a:t>
            </a:r>
            <a:r>
              <a:rPr lang="ko-KR" altLang="en-US" dirty="0"/>
              <a:t> 형 변환한다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비트의 단순 재해석에 사용됩니다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포인터가 다른 포인터 형식으로 변환될 수 있도록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또한 정수 계열 형식이 포인터 형식으로 변환될 수 있도록 하고 그 반대로도 변환될 수 있도록 한다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const_cast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 err="1"/>
              <a:t>reinterpret_cast</a:t>
            </a:r>
            <a:r>
              <a:rPr lang="ko-KR" altLang="en-US" dirty="0"/>
              <a:t>는 이전 스타일의 캐스트와 동일한 위험을 보유하고 있으므로 마지막 수단으로 사용하면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 두 캐스트는 이전 스타일 캐스트를 완전히 바꾸기 위해 여전히 필요하다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172400" cy="500063"/>
          </a:xfrm>
        </p:spPr>
        <p:txBody>
          <a:bodyPr/>
          <a:lstStyle/>
          <a:p>
            <a:r>
              <a:rPr lang="en-US" altLang="ko-KR" dirty="0" err="1"/>
              <a:t>Const_cast</a:t>
            </a:r>
            <a:r>
              <a:rPr lang="en-US" altLang="ko-KR" dirty="0"/>
              <a:t>, </a:t>
            </a:r>
            <a:r>
              <a:rPr lang="en-US" altLang="ko-KR" dirty="0" err="1"/>
              <a:t>reinterpret_cast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6813716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16016" y="1628800"/>
            <a:ext cx="3419872" cy="335699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ko-KR" sz="2800" dirty="0"/>
              <a:t>-vector	</a:t>
            </a:r>
          </a:p>
          <a:p>
            <a:pPr algn="l"/>
            <a:r>
              <a:rPr lang="en-US" altLang="ko-KR" sz="2800" dirty="0"/>
              <a:t>-</a:t>
            </a:r>
            <a:r>
              <a:rPr lang="en-US" altLang="ko-KR" sz="2800" dirty="0" err="1"/>
              <a:t>deque</a:t>
            </a:r>
            <a:endParaRPr lang="en-US" altLang="ko-KR" sz="2800" dirty="0"/>
          </a:p>
          <a:p>
            <a:pPr algn="l"/>
            <a:r>
              <a:rPr lang="en-US" altLang="ko-KR" sz="2800" dirty="0"/>
              <a:t>-list	</a:t>
            </a:r>
          </a:p>
          <a:p>
            <a:pPr algn="l"/>
            <a:r>
              <a:rPr lang="en-US" altLang="ko-KR" sz="2800" dirty="0"/>
              <a:t>-set</a:t>
            </a:r>
          </a:p>
          <a:p>
            <a:pPr algn="l"/>
            <a:r>
              <a:rPr lang="en-US" altLang="ko-KR" sz="2800" dirty="0"/>
              <a:t>-</a:t>
            </a:r>
            <a:r>
              <a:rPr lang="en-US" altLang="ko-KR" sz="2800" dirty="0" err="1"/>
              <a:t>multiset</a:t>
            </a:r>
            <a:endParaRPr lang="en-US" altLang="ko-KR" sz="2800" dirty="0"/>
          </a:p>
          <a:p>
            <a:pPr algn="l"/>
            <a:r>
              <a:rPr lang="en-US" altLang="ko-KR" sz="2800" dirty="0"/>
              <a:t>-map</a:t>
            </a:r>
          </a:p>
          <a:p>
            <a:pPr algn="l"/>
            <a:r>
              <a:rPr lang="en-US" altLang="ko-KR" sz="2800" dirty="0"/>
              <a:t>-</a:t>
            </a:r>
            <a:r>
              <a:rPr lang="en-US" altLang="ko-KR" sz="2800" dirty="0" err="1"/>
              <a:t>multimap</a:t>
            </a:r>
            <a:endParaRPr lang="en-US" altLang="ko-KR" sz="2800" dirty="0"/>
          </a:p>
          <a:p>
            <a:pPr algn="l"/>
            <a:r>
              <a:rPr lang="en-US" altLang="ko-KR" sz="2800" dirty="0"/>
              <a:t>-algorithm</a:t>
            </a:r>
          </a:p>
          <a:p>
            <a:pPr algn="l"/>
            <a:r>
              <a:rPr lang="en-US" altLang="ko-KR" sz="2800" dirty="0"/>
              <a:t>-</a:t>
            </a:r>
            <a:r>
              <a:rPr lang="en-US" altLang="ko-KR" sz="2800" dirty="0" err="1"/>
              <a:t>Iterator</a:t>
            </a:r>
            <a:endParaRPr lang="en-US" altLang="ko-KR" sz="2800" dirty="0"/>
          </a:p>
          <a:p>
            <a:pPr algn="l"/>
            <a:r>
              <a:rPr lang="en-US" altLang="ko-KR" sz="2800" dirty="0"/>
              <a:t>-</a:t>
            </a:r>
            <a:r>
              <a:rPr lang="en-US" altLang="ko-KR" sz="2800" dirty="0" err="1"/>
              <a:t>Fuction</a:t>
            </a:r>
            <a:r>
              <a:rPr lang="en-US" altLang="ko-KR" sz="2800" dirty="0"/>
              <a:t>-object</a:t>
            </a:r>
            <a:endParaRPr lang="ko-KR" altLang="en-US" sz="2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268760"/>
          </a:xfrm>
        </p:spPr>
        <p:txBody>
          <a:bodyPr/>
          <a:lstStyle/>
          <a:p>
            <a:r>
              <a:rPr lang="en-US" altLang="ko-KR" dirty="0"/>
              <a:t>STL </a:t>
            </a:r>
            <a:r>
              <a:rPr lang="ko-KR" altLang="en-US" dirty="0"/>
              <a:t>컨테이너</a:t>
            </a:r>
          </a:p>
        </p:txBody>
      </p:sp>
    </p:spTree>
    <p:extLst>
      <p:ext uri="{BB962C8B-B14F-4D97-AF65-F5344CB8AC3E}">
        <p14:creationId xmlns:p14="http://schemas.microsoft.com/office/powerpoint/2010/main" val="346515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굴림" pitchFamily="50" charset="-127"/>
              </a:rPr>
              <a:t>구조적 프로그래밍 </a:t>
            </a:r>
            <a:br>
              <a:rPr lang="ko-KR" altLang="en-US" dirty="0">
                <a:latin typeface="굴림" pitchFamily="50" charset="-127"/>
              </a:rPr>
            </a:br>
            <a:r>
              <a:rPr lang="en-US" altLang="ko-KR" dirty="0"/>
              <a:t>(Structured Programming)</a:t>
            </a:r>
          </a:p>
          <a:p>
            <a:endParaRPr lang="en-US" altLang="ko-KR" dirty="0"/>
          </a:p>
          <a:p>
            <a:r>
              <a:rPr lang="ko-KR" altLang="en-US" dirty="0">
                <a:latin typeface="굴림" pitchFamily="50" charset="-127"/>
              </a:rPr>
              <a:t>객체지향 프로그래밍</a:t>
            </a:r>
            <a:br>
              <a:rPr lang="ko-KR" altLang="en-US" dirty="0"/>
            </a:br>
            <a:r>
              <a:rPr lang="en-US" altLang="ko-KR" dirty="0"/>
              <a:t>(Object Oriented Programming) 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프로그래밍 방식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class Array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public: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</a:t>
            </a:r>
            <a:r>
              <a:rPr lang="en-US" altLang="ko-KR" sz="1800" b="1"/>
              <a:t>Array(void);</a:t>
            </a:r>
            <a:r>
              <a:rPr lang="en-US" altLang="ko-KR" sz="1800"/>
              <a:t>		</a:t>
            </a:r>
            <a:r>
              <a:rPr lang="en-US" altLang="ko-KR" sz="1800">
                <a:latin typeface="굴림" pitchFamily="50" charset="-127"/>
              </a:rPr>
              <a:t>// </a:t>
            </a:r>
            <a:r>
              <a:rPr lang="ko-KR" altLang="en-US" sz="1800">
                <a:latin typeface="굴림" pitchFamily="50" charset="-127"/>
              </a:rPr>
              <a:t>기본 생성자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 b="1"/>
              <a:t>Array(int size);</a:t>
            </a:r>
            <a:r>
              <a:rPr lang="en-US" altLang="ko-KR" sz="1800"/>
              <a:t>		</a:t>
            </a:r>
            <a:r>
              <a:rPr lang="en-US" altLang="ko-KR" sz="1800">
                <a:latin typeface="굴림" pitchFamily="50" charset="-127"/>
              </a:rPr>
              <a:t>// </a:t>
            </a:r>
            <a:r>
              <a:rPr lang="ko-KR" altLang="en-US" sz="1800">
                <a:latin typeface="굴림" pitchFamily="50" charset="-127"/>
              </a:rPr>
              <a:t>크기를 지정하는 생성자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~Array(void);		</a:t>
            </a:r>
            <a:r>
              <a:rPr lang="en-US" altLang="ko-KR" sz="1800">
                <a:latin typeface="굴림" pitchFamily="50" charset="-127"/>
              </a:rPr>
              <a:t>// </a:t>
            </a:r>
            <a:r>
              <a:rPr lang="ko-KR" altLang="en-US" sz="1800">
                <a:latin typeface="굴림" pitchFamily="50" charset="-127"/>
              </a:rPr>
              <a:t>소멸자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bool SetData(int pos, int data);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bool GetData(int pos, int &amp;data);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private: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int *pData;		</a:t>
            </a:r>
            <a:r>
              <a:rPr lang="en-US" altLang="ko-KR" sz="1800">
                <a:latin typeface="굴림" pitchFamily="50" charset="-127"/>
              </a:rPr>
              <a:t>// </a:t>
            </a:r>
            <a:r>
              <a:rPr lang="ko-KR" altLang="en-US" sz="1800">
                <a:latin typeface="굴림" pitchFamily="50" charset="-127"/>
              </a:rPr>
              <a:t>데이터를 저장하기 위한 포인터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int maxsize;		</a:t>
            </a:r>
            <a:r>
              <a:rPr lang="en-US" altLang="ko-KR" sz="1800">
                <a:latin typeface="굴림" pitchFamily="50" charset="-127"/>
              </a:rPr>
              <a:t>// </a:t>
            </a:r>
            <a:r>
              <a:rPr lang="ko-KR" altLang="en-US" sz="1800">
                <a:latin typeface="굴림" pitchFamily="50" charset="-127"/>
              </a:rPr>
              <a:t>데이터 저장 공간의 크기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};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생성자의 인자 </a:t>
            </a:r>
            <a:r>
              <a:rPr lang="en-US" altLang="ko-KR" sz="3800"/>
              <a:t>1/4</a:t>
            </a: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48680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</a:rPr>
              <a:t>vector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0" y="714356"/>
          <a:ext cx="9072594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2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생성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복사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소멸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vector &lt;</a:t>
                      </a:r>
                      <a:r>
                        <a:rPr lang="en-US" altLang="ko-KR" baseline="0"/>
                        <a:t> Elem &gt; 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원소 없이 빈 </a:t>
                      </a:r>
                      <a:r>
                        <a:rPr lang="en-US" altLang="ko-KR"/>
                        <a:t>vector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생성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vector &lt; Elem &gt; c1(c2)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같은  타입의 다른 </a:t>
                      </a:r>
                      <a:r>
                        <a:rPr lang="en-US" altLang="ko-KR"/>
                        <a:t>vector</a:t>
                      </a:r>
                      <a:r>
                        <a:rPr lang="ko-KR" altLang="en-US" baseline="0"/>
                        <a:t>를 복사하여 생성한다</a:t>
                      </a:r>
                      <a:r>
                        <a:rPr lang="en-US" altLang="ko-KR" baseline="0"/>
                        <a:t>.(</a:t>
                      </a:r>
                      <a:r>
                        <a:rPr lang="ko-KR" altLang="en-US" baseline="0"/>
                        <a:t>모든 원소들은 복사된다</a:t>
                      </a:r>
                      <a:r>
                        <a:rPr lang="en-US" altLang="ko-KR" baseline="0"/>
                        <a:t>.)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vector &lt; Elem &gt; c(n)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디폴트 </a:t>
                      </a:r>
                      <a:r>
                        <a:rPr lang="ko-KR" altLang="en-US" err="1"/>
                        <a:t>생성자에</a:t>
                      </a:r>
                      <a:r>
                        <a:rPr lang="ko-KR" altLang="en-US"/>
                        <a:t> 의해서 생성되는 </a:t>
                      </a:r>
                      <a:r>
                        <a:rPr lang="en-US" altLang="ko-KR"/>
                        <a:t>n</a:t>
                      </a:r>
                      <a:r>
                        <a:rPr lang="ko-KR" altLang="en-US"/>
                        <a:t>개의 원소와 함께 </a:t>
                      </a:r>
                      <a:r>
                        <a:rPr lang="en-US" altLang="ko-KR"/>
                        <a:t>vector</a:t>
                      </a:r>
                      <a:r>
                        <a:rPr lang="ko-KR" altLang="en-US"/>
                        <a:t>를 생성한다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vector &lt; Elem &gt;</a:t>
                      </a:r>
                      <a:r>
                        <a:rPr lang="en-US" altLang="ko-KR" baseline="0"/>
                        <a:t> c(</a:t>
                      </a:r>
                      <a:r>
                        <a:rPr lang="en-US" altLang="ko-KR" baseline="0" err="1"/>
                        <a:t>n,elem</a:t>
                      </a:r>
                      <a:r>
                        <a:rPr lang="en-US" altLang="ko-KR" baseline="0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Elem</a:t>
                      </a:r>
                      <a:r>
                        <a:rPr lang="ko-KR" altLang="en-US"/>
                        <a:t>원소의 </a:t>
                      </a:r>
                      <a:r>
                        <a:rPr lang="en-US" altLang="ko-KR"/>
                        <a:t>n</a:t>
                      </a:r>
                      <a:r>
                        <a:rPr lang="ko-KR" altLang="en-US"/>
                        <a:t>개의 복사본으로 </a:t>
                      </a:r>
                      <a:r>
                        <a:rPr lang="en-US" altLang="ko-KR"/>
                        <a:t>vector</a:t>
                      </a:r>
                      <a:r>
                        <a:rPr lang="ko-KR" altLang="en-US"/>
                        <a:t>를 초기화하여 생성한다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vector &lt; Elem &gt; c(</a:t>
                      </a:r>
                      <a:r>
                        <a:rPr lang="en-US" altLang="ko-KR" err="1"/>
                        <a:t>beg,end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[</a:t>
                      </a:r>
                      <a:r>
                        <a:rPr lang="en-US" altLang="ko-KR" err="1"/>
                        <a:t>beg,end</a:t>
                      </a:r>
                      <a:r>
                        <a:rPr lang="en-US" altLang="ko-KR"/>
                        <a:t>]</a:t>
                      </a:r>
                      <a:r>
                        <a:rPr lang="ko-KR" altLang="en-US"/>
                        <a:t>범위의 원소로 </a:t>
                      </a:r>
                      <a:r>
                        <a:rPr lang="en-US" altLang="ko-KR"/>
                        <a:t>vector</a:t>
                      </a:r>
                      <a:r>
                        <a:rPr lang="ko-KR" altLang="en-US"/>
                        <a:t>를</a:t>
                      </a:r>
                      <a:r>
                        <a:rPr lang="ko-KR" altLang="en-US" baseline="0"/>
                        <a:t> 초기화하여 생성한다</a:t>
                      </a:r>
                      <a:r>
                        <a:rPr lang="en-US" altLang="ko-KR" baseline="0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/>
                        <a:t>c.~vector</a:t>
                      </a:r>
                      <a:r>
                        <a:rPr lang="en-US" altLang="ko-KR" baseline="0"/>
                        <a:t> &lt; Elem &gt; 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모든 원소들을 파괴하고 메모리를 해제한다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361501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vector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수정하지 않는 동작들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err="1"/>
                        <a:t>c.size</a:t>
                      </a:r>
                      <a:r>
                        <a:rPr lang="en-US" altLang="ko-KR"/>
                        <a:t>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실제 원소의 개수를 반환한다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err="1"/>
                        <a:t>c.Empty</a:t>
                      </a:r>
                      <a:r>
                        <a:rPr lang="en-US" altLang="ko-KR"/>
                        <a:t>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컨테이너가 비어 있는지를 판단한다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err="1"/>
                        <a:t>c.max_size</a:t>
                      </a:r>
                      <a:r>
                        <a:rPr lang="en-US" altLang="ko-KR"/>
                        <a:t>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컨테이너가 가질 수 있는 최대 원소의 개수를 반환한다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capacity()</a:t>
                      </a:r>
                      <a:endParaRPr lang="ko-KR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재할당 없이 가질 수 있는 최대의 원소 개수를 반환한다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reserve()</a:t>
                      </a:r>
                      <a:endParaRPr lang="ko-KR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용량이 충분하지 않다면 용량을 증가시킨다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 ==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</a:t>
                      </a:r>
                      <a:r>
                        <a:rPr lang="ko-KR" altLang="en-US"/>
                        <a:t>과 </a:t>
                      </a:r>
                      <a:r>
                        <a:rPr lang="en-US" altLang="ko-KR"/>
                        <a:t>c2</a:t>
                      </a:r>
                      <a:r>
                        <a:rPr lang="ko-KR" altLang="en-US"/>
                        <a:t>가 같은지 판단한다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 ~=</a:t>
                      </a:r>
                      <a:r>
                        <a:rPr lang="en-US" altLang="ko-KR" baseline="0"/>
                        <a:t>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</a:t>
                      </a:r>
                      <a:r>
                        <a:rPr lang="ko-KR" altLang="en-US"/>
                        <a:t>과 </a:t>
                      </a:r>
                      <a:r>
                        <a:rPr lang="en-US" altLang="ko-KR"/>
                        <a:t> c2</a:t>
                      </a:r>
                      <a:r>
                        <a:rPr lang="ko-KR" altLang="en-US"/>
                        <a:t>가 다른지 판단한다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 &lt;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</a:t>
                      </a:r>
                      <a:r>
                        <a:rPr lang="ko-KR" altLang="en-US"/>
                        <a:t>이</a:t>
                      </a:r>
                      <a:r>
                        <a:rPr lang="en-US" altLang="ko-KR"/>
                        <a:t> c2</a:t>
                      </a:r>
                      <a:r>
                        <a:rPr lang="ko-KR" altLang="en-US"/>
                        <a:t>보다 작은지 판단한다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 &gt;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</a:t>
                      </a:r>
                      <a:r>
                        <a:rPr lang="ko-KR" altLang="en-US"/>
                        <a:t>이</a:t>
                      </a:r>
                      <a:r>
                        <a:rPr lang="en-US" altLang="ko-KR"/>
                        <a:t> c2</a:t>
                      </a:r>
                      <a:r>
                        <a:rPr lang="ko-KR" altLang="en-US"/>
                        <a:t>보다 큰지를 판단한다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 &lt;=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</a:t>
                      </a:r>
                      <a:r>
                        <a:rPr lang="ko-KR" altLang="en-US"/>
                        <a:t>이</a:t>
                      </a:r>
                      <a:r>
                        <a:rPr lang="en-US" altLang="ko-KR"/>
                        <a:t> c2</a:t>
                      </a:r>
                      <a:r>
                        <a:rPr lang="ko-KR" altLang="en-US"/>
                        <a:t>보다 작거나 같은지를 판단한다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 &gt;=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</a:t>
                      </a:r>
                      <a:r>
                        <a:rPr lang="ko-KR" altLang="en-US"/>
                        <a:t>이</a:t>
                      </a:r>
                      <a:r>
                        <a:rPr lang="en-US" altLang="ko-KR"/>
                        <a:t> c2</a:t>
                      </a:r>
                      <a:r>
                        <a:rPr lang="ko-KR" altLang="en-US"/>
                        <a:t>보다 크거나 같은지를 판단한다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68824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vector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할당과 관련된 동작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 =</a:t>
                      </a:r>
                      <a:r>
                        <a:rPr lang="en-US" altLang="ko-KR" baseline="0"/>
                        <a:t>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c2</a:t>
                      </a:r>
                      <a:r>
                        <a:rPr lang="ko-KR" altLang="en-US"/>
                        <a:t>의 모든 원소드을 </a:t>
                      </a:r>
                      <a:r>
                        <a:rPr lang="en-US" altLang="ko-KR"/>
                        <a:t>c1</a:t>
                      </a:r>
                      <a:r>
                        <a:rPr lang="ko-KR" altLang="en-US"/>
                        <a:t>에 할당한다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c.assign( n, elem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elem </a:t>
                      </a:r>
                      <a:r>
                        <a:rPr lang="ko-KR" altLang="en-US"/>
                        <a:t>원소의 </a:t>
                      </a:r>
                      <a:r>
                        <a:rPr lang="en-US" altLang="ko-KR"/>
                        <a:t>n</a:t>
                      </a:r>
                      <a:r>
                        <a:rPr lang="ko-KR" altLang="en-US"/>
                        <a:t>개의 복사본을 할당한다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c.assign(beg,end)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[beg,end]</a:t>
                      </a:r>
                      <a:r>
                        <a:rPr lang="ko-KR" altLang="en-US"/>
                        <a:t>범위의 원소를 할당한다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c1.swap(c2)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</a:t>
                      </a:r>
                      <a:r>
                        <a:rPr lang="ko-KR" altLang="en-US"/>
                        <a:t>과</a:t>
                      </a:r>
                      <a:r>
                        <a:rPr lang="en-US" altLang="ko-KR"/>
                        <a:t> c2</a:t>
                      </a:r>
                      <a:r>
                        <a:rPr lang="ko-KR" altLang="en-US"/>
                        <a:t>의 데이터를 교체한다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swap(c1,c2)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동이하다</a:t>
                      </a:r>
                      <a:r>
                        <a:rPr lang="en-US" altLang="ko-KR" dirty="0"/>
                        <a:t>( </a:t>
                      </a:r>
                      <a:r>
                        <a:rPr lang="ko-KR" altLang="en-US" dirty="0"/>
                        <a:t>전역함수 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851334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vector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8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원소 액세스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c.at( idx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인덱스가 </a:t>
                      </a:r>
                      <a:r>
                        <a:rPr lang="en-US" altLang="ko-KR"/>
                        <a:t>idx</a:t>
                      </a:r>
                      <a:r>
                        <a:rPr lang="ko-KR" altLang="en-US"/>
                        <a:t>인 원소를 반환한다</a:t>
                      </a:r>
                      <a:r>
                        <a:rPr lang="en-US" altLang="ko-KR"/>
                        <a:t>.</a:t>
                      </a:r>
                      <a:br>
                        <a:rPr lang="en-US" altLang="ko-KR"/>
                      </a:br>
                      <a:r>
                        <a:rPr lang="en-US" altLang="ko-KR"/>
                        <a:t>( </a:t>
                      </a:r>
                      <a:r>
                        <a:rPr lang="ko-KR" altLang="en-US"/>
                        <a:t>만약 </a:t>
                      </a:r>
                      <a:r>
                        <a:rPr lang="en-US" altLang="ko-KR"/>
                        <a:t>idx</a:t>
                      </a:r>
                      <a:r>
                        <a:rPr lang="ko-KR" altLang="en-US"/>
                        <a:t>가 범위를 벗어났다면 범위 에러 예외를 발생시킨다</a:t>
                      </a:r>
                      <a:r>
                        <a:rPr lang="en-US" altLang="ko-KR"/>
                        <a:t>. 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c[ idx 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인덱스가 </a:t>
                      </a:r>
                      <a:r>
                        <a:rPr lang="en-US" altLang="ko-KR"/>
                        <a:t>idx</a:t>
                      </a:r>
                      <a:r>
                        <a:rPr lang="ko-KR" altLang="en-US"/>
                        <a:t>인 원소를 반환한다</a:t>
                      </a:r>
                      <a:r>
                        <a:rPr lang="en-US" altLang="ko-KR"/>
                        <a:t>.( </a:t>
                      </a:r>
                      <a:r>
                        <a:rPr lang="ko-KR" altLang="en-US"/>
                        <a:t>에러 검사를 하지 않는다</a:t>
                      </a:r>
                      <a:r>
                        <a:rPr lang="en-US" altLang="ko-KR"/>
                        <a:t>. 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c.fornt()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첫 번째 원소를 반환한다</a:t>
                      </a:r>
                      <a:r>
                        <a:rPr lang="en-US" altLang="ko-KR"/>
                        <a:t>.( </a:t>
                      </a:r>
                      <a:r>
                        <a:rPr lang="ko-KR" altLang="en-US"/>
                        <a:t>원소가 있는지 검사하지 않는다</a:t>
                      </a:r>
                      <a:r>
                        <a:rPr lang="en-US" altLang="ko-KR"/>
                        <a:t>.)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c.back()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마지막 원소를 반환한다</a:t>
                      </a:r>
                      <a:r>
                        <a:rPr lang="en-US" altLang="ko-KR" dirty="0"/>
                        <a:t>.( </a:t>
                      </a:r>
                      <a:r>
                        <a:rPr lang="ko-KR" altLang="en-US" dirty="0"/>
                        <a:t>원소가 있는지 검사하지 않는다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677427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vector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8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반복자 함수들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c.begin()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첫 번째 원소를 가리키는 랜덤 액세스 반복자를 반환한다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c.end()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맨 마지막 원소 뒤를 가리키는 랜덤 액세스 반복자를 반환한다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c.rbegin()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역방향에서 첫 번째 원소의 역방향 반복자를 반환한다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c.rend()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역방향에서 마지막 원소 뒤를 가리키는 역방향 반복자를 반환한다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40544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vector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삽입 및 제거 동작</a:t>
                      </a:r>
                      <a:r>
                        <a:rPr lang="en-US" altLang="ko-KR" dirty="0"/>
                        <a:t>-1-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c.insert( pos, elem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반복자 </a:t>
                      </a:r>
                      <a:r>
                        <a:rPr lang="en-US" altLang="ko-KR"/>
                        <a:t>pos</a:t>
                      </a:r>
                      <a:r>
                        <a:rPr lang="ko-KR" altLang="en-US"/>
                        <a:t>위치에 </a:t>
                      </a:r>
                      <a:r>
                        <a:rPr lang="en-US" altLang="ko-KR"/>
                        <a:t> elem</a:t>
                      </a:r>
                      <a:r>
                        <a:rPr lang="ko-KR" altLang="en-US"/>
                        <a:t>의 복사본을 삽입한다</a:t>
                      </a:r>
                      <a:r>
                        <a:rPr lang="en-US" altLang="ko-KR"/>
                        <a:t>.</a:t>
                      </a:r>
                      <a:br>
                        <a:rPr lang="en-US" altLang="ko-KR"/>
                      </a:br>
                      <a:r>
                        <a:rPr lang="ko-KR" altLang="en-US"/>
                        <a:t>그리고 새로운 원소의 위치를 반환한다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c.insert(</a:t>
                      </a:r>
                      <a:r>
                        <a:rPr lang="en-US" altLang="ko-KR" baseline="0"/>
                        <a:t> pos, n, elem)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elem</a:t>
                      </a:r>
                      <a:r>
                        <a:rPr lang="ko-KR" altLang="en-US"/>
                        <a:t>의 </a:t>
                      </a:r>
                      <a:r>
                        <a:rPr lang="en-US" altLang="ko-KR"/>
                        <a:t> n</a:t>
                      </a:r>
                      <a:r>
                        <a:rPr lang="ko-KR" altLang="en-US"/>
                        <a:t>개의 복사본을 반복자</a:t>
                      </a:r>
                      <a:r>
                        <a:rPr lang="en-US" altLang="ko-KR"/>
                        <a:t>  pos </a:t>
                      </a:r>
                      <a:r>
                        <a:rPr lang="ko-KR" altLang="en-US"/>
                        <a:t>위치에</a:t>
                      </a:r>
                      <a:r>
                        <a:rPr lang="ko-KR" altLang="en-US" baseline="0"/>
                        <a:t> 삽입한다</a:t>
                      </a:r>
                      <a:r>
                        <a:rPr lang="en-US" altLang="ko-KR" baseline="0"/>
                        <a:t>.</a:t>
                      </a:r>
                      <a:br>
                        <a:rPr lang="en-US" altLang="ko-KR" baseline="0"/>
                      </a:br>
                      <a:r>
                        <a:rPr lang="ko-KR" altLang="en-US" baseline="0"/>
                        <a:t>반환값은 없다</a:t>
                      </a:r>
                      <a:r>
                        <a:rPr lang="en-US" altLang="ko-KR" baseline="0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c.insert(pos,beg,end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[beg,end] </a:t>
                      </a:r>
                      <a:r>
                        <a:rPr lang="ko-KR" altLang="en-US"/>
                        <a:t>범위의 모든 원소들을 복사하여 반복자 </a:t>
                      </a:r>
                      <a:r>
                        <a:rPr lang="en-US" altLang="ko-KR"/>
                        <a:t>pos </a:t>
                      </a:r>
                      <a:r>
                        <a:rPr lang="ko-KR" altLang="en-US"/>
                        <a:t>위치에 삽입한다</a:t>
                      </a:r>
                      <a:r>
                        <a:rPr lang="en-US" altLang="ko-KR"/>
                        <a:t>. </a:t>
                      </a:r>
                      <a:r>
                        <a:rPr lang="ko-KR" altLang="en-US"/>
                        <a:t>반환값은 없다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c.push_back( elem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끝부분에 </a:t>
                      </a:r>
                      <a:r>
                        <a:rPr lang="en-US" altLang="ko-KR"/>
                        <a:t>elem</a:t>
                      </a:r>
                      <a:r>
                        <a:rPr lang="ko-KR" altLang="en-US"/>
                        <a:t>의 복사본을 추가한다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c.pop_back()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마지막 원소를 제거한다</a:t>
                      </a:r>
                      <a:r>
                        <a:rPr lang="en-US" altLang="ko-KR" dirty="0"/>
                        <a:t>.( </a:t>
                      </a:r>
                      <a:r>
                        <a:rPr lang="ko-KR" altLang="en-US" dirty="0"/>
                        <a:t>제거된 원소를 반환하지 않는다</a:t>
                      </a:r>
                      <a:r>
                        <a:rPr lang="en-US" altLang="ko-KR" dirty="0"/>
                        <a:t>.)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250084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vector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삽입 및 제거 동작</a:t>
                      </a:r>
                      <a:r>
                        <a:rPr lang="en-US" altLang="ko-KR" dirty="0"/>
                        <a:t>-2-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c.erase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aseline="0" dirty="0"/>
                        <a:t> pos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반복자 </a:t>
                      </a:r>
                      <a:r>
                        <a:rPr lang="en-US" altLang="ko-KR"/>
                        <a:t>pos </a:t>
                      </a:r>
                      <a:r>
                        <a:rPr lang="ko-KR" altLang="en-US"/>
                        <a:t>위치의 원소를 제거한다</a:t>
                      </a:r>
                      <a:r>
                        <a:rPr lang="en-US" altLang="ko-KR"/>
                        <a:t>. </a:t>
                      </a:r>
                      <a:r>
                        <a:rPr lang="ko-KR" altLang="en-US"/>
                        <a:t>그리고 다음 원소의 위치를 반환한다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c.erase( beg, end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[beg,</a:t>
                      </a:r>
                      <a:r>
                        <a:rPr lang="en-US" altLang="ko-KR" baseline="0"/>
                        <a:t> end] </a:t>
                      </a:r>
                      <a:r>
                        <a:rPr lang="ko-KR" altLang="en-US" baseline="0"/>
                        <a:t>범위의 모든 원소들을 제거한다</a:t>
                      </a:r>
                      <a:r>
                        <a:rPr lang="en-US" altLang="ko-KR" baseline="0"/>
                        <a:t>. </a:t>
                      </a:r>
                      <a:r>
                        <a:rPr lang="ko-KR" altLang="en-US" baseline="0"/>
                        <a:t>그리고 다음 원소의 위치를 반환한다</a:t>
                      </a:r>
                      <a:r>
                        <a:rPr lang="en-US" altLang="ko-KR" baseline="0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c.resize( num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원소의 개수를 </a:t>
                      </a:r>
                      <a:r>
                        <a:rPr lang="en-US" altLang="ko-KR"/>
                        <a:t>num</a:t>
                      </a:r>
                      <a:r>
                        <a:rPr lang="ko-KR" altLang="en-US"/>
                        <a:t>개로 변경한다</a:t>
                      </a:r>
                      <a:r>
                        <a:rPr lang="en-US" altLang="ko-KR"/>
                        <a:t>.( </a:t>
                      </a:r>
                      <a:r>
                        <a:rPr lang="ko-KR" altLang="en-US"/>
                        <a:t>만약 </a:t>
                      </a:r>
                      <a:r>
                        <a:rPr lang="en-US" altLang="ko-KR"/>
                        <a:t>size()</a:t>
                      </a:r>
                      <a:r>
                        <a:rPr lang="ko-KR" altLang="en-US"/>
                        <a:t>가 증가한다면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새로운 원소들은 그들의 디폴트 생성자게 의해서 생성된다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c.resize( num,</a:t>
                      </a:r>
                      <a:r>
                        <a:rPr lang="en-US" altLang="ko-KR" baseline="0"/>
                        <a:t> elem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원소의 개수를 </a:t>
                      </a:r>
                      <a:r>
                        <a:rPr lang="en-US" altLang="ko-KR"/>
                        <a:t>num</a:t>
                      </a:r>
                      <a:r>
                        <a:rPr lang="ko-KR" altLang="en-US"/>
                        <a:t>개로 변경한다</a:t>
                      </a:r>
                      <a:r>
                        <a:rPr lang="en-US" altLang="ko-KR"/>
                        <a:t>.( </a:t>
                      </a:r>
                      <a:r>
                        <a:rPr lang="ko-KR" altLang="en-US"/>
                        <a:t>만약 </a:t>
                      </a:r>
                      <a:r>
                        <a:rPr lang="en-US" altLang="ko-KR"/>
                        <a:t> size()</a:t>
                      </a:r>
                      <a:r>
                        <a:rPr lang="ko-KR" altLang="en-US"/>
                        <a:t>가 증가된다면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새로운 원소는 </a:t>
                      </a:r>
                      <a:r>
                        <a:rPr lang="en-US" altLang="ko-KR"/>
                        <a:t>elem</a:t>
                      </a:r>
                      <a:r>
                        <a:rPr lang="ko-KR" altLang="en-US"/>
                        <a:t>의 복사본이다</a:t>
                      </a:r>
                      <a:r>
                        <a:rPr lang="en-US" altLang="ko-KR"/>
                        <a:t>. 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3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c.clear()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모든 원소들을 제거한다</a:t>
                      </a:r>
                      <a:r>
                        <a:rPr lang="en-US" altLang="ko-KR"/>
                        <a:t>.( </a:t>
                      </a:r>
                      <a:r>
                        <a:rPr lang="ko-KR" altLang="en-US"/>
                        <a:t>빈 컨테이너로 만든다</a:t>
                      </a:r>
                      <a:r>
                        <a:rPr lang="en-US" altLang="ko-KR"/>
                        <a:t>. 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405717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ko-KR">
                <a:solidFill>
                  <a:schemeClr val="bg1"/>
                </a:solidFill>
              </a:rPr>
              <a:t>deque</a:t>
            </a:r>
            <a:endParaRPr lang="ko-KR" altLang="en-US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0" y="714356"/>
          <a:ext cx="9072594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2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생성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복사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소멸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deque &lt;</a:t>
                      </a:r>
                      <a:r>
                        <a:rPr lang="en-US" altLang="ko-KR" baseline="0"/>
                        <a:t> Elem &gt; 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원소 없이 빈 </a:t>
                      </a:r>
                      <a:r>
                        <a:rPr lang="en-US" altLang="ko-KR"/>
                        <a:t>deque </a:t>
                      </a:r>
                      <a:r>
                        <a:rPr lang="ko-KR" altLang="en-US" baseline="0"/>
                        <a:t>생성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deque &lt; Elem &gt; c1(c2)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같은  타입의 다른 </a:t>
                      </a:r>
                      <a:r>
                        <a:rPr lang="en-US" altLang="ko-KR"/>
                        <a:t>deque </a:t>
                      </a:r>
                      <a:r>
                        <a:rPr lang="ko-KR" altLang="en-US" baseline="0"/>
                        <a:t>를 복사하여 생성한다</a:t>
                      </a:r>
                      <a:r>
                        <a:rPr lang="en-US" altLang="ko-KR" baseline="0"/>
                        <a:t>.(</a:t>
                      </a:r>
                      <a:r>
                        <a:rPr lang="ko-KR" altLang="en-US" baseline="0"/>
                        <a:t>모든 원소들은 복사된다</a:t>
                      </a:r>
                      <a:r>
                        <a:rPr lang="en-US" altLang="ko-KR" baseline="0"/>
                        <a:t>.)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deque &lt; Elem &gt; c(n)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디폴트 </a:t>
                      </a:r>
                      <a:r>
                        <a:rPr lang="ko-KR" altLang="en-US" err="1"/>
                        <a:t>생성자에</a:t>
                      </a:r>
                      <a:r>
                        <a:rPr lang="ko-KR" altLang="en-US"/>
                        <a:t> 의해서 생성되는 </a:t>
                      </a:r>
                      <a:r>
                        <a:rPr lang="en-US" altLang="ko-KR"/>
                        <a:t>n</a:t>
                      </a:r>
                      <a:r>
                        <a:rPr lang="ko-KR" altLang="en-US"/>
                        <a:t>개의 원소와 함께 </a:t>
                      </a:r>
                      <a:r>
                        <a:rPr lang="en-US" altLang="ko-KR"/>
                        <a:t>deque </a:t>
                      </a:r>
                      <a:r>
                        <a:rPr lang="ko-KR" altLang="en-US"/>
                        <a:t>를 생성한다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deque &lt; Elem &gt;</a:t>
                      </a:r>
                      <a:r>
                        <a:rPr lang="en-US" altLang="ko-KR" baseline="0"/>
                        <a:t> c(</a:t>
                      </a:r>
                      <a:r>
                        <a:rPr lang="en-US" altLang="ko-KR" baseline="0" err="1"/>
                        <a:t>n,elem</a:t>
                      </a:r>
                      <a:r>
                        <a:rPr lang="en-US" altLang="ko-KR" baseline="0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Elem</a:t>
                      </a:r>
                      <a:r>
                        <a:rPr lang="ko-KR" altLang="en-US"/>
                        <a:t>원소의 </a:t>
                      </a:r>
                      <a:r>
                        <a:rPr lang="en-US" altLang="ko-KR"/>
                        <a:t>n</a:t>
                      </a:r>
                      <a:r>
                        <a:rPr lang="ko-KR" altLang="en-US"/>
                        <a:t>개의 복사본으로 </a:t>
                      </a:r>
                      <a:r>
                        <a:rPr lang="en-US" altLang="ko-KR"/>
                        <a:t>deque </a:t>
                      </a:r>
                      <a:r>
                        <a:rPr lang="ko-KR" altLang="en-US"/>
                        <a:t>를 초기화하여 생성한다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deque &lt; Elem &gt; c(</a:t>
                      </a:r>
                      <a:r>
                        <a:rPr lang="en-US" altLang="ko-KR" err="1"/>
                        <a:t>beg,end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[</a:t>
                      </a:r>
                      <a:r>
                        <a:rPr lang="en-US" altLang="ko-KR" err="1"/>
                        <a:t>beg,end</a:t>
                      </a:r>
                      <a:r>
                        <a:rPr lang="en-US" altLang="ko-KR"/>
                        <a:t>]</a:t>
                      </a:r>
                      <a:r>
                        <a:rPr lang="ko-KR" altLang="en-US"/>
                        <a:t>범위의 원소로 </a:t>
                      </a:r>
                      <a:r>
                        <a:rPr lang="en-US" altLang="ko-KR"/>
                        <a:t>deque </a:t>
                      </a:r>
                      <a:r>
                        <a:rPr lang="ko-KR" altLang="en-US"/>
                        <a:t>를</a:t>
                      </a:r>
                      <a:r>
                        <a:rPr lang="ko-KR" altLang="en-US" baseline="0"/>
                        <a:t> 초기화하여 생성한다</a:t>
                      </a:r>
                      <a:r>
                        <a:rPr lang="en-US" altLang="ko-KR" baseline="0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/>
                        <a:t>c</a:t>
                      </a:r>
                      <a:r>
                        <a:rPr lang="en-US" altLang="ko-KR"/>
                        <a:t>.~deque </a:t>
                      </a:r>
                      <a:r>
                        <a:rPr lang="en-US" altLang="ko-KR" baseline="0"/>
                        <a:t>&lt; Elem &gt; 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모든 원소들을 파괴하고 메모리를 해제한다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809625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deque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수정하지 않는 동작들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err="1"/>
                        <a:t>c.size</a:t>
                      </a:r>
                      <a:r>
                        <a:rPr lang="en-US" altLang="ko-KR"/>
                        <a:t>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실제 원소의 개수를 반환한다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c.empty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컨테이너가 비어 있는지를 판단한다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err="1"/>
                        <a:t>c.max_size</a:t>
                      </a:r>
                      <a:r>
                        <a:rPr lang="en-US" altLang="ko-KR"/>
                        <a:t>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컨테이너가 가질 수 있는 최대 원소의 개수를 반환한다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/>
                        <a:t>capacity()</a:t>
                      </a:r>
                      <a:endParaRPr lang="ko-KR" altLang="en-US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trike="sngStrike"/>
                        <a:t>재할당 없이 가질 수 있는 최대의 원소 개수를 반환한다</a:t>
                      </a:r>
                      <a:r>
                        <a:rPr lang="en-US" altLang="ko-KR" strike="sngStrike"/>
                        <a:t>.</a:t>
                      </a:r>
                      <a:endParaRPr lang="ko-KR" altLang="en-US" strike="sngStri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/>
                        <a:t>reserve()</a:t>
                      </a:r>
                      <a:endParaRPr lang="ko-KR" altLang="en-US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trike="sngStrike"/>
                        <a:t>용량이 충분하지 않다면 용량을 증가시킨다</a:t>
                      </a:r>
                      <a:r>
                        <a:rPr lang="en-US" altLang="ko-KR" strike="sngStrike"/>
                        <a:t>.</a:t>
                      </a:r>
                      <a:endParaRPr lang="ko-KR" altLang="en-US" strike="sngStri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 ==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</a:t>
                      </a:r>
                      <a:r>
                        <a:rPr lang="ko-KR" altLang="en-US"/>
                        <a:t>과 </a:t>
                      </a:r>
                      <a:r>
                        <a:rPr lang="en-US" altLang="ko-KR"/>
                        <a:t>c2</a:t>
                      </a:r>
                      <a:r>
                        <a:rPr lang="ko-KR" altLang="en-US"/>
                        <a:t>가 같은지 판단한다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 ~=</a:t>
                      </a:r>
                      <a:r>
                        <a:rPr lang="en-US" altLang="ko-KR" baseline="0"/>
                        <a:t>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</a:t>
                      </a:r>
                      <a:r>
                        <a:rPr lang="ko-KR" altLang="en-US"/>
                        <a:t>과 </a:t>
                      </a:r>
                      <a:r>
                        <a:rPr lang="en-US" altLang="ko-KR"/>
                        <a:t> c2</a:t>
                      </a:r>
                      <a:r>
                        <a:rPr lang="ko-KR" altLang="en-US"/>
                        <a:t>가 다른지 판단한다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 &lt;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</a:t>
                      </a:r>
                      <a:r>
                        <a:rPr lang="ko-KR" altLang="en-US"/>
                        <a:t>이</a:t>
                      </a:r>
                      <a:r>
                        <a:rPr lang="en-US" altLang="ko-KR"/>
                        <a:t> c2</a:t>
                      </a:r>
                      <a:r>
                        <a:rPr lang="ko-KR" altLang="en-US"/>
                        <a:t>보다 작은지 판단한다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 &gt;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</a:t>
                      </a:r>
                      <a:r>
                        <a:rPr lang="ko-KR" altLang="en-US"/>
                        <a:t>이</a:t>
                      </a:r>
                      <a:r>
                        <a:rPr lang="en-US" altLang="ko-KR"/>
                        <a:t> c2</a:t>
                      </a:r>
                      <a:r>
                        <a:rPr lang="ko-KR" altLang="en-US"/>
                        <a:t>보다 큰지를 판단한다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 &lt;=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</a:t>
                      </a:r>
                      <a:r>
                        <a:rPr lang="ko-KR" altLang="en-US"/>
                        <a:t>이</a:t>
                      </a:r>
                      <a:r>
                        <a:rPr lang="en-US" altLang="ko-KR"/>
                        <a:t> c2</a:t>
                      </a:r>
                      <a:r>
                        <a:rPr lang="ko-KR" altLang="en-US"/>
                        <a:t>보다 작거나 같은지를 판단한다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 &gt;=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</a:t>
                      </a:r>
                      <a:r>
                        <a:rPr lang="ko-KR" altLang="en-US"/>
                        <a:t>이</a:t>
                      </a:r>
                      <a:r>
                        <a:rPr lang="en-US" altLang="ko-KR"/>
                        <a:t> c2</a:t>
                      </a:r>
                      <a:r>
                        <a:rPr lang="ko-KR" altLang="en-US"/>
                        <a:t>보다 크거나 같은지를 판단한다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857081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deque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102470"/>
              </p:ext>
            </p:extLst>
          </p:nvPr>
        </p:nvGraphicFramePr>
        <p:xfrm>
          <a:off x="142844" y="714356"/>
          <a:ext cx="89297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할당과 관련된 동작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 =</a:t>
                      </a:r>
                      <a:r>
                        <a:rPr lang="en-US" altLang="ko-KR" baseline="0"/>
                        <a:t>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c2</a:t>
                      </a:r>
                      <a:r>
                        <a:rPr lang="ko-KR" altLang="en-US"/>
                        <a:t>의 모든 원소드을 </a:t>
                      </a:r>
                      <a:r>
                        <a:rPr lang="en-US" altLang="ko-KR"/>
                        <a:t>c1</a:t>
                      </a:r>
                      <a:r>
                        <a:rPr lang="ko-KR" altLang="en-US"/>
                        <a:t>에 할당한다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c.assign( n, elem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elem </a:t>
                      </a:r>
                      <a:r>
                        <a:rPr lang="ko-KR" altLang="en-US"/>
                        <a:t>원소의 </a:t>
                      </a:r>
                      <a:r>
                        <a:rPr lang="en-US" altLang="ko-KR"/>
                        <a:t>n</a:t>
                      </a:r>
                      <a:r>
                        <a:rPr lang="ko-KR" altLang="en-US"/>
                        <a:t>개의 복사본을 할당한다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c.assign(beg,end)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[beg,end]</a:t>
                      </a:r>
                      <a:r>
                        <a:rPr lang="ko-KR" altLang="en-US"/>
                        <a:t>범위의 원소를 할당한다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c1.swap(c2)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</a:t>
                      </a:r>
                      <a:r>
                        <a:rPr lang="ko-KR" altLang="en-US"/>
                        <a:t>과</a:t>
                      </a:r>
                      <a:r>
                        <a:rPr lang="en-US" altLang="ko-KR"/>
                        <a:t> c2</a:t>
                      </a:r>
                      <a:r>
                        <a:rPr lang="ko-KR" altLang="en-US"/>
                        <a:t>의 데이터를 교체한다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swap(c1,c2)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교체하다</a:t>
                      </a:r>
                      <a:r>
                        <a:rPr lang="en-US" altLang="ko-KR" dirty="0"/>
                        <a:t>( </a:t>
                      </a:r>
                      <a:r>
                        <a:rPr lang="ko-KR" altLang="en-US" dirty="0"/>
                        <a:t>전역함수 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730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Array::Array(void)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maxsize = 100;			</a:t>
            </a:r>
            <a:r>
              <a:rPr lang="en-US" altLang="ko-KR" sz="1800">
                <a:latin typeface="굴림" pitchFamily="50" charset="-127"/>
              </a:rPr>
              <a:t>// </a:t>
            </a:r>
            <a:r>
              <a:rPr lang="ko-KR" altLang="en-US" sz="1800">
                <a:latin typeface="굴림" pitchFamily="50" charset="-127"/>
              </a:rPr>
              <a:t>크기를 기본 값으로 설정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pData = new int [maxsize];	</a:t>
            </a:r>
            <a:r>
              <a:rPr lang="en-US" altLang="ko-KR" sz="1800">
                <a:latin typeface="굴림" pitchFamily="50" charset="-127"/>
              </a:rPr>
              <a:t>// </a:t>
            </a:r>
            <a:r>
              <a:rPr lang="ko-KR" altLang="en-US" sz="1800">
                <a:latin typeface="굴림" pitchFamily="50" charset="-127"/>
              </a:rPr>
              <a:t>메모리 할당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Array::Array(int size)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maxsize = size;			</a:t>
            </a:r>
            <a:r>
              <a:rPr lang="en-US" altLang="ko-KR" sz="1800">
                <a:latin typeface="굴림" pitchFamily="50" charset="-127"/>
              </a:rPr>
              <a:t>// </a:t>
            </a:r>
            <a:r>
              <a:rPr lang="ko-KR" altLang="en-US" sz="1800">
                <a:latin typeface="굴림" pitchFamily="50" charset="-127"/>
              </a:rPr>
              <a:t>크기를 주어진 값으로 설정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pData = new int [maxsize];	</a:t>
            </a:r>
            <a:r>
              <a:rPr lang="en-US" altLang="ko-KR" sz="1800">
                <a:latin typeface="굴림" pitchFamily="50" charset="-127"/>
              </a:rPr>
              <a:t>// </a:t>
            </a:r>
            <a:r>
              <a:rPr lang="ko-KR" altLang="en-US" sz="1800">
                <a:latin typeface="굴림" pitchFamily="50" charset="-127"/>
              </a:rPr>
              <a:t>메모리 할당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Array::~Array(void)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delete [] pData;			</a:t>
            </a:r>
            <a:r>
              <a:rPr lang="en-US" altLang="ko-KR" sz="1800">
                <a:latin typeface="굴림" pitchFamily="50" charset="-127"/>
              </a:rPr>
              <a:t>// </a:t>
            </a:r>
            <a:r>
              <a:rPr lang="ko-KR" altLang="en-US" sz="1800">
                <a:latin typeface="굴림" pitchFamily="50" charset="-127"/>
              </a:rPr>
              <a:t>메모리 반납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생성자의 인자 </a:t>
            </a:r>
            <a:r>
              <a:rPr lang="en-US" altLang="ko-KR" sz="3800"/>
              <a:t>2/4</a:t>
            </a: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deque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8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원소 액세스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c.at( idx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인덱스가 </a:t>
                      </a:r>
                      <a:r>
                        <a:rPr lang="en-US" altLang="ko-KR"/>
                        <a:t>idx</a:t>
                      </a:r>
                      <a:r>
                        <a:rPr lang="ko-KR" altLang="en-US"/>
                        <a:t>인 원소를 반환한다</a:t>
                      </a:r>
                      <a:r>
                        <a:rPr lang="en-US" altLang="ko-KR"/>
                        <a:t>.</a:t>
                      </a:r>
                      <a:br>
                        <a:rPr lang="en-US" altLang="ko-KR"/>
                      </a:br>
                      <a:r>
                        <a:rPr lang="en-US" altLang="ko-KR"/>
                        <a:t>( </a:t>
                      </a:r>
                      <a:r>
                        <a:rPr lang="ko-KR" altLang="en-US"/>
                        <a:t>만약 </a:t>
                      </a:r>
                      <a:r>
                        <a:rPr lang="en-US" altLang="ko-KR"/>
                        <a:t>idx</a:t>
                      </a:r>
                      <a:r>
                        <a:rPr lang="ko-KR" altLang="en-US"/>
                        <a:t>가 범위를 벗어났다면 범위 에러 예외를 발생시킨다</a:t>
                      </a:r>
                      <a:r>
                        <a:rPr lang="en-US" altLang="ko-KR"/>
                        <a:t>. 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c[ idx 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인덱스가 </a:t>
                      </a:r>
                      <a:r>
                        <a:rPr lang="en-US" altLang="ko-KR"/>
                        <a:t>idx</a:t>
                      </a:r>
                      <a:r>
                        <a:rPr lang="ko-KR" altLang="en-US"/>
                        <a:t>인 원소를 반환한다</a:t>
                      </a:r>
                      <a:r>
                        <a:rPr lang="en-US" altLang="ko-KR"/>
                        <a:t>.( </a:t>
                      </a:r>
                      <a:r>
                        <a:rPr lang="ko-KR" altLang="en-US"/>
                        <a:t>에러 검사를 하지 않는다</a:t>
                      </a:r>
                      <a:r>
                        <a:rPr lang="en-US" altLang="ko-KR"/>
                        <a:t>. 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c.fornt()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첫 번째 원소를 반환한다</a:t>
                      </a:r>
                      <a:r>
                        <a:rPr lang="en-US" altLang="ko-KR"/>
                        <a:t>.( </a:t>
                      </a:r>
                      <a:r>
                        <a:rPr lang="ko-KR" altLang="en-US"/>
                        <a:t>원소가 있는지 검사하지 않는다</a:t>
                      </a:r>
                      <a:r>
                        <a:rPr lang="en-US" altLang="ko-KR"/>
                        <a:t>.)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c.back()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마지막 원소를 반환한다</a:t>
                      </a:r>
                      <a:r>
                        <a:rPr lang="en-US" altLang="ko-KR" dirty="0"/>
                        <a:t>.( </a:t>
                      </a:r>
                      <a:r>
                        <a:rPr lang="ko-KR" altLang="en-US" dirty="0"/>
                        <a:t>원소가 있는지 검사하지 않는다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554996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deque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8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반복자 함수들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c.begin()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첫 번째 원소를 가리키는 랜덤 액세스 반복자를 반환한다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c.end()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맨 마지막 원소 뒤를 가리키는 랜덤 액세스 반복자를 반환한다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c.rbegin()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역방향에서 첫 번째 원소의 역방향 반복자를 반환한다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c.rend()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역방향에서 마지막 원소 뒤를 가리키는 역방향 반복자를 반환한다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646762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deque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삽입 및 제거 동작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c.insert( pos, elem 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반복자 </a:t>
                      </a:r>
                      <a:r>
                        <a:rPr lang="en-US" altLang="ko-KR" sz="1200"/>
                        <a:t>pos</a:t>
                      </a:r>
                      <a:r>
                        <a:rPr lang="ko-KR" altLang="en-US" sz="1200"/>
                        <a:t>위치에 </a:t>
                      </a:r>
                      <a:r>
                        <a:rPr lang="en-US" altLang="ko-KR" sz="1200"/>
                        <a:t> elem</a:t>
                      </a:r>
                      <a:r>
                        <a:rPr lang="ko-KR" altLang="en-US" sz="1200"/>
                        <a:t>의 복사본을 삽입한다</a:t>
                      </a:r>
                      <a:r>
                        <a:rPr lang="en-US" altLang="ko-KR" sz="1200"/>
                        <a:t>. </a:t>
                      </a:r>
                      <a:r>
                        <a:rPr lang="ko-KR" altLang="en-US" sz="1200"/>
                        <a:t>그리고 새로운 원소의 위치를 반환한다</a:t>
                      </a:r>
                      <a:r>
                        <a:rPr lang="en-US" altLang="ko-KR" sz="1200"/>
                        <a:t>.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c.insert(</a:t>
                      </a:r>
                      <a:r>
                        <a:rPr lang="en-US" altLang="ko-KR" sz="1200" baseline="0"/>
                        <a:t> pos, n, elem)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elem</a:t>
                      </a:r>
                      <a:r>
                        <a:rPr lang="ko-KR" altLang="en-US" sz="1200"/>
                        <a:t>의 </a:t>
                      </a:r>
                      <a:r>
                        <a:rPr lang="en-US" altLang="ko-KR" sz="1200"/>
                        <a:t> n</a:t>
                      </a:r>
                      <a:r>
                        <a:rPr lang="ko-KR" altLang="en-US" sz="1200"/>
                        <a:t>개의 복사본을 반복자</a:t>
                      </a:r>
                      <a:r>
                        <a:rPr lang="en-US" altLang="ko-KR" sz="1200"/>
                        <a:t>  pos </a:t>
                      </a:r>
                      <a:r>
                        <a:rPr lang="ko-KR" altLang="en-US" sz="1200"/>
                        <a:t>위치에</a:t>
                      </a:r>
                      <a:r>
                        <a:rPr lang="ko-KR" altLang="en-US" sz="1200" baseline="0"/>
                        <a:t> 삽입한다</a:t>
                      </a:r>
                      <a:r>
                        <a:rPr lang="en-US" altLang="ko-KR" sz="1200" baseline="0"/>
                        <a:t>. </a:t>
                      </a:r>
                      <a:r>
                        <a:rPr lang="ko-KR" altLang="en-US" sz="1200" baseline="0"/>
                        <a:t>반환값은 없다</a:t>
                      </a:r>
                      <a:r>
                        <a:rPr lang="en-US" altLang="ko-KR" sz="1200" baseline="0"/>
                        <a:t>.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c.insert(pos,beg,end 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[beg,end] </a:t>
                      </a:r>
                      <a:r>
                        <a:rPr lang="ko-KR" altLang="en-US" sz="1200"/>
                        <a:t>범위의 모든 원소들을 복사하여 반복자 </a:t>
                      </a:r>
                      <a:r>
                        <a:rPr lang="en-US" altLang="ko-KR" sz="1200"/>
                        <a:t>pos </a:t>
                      </a:r>
                      <a:r>
                        <a:rPr lang="ko-KR" altLang="en-US" sz="1200"/>
                        <a:t>위치에 삽입한다</a:t>
                      </a:r>
                      <a:r>
                        <a:rPr lang="en-US" altLang="ko-KR" sz="1200"/>
                        <a:t>. </a:t>
                      </a:r>
                      <a:r>
                        <a:rPr lang="ko-KR" altLang="en-US" sz="1200"/>
                        <a:t>반환값은 없다</a:t>
                      </a:r>
                      <a:r>
                        <a:rPr lang="en-US" altLang="ko-KR" sz="1200"/>
                        <a:t>.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c.push_back( elem 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끝부분에 </a:t>
                      </a:r>
                      <a:r>
                        <a:rPr lang="en-US" altLang="ko-KR" sz="1200"/>
                        <a:t>elem</a:t>
                      </a:r>
                      <a:r>
                        <a:rPr lang="ko-KR" altLang="en-US" sz="1200"/>
                        <a:t>의 복사본을 추가한다</a:t>
                      </a:r>
                      <a:r>
                        <a:rPr lang="en-US" altLang="ko-KR" sz="1200"/>
                        <a:t>.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c.pop_back()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마지막 원소를 제거한다</a:t>
                      </a:r>
                      <a:r>
                        <a:rPr lang="en-US" altLang="ko-KR" sz="1200"/>
                        <a:t>.( </a:t>
                      </a:r>
                      <a:r>
                        <a:rPr lang="ko-KR" altLang="en-US" sz="1200"/>
                        <a:t>제거된 원소를 반환하지 않는다</a:t>
                      </a:r>
                      <a:r>
                        <a:rPr lang="en-US" altLang="ko-KR" sz="1200"/>
                        <a:t>.)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c.push_front( elem )</a:t>
                      </a:r>
                      <a:endParaRPr lang="ko-KR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앞부분에 </a:t>
                      </a:r>
                      <a:r>
                        <a:rPr lang="en-US" altLang="ko-KR"/>
                        <a:t>elem</a:t>
                      </a:r>
                      <a:r>
                        <a:rPr lang="ko-KR" altLang="en-US"/>
                        <a:t>의 복사본을 추가한다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c.pop_front()</a:t>
                      </a:r>
                      <a:endParaRPr lang="ko-KR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첫 번째 원소를 제거한다</a:t>
                      </a:r>
                      <a:r>
                        <a:rPr lang="en-US" altLang="ko-KR"/>
                        <a:t>.( </a:t>
                      </a:r>
                      <a:r>
                        <a:rPr lang="ko-KR" altLang="en-US"/>
                        <a:t>제거된 원소는 반환하지 않는다</a:t>
                      </a:r>
                      <a:r>
                        <a:rPr lang="en-US" altLang="ko-KR"/>
                        <a:t>. )</a:t>
                      </a:r>
                      <a:endParaRPr lang="ko-KR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c.erase(</a:t>
                      </a:r>
                      <a:r>
                        <a:rPr lang="en-US" altLang="ko-KR" sz="1200" baseline="0"/>
                        <a:t> pos 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반복자 </a:t>
                      </a:r>
                      <a:r>
                        <a:rPr lang="en-US" altLang="ko-KR" sz="1200"/>
                        <a:t>pos </a:t>
                      </a:r>
                      <a:r>
                        <a:rPr lang="ko-KR" altLang="en-US" sz="1200"/>
                        <a:t>위치의 원소를 제거한다</a:t>
                      </a:r>
                      <a:r>
                        <a:rPr lang="en-US" altLang="ko-KR" sz="1200"/>
                        <a:t>. </a:t>
                      </a:r>
                      <a:r>
                        <a:rPr lang="ko-KR" altLang="en-US" sz="1200"/>
                        <a:t>그리고 다음 원소의 위치를 반환한다</a:t>
                      </a:r>
                      <a:r>
                        <a:rPr lang="en-US" altLang="ko-KR" sz="1200"/>
                        <a:t>.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c.erase( beg, end 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[beg,</a:t>
                      </a:r>
                      <a:r>
                        <a:rPr lang="en-US" altLang="ko-KR" sz="1200" baseline="0"/>
                        <a:t> end] </a:t>
                      </a:r>
                      <a:r>
                        <a:rPr lang="ko-KR" altLang="en-US" sz="1200" baseline="0"/>
                        <a:t>범위의 모든 원소들을 제거한다</a:t>
                      </a:r>
                      <a:r>
                        <a:rPr lang="en-US" altLang="ko-KR" sz="1200" baseline="0"/>
                        <a:t>. </a:t>
                      </a:r>
                      <a:r>
                        <a:rPr lang="ko-KR" altLang="en-US" sz="1200" baseline="0"/>
                        <a:t>그리고 다음 원소의 위치를 반환한다</a:t>
                      </a:r>
                      <a:r>
                        <a:rPr lang="en-US" altLang="ko-KR" sz="1200" baseline="0"/>
                        <a:t>.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c.resize( num 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원소의 개수를 </a:t>
                      </a:r>
                      <a:r>
                        <a:rPr lang="en-US" altLang="ko-KR" sz="1200"/>
                        <a:t>num</a:t>
                      </a:r>
                      <a:r>
                        <a:rPr lang="ko-KR" altLang="en-US" sz="1200"/>
                        <a:t>개로 변경한다</a:t>
                      </a:r>
                      <a:r>
                        <a:rPr lang="en-US" altLang="ko-KR" sz="1200"/>
                        <a:t>.( </a:t>
                      </a:r>
                      <a:r>
                        <a:rPr lang="ko-KR" altLang="en-US" sz="1200"/>
                        <a:t>만약 </a:t>
                      </a:r>
                      <a:r>
                        <a:rPr lang="en-US" altLang="ko-KR" sz="1200"/>
                        <a:t>size()</a:t>
                      </a:r>
                      <a:r>
                        <a:rPr lang="ko-KR" altLang="en-US" sz="1200"/>
                        <a:t>가 증가한다면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새로운 원소들은 그들의 디폴트 생성자게 의해서 생성된다</a:t>
                      </a:r>
                      <a:r>
                        <a:rPr lang="en-US" altLang="ko-KR" sz="1200"/>
                        <a:t>.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c.resize( num,</a:t>
                      </a:r>
                      <a:r>
                        <a:rPr lang="en-US" altLang="ko-KR" sz="1200" baseline="0"/>
                        <a:t> elem 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원소의 개수를 </a:t>
                      </a:r>
                      <a:r>
                        <a:rPr lang="en-US" altLang="ko-KR" sz="1200"/>
                        <a:t>num</a:t>
                      </a:r>
                      <a:r>
                        <a:rPr lang="ko-KR" altLang="en-US" sz="1200"/>
                        <a:t>개로 변경한다</a:t>
                      </a:r>
                      <a:r>
                        <a:rPr lang="en-US" altLang="ko-KR" sz="1200"/>
                        <a:t>.( </a:t>
                      </a:r>
                      <a:r>
                        <a:rPr lang="ko-KR" altLang="en-US" sz="1200"/>
                        <a:t>만약 </a:t>
                      </a:r>
                      <a:r>
                        <a:rPr lang="en-US" altLang="ko-KR" sz="1200"/>
                        <a:t> size()</a:t>
                      </a:r>
                      <a:r>
                        <a:rPr lang="ko-KR" altLang="en-US" sz="1200"/>
                        <a:t>가 증가된다면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새로운 원소는 </a:t>
                      </a:r>
                      <a:r>
                        <a:rPr lang="en-US" altLang="ko-KR" sz="1200"/>
                        <a:t>elem</a:t>
                      </a:r>
                      <a:r>
                        <a:rPr lang="ko-KR" altLang="en-US" sz="1200"/>
                        <a:t>의 복사본이다</a:t>
                      </a:r>
                      <a:r>
                        <a:rPr lang="en-US" altLang="ko-KR" sz="1200"/>
                        <a:t>. )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33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c.clear()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모든 원소들을 제거한다</a:t>
                      </a:r>
                      <a:r>
                        <a:rPr lang="en-US" altLang="ko-KR" sz="1200"/>
                        <a:t>.( </a:t>
                      </a:r>
                      <a:r>
                        <a:rPr lang="ko-KR" altLang="en-US" sz="1200"/>
                        <a:t>빈 컨테이너로 만든다</a:t>
                      </a:r>
                      <a:r>
                        <a:rPr lang="en-US" altLang="ko-KR" sz="1200"/>
                        <a:t>. )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852695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ko-KR">
                <a:solidFill>
                  <a:schemeClr val="bg1"/>
                </a:solidFill>
              </a:rPr>
              <a:t>list</a:t>
            </a:r>
            <a:endParaRPr lang="ko-KR" altLang="en-US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0" y="714356"/>
          <a:ext cx="9072594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2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생성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복사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소멸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list&lt;</a:t>
                      </a:r>
                      <a:r>
                        <a:rPr lang="en-US" altLang="ko-KR" baseline="0"/>
                        <a:t> Elem &gt; 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원소 없이 빈 </a:t>
                      </a:r>
                      <a:r>
                        <a:rPr lang="en-US" altLang="ko-KR"/>
                        <a:t>list</a:t>
                      </a:r>
                      <a:r>
                        <a:rPr lang="ko-KR" altLang="en-US" baseline="0"/>
                        <a:t>생성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list&lt; Elem &gt; c1(c2)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같은  타입의 다른 </a:t>
                      </a:r>
                      <a:r>
                        <a:rPr lang="en-US" altLang="ko-KR"/>
                        <a:t>list</a:t>
                      </a:r>
                      <a:r>
                        <a:rPr lang="ko-KR" altLang="en-US" baseline="0"/>
                        <a:t>를 복사하여 생성한다</a:t>
                      </a:r>
                      <a:r>
                        <a:rPr lang="en-US" altLang="ko-KR" baseline="0"/>
                        <a:t>.(</a:t>
                      </a:r>
                      <a:r>
                        <a:rPr lang="ko-KR" altLang="en-US" baseline="0"/>
                        <a:t>모든 원소들은 복사된다</a:t>
                      </a:r>
                      <a:r>
                        <a:rPr lang="en-US" altLang="ko-KR" baseline="0"/>
                        <a:t>.)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list&lt; Elem &gt; c(n)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디폴트 </a:t>
                      </a:r>
                      <a:r>
                        <a:rPr lang="ko-KR" altLang="en-US" err="1"/>
                        <a:t>생성자에</a:t>
                      </a:r>
                      <a:r>
                        <a:rPr lang="ko-KR" altLang="en-US"/>
                        <a:t> 의해서 생성되는 </a:t>
                      </a:r>
                      <a:r>
                        <a:rPr lang="en-US" altLang="ko-KR"/>
                        <a:t>n</a:t>
                      </a:r>
                      <a:r>
                        <a:rPr lang="ko-KR" altLang="en-US"/>
                        <a:t>개의 원소와 함께 </a:t>
                      </a:r>
                      <a:r>
                        <a:rPr lang="en-US" altLang="ko-KR"/>
                        <a:t>list</a:t>
                      </a:r>
                      <a:r>
                        <a:rPr lang="ko-KR" altLang="en-US"/>
                        <a:t>를 생성한다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list&lt; Elem &gt;</a:t>
                      </a:r>
                      <a:r>
                        <a:rPr lang="en-US" altLang="ko-KR" baseline="0"/>
                        <a:t> c(</a:t>
                      </a:r>
                      <a:r>
                        <a:rPr lang="en-US" altLang="ko-KR" baseline="0" err="1"/>
                        <a:t>n,elem</a:t>
                      </a:r>
                      <a:r>
                        <a:rPr lang="en-US" altLang="ko-KR" baseline="0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Elem</a:t>
                      </a:r>
                      <a:r>
                        <a:rPr lang="ko-KR" altLang="en-US"/>
                        <a:t>원소의 </a:t>
                      </a:r>
                      <a:r>
                        <a:rPr lang="en-US" altLang="ko-KR"/>
                        <a:t>n</a:t>
                      </a:r>
                      <a:r>
                        <a:rPr lang="ko-KR" altLang="en-US"/>
                        <a:t>개의 복사본으로 </a:t>
                      </a:r>
                      <a:r>
                        <a:rPr lang="en-US" altLang="ko-KR"/>
                        <a:t>list</a:t>
                      </a:r>
                      <a:r>
                        <a:rPr lang="ko-KR" altLang="en-US"/>
                        <a:t>를 초기화하여 생성한다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list&lt; Elem &gt; c(</a:t>
                      </a:r>
                      <a:r>
                        <a:rPr lang="en-US" altLang="ko-KR" err="1"/>
                        <a:t>beg,end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[</a:t>
                      </a:r>
                      <a:r>
                        <a:rPr lang="en-US" altLang="ko-KR" err="1"/>
                        <a:t>beg,end</a:t>
                      </a:r>
                      <a:r>
                        <a:rPr lang="en-US" altLang="ko-KR"/>
                        <a:t>]</a:t>
                      </a:r>
                      <a:r>
                        <a:rPr lang="ko-KR" altLang="en-US"/>
                        <a:t>범위의 원소로 </a:t>
                      </a:r>
                      <a:r>
                        <a:rPr lang="en-US" altLang="ko-KR"/>
                        <a:t>list</a:t>
                      </a:r>
                      <a:r>
                        <a:rPr lang="ko-KR" altLang="en-US"/>
                        <a:t>를</a:t>
                      </a:r>
                      <a:r>
                        <a:rPr lang="ko-KR" altLang="en-US" baseline="0"/>
                        <a:t> 초기화하여 생성한다</a:t>
                      </a:r>
                      <a:r>
                        <a:rPr lang="en-US" altLang="ko-KR" baseline="0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/>
                        <a:t>c</a:t>
                      </a:r>
                      <a:r>
                        <a:rPr lang="en-US" altLang="ko-KR"/>
                        <a:t>.~list</a:t>
                      </a:r>
                      <a:r>
                        <a:rPr lang="en-US" altLang="ko-KR" baseline="0"/>
                        <a:t>&lt; Elem &gt; 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모든 원소들을 파괴하고 메모리를 해제한다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186649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list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수정하지 않는 동작들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err="1"/>
                        <a:t>c.size</a:t>
                      </a:r>
                      <a:r>
                        <a:rPr lang="en-US" altLang="ko-KR"/>
                        <a:t>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실제 원소의 개수를 반환한다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err="1"/>
                        <a:t>c.Empty</a:t>
                      </a:r>
                      <a:r>
                        <a:rPr lang="en-US" altLang="ko-KR"/>
                        <a:t>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컨테이너가 비어 있는지를 판단한다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err="1"/>
                        <a:t>c.max_size</a:t>
                      </a:r>
                      <a:r>
                        <a:rPr lang="en-US" altLang="ko-KR"/>
                        <a:t>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컨테이너가 가질 수 있는 최대 원소의 개수를 반환한다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/>
                        <a:t>capacity()</a:t>
                      </a:r>
                      <a:endParaRPr lang="ko-KR" altLang="en-US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trike="sngStrike"/>
                        <a:t>재할당 없이 가질 수 있는 최대의 원소 개수를 반환한다</a:t>
                      </a:r>
                      <a:r>
                        <a:rPr lang="en-US" altLang="ko-KR" strike="sngStrike"/>
                        <a:t>.</a:t>
                      </a:r>
                      <a:endParaRPr lang="ko-KR" altLang="en-US" strike="sngStri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/>
                        <a:t>reserve()</a:t>
                      </a:r>
                      <a:endParaRPr lang="ko-KR" altLang="en-US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trike="sngStrike"/>
                        <a:t>용량이 충분하지 않다면 용량을 증가시킨다</a:t>
                      </a:r>
                      <a:r>
                        <a:rPr lang="en-US" altLang="ko-KR" strike="sngStrike"/>
                        <a:t>.</a:t>
                      </a:r>
                      <a:endParaRPr lang="ko-KR" altLang="en-US" strike="sngStri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 ==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</a:t>
                      </a:r>
                      <a:r>
                        <a:rPr lang="ko-KR" altLang="en-US"/>
                        <a:t>과 </a:t>
                      </a:r>
                      <a:r>
                        <a:rPr lang="en-US" altLang="ko-KR"/>
                        <a:t>c2</a:t>
                      </a:r>
                      <a:r>
                        <a:rPr lang="ko-KR" altLang="en-US"/>
                        <a:t>가 같은지 판단한다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 ~=</a:t>
                      </a:r>
                      <a:r>
                        <a:rPr lang="en-US" altLang="ko-KR" baseline="0"/>
                        <a:t>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</a:t>
                      </a:r>
                      <a:r>
                        <a:rPr lang="ko-KR" altLang="en-US"/>
                        <a:t>과 </a:t>
                      </a:r>
                      <a:r>
                        <a:rPr lang="en-US" altLang="ko-KR"/>
                        <a:t> c2</a:t>
                      </a:r>
                      <a:r>
                        <a:rPr lang="ko-KR" altLang="en-US"/>
                        <a:t>가 다른지 판단한다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 &lt;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</a:t>
                      </a:r>
                      <a:r>
                        <a:rPr lang="ko-KR" altLang="en-US"/>
                        <a:t>이</a:t>
                      </a:r>
                      <a:r>
                        <a:rPr lang="en-US" altLang="ko-KR"/>
                        <a:t> c2</a:t>
                      </a:r>
                      <a:r>
                        <a:rPr lang="ko-KR" altLang="en-US"/>
                        <a:t>보다 작은지 판단한다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 &gt;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</a:t>
                      </a:r>
                      <a:r>
                        <a:rPr lang="ko-KR" altLang="en-US"/>
                        <a:t>이</a:t>
                      </a:r>
                      <a:r>
                        <a:rPr lang="en-US" altLang="ko-KR"/>
                        <a:t> c2</a:t>
                      </a:r>
                      <a:r>
                        <a:rPr lang="ko-KR" altLang="en-US"/>
                        <a:t>보다 큰지를 판단한다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 &lt;=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</a:t>
                      </a:r>
                      <a:r>
                        <a:rPr lang="ko-KR" altLang="en-US"/>
                        <a:t>이</a:t>
                      </a:r>
                      <a:r>
                        <a:rPr lang="en-US" altLang="ko-KR"/>
                        <a:t> c2</a:t>
                      </a:r>
                      <a:r>
                        <a:rPr lang="ko-KR" altLang="en-US"/>
                        <a:t>보다 작거나 같은지를 판단한다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 &gt;=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</a:t>
                      </a:r>
                      <a:r>
                        <a:rPr lang="ko-KR" altLang="en-US"/>
                        <a:t>이</a:t>
                      </a:r>
                      <a:r>
                        <a:rPr lang="en-US" altLang="ko-KR"/>
                        <a:t> c2</a:t>
                      </a:r>
                      <a:r>
                        <a:rPr lang="ko-KR" altLang="en-US"/>
                        <a:t>보다 크거나 같은지를 판단한다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558486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list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할당과 관련된 동작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 =</a:t>
                      </a:r>
                      <a:r>
                        <a:rPr lang="en-US" altLang="ko-KR" baseline="0"/>
                        <a:t>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c2</a:t>
                      </a:r>
                      <a:r>
                        <a:rPr lang="ko-KR" altLang="en-US"/>
                        <a:t>의 모든 원소드을 </a:t>
                      </a:r>
                      <a:r>
                        <a:rPr lang="en-US" altLang="ko-KR"/>
                        <a:t>c1</a:t>
                      </a:r>
                      <a:r>
                        <a:rPr lang="ko-KR" altLang="en-US"/>
                        <a:t>에 할당한다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c.assign( n, elem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elem </a:t>
                      </a:r>
                      <a:r>
                        <a:rPr lang="ko-KR" altLang="en-US"/>
                        <a:t>원소의 </a:t>
                      </a:r>
                      <a:r>
                        <a:rPr lang="en-US" altLang="ko-KR"/>
                        <a:t>n</a:t>
                      </a:r>
                      <a:r>
                        <a:rPr lang="ko-KR" altLang="en-US"/>
                        <a:t>개의 복사본을 할당한다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c.assign(beg,end)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[beg,end]</a:t>
                      </a:r>
                      <a:r>
                        <a:rPr lang="ko-KR" altLang="en-US"/>
                        <a:t>범위의 원소를 할당한다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c1.swap(c2)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</a:t>
                      </a:r>
                      <a:r>
                        <a:rPr lang="ko-KR" altLang="en-US"/>
                        <a:t>과</a:t>
                      </a:r>
                      <a:r>
                        <a:rPr lang="en-US" altLang="ko-KR"/>
                        <a:t> c2</a:t>
                      </a:r>
                      <a:r>
                        <a:rPr lang="ko-KR" altLang="en-US"/>
                        <a:t>의 데이터를 교체한다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swap(c1,c2)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동이하다</a:t>
                      </a:r>
                      <a:r>
                        <a:rPr lang="en-US" altLang="ko-KR" dirty="0"/>
                        <a:t>( </a:t>
                      </a:r>
                      <a:r>
                        <a:rPr lang="ko-KR" altLang="en-US" dirty="0"/>
                        <a:t>전역함수 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264447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list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8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원소 액세스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/>
                        <a:t>c.at( idx )</a:t>
                      </a:r>
                      <a:endParaRPr lang="ko-KR" altLang="en-US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trike="sngStrike"/>
                        <a:t>인덱스가 </a:t>
                      </a:r>
                      <a:r>
                        <a:rPr lang="en-US" altLang="ko-KR" strike="sngStrike"/>
                        <a:t>idx</a:t>
                      </a:r>
                      <a:r>
                        <a:rPr lang="ko-KR" altLang="en-US" strike="sngStrike"/>
                        <a:t>인 원소를 반환한다</a:t>
                      </a:r>
                      <a:r>
                        <a:rPr lang="en-US" altLang="ko-KR" strike="sngStrike"/>
                        <a:t>.</a:t>
                      </a:r>
                      <a:br>
                        <a:rPr lang="en-US" altLang="ko-KR" strike="sngStrike"/>
                      </a:br>
                      <a:r>
                        <a:rPr lang="en-US" altLang="ko-KR" strike="sngStrike"/>
                        <a:t>( </a:t>
                      </a:r>
                      <a:r>
                        <a:rPr lang="ko-KR" altLang="en-US" strike="sngStrike"/>
                        <a:t>만약 </a:t>
                      </a:r>
                      <a:r>
                        <a:rPr lang="en-US" altLang="ko-KR" strike="sngStrike"/>
                        <a:t>idx</a:t>
                      </a:r>
                      <a:r>
                        <a:rPr lang="ko-KR" altLang="en-US" strike="sngStrike"/>
                        <a:t>가 범위를 벗어났다면 범위 에러 예외를 발생시킨다</a:t>
                      </a:r>
                      <a:r>
                        <a:rPr lang="en-US" altLang="ko-KR" strike="sngStrike"/>
                        <a:t>. )</a:t>
                      </a:r>
                      <a:endParaRPr lang="ko-KR" altLang="en-US" strike="sngStri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/>
                        <a:t>c[ idx ]</a:t>
                      </a:r>
                      <a:endParaRPr lang="ko-KR" altLang="en-US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trike="sngStrike"/>
                        <a:t>인덱스가 </a:t>
                      </a:r>
                      <a:r>
                        <a:rPr lang="en-US" altLang="ko-KR" strike="sngStrike"/>
                        <a:t>idx</a:t>
                      </a:r>
                      <a:r>
                        <a:rPr lang="ko-KR" altLang="en-US" strike="sngStrike"/>
                        <a:t>인 원소를 반환한다</a:t>
                      </a:r>
                      <a:r>
                        <a:rPr lang="en-US" altLang="ko-KR" strike="sngStrike"/>
                        <a:t>.( </a:t>
                      </a:r>
                      <a:r>
                        <a:rPr lang="ko-KR" altLang="en-US" strike="sngStrike"/>
                        <a:t>에러 검사를 하지 않는다</a:t>
                      </a:r>
                      <a:r>
                        <a:rPr lang="en-US" altLang="ko-KR" strike="sngStrike"/>
                        <a:t>. )</a:t>
                      </a:r>
                      <a:endParaRPr lang="ko-KR" altLang="en-US" strike="sngStri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c.fornt()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첫 번째 원소를 반환한다</a:t>
                      </a:r>
                      <a:r>
                        <a:rPr lang="en-US" altLang="ko-KR"/>
                        <a:t>.( </a:t>
                      </a:r>
                      <a:r>
                        <a:rPr lang="ko-KR" altLang="en-US"/>
                        <a:t>원소가 있는지 검사하지 않는다</a:t>
                      </a:r>
                      <a:r>
                        <a:rPr lang="en-US" altLang="ko-KR"/>
                        <a:t>.)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c.back()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마지막 원소를 반환한다</a:t>
                      </a:r>
                      <a:r>
                        <a:rPr lang="en-US" altLang="ko-KR" dirty="0"/>
                        <a:t>.( </a:t>
                      </a:r>
                      <a:r>
                        <a:rPr lang="ko-KR" altLang="en-US" dirty="0"/>
                        <a:t>원소가 있는지 검사하지 않는다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30560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list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8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반복자 함수들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c.begin()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첫 번째 원소를 가리키는 랜덤 액세스 반복자를 반환한다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c.end()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맨 마지막 원소 뒤를 가리키는 랜덤 액세스 반복자를 반환한다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c.rbegin()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역방향에서 첫 번째 원소의 역방향 반복자를 반환한다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c.rend()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역방향에서 마지막 원소 뒤를 가리키는 역방향 반복자를 반환한다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196677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list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삽입 및 제거 동작 </a:t>
                      </a:r>
                      <a:r>
                        <a:rPr lang="en-US" altLang="ko-KR" dirty="0"/>
                        <a:t>-1-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/>
                        <a:t>c.insert</a:t>
                      </a:r>
                      <a:r>
                        <a:rPr lang="en-US" altLang="ko-KR" sz="1800" dirty="0"/>
                        <a:t>( pos, </a:t>
                      </a:r>
                      <a:r>
                        <a:rPr lang="en-US" altLang="ko-KR" sz="1800" dirty="0" err="1"/>
                        <a:t>elem</a:t>
                      </a:r>
                      <a:r>
                        <a:rPr lang="en-US" altLang="ko-KR" sz="1800" dirty="0"/>
                        <a:t> 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/>
                        <a:t>반복자 </a:t>
                      </a:r>
                      <a:r>
                        <a:rPr lang="en-US" altLang="ko-KR" sz="1800"/>
                        <a:t>pos</a:t>
                      </a:r>
                      <a:r>
                        <a:rPr lang="ko-KR" altLang="en-US" sz="1800"/>
                        <a:t>위치에 </a:t>
                      </a:r>
                      <a:r>
                        <a:rPr lang="en-US" altLang="ko-KR" sz="1800"/>
                        <a:t> elem</a:t>
                      </a:r>
                      <a:r>
                        <a:rPr lang="ko-KR" altLang="en-US" sz="1800"/>
                        <a:t>의 복사본을 삽입한다</a:t>
                      </a:r>
                      <a:r>
                        <a:rPr lang="en-US" altLang="ko-KR" sz="1800"/>
                        <a:t>. </a:t>
                      </a:r>
                      <a:r>
                        <a:rPr lang="ko-KR" altLang="en-US" sz="1800"/>
                        <a:t>그리고 새로운 원소의 위치를 반환한다</a:t>
                      </a:r>
                      <a:r>
                        <a:rPr lang="en-US" altLang="ko-KR" sz="1800"/>
                        <a:t>.</a:t>
                      </a:r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/>
                        <a:t>c.insert</a:t>
                      </a:r>
                      <a:r>
                        <a:rPr lang="en-US" altLang="ko-KR" sz="1800" dirty="0"/>
                        <a:t>(</a:t>
                      </a:r>
                      <a:r>
                        <a:rPr lang="en-US" altLang="ko-KR" sz="1800" baseline="0" dirty="0"/>
                        <a:t> pos, n, </a:t>
                      </a:r>
                      <a:r>
                        <a:rPr lang="en-US" altLang="ko-KR" sz="1800" baseline="0" dirty="0" err="1"/>
                        <a:t>elem</a:t>
                      </a:r>
                      <a:r>
                        <a:rPr lang="en-US" altLang="ko-KR" sz="1800" baseline="0" dirty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/>
                        <a:t>elem</a:t>
                      </a:r>
                      <a:r>
                        <a:rPr lang="ko-KR" altLang="en-US" sz="1800" dirty="0"/>
                        <a:t>의 </a:t>
                      </a:r>
                      <a:r>
                        <a:rPr lang="en-US" altLang="ko-KR" sz="1800" dirty="0"/>
                        <a:t> n</a:t>
                      </a:r>
                      <a:r>
                        <a:rPr lang="ko-KR" altLang="en-US" sz="1800" dirty="0"/>
                        <a:t>개의 복사본을 반복자</a:t>
                      </a:r>
                      <a:r>
                        <a:rPr lang="en-US" altLang="ko-KR" sz="1800" dirty="0"/>
                        <a:t>  pos </a:t>
                      </a:r>
                      <a:r>
                        <a:rPr lang="ko-KR" altLang="en-US" sz="1800" dirty="0"/>
                        <a:t>위치에</a:t>
                      </a:r>
                      <a:r>
                        <a:rPr lang="ko-KR" altLang="en-US" sz="1800" baseline="0" dirty="0"/>
                        <a:t> 삽입한다</a:t>
                      </a:r>
                      <a:r>
                        <a:rPr lang="en-US" altLang="ko-KR" sz="1800" baseline="0" dirty="0"/>
                        <a:t>. </a:t>
                      </a:r>
                      <a:r>
                        <a:rPr lang="ko-KR" altLang="en-US" sz="1800" baseline="0" dirty="0" err="1"/>
                        <a:t>반환값은</a:t>
                      </a:r>
                      <a:r>
                        <a:rPr lang="ko-KR" altLang="en-US" sz="1800" baseline="0" dirty="0"/>
                        <a:t> 없다</a:t>
                      </a:r>
                      <a:r>
                        <a:rPr lang="en-US" altLang="ko-KR" sz="1800" baseline="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c.insert(pos,beg,end 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[</a:t>
                      </a:r>
                      <a:r>
                        <a:rPr lang="en-US" altLang="ko-KR" sz="1800" dirty="0" err="1"/>
                        <a:t>beg,end</a:t>
                      </a:r>
                      <a:r>
                        <a:rPr lang="en-US" altLang="ko-KR" sz="1800" dirty="0"/>
                        <a:t>] </a:t>
                      </a:r>
                      <a:r>
                        <a:rPr lang="ko-KR" altLang="en-US" sz="1800" dirty="0"/>
                        <a:t>범위의 모든 원소들을 복사하여 반복자 </a:t>
                      </a:r>
                      <a:r>
                        <a:rPr lang="en-US" altLang="ko-KR" sz="1800" dirty="0"/>
                        <a:t>pos </a:t>
                      </a:r>
                      <a:r>
                        <a:rPr lang="ko-KR" altLang="en-US" sz="1800" dirty="0"/>
                        <a:t>위치에 삽입한다</a:t>
                      </a:r>
                      <a:r>
                        <a:rPr lang="en-US" altLang="ko-KR" sz="1800" dirty="0"/>
                        <a:t>. </a:t>
                      </a:r>
                      <a:r>
                        <a:rPr lang="ko-KR" altLang="en-US" sz="1800" dirty="0" err="1"/>
                        <a:t>반환값은</a:t>
                      </a:r>
                      <a:r>
                        <a:rPr lang="ko-KR" altLang="en-US" sz="1800" dirty="0"/>
                        <a:t> 없다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c.push_back( elem 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끝부분에 </a:t>
                      </a:r>
                      <a:r>
                        <a:rPr lang="en-US" altLang="ko-KR" sz="1800" dirty="0" err="1"/>
                        <a:t>elem</a:t>
                      </a:r>
                      <a:r>
                        <a:rPr lang="ko-KR" altLang="en-US" sz="1800" dirty="0"/>
                        <a:t>의 복사본을 추가한다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c.pop_back()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마지막 원소를 제거한다</a:t>
                      </a:r>
                      <a:r>
                        <a:rPr lang="en-US" altLang="ko-KR" sz="1800" dirty="0"/>
                        <a:t>.( </a:t>
                      </a:r>
                      <a:r>
                        <a:rPr lang="ko-KR" altLang="en-US" sz="1800" dirty="0"/>
                        <a:t>제거된 원소를 반환하지 않는다</a:t>
                      </a:r>
                      <a:r>
                        <a:rPr lang="en-US" altLang="ko-KR" sz="1800" dirty="0"/>
                        <a:t>.)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c.push_front( elem 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앞부분에 </a:t>
                      </a:r>
                      <a:r>
                        <a:rPr lang="en-US" altLang="ko-KR" sz="1800" dirty="0" err="1"/>
                        <a:t>elem</a:t>
                      </a:r>
                      <a:r>
                        <a:rPr lang="ko-KR" altLang="en-US" sz="1800" dirty="0"/>
                        <a:t>의 복사본을 추가한다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c.pop_front()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첫 번째 원소를 제거한다</a:t>
                      </a:r>
                      <a:r>
                        <a:rPr lang="en-US" altLang="ko-KR" sz="1800" dirty="0"/>
                        <a:t>.( </a:t>
                      </a:r>
                      <a:r>
                        <a:rPr lang="ko-KR" altLang="en-US" sz="1800" dirty="0"/>
                        <a:t>제거된 원소는 반환하지 않는다</a:t>
                      </a:r>
                      <a:r>
                        <a:rPr lang="en-US" altLang="ko-KR" sz="1800" dirty="0"/>
                        <a:t>. )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872221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list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삽입 및 제거 동작</a:t>
                      </a:r>
                      <a:r>
                        <a:rPr lang="en-US" altLang="ko-KR" dirty="0"/>
                        <a:t>-2-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/>
                        <a:t>c.remove</a:t>
                      </a:r>
                      <a:r>
                        <a:rPr lang="en-US" altLang="ko-KR" sz="1800" dirty="0"/>
                        <a:t>(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en-US" altLang="ko-KR" sz="1800" baseline="0" dirty="0" err="1"/>
                        <a:t>val</a:t>
                      </a:r>
                      <a:r>
                        <a:rPr lang="en-US" altLang="ko-KR" sz="1800" baseline="0" dirty="0"/>
                        <a:t> )</a:t>
                      </a:r>
                      <a:endParaRPr lang="ko-KR" altLang="en-US" sz="1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/>
                        <a:t>값이 </a:t>
                      </a:r>
                      <a:r>
                        <a:rPr lang="en-US" altLang="ko-KR" sz="1800"/>
                        <a:t>val </a:t>
                      </a:r>
                      <a:r>
                        <a:rPr lang="ko-KR" altLang="en-US" sz="1800"/>
                        <a:t>인 모든 원소를 제거한다</a:t>
                      </a:r>
                      <a:r>
                        <a:rPr lang="en-US" altLang="ko-KR" sz="1800"/>
                        <a:t>.</a:t>
                      </a:r>
                      <a:endParaRPr lang="ko-KR" altLang="en-US" sz="180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/>
                        <a:t>c.remove_if</a:t>
                      </a:r>
                      <a:r>
                        <a:rPr lang="en-US" altLang="ko-KR" sz="1800" dirty="0"/>
                        <a:t>(</a:t>
                      </a:r>
                      <a:r>
                        <a:rPr lang="en-US" altLang="ko-KR" sz="1800" baseline="0" dirty="0"/>
                        <a:t> op )</a:t>
                      </a:r>
                      <a:endParaRPr lang="ko-KR" altLang="en-US" sz="1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op(</a:t>
                      </a:r>
                      <a:r>
                        <a:rPr lang="en-US" altLang="ko-KR" sz="1800" dirty="0" err="1"/>
                        <a:t>elem</a:t>
                      </a:r>
                      <a:r>
                        <a:rPr lang="en-US" altLang="ko-KR" sz="1800" dirty="0"/>
                        <a:t>)</a:t>
                      </a:r>
                      <a:r>
                        <a:rPr lang="ko-KR" altLang="en-US" sz="1800" dirty="0"/>
                        <a:t>가 </a:t>
                      </a:r>
                      <a:r>
                        <a:rPr lang="en-US" altLang="ko-KR" sz="1800" dirty="0"/>
                        <a:t>true</a:t>
                      </a:r>
                      <a:r>
                        <a:rPr lang="ko-KR" altLang="en-US" sz="1800" dirty="0"/>
                        <a:t>를 반환하는 모든 원소를 제거한다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/>
                        <a:t>c.erase(</a:t>
                      </a:r>
                      <a:r>
                        <a:rPr lang="en-US" altLang="ko-KR" sz="1800" baseline="0"/>
                        <a:t> pos 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반복자 </a:t>
                      </a:r>
                      <a:r>
                        <a:rPr lang="en-US" altLang="ko-KR" sz="1800" dirty="0"/>
                        <a:t>pos </a:t>
                      </a:r>
                      <a:r>
                        <a:rPr lang="ko-KR" altLang="en-US" sz="1800" dirty="0"/>
                        <a:t>위치의 원소를 제거한다</a:t>
                      </a:r>
                      <a:r>
                        <a:rPr lang="en-US" altLang="ko-KR" sz="1800" dirty="0"/>
                        <a:t>. </a:t>
                      </a:r>
                      <a:r>
                        <a:rPr lang="ko-KR" altLang="en-US" sz="1800" dirty="0"/>
                        <a:t>그리고 다음 원소의 위치를 반환한다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c.erase( beg, end 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[beg,</a:t>
                      </a:r>
                      <a:r>
                        <a:rPr lang="en-US" altLang="ko-KR" sz="1800" baseline="0" dirty="0"/>
                        <a:t> end] </a:t>
                      </a:r>
                      <a:r>
                        <a:rPr lang="ko-KR" altLang="en-US" sz="1800" baseline="0" dirty="0"/>
                        <a:t>범위의 모든 원소들을 제거한다</a:t>
                      </a:r>
                      <a:r>
                        <a:rPr lang="en-US" altLang="ko-KR" sz="1800" baseline="0" dirty="0"/>
                        <a:t>. </a:t>
                      </a:r>
                      <a:r>
                        <a:rPr lang="ko-KR" altLang="en-US" sz="1800" baseline="0" dirty="0"/>
                        <a:t>그리고 다음 원소의 위치를 반환한다</a:t>
                      </a:r>
                      <a:r>
                        <a:rPr lang="en-US" altLang="ko-KR" sz="1800" baseline="0" dirty="0"/>
                        <a:t>. (end-1) </a:t>
                      </a:r>
                      <a:r>
                        <a:rPr lang="ko-KR" altLang="en-US" sz="1800" baseline="0" dirty="0"/>
                        <a:t>리스트 까지 삭제됨</a:t>
                      </a:r>
                      <a:r>
                        <a:rPr lang="en-US" altLang="ko-KR" sz="1800" baseline="0" dirty="0"/>
                        <a:t>, </a:t>
                      </a:r>
                      <a:r>
                        <a:rPr lang="ko-KR" altLang="en-US" sz="1800" baseline="0" dirty="0"/>
                        <a:t>리턴</a:t>
                      </a:r>
                      <a:r>
                        <a:rPr lang="en-US" altLang="ko-KR" sz="1800" baseline="0" dirty="0"/>
                        <a:t>(end)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c.resize( num 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원소의 개수를 </a:t>
                      </a:r>
                      <a:r>
                        <a:rPr lang="en-US" altLang="ko-KR" sz="1800" dirty="0"/>
                        <a:t>num</a:t>
                      </a:r>
                      <a:r>
                        <a:rPr lang="ko-KR" altLang="en-US" sz="1800" dirty="0"/>
                        <a:t>개로 변경한다</a:t>
                      </a:r>
                      <a:r>
                        <a:rPr lang="en-US" altLang="ko-KR" sz="1800" dirty="0"/>
                        <a:t>.( </a:t>
                      </a:r>
                      <a:r>
                        <a:rPr lang="ko-KR" altLang="en-US" sz="1800" dirty="0"/>
                        <a:t>만약 </a:t>
                      </a:r>
                      <a:r>
                        <a:rPr lang="en-US" altLang="ko-KR" sz="1800" dirty="0"/>
                        <a:t>size()</a:t>
                      </a:r>
                      <a:r>
                        <a:rPr lang="ko-KR" altLang="en-US" sz="1800" dirty="0"/>
                        <a:t>가 증가한다면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새로운 원소들은 그들의 디폴트 </a:t>
                      </a:r>
                      <a:r>
                        <a:rPr lang="ko-KR" altLang="en-US" sz="1800" dirty="0" err="1"/>
                        <a:t>생성자게</a:t>
                      </a:r>
                      <a:r>
                        <a:rPr lang="ko-KR" altLang="en-US" sz="1800" dirty="0"/>
                        <a:t> 의해서 생성된다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c.resize( num,</a:t>
                      </a:r>
                      <a:r>
                        <a:rPr lang="en-US" altLang="ko-KR" sz="1800" baseline="0"/>
                        <a:t> elem 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원소의 개수를 </a:t>
                      </a:r>
                      <a:r>
                        <a:rPr lang="en-US" altLang="ko-KR" sz="1800" dirty="0"/>
                        <a:t>num</a:t>
                      </a:r>
                      <a:r>
                        <a:rPr lang="ko-KR" altLang="en-US" sz="1800" dirty="0"/>
                        <a:t>개로 변경한다</a:t>
                      </a:r>
                      <a:r>
                        <a:rPr lang="en-US" altLang="ko-KR" sz="1800" dirty="0"/>
                        <a:t>.( </a:t>
                      </a:r>
                      <a:r>
                        <a:rPr lang="ko-KR" altLang="en-US" sz="1800" dirty="0"/>
                        <a:t>만약 </a:t>
                      </a:r>
                      <a:r>
                        <a:rPr lang="en-US" altLang="ko-KR" sz="1800" dirty="0"/>
                        <a:t> size()</a:t>
                      </a:r>
                      <a:r>
                        <a:rPr lang="ko-KR" altLang="en-US" sz="1800" dirty="0"/>
                        <a:t>가 증가된다면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새로운 원소는 </a:t>
                      </a:r>
                      <a:r>
                        <a:rPr lang="en-US" altLang="ko-KR" sz="1800" dirty="0" err="1"/>
                        <a:t>elem</a:t>
                      </a:r>
                      <a:r>
                        <a:rPr lang="ko-KR" altLang="en-US" sz="1800" dirty="0"/>
                        <a:t>의 복사본이다</a:t>
                      </a:r>
                      <a:r>
                        <a:rPr lang="en-US" altLang="ko-KR" sz="1800" dirty="0"/>
                        <a:t>. )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33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c.clear()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모든 원소들을 제거한다</a:t>
                      </a:r>
                      <a:r>
                        <a:rPr lang="en-US" altLang="ko-KR" sz="1800" dirty="0"/>
                        <a:t>.( </a:t>
                      </a:r>
                      <a:r>
                        <a:rPr lang="ko-KR" altLang="en-US" sz="1800" dirty="0"/>
                        <a:t>빈 컨테이너로 만든다</a:t>
                      </a:r>
                      <a:r>
                        <a:rPr lang="en-US" altLang="ko-KR" sz="1800" dirty="0"/>
                        <a:t>. )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605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1800"/>
              <a:t>bool Array::SetData(int pos, int data)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	if(pos &lt; 0 || pos &gt;= maxsize)	</a:t>
            </a:r>
            <a:r>
              <a:rPr lang="en-US" altLang="ko-KR" sz="1800">
                <a:latin typeface="굴림" pitchFamily="50" charset="-127"/>
              </a:rPr>
              <a:t>// </a:t>
            </a:r>
            <a:r>
              <a:rPr lang="ko-KR" altLang="en-US" sz="1800">
                <a:latin typeface="굴림" pitchFamily="50" charset="-127"/>
              </a:rPr>
              <a:t>범위를 벗어난 쓰기는 실패</a:t>
            </a:r>
          </a:p>
          <a:p>
            <a:pPr>
              <a:buFont typeface="Wingdings" pitchFamily="2" charset="2"/>
              <a:buNone/>
            </a:pPr>
            <a:r>
              <a:rPr lang="ko-KR" altLang="en-US" sz="1800"/>
              <a:t>		</a:t>
            </a:r>
            <a:r>
              <a:rPr lang="en-US" altLang="ko-KR" sz="1800"/>
              <a:t>return false;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	pData[pos] = data;		</a:t>
            </a:r>
            <a:r>
              <a:rPr lang="en-US" altLang="ko-KR" sz="1800">
                <a:latin typeface="굴림" pitchFamily="50" charset="-127"/>
              </a:rPr>
              <a:t>// </a:t>
            </a:r>
            <a:r>
              <a:rPr lang="ko-KR" altLang="en-US" sz="1800">
                <a:latin typeface="굴림" pitchFamily="50" charset="-127"/>
              </a:rPr>
              <a:t>데이터 쓰기</a:t>
            </a:r>
          </a:p>
          <a:p>
            <a:pPr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return true;			</a:t>
            </a:r>
            <a:r>
              <a:rPr lang="en-US" altLang="ko-KR" sz="1800">
                <a:latin typeface="굴림" pitchFamily="50" charset="-127"/>
              </a:rPr>
              <a:t>// </a:t>
            </a:r>
            <a:r>
              <a:rPr lang="ko-KR" altLang="en-US" sz="1800">
                <a:latin typeface="굴림" pitchFamily="50" charset="-127"/>
              </a:rPr>
              <a:t>성공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}</a:t>
            </a:r>
          </a:p>
          <a:p>
            <a:pPr>
              <a:buFont typeface="Wingdings" pitchFamily="2" charset="2"/>
              <a:buNone/>
            </a:pPr>
            <a:endParaRPr lang="en-US" altLang="ko-KR" sz="1800"/>
          </a:p>
          <a:p>
            <a:pPr>
              <a:buFont typeface="Wingdings" pitchFamily="2" charset="2"/>
              <a:buNone/>
            </a:pPr>
            <a:r>
              <a:rPr lang="en-US" altLang="ko-KR" sz="1800"/>
              <a:t>bool Array::GetData(int pos, int &amp;data)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	if(pos &lt; 0 || pos &gt;= maxsize)	</a:t>
            </a:r>
            <a:r>
              <a:rPr lang="en-US" altLang="ko-KR" sz="1800">
                <a:latin typeface="굴림" pitchFamily="50" charset="-127"/>
              </a:rPr>
              <a:t>// </a:t>
            </a:r>
            <a:r>
              <a:rPr lang="ko-KR" altLang="en-US" sz="1800">
                <a:latin typeface="굴림" pitchFamily="50" charset="-127"/>
              </a:rPr>
              <a:t>범위를 벗어난 읽기는 실패</a:t>
            </a:r>
          </a:p>
          <a:p>
            <a:pPr>
              <a:buFont typeface="Wingdings" pitchFamily="2" charset="2"/>
              <a:buNone/>
            </a:pPr>
            <a:r>
              <a:rPr lang="ko-KR" altLang="en-US" sz="1800"/>
              <a:t>		</a:t>
            </a:r>
            <a:r>
              <a:rPr lang="en-US" altLang="ko-KR" sz="1800"/>
              <a:t>return false;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	data = pData[pos];		</a:t>
            </a:r>
            <a:r>
              <a:rPr lang="en-US" altLang="ko-KR" sz="1800">
                <a:latin typeface="굴림" pitchFamily="50" charset="-127"/>
              </a:rPr>
              <a:t>// </a:t>
            </a:r>
            <a:r>
              <a:rPr lang="ko-KR" altLang="en-US" sz="1800">
                <a:latin typeface="굴림" pitchFamily="50" charset="-127"/>
              </a:rPr>
              <a:t>데이터 읽기</a:t>
            </a:r>
          </a:p>
          <a:p>
            <a:pPr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return true;			</a:t>
            </a:r>
            <a:r>
              <a:rPr lang="en-US" altLang="ko-KR" sz="1800">
                <a:latin typeface="굴림" pitchFamily="50" charset="-127"/>
              </a:rPr>
              <a:t>// </a:t>
            </a:r>
            <a:r>
              <a:rPr lang="ko-KR" altLang="en-US" sz="1800">
                <a:latin typeface="굴림" pitchFamily="50" charset="-127"/>
              </a:rPr>
              <a:t>성공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}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생성자의 인자 </a:t>
            </a:r>
            <a:r>
              <a:rPr lang="en-US" altLang="ko-KR" sz="3800"/>
              <a:t>3/4</a:t>
            </a: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list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1406" y="571480"/>
          <a:ext cx="8929751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5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특별하게 원소를 수정하는 동작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-1-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/>
                        <a:t>c.unique</a:t>
                      </a:r>
                      <a:r>
                        <a:rPr lang="en-US" altLang="ko-KR" sz="2000" dirty="0"/>
                        <a:t>()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/>
                        <a:t>같은 값을 가지는 연속된 원소들의 중복을 제거한다</a:t>
                      </a:r>
                      <a:r>
                        <a:rPr lang="en-US" altLang="ko-KR" sz="2000"/>
                        <a:t>.</a:t>
                      </a:r>
                      <a:br>
                        <a:rPr lang="en-US" altLang="ko-KR" sz="2000"/>
                      </a:br>
                      <a:r>
                        <a:rPr lang="en-US" altLang="ko-KR" sz="2000"/>
                        <a:t>1,2,3,3,4,3 =&gt; 1,2,3,4,3</a:t>
                      </a:r>
                      <a:endParaRPr lang="ko-KR" altLang="en-US" sz="20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/>
                        <a:t>c.unique</a:t>
                      </a:r>
                      <a:r>
                        <a:rPr lang="en-US" altLang="ko-KR" sz="2000" dirty="0"/>
                        <a:t>(op)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/>
                        <a:t>op()</a:t>
                      </a:r>
                      <a:r>
                        <a:rPr lang="ko-KR" altLang="en-US" sz="2000"/>
                        <a:t>가 </a:t>
                      </a:r>
                      <a:r>
                        <a:rPr lang="en-US" altLang="ko-KR" sz="2000"/>
                        <a:t>true</a:t>
                      </a:r>
                      <a:r>
                        <a:rPr lang="ko-KR" altLang="en-US" sz="2000"/>
                        <a:t>를 반환하는 연속된 원소들의 중복을 제거한다</a:t>
                      </a:r>
                      <a:r>
                        <a:rPr lang="en-US" altLang="ko-KR" sz="2000"/>
                        <a:t>.</a:t>
                      </a:r>
                      <a:endParaRPr lang="ko-KR" altLang="en-US" sz="20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c1.splice( pos, c2 )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c2</a:t>
                      </a:r>
                      <a:r>
                        <a:rPr lang="ko-KR" altLang="en-US" sz="2000" dirty="0"/>
                        <a:t>의 모든 원소들을 </a:t>
                      </a:r>
                      <a:r>
                        <a:rPr lang="en-US" altLang="ko-KR" sz="2000" dirty="0"/>
                        <a:t>c1</a:t>
                      </a:r>
                      <a:r>
                        <a:rPr lang="ko-KR" altLang="en-US" sz="2000" dirty="0"/>
                        <a:t>의 </a:t>
                      </a:r>
                      <a:r>
                        <a:rPr lang="en-US" altLang="ko-KR" sz="2000" dirty="0"/>
                        <a:t>pos </a:t>
                      </a:r>
                      <a:r>
                        <a:rPr lang="ko-KR" altLang="en-US" sz="2000" dirty="0"/>
                        <a:t>위치 앞으로 이동한다</a:t>
                      </a:r>
                      <a:r>
                        <a:rPr lang="en-US" altLang="ko-KR" sz="2000" dirty="0"/>
                        <a:t>.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/>
                        <a:t>c1.splice( pos, c2, c2pos )</a:t>
                      </a:r>
                      <a:endParaRPr lang="ko-KR" altLang="en-US" sz="20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c2</a:t>
                      </a:r>
                      <a:r>
                        <a:rPr lang="ko-KR" altLang="en-US" sz="2000" dirty="0"/>
                        <a:t>의 </a:t>
                      </a:r>
                      <a:r>
                        <a:rPr lang="en-US" altLang="ko-KR" sz="2000" dirty="0"/>
                        <a:t>c2pos</a:t>
                      </a:r>
                      <a:r>
                        <a:rPr lang="ko-KR" altLang="en-US" sz="2000" dirty="0"/>
                        <a:t>에 있는 원소를 </a:t>
                      </a:r>
                      <a:r>
                        <a:rPr lang="en-US" altLang="ko-KR" sz="2000" dirty="0"/>
                        <a:t>c1</a:t>
                      </a:r>
                      <a:r>
                        <a:rPr lang="ko-KR" altLang="en-US" sz="2000" dirty="0"/>
                        <a:t>의 </a:t>
                      </a:r>
                      <a:r>
                        <a:rPr lang="en-US" altLang="ko-KR" sz="2000" dirty="0"/>
                        <a:t>pos</a:t>
                      </a:r>
                      <a:r>
                        <a:rPr lang="en-US" altLang="ko-KR" sz="2000" baseline="0" dirty="0"/>
                        <a:t> </a:t>
                      </a:r>
                      <a:r>
                        <a:rPr lang="ko-KR" altLang="en-US" sz="2000" baseline="0" dirty="0"/>
                        <a:t>위치 앞으로 이동한다</a:t>
                      </a:r>
                      <a:r>
                        <a:rPr lang="en-US" altLang="ko-KR" sz="2000" baseline="0" dirty="0"/>
                        <a:t>.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c1.splice( pos, c2,</a:t>
                      </a:r>
                      <a:br>
                        <a:rPr lang="en-US" altLang="ko-KR" sz="2000" dirty="0"/>
                      </a:br>
                      <a:r>
                        <a:rPr lang="en-US" altLang="ko-KR" sz="2000" dirty="0"/>
                        <a:t>               c2beg,c2end )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c2</a:t>
                      </a:r>
                      <a:r>
                        <a:rPr lang="ko-KR" altLang="en-US" sz="2000" dirty="0"/>
                        <a:t>의 </a:t>
                      </a:r>
                      <a:r>
                        <a:rPr lang="en-US" altLang="ko-KR" sz="2000" dirty="0"/>
                        <a:t>[c2geb,</a:t>
                      </a:r>
                      <a:r>
                        <a:rPr lang="en-US" altLang="ko-KR" sz="2000" baseline="0" dirty="0"/>
                        <a:t> c2end)</a:t>
                      </a:r>
                      <a:r>
                        <a:rPr lang="ko-KR" altLang="en-US" sz="2000" baseline="0" dirty="0"/>
                        <a:t>의 원소들을 </a:t>
                      </a:r>
                      <a:r>
                        <a:rPr lang="en-US" altLang="ko-KR" sz="2000" baseline="0" dirty="0"/>
                        <a:t>c1</a:t>
                      </a:r>
                      <a:r>
                        <a:rPr lang="ko-KR" altLang="en-US" sz="2000" baseline="0" dirty="0"/>
                        <a:t>의 </a:t>
                      </a:r>
                      <a:r>
                        <a:rPr lang="en-US" altLang="ko-KR" sz="2000" baseline="0" dirty="0"/>
                        <a:t>pos </a:t>
                      </a:r>
                      <a:r>
                        <a:rPr lang="ko-KR" altLang="en-US" sz="2000" baseline="0" dirty="0"/>
                        <a:t>위치 앞으로 이동한다</a:t>
                      </a:r>
                      <a:r>
                        <a:rPr lang="en-US" altLang="ko-KR" sz="2000" baseline="0" dirty="0"/>
                        <a:t>.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992871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list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1406" y="571480"/>
          <a:ext cx="892975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5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특별하게 원소를 수정하는 동작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-2-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/>
                        <a:t>c.sort</a:t>
                      </a:r>
                      <a:r>
                        <a:rPr lang="en-US" altLang="ko-KR" sz="2000" dirty="0"/>
                        <a:t>()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/>
                        <a:t> &lt; </a:t>
                      </a:r>
                      <a:r>
                        <a:rPr lang="ko-KR" altLang="en-US" sz="2000"/>
                        <a:t>연산자를 정렬 기준으로 정렬한다</a:t>
                      </a:r>
                      <a:r>
                        <a:rPr lang="en-US" altLang="ko-KR" sz="2000"/>
                        <a:t>.</a:t>
                      </a:r>
                      <a:endParaRPr lang="ko-KR" altLang="en-US" sz="20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/>
                        <a:t>c.sort</a:t>
                      </a:r>
                      <a:r>
                        <a:rPr lang="en-US" altLang="ko-KR" sz="2000" dirty="0"/>
                        <a:t>( op ) 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/>
                        <a:t>op()</a:t>
                      </a:r>
                      <a:r>
                        <a:rPr lang="ko-KR" altLang="en-US" sz="2000"/>
                        <a:t>를 정렬 기준으로 정렬한다</a:t>
                      </a:r>
                      <a:r>
                        <a:rPr lang="en-US" altLang="ko-KR" sz="2000"/>
                        <a:t>.</a:t>
                      </a:r>
                      <a:endParaRPr lang="ko-KR" altLang="en-US" sz="20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/>
                        <a:t>c1.merge( c2 )</a:t>
                      </a:r>
                      <a:endParaRPr lang="ko-KR" altLang="en-US" sz="20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두 컨테이너 모두 정렬되어 있다는 가정하에 </a:t>
                      </a:r>
                      <a:r>
                        <a:rPr lang="en-US" altLang="ko-KR" sz="2000" dirty="0"/>
                        <a:t>c2</a:t>
                      </a:r>
                      <a:r>
                        <a:rPr lang="ko-KR" altLang="en-US" sz="2000" dirty="0"/>
                        <a:t>의 모든 원소들을 </a:t>
                      </a:r>
                      <a:r>
                        <a:rPr lang="en-US" altLang="ko-KR" sz="2000" dirty="0"/>
                        <a:t> c1</a:t>
                      </a:r>
                      <a:r>
                        <a:rPr lang="ko-KR" altLang="en-US" sz="2000" dirty="0"/>
                        <a:t>로 이동한다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그러므로 모든 원소들은 병합되며 정렬 기준에 어긋나지 않게 정렬되어 있다</a:t>
                      </a:r>
                      <a:r>
                        <a:rPr lang="en-US" altLang="ko-KR" sz="2000" dirty="0"/>
                        <a:t>.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/>
                        <a:t>c1.merge( c2, op )</a:t>
                      </a:r>
                      <a:endParaRPr lang="ko-KR" altLang="en-US" sz="20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두 컨테이너 모두 </a:t>
                      </a:r>
                      <a:r>
                        <a:rPr lang="en-US" altLang="ko-KR" sz="2000" dirty="0"/>
                        <a:t>op()</a:t>
                      </a:r>
                      <a:r>
                        <a:rPr lang="ko-KR" altLang="en-US" sz="2000" baseline="0" dirty="0"/>
                        <a:t> 정렬 기준에 의해 정렬되어 있다는 가정하에 </a:t>
                      </a:r>
                      <a:r>
                        <a:rPr lang="en-US" altLang="ko-KR" sz="2000" baseline="0" dirty="0"/>
                        <a:t>c2</a:t>
                      </a:r>
                      <a:r>
                        <a:rPr lang="ko-KR" altLang="en-US" sz="2000" baseline="0" dirty="0"/>
                        <a:t>의 모든 원소드을 </a:t>
                      </a:r>
                      <a:r>
                        <a:rPr lang="en-US" altLang="ko-KR" sz="2000" baseline="0" dirty="0"/>
                        <a:t>c1</a:t>
                      </a:r>
                      <a:r>
                        <a:rPr lang="ko-KR" altLang="en-US" sz="2000" baseline="0" dirty="0"/>
                        <a:t>로 이동한다</a:t>
                      </a:r>
                      <a:r>
                        <a:rPr lang="en-US" altLang="ko-KR" sz="2000" baseline="0" dirty="0"/>
                        <a:t>, </a:t>
                      </a:r>
                      <a:r>
                        <a:rPr lang="ko-KR" altLang="en-US" sz="2000" baseline="0" dirty="0"/>
                        <a:t>그러므로 모든 원소들은 병합되며</a:t>
                      </a:r>
                      <a:r>
                        <a:rPr lang="en-US" altLang="ko-KR" sz="2000" baseline="0" dirty="0"/>
                        <a:t>, </a:t>
                      </a:r>
                      <a:r>
                        <a:rPr lang="ko-KR" altLang="en-US" sz="2000" baseline="0" dirty="0"/>
                        <a:t>정렬 기준 </a:t>
                      </a:r>
                      <a:r>
                        <a:rPr lang="en-US" altLang="ko-KR" sz="2000" baseline="0" dirty="0"/>
                        <a:t>op() </a:t>
                      </a:r>
                      <a:r>
                        <a:rPr lang="ko-KR" altLang="en-US" sz="2000" baseline="0" dirty="0"/>
                        <a:t>에 어긋나지 않게 정렬되어 있다</a:t>
                      </a:r>
                      <a:r>
                        <a:rPr lang="en-US" altLang="ko-KR" sz="2000" baseline="0" dirty="0"/>
                        <a:t>.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/>
                        <a:t>c.reverse</a:t>
                      </a:r>
                      <a:r>
                        <a:rPr lang="en-US" altLang="ko-KR" sz="2000" dirty="0"/>
                        <a:t>()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모든 원소들의 순서를 뒤바꾼다</a:t>
                      </a:r>
                      <a:r>
                        <a:rPr lang="en-US" altLang="ko-KR" sz="2000" dirty="0"/>
                        <a:t>.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389051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5E80AA2-469F-4B34-AEBA-736A6AE4F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</a:t>
            </a:r>
          </a:p>
          <a:p>
            <a:pPr lvl="1"/>
            <a:r>
              <a:rPr lang="ko-KR" altLang="en-US" dirty="0"/>
              <a:t>중복요소 입력 불가</a:t>
            </a:r>
            <a:endParaRPr lang="en-US" altLang="ko-KR" dirty="0"/>
          </a:p>
          <a:p>
            <a:pPr lvl="1"/>
            <a:r>
              <a:rPr lang="ko-KR" altLang="en-US" dirty="0"/>
              <a:t>기본으로 오름차순 정렬</a:t>
            </a:r>
            <a:endParaRPr lang="en-US" altLang="ko-KR" dirty="0"/>
          </a:p>
          <a:p>
            <a:pPr lvl="1"/>
            <a:r>
              <a:rPr lang="ko-KR" altLang="en-US" dirty="0"/>
              <a:t>일반적으로 유일한 요소의 </a:t>
            </a:r>
            <a:r>
              <a:rPr lang="ko-KR" altLang="en-US" dirty="0" err="1"/>
              <a:t>카운팅에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en-US" altLang="ko-KR" dirty="0"/>
              <a:t>multiset</a:t>
            </a:r>
          </a:p>
          <a:p>
            <a:pPr lvl="1"/>
            <a:r>
              <a:rPr lang="ko-KR" altLang="en-US" dirty="0"/>
              <a:t>중복요소 허용</a:t>
            </a:r>
            <a:endParaRPr lang="en-US" altLang="ko-KR" dirty="0"/>
          </a:p>
          <a:p>
            <a:pPr lvl="1"/>
            <a:r>
              <a:rPr lang="ko-KR" altLang="en-US" dirty="0"/>
              <a:t>기본으로 오름 차순 정렬</a:t>
            </a:r>
            <a:endParaRPr lang="en-US" altLang="ko-KR" dirty="0"/>
          </a:p>
          <a:p>
            <a:pPr lvl="1"/>
            <a:r>
              <a:rPr lang="ko-KR" altLang="en-US" dirty="0"/>
              <a:t>중복 요소 나열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6ED081F-FE08-49B6-B46F-951B7EC5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88424" cy="500063"/>
          </a:xfrm>
        </p:spPr>
        <p:txBody>
          <a:bodyPr/>
          <a:lstStyle/>
          <a:p>
            <a:r>
              <a:rPr lang="en-US" altLang="ko-KR" dirty="0"/>
              <a:t>set / multiset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245182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</a:rPr>
              <a:t>set / multiset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94586"/>
              </p:ext>
            </p:extLst>
          </p:nvPr>
        </p:nvGraphicFramePr>
        <p:xfrm>
          <a:off x="0" y="744836"/>
          <a:ext cx="9072594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2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436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생성자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소멸자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set&lt;</a:t>
                      </a:r>
                      <a:r>
                        <a:rPr lang="en-US" altLang="ko-KR" baseline="0"/>
                        <a:t> Elem &gt;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set</a:t>
                      </a:r>
                      <a:r>
                        <a:rPr lang="ko-KR" altLang="en-US"/>
                        <a:t>은 </a:t>
                      </a:r>
                      <a:r>
                        <a:rPr lang="en-US" altLang="ko-KR"/>
                        <a:t>less&lt;&gt;</a:t>
                      </a:r>
                      <a:r>
                        <a:rPr lang="ko-KR" altLang="en-US"/>
                        <a:t>를 이용하여 정렬할 것이다</a:t>
                      </a:r>
                      <a:r>
                        <a:rPr lang="en-US" altLang="ko-KR"/>
                        <a:t>.( &lt;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연산자 </a:t>
                      </a:r>
                      <a:r>
                        <a:rPr lang="en-US" altLang="ko-KR" baseline="0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set&lt; Elem, Op &gt;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set</a:t>
                      </a:r>
                      <a:r>
                        <a:rPr lang="ko-KR" altLang="en-US" dirty="0"/>
                        <a:t>은 </a:t>
                      </a:r>
                      <a:r>
                        <a:rPr lang="en-US" altLang="ko-KR" dirty="0"/>
                        <a:t>Op</a:t>
                      </a:r>
                      <a:r>
                        <a:rPr lang="ko-KR" altLang="en-US" dirty="0"/>
                        <a:t>를 이용하여 정렬할 것이다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multiset&lt; Elem &gt;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multiset</a:t>
                      </a:r>
                      <a:r>
                        <a:rPr lang="ko-KR" altLang="en-US"/>
                        <a:t>은 </a:t>
                      </a:r>
                      <a:r>
                        <a:rPr lang="en-US" altLang="ko-KR"/>
                        <a:t>less&lt;&gt;</a:t>
                      </a:r>
                      <a:r>
                        <a:rPr lang="ko-KR" altLang="en-US"/>
                        <a:t>를 이용하여 정렬할 것이다</a:t>
                      </a:r>
                      <a:r>
                        <a:rPr lang="en-US" altLang="ko-KR"/>
                        <a:t>.( &lt; </a:t>
                      </a:r>
                      <a:r>
                        <a:rPr lang="ko-KR" altLang="en-US"/>
                        <a:t>연산자 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memtiset &lt; Elem, Op &gt;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multiset</a:t>
                      </a:r>
                      <a:r>
                        <a:rPr lang="ko-KR" altLang="en-US"/>
                        <a:t>은  </a:t>
                      </a:r>
                      <a:r>
                        <a:rPr lang="en-US" altLang="ko-KR"/>
                        <a:t>Op</a:t>
                      </a:r>
                      <a:r>
                        <a:rPr lang="ko-KR" altLang="en-US"/>
                        <a:t>를 이용하여 정렬할 것이다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4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사용방법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set 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아무런 원소 없이 빈 </a:t>
                      </a:r>
                      <a:r>
                        <a:rPr lang="en-US" altLang="ko-KR"/>
                        <a:t>set/multiset</a:t>
                      </a:r>
                      <a:r>
                        <a:rPr lang="ko-KR" altLang="en-US"/>
                        <a:t>를 생성한다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48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set c( op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아무런 원소 없이 빈 </a:t>
                      </a:r>
                      <a:r>
                        <a:rPr lang="en-US" altLang="ko-KR"/>
                        <a:t>set/multiset</a:t>
                      </a:r>
                      <a:r>
                        <a:rPr lang="ko-KR" altLang="en-US"/>
                        <a:t>을 생성한다</a:t>
                      </a:r>
                      <a:r>
                        <a:rPr lang="en-US" altLang="ko-KR"/>
                        <a:t>. </a:t>
                      </a:r>
                      <a:r>
                        <a:rPr lang="ko-KR" altLang="en-US"/>
                        <a:t>정렬 기준은 </a:t>
                      </a:r>
                      <a:r>
                        <a:rPr lang="en-US" altLang="ko-KR"/>
                        <a:t>op</a:t>
                      </a:r>
                      <a:r>
                        <a:rPr lang="ko-KR" altLang="en-US"/>
                        <a:t>를 사용한다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48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set</a:t>
                      </a:r>
                      <a:r>
                        <a:rPr lang="en-US" altLang="ko-KR" baseline="0"/>
                        <a:t> c1( c2 )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같은 타입으로 생성된 다른 </a:t>
                      </a:r>
                      <a:r>
                        <a:rPr lang="en-US" altLang="ko-KR"/>
                        <a:t>set/mutiset</a:t>
                      </a:r>
                      <a:r>
                        <a:rPr lang="ko-KR" altLang="en-US"/>
                        <a:t>을 복사하여 생성한다</a:t>
                      </a:r>
                      <a:r>
                        <a:rPr lang="en-US" altLang="ko-KR"/>
                        <a:t>.( </a:t>
                      </a:r>
                      <a:r>
                        <a:rPr lang="ko-KR" altLang="en-US"/>
                        <a:t>모든 원소들은 복사된다</a:t>
                      </a:r>
                      <a:r>
                        <a:rPr lang="en-US" altLang="ko-KR"/>
                        <a:t>. 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set c( beg, end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[beg,</a:t>
                      </a:r>
                      <a:r>
                        <a:rPr lang="en-US" altLang="ko-KR" baseline="0"/>
                        <a:t> end]</a:t>
                      </a:r>
                      <a:r>
                        <a:rPr lang="ko-KR" altLang="en-US" baseline="0"/>
                        <a:t>의 범위로 초기화하여 </a:t>
                      </a:r>
                      <a:r>
                        <a:rPr lang="en-US" altLang="ko-KR" baseline="0"/>
                        <a:t>set/mutiset</a:t>
                      </a:r>
                      <a:r>
                        <a:rPr lang="ko-KR" altLang="en-US" baseline="0"/>
                        <a:t>을 생성한다</a:t>
                      </a:r>
                      <a:r>
                        <a:rPr lang="en-US" altLang="ko-KR" baseline="0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48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set c( beg, end, op</a:t>
                      </a:r>
                      <a:r>
                        <a:rPr lang="en-US" altLang="ko-KR" baseline="0"/>
                        <a:t>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[beg,</a:t>
                      </a:r>
                      <a:r>
                        <a:rPr lang="en-US" altLang="ko-KR" baseline="0" dirty="0"/>
                        <a:t> end]</a:t>
                      </a:r>
                      <a:r>
                        <a:rPr lang="ko-KR" altLang="en-US" baseline="0" dirty="0"/>
                        <a:t>의 범위로 초기화하여 </a:t>
                      </a:r>
                      <a:r>
                        <a:rPr lang="en-US" altLang="ko-KR" baseline="0" dirty="0"/>
                        <a:t>set/</a:t>
                      </a:r>
                      <a:r>
                        <a:rPr lang="en-US" altLang="ko-KR" baseline="0" dirty="0" err="1"/>
                        <a:t>mutiset</a:t>
                      </a:r>
                      <a:r>
                        <a:rPr lang="ko-KR" altLang="en-US" baseline="0" dirty="0"/>
                        <a:t>을 생성한다</a:t>
                      </a:r>
                      <a:r>
                        <a:rPr lang="en-US" altLang="ko-KR" baseline="0" dirty="0"/>
                        <a:t>.</a:t>
                      </a:r>
                      <a:br>
                        <a:rPr lang="en-US" altLang="ko-KR" baseline="0" dirty="0"/>
                      </a:br>
                      <a:r>
                        <a:rPr lang="ko-KR" altLang="en-US" baseline="0" dirty="0"/>
                        <a:t>정렬기준은 </a:t>
                      </a:r>
                      <a:r>
                        <a:rPr lang="en-US" altLang="ko-KR" baseline="0" dirty="0"/>
                        <a:t>op</a:t>
                      </a:r>
                      <a:r>
                        <a:rPr lang="ko-KR" altLang="en-US" baseline="0" dirty="0"/>
                        <a:t>를 사용한다</a:t>
                      </a:r>
                      <a:r>
                        <a:rPr lang="en-US" altLang="ko-KR" baseline="0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c.~set()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원소를 소멸하고 메모리를 해제한다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002484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set / multiset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수정하지 않는 동작들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err="1"/>
                        <a:t>c.size</a:t>
                      </a:r>
                      <a:r>
                        <a:rPr lang="en-US" altLang="ko-KR"/>
                        <a:t>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실제 원소의 개수를 반환한다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err="1"/>
                        <a:t>c.Empty</a:t>
                      </a:r>
                      <a:r>
                        <a:rPr lang="en-US" altLang="ko-KR"/>
                        <a:t>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컨테이너가 비어 있는지를 판단한다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err="1"/>
                        <a:t>c.max_size</a:t>
                      </a:r>
                      <a:r>
                        <a:rPr lang="en-US" altLang="ko-KR"/>
                        <a:t>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컨테이너가 가질 수 있는 최대 원소의 개수를 반환한다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/>
                        <a:t>capacity()</a:t>
                      </a:r>
                      <a:endParaRPr lang="ko-KR" altLang="en-US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trike="sngStrike"/>
                        <a:t>재할당 없이 가질 수 있는 최대의 원소 개수를 반환한다</a:t>
                      </a:r>
                      <a:r>
                        <a:rPr lang="en-US" altLang="ko-KR" strike="sngStrike"/>
                        <a:t>.</a:t>
                      </a:r>
                      <a:endParaRPr lang="ko-KR" altLang="en-US" strike="sngStri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/>
                        <a:t>reserve()</a:t>
                      </a:r>
                      <a:endParaRPr lang="ko-KR" altLang="en-US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trike="sngStrike"/>
                        <a:t>용량이 충분하지 않다면 용량을 증가시킨다</a:t>
                      </a:r>
                      <a:r>
                        <a:rPr lang="en-US" altLang="ko-KR" strike="sngStrike"/>
                        <a:t>.</a:t>
                      </a:r>
                      <a:endParaRPr lang="ko-KR" altLang="en-US" strike="sngStri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 ==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</a:t>
                      </a:r>
                      <a:r>
                        <a:rPr lang="ko-KR" altLang="en-US"/>
                        <a:t>과 </a:t>
                      </a:r>
                      <a:r>
                        <a:rPr lang="en-US" altLang="ko-KR"/>
                        <a:t>c2</a:t>
                      </a:r>
                      <a:r>
                        <a:rPr lang="ko-KR" altLang="en-US"/>
                        <a:t>가 같은지 판단한다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 ~=</a:t>
                      </a:r>
                      <a:r>
                        <a:rPr lang="en-US" altLang="ko-KR" baseline="0"/>
                        <a:t>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</a:t>
                      </a:r>
                      <a:r>
                        <a:rPr lang="ko-KR" altLang="en-US"/>
                        <a:t>과 </a:t>
                      </a:r>
                      <a:r>
                        <a:rPr lang="en-US" altLang="ko-KR"/>
                        <a:t> c2</a:t>
                      </a:r>
                      <a:r>
                        <a:rPr lang="ko-KR" altLang="en-US"/>
                        <a:t>가 다른지 판단한다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 &lt;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</a:t>
                      </a:r>
                      <a:r>
                        <a:rPr lang="ko-KR" altLang="en-US"/>
                        <a:t>이</a:t>
                      </a:r>
                      <a:r>
                        <a:rPr lang="en-US" altLang="ko-KR"/>
                        <a:t> c2</a:t>
                      </a:r>
                      <a:r>
                        <a:rPr lang="ko-KR" altLang="en-US"/>
                        <a:t>보다 작은지 판단한다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 &gt;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</a:t>
                      </a:r>
                      <a:r>
                        <a:rPr lang="ko-KR" altLang="en-US"/>
                        <a:t>이</a:t>
                      </a:r>
                      <a:r>
                        <a:rPr lang="en-US" altLang="ko-KR"/>
                        <a:t> c2</a:t>
                      </a:r>
                      <a:r>
                        <a:rPr lang="ko-KR" altLang="en-US"/>
                        <a:t>보다 큰지를 판단한다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 &lt;=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</a:t>
                      </a:r>
                      <a:r>
                        <a:rPr lang="ko-KR" altLang="en-US"/>
                        <a:t>이</a:t>
                      </a:r>
                      <a:r>
                        <a:rPr lang="en-US" altLang="ko-KR"/>
                        <a:t> c2</a:t>
                      </a:r>
                      <a:r>
                        <a:rPr lang="ko-KR" altLang="en-US"/>
                        <a:t>보다 작거나 같은지를 판단한다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 &gt;=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</a:t>
                      </a:r>
                      <a:r>
                        <a:rPr lang="ko-KR" altLang="en-US"/>
                        <a:t>이</a:t>
                      </a:r>
                      <a:r>
                        <a:rPr lang="en-US" altLang="ko-KR"/>
                        <a:t> c2</a:t>
                      </a:r>
                      <a:r>
                        <a:rPr lang="ko-KR" altLang="en-US"/>
                        <a:t>보다 크거나 같은지를 판단한다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437257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set / multisetst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할당과 관련된 동작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 =</a:t>
                      </a:r>
                      <a:r>
                        <a:rPr lang="en-US" altLang="ko-KR" baseline="0"/>
                        <a:t>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c2</a:t>
                      </a:r>
                      <a:r>
                        <a:rPr lang="ko-KR" altLang="en-US"/>
                        <a:t>의 모든 원소드을 </a:t>
                      </a:r>
                      <a:r>
                        <a:rPr lang="en-US" altLang="ko-KR"/>
                        <a:t>c1</a:t>
                      </a:r>
                      <a:r>
                        <a:rPr lang="ko-KR" altLang="en-US"/>
                        <a:t>에 할당한다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/>
                        <a:t>c.assign( n, elem )</a:t>
                      </a:r>
                      <a:endParaRPr lang="ko-KR" altLang="en-US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/>
                        <a:t>elem </a:t>
                      </a:r>
                      <a:r>
                        <a:rPr lang="ko-KR" altLang="en-US" strike="sngStrike"/>
                        <a:t>원소의 </a:t>
                      </a:r>
                      <a:r>
                        <a:rPr lang="en-US" altLang="ko-KR" strike="sngStrike"/>
                        <a:t>n</a:t>
                      </a:r>
                      <a:r>
                        <a:rPr lang="ko-KR" altLang="en-US" strike="sngStrike"/>
                        <a:t>개의 복사본을 할당한다</a:t>
                      </a:r>
                      <a:r>
                        <a:rPr lang="en-US" altLang="ko-KR" strike="sngStrike"/>
                        <a:t>.</a:t>
                      </a:r>
                      <a:endParaRPr lang="ko-KR" altLang="en-US" strike="sngStri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/>
                        <a:t>c.assign(beg,end)</a:t>
                      </a:r>
                      <a:endParaRPr lang="ko-KR" altLang="en-US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/>
                        <a:t>[beg,end]</a:t>
                      </a:r>
                      <a:r>
                        <a:rPr lang="ko-KR" altLang="en-US" strike="sngStrike"/>
                        <a:t>범위의 원소를 할당한다</a:t>
                      </a:r>
                      <a:r>
                        <a:rPr lang="en-US" altLang="ko-KR" strike="sngStrike"/>
                        <a:t>.</a:t>
                      </a:r>
                      <a:endParaRPr lang="ko-KR" altLang="en-US" strike="sngStri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c1.swap(c2)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</a:t>
                      </a:r>
                      <a:r>
                        <a:rPr lang="ko-KR" altLang="en-US"/>
                        <a:t>과</a:t>
                      </a:r>
                      <a:r>
                        <a:rPr lang="en-US" altLang="ko-KR"/>
                        <a:t> c2</a:t>
                      </a:r>
                      <a:r>
                        <a:rPr lang="ko-KR" altLang="en-US"/>
                        <a:t>의 데이터를 교체한다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swap(c1,c2)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동이하다</a:t>
                      </a:r>
                      <a:r>
                        <a:rPr lang="en-US" altLang="ko-KR" dirty="0"/>
                        <a:t>( </a:t>
                      </a:r>
                      <a:r>
                        <a:rPr lang="ko-KR" altLang="en-US" dirty="0"/>
                        <a:t>전역함수 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319339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set / multiset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102232"/>
              </p:ext>
            </p:extLst>
          </p:nvPr>
        </p:nvGraphicFramePr>
        <p:xfrm>
          <a:off x="142844" y="714356"/>
          <a:ext cx="892975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8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원소 액세스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/>
                        <a:t>c.at( idx )</a:t>
                      </a:r>
                      <a:endParaRPr lang="ko-KR" altLang="en-US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trike="sngStrike"/>
                        <a:t>인덱스가 </a:t>
                      </a:r>
                      <a:r>
                        <a:rPr lang="en-US" altLang="ko-KR" strike="sngStrike"/>
                        <a:t>idx</a:t>
                      </a:r>
                      <a:r>
                        <a:rPr lang="ko-KR" altLang="en-US" strike="sngStrike"/>
                        <a:t>인 원소를 반환한다</a:t>
                      </a:r>
                      <a:r>
                        <a:rPr lang="en-US" altLang="ko-KR" strike="sngStrike"/>
                        <a:t>.</a:t>
                      </a:r>
                      <a:br>
                        <a:rPr lang="en-US" altLang="ko-KR" strike="sngStrike"/>
                      </a:br>
                      <a:r>
                        <a:rPr lang="en-US" altLang="ko-KR" strike="sngStrike"/>
                        <a:t>( </a:t>
                      </a:r>
                      <a:r>
                        <a:rPr lang="ko-KR" altLang="en-US" strike="sngStrike"/>
                        <a:t>만약 </a:t>
                      </a:r>
                      <a:r>
                        <a:rPr lang="en-US" altLang="ko-KR" strike="sngStrike"/>
                        <a:t>idx</a:t>
                      </a:r>
                      <a:r>
                        <a:rPr lang="ko-KR" altLang="en-US" strike="sngStrike"/>
                        <a:t>가 범위를 벗어났다면 범위 에러 예외를 발생시킨다</a:t>
                      </a:r>
                      <a:r>
                        <a:rPr lang="en-US" altLang="ko-KR" strike="sngStrike"/>
                        <a:t>. )</a:t>
                      </a:r>
                      <a:endParaRPr lang="ko-KR" altLang="en-US" strike="sngStri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/>
                        <a:t>c[ idx ]</a:t>
                      </a:r>
                      <a:endParaRPr lang="ko-KR" altLang="en-US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trike="sngStrike"/>
                        <a:t>인덱스가 </a:t>
                      </a:r>
                      <a:r>
                        <a:rPr lang="en-US" altLang="ko-KR" strike="sngStrike"/>
                        <a:t>idx</a:t>
                      </a:r>
                      <a:r>
                        <a:rPr lang="ko-KR" altLang="en-US" strike="sngStrike"/>
                        <a:t>인 원소를 반환한다</a:t>
                      </a:r>
                      <a:r>
                        <a:rPr lang="en-US" altLang="ko-KR" strike="sngStrike"/>
                        <a:t>.( </a:t>
                      </a:r>
                      <a:r>
                        <a:rPr lang="ko-KR" altLang="en-US" strike="sngStrike"/>
                        <a:t>에러 검사를 하지 않는다</a:t>
                      </a:r>
                      <a:r>
                        <a:rPr lang="en-US" altLang="ko-KR" strike="sngStrike"/>
                        <a:t>. )</a:t>
                      </a:r>
                      <a:endParaRPr lang="ko-KR" altLang="en-US" strike="sngStri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 dirty="0" err="1"/>
                        <a:t>c.fornt</a:t>
                      </a:r>
                      <a:r>
                        <a:rPr lang="en-US" altLang="ko-KR" strike="sngStrike" dirty="0"/>
                        <a:t>()</a:t>
                      </a:r>
                      <a:endParaRPr lang="ko-KR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첫 번째 원소를 반환한다</a:t>
                      </a:r>
                      <a:r>
                        <a:rPr lang="en-US" altLang="ko-KR"/>
                        <a:t>.( </a:t>
                      </a:r>
                      <a:r>
                        <a:rPr lang="ko-KR" altLang="en-US"/>
                        <a:t>원소가 있는지 검사하지 않는다</a:t>
                      </a:r>
                      <a:r>
                        <a:rPr lang="en-US" altLang="ko-KR"/>
                        <a:t>.)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 dirty="0" err="1"/>
                        <a:t>c.back</a:t>
                      </a:r>
                      <a:r>
                        <a:rPr lang="en-US" altLang="ko-KR" strike="sngStrike" dirty="0"/>
                        <a:t>()</a:t>
                      </a:r>
                      <a:endParaRPr lang="ko-KR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마지막 원소를 반환한다</a:t>
                      </a:r>
                      <a:r>
                        <a:rPr lang="en-US" altLang="ko-KR" dirty="0"/>
                        <a:t>.( </a:t>
                      </a:r>
                      <a:r>
                        <a:rPr lang="ko-KR" altLang="en-US" dirty="0"/>
                        <a:t>원소가 있는지 검사하지 않는다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429898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set / multiset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8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반복자 함수들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c.begin()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첫 번째 원소를 가리키는 랜덤 액세스 반복자를 반환한다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c.end()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맨 마지막 원소 뒤를 가리키는 랜덤 액세스 반복자를 반환한다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c.rbegin()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역방향에서 첫 번째 원소의 역방향 반복자를 반환한다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c.rend()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역방향에서 마지막 원소 뒤를 가리키는 역방향 반복자를 반환한다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459185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set / multiset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삽입 및 제거 동작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c.insert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elem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 )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>
                          <a:solidFill>
                            <a:schemeClr val="tx1"/>
                          </a:solidFill>
                        </a:rPr>
                        <a:t>elem</a:t>
                      </a:r>
                      <a:r>
                        <a:rPr lang="ko-KR" altLang="en-US" sz="1800" b="1">
                          <a:solidFill>
                            <a:schemeClr val="tx1"/>
                          </a:solidFill>
                        </a:rPr>
                        <a:t>의 복사본을 삽입하고 새로운 원소의 위치를 반환한다</a:t>
                      </a:r>
                      <a:r>
                        <a:rPr lang="en-US" altLang="ko-KR" sz="1800" b="1">
                          <a:solidFill>
                            <a:schemeClr val="tx1"/>
                          </a:solidFill>
                        </a:rPr>
                        <a:t>. set</a:t>
                      </a:r>
                      <a:r>
                        <a:rPr lang="ko-KR" altLang="en-US" sz="1800" b="1">
                          <a:solidFill>
                            <a:schemeClr val="tx1"/>
                          </a:solidFill>
                        </a:rPr>
                        <a:t>의 경우 성고 여부도 포함하여 반환한다</a:t>
                      </a:r>
                      <a:r>
                        <a:rPr lang="en-US" altLang="ko-KR" sz="1800" b="1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c.insert( pos, elem 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/>
                        <a:t>elem</a:t>
                      </a:r>
                      <a:r>
                        <a:rPr lang="ko-KR" altLang="en-US" sz="1800" dirty="0"/>
                        <a:t>의 복사본을 삽입한다</a:t>
                      </a:r>
                      <a:r>
                        <a:rPr lang="en-US" altLang="ko-KR" sz="1800" dirty="0"/>
                        <a:t>. </a:t>
                      </a:r>
                      <a:r>
                        <a:rPr lang="ko-KR" altLang="en-US" sz="1800" dirty="0"/>
                        <a:t>그리고 새로운 원소의 위치를 반환한다</a:t>
                      </a:r>
                      <a:r>
                        <a:rPr lang="en-US" altLang="ko-KR" sz="1800" dirty="0"/>
                        <a:t>. (pos</a:t>
                      </a:r>
                      <a:r>
                        <a:rPr lang="ko-KR" altLang="en-US" sz="1800" dirty="0"/>
                        <a:t>는 삽입 위치를 찾기 위해 어디서 부터 검색을 시작할 것인지에 대한 </a:t>
                      </a: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힌트</a:t>
                      </a:r>
                      <a:r>
                        <a:rPr lang="ko-KR" altLang="en-US" sz="1800" dirty="0"/>
                        <a:t>로만 사용된다</a:t>
                      </a:r>
                      <a:r>
                        <a:rPr lang="en-US" altLang="ko-KR" sz="1800" dirty="0"/>
                        <a:t>. )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trike="noStrike"/>
                        <a:t>c.insert( beg,</a:t>
                      </a:r>
                      <a:r>
                        <a:rPr lang="en-US" altLang="ko-KR" sz="1800" strike="noStrike" baseline="0"/>
                        <a:t> end )</a:t>
                      </a:r>
                      <a:endParaRPr lang="ko-KR" altLang="en-US" sz="1800" strike="no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trike="noStrike" dirty="0"/>
                        <a:t>[beg,</a:t>
                      </a:r>
                      <a:r>
                        <a:rPr lang="en-US" altLang="ko-KR" sz="1800" strike="noStrike" baseline="0" dirty="0"/>
                        <a:t> end]</a:t>
                      </a:r>
                      <a:r>
                        <a:rPr lang="ko-KR" altLang="en-US" sz="1800" strike="noStrike" baseline="0" dirty="0"/>
                        <a:t>범위의 모든 원소들을 복사하여 삽입한다</a:t>
                      </a:r>
                      <a:r>
                        <a:rPr lang="en-US" altLang="ko-KR" sz="1800" strike="noStrike" baseline="0" dirty="0"/>
                        <a:t>. </a:t>
                      </a:r>
                      <a:r>
                        <a:rPr lang="ko-KR" altLang="en-US" sz="1800" strike="noStrike" baseline="0" dirty="0" err="1"/>
                        <a:t>반환값은</a:t>
                      </a:r>
                      <a:r>
                        <a:rPr lang="ko-KR" altLang="en-US" sz="1800" strike="noStrike" baseline="0" dirty="0"/>
                        <a:t> 없다</a:t>
                      </a:r>
                      <a:r>
                        <a:rPr lang="en-US" altLang="ko-KR" sz="1800" strike="noStrike" baseline="0" dirty="0"/>
                        <a:t>.</a:t>
                      </a:r>
                      <a:endParaRPr lang="ko-KR" altLang="en-US" sz="18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>
                          <a:solidFill>
                            <a:schemeClr val="tx1"/>
                          </a:solidFill>
                        </a:rPr>
                        <a:t>c.erase( elem )</a:t>
                      </a: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값이 </a:t>
                      </a:r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elem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인 모든 원소들을 제거한다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제거된 원소의 개수를 반환한다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/>
                        <a:t>c.erase(</a:t>
                      </a:r>
                      <a:r>
                        <a:rPr lang="en-US" altLang="ko-KR" sz="1800" baseline="0"/>
                        <a:t> pos 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반복자 </a:t>
                      </a:r>
                      <a:r>
                        <a:rPr lang="en-US" altLang="ko-KR" sz="1800" dirty="0"/>
                        <a:t>pos </a:t>
                      </a:r>
                      <a:r>
                        <a:rPr lang="ko-KR" altLang="en-US" sz="1800" dirty="0"/>
                        <a:t>위치의 원소를 제거한다</a:t>
                      </a:r>
                      <a:r>
                        <a:rPr lang="en-US" altLang="ko-KR" sz="1800" dirty="0"/>
                        <a:t>. </a:t>
                      </a:r>
                      <a:r>
                        <a:rPr lang="ko-KR" altLang="en-US" sz="1800" dirty="0" err="1"/>
                        <a:t>반환값은</a:t>
                      </a:r>
                      <a:r>
                        <a:rPr lang="ko-KR" altLang="en-US" sz="1800" dirty="0"/>
                        <a:t> 없다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c.erase( beg, end 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[beg,</a:t>
                      </a:r>
                      <a:r>
                        <a:rPr lang="en-US" altLang="ko-KR" sz="1800" baseline="0" dirty="0"/>
                        <a:t> end] </a:t>
                      </a:r>
                      <a:r>
                        <a:rPr lang="ko-KR" altLang="en-US" sz="1800" baseline="0" dirty="0"/>
                        <a:t>범위의 모든 원소들을 제거한다</a:t>
                      </a:r>
                      <a:r>
                        <a:rPr lang="en-US" altLang="ko-KR" sz="1800" baseline="0" dirty="0"/>
                        <a:t>. </a:t>
                      </a:r>
                      <a:r>
                        <a:rPr lang="ko-KR" altLang="en-US" sz="1800" baseline="0" dirty="0" err="1"/>
                        <a:t>반환값은</a:t>
                      </a:r>
                      <a:r>
                        <a:rPr lang="ko-KR" altLang="en-US" sz="1800" baseline="0" dirty="0"/>
                        <a:t> 없다</a:t>
                      </a:r>
                      <a:r>
                        <a:rPr lang="en-US" altLang="ko-KR" sz="1800" baseline="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33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c.clear()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모든 원소들을 제거한다</a:t>
                      </a:r>
                      <a:r>
                        <a:rPr lang="en-US" altLang="ko-KR" sz="1800" dirty="0"/>
                        <a:t>.( </a:t>
                      </a:r>
                      <a:r>
                        <a:rPr lang="ko-KR" altLang="en-US" sz="1800" dirty="0"/>
                        <a:t>빈 컨테이너로 만든다</a:t>
                      </a:r>
                      <a:r>
                        <a:rPr lang="en-US" altLang="ko-KR" sz="1800" dirty="0"/>
                        <a:t>. )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28992" y="0"/>
            <a:ext cx="5379999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자신들의 원소를 주어진 정렬 기준에 따라 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r>
              <a:rPr lang="ko-KR" altLang="en-US" sz="2000" b="1" dirty="0">
                <a:solidFill>
                  <a:srgbClr val="FF0000"/>
                </a:solidFill>
              </a:rPr>
              <a:t>자동적으로 정렬되는 컨테이너라는 것을 명심</a:t>
            </a:r>
            <a:r>
              <a:rPr lang="en-US" altLang="ko-KR" sz="2000" b="1" dirty="0">
                <a:solidFill>
                  <a:srgbClr val="FF0000"/>
                </a:solidFill>
              </a:rPr>
              <a:t>.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077875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set / multiset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072183"/>
              </p:ext>
            </p:extLst>
          </p:nvPr>
        </p:nvGraphicFramePr>
        <p:xfrm>
          <a:off x="71406" y="785794"/>
          <a:ext cx="892975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특별하게 원소를 수정하는 동작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strike="sngStrike" dirty="0" err="1"/>
                        <a:t>c.unique</a:t>
                      </a:r>
                      <a:r>
                        <a:rPr lang="en-US" altLang="ko-KR" sz="2000" strike="sngStrike" dirty="0"/>
                        <a:t>()</a:t>
                      </a:r>
                      <a:endParaRPr lang="ko-KR" altLang="en-US" sz="2000" strike="sngStrike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같은 값을 가지는 연속된 원소들의 중복을 제거한다</a:t>
                      </a:r>
                      <a:r>
                        <a:rPr lang="en-US" altLang="ko-KR" sz="2000" dirty="0"/>
                        <a:t>.</a:t>
                      </a:r>
                      <a:br>
                        <a:rPr lang="en-US" altLang="ko-KR" sz="2000" dirty="0"/>
                      </a:br>
                      <a:r>
                        <a:rPr lang="en-US" altLang="ko-KR" sz="2000" dirty="0"/>
                        <a:t>1,2,3,3,4,3 =&gt; 1,2,3,4,3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strike="sngStrike" dirty="0" err="1"/>
                        <a:t>c.unique</a:t>
                      </a:r>
                      <a:r>
                        <a:rPr lang="en-US" altLang="ko-KR" sz="2000" strike="sngStrike" dirty="0"/>
                        <a:t>(op)</a:t>
                      </a:r>
                      <a:endParaRPr lang="ko-KR" altLang="en-US" sz="2000" strike="sngStrike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op()</a:t>
                      </a:r>
                      <a:r>
                        <a:rPr lang="ko-KR" altLang="en-US" sz="2000" dirty="0"/>
                        <a:t>가 </a:t>
                      </a:r>
                      <a:r>
                        <a:rPr lang="en-US" altLang="ko-KR" sz="2000" dirty="0"/>
                        <a:t>true</a:t>
                      </a:r>
                      <a:r>
                        <a:rPr lang="ko-KR" altLang="en-US" sz="2000" dirty="0"/>
                        <a:t>를 반환하는 연속된 원소들의 중복을 제거한다</a:t>
                      </a:r>
                      <a:r>
                        <a:rPr lang="en-US" altLang="ko-KR" sz="2000" dirty="0"/>
                        <a:t>.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strike="sngStrike" dirty="0"/>
                        <a:t>c1.splice( pos, c2 )</a:t>
                      </a:r>
                      <a:endParaRPr lang="ko-KR" altLang="en-US" sz="2000" strike="sngStrike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c2</a:t>
                      </a:r>
                      <a:r>
                        <a:rPr lang="ko-KR" altLang="en-US" sz="2000" dirty="0"/>
                        <a:t>의 모든 원소들을 </a:t>
                      </a:r>
                      <a:r>
                        <a:rPr lang="en-US" altLang="ko-KR" sz="2000" dirty="0"/>
                        <a:t>c1</a:t>
                      </a:r>
                      <a:r>
                        <a:rPr lang="ko-KR" altLang="en-US" sz="2000" dirty="0"/>
                        <a:t>의 </a:t>
                      </a:r>
                      <a:r>
                        <a:rPr lang="en-US" altLang="ko-KR" sz="2000" dirty="0"/>
                        <a:t>pos </a:t>
                      </a:r>
                      <a:r>
                        <a:rPr lang="ko-KR" altLang="en-US" sz="2000" dirty="0"/>
                        <a:t>위치 앞으로 이동한다</a:t>
                      </a:r>
                      <a:r>
                        <a:rPr lang="en-US" altLang="ko-KR" sz="2000" dirty="0"/>
                        <a:t>.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strike="sngStrike" dirty="0"/>
                        <a:t>c1.splice( </a:t>
                      </a:r>
                      <a:r>
                        <a:rPr lang="en-US" altLang="ko-KR" sz="2000" strike="sngStrike" dirty="0" err="1"/>
                        <a:t>pos</a:t>
                      </a:r>
                      <a:r>
                        <a:rPr lang="en-US" altLang="ko-KR" sz="2000" strike="sngStrike" dirty="0"/>
                        <a:t>, c2, c2pos )</a:t>
                      </a:r>
                      <a:endParaRPr lang="ko-KR" altLang="en-US" sz="2000" strike="sngStrike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c2</a:t>
                      </a:r>
                      <a:r>
                        <a:rPr lang="ko-KR" altLang="en-US" sz="2000" dirty="0"/>
                        <a:t>의 </a:t>
                      </a:r>
                      <a:r>
                        <a:rPr lang="en-US" altLang="ko-KR" sz="2000" dirty="0"/>
                        <a:t>c2pos</a:t>
                      </a:r>
                      <a:r>
                        <a:rPr lang="ko-KR" altLang="en-US" sz="2000" dirty="0"/>
                        <a:t>에 있는 원소를 </a:t>
                      </a:r>
                      <a:r>
                        <a:rPr lang="en-US" altLang="ko-KR" sz="2000" dirty="0"/>
                        <a:t>c1</a:t>
                      </a:r>
                      <a:r>
                        <a:rPr lang="ko-KR" altLang="en-US" sz="2000" dirty="0"/>
                        <a:t>의 </a:t>
                      </a:r>
                      <a:r>
                        <a:rPr lang="en-US" altLang="ko-KR" sz="2000" dirty="0"/>
                        <a:t>pos</a:t>
                      </a:r>
                      <a:r>
                        <a:rPr lang="en-US" altLang="ko-KR" sz="2000" baseline="0" dirty="0"/>
                        <a:t> </a:t>
                      </a:r>
                      <a:r>
                        <a:rPr lang="ko-KR" altLang="en-US" sz="2000" baseline="0" dirty="0"/>
                        <a:t>위치 앞으로 이동한다</a:t>
                      </a:r>
                      <a:r>
                        <a:rPr lang="en-US" altLang="ko-KR" sz="2000" baseline="0" dirty="0"/>
                        <a:t>.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strike="sngStrike" dirty="0"/>
                        <a:t>c1.splice( pos, c2,</a:t>
                      </a:r>
                      <a:br>
                        <a:rPr lang="en-US" altLang="ko-KR" sz="2000" strike="sngStrike" dirty="0"/>
                      </a:br>
                      <a:r>
                        <a:rPr lang="en-US" altLang="ko-KR" sz="2000" strike="sngStrike" dirty="0"/>
                        <a:t>                c2beg,c2end )</a:t>
                      </a:r>
                      <a:endParaRPr lang="ko-KR" altLang="en-US" sz="2000" strike="sngStrike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c2</a:t>
                      </a:r>
                      <a:r>
                        <a:rPr lang="ko-KR" altLang="en-US" sz="2000" dirty="0"/>
                        <a:t>의 </a:t>
                      </a:r>
                      <a:r>
                        <a:rPr lang="en-US" altLang="ko-KR" sz="2000" dirty="0"/>
                        <a:t>[c2geb,</a:t>
                      </a:r>
                      <a:r>
                        <a:rPr lang="en-US" altLang="ko-KR" sz="2000" baseline="0" dirty="0"/>
                        <a:t> c2end)</a:t>
                      </a:r>
                      <a:r>
                        <a:rPr lang="ko-KR" altLang="en-US" sz="2000" baseline="0" dirty="0"/>
                        <a:t>의 원소들을 </a:t>
                      </a:r>
                      <a:r>
                        <a:rPr lang="en-US" altLang="ko-KR" sz="2000" baseline="0" dirty="0"/>
                        <a:t>c1</a:t>
                      </a:r>
                      <a:r>
                        <a:rPr lang="ko-KR" altLang="en-US" sz="2000" baseline="0" dirty="0"/>
                        <a:t>의 </a:t>
                      </a:r>
                      <a:r>
                        <a:rPr lang="en-US" altLang="ko-KR" sz="2000" baseline="0" dirty="0"/>
                        <a:t>pos </a:t>
                      </a:r>
                      <a:r>
                        <a:rPr lang="ko-KR" altLang="en-US" sz="2000" baseline="0" dirty="0"/>
                        <a:t>위치 앞으로 이동한다</a:t>
                      </a:r>
                      <a:r>
                        <a:rPr lang="en-US" altLang="ko-KR" sz="2000" baseline="0" dirty="0"/>
                        <a:t>.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683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#include &lt;iostream&gt;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using namespace std;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int main(void)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</a:t>
            </a:r>
            <a:r>
              <a:rPr lang="en-US" altLang="ko-KR" sz="1800" b="1"/>
              <a:t>Array data(10);</a:t>
            </a:r>
            <a:r>
              <a:rPr lang="en-US" altLang="ko-KR" sz="1800"/>
              <a:t>			</a:t>
            </a:r>
            <a:r>
              <a:rPr lang="en-US" altLang="ko-KR" sz="1800">
                <a:latin typeface="굴림" pitchFamily="50" charset="-127"/>
              </a:rPr>
              <a:t>// 10</a:t>
            </a:r>
            <a:r>
              <a:rPr lang="ko-KR" altLang="en-US" sz="1800">
                <a:latin typeface="굴림" pitchFamily="50" charset="-127"/>
              </a:rPr>
              <a:t>개짜리 공간을 확보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int i, val;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for(i=0 ; i&lt;=10 ; i++)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	if(!data.SetData(i, i))	</a:t>
            </a:r>
            <a:r>
              <a:rPr lang="en-US" altLang="ko-KR" sz="1800">
                <a:latin typeface="굴림" pitchFamily="50" charset="-127"/>
              </a:rPr>
              <a:t>// </a:t>
            </a:r>
            <a:r>
              <a:rPr lang="ko-KR" altLang="en-US" sz="1800">
                <a:latin typeface="굴림" pitchFamily="50" charset="-127"/>
              </a:rPr>
              <a:t>데이터 쓰기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/>
              <a:t>			</a:t>
            </a:r>
            <a:r>
              <a:rPr lang="en-US" altLang="ko-KR" sz="1800"/>
              <a:t>cout &lt;&lt; "Fail to set data" &lt;&lt; endl;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	if(!data.GetData(i, val))	</a:t>
            </a:r>
            <a:r>
              <a:rPr lang="en-US" altLang="ko-KR" sz="1800">
                <a:latin typeface="굴림" pitchFamily="50" charset="-127"/>
              </a:rPr>
              <a:t>// </a:t>
            </a:r>
            <a:r>
              <a:rPr lang="ko-KR" altLang="en-US" sz="1800">
                <a:latin typeface="굴림" pitchFamily="50" charset="-127"/>
              </a:rPr>
              <a:t>데이터 읽기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/>
              <a:t>			</a:t>
            </a:r>
            <a:r>
              <a:rPr lang="en-US" altLang="ko-KR" sz="1800"/>
              <a:t>cout &lt;&lt; "Fail to get data" &lt;&lt; endl;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	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		cout &lt;&lt; "Data = " &lt;&lt; val &lt;&lt; endl;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생성자의 인자 </a:t>
            </a:r>
            <a:r>
              <a:rPr lang="en-US" altLang="ko-KR" sz="3800"/>
              <a:t>4/4</a:t>
            </a: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set / multiset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734333"/>
              </p:ext>
            </p:extLst>
          </p:nvPr>
        </p:nvGraphicFramePr>
        <p:xfrm>
          <a:off x="71406" y="785794"/>
          <a:ext cx="8929750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특별하게 원소를 수정하는 동작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trike="sngStrike" dirty="0" err="1"/>
                        <a:t>c.sort</a:t>
                      </a:r>
                      <a:r>
                        <a:rPr lang="en-US" altLang="ko-KR" sz="1800" strike="sngStrike" dirty="0"/>
                        <a:t>()</a:t>
                      </a:r>
                      <a:endParaRPr lang="ko-KR" altLang="en-US" sz="1800" strike="sngStrike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 &lt; </a:t>
                      </a:r>
                      <a:r>
                        <a:rPr lang="ko-KR" altLang="en-US" sz="1800" dirty="0"/>
                        <a:t>연산자를 정렬 기준으로 정렬한다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trike="sngStrike" dirty="0" err="1"/>
                        <a:t>c.sort</a:t>
                      </a:r>
                      <a:r>
                        <a:rPr lang="en-US" altLang="ko-KR" sz="1800" strike="sngStrike" dirty="0"/>
                        <a:t>( op ) </a:t>
                      </a:r>
                      <a:endParaRPr lang="ko-KR" altLang="en-US" sz="1800" strike="sngStrike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op()</a:t>
                      </a:r>
                      <a:r>
                        <a:rPr lang="ko-KR" altLang="en-US" sz="1800" dirty="0"/>
                        <a:t>를 정렬 기준으로 정렬한다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trike="sngStrike" dirty="0"/>
                        <a:t>c1.merge( c2 )</a:t>
                      </a:r>
                      <a:endParaRPr lang="ko-KR" altLang="en-US" sz="1800" strike="sngStrike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두 컨테이너 모두 정렬되어 있다는 가정하에 </a:t>
                      </a:r>
                      <a:r>
                        <a:rPr lang="en-US" altLang="ko-KR" sz="1800" dirty="0"/>
                        <a:t>c2</a:t>
                      </a:r>
                      <a:r>
                        <a:rPr lang="ko-KR" altLang="en-US" sz="1800" dirty="0"/>
                        <a:t>의 모든 원소들을 </a:t>
                      </a:r>
                      <a:r>
                        <a:rPr lang="en-US" altLang="ko-KR" sz="1800" dirty="0"/>
                        <a:t> c1</a:t>
                      </a:r>
                      <a:r>
                        <a:rPr lang="ko-KR" altLang="en-US" sz="1800" dirty="0"/>
                        <a:t>로 이동한다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그러므로 모든 원소들은 병합되며 정렬 기준에 어긋나지 않게 정렬되어 있다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trike="sngStrike" dirty="0"/>
                        <a:t>c1.merge( c2, op )</a:t>
                      </a:r>
                      <a:endParaRPr lang="ko-KR" altLang="en-US" sz="1800" strike="sngStrike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두 컨테이너 모두 </a:t>
                      </a:r>
                      <a:r>
                        <a:rPr lang="en-US" altLang="ko-KR" sz="1800" dirty="0"/>
                        <a:t>op()</a:t>
                      </a:r>
                      <a:r>
                        <a:rPr lang="ko-KR" altLang="en-US" sz="1800" baseline="0" dirty="0"/>
                        <a:t> 정렬 기준에 의해 정렬되어 있다는 가정하에 </a:t>
                      </a:r>
                      <a:r>
                        <a:rPr lang="en-US" altLang="ko-KR" sz="1800" baseline="0" dirty="0"/>
                        <a:t>c2</a:t>
                      </a:r>
                      <a:r>
                        <a:rPr lang="ko-KR" altLang="en-US" sz="1800" baseline="0" dirty="0"/>
                        <a:t>의 모든 원소드을 </a:t>
                      </a:r>
                      <a:r>
                        <a:rPr lang="en-US" altLang="ko-KR" sz="1800" baseline="0" dirty="0"/>
                        <a:t>c1</a:t>
                      </a:r>
                      <a:r>
                        <a:rPr lang="ko-KR" altLang="en-US" sz="1800" baseline="0" dirty="0"/>
                        <a:t>로 이동한다</a:t>
                      </a:r>
                      <a:r>
                        <a:rPr lang="en-US" altLang="ko-KR" sz="1800" baseline="0" dirty="0"/>
                        <a:t>, </a:t>
                      </a:r>
                      <a:r>
                        <a:rPr lang="ko-KR" altLang="en-US" sz="1800" baseline="0" dirty="0"/>
                        <a:t>그러므로 모든 원소들은 병합되며</a:t>
                      </a:r>
                      <a:r>
                        <a:rPr lang="en-US" altLang="ko-KR" sz="1800" baseline="0" dirty="0"/>
                        <a:t>, </a:t>
                      </a:r>
                      <a:r>
                        <a:rPr lang="ko-KR" altLang="en-US" sz="1800" baseline="0" dirty="0"/>
                        <a:t>정렬 기준 </a:t>
                      </a:r>
                      <a:r>
                        <a:rPr lang="en-US" altLang="ko-KR" sz="1800" baseline="0" dirty="0"/>
                        <a:t>op() </a:t>
                      </a:r>
                      <a:r>
                        <a:rPr lang="ko-KR" altLang="en-US" sz="1800" baseline="0" dirty="0"/>
                        <a:t>에 어긋나지 않게 정렬되어 있다</a:t>
                      </a:r>
                      <a:r>
                        <a:rPr lang="en-US" altLang="ko-KR" sz="1800" baseline="0" dirty="0"/>
                        <a:t>.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trike="sngStrike" dirty="0" err="1"/>
                        <a:t>c.reverse</a:t>
                      </a:r>
                      <a:r>
                        <a:rPr lang="en-US" altLang="ko-KR" sz="1800" strike="sngStrike" dirty="0"/>
                        <a:t>()</a:t>
                      </a:r>
                      <a:endParaRPr lang="ko-KR" altLang="en-US" sz="1800" strike="sngStrike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모든 원소들의 순서를 뒤바꾼다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877362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set / multiset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244217"/>
              </p:ext>
            </p:extLst>
          </p:nvPr>
        </p:nvGraphicFramePr>
        <p:xfrm>
          <a:off x="71406" y="785794"/>
          <a:ext cx="8929750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동작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trike="sngStrike" dirty="0" err="1"/>
                        <a:t>c.sort</a:t>
                      </a:r>
                      <a:r>
                        <a:rPr lang="en-US" altLang="ko-KR" sz="1800" strike="sngStrike" dirty="0"/>
                        <a:t>()</a:t>
                      </a:r>
                      <a:endParaRPr lang="ko-KR" altLang="en-US" sz="1800" strike="sngStrike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 &lt; </a:t>
                      </a:r>
                      <a:r>
                        <a:rPr lang="ko-KR" altLang="en-US" sz="1800" dirty="0"/>
                        <a:t>연산자를 정렬 기준으로 정렬한다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trike="sngStrike" dirty="0" err="1"/>
                        <a:t>c.sort</a:t>
                      </a:r>
                      <a:r>
                        <a:rPr lang="en-US" altLang="ko-KR" sz="1800" strike="sngStrike" dirty="0"/>
                        <a:t>( op ) </a:t>
                      </a:r>
                      <a:endParaRPr lang="ko-KR" altLang="en-US" sz="1800" strike="sngStrike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op()</a:t>
                      </a:r>
                      <a:r>
                        <a:rPr lang="ko-KR" altLang="en-US" sz="1800" dirty="0"/>
                        <a:t>를 정렬 기준으로 정렬한다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trike="sngStrike" dirty="0"/>
                        <a:t>c1.merge( c2 )</a:t>
                      </a:r>
                      <a:endParaRPr lang="ko-KR" altLang="en-US" sz="1800" strike="sngStrike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두 컨테이너 모두 정렬되어 있다는 가정하에 </a:t>
                      </a:r>
                      <a:r>
                        <a:rPr lang="en-US" altLang="ko-KR" sz="1800" dirty="0"/>
                        <a:t>c2</a:t>
                      </a:r>
                      <a:r>
                        <a:rPr lang="ko-KR" altLang="en-US" sz="1800" dirty="0"/>
                        <a:t>의 모든 원소들을 </a:t>
                      </a:r>
                      <a:r>
                        <a:rPr lang="en-US" altLang="ko-KR" sz="1800" dirty="0"/>
                        <a:t> c1</a:t>
                      </a:r>
                      <a:r>
                        <a:rPr lang="ko-KR" altLang="en-US" sz="1800" dirty="0"/>
                        <a:t>로 이동한다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그러므로 모든 원소들은 병합되며 정렬 기준에 어긋나지 않게 정렬되어 있다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trike="sngStrike" dirty="0"/>
                        <a:t>c1.merge( c2, op )</a:t>
                      </a:r>
                      <a:endParaRPr lang="ko-KR" altLang="en-US" sz="1800" strike="sngStrike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두 컨테이너 모두 </a:t>
                      </a:r>
                      <a:r>
                        <a:rPr lang="en-US" altLang="ko-KR" sz="1800" dirty="0"/>
                        <a:t>op()</a:t>
                      </a:r>
                      <a:r>
                        <a:rPr lang="ko-KR" altLang="en-US" sz="1800" baseline="0" dirty="0"/>
                        <a:t> 정렬 기준에 의해 정렬되어 있다는 가정하에 </a:t>
                      </a:r>
                      <a:r>
                        <a:rPr lang="en-US" altLang="ko-KR" sz="1800" baseline="0" dirty="0"/>
                        <a:t>c2</a:t>
                      </a:r>
                      <a:r>
                        <a:rPr lang="ko-KR" altLang="en-US" sz="1800" baseline="0" dirty="0"/>
                        <a:t>의 모든 원소드을 </a:t>
                      </a:r>
                      <a:r>
                        <a:rPr lang="en-US" altLang="ko-KR" sz="1800" baseline="0" dirty="0"/>
                        <a:t>c1</a:t>
                      </a:r>
                      <a:r>
                        <a:rPr lang="ko-KR" altLang="en-US" sz="1800" baseline="0" dirty="0"/>
                        <a:t>로 이동한다</a:t>
                      </a:r>
                      <a:r>
                        <a:rPr lang="en-US" altLang="ko-KR" sz="1800" baseline="0" dirty="0"/>
                        <a:t>, </a:t>
                      </a:r>
                      <a:r>
                        <a:rPr lang="ko-KR" altLang="en-US" sz="1800" baseline="0" dirty="0"/>
                        <a:t>그러므로 모든 원소들은 병합되며</a:t>
                      </a:r>
                      <a:r>
                        <a:rPr lang="en-US" altLang="ko-KR" sz="1800" baseline="0" dirty="0"/>
                        <a:t>, </a:t>
                      </a:r>
                      <a:r>
                        <a:rPr lang="ko-KR" altLang="en-US" sz="1800" baseline="0" dirty="0"/>
                        <a:t>정렬 기준 </a:t>
                      </a:r>
                      <a:r>
                        <a:rPr lang="en-US" altLang="ko-KR" sz="1800" baseline="0" dirty="0"/>
                        <a:t>op() </a:t>
                      </a:r>
                      <a:r>
                        <a:rPr lang="ko-KR" altLang="en-US" sz="1800" baseline="0" dirty="0"/>
                        <a:t>에 어긋나지 않게 정렬되어 있다</a:t>
                      </a:r>
                      <a:r>
                        <a:rPr lang="en-US" altLang="ko-KR" sz="1800" baseline="0" dirty="0"/>
                        <a:t>.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trike="sngStrike" dirty="0" err="1"/>
                        <a:t>c.reverse</a:t>
                      </a:r>
                      <a:r>
                        <a:rPr lang="en-US" altLang="ko-KR" sz="1800" strike="sngStrike" dirty="0"/>
                        <a:t>()</a:t>
                      </a:r>
                      <a:endParaRPr lang="ko-KR" altLang="en-US" sz="1800" strike="sngStrike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모든 원소들의 순서를 뒤바꾼다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38260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ko-KR">
                <a:solidFill>
                  <a:schemeClr val="bg1"/>
                </a:solidFill>
              </a:rPr>
              <a:t>map / multimap</a:t>
            </a:r>
            <a:endParaRPr lang="ko-KR" altLang="en-US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0" y="714356"/>
          <a:ext cx="9072594" cy="606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9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생성자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소멸자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map&lt;</a:t>
                      </a:r>
                      <a:r>
                        <a:rPr lang="en-US" altLang="ko-KR" baseline="0"/>
                        <a:t> key, Elem &gt;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map</a:t>
                      </a:r>
                      <a:r>
                        <a:rPr lang="ko-KR" altLang="en-US"/>
                        <a:t>은 </a:t>
                      </a:r>
                      <a:r>
                        <a:rPr lang="en-US" altLang="ko-KR"/>
                        <a:t>less&lt;&gt;</a:t>
                      </a:r>
                      <a:r>
                        <a:rPr lang="ko-KR" altLang="en-US"/>
                        <a:t>를 이용하여 정렬할 것이다</a:t>
                      </a:r>
                      <a:r>
                        <a:rPr lang="en-US" altLang="ko-KR"/>
                        <a:t>.( &lt;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연산자 </a:t>
                      </a:r>
                      <a:r>
                        <a:rPr lang="en-US" altLang="ko-KR" baseline="0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map&lt; key, Elem, Op &gt;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map</a:t>
                      </a:r>
                      <a:r>
                        <a:rPr lang="ko-KR" altLang="en-US"/>
                        <a:t>은 </a:t>
                      </a:r>
                      <a:r>
                        <a:rPr lang="en-US" altLang="ko-KR"/>
                        <a:t>Op</a:t>
                      </a:r>
                      <a:r>
                        <a:rPr lang="ko-KR" altLang="en-US"/>
                        <a:t>를 이용하여 정렬할 것이다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multimap&lt; key, Elem &gt;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multimap</a:t>
                      </a:r>
                      <a:r>
                        <a:rPr lang="ko-KR" altLang="en-US"/>
                        <a:t>은 </a:t>
                      </a:r>
                      <a:r>
                        <a:rPr lang="en-US" altLang="ko-KR"/>
                        <a:t>less&lt;&gt;</a:t>
                      </a:r>
                      <a:r>
                        <a:rPr lang="ko-KR" altLang="en-US"/>
                        <a:t>를 이용하여 정렬할 것이다</a:t>
                      </a:r>
                      <a:r>
                        <a:rPr lang="en-US" altLang="ko-KR"/>
                        <a:t>.( &lt; </a:t>
                      </a:r>
                      <a:r>
                        <a:rPr lang="ko-KR" altLang="en-US"/>
                        <a:t>연산자 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memtimap &lt;key,Elem,Op &gt;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multimap</a:t>
                      </a:r>
                      <a:r>
                        <a:rPr lang="ko-KR" altLang="en-US"/>
                        <a:t>은  </a:t>
                      </a:r>
                      <a:r>
                        <a:rPr lang="en-US" altLang="ko-KR"/>
                        <a:t>Op</a:t>
                      </a:r>
                      <a:r>
                        <a:rPr lang="ko-KR" altLang="en-US"/>
                        <a:t>를 이용하여 정렬할 것이다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사용방법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map 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아무런 원소 없이 빈 </a:t>
                      </a:r>
                      <a:r>
                        <a:rPr lang="en-US" altLang="ko-KR"/>
                        <a:t>map/multimap</a:t>
                      </a:r>
                      <a:r>
                        <a:rPr lang="ko-KR" altLang="en-US"/>
                        <a:t>를 생성한다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map c( op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아무런 원소 없이 빈 </a:t>
                      </a:r>
                      <a:r>
                        <a:rPr lang="en-US" altLang="ko-KR"/>
                        <a:t>map/multimap</a:t>
                      </a:r>
                      <a:r>
                        <a:rPr lang="ko-KR" altLang="en-US"/>
                        <a:t>을 생성한다</a:t>
                      </a:r>
                      <a:r>
                        <a:rPr lang="en-US" altLang="ko-KR"/>
                        <a:t>. </a:t>
                      </a:r>
                      <a:r>
                        <a:rPr lang="ko-KR" altLang="en-US"/>
                        <a:t>정렬 기준은 </a:t>
                      </a:r>
                      <a:r>
                        <a:rPr lang="en-US" altLang="ko-KR"/>
                        <a:t>op</a:t>
                      </a:r>
                      <a:r>
                        <a:rPr lang="ko-KR" altLang="en-US"/>
                        <a:t>를 사용한다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map</a:t>
                      </a:r>
                      <a:r>
                        <a:rPr lang="en-US" altLang="ko-KR" baseline="0"/>
                        <a:t> c1( c2 )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같은 타입으로 생성된 다른 </a:t>
                      </a:r>
                      <a:r>
                        <a:rPr lang="en-US" altLang="ko-KR"/>
                        <a:t>map/mutimap</a:t>
                      </a:r>
                      <a:r>
                        <a:rPr lang="ko-KR" altLang="en-US"/>
                        <a:t>을 복사하여 생성한다</a:t>
                      </a:r>
                      <a:r>
                        <a:rPr lang="en-US" altLang="ko-KR"/>
                        <a:t>.( </a:t>
                      </a:r>
                      <a:r>
                        <a:rPr lang="ko-KR" altLang="en-US"/>
                        <a:t>모든 원소들은 복사된다</a:t>
                      </a:r>
                      <a:r>
                        <a:rPr lang="en-US" altLang="ko-KR"/>
                        <a:t>. 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map c( beg, end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[beg,</a:t>
                      </a:r>
                      <a:r>
                        <a:rPr lang="en-US" altLang="ko-KR" baseline="0"/>
                        <a:t> end]</a:t>
                      </a:r>
                      <a:r>
                        <a:rPr lang="ko-KR" altLang="en-US" baseline="0"/>
                        <a:t>의 범위로 초기화하여 </a:t>
                      </a:r>
                      <a:r>
                        <a:rPr lang="en-US" altLang="ko-KR"/>
                        <a:t>map</a:t>
                      </a:r>
                      <a:r>
                        <a:rPr lang="en-US" altLang="ko-KR" baseline="0"/>
                        <a:t>/muti</a:t>
                      </a:r>
                      <a:r>
                        <a:rPr lang="en-US" altLang="ko-KR"/>
                        <a:t>map</a:t>
                      </a:r>
                      <a:r>
                        <a:rPr lang="ko-KR" altLang="en-US" baseline="0"/>
                        <a:t>을 생성한다</a:t>
                      </a:r>
                      <a:r>
                        <a:rPr lang="en-US" altLang="ko-KR" baseline="0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map c( beg, end, op</a:t>
                      </a:r>
                      <a:r>
                        <a:rPr lang="en-US" altLang="ko-KR" baseline="0"/>
                        <a:t>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[beg,</a:t>
                      </a:r>
                      <a:r>
                        <a:rPr lang="en-US" altLang="ko-KR" baseline="0"/>
                        <a:t> end]</a:t>
                      </a:r>
                      <a:r>
                        <a:rPr lang="ko-KR" altLang="en-US" baseline="0"/>
                        <a:t>의 범위로 초기화하여 </a:t>
                      </a:r>
                      <a:r>
                        <a:rPr lang="en-US" altLang="ko-KR"/>
                        <a:t>map</a:t>
                      </a:r>
                      <a:r>
                        <a:rPr lang="en-US" altLang="ko-KR" baseline="0"/>
                        <a:t>/muti</a:t>
                      </a:r>
                      <a:r>
                        <a:rPr lang="en-US" altLang="ko-KR"/>
                        <a:t>map</a:t>
                      </a:r>
                      <a:r>
                        <a:rPr lang="ko-KR" altLang="en-US" baseline="0"/>
                        <a:t>을 생성한다</a:t>
                      </a:r>
                      <a:r>
                        <a:rPr lang="en-US" altLang="ko-KR" baseline="0"/>
                        <a:t>.</a:t>
                      </a:r>
                      <a:br>
                        <a:rPr lang="en-US" altLang="ko-KR" baseline="0"/>
                      </a:br>
                      <a:r>
                        <a:rPr lang="ko-KR" altLang="en-US" baseline="0"/>
                        <a:t>정렬기준은 </a:t>
                      </a:r>
                      <a:r>
                        <a:rPr lang="en-US" altLang="ko-KR" baseline="0"/>
                        <a:t>op</a:t>
                      </a:r>
                      <a:r>
                        <a:rPr lang="ko-KR" altLang="en-US" baseline="0"/>
                        <a:t>를 사용한다</a:t>
                      </a:r>
                      <a:r>
                        <a:rPr lang="en-US" altLang="ko-KR" baseline="0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c.~map 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모든 원소를 소멸하고 메모리를 해제한다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037380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map / multimap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수정하지 않는 동작들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err="1"/>
                        <a:t>c.size</a:t>
                      </a:r>
                      <a:r>
                        <a:rPr lang="en-US" altLang="ko-KR"/>
                        <a:t>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실제 원소의 개수를 반환한다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err="1"/>
                        <a:t>c.Empty</a:t>
                      </a:r>
                      <a:r>
                        <a:rPr lang="en-US" altLang="ko-KR"/>
                        <a:t>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컨테이너가 비어 있는지를 판단한다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err="1"/>
                        <a:t>c.max_size</a:t>
                      </a:r>
                      <a:r>
                        <a:rPr lang="en-US" altLang="ko-KR"/>
                        <a:t>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컨테이너가 가질 수 있는 최대 원소의 개수를 반환한다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/>
                        <a:t>capacity()</a:t>
                      </a:r>
                      <a:endParaRPr lang="ko-KR" altLang="en-US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trike="sngStrike"/>
                        <a:t>재할당 없이 가질 수 있는 최대의 원소 개수를 반환한다</a:t>
                      </a:r>
                      <a:r>
                        <a:rPr lang="en-US" altLang="ko-KR" strike="sngStrike"/>
                        <a:t>.</a:t>
                      </a:r>
                      <a:endParaRPr lang="ko-KR" altLang="en-US" strike="sngStri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/>
                        <a:t>reserve()</a:t>
                      </a:r>
                      <a:endParaRPr lang="ko-KR" altLang="en-US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trike="sngStrike"/>
                        <a:t>용량이 충분하지 않다면 용량을 증가시킨다</a:t>
                      </a:r>
                      <a:r>
                        <a:rPr lang="en-US" altLang="ko-KR" strike="sngStrike"/>
                        <a:t>.</a:t>
                      </a:r>
                      <a:endParaRPr lang="ko-KR" altLang="en-US" strike="sngStri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 ==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</a:t>
                      </a:r>
                      <a:r>
                        <a:rPr lang="ko-KR" altLang="en-US"/>
                        <a:t>과 </a:t>
                      </a:r>
                      <a:r>
                        <a:rPr lang="en-US" altLang="ko-KR"/>
                        <a:t>c2</a:t>
                      </a:r>
                      <a:r>
                        <a:rPr lang="ko-KR" altLang="en-US"/>
                        <a:t>가 같은지 판단한다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 ~=</a:t>
                      </a:r>
                      <a:r>
                        <a:rPr lang="en-US" altLang="ko-KR" baseline="0"/>
                        <a:t>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</a:t>
                      </a:r>
                      <a:r>
                        <a:rPr lang="ko-KR" altLang="en-US"/>
                        <a:t>과 </a:t>
                      </a:r>
                      <a:r>
                        <a:rPr lang="en-US" altLang="ko-KR"/>
                        <a:t> c2</a:t>
                      </a:r>
                      <a:r>
                        <a:rPr lang="ko-KR" altLang="en-US"/>
                        <a:t>가 다른지 판단한다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 &lt;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</a:t>
                      </a:r>
                      <a:r>
                        <a:rPr lang="ko-KR" altLang="en-US"/>
                        <a:t>이</a:t>
                      </a:r>
                      <a:r>
                        <a:rPr lang="en-US" altLang="ko-KR"/>
                        <a:t> c2</a:t>
                      </a:r>
                      <a:r>
                        <a:rPr lang="ko-KR" altLang="en-US"/>
                        <a:t>보다 작은지 판단한다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 &gt;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</a:t>
                      </a:r>
                      <a:r>
                        <a:rPr lang="ko-KR" altLang="en-US"/>
                        <a:t>이</a:t>
                      </a:r>
                      <a:r>
                        <a:rPr lang="en-US" altLang="ko-KR"/>
                        <a:t> c2</a:t>
                      </a:r>
                      <a:r>
                        <a:rPr lang="ko-KR" altLang="en-US"/>
                        <a:t>보다 큰지를 판단한다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 &lt;=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</a:t>
                      </a:r>
                      <a:r>
                        <a:rPr lang="ko-KR" altLang="en-US"/>
                        <a:t>이</a:t>
                      </a:r>
                      <a:r>
                        <a:rPr lang="en-US" altLang="ko-KR"/>
                        <a:t> c2</a:t>
                      </a:r>
                      <a:r>
                        <a:rPr lang="ko-KR" altLang="en-US"/>
                        <a:t>보다 작거나 같은지를 판단한다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 &gt;=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</a:t>
                      </a:r>
                      <a:r>
                        <a:rPr lang="ko-KR" altLang="en-US"/>
                        <a:t>이</a:t>
                      </a:r>
                      <a:r>
                        <a:rPr lang="en-US" altLang="ko-KR"/>
                        <a:t> c2</a:t>
                      </a:r>
                      <a:r>
                        <a:rPr lang="ko-KR" altLang="en-US"/>
                        <a:t>보다 크거나 같은지를 판단한다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128172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map / multimap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할당과 관련된 동작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 =</a:t>
                      </a:r>
                      <a:r>
                        <a:rPr lang="en-US" altLang="ko-KR" baseline="0"/>
                        <a:t> c2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c2</a:t>
                      </a:r>
                      <a:r>
                        <a:rPr lang="ko-KR" altLang="en-US"/>
                        <a:t>의 모든 원소드을 </a:t>
                      </a:r>
                      <a:r>
                        <a:rPr lang="en-US" altLang="ko-KR"/>
                        <a:t>c1</a:t>
                      </a:r>
                      <a:r>
                        <a:rPr lang="ko-KR" altLang="en-US"/>
                        <a:t>에 할당한다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/>
                        <a:t>c.assign( n, elem )</a:t>
                      </a:r>
                      <a:endParaRPr lang="ko-KR" altLang="en-US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/>
                        <a:t>elem </a:t>
                      </a:r>
                      <a:r>
                        <a:rPr lang="ko-KR" altLang="en-US" strike="sngStrike"/>
                        <a:t>원소의 </a:t>
                      </a:r>
                      <a:r>
                        <a:rPr lang="en-US" altLang="ko-KR" strike="sngStrike"/>
                        <a:t>n</a:t>
                      </a:r>
                      <a:r>
                        <a:rPr lang="ko-KR" altLang="en-US" strike="sngStrike"/>
                        <a:t>개의 복사본을 할당한다</a:t>
                      </a:r>
                      <a:r>
                        <a:rPr lang="en-US" altLang="ko-KR" strike="sngStrike"/>
                        <a:t>.</a:t>
                      </a:r>
                      <a:endParaRPr lang="ko-KR" altLang="en-US" strike="sngStri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/>
                        <a:t>c.assign(beg,end)</a:t>
                      </a:r>
                      <a:endParaRPr lang="ko-KR" altLang="en-US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/>
                        <a:t>[beg,end]</a:t>
                      </a:r>
                      <a:r>
                        <a:rPr lang="ko-KR" altLang="en-US" strike="sngStrike"/>
                        <a:t>범위의 원소를 할당한다</a:t>
                      </a:r>
                      <a:r>
                        <a:rPr lang="en-US" altLang="ko-KR" strike="sngStrike"/>
                        <a:t>.</a:t>
                      </a:r>
                      <a:endParaRPr lang="ko-KR" altLang="en-US" strike="sngStri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c1.swap(c2)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c1</a:t>
                      </a:r>
                      <a:r>
                        <a:rPr lang="ko-KR" altLang="en-US"/>
                        <a:t>과</a:t>
                      </a:r>
                      <a:r>
                        <a:rPr lang="en-US" altLang="ko-KR"/>
                        <a:t> c2</a:t>
                      </a:r>
                      <a:r>
                        <a:rPr lang="ko-KR" altLang="en-US"/>
                        <a:t>의 데이터를 교체한다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swap(c1,c2)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동이하다</a:t>
                      </a:r>
                      <a:r>
                        <a:rPr lang="en-US" altLang="ko-KR" dirty="0"/>
                        <a:t>( </a:t>
                      </a:r>
                      <a:r>
                        <a:rPr lang="ko-KR" altLang="en-US" dirty="0"/>
                        <a:t>전역함수 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152440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map / multimap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8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원소 액세스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/>
                        <a:t>c.at( idx )</a:t>
                      </a:r>
                      <a:endParaRPr lang="ko-KR" altLang="en-US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trike="sngStrike"/>
                        <a:t>인덱스가 </a:t>
                      </a:r>
                      <a:r>
                        <a:rPr lang="en-US" altLang="ko-KR" strike="sngStrike"/>
                        <a:t>idx</a:t>
                      </a:r>
                      <a:r>
                        <a:rPr lang="ko-KR" altLang="en-US" strike="sngStrike"/>
                        <a:t>인 원소를 반환한다</a:t>
                      </a:r>
                      <a:r>
                        <a:rPr lang="en-US" altLang="ko-KR" strike="sngStrike"/>
                        <a:t>.</a:t>
                      </a:r>
                      <a:br>
                        <a:rPr lang="en-US" altLang="ko-KR" strike="sngStrike"/>
                      </a:br>
                      <a:r>
                        <a:rPr lang="en-US" altLang="ko-KR" strike="sngStrike"/>
                        <a:t>( </a:t>
                      </a:r>
                      <a:r>
                        <a:rPr lang="ko-KR" altLang="en-US" strike="sngStrike"/>
                        <a:t>만약 </a:t>
                      </a:r>
                      <a:r>
                        <a:rPr lang="en-US" altLang="ko-KR" strike="sngStrike"/>
                        <a:t>idx</a:t>
                      </a:r>
                      <a:r>
                        <a:rPr lang="ko-KR" altLang="en-US" strike="sngStrike"/>
                        <a:t>가 범위를 벗어났다면 범위 에러 예외를 발생시킨다</a:t>
                      </a:r>
                      <a:r>
                        <a:rPr lang="en-US" altLang="ko-KR" strike="sngStrike"/>
                        <a:t>. )</a:t>
                      </a:r>
                      <a:endParaRPr lang="ko-KR" altLang="en-US" strike="sngStri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/>
                        <a:t>c[ idx ]</a:t>
                      </a:r>
                      <a:endParaRPr lang="ko-KR" altLang="en-US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trike="sngStrike"/>
                        <a:t>인덱스가 </a:t>
                      </a:r>
                      <a:r>
                        <a:rPr lang="en-US" altLang="ko-KR" strike="sngStrike"/>
                        <a:t>idx</a:t>
                      </a:r>
                      <a:r>
                        <a:rPr lang="ko-KR" altLang="en-US" strike="sngStrike"/>
                        <a:t>인 원소를 반환한다</a:t>
                      </a:r>
                      <a:r>
                        <a:rPr lang="en-US" altLang="ko-KR" strike="sngStrike"/>
                        <a:t>.( </a:t>
                      </a:r>
                      <a:r>
                        <a:rPr lang="ko-KR" altLang="en-US" strike="sngStrike"/>
                        <a:t>에러 검사를 하지 않는다</a:t>
                      </a:r>
                      <a:r>
                        <a:rPr lang="en-US" altLang="ko-KR" strike="sngStrike"/>
                        <a:t>. )</a:t>
                      </a:r>
                      <a:endParaRPr lang="ko-KR" altLang="en-US" strike="sngStri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/>
                        <a:t>c.fornt()</a:t>
                      </a:r>
                      <a:endParaRPr lang="ko-KR" altLang="en-US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trike="sngStrike"/>
                        <a:t>첫 번째 원소를 반환한다</a:t>
                      </a:r>
                      <a:r>
                        <a:rPr lang="en-US" altLang="ko-KR" strike="sngStrike"/>
                        <a:t>.( </a:t>
                      </a:r>
                      <a:r>
                        <a:rPr lang="ko-KR" altLang="en-US" strike="sngStrike"/>
                        <a:t>원소가 있는지 검사하지 않는다</a:t>
                      </a:r>
                      <a:r>
                        <a:rPr lang="en-US" altLang="ko-KR" strike="sngStrike"/>
                        <a:t>.)</a:t>
                      </a:r>
                      <a:endParaRPr lang="ko-KR" altLang="en-US" strike="sngStri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trike="sngStrike"/>
                        <a:t>c.back()</a:t>
                      </a:r>
                      <a:endParaRPr lang="ko-KR" altLang="en-US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trike="sngStrike"/>
                        <a:t>마지막 원소를 반환한다</a:t>
                      </a:r>
                      <a:r>
                        <a:rPr lang="en-US" altLang="ko-KR" strike="sngStrike"/>
                        <a:t>.( </a:t>
                      </a:r>
                      <a:r>
                        <a:rPr lang="ko-KR" altLang="en-US" strike="sngStrike"/>
                        <a:t>원소가 있는지 검사하지 않는다</a:t>
                      </a:r>
                      <a:r>
                        <a:rPr lang="en-US" altLang="ko-KR" strike="sngStrike"/>
                        <a:t>.</a:t>
                      </a:r>
                      <a:endParaRPr lang="ko-KR" altLang="en-US" strike="sngStri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m[key]</a:t>
                      </a:r>
                      <a:endParaRPr lang="ko-KR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key</a:t>
                      </a:r>
                      <a:r>
                        <a:rPr lang="ko-KR" altLang="en-US" dirty="0"/>
                        <a:t>로 </a:t>
                      </a:r>
                      <a:r>
                        <a:rPr lang="en-US" altLang="ko-KR" dirty="0"/>
                        <a:t> key</a:t>
                      </a:r>
                      <a:r>
                        <a:rPr lang="ko-KR" altLang="en-US" dirty="0"/>
                        <a:t>를 가진 원소의 값을 </a:t>
                      </a:r>
                      <a:r>
                        <a:rPr lang="ko-KR" altLang="en-US" dirty="0" err="1"/>
                        <a:t>레퍼런스로</a:t>
                      </a:r>
                      <a:r>
                        <a:rPr lang="ko-KR" altLang="en-US" dirty="0"/>
                        <a:t> 반환한다</a:t>
                      </a:r>
                      <a:r>
                        <a:rPr lang="en-US" altLang="ko-KR" dirty="0"/>
                        <a:t>.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만약 </a:t>
                      </a:r>
                      <a:r>
                        <a:rPr lang="en-US" altLang="ko-KR" dirty="0"/>
                        <a:t> key</a:t>
                      </a:r>
                      <a:r>
                        <a:rPr lang="ko-KR" altLang="en-US" dirty="0"/>
                        <a:t>가 존재하지 않는다면 </a:t>
                      </a:r>
                      <a:r>
                        <a:rPr lang="en-US" altLang="ko-KR" dirty="0"/>
                        <a:t> key</a:t>
                      </a:r>
                      <a:r>
                        <a:rPr lang="ko-KR" altLang="en-US" dirty="0"/>
                        <a:t>를 가진 원소를 삽입한다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16326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map / multimap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8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반복자 함수들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c.begin()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첫 번째 원소를 가리키는 랜덤 액세스 반복자를 반환한다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c.end()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맨 마지막 원소 뒤를 가리키는 랜덤 액세스 반복자를 반환한다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c.rbegin()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역방향에서 첫 번째 원소의 역방향 반복자를 반환한다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c.rend()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역방향에서 마지막 원소 뒤를 가리키는 역방향 반복자를 반환한다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46739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map / multimap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/>
                        <a:t>삽입 및 제거 동작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>
                          <a:solidFill>
                            <a:schemeClr val="tx1"/>
                          </a:solidFill>
                        </a:rPr>
                        <a:t>c.insert( elem )</a:t>
                      </a: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>
                          <a:solidFill>
                            <a:schemeClr val="tx1"/>
                          </a:solidFill>
                        </a:rPr>
                        <a:t>elem</a:t>
                      </a:r>
                      <a:r>
                        <a:rPr lang="ko-KR" altLang="en-US" sz="1800" b="1">
                          <a:solidFill>
                            <a:schemeClr val="tx1"/>
                          </a:solidFill>
                        </a:rPr>
                        <a:t>의 복사본을 삽입하고 새로운 원소의 위치를 반환한다</a:t>
                      </a:r>
                      <a:r>
                        <a:rPr lang="en-US" altLang="ko-KR" sz="1800" b="1">
                          <a:solidFill>
                            <a:schemeClr val="tx1"/>
                          </a:solidFill>
                        </a:rPr>
                        <a:t>. set</a:t>
                      </a:r>
                      <a:r>
                        <a:rPr lang="ko-KR" altLang="en-US" sz="1800" b="1">
                          <a:solidFill>
                            <a:schemeClr val="tx1"/>
                          </a:solidFill>
                        </a:rPr>
                        <a:t>의 경우 성고 여부도 포함하여 반환한다</a:t>
                      </a:r>
                      <a:r>
                        <a:rPr lang="en-US" altLang="ko-KR" sz="1800" b="1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c.insert( pos, elem 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elem</a:t>
                      </a:r>
                      <a:r>
                        <a:rPr lang="ko-KR" altLang="en-US" sz="1800"/>
                        <a:t>의 복사본을 삽입한다</a:t>
                      </a:r>
                      <a:r>
                        <a:rPr lang="en-US" altLang="ko-KR" sz="1800"/>
                        <a:t>. </a:t>
                      </a:r>
                      <a:r>
                        <a:rPr lang="ko-KR" altLang="en-US" sz="1800"/>
                        <a:t>그리고 새로운 원소의 위치를 반환한다</a:t>
                      </a:r>
                      <a:r>
                        <a:rPr lang="en-US" altLang="ko-KR" sz="1800"/>
                        <a:t>. (pos</a:t>
                      </a:r>
                      <a:r>
                        <a:rPr lang="ko-KR" altLang="en-US" sz="1800"/>
                        <a:t>는 삽입 위치를 찾기 위해 어디서 부터 검색을 시작할 것인지에 대한 힌트로만 사용된다</a:t>
                      </a:r>
                      <a:r>
                        <a:rPr lang="en-US" altLang="ko-KR" sz="1800"/>
                        <a:t>. )</a:t>
                      </a:r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trike="noStrike"/>
                        <a:t>c.insert( beg,</a:t>
                      </a:r>
                      <a:r>
                        <a:rPr lang="en-US" altLang="ko-KR" sz="1800" strike="noStrike" baseline="0"/>
                        <a:t> end )</a:t>
                      </a:r>
                      <a:endParaRPr lang="ko-KR" altLang="en-US" sz="1800" strike="no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trike="noStrike"/>
                        <a:t>[beg,</a:t>
                      </a:r>
                      <a:r>
                        <a:rPr lang="en-US" altLang="ko-KR" sz="1800" strike="noStrike" baseline="0"/>
                        <a:t> end]</a:t>
                      </a:r>
                      <a:r>
                        <a:rPr lang="ko-KR" altLang="en-US" sz="1800" strike="noStrike" baseline="0"/>
                        <a:t>범위의 모든 원소들을 복사하여 삽입한다</a:t>
                      </a:r>
                      <a:r>
                        <a:rPr lang="en-US" altLang="ko-KR" sz="1800" strike="noStrike" baseline="0"/>
                        <a:t>. </a:t>
                      </a:r>
                      <a:r>
                        <a:rPr lang="ko-KR" altLang="en-US" sz="1800" strike="noStrike" baseline="0"/>
                        <a:t>반환값은 없다</a:t>
                      </a:r>
                      <a:r>
                        <a:rPr lang="en-US" altLang="ko-KR" sz="1800" strike="noStrike" baseline="0"/>
                        <a:t>.</a:t>
                      </a:r>
                      <a:endParaRPr lang="ko-KR" altLang="en-US" sz="1800" strike="noStri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>
                          <a:solidFill>
                            <a:schemeClr val="tx1"/>
                          </a:solidFill>
                        </a:rPr>
                        <a:t>c.erase( key )</a:t>
                      </a: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800" b="1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en-US" altLang="ko-KR" sz="1800" b="1">
                          <a:solidFill>
                            <a:schemeClr val="tx1"/>
                          </a:solidFill>
                        </a:rPr>
                        <a:t> key</a:t>
                      </a:r>
                      <a:r>
                        <a:rPr lang="ko-KR" altLang="en-US" sz="1800" b="1">
                          <a:solidFill>
                            <a:schemeClr val="tx1"/>
                          </a:solidFill>
                        </a:rPr>
                        <a:t>로 사용한느 모든 원소들을 제거한다</a:t>
                      </a:r>
                      <a:r>
                        <a:rPr lang="en-US" altLang="ko-KR" sz="1800" b="1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1">
                          <a:solidFill>
                            <a:schemeClr val="tx1"/>
                          </a:solidFill>
                        </a:rPr>
                        <a:t>제거된 원소의 개수를 반환한다</a:t>
                      </a:r>
                      <a:r>
                        <a:rPr lang="en-US" altLang="ko-KR" sz="1800" b="1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/>
                        <a:t>c.erase(</a:t>
                      </a:r>
                      <a:r>
                        <a:rPr lang="en-US" altLang="ko-KR" sz="1800" baseline="0"/>
                        <a:t> pos 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/>
                        <a:t>반복자 </a:t>
                      </a:r>
                      <a:r>
                        <a:rPr lang="en-US" altLang="ko-KR" sz="1800"/>
                        <a:t>pos </a:t>
                      </a:r>
                      <a:r>
                        <a:rPr lang="ko-KR" altLang="en-US" sz="1800"/>
                        <a:t>위치의 원소를 제거한다</a:t>
                      </a:r>
                      <a:r>
                        <a:rPr lang="en-US" altLang="ko-KR" sz="1800"/>
                        <a:t>. </a:t>
                      </a:r>
                      <a:r>
                        <a:rPr lang="ko-KR" altLang="en-US" sz="1800"/>
                        <a:t>반환값은 없다</a:t>
                      </a:r>
                      <a:r>
                        <a:rPr lang="en-US" altLang="ko-KR" sz="1800"/>
                        <a:t>.</a:t>
                      </a:r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c.erase( beg, end 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[beg,</a:t>
                      </a:r>
                      <a:r>
                        <a:rPr lang="en-US" altLang="ko-KR" sz="1800" baseline="0"/>
                        <a:t> end] </a:t>
                      </a:r>
                      <a:r>
                        <a:rPr lang="ko-KR" altLang="en-US" sz="1800" baseline="0"/>
                        <a:t>범위의 모든 원소들을 제거한다</a:t>
                      </a:r>
                      <a:r>
                        <a:rPr lang="en-US" altLang="ko-KR" sz="1800" baseline="0"/>
                        <a:t>. </a:t>
                      </a:r>
                      <a:r>
                        <a:rPr lang="ko-KR" altLang="en-US" sz="1800" baseline="0"/>
                        <a:t>반환값은 없다</a:t>
                      </a:r>
                      <a:r>
                        <a:rPr lang="en-US" altLang="ko-KR" sz="1800" baseline="0"/>
                        <a:t>.</a:t>
                      </a:r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33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c.clear()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/>
                        <a:t>모든 원소들을 제거한다</a:t>
                      </a:r>
                      <a:r>
                        <a:rPr lang="en-US" altLang="ko-KR" sz="1800"/>
                        <a:t>.( </a:t>
                      </a:r>
                      <a:r>
                        <a:rPr lang="ko-KR" altLang="en-US" sz="1800"/>
                        <a:t>빈 컨테이너로 만든다</a:t>
                      </a:r>
                      <a:r>
                        <a:rPr lang="en-US" altLang="ko-KR" sz="1800"/>
                        <a:t>. )</a:t>
                      </a:r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05095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map / multimap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5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key /</a:t>
                      </a:r>
                      <a:r>
                        <a:rPr lang="en-US" altLang="ko-KR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baseline="0" dirty="0" err="1">
                          <a:solidFill>
                            <a:srgbClr val="FF0000"/>
                          </a:solidFill>
                        </a:rPr>
                        <a:t>vlaue</a:t>
                      </a:r>
                      <a:r>
                        <a:rPr lang="en-US" altLang="ko-KR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rgbClr val="FF0000"/>
                          </a:solidFill>
                        </a:rPr>
                        <a:t>쌍을 삽입하기 위해 전달하는 방법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value_type</a:t>
                      </a:r>
                      <a:r>
                        <a:rPr lang="ko-KR" altLang="en-US" sz="1800"/>
                        <a:t>을 사용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/>
                        <a:t>암시적인 형 변환을 피하기</a:t>
                      </a:r>
                      <a:r>
                        <a:rPr lang="ko-KR" altLang="en-US" sz="1800" baseline="0"/>
                        <a:t> 위해서 사용자는 </a:t>
                      </a:r>
                      <a:r>
                        <a:rPr lang="en-US" altLang="ko-KR" sz="1800" baseline="0"/>
                        <a:t>value_key</a:t>
                      </a:r>
                      <a:r>
                        <a:rPr lang="ko-KR" altLang="en-US" sz="1800" baseline="0"/>
                        <a:t>를 사용하여 정확한 타입을 전달해야만 한다</a:t>
                      </a:r>
                      <a:r>
                        <a:rPr lang="en-US" altLang="ko-KR" sz="1800" baseline="0"/>
                        <a:t>.</a:t>
                      </a:r>
                      <a:br>
                        <a:rPr lang="en-US" altLang="ko-KR" sz="1800" baseline="0"/>
                      </a:br>
                      <a:r>
                        <a:rPr lang="en-US" altLang="ko-KR" sz="1800" baseline="0"/>
                        <a:t>std::map&lt; std::string, float &gt; coll;</a:t>
                      </a:r>
                      <a:br>
                        <a:rPr lang="en-US" altLang="ko-KR" sz="1800" baseline="0"/>
                      </a:br>
                      <a:r>
                        <a:rPr lang="en-US" altLang="ko-KR" sz="1800" baseline="0"/>
                        <a:t>coll.insert( std::map&lt;std::string,float&gt;::value_type(“aaa”, 22.3 ));</a:t>
                      </a:r>
                      <a:endParaRPr lang="ko-KR" altLang="en-US" sz="1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pair&lt;&gt; </a:t>
                      </a:r>
                      <a:r>
                        <a:rPr lang="ko-KR" altLang="en-US" sz="1800"/>
                        <a:t>사용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std::map&lt;std::stirng,</a:t>
                      </a:r>
                      <a:r>
                        <a:rPr lang="en-US" altLang="ko-KR" sz="1800" baseline="0"/>
                        <a:t> float &gt; coll;</a:t>
                      </a:r>
                      <a:br>
                        <a:rPr lang="en-US" altLang="ko-KR" sz="1800" baseline="0"/>
                      </a:br>
                      <a:r>
                        <a:rPr lang="en-US" altLang="ko-KR" sz="1800" baseline="0"/>
                        <a:t>//</a:t>
                      </a:r>
                      <a:r>
                        <a:rPr lang="ko-KR" altLang="en-US" sz="1800" baseline="0"/>
                        <a:t>암시적인 형 변환 사용</a:t>
                      </a:r>
                      <a:br>
                        <a:rPr lang="en-US" altLang="ko-KR" sz="1800" baseline="0"/>
                      </a:br>
                      <a:r>
                        <a:rPr lang="en-US" altLang="ko-KR" sz="1800" baseline="0"/>
                        <a:t>coll.insert( std::pair&lt;std::string, float &gt; ( “aaa”, 22.3 ) );</a:t>
                      </a:r>
                    </a:p>
                    <a:p>
                      <a:pPr algn="l" latinLnBrk="1"/>
                      <a:r>
                        <a:rPr lang="en-US" altLang="ko-KR" sz="1800" baseline="0"/>
                        <a:t>// </a:t>
                      </a:r>
                      <a:r>
                        <a:rPr lang="ko-KR" altLang="en-US" sz="1800" baseline="0"/>
                        <a:t>암시적인 형변환 사용 안함</a:t>
                      </a:r>
                      <a:br>
                        <a:rPr lang="en-US" altLang="ko-KR" sz="1800" baseline="0"/>
                      </a:br>
                      <a:r>
                        <a:rPr lang="en-US" altLang="ko-KR" sz="1800" baseline="0"/>
                        <a:t>coll.insert( std::pair&lt;const std::string, float&gt;(“aaa”, 22.3 ));</a:t>
                      </a:r>
                      <a:endParaRPr lang="ko-KR" altLang="en-US" sz="1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make_pair </a:t>
                      </a:r>
                      <a:r>
                        <a:rPr lang="ko-KR" altLang="en-US" sz="1800"/>
                        <a:t>사용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가장 편리한 방법인 </a:t>
                      </a:r>
                      <a:r>
                        <a:rPr lang="en-US" altLang="ko-KR" sz="1800" dirty="0" err="1"/>
                        <a:t>make_pair</a:t>
                      </a:r>
                      <a:r>
                        <a:rPr lang="en-US" altLang="ko-KR" sz="1800" dirty="0"/>
                        <a:t>()</a:t>
                      </a:r>
                      <a:r>
                        <a:rPr lang="ko-KR" altLang="en-US" sz="1800" dirty="0"/>
                        <a:t>함수를 사용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이</a:t>
                      </a:r>
                      <a:r>
                        <a:rPr lang="ko-KR" altLang="en-US" sz="1800" baseline="0" dirty="0"/>
                        <a:t> 함수는 인자로 전달된 값을 가진 </a:t>
                      </a:r>
                      <a:r>
                        <a:rPr lang="en-US" altLang="ko-KR" sz="1800" baseline="0" dirty="0"/>
                        <a:t>pair</a:t>
                      </a:r>
                      <a:r>
                        <a:rPr lang="ko-KR" altLang="en-US" sz="1800" baseline="0" dirty="0"/>
                        <a:t>객체를 생성한다</a:t>
                      </a:r>
                      <a:r>
                        <a:rPr lang="en-US" altLang="ko-KR" sz="1800" baseline="0" dirty="0"/>
                        <a:t>.</a:t>
                      </a:r>
                      <a:br>
                        <a:rPr lang="en-US" altLang="ko-KR" sz="1800" baseline="0" dirty="0"/>
                      </a:br>
                      <a:r>
                        <a:rPr lang="en-US" altLang="ko-KR" sz="1800" dirty="0"/>
                        <a:t>std::map&lt;std::</a:t>
                      </a:r>
                      <a:r>
                        <a:rPr lang="en-US" altLang="ko-KR" sz="1800" dirty="0" err="1"/>
                        <a:t>stirng</a:t>
                      </a:r>
                      <a:r>
                        <a:rPr lang="en-US" altLang="ko-KR" sz="1800" dirty="0"/>
                        <a:t>,</a:t>
                      </a:r>
                      <a:r>
                        <a:rPr lang="en-US" altLang="ko-KR" sz="1800" baseline="0" dirty="0"/>
                        <a:t> float &gt; </a:t>
                      </a:r>
                      <a:r>
                        <a:rPr lang="en-US" altLang="ko-KR" sz="1800" baseline="0" dirty="0" err="1"/>
                        <a:t>coll</a:t>
                      </a:r>
                      <a:r>
                        <a:rPr lang="en-US" altLang="ko-KR" sz="1800" baseline="0" dirty="0"/>
                        <a:t>;</a:t>
                      </a:r>
                      <a:br>
                        <a:rPr lang="en-US" altLang="ko-KR" sz="1800" baseline="0" dirty="0"/>
                      </a:br>
                      <a:r>
                        <a:rPr lang="en-US" altLang="ko-KR" sz="1800" baseline="0" dirty="0" err="1"/>
                        <a:t>coll.insert</a:t>
                      </a:r>
                      <a:r>
                        <a:rPr lang="en-US" altLang="ko-KR" sz="1800" baseline="0" dirty="0"/>
                        <a:t>(std::</a:t>
                      </a:r>
                      <a:r>
                        <a:rPr lang="en-US" altLang="ko-KR" sz="1800" baseline="0" dirty="0" err="1"/>
                        <a:t>make_pair</a:t>
                      </a:r>
                      <a:r>
                        <a:rPr lang="en-US" altLang="ko-KR" sz="1800" baseline="0" dirty="0"/>
                        <a:t>(“</a:t>
                      </a:r>
                      <a:r>
                        <a:rPr lang="en-US" altLang="ko-KR" sz="1800" baseline="0" dirty="0" err="1"/>
                        <a:t>aaa</a:t>
                      </a:r>
                      <a:r>
                        <a:rPr lang="en-US" altLang="ko-KR" sz="1800" baseline="0" dirty="0"/>
                        <a:t>”, 22.3 ));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258212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map / multimap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5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특별한 검색 동작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count(key)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key</a:t>
                      </a:r>
                      <a:r>
                        <a:rPr lang="ko-KR" altLang="en-US" sz="1800"/>
                        <a:t>와 동일한 </a:t>
                      </a:r>
                      <a:r>
                        <a:rPr lang="en-US" altLang="ko-KR" sz="1800" baseline="0"/>
                        <a:t>key</a:t>
                      </a:r>
                      <a:r>
                        <a:rPr lang="ko-KR" altLang="en-US" sz="1800" baseline="0"/>
                        <a:t>를 가지는 원소의 개수를 반환한다</a:t>
                      </a:r>
                      <a:r>
                        <a:rPr lang="en-US" altLang="ko-KR" sz="1800" baseline="0"/>
                        <a:t>.</a:t>
                      </a:r>
                      <a:endParaRPr lang="ko-KR" altLang="en-US" sz="1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find( key )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key</a:t>
                      </a:r>
                      <a:r>
                        <a:rPr lang="ko-KR" altLang="en-US" sz="1800" dirty="0"/>
                        <a:t>의 값을 가지는 첫번째 원소의 위치를 반환한다</a:t>
                      </a:r>
                      <a:r>
                        <a:rPr lang="en-US" altLang="ko-KR" sz="1800" dirty="0"/>
                        <a:t>. </a:t>
                      </a:r>
                      <a:r>
                        <a:rPr lang="ko-KR" altLang="en-US" sz="1800" dirty="0"/>
                        <a:t>만약 존재하지 않는다면 </a:t>
                      </a:r>
                      <a:r>
                        <a:rPr lang="en-US" altLang="ko-KR" sz="1800" dirty="0"/>
                        <a:t>end()</a:t>
                      </a:r>
                      <a:r>
                        <a:rPr lang="ko-KR" altLang="en-US" sz="1800" dirty="0"/>
                        <a:t>를 반환한다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lower_bound(</a:t>
                      </a:r>
                      <a:r>
                        <a:rPr lang="en-US" altLang="ko-KR" sz="1800" baseline="0"/>
                        <a:t> key )</a:t>
                      </a:r>
                      <a:endParaRPr lang="ko-KR" altLang="en-US" sz="1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key</a:t>
                      </a:r>
                      <a:r>
                        <a:rPr lang="ko-KR" altLang="en-US" sz="1800" dirty="0"/>
                        <a:t>의 값보다 크거나 같은 값을 가지는 원소의 위치를 반환한다</a:t>
                      </a:r>
                      <a:r>
                        <a:rPr lang="en-US" altLang="ko-KR" sz="1800" dirty="0"/>
                        <a:t>. </a:t>
                      </a:r>
                      <a:br>
                        <a:rPr lang="en-US" altLang="ko-KR" sz="1800" dirty="0"/>
                      </a:br>
                      <a:r>
                        <a:rPr lang="en-US" altLang="ko-KR" sz="1800" dirty="0"/>
                        <a:t>( </a:t>
                      </a:r>
                      <a:r>
                        <a:rPr lang="ko-KR" altLang="en-US" sz="1800" dirty="0" err="1"/>
                        <a:t>첫번째</a:t>
                      </a:r>
                      <a:r>
                        <a:rPr lang="ko-KR" altLang="en-US" sz="1800" dirty="0"/>
                        <a:t> 원소의 </a:t>
                      </a:r>
                      <a:r>
                        <a:rPr lang="en-US" altLang="ko-KR" sz="1800" dirty="0"/>
                        <a:t> key &gt;= key ).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upper_bound(</a:t>
                      </a:r>
                      <a:r>
                        <a:rPr lang="en-US" altLang="ko-KR" sz="1800" baseline="0"/>
                        <a:t> key)</a:t>
                      </a:r>
                      <a:endParaRPr lang="ko-KR" altLang="en-US" sz="1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key</a:t>
                      </a:r>
                      <a:r>
                        <a:rPr lang="ko-KR" altLang="en-US" sz="1800" dirty="0"/>
                        <a:t>보다 큰 값을 가지는 원소의 위치를 반환한다</a:t>
                      </a:r>
                      <a:r>
                        <a:rPr lang="en-US" altLang="ko-KR" sz="1800" dirty="0"/>
                        <a:t>.</a:t>
                      </a:r>
                      <a:br>
                        <a:rPr lang="en-US" altLang="ko-KR" sz="1800" dirty="0"/>
                      </a:br>
                      <a:r>
                        <a:rPr lang="en-US" altLang="ko-KR" sz="1800" dirty="0"/>
                        <a:t>( </a:t>
                      </a:r>
                      <a:r>
                        <a:rPr lang="ko-KR" altLang="en-US" sz="1800" dirty="0"/>
                        <a:t>첫 번째 원소의 </a:t>
                      </a:r>
                      <a:r>
                        <a:rPr lang="en-US" altLang="ko-KR" sz="1800" dirty="0"/>
                        <a:t>key &gt; key ).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equal_range( key )</a:t>
                      </a:r>
                      <a:endParaRPr lang="ko-KR" altLang="en-US" sz="1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정렬된 상태를 깨트리지 않고 </a:t>
                      </a:r>
                      <a:r>
                        <a:rPr lang="en-US" altLang="ko-KR" sz="1800" dirty="0"/>
                        <a:t>key</a:t>
                      </a:r>
                      <a:r>
                        <a:rPr lang="ko-KR" altLang="en-US" sz="1800" dirty="0"/>
                        <a:t>가 삽입될 수 있는 첫번째 위치와 마지막 위치를 반환한다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852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Array::Array(const Array &amp;data)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maxsize = data.maxsize;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pData = data.pData;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Array::Array(const Array &amp;data)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maxsize = data.maxsize;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pData = data.pData;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Array::Array(const Array &amp;data)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maxsize = data.maxsize;			</a:t>
            </a:r>
            <a:r>
              <a:rPr lang="en-US" altLang="ko-KR" sz="1800">
                <a:latin typeface="굴림" pitchFamily="50" charset="-127"/>
              </a:rPr>
              <a:t>// </a:t>
            </a:r>
            <a:r>
              <a:rPr lang="ko-KR" altLang="en-US" sz="1800">
                <a:latin typeface="굴림" pitchFamily="50" charset="-127"/>
              </a:rPr>
              <a:t>크기를 같게 설정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 b="1"/>
              <a:t>pData = new int [maxsize];</a:t>
            </a:r>
            <a:r>
              <a:rPr lang="en-US" altLang="ko-KR" sz="1800"/>
              <a:t>		</a:t>
            </a:r>
            <a:r>
              <a:rPr lang="en-US" altLang="ko-KR" sz="1800">
                <a:latin typeface="굴림" pitchFamily="50" charset="-127"/>
              </a:rPr>
              <a:t>// </a:t>
            </a:r>
            <a:r>
              <a:rPr lang="ko-KR" altLang="en-US" sz="1800">
                <a:latin typeface="굴림" pitchFamily="50" charset="-127"/>
              </a:rPr>
              <a:t>메모리 공간 할당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 b="1"/>
              <a:t>memcpy(pData, data.pData, maxsize);</a:t>
            </a:r>
            <a:r>
              <a:rPr lang="en-US" altLang="ko-KR" sz="1800"/>
              <a:t>	</a:t>
            </a:r>
            <a:r>
              <a:rPr lang="en-US" altLang="ko-KR" sz="1800">
                <a:latin typeface="굴림" pitchFamily="50" charset="-127"/>
              </a:rPr>
              <a:t>// </a:t>
            </a:r>
            <a:r>
              <a:rPr lang="ko-KR" altLang="en-US" sz="1800">
                <a:latin typeface="굴림" pitchFamily="50" charset="-127"/>
              </a:rPr>
              <a:t>데이터 영역 복사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복사 생성자</a:t>
            </a: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ko-KR">
                <a:solidFill>
                  <a:schemeClr val="bg1"/>
                </a:solidFill>
              </a:rPr>
              <a:t>algorithm</a:t>
            </a:r>
            <a:endParaRPr lang="ko-KR" altLang="en-US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0" y="714356"/>
          <a:ext cx="9072594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2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알고리즘의 분류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_if </a:t>
                      </a:r>
                      <a:r>
                        <a:rPr lang="ko-KR" altLang="en-US"/>
                        <a:t>접미사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_if</a:t>
                      </a:r>
                      <a:r>
                        <a:rPr lang="ko-KR" altLang="en-US"/>
                        <a:t>가 없다면 </a:t>
                      </a:r>
                      <a:r>
                        <a:rPr lang="en-US" altLang="ko-KR"/>
                        <a:t>value</a:t>
                      </a:r>
                      <a:r>
                        <a:rPr lang="ko-KR" altLang="en-US"/>
                        <a:t>를 사용하지만 </a:t>
                      </a:r>
                      <a:r>
                        <a:rPr lang="en-US" altLang="ko-KR"/>
                        <a:t>_if</a:t>
                      </a:r>
                      <a:r>
                        <a:rPr lang="ko-KR" altLang="en-US"/>
                        <a:t>가 존재한다면 </a:t>
                      </a:r>
                      <a:r>
                        <a:rPr lang="en-US" altLang="ko-KR"/>
                        <a:t>value </a:t>
                      </a:r>
                      <a:r>
                        <a:rPr lang="ko-KR" altLang="en-US"/>
                        <a:t>대신 함수 또는 함수</a:t>
                      </a:r>
                      <a:r>
                        <a:rPr lang="en-US" altLang="ko-KR"/>
                        <a:t>-</a:t>
                      </a:r>
                      <a:r>
                        <a:rPr lang="ko-KR" altLang="en-US"/>
                        <a:t>객체가 사용된다</a:t>
                      </a:r>
                      <a:r>
                        <a:rPr lang="en-US" altLang="ko-KR"/>
                        <a:t>.</a:t>
                      </a:r>
                      <a:br>
                        <a:rPr lang="en-US" altLang="ko-KR"/>
                      </a:br>
                      <a:r>
                        <a:rPr lang="ko-KR" altLang="en-US"/>
                        <a:t>예를 들어 </a:t>
                      </a:r>
                      <a:r>
                        <a:rPr lang="en-US" altLang="ko-KR"/>
                        <a:t>find()</a:t>
                      </a:r>
                      <a:r>
                        <a:rPr lang="ko-KR" altLang="en-US"/>
                        <a:t>는 특정한 값을 가지는 원소를 검색하지만 </a:t>
                      </a:r>
                      <a:r>
                        <a:rPr lang="en-US" altLang="ko-KR"/>
                        <a:t>find_if()</a:t>
                      </a:r>
                      <a:r>
                        <a:rPr lang="ko-KR" altLang="en-US"/>
                        <a:t>의 경우는 전달된 함수 또는 함수</a:t>
                      </a:r>
                      <a:r>
                        <a:rPr lang="en-US" altLang="ko-KR"/>
                        <a:t>-</a:t>
                      </a:r>
                      <a:r>
                        <a:rPr lang="ko-KR" altLang="en-US"/>
                        <a:t>객체의 기준을 만족시키는 원소를 검색한다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_copy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접미사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원소를 변경하 뿐만</a:t>
                      </a:r>
                      <a:r>
                        <a:rPr lang="ko-KR" altLang="en-US" baseline="0"/>
                        <a:t> 아니라 그 결과를 목적지 범위에 복사하여 전달한다</a:t>
                      </a:r>
                      <a:r>
                        <a:rPr lang="en-US" altLang="ko-KR" baseline="0"/>
                        <a:t>. </a:t>
                      </a:r>
                      <a:br>
                        <a:rPr lang="en-US" altLang="ko-KR" baseline="0"/>
                      </a:br>
                      <a:r>
                        <a:rPr lang="ko-KR" altLang="en-US" baseline="0"/>
                        <a:t>예를 등어 </a:t>
                      </a:r>
                      <a:r>
                        <a:rPr lang="en-US" altLang="ko-KR" baseline="0"/>
                        <a:t>reverse()</a:t>
                      </a:r>
                      <a:r>
                        <a:rPr lang="ko-KR" altLang="en-US" baseline="0"/>
                        <a:t>는 지정된 범위에서 원소의 순서를 반전하지만 </a:t>
                      </a:r>
                      <a:r>
                        <a:rPr lang="en-US" altLang="ko-KR" baseline="0"/>
                        <a:t>reverse_copy() </a:t>
                      </a:r>
                      <a:r>
                        <a:rPr lang="ko-KR" altLang="en-US" baseline="0"/>
                        <a:t>는 원소의 반전 결과를 다른 범위에 복사한다</a:t>
                      </a:r>
                      <a:r>
                        <a:rPr lang="en-US" altLang="ko-KR" baseline="0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341753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원소를 수정하지 </a:t>
                      </a:r>
                      <a:r>
                        <a:rPr lang="ko-KR" altLang="en-US" sz="1800"/>
                        <a:t>않는 알고리즘</a:t>
                      </a:r>
                      <a:r>
                        <a:rPr lang="en-US" altLang="ko-KR" sz="1800"/>
                        <a:t>-1-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/>
                        <a:t>for_each</a:t>
                      </a:r>
                      <a:r>
                        <a:rPr lang="en-US" altLang="ko-KR" sz="1800" dirty="0"/>
                        <a:t>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각각의 원소에 대해서 동작을 </a:t>
                      </a:r>
                      <a:r>
                        <a:rPr lang="ko-KR" altLang="en-US" sz="1800"/>
                        <a:t>수행한다</a:t>
                      </a:r>
                      <a:r>
                        <a:rPr lang="en-US" altLang="ko-KR" sz="1800"/>
                        <a:t>.</a:t>
                      </a:r>
                      <a:endParaRPr lang="en-US" altLang="ko-K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count()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원소의 개수를 반환한다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count_if()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기준에 적합한 원소의 개수를 반환한다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min_element()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가장 작은 값을</a:t>
                      </a:r>
                      <a:r>
                        <a:rPr lang="ko-KR" altLang="en-US" sz="1800" baseline="0" dirty="0"/>
                        <a:t> 가지는 원소를 반환한다</a:t>
                      </a:r>
                      <a:r>
                        <a:rPr lang="en-US" altLang="ko-KR" sz="1800" baseline="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max_element()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가장 큰 값을 가지는 원소를 반환한다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find()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/>
                        <a:t>인자로 전달된 값과 동일한 값을 가지는 첫 번째 원소의 위치를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find_if()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기준에 적합한 첫 번째 원소의 위치를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31860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6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원소를 수정하지 </a:t>
                      </a:r>
                      <a:r>
                        <a:rPr lang="ko-KR" altLang="en-US" sz="1800"/>
                        <a:t>않는 알고리즘</a:t>
                      </a:r>
                      <a:r>
                        <a:rPr lang="en-US" altLang="ko-KR" sz="1800"/>
                        <a:t>-2-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/>
                        <a:t>for_each</a:t>
                      </a:r>
                      <a:r>
                        <a:rPr lang="en-US" altLang="ko-KR" sz="1800" dirty="0"/>
                        <a:t>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UnaryProc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en-US" altLang="ko-KR" sz="1800" baseline="0" dirty="0" err="1"/>
                        <a:t>for_each</a:t>
                      </a:r>
                      <a:r>
                        <a:rPr lang="en-US" altLang="ko-KR" sz="1800" baseline="0" dirty="0"/>
                        <a:t>( </a:t>
                      </a:r>
                      <a:r>
                        <a:rPr lang="en-US" altLang="ko-KR" sz="1800" baseline="0" dirty="0" err="1"/>
                        <a:t>InputIterator</a:t>
                      </a:r>
                      <a:r>
                        <a:rPr lang="en-US" altLang="ko-KR" sz="1800" baseline="0" dirty="0"/>
                        <a:t> beg, </a:t>
                      </a:r>
                      <a:r>
                        <a:rPr lang="en-US" altLang="ko-KR" sz="1800" baseline="0" dirty="0" err="1"/>
                        <a:t>InputIterator</a:t>
                      </a:r>
                      <a:r>
                        <a:rPr lang="en-US" altLang="ko-KR" sz="1800" baseline="0" dirty="0"/>
                        <a:t> end, </a:t>
                      </a:r>
                      <a:br>
                        <a:rPr lang="en-US" altLang="ko-KR" sz="1800" baseline="0" dirty="0"/>
                      </a:br>
                      <a:r>
                        <a:rPr lang="en-US" altLang="ko-KR" sz="1800" baseline="0" dirty="0"/>
                        <a:t>                                     </a:t>
                      </a:r>
                      <a:r>
                        <a:rPr lang="en-US" altLang="ko-KR" sz="1800" baseline="0" dirty="0" err="1"/>
                        <a:t>UnaryProc</a:t>
                      </a:r>
                      <a:r>
                        <a:rPr lang="en-US" altLang="ko-KR" sz="1800" baseline="0" dirty="0"/>
                        <a:t> op )</a:t>
                      </a:r>
                      <a:br>
                        <a:rPr lang="en-US" altLang="ko-KR" sz="1800" baseline="0" dirty="0"/>
                      </a:br>
                      <a:r>
                        <a:rPr lang="en-US" altLang="ko-KR" sz="1800" baseline="0" dirty="0" err="1"/>
                        <a:t>for_each</a:t>
                      </a:r>
                      <a:r>
                        <a:rPr lang="en-US" altLang="ko-KR" sz="1800" baseline="0" dirty="0"/>
                        <a:t>( </a:t>
                      </a:r>
                      <a:r>
                        <a:rPr lang="en-US" altLang="ko-KR" sz="1800" baseline="0" dirty="0" err="1"/>
                        <a:t>coll.begin</a:t>
                      </a:r>
                      <a:r>
                        <a:rPr lang="en-US" altLang="ko-KR" sz="1800" baseline="0" dirty="0"/>
                        <a:t>(), </a:t>
                      </a:r>
                      <a:r>
                        <a:rPr lang="en-US" altLang="ko-KR" sz="1800" baseline="0" dirty="0" err="1"/>
                        <a:t>coll.end</a:t>
                      </a:r>
                      <a:r>
                        <a:rPr lang="en-US" altLang="ko-KR" sz="1800" baseline="0" dirty="0"/>
                        <a:t>, print );</a:t>
                      </a:r>
                      <a:br>
                        <a:rPr lang="en-US" altLang="ko-KR" sz="1800" baseline="0" dirty="0"/>
                      </a:br>
                      <a:r>
                        <a:rPr lang="en-US" altLang="ko-KR" sz="1800" baseline="0" dirty="0"/>
                        <a:t>[</a:t>
                      </a:r>
                      <a:r>
                        <a:rPr lang="en-US" altLang="ko-KR" sz="1800" baseline="0" dirty="0" err="1"/>
                        <a:t>beg,end</a:t>
                      </a:r>
                      <a:r>
                        <a:rPr lang="en-US" altLang="ko-KR" sz="1800" baseline="0" dirty="0"/>
                        <a:t>]</a:t>
                      </a:r>
                      <a:r>
                        <a:rPr lang="ko-KR" altLang="en-US" sz="1800" baseline="0" dirty="0"/>
                        <a:t>범위의 모든 원소에 대해서 </a:t>
                      </a:r>
                      <a:r>
                        <a:rPr lang="en-US" altLang="ko-KR" sz="1800" baseline="0" dirty="0"/>
                        <a:t>op(</a:t>
                      </a:r>
                      <a:r>
                        <a:rPr lang="en-US" altLang="ko-KR" sz="1800" baseline="0" dirty="0" err="1"/>
                        <a:t>elem</a:t>
                      </a:r>
                      <a:r>
                        <a:rPr lang="en-US" altLang="ko-KR" sz="1800" baseline="0" dirty="0"/>
                        <a:t>)</a:t>
                      </a:r>
                      <a:r>
                        <a:rPr lang="ko-KR" altLang="en-US" sz="1800" baseline="0" dirty="0"/>
                        <a:t>을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/>
                        <a:t>호출한다</a:t>
                      </a:r>
                      <a:r>
                        <a:rPr lang="en-US" altLang="ko-KR" sz="1800" baseline="0" dirty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/>
                        <a:t>Op(</a:t>
                      </a:r>
                      <a:r>
                        <a:rPr lang="ko-KR" altLang="en-US" sz="1800" baseline="0" dirty="0"/>
                        <a:t>내부적으로 수정된</a:t>
                      </a:r>
                      <a:r>
                        <a:rPr lang="en-US" altLang="ko-KR" sz="1800" baseline="0" dirty="0"/>
                        <a:t>) </a:t>
                      </a:r>
                      <a:r>
                        <a:rPr lang="ko-KR" altLang="en-US" sz="1800" baseline="0" dirty="0"/>
                        <a:t>복사본을 반환한다</a:t>
                      </a:r>
                      <a:r>
                        <a:rPr lang="en-US" altLang="ko-KR" sz="1800" baseline="0" dirty="0"/>
                        <a:t>.</a:t>
                      </a:r>
                      <a:endParaRPr lang="en-US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count()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/>
                        <a:t>Difference_type</a:t>
                      </a:r>
                      <a:r>
                        <a:rPr lang="en-US" altLang="ko-KR" sz="1800" dirty="0"/>
                        <a:t>  count(</a:t>
                      </a:r>
                      <a:r>
                        <a:rPr lang="en-US" altLang="ko-KR" sz="1800" dirty="0" err="1"/>
                        <a:t>InputIterator</a:t>
                      </a:r>
                      <a:r>
                        <a:rPr lang="en-US" altLang="ko-KR" sz="1800" dirty="0"/>
                        <a:t> </a:t>
                      </a:r>
                      <a:r>
                        <a:rPr lang="en-US" altLang="ko-KR" sz="1800" baseline="0" dirty="0"/>
                        <a:t> beg, </a:t>
                      </a:r>
                      <a:r>
                        <a:rPr lang="en-US" altLang="ko-KR" sz="1800" baseline="0" dirty="0" err="1"/>
                        <a:t>InputIterator</a:t>
                      </a:r>
                      <a:r>
                        <a:rPr lang="en-US" altLang="ko-KR" sz="1800" baseline="0" dirty="0"/>
                        <a:t> end,</a:t>
                      </a:r>
                      <a:br>
                        <a:rPr lang="en-US" altLang="ko-KR" sz="1800" baseline="0" dirty="0"/>
                      </a:br>
                      <a:r>
                        <a:rPr lang="en-US" altLang="ko-KR" sz="1800" baseline="0" dirty="0"/>
                        <a:t>                                        const T&amp; </a:t>
                      </a:r>
                      <a:r>
                        <a:rPr lang="en-US" altLang="ko-KR" sz="1800" baseline="0"/>
                        <a:t>value )</a:t>
                      </a:r>
                    </a:p>
                    <a:p>
                      <a:pPr algn="l" latinLnBrk="1"/>
                      <a:r>
                        <a:rPr lang="en-US" altLang="ko-KR" sz="1800" baseline="0"/>
                        <a:t>[beg,end]</a:t>
                      </a:r>
                      <a:r>
                        <a:rPr lang="ko-KR" altLang="en-US" sz="1800" baseline="0"/>
                        <a:t>범위 안에서 </a:t>
                      </a:r>
                      <a:r>
                        <a:rPr lang="en-US" altLang="ko-KR" sz="1800" baseline="0"/>
                        <a:t>value</a:t>
                      </a:r>
                      <a:r>
                        <a:rPr lang="ko-KR" altLang="en-US" sz="1800" baseline="0"/>
                        <a:t>와 동일한 값을 가지는 원소의 개수를 반환한다</a:t>
                      </a:r>
                      <a:r>
                        <a:rPr lang="en-US" altLang="ko-KR" sz="1800" baseline="0"/>
                        <a:t>.</a:t>
                      </a:r>
                      <a:br>
                        <a:rPr lang="en-US" altLang="ko-KR" sz="1800" baseline="0" dirty="0"/>
                      </a:br>
                      <a:r>
                        <a:rPr lang="en-US" altLang="ko-KR" sz="1800" baseline="0" dirty="0" err="1"/>
                        <a:t>int</a:t>
                      </a:r>
                      <a:r>
                        <a:rPr lang="en-US" altLang="ko-KR" sz="1800" baseline="0" dirty="0"/>
                        <a:t> num = count( </a:t>
                      </a:r>
                      <a:r>
                        <a:rPr lang="en-US" altLang="ko-KR" sz="1800" baseline="0" dirty="0" err="1"/>
                        <a:t>coll.begin</a:t>
                      </a:r>
                      <a:r>
                        <a:rPr lang="en-US" altLang="ko-KR" sz="1800" baseline="0" dirty="0"/>
                        <a:t>(), </a:t>
                      </a:r>
                      <a:r>
                        <a:rPr lang="en-US" altLang="ko-KR" sz="1800" baseline="0" dirty="0" err="1"/>
                        <a:t>coll.end</a:t>
                      </a:r>
                      <a:r>
                        <a:rPr lang="en-US" altLang="ko-KR" sz="1800" baseline="0" dirty="0"/>
                        <a:t>(), </a:t>
                      </a:r>
                      <a:r>
                        <a:rPr lang="en-US" altLang="ko-KR" sz="1800" baseline="0"/>
                        <a:t>4 );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count_if()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/>
                        <a:t>Difference_type</a:t>
                      </a:r>
                      <a:r>
                        <a:rPr lang="en-US" altLang="ko-KR" sz="1800" baseline="0" dirty="0"/>
                        <a:t>  </a:t>
                      </a:r>
                      <a:r>
                        <a:rPr lang="en-US" altLang="ko-KR" sz="1800" baseline="0" dirty="0" err="1"/>
                        <a:t>count_if</a:t>
                      </a:r>
                      <a:r>
                        <a:rPr lang="en-US" altLang="ko-KR" sz="1800" baseline="0" dirty="0"/>
                        <a:t>(</a:t>
                      </a:r>
                      <a:r>
                        <a:rPr lang="en-US" altLang="ko-KR" sz="1800" dirty="0" err="1"/>
                        <a:t>InputIterator</a:t>
                      </a:r>
                      <a:r>
                        <a:rPr lang="en-US" altLang="ko-KR" sz="1800" dirty="0"/>
                        <a:t> </a:t>
                      </a:r>
                      <a:r>
                        <a:rPr lang="en-US" altLang="ko-KR" sz="1800" baseline="0" dirty="0"/>
                        <a:t> beg, </a:t>
                      </a:r>
                      <a:r>
                        <a:rPr lang="en-US" altLang="ko-KR" sz="1800" baseline="0" dirty="0" err="1"/>
                        <a:t>InputIterator</a:t>
                      </a:r>
                      <a:r>
                        <a:rPr lang="en-US" altLang="ko-KR" sz="1800" baseline="0" dirty="0"/>
                        <a:t> end,</a:t>
                      </a:r>
                      <a:br>
                        <a:rPr lang="en-US" altLang="ko-KR" sz="1800" baseline="0" dirty="0"/>
                      </a:br>
                      <a:r>
                        <a:rPr lang="en-US" altLang="ko-KR" sz="1800" baseline="0" dirty="0"/>
                        <a:t>                                              </a:t>
                      </a:r>
                      <a:r>
                        <a:rPr lang="en-US" altLang="ko-KR" sz="1800" baseline="0" dirty="0" err="1"/>
                        <a:t>UnaryPredicate</a:t>
                      </a:r>
                      <a:r>
                        <a:rPr lang="en-US" altLang="ko-KR" sz="1800" baseline="0" dirty="0"/>
                        <a:t> op </a:t>
                      </a:r>
                      <a:r>
                        <a:rPr lang="en-US" altLang="ko-KR" sz="1800" baseline="0"/>
                        <a:t>);             </a:t>
                      </a:r>
                      <a:br>
                        <a:rPr lang="en-US" altLang="ko-KR" sz="1800" baseline="0"/>
                      </a:br>
                      <a:r>
                        <a:rPr lang="en-US" altLang="ko-KR" sz="1800" baseline="0"/>
                        <a:t>[beg,end]</a:t>
                      </a:r>
                      <a:r>
                        <a:rPr lang="ko-KR" altLang="en-US" sz="1800" baseline="0"/>
                        <a:t>범위 안에서 이항 조건자 </a:t>
                      </a:r>
                      <a:r>
                        <a:rPr lang="en-US" altLang="ko-KR" sz="1800" baseline="0"/>
                        <a:t>op(elem)</a:t>
                      </a:r>
                      <a:r>
                        <a:rPr lang="ko-KR" altLang="en-US" sz="1800" baseline="0"/>
                        <a:t>가 </a:t>
                      </a:r>
                      <a:r>
                        <a:rPr lang="en-US" altLang="ko-KR" sz="1800" baseline="0"/>
                        <a:t> true</a:t>
                      </a:r>
                      <a:r>
                        <a:rPr lang="ko-KR" altLang="en-US" sz="1800" baseline="0"/>
                        <a:t>를 반환하는 원소의 개수를 반환한다</a:t>
                      </a:r>
                      <a:r>
                        <a:rPr lang="en-US" altLang="ko-KR" sz="1800" baseline="0"/>
                        <a:t>.</a:t>
                      </a:r>
                      <a:br>
                        <a:rPr lang="en-US" altLang="ko-KR" sz="1800" baseline="0" dirty="0"/>
                      </a:br>
                      <a:r>
                        <a:rPr lang="en-US" altLang="ko-KR" sz="1800" baseline="0" dirty="0" err="1"/>
                        <a:t>int</a:t>
                      </a:r>
                      <a:r>
                        <a:rPr lang="en-US" altLang="ko-KR" sz="1800" baseline="0" dirty="0"/>
                        <a:t> num = </a:t>
                      </a:r>
                      <a:r>
                        <a:rPr lang="en-US" altLang="ko-KR" sz="1800" baseline="0" dirty="0" err="1"/>
                        <a:t>count_if</a:t>
                      </a:r>
                      <a:r>
                        <a:rPr lang="en-US" altLang="ko-KR" sz="1800" baseline="0" dirty="0"/>
                        <a:t>( </a:t>
                      </a:r>
                      <a:r>
                        <a:rPr lang="en-US" altLang="ko-KR" sz="1800" baseline="0" dirty="0" err="1"/>
                        <a:t>coll.begin</a:t>
                      </a:r>
                      <a:r>
                        <a:rPr lang="en-US" altLang="ko-KR" sz="1800" baseline="0" dirty="0"/>
                        <a:t>(), </a:t>
                      </a:r>
                      <a:r>
                        <a:rPr lang="en-US" altLang="ko-KR" sz="1800" baseline="0" dirty="0" err="1"/>
                        <a:t>coll.end</a:t>
                      </a:r>
                      <a:r>
                        <a:rPr lang="en-US" altLang="ko-KR" sz="1800" baseline="0"/>
                        <a:t>(), bind2nd(greater&lt;int&gt;(), 4 ) </a:t>
                      </a:r>
                      <a:r>
                        <a:rPr lang="en-US" altLang="ko-KR" sz="1800" baseline="0" dirty="0"/>
                        <a:t>);                                 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968411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5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원소를 수정하지 </a:t>
                      </a:r>
                      <a:r>
                        <a:rPr lang="ko-KR" altLang="en-US" sz="1800"/>
                        <a:t>않는 알고리즘</a:t>
                      </a:r>
                      <a:r>
                        <a:rPr lang="en-US" altLang="ko-KR" sz="1800"/>
                        <a:t>-3-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min_element()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/>
                        <a:t>ForwardIterator</a:t>
                      </a:r>
                      <a:r>
                        <a:rPr lang="en-US" altLang="ko-KR" sz="1800" dirty="0"/>
                        <a:t>  </a:t>
                      </a:r>
                      <a:r>
                        <a:rPr lang="en-US" altLang="ko-KR" sz="1800" dirty="0" err="1"/>
                        <a:t>min_element</a:t>
                      </a:r>
                      <a:r>
                        <a:rPr lang="en-US" altLang="ko-KR" sz="1800" dirty="0"/>
                        <a:t>(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en-US" altLang="ko-KR" sz="1800" baseline="0" dirty="0" err="1"/>
                        <a:t>ForwardIterator</a:t>
                      </a:r>
                      <a:r>
                        <a:rPr lang="en-US" altLang="ko-KR" sz="1800" baseline="0" dirty="0"/>
                        <a:t> beg, </a:t>
                      </a:r>
                      <a:r>
                        <a:rPr lang="en-US" altLang="ko-KR" sz="1800" baseline="0" dirty="0" err="1"/>
                        <a:t>ForwardIterator</a:t>
                      </a:r>
                      <a:r>
                        <a:rPr lang="en-US" altLang="ko-KR" sz="1800" baseline="0" dirty="0"/>
                        <a:t>  </a:t>
                      </a:r>
                      <a:r>
                        <a:rPr lang="en-US" altLang="ko-KR" sz="1800" baseline="0"/>
                        <a:t>end )</a:t>
                      </a:r>
                    </a:p>
                    <a:p>
                      <a:pPr algn="l" latinLnBrk="1"/>
                      <a:r>
                        <a:rPr lang="en-US" altLang="ko-KR" sz="1800" baseline="0"/>
                        <a:t>//[beg,end]</a:t>
                      </a:r>
                      <a:r>
                        <a:rPr lang="ko-KR" altLang="en-US" sz="1800" baseline="0"/>
                        <a:t>범위  안에 있는 원소의 최소값을 갖는 위치를 반환한다</a:t>
                      </a:r>
                      <a:r>
                        <a:rPr lang="en-US" altLang="ko-KR" sz="1800" baseline="0"/>
                        <a:t>.</a:t>
                      </a:r>
                      <a:br>
                        <a:rPr lang="en-US" altLang="ko-KR" sz="1800" baseline="0" dirty="0"/>
                      </a:br>
                      <a:r>
                        <a:rPr lang="en-US" altLang="ko-KR" sz="1800" dirty="0" err="1"/>
                        <a:t>ForwardIterator</a:t>
                      </a:r>
                      <a:r>
                        <a:rPr lang="en-US" altLang="ko-KR" sz="1800" dirty="0"/>
                        <a:t>  </a:t>
                      </a:r>
                      <a:r>
                        <a:rPr lang="en-US" altLang="ko-KR" sz="1800" dirty="0" err="1"/>
                        <a:t>min_element</a:t>
                      </a:r>
                      <a:r>
                        <a:rPr lang="en-US" altLang="ko-KR" sz="1800" dirty="0"/>
                        <a:t>(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en-US" altLang="ko-KR" sz="1800" baseline="0" dirty="0" err="1"/>
                        <a:t>ForwardIterator</a:t>
                      </a:r>
                      <a:r>
                        <a:rPr lang="en-US" altLang="ko-KR" sz="1800" baseline="0" dirty="0"/>
                        <a:t> beg, </a:t>
                      </a:r>
                      <a:r>
                        <a:rPr lang="en-US" altLang="ko-KR" sz="1800" baseline="0" dirty="0" err="1"/>
                        <a:t>ForwardIterator</a:t>
                      </a:r>
                      <a:r>
                        <a:rPr lang="en-US" altLang="ko-KR" sz="1800" baseline="0" dirty="0"/>
                        <a:t>  end , </a:t>
                      </a:r>
                      <a:r>
                        <a:rPr lang="en-US" altLang="ko-KR" sz="1800" baseline="0" dirty="0" err="1"/>
                        <a:t>CompFunc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en-US" altLang="ko-KR" sz="1800" baseline="0"/>
                        <a:t>op)</a:t>
                      </a:r>
                    </a:p>
                    <a:p>
                      <a:pPr algn="l" latinLnBrk="1"/>
                      <a:r>
                        <a:rPr lang="en-US" altLang="ko-KR" sz="1800" baseline="0"/>
                        <a:t>// op</a:t>
                      </a:r>
                      <a:r>
                        <a:rPr lang="ko-KR" altLang="en-US" sz="1800" baseline="0"/>
                        <a:t>는 두개의 원소를 비교하기 위해서 사용된다</a:t>
                      </a:r>
                      <a:r>
                        <a:rPr lang="en-US" altLang="ko-KR" sz="1800" baseline="0"/>
                        <a:t>.,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max_element()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/>
                        <a:t>ForwardIterator</a:t>
                      </a:r>
                      <a:r>
                        <a:rPr lang="en-US" altLang="ko-KR" sz="1800" dirty="0"/>
                        <a:t>  </a:t>
                      </a:r>
                      <a:r>
                        <a:rPr lang="en-US" altLang="ko-KR" sz="1800" dirty="0" err="1"/>
                        <a:t>min_element</a:t>
                      </a:r>
                      <a:r>
                        <a:rPr lang="en-US" altLang="ko-KR" sz="1800" dirty="0"/>
                        <a:t>(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en-US" altLang="ko-KR" sz="1800" baseline="0" dirty="0" err="1"/>
                        <a:t>ForwardIterator</a:t>
                      </a:r>
                      <a:r>
                        <a:rPr lang="en-US" altLang="ko-KR" sz="1800" baseline="0" dirty="0"/>
                        <a:t> beg, </a:t>
                      </a:r>
                      <a:r>
                        <a:rPr lang="en-US" altLang="ko-KR" sz="1800" baseline="0" dirty="0" err="1"/>
                        <a:t>ForwardIterator</a:t>
                      </a:r>
                      <a:r>
                        <a:rPr lang="en-US" altLang="ko-KR" sz="1800" baseline="0" dirty="0"/>
                        <a:t>  </a:t>
                      </a:r>
                      <a:r>
                        <a:rPr lang="en-US" altLang="ko-KR" sz="1800" baseline="0"/>
                        <a:t>end )</a:t>
                      </a:r>
                    </a:p>
                    <a:p>
                      <a:pPr algn="l" latinLnBrk="1"/>
                      <a:r>
                        <a:rPr lang="en-US" altLang="ko-KR" sz="1800" baseline="0"/>
                        <a:t>//[beg,end]</a:t>
                      </a:r>
                      <a:r>
                        <a:rPr lang="ko-KR" altLang="en-US" sz="1800" baseline="0"/>
                        <a:t>범위  안에 있는 원소의 최대값을 갖는 위치를 반환한다</a:t>
                      </a:r>
                      <a:r>
                        <a:rPr lang="en-US" altLang="ko-KR" sz="1800" baseline="0"/>
                        <a:t>.</a:t>
                      </a:r>
                      <a:br>
                        <a:rPr lang="en-US" altLang="ko-KR" sz="1800" baseline="0" dirty="0"/>
                      </a:br>
                      <a:r>
                        <a:rPr lang="en-US" altLang="ko-KR" sz="1800" dirty="0" err="1"/>
                        <a:t>ForwardIterator</a:t>
                      </a:r>
                      <a:r>
                        <a:rPr lang="en-US" altLang="ko-KR" sz="1800" dirty="0"/>
                        <a:t>  </a:t>
                      </a:r>
                      <a:r>
                        <a:rPr lang="en-US" altLang="ko-KR" sz="1800" dirty="0" err="1"/>
                        <a:t>min_element</a:t>
                      </a:r>
                      <a:r>
                        <a:rPr lang="en-US" altLang="ko-KR" sz="1800" dirty="0"/>
                        <a:t>(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en-US" altLang="ko-KR" sz="1800" baseline="0" dirty="0" err="1"/>
                        <a:t>ForwardIterator</a:t>
                      </a:r>
                      <a:r>
                        <a:rPr lang="en-US" altLang="ko-KR" sz="1800" baseline="0" dirty="0"/>
                        <a:t> beg, </a:t>
                      </a:r>
                      <a:r>
                        <a:rPr lang="en-US" altLang="ko-KR" sz="1800" baseline="0" dirty="0" err="1"/>
                        <a:t>ForwardIterator</a:t>
                      </a:r>
                      <a:r>
                        <a:rPr lang="en-US" altLang="ko-KR" sz="1800" baseline="0" dirty="0"/>
                        <a:t>  end , </a:t>
                      </a:r>
                      <a:r>
                        <a:rPr lang="en-US" altLang="ko-KR" sz="1800" baseline="0" dirty="0" err="1"/>
                        <a:t>CompFunc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en-US" altLang="ko-KR" sz="1800" baseline="0"/>
                        <a:t>op)</a:t>
                      </a:r>
                    </a:p>
                    <a:p>
                      <a:pPr algn="l" latinLnBrk="1"/>
                      <a:r>
                        <a:rPr lang="en-US" altLang="ko-KR" sz="1800" baseline="0"/>
                        <a:t>// op</a:t>
                      </a:r>
                      <a:r>
                        <a:rPr lang="ko-KR" altLang="en-US" sz="1800" baseline="0"/>
                        <a:t>는 첫번째 원소가 두번째 원소보다 작을 경우 반드시 </a:t>
                      </a:r>
                      <a:r>
                        <a:rPr lang="en-US" altLang="ko-KR" sz="1800" baseline="0"/>
                        <a:t>true</a:t>
                      </a:r>
                      <a:r>
                        <a:rPr lang="ko-KR" altLang="en-US" sz="1800" baseline="0"/>
                        <a:t>를 반환해야 한다</a:t>
                      </a:r>
                      <a:r>
                        <a:rPr lang="en-US" altLang="ko-KR" sz="1800" baseline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366793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5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원소를 수정하지 </a:t>
                      </a:r>
                      <a:r>
                        <a:rPr lang="ko-KR" altLang="en-US" sz="1800"/>
                        <a:t>않는 알고리즘</a:t>
                      </a:r>
                      <a:r>
                        <a:rPr lang="en-US" altLang="ko-KR" sz="1800"/>
                        <a:t>-4-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find()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/>
                        <a:t>InputIterator</a:t>
                      </a:r>
                      <a:r>
                        <a:rPr lang="en-US" altLang="ko-KR" sz="1800" dirty="0"/>
                        <a:t> find( </a:t>
                      </a:r>
                      <a:r>
                        <a:rPr lang="en-US" altLang="ko-KR" sz="1800" dirty="0" err="1"/>
                        <a:t>InputIterator</a:t>
                      </a:r>
                      <a:r>
                        <a:rPr lang="en-US" altLang="ko-KR" sz="1800" baseline="0" dirty="0"/>
                        <a:t> beg, </a:t>
                      </a:r>
                      <a:r>
                        <a:rPr lang="en-US" altLang="ko-KR" sz="1800" baseline="0" dirty="0" err="1"/>
                        <a:t>InputIterator</a:t>
                      </a:r>
                      <a:r>
                        <a:rPr lang="en-US" altLang="ko-KR" sz="1800" baseline="0" dirty="0"/>
                        <a:t> end, const T&amp;  </a:t>
                      </a:r>
                      <a:r>
                        <a:rPr lang="en-US" altLang="ko-KR" sz="1800" baseline="0"/>
                        <a:t>value)</a:t>
                      </a:r>
                    </a:p>
                    <a:p>
                      <a:pPr algn="l" latinLnBrk="1"/>
                      <a:r>
                        <a:rPr lang="en-US" altLang="ko-KR" sz="1800" baseline="0"/>
                        <a:t>//[beg,end]</a:t>
                      </a:r>
                      <a:r>
                        <a:rPr lang="ko-KR" altLang="en-US" sz="1800" baseline="0"/>
                        <a:t>범위  안에서 </a:t>
                      </a:r>
                      <a:r>
                        <a:rPr lang="en-US" altLang="ko-KR" sz="1800" baseline="0"/>
                        <a:t>value</a:t>
                      </a:r>
                      <a:r>
                        <a:rPr lang="ko-KR" altLang="en-US" sz="1800" baseline="0"/>
                        <a:t>와 동일한 값을 가지는 첫번째 원소의 위치를 반환한다</a:t>
                      </a:r>
                      <a:r>
                        <a:rPr lang="en-US" altLang="ko-KR" sz="1800" baseline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find_if()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InputIterator</a:t>
                      </a:r>
                      <a:r>
                        <a:rPr lang="en-US" altLang="ko-KR" sz="1800" dirty="0"/>
                        <a:t> find( </a:t>
                      </a:r>
                      <a:r>
                        <a:rPr lang="en-US" altLang="ko-KR" sz="1800" dirty="0" err="1"/>
                        <a:t>InputIterator</a:t>
                      </a:r>
                      <a:r>
                        <a:rPr lang="en-US" altLang="ko-KR" sz="1800" baseline="0" dirty="0"/>
                        <a:t> beg, </a:t>
                      </a:r>
                      <a:r>
                        <a:rPr lang="en-US" altLang="ko-KR" sz="1800" baseline="0" dirty="0" err="1"/>
                        <a:t>InputIterator</a:t>
                      </a:r>
                      <a:r>
                        <a:rPr lang="en-US" altLang="ko-KR" sz="1800" baseline="0" dirty="0"/>
                        <a:t> end, </a:t>
                      </a:r>
                      <a:r>
                        <a:rPr lang="en-US" altLang="ko-KR" sz="1800" baseline="0" dirty="0" err="1"/>
                        <a:t>UnaryPredicate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en-US" altLang="ko-KR" sz="1800" baseline="0"/>
                        <a:t>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/>
                        <a:t>// [beg,end]</a:t>
                      </a:r>
                      <a:r>
                        <a:rPr lang="ko-KR" altLang="en-US" sz="1800" baseline="0"/>
                        <a:t>범위  안에서 단항조건자</a:t>
                      </a:r>
                      <a:r>
                        <a:rPr lang="en-US" altLang="ko-KR" sz="1800" baseline="0"/>
                        <a:t>(op(true))</a:t>
                      </a:r>
                      <a:r>
                        <a:rPr lang="ko-KR" altLang="en-US" sz="1800" baseline="0"/>
                        <a:t>가 </a:t>
                      </a:r>
                      <a:r>
                        <a:rPr lang="en-US" altLang="ko-KR" sz="1800" baseline="0"/>
                        <a:t>true</a:t>
                      </a:r>
                      <a:r>
                        <a:rPr lang="ko-KR" altLang="en-US" sz="1800" baseline="0"/>
                        <a:t>를 반환하는 첫번째 윈소의  위치를 반환한다</a:t>
                      </a:r>
                      <a:r>
                        <a:rPr lang="en-US" altLang="ko-KR" sz="1800" baseline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697399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135717"/>
              </p:ext>
            </p:extLst>
          </p:nvPr>
        </p:nvGraphicFramePr>
        <p:xfrm>
          <a:off x="142844" y="714356"/>
          <a:ext cx="892975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원소를 수정하지 </a:t>
                      </a:r>
                      <a:r>
                        <a:rPr lang="ko-KR" altLang="en-US" sz="1800"/>
                        <a:t>않는 알고리즘</a:t>
                      </a:r>
                      <a:r>
                        <a:rPr lang="en-US" altLang="ko-KR" sz="1800"/>
                        <a:t>-4-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search()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첫 번째 부분의  범위 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/>
                        <a:t>search_n</a:t>
                      </a:r>
                      <a:r>
                        <a:rPr lang="en-US" altLang="ko-KR" sz="1800" dirty="0"/>
                        <a:t>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검색 조건과 매치되는 원소들이 연속적으로 </a:t>
                      </a:r>
                      <a:r>
                        <a:rPr lang="en-US" altLang="ko-KR" sz="1800" dirty="0"/>
                        <a:t>n</a:t>
                      </a:r>
                      <a:r>
                        <a:rPr lang="ko-KR" altLang="en-US" sz="1800" dirty="0"/>
                        <a:t>번 나타나는 경우를 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find_end()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마지막 부분의 범위 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find_first_of()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여러 개의 원소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즉 범위에 대한 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/>
                        <a:t>adjacent_find</a:t>
                      </a:r>
                      <a:r>
                        <a:rPr lang="en-US" altLang="ko-KR" sz="1800" dirty="0"/>
                        <a:t>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연속된 중복 원소의 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equal()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두 범위가 동일한지 판단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mismatch()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두 범위에서 다른 값의 존재 여부 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/>
                        <a:t>iexicographical_compare</a:t>
                      </a:r>
                      <a:r>
                        <a:rPr lang="en-US" altLang="ko-KR" sz="1800" dirty="0"/>
                        <a:t>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사전식 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 err="1"/>
                        <a:t>순차열</a:t>
                      </a:r>
                      <a:r>
                        <a:rPr lang="en-US" altLang="ko-KR" sz="1800" dirty="0"/>
                        <a:t>)</a:t>
                      </a:r>
                      <a:r>
                        <a:rPr lang="ko-KR" altLang="en-US" sz="1800" dirty="0"/>
                        <a:t>으로 적은지를 판단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err="1"/>
                        <a:t>요소일일이</a:t>
                      </a:r>
                      <a:r>
                        <a:rPr lang="ko-KR" altLang="en-US" sz="1800" dirty="0"/>
                        <a:t> 비교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323514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3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원소를 수정하지 </a:t>
                      </a:r>
                      <a:r>
                        <a:rPr lang="ko-KR" altLang="en-US" sz="1800"/>
                        <a:t>않는 알고리즘</a:t>
                      </a:r>
                      <a:r>
                        <a:rPr lang="en-US" altLang="ko-KR" sz="1800"/>
                        <a:t>-5-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search()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ForwardIterator1  search( </a:t>
                      </a:r>
                      <a:r>
                        <a:rPr lang="en-US" altLang="ko-KR" sz="1800" dirty="0" err="1"/>
                        <a:t>ForwardIterator</a:t>
                      </a:r>
                      <a:r>
                        <a:rPr lang="en-US" altLang="ko-KR" sz="1800" dirty="0"/>
                        <a:t> </a:t>
                      </a:r>
                      <a:r>
                        <a:rPr lang="en-US" altLang="ko-KR" sz="1800" baseline="0" dirty="0"/>
                        <a:t> beg, </a:t>
                      </a:r>
                      <a:r>
                        <a:rPr lang="en-US" altLang="ko-KR" sz="1800" baseline="0" dirty="0" err="1"/>
                        <a:t>ForwardIterator</a:t>
                      </a:r>
                      <a:r>
                        <a:rPr lang="en-US" altLang="ko-KR" sz="1800" baseline="0" dirty="0"/>
                        <a:t>  </a:t>
                      </a:r>
                      <a:r>
                        <a:rPr lang="en-US" altLang="ko-KR" sz="1800" baseline="0" err="1"/>
                        <a:t>end</a:t>
                      </a:r>
                      <a:r>
                        <a:rPr lang="en-US" altLang="ko-KR" sz="1800" baseline="0"/>
                        <a:t>,</a:t>
                      </a:r>
                    </a:p>
                    <a:p>
                      <a:pPr algn="l" latinLnBrk="1"/>
                      <a:r>
                        <a:rPr lang="en-US" altLang="ko-KR" sz="1800" baseline="0"/>
                        <a:t>                                            ForwardIterator searchBeg, ForwardIterator2 searchEnd )</a:t>
                      </a:r>
                    </a:p>
                    <a:p>
                      <a:pPr algn="l" latinLnBrk="1"/>
                      <a:r>
                        <a:rPr lang="en-US" altLang="ko-KR" sz="1800" baseline="0"/>
                        <a:t>[searchBeg,searchEnd]</a:t>
                      </a:r>
                      <a:r>
                        <a:rPr lang="ko-KR" altLang="en-US" sz="1800" baseline="0"/>
                        <a:t>가 첫 번째 범위인 </a:t>
                      </a:r>
                      <a:r>
                        <a:rPr lang="en-US" altLang="ko-KR" sz="1800" baseline="0"/>
                        <a:t>[beg,end]</a:t>
                      </a:r>
                      <a:r>
                        <a:rPr lang="ko-KR" altLang="en-US" sz="1800" baseline="0"/>
                        <a:t>에 부분범위가 되는지 검사하고 만약 부분 범위라면</a:t>
                      </a:r>
                      <a:r>
                        <a:rPr lang="en-US" altLang="ko-KR" sz="1800" baseline="0"/>
                        <a:t>, </a:t>
                      </a:r>
                      <a:r>
                        <a:rPr lang="ko-KR" altLang="en-US" sz="1800" baseline="0"/>
                        <a:t>부분 범위가 시작되는 위치를 반환한다</a:t>
                      </a:r>
                      <a:r>
                        <a:rPr lang="en-US" altLang="ko-KR" sz="1800" baseline="0"/>
                        <a:t>.</a:t>
                      </a:r>
                    </a:p>
                    <a:p>
                      <a:pPr algn="l" latinLnBrk="1"/>
                      <a:r>
                        <a:rPr lang="ko-KR" altLang="en-US" sz="1800" baseline="0"/>
                        <a:t>모든 원소의 비교는 </a:t>
                      </a:r>
                      <a:r>
                        <a:rPr lang="en-US" altLang="ko-KR" sz="1800" baseline="0"/>
                        <a:t>== </a:t>
                      </a:r>
                      <a:r>
                        <a:rPr lang="ko-KR" altLang="en-US" sz="1800" baseline="0"/>
                        <a:t>연산자를 호출한다</a:t>
                      </a:r>
                      <a:r>
                        <a:rPr lang="en-US" altLang="ko-KR" sz="1800" baseline="0"/>
                        <a:t>.</a:t>
                      </a:r>
                    </a:p>
                    <a:p>
                      <a:pPr algn="l" latinLnBrk="1"/>
                      <a:r>
                        <a:rPr lang="en-US" altLang="ko-KR" sz="1800"/>
                        <a:t>ForwardIterator1  search( ForwardIterator </a:t>
                      </a:r>
                      <a:r>
                        <a:rPr lang="en-US" altLang="ko-KR" sz="1800" baseline="0"/>
                        <a:t> beg, ForwardIterator  end,</a:t>
                      </a:r>
                    </a:p>
                    <a:p>
                      <a:pPr algn="l" latinLnBrk="1"/>
                      <a:r>
                        <a:rPr lang="en-US" altLang="ko-KR" sz="1800" baseline="0"/>
                        <a:t>                                            ForwardIterator searchBeg, </a:t>
                      </a:r>
                    </a:p>
                    <a:p>
                      <a:pPr algn="l" latinLnBrk="1"/>
                      <a:r>
                        <a:rPr lang="en-US" altLang="ko-KR" sz="1800" baseline="0"/>
                        <a:t>                                            ForwardIterator2 searchEnd , BinaryPredicate op )</a:t>
                      </a:r>
                    </a:p>
                    <a:p>
                      <a:pPr algn="l" latinLnBrk="1"/>
                      <a:r>
                        <a:rPr lang="ko-KR" altLang="en-US" sz="1800" baseline="0"/>
                        <a:t>모든 원소의 비교는 이항 조건자인 </a:t>
                      </a:r>
                      <a:r>
                        <a:rPr lang="en-US" altLang="ko-KR" sz="1800" baseline="0"/>
                        <a:t>op(elem,searchElem)</a:t>
                      </a:r>
                      <a:r>
                        <a:rPr lang="ko-KR" altLang="en-US" sz="1800" baseline="0"/>
                        <a:t>를 호출한다</a:t>
                      </a:r>
                      <a:r>
                        <a:rPr lang="en-US" altLang="ko-KR" sz="1800" baseline="0"/>
                        <a:t>.</a:t>
                      </a:r>
                    </a:p>
                    <a:p>
                      <a:pPr algn="l" latinLnBrk="1"/>
                      <a:r>
                        <a:rPr lang="ko-KR" altLang="en-US" sz="1800" baseline="0"/>
                        <a:t>두 형태 모두 검색조건과 매치되는 원소가 없다면 </a:t>
                      </a:r>
                      <a:r>
                        <a:rPr lang="en-US" altLang="ko-KR" sz="1800" baseline="0"/>
                        <a:t>end</a:t>
                      </a:r>
                      <a:r>
                        <a:rPr lang="ko-KR" altLang="en-US" sz="1800" baseline="0"/>
                        <a:t>를 반환한다</a:t>
                      </a:r>
                      <a:r>
                        <a:rPr lang="en-US" altLang="ko-KR" sz="1800" baseline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903655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3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원소를 수정하지 </a:t>
                      </a:r>
                      <a:r>
                        <a:rPr lang="ko-KR" altLang="en-US" sz="1800"/>
                        <a:t>않는 알고리즘</a:t>
                      </a:r>
                      <a:r>
                        <a:rPr lang="en-US" altLang="ko-KR" sz="1800"/>
                        <a:t>-6-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/>
                        <a:t>search_n</a:t>
                      </a:r>
                      <a:r>
                        <a:rPr lang="en-US" altLang="ko-KR" sz="1800" dirty="0"/>
                        <a:t>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ForwardIterator1  search_n( ForwardIterator </a:t>
                      </a:r>
                      <a:r>
                        <a:rPr lang="en-US" altLang="ko-KR" sz="1800" baseline="0"/>
                        <a:t> beg, ForwardIterator  end,</a:t>
                      </a:r>
                    </a:p>
                    <a:p>
                      <a:pPr algn="l" latinLnBrk="1"/>
                      <a:r>
                        <a:rPr lang="en-US" altLang="ko-KR" sz="1800" baseline="0"/>
                        <a:t>                                                Size count, const T&amp; value )</a:t>
                      </a:r>
                    </a:p>
                    <a:p>
                      <a:pPr algn="l" latinLnBrk="1"/>
                      <a:r>
                        <a:rPr lang="en-US" altLang="ko-KR" sz="1800" baseline="0"/>
                        <a:t>[beg,end]</a:t>
                      </a:r>
                      <a:r>
                        <a:rPr lang="ko-KR" altLang="en-US" sz="1800" baseline="0"/>
                        <a:t>범위 안에서 </a:t>
                      </a:r>
                      <a:r>
                        <a:rPr lang="en-US" altLang="ko-KR" sz="1800" baseline="0"/>
                        <a:t>value</a:t>
                      </a:r>
                      <a:r>
                        <a:rPr lang="ko-KR" altLang="en-US" sz="1800" baseline="0"/>
                        <a:t>와  동일한  값이 </a:t>
                      </a:r>
                      <a:r>
                        <a:rPr lang="en-US" altLang="ko-KR" sz="1800" baseline="0"/>
                        <a:t>count</a:t>
                      </a:r>
                      <a:r>
                        <a:rPr lang="ko-KR" altLang="en-US" sz="1800" baseline="0"/>
                        <a:t>만큼 연속되는 부분의 위치를 반환한다</a:t>
                      </a:r>
                      <a:r>
                        <a:rPr lang="en-US" altLang="ko-KR" sz="1800" baseline="0"/>
                        <a:t>.</a:t>
                      </a:r>
                    </a:p>
                    <a:p>
                      <a:pPr algn="l" latinLnBrk="1"/>
                      <a:r>
                        <a:rPr lang="en-US" altLang="ko-KR" sz="1800"/>
                        <a:t>ForwardIterator1  search_n( ForwardIterator </a:t>
                      </a:r>
                      <a:r>
                        <a:rPr lang="en-US" altLang="ko-KR" sz="1800" baseline="0"/>
                        <a:t> beg, ForwardIterator  end,</a:t>
                      </a:r>
                    </a:p>
                    <a:p>
                      <a:pPr algn="l" latinLnBrk="1"/>
                      <a:r>
                        <a:rPr lang="en-US" altLang="ko-KR" sz="1800" baseline="0"/>
                        <a:t>                                                Size count, const T&amp; value , BinaryPredicate op)</a:t>
                      </a:r>
                    </a:p>
                    <a:p>
                      <a:pPr algn="l" latinLnBrk="1"/>
                      <a:r>
                        <a:rPr lang="en-US" altLang="ko-KR" sz="1800" baseline="0"/>
                        <a:t>[beg,end]</a:t>
                      </a:r>
                      <a:r>
                        <a:rPr lang="ko-KR" altLang="en-US" sz="1800" baseline="0"/>
                        <a:t>범위 안에서 이항 조건자 </a:t>
                      </a:r>
                      <a:r>
                        <a:rPr lang="en-US" altLang="ko-KR" sz="1800" baseline="0"/>
                        <a:t>op(elem,value)</a:t>
                      </a:r>
                      <a:r>
                        <a:rPr lang="ko-KR" altLang="en-US" sz="1800" baseline="0"/>
                        <a:t>가 </a:t>
                      </a:r>
                      <a:r>
                        <a:rPr lang="en-US" altLang="ko-KR" sz="1800" baseline="0"/>
                        <a:t>true</a:t>
                      </a:r>
                      <a:r>
                        <a:rPr lang="ko-KR" altLang="en-US" sz="1800" baseline="0"/>
                        <a:t>를 반환하는 원소가 </a:t>
                      </a:r>
                      <a:r>
                        <a:rPr lang="en-US" altLang="ko-KR" sz="1800" baseline="0"/>
                        <a:t>count</a:t>
                      </a:r>
                      <a:r>
                        <a:rPr lang="ko-KR" altLang="en-US" sz="1800" baseline="0"/>
                        <a:t>만큼 연속되는 부분의 위치를 반환한다</a:t>
                      </a:r>
                      <a:r>
                        <a:rPr lang="en-US" altLang="ko-KR" sz="1800" baseline="0"/>
                        <a:t>.</a:t>
                      </a:r>
                    </a:p>
                    <a:p>
                      <a:pPr algn="l" latinLnBrk="1"/>
                      <a:r>
                        <a:rPr lang="ko-KR" altLang="en-US" sz="1800" baseline="0"/>
                        <a:t>두 알고리즘 모두  검색조건과 매치되는 원소가 없다면 </a:t>
                      </a:r>
                      <a:r>
                        <a:rPr lang="en-US" altLang="ko-KR" sz="1800" baseline="0"/>
                        <a:t>end</a:t>
                      </a:r>
                      <a:r>
                        <a:rPr lang="ko-KR" altLang="en-US" sz="1800" baseline="0"/>
                        <a:t>를 반환한다</a:t>
                      </a:r>
                      <a:r>
                        <a:rPr lang="en-US" altLang="ko-KR" sz="1800" baseline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36595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원소를 수정하지 </a:t>
                      </a:r>
                      <a:r>
                        <a:rPr lang="ko-KR" altLang="en-US" sz="1800"/>
                        <a:t>않는 알고리즘</a:t>
                      </a:r>
                      <a:r>
                        <a:rPr lang="en-US" altLang="ko-KR" sz="1800"/>
                        <a:t>-4-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find_end()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/>
                        <a:t>ForwardIterator</a:t>
                      </a:r>
                      <a:r>
                        <a:rPr lang="en-US" altLang="ko-KR" sz="1400"/>
                        <a:t>  find_end ( </a:t>
                      </a:r>
                      <a:r>
                        <a:rPr lang="en-US" altLang="ko-KR" sz="1400" dirty="0" err="1"/>
                        <a:t>ForwardIterator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baseline="0" dirty="0"/>
                        <a:t> beg,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 end, 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/>
                        <a:t>                                                 ForwardIterator </a:t>
                      </a:r>
                      <a:r>
                        <a:rPr lang="en-US" altLang="ko-KR" sz="1400" baseline="0" dirty="0" err="1"/>
                        <a:t>searchBeg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err="1"/>
                        <a:t>searchEnd</a:t>
                      </a:r>
                      <a:r>
                        <a:rPr lang="en-US" altLang="ko-KR" sz="1400" baseline="0"/>
                        <a:t>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ForwardIterator  find_end( </a:t>
                      </a:r>
                      <a:r>
                        <a:rPr lang="en-US" altLang="ko-KR" sz="1400" dirty="0" err="1"/>
                        <a:t>ForwardIterator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baseline="0" dirty="0"/>
                        <a:t> beg,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 end,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                                             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searchBeg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searchEnd</a:t>
                      </a:r>
                      <a:r>
                        <a:rPr lang="en-US" altLang="ko-KR" sz="1400" baseline="0" dirty="0"/>
                        <a:t> )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                                              </a:t>
                      </a:r>
                      <a:r>
                        <a:rPr lang="en-US" altLang="ko-KR" sz="1400" baseline="0" dirty="0" err="1"/>
                        <a:t>BinaryPredicate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/>
                        <a:t>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/>
                        <a:t>[serarchBeg, searchEnd]</a:t>
                      </a:r>
                      <a:r>
                        <a:rPr lang="ko-KR" altLang="en-US" sz="1400" baseline="0"/>
                        <a:t>가 첫번째 범위인 </a:t>
                      </a:r>
                      <a:r>
                        <a:rPr lang="en-US" altLang="ko-KR" sz="1400" baseline="0"/>
                        <a:t>[beg,end]</a:t>
                      </a:r>
                      <a:r>
                        <a:rPr lang="ko-KR" altLang="en-US" sz="1400" baseline="0"/>
                        <a:t>에 부분범위가 되는 지 검사한다</a:t>
                      </a:r>
                      <a:r>
                        <a:rPr lang="en-US" altLang="ko-KR" sz="1400" baseline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/>
                        <a:t>만약 부분범위가  라면 부분범위가 시작되는 위치를 반환한다</a:t>
                      </a:r>
                      <a:r>
                        <a:rPr lang="en-US" altLang="ko-KR" sz="1400" baseline="0"/>
                        <a:t>, </a:t>
                      </a:r>
                      <a:r>
                        <a:rPr lang="ko-KR" altLang="en-US" sz="1400" baseline="0"/>
                        <a:t>단</a:t>
                      </a:r>
                      <a:r>
                        <a:rPr lang="en-US" altLang="ko-KR" sz="1400" baseline="0"/>
                        <a:t>, search()</a:t>
                      </a:r>
                      <a:r>
                        <a:rPr lang="ko-KR" altLang="en-US" sz="1400" baseline="0"/>
                        <a:t>의 경우는 첫번째 부분 범위의 위치르 반환하지만 </a:t>
                      </a:r>
                      <a:r>
                        <a:rPr lang="en-US" altLang="ko-KR" sz="1400" baseline="0"/>
                        <a:t>find_end</a:t>
                      </a:r>
                      <a:r>
                        <a:rPr lang="ko-KR" altLang="en-US" sz="1400" baseline="0"/>
                        <a:t>의 경우네는 맨 마지막 부분범위의 위치를 반환한다</a:t>
                      </a:r>
                      <a:r>
                        <a:rPr lang="en-US" altLang="ko-KR" sz="1400" baseline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find_first_of()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ForwardIterator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find_first_of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ForwardIterator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baseline="0" dirty="0"/>
                        <a:t> beg,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 end, 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                                                   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searchBeg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searchEnd</a:t>
                      </a:r>
                      <a:r>
                        <a:rPr lang="en-US" altLang="ko-KR" sz="1400" baseline="0" dirty="0"/>
                        <a:t> )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dirty="0" err="1"/>
                        <a:t>ForwardIterator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find_first_of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ForwardIterator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baseline="0" dirty="0"/>
                        <a:t> beg,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 end,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                                                   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searchBeg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searchEnd</a:t>
                      </a:r>
                      <a:r>
                        <a:rPr lang="en-US" altLang="ko-KR" sz="1400" baseline="0" dirty="0"/>
                        <a:t> )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                                                    </a:t>
                      </a:r>
                      <a:r>
                        <a:rPr lang="en-US" altLang="ko-KR" sz="1400" baseline="0" dirty="0" err="1"/>
                        <a:t>BinaryPredicate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/>
                        <a:t>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/>
                        <a:t>[beg,end]</a:t>
                      </a:r>
                      <a:r>
                        <a:rPr lang="ko-KR" altLang="en-US" sz="1400" baseline="0"/>
                        <a:t>범위 안에서 </a:t>
                      </a:r>
                      <a:r>
                        <a:rPr lang="en-US" altLang="ko-KR" sz="1400" baseline="0"/>
                        <a:t>[searchBeg, serarchEnd]</a:t>
                      </a:r>
                      <a:r>
                        <a:rPr lang="ko-KR" altLang="en-US" sz="1400" baseline="0"/>
                        <a:t>범위에 속하는 값들을 검색한다</a:t>
                      </a:r>
                      <a:r>
                        <a:rPr lang="en-US" altLang="ko-KR" sz="1400" baseline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/>
                        <a:t>find(),</a:t>
                      </a:r>
                      <a:r>
                        <a:rPr lang="ko-KR" altLang="en-US" sz="1400" baseline="0"/>
                        <a:t>와 유사하지만 값 하나가 아니고 범위를 검색하는 것이다</a:t>
                      </a:r>
                      <a:r>
                        <a:rPr lang="en-US" altLang="ko-KR" sz="1400" baseline="0"/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/>
                        <a:t>두번째  현태도 범위에 속하는 값들을 검색한다</a:t>
                      </a:r>
                      <a:r>
                        <a:rPr lang="en-US" altLang="ko-KR" sz="1400" baseline="0"/>
                        <a:t>. </a:t>
                      </a:r>
                      <a:r>
                        <a:rPr lang="ko-KR" altLang="en-US" sz="1400" baseline="0"/>
                        <a:t>단</a:t>
                      </a:r>
                      <a:r>
                        <a:rPr lang="en-US" altLang="ko-KR" sz="1400" baseline="0"/>
                        <a:t>, </a:t>
                      </a:r>
                      <a:r>
                        <a:rPr lang="ko-KR" altLang="en-US" sz="1400" baseline="0"/>
                        <a:t> </a:t>
                      </a:r>
                      <a:r>
                        <a:rPr lang="en-US" altLang="ko-KR" sz="1400" baseline="0"/>
                        <a:t>op(elem, searchElem) == true </a:t>
                      </a:r>
                      <a:r>
                        <a:rPr lang="ko-KR" altLang="en-US" sz="1400" baseline="0"/>
                        <a:t>조건을 사용하여 원하는 웟를 찾아낸다</a:t>
                      </a:r>
                      <a:r>
                        <a:rPr lang="en-US" altLang="ko-KR" sz="1400" baseline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874051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원소를 수정하지 </a:t>
                      </a:r>
                      <a:r>
                        <a:rPr lang="ko-KR" altLang="en-US" sz="1800"/>
                        <a:t>않는 알고리즘</a:t>
                      </a:r>
                      <a:r>
                        <a:rPr lang="en-US" altLang="ko-KR" sz="1800"/>
                        <a:t>-7-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/>
                        <a:t>adjacent_find</a:t>
                      </a:r>
                      <a:r>
                        <a:rPr lang="en-US" altLang="ko-KR" sz="1800" dirty="0"/>
                        <a:t>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ForwardIterator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adjacent_find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ForwardIterator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baseline="0" dirty="0"/>
                        <a:t> beg,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 end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ForwardIterator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adjacent_find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ForwardIterator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baseline="0" dirty="0"/>
                        <a:t> beg,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 end,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                                                      </a:t>
                      </a:r>
                      <a:r>
                        <a:rPr lang="en-US" altLang="ko-KR" sz="1400" baseline="0" dirty="0" err="1"/>
                        <a:t>BinaryPredicate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/>
                        <a:t>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/>
                        <a:t>[beg,end]</a:t>
                      </a:r>
                      <a:r>
                        <a:rPr lang="ko-KR" altLang="en-US" sz="1400" baseline="0"/>
                        <a:t>범위에서 첫 번째 연속 중복  원소의 위치를 반환한다</a:t>
                      </a:r>
                      <a:r>
                        <a:rPr lang="en-US" altLang="ko-KR" sz="1400" baseline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/>
                        <a:t>두번째 형태는 </a:t>
                      </a:r>
                      <a:r>
                        <a:rPr lang="en-US" altLang="ko-KR" sz="1400" baseline="0"/>
                        <a:t>op(elem, nextElem)</a:t>
                      </a:r>
                      <a:r>
                        <a:rPr lang="ko-KR" altLang="en-US" sz="1400" baseline="0"/>
                        <a:t>는 </a:t>
                      </a:r>
                      <a:r>
                        <a:rPr lang="en-US" altLang="ko-KR" sz="1400" baseline="0"/>
                        <a:t>true</a:t>
                      </a:r>
                      <a:r>
                        <a:rPr lang="ko-KR" altLang="en-US" sz="1400" baseline="0"/>
                        <a:t>를 반환하는 원소가 연속적으로 나타나는 위치의 첫 번재 위치를 반환한다</a:t>
                      </a:r>
                      <a:r>
                        <a:rPr lang="en-US" altLang="ko-KR" sz="1400" baseline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equal()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Bool</a:t>
                      </a:r>
                      <a:r>
                        <a:rPr lang="en-US" altLang="ko-KR" sz="1400" dirty="0"/>
                        <a:t> equal ( InputIterator1 beg,</a:t>
                      </a:r>
                      <a:r>
                        <a:rPr lang="en-US" altLang="ko-KR" sz="1400" baseline="0" dirty="0"/>
                        <a:t> InputIterator1 end, InputIterator2 </a:t>
                      </a:r>
                      <a:r>
                        <a:rPr lang="en-US" altLang="ko-KR" sz="1400" baseline="0" dirty="0" err="1"/>
                        <a:t>cmpBeg</a:t>
                      </a:r>
                      <a:r>
                        <a:rPr lang="en-US" altLang="ko-KR" sz="1400" baseline="0" dirty="0"/>
                        <a:t> )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 err="1"/>
                        <a:t>bool</a:t>
                      </a:r>
                      <a:r>
                        <a:rPr lang="en-US" altLang="ko-KR" sz="1400" baseline="0" dirty="0"/>
                        <a:t> equal ( </a:t>
                      </a:r>
                      <a:r>
                        <a:rPr lang="en-US" altLang="ko-KR" sz="1400" dirty="0"/>
                        <a:t>InputIterator1 beg,</a:t>
                      </a:r>
                      <a:r>
                        <a:rPr lang="en-US" altLang="ko-KR" sz="1400" baseline="0" dirty="0"/>
                        <a:t> InputIterator1 end, 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                      InputIterator2 </a:t>
                      </a:r>
                      <a:r>
                        <a:rPr lang="en-US" altLang="ko-KR" sz="1400" baseline="0" dirty="0" err="1"/>
                        <a:t>cmpBeg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en-US" altLang="ko-KR" sz="1400" baseline="0" dirty="0" err="1"/>
                        <a:t>BinaryPredicate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/>
                        <a:t>op )</a:t>
                      </a:r>
                    </a:p>
                    <a:p>
                      <a:pPr algn="l" latinLnBrk="1"/>
                      <a:r>
                        <a:rPr lang="en-US" altLang="ko-KR" sz="1400" baseline="0"/>
                        <a:t>[beg,end]</a:t>
                      </a:r>
                      <a:r>
                        <a:rPr lang="ko-KR" altLang="en-US" sz="1400" baseline="0"/>
                        <a:t>범위 안에 있는 원소드과 </a:t>
                      </a:r>
                      <a:r>
                        <a:rPr lang="en-US" altLang="ko-KR" sz="1400" baseline="0"/>
                        <a:t>cmpBeg</a:t>
                      </a:r>
                      <a:r>
                        <a:rPr lang="ko-KR" altLang="en-US" sz="1400" baseline="0"/>
                        <a:t>위치에서 시작하는 범위의 원소들이 같은지를 판단한다</a:t>
                      </a:r>
                      <a:r>
                        <a:rPr lang="en-US" altLang="ko-KR" sz="1400" baseline="0"/>
                        <a:t>.  </a:t>
                      </a:r>
                    </a:p>
                    <a:p>
                      <a:pPr algn="l" latinLnBrk="1"/>
                      <a:r>
                        <a:rPr lang="ko-KR" altLang="en-US" sz="1400" baseline="0"/>
                        <a:t>두번째 형태는 같음의 판단은 이항 조건자 </a:t>
                      </a:r>
                      <a:r>
                        <a:rPr lang="en-US" altLang="ko-KR" sz="1400" baseline="0"/>
                        <a:t>op(elem,cmpElem)==true</a:t>
                      </a:r>
                      <a:r>
                        <a:rPr lang="ko-KR" altLang="en-US" sz="1400" baseline="0"/>
                        <a:t>를 이용한다</a:t>
                      </a:r>
                      <a:r>
                        <a:rPr lang="en-US" altLang="ko-KR" sz="1400" baseline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212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1800"/>
              <a:t>class Container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public: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	Container(int size);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	// ...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private: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	</a:t>
            </a:r>
            <a:r>
              <a:rPr lang="en-US" altLang="ko-KR" sz="1800" b="1"/>
              <a:t>Array data;</a:t>
            </a:r>
            <a:endParaRPr lang="en-US" altLang="ko-KR" sz="1800"/>
          </a:p>
          <a:p>
            <a:pPr>
              <a:buFont typeface="Wingdings" pitchFamily="2" charset="2"/>
              <a:buNone/>
            </a:pPr>
            <a:r>
              <a:rPr lang="en-US" altLang="ko-KR" sz="1800"/>
              <a:t>};</a:t>
            </a:r>
          </a:p>
          <a:p>
            <a:pPr>
              <a:buFont typeface="Wingdings" pitchFamily="2" charset="2"/>
              <a:buNone/>
            </a:pPr>
            <a:endParaRPr lang="en-US" altLang="ko-KR" sz="1800"/>
          </a:p>
          <a:p>
            <a:pPr>
              <a:buFont typeface="Wingdings" pitchFamily="2" charset="2"/>
              <a:buNone/>
            </a:pPr>
            <a:r>
              <a:rPr lang="en-US" altLang="ko-KR" sz="1800"/>
              <a:t>Container::Container(int size) : data(size)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buFont typeface="Wingdings" pitchFamily="2" charset="2"/>
              <a:buNone/>
            </a:pPr>
            <a:endParaRPr lang="en-US" altLang="ko-KR" sz="1800"/>
          </a:p>
          <a:p>
            <a:pPr>
              <a:buFont typeface="Wingdings" pitchFamily="2" charset="2"/>
              <a:buNone/>
            </a:pPr>
            <a:r>
              <a:rPr lang="en-US" altLang="ko-KR" sz="1800"/>
              <a:t>}</a:t>
            </a:r>
          </a:p>
          <a:p>
            <a:pPr>
              <a:buFont typeface="Wingdings" pitchFamily="2" charset="2"/>
              <a:buNone/>
            </a:pPr>
            <a:endParaRPr lang="en-US" altLang="ko-KR" sz="18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43888" cy="500063"/>
          </a:xfrm>
        </p:spPr>
        <p:txBody>
          <a:bodyPr/>
          <a:lstStyle/>
          <a:p>
            <a:r>
              <a:rPr lang="ko-KR" altLang="en-US" sz="3800"/>
              <a:t>포함된 클래스의 생성자 호출 </a:t>
            </a:r>
            <a:r>
              <a:rPr lang="en-US" altLang="ko-KR" sz="3800"/>
              <a:t>1/2</a:t>
            </a: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원소를 수정하지 </a:t>
                      </a:r>
                      <a:r>
                        <a:rPr lang="ko-KR" altLang="en-US" sz="1800"/>
                        <a:t>않는 알고리즘</a:t>
                      </a:r>
                      <a:r>
                        <a:rPr lang="en-US" altLang="ko-KR" sz="1800"/>
                        <a:t>-8-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mismatch()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Pair&lt;InputIterator1,</a:t>
                      </a:r>
                      <a:r>
                        <a:rPr lang="en-US" altLang="ko-KR" sz="1400" baseline="0" dirty="0"/>
                        <a:t> InputIterator2&gt; mismatch( InputIterator1 beg,  </a:t>
                      </a:r>
                      <a:r>
                        <a:rPr lang="en-US" altLang="ko-KR" sz="1400" baseline="0" dirty="0" err="1"/>
                        <a:t>InputIterator</a:t>
                      </a:r>
                      <a:r>
                        <a:rPr lang="en-US" altLang="ko-KR" sz="1400" baseline="0" dirty="0"/>
                        <a:t> end,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                                                                                   InputIterator2 </a:t>
                      </a:r>
                      <a:r>
                        <a:rPr lang="en-US" altLang="ko-KR" sz="1400" baseline="0" dirty="0" err="1"/>
                        <a:t>cmpBeg</a:t>
                      </a:r>
                      <a:r>
                        <a:rPr lang="en-US" altLang="ko-KR" sz="1400" baseline="0" dirty="0"/>
                        <a:t> )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dirty="0"/>
                        <a:t>Pair&lt;InputIterator1,</a:t>
                      </a:r>
                      <a:r>
                        <a:rPr lang="en-US" altLang="ko-KR" sz="1400" baseline="0" dirty="0"/>
                        <a:t> InputIterator2&gt; mismatch( InputIterator1 beg,  </a:t>
                      </a:r>
                      <a:r>
                        <a:rPr lang="en-US" altLang="ko-KR" sz="1400" baseline="0" dirty="0" err="1"/>
                        <a:t>InputIterator</a:t>
                      </a:r>
                      <a:r>
                        <a:rPr lang="en-US" altLang="ko-KR" sz="1400" baseline="0" dirty="0"/>
                        <a:t> end,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                                                                              InputIterator2 </a:t>
                      </a:r>
                      <a:r>
                        <a:rPr lang="en-US" altLang="ko-KR" sz="1400" baseline="0" dirty="0" err="1"/>
                        <a:t>cmpBeg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en-US" altLang="ko-KR" sz="1400" baseline="0" dirty="0" err="1"/>
                        <a:t>BinaryPredicate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/>
                        <a:t>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/>
                        <a:t>두개의 범위에 속하는 원소들을 서로 대응되는 원소끼리 비교하여 서로 일치하지 않는 첫번째 </a:t>
                      </a:r>
                      <a:r>
                        <a:rPr lang="en-US" altLang="ko-KR" sz="1400" baseline="0"/>
                        <a:t>pair</a:t>
                      </a:r>
                      <a:r>
                        <a:rPr lang="ko-KR" altLang="en-US" sz="1400" baseline="0"/>
                        <a:t>를 반환한다</a:t>
                      </a:r>
                      <a:r>
                        <a:rPr lang="en-US" altLang="ko-KR" sz="1400" baseline="0"/>
                        <a:t>, </a:t>
                      </a:r>
                      <a:r>
                        <a:rPr lang="ko-KR" altLang="en-US" sz="1400" baseline="0"/>
                        <a:t>즉</a:t>
                      </a:r>
                      <a:r>
                        <a:rPr lang="en-US" altLang="ko-KR" sz="1400" baseline="0"/>
                        <a:t>, [beg,end]</a:t>
                      </a:r>
                      <a:r>
                        <a:rPr lang="ko-KR" altLang="en-US" sz="1400" baseline="0"/>
                        <a:t>범위에 속하는 값과 </a:t>
                      </a:r>
                      <a:r>
                        <a:rPr lang="en-US" altLang="ko-KR" sz="1400" baseline="0"/>
                        <a:t>cmpBeg</a:t>
                      </a:r>
                      <a:r>
                        <a:rPr lang="ko-KR" altLang="en-US" sz="1400" baseline="0"/>
                        <a:t>로 시작되는 범위에 속하는 값에서 서로 다른 위치를 찾는다</a:t>
                      </a:r>
                      <a:r>
                        <a:rPr lang="en-US" altLang="ko-KR" sz="1400" baseline="0"/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/>
                        <a:t>두번째 형태는 </a:t>
                      </a:r>
                      <a:r>
                        <a:rPr lang="en-US" altLang="ko-KR" sz="1400" baseline="0"/>
                        <a:t>op(elem, cmpElem)== true</a:t>
                      </a:r>
                      <a:r>
                        <a:rPr lang="ko-KR" altLang="en-US" sz="1400" baseline="0"/>
                        <a:t>를 이용한다</a:t>
                      </a:r>
                      <a:r>
                        <a:rPr lang="en-US" altLang="ko-KR" sz="1400" baseline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iexicographical_compare()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Bool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iexicographical_compare</a:t>
                      </a:r>
                      <a:r>
                        <a:rPr lang="en-US" altLang="ko-KR" sz="1400" dirty="0"/>
                        <a:t>( InputIterator1 beg1, InputIterator1</a:t>
                      </a:r>
                      <a:r>
                        <a:rPr lang="en-US" altLang="ko-KR" sz="1400" baseline="0" dirty="0"/>
                        <a:t> end1,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                                                      InputIterator2 beg2, InputIterator2 end2 );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dirty="0" err="1"/>
                        <a:t>Bool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iexicographical_compare</a:t>
                      </a:r>
                      <a:r>
                        <a:rPr lang="en-US" altLang="ko-KR" sz="1400" dirty="0"/>
                        <a:t>( InputIterator1 beg1, InputIterator1</a:t>
                      </a:r>
                      <a:r>
                        <a:rPr lang="en-US" altLang="ko-KR" sz="1400" baseline="0" dirty="0"/>
                        <a:t> end1,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                                                      InputIterator2 beg2, InputIterator2 end2 ,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                                                      </a:t>
                      </a:r>
                      <a:r>
                        <a:rPr lang="en-US" altLang="ko-KR" sz="1400" baseline="0" dirty="0" err="1"/>
                        <a:t>CompFunc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/>
                        <a:t>op 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/>
                        <a:t>[ben,end] </a:t>
                      </a:r>
                      <a:r>
                        <a:rPr lang="ko-KR" altLang="en-US" sz="1400" baseline="0"/>
                        <a:t>범위의 원소들이 </a:t>
                      </a:r>
                      <a:r>
                        <a:rPr lang="en-US" altLang="ko-KR" sz="1400" baseline="0"/>
                        <a:t>[beg2,end2]</a:t>
                      </a:r>
                      <a:r>
                        <a:rPr lang="ko-KR" altLang="en-US" sz="1400" baseline="0"/>
                        <a:t>범위의 원소보다 사전식으로 비교하였을 때 작은지 판단한다</a:t>
                      </a:r>
                      <a:r>
                        <a:rPr lang="en-US" altLang="ko-KR" sz="1400" baseline="0"/>
                        <a:t>.  </a:t>
                      </a:r>
                      <a:r>
                        <a:rPr lang="ko-KR" altLang="en-US" sz="1400" baseline="0"/>
                        <a:t>첫번째 형태는 </a:t>
                      </a:r>
                      <a:r>
                        <a:rPr lang="en-US" altLang="ko-KR" sz="1400" baseline="0"/>
                        <a:t>&lt; </a:t>
                      </a:r>
                      <a:r>
                        <a:rPr lang="ko-KR" altLang="en-US" sz="1400" baseline="0"/>
                        <a:t>연산자를 사용하고 두번재 형태는 </a:t>
                      </a:r>
                      <a:r>
                        <a:rPr lang="en-US" altLang="ko-KR" sz="1400" baseline="0"/>
                        <a:t>op(elem,elem2)</a:t>
                      </a:r>
                      <a:r>
                        <a:rPr lang="ko-KR" altLang="en-US" sz="1400" baseline="0"/>
                        <a:t>를 사용한다</a:t>
                      </a:r>
                      <a:r>
                        <a:rPr lang="en-US" altLang="ko-KR" sz="1400" baseline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773826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원소를 </a:t>
                      </a:r>
                      <a:r>
                        <a:rPr lang="ko-KR" altLang="en-US" sz="1800"/>
                        <a:t>수정하는 알고리즘</a:t>
                      </a:r>
                      <a:r>
                        <a:rPr lang="en-US" altLang="ko-KR" sz="1800"/>
                        <a:t>-1-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copy()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첫 번째 원소로 시작하는 범위를 복사한다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copy_backward()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마지막 원소로 시작하는 </a:t>
                      </a:r>
                      <a:r>
                        <a:rPr lang="ko-KR" altLang="en-US" sz="1800" dirty="0" err="1"/>
                        <a:t>범위르</a:t>
                      </a:r>
                      <a:r>
                        <a:rPr lang="ko-KR" altLang="en-US" sz="1800" dirty="0"/>
                        <a:t> 복사한다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transform()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두 범위의 원소들을 결합하거나 변경한다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merge()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두 범위를 병합한다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swap_ranges()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두 범위의 원소들을 교환한다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394018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396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원소를 </a:t>
                      </a:r>
                      <a:r>
                        <a:rPr lang="ko-KR" altLang="en-US" sz="1800"/>
                        <a:t>수정하는 알고리즘</a:t>
                      </a:r>
                      <a:r>
                        <a:rPr lang="en-US" altLang="ko-KR" sz="1800"/>
                        <a:t>-2-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copy()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OutputIterator</a:t>
                      </a:r>
                      <a:r>
                        <a:rPr lang="en-US" altLang="ko-KR" sz="1400" dirty="0"/>
                        <a:t> copy ( </a:t>
                      </a:r>
                      <a:r>
                        <a:rPr lang="en-US" altLang="ko-KR" sz="1400" dirty="0" err="1"/>
                        <a:t>InputIterator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sourceBeg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InputIterator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sourceEnd</a:t>
                      </a:r>
                      <a:r>
                        <a:rPr lang="en-US" altLang="ko-KR" sz="1400" dirty="0"/>
                        <a:t>,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                                      </a:t>
                      </a:r>
                      <a:r>
                        <a:rPr lang="en-US" altLang="ko-KR" sz="1400" dirty="0" err="1"/>
                        <a:t>OutputIterator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err="1"/>
                        <a:t>destBeg</a:t>
                      </a:r>
                      <a:r>
                        <a:rPr lang="en-US" altLang="ko-KR" sz="1400"/>
                        <a:t>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[sourceBeg,soruceEnd]</a:t>
                      </a:r>
                      <a:r>
                        <a:rPr lang="ko-KR" altLang="en-US" sz="1400"/>
                        <a:t>의 모든 원소들을 목적지 범위로 복사한다</a:t>
                      </a:r>
                      <a:r>
                        <a:rPr lang="en-US" altLang="ko-KR" sz="140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시퀀스를 정방향으로 순회한다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copy_backward()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BidirectionalIterator1 </a:t>
                      </a:r>
                      <a:r>
                        <a:rPr lang="en-US" altLang="ko-KR" sz="1400" dirty="0" err="1"/>
                        <a:t>copy_backward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InputIterator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sourceBeg</a:t>
                      </a:r>
                      <a:r>
                        <a:rPr lang="en-US" altLang="ko-KR" sz="1400" dirty="0"/>
                        <a:t>, 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                                                                   </a:t>
                      </a:r>
                      <a:r>
                        <a:rPr lang="en-US" altLang="ko-KR" sz="1400" dirty="0" err="1"/>
                        <a:t>InputIterator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sourceEnd</a:t>
                      </a:r>
                      <a:r>
                        <a:rPr lang="en-US" altLang="ko-KR" sz="1400" dirty="0"/>
                        <a:t>,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                                                                   </a:t>
                      </a:r>
                      <a:r>
                        <a:rPr lang="en-US" altLang="ko-KR" sz="1400" dirty="0" err="1"/>
                        <a:t>OutputIterator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err="1"/>
                        <a:t>destEnd</a:t>
                      </a:r>
                      <a:r>
                        <a:rPr lang="en-US" altLang="ko-KR" sz="1400"/>
                        <a:t>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두 알고리즘 모두 목적지 범위에서 마지막 원소가 복사된 이후의 위치를 반환한다</a:t>
                      </a:r>
                      <a:r>
                        <a:rPr lang="en-US" altLang="ko-KR" sz="140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시퀀스를 역방향으로 순회한다</a:t>
                      </a:r>
                      <a:r>
                        <a:rPr lang="en-US" altLang="ko-KR" sz="140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-copy_if()</a:t>
                      </a:r>
                      <a:r>
                        <a:rPr lang="ko-KR" altLang="en-US" sz="1400"/>
                        <a:t>함수는 제공되지 않는다</a:t>
                      </a:r>
                      <a:r>
                        <a:rPr lang="en-US" altLang="ko-KR" sz="1400"/>
                        <a:t>. </a:t>
                      </a:r>
                      <a:r>
                        <a:rPr lang="ko-KR" altLang="en-US" sz="1400"/>
                        <a:t>조건에 맞는 우너소만 복사하기를 원한다면 </a:t>
                      </a:r>
                      <a:r>
                        <a:rPr lang="en-US" altLang="ko-KR" sz="1400"/>
                        <a:t>remove_copy_if()</a:t>
                      </a:r>
                      <a:r>
                        <a:rPr lang="ko-KR" altLang="en-US" sz="1400"/>
                        <a:t>를 사용해야 한다</a:t>
                      </a:r>
                      <a:r>
                        <a:rPr lang="en-US" altLang="ko-KR" sz="140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소스 범위에 있는 원솓르의 순서를 반대로 하여 복사를 하고 싶다면 </a:t>
                      </a:r>
                      <a:r>
                        <a:rPr lang="en-US" altLang="ko-KR" sz="1400"/>
                        <a:t>copy()</a:t>
                      </a:r>
                      <a:r>
                        <a:rPr lang="ko-KR" altLang="en-US" sz="1400"/>
                        <a:t>알고리즘과 역방향 반복자 조합보다는 </a:t>
                      </a:r>
                      <a:r>
                        <a:rPr lang="en-US" altLang="ko-KR" sz="1400"/>
                        <a:t>reverse_copy()</a:t>
                      </a:r>
                      <a:r>
                        <a:rPr lang="ko-KR" altLang="en-US" sz="1400"/>
                        <a:t>를 사용한다</a:t>
                      </a:r>
                      <a:r>
                        <a:rPr lang="en-US" altLang="ko-KR" sz="140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- </a:t>
                      </a:r>
                      <a:r>
                        <a:rPr lang="ko-KR" altLang="en-US" sz="1400"/>
                        <a:t>복사가 이루어지는 동안 워소를 제거하고 싶다면 </a:t>
                      </a:r>
                      <a:r>
                        <a:rPr lang="en-US" altLang="ko-KR" sz="1400"/>
                        <a:t>remove_copy() </a:t>
                      </a:r>
                      <a:r>
                        <a:rPr lang="ko-KR" altLang="en-US" sz="1400"/>
                        <a:t>또는 </a:t>
                      </a:r>
                      <a:r>
                        <a:rPr lang="en-US" altLang="ko-KR" sz="1400"/>
                        <a:t>remove_copy_if()</a:t>
                      </a:r>
                      <a:r>
                        <a:rPr lang="ko-KR" altLang="en-US" sz="1400"/>
                        <a:t>를 사용한다</a:t>
                      </a:r>
                      <a:r>
                        <a:rPr lang="en-US" altLang="ko-KR" sz="140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388944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원소를 </a:t>
                      </a:r>
                      <a:r>
                        <a:rPr lang="ko-KR" altLang="en-US" sz="1800"/>
                        <a:t>수정하는 알고리즘</a:t>
                      </a:r>
                      <a:r>
                        <a:rPr lang="en-US" altLang="ko-KR" sz="1800"/>
                        <a:t>-3-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transform()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OutputIterator</a:t>
                      </a:r>
                      <a:r>
                        <a:rPr lang="en-US" altLang="ko-KR" sz="1400" dirty="0"/>
                        <a:t>  transform(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InputIterator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sourceBeg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en-US" altLang="ko-KR" sz="1400" baseline="0" dirty="0" err="1"/>
                        <a:t>InputIterator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sourceEnd</a:t>
                      </a:r>
                      <a:r>
                        <a:rPr lang="en-US" altLang="ko-KR" sz="1400" baseline="0" dirty="0"/>
                        <a:t>,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                                                </a:t>
                      </a:r>
                      <a:r>
                        <a:rPr lang="en-US" altLang="ko-KR" sz="1400" baseline="0" dirty="0" err="1"/>
                        <a:t>OutputIterator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destBeg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en-US" altLang="ko-KR" sz="1400" baseline="0" dirty="0" err="1"/>
                        <a:t>UnaryFunc</a:t>
                      </a:r>
                      <a:r>
                        <a:rPr lang="en-US" altLang="ko-KR" sz="1400" baseline="0" dirty="0"/>
                        <a:t> 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/>
                        <a:t>[sourceBeg,sourceEnd]</a:t>
                      </a:r>
                      <a:r>
                        <a:rPr lang="ko-KR" altLang="en-US" sz="1400" baseline="0"/>
                        <a:t>의 각각의 원소에  대해서 </a:t>
                      </a:r>
                      <a:r>
                        <a:rPr lang="en-US" altLang="ko-KR" sz="1400" baseline="0"/>
                        <a:t>op(elem)</a:t>
                      </a:r>
                      <a:r>
                        <a:rPr lang="ko-KR" altLang="en-US" sz="1400" baseline="0"/>
                        <a:t>가 호출된다</a:t>
                      </a:r>
                      <a:r>
                        <a:rPr lang="en-US" altLang="ko-KR" sz="1400" baseline="0"/>
                        <a:t>. </a:t>
                      </a:r>
                      <a:r>
                        <a:rPr lang="ko-KR" altLang="en-US" sz="1400" baseline="0"/>
                        <a:t>그리고 나서 </a:t>
                      </a:r>
                      <a:r>
                        <a:rPr lang="en-US" altLang="ko-KR" sz="1400" baseline="0"/>
                        <a:t>op</a:t>
                      </a:r>
                      <a:r>
                        <a:rPr lang="ko-KR" altLang="en-US" sz="1400" baseline="0"/>
                        <a:t>의 결과를 </a:t>
                      </a:r>
                      <a:r>
                        <a:rPr lang="en-US" altLang="ko-KR" sz="1400" baseline="0"/>
                        <a:t>destbeg</a:t>
                      </a:r>
                      <a:r>
                        <a:rPr lang="ko-KR" altLang="en-US" sz="1400" baseline="0"/>
                        <a:t>로 시작되는 목적지 범위에 기록한다</a:t>
                      </a:r>
                      <a:r>
                        <a:rPr lang="en-US" altLang="ko-KR" sz="1400" baseline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/>
                        <a:t>-</a:t>
                      </a:r>
                      <a:r>
                        <a:rPr lang="ko-KR" altLang="en-US" sz="1400" baseline="0"/>
                        <a:t>목적지의 범위에서 마지막으로 이동된 원소의 이후 위치를 반환한다</a:t>
                      </a:r>
                      <a:r>
                        <a:rPr lang="en-US" altLang="ko-KR" sz="1400" baseline="0"/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/>
                        <a:t>특정한 기준에 매치되는 원소만 특정한 값으로 변경하고 싶다면 </a:t>
                      </a:r>
                      <a:r>
                        <a:rPr lang="en-US" altLang="ko-KR" sz="1400" baseline="0"/>
                        <a:t>replace()</a:t>
                      </a:r>
                      <a:r>
                        <a:rPr lang="ko-KR" altLang="en-US" sz="1400" baseline="0"/>
                        <a:t>알고리즘을 사용해야 한다</a:t>
                      </a:r>
                      <a:r>
                        <a:rPr lang="en-US" altLang="ko-KR" sz="1400" baseline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OutputIterator  </a:t>
                      </a:r>
                      <a:r>
                        <a:rPr lang="en-US" altLang="ko-KR" sz="1400" dirty="0"/>
                        <a:t>transform(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InputIterator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sourceBeg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en-US" altLang="ko-KR" sz="1400" baseline="0" dirty="0" err="1"/>
                        <a:t>InputIterator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sourceEnd</a:t>
                      </a:r>
                      <a:r>
                        <a:rPr lang="en-US" altLang="ko-KR" sz="1400" baseline="0" dirty="0"/>
                        <a:t>,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                                                InputIterator2 source2Beg, </a:t>
                      </a:r>
                      <a:r>
                        <a:rPr lang="en-US" altLang="ko-KR" sz="1400" baseline="0" dirty="0" err="1"/>
                        <a:t>InputIterator</a:t>
                      </a:r>
                      <a:r>
                        <a:rPr lang="en-US" altLang="ko-KR" sz="1400" baseline="0" dirty="0"/>
                        <a:t> soruce2End,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                                                </a:t>
                      </a:r>
                      <a:r>
                        <a:rPr lang="en-US" altLang="ko-KR" sz="1400" baseline="0" dirty="0" err="1"/>
                        <a:t>BinaryFunc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/>
                        <a:t>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/>
                        <a:t>[sourceBeg, sourceEnd]</a:t>
                      </a:r>
                      <a:r>
                        <a:rPr lang="ko-KR" altLang="en-US" sz="1400" baseline="0"/>
                        <a:t>와 두번째 소스 범위 </a:t>
                      </a:r>
                      <a:r>
                        <a:rPr lang="en-US" altLang="ko-KR" sz="1400" baseline="0"/>
                        <a:t>source2Beg</a:t>
                      </a:r>
                      <a:r>
                        <a:rPr lang="ko-KR" altLang="en-US" sz="1400" baseline="0"/>
                        <a:t>로부터 대응되는 모든 원소에 대해서 </a:t>
                      </a:r>
                      <a:r>
                        <a:rPr lang="en-US" altLang="ko-KR" sz="1400" baseline="0"/>
                        <a:t>op(source1Elem, source2Elem)</a:t>
                      </a:r>
                      <a:r>
                        <a:rPr lang="ko-KR" altLang="en-US" sz="1400" baseline="0"/>
                        <a:t>를 호출한다</a:t>
                      </a:r>
                      <a:r>
                        <a:rPr lang="en-US" altLang="ko-KR" sz="1400" baseline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/>
                        <a:t>swap_ranges</a:t>
                      </a:r>
                      <a:r>
                        <a:rPr lang="en-US" altLang="ko-KR" sz="1800" dirty="0"/>
                        <a:t>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ForwardIterator2 </a:t>
                      </a:r>
                      <a:r>
                        <a:rPr lang="en-US" altLang="ko-KR" sz="1400" dirty="0" err="1"/>
                        <a:t>swap_ranges</a:t>
                      </a:r>
                      <a:r>
                        <a:rPr lang="en-US" altLang="ko-KR" sz="1400" dirty="0"/>
                        <a:t>( ForwardIterator1 beg1, ForwardIterator1</a:t>
                      </a:r>
                      <a:r>
                        <a:rPr lang="en-US" altLang="ko-KR" sz="1400" baseline="0" dirty="0"/>
                        <a:t> end1,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                                                       ForwardIterator2 </a:t>
                      </a:r>
                      <a:r>
                        <a:rPr lang="en-US" altLang="ko-KR" sz="1400" baseline="0"/>
                        <a:t>beg2 );</a:t>
                      </a:r>
                    </a:p>
                    <a:p>
                      <a:pPr algn="l" latinLnBrk="1"/>
                      <a:r>
                        <a:rPr lang="en-US" altLang="ko-KR" sz="1400"/>
                        <a:t>[beg1,end1]</a:t>
                      </a:r>
                      <a:r>
                        <a:rPr lang="ko-KR" altLang="en-US" sz="1400"/>
                        <a:t>의 범위의 원소들을 </a:t>
                      </a:r>
                      <a:r>
                        <a:rPr lang="en-US" altLang="ko-KR" sz="1400"/>
                        <a:t>beg2</a:t>
                      </a:r>
                      <a:r>
                        <a:rPr lang="ko-KR" altLang="en-US" sz="1400"/>
                        <a:t>로 시작하는 원소들과 교체한다</a:t>
                      </a:r>
                      <a:r>
                        <a:rPr lang="en-US" altLang="ko-KR" sz="1400"/>
                        <a:t>.</a:t>
                      </a:r>
                    </a:p>
                    <a:p>
                      <a:pPr algn="l" latinLnBrk="1"/>
                      <a:r>
                        <a:rPr lang="ko-KR" altLang="en-US" sz="1400"/>
                        <a:t>만약 컨테이너 타입이 동일하다면 </a:t>
                      </a:r>
                      <a:r>
                        <a:rPr lang="en-US" altLang="ko-KR" sz="1400"/>
                        <a:t>swap()</a:t>
                      </a:r>
                      <a:r>
                        <a:rPr lang="ko-KR" altLang="en-US" sz="1400"/>
                        <a:t>멤버 함수르 ㄹ사용해야 하다</a:t>
                      </a:r>
                      <a:r>
                        <a:rPr lang="en-US" altLang="ko-KR" sz="1400"/>
                        <a:t>.  </a:t>
                      </a:r>
                      <a:r>
                        <a:rPr lang="ko-KR" altLang="en-US" sz="1400"/>
                        <a:t>이 알고리즘은 서로 다른 컨테이너타입 간의 교체에 사용된다</a:t>
                      </a:r>
                      <a:r>
                        <a:rPr lang="en-US" altLang="ko-KR" sz="140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478586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원소를 </a:t>
                      </a:r>
                      <a:r>
                        <a:rPr lang="ko-KR" altLang="en-US" sz="1800"/>
                        <a:t>수정하는 알고리즘</a:t>
                      </a:r>
                      <a:r>
                        <a:rPr lang="en-US" altLang="ko-KR" sz="1800"/>
                        <a:t>-4-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fill()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각각의 원소를 주어진 값으로 교체한다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fill_n()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명시된 </a:t>
                      </a:r>
                      <a:r>
                        <a:rPr lang="en-US" altLang="ko-KR" sz="1800" dirty="0"/>
                        <a:t>n</a:t>
                      </a:r>
                      <a:r>
                        <a:rPr lang="ko-KR" altLang="en-US" sz="1800" dirty="0"/>
                        <a:t>개의 원소를 주어진 </a:t>
                      </a:r>
                      <a:r>
                        <a:rPr lang="ko-KR" altLang="en-US" sz="1800" dirty="0" err="1"/>
                        <a:t>값으록</a:t>
                      </a:r>
                      <a:r>
                        <a:rPr lang="ko-KR" altLang="en-US" sz="1800" dirty="0"/>
                        <a:t> 교체한다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generate()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각각의 원소를 특정</a:t>
                      </a:r>
                      <a:r>
                        <a:rPr lang="ko-KR" altLang="en-US" sz="1800" baseline="0" dirty="0"/>
                        <a:t> 동작의 결과값으로 교체한다</a:t>
                      </a:r>
                      <a:r>
                        <a:rPr lang="en-US" altLang="ko-KR" sz="1800" baseline="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generate_n()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명시된 </a:t>
                      </a:r>
                      <a:r>
                        <a:rPr lang="en-US" altLang="ko-KR" sz="1800" dirty="0"/>
                        <a:t>n</a:t>
                      </a:r>
                      <a:r>
                        <a:rPr lang="ko-KR" altLang="en-US" sz="1800" dirty="0"/>
                        <a:t>개의 원소를 특정 동작의 결과값으로 교체한다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replace()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특정 값을 가지고 있던 원소를 다른 값으로 교체한다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replace_if()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특정 기준에 부합되는 원소를 다른 값으로 교체한다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replace_copy()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원본의 범위를 복사한 후 </a:t>
                      </a:r>
                      <a:r>
                        <a:rPr lang="en-US" altLang="ko-KR" sz="1800" dirty="0"/>
                        <a:t>replace()</a:t>
                      </a:r>
                      <a:r>
                        <a:rPr lang="ko-KR" altLang="en-US" sz="1800" dirty="0"/>
                        <a:t>를 실행한다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replace_copy_if()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원본의 범위를 </a:t>
                      </a:r>
                      <a:r>
                        <a:rPr lang="ko-KR" altLang="en-US" sz="1800" dirty="0" err="1"/>
                        <a:t>복사하</a:t>
                      </a:r>
                      <a:r>
                        <a:rPr lang="ko-KR" altLang="en-US" sz="1800" dirty="0"/>
                        <a:t> 후 </a:t>
                      </a:r>
                      <a:r>
                        <a:rPr lang="en-US" altLang="ko-KR" sz="1800" dirty="0" err="1"/>
                        <a:t>replace_if</a:t>
                      </a:r>
                      <a:r>
                        <a:rPr lang="en-US" altLang="ko-KR" sz="1800" dirty="0"/>
                        <a:t>()</a:t>
                      </a:r>
                      <a:r>
                        <a:rPr lang="ko-KR" altLang="en-US" sz="1800" dirty="0"/>
                        <a:t>를 실행한다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003312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244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원소를 </a:t>
                      </a:r>
                      <a:r>
                        <a:rPr lang="ko-KR" altLang="en-US" sz="1800"/>
                        <a:t>수정하는 알고리즘</a:t>
                      </a:r>
                      <a:r>
                        <a:rPr lang="en-US" altLang="ko-KR" sz="1800"/>
                        <a:t>-5-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fill()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Void fill(</a:t>
                      </a:r>
                      <a:r>
                        <a:rPr lang="en-US" altLang="ko-KR" sz="1400" dirty="0" err="1"/>
                        <a:t>ForwardIterator</a:t>
                      </a:r>
                      <a:r>
                        <a:rPr lang="en-US" altLang="ko-KR" sz="1400" dirty="0"/>
                        <a:t> beg,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end, const T&amp; </a:t>
                      </a:r>
                      <a:r>
                        <a:rPr lang="en-US" altLang="ko-KR" sz="1400" baseline="0" err="1"/>
                        <a:t>newValue</a:t>
                      </a:r>
                      <a:r>
                        <a:rPr lang="en-US" altLang="ko-KR" sz="1400" baseline="0"/>
                        <a:t> )</a:t>
                      </a:r>
                    </a:p>
                    <a:p>
                      <a:pPr algn="l" latinLnBrk="1"/>
                      <a:r>
                        <a:rPr lang="en-US" altLang="ko-KR" sz="1400" baseline="0"/>
                        <a:t>[beg,end]</a:t>
                      </a:r>
                      <a:r>
                        <a:rPr lang="ko-KR" altLang="en-US" sz="1400" baseline="0"/>
                        <a:t>범위의 모든 원소에 </a:t>
                      </a:r>
                      <a:r>
                        <a:rPr lang="en-US" altLang="ko-KR" sz="1400" baseline="0"/>
                        <a:t>newValue</a:t>
                      </a:r>
                      <a:r>
                        <a:rPr lang="ko-KR" altLang="en-US" sz="1400" baseline="0"/>
                        <a:t>를 할당한다</a:t>
                      </a:r>
                      <a:r>
                        <a:rPr lang="en-US" altLang="ko-KR" sz="1400" baseline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fill_n()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Void </a:t>
                      </a:r>
                      <a:r>
                        <a:rPr lang="en-US" altLang="ko-KR" sz="1400" dirty="0" err="1"/>
                        <a:t>fill_n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OutputIterator</a:t>
                      </a:r>
                      <a:r>
                        <a:rPr lang="en-US" altLang="ko-KR" sz="1400" baseline="0" dirty="0"/>
                        <a:t> beg, Size num, const T&amp; </a:t>
                      </a:r>
                      <a:r>
                        <a:rPr lang="en-US" altLang="ko-KR" sz="1400" baseline="0" err="1"/>
                        <a:t>newValue</a:t>
                      </a:r>
                      <a:r>
                        <a:rPr lang="en-US" altLang="ko-KR" sz="1400" baseline="0"/>
                        <a:t> )</a:t>
                      </a:r>
                    </a:p>
                    <a:p>
                      <a:pPr algn="l" latinLnBrk="1"/>
                      <a:r>
                        <a:rPr lang="en-US" altLang="ko-KR" sz="1400" baseline="0"/>
                        <a:t>[beg,beg+num]</a:t>
                      </a:r>
                      <a:r>
                        <a:rPr lang="ko-KR" altLang="en-US" sz="1400" baseline="0"/>
                        <a:t>범위의 모든 원소에 </a:t>
                      </a:r>
                      <a:r>
                        <a:rPr lang="en-US" altLang="ko-KR" sz="1400" baseline="0"/>
                        <a:t>newValue</a:t>
                      </a:r>
                      <a:r>
                        <a:rPr lang="ko-KR" altLang="en-US" sz="1400" baseline="0"/>
                        <a:t>를 할당한다</a:t>
                      </a:r>
                      <a:r>
                        <a:rPr lang="en-US" altLang="ko-KR" sz="1400" baseline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generate()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Void generate(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beg,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end, </a:t>
                      </a:r>
                      <a:r>
                        <a:rPr lang="en-US" altLang="ko-KR" sz="1400" baseline="0" dirty="0" err="1"/>
                        <a:t>Func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/>
                        <a:t>op )</a:t>
                      </a:r>
                    </a:p>
                    <a:p>
                      <a:pPr algn="l" latinLnBrk="1"/>
                      <a:r>
                        <a:rPr lang="en-US" altLang="ko-KR" sz="1400" baseline="0"/>
                        <a:t>op</a:t>
                      </a:r>
                      <a:r>
                        <a:rPr lang="ko-KR" altLang="en-US" sz="1400" baseline="0"/>
                        <a:t>에 의해서 생성된 값을 </a:t>
                      </a:r>
                      <a:r>
                        <a:rPr lang="en-US" altLang="ko-KR" sz="1400" baseline="0"/>
                        <a:t>[beg,end]</a:t>
                      </a:r>
                      <a:r>
                        <a:rPr lang="ko-KR" altLang="en-US" sz="1400" baseline="0"/>
                        <a:t>범위의 모든 원소에 할당한다</a:t>
                      </a:r>
                      <a:r>
                        <a:rPr lang="en-US" altLang="ko-KR" sz="1400" baseline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generate_n()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Void </a:t>
                      </a:r>
                      <a:r>
                        <a:rPr lang="en-US" altLang="ko-KR" sz="1400" dirty="0" err="1"/>
                        <a:t>generate_n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beg,  Size num </a:t>
                      </a:r>
                      <a:r>
                        <a:rPr lang="en-US" altLang="ko-KR" sz="1400" baseline="0" dirty="0" err="1"/>
                        <a:t>Func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/>
                        <a:t>op )</a:t>
                      </a:r>
                    </a:p>
                    <a:p>
                      <a:pPr algn="l" latinLnBrk="1"/>
                      <a:r>
                        <a:rPr lang="en-US" altLang="ko-KR" sz="1400" baseline="0"/>
                        <a:t>op()</a:t>
                      </a:r>
                      <a:r>
                        <a:rPr lang="ko-KR" altLang="en-US" sz="1400" baseline="0"/>
                        <a:t>에 의해서 생성된 값을 </a:t>
                      </a:r>
                      <a:r>
                        <a:rPr lang="en-US" altLang="ko-KR" sz="1400" baseline="0"/>
                        <a:t>[beg,beg+num]</a:t>
                      </a:r>
                      <a:r>
                        <a:rPr lang="ko-KR" altLang="en-US" sz="1400" baseline="0"/>
                        <a:t>범위의 모든 원소에 할당한다</a:t>
                      </a:r>
                      <a:r>
                        <a:rPr lang="en-US" altLang="ko-KR" sz="1400" baseline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8764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479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원소를 </a:t>
                      </a:r>
                      <a:r>
                        <a:rPr lang="ko-KR" altLang="en-US" sz="1800"/>
                        <a:t>수정하는 알고리즘</a:t>
                      </a:r>
                      <a:r>
                        <a:rPr lang="en-US" altLang="ko-KR" sz="1800"/>
                        <a:t>-6-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replace()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void replace( </a:t>
                      </a:r>
                      <a:r>
                        <a:rPr lang="en-US" altLang="ko-KR" sz="1400" dirty="0" err="1"/>
                        <a:t>ForwardIteator</a:t>
                      </a:r>
                      <a:r>
                        <a:rPr lang="en-US" altLang="ko-KR" sz="1400" dirty="0"/>
                        <a:t> beg, 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end, 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                       const T&amp; </a:t>
                      </a:r>
                      <a:r>
                        <a:rPr lang="en-US" altLang="ko-KR" sz="1400" baseline="0" dirty="0" err="1"/>
                        <a:t>oldValue</a:t>
                      </a:r>
                      <a:r>
                        <a:rPr lang="en-US" altLang="ko-KR" sz="1400" baseline="0" dirty="0"/>
                        <a:t>, const T&amp; </a:t>
                      </a:r>
                      <a:r>
                        <a:rPr lang="en-US" altLang="ko-KR" sz="1400" baseline="0" err="1"/>
                        <a:t>newValue</a:t>
                      </a:r>
                      <a:r>
                        <a:rPr lang="en-US" altLang="ko-KR" sz="1400" baseline="0"/>
                        <a:t> )</a:t>
                      </a:r>
                    </a:p>
                    <a:p>
                      <a:pPr algn="l" latinLnBrk="1"/>
                      <a:r>
                        <a:rPr lang="en-US" altLang="ko-KR" sz="1400" baseline="0"/>
                        <a:t>[beg,end]</a:t>
                      </a:r>
                      <a:r>
                        <a:rPr lang="ko-KR" altLang="en-US" sz="1400" baseline="0"/>
                        <a:t>범위에서 </a:t>
                      </a:r>
                      <a:r>
                        <a:rPr lang="en-US" altLang="ko-KR" sz="1400" baseline="0"/>
                        <a:t>oldValue</a:t>
                      </a:r>
                      <a:r>
                        <a:rPr lang="ko-KR" altLang="en-US" sz="1400" baseline="0"/>
                        <a:t>와 동일한 값을 가지는 원소들을 모두 </a:t>
                      </a:r>
                      <a:r>
                        <a:rPr lang="en-US" altLang="ko-KR" sz="1400" baseline="0"/>
                        <a:t>newValue</a:t>
                      </a:r>
                      <a:r>
                        <a:rPr lang="ko-KR" altLang="en-US" sz="1400" baseline="0"/>
                        <a:t>로 교체한다</a:t>
                      </a:r>
                      <a:r>
                        <a:rPr lang="en-US" altLang="ko-KR" sz="1400" baseline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replace_if()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void </a:t>
                      </a:r>
                      <a:r>
                        <a:rPr lang="en-US" altLang="ko-KR" sz="1400" dirty="0" err="1"/>
                        <a:t>repalce_if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beg,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end,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                            </a:t>
                      </a:r>
                      <a:r>
                        <a:rPr lang="en-US" altLang="ko-KR" sz="1400" baseline="0" dirty="0" err="1"/>
                        <a:t>UnaryPredicate</a:t>
                      </a:r>
                      <a:r>
                        <a:rPr lang="en-US" altLang="ko-KR" sz="1400" baseline="0" dirty="0"/>
                        <a:t> op, const T&amp; </a:t>
                      </a:r>
                      <a:r>
                        <a:rPr lang="en-US" altLang="ko-KR" sz="1400" baseline="0" err="1"/>
                        <a:t>newValue</a:t>
                      </a:r>
                      <a:r>
                        <a:rPr lang="en-US" altLang="ko-KR" sz="1400" baseline="0"/>
                        <a:t> )</a:t>
                      </a:r>
                    </a:p>
                    <a:p>
                      <a:pPr algn="l" latinLnBrk="1"/>
                      <a:r>
                        <a:rPr lang="en-US" altLang="ko-KR" sz="1400" baseline="0"/>
                        <a:t>[beg,end]</a:t>
                      </a:r>
                      <a:r>
                        <a:rPr lang="ko-KR" altLang="en-US" sz="1400" baseline="0"/>
                        <a:t>범위에서 단항 조건자 </a:t>
                      </a:r>
                      <a:r>
                        <a:rPr lang="en-US" altLang="ko-KR" sz="1400" baseline="0"/>
                        <a:t>op(elem)</a:t>
                      </a:r>
                      <a:r>
                        <a:rPr lang="ko-KR" altLang="en-US" sz="1400" baseline="0"/>
                        <a:t>이 </a:t>
                      </a:r>
                      <a:r>
                        <a:rPr lang="en-US" altLang="ko-KR" sz="1400" baseline="0"/>
                        <a:t>true</a:t>
                      </a:r>
                      <a:r>
                        <a:rPr lang="ko-KR" altLang="en-US" sz="1400" baseline="0"/>
                        <a:t>가 되게 하는 원소들 모두 </a:t>
                      </a:r>
                      <a:r>
                        <a:rPr lang="en-US" altLang="ko-KR" sz="1400" baseline="0"/>
                        <a:t>newValue</a:t>
                      </a:r>
                      <a:r>
                        <a:rPr lang="ko-KR" altLang="en-US" sz="1400" baseline="0"/>
                        <a:t>로 교체한다</a:t>
                      </a:r>
                      <a:r>
                        <a:rPr lang="en-US" altLang="ko-KR" sz="1400" baseline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replace_copy()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OutputIterator</a:t>
                      </a:r>
                      <a:r>
                        <a:rPr lang="en-US" altLang="ko-KR" sz="1400" dirty="0"/>
                        <a:t>  </a:t>
                      </a:r>
                      <a:r>
                        <a:rPr lang="en-US" altLang="ko-KR" sz="1400" dirty="0" err="1"/>
                        <a:t>replace_copy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InputIterator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sourceBeg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InputIterator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sourceEnd</a:t>
                      </a:r>
                      <a:r>
                        <a:rPr lang="en-US" altLang="ko-KR" sz="1400" dirty="0"/>
                        <a:t>,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                                                             </a:t>
                      </a:r>
                      <a:r>
                        <a:rPr lang="en-US" altLang="ko-KR" sz="1400" dirty="0" err="1"/>
                        <a:t>OutputIterator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destBeg</a:t>
                      </a:r>
                      <a:r>
                        <a:rPr lang="en-US" altLang="ko-KR" sz="1400" dirty="0"/>
                        <a:t>, 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                                                              const  T&amp; </a:t>
                      </a:r>
                      <a:r>
                        <a:rPr lang="en-US" altLang="ko-KR" sz="1400" dirty="0" err="1"/>
                        <a:t>oldValue</a:t>
                      </a:r>
                      <a:r>
                        <a:rPr lang="en-US" altLang="ko-KR" sz="1400" dirty="0"/>
                        <a:t>, const T&amp; </a:t>
                      </a:r>
                      <a:r>
                        <a:rPr lang="en-US" altLang="ko-KR" sz="1400" err="1"/>
                        <a:t>newValue</a:t>
                      </a:r>
                      <a:r>
                        <a:rPr lang="en-US" altLang="ko-KR" sz="1400"/>
                        <a:t> )</a:t>
                      </a:r>
                    </a:p>
                    <a:p>
                      <a:pPr algn="l" latinLnBrk="1"/>
                      <a:r>
                        <a:rPr lang="en-US" altLang="ko-KR" sz="1400"/>
                        <a:t>copy()</a:t>
                      </a:r>
                      <a:r>
                        <a:rPr lang="ko-KR" altLang="en-US" sz="1400"/>
                        <a:t>와 </a:t>
                      </a:r>
                      <a:r>
                        <a:rPr lang="en-US" altLang="ko-KR" sz="1400"/>
                        <a:t>replace()</a:t>
                      </a:r>
                      <a:r>
                        <a:rPr lang="ko-KR" altLang="en-US" sz="1400"/>
                        <a:t>를 합쳐놓은 것이며 </a:t>
                      </a:r>
                      <a:r>
                        <a:rPr lang="en-US" altLang="ko-KR" sz="1400"/>
                        <a:t>[beg,end]</a:t>
                      </a:r>
                      <a:r>
                        <a:rPr lang="ko-KR" altLang="en-US" sz="1400"/>
                        <a:t>범위에서 </a:t>
                      </a:r>
                      <a:r>
                        <a:rPr lang="en-US" altLang="ko-KR" sz="1400"/>
                        <a:t>oldValue</a:t>
                      </a:r>
                      <a:r>
                        <a:rPr lang="ko-KR" altLang="en-US" sz="1400"/>
                        <a:t>와 동일한 값을 가지는 원소들을 모두 </a:t>
                      </a:r>
                      <a:r>
                        <a:rPr lang="en-US" altLang="ko-KR" sz="1400"/>
                        <a:t>newValue</a:t>
                      </a:r>
                      <a:r>
                        <a:rPr lang="ko-KR" altLang="en-US" sz="1400"/>
                        <a:t>로 교체한다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단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 baseline="0"/>
                        <a:t> 원소들은 </a:t>
                      </a:r>
                      <a:r>
                        <a:rPr lang="en-US" altLang="ko-KR" sz="1400" baseline="0"/>
                        <a:t>destBeg</a:t>
                      </a:r>
                      <a:r>
                        <a:rPr lang="ko-KR" altLang="en-US" sz="1400" baseline="0"/>
                        <a:t>로 시작하는 목적지 범위에 복사되어 기록된다</a:t>
                      </a:r>
                      <a:r>
                        <a:rPr lang="en-US" altLang="ko-KR" sz="1400" baseline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replace_copy_if()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OutputIterator</a:t>
                      </a:r>
                      <a:r>
                        <a:rPr lang="en-US" altLang="ko-KR" sz="1400" dirty="0"/>
                        <a:t>  </a:t>
                      </a:r>
                      <a:r>
                        <a:rPr lang="en-US" altLang="ko-KR" sz="1400" dirty="0" err="1"/>
                        <a:t>replace_copy_if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InputIterator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sourceBeg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InputIterator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sourceEnd</a:t>
                      </a:r>
                      <a:r>
                        <a:rPr lang="en-US" altLang="ko-KR" sz="1400" dirty="0"/>
                        <a:t>,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                                                             </a:t>
                      </a:r>
                      <a:r>
                        <a:rPr lang="en-US" altLang="ko-KR" sz="1400" dirty="0" err="1"/>
                        <a:t>OutputIterator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destBeg</a:t>
                      </a:r>
                      <a:r>
                        <a:rPr lang="en-US" altLang="ko-KR" sz="1400" dirty="0"/>
                        <a:t>, 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                                                            </a:t>
                      </a:r>
                      <a:r>
                        <a:rPr lang="en-US" altLang="ko-KR" sz="1400" dirty="0" err="1"/>
                        <a:t>UnaryPredicate</a:t>
                      </a:r>
                      <a:r>
                        <a:rPr lang="en-US" altLang="ko-KR" sz="1400" dirty="0"/>
                        <a:t> op,  const T&amp; </a:t>
                      </a:r>
                      <a:r>
                        <a:rPr lang="en-US" altLang="ko-KR" sz="1400" err="1"/>
                        <a:t>newValue</a:t>
                      </a:r>
                      <a:r>
                        <a:rPr lang="en-US" altLang="ko-KR" sz="1400"/>
                        <a:t>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copy() + replace_if()</a:t>
                      </a:r>
                      <a:r>
                        <a:rPr lang="ko-KR" altLang="en-US" sz="1400"/>
                        <a:t>를 합쳐 놓은 것이며 </a:t>
                      </a:r>
                      <a:r>
                        <a:rPr lang="en-US" altLang="ko-KR" sz="1400"/>
                        <a:t>repalce_copy()</a:t>
                      </a:r>
                      <a:r>
                        <a:rPr lang="ko-KR" altLang="en-US" sz="1400"/>
                        <a:t>와 동일하다</a:t>
                      </a:r>
                      <a:r>
                        <a:rPr lang="en-US" altLang="ko-KR" sz="1400"/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단</a:t>
                      </a:r>
                      <a:r>
                        <a:rPr lang="en-US" altLang="ko-KR" sz="1400"/>
                        <a:t>, op(elem)</a:t>
                      </a:r>
                      <a:r>
                        <a:rPr lang="ko-KR" altLang="en-US" sz="1400"/>
                        <a:t>이 </a:t>
                      </a:r>
                      <a:r>
                        <a:rPr lang="en-US" altLang="ko-KR" sz="1400"/>
                        <a:t>true</a:t>
                      </a:r>
                      <a:r>
                        <a:rPr lang="ko-KR" altLang="en-US" sz="1400"/>
                        <a:t>가되게 하는 원소들 모두 </a:t>
                      </a:r>
                      <a:r>
                        <a:rPr lang="en-US" altLang="ko-KR" sz="1400"/>
                        <a:t>newValue</a:t>
                      </a:r>
                      <a:r>
                        <a:rPr lang="ko-KR" altLang="en-US" sz="1400"/>
                        <a:t>로 교체한다</a:t>
                      </a:r>
                      <a:r>
                        <a:rPr lang="en-US" altLang="ko-KR" sz="140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457392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/>
                        <a:t>제거 알고리즘</a:t>
                      </a:r>
                      <a:r>
                        <a:rPr lang="en-US" altLang="ko-KR" sz="1800"/>
                        <a:t>-1-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remove()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주어진 값과 동일한 원소를 제거한다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remove_if()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주어진 기준을 만족하는 원소를 제거한다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remove_copy()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원본의 범위를 복사 한 후 </a:t>
                      </a:r>
                      <a:r>
                        <a:rPr lang="en-US" altLang="ko-KR" sz="1800" dirty="0"/>
                        <a:t>remove()</a:t>
                      </a:r>
                      <a:r>
                        <a:rPr lang="ko-KR" altLang="en-US" sz="1800" dirty="0"/>
                        <a:t>를 실행한다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remove_copy_if()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원보의 범위를 복사 한 후 </a:t>
                      </a:r>
                      <a:r>
                        <a:rPr lang="en-US" altLang="ko-KR" sz="1800" dirty="0" err="1"/>
                        <a:t>remove_if</a:t>
                      </a:r>
                      <a:r>
                        <a:rPr lang="en-US" altLang="ko-KR" sz="1800" dirty="0"/>
                        <a:t>()</a:t>
                      </a:r>
                      <a:r>
                        <a:rPr lang="ko-KR" altLang="en-US" sz="1800" dirty="0"/>
                        <a:t>를 실행한다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unique()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연속 중복된 원소를 제거한다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unique_copy()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원본의 범위를 복사한 후 </a:t>
                      </a:r>
                      <a:r>
                        <a:rPr lang="en-US" altLang="ko-KR" sz="1800" dirty="0"/>
                        <a:t>unique()</a:t>
                      </a:r>
                      <a:r>
                        <a:rPr lang="ko-KR" altLang="en-US" sz="1800" dirty="0"/>
                        <a:t>를 실행한다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835797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/>
                        <a:t>제거 알고리즘</a:t>
                      </a:r>
                      <a:r>
                        <a:rPr lang="en-US" altLang="ko-KR" sz="1800"/>
                        <a:t>-2-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remove()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ForwardIterator</a:t>
                      </a:r>
                      <a:r>
                        <a:rPr lang="en-US" altLang="ko-KR" sz="1400" baseline="0" dirty="0"/>
                        <a:t>  remove(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beg,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end,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                                             const T&amp; </a:t>
                      </a:r>
                      <a:r>
                        <a:rPr lang="en-US" altLang="ko-KR" sz="1400" baseline="0"/>
                        <a:t>value )</a:t>
                      </a:r>
                    </a:p>
                    <a:p>
                      <a:pPr algn="l" latinLnBrk="1"/>
                      <a:r>
                        <a:rPr lang="en-US" altLang="ko-KR" sz="1400" baseline="0"/>
                        <a:t>[beg,end]</a:t>
                      </a:r>
                      <a:r>
                        <a:rPr lang="ko-KR" altLang="en-US" sz="1400" baseline="0"/>
                        <a:t>범위 안에서 </a:t>
                      </a:r>
                      <a:r>
                        <a:rPr lang="en-US" altLang="ko-KR" sz="1400" baseline="0"/>
                        <a:t>value</a:t>
                      </a:r>
                      <a:r>
                        <a:rPr lang="ko-KR" altLang="en-US" sz="1400" baseline="0"/>
                        <a:t>와 동일한 값을 가지는 원소를 제거한다</a:t>
                      </a:r>
                      <a:r>
                        <a:rPr lang="en-US" altLang="ko-KR" sz="1400" baseline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remove_if()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ForwardIterator</a:t>
                      </a:r>
                      <a:r>
                        <a:rPr lang="en-US" altLang="ko-KR" sz="1400" baseline="0" dirty="0"/>
                        <a:t>  </a:t>
                      </a:r>
                      <a:r>
                        <a:rPr lang="en-US" altLang="ko-KR" sz="1400" baseline="0" dirty="0" err="1"/>
                        <a:t>remove_if</a:t>
                      </a:r>
                      <a:r>
                        <a:rPr lang="en-US" altLang="ko-KR" sz="1400" baseline="0" dirty="0"/>
                        <a:t>(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beg,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end,  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                                                 </a:t>
                      </a:r>
                      <a:r>
                        <a:rPr lang="en-US" altLang="ko-KR" sz="1400" baseline="0" dirty="0" err="1"/>
                        <a:t>UnaryPredicate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/>
                        <a:t>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/>
                        <a:t>[beg,end]</a:t>
                      </a:r>
                      <a:r>
                        <a:rPr lang="ko-KR" altLang="en-US" sz="1400" baseline="0"/>
                        <a:t>범위 안에서 </a:t>
                      </a:r>
                      <a:r>
                        <a:rPr lang="en-US" altLang="ko-KR" sz="1400" baseline="0"/>
                        <a:t>op(elem)</a:t>
                      </a:r>
                      <a:r>
                        <a:rPr lang="ko-KR" altLang="en-US" sz="1400" baseline="0"/>
                        <a:t>이 </a:t>
                      </a:r>
                      <a:r>
                        <a:rPr lang="en-US" altLang="ko-KR" sz="1400" baseline="0"/>
                        <a:t>true</a:t>
                      </a:r>
                      <a:r>
                        <a:rPr lang="ko-KR" altLang="en-US" sz="1400" baseline="0"/>
                        <a:t>를 반환하는 원소들을 제거하다</a:t>
                      </a:r>
                      <a:r>
                        <a:rPr lang="en-US" altLang="ko-KR" sz="1400" baseline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remove_copy()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OutputIterator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remove_copy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InputIterator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sourceBeg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Inputiterator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sourceEnd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en-US" altLang="ko-KR" sz="1400" baseline="0" dirty="0" err="1"/>
                        <a:t>OutputIterator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destBeg</a:t>
                      </a:r>
                      <a:r>
                        <a:rPr lang="en-US" altLang="ko-KR" sz="1400" baseline="0" dirty="0"/>
                        <a:t>, const T&amp; 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/>
                        <a:t>value )</a:t>
                      </a:r>
                    </a:p>
                    <a:p>
                      <a:pPr algn="l" latinLnBrk="1"/>
                      <a:r>
                        <a:rPr lang="en-US" altLang="ko-KR" sz="1400" baseline="0"/>
                        <a:t>copy()</a:t>
                      </a:r>
                      <a:r>
                        <a:rPr lang="ko-KR" altLang="en-US" sz="1400" baseline="0"/>
                        <a:t>와 </a:t>
                      </a:r>
                      <a:r>
                        <a:rPr lang="en-US" altLang="ko-KR" sz="1400" baseline="0"/>
                        <a:t>remove()</a:t>
                      </a:r>
                      <a:r>
                        <a:rPr lang="ko-KR" altLang="en-US" sz="1400" baseline="0"/>
                        <a:t>를 결합한 형태이며 </a:t>
                      </a:r>
                      <a:r>
                        <a:rPr lang="en-US" altLang="ko-KR" sz="1400" baseline="0"/>
                        <a:t>value</a:t>
                      </a:r>
                      <a:r>
                        <a:rPr lang="ko-KR" altLang="en-US" sz="1400" baseline="0"/>
                        <a:t>와 동일한 값을 가지는 원소를 제거한다</a:t>
                      </a:r>
                      <a:r>
                        <a:rPr lang="en-US" altLang="ko-KR" sz="1400" baseline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remove_copy_if()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OutputIterator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remove_copy_if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InputIterator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sourceBeg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Inputiterator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sourceEnd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en-US" altLang="ko-KR" sz="1400" baseline="0" dirty="0" err="1"/>
                        <a:t>OutputIterator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destBeg</a:t>
                      </a:r>
                      <a:r>
                        <a:rPr lang="en-US" altLang="ko-KR" sz="1400" baseline="0" dirty="0"/>
                        <a:t>,  </a:t>
                      </a:r>
                      <a:r>
                        <a:rPr lang="en-US" altLang="ko-KR" sz="1400" baseline="0" dirty="0" err="1"/>
                        <a:t>UnaryPredicate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/>
                        <a:t>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/>
                        <a:t>copy()</a:t>
                      </a:r>
                      <a:r>
                        <a:rPr lang="ko-KR" altLang="en-US" sz="1400" baseline="0"/>
                        <a:t>와 </a:t>
                      </a:r>
                      <a:r>
                        <a:rPr lang="en-US" altLang="ko-KR" sz="1400" baseline="0"/>
                        <a:t>remove_if()</a:t>
                      </a:r>
                      <a:r>
                        <a:rPr lang="ko-KR" altLang="en-US" sz="1400" baseline="0"/>
                        <a:t>를 결합한 형태이다</a:t>
                      </a:r>
                      <a:r>
                        <a:rPr lang="en-US" altLang="ko-KR" sz="1400" baseline="0"/>
                        <a:t>.  </a:t>
                      </a:r>
                      <a:r>
                        <a:rPr lang="ko-KR" altLang="en-US" sz="1400" baseline="0"/>
                        <a:t>두 알고지즘 모두 목적지 범위 안에서 마지막으로 복사되어진  원소의 다음 위치를 반환한다</a:t>
                      </a:r>
                      <a:r>
                        <a:rPr lang="en-US" altLang="ko-KR" sz="1400" baseline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045750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/>
                        <a:t>제거 알고리즘</a:t>
                      </a:r>
                      <a:r>
                        <a:rPr lang="en-US" altLang="ko-KR" sz="1800"/>
                        <a:t>-3-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unique()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ForwardIterator</a:t>
                      </a:r>
                      <a:r>
                        <a:rPr lang="en-US" altLang="ko-KR" sz="1400" dirty="0"/>
                        <a:t> unique ( </a:t>
                      </a:r>
                      <a:r>
                        <a:rPr lang="en-US" altLang="ko-KR" sz="1400" dirty="0" err="1"/>
                        <a:t>ForwardIterator</a:t>
                      </a:r>
                      <a:r>
                        <a:rPr lang="en-US" altLang="ko-KR" sz="1400" baseline="0" dirty="0"/>
                        <a:t> beg,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/>
                        <a:t>end)</a:t>
                      </a:r>
                    </a:p>
                    <a:p>
                      <a:pPr algn="l" latinLnBrk="1"/>
                      <a:r>
                        <a:rPr lang="en-US" altLang="ko-KR" sz="1400" baseline="0"/>
                        <a:t>[beg,end]</a:t>
                      </a:r>
                      <a:r>
                        <a:rPr lang="ko-KR" altLang="en-US" sz="1400" baseline="0"/>
                        <a:t>범위에서 연속 중복인 원소를 제거한다</a:t>
                      </a:r>
                      <a:r>
                        <a:rPr lang="en-US" altLang="ko-KR" sz="1400" baseline="0"/>
                        <a:t>. </a:t>
                      </a:r>
                      <a:r>
                        <a:rPr lang="ko-KR" altLang="en-US" sz="1400" baseline="0"/>
                        <a:t>만약 컨테이너가 정력되어 있다면 이것은 모든 중복값들을 제거하는 것을 의미한다</a:t>
                      </a:r>
                      <a:r>
                        <a:rPr lang="en-US" altLang="ko-KR" sz="1400" baseline="0"/>
                        <a:t>.</a:t>
                      </a:r>
                      <a:endParaRPr lang="en-US" altLang="ko-KR" sz="14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ForwardIterator</a:t>
                      </a:r>
                      <a:r>
                        <a:rPr lang="en-US" altLang="ko-KR" sz="1400" dirty="0"/>
                        <a:t> unique ( </a:t>
                      </a:r>
                      <a:r>
                        <a:rPr lang="en-US" altLang="ko-KR" sz="1400" dirty="0" err="1"/>
                        <a:t>ForwardIterator</a:t>
                      </a:r>
                      <a:r>
                        <a:rPr lang="en-US" altLang="ko-KR" sz="1400" baseline="0" dirty="0"/>
                        <a:t> beg,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end, </a:t>
                      </a:r>
                      <a:r>
                        <a:rPr lang="en-US" altLang="ko-KR" sz="1400" baseline="0" dirty="0" err="1"/>
                        <a:t>BinaryPredicate</a:t>
                      </a:r>
                      <a:r>
                        <a:rPr lang="en-US" altLang="ko-KR" sz="1400" baseline="0" dirty="0"/>
                        <a:t>  </a:t>
                      </a:r>
                      <a:r>
                        <a:rPr lang="en-US" altLang="ko-KR" sz="1400" baseline="0"/>
                        <a:t>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/>
                        <a:t>상등여부를 조사하기 위해서 첫번째 형태의  </a:t>
                      </a:r>
                      <a:r>
                        <a:rPr lang="en-US" altLang="ko-KR" sz="1400" baseline="0"/>
                        <a:t>== </a:t>
                      </a:r>
                      <a:r>
                        <a:rPr lang="ko-KR" altLang="en-US" sz="1400" baseline="0"/>
                        <a:t>연산자 대신 이항조건자인 </a:t>
                      </a:r>
                      <a:r>
                        <a:rPr lang="en-US" altLang="ko-KR" sz="1400" baseline="0"/>
                        <a:t>op(elem,2)==true</a:t>
                      </a:r>
                      <a:r>
                        <a:rPr lang="ko-KR" altLang="en-US" sz="1400" baseline="0"/>
                        <a:t>를 사용한다</a:t>
                      </a:r>
                      <a:r>
                        <a:rPr lang="en-US" altLang="ko-KR" sz="1400" baseline="0"/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/>
                        <a:t>두 현태 모두 수정된 시퀀스의 새로운 논리적인 끝 위치를 반환한다</a:t>
                      </a:r>
                      <a:r>
                        <a:rPr lang="en-US" altLang="ko-KR" sz="1400" baseline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unique_copy()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OutputIterator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unique_copy</a:t>
                      </a:r>
                      <a:r>
                        <a:rPr lang="en-US" altLang="ko-KR" sz="1400" baseline="0" dirty="0"/>
                        <a:t>( </a:t>
                      </a:r>
                      <a:r>
                        <a:rPr lang="en-US" altLang="ko-KR" sz="1400" baseline="0" dirty="0" err="1"/>
                        <a:t>InputIterator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sourceBeg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en-US" altLang="ko-KR" sz="1400" baseline="0" dirty="0" err="1"/>
                        <a:t>InputIterator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sourceEnd</a:t>
                      </a:r>
                      <a:r>
                        <a:rPr lang="en-US" altLang="ko-KR" sz="1400" baseline="0" dirty="0"/>
                        <a:t>,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 err="1"/>
                        <a:t>OutputIterator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err="1"/>
                        <a:t>destBeg</a:t>
                      </a:r>
                      <a:r>
                        <a:rPr lang="en-US" altLang="ko-KR" sz="1400" baseline="0"/>
                        <a:t>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/>
                        <a:t>copy()</a:t>
                      </a:r>
                      <a:r>
                        <a:rPr lang="ko-KR" altLang="en-US" sz="1400" baseline="0"/>
                        <a:t>와  </a:t>
                      </a:r>
                      <a:r>
                        <a:rPr lang="en-US" altLang="ko-KR" sz="1400" baseline="0"/>
                        <a:t>unique()</a:t>
                      </a:r>
                      <a:r>
                        <a:rPr lang="ko-KR" altLang="en-US" sz="1400" baseline="0"/>
                        <a:t>알고리즘을 결합한 형태이다</a:t>
                      </a:r>
                      <a:r>
                        <a:rPr lang="en-US" altLang="ko-KR" sz="1400" baseline="0"/>
                        <a:t>.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dirty="0" err="1"/>
                        <a:t>OutputIterator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unique_copy</a:t>
                      </a:r>
                      <a:r>
                        <a:rPr lang="en-US" altLang="ko-KR" sz="1400" baseline="0" dirty="0"/>
                        <a:t>( </a:t>
                      </a:r>
                      <a:r>
                        <a:rPr lang="en-US" altLang="ko-KR" sz="1400" baseline="0" dirty="0" err="1"/>
                        <a:t>InputIterator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sourceBeg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en-US" altLang="ko-KR" sz="1400" baseline="0" dirty="0" err="1"/>
                        <a:t>InputIterator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sourceEnd</a:t>
                      </a:r>
                      <a:r>
                        <a:rPr lang="en-US" altLang="ko-KR" sz="1400" baseline="0" dirty="0"/>
                        <a:t>,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 err="1"/>
                        <a:t>OutputIterator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destBeg</a:t>
                      </a:r>
                      <a:r>
                        <a:rPr lang="en-US" altLang="ko-KR" sz="1400" baseline="0" dirty="0"/>
                        <a:t> , </a:t>
                      </a:r>
                      <a:r>
                        <a:rPr lang="en-US" altLang="ko-KR" sz="1400" baseline="0" dirty="0" err="1"/>
                        <a:t>BinaryPredicate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/>
                        <a:t>op)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/>
                        <a:t>[sourceBeg, sourceEnd]</a:t>
                      </a:r>
                      <a:r>
                        <a:rPr lang="ko-KR" altLang="en-US" sz="1400" baseline="0"/>
                        <a:t>의 모든 원소를 </a:t>
                      </a:r>
                      <a:r>
                        <a:rPr lang="en-US" altLang="ko-KR" sz="1400" baseline="0"/>
                        <a:t>destBeg</a:t>
                      </a:r>
                      <a:r>
                        <a:rPr lang="ko-KR" altLang="en-US" sz="1400" baseline="0"/>
                        <a:t>로 시작하는 목적지 범위에 복사한다</a:t>
                      </a:r>
                      <a:r>
                        <a:rPr lang="en-US" altLang="ko-KR" sz="1400" baseline="0"/>
                        <a:t>, </a:t>
                      </a:r>
                      <a:r>
                        <a:rPr lang="ko-KR" altLang="en-US" sz="1400" baseline="0"/>
                        <a:t>단  연속 중복은 제거된다</a:t>
                      </a:r>
                      <a:r>
                        <a:rPr lang="en-US" altLang="ko-KR" sz="1400" baseline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905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class Container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Container(int size);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// 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</a:t>
            </a:r>
            <a:r>
              <a:rPr lang="en-US" altLang="ko-KR" sz="1700" b="1"/>
              <a:t>Array data(10);			</a:t>
            </a:r>
            <a:r>
              <a:rPr lang="en-US" altLang="ko-KR" sz="1700">
                <a:latin typeface="굴림" pitchFamily="50" charset="-127"/>
              </a:rPr>
              <a:t>// </a:t>
            </a:r>
            <a:r>
              <a:rPr lang="ko-KR" altLang="en-US" sz="1700">
                <a:latin typeface="굴림" pitchFamily="50" charset="-127"/>
              </a:rPr>
              <a:t>컴파일 에러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7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Container::Container(int size)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</a:t>
            </a:r>
            <a:r>
              <a:rPr lang="en-US" altLang="ko-KR" sz="1700" b="1"/>
              <a:t>data(size);				</a:t>
            </a:r>
            <a:r>
              <a:rPr lang="en-US" altLang="ko-KR" sz="1700">
                <a:latin typeface="굴림" pitchFamily="50" charset="-127"/>
              </a:rPr>
              <a:t>// </a:t>
            </a:r>
            <a:r>
              <a:rPr lang="ko-KR" altLang="en-US" sz="1700">
                <a:latin typeface="굴림" pitchFamily="50" charset="-127"/>
              </a:rPr>
              <a:t>컴파일 에러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7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Container::Container(int size)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</a:t>
            </a:r>
            <a:r>
              <a:rPr lang="en-US" altLang="ko-KR" sz="1700" b="1"/>
              <a:t>Array data(size);			</a:t>
            </a:r>
            <a:r>
              <a:rPr lang="en-US" altLang="ko-KR" sz="1700">
                <a:latin typeface="굴림" pitchFamily="50" charset="-127"/>
              </a:rPr>
              <a:t>// </a:t>
            </a:r>
            <a:r>
              <a:rPr lang="ko-KR" altLang="en-US" sz="1700">
                <a:latin typeface="굴림" pitchFamily="50" charset="-127"/>
              </a:rPr>
              <a:t>지역변수 선언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316913" cy="500063"/>
          </a:xfrm>
        </p:spPr>
        <p:txBody>
          <a:bodyPr/>
          <a:lstStyle/>
          <a:p>
            <a:r>
              <a:rPr lang="ko-KR" altLang="en-US" sz="3800"/>
              <a:t>포함된 클래스의 생성자 호출 </a:t>
            </a:r>
            <a:r>
              <a:rPr lang="en-US" altLang="ko-KR" sz="3800"/>
              <a:t>2/2</a:t>
            </a:r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algorithm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396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3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/>
                        <a:t>변경 알고리즘</a:t>
                      </a:r>
                      <a:r>
                        <a:rPr lang="en-US" altLang="ko-KR" sz="1800"/>
                        <a:t>-1-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reverse()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/>
                        <a:t>원소의 순서를 반전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reverse_copy()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문서를 뒤바꾸는 동안 원소를 복사한다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retate()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/>
                        <a:t>원소의 순서를 순회한다</a:t>
                      </a:r>
                      <a:r>
                        <a:rPr lang="en-US" altLang="ko-KR" sz="1800"/>
                        <a:t>.</a:t>
                      </a:r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retate_copy()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/>
                        <a:t>순서를 회전하는 동일 원소를 복사한다</a:t>
                      </a:r>
                      <a:r>
                        <a:rPr lang="en-US" altLang="ko-KR" sz="1800"/>
                        <a:t>.</a:t>
                      </a:r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next_permutation()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/>
                        <a:t>원소의 순열 계산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prev_permutation()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/>
                        <a:t>원소의 순열 계산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rendom_shuffle()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/>
                        <a:t>원소를 뒤썩음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partition()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/>
                        <a:t>조건을 만족하는 원소를 앞쪽으로 이동한다</a:t>
                      </a:r>
                      <a:r>
                        <a:rPr lang="en-US" altLang="ko-KR" sz="1800"/>
                        <a:t>.</a:t>
                      </a:r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stable_partition()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/>
                        <a:t>partititon</a:t>
                      </a:r>
                      <a:r>
                        <a:rPr lang="en-US" altLang="ko-KR" sz="1800" dirty="0"/>
                        <a:t>()</a:t>
                      </a:r>
                      <a:r>
                        <a:rPr lang="ko-KR" altLang="en-US" sz="1800" dirty="0"/>
                        <a:t>과 동일하나</a:t>
                      </a:r>
                      <a:r>
                        <a:rPr lang="en-US" altLang="ko-KR" sz="1800" dirty="0"/>
                        <a:t>, </a:t>
                      </a:r>
                      <a:r>
                        <a:rPr lang="en-US" altLang="ko-KR" sz="1800" dirty="0" err="1"/>
                        <a:t>stable_partititon</a:t>
                      </a:r>
                      <a:r>
                        <a:rPr lang="en-US" altLang="ko-KR" sz="1800" dirty="0"/>
                        <a:t>()</a:t>
                      </a:r>
                      <a:r>
                        <a:rPr lang="ko-KR" altLang="en-US" sz="1800" dirty="0"/>
                        <a:t>은 원소들의 상대적인 순서 그대로 유지된다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078633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algorithm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/>
                        <a:t>변경 알고리즘</a:t>
                      </a:r>
                      <a:r>
                        <a:rPr lang="en-US" altLang="ko-KR" sz="1800"/>
                        <a:t>-2-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reverse()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void reverse( </a:t>
                      </a:r>
                      <a:r>
                        <a:rPr lang="en-US" altLang="ko-KR" sz="1400" dirty="0" err="1"/>
                        <a:t>BidirectionalIterator</a:t>
                      </a:r>
                      <a:r>
                        <a:rPr lang="en-US" altLang="ko-KR" sz="1400" dirty="0"/>
                        <a:t> beg, </a:t>
                      </a:r>
                      <a:r>
                        <a:rPr lang="en-US" altLang="ko-KR" sz="1400" dirty="0" err="1"/>
                        <a:t>BidirectionalIterator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/>
                        <a:t>end )</a:t>
                      </a:r>
                    </a:p>
                    <a:p>
                      <a:pPr algn="l" latinLnBrk="1"/>
                      <a:r>
                        <a:rPr lang="en-US" altLang="ko-KR" sz="1400"/>
                        <a:t>[beg,end]</a:t>
                      </a:r>
                      <a:r>
                        <a:rPr lang="ko-KR" altLang="en-US" sz="1400"/>
                        <a:t>범위 안의 원소들의 순서를 뒤집어 놓는다</a:t>
                      </a:r>
                      <a:r>
                        <a:rPr lang="en-US" altLang="ko-KR" sz="1400"/>
                        <a:t>.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reverse_copy()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OutputIterator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reverse_copy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BidirectionalIterator</a:t>
                      </a:r>
                      <a:r>
                        <a:rPr lang="en-US" altLang="ko-KR" sz="1400" dirty="0"/>
                        <a:t> beg, </a:t>
                      </a:r>
                      <a:r>
                        <a:rPr lang="en-US" altLang="ko-KR" sz="1400" dirty="0" err="1"/>
                        <a:t>BidirectionalIterator</a:t>
                      </a:r>
                      <a:r>
                        <a:rPr lang="en-US" altLang="ko-KR" sz="1400" dirty="0"/>
                        <a:t> end ,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                                                    </a:t>
                      </a:r>
                      <a:r>
                        <a:rPr lang="en-US" altLang="ko-KR" sz="1400" dirty="0" err="1"/>
                        <a:t>OutputIterator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err="1"/>
                        <a:t>destBeg</a:t>
                      </a:r>
                      <a:r>
                        <a:rPr lang="en-US" altLang="ko-KR" sz="1400"/>
                        <a:t>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[beg,end]</a:t>
                      </a:r>
                      <a:r>
                        <a:rPr lang="ko-KR" altLang="en-US" sz="1400"/>
                        <a:t>범위안의 원소들의 순서를 뒤집어서 </a:t>
                      </a:r>
                      <a:r>
                        <a:rPr lang="en-US" altLang="ko-KR" sz="1400"/>
                        <a:t>destBeg</a:t>
                      </a:r>
                      <a:r>
                        <a:rPr lang="ko-KR" altLang="en-US" sz="1400"/>
                        <a:t>로 시작하는 목적지 범위에 복사해 넣는다</a:t>
                      </a:r>
                      <a:r>
                        <a:rPr lang="en-US" altLang="ko-KR" sz="140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rotate()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void rotate( </a:t>
                      </a:r>
                      <a:r>
                        <a:rPr lang="en-US" altLang="ko-KR" sz="1400" dirty="0" err="1"/>
                        <a:t>FrowardIterator</a:t>
                      </a:r>
                      <a:r>
                        <a:rPr lang="en-US" altLang="ko-KR" sz="1400" baseline="0" dirty="0"/>
                        <a:t> beg,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newBeg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/>
                        <a:t>end )</a:t>
                      </a:r>
                    </a:p>
                    <a:p>
                      <a:pPr algn="l" latinLnBrk="1"/>
                      <a:r>
                        <a:rPr lang="en-US" altLang="ko-KR" sz="1400"/>
                        <a:t>[beg,end]</a:t>
                      </a:r>
                      <a:r>
                        <a:rPr lang="ko-KR" altLang="en-US" sz="1400"/>
                        <a:t>범위 안에 원소들을 회전시킨다</a:t>
                      </a:r>
                      <a:r>
                        <a:rPr lang="en-US" altLang="ko-KR" sz="1400"/>
                        <a:t>. </a:t>
                      </a:r>
                      <a:r>
                        <a:rPr lang="ko-KR" altLang="en-US" sz="1400"/>
                        <a:t>그러므로 이 알고리즘이 호출된 이후 </a:t>
                      </a:r>
                      <a:r>
                        <a:rPr lang="en-US" altLang="ko-KR" sz="1400"/>
                        <a:t>*newBeg</a:t>
                      </a:r>
                      <a:r>
                        <a:rPr lang="ko-KR" altLang="en-US" sz="1400"/>
                        <a:t>는 새로운 첫 번째 원소가 된다</a:t>
                      </a:r>
                      <a:r>
                        <a:rPr lang="en-US" altLang="ko-KR" sz="1400"/>
                        <a:t>.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/>
                        <a:t>rotate_copy</a:t>
                      </a:r>
                      <a:r>
                        <a:rPr lang="en-US" altLang="ko-KR" sz="1800" dirty="0"/>
                        <a:t>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OutputIterator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rotate_copy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ForwardIterator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soruceBeg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ForwardIterator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newBeg</a:t>
                      </a:r>
                      <a:r>
                        <a:rPr lang="en-US" altLang="ko-KR" sz="1400" dirty="0"/>
                        <a:t>,</a:t>
                      </a:r>
                      <a:br>
                        <a:rPr lang="en-US" altLang="ko-KR" sz="1400" dirty="0"/>
                      </a:br>
                      <a:r>
                        <a:rPr lang="en-US" altLang="ko-KR" sz="1400" baseline="0" dirty="0"/>
                        <a:t>                                                 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sourceEnd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en-US" altLang="ko-KR" sz="1400" baseline="0" dirty="0" err="1"/>
                        <a:t>OutputIterator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err="1"/>
                        <a:t>destBeg</a:t>
                      </a:r>
                      <a:r>
                        <a:rPr lang="en-US" altLang="ko-KR" sz="1400" baseline="0"/>
                        <a:t> )</a:t>
                      </a:r>
                    </a:p>
                    <a:p>
                      <a:pPr algn="l" latinLnBrk="1"/>
                      <a:r>
                        <a:rPr lang="en-US" altLang="ko-KR" sz="1400" baseline="0"/>
                        <a:t>copy()</a:t>
                      </a:r>
                      <a:r>
                        <a:rPr lang="ko-KR" altLang="en-US" sz="1400" baseline="0"/>
                        <a:t>와 </a:t>
                      </a:r>
                      <a:r>
                        <a:rPr lang="en-US" altLang="ko-KR" sz="1400" baseline="0"/>
                        <a:t>rotate()</a:t>
                      </a:r>
                      <a:r>
                        <a:rPr lang="ko-KR" altLang="en-US" sz="1400" baseline="0"/>
                        <a:t>가 결합된 형태이다</a:t>
                      </a:r>
                      <a:r>
                        <a:rPr lang="en-US" altLang="ko-KR" sz="1400" baseline="0"/>
                        <a:t>.</a:t>
                      </a:r>
                    </a:p>
                    <a:p>
                      <a:pPr algn="l" latinLnBrk="1"/>
                      <a:r>
                        <a:rPr lang="en-US" altLang="ko-KR" sz="1400" baseline="0"/>
                        <a:t>[sourceBeg, soruceEnd]</a:t>
                      </a:r>
                      <a:r>
                        <a:rPr lang="ko-KR" altLang="en-US" sz="1400" baseline="0"/>
                        <a:t>범위 안에 원소들을 회전시킨다</a:t>
                      </a:r>
                      <a:r>
                        <a:rPr lang="en-US" altLang="ko-KR" sz="1400" baseline="0"/>
                        <a:t>.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059906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algorithm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3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/>
                        <a:t>변경 알고리즘</a:t>
                      </a:r>
                      <a:r>
                        <a:rPr lang="en-US" altLang="ko-KR" sz="1800"/>
                        <a:t>-3-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/>
                        <a:t>next_permutation</a:t>
                      </a:r>
                      <a:r>
                        <a:rPr lang="en-US" altLang="ko-KR" sz="1800" dirty="0"/>
                        <a:t>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bool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next_permutation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BidrectionalIterator</a:t>
                      </a:r>
                      <a:r>
                        <a:rPr lang="en-US" altLang="ko-KR" sz="1400" dirty="0"/>
                        <a:t> beg, </a:t>
                      </a:r>
                      <a:r>
                        <a:rPr lang="en-US" altLang="ko-KR" sz="1400" dirty="0" err="1"/>
                        <a:t>BidrectionalIterator</a:t>
                      </a:r>
                      <a:r>
                        <a:rPr lang="en-US" altLang="ko-KR" sz="1400" baseline="0" dirty="0"/>
                        <a:t> end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bool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next_permutation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BidrectionalIterator</a:t>
                      </a:r>
                      <a:r>
                        <a:rPr lang="en-US" altLang="ko-KR" sz="1400" dirty="0"/>
                        <a:t> beg, </a:t>
                      </a:r>
                      <a:r>
                        <a:rPr lang="en-US" altLang="ko-KR" sz="1400" dirty="0" err="1"/>
                        <a:t>BidrectionalIterator</a:t>
                      </a:r>
                      <a:r>
                        <a:rPr lang="en-US" altLang="ko-KR" sz="1400" baseline="0" dirty="0"/>
                        <a:t> end, 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                                           </a:t>
                      </a:r>
                      <a:r>
                        <a:rPr lang="en-US" altLang="ko-KR" sz="1400" baseline="0" dirty="0" err="1"/>
                        <a:t>CompFunc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/>
                        <a:t>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[beg,end]</a:t>
                      </a:r>
                      <a:r>
                        <a:rPr lang="ko-KR" altLang="en-US" sz="1400"/>
                        <a:t>범위 안에 있는 원소들의 순서를 다음 순열에 따라 변경한다</a:t>
                      </a:r>
                      <a:r>
                        <a:rPr lang="en-US" altLang="ko-KR" sz="140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prev_permutation()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bool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next_permutation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BidrectionalIterator</a:t>
                      </a:r>
                      <a:r>
                        <a:rPr lang="en-US" altLang="ko-KR" sz="1400" dirty="0"/>
                        <a:t> beg, </a:t>
                      </a:r>
                      <a:r>
                        <a:rPr lang="en-US" altLang="ko-KR" sz="1400" dirty="0" err="1"/>
                        <a:t>BidrectionalIterator</a:t>
                      </a:r>
                      <a:r>
                        <a:rPr lang="en-US" altLang="ko-KR" sz="1400" baseline="0" dirty="0"/>
                        <a:t> end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bool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next_permutation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BidrectionalIterator</a:t>
                      </a:r>
                      <a:r>
                        <a:rPr lang="en-US" altLang="ko-KR" sz="1400" dirty="0"/>
                        <a:t> beg, </a:t>
                      </a:r>
                      <a:r>
                        <a:rPr lang="en-US" altLang="ko-KR" sz="1400" dirty="0" err="1"/>
                        <a:t>BidrectionalIterator</a:t>
                      </a:r>
                      <a:r>
                        <a:rPr lang="en-US" altLang="ko-KR" sz="1400" baseline="0" dirty="0"/>
                        <a:t> end ,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                                           </a:t>
                      </a:r>
                      <a:r>
                        <a:rPr lang="en-US" altLang="ko-KR" sz="1400" baseline="0" dirty="0" err="1"/>
                        <a:t>CompFunc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/>
                        <a:t>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[beg,end]</a:t>
                      </a:r>
                      <a:r>
                        <a:rPr lang="ko-KR" altLang="en-US" sz="1400"/>
                        <a:t>범위 안에 있는 원소들의 수서를 지난 번 순열에 따라 변경한다</a:t>
                      </a:r>
                      <a:r>
                        <a:rPr lang="en-US" altLang="ko-KR" sz="1400"/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사전식으로 정렬되어있어야  효율적인다</a:t>
                      </a:r>
                      <a:r>
                        <a:rPr lang="en-US" altLang="ko-KR" sz="1400"/>
                        <a:t>.( </a:t>
                      </a:r>
                      <a:r>
                        <a:rPr lang="ko-KR" altLang="en-US" sz="1400"/>
                        <a:t>내림차수 및 오름차순</a:t>
                      </a:r>
                      <a:r>
                        <a:rPr lang="en-US" altLang="ko-KR" sz="140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rendom_shuffle()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void </a:t>
                      </a:r>
                      <a:r>
                        <a:rPr lang="en-US" altLang="ko-KR" sz="1400" dirty="0" err="1"/>
                        <a:t>random_shuffle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RandomAccessIterator</a:t>
                      </a:r>
                      <a:r>
                        <a:rPr lang="en-US" altLang="ko-KR" sz="1400" dirty="0"/>
                        <a:t> beg, </a:t>
                      </a:r>
                      <a:r>
                        <a:rPr lang="en-US" altLang="ko-KR" sz="1400" dirty="0" err="1"/>
                        <a:t>RandomAccessIterator</a:t>
                      </a:r>
                      <a:r>
                        <a:rPr lang="en-US" altLang="ko-KR" sz="1400" dirty="0"/>
                        <a:t> end )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void </a:t>
                      </a:r>
                      <a:r>
                        <a:rPr lang="en-US" altLang="ko-KR" sz="1400" dirty="0" err="1"/>
                        <a:t>random_shuffle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RandomAccessIterator</a:t>
                      </a:r>
                      <a:r>
                        <a:rPr lang="en-US" altLang="ko-KR" sz="1400" baseline="0" dirty="0"/>
                        <a:t> beg, </a:t>
                      </a:r>
                      <a:r>
                        <a:rPr lang="en-US" altLang="ko-KR" sz="1400" baseline="0" dirty="0" err="1"/>
                        <a:t>RandomAccessIterator</a:t>
                      </a:r>
                      <a:r>
                        <a:rPr lang="en-US" altLang="ko-KR" sz="1400" baseline="0" dirty="0"/>
                        <a:t> end,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                                       </a:t>
                      </a:r>
                      <a:r>
                        <a:rPr lang="en-US" altLang="ko-KR" sz="1400" baseline="0" dirty="0" err="1"/>
                        <a:t>RandomFunc</a:t>
                      </a:r>
                      <a:r>
                        <a:rPr lang="en-US" altLang="ko-KR" sz="1400" baseline="0" dirty="0"/>
                        <a:t>&amp; </a:t>
                      </a:r>
                      <a:r>
                        <a:rPr lang="en-US" altLang="ko-KR" sz="1400" baseline="0"/>
                        <a:t>op )</a:t>
                      </a:r>
                    </a:p>
                    <a:p>
                      <a:pPr algn="l" latinLnBrk="1"/>
                      <a:r>
                        <a:rPr lang="en-US" altLang="ko-KR" sz="1400"/>
                        <a:t>[beg,end]</a:t>
                      </a:r>
                      <a:r>
                        <a:rPr lang="ko-KR" altLang="en-US" sz="1400"/>
                        <a:t>범위 안의 원소들의 순서를 난수 생성기를 이용하여 무작위로 배치한다</a:t>
                      </a:r>
                      <a:r>
                        <a:rPr lang="en-US" altLang="ko-KR" sz="140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366765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algorithm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26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3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/>
                        <a:t>변경 알고리즘</a:t>
                      </a:r>
                      <a:r>
                        <a:rPr lang="en-US" altLang="ko-KR" sz="1800"/>
                        <a:t>-4-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partition()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BidirectionalIterator</a:t>
                      </a:r>
                      <a:r>
                        <a:rPr lang="en-US" altLang="ko-KR" sz="1400" dirty="0"/>
                        <a:t> partition( </a:t>
                      </a:r>
                      <a:r>
                        <a:rPr lang="en-US" altLang="ko-KR" sz="1400" dirty="0" err="1"/>
                        <a:t>BidirectionalIteator</a:t>
                      </a:r>
                      <a:r>
                        <a:rPr lang="en-US" altLang="ko-KR" sz="1400" dirty="0"/>
                        <a:t> beg, </a:t>
                      </a:r>
                      <a:r>
                        <a:rPr lang="en-US" altLang="ko-KR" sz="1400" dirty="0" err="1"/>
                        <a:t>BidirectionalIterator</a:t>
                      </a:r>
                      <a:r>
                        <a:rPr lang="en-US" altLang="ko-KR" sz="1400" dirty="0"/>
                        <a:t> end,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                                                      </a:t>
                      </a:r>
                      <a:r>
                        <a:rPr lang="en-US" altLang="ko-KR" sz="1400" dirty="0" err="1"/>
                        <a:t>UnaryPredicate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/>
                        <a:t>op )</a:t>
                      </a:r>
                    </a:p>
                    <a:p>
                      <a:pPr algn="l" latinLnBrk="1"/>
                      <a:r>
                        <a:rPr lang="ko-KR" altLang="en-US" sz="1400"/>
                        <a:t>두 알고리즘 모두 </a:t>
                      </a:r>
                      <a:r>
                        <a:rPr lang="en-US" altLang="ko-KR" sz="1400"/>
                        <a:t>[beg,end]</a:t>
                      </a:r>
                      <a:r>
                        <a:rPr lang="ko-KR" altLang="en-US" sz="1400"/>
                        <a:t>범위 안에서 단항 조건자 </a:t>
                      </a:r>
                      <a:r>
                        <a:rPr lang="en-US" altLang="ko-KR" sz="1400"/>
                        <a:t>op(elem)</a:t>
                      </a:r>
                      <a:r>
                        <a:rPr lang="ko-KR" altLang="en-US" sz="1400"/>
                        <a:t>가 </a:t>
                      </a:r>
                      <a:r>
                        <a:rPr lang="en-US" altLang="ko-KR" sz="1400"/>
                        <a:t>true</a:t>
                      </a:r>
                      <a:r>
                        <a:rPr lang="ko-KR" altLang="en-US" sz="1400"/>
                        <a:t>를 반환하는 원소를  그렇지 않은 원소들보다 앞쪽으로 배치한다</a:t>
                      </a:r>
                      <a:r>
                        <a:rPr lang="en-US" altLang="ko-KR" sz="1400"/>
                        <a:t>.</a:t>
                      </a:r>
                    </a:p>
                    <a:p>
                      <a:pPr algn="l" latinLnBrk="1"/>
                      <a:r>
                        <a:rPr lang="ko-KR" altLang="en-US" sz="1400"/>
                        <a:t>또한 </a:t>
                      </a:r>
                      <a:r>
                        <a:rPr lang="en-US" altLang="ko-KR" sz="1400"/>
                        <a:t>op()</a:t>
                      </a:r>
                      <a:r>
                        <a:rPr lang="ko-KR" altLang="en-US" sz="1400"/>
                        <a:t>가 </a:t>
                      </a:r>
                      <a:r>
                        <a:rPr lang="en-US" altLang="ko-KR" sz="1400"/>
                        <a:t>false</a:t>
                      </a:r>
                      <a:r>
                        <a:rPr lang="ko-KR" altLang="en-US" sz="1400"/>
                        <a:t>를 반환하는 첫 번째 위치를 반환한다</a:t>
                      </a:r>
                      <a:r>
                        <a:rPr lang="en-US" altLang="ko-KR" sz="140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stable_partition()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BidirectionalIterator</a:t>
                      </a:r>
                      <a:r>
                        <a:rPr lang="en-US" altLang="ko-KR" sz="1400" dirty="0"/>
                        <a:t>  </a:t>
                      </a:r>
                      <a:r>
                        <a:rPr lang="en-US" altLang="ko-KR" sz="1400" dirty="0" err="1"/>
                        <a:t>stable_partition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BidirectionalIteator</a:t>
                      </a:r>
                      <a:r>
                        <a:rPr lang="en-US" altLang="ko-KR" sz="1400" dirty="0"/>
                        <a:t> beg,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                                                                  </a:t>
                      </a:r>
                      <a:r>
                        <a:rPr lang="en-US" altLang="ko-KR" sz="1400" dirty="0" err="1"/>
                        <a:t>BidirectionalIterator</a:t>
                      </a:r>
                      <a:r>
                        <a:rPr lang="en-US" altLang="ko-KR" sz="1400" dirty="0"/>
                        <a:t> end,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                                                                   </a:t>
                      </a:r>
                      <a:r>
                        <a:rPr lang="en-US" altLang="ko-KR" sz="1400" dirty="0" err="1"/>
                        <a:t>UnaryPredicate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/>
                        <a:t>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두 알고리즘의 차이는 원소들의 상대적인 순서가 그대로 유지되는가 하는 것이다</a:t>
                      </a:r>
                      <a:r>
                        <a:rPr lang="en-US" altLang="ko-KR" sz="140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정렬기준에 따라 원소를 두 부분으로 쪼개는 용도로도 사용할 수 있다</a:t>
                      </a:r>
                      <a:r>
                        <a:rPr lang="en-US" altLang="ko-KR" sz="1400"/>
                        <a:t>.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167063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algorithm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523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/>
                        <a:t>정렬 알고리즘</a:t>
                      </a:r>
                      <a:r>
                        <a:rPr lang="en-US" altLang="ko-KR" sz="1800"/>
                        <a:t>-1-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sort()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모든 원소를 정렬한다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stable_sort()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sort()</a:t>
                      </a:r>
                      <a:r>
                        <a:rPr lang="ko-KR" altLang="en-US" sz="1800" dirty="0"/>
                        <a:t>와 동일하나</a:t>
                      </a:r>
                      <a:r>
                        <a:rPr lang="en-US" altLang="ko-KR" sz="1800" dirty="0"/>
                        <a:t> </a:t>
                      </a:r>
                      <a:r>
                        <a:rPr lang="en-US" altLang="ko-KR" sz="1800" dirty="0" err="1"/>
                        <a:t>stable_sort</a:t>
                      </a:r>
                      <a:r>
                        <a:rPr lang="en-US" altLang="ko-KR" sz="1800" dirty="0"/>
                        <a:t>()</a:t>
                      </a:r>
                      <a:r>
                        <a:rPr lang="ko-KR" altLang="en-US" sz="1800" dirty="0"/>
                        <a:t>의 경우 동등 원소의 상대적인 위치를 유지시켜 준다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partial_sort()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명시된 </a:t>
                      </a:r>
                      <a:r>
                        <a:rPr lang="en-US" altLang="ko-KR" sz="1800" dirty="0"/>
                        <a:t>n </a:t>
                      </a:r>
                      <a:r>
                        <a:rPr lang="ko-KR" altLang="en-US" sz="1800" dirty="0"/>
                        <a:t>원소까지만 정확히 정렬한다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partial_sort_copy()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copy()</a:t>
                      </a:r>
                      <a:r>
                        <a:rPr lang="ko-KR" altLang="en-US" sz="1800" dirty="0"/>
                        <a:t>와 </a:t>
                      </a:r>
                      <a:r>
                        <a:rPr lang="en-US" altLang="ko-KR" sz="1800" dirty="0"/>
                        <a:t> </a:t>
                      </a:r>
                      <a:r>
                        <a:rPr lang="en-US" altLang="ko-KR" sz="1800" dirty="0" err="1"/>
                        <a:t>partial_sort</a:t>
                      </a:r>
                      <a:r>
                        <a:rPr lang="en-US" altLang="ko-KR" sz="1800" dirty="0"/>
                        <a:t>()</a:t>
                      </a:r>
                      <a:r>
                        <a:rPr lang="ko-KR" altLang="en-US" sz="1800" dirty="0"/>
                        <a:t>가 결합된 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nth_element()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n</a:t>
                      </a:r>
                      <a:r>
                        <a:rPr lang="ko-KR" altLang="en-US" sz="1800" dirty="0"/>
                        <a:t>번째 원소까지 정렬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partition()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조건을 만족하는 원소를 앞쪽으로 이동한다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stable_partition()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partition()</a:t>
                      </a:r>
                      <a:r>
                        <a:rPr lang="ko-KR" altLang="en-US" sz="1800" dirty="0"/>
                        <a:t>과 동일하나 </a:t>
                      </a:r>
                      <a:r>
                        <a:rPr lang="en-US" altLang="ko-KR" sz="1800" dirty="0"/>
                        <a:t> </a:t>
                      </a:r>
                      <a:r>
                        <a:rPr lang="en-US" altLang="ko-KR" sz="1800" dirty="0" err="1"/>
                        <a:t>stable_partititon</a:t>
                      </a:r>
                      <a:r>
                        <a:rPr lang="en-US" altLang="ko-KR" sz="1800" dirty="0"/>
                        <a:t>()</a:t>
                      </a:r>
                      <a:r>
                        <a:rPr lang="ko-KR" altLang="en-US" sz="1800" dirty="0"/>
                        <a:t>은 원소들의 상대적인 순서가 그대로 유지된다</a:t>
                      </a:r>
                      <a:r>
                        <a:rPr lang="en-US" altLang="ko-KR" sz="1800" dirty="0"/>
                        <a:t>. 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make_heap()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지정된 범위의 원소들을 재배치하여 </a:t>
                      </a:r>
                      <a:r>
                        <a:rPr lang="ko-KR" altLang="en-US" sz="1800" dirty="0" err="1"/>
                        <a:t>힙으로</a:t>
                      </a:r>
                      <a:r>
                        <a:rPr lang="ko-KR" altLang="en-US" sz="1800" dirty="0"/>
                        <a:t> 구성한다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push_heap()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err="1"/>
                        <a:t>힙에</a:t>
                      </a:r>
                      <a:r>
                        <a:rPr lang="ko-KR" altLang="en-US" sz="1800" dirty="0"/>
                        <a:t> 새로운 원소를 추가한다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pop_heap()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힘에서부터 다음 원소를 제거한다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sort_heap()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지정된 범위의 원소들을 정렬한다</a:t>
                      </a:r>
                      <a:r>
                        <a:rPr lang="en-US" altLang="ko-KR" sz="1800" dirty="0"/>
                        <a:t>.( </a:t>
                      </a:r>
                      <a:r>
                        <a:rPr lang="ko-KR" altLang="en-US" sz="1800" dirty="0"/>
                        <a:t>실행된 이후는 </a:t>
                      </a:r>
                      <a:r>
                        <a:rPr lang="ko-KR" altLang="en-US" sz="1800" dirty="0" err="1"/>
                        <a:t>힙이</a:t>
                      </a:r>
                      <a:r>
                        <a:rPr lang="ko-KR" altLang="en-US" sz="1800" dirty="0"/>
                        <a:t> 아니다</a:t>
                      </a:r>
                      <a:r>
                        <a:rPr lang="en-US" altLang="ko-KR" sz="1800" dirty="0"/>
                        <a:t>. )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686895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algorithm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5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/>
                        <a:t>정렬 알고리즘</a:t>
                      </a:r>
                      <a:r>
                        <a:rPr lang="en-US" altLang="ko-KR" sz="1800"/>
                        <a:t>-2-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sort()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void sort( </a:t>
                      </a:r>
                      <a:r>
                        <a:rPr lang="en-US" altLang="ko-KR" sz="1400" dirty="0" err="1"/>
                        <a:t>RandomAccessIteator</a:t>
                      </a:r>
                      <a:r>
                        <a:rPr lang="en-US" altLang="ko-KR" sz="1400" dirty="0"/>
                        <a:t> beg, </a:t>
                      </a:r>
                      <a:r>
                        <a:rPr lang="en-US" altLang="ko-KR" sz="1400" dirty="0" err="1"/>
                        <a:t>RandomAccessIterator</a:t>
                      </a:r>
                      <a:r>
                        <a:rPr lang="en-US" altLang="ko-KR" sz="1400" dirty="0"/>
                        <a:t> end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void sort( </a:t>
                      </a:r>
                      <a:r>
                        <a:rPr lang="en-US" altLang="ko-KR" sz="1400" dirty="0" err="1"/>
                        <a:t>RandomAccessIteator</a:t>
                      </a:r>
                      <a:r>
                        <a:rPr lang="en-US" altLang="ko-KR" sz="1400" dirty="0"/>
                        <a:t> beg, </a:t>
                      </a:r>
                      <a:r>
                        <a:rPr lang="en-US" altLang="ko-KR" sz="1400" dirty="0" err="1"/>
                        <a:t>RandomAccessIterator</a:t>
                      </a:r>
                      <a:r>
                        <a:rPr lang="en-US" altLang="ko-KR" sz="1400" dirty="0"/>
                        <a:t> end,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                  </a:t>
                      </a:r>
                      <a:r>
                        <a:rPr lang="en-US" altLang="ko-KR" sz="1400" dirty="0" err="1"/>
                        <a:t>BinaryPredicate</a:t>
                      </a:r>
                      <a:r>
                        <a:rPr lang="en-US" altLang="ko-KR" sz="1400" dirty="0"/>
                        <a:t> 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[beg,end]</a:t>
                      </a:r>
                      <a:r>
                        <a:rPr lang="ko-KR" altLang="en-US" sz="1400"/>
                        <a:t>범위 안의 모든원소를 </a:t>
                      </a:r>
                      <a:r>
                        <a:rPr lang="en-US" altLang="ko-KR" sz="1400"/>
                        <a:t>&lt; </a:t>
                      </a:r>
                      <a:r>
                        <a:rPr lang="ko-KR" altLang="en-US" sz="1400"/>
                        <a:t>연산자를 이용하여 정렬한다</a:t>
                      </a:r>
                      <a:r>
                        <a:rPr lang="en-US" altLang="ko-KR" sz="140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stable_sort()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void </a:t>
                      </a:r>
                      <a:r>
                        <a:rPr lang="en-US" altLang="ko-KR" sz="1400" dirty="0" err="1"/>
                        <a:t>stable_sort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RandomAccessIteator</a:t>
                      </a:r>
                      <a:r>
                        <a:rPr lang="en-US" altLang="ko-KR" sz="1400" dirty="0"/>
                        <a:t> beg, </a:t>
                      </a:r>
                      <a:r>
                        <a:rPr lang="en-US" altLang="ko-KR" sz="1400" dirty="0" err="1"/>
                        <a:t>RandomAccessIterator</a:t>
                      </a:r>
                      <a:r>
                        <a:rPr lang="en-US" altLang="ko-KR" sz="1400" dirty="0"/>
                        <a:t> end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void </a:t>
                      </a:r>
                      <a:r>
                        <a:rPr lang="en-US" altLang="ko-KR" sz="1400" dirty="0" err="1"/>
                        <a:t>stable_sort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RandomAccessIteator</a:t>
                      </a:r>
                      <a:r>
                        <a:rPr lang="en-US" altLang="ko-KR" sz="1400" dirty="0"/>
                        <a:t> beg, </a:t>
                      </a:r>
                      <a:r>
                        <a:rPr lang="en-US" altLang="ko-KR" sz="1400" dirty="0" err="1"/>
                        <a:t>RandomAccessIterator</a:t>
                      </a:r>
                      <a:r>
                        <a:rPr lang="en-US" altLang="ko-KR" sz="1400" dirty="0"/>
                        <a:t> end,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                              </a:t>
                      </a:r>
                      <a:r>
                        <a:rPr lang="en-US" altLang="ko-KR" sz="1400" dirty="0" err="1"/>
                        <a:t>BinaryPredicate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/>
                        <a:t>op )</a:t>
                      </a:r>
                      <a:endParaRPr lang="en-US" altLang="ko-KR" sz="14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sort()</a:t>
                      </a:r>
                      <a:r>
                        <a:rPr lang="ko-KR" altLang="en-US" sz="1400"/>
                        <a:t>와 </a:t>
                      </a:r>
                      <a:r>
                        <a:rPr lang="en-US" altLang="ko-KR" sz="1400"/>
                        <a:t>stable_sort()</a:t>
                      </a:r>
                      <a:r>
                        <a:rPr lang="ko-KR" altLang="en-US" sz="1400"/>
                        <a:t>의 차이점은 </a:t>
                      </a:r>
                      <a:r>
                        <a:rPr lang="en-US" altLang="ko-KR" sz="1400"/>
                        <a:t>stable_sort()</a:t>
                      </a:r>
                      <a:r>
                        <a:rPr lang="ko-KR" altLang="en-US" sz="1400"/>
                        <a:t>의 경우 동등 원소의 상대적인 위치를 유지 시켜 둔다는 사실이다</a:t>
                      </a:r>
                      <a:r>
                        <a:rPr lang="en-US" altLang="ko-KR" sz="14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27796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algorithm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5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/>
                        <a:t>정렬 알고리즘</a:t>
                      </a:r>
                      <a:r>
                        <a:rPr lang="en-US" altLang="ko-KR" sz="1800"/>
                        <a:t>-3-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partial_sort()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void sort( </a:t>
                      </a:r>
                      <a:r>
                        <a:rPr lang="en-US" altLang="ko-KR" sz="1400" dirty="0" err="1"/>
                        <a:t>RandomAccessIteator</a:t>
                      </a:r>
                      <a:r>
                        <a:rPr lang="en-US" altLang="ko-KR" sz="1400" dirty="0"/>
                        <a:t> beg,  </a:t>
                      </a:r>
                      <a:r>
                        <a:rPr lang="en-US" altLang="ko-KR" sz="1400" dirty="0" err="1"/>
                        <a:t>RandomAccessIteator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sortEnd</a:t>
                      </a:r>
                      <a:r>
                        <a:rPr lang="en-US" altLang="ko-KR" sz="1400" baseline="0" dirty="0"/>
                        <a:t>,                    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/>
                        <a:t>                 </a:t>
                      </a:r>
                      <a:r>
                        <a:rPr lang="en-US" altLang="ko-KR" sz="1400" dirty="0" err="1"/>
                        <a:t>RandomAccessIterator</a:t>
                      </a:r>
                      <a:r>
                        <a:rPr lang="en-US" altLang="ko-KR" sz="1400" dirty="0"/>
                        <a:t> end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void </a:t>
                      </a:r>
                      <a:r>
                        <a:rPr lang="en-US" altLang="ko-KR" sz="1400" dirty="0" err="1"/>
                        <a:t>partial_sort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RandomAccessIteator</a:t>
                      </a:r>
                      <a:r>
                        <a:rPr lang="en-US" altLang="ko-KR" sz="1400" dirty="0"/>
                        <a:t> beg,  </a:t>
                      </a:r>
                      <a:r>
                        <a:rPr lang="en-US" altLang="ko-KR" sz="1400" dirty="0" err="1"/>
                        <a:t>RandomAccessIteator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sortEnd</a:t>
                      </a:r>
                      <a:r>
                        <a:rPr lang="en-US" altLang="ko-KR" sz="1400" baseline="0" dirty="0"/>
                        <a:t>,                    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/>
                        <a:t>                               </a:t>
                      </a:r>
                      <a:r>
                        <a:rPr lang="en-US" altLang="ko-KR" sz="1400" dirty="0" err="1"/>
                        <a:t>RandomAccessIterator</a:t>
                      </a:r>
                      <a:r>
                        <a:rPr lang="en-US" altLang="ko-KR" sz="1400" dirty="0"/>
                        <a:t> end, </a:t>
                      </a:r>
                      <a:r>
                        <a:rPr lang="en-US" altLang="ko-KR" sz="1400" dirty="0" err="1"/>
                        <a:t>BinaryPredicate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/>
                        <a:t>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[beg,end]</a:t>
                      </a:r>
                      <a:r>
                        <a:rPr lang="ko-KR" altLang="en-US" sz="1400"/>
                        <a:t>범위 안에 있는 원소들을 </a:t>
                      </a:r>
                      <a:r>
                        <a:rPr lang="en-US" altLang="ko-KR" sz="1400"/>
                        <a:t>&lt;</a:t>
                      </a:r>
                      <a:r>
                        <a:rPr lang="ko-KR" altLang="en-US" sz="1400"/>
                        <a:t>연산자를 이용하여 정렬한다</a:t>
                      </a:r>
                      <a:r>
                        <a:rPr lang="en-US" altLang="ko-KR" sz="1400"/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[beg,</a:t>
                      </a:r>
                      <a:r>
                        <a:rPr lang="en-US" altLang="ko-KR" sz="1400" baseline="0"/>
                        <a:t> sortEnd]</a:t>
                      </a:r>
                      <a:r>
                        <a:rPr lang="ko-KR" altLang="en-US" sz="1400" baseline="0"/>
                        <a:t>범위는 정렬된 순서의 원소를 지니는 부분정렬알고지즘이다</a:t>
                      </a:r>
                      <a:r>
                        <a:rPr lang="en-US" altLang="ko-KR" sz="1400" baseline="0"/>
                        <a:t>.</a:t>
                      </a:r>
                      <a:endParaRPr lang="en-US" altLang="ko-KR" sz="140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partial_sort_copy()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RandomAccessIterator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partial_sort_copy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InputIterator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sourceBeg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                                                                       </a:t>
                      </a:r>
                      <a:r>
                        <a:rPr lang="en-US" altLang="ko-KR" sz="1400" dirty="0" err="1"/>
                        <a:t>InputIterator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sourceEnd</a:t>
                      </a:r>
                      <a:r>
                        <a:rPr lang="en-US" altLang="ko-KR" sz="1400" dirty="0"/>
                        <a:t>,</a:t>
                      </a:r>
                      <a:r>
                        <a:rPr lang="en-US" altLang="ko-KR" sz="1400" baseline="0" dirty="0"/>
                        <a:t> 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                                                                        </a:t>
                      </a:r>
                      <a:r>
                        <a:rPr lang="en-US" altLang="ko-KR" sz="1400" dirty="0" err="1"/>
                        <a:t>RandomAccessIteator</a:t>
                      </a:r>
                      <a:r>
                        <a:rPr lang="en-US" altLang="ko-KR" sz="1400" dirty="0"/>
                        <a:t>  </a:t>
                      </a:r>
                      <a:r>
                        <a:rPr lang="en-US" altLang="ko-KR" sz="1400" dirty="0" err="1"/>
                        <a:t>destBeg</a:t>
                      </a:r>
                      <a:r>
                        <a:rPr lang="en-US" altLang="ko-KR" sz="1400" dirty="0"/>
                        <a:t>,  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                                                                        </a:t>
                      </a:r>
                      <a:r>
                        <a:rPr lang="en-US" altLang="ko-KR" sz="1400" dirty="0" err="1"/>
                        <a:t>RandomAccessIteator</a:t>
                      </a:r>
                      <a:r>
                        <a:rPr lang="en-US" altLang="ko-KR" sz="1400" baseline="0" dirty="0"/>
                        <a:t>  </a:t>
                      </a:r>
                      <a:r>
                        <a:rPr lang="en-US" altLang="ko-KR" sz="1400" baseline="0" dirty="0" err="1"/>
                        <a:t>destEnd</a:t>
                      </a:r>
                      <a:r>
                        <a:rPr lang="en-US" altLang="ko-KR" sz="1400" baseline="0" dirty="0"/>
                        <a:t> )</a:t>
                      </a:r>
                      <a:endParaRPr lang="en-US" altLang="ko-KR" sz="14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RandomAccessIterator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partial_sort_copy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InputIterator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sourceBeg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                                                                       </a:t>
                      </a:r>
                      <a:r>
                        <a:rPr lang="en-US" altLang="ko-KR" sz="1400" dirty="0" err="1"/>
                        <a:t>InputIterator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sourceEnd</a:t>
                      </a:r>
                      <a:r>
                        <a:rPr lang="en-US" altLang="ko-KR" sz="1400" dirty="0"/>
                        <a:t>,</a:t>
                      </a:r>
                      <a:r>
                        <a:rPr lang="en-US" altLang="ko-KR" sz="1400" baseline="0" dirty="0"/>
                        <a:t> 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                                                                        </a:t>
                      </a:r>
                      <a:r>
                        <a:rPr lang="en-US" altLang="ko-KR" sz="1400" dirty="0" err="1"/>
                        <a:t>RandomAccessIteator</a:t>
                      </a:r>
                      <a:r>
                        <a:rPr lang="en-US" altLang="ko-KR" sz="1400" dirty="0"/>
                        <a:t>  </a:t>
                      </a:r>
                      <a:r>
                        <a:rPr lang="en-US" altLang="ko-KR" sz="1400" dirty="0" err="1"/>
                        <a:t>destBeg</a:t>
                      </a:r>
                      <a:r>
                        <a:rPr lang="en-US" altLang="ko-KR" sz="1400" dirty="0"/>
                        <a:t>,  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                                                                        </a:t>
                      </a:r>
                      <a:r>
                        <a:rPr lang="en-US" altLang="ko-KR" sz="1400" dirty="0" err="1"/>
                        <a:t>RandomAccessIteator</a:t>
                      </a:r>
                      <a:r>
                        <a:rPr lang="en-US" altLang="ko-KR" sz="1400" baseline="0" dirty="0"/>
                        <a:t>  </a:t>
                      </a:r>
                      <a:r>
                        <a:rPr lang="en-US" altLang="ko-KR" sz="1400" baseline="0" dirty="0" err="1"/>
                        <a:t>destEnd</a:t>
                      </a:r>
                      <a:r>
                        <a:rPr lang="en-US" altLang="ko-KR" sz="1400" baseline="0" dirty="0"/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/>
                        <a:t>                                                                         </a:t>
                      </a:r>
                      <a:r>
                        <a:rPr lang="en-US" altLang="ko-KR" sz="1400" baseline="0" dirty="0" err="1"/>
                        <a:t>BinaryPredicate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/>
                        <a:t>op 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/>
                        <a:t>copy()</a:t>
                      </a:r>
                      <a:r>
                        <a:rPr lang="ko-KR" altLang="en-US" sz="1400" baseline="0"/>
                        <a:t>와 </a:t>
                      </a:r>
                      <a:r>
                        <a:rPr lang="en-US" altLang="ko-KR" sz="1400" baseline="0"/>
                        <a:t>partial_sort()</a:t>
                      </a:r>
                      <a:r>
                        <a:rPr lang="ko-KR" altLang="en-US" sz="1400" baseline="0"/>
                        <a:t>가 결합된 형태이며 소스범위 </a:t>
                      </a:r>
                      <a:r>
                        <a:rPr lang="en-US" altLang="ko-KR" sz="1400" baseline="0"/>
                        <a:t>[sourceBeg, sourceEnd]</a:t>
                      </a:r>
                      <a:r>
                        <a:rPr lang="ko-KR" altLang="en-US" sz="1400" baseline="0"/>
                        <a:t>에서부터 목적지 범위 </a:t>
                      </a:r>
                      <a:r>
                        <a:rPr lang="en-US" altLang="ko-KR" sz="1400" baseline="0"/>
                        <a:t>[destBeg, desgEnd]</a:t>
                      </a:r>
                      <a:r>
                        <a:rPr lang="ko-KR" altLang="en-US" sz="1400" baseline="0"/>
                        <a:t>로 원소들을 정렬한 수 복사한다</a:t>
                      </a:r>
                      <a:r>
                        <a:rPr lang="en-US" altLang="ko-KR" sz="1400" baseline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983781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algorithm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/>
                        <a:t>정렬 알고리즘</a:t>
                      </a:r>
                      <a:r>
                        <a:rPr lang="en-US" altLang="ko-KR" sz="1800"/>
                        <a:t>-4-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/>
                        <a:t>nth_element</a:t>
                      </a:r>
                      <a:r>
                        <a:rPr lang="en-US" altLang="ko-KR" sz="1800" dirty="0"/>
                        <a:t>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void </a:t>
                      </a:r>
                      <a:r>
                        <a:rPr lang="en-US" altLang="ko-KR" sz="1400" dirty="0" err="1"/>
                        <a:t>nth_element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RandomAccessIteator</a:t>
                      </a:r>
                      <a:r>
                        <a:rPr lang="en-US" altLang="ko-KR" sz="1400" dirty="0"/>
                        <a:t> beg, </a:t>
                      </a:r>
                      <a:r>
                        <a:rPr lang="en-US" altLang="ko-KR" sz="1400" dirty="0" err="1"/>
                        <a:t>RandomAccessIterator</a:t>
                      </a:r>
                      <a:r>
                        <a:rPr lang="en-US" altLang="ko-KR" sz="1400" dirty="0"/>
                        <a:t> nth, 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                                 </a:t>
                      </a:r>
                      <a:r>
                        <a:rPr lang="en-US" altLang="ko-KR" sz="1400" dirty="0" err="1"/>
                        <a:t>RandomAccessIterator</a:t>
                      </a:r>
                      <a:r>
                        <a:rPr lang="en-US" altLang="ko-KR" sz="1400" dirty="0"/>
                        <a:t> end 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void </a:t>
                      </a:r>
                      <a:r>
                        <a:rPr lang="en-US" altLang="ko-KR" sz="1400" dirty="0" err="1"/>
                        <a:t>nth_element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RandomAccessIteator</a:t>
                      </a:r>
                      <a:r>
                        <a:rPr lang="en-US" altLang="ko-KR" sz="1400" dirty="0"/>
                        <a:t> beg, </a:t>
                      </a:r>
                      <a:r>
                        <a:rPr lang="en-US" altLang="ko-KR" sz="1400" dirty="0" err="1"/>
                        <a:t>RandomAccessIterator</a:t>
                      </a:r>
                      <a:r>
                        <a:rPr lang="en-US" altLang="ko-KR" sz="1400" dirty="0"/>
                        <a:t> nth, 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                                 </a:t>
                      </a:r>
                      <a:r>
                        <a:rPr lang="en-US" altLang="ko-KR" sz="1400" dirty="0" err="1"/>
                        <a:t>RandomAccessIterator</a:t>
                      </a:r>
                      <a:r>
                        <a:rPr lang="en-US" altLang="ko-KR" sz="1400" dirty="0"/>
                        <a:t> end , </a:t>
                      </a:r>
                      <a:r>
                        <a:rPr lang="en-US" altLang="ko-KR" sz="1400" dirty="0" err="1"/>
                        <a:t>BinaryPredicate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/>
                        <a:t>op);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두 형태 모두 지정된 위치에 시퀀스를 정렬했을 때 놓이게 되는 원소를 가져다 놓는다</a:t>
                      </a:r>
                      <a:r>
                        <a:rPr lang="en-US" altLang="ko-KR" sz="140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알고리즘은 </a:t>
                      </a:r>
                      <a:r>
                        <a:rPr lang="en-US" altLang="ko-KR" sz="1400"/>
                        <a:t>nth</a:t>
                      </a:r>
                      <a:r>
                        <a:rPr lang="ko-KR" altLang="en-US" sz="1400"/>
                        <a:t>를 중심으로 왼쪽과 오른쪽으로 분리하여</a:t>
                      </a:r>
                      <a:r>
                        <a:rPr lang="en-US" altLang="ko-KR" sz="1400"/>
                        <a:t>, nth</a:t>
                      </a:r>
                      <a:r>
                        <a:rPr lang="ko-KR" altLang="en-US" sz="1400"/>
                        <a:t>왼편의 </a:t>
                      </a:r>
                      <a:r>
                        <a:rPr lang="ko-KR" altLang="en-US" sz="1400" baseline="0"/>
                        <a:t> 원소들이 모두 </a:t>
                      </a:r>
                      <a:r>
                        <a:rPr lang="en-US" altLang="ko-KR" sz="1400" baseline="0"/>
                        <a:t>nth</a:t>
                      </a:r>
                      <a:r>
                        <a:rPr lang="ko-KR" altLang="en-US" sz="1400" baseline="0"/>
                        <a:t>오른편에 있는 원소드보다 작거나 같도록 한다</a:t>
                      </a:r>
                      <a:r>
                        <a:rPr lang="en-US" altLang="ko-KR" sz="1400" baseline="0"/>
                        <a:t>. </a:t>
                      </a:r>
                      <a:r>
                        <a:rPr lang="ko-KR" altLang="en-US" sz="1400" baseline="0"/>
                        <a:t>각 파티션 내에서늬 위치는 정의되어 있지 않다</a:t>
                      </a:r>
                      <a:r>
                        <a:rPr lang="en-US" altLang="ko-KR" sz="1400" baseline="0"/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/>
                        <a:t>이 알고리즘은 모든 원소들을 정렬하지 않고 </a:t>
                      </a:r>
                      <a:r>
                        <a:rPr lang="en-US" altLang="ko-KR" sz="1400" baseline="0"/>
                        <a:t>n</a:t>
                      </a:r>
                      <a:r>
                        <a:rPr lang="ko-KR" altLang="en-US" sz="1400" baseline="0"/>
                        <a:t>개의 가장 크거나 작은 원소들만을 필요로 할 경우 유용하게 사용할 수 있다</a:t>
                      </a:r>
                      <a:r>
                        <a:rPr lang="en-US" altLang="ko-KR" sz="1400" baseline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partition()</a:t>
                      </a:r>
                      <a:endParaRPr lang="ko-KR" altLang="en-US" sz="18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변경알고리즘 참조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/>
                        <a:t>stable_partition</a:t>
                      </a:r>
                      <a:r>
                        <a:rPr lang="en-US" altLang="ko-KR" sz="1800" dirty="0"/>
                        <a:t>()</a:t>
                      </a:r>
                      <a:endParaRPr lang="ko-KR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747937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algorithm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/>
                        <a:t>정렬 알고리즘</a:t>
                      </a:r>
                      <a:r>
                        <a:rPr lang="en-US" altLang="ko-KR" sz="1800"/>
                        <a:t>-5-</a:t>
                      </a:r>
                    </a:p>
                    <a:p>
                      <a:pPr algn="l" latinLnBrk="1"/>
                      <a:r>
                        <a:rPr lang="ko-KR" altLang="en-US" sz="1800"/>
                        <a:t>힙이란 원소를 특별한 방법으로 정렬하는 곳에 사용되는 특별한 시퀀스다</a:t>
                      </a:r>
                      <a:r>
                        <a:rPr lang="en-US" altLang="ko-KR" sz="1800"/>
                        <a:t>. </a:t>
                      </a:r>
                      <a:r>
                        <a:rPr lang="ko-KR" altLang="en-US" sz="1800"/>
                        <a:t>힙은 바이너리 트리로 구현된 특별한 컨테이너라고 생각할 수 있다</a:t>
                      </a:r>
                      <a:r>
                        <a:rPr lang="en-US" altLang="ko-KR" sz="1800"/>
                        <a:t>. 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make_heap()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void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 err="1"/>
                        <a:t>make_heap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RandomAccessIteator</a:t>
                      </a:r>
                      <a:r>
                        <a:rPr lang="en-US" altLang="ko-KR" sz="1400" baseline="0" dirty="0"/>
                        <a:t> beg, </a:t>
                      </a:r>
                      <a:r>
                        <a:rPr lang="en-US" altLang="ko-KR" sz="1400" baseline="0" dirty="0" err="1"/>
                        <a:t>RandomAccessIterator</a:t>
                      </a:r>
                      <a:r>
                        <a:rPr lang="en-US" altLang="ko-KR" sz="1400" baseline="0" dirty="0"/>
                        <a:t> end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void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 err="1"/>
                        <a:t>make_heap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RandomAccessIteator</a:t>
                      </a:r>
                      <a:r>
                        <a:rPr lang="en-US" altLang="ko-KR" sz="1400" baseline="0" dirty="0"/>
                        <a:t> beg, </a:t>
                      </a:r>
                      <a:r>
                        <a:rPr lang="en-US" altLang="ko-KR" sz="1400" baseline="0" dirty="0" err="1"/>
                        <a:t>RandomAccessIterator</a:t>
                      </a:r>
                      <a:r>
                        <a:rPr lang="en-US" altLang="ko-KR" sz="1400" baseline="0" dirty="0"/>
                        <a:t> end,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                               </a:t>
                      </a:r>
                      <a:r>
                        <a:rPr lang="en-US" altLang="ko-KR" sz="1400" baseline="0" dirty="0" err="1"/>
                        <a:t>BinaryPredicate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/>
                        <a:t>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/>
                        <a:t>[beg,end]</a:t>
                      </a:r>
                      <a:r>
                        <a:rPr lang="ko-KR" altLang="en-US" sz="1400" baseline="0"/>
                        <a:t>범위의 원소들을 재배치하여 힙으로 구성한다</a:t>
                      </a:r>
                      <a:r>
                        <a:rPr lang="en-US" altLang="ko-KR" sz="1400" baseline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push_heap()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void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 err="1"/>
                        <a:t>push_heap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RandomAccessIteator</a:t>
                      </a:r>
                      <a:r>
                        <a:rPr lang="en-US" altLang="ko-KR" sz="1400" baseline="0" dirty="0"/>
                        <a:t> beg, </a:t>
                      </a:r>
                      <a:r>
                        <a:rPr lang="en-US" altLang="ko-KR" sz="1400" baseline="0" dirty="0" err="1"/>
                        <a:t>RandomAccessIterator</a:t>
                      </a:r>
                      <a:r>
                        <a:rPr lang="en-US" altLang="ko-KR" sz="1400" baseline="0" dirty="0"/>
                        <a:t> end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void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 err="1"/>
                        <a:t>push_heap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RandomAccessIteator</a:t>
                      </a:r>
                      <a:r>
                        <a:rPr lang="en-US" altLang="ko-KR" sz="1400" baseline="0" dirty="0"/>
                        <a:t> beg, </a:t>
                      </a:r>
                      <a:r>
                        <a:rPr lang="en-US" altLang="ko-KR" sz="1400" baseline="0" dirty="0" err="1"/>
                        <a:t>RandomAccessIterator</a:t>
                      </a:r>
                      <a:r>
                        <a:rPr lang="en-US" altLang="ko-KR" sz="1400" baseline="0" dirty="0"/>
                        <a:t> end,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                               </a:t>
                      </a:r>
                      <a:r>
                        <a:rPr lang="en-US" altLang="ko-KR" sz="1400" baseline="0" dirty="0" err="1"/>
                        <a:t>BinaryPredicate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/>
                        <a:t>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/>
                        <a:t>힙 범위</a:t>
                      </a:r>
                      <a:r>
                        <a:rPr lang="en-US" altLang="ko-KR" sz="1400" baseline="0"/>
                        <a:t>[beg,end-1]</a:t>
                      </a:r>
                      <a:r>
                        <a:rPr lang="ko-KR" altLang="en-US" sz="1400" baseline="0"/>
                        <a:t>에서 마지막 원소를 추가한다</a:t>
                      </a:r>
                      <a:r>
                        <a:rPr lang="en-US" altLang="ko-KR" sz="1400" baseline="0"/>
                        <a:t>.</a:t>
                      </a:r>
                      <a:r>
                        <a:rPr lang="ko-KR" altLang="en-US" sz="1400" baseline="0"/>
                        <a:t>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pop_heap()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void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 err="1"/>
                        <a:t>pop_heap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RandomAccessIteator</a:t>
                      </a:r>
                      <a:r>
                        <a:rPr lang="en-US" altLang="ko-KR" sz="1400" baseline="0" dirty="0"/>
                        <a:t> beg, </a:t>
                      </a:r>
                      <a:r>
                        <a:rPr lang="en-US" altLang="ko-KR" sz="1400" baseline="0" dirty="0" err="1"/>
                        <a:t>RandomAccessIterator</a:t>
                      </a:r>
                      <a:r>
                        <a:rPr lang="en-US" altLang="ko-KR" sz="1400" baseline="0" dirty="0"/>
                        <a:t> end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void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 err="1"/>
                        <a:t>pop_heap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RandomAccessIteator</a:t>
                      </a:r>
                      <a:r>
                        <a:rPr lang="en-US" altLang="ko-KR" sz="1400" baseline="0" dirty="0"/>
                        <a:t> beg, </a:t>
                      </a:r>
                      <a:r>
                        <a:rPr lang="en-US" altLang="ko-KR" sz="1400" baseline="0" dirty="0" err="1"/>
                        <a:t>RandomAccessIterator</a:t>
                      </a:r>
                      <a:r>
                        <a:rPr lang="en-US" altLang="ko-KR" sz="1400" baseline="0" dirty="0"/>
                        <a:t> end,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                               </a:t>
                      </a:r>
                      <a:r>
                        <a:rPr lang="en-US" altLang="ko-KR" sz="1400" baseline="0" dirty="0" err="1"/>
                        <a:t>BinaryPredicate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/>
                        <a:t>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/>
                        <a:t>[beg,end]</a:t>
                      </a:r>
                      <a:r>
                        <a:rPr lang="ko-KR" altLang="en-US" sz="1400" baseline="0"/>
                        <a:t>범위 안에서 가장 큰 값을 가지는 첫번째 원소르 마지막 위치로 이동시킨수 남아있는 원소들을 가지고 새로운 힙을생성하다</a:t>
                      </a:r>
                      <a:r>
                        <a:rPr lang="en-US" altLang="ko-KR" sz="1400" baseline="0"/>
                        <a:t>. </a:t>
                      </a:r>
                      <a:r>
                        <a:rPr lang="ko-KR" altLang="en-US" sz="1400" baseline="0"/>
                        <a:t>결국 힙에서부터 다음 원소를 제거한다</a:t>
                      </a:r>
                      <a:r>
                        <a:rPr lang="en-US" altLang="ko-KR" sz="1400" baseline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sort_heap()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void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 err="1"/>
                        <a:t>sort_heap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RandomAccessIteator</a:t>
                      </a:r>
                      <a:r>
                        <a:rPr lang="en-US" altLang="ko-KR" sz="1400" baseline="0" dirty="0"/>
                        <a:t> beg, </a:t>
                      </a:r>
                      <a:r>
                        <a:rPr lang="en-US" altLang="ko-KR" sz="1400" baseline="0" dirty="0" err="1"/>
                        <a:t>RandomAccessIterator</a:t>
                      </a:r>
                      <a:r>
                        <a:rPr lang="en-US" altLang="ko-KR" sz="1400" baseline="0" dirty="0"/>
                        <a:t> end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void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 err="1"/>
                        <a:t>sort_heap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RandomAccessIteator</a:t>
                      </a:r>
                      <a:r>
                        <a:rPr lang="en-US" altLang="ko-KR" sz="1400" baseline="0" dirty="0"/>
                        <a:t> beg, </a:t>
                      </a:r>
                      <a:r>
                        <a:rPr lang="en-US" altLang="ko-KR" sz="1400" baseline="0" dirty="0" err="1"/>
                        <a:t>RandomAccessIterator</a:t>
                      </a:r>
                      <a:r>
                        <a:rPr lang="en-US" altLang="ko-KR" sz="1400" baseline="0" dirty="0"/>
                        <a:t> end,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                               </a:t>
                      </a:r>
                      <a:r>
                        <a:rPr lang="en-US" altLang="ko-KR" sz="1400" baseline="0" dirty="0" err="1"/>
                        <a:t>BinaryPredicate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/>
                        <a:t>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/>
                        <a:t>[beg,end]</a:t>
                      </a:r>
                      <a:r>
                        <a:rPr lang="ko-KR" altLang="en-US" sz="1400" baseline="0"/>
                        <a:t>범위의  원소를 정렬한다</a:t>
                      </a:r>
                      <a:r>
                        <a:rPr lang="en-US" altLang="ko-KR" sz="1400" baseline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381010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정렬된 </a:t>
                      </a:r>
                      <a:r>
                        <a:rPr lang="ko-KR" altLang="en-US" sz="1800"/>
                        <a:t>범위  알고리즘</a:t>
                      </a:r>
                      <a:r>
                        <a:rPr lang="en-US" altLang="ko-KR" sz="1800"/>
                        <a:t>-1-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/>
                        <a:t>binary_search</a:t>
                      </a:r>
                      <a:r>
                        <a:rPr lang="en-US" altLang="ko-KR" sz="1800" dirty="0"/>
                        <a:t>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/>
                        <a:t>특정 원소의 존재 여부 판단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includes()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여러 개의 원소가 존재하는지 판단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lower_bound()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값으로 들어온 값보다 크거나 같은 값을 가지는 원소의 위치를 반환한다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upper_bound()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값으로 들어온 값보다 큰 값을 가지는 원소의 위치를 반환한다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equal_range()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정렬 상태가 깨지지 않는 첫 번째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마지막 위치를 검색한다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merge()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두 정렬된 범위를 병합한다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set_union()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두 정렬된 범위의 합집합을 계산한다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set_intersection()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두 정렬된 범위의 교집합을 계산한다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set_difference()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두 정렬된 범위의 </a:t>
                      </a:r>
                      <a:r>
                        <a:rPr lang="ko-KR" altLang="en-US" sz="1800" dirty="0" err="1"/>
                        <a:t>차집합을</a:t>
                      </a:r>
                      <a:r>
                        <a:rPr lang="ko-KR" altLang="en-US" sz="1800" dirty="0"/>
                        <a:t> 계산한다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set_symmetric_difference()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두 정렬됨 범위의 대칭 </a:t>
                      </a:r>
                      <a:r>
                        <a:rPr lang="ko-KR" altLang="en-US" sz="1800" dirty="0" err="1"/>
                        <a:t>차집합을</a:t>
                      </a:r>
                      <a:r>
                        <a:rPr lang="ko-KR" altLang="en-US" sz="1800" dirty="0"/>
                        <a:t> 계산한다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inplace_merge()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err="1"/>
                        <a:t>연솢적으로</a:t>
                      </a:r>
                      <a:r>
                        <a:rPr lang="ko-KR" altLang="en-US" sz="1800" dirty="0"/>
                        <a:t> 정렬된 범위를 병합한다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402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파일의 분할</a:t>
            </a:r>
          </a:p>
        </p:txBody>
      </p:sp>
      <p:sp>
        <p:nvSpPr>
          <p:cNvPr id="40963" name="AutoShape 3"/>
          <p:cNvSpPr>
            <a:spLocks noChangeArrowheads="1"/>
          </p:cNvSpPr>
          <p:nvPr/>
        </p:nvSpPr>
        <p:spPr bwMode="auto">
          <a:xfrm>
            <a:off x="1619250" y="1414463"/>
            <a:ext cx="1223963" cy="1368425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1400">
                <a:latin typeface="Courier New" pitchFamily="49" charset="0"/>
              </a:rPr>
              <a:t>ClassA.cpp</a:t>
            </a:r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3130550" y="1414463"/>
            <a:ext cx="1223963" cy="1368425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1400">
                <a:latin typeface="Courier New" pitchFamily="49" charset="0"/>
              </a:rPr>
              <a:t>ClassA.h</a:t>
            </a:r>
          </a:p>
        </p:txBody>
      </p:sp>
      <p:sp>
        <p:nvSpPr>
          <p:cNvPr id="40965" name="AutoShape 5"/>
          <p:cNvSpPr>
            <a:spLocks noChangeArrowheads="1"/>
          </p:cNvSpPr>
          <p:nvPr/>
        </p:nvSpPr>
        <p:spPr bwMode="auto">
          <a:xfrm>
            <a:off x="1619250" y="2997200"/>
            <a:ext cx="1223963" cy="1368425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1400">
                <a:latin typeface="Courier New" pitchFamily="49" charset="0"/>
              </a:rPr>
              <a:t>ClassB.cpp</a:t>
            </a: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3130550" y="2997200"/>
            <a:ext cx="1223963" cy="1368425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1400">
                <a:latin typeface="Courier New" pitchFamily="49" charset="0"/>
              </a:rPr>
              <a:t>ClassB.h</a:t>
            </a: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1619250" y="4581525"/>
            <a:ext cx="1223963" cy="1368425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1400">
                <a:latin typeface="Courier New" pitchFamily="49" charset="0"/>
              </a:rPr>
              <a:t>ClassC.cpp</a:t>
            </a:r>
          </a:p>
        </p:txBody>
      </p:sp>
      <p:sp>
        <p:nvSpPr>
          <p:cNvPr id="40968" name="AutoShape 8"/>
          <p:cNvSpPr>
            <a:spLocks noChangeArrowheads="1"/>
          </p:cNvSpPr>
          <p:nvPr/>
        </p:nvSpPr>
        <p:spPr bwMode="auto">
          <a:xfrm>
            <a:off x="3130550" y="4581525"/>
            <a:ext cx="1223963" cy="1368425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1400">
                <a:latin typeface="Courier New" pitchFamily="49" charset="0"/>
              </a:rPr>
              <a:t>ClassC.h</a:t>
            </a:r>
          </a:p>
        </p:txBody>
      </p:sp>
      <p:sp>
        <p:nvSpPr>
          <p:cNvPr id="40969" name="AutoShape 9"/>
          <p:cNvSpPr>
            <a:spLocks noChangeArrowheads="1"/>
          </p:cNvSpPr>
          <p:nvPr/>
        </p:nvSpPr>
        <p:spPr bwMode="auto">
          <a:xfrm>
            <a:off x="5435600" y="2997200"/>
            <a:ext cx="1223963" cy="1368425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1400">
                <a:latin typeface="Courier New" pitchFamily="49" charset="0"/>
              </a:rPr>
              <a:t>main.cpp</a:t>
            </a:r>
          </a:p>
        </p:txBody>
      </p:sp>
      <p:cxnSp>
        <p:nvCxnSpPr>
          <p:cNvPr id="40970" name="AutoShape 10"/>
          <p:cNvCxnSpPr>
            <a:cxnSpLocks noChangeShapeType="1"/>
            <a:stCxn id="40964" idx="3"/>
            <a:endCxn id="40969" idx="1"/>
          </p:cNvCxnSpPr>
          <p:nvPr/>
        </p:nvCxnSpPr>
        <p:spPr bwMode="auto">
          <a:xfrm>
            <a:off x="4354513" y="2098675"/>
            <a:ext cx="1081087" cy="1582738"/>
          </a:xfrm>
          <a:prstGeom prst="bent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1" name="AutoShape 11"/>
          <p:cNvCxnSpPr>
            <a:cxnSpLocks noChangeShapeType="1"/>
            <a:stCxn id="40966" idx="3"/>
            <a:endCxn id="40969" idx="1"/>
          </p:cNvCxnSpPr>
          <p:nvPr/>
        </p:nvCxnSpPr>
        <p:spPr bwMode="auto">
          <a:xfrm>
            <a:off x="4354513" y="3681413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2" name="AutoShape 12"/>
          <p:cNvCxnSpPr>
            <a:cxnSpLocks noChangeShapeType="1"/>
            <a:stCxn id="40968" idx="3"/>
            <a:endCxn id="40969" idx="1"/>
          </p:cNvCxnSpPr>
          <p:nvPr/>
        </p:nvCxnSpPr>
        <p:spPr bwMode="auto">
          <a:xfrm flipV="1">
            <a:off x="4354513" y="3681413"/>
            <a:ext cx="1081087" cy="1584325"/>
          </a:xfrm>
          <a:prstGeom prst="bent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3" name="AutoShape 13"/>
          <p:cNvCxnSpPr>
            <a:cxnSpLocks noChangeShapeType="1"/>
            <a:stCxn id="40964" idx="1"/>
            <a:endCxn id="40963" idx="3"/>
          </p:cNvCxnSpPr>
          <p:nvPr/>
        </p:nvCxnSpPr>
        <p:spPr bwMode="auto">
          <a:xfrm rot="10800000">
            <a:off x="2843213" y="2098675"/>
            <a:ext cx="2873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4" name="AutoShape 14"/>
          <p:cNvCxnSpPr>
            <a:cxnSpLocks noChangeShapeType="1"/>
            <a:stCxn id="40966" idx="1"/>
            <a:endCxn id="40965" idx="3"/>
          </p:cNvCxnSpPr>
          <p:nvPr/>
        </p:nvCxnSpPr>
        <p:spPr bwMode="auto">
          <a:xfrm rot="10800000">
            <a:off x="2843213" y="3681413"/>
            <a:ext cx="2873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5" name="AutoShape 15"/>
          <p:cNvCxnSpPr>
            <a:cxnSpLocks noChangeShapeType="1"/>
            <a:stCxn id="40968" idx="1"/>
            <a:endCxn id="40967" idx="3"/>
          </p:cNvCxnSpPr>
          <p:nvPr/>
        </p:nvCxnSpPr>
        <p:spPr bwMode="auto">
          <a:xfrm rot="10800000">
            <a:off x="2843213" y="5265738"/>
            <a:ext cx="2873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정렬된 </a:t>
                      </a:r>
                      <a:r>
                        <a:rPr lang="ko-KR" altLang="en-US" sz="1800"/>
                        <a:t>범위  알고리즘</a:t>
                      </a:r>
                      <a:r>
                        <a:rPr lang="en-US" altLang="ko-KR" sz="1800"/>
                        <a:t>-2-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/>
                        <a:t>binary_search</a:t>
                      </a:r>
                      <a:r>
                        <a:rPr lang="en-US" altLang="ko-KR" sz="1800" dirty="0"/>
                        <a:t>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bool</a:t>
                      </a:r>
                      <a:r>
                        <a:rPr lang="en-US" altLang="ko-KR" sz="1400" dirty="0"/>
                        <a:t>  </a:t>
                      </a:r>
                      <a:r>
                        <a:rPr lang="en-US" altLang="ko-KR" sz="1400" dirty="0" err="1"/>
                        <a:t>binary_search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beg,  </a:t>
                      </a:r>
                      <a:r>
                        <a:rPr lang="en-US" altLang="ko-KR" sz="1400" baseline="0" dirty="0" err="1"/>
                        <a:t>ForwardIteator</a:t>
                      </a:r>
                      <a:r>
                        <a:rPr lang="en-US" altLang="ko-KR" sz="1400" baseline="0" dirty="0"/>
                        <a:t> end, const T&amp; value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bool</a:t>
                      </a:r>
                      <a:r>
                        <a:rPr lang="en-US" altLang="ko-KR" sz="1400" dirty="0"/>
                        <a:t>  </a:t>
                      </a:r>
                      <a:r>
                        <a:rPr lang="en-US" altLang="ko-KR" sz="1400" dirty="0" err="1"/>
                        <a:t>binary_search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beg,  </a:t>
                      </a:r>
                      <a:r>
                        <a:rPr lang="en-US" altLang="ko-KR" sz="1400" baseline="0" dirty="0" err="1"/>
                        <a:t>ForwardIteator</a:t>
                      </a:r>
                      <a:r>
                        <a:rPr lang="en-US" altLang="ko-KR" sz="1400" baseline="0" dirty="0"/>
                        <a:t> end, const T&amp; value,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/>
                        <a:t>                                     </a:t>
                      </a:r>
                      <a:r>
                        <a:rPr lang="en-US" altLang="ko-KR" sz="1400" baseline="0" dirty="0" err="1"/>
                        <a:t>BinaryPredicate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/>
                        <a:t>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/>
                        <a:t>[beg,end]</a:t>
                      </a:r>
                      <a:r>
                        <a:rPr lang="ko-KR" altLang="en-US" sz="1400" baseline="0"/>
                        <a:t>범위 안에 </a:t>
                      </a:r>
                      <a:r>
                        <a:rPr lang="en-US" altLang="ko-KR" sz="1400" baseline="0"/>
                        <a:t>value</a:t>
                      </a:r>
                      <a:r>
                        <a:rPr lang="ko-KR" altLang="en-US" sz="1400" baseline="0"/>
                        <a:t>와 같은 값이 존재하는지 판단한다</a:t>
                      </a:r>
                      <a:r>
                        <a:rPr lang="en-US" altLang="ko-KR" sz="1400" baseline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includes()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bool</a:t>
                      </a:r>
                      <a:r>
                        <a:rPr lang="en-US" altLang="ko-KR" sz="1400" dirty="0"/>
                        <a:t> includes( </a:t>
                      </a:r>
                      <a:r>
                        <a:rPr lang="en-US" altLang="ko-KR" sz="1400" dirty="0" err="1"/>
                        <a:t>InputIterator</a:t>
                      </a:r>
                      <a:r>
                        <a:rPr lang="en-US" altLang="ko-KR" sz="1400" dirty="0"/>
                        <a:t> beg, </a:t>
                      </a:r>
                      <a:r>
                        <a:rPr lang="en-US" altLang="ko-KR" sz="1400" dirty="0" err="1"/>
                        <a:t>InputIterator</a:t>
                      </a:r>
                      <a:r>
                        <a:rPr lang="en-US" altLang="ko-KR" sz="1400" dirty="0"/>
                        <a:t> end,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                          InputIterator2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searchBeg</a:t>
                      </a:r>
                      <a:r>
                        <a:rPr lang="en-US" altLang="ko-KR" sz="1400" baseline="0" dirty="0"/>
                        <a:t>, InputIterator2 </a:t>
                      </a:r>
                      <a:r>
                        <a:rPr lang="en-US" altLang="ko-KR" sz="1400" baseline="0" dirty="0" err="1"/>
                        <a:t>searchEnd</a:t>
                      </a:r>
                      <a:r>
                        <a:rPr lang="en-US" altLang="ko-KR" sz="1400" baseline="0" dirty="0"/>
                        <a:t>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bool</a:t>
                      </a:r>
                      <a:r>
                        <a:rPr lang="en-US" altLang="ko-KR" sz="1400" dirty="0"/>
                        <a:t> includes( </a:t>
                      </a:r>
                      <a:r>
                        <a:rPr lang="en-US" altLang="ko-KR" sz="1400" dirty="0" err="1"/>
                        <a:t>InputIterator</a:t>
                      </a:r>
                      <a:r>
                        <a:rPr lang="en-US" altLang="ko-KR" sz="1400" dirty="0"/>
                        <a:t> beg, </a:t>
                      </a:r>
                      <a:r>
                        <a:rPr lang="en-US" altLang="ko-KR" sz="1400" dirty="0" err="1"/>
                        <a:t>InputIterator</a:t>
                      </a:r>
                      <a:r>
                        <a:rPr lang="en-US" altLang="ko-KR" sz="1400" dirty="0"/>
                        <a:t> end,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                          InputIterator2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searchBeg</a:t>
                      </a:r>
                      <a:r>
                        <a:rPr lang="en-US" altLang="ko-KR" sz="1400" baseline="0" dirty="0"/>
                        <a:t>, InputIterator2 </a:t>
                      </a:r>
                      <a:r>
                        <a:rPr lang="en-US" altLang="ko-KR" sz="1400" baseline="0" dirty="0" err="1"/>
                        <a:t>searchEnd</a:t>
                      </a:r>
                      <a:r>
                        <a:rPr lang="en-US" altLang="ko-KR" sz="1400" baseline="0" dirty="0"/>
                        <a:t> ,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                           </a:t>
                      </a:r>
                      <a:r>
                        <a:rPr lang="en-US" altLang="ko-KR" sz="1400" baseline="0" dirty="0" err="1"/>
                        <a:t>BinaryPredicate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/>
                        <a:t>op)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/>
                        <a:t>두 형태 모두 정렬된 범위 </a:t>
                      </a:r>
                      <a:r>
                        <a:rPr lang="en-US" altLang="ko-KR" sz="1400" baseline="0"/>
                        <a:t>[beg,end]</a:t>
                      </a:r>
                      <a:r>
                        <a:rPr lang="ko-KR" altLang="en-US" sz="1400" baseline="0"/>
                        <a:t>가 정렬되 범위인 </a:t>
                      </a:r>
                      <a:r>
                        <a:rPr lang="en-US" altLang="ko-KR" sz="1400" baseline="0"/>
                        <a:t>[searchBeg, searchEnd]</a:t>
                      </a:r>
                      <a:r>
                        <a:rPr lang="ko-KR" altLang="en-US" sz="1400" baseline="0"/>
                        <a:t>의 모든 원솓르을 포함하고 있는지 판단한다</a:t>
                      </a:r>
                      <a:r>
                        <a:rPr lang="en-US" altLang="ko-KR" sz="1400" baseline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lower_bound()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Forwarditerator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lower_bound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beg,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end, 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                                                      const T&amp; value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Forwarditerator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lower_bound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beg,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end, 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                                                      const T&amp; value , </a:t>
                      </a:r>
                      <a:r>
                        <a:rPr lang="en-US" altLang="ko-KR" sz="1400" baseline="0" dirty="0" err="1"/>
                        <a:t>BinaryPredicate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/>
                        <a:t>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/>
                        <a:t>value</a:t>
                      </a:r>
                      <a:r>
                        <a:rPr lang="ko-KR" altLang="en-US" sz="1400" baseline="0"/>
                        <a:t>로 들어온 값보다 크거나 같은 값을 가지는 원소의 위치를 반환한다</a:t>
                      </a:r>
                      <a:r>
                        <a:rPr lang="en-US" altLang="ko-KR" sz="1400" baseline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upper_bound()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Forwarditerator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upper_bound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beg,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end, 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                                                      const T&amp; value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Forwarditerator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upper_bound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beg,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end, 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                                                      const T&amp; value , </a:t>
                      </a:r>
                      <a:r>
                        <a:rPr lang="en-US" altLang="ko-KR" sz="1400" baseline="0" dirty="0" err="1"/>
                        <a:t>BinaryPredicate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/>
                        <a:t>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/>
                        <a:t>vavlue</a:t>
                      </a:r>
                      <a:r>
                        <a:rPr lang="ko-KR" altLang="en-US" sz="1400" baseline="0"/>
                        <a:t>로 들어온 값보다 큰 값을 가지는 원소의 위치를 반환한다</a:t>
                      </a:r>
                      <a:r>
                        <a:rPr lang="en-US" altLang="ko-KR" sz="1400" baseline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090883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396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정렬된 </a:t>
                      </a:r>
                      <a:r>
                        <a:rPr lang="ko-KR" altLang="en-US" sz="1800"/>
                        <a:t>범위  알고리즘</a:t>
                      </a:r>
                      <a:r>
                        <a:rPr lang="en-US" altLang="ko-KR" sz="1800"/>
                        <a:t>-2-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/>
                        <a:t>equal_range</a:t>
                      </a:r>
                      <a:r>
                        <a:rPr lang="en-US" altLang="ko-KR" sz="1800" dirty="0"/>
                        <a:t>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pair&lt;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FoorwardIterator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&gt;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 err="1"/>
                        <a:t>equal_range</a:t>
                      </a:r>
                      <a:r>
                        <a:rPr lang="en-US" altLang="ko-KR" sz="1400" baseline="0" dirty="0"/>
                        <a:t>(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beg,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end, const T&amp; </a:t>
                      </a:r>
                      <a:r>
                        <a:rPr lang="en-US" altLang="ko-KR" sz="1400" baseline="0"/>
                        <a:t>value )</a:t>
                      </a:r>
                      <a:endParaRPr lang="en-US" altLang="ko-KR" sz="14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pair&lt;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FoorwardIterator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&gt;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 err="1"/>
                        <a:t>equal_range</a:t>
                      </a:r>
                      <a:r>
                        <a:rPr lang="en-US" altLang="ko-KR" sz="1400" baseline="0" dirty="0"/>
                        <a:t>(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beg, </a:t>
                      </a:r>
                      <a:r>
                        <a:rPr lang="en-US" altLang="ko-KR" sz="1400" baseline="0" dirty="0" err="1"/>
                        <a:t>ForwardIterator</a:t>
                      </a:r>
                      <a:r>
                        <a:rPr lang="en-US" altLang="ko-KR" sz="1400" baseline="0" dirty="0"/>
                        <a:t> end, const T&amp; value 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/>
                        <a:t>                        </a:t>
                      </a:r>
                      <a:r>
                        <a:rPr lang="en-US" altLang="ko-KR" sz="1400" baseline="0" dirty="0" err="1"/>
                        <a:t>BinaryPredicate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/>
                        <a:t>op)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/>
                        <a:t>두형태 모두 </a:t>
                      </a:r>
                      <a:r>
                        <a:rPr lang="en-US" altLang="ko-KR" sz="1400" baseline="0"/>
                        <a:t>lower_bound()</a:t>
                      </a:r>
                      <a:r>
                        <a:rPr lang="ko-KR" altLang="en-US" sz="1400" baseline="0"/>
                        <a:t>와 </a:t>
                      </a:r>
                      <a:r>
                        <a:rPr lang="en-US" altLang="ko-KR" sz="1400" baseline="0"/>
                        <a:t>upper_bound()</a:t>
                      </a:r>
                      <a:r>
                        <a:rPr lang="ko-KR" altLang="en-US" sz="1400" baseline="0"/>
                        <a:t>가 반환하는 반복자들로 구성된 </a:t>
                      </a:r>
                      <a:r>
                        <a:rPr lang="en-US" altLang="ko-KR" sz="1400" baseline="0"/>
                        <a:t>pair</a:t>
                      </a:r>
                      <a:r>
                        <a:rPr lang="ko-KR" altLang="en-US" sz="1400" baseline="0"/>
                        <a:t>를 반환한다</a:t>
                      </a:r>
                      <a:r>
                        <a:rPr lang="en-US" altLang="ko-KR" sz="1400" baseline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merge()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OutputIteator</a:t>
                      </a:r>
                      <a:r>
                        <a:rPr lang="en-US" altLang="ko-KR" sz="1400" dirty="0"/>
                        <a:t> merge( </a:t>
                      </a:r>
                      <a:r>
                        <a:rPr lang="en-US" altLang="ko-KR" sz="1400" dirty="0" err="1"/>
                        <a:t>InputIteator</a:t>
                      </a:r>
                      <a:r>
                        <a:rPr lang="en-US" altLang="ko-KR" sz="1400" dirty="0"/>
                        <a:t> source1Beg, </a:t>
                      </a:r>
                      <a:r>
                        <a:rPr lang="en-US" altLang="ko-KR" sz="1400" dirty="0" err="1"/>
                        <a:t>InputIteator</a:t>
                      </a:r>
                      <a:r>
                        <a:rPr lang="en-US" altLang="ko-KR" sz="1400" dirty="0"/>
                        <a:t> source1End,</a:t>
                      </a:r>
                    </a:p>
                    <a:p>
                      <a:pPr algn="l" latinLnBrk="1"/>
                      <a:r>
                        <a:rPr lang="en-US" altLang="ko-KR" sz="1400" dirty="0"/>
                        <a:t>                                      </a:t>
                      </a:r>
                      <a:r>
                        <a:rPr lang="en-US" altLang="ko-KR" sz="1400" dirty="0" err="1"/>
                        <a:t>InputIteator</a:t>
                      </a:r>
                      <a:r>
                        <a:rPr lang="en-US" altLang="ko-KR" sz="1400" dirty="0"/>
                        <a:t> source2Beg, </a:t>
                      </a:r>
                      <a:r>
                        <a:rPr lang="en-US" altLang="ko-KR" sz="1400" dirty="0" err="1"/>
                        <a:t>InputIteator</a:t>
                      </a:r>
                      <a:r>
                        <a:rPr lang="en-US" altLang="ko-KR" sz="1400" dirty="0"/>
                        <a:t> source2End,</a:t>
                      </a:r>
                    </a:p>
                    <a:p>
                      <a:pPr algn="l" latinLnBrk="1"/>
                      <a:r>
                        <a:rPr lang="en-US" altLang="ko-KR" sz="1400" dirty="0"/>
                        <a:t>                                      </a:t>
                      </a:r>
                      <a:r>
                        <a:rPr lang="en-US" altLang="ko-KR" sz="1400" dirty="0" err="1"/>
                        <a:t>OutputIterator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destBeg</a:t>
                      </a:r>
                      <a:r>
                        <a:rPr lang="en-US" altLang="ko-KR" sz="1400" dirty="0"/>
                        <a:t> )</a:t>
                      </a:r>
                    </a:p>
                    <a:p>
                      <a:pPr algn="l" latinLnBrk="1"/>
                      <a:r>
                        <a:rPr lang="en-US" altLang="ko-KR" sz="1400" dirty="0" err="1"/>
                        <a:t>OutputIteator</a:t>
                      </a:r>
                      <a:r>
                        <a:rPr lang="en-US" altLang="ko-KR" sz="1400" dirty="0"/>
                        <a:t> merge( </a:t>
                      </a:r>
                      <a:r>
                        <a:rPr lang="en-US" altLang="ko-KR" sz="1400" dirty="0" err="1"/>
                        <a:t>InputIteator</a:t>
                      </a:r>
                      <a:r>
                        <a:rPr lang="en-US" altLang="ko-KR" sz="1400" dirty="0"/>
                        <a:t> source1Beg, </a:t>
                      </a:r>
                      <a:r>
                        <a:rPr lang="en-US" altLang="ko-KR" sz="1400" dirty="0" err="1"/>
                        <a:t>InputIteator</a:t>
                      </a:r>
                      <a:r>
                        <a:rPr lang="en-US" altLang="ko-KR" sz="1400" dirty="0"/>
                        <a:t> source1End,</a:t>
                      </a:r>
                    </a:p>
                    <a:p>
                      <a:pPr algn="l" latinLnBrk="1"/>
                      <a:r>
                        <a:rPr lang="en-US" altLang="ko-KR" sz="1400" dirty="0"/>
                        <a:t>                                      </a:t>
                      </a:r>
                      <a:r>
                        <a:rPr lang="en-US" altLang="ko-KR" sz="1400" dirty="0" err="1"/>
                        <a:t>InputIteator</a:t>
                      </a:r>
                      <a:r>
                        <a:rPr lang="en-US" altLang="ko-KR" sz="1400" dirty="0"/>
                        <a:t> source2Beg, </a:t>
                      </a:r>
                      <a:r>
                        <a:rPr lang="en-US" altLang="ko-KR" sz="1400" dirty="0" err="1"/>
                        <a:t>InputIteator</a:t>
                      </a:r>
                      <a:r>
                        <a:rPr lang="en-US" altLang="ko-KR" sz="1400" dirty="0"/>
                        <a:t> source2End,</a:t>
                      </a:r>
                    </a:p>
                    <a:p>
                      <a:pPr algn="l" latinLnBrk="1"/>
                      <a:r>
                        <a:rPr lang="en-US" altLang="ko-KR" sz="1400" dirty="0"/>
                        <a:t>                                      </a:t>
                      </a:r>
                      <a:r>
                        <a:rPr lang="en-US" altLang="ko-KR" sz="1400" dirty="0" err="1"/>
                        <a:t>OutputIterator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destBeg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BinaryPredicate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/>
                        <a:t>op )</a:t>
                      </a:r>
                    </a:p>
                    <a:p>
                      <a:pPr algn="l" latinLnBrk="1"/>
                      <a:r>
                        <a:rPr lang="ko-KR" altLang="en-US" sz="1400"/>
                        <a:t>두 형태 모두 정렬된 소스범위 </a:t>
                      </a:r>
                      <a:r>
                        <a:rPr lang="en-US" altLang="ko-KR" sz="1400"/>
                        <a:t>[sourceBeg, sourceEnd]</a:t>
                      </a:r>
                      <a:r>
                        <a:rPr lang="ko-KR" altLang="en-US" sz="1400"/>
                        <a:t>와 </a:t>
                      </a:r>
                      <a:r>
                        <a:rPr lang="en-US" altLang="ko-KR" sz="1400"/>
                        <a:t>[soruce2Beg, source2End]</a:t>
                      </a:r>
                      <a:r>
                        <a:rPr lang="ko-KR" altLang="en-US" sz="1400"/>
                        <a:t>의 원소를 하나로 합치고 이 결과는 </a:t>
                      </a:r>
                      <a:r>
                        <a:rPr lang="en-US" altLang="ko-KR" sz="1400"/>
                        <a:t>destBeg</a:t>
                      </a:r>
                      <a:r>
                        <a:rPr lang="ko-KR" altLang="en-US" sz="1400"/>
                        <a:t>로 시작하는 목적지범위에 기록한다</a:t>
                      </a:r>
                      <a:r>
                        <a:rPr lang="en-US" altLang="ko-KR" sz="1400"/>
                        <a:t>.</a:t>
                      </a:r>
                    </a:p>
                    <a:p>
                      <a:pPr algn="l" latinLnBrk="1"/>
                      <a:r>
                        <a:rPr lang="en-US" altLang="ko-KR" sz="1400"/>
                        <a:t> ( 12246779</a:t>
                      </a:r>
                      <a:r>
                        <a:rPr lang="en-US" altLang="ko-KR" sz="1400" baseline="0"/>
                        <a:t> | 22236689 = 1222223466677899 )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5443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460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정렬된 </a:t>
                      </a:r>
                      <a:r>
                        <a:rPr lang="ko-KR" altLang="en-US" sz="1800"/>
                        <a:t>범위  알고리즘</a:t>
                      </a:r>
                      <a:r>
                        <a:rPr lang="en-US" altLang="ko-KR" sz="1800"/>
                        <a:t>-3-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set_union()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OutputIteator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set_union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InputIteator</a:t>
                      </a:r>
                      <a:r>
                        <a:rPr lang="en-US" altLang="ko-KR" sz="1400" dirty="0"/>
                        <a:t> source1Beg, </a:t>
                      </a:r>
                      <a:r>
                        <a:rPr lang="en-US" altLang="ko-KR" sz="1400" dirty="0" err="1"/>
                        <a:t>InputIteator</a:t>
                      </a:r>
                      <a:r>
                        <a:rPr lang="en-US" altLang="ko-KR" sz="1400" dirty="0"/>
                        <a:t> source1End,</a:t>
                      </a:r>
                    </a:p>
                    <a:p>
                      <a:pPr algn="l" latinLnBrk="1"/>
                      <a:r>
                        <a:rPr lang="en-US" altLang="ko-KR" sz="1400" dirty="0"/>
                        <a:t>                                      </a:t>
                      </a:r>
                      <a:r>
                        <a:rPr lang="en-US" altLang="ko-KR" sz="1400" dirty="0" err="1"/>
                        <a:t>InputIteator</a:t>
                      </a:r>
                      <a:r>
                        <a:rPr lang="en-US" altLang="ko-KR" sz="1400" dirty="0"/>
                        <a:t> source2Beg, </a:t>
                      </a:r>
                      <a:r>
                        <a:rPr lang="en-US" altLang="ko-KR" sz="1400" dirty="0" err="1"/>
                        <a:t>InputIteator</a:t>
                      </a:r>
                      <a:r>
                        <a:rPr lang="en-US" altLang="ko-KR" sz="1400" dirty="0"/>
                        <a:t> source2End,</a:t>
                      </a:r>
                    </a:p>
                    <a:p>
                      <a:pPr algn="l" latinLnBrk="1"/>
                      <a:r>
                        <a:rPr lang="en-US" altLang="ko-KR" sz="1400" dirty="0"/>
                        <a:t>                                      </a:t>
                      </a:r>
                      <a:r>
                        <a:rPr lang="en-US" altLang="ko-KR" sz="1400" dirty="0" err="1"/>
                        <a:t>OutputIterator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destBeg</a:t>
                      </a:r>
                      <a:r>
                        <a:rPr lang="en-US" altLang="ko-KR" sz="1400" dirty="0"/>
                        <a:t> )</a:t>
                      </a:r>
                    </a:p>
                    <a:p>
                      <a:pPr algn="l" latinLnBrk="1"/>
                      <a:r>
                        <a:rPr lang="en-US" altLang="ko-KR" sz="1400" dirty="0" err="1"/>
                        <a:t>OutputIteator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set_union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InputIteator</a:t>
                      </a:r>
                      <a:r>
                        <a:rPr lang="en-US" altLang="ko-KR" sz="1400" dirty="0"/>
                        <a:t> source1Beg, </a:t>
                      </a:r>
                      <a:r>
                        <a:rPr lang="en-US" altLang="ko-KR" sz="1400" dirty="0" err="1"/>
                        <a:t>InputIteator</a:t>
                      </a:r>
                      <a:r>
                        <a:rPr lang="en-US" altLang="ko-KR" sz="1400" dirty="0"/>
                        <a:t> source1End,</a:t>
                      </a:r>
                    </a:p>
                    <a:p>
                      <a:pPr algn="l" latinLnBrk="1"/>
                      <a:r>
                        <a:rPr lang="en-US" altLang="ko-KR" sz="1400" dirty="0"/>
                        <a:t>                                      </a:t>
                      </a:r>
                      <a:r>
                        <a:rPr lang="en-US" altLang="ko-KR" sz="1400" dirty="0" err="1"/>
                        <a:t>InputIteator</a:t>
                      </a:r>
                      <a:r>
                        <a:rPr lang="en-US" altLang="ko-KR" sz="1400" dirty="0"/>
                        <a:t> source2Beg, </a:t>
                      </a:r>
                      <a:r>
                        <a:rPr lang="en-US" altLang="ko-KR" sz="1400" dirty="0" err="1"/>
                        <a:t>InputIteator</a:t>
                      </a:r>
                      <a:r>
                        <a:rPr lang="en-US" altLang="ko-KR" sz="1400" dirty="0"/>
                        <a:t> source2End,</a:t>
                      </a:r>
                    </a:p>
                    <a:p>
                      <a:pPr algn="l" latinLnBrk="1"/>
                      <a:r>
                        <a:rPr lang="en-US" altLang="ko-KR" sz="1400" dirty="0"/>
                        <a:t>                                      </a:t>
                      </a:r>
                      <a:r>
                        <a:rPr lang="en-US" altLang="ko-KR" sz="1400" dirty="0" err="1"/>
                        <a:t>OutputIterator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destBeg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BinaryPredicate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/>
                        <a:t>op )</a:t>
                      </a:r>
                    </a:p>
                    <a:p>
                      <a:pPr algn="l" latinLnBrk="1"/>
                      <a:r>
                        <a:rPr lang="ko-KR" altLang="en-US" sz="1400"/>
                        <a:t>두 형태 모두 정렬된 소스범위 </a:t>
                      </a:r>
                      <a:r>
                        <a:rPr lang="en-US" altLang="ko-KR" sz="1400"/>
                        <a:t>[sourceBeg, sourceEnd]</a:t>
                      </a:r>
                      <a:r>
                        <a:rPr lang="ko-KR" altLang="en-US" sz="1400"/>
                        <a:t>와 </a:t>
                      </a:r>
                      <a:r>
                        <a:rPr lang="en-US" altLang="ko-KR" sz="1400"/>
                        <a:t>[soruce2Beg, source2End]</a:t>
                      </a:r>
                      <a:r>
                        <a:rPr lang="ko-KR" altLang="en-US" sz="1400"/>
                        <a:t>의 원소를 하나로 합치고</a:t>
                      </a:r>
                      <a:r>
                        <a:rPr lang="en-US" altLang="ko-KR" sz="1400"/>
                        <a:t>( </a:t>
                      </a:r>
                      <a:r>
                        <a:rPr lang="ko-KR" altLang="en-US" sz="1400"/>
                        <a:t>두범위의 합집합</a:t>
                      </a:r>
                      <a:r>
                        <a:rPr lang="en-US" altLang="ko-KR" sz="1400"/>
                        <a:t>)</a:t>
                      </a:r>
                      <a:r>
                        <a:rPr lang="ko-KR" altLang="en-US" sz="1400"/>
                        <a:t> 이 결과는 </a:t>
                      </a:r>
                      <a:r>
                        <a:rPr lang="en-US" altLang="ko-KR" sz="1400"/>
                        <a:t>destBeg</a:t>
                      </a:r>
                      <a:r>
                        <a:rPr lang="ko-KR" altLang="en-US" sz="1400"/>
                        <a:t>로 시작하는 목적지 범위에 기록한다</a:t>
                      </a:r>
                      <a:r>
                        <a:rPr lang="en-US" altLang="ko-KR" sz="1400"/>
                        <a:t>.</a:t>
                      </a:r>
                    </a:p>
                    <a:p>
                      <a:pPr algn="l" latinLnBrk="1"/>
                      <a:r>
                        <a:rPr lang="ko-KR" altLang="en-US" sz="1400"/>
                        <a:t>합집합 </a:t>
                      </a:r>
                      <a:r>
                        <a:rPr lang="en-US" altLang="ko-KR" sz="1400"/>
                        <a:t> ( 12246779</a:t>
                      </a:r>
                      <a:r>
                        <a:rPr lang="en-US" altLang="ko-KR" sz="1400" baseline="0"/>
                        <a:t> | 22236689 = 122234667789 )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/>
                        <a:t>set_intersection()</a:t>
                      </a:r>
                      <a:endParaRPr lang="ko-KR" altLang="en-US" sz="1800"/>
                    </a:p>
                    <a:p>
                      <a:pPr algn="l"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OutputIteator set_intersection( InputIteator source1Beg, InputIteator source1End,</a:t>
                      </a:r>
                    </a:p>
                    <a:p>
                      <a:pPr algn="l" latinLnBrk="1"/>
                      <a:r>
                        <a:rPr lang="en-US" altLang="ko-KR" sz="1400"/>
                        <a:t>                                      InputIteator source2Beg, InputIteator source2End,</a:t>
                      </a:r>
                    </a:p>
                    <a:p>
                      <a:pPr algn="l" latinLnBrk="1"/>
                      <a:r>
                        <a:rPr lang="en-US" altLang="ko-KR" sz="1400"/>
                        <a:t>                                      OutputIterator destBeg )</a:t>
                      </a:r>
                    </a:p>
                    <a:p>
                      <a:pPr algn="l" latinLnBrk="1"/>
                      <a:r>
                        <a:rPr lang="en-US" altLang="ko-KR" sz="1400"/>
                        <a:t>OutputIteator set_intersection( InputIteator source1Beg, InputIteator source1End,</a:t>
                      </a:r>
                    </a:p>
                    <a:p>
                      <a:pPr algn="l" latinLnBrk="1"/>
                      <a:r>
                        <a:rPr lang="en-US" altLang="ko-KR" sz="1400"/>
                        <a:t>                                      InputIteator source2Beg, InputIteator source2End,</a:t>
                      </a:r>
                    </a:p>
                    <a:p>
                      <a:pPr algn="l" latinLnBrk="1"/>
                      <a:r>
                        <a:rPr lang="en-US" altLang="ko-KR" sz="1400"/>
                        <a:t>                                      OutputIterator destBeg, BinaryPredicate op )</a:t>
                      </a:r>
                    </a:p>
                    <a:p>
                      <a:pPr algn="l" latinLnBrk="1"/>
                      <a:r>
                        <a:rPr lang="ko-KR" altLang="en-US" sz="1400"/>
                        <a:t>두 형태 모두 정렬된 소스범위 </a:t>
                      </a:r>
                      <a:r>
                        <a:rPr lang="en-US" altLang="ko-KR" sz="1400"/>
                        <a:t>[sourceBeg, sourceEnd]</a:t>
                      </a:r>
                      <a:r>
                        <a:rPr lang="ko-KR" altLang="en-US" sz="1400"/>
                        <a:t>와 </a:t>
                      </a:r>
                      <a:r>
                        <a:rPr lang="en-US" altLang="ko-KR" sz="1400"/>
                        <a:t>[soruce2Beg, source2End]</a:t>
                      </a:r>
                      <a:r>
                        <a:rPr lang="ko-KR" altLang="en-US" sz="1400"/>
                        <a:t>의 원소를 하나로 합치고</a:t>
                      </a:r>
                      <a:r>
                        <a:rPr lang="en-US" altLang="ko-KR" sz="1400"/>
                        <a:t>( </a:t>
                      </a:r>
                      <a:r>
                        <a:rPr lang="ko-KR" altLang="en-US" sz="1400"/>
                        <a:t>두 범위의 교집합</a:t>
                      </a:r>
                      <a:r>
                        <a:rPr lang="en-US" altLang="ko-KR" sz="1400"/>
                        <a:t>) </a:t>
                      </a:r>
                      <a:r>
                        <a:rPr lang="ko-KR" altLang="en-US" sz="1400"/>
                        <a:t>이 결과는 </a:t>
                      </a:r>
                      <a:r>
                        <a:rPr lang="en-US" altLang="ko-KR" sz="1400"/>
                        <a:t>destBeg</a:t>
                      </a:r>
                      <a:r>
                        <a:rPr lang="ko-KR" altLang="en-US" sz="1400"/>
                        <a:t>로 시작하는 목적지 범위에 기록한다</a:t>
                      </a:r>
                      <a:r>
                        <a:rPr lang="en-US" altLang="ko-KR" sz="1400"/>
                        <a:t>. ( 12246779</a:t>
                      </a:r>
                      <a:r>
                        <a:rPr lang="en-US" altLang="ko-KR" sz="1400" baseline="0"/>
                        <a:t> | 22236689 = 2269 )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881266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576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정렬된 </a:t>
                      </a:r>
                      <a:r>
                        <a:rPr lang="ko-KR" altLang="en-US" sz="1800"/>
                        <a:t>범위  알고리즘</a:t>
                      </a:r>
                      <a:r>
                        <a:rPr lang="en-US" altLang="ko-KR" sz="1800"/>
                        <a:t>-4-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set_difference()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OutputIteator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set_difference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InputIteator</a:t>
                      </a:r>
                      <a:r>
                        <a:rPr lang="en-US" altLang="ko-KR" sz="1400" dirty="0"/>
                        <a:t> source1Beg, </a:t>
                      </a:r>
                      <a:r>
                        <a:rPr lang="en-US" altLang="ko-KR" sz="1400" dirty="0" err="1"/>
                        <a:t>InputIteator</a:t>
                      </a:r>
                      <a:r>
                        <a:rPr lang="en-US" altLang="ko-KR" sz="1400" dirty="0"/>
                        <a:t> source1End,</a:t>
                      </a:r>
                    </a:p>
                    <a:p>
                      <a:pPr algn="l" latinLnBrk="1"/>
                      <a:r>
                        <a:rPr lang="en-US" altLang="ko-KR" sz="1400" dirty="0"/>
                        <a:t>                                      </a:t>
                      </a:r>
                      <a:r>
                        <a:rPr lang="en-US" altLang="ko-KR" sz="1400" dirty="0" err="1"/>
                        <a:t>InputIteator</a:t>
                      </a:r>
                      <a:r>
                        <a:rPr lang="en-US" altLang="ko-KR" sz="1400" dirty="0"/>
                        <a:t> source2Beg, </a:t>
                      </a:r>
                      <a:r>
                        <a:rPr lang="en-US" altLang="ko-KR" sz="1400" dirty="0" err="1"/>
                        <a:t>InputIteator</a:t>
                      </a:r>
                      <a:r>
                        <a:rPr lang="en-US" altLang="ko-KR" sz="1400" dirty="0"/>
                        <a:t> source2End,</a:t>
                      </a:r>
                    </a:p>
                    <a:p>
                      <a:pPr algn="l" latinLnBrk="1"/>
                      <a:r>
                        <a:rPr lang="en-US" altLang="ko-KR" sz="1400" dirty="0"/>
                        <a:t>                                      </a:t>
                      </a:r>
                      <a:r>
                        <a:rPr lang="en-US" altLang="ko-KR" sz="1400" dirty="0" err="1"/>
                        <a:t>OutputIterator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destBeg</a:t>
                      </a:r>
                      <a:r>
                        <a:rPr lang="en-US" altLang="ko-KR" sz="1400" dirty="0"/>
                        <a:t> )</a:t>
                      </a:r>
                    </a:p>
                    <a:p>
                      <a:pPr algn="l" latinLnBrk="1"/>
                      <a:r>
                        <a:rPr lang="en-US" altLang="ko-KR" sz="1400" dirty="0" err="1"/>
                        <a:t>OutputIteator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set_difference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InputIteator</a:t>
                      </a:r>
                      <a:r>
                        <a:rPr lang="en-US" altLang="ko-KR" sz="1400" dirty="0"/>
                        <a:t> source1Beg, </a:t>
                      </a:r>
                      <a:r>
                        <a:rPr lang="en-US" altLang="ko-KR" sz="1400" dirty="0" err="1"/>
                        <a:t>InputIteator</a:t>
                      </a:r>
                      <a:r>
                        <a:rPr lang="en-US" altLang="ko-KR" sz="1400" dirty="0"/>
                        <a:t> source1End,</a:t>
                      </a:r>
                    </a:p>
                    <a:p>
                      <a:pPr algn="l" latinLnBrk="1"/>
                      <a:r>
                        <a:rPr lang="en-US" altLang="ko-KR" sz="1400" dirty="0"/>
                        <a:t>                                      </a:t>
                      </a:r>
                      <a:r>
                        <a:rPr lang="en-US" altLang="ko-KR" sz="1400" dirty="0" err="1"/>
                        <a:t>InputIteator</a:t>
                      </a:r>
                      <a:r>
                        <a:rPr lang="en-US" altLang="ko-KR" sz="1400" dirty="0"/>
                        <a:t> source2Beg, </a:t>
                      </a:r>
                      <a:r>
                        <a:rPr lang="en-US" altLang="ko-KR" sz="1400" dirty="0" err="1"/>
                        <a:t>InputIteator</a:t>
                      </a:r>
                      <a:r>
                        <a:rPr lang="en-US" altLang="ko-KR" sz="1400" dirty="0"/>
                        <a:t> source2End,</a:t>
                      </a:r>
                    </a:p>
                    <a:p>
                      <a:pPr algn="l" latinLnBrk="1"/>
                      <a:r>
                        <a:rPr lang="en-US" altLang="ko-KR" sz="1400" dirty="0"/>
                        <a:t>                                      </a:t>
                      </a:r>
                      <a:r>
                        <a:rPr lang="en-US" altLang="ko-KR" sz="1400" dirty="0" err="1"/>
                        <a:t>OutputIterator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destBeg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BinaryPredicate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/>
                        <a:t>op )</a:t>
                      </a:r>
                    </a:p>
                    <a:p>
                      <a:pPr algn="l" latinLnBrk="1"/>
                      <a:r>
                        <a:rPr lang="ko-KR" altLang="en-US" sz="1400"/>
                        <a:t>차집합  </a:t>
                      </a:r>
                      <a:r>
                        <a:rPr lang="en-US" altLang="ko-KR" sz="1400"/>
                        <a:t>( 12246779</a:t>
                      </a:r>
                      <a:r>
                        <a:rPr lang="en-US" altLang="ko-KR" sz="1400" baseline="0"/>
                        <a:t> | 22236689 = 1477 )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set_symmetric_difference()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OutputIteator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set_symmetric_difference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InputIteator</a:t>
                      </a:r>
                      <a:r>
                        <a:rPr lang="en-US" altLang="ko-KR" sz="1400" dirty="0"/>
                        <a:t> source1Beg, </a:t>
                      </a:r>
                      <a:r>
                        <a:rPr lang="en-US" altLang="ko-KR" sz="1400" dirty="0" err="1"/>
                        <a:t>InputIteator</a:t>
                      </a:r>
                      <a:r>
                        <a:rPr lang="en-US" altLang="ko-KR" sz="1400" dirty="0"/>
                        <a:t> source1End,</a:t>
                      </a:r>
                    </a:p>
                    <a:p>
                      <a:pPr algn="l" latinLnBrk="1"/>
                      <a:r>
                        <a:rPr lang="en-US" altLang="ko-KR" sz="1400" dirty="0"/>
                        <a:t>                                      </a:t>
                      </a:r>
                      <a:r>
                        <a:rPr lang="en-US" altLang="ko-KR" sz="1400" dirty="0" err="1"/>
                        <a:t>InputIteator</a:t>
                      </a:r>
                      <a:r>
                        <a:rPr lang="en-US" altLang="ko-KR" sz="1400" dirty="0"/>
                        <a:t> source2Beg, </a:t>
                      </a:r>
                      <a:r>
                        <a:rPr lang="en-US" altLang="ko-KR" sz="1400" dirty="0" err="1"/>
                        <a:t>InputIteator</a:t>
                      </a:r>
                      <a:r>
                        <a:rPr lang="en-US" altLang="ko-KR" sz="1400" dirty="0"/>
                        <a:t> source2End,</a:t>
                      </a:r>
                    </a:p>
                    <a:p>
                      <a:pPr algn="l" latinLnBrk="1"/>
                      <a:r>
                        <a:rPr lang="en-US" altLang="ko-KR" sz="1400" dirty="0"/>
                        <a:t>                                      </a:t>
                      </a:r>
                      <a:r>
                        <a:rPr lang="en-US" altLang="ko-KR" sz="1400" dirty="0" err="1"/>
                        <a:t>OutputIterator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destBeg</a:t>
                      </a:r>
                      <a:r>
                        <a:rPr lang="en-US" altLang="ko-KR" sz="1400" dirty="0"/>
                        <a:t> )</a:t>
                      </a:r>
                    </a:p>
                    <a:p>
                      <a:pPr algn="l" latinLnBrk="1"/>
                      <a:r>
                        <a:rPr lang="en-US" altLang="ko-KR" sz="1400" dirty="0" err="1"/>
                        <a:t>OutputIteator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set_symmetric_difference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InputIteator</a:t>
                      </a:r>
                      <a:r>
                        <a:rPr lang="en-US" altLang="ko-KR" sz="1400" dirty="0"/>
                        <a:t> source1Beg, </a:t>
                      </a:r>
                      <a:r>
                        <a:rPr lang="en-US" altLang="ko-KR" sz="1400" dirty="0" err="1"/>
                        <a:t>InputIteator</a:t>
                      </a:r>
                      <a:r>
                        <a:rPr lang="en-US" altLang="ko-KR" sz="1400" dirty="0"/>
                        <a:t> source1End,</a:t>
                      </a:r>
                    </a:p>
                    <a:p>
                      <a:pPr algn="l" latinLnBrk="1"/>
                      <a:r>
                        <a:rPr lang="en-US" altLang="ko-KR" sz="1400" dirty="0"/>
                        <a:t>                                      </a:t>
                      </a:r>
                      <a:r>
                        <a:rPr lang="en-US" altLang="ko-KR" sz="1400" dirty="0" err="1"/>
                        <a:t>InputIteator</a:t>
                      </a:r>
                      <a:r>
                        <a:rPr lang="en-US" altLang="ko-KR" sz="1400" dirty="0"/>
                        <a:t> source2Beg, </a:t>
                      </a:r>
                      <a:r>
                        <a:rPr lang="en-US" altLang="ko-KR" sz="1400" dirty="0" err="1"/>
                        <a:t>InputIteator</a:t>
                      </a:r>
                      <a:r>
                        <a:rPr lang="en-US" altLang="ko-KR" sz="1400" dirty="0"/>
                        <a:t> source2End,</a:t>
                      </a:r>
                    </a:p>
                    <a:p>
                      <a:pPr algn="l" latinLnBrk="1"/>
                      <a:r>
                        <a:rPr lang="en-US" altLang="ko-KR" sz="1400" dirty="0"/>
                        <a:t>                                      </a:t>
                      </a:r>
                      <a:r>
                        <a:rPr lang="en-US" altLang="ko-KR" sz="1400" dirty="0" err="1"/>
                        <a:t>OutputIterator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destBeg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BinaryPredicate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/>
                        <a:t>op )</a:t>
                      </a:r>
                    </a:p>
                    <a:p>
                      <a:pPr algn="l" latinLnBrk="1"/>
                      <a:r>
                        <a:rPr lang="ko-KR" altLang="en-US" sz="1400"/>
                        <a:t>대칭 차집합 </a:t>
                      </a:r>
                      <a:r>
                        <a:rPr lang="en-US" altLang="ko-KR" sz="1400"/>
                        <a:t>( 12246779</a:t>
                      </a:r>
                      <a:r>
                        <a:rPr lang="en-US" altLang="ko-KR" sz="1400" baseline="0"/>
                        <a:t> | 22236689 = 12346778 )</a:t>
                      </a:r>
                    </a:p>
                    <a:p>
                      <a:pPr algn="l" latinLnBrk="1"/>
                      <a:r>
                        <a:rPr lang="ko-KR" altLang="en-US" sz="1400" baseline="0"/>
                        <a:t>첫번째 범위에만 속해있고 두번째 범위에는 속하지 않는 원소들과 첫번째 구간에는 속해 있지 않고 두번째 구간에만 속하는 원소들로 구성된 집합을  대칭차집합이라한다</a:t>
                      </a:r>
                      <a:r>
                        <a:rPr lang="en-US" altLang="ko-KR" sz="1400" baseline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inplace_merge()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void </a:t>
                      </a:r>
                      <a:r>
                        <a:rPr lang="en-US" altLang="ko-KR" sz="1400" dirty="0" err="1"/>
                        <a:t>inplace_merge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BidirectionalIterator</a:t>
                      </a:r>
                      <a:r>
                        <a:rPr lang="en-US" altLang="ko-KR" sz="1400" baseline="0" dirty="0"/>
                        <a:t> beg1, </a:t>
                      </a:r>
                      <a:r>
                        <a:rPr lang="en-US" altLang="ko-KR" sz="1400" baseline="0" dirty="0" err="1"/>
                        <a:t>BidirectionalIterator</a:t>
                      </a:r>
                      <a:r>
                        <a:rPr lang="en-US" altLang="ko-KR" sz="1400" baseline="0" dirty="0"/>
                        <a:t> end1beg2,</a:t>
                      </a:r>
                    </a:p>
                    <a:p>
                      <a:pPr algn="l" latinLnBrk="1"/>
                      <a:r>
                        <a:rPr lang="en-US" altLang="ko-KR" sz="1400" baseline="0" dirty="0"/>
                        <a:t>                                    </a:t>
                      </a:r>
                      <a:r>
                        <a:rPr lang="en-US" altLang="ko-KR" sz="1400" baseline="0" dirty="0" err="1"/>
                        <a:t>BidirectionalIterator</a:t>
                      </a:r>
                      <a:r>
                        <a:rPr lang="en-US" altLang="ko-KR" sz="1400" baseline="0" dirty="0"/>
                        <a:t> end2)</a:t>
                      </a:r>
                    </a:p>
                    <a:p>
                      <a:pPr algn="l" latinLnBrk="1"/>
                      <a:r>
                        <a:rPr lang="en-US" altLang="ko-KR" sz="1400" dirty="0"/>
                        <a:t>void </a:t>
                      </a:r>
                      <a:r>
                        <a:rPr lang="en-US" altLang="ko-KR" sz="1400" dirty="0" err="1"/>
                        <a:t>inplace_merge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BidirectionalIterator</a:t>
                      </a:r>
                      <a:r>
                        <a:rPr lang="en-US" altLang="ko-KR" sz="1400" baseline="0" dirty="0"/>
                        <a:t> beg1, </a:t>
                      </a:r>
                      <a:r>
                        <a:rPr lang="en-US" altLang="ko-KR" sz="1400" baseline="0" dirty="0" err="1"/>
                        <a:t>BidirectionalIterator</a:t>
                      </a:r>
                      <a:r>
                        <a:rPr lang="en-US" altLang="ko-KR" sz="1400" baseline="0" dirty="0"/>
                        <a:t> end1beg2,</a:t>
                      </a:r>
                    </a:p>
                    <a:p>
                      <a:pPr algn="l" latinLnBrk="1"/>
                      <a:r>
                        <a:rPr lang="en-US" altLang="ko-KR" sz="1400" baseline="0" dirty="0"/>
                        <a:t>                                    </a:t>
                      </a:r>
                      <a:r>
                        <a:rPr lang="en-US" altLang="ko-KR" sz="1400" baseline="0" dirty="0" err="1"/>
                        <a:t>BidirectionalIterator</a:t>
                      </a:r>
                      <a:r>
                        <a:rPr lang="en-US" altLang="ko-KR" sz="1400" baseline="0" dirty="0"/>
                        <a:t> end2, </a:t>
                      </a:r>
                      <a:r>
                        <a:rPr lang="en-US" altLang="ko-KR" sz="1400" baseline="0" dirty="0" err="1"/>
                        <a:t>BinaryPredicate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/>
                        <a:t>op)</a:t>
                      </a:r>
                    </a:p>
                    <a:p>
                      <a:pPr algn="l" latinLnBrk="1"/>
                      <a:r>
                        <a:rPr lang="ko-KR" altLang="en-US" sz="1400" baseline="0"/>
                        <a:t>두형태 모두 서로 붙어있는 두개의 정렬범위인 </a:t>
                      </a:r>
                      <a:r>
                        <a:rPr lang="en-US" altLang="ko-KR" sz="1400" baseline="0"/>
                        <a:t>[ beg1,end1beg2]</a:t>
                      </a:r>
                      <a:r>
                        <a:rPr lang="ko-KR" altLang="en-US" sz="1400" baseline="0"/>
                        <a:t>와 </a:t>
                      </a:r>
                      <a:r>
                        <a:rPr lang="en-US" altLang="ko-KR" sz="1400" baseline="0"/>
                        <a:t>[end1beg2,end2]</a:t>
                      </a:r>
                      <a:r>
                        <a:rPr lang="ko-KR" altLang="en-US" sz="1400" baseline="0"/>
                        <a:t>를 합쳐서 그 결과를 </a:t>
                      </a:r>
                      <a:r>
                        <a:rPr lang="en-US" altLang="ko-KR" sz="1400" baseline="0"/>
                        <a:t>[beg1,end2]</a:t>
                      </a:r>
                      <a:r>
                        <a:rPr lang="ko-KR" altLang="en-US" sz="1400" baseline="0"/>
                        <a:t>에 놓는다</a:t>
                      </a:r>
                      <a:r>
                        <a:rPr lang="en-US" altLang="ko-KR" sz="1400" baseline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28266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/>
                        <a:t>수치 알고리즘</a:t>
                      </a:r>
                      <a:r>
                        <a:rPr lang="en-US" altLang="ko-KR" sz="1800"/>
                        <a:t>-1-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accumulate()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/>
                        <a:t>모든 원소들의 값을 결합한다</a:t>
                      </a:r>
                      <a:r>
                        <a:rPr lang="en-US" altLang="ko-KR" sz="1800"/>
                        <a:t>.</a:t>
                      </a:r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inner_product()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/>
                        <a:t>두 시퀀스의 내적을 계산한다</a:t>
                      </a:r>
                      <a:r>
                        <a:rPr lang="en-US" altLang="ko-KR" sz="1800"/>
                        <a:t>.</a:t>
                      </a:r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adjacent_difference()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/>
                        <a:t>상대적인 값을 절대적인 값으로 변경한다</a:t>
                      </a:r>
                      <a:r>
                        <a:rPr lang="en-US" altLang="ko-KR" sz="1800"/>
                        <a:t>.</a:t>
                      </a:r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partial_sum()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절대적인 값을 상대적인 값으로 변경한다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155212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/>
                        <a:t>수치 알고리즘</a:t>
                      </a:r>
                      <a:r>
                        <a:rPr lang="en-US" altLang="ko-KR" sz="1800"/>
                        <a:t>-2-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accumulate()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T accumulate(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InputIterator</a:t>
                      </a:r>
                      <a:r>
                        <a:rPr lang="en-US" altLang="ko-KR" sz="1400" baseline="0" dirty="0"/>
                        <a:t> beg, </a:t>
                      </a:r>
                      <a:r>
                        <a:rPr lang="en-US" altLang="ko-KR" sz="1400" baseline="0" dirty="0" err="1"/>
                        <a:t>InputIterator</a:t>
                      </a:r>
                      <a:r>
                        <a:rPr lang="en-US" altLang="ko-KR" sz="1400" baseline="0" dirty="0"/>
                        <a:t> end, T </a:t>
                      </a:r>
                      <a:r>
                        <a:rPr lang="en-US" altLang="ko-KR" sz="1400" baseline="0" dirty="0" err="1"/>
                        <a:t>initValue</a:t>
                      </a:r>
                      <a:r>
                        <a:rPr lang="en-US" altLang="ko-KR" sz="1400" baseline="0" dirty="0"/>
                        <a:t>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T accumulate(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InputIterator</a:t>
                      </a:r>
                      <a:r>
                        <a:rPr lang="en-US" altLang="ko-KR" sz="1400" baseline="0" dirty="0"/>
                        <a:t> beg, </a:t>
                      </a:r>
                      <a:r>
                        <a:rPr lang="en-US" altLang="ko-KR" sz="1400" baseline="0" dirty="0" err="1"/>
                        <a:t>InputIterator</a:t>
                      </a:r>
                      <a:r>
                        <a:rPr lang="en-US" altLang="ko-KR" sz="1400" baseline="0" dirty="0"/>
                        <a:t> end, T </a:t>
                      </a:r>
                      <a:r>
                        <a:rPr lang="en-US" altLang="ko-KR" sz="1400" baseline="0" dirty="0" err="1"/>
                        <a:t>initValue</a:t>
                      </a:r>
                      <a:r>
                        <a:rPr lang="en-US" altLang="ko-KR" sz="1400" baseline="0" dirty="0"/>
                        <a:t> , </a:t>
                      </a:r>
                      <a:r>
                        <a:rPr lang="en-US" altLang="ko-KR" sz="1400" baseline="0" dirty="0" err="1"/>
                        <a:t>binaryFunc</a:t>
                      </a:r>
                      <a:r>
                        <a:rPr lang="en-US" altLang="ko-KR" sz="1400" baseline="0" dirty="0"/>
                        <a:t> op)</a:t>
                      </a:r>
                      <a:endParaRPr lang="ko-KR" altLang="en-US" sz="1400" dirty="0"/>
                    </a:p>
                    <a:p>
                      <a:pPr algn="l" latinLnBrk="1"/>
                      <a:r>
                        <a:rPr lang="en-US" altLang="ko-KR" sz="1400"/>
                        <a:t>[beg,end] </a:t>
                      </a:r>
                      <a:r>
                        <a:rPr lang="ko-KR" altLang="en-US" sz="1400"/>
                        <a:t>범위의 원소에 대해  </a:t>
                      </a:r>
                      <a:r>
                        <a:rPr lang="en-US" altLang="ko-KR" sz="1400"/>
                        <a:t>initValue = initValue</a:t>
                      </a:r>
                      <a:r>
                        <a:rPr lang="en-US" altLang="ko-KR" sz="1400" baseline="0"/>
                        <a:t> + elem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inner_product()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T accumulate(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InputIterator</a:t>
                      </a:r>
                      <a:r>
                        <a:rPr lang="en-US" altLang="ko-KR" sz="1400" baseline="0" dirty="0"/>
                        <a:t> beg1, </a:t>
                      </a:r>
                      <a:r>
                        <a:rPr lang="en-US" altLang="ko-KR" sz="1400" baseline="0" dirty="0" err="1"/>
                        <a:t>InputIterator</a:t>
                      </a:r>
                      <a:r>
                        <a:rPr lang="en-US" altLang="ko-KR" sz="1400" baseline="0" dirty="0"/>
                        <a:t> end1, </a:t>
                      </a:r>
                    </a:p>
                    <a:p>
                      <a:pPr algn="l" latinLnBrk="1"/>
                      <a:r>
                        <a:rPr lang="en-US" altLang="ko-KR" sz="1400" baseline="0" dirty="0"/>
                        <a:t>                         </a:t>
                      </a:r>
                      <a:r>
                        <a:rPr lang="en-US" altLang="ko-KR" sz="1400" baseline="0" dirty="0" err="1"/>
                        <a:t>InputIterator</a:t>
                      </a:r>
                      <a:r>
                        <a:rPr lang="en-US" altLang="ko-KR" sz="1400" baseline="0" dirty="0"/>
                        <a:t> beg2, T </a:t>
                      </a:r>
                      <a:r>
                        <a:rPr lang="en-US" altLang="ko-KR" sz="1400" baseline="0" err="1"/>
                        <a:t>initValue</a:t>
                      </a:r>
                      <a:r>
                        <a:rPr lang="en-US" altLang="ko-KR" sz="1400" baseline="0"/>
                        <a:t>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[beg,end] </a:t>
                      </a:r>
                      <a:r>
                        <a:rPr lang="ko-KR" altLang="en-US" sz="1400"/>
                        <a:t>범위의 각각의 원소와 </a:t>
                      </a:r>
                      <a:r>
                        <a:rPr lang="en-US" altLang="ko-KR" sz="1400"/>
                        <a:t>beg2</a:t>
                      </a:r>
                      <a:r>
                        <a:rPr lang="ko-KR" altLang="en-US" sz="1400"/>
                        <a:t>로 시작하는 두 번째 범위에 대해서</a:t>
                      </a:r>
                      <a:endParaRPr lang="en-US" altLang="ko-KR" sz="140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initValue = initValue</a:t>
                      </a:r>
                      <a:r>
                        <a:rPr lang="en-US" altLang="ko-KR" sz="1400" baseline="0"/>
                        <a:t> + elem1 * elem2</a:t>
                      </a:r>
                      <a:r>
                        <a:rPr lang="ko-KR" altLang="en-US" sz="1400" baseline="0"/>
                        <a:t>를 호출하여 계산한다</a:t>
                      </a:r>
                      <a:r>
                        <a:rPr lang="en-US" altLang="ko-KR" sz="1400" baseline="0"/>
                        <a:t>.</a:t>
                      </a:r>
                      <a:endParaRPr lang="en-US" altLang="ko-KR" sz="1400" baseline="0" dirty="0"/>
                    </a:p>
                    <a:p>
                      <a:pPr algn="l" latinLnBrk="1"/>
                      <a:r>
                        <a:rPr lang="en-US" altLang="ko-KR" sz="1400" dirty="0"/>
                        <a:t>T accumulate(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InputIterator</a:t>
                      </a:r>
                      <a:r>
                        <a:rPr lang="en-US" altLang="ko-KR" sz="1400" baseline="0" dirty="0"/>
                        <a:t> beg1, </a:t>
                      </a:r>
                      <a:r>
                        <a:rPr lang="en-US" altLang="ko-KR" sz="1400" baseline="0" dirty="0" err="1"/>
                        <a:t>InputIterator</a:t>
                      </a:r>
                      <a:r>
                        <a:rPr lang="en-US" altLang="ko-KR" sz="1400" baseline="0" dirty="0"/>
                        <a:t> end1, </a:t>
                      </a:r>
                    </a:p>
                    <a:p>
                      <a:pPr algn="l" latinLnBrk="1"/>
                      <a:r>
                        <a:rPr lang="en-US" altLang="ko-KR" sz="1400" baseline="0" dirty="0"/>
                        <a:t>                         </a:t>
                      </a:r>
                      <a:r>
                        <a:rPr lang="en-US" altLang="ko-KR" sz="1400" baseline="0" dirty="0" err="1"/>
                        <a:t>InputIterator</a:t>
                      </a:r>
                      <a:r>
                        <a:rPr lang="en-US" altLang="ko-KR" sz="1400" baseline="0" dirty="0"/>
                        <a:t> beg2, T </a:t>
                      </a:r>
                      <a:r>
                        <a:rPr lang="en-US" altLang="ko-KR" sz="1400" baseline="0" dirty="0" err="1"/>
                        <a:t>initValue</a:t>
                      </a:r>
                      <a:r>
                        <a:rPr lang="en-US" altLang="ko-KR" sz="1400" baseline="0" dirty="0"/>
                        <a:t>,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                         </a:t>
                      </a:r>
                      <a:r>
                        <a:rPr lang="en-US" altLang="ko-KR" sz="1400" baseline="0" dirty="0" err="1"/>
                        <a:t>BinaryFunc</a:t>
                      </a:r>
                      <a:r>
                        <a:rPr lang="en-US" altLang="ko-KR" sz="1400" baseline="0" dirty="0"/>
                        <a:t> op1, </a:t>
                      </a:r>
                      <a:r>
                        <a:rPr lang="en-US" altLang="ko-KR" sz="1400" baseline="0" dirty="0" err="1"/>
                        <a:t>BinaryFunc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/>
                        <a:t>op2 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[beg,end] </a:t>
                      </a:r>
                      <a:r>
                        <a:rPr lang="ko-KR" altLang="en-US" sz="1400"/>
                        <a:t>범위의 각각의 원소와 </a:t>
                      </a:r>
                      <a:r>
                        <a:rPr lang="en-US" altLang="ko-KR" sz="1400"/>
                        <a:t>beg2</a:t>
                      </a:r>
                      <a:r>
                        <a:rPr lang="ko-KR" altLang="en-US" sz="1400"/>
                        <a:t>로 시작하는 두 번째 범위에 대해서</a:t>
                      </a:r>
                      <a:endParaRPr lang="en-US" altLang="ko-KR" sz="140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initValue = op1(initValue, op2(elem1,elem2))</a:t>
                      </a:r>
                      <a:r>
                        <a:rPr lang="ko-KR" altLang="en-US" sz="1400" baseline="0"/>
                        <a:t>를 호출하여 계산한다</a:t>
                      </a:r>
                      <a:r>
                        <a:rPr lang="en-US" altLang="ko-KR" sz="1400" baseline="0"/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/>
                        <a:t>그리고 </a:t>
                      </a:r>
                      <a:r>
                        <a:rPr lang="en-US" altLang="ko-KR" sz="1400" baseline="0"/>
                        <a:t>initValue</a:t>
                      </a:r>
                      <a:r>
                        <a:rPr lang="ko-KR" altLang="en-US" sz="1400" baseline="0"/>
                        <a:t>의 최종내적값을 반환한다</a:t>
                      </a:r>
                      <a:r>
                        <a:rPr lang="en-US" altLang="ko-KR" sz="1400" baseline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/>
                        <a:t>initValue + (a1*b2)+(a2*b2)+....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261964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algorithm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567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/>
                        <a:t>수치 알고리즘</a:t>
                      </a:r>
                      <a:r>
                        <a:rPr lang="en-US" altLang="ko-KR" sz="1800"/>
                        <a:t>-2-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adjacent_difference()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OutputIterator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adjacent_difference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InputIterator</a:t>
                      </a:r>
                      <a:r>
                        <a:rPr lang="en-US" altLang="ko-KR" sz="1400" dirty="0"/>
                        <a:t>  </a:t>
                      </a:r>
                      <a:r>
                        <a:rPr lang="en-US" altLang="ko-KR" sz="1400" dirty="0" err="1"/>
                        <a:t>sourceBeg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algn="l" latinLnBrk="1"/>
                      <a:r>
                        <a:rPr lang="en-US" altLang="ko-KR" sz="1400" dirty="0"/>
                        <a:t>                                                                </a:t>
                      </a:r>
                      <a:r>
                        <a:rPr lang="en-US" altLang="ko-KR" sz="1400" dirty="0" err="1"/>
                        <a:t>InputIterator</a:t>
                      </a:r>
                      <a:r>
                        <a:rPr lang="en-US" altLang="ko-KR" sz="1400" baseline="0" dirty="0"/>
                        <a:t>  </a:t>
                      </a:r>
                      <a:r>
                        <a:rPr lang="en-US" altLang="ko-KR" sz="1400" baseline="0" dirty="0" err="1"/>
                        <a:t>sourceEnd</a:t>
                      </a:r>
                      <a:r>
                        <a:rPr lang="en-US" altLang="ko-KR" sz="1400" baseline="0" dirty="0"/>
                        <a:t>, 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                                                                </a:t>
                      </a:r>
                      <a:r>
                        <a:rPr lang="en-US" altLang="ko-KR" sz="1400" baseline="0" dirty="0" err="1"/>
                        <a:t>OutputIterator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err="1"/>
                        <a:t>destBeg</a:t>
                      </a:r>
                      <a:r>
                        <a:rPr lang="en-US" altLang="ko-KR" sz="1400" baseline="0"/>
                        <a:t> )</a:t>
                      </a:r>
                    </a:p>
                    <a:p>
                      <a:pPr algn="l" latinLnBrk="1"/>
                      <a:r>
                        <a:rPr lang="en-US" altLang="ko-KR" sz="1400" baseline="0"/>
                        <a:t>[sourceBeg,sourceEnd]</a:t>
                      </a:r>
                      <a:r>
                        <a:rPr lang="ko-KR" altLang="en-US" sz="1400" baseline="0"/>
                        <a:t>의 각 원소에 대해서 차이를 계산한다</a:t>
                      </a:r>
                      <a:r>
                        <a:rPr lang="en-US" altLang="ko-KR" sz="1400" baseline="0"/>
                        <a:t>.</a:t>
                      </a:r>
                    </a:p>
                    <a:p>
                      <a:pPr algn="l" latinLnBrk="1"/>
                      <a:r>
                        <a:rPr lang="en-US" altLang="ko-KR" sz="1400"/>
                        <a:t>OutputIterator </a:t>
                      </a:r>
                      <a:r>
                        <a:rPr lang="en-US" altLang="ko-KR" sz="1400" dirty="0" err="1"/>
                        <a:t>adjacent_difference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InputIterator</a:t>
                      </a:r>
                      <a:r>
                        <a:rPr lang="en-US" altLang="ko-KR" sz="1400" dirty="0"/>
                        <a:t>  </a:t>
                      </a:r>
                      <a:r>
                        <a:rPr lang="en-US" altLang="ko-KR" sz="1400" dirty="0" err="1"/>
                        <a:t>sourceBeg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algn="l" latinLnBrk="1"/>
                      <a:r>
                        <a:rPr lang="en-US" altLang="ko-KR" sz="1400" dirty="0"/>
                        <a:t>                                                                </a:t>
                      </a:r>
                      <a:r>
                        <a:rPr lang="en-US" altLang="ko-KR" sz="1400" dirty="0" err="1"/>
                        <a:t>InputIterator</a:t>
                      </a:r>
                      <a:r>
                        <a:rPr lang="en-US" altLang="ko-KR" sz="1400" baseline="0" dirty="0"/>
                        <a:t>  </a:t>
                      </a:r>
                      <a:r>
                        <a:rPr lang="en-US" altLang="ko-KR" sz="1400" baseline="0" dirty="0" err="1"/>
                        <a:t>sourceEnd</a:t>
                      </a:r>
                      <a:r>
                        <a:rPr lang="en-US" altLang="ko-KR" sz="1400" baseline="0" dirty="0"/>
                        <a:t>, 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                                                                </a:t>
                      </a:r>
                      <a:r>
                        <a:rPr lang="en-US" altLang="ko-KR" sz="1400" baseline="0" dirty="0" err="1"/>
                        <a:t>OutputIterator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destBeg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en-US" altLang="ko-KR" sz="1400" baseline="0" dirty="0" err="1"/>
                        <a:t>BinaryFunc</a:t>
                      </a:r>
                      <a:r>
                        <a:rPr lang="en-US" altLang="ko-KR" sz="1400" baseline="0" dirty="0"/>
                        <a:t> op )</a:t>
                      </a:r>
                      <a:endParaRPr lang="ko-KR" altLang="en-US" sz="14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/>
                        <a:t>[sourceBeg,sourceEnd]</a:t>
                      </a:r>
                      <a:r>
                        <a:rPr lang="ko-KR" altLang="en-US" sz="1400" baseline="0"/>
                        <a:t>의 각 원소에 대해서 </a:t>
                      </a:r>
                      <a:r>
                        <a:rPr lang="en-US" altLang="ko-KR" sz="1400" baseline="0"/>
                        <a:t>op</a:t>
                      </a:r>
                      <a:r>
                        <a:rPr lang="ko-KR" altLang="en-US" sz="1400" baseline="0"/>
                        <a:t>를 호출한다</a:t>
                      </a:r>
                      <a:r>
                        <a:rPr lang="en-US" altLang="ko-KR" sz="1400" baseline="0"/>
                        <a:t>. </a:t>
                      </a:r>
                      <a:r>
                        <a:rPr lang="ko-KR" altLang="en-US" sz="1400" baseline="0"/>
                        <a:t>그리고 </a:t>
                      </a:r>
                      <a:r>
                        <a:rPr lang="en-US" altLang="ko-KR" sz="1400" baseline="0"/>
                        <a:t>destBeg</a:t>
                      </a:r>
                      <a:r>
                        <a:rPr lang="ko-KR" altLang="en-US" sz="1400" baseline="0"/>
                        <a:t>로 시작하는 목적지 범위에 결과를 기록한다</a:t>
                      </a:r>
                      <a:r>
                        <a:rPr lang="en-US" altLang="ko-KR" sz="1400" baseline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/>
                        <a:t>123456 =&gt; 1,1,1,1,1,1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/>
                        <a:t>123456-&gt;1,3,5,7,9,11 ( plus&lt;int&gt;() ) a1, a2 op a3, a3 op a2, a4 op a3...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partial_sum()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OutputIterator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partial_sum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InputIterator</a:t>
                      </a:r>
                      <a:r>
                        <a:rPr lang="en-US" altLang="ko-KR" sz="1400" dirty="0"/>
                        <a:t>  </a:t>
                      </a:r>
                      <a:r>
                        <a:rPr lang="en-US" altLang="ko-KR" sz="1400" dirty="0" err="1"/>
                        <a:t>sourceBeg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algn="l" latinLnBrk="1"/>
                      <a:r>
                        <a:rPr lang="en-US" altLang="ko-KR" sz="1400" dirty="0"/>
                        <a:t>                                                  </a:t>
                      </a:r>
                      <a:r>
                        <a:rPr lang="en-US" altLang="ko-KR" sz="1400" dirty="0" err="1"/>
                        <a:t>InputIterator</a:t>
                      </a:r>
                      <a:r>
                        <a:rPr lang="en-US" altLang="ko-KR" sz="1400" baseline="0" dirty="0"/>
                        <a:t>  </a:t>
                      </a:r>
                      <a:r>
                        <a:rPr lang="en-US" altLang="ko-KR" sz="1400" baseline="0" dirty="0" err="1"/>
                        <a:t>sourceEnd</a:t>
                      </a:r>
                      <a:r>
                        <a:rPr lang="en-US" altLang="ko-KR" sz="1400" baseline="0" dirty="0"/>
                        <a:t>, 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                                                  </a:t>
                      </a:r>
                      <a:r>
                        <a:rPr lang="en-US" altLang="ko-KR" sz="1400" baseline="0" dirty="0" err="1"/>
                        <a:t>OutputIterator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err="1"/>
                        <a:t>destBeg</a:t>
                      </a:r>
                      <a:r>
                        <a:rPr lang="en-US" altLang="ko-KR" sz="1400" baseline="0"/>
                        <a:t>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/>
                        <a:t>[sourceBeg,sourceEnd]</a:t>
                      </a:r>
                      <a:r>
                        <a:rPr lang="ko-KR" altLang="en-US" sz="1400" baseline="0"/>
                        <a:t>의 각 원소에 대해서 부분합을 계산하여 </a:t>
                      </a:r>
                      <a:r>
                        <a:rPr lang="en-US" altLang="ko-KR" sz="1400" baseline="0"/>
                        <a:t>destBeg</a:t>
                      </a:r>
                      <a:r>
                        <a:rPr lang="ko-KR" altLang="en-US" sz="1400" baseline="0"/>
                        <a:t>로 시작하는 목적지 범위에 결과를 기록한다</a:t>
                      </a:r>
                      <a:r>
                        <a:rPr lang="en-US" altLang="ko-KR" sz="1400" baseline="0"/>
                        <a:t>.</a:t>
                      </a:r>
                      <a:endParaRPr lang="en-US" altLang="ko-KR" sz="1400" baseline="0" dirty="0"/>
                    </a:p>
                    <a:p>
                      <a:pPr algn="l" latinLnBrk="1"/>
                      <a:r>
                        <a:rPr lang="en-US" altLang="ko-KR" sz="1400" dirty="0" err="1"/>
                        <a:t>OutputIterator</a:t>
                      </a:r>
                      <a:r>
                        <a:rPr lang="en-US" altLang="ko-KR" sz="1400" dirty="0"/>
                        <a:t>  </a:t>
                      </a:r>
                      <a:r>
                        <a:rPr lang="en-US" altLang="ko-KR" sz="1400" dirty="0" err="1"/>
                        <a:t>partial_sum</a:t>
                      </a:r>
                      <a:r>
                        <a:rPr lang="en-US" altLang="ko-KR" sz="1400" dirty="0"/>
                        <a:t>( </a:t>
                      </a:r>
                      <a:r>
                        <a:rPr lang="en-US" altLang="ko-KR" sz="1400" dirty="0" err="1"/>
                        <a:t>InputIterator</a:t>
                      </a:r>
                      <a:r>
                        <a:rPr lang="en-US" altLang="ko-KR" sz="1400" dirty="0"/>
                        <a:t>  </a:t>
                      </a:r>
                      <a:r>
                        <a:rPr lang="en-US" altLang="ko-KR" sz="1400" dirty="0" err="1"/>
                        <a:t>sourceBeg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algn="l" latinLnBrk="1"/>
                      <a:r>
                        <a:rPr lang="en-US" altLang="ko-KR" sz="1400" dirty="0"/>
                        <a:t>                                                   </a:t>
                      </a:r>
                      <a:r>
                        <a:rPr lang="en-US" altLang="ko-KR" sz="1400" dirty="0" err="1"/>
                        <a:t>InputIterator</a:t>
                      </a:r>
                      <a:r>
                        <a:rPr lang="en-US" altLang="ko-KR" sz="1400" baseline="0" dirty="0"/>
                        <a:t>  </a:t>
                      </a:r>
                      <a:r>
                        <a:rPr lang="en-US" altLang="ko-KR" sz="1400" baseline="0" dirty="0" err="1"/>
                        <a:t>sourceEnd</a:t>
                      </a:r>
                      <a:r>
                        <a:rPr lang="en-US" altLang="ko-KR" sz="1400" baseline="0" dirty="0"/>
                        <a:t>, 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                                                   </a:t>
                      </a:r>
                      <a:r>
                        <a:rPr lang="en-US" altLang="ko-KR" sz="1400" baseline="0" dirty="0" err="1"/>
                        <a:t>OutputIterator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destBeg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en-US" altLang="ko-KR" sz="1400" baseline="0" dirty="0" err="1"/>
                        <a:t>BinaryFunc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/>
                        <a:t>op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/>
                        <a:t>[sourceBeg,sourceEnd]</a:t>
                      </a:r>
                      <a:r>
                        <a:rPr lang="ko-KR" altLang="en-US" sz="1400" baseline="0"/>
                        <a:t>의 각 원소에 대해서 </a:t>
                      </a:r>
                      <a:r>
                        <a:rPr lang="en-US" altLang="ko-KR" sz="1400" baseline="0"/>
                        <a:t>op</a:t>
                      </a:r>
                      <a:r>
                        <a:rPr lang="ko-KR" altLang="en-US" sz="1400" baseline="0"/>
                        <a:t>를 호출한다</a:t>
                      </a:r>
                      <a:r>
                        <a:rPr lang="en-US" altLang="ko-KR" sz="1400" baseline="0"/>
                        <a:t>. </a:t>
                      </a:r>
                      <a:r>
                        <a:rPr lang="ko-KR" altLang="en-US" sz="1400" baseline="0"/>
                        <a:t>그리고 </a:t>
                      </a:r>
                      <a:r>
                        <a:rPr lang="en-US" altLang="ko-KR" sz="1400" baseline="0"/>
                        <a:t>destBeg</a:t>
                      </a:r>
                      <a:r>
                        <a:rPr lang="ko-KR" altLang="en-US" sz="1400" baseline="0"/>
                        <a:t>로 시작하는 목적지 범위에 결과를 기록한다</a:t>
                      </a:r>
                      <a:r>
                        <a:rPr lang="en-US" altLang="ko-KR" sz="1400" baseline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/>
                        <a:t>123456 =&gt; 1,3,4,10,15,21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/>
                        <a:t>123456-&gt;1,2,46,24,120,720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050243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ko-KR">
                <a:solidFill>
                  <a:schemeClr val="bg1"/>
                </a:solidFill>
              </a:rPr>
              <a:t>Iterator</a:t>
            </a:r>
            <a:endParaRPr lang="ko-KR" altLang="en-US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보조 반복자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advance()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인자로 전달된 값만큼 반복자의 위치를 증가시킨다</a:t>
                      </a:r>
                      <a:r>
                        <a:rPr lang="en-US" altLang="ko-KR" sz="1800" dirty="0"/>
                        <a:t>. </a:t>
                      </a:r>
                      <a:r>
                        <a:rPr lang="ko-KR" altLang="en-US" sz="1800" dirty="0"/>
                        <a:t>그러므로 반복자의 위치를 하나 이상의 원소로 증가시킬 수 있다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distance()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두 반복자의 위치 차이를 계산한다</a:t>
                      </a:r>
                      <a:r>
                        <a:rPr lang="en-US" altLang="ko-KR" sz="1800" dirty="0"/>
                        <a:t>. 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iter_swap()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두 반복자가 가리키고 있는 값을 교체하는 기능을 제공한다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반복자 </a:t>
                      </a:r>
                      <a:r>
                        <a:rPr lang="ko-KR" altLang="en-US" sz="1800" dirty="0" err="1">
                          <a:solidFill>
                            <a:schemeClr val="bg1"/>
                          </a:solidFill>
                        </a:rPr>
                        <a:t>어탭터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base()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역방향 반복자를 일반 반복자로 전환</a:t>
                      </a:r>
                      <a:endParaRPr lang="en-US" altLang="ko-KR" sz="1800" dirty="0"/>
                    </a:p>
                    <a:p>
                      <a:pPr algn="l" latinLnBrk="1"/>
                      <a:r>
                        <a:rPr lang="en-US" altLang="ko-KR" sz="1800" dirty="0"/>
                        <a:t>list&lt; </a:t>
                      </a:r>
                      <a:r>
                        <a:rPr lang="en-US" altLang="ko-KR" sz="1800" dirty="0" err="1"/>
                        <a:t>int</a:t>
                      </a:r>
                      <a:r>
                        <a:rPr lang="en-US" altLang="ko-KR" sz="1800" dirty="0"/>
                        <a:t> &gt;::</a:t>
                      </a:r>
                      <a:r>
                        <a:rPr lang="en-US" altLang="ko-KR" sz="1800" dirty="0" err="1"/>
                        <a:t>iterator</a:t>
                      </a:r>
                      <a:r>
                        <a:rPr lang="en-US" altLang="ko-KR" sz="1800" baseline="0" dirty="0"/>
                        <a:t> pos;</a:t>
                      </a:r>
                    </a:p>
                    <a:p>
                      <a:pPr algn="l" latinLnBrk="1"/>
                      <a:r>
                        <a:rPr lang="en-US" altLang="ko-KR" sz="1800" baseline="0" dirty="0"/>
                        <a:t>pos = </a:t>
                      </a:r>
                      <a:r>
                        <a:rPr lang="en-US" altLang="ko-KR" sz="1800" baseline="0" dirty="0" err="1"/>
                        <a:t>rpos.base</a:t>
                      </a:r>
                      <a:r>
                        <a:rPr lang="en-US" altLang="ko-KR" sz="1800" baseline="0" dirty="0"/>
                        <a:t>();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reverse_iterator</a:t>
                      </a:r>
                      <a:r>
                        <a:rPr lang="en-US" altLang="ko-KR" sz="1800" baseline="0"/>
                        <a:t> 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일반 반복자를 역방향 반복자로 변경</a:t>
                      </a:r>
                      <a:endParaRPr lang="en-US" altLang="ko-KR" sz="1800" dirty="0"/>
                    </a:p>
                    <a:p>
                      <a:pPr algn="l" latinLnBrk="1"/>
                      <a:r>
                        <a:rPr lang="en-US" altLang="ko-KR" sz="1800" dirty="0"/>
                        <a:t>vector&lt;</a:t>
                      </a:r>
                      <a:r>
                        <a:rPr lang="en-US" altLang="ko-KR" sz="1800" dirty="0" err="1"/>
                        <a:t>int</a:t>
                      </a:r>
                      <a:r>
                        <a:rPr lang="en-US" altLang="ko-KR" sz="1800" dirty="0"/>
                        <a:t>&gt;::</a:t>
                      </a:r>
                      <a:r>
                        <a:rPr lang="en-US" altLang="ko-KR" sz="1800" dirty="0" err="1"/>
                        <a:t>reverse_iterator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en-US" altLang="ko-KR" sz="1800" baseline="0" dirty="0" err="1"/>
                        <a:t>rpos</a:t>
                      </a:r>
                      <a:r>
                        <a:rPr lang="en-US" altLang="ko-KR" sz="1800" baseline="0" dirty="0"/>
                        <a:t>( pos );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352228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  <a:solidFill>
            <a:schemeClr val="bg1">
              <a:alpha val="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ko-KR" dirty="0" err="1">
                <a:solidFill>
                  <a:schemeClr val="accent1"/>
                </a:solidFill>
              </a:rPr>
              <a:t>Iterator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7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8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삽입반복자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클래스</a:t>
                      </a:r>
                    </a:p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/>
                        <a:t>호출되는 함수</a:t>
                      </a:r>
                    </a:p>
                    <a:p>
                      <a:pPr algn="l"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/>
                        <a:t>후위</a:t>
                      </a:r>
                      <a:r>
                        <a:rPr lang="en-US" altLang="ko-KR" sz="1800"/>
                        <a:t>-</a:t>
                      </a:r>
                      <a:r>
                        <a:rPr lang="ko-KR" altLang="en-US" sz="1800"/>
                        <a:t>삽입</a:t>
                      </a:r>
                      <a:r>
                        <a:rPr lang="en-US" altLang="ko-KR" sz="1800"/>
                        <a:t>-</a:t>
                      </a:r>
                      <a:r>
                        <a:rPr lang="ko-KR" altLang="en-US" sz="1800"/>
                        <a:t>반복자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/>
                        <a:t>back_insert_iterator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push_back(value)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/>
                        <a:t>back_inserter</a:t>
                      </a:r>
                      <a:r>
                        <a:rPr lang="en-US" altLang="ko-KR" sz="1800" dirty="0"/>
                        <a:t>( cont )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/>
                        <a:t>전위</a:t>
                      </a:r>
                      <a:r>
                        <a:rPr lang="en-US" altLang="ko-KR" sz="1800"/>
                        <a:t>-</a:t>
                      </a:r>
                      <a:r>
                        <a:rPr lang="ko-KR" altLang="en-US" sz="1800"/>
                        <a:t>삽입</a:t>
                      </a:r>
                      <a:r>
                        <a:rPr lang="en-US" altLang="ko-KR" sz="1800"/>
                        <a:t>-</a:t>
                      </a:r>
                      <a:r>
                        <a:rPr lang="ko-KR" altLang="en-US" sz="1800"/>
                        <a:t>반복자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front_insert_iterator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/>
                        <a:t>push_front</a:t>
                      </a:r>
                      <a:r>
                        <a:rPr lang="en-US" altLang="ko-KR" sz="1800" dirty="0"/>
                        <a:t>( </a:t>
                      </a:r>
                      <a:r>
                        <a:rPr lang="en-US" altLang="ko-KR" sz="1800" dirty="0" err="1"/>
                        <a:t>vlaue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/>
                        <a:t>front_inserter</a:t>
                      </a:r>
                      <a:r>
                        <a:rPr lang="en-US" altLang="ko-KR" sz="1800" dirty="0"/>
                        <a:t>(cont)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일반적인 </a:t>
                      </a:r>
                      <a:br>
                        <a:rPr lang="en-US" altLang="ko-KR" sz="1800" dirty="0"/>
                      </a:br>
                      <a:r>
                        <a:rPr lang="ko-KR" altLang="en-US" sz="1800" dirty="0"/>
                        <a:t>삽입 반복자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/>
                        <a:t>insert_iterator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insert(</a:t>
                      </a:r>
                      <a:r>
                        <a:rPr lang="en-US" altLang="ko-KR" sz="1800" dirty="0" err="1"/>
                        <a:t>pos,value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inserter(cont,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en-US" altLang="ko-KR" sz="1800" baseline="0" dirty="0" err="1"/>
                        <a:t>pso</a:t>
                      </a:r>
                      <a:r>
                        <a:rPr lang="en-US" altLang="ko-KR" sz="1800" baseline="0" dirty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err="1">
                          <a:solidFill>
                            <a:schemeClr val="bg1"/>
                          </a:solidFill>
                        </a:rPr>
                        <a:t>스트림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 반복자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/>
                        <a:t>입력스트림반복자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/>
                        <a:t>istream_iterator</a:t>
                      </a:r>
                      <a:r>
                        <a:rPr lang="en-US" altLang="ko-KR" sz="1800" dirty="0"/>
                        <a:t>&lt;</a:t>
                      </a:r>
                      <a:r>
                        <a:rPr lang="en-US" altLang="ko-KR" sz="1800" dirty="0" err="1"/>
                        <a:t>stirng</a:t>
                      </a:r>
                      <a:r>
                        <a:rPr lang="en-US" altLang="ko-KR" sz="1800" dirty="0"/>
                        <a:t>&gt; </a:t>
                      </a:r>
                      <a:r>
                        <a:rPr lang="en-US" altLang="ko-KR" sz="1800" dirty="0" err="1"/>
                        <a:t>cinpos</a:t>
                      </a:r>
                      <a:r>
                        <a:rPr lang="en-US" altLang="ko-KR" sz="1800" dirty="0"/>
                        <a:t>(</a:t>
                      </a:r>
                      <a:r>
                        <a:rPr lang="en-US" altLang="ko-KR" sz="1800" dirty="0" err="1"/>
                        <a:t>cin</a:t>
                      </a:r>
                      <a:r>
                        <a:rPr lang="en-US" altLang="ko-KR" sz="1800" dirty="0"/>
                        <a:t>);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/>
                        <a:t>출력스트림반복자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/>
                        <a:t>ostream_iterator</a:t>
                      </a:r>
                      <a:r>
                        <a:rPr lang="en-US" altLang="ko-KR" sz="1800" dirty="0"/>
                        <a:t>&lt;string&gt; </a:t>
                      </a:r>
                      <a:r>
                        <a:rPr lang="en-US" altLang="ko-KR" sz="1800" dirty="0" err="1"/>
                        <a:t>coutpos</a:t>
                      </a:r>
                      <a:r>
                        <a:rPr lang="en-US" altLang="ko-KR" sz="1800" dirty="0"/>
                        <a:t>(</a:t>
                      </a:r>
                      <a:r>
                        <a:rPr lang="en-US" altLang="ko-KR" sz="1800" dirty="0" err="1"/>
                        <a:t>cout</a:t>
                      </a:r>
                      <a:r>
                        <a:rPr lang="en-US" altLang="ko-KR" sz="1800" dirty="0"/>
                        <a:t>, “ “ );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322173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l"/>
            <a:r>
              <a:rPr lang="ko-KR" altLang="en-US" dirty="0">
                <a:solidFill>
                  <a:schemeClr val="bg1"/>
                </a:solidFill>
              </a:rPr>
              <a:t>함수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객체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563393"/>
              </p:ext>
            </p:extLst>
          </p:nvPr>
        </p:nvGraphicFramePr>
        <p:xfrm>
          <a:off x="5523" y="1412776"/>
          <a:ext cx="8929751" cy="349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9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정렬 기준으로서의 함수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Typedef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set&lt;Person,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PersonSortCriterion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PersonSet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>
                          <a:solidFill>
                            <a:schemeClr val="bg1"/>
                          </a:solidFill>
                        </a:rPr>
                        <a:t>내부상태를 가지는 함수</a:t>
                      </a:r>
                      <a:r>
                        <a:rPr lang="en-US" altLang="ko-KR" sz="1800" b="1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ko-KR" altLang="en-US" sz="1800" b="1" dirty="0">
                          <a:solidFill>
                            <a:schemeClr val="bg1"/>
                          </a:solidFill>
                        </a:rPr>
                        <a:t>객체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Generate_n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( back-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inseerter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coll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4,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IntSequence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(43 ));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>
                          <a:solidFill>
                            <a:schemeClr val="bg1"/>
                          </a:solidFill>
                        </a:rPr>
                        <a:t>For_each</a:t>
                      </a:r>
                      <a:r>
                        <a:rPr lang="en-US" altLang="ko-KR" sz="1800" b="1" dirty="0">
                          <a:solidFill>
                            <a:schemeClr val="bg1"/>
                          </a:solidFill>
                        </a:rPr>
                        <a:t>()</a:t>
                      </a:r>
                      <a:r>
                        <a:rPr lang="ko-KR" altLang="en-US" sz="1800" b="1" dirty="0">
                          <a:solidFill>
                            <a:schemeClr val="bg1"/>
                          </a:solidFill>
                        </a:rPr>
                        <a:t>의 반환값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MeanValue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aseline="0" dirty="0" err="1">
                          <a:solidFill>
                            <a:schemeClr val="tx1"/>
                          </a:solidFill>
                        </a:rPr>
                        <a:t>mv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800" baseline="0" dirty="0" err="1">
                          <a:solidFill>
                            <a:schemeClr val="tx1"/>
                          </a:solidFill>
                        </a:rPr>
                        <a:t>for_each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en-US" altLang="ko-KR" sz="1800" baseline="0" dirty="0" err="1">
                          <a:solidFill>
                            <a:schemeClr val="tx1"/>
                          </a:solidFill>
                        </a:rPr>
                        <a:t>coll.begin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altLang="ko-KR" sz="1800" baseline="0" dirty="0" err="1">
                          <a:solidFill>
                            <a:schemeClr val="tx1"/>
                          </a:solidFill>
                        </a:rPr>
                        <a:t>coll.end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(), </a:t>
                      </a:r>
                      <a:b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                                                </a:t>
                      </a:r>
                      <a:r>
                        <a:rPr lang="en-US" altLang="ko-KR" sz="1800" baseline="0" dirty="0" err="1">
                          <a:solidFill>
                            <a:schemeClr val="tx1"/>
                          </a:solidFill>
                        </a:rPr>
                        <a:t>MeanValue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() );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err="1">
                          <a:solidFill>
                            <a:schemeClr val="bg1"/>
                          </a:solidFill>
                        </a:rPr>
                        <a:t>조건자</a:t>
                      </a:r>
                      <a:r>
                        <a:rPr lang="en-US" altLang="ko-KR" sz="1800" b="1" dirty="0">
                          <a:solidFill>
                            <a:schemeClr val="bg1"/>
                          </a:solidFill>
                        </a:rPr>
                        <a:t>(predicate)</a:t>
                      </a:r>
                      <a:r>
                        <a:rPr lang="ko-KR" altLang="en-US" sz="1800" b="1" dirty="0">
                          <a:solidFill>
                            <a:schemeClr val="bg1"/>
                          </a:solidFill>
                        </a:rPr>
                        <a:t>와 함수</a:t>
                      </a:r>
                      <a:r>
                        <a:rPr lang="en-US" altLang="ko-KR" sz="1800" b="1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ko-KR" altLang="en-US" sz="1800" b="1" dirty="0">
                          <a:solidFill>
                            <a:schemeClr val="bg1"/>
                          </a:solidFill>
                        </a:rPr>
                        <a:t>객체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pos =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remove_if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coll.begin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coll.end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(),  </a:t>
                      </a:r>
                      <a:r>
                        <a:rPr kumimoji="0"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range</a:t>
                      </a:r>
                    </a:p>
                    <a:p>
                      <a:r>
                        <a:rPr kumimoji="0"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Nth(3));                  // remove criterion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8D67DE9-06E6-4CEA-9A3E-DC8E79AA3710}"/>
              </a:ext>
            </a:extLst>
          </p:cNvPr>
          <p:cNvSpPr txBox="1"/>
          <p:nvPr/>
        </p:nvSpPr>
        <p:spPr>
          <a:xfrm>
            <a:off x="0" y="687169"/>
            <a:ext cx="779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함수객체란</a:t>
            </a:r>
            <a:r>
              <a:rPr lang="ko-KR" altLang="en-US" b="1" dirty="0"/>
              <a:t> </a:t>
            </a:r>
            <a:r>
              <a:rPr lang="ko-KR" altLang="en-US" b="1" dirty="0" err="1"/>
              <a:t>함수포인터</a:t>
            </a:r>
            <a:r>
              <a:rPr lang="ko-KR" altLang="en-US" b="1" dirty="0"/>
              <a:t> 자리에 미리 정의 된 객체를 대신 넣는 것을 말한다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#include</a:t>
            </a:r>
            <a:r>
              <a:rPr lang="ko-KR" altLang="en-US" b="1" dirty="0"/>
              <a:t> </a:t>
            </a:r>
            <a:r>
              <a:rPr lang="en-US" altLang="ko-KR" b="1" dirty="0"/>
              <a:t>&lt;functional&gt;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56532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// Counter.h </a:t>
            </a:r>
            <a:r>
              <a:rPr lang="ko-KR" altLang="en-US" sz="1800"/>
              <a:t>파일의 내용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ko-KR" altLang="en-US" sz="1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class Counter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public: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Counter(void);		</a:t>
            </a:r>
            <a:r>
              <a:rPr lang="en-US" altLang="ko-KR" sz="1800">
                <a:latin typeface="굴림" pitchFamily="50" charset="-127"/>
              </a:rPr>
              <a:t>// </a:t>
            </a:r>
            <a:r>
              <a:rPr lang="ko-KR" altLang="en-US" sz="1800">
                <a:latin typeface="굴림" pitchFamily="50" charset="-127"/>
              </a:rPr>
              <a:t>생성자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void Reset(void);		</a:t>
            </a:r>
            <a:r>
              <a:rPr lang="en-US" altLang="ko-KR" sz="1800">
                <a:latin typeface="굴림" pitchFamily="50" charset="-127"/>
              </a:rPr>
              <a:t>// </a:t>
            </a:r>
            <a:r>
              <a:rPr lang="ko-KR" altLang="en-US" sz="1800">
                <a:latin typeface="굴림" pitchFamily="50" charset="-127"/>
              </a:rPr>
              <a:t>카운터를 리셋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void Click(void);		</a:t>
            </a:r>
            <a:r>
              <a:rPr lang="en-US" altLang="ko-KR" sz="1800">
                <a:latin typeface="굴림" pitchFamily="50" charset="-127"/>
              </a:rPr>
              <a:t>// </a:t>
            </a:r>
            <a:r>
              <a:rPr lang="ko-KR" altLang="en-US" sz="1800">
                <a:latin typeface="굴림" pitchFamily="50" charset="-127"/>
              </a:rPr>
              <a:t>버튼을 한번 누름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int GetCount(void);	</a:t>
            </a:r>
            <a:r>
              <a:rPr lang="en-US" altLang="ko-KR" sz="1800">
                <a:latin typeface="굴림" pitchFamily="50" charset="-127"/>
              </a:rPr>
              <a:t>// </a:t>
            </a:r>
            <a:r>
              <a:rPr lang="ko-KR" altLang="en-US" sz="1800">
                <a:latin typeface="굴림" pitchFamily="50" charset="-127"/>
              </a:rPr>
              <a:t>카운터의 값을 얻음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private: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int count;			</a:t>
            </a:r>
            <a:r>
              <a:rPr lang="en-US" altLang="ko-KR" sz="1800">
                <a:latin typeface="굴림" pitchFamily="50" charset="-127"/>
              </a:rPr>
              <a:t>// </a:t>
            </a:r>
            <a:r>
              <a:rPr lang="ko-KR" altLang="en-US" sz="1800">
                <a:latin typeface="굴림" pitchFamily="50" charset="-127"/>
              </a:rPr>
              <a:t>변수에는 접근하지 못하게 함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};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파일 분할의 예 </a:t>
            </a:r>
            <a:r>
              <a:rPr lang="en-US" altLang="ko-KR" sz="3800"/>
              <a:t>1/3</a:t>
            </a:r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함수</a:t>
            </a:r>
            <a:r>
              <a:rPr lang="en-US" altLang="ko-KR">
                <a:solidFill>
                  <a:schemeClr val="bg1"/>
                </a:solidFill>
              </a:rPr>
              <a:t>-</a:t>
            </a:r>
            <a:r>
              <a:rPr lang="ko-KR" altLang="en-US">
                <a:solidFill>
                  <a:schemeClr val="bg1"/>
                </a:solidFill>
              </a:rPr>
              <a:t>객체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0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7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미리 정의된 함수</a:t>
                      </a:r>
                      <a:r>
                        <a:rPr lang="en-US" altLang="ko-KR" sz="1800" dirty="0"/>
                        <a:t>-</a:t>
                      </a:r>
                      <a:r>
                        <a:rPr lang="ko-KR" altLang="en-US" sz="1800" dirty="0"/>
                        <a:t>객체</a:t>
                      </a:r>
                      <a:r>
                        <a:rPr lang="en-US" altLang="ko-KR" sz="1800" dirty="0"/>
                        <a:t>(-1-)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negate&lt;type&gt;()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less&lt;type&gt;()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&gt;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plus&lt;type&gt;()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aseline="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/>
                        <a:t>greate</a:t>
                      </a:r>
                      <a:r>
                        <a:rPr lang="en-US" altLang="ko-KR" sz="1800" dirty="0"/>
                        <a:t>&lt;type&gt;()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&lt;=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minus&lt;type&gt;()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*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/>
                        <a:t>less_equal</a:t>
                      </a:r>
                      <a:r>
                        <a:rPr lang="en-US" altLang="ko-KR" sz="1800" dirty="0"/>
                        <a:t>&lt;type&gt;()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&gt;=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multiplies&lt;type&gt;()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/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/>
                        <a:t>logical_net</a:t>
                      </a:r>
                      <a:r>
                        <a:rPr lang="en-US" altLang="ko-KR" sz="1800" dirty="0"/>
                        <a:t>&lt;type&gt;()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!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divides&lt;type&gt;()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%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/>
                        <a:t>logical_and</a:t>
                      </a:r>
                      <a:r>
                        <a:rPr lang="en-US" altLang="ko-KR" sz="1800" dirty="0"/>
                        <a:t>&lt;type&gt;()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&amp;&amp;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modulus&lt;type&gt;()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==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/>
                        <a:t>logical_or</a:t>
                      </a:r>
                      <a:r>
                        <a:rPr lang="en-US" altLang="ko-KR" sz="1800" dirty="0"/>
                        <a:t>&lt;type&gt;()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 ||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/>
                        <a:t>equal_to</a:t>
                      </a:r>
                      <a:r>
                        <a:rPr lang="en-US" altLang="ko-KR" sz="1800" dirty="0"/>
                        <a:t>&lt;type&gt;()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!=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not_equal_to&lt;type&gt;()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&lt;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566777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/>
              <a:t>함수</a:t>
            </a:r>
            <a:r>
              <a:rPr lang="en-US" altLang="ko-KR"/>
              <a:t>-</a:t>
            </a:r>
            <a:r>
              <a:rPr lang="ko-KR" altLang="en-US"/>
              <a:t>객체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1406" y="642918"/>
          <a:ext cx="8929750" cy="396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미리 정의된 함수 </a:t>
                      </a:r>
                      <a:r>
                        <a:rPr lang="ko-KR" altLang="en-US" sz="1800" dirty="0" err="1"/>
                        <a:t>어탭터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bind1st( op, </a:t>
                      </a:r>
                      <a:r>
                        <a:rPr lang="en-US" altLang="ko-KR" sz="1800" dirty="0" err="1"/>
                        <a:t>vlaue</a:t>
                      </a:r>
                      <a:r>
                        <a:rPr lang="en-US" altLang="ko-KR" sz="1800" dirty="0"/>
                        <a:t> )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op( value,</a:t>
                      </a:r>
                      <a:r>
                        <a:rPr lang="en-US" altLang="ko-KR" sz="1800" baseline="0"/>
                        <a:t> </a:t>
                      </a:r>
                      <a:r>
                        <a:rPr lang="ko-KR" altLang="en-US" sz="1800" baseline="0"/>
                        <a:t>파라미터 </a:t>
                      </a:r>
                      <a:r>
                        <a:rPr lang="en-US" altLang="ko-KR" sz="1800" baseline="0"/>
                        <a:t>)</a:t>
                      </a:r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bind2nd( op, value ) 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op( </a:t>
                      </a:r>
                      <a:r>
                        <a:rPr lang="ko-KR" altLang="en-US" sz="1800" dirty="0" err="1"/>
                        <a:t>파라미터</a:t>
                      </a:r>
                      <a:r>
                        <a:rPr lang="en-US" altLang="ko-KR" sz="1800" dirty="0"/>
                        <a:t>, value</a:t>
                      </a:r>
                      <a:r>
                        <a:rPr lang="en-US" altLang="ko-KR" sz="1800" baseline="0" dirty="0"/>
                        <a:t> )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not1( op ) </a:t>
                      </a:r>
                      <a:endParaRPr lang="ko-KR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!op(</a:t>
                      </a:r>
                      <a:r>
                        <a:rPr lang="ko-KR" altLang="en-US" sz="1800" dirty="0" err="1"/>
                        <a:t>파라미터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not2(op)</a:t>
                      </a:r>
                      <a:endParaRPr lang="ko-KR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!op(</a:t>
                      </a:r>
                      <a:r>
                        <a:rPr lang="ko-KR" altLang="en-US" sz="1800" dirty="0" err="1"/>
                        <a:t>파라미터</a:t>
                      </a:r>
                      <a:r>
                        <a:rPr lang="en-US" altLang="ko-KR" sz="1800" dirty="0"/>
                        <a:t>1,</a:t>
                      </a:r>
                      <a:r>
                        <a:rPr lang="ko-KR" altLang="en-US" sz="1800" dirty="0" err="1"/>
                        <a:t>파타미터</a:t>
                      </a:r>
                      <a:r>
                        <a:rPr lang="en-US" altLang="ko-KR" sz="1800" dirty="0"/>
                        <a:t>2)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멤버함수에 대한 함수 어댑터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mem_fun_ref(op)</a:t>
                      </a:r>
                      <a:endParaRPr lang="ko-KR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객체에</a:t>
                      </a:r>
                      <a:r>
                        <a:rPr lang="ko-KR" altLang="en-US" sz="1800" baseline="0" dirty="0"/>
                        <a:t> 대해서 멤버 함수 </a:t>
                      </a:r>
                      <a:r>
                        <a:rPr lang="en-US" altLang="ko-KR" sz="1800" baseline="0" dirty="0"/>
                        <a:t>op()</a:t>
                      </a:r>
                      <a:r>
                        <a:rPr lang="ko-KR" altLang="en-US" sz="1800" baseline="0" dirty="0"/>
                        <a:t>를 호출한다</a:t>
                      </a:r>
                      <a:r>
                        <a:rPr lang="en-US" altLang="ko-KR" sz="1800" baseline="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mem_fun(</a:t>
                      </a:r>
                      <a:r>
                        <a:rPr lang="en-US" altLang="ko-KR" sz="1800" baseline="0"/>
                        <a:t> op )  </a:t>
                      </a:r>
                      <a:endParaRPr lang="ko-KR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객체의 포인터에 대해서 멤버 함수 </a:t>
                      </a:r>
                      <a:r>
                        <a:rPr lang="en-US" altLang="ko-KR" sz="1800" dirty="0"/>
                        <a:t>op()</a:t>
                      </a:r>
                      <a:r>
                        <a:rPr lang="ko-KR" altLang="en-US" sz="1800" dirty="0"/>
                        <a:t>를 호출한다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05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기존 함수들을 위한 함수 어댑터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/>
                        <a:t>ptr_fun( op</a:t>
                      </a:r>
                      <a:r>
                        <a:rPr lang="en-US" altLang="ko-KR" sz="1800" baseline="0"/>
                        <a:t> )</a:t>
                      </a:r>
                      <a:endParaRPr lang="ko-KR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* op(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 err="1"/>
                        <a:t>파라미터</a:t>
                      </a:r>
                      <a:r>
                        <a:rPr lang="en-US" altLang="ko-KR" sz="1800" baseline="0" dirty="0"/>
                        <a:t>)</a:t>
                      </a:r>
                      <a:br>
                        <a:rPr lang="en-US" altLang="ko-KR" sz="1800" baseline="0" dirty="0"/>
                      </a:br>
                      <a:r>
                        <a:rPr lang="en-US" altLang="ko-KR" sz="1800" baseline="0" dirty="0"/>
                        <a:t>* op(</a:t>
                      </a:r>
                      <a:r>
                        <a:rPr lang="ko-KR" altLang="en-US" sz="1800" baseline="0" dirty="0" err="1"/>
                        <a:t>파라미터</a:t>
                      </a:r>
                      <a:r>
                        <a:rPr lang="en-US" altLang="ko-KR" sz="1800" baseline="0" dirty="0"/>
                        <a:t>1, </a:t>
                      </a:r>
                      <a:r>
                        <a:rPr lang="ko-KR" altLang="en-US" sz="1800" baseline="0" dirty="0" err="1"/>
                        <a:t>파라미터</a:t>
                      </a:r>
                      <a:r>
                        <a:rPr lang="en-US" altLang="ko-KR" sz="1800" baseline="0" dirty="0"/>
                        <a:t>2 )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544131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  <a:solidFill>
            <a:srgbClr val="002060">
              <a:alpha val="0"/>
            </a:srgbClr>
          </a:solidFill>
        </p:spPr>
        <p:txBody>
          <a:bodyPr>
            <a:normAutofit fontScale="90000"/>
          </a:bodyPr>
          <a:lstStyle/>
          <a:p>
            <a:pPr algn="l"/>
            <a:r>
              <a:rPr lang="ko-KR" altLang="en-US" dirty="0">
                <a:solidFill>
                  <a:schemeClr val="accent1"/>
                </a:solidFill>
              </a:rPr>
              <a:t>함수</a:t>
            </a:r>
            <a:r>
              <a:rPr lang="en-US" altLang="ko-KR" dirty="0">
                <a:solidFill>
                  <a:schemeClr val="accent1"/>
                </a:solidFill>
              </a:rPr>
              <a:t>-</a:t>
            </a:r>
            <a:r>
              <a:rPr lang="ko-KR" altLang="en-US" dirty="0">
                <a:solidFill>
                  <a:schemeClr val="accent1"/>
                </a:solidFill>
              </a:rPr>
              <a:t>객체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44" y="714356"/>
          <a:ext cx="8929751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5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미리 정의된 함수</a:t>
                      </a:r>
                      <a:r>
                        <a:rPr lang="en-US" altLang="ko-KR" sz="1800" dirty="0"/>
                        <a:t>-</a:t>
                      </a:r>
                      <a:r>
                        <a:rPr lang="ko-KR" altLang="en-US" sz="1800" dirty="0"/>
                        <a:t>객체</a:t>
                      </a:r>
                      <a:r>
                        <a:rPr lang="en-US" altLang="ko-KR" sz="1800" dirty="0"/>
                        <a:t>(-2-)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#include</a:t>
                      </a:r>
                      <a:r>
                        <a:rPr lang="en-US" altLang="ko-KR" sz="1800" baseline="0" dirty="0"/>
                        <a:t> &lt;functional&gt;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// 42</a:t>
                      </a:r>
                      <a:r>
                        <a:rPr lang="ko-KR" altLang="en-US" sz="1800" dirty="0"/>
                        <a:t>보다 큰 리스트들을 검색한다</a:t>
                      </a:r>
                      <a:r>
                        <a:rPr lang="en-US" altLang="ko-KR" sz="1800" dirty="0"/>
                        <a:t>.</a:t>
                      </a:r>
                    </a:p>
                    <a:p>
                      <a:pPr algn="l" latinLnBrk="1"/>
                      <a:r>
                        <a:rPr lang="en-US" altLang="ko-KR" sz="1800" dirty="0" err="1"/>
                        <a:t>Find_if</a:t>
                      </a:r>
                      <a:r>
                        <a:rPr lang="en-US" altLang="ko-KR" sz="1800" dirty="0"/>
                        <a:t>(</a:t>
                      </a:r>
                      <a:r>
                        <a:rPr lang="en-US" altLang="ko-KR" sz="1800" dirty="0" err="1"/>
                        <a:t>coll.begin</a:t>
                      </a:r>
                      <a:r>
                        <a:rPr lang="en-US" altLang="ko-KR" sz="1800" dirty="0"/>
                        <a:t>(), </a:t>
                      </a:r>
                      <a:r>
                        <a:rPr lang="en-US" altLang="ko-KR" sz="1800" dirty="0" err="1"/>
                        <a:t>coll.end</a:t>
                      </a:r>
                      <a:r>
                        <a:rPr lang="en-US" altLang="ko-KR" sz="1800" dirty="0"/>
                        <a:t>(), bind2dc( greater&lt;</a:t>
                      </a:r>
                      <a:r>
                        <a:rPr lang="en-US" altLang="ko-KR" sz="1800" dirty="0" err="1"/>
                        <a:t>int</a:t>
                      </a:r>
                      <a:r>
                        <a:rPr lang="en-US" altLang="ko-KR" sz="1800" dirty="0"/>
                        <a:t>&gt;(), 43 ) );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// 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/>
                        <a:t>모든 홀수에 대해서 </a:t>
                      </a:r>
                      <a:r>
                        <a:rPr lang="en-US" altLang="ko-KR" sz="1800" baseline="0" dirty="0"/>
                        <a:t>true</a:t>
                      </a:r>
                      <a:r>
                        <a:rPr lang="ko-KR" altLang="en-US" sz="1800" baseline="0" dirty="0"/>
                        <a:t>를 반환</a:t>
                      </a:r>
                      <a:r>
                        <a:rPr lang="en-US" altLang="ko-KR" sz="1800" baseline="0" dirty="0"/>
                        <a:t>( not1(true))</a:t>
                      </a:r>
                      <a:r>
                        <a:rPr lang="ko-KR" altLang="en-US" sz="1800" baseline="0" dirty="0"/>
                        <a:t>하여 짝수리스트를 검색한다</a:t>
                      </a:r>
                      <a:r>
                        <a:rPr lang="en-US" altLang="ko-KR" sz="1800" baseline="0" dirty="0"/>
                        <a:t>.</a:t>
                      </a:r>
                      <a:endParaRPr lang="en-US" altLang="ko-KR" sz="1800" dirty="0"/>
                    </a:p>
                    <a:p>
                      <a:pPr algn="l" latinLnBrk="1"/>
                      <a:r>
                        <a:rPr lang="en-US" altLang="ko-KR" sz="1800" dirty="0" err="1"/>
                        <a:t>Find_if</a:t>
                      </a:r>
                      <a:r>
                        <a:rPr lang="en-US" altLang="ko-KR" sz="1800" dirty="0"/>
                        <a:t>(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en-US" altLang="ko-KR" sz="1800" baseline="0" dirty="0" err="1"/>
                        <a:t>coll.begin</a:t>
                      </a:r>
                      <a:r>
                        <a:rPr lang="en-US" altLang="ko-KR" sz="1800" baseline="0" dirty="0"/>
                        <a:t>(), </a:t>
                      </a:r>
                      <a:r>
                        <a:rPr lang="en-US" altLang="ko-KR" sz="1800" baseline="0" dirty="0" err="1"/>
                        <a:t>coll.end</a:t>
                      </a:r>
                      <a:r>
                        <a:rPr lang="en-US" altLang="ko-KR" sz="1800" baseline="0" dirty="0"/>
                        <a:t>(), not1( bind2nd(modulus&lt;</a:t>
                      </a:r>
                      <a:r>
                        <a:rPr lang="en-US" altLang="ko-KR" sz="1800" baseline="0" dirty="0" err="1"/>
                        <a:t>int</a:t>
                      </a:r>
                      <a:r>
                        <a:rPr lang="en-US" altLang="ko-KR" sz="1800" baseline="0" dirty="0"/>
                        <a:t>&gt;(), 2 ));  (X%2==0)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//</a:t>
                      </a:r>
                      <a:r>
                        <a:rPr lang="ko-KR" altLang="en-US" sz="1800" dirty="0"/>
                        <a:t>멤버함수 </a:t>
                      </a:r>
                      <a:r>
                        <a:rPr lang="en-US" altLang="ko-KR" sz="1800" dirty="0" err="1"/>
                        <a:t>printWidthfix</a:t>
                      </a:r>
                      <a:r>
                        <a:rPr lang="en-US" altLang="ko-KR" sz="1800" dirty="0"/>
                        <a:t>(string</a:t>
                      </a:r>
                      <a:r>
                        <a:rPr lang="en-US" altLang="ko-KR" sz="1800" baseline="0" dirty="0"/>
                        <a:t> prefix</a:t>
                      </a:r>
                      <a:r>
                        <a:rPr lang="en-US" altLang="ko-KR" sz="1800" dirty="0"/>
                        <a:t>)</a:t>
                      </a:r>
                      <a:r>
                        <a:rPr lang="ko-KR" altLang="en-US" sz="1800" dirty="0"/>
                        <a:t>를 호출하고 </a:t>
                      </a:r>
                      <a:r>
                        <a:rPr lang="ko-KR" altLang="en-US" sz="1800" dirty="0" err="1"/>
                        <a:t>인자값으로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baseline="0" dirty="0"/>
                        <a:t>“Person: “ </a:t>
                      </a:r>
                      <a:r>
                        <a:rPr lang="ko-KR" altLang="en-US" sz="1800" baseline="0" dirty="0"/>
                        <a:t>를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/>
                        <a:t>전달한다</a:t>
                      </a:r>
                      <a:r>
                        <a:rPr lang="en-US" altLang="ko-KR" sz="1800" baseline="0" dirty="0"/>
                        <a:t>.</a:t>
                      </a:r>
                      <a:endParaRPr lang="en-US" altLang="ko-KR" sz="1800" dirty="0"/>
                    </a:p>
                    <a:p>
                      <a:pPr algn="l" latinLnBrk="1"/>
                      <a:r>
                        <a:rPr lang="en-US" altLang="ko-KR" sz="1800" dirty="0" err="1"/>
                        <a:t>For_each</a:t>
                      </a:r>
                      <a:r>
                        <a:rPr lang="en-US" altLang="ko-KR" sz="1800" dirty="0"/>
                        <a:t>(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en-US" altLang="ko-KR" sz="1800" baseline="0" dirty="0" err="1"/>
                        <a:t>coll.begin</a:t>
                      </a:r>
                      <a:r>
                        <a:rPr lang="en-US" altLang="ko-KR" sz="1800" baseline="0" dirty="0"/>
                        <a:t>(), </a:t>
                      </a:r>
                      <a:r>
                        <a:rPr lang="en-US" altLang="ko-KR" sz="1800" baseline="0" dirty="0" err="1"/>
                        <a:t>coll,end</a:t>
                      </a:r>
                      <a:r>
                        <a:rPr lang="en-US" altLang="ko-KR" sz="1800" baseline="0" dirty="0"/>
                        <a:t>(), </a:t>
                      </a:r>
                      <a:br>
                        <a:rPr lang="en-US" altLang="ko-KR" sz="1800" baseline="0" dirty="0"/>
                      </a:br>
                      <a:r>
                        <a:rPr lang="en-US" altLang="ko-KR" sz="1800" baseline="0" dirty="0"/>
                        <a:t>                   bind2nd( </a:t>
                      </a:r>
                      <a:r>
                        <a:rPr lang="en-US" altLang="ko-KR" sz="1800" baseline="0" dirty="0" err="1"/>
                        <a:t>mem_fun_ref</a:t>
                      </a:r>
                      <a:r>
                        <a:rPr lang="en-US" altLang="ko-KR" sz="1800" baseline="0" dirty="0"/>
                        <a:t>(&amp;Person::</a:t>
                      </a:r>
                      <a:r>
                        <a:rPr lang="en-US" altLang="ko-KR" sz="1800" baseline="0" dirty="0" err="1"/>
                        <a:t>printWidhfix</a:t>
                      </a:r>
                      <a:r>
                        <a:rPr lang="en-US" altLang="ko-KR" sz="1800" baseline="0" dirty="0"/>
                        <a:t>), “Person: “ ));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08564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A0B4D4E-A84D-48A9-8D50-75F7C2BFE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sz="1100" b="0" i="0" dirty="0"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ko-KR" sz="1100" b="0" i="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i="0" dirty="0"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i="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array </a:t>
            </a:r>
            <a:r>
              <a:rPr lang="en-US" altLang="ko-KR" sz="1100" b="0" i="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{ </a:t>
            </a:r>
            <a:r>
              <a:rPr lang="en-US" altLang="ko-KR" sz="1100" b="0" i="0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i="0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1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i="0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1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i="0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1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i="0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1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i="0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1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i="0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1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i="0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1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i="0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1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i="0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1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};</a:t>
            </a:r>
            <a:endParaRPr lang="de-DE" altLang="ko-KR" sz="1400" b="0" i="0" dirty="0">
              <a:solidFill>
                <a:srgbClr val="066DE2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altLang="ko-KR" sz="1400" b="0" i="0" dirty="0"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::sort(v.</a:t>
            </a:r>
            <a:r>
              <a:rPr lang="de-DE" altLang="ko-KR" sz="1400" b="0" i="0" dirty="0"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de-DE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(),  </a:t>
            </a:r>
            <a:r>
              <a:rPr lang="en-US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de-DE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altLang="ko-KR" sz="1400" b="0" i="0" dirty="0"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de-DE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(), [](</a:t>
            </a:r>
            <a:r>
              <a:rPr lang="de-DE" altLang="ko-KR" sz="1400" b="0" i="0" dirty="0"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altLang="ko-KR" sz="1400" b="0" i="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a, </a:t>
            </a:r>
            <a:r>
              <a:rPr lang="de-DE" altLang="ko-KR" sz="1400" b="0" i="0" dirty="0"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altLang="ko-KR" sz="1400" b="0" i="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b) {   </a:t>
            </a:r>
            <a:r>
              <a:rPr lang="de-DE" altLang="ko-KR" sz="1400" b="0" i="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de-DE" altLang="ko-KR" sz="1400" b="0" i="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DE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b; } );</a:t>
            </a:r>
          </a:p>
          <a:p>
            <a:pPr algn="l"/>
            <a:r>
              <a:rPr lang="en-US" altLang="ko-KR" sz="1400" b="0" i="0" dirty="0"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400" b="0" i="0" dirty="0"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동일한 값의 상대적 위치를 유지한다</a:t>
            </a:r>
            <a:r>
              <a:rPr lang="en-US" altLang="ko-KR" sz="1400" b="0" i="0" dirty="0"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. ( 5:a,</a:t>
            </a:r>
            <a:r>
              <a:rPr lang="en-US" altLang="ko-KR" sz="1400" b="1" i="0" dirty="0"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2:a,2:b,1:c,1:a</a:t>
            </a:r>
            <a:r>
              <a:rPr lang="en-US" altLang="ko-KR" sz="1400" b="0" i="0" dirty="0"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 ) -&gt; </a:t>
            </a:r>
            <a:r>
              <a:rPr lang="en-US" altLang="ko-KR" sz="1400" b="1" i="0" dirty="0"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1c:1a::2a:2b</a:t>
            </a:r>
            <a:r>
              <a:rPr lang="en-US" altLang="ko-KR" sz="1400" b="0" i="0" dirty="0"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:5a)</a:t>
            </a:r>
          </a:p>
          <a:p>
            <a:pPr algn="l"/>
            <a:r>
              <a:rPr lang="en-US" altLang="ko-KR" sz="1400" b="0" i="0" dirty="0"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 i="0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stable_sort</a:t>
            </a:r>
            <a:r>
              <a:rPr lang="en-US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(array</a:t>
            </a:r>
            <a:r>
              <a:rPr lang="de-DE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altLang="ko-KR" sz="1400" b="0" i="0" dirty="0"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de-DE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(),  </a:t>
            </a:r>
            <a:r>
              <a:rPr lang="en-US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de-DE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altLang="ko-KR" sz="1400" b="0" i="0" dirty="0"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de-DE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US" altLang="ko-KR" sz="1400" dirty="0">
                <a:solidFill>
                  <a:srgbClr val="A71D5D"/>
                </a:solidFill>
                <a:latin typeface="Consolas" panose="020B0609020204030204" pitchFamily="49" charset="0"/>
              </a:rPr>
              <a:t> int</a:t>
            </a:r>
            <a:r>
              <a:rPr lang="en-US" altLang="ko-KR" sz="1400" b="0" i="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a, int</a:t>
            </a:r>
            <a:r>
              <a:rPr lang="en-US" altLang="ko-KR" sz="1400" b="0" i="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b) {  </a:t>
            </a:r>
            <a:r>
              <a:rPr lang="en-US" altLang="ko-KR" sz="1400" b="0" i="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en-US" altLang="ko-KR" sz="1400" b="0" i="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b; });</a:t>
            </a:r>
          </a:p>
          <a:p>
            <a:r>
              <a:rPr lang="en-US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// std::merge</a:t>
            </a:r>
            <a:r>
              <a:rPr lang="ko-KR" altLang="en-US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와 다르게 사전에 정렬되어 있는 리스트를 병합하면서 정렬한다</a:t>
            </a:r>
            <a:r>
              <a:rPr lang="en-US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b="0" i="0" dirty="0"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:: </a:t>
            </a:r>
            <a:r>
              <a:rPr lang="en-US" altLang="ko-KR" sz="1400" b="0" i="0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inplace_merge</a:t>
            </a:r>
            <a:r>
              <a:rPr lang="en-US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i="0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array.</a:t>
            </a:r>
            <a:r>
              <a:rPr lang="en-US" altLang="ko-KR" sz="1400" b="0" i="0" dirty="0" err="1"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(),  </a:t>
            </a:r>
            <a:r>
              <a:rPr lang="en-US" altLang="ko-KR" sz="1400" b="0" i="0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array.</a:t>
            </a:r>
            <a:r>
              <a:rPr lang="en-US" altLang="ko-KR" sz="1400" b="0" i="0" dirty="0" err="1"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ko-KR" sz="1400" b="0" i="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i="0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  </a:t>
            </a:r>
            <a:r>
              <a:rPr lang="en-US" altLang="ko-KR" sz="1400" b="0" i="0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array.</a:t>
            </a:r>
            <a:r>
              <a:rPr lang="en-US" altLang="ko-KR" sz="1400" b="0" i="0" dirty="0" err="1"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()); </a:t>
            </a:r>
          </a:p>
          <a:p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// N</a:t>
            </a:r>
            <a:r>
              <a:rPr lang="ko-KR" altLang="en-US" sz="1400" dirty="0">
                <a:solidFill>
                  <a:srgbClr val="010101"/>
                </a:solidFill>
                <a:latin typeface="Consolas" panose="020B0609020204030204" pitchFamily="49" charset="0"/>
              </a:rPr>
              <a:t>번 가지만 정렬 </a:t>
            </a:r>
            <a:r>
              <a:rPr lang="ko-KR" altLang="en-US" sz="1400" dirty="0" err="1">
                <a:solidFill>
                  <a:srgbClr val="010101"/>
                </a:solidFill>
                <a:latin typeface="Consolas" panose="020B0609020204030204" pitchFamily="49" charset="0"/>
              </a:rPr>
              <a:t>한고</a:t>
            </a:r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010101"/>
                </a:solidFill>
                <a:latin typeface="Consolas" panose="020B0609020204030204" pitchFamily="49" charset="0"/>
              </a:rPr>
              <a:t>나머지는 정렬하지 않는 방식이다</a:t>
            </a:r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.</a:t>
            </a:r>
            <a:endParaRPr lang="en-US" altLang="ko-KR" sz="1400" b="0" i="0" dirty="0"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i="0" dirty="0"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:: </a:t>
            </a:r>
            <a:r>
              <a:rPr lang="en-US" altLang="ko-KR" sz="1400" b="0" i="0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partial_sort</a:t>
            </a:r>
            <a:r>
              <a:rPr lang="en-US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i="0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array.</a:t>
            </a:r>
            <a:r>
              <a:rPr lang="en-US" altLang="ko-KR" sz="1400" b="0" i="0" dirty="0" err="1"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(),  </a:t>
            </a:r>
            <a:r>
              <a:rPr lang="en-US" altLang="ko-KR" sz="1400" b="0" i="0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array.</a:t>
            </a:r>
            <a:r>
              <a:rPr lang="en-US" altLang="ko-KR" sz="1400" b="0" i="0" dirty="0" err="1"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ko-KR" sz="1400" b="0" i="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i="0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  </a:t>
            </a:r>
            <a:r>
              <a:rPr lang="en-US" altLang="ko-KR" sz="1400" b="0" i="0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array.</a:t>
            </a:r>
            <a:r>
              <a:rPr lang="en-US" altLang="ko-KR" sz="1400" b="0" i="0" dirty="0" err="1"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(),greater</a:t>
            </a:r>
            <a:r>
              <a:rPr lang="en-US" altLang="ko-KR" sz="1400" b="0" i="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i="0" dirty="0"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i="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010101"/>
                </a:solidFill>
                <a:latin typeface="Consolas" panose="020B0609020204030204" pitchFamily="49" charset="0"/>
              </a:rPr>
              <a:t>기준 요소를 정해서 작은 값은 왼쪽</a:t>
            </a:r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010101"/>
                </a:solidFill>
                <a:latin typeface="Consolas" panose="020B0609020204030204" pitchFamily="49" charset="0"/>
              </a:rPr>
              <a:t>그면 오른쪽에 정렬되도록 한다</a:t>
            </a:r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b="0" i="0" dirty="0"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:: </a:t>
            </a:r>
            <a:r>
              <a:rPr lang="en-US" altLang="ko-KR" sz="1400" b="0" i="0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nth_element</a:t>
            </a:r>
            <a:r>
              <a:rPr lang="en-US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i="0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array.</a:t>
            </a:r>
            <a:r>
              <a:rPr lang="en-US" altLang="ko-KR" sz="1400" b="0" i="0" dirty="0" err="1"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(),  </a:t>
            </a:r>
            <a:r>
              <a:rPr lang="en-US" altLang="ko-KR" sz="1400" b="0" i="0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array.</a:t>
            </a:r>
            <a:r>
              <a:rPr lang="en-US" altLang="ko-KR" sz="1400" b="0" i="0" dirty="0" err="1"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ko-KR" sz="1400" b="0" i="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 i="0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array.</a:t>
            </a:r>
            <a:r>
              <a:rPr lang="en-US" altLang="ko-KR" sz="1400" b="0" i="0" dirty="0" err="1"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ko-KR" sz="1400" b="0" i="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i="0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),  </a:t>
            </a:r>
            <a:r>
              <a:rPr lang="en-US" altLang="ko-KR" sz="1400" b="0" i="0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array.</a:t>
            </a:r>
            <a:r>
              <a:rPr lang="en-US" altLang="ko-KR" sz="1400" b="0" i="0" dirty="0" err="1"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010101"/>
                </a:solidFill>
                <a:latin typeface="Consolas" panose="020B0609020204030204" pitchFamily="49" charset="0"/>
              </a:rPr>
              <a:t>정렬 여부를 판단한다</a:t>
            </a:r>
            <a:r>
              <a:rPr lang="en-US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.</a:t>
            </a:r>
            <a:endParaRPr lang="en-US" altLang="ko-KR" sz="1400" b="0" i="0" dirty="0"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66DE2"/>
                </a:solidFill>
                <a:latin typeface="Consolas" panose="020B0609020204030204" pitchFamily="49" charset="0"/>
              </a:rPr>
              <a:t>bool </a:t>
            </a:r>
            <a:r>
              <a:rPr lang="en-US" altLang="ko-KR" sz="1400" dirty="0" err="1">
                <a:solidFill>
                  <a:srgbClr val="066DE2"/>
                </a:solidFill>
                <a:latin typeface="Consolas" panose="020B0609020204030204" pitchFamily="49" charset="0"/>
              </a:rPr>
              <a:t>bSort</a:t>
            </a:r>
            <a:r>
              <a:rPr lang="en-US" altLang="ko-KR" sz="1400" dirty="0">
                <a:solidFill>
                  <a:srgbClr val="066DE2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0" i="0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is_sorted</a:t>
            </a:r>
            <a:r>
              <a:rPr lang="en-US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i="0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array.</a:t>
            </a:r>
            <a:r>
              <a:rPr lang="en-US" altLang="ko-KR" sz="1400" b="0" i="0" dirty="0" err="1"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(),  </a:t>
            </a:r>
            <a:r>
              <a:rPr lang="en-US" altLang="ko-KR" sz="1400" b="0" i="0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array.</a:t>
            </a:r>
            <a:r>
              <a:rPr lang="en-US" altLang="ko-KR" sz="1400" b="0" i="0" dirty="0" err="1"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(), greater</a:t>
            </a:r>
            <a:r>
              <a:rPr lang="en-US" altLang="ko-KR" sz="1400" b="0" i="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i="0" dirty="0"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i="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i="0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())</a:t>
            </a:r>
            <a:endParaRPr lang="ko-KR" altLang="en-US" sz="1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A55F693-7E08-4679-A82A-E3538145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std::sort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313964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4600" dirty="0" err="1">
                <a:solidFill>
                  <a:schemeClr val="tx1"/>
                </a:solidFill>
                <a:latin typeface="HY헤드라인M" pitchFamily="18" charset="-127"/>
              </a:rPr>
              <a:t>c++</a:t>
            </a:r>
            <a:r>
              <a:rPr lang="en-US" altLang="ko-KR" sz="4600" dirty="0">
                <a:solidFill>
                  <a:schemeClr val="tx1"/>
                </a:solidFill>
                <a:latin typeface="HY헤드라인M" pitchFamily="18" charset="-127"/>
              </a:rPr>
              <a:t>11</a:t>
            </a:r>
            <a:r>
              <a:rPr lang="ko-KR" altLang="en-US" sz="4600" dirty="0">
                <a:solidFill>
                  <a:schemeClr val="tx1"/>
                </a:solidFill>
                <a:latin typeface="HY헤드라인M" pitchFamily="18" charset="-127"/>
              </a:rPr>
              <a:t> 이해</a:t>
            </a:r>
          </a:p>
        </p:txBody>
      </p:sp>
    </p:spTree>
    <p:extLst>
      <p:ext uri="{BB962C8B-B14F-4D97-AF65-F5344CB8AC3E}">
        <p14:creationId xmlns:p14="http://schemas.microsoft.com/office/powerpoint/2010/main" val="2514459192"/>
      </p:ext>
    </p:extLst>
  </p:cSld>
  <p:clrMapOvr>
    <a:masterClrMapping/>
  </p:clrMapOvr>
  <p:transition/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b="0" dirty="0" err="1"/>
              <a:t>타입를</a:t>
            </a:r>
            <a:r>
              <a:rPr lang="ko-KR" altLang="en-US" b="0" dirty="0"/>
              <a:t> 컴파일러가 결정</a:t>
            </a:r>
            <a:endParaRPr lang="en-US" altLang="ko-KR" b="0" dirty="0"/>
          </a:p>
          <a:p>
            <a:pPr lvl="1">
              <a:buFont typeface="Arial" pitchFamily="34" charset="0"/>
              <a:buChar char="•"/>
            </a:pPr>
            <a:r>
              <a:rPr lang="en-US" altLang="ko-KR" b="0" dirty="0"/>
              <a:t>auto </a:t>
            </a:r>
            <a:r>
              <a:rPr lang="en-US" altLang="ko-KR" b="0" dirty="0" err="1"/>
              <a:t>myString</a:t>
            </a:r>
            <a:r>
              <a:rPr lang="en-US" altLang="ko-KR" b="0" dirty="0"/>
              <a:t>= "my String"; // C++11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b="0" dirty="0"/>
              <a:t>auto </a:t>
            </a:r>
            <a:r>
              <a:rPr lang="en-US" altLang="ko-KR" b="0" dirty="0" err="1"/>
              <a:t>myInt</a:t>
            </a:r>
            <a:r>
              <a:rPr lang="en-US" altLang="ko-KR" b="0" dirty="0"/>
              <a:t>= 5; // C++11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b="0" dirty="0"/>
              <a:t>auto </a:t>
            </a:r>
            <a:r>
              <a:rPr lang="en-US" altLang="ko-KR" b="0" dirty="0" err="1"/>
              <a:t>myDouble</a:t>
            </a:r>
            <a:r>
              <a:rPr lang="en-US" altLang="ko-KR" b="0" dirty="0"/>
              <a:t>= 3.14; // C++11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0" dirty="0"/>
              <a:t>벡터의 </a:t>
            </a:r>
            <a:r>
              <a:rPr lang="ko-KR" altLang="en-US" b="0" dirty="0" err="1"/>
              <a:t>첫번째</a:t>
            </a:r>
            <a:r>
              <a:rPr lang="ko-KR" altLang="en-US" b="0" dirty="0"/>
              <a:t> 요소 얻기</a:t>
            </a:r>
            <a:endParaRPr lang="en-US" altLang="ko-KR" b="0" dirty="0"/>
          </a:p>
          <a:p>
            <a:pPr lvl="1">
              <a:buFont typeface="Arial" pitchFamily="34" charset="0"/>
              <a:buChar char="•"/>
            </a:pPr>
            <a:r>
              <a:rPr lang="en-US" altLang="ko-KR" b="0" dirty="0"/>
              <a:t>vector&lt;</a:t>
            </a:r>
            <a:r>
              <a:rPr lang="en-US" altLang="ko-KR" b="0" dirty="0" err="1"/>
              <a:t>int</a:t>
            </a:r>
            <a:r>
              <a:rPr lang="en-US" altLang="ko-KR" b="0" dirty="0"/>
              <a:t>&gt; v;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b="0" dirty="0"/>
              <a:t>vector&lt;</a:t>
            </a:r>
            <a:r>
              <a:rPr lang="en-US" altLang="ko-KR" b="0" dirty="0" err="1"/>
              <a:t>int</a:t>
            </a:r>
            <a:r>
              <a:rPr lang="en-US" altLang="ko-KR" b="0" dirty="0"/>
              <a:t>&gt;::iterator it1= </a:t>
            </a:r>
            <a:r>
              <a:rPr lang="en-US" altLang="ko-KR" b="0" dirty="0" err="1"/>
              <a:t>v.begin</a:t>
            </a:r>
            <a:r>
              <a:rPr lang="en-US" altLang="ko-KR" b="0" dirty="0"/>
              <a:t>(); // C++98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b="1" dirty="0"/>
              <a:t>auto it2= </a:t>
            </a:r>
            <a:r>
              <a:rPr lang="en-US" altLang="ko-KR" b="1" dirty="0" err="1"/>
              <a:t>v.begin</a:t>
            </a:r>
            <a:r>
              <a:rPr lang="en-US" altLang="ko-KR" b="1" dirty="0"/>
              <a:t>(); // C++11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0" dirty="0"/>
              <a:t>함수 포인터 정의</a:t>
            </a:r>
            <a:endParaRPr lang="en-US" altLang="ko-KR" b="0" dirty="0"/>
          </a:p>
          <a:p>
            <a:pPr lvl="1">
              <a:buFont typeface="Arial" pitchFamily="34" charset="0"/>
              <a:buChar char="•"/>
            </a:pPr>
            <a:r>
              <a:rPr lang="en-US" altLang="ko-KR" b="0" dirty="0" err="1"/>
              <a:t>int</a:t>
            </a:r>
            <a:r>
              <a:rPr lang="en-US" altLang="ko-KR" b="0" dirty="0"/>
              <a:t> add(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a,int</a:t>
            </a:r>
            <a:r>
              <a:rPr lang="en-US" altLang="ko-KR" b="0" dirty="0"/>
              <a:t> b){ return </a:t>
            </a:r>
            <a:r>
              <a:rPr lang="en-US" altLang="ko-KR" b="0" dirty="0" err="1"/>
              <a:t>a+b</a:t>
            </a:r>
            <a:r>
              <a:rPr lang="en-US" altLang="ko-KR" b="0" dirty="0"/>
              <a:t>; };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b="0" dirty="0" err="1"/>
              <a:t>int</a:t>
            </a:r>
            <a:r>
              <a:rPr lang="en-US" altLang="ko-KR" b="0" dirty="0"/>
              <a:t> (*myAdd1)(</a:t>
            </a:r>
            <a:r>
              <a:rPr lang="en-US" altLang="ko-KR" b="0" dirty="0" err="1"/>
              <a:t>int,int</a:t>
            </a:r>
            <a:r>
              <a:rPr lang="en-US" altLang="ko-KR" b="0" dirty="0"/>
              <a:t>)= add; // C++98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b="1" dirty="0"/>
              <a:t>auto myAdd2= add; // C++11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b="0" dirty="0"/>
              <a:t>myAdd1(2,3) == myAdd2(2,3);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752595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b="0" dirty="0"/>
              <a:t>식의 타입을 </a:t>
            </a:r>
            <a:r>
              <a:rPr lang="ko-KR" altLang="en-US" b="0" dirty="0" err="1"/>
              <a:t>컴파일가</a:t>
            </a:r>
            <a:r>
              <a:rPr lang="ko-KR" altLang="en-US" b="0" dirty="0"/>
              <a:t>  결정</a:t>
            </a:r>
            <a:endParaRPr lang="en-US" altLang="ko-KR" b="0" dirty="0"/>
          </a:p>
          <a:p>
            <a:pPr lvl="1">
              <a:buFont typeface="Arial" pitchFamily="34" charset="0"/>
              <a:buChar char="•"/>
            </a:pPr>
            <a:r>
              <a:rPr lang="en-US" altLang="ko-KR" b="0" dirty="0" err="1"/>
              <a:t>decltype</a:t>
            </a:r>
            <a:r>
              <a:rPr lang="en-US" altLang="ko-KR" b="0" dirty="0"/>
              <a:t>("</a:t>
            </a:r>
            <a:r>
              <a:rPr lang="en-US" altLang="ko-KR" b="0" dirty="0" err="1"/>
              <a:t>str</a:t>
            </a:r>
            <a:r>
              <a:rPr lang="en-US" altLang="ko-KR" b="0" dirty="0"/>
              <a:t>") </a:t>
            </a:r>
            <a:r>
              <a:rPr lang="en-US" altLang="ko-KR" b="0" dirty="0" err="1"/>
              <a:t>myString</a:t>
            </a:r>
            <a:r>
              <a:rPr lang="en-US" altLang="ko-KR" b="0" dirty="0"/>
              <a:t>= "</a:t>
            </a:r>
            <a:r>
              <a:rPr lang="en-US" altLang="ko-KR" b="0" dirty="0" err="1"/>
              <a:t>str</a:t>
            </a:r>
            <a:r>
              <a:rPr lang="en-US" altLang="ko-KR" b="0" dirty="0"/>
              <a:t>"; // C++11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b="0" dirty="0" err="1"/>
              <a:t>decltype</a:t>
            </a:r>
            <a:r>
              <a:rPr lang="en-US" altLang="ko-KR" b="0" dirty="0"/>
              <a:t>(5) </a:t>
            </a:r>
            <a:r>
              <a:rPr lang="en-US" altLang="ko-KR" b="0" dirty="0" err="1"/>
              <a:t>myInt</a:t>
            </a:r>
            <a:r>
              <a:rPr lang="en-US" altLang="ko-KR" b="0" dirty="0"/>
              <a:t>= 5; // C++11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b="0" dirty="0" err="1"/>
              <a:t>decltype</a:t>
            </a:r>
            <a:r>
              <a:rPr lang="en-US" altLang="ko-KR" b="0" dirty="0"/>
              <a:t>(3.14) </a:t>
            </a:r>
            <a:r>
              <a:rPr lang="en-US" altLang="ko-KR" b="0" dirty="0" err="1"/>
              <a:t>myFloat</a:t>
            </a:r>
            <a:r>
              <a:rPr lang="en-US" altLang="ko-KR" b="0" dirty="0"/>
              <a:t>= 3.14; // C++11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b="0" dirty="0" err="1"/>
              <a:t>decltype</a:t>
            </a:r>
            <a:r>
              <a:rPr lang="en-US" altLang="ko-KR" b="0" dirty="0"/>
              <a:t>(</a:t>
            </a:r>
            <a:r>
              <a:rPr lang="en-US" altLang="ko-KR" b="0" dirty="0" err="1"/>
              <a:t>myInt</a:t>
            </a:r>
            <a:r>
              <a:rPr lang="en-US" altLang="ko-KR" b="0" dirty="0"/>
              <a:t>) </a:t>
            </a:r>
            <a:r>
              <a:rPr lang="en-US" altLang="ko-KR" b="0" dirty="0" err="1"/>
              <a:t>myNewInt</a:t>
            </a:r>
            <a:r>
              <a:rPr lang="en-US" altLang="ko-KR" b="0" dirty="0"/>
              <a:t>= 2011; // C++11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0" dirty="0"/>
              <a:t>함수 타입의 결정</a:t>
            </a:r>
            <a:endParaRPr lang="en-US" altLang="ko-KR" b="0" dirty="0"/>
          </a:p>
          <a:p>
            <a:pPr lvl="1">
              <a:buFont typeface="Arial" pitchFamily="34" charset="0"/>
              <a:buChar char="•"/>
            </a:pPr>
            <a:r>
              <a:rPr lang="en-US" altLang="ko-KR" b="0" dirty="0" err="1"/>
              <a:t>int</a:t>
            </a:r>
            <a:r>
              <a:rPr lang="en-US" altLang="ko-KR" b="0" dirty="0"/>
              <a:t> add(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a,int</a:t>
            </a:r>
            <a:r>
              <a:rPr lang="en-US" altLang="ko-KR" b="0" dirty="0"/>
              <a:t> b){ return </a:t>
            </a:r>
            <a:r>
              <a:rPr lang="en-US" altLang="ko-KR" b="0" dirty="0" err="1"/>
              <a:t>a+b</a:t>
            </a:r>
            <a:r>
              <a:rPr lang="en-US" altLang="ko-KR" b="0" dirty="0"/>
              <a:t>; };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b="0" dirty="0" err="1"/>
              <a:t>decltype</a:t>
            </a:r>
            <a:r>
              <a:rPr lang="en-US" altLang="ko-KR" b="0" dirty="0"/>
              <a:t>(add) </a:t>
            </a:r>
            <a:r>
              <a:rPr lang="en-US" altLang="ko-KR" b="0" dirty="0" err="1"/>
              <a:t>myAdd</a:t>
            </a:r>
            <a:r>
              <a:rPr lang="en-US" altLang="ko-KR" b="0" dirty="0"/>
              <a:t>= add; // (</a:t>
            </a:r>
            <a:r>
              <a:rPr lang="en-US" altLang="ko-KR" b="0" dirty="0" err="1"/>
              <a:t>int</a:t>
            </a:r>
            <a:r>
              <a:rPr lang="en-US" altLang="ko-KR" b="0" dirty="0"/>
              <a:t>)(*)(</a:t>
            </a:r>
            <a:r>
              <a:rPr lang="en-US" altLang="ko-KR" b="0" dirty="0" err="1"/>
              <a:t>int</a:t>
            </a:r>
            <a:r>
              <a:rPr lang="en-US" altLang="ko-KR" b="0" dirty="0"/>
              <a:t>, </a:t>
            </a:r>
            <a:r>
              <a:rPr lang="en-US" altLang="ko-KR" b="0" dirty="0" err="1"/>
              <a:t>int</a:t>
            </a:r>
            <a:r>
              <a:rPr lang="en-US" altLang="ko-KR" b="0" dirty="0"/>
              <a:t>) // C++11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b="0" dirty="0" err="1"/>
              <a:t>myAdd</a:t>
            </a:r>
            <a:r>
              <a:rPr lang="en-US" altLang="ko-KR" b="0" dirty="0"/>
              <a:t>(2,3) == add(2,3);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decltype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051238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ko-KR" b="0" dirty="0"/>
              <a:t>template &lt;typename T1, typename T2&gt;</a:t>
            </a:r>
          </a:p>
          <a:p>
            <a:r>
              <a:rPr lang="en-US" altLang="ko-KR" b="0" dirty="0"/>
              <a:t>auto add(T1 first, T2 second) -&gt; </a:t>
            </a:r>
            <a:r>
              <a:rPr lang="en-US" altLang="ko-KR" b="0" dirty="0" err="1"/>
              <a:t>decltype</a:t>
            </a:r>
            <a:r>
              <a:rPr lang="en-US" altLang="ko-KR" b="0" dirty="0"/>
              <a:t>(first + second){</a:t>
            </a:r>
          </a:p>
          <a:p>
            <a:pPr lvl="1"/>
            <a:r>
              <a:rPr lang="en-US" altLang="ko-KR" b="0" dirty="0"/>
              <a:t>return first + second;</a:t>
            </a:r>
          </a:p>
          <a:p>
            <a:r>
              <a:rPr lang="en-US" altLang="ko-KR" b="0" dirty="0"/>
              <a:t>}</a:t>
            </a:r>
          </a:p>
          <a:p>
            <a:r>
              <a:rPr lang="en-US" altLang="ko-KR" b="0" dirty="0"/>
              <a:t>add(1,1);</a:t>
            </a:r>
          </a:p>
          <a:p>
            <a:r>
              <a:rPr lang="en-US" altLang="ko-KR" b="0" dirty="0"/>
              <a:t>add(1,1.1);</a:t>
            </a:r>
          </a:p>
          <a:p>
            <a:r>
              <a:rPr lang="en-US" altLang="ko-KR" b="0" dirty="0"/>
              <a:t>add(1000LL,5);</a:t>
            </a:r>
          </a:p>
          <a:p>
            <a:endParaRPr lang="en-US" altLang="ko-KR" b="0" dirty="0"/>
          </a:p>
          <a:p>
            <a:r>
              <a:rPr lang="en-US" altLang="ko-KR" b="0" dirty="0" err="1"/>
              <a:t>int</a:t>
            </a:r>
            <a:endParaRPr lang="en-US" altLang="ko-KR" b="0" dirty="0"/>
          </a:p>
          <a:p>
            <a:r>
              <a:rPr lang="en-US" altLang="ko-KR" b="0" dirty="0"/>
              <a:t>double</a:t>
            </a:r>
          </a:p>
          <a:p>
            <a:r>
              <a:rPr lang="en-US" altLang="ko-KR" b="0" dirty="0"/>
              <a:t>long </a:t>
            </a:r>
            <a:r>
              <a:rPr lang="en-US" altLang="ko-KR" b="0" dirty="0" err="1"/>
              <a:t>long</a:t>
            </a:r>
            <a:r>
              <a:rPr lang="en-US" altLang="ko-KR" b="0" dirty="0"/>
              <a:t> </a:t>
            </a:r>
            <a:r>
              <a:rPr lang="en-US" altLang="ko-KR" b="0" dirty="0" err="1"/>
              <a:t>int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반환 값 추론</a:t>
            </a:r>
          </a:p>
        </p:txBody>
      </p:sp>
    </p:spTree>
    <p:extLst>
      <p:ext uri="{BB962C8B-B14F-4D97-AF65-F5344CB8AC3E}">
        <p14:creationId xmlns:p14="http://schemas.microsoft.com/office/powerpoint/2010/main" val="491402571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548680"/>
            <a:ext cx="9146382" cy="6048672"/>
          </a:xfrm>
        </p:spPr>
        <p:txBody>
          <a:bodyPr>
            <a:normAutofit fontScale="70000" lnSpcReduction="20000"/>
          </a:bodyPr>
          <a:lstStyle/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r>
              <a:rPr lang="en-US" altLang="ko-KR" sz="5100" b="1" dirty="0">
                <a:solidFill>
                  <a:srgbClr val="FF0000"/>
                </a:solidFill>
              </a:rPr>
              <a:t>[=]  () mutable throw() -&gt; int { </a:t>
            </a:r>
            <a:r>
              <a:rPr lang="ko-KR" altLang="en-US" sz="5100" b="1" dirty="0">
                <a:solidFill>
                  <a:srgbClr val="FF0000"/>
                </a:solidFill>
              </a:rPr>
              <a:t>람다본문</a:t>
            </a:r>
            <a:r>
              <a:rPr lang="en-US" altLang="ko-KR" sz="5100" b="1" dirty="0">
                <a:solidFill>
                  <a:srgbClr val="FF0000"/>
                </a:solidFill>
              </a:rPr>
              <a:t> }</a:t>
            </a:r>
          </a:p>
          <a:p>
            <a:pPr lvl="1"/>
            <a:r>
              <a:rPr lang="ko-KR" altLang="en-US" sz="3200" b="1" dirty="0"/>
              <a:t>옵션 </a:t>
            </a:r>
            <a:r>
              <a:rPr lang="en-US" altLang="ko-KR" sz="3200" b="1" dirty="0"/>
              <a:t>-&gt; mutable, throw(), </a:t>
            </a:r>
            <a:r>
              <a:rPr lang="ko-KR" altLang="en-US" sz="3200" b="1" dirty="0"/>
              <a:t>반환형식</a:t>
            </a:r>
            <a:endParaRPr lang="en-US" altLang="ko-KR" sz="3200" b="1" dirty="0"/>
          </a:p>
          <a:p>
            <a:pPr lvl="1"/>
            <a:endParaRPr lang="en-US" altLang="ko-KR" b="0" dirty="0"/>
          </a:p>
          <a:p>
            <a:r>
              <a:rPr lang="en-US" altLang="ko-KR" b="0" dirty="0"/>
              <a:t>vector&lt;int&gt; </a:t>
            </a:r>
            <a:r>
              <a:rPr lang="en-US" altLang="ko-KR" b="0" dirty="0" err="1"/>
              <a:t>vec</a:t>
            </a:r>
            <a:r>
              <a:rPr lang="en-US" altLang="ko-KR" b="0" dirty="0"/>
              <a:t>={3,2,1,5,4};</a:t>
            </a:r>
          </a:p>
          <a:p>
            <a:r>
              <a:rPr lang="en-US" altLang="ko-KR" b="0" dirty="0"/>
              <a:t>class </a:t>
            </a:r>
            <a:r>
              <a:rPr lang="en-US" altLang="ko-KR" b="0" dirty="0" err="1"/>
              <a:t>MySort</a:t>
            </a:r>
            <a:r>
              <a:rPr lang="en-US" altLang="ko-KR" b="0" dirty="0"/>
              <a:t>{</a:t>
            </a:r>
          </a:p>
          <a:p>
            <a:pPr lvl="1"/>
            <a:r>
              <a:rPr lang="en-US" altLang="ko-KR" b="0" dirty="0"/>
              <a:t>public:</a:t>
            </a:r>
          </a:p>
          <a:p>
            <a:pPr lvl="1"/>
            <a:r>
              <a:rPr lang="en-US" altLang="ko-KR" b="0" dirty="0" err="1"/>
              <a:t>bool</a:t>
            </a:r>
            <a:r>
              <a:rPr lang="en-US" altLang="ko-KR" b="0" dirty="0"/>
              <a:t> operator()(</a:t>
            </a:r>
            <a:r>
              <a:rPr lang="en-US" altLang="ko-KR" b="0" dirty="0" err="1"/>
              <a:t>int</a:t>
            </a:r>
            <a:r>
              <a:rPr lang="en-US" altLang="ko-KR" b="0" dirty="0"/>
              <a:t> v, </a:t>
            </a:r>
            <a:r>
              <a:rPr lang="en-US" altLang="ko-KR" b="0" dirty="0" err="1"/>
              <a:t>int</a:t>
            </a:r>
            <a:r>
              <a:rPr lang="en-US" altLang="ko-KR" b="0" dirty="0"/>
              <a:t> w){ return v &gt; w; }</a:t>
            </a:r>
          </a:p>
          <a:p>
            <a:r>
              <a:rPr lang="en-US" altLang="ko-KR" b="0" dirty="0"/>
              <a:t>};</a:t>
            </a:r>
          </a:p>
          <a:p>
            <a:r>
              <a:rPr lang="en-US" altLang="ko-KR" b="0" dirty="0"/>
              <a:t>// C++98</a:t>
            </a:r>
          </a:p>
          <a:p>
            <a:r>
              <a:rPr lang="en-US" altLang="ko-KR" b="0" dirty="0"/>
              <a:t>sort(</a:t>
            </a:r>
            <a:r>
              <a:rPr lang="en-US" altLang="ko-KR" b="0" dirty="0" err="1"/>
              <a:t>vec.begin</a:t>
            </a:r>
            <a:r>
              <a:rPr lang="en-US" altLang="ko-KR" b="0" dirty="0"/>
              <a:t>(),</a:t>
            </a:r>
            <a:r>
              <a:rPr lang="en-US" altLang="ko-KR" b="0" dirty="0" err="1"/>
              <a:t>vec.end</a:t>
            </a:r>
            <a:r>
              <a:rPr lang="en-US" altLang="ko-KR" b="0" dirty="0"/>
              <a:t>(),</a:t>
            </a:r>
            <a:r>
              <a:rPr lang="en-US" altLang="ko-KR" b="0" dirty="0" err="1"/>
              <a:t>MySort</a:t>
            </a:r>
            <a:r>
              <a:rPr lang="en-US" altLang="ko-KR" b="0" dirty="0"/>
              <a:t>());</a:t>
            </a:r>
          </a:p>
          <a:p>
            <a:r>
              <a:rPr lang="en-US" altLang="ko-KR" b="0" dirty="0"/>
              <a:t>//C++11</a:t>
            </a:r>
          </a:p>
          <a:p>
            <a:r>
              <a:rPr lang="en-US" altLang="ko-KR" sz="2300" dirty="0"/>
              <a:t>sort(</a:t>
            </a:r>
            <a:r>
              <a:rPr lang="en-US" altLang="ko-KR" sz="2300" dirty="0" err="1"/>
              <a:t>vec.begin</a:t>
            </a:r>
            <a:r>
              <a:rPr lang="en-US" altLang="ko-KR" sz="2300" dirty="0"/>
              <a:t>(),</a:t>
            </a:r>
            <a:r>
              <a:rPr lang="en-US" altLang="ko-KR" sz="2300" dirty="0" err="1"/>
              <a:t>vec.end</a:t>
            </a:r>
            <a:r>
              <a:rPr lang="en-US" altLang="ko-KR" sz="2300" dirty="0"/>
              <a:t>(), </a:t>
            </a:r>
            <a:r>
              <a:rPr lang="en-US" altLang="ko-KR" sz="2300" dirty="0">
                <a:solidFill>
                  <a:srgbClr val="FF0000"/>
                </a:solidFill>
              </a:rPr>
              <a:t>[] (</a:t>
            </a:r>
            <a:r>
              <a:rPr lang="en-US" altLang="ko-KR" sz="2300" dirty="0" err="1">
                <a:solidFill>
                  <a:srgbClr val="FF0000"/>
                </a:solidFill>
              </a:rPr>
              <a:t>int</a:t>
            </a:r>
            <a:r>
              <a:rPr lang="en-US" altLang="ko-KR" sz="2300" dirty="0">
                <a:solidFill>
                  <a:srgbClr val="FF0000"/>
                </a:solidFill>
              </a:rPr>
              <a:t> </a:t>
            </a:r>
            <a:r>
              <a:rPr lang="en-US" altLang="ko-KR" sz="2300" dirty="0" err="1">
                <a:solidFill>
                  <a:srgbClr val="FF0000"/>
                </a:solidFill>
              </a:rPr>
              <a:t>v,int</a:t>
            </a:r>
            <a:r>
              <a:rPr lang="en-US" altLang="ko-KR" sz="2300" dirty="0">
                <a:solidFill>
                  <a:srgbClr val="FF0000"/>
                </a:solidFill>
              </a:rPr>
              <a:t> w) { return v&gt;w; } </a:t>
            </a:r>
            <a:r>
              <a:rPr lang="en-US" altLang="ko-KR" sz="2300" dirty="0"/>
              <a:t>);</a:t>
            </a:r>
            <a:endParaRPr lang="ko-KR" altLang="en-US" sz="23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44408" cy="500063"/>
          </a:xfrm>
        </p:spPr>
        <p:txBody>
          <a:bodyPr/>
          <a:lstStyle/>
          <a:p>
            <a:r>
              <a:rPr lang="ko-KR" altLang="en-US" dirty="0"/>
              <a:t>람다함수</a:t>
            </a:r>
            <a:r>
              <a:rPr lang="en-US" altLang="ko-KR" dirty="0"/>
              <a:t>(Lambda functions)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0688"/>
            <a:ext cx="8316416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7770626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0B7B770-0711-4722-80E4-4B4B093A1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람다 본문에 새 변수를 정의 할 수 있고 캡쳐 할 값 또는 참조로 변수를 지정할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sz="2000" dirty="0"/>
              <a:t>[] </a:t>
            </a:r>
          </a:p>
          <a:p>
            <a:pPr lvl="2"/>
            <a:r>
              <a:rPr lang="ko-KR" altLang="en-US" sz="2000" dirty="0"/>
              <a:t>빈</a:t>
            </a:r>
            <a:r>
              <a:rPr lang="en-US" altLang="ko-KR" sz="2000" dirty="0"/>
              <a:t> </a:t>
            </a:r>
            <a:r>
              <a:rPr lang="ko-KR" altLang="en-US" sz="2000" dirty="0"/>
              <a:t>캡쳐는 람다 식의 본문 블록 범위의 변수에 접근할 수 없다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[&amp;] </a:t>
            </a:r>
          </a:p>
          <a:p>
            <a:pPr lvl="2"/>
            <a:r>
              <a:rPr lang="ko-KR" altLang="en-US" sz="2000" dirty="0"/>
              <a:t>참조하는 모든 변수가 참조로 사용 될  수 있다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[=]</a:t>
            </a:r>
          </a:p>
          <a:p>
            <a:pPr lvl="2"/>
            <a:r>
              <a:rPr lang="ko-KR" altLang="en-US" sz="2000" dirty="0"/>
              <a:t>값을 사용하여 캡처</a:t>
            </a:r>
            <a:r>
              <a:rPr lang="en-US" altLang="ko-KR" sz="2000" dirty="0"/>
              <a:t>(</a:t>
            </a:r>
            <a:r>
              <a:rPr lang="ko-KR" altLang="en-US" sz="2000" dirty="0"/>
              <a:t>사용 할 수</a:t>
            </a:r>
            <a:r>
              <a:rPr lang="en-US" altLang="ko-KR" sz="2000" dirty="0"/>
              <a:t>)</a:t>
            </a:r>
            <a:r>
              <a:rPr lang="ko-KR" altLang="en-US" sz="2000" dirty="0"/>
              <a:t>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[this]</a:t>
            </a:r>
          </a:p>
          <a:p>
            <a:pPr lvl="2"/>
            <a:r>
              <a:rPr lang="ko-KR" altLang="en-US" sz="2000" dirty="0"/>
              <a:t>클래스의 함수 및 데이터 멤버를 참조로 사용할 수 있다</a:t>
            </a:r>
            <a:r>
              <a:rPr lang="en-US" altLang="ko-KR" sz="2000" dirty="0"/>
              <a:t>.</a:t>
            </a:r>
          </a:p>
          <a:p>
            <a:pPr lvl="2"/>
            <a:r>
              <a:rPr lang="en-US" altLang="ko-KR" sz="1600" dirty="0"/>
              <a:t>void Apply(const vector&amp; v) const </a:t>
            </a:r>
          </a:p>
          <a:p>
            <a:pPr lvl="2"/>
            <a:r>
              <a:rPr lang="en-US" altLang="ko-KR" sz="1600" dirty="0"/>
              <a:t>{ </a:t>
            </a:r>
            <a:r>
              <a:rPr lang="en-US" altLang="ko-KR" sz="1600" dirty="0" err="1"/>
              <a:t>for_each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v.begin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v.end</a:t>
            </a:r>
            <a:r>
              <a:rPr lang="en-US" altLang="ko-KR" sz="1600" dirty="0"/>
              <a:t>(), </a:t>
            </a:r>
            <a:r>
              <a:rPr lang="en-US" altLang="ko-KR" sz="1600" b="1" dirty="0"/>
              <a:t>[this](int n) { </a:t>
            </a:r>
            <a:r>
              <a:rPr lang="en-US" altLang="ko-KR" sz="1600" b="1" dirty="0" err="1"/>
              <a:t>cout</a:t>
            </a:r>
            <a:r>
              <a:rPr lang="en-US" altLang="ko-KR" sz="1600" b="1" dirty="0"/>
              <a:t> &lt;&lt; n * _scale &lt;&lt; </a:t>
            </a:r>
            <a:r>
              <a:rPr lang="en-US" altLang="ko-KR" sz="1600" b="1" dirty="0" err="1"/>
              <a:t>endl</a:t>
            </a:r>
            <a:r>
              <a:rPr lang="en-US" altLang="ko-KR" sz="1600" b="1" dirty="0"/>
              <a:t>; } </a:t>
            </a:r>
            <a:r>
              <a:rPr lang="en-US" altLang="ko-KR" sz="1600" dirty="0"/>
              <a:t>); }</a:t>
            </a:r>
            <a:endParaRPr lang="en-US" altLang="ko-KR" sz="2000" dirty="0"/>
          </a:p>
          <a:p>
            <a:pPr lvl="1"/>
            <a:r>
              <a:rPr lang="en-US" altLang="ko-KR" sz="2000" dirty="0"/>
              <a:t>[*this]</a:t>
            </a:r>
          </a:p>
          <a:p>
            <a:pPr lvl="2"/>
            <a:r>
              <a:rPr lang="ko-KR" altLang="en-US" sz="2000" dirty="0"/>
              <a:t>클래스의 함수 및 데이터 멤버를 값으로 사용할 수 있다</a:t>
            </a:r>
            <a:r>
              <a:rPr lang="en-US" altLang="ko-KR" sz="2000" dirty="0"/>
              <a:t>.</a:t>
            </a:r>
          </a:p>
          <a:p>
            <a:pPr lvl="2"/>
            <a:r>
              <a:rPr lang="en-US" altLang="ko-KR" sz="1600" dirty="0"/>
              <a:t>void Apply(const vector&amp; v) const </a:t>
            </a:r>
          </a:p>
          <a:p>
            <a:pPr lvl="2"/>
            <a:r>
              <a:rPr lang="en-US" altLang="ko-KR" sz="1600" dirty="0"/>
              <a:t>{ </a:t>
            </a:r>
            <a:r>
              <a:rPr lang="en-US" altLang="ko-KR" sz="1600" dirty="0" err="1"/>
              <a:t>for_each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v.begin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v.end</a:t>
            </a:r>
            <a:r>
              <a:rPr lang="en-US" altLang="ko-KR" sz="1600" dirty="0"/>
              <a:t>(), </a:t>
            </a:r>
            <a:r>
              <a:rPr lang="en-US" altLang="ko-KR" sz="1600" b="1" dirty="0"/>
              <a:t>[*this](int n) { </a:t>
            </a:r>
            <a:r>
              <a:rPr lang="en-US" altLang="ko-KR" sz="1600" b="1" dirty="0" err="1"/>
              <a:t>cout</a:t>
            </a:r>
            <a:r>
              <a:rPr lang="en-US" altLang="ko-KR" sz="1600" b="1" dirty="0"/>
              <a:t> &lt;&lt; n * _scale &lt;&lt; </a:t>
            </a:r>
            <a:r>
              <a:rPr lang="en-US" altLang="ko-KR" sz="1600" b="1" dirty="0" err="1"/>
              <a:t>endl</a:t>
            </a:r>
            <a:r>
              <a:rPr lang="en-US" altLang="ko-KR" sz="1600" b="1" dirty="0"/>
              <a:t>; } </a:t>
            </a:r>
            <a:r>
              <a:rPr lang="en-US" altLang="ko-KR" sz="1600" dirty="0"/>
              <a:t>); }</a:t>
            </a:r>
            <a:endParaRPr lang="en-US" altLang="ko-KR" sz="2000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75B2154-CAF2-4062-A464-AD515CD7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캡쳐절</a:t>
            </a:r>
            <a:r>
              <a:rPr lang="en-US" altLang="ko-KR" dirty="0"/>
              <a:t>(Capture)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4192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ea typeface="HY중고딕" pitchFamily="18" charset="-127"/>
              </a:rPr>
              <a:t>// Counter.cpp 파일의 내용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ea typeface="HY중고딕" pitchFamily="18" charset="-127"/>
              </a:rPr>
              <a:t>#include "Counter.h"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600">
              <a:ea typeface="HY중고딕" pitchFamily="18" charset="-127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ea typeface="HY중고딕" pitchFamily="18" charset="-127"/>
              </a:rPr>
              <a:t>Counter::Counter(void)		</a:t>
            </a:r>
            <a:r>
              <a:rPr lang="en-US" altLang="en-US" sz="1600">
                <a:latin typeface="굴림" pitchFamily="50" charset="-127"/>
                <a:ea typeface="HY중고딕" pitchFamily="18" charset="-127"/>
              </a:rPr>
              <a:t>// 생성자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ea typeface="HY중고딕" pitchFamily="18" charset="-127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ea typeface="HY중고딕" pitchFamily="18" charset="-127"/>
              </a:rPr>
              <a:t>	count =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ea typeface="HY중고딕" pitchFamily="18" charset="-127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ea typeface="HY중고딕" pitchFamily="18" charset="-127"/>
              </a:rPr>
              <a:t>void Counter::Reset(void)	</a:t>
            </a:r>
            <a:r>
              <a:rPr lang="en-US" altLang="en-US" sz="1600">
                <a:latin typeface="굴림" pitchFamily="50" charset="-127"/>
                <a:ea typeface="HY중고딕" pitchFamily="18" charset="-127"/>
              </a:rPr>
              <a:t>// 카운터를 리셋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ea typeface="HY중고딕" pitchFamily="18" charset="-127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ea typeface="HY중고딕" pitchFamily="18" charset="-127"/>
              </a:rPr>
              <a:t>	count =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ea typeface="HY중고딕" pitchFamily="18" charset="-127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ea typeface="HY중고딕" pitchFamily="18" charset="-127"/>
              </a:rPr>
              <a:t>void Counter::Click(void)	</a:t>
            </a:r>
            <a:r>
              <a:rPr lang="en-US" altLang="en-US" sz="1600">
                <a:latin typeface="굴림" pitchFamily="50" charset="-127"/>
                <a:ea typeface="HY중고딕" pitchFamily="18" charset="-127"/>
              </a:rPr>
              <a:t>// 버튼을 한번 누름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ea typeface="HY중고딕" pitchFamily="18" charset="-127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ea typeface="HY중고딕" pitchFamily="18" charset="-127"/>
              </a:rPr>
              <a:t>	count++;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ea typeface="HY중고딕" pitchFamily="18" charset="-127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ea typeface="HY중고딕" pitchFamily="18" charset="-127"/>
              </a:rPr>
              <a:t>int Counter::GetCount(void)	</a:t>
            </a:r>
            <a:r>
              <a:rPr lang="en-US" altLang="en-US" sz="1600">
                <a:latin typeface="굴림" pitchFamily="50" charset="-127"/>
                <a:ea typeface="HY중고딕" pitchFamily="18" charset="-127"/>
              </a:rPr>
              <a:t>// 카운터의 값을 얻음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ea typeface="HY중고딕" pitchFamily="18" charset="-127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ea typeface="HY중고딕" pitchFamily="18" charset="-127"/>
              </a:rPr>
              <a:t>	return count;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ea typeface="HY중고딕" pitchFamily="18" charset="-127"/>
              </a:rPr>
              <a:t>}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파일 분할의 예 </a:t>
            </a:r>
            <a:r>
              <a:rPr lang="en-US" altLang="ko-KR" sz="3800"/>
              <a:t>2/3</a:t>
            </a:r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b="0" dirty="0"/>
              <a:t>데이터 타입 초기화</a:t>
            </a:r>
            <a:endParaRPr lang="en-US" altLang="ko-KR" b="0" dirty="0"/>
          </a:p>
          <a:p>
            <a:pPr lvl="2">
              <a:buFont typeface="Arial" pitchFamily="34" charset="0"/>
              <a:buChar char="•"/>
            </a:pP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i</a:t>
            </a:r>
            <a:r>
              <a:rPr lang="en-US" altLang="ko-KR" b="0" dirty="0"/>
              <a:t>{2011};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b="0" dirty="0"/>
              <a:t>string </a:t>
            </a:r>
            <a:r>
              <a:rPr lang="en-US" altLang="ko-KR" b="0" dirty="0" err="1"/>
              <a:t>st</a:t>
            </a:r>
            <a:r>
              <a:rPr lang="en-US" altLang="ko-KR" b="0" dirty="0"/>
              <a:t>= {"</a:t>
            </a:r>
            <a:r>
              <a:rPr lang="en-US" altLang="ko-KR" b="0" dirty="0" err="1"/>
              <a:t>Stroustrup</a:t>
            </a:r>
            <a:r>
              <a:rPr lang="en-US" altLang="ko-KR" b="0" dirty="0"/>
              <a:t>"};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0" dirty="0"/>
              <a:t>컨테이너 초기화</a:t>
            </a:r>
            <a:endParaRPr lang="en-US" altLang="ko-KR" b="0" dirty="0"/>
          </a:p>
          <a:p>
            <a:pPr lvl="2">
              <a:buFont typeface="Arial" pitchFamily="34" charset="0"/>
              <a:buChar char="•"/>
            </a:pPr>
            <a:r>
              <a:rPr lang="en-US" altLang="ko-KR" b="0" dirty="0"/>
              <a:t>vector&lt;string&gt; </a:t>
            </a:r>
            <a:r>
              <a:rPr lang="en-US" altLang="ko-KR" b="0" dirty="0" err="1"/>
              <a:t>vec</a:t>
            </a:r>
            <a:r>
              <a:rPr lang="en-US" altLang="ko-KR" b="0" dirty="0"/>
              <a:t>= {"Scott",</a:t>
            </a:r>
            <a:r>
              <a:rPr lang="en-US" altLang="ko-KR" b="0" dirty="0" err="1"/>
              <a:t>st</a:t>
            </a:r>
            <a:r>
              <a:rPr lang="en-US" altLang="ko-KR" b="0" dirty="0"/>
              <a:t>,"Sutter"};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b="0" dirty="0" err="1"/>
              <a:t>unordered_map</a:t>
            </a:r>
            <a:r>
              <a:rPr lang="en-US" altLang="ko-KR" b="0" dirty="0"/>
              <a:t>&lt;</a:t>
            </a:r>
            <a:r>
              <a:rPr lang="en-US" altLang="ko-KR" b="0" dirty="0" err="1"/>
              <a:t>string,int</a:t>
            </a:r>
            <a:r>
              <a:rPr lang="en-US" altLang="ko-KR" b="0" dirty="0"/>
              <a:t>&gt; um= {{"C++98",1998},{"C++11",i}};//</a:t>
            </a:r>
            <a:r>
              <a:rPr lang="en-US" altLang="ko-KR" dirty="0" err="1"/>
              <a:t>hash_map</a:t>
            </a:r>
            <a:endParaRPr lang="en-US" altLang="ko-KR" b="0" dirty="0"/>
          </a:p>
          <a:p>
            <a:pPr>
              <a:buFont typeface="Arial" pitchFamily="34" charset="0"/>
              <a:buChar char="•"/>
            </a:pPr>
            <a:r>
              <a:rPr lang="ko-KR" altLang="en-US" b="0" dirty="0"/>
              <a:t>클래스 배열 멤버 초기화</a:t>
            </a:r>
            <a:endParaRPr lang="en-US" altLang="ko-KR" b="0" dirty="0"/>
          </a:p>
          <a:p>
            <a:pPr lvl="2">
              <a:buFont typeface="Arial" pitchFamily="34" charset="0"/>
              <a:buChar char="•"/>
            </a:pPr>
            <a:r>
              <a:rPr lang="en-US" altLang="ko-KR" b="0" dirty="0" err="1"/>
              <a:t>struct</a:t>
            </a:r>
            <a:r>
              <a:rPr lang="en-US" altLang="ko-KR" b="0" dirty="0"/>
              <a:t> </a:t>
            </a:r>
            <a:r>
              <a:rPr lang="en-US" altLang="ko-KR" b="0" dirty="0" err="1"/>
              <a:t>MyArray</a:t>
            </a:r>
            <a:r>
              <a:rPr lang="en-US" altLang="ko-KR" b="0" dirty="0"/>
              <a:t>{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b="0" dirty="0" err="1"/>
              <a:t>MyArray</a:t>
            </a:r>
            <a:r>
              <a:rPr lang="en-US" altLang="ko-KR" b="0" dirty="0"/>
              <a:t>(): </a:t>
            </a:r>
            <a:r>
              <a:rPr lang="en-US" altLang="ko-KR" b="0" dirty="0" err="1"/>
              <a:t>myData</a:t>
            </a:r>
            <a:r>
              <a:rPr lang="en-US" altLang="ko-KR" b="0" dirty="0"/>
              <a:t>{1,2,3,4,5} {}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myData</a:t>
            </a:r>
            <a:r>
              <a:rPr lang="en-US" altLang="ko-KR" b="0" dirty="0"/>
              <a:t>[5];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b="0" dirty="0"/>
              <a:t>}</a:t>
            </a:r>
          </a:p>
          <a:p>
            <a:pPr>
              <a:buFont typeface="Arial" pitchFamily="34" charset="0"/>
              <a:buChar char="•"/>
            </a:pPr>
            <a:r>
              <a:rPr lang="en-US" altLang="ko-KR" b="0" dirty="0" err="1"/>
              <a:t>const</a:t>
            </a:r>
            <a:r>
              <a:rPr lang="en-US" altLang="ko-KR" b="0" dirty="0"/>
              <a:t> </a:t>
            </a:r>
            <a:r>
              <a:rPr lang="ko-KR" altLang="en-US" b="0" dirty="0" err="1"/>
              <a:t>힙</a:t>
            </a:r>
            <a:r>
              <a:rPr lang="ko-KR" altLang="en-US" b="0" dirty="0"/>
              <a:t> 배열 초기화</a:t>
            </a:r>
            <a:endParaRPr lang="en-US" altLang="ko-KR" b="0" dirty="0"/>
          </a:p>
          <a:p>
            <a:pPr lvl="2">
              <a:buFont typeface="Arial" pitchFamily="34" charset="0"/>
              <a:buChar char="•"/>
            </a:pPr>
            <a:r>
              <a:rPr lang="en-US" altLang="ko-KR" b="0" dirty="0" err="1"/>
              <a:t>const</a:t>
            </a:r>
            <a:r>
              <a:rPr lang="en-US" altLang="ko-KR" b="0" dirty="0"/>
              <a:t> float* </a:t>
            </a:r>
            <a:r>
              <a:rPr lang="en-US" altLang="ko-KR" b="0" dirty="0" err="1"/>
              <a:t>pData</a:t>
            </a:r>
            <a:r>
              <a:rPr lang="en-US" altLang="ko-KR" b="0" dirty="0"/>
              <a:t>= new </a:t>
            </a:r>
            <a:r>
              <a:rPr lang="en-US" altLang="ko-KR" b="0" dirty="0" err="1"/>
              <a:t>const</a:t>
            </a:r>
            <a:r>
              <a:rPr lang="en-US" altLang="ko-KR" b="0" dirty="0"/>
              <a:t> float[5]{1,2,3,4,5};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초기화</a:t>
            </a:r>
          </a:p>
        </p:txBody>
      </p:sp>
    </p:spTree>
    <p:extLst>
      <p:ext uri="{BB962C8B-B14F-4D97-AF65-F5344CB8AC3E}">
        <p14:creationId xmlns:p14="http://schemas.microsoft.com/office/powerpoint/2010/main" val="916371618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b="0" dirty="0"/>
              <a:t>컨테이너 </a:t>
            </a:r>
            <a:r>
              <a:rPr lang="ko-KR" altLang="en-US" b="0" dirty="0" err="1"/>
              <a:t>이터레이터</a:t>
            </a:r>
            <a:endParaRPr lang="en-US" altLang="ko-KR" b="0" dirty="0"/>
          </a:p>
          <a:p>
            <a:pPr lvl="2">
              <a:buFont typeface="Arial" pitchFamily="34" charset="0"/>
              <a:buChar char="•"/>
            </a:pPr>
            <a:r>
              <a:rPr lang="en-US" altLang="ko-KR" b="0" dirty="0"/>
              <a:t>vector&lt;</a:t>
            </a:r>
            <a:r>
              <a:rPr lang="en-US" altLang="ko-KR" b="0" dirty="0" err="1"/>
              <a:t>int</a:t>
            </a:r>
            <a:r>
              <a:rPr lang="en-US" altLang="ko-KR" b="0" dirty="0"/>
              <a:t>&gt; </a:t>
            </a:r>
            <a:r>
              <a:rPr lang="en-US" altLang="ko-KR" b="0" dirty="0" err="1"/>
              <a:t>vec</a:t>
            </a:r>
            <a:r>
              <a:rPr lang="en-US" altLang="ko-KR" b="0" dirty="0"/>
              <a:t>={1,2,3,4,5};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b="0" dirty="0"/>
              <a:t>for (auto v: </a:t>
            </a:r>
            <a:r>
              <a:rPr lang="en-US" altLang="ko-KR" b="0" dirty="0" err="1"/>
              <a:t>vec</a:t>
            </a:r>
            <a:r>
              <a:rPr lang="en-US" altLang="ko-KR" b="0" dirty="0"/>
              <a:t>) </a:t>
            </a:r>
            <a:r>
              <a:rPr lang="en-US" altLang="ko-KR" b="0" dirty="0" err="1"/>
              <a:t>cout</a:t>
            </a:r>
            <a:r>
              <a:rPr lang="en-US" altLang="ko-KR" b="0" dirty="0"/>
              <a:t> &lt;&lt; v &lt;&lt; ","; // 1,2,3,4,5,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b="0" dirty="0" err="1"/>
              <a:t>unordered_map</a:t>
            </a:r>
            <a:r>
              <a:rPr lang="en-US" altLang="ko-KR" b="0" dirty="0"/>
              <a:t>&lt;</a:t>
            </a:r>
            <a:r>
              <a:rPr lang="en-US" altLang="ko-KR" b="0" dirty="0" err="1"/>
              <a:t>string,int</a:t>
            </a:r>
            <a:r>
              <a:rPr lang="en-US" altLang="ko-KR" b="0" dirty="0"/>
              <a:t>&gt; um= {{"C++98",1998},{"C++11",2011}};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b="0" dirty="0"/>
              <a:t>for (auto u:um) </a:t>
            </a:r>
            <a:r>
              <a:rPr lang="en-US" altLang="ko-KR" b="0" dirty="0" err="1"/>
              <a:t>cout</a:t>
            </a:r>
            <a:r>
              <a:rPr lang="en-US" altLang="ko-KR" b="0" dirty="0"/>
              <a:t> &lt;&lt; u-&gt;first &lt;&lt; ":" &lt;&lt; u-&gt;second &lt;&lt; " ";// "C++11":2011 "C++98":1998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0" dirty="0"/>
              <a:t>컨테이너 수정</a:t>
            </a:r>
            <a:endParaRPr lang="en-US" altLang="ko-KR" b="0" dirty="0"/>
          </a:p>
          <a:p>
            <a:pPr lvl="2">
              <a:buFont typeface="Arial" pitchFamily="34" charset="0"/>
              <a:buChar char="•"/>
            </a:pPr>
            <a:r>
              <a:rPr lang="en-US" altLang="ko-KR" b="0" dirty="0"/>
              <a:t>for (auto&amp; v: </a:t>
            </a:r>
            <a:r>
              <a:rPr lang="en-US" altLang="ko-KR" b="0" dirty="0" err="1"/>
              <a:t>vec</a:t>
            </a:r>
            <a:r>
              <a:rPr lang="en-US" altLang="ko-KR" b="0" dirty="0"/>
              <a:t>) v *= 2;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b="0" dirty="0"/>
              <a:t>for (auto v: </a:t>
            </a:r>
            <a:r>
              <a:rPr lang="en-US" altLang="ko-KR" b="0" dirty="0" err="1"/>
              <a:t>vec</a:t>
            </a:r>
            <a:r>
              <a:rPr lang="en-US" altLang="ko-KR" b="0" dirty="0"/>
              <a:t>) </a:t>
            </a:r>
            <a:r>
              <a:rPr lang="en-US" altLang="ko-KR" b="0" dirty="0" err="1"/>
              <a:t>cout</a:t>
            </a:r>
            <a:r>
              <a:rPr lang="en-US" altLang="ko-KR" b="0" dirty="0"/>
              <a:t> &lt;&lt; v &lt;&lt; " ,"; // 2,4,6,8,10,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b="0" dirty="0"/>
              <a:t>string </a:t>
            </a:r>
            <a:r>
              <a:rPr lang="en-US" altLang="ko-KR" b="0" dirty="0" err="1"/>
              <a:t>testStr</a:t>
            </a:r>
            <a:r>
              <a:rPr lang="en-US" altLang="ko-KR" b="0" dirty="0"/>
              <a:t>{"Only for Testing."};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b="0" dirty="0"/>
              <a:t>for (auto&amp; c: </a:t>
            </a:r>
            <a:r>
              <a:rPr lang="en-US" altLang="ko-KR" b="0" dirty="0" err="1"/>
              <a:t>testStr</a:t>
            </a:r>
            <a:r>
              <a:rPr lang="en-US" altLang="ko-KR" b="0" dirty="0"/>
              <a:t>) c= </a:t>
            </a:r>
            <a:r>
              <a:rPr lang="en-US" altLang="ko-KR" b="0" dirty="0" err="1"/>
              <a:t>toupper</a:t>
            </a:r>
            <a:r>
              <a:rPr lang="en-US" altLang="ko-KR" b="0" dirty="0"/>
              <a:t>(c);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b="0" dirty="0"/>
              <a:t>for (auto c: </a:t>
            </a:r>
            <a:r>
              <a:rPr lang="en-US" altLang="ko-KR" b="0" dirty="0" err="1"/>
              <a:t>testStr</a:t>
            </a:r>
            <a:r>
              <a:rPr lang="en-US" altLang="ko-KR" b="0" dirty="0"/>
              <a:t>) </a:t>
            </a:r>
            <a:r>
              <a:rPr lang="en-US" altLang="ko-KR" b="0" dirty="0" err="1"/>
              <a:t>cout</a:t>
            </a:r>
            <a:r>
              <a:rPr lang="en-US" altLang="ko-KR" b="0" dirty="0"/>
              <a:t> &lt;&lt; c; // "ONLY FOR TESTING."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반복</a:t>
            </a:r>
          </a:p>
        </p:txBody>
      </p:sp>
    </p:spTree>
    <p:extLst>
      <p:ext uri="{BB962C8B-B14F-4D97-AF65-F5344CB8AC3E}">
        <p14:creationId xmlns:p14="http://schemas.microsoft.com/office/powerpoint/2010/main" val="391023751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class </a:t>
            </a:r>
            <a:r>
              <a:rPr lang="en-US" altLang="ko-KR" b="0" dirty="0" err="1"/>
              <a:t>MyHour</a:t>
            </a:r>
            <a:r>
              <a:rPr lang="en-US" altLang="ko-KR" b="0" dirty="0"/>
              <a:t>{</a:t>
            </a:r>
          </a:p>
          <a:p>
            <a:pPr lvl="2"/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myHour</a:t>
            </a:r>
            <a:r>
              <a:rPr lang="en-US" altLang="ko-KR" b="0" dirty="0"/>
              <a:t>_;</a:t>
            </a:r>
          </a:p>
          <a:p>
            <a:pPr lvl="1"/>
            <a:r>
              <a:rPr lang="en-US" altLang="ko-KR" b="0" dirty="0"/>
              <a:t>public:</a:t>
            </a:r>
          </a:p>
          <a:p>
            <a:pPr lvl="2"/>
            <a:r>
              <a:rPr lang="en-US" altLang="ko-KR" b="0" dirty="0" err="1"/>
              <a:t>MyHour</a:t>
            </a:r>
            <a:r>
              <a:rPr lang="en-US" altLang="ko-KR" b="0" dirty="0"/>
              <a:t>(</a:t>
            </a:r>
            <a:r>
              <a:rPr lang="en-US" altLang="ko-KR" b="0" dirty="0" err="1"/>
              <a:t>int</a:t>
            </a:r>
            <a:r>
              <a:rPr lang="en-US" altLang="ko-KR" b="0" dirty="0"/>
              <a:t> h){ // #1</a:t>
            </a:r>
          </a:p>
          <a:p>
            <a:pPr lvl="3"/>
            <a:r>
              <a:rPr lang="en-US" altLang="ko-KR" b="0" dirty="0"/>
              <a:t>if (0 &lt;= h and h &lt;= 23 ) </a:t>
            </a:r>
            <a:r>
              <a:rPr lang="en-US" altLang="ko-KR" b="0" dirty="0" err="1"/>
              <a:t>myHour</a:t>
            </a:r>
            <a:r>
              <a:rPr lang="en-US" altLang="ko-KR" b="0" dirty="0"/>
              <a:t>_= h;</a:t>
            </a:r>
          </a:p>
          <a:p>
            <a:pPr lvl="3"/>
            <a:r>
              <a:rPr lang="en-US" altLang="ko-KR" b="0" dirty="0"/>
              <a:t>else </a:t>
            </a:r>
            <a:r>
              <a:rPr lang="en-US" altLang="ko-KR" b="0" dirty="0" err="1"/>
              <a:t>myHour</a:t>
            </a:r>
            <a:r>
              <a:rPr lang="en-US" altLang="ko-KR" b="0" dirty="0"/>
              <a:t>_= 0;</a:t>
            </a:r>
          </a:p>
          <a:p>
            <a:pPr lvl="2"/>
            <a:r>
              <a:rPr lang="en-US" altLang="ko-KR" b="0" dirty="0"/>
              <a:t>}</a:t>
            </a:r>
          </a:p>
          <a:p>
            <a:pPr lvl="1"/>
            <a:r>
              <a:rPr lang="en-US" altLang="ko-KR" b="0" dirty="0" err="1"/>
              <a:t>MyHour</a:t>
            </a:r>
            <a:r>
              <a:rPr lang="en-US" altLang="ko-KR" b="0" dirty="0"/>
              <a:t>(): </a:t>
            </a:r>
            <a:r>
              <a:rPr lang="en-US" altLang="ko-KR" b="0" dirty="0" err="1"/>
              <a:t>MyHour</a:t>
            </a:r>
            <a:r>
              <a:rPr lang="en-US" altLang="ko-KR" b="0" dirty="0"/>
              <a:t>(0){}; // #2</a:t>
            </a:r>
          </a:p>
          <a:p>
            <a:pPr lvl="1"/>
            <a:r>
              <a:rPr lang="en-US" altLang="ko-KR" b="0" dirty="0" err="1"/>
              <a:t>MyHour</a:t>
            </a:r>
            <a:r>
              <a:rPr lang="en-US" altLang="ko-KR" b="0" dirty="0"/>
              <a:t>(double h): </a:t>
            </a:r>
            <a:r>
              <a:rPr lang="en-US" altLang="ko-KR" b="0" dirty="0" err="1"/>
              <a:t>MyHour</a:t>
            </a:r>
            <a:r>
              <a:rPr lang="en-US" altLang="ko-KR" b="0" dirty="0"/>
              <a:t>(</a:t>
            </a:r>
            <a:r>
              <a:rPr lang="en-US" altLang="ko-KR" b="0" dirty="0" err="1"/>
              <a:t>static_cast</a:t>
            </a:r>
            <a:r>
              <a:rPr lang="en-US" altLang="ko-KR" b="0" dirty="0"/>
              <a:t>&lt;</a:t>
            </a:r>
            <a:r>
              <a:rPr lang="en-US" altLang="ko-KR" b="0" dirty="0" err="1"/>
              <a:t>int</a:t>
            </a:r>
            <a:r>
              <a:rPr lang="en-US" altLang="ko-KR" b="0" dirty="0"/>
              <a:t>&gt;(ceil(h)){};// #3</a:t>
            </a:r>
          </a:p>
          <a:p>
            <a:r>
              <a:rPr lang="en-US" altLang="ko-KR" b="0" dirty="0"/>
              <a:t>};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44408" cy="500063"/>
          </a:xfrm>
        </p:spPr>
        <p:txBody>
          <a:bodyPr/>
          <a:lstStyle/>
          <a:p>
            <a:r>
              <a:rPr lang="ko-KR" altLang="en-US" dirty="0" err="1"/>
              <a:t>생성자</a:t>
            </a:r>
            <a:r>
              <a:rPr lang="ko-KR" altLang="en-US" dirty="0"/>
              <a:t> 대행</a:t>
            </a:r>
            <a:r>
              <a:rPr lang="en-US" altLang="ko-KR" dirty="0"/>
              <a:t>(</a:t>
            </a:r>
            <a:r>
              <a:rPr lang="ko-KR" altLang="en-US" dirty="0" err="1"/>
              <a:t>델리게이션</a:t>
            </a:r>
            <a:r>
              <a:rPr lang="en-US" altLang="ko-KR" dirty="0"/>
              <a:t>:</a:t>
            </a:r>
            <a:r>
              <a:rPr lang="en-US" altLang="ko-KR" dirty="0" err="1"/>
              <a:t>Delegaton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9164883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548680"/>
            <a:ext cx="9036496" cy="5328592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sz="2900" dirty="0"/>
              <a:t>class </a:t>
            </a:r>
            <a:r>
              <a:rPr lang="en-US" altLang="ko-KR" sz="2900" dirty="0" err="1"/>
              <a:t>class_c</a:t>
            </a:r>
            <a:r>
              <a:rPr lang="en-US" altLang="ko-KR" sz="2900" dirty="0"/>
              <a:t> {</a:t>
            </a:r>
          </a:p>
          <a:p>
            <a:pPr lvl="1"/>
            <a:r>
              <a:rPr lang="en-US" altLang="ko-KR" sz="2900" dirty="0"/>
              <a:t>public:</a:t>
            </a:r>
          </a:p>
          <a:p>
            <a:pPr lvl="2"/>
            <a:r>
              <a:rPr lang="en-US" altLang="ko-KR" sz="2900" dirty="0" err="1"/>
              <a:t>int</a:t>
            </a:r>
            <a:r>
              <a:rPr lang="en-US" altLang="ko-KR" sz="2900" dirty="0"/>
              <a:t> max;</a:t>
            </a:r>
          </a:p>
          <a:p>
            <a:pPr lvl="2"/>
            <a:r>
              <a:rPr lang="en-US" altLang="ko-KR" sz="2900" dirty="0" err="1"/>
              <a:t>int</a:t>
            </a:r>
            <a:r>
              <a:rPr lang="en-US" altLang="ko-KR" sz="2900" dirty="0"/>
              <a:t> min;</a:t>
            </a:r>
          </a:p>
          <a:p>
            <a:pPr lvl="2"/>
            <a:r>
              <a:rPr lang="en-US" altLang="ko-KR" sz="2900" dirty="0" err="1"/>
              <a:t>int</a:t>
            </a:r>
            <a:r>
              <a:rPr lang="en-US" altLang="ko-KR" sz="2900" dirty="0"/>
              <a:t> middle;</a:t>
            </a:r>
          </a:p>
          <a:p>
            <a:pPr lvl="2"/>
            <a:endParaRPr lang="ko-KR" altLang="en-US" sz="2900" dirty="0"/>
          </a:p>
          <a:p>
            <a:pPr lvl="2"/>
            <a:r>
              <a:rPr lang="en-US" altLang="ko-KR" sz="2900" dirty="0" err="1"/>
              <a:t>class_c</a:t>
            </a:r>
            <a:r>
              <a:rPr lang="en-US" altLang="ko-KR" sz="2900" dirty="0"/>
              <a:t>() {}</a:t>
            </a:r>
          </a:p>
          <a:p>
            <a:pPr lvl="2"/>
            <a:r>
              <a:rPr lang="en-US" altLang="ko-KR" sz="2900" dirty="0" err="1"/>
              <a:t>class_c</a:t>
            </a:r>
            <a:r>
              <a:rPr lang="en-US" altLang="ko-KR" sz="2900" dirty="0"/>
              <a:t>(</a:t>
            </a:r>
            <a:r>
              <a:rPr lang="en-US" altLang="ko-KR" sz="2900" dirty="0" err="1"/>
              <a:t>int</a:t>
            </a:r>
            <a:r>
              <a:rPr lang="en-US" altLang="ko-KR" sz="2900" dirty="0"/>
              <a:t> </a:t>
            </a:r>
            <a:r>
              <a:rPr lang="en-US" altLang="ko-KR" sz="2900" dirty="0" err="1"/>
              <a:t>my_max</a:t>
            </a:r>
            <a:r>
              <a:rPr lang="en-US" altLang="ko-KR" sz="2900" dirty="0"/>
              <a:t>) {</a:t>
            </a:r>
          </a:p>
          <a:p>
            <a:pPr lvl="3"/>
            <a:r>
              <a:rPr lang="en-US" altLang="ko-KR" sz="2900" dirty="0"/>
              <a:t>max = </a:t>
            </a:r>
            <a:r>
              <a:rPr lang="en-US" altLang="ko-KR" sz="2900" dirty="0" err="1"/>
              <a:t>my_max</a:t>
            </a:r>
            <a:r>
              <a:rPr lang="en-US" altLang="ko-KR" sz="2900" dirty="0"/>
              <a:t> &gt; 0 ? </a:t>
            </a:r>
            <a:r>
              <a:rPr lang="en-US" altLang="ko-KR" sz="2900" dirty="0" err="1"/>
              <a:t>my_max</a:t>
            </a:r>
            <a:r>
              <a:rPr lang="en-US" altLang="ko-KR" sz="2900" dirty="0"/>
              <a:t> : 10;</a:t>
            </a:r>
          </a:p>
          <a:p>
            <a:pPr lvl="2"/>
            <a:r>
              <a:rPr lang="en-US" altLang="ko-KR" sz="2900" dirty="0"/>
              <a:t>}</a:t>
            </a:r>
          </a:p>
          <a:p>
            <a:pPr lvl="2"/>
            <a:r>
              <a:rPr lang="en-US" altLang="ko-KR" sz="2900" dirty="0" err="1"/>
              <a:t>class_c</a:t>
            </a:r>
            <a:r>
              <a:rPr lang="en-US" altLang="ko-KR" sz="2900" dirty="0"/>
              <a:t>(</a:t>
            </a:r>
            <a:r>
              <a:rPr lang="en-US" altLang="ko-KR" sz="2900" dirty="0" err="1"/>
              <a:t>int</a:t>
            </a:r>
            <a:r>
              <a:rPr lang="en-US" altLang="ko-KR" sz="2900" dirty="0"/>
              <a:t> </a:t>
            </a:r>
            <a:r>
              <a:rPr lang="en-US" altLang="ko-KR" sz="2900" dirty="0" err="1"/>
              <a:t>my_max</a:t>
            </a:r>
            <a:r>
              <a:rPr lang="en-US" altLang="ko-KR" sz="2900" dirty="0"/>
              <a:t>, </a:t>
            </a:r>
            <a:r>
              <a:rPr lang="en-US" altLang="ko-KR" sz="2900" dirty="0" err="1"/>
              <a:t>int</a:t>
            </a:r>
            <a:r>
              <a:rPr lang="en-US" altLang="ko-KR" sz="2900" dirty="0"/>
              <a:t> </a:t>
            </a:r>
            <a:r>
              <a:rPr lang="en-US" altLang="ko-KR" sz="2900" dirty="0" err="1"/>
              <a:t>my_min</a:t>
            </a:r>
            <a:r>
              <a:rPr lang="en-US" altLang="ko-KR" sz="2900" dirty="0"/>
              <a:t>) {</a:t>
            </a:r>
          </a:p>
          <a:p>
            <a:pPr lvl="3"/>
            <a:r>
              <a:rPr lang="en-US" altLang="ko-KR" sz="2900" dirty="0"/>
              <a:t>max = </a:t>
            </a:r>
            <a:r>
              <a:rPr lang="en-US" altLang="ko-KR" sz="2900" dirty="0" err="1"/>
              <a:t>my_max</a:t>
            </a:r>
            <a:r>
              <a:rPr lang="en-US" altLang="ko-KR" sz="2900" dirty="0"/>
              <a:t> &gt; 0 ? </a:t>
            </a:r>
            <a:r>
              <a:rPr lang="en-US" altLang="ko-KR" sz="2900" dirty="0" err="1"/>
              <a:t>my_max</a:t>
            </a:r>
            <a:r>
              <a:rPr lang="en-US" altLang="ko-KR" sz="2900" dirty="0"/>
              <a:t> : 10;</a:t>
            </a:r>
          </a:p>
          <a:p>
            <a:pPr lvl="3"/>
            <a:r>
              <a:rPr lang="en-US" altLang="ko-KR" sz="2900" dirty="0"/>
              <a:t>min = </a:t>
            </a:r>
            <a:r>
              <a:rPr lang="en-US" altLang="ko-KR" sz="2900" dirty="0" err="1"/>
              <a:t>my_min</a:t>
            </a:r>
            <a:r>
              <a:rPr lang="en-US" altLang="ko-KR" sz="2900" dirty="0"/>
              <a:t> &gt; 0 &amp;&amp; </a:t>
            </a:r>
            <a:r>
              <a:rPr lang="en-US" altLang="ko-KR" sz="2900" dirty="0" err="1"/>
              <a:t>my_min</a:t>
            </a:r>
            <a:r>
              <a:rPr lang="en-US" altLang="ko-KR" sz="2900" dirty="0"/>
              <a:t> &lt; max ? </a:t>
            </a:r>
            <a:r>
              <a:rPr lang="en-US" altLang="ko-KR" sz="2900" dirty="0" err="1"/>
              <a:t>my_min</a:t>
            </a:r>
            <a:r>
              <a:rPr lang="en-US" altLang="ko-KR" sz="2900" dirty="0"/>
              <a:t> : 1;</a:t>
            </a:r>
          </a:p>
          <a:p>
            <a:pPr lvl="2"/>
            <a:r>
              <a:rPr lang="en-US" altLang="ko-KR" sz="2900" dirty="0"/>
              <a:t>}</a:t>
            </a:r>
          </a:p>
          <a:p>
            <a:pPr lvl="2"/>
            <a:r>
              <a:rPr lang="en-US" altLang="ko-KR" sz="2900" dirty="0" err="1"/>
              <a:t>class_c</a:t>
            </a:r>
            <a:r>
              <a:rPr lang="en-US" altLang="ko-KR" sz="2900" dirty="0"/>
              <a:t>(</a:t>
            </a:r>
            <a:r>
              <a:rPr lang="en-US" altLang="ko-KR" sz="2900" dirty="0" err="1"/>
              <a:t>int</a:t>
            </a:r>
            <a:r>
              <a:rPr lang="en-US" altLang="ko-KR" sz="2900" dirty="0"/>
              <a:t> </a:t>
            </a:r>
            <a:r>
              <a:rPr lang="en-US" altLang="ko-KR" sz="2900" dirty="0" err="1"/>
              <a:t>my_max</a:t>
            </a:r>
            <a:r>
              <a:rPr lang="en-US" altLang="ko-KR" sz="2900" dirty="0"/>
              <a:t>, </a:t>
            </a:r>
            <a:r>
              <a:rPr lang="en-US" altLang="ko-KR" sz="2900" dirty="0" err="1"/>
              <a:t>int</a:t>
            </a:r>
            <a:r>
              <a:rPr lang="en-US" altLang="ko-KR" sz="2900" dirty="0"/>
              <a:t> </a:t>
            </a:r>
            <a:r>
              <a:rPr lang="en-US" altLang="ko-KR" sz="2900" dirty="0" err="1"/>
              <a:t>my_min</a:t>
            </a:r>
            <a:r>
              <a:rPr lang="en-US" altLang="ko-KR" sz="2900" dirty="0"/>
              <a:t>, </a:t>
            </a:r>
            <a:r>
              <a:rPr lang="en-US" altLang="ko-KR" sz="2900" dirty="0" err="1"/>
              <a:t>int</a:t>
            </a:r>
            <a:r>
              <a:rPr lang="en-US" altLang="ko-KR" sz="2900" dirty="0"/>
              <a:t> </a:t>
            </a:r>
            <a:r>
              <a:rPr lang="en-US" altLang="ko-KR" sz="2900" dirty="0" err="1"/>
              <a:t>my_middle</a:t>
            </a:r>
            <a:r>
              <a:rPr lang="en-US" altLang="ko-KR" sz="2900" dirty="0"/>
              <a:t>) {</a:t>
            </a:r>
          </a:p>
          <a:p>
            <a:pPr lvl="3"/>
            <a:r>
              <a:rPr lang="en-US" altLang="ko-KR" sz="2900" dirty="0"/>
              <a:t>max = </a:t>
            </a:r>
            <a:r>
              <a:rPr lang="en-US" altLang="ko-KR" sz="2900" dirty="0" err="1"/>
              <a:t>my_max</a:t>
            </a:r>
            <a:r>
              <a:rPr lang="en-US" altLang="ko-KR" sz="2900" dirty="0"/>
              <a:t> &gt; 0 ? </a:t>
            </a:r>
            <a:r>
              <a:rPr lang="en-US" altLang="ko-KR" sz="2900" dirty="0" err="1"/>
              <a:t>my_max</a:t>
            </a:r>
            <a:r>
              <a:rPr lang="en-US" altLang="ko-KR" sz="2900" dirty="0"/>
              <a:t> : 10;</a:t>
            </a:r>
          </a:p>
          <a:p>
            <a:pPr lvl="3"/>
            <a:r>
              <a:rPr lang="en-US" altLang="ko-KR" sz="2900" dirty="0"/>
              <a:t>min = </a:t>
            </a:r>
            <a:r>
              <a:rPr lang="en-US" altLang="ko-KR" sz="2900" dirty="0" err="1"/>
              <a:t>my_min</a:t>
            </a:r>
            <a:r>
              <a:rPr lang="en-US" altLang="ko-KR" sz="2900" dirty="0"/>
              <a:t> &gt; 0 &amp;&amp; </a:t>
            </a:r>
            <a:r>
              <a:rPr lang="en-US" altLang="ko-KR" sz="2900" dirty="0" err="1"/>
              <a:t>my_min</a:t>
            </a:r>
            <a:r>
              <a:rPr lang="en-US" altLang="ko-KR" sz="2900" dirty="0"/>
              <a:t> &lt; max ? </a:t>
            </a:r>
            <a:r>
              <a:rPr lang="en-US" altLang="ko-KR" sz="2900" dirty="0" err="1"/>
              <a:t>my_min</a:t>
            </a:r>
            <a:r>
              <a:rPr lang="en-US" altLang="ko-KR" sz="2900" dirty="0"/>
              <a:t> : 1;</a:t>
            </a:r>
          </a:p>
          <a:p>
            <a:pPr lvl="3"/>
            <a:r>
              <a:rPr lang="en-US" altLang="ko-KR" sz="2900" dirty="0"/>
              <a:t>middle = </a:t>
            </a:r>
            <a:r>
              <a:rPr lang="en-US" altLang="ko-KR" sz="2900" dirty="0" err="1"/>
              <a:t>my_middle</a:t>
            </a:r>
            <a:r>
              <a:rPr lang="en-US" altLang="ko-KR" sz="2900" dirty="0"/>
              <a:t> &lt; max &amp;&amp; </a:t>
            </a:r>
            <a:r>
              <a:rPr lang="en-US" altLang="ko-KR" sz="2900" dirty="0" err="1"/>
              <a:t>my_middle</a:t>
            </a:r>
            <a:r>
              <a:rPr lang="en-US" altLang="ko-KR" sz="2900" dirty="0"/>
              <a:t> &gt; min ? </a:t>
            </a:r>
            <a:r>
              <a:rPr lang="en-US" altLang="ko-KR" sz="2900" dirty="0" err="1"/>
              <a:t>my_middle</a:t>
            </a:r>
            <a:r>
              <a:rPr lang="en-US" altLang="ko-KR" sz="2900" dirty="0"/>
              <a:t> : 5;</a:t>
            </a:r>
          </a:p>
          <a:p>
            <a:pPr lvl="2"/>
            <a:r>
              <a:rPr lang="en-US" altLang="ko-KR" sz="2900" dirty="0"/>
              <a:t>}</a:t>
            </a:r>
          </a:p>
          <a:p>
            <a:r>
              <a:rPr lang="en-US" altLang="ko-KR" sz="2900" dirty="0"/>
              <a:t>};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172400" cy="500063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76034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895BA49-B196-4B62-A51C-0D68CF648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latin typeface="Times" panose="02020603050405020304" pitchFamily="18" charset="0"/>
                <a:cs typeface="Times" panose="02020603050405020304" pitchFamily="18" charset="0"/>
              </a:rPr>
              <a:t>class </a:t>
            </a:r>
            <a:r>
              <a:rPr lang="en-US" altLang="ko-KR" sz="1800" dirty="0" err="1">
                <a:latin typeface="Times" panose="02020603050405020304" pitchFamily="18" charset="0"/>
                <a:cs typeface="Times" panose="02020603050405020304" pitchFamily="18" charset="0"/>
              </a:rPr>
              <a:t>class_d</a:t>
            </a:r>
            <a:r>
              <a:rPr lang="en-US" altLang="ko-KR" sz="1800" dirty="0">
                <a:latin typeface="Times" panose="02020603050405020304" pitchFamily="18" charset="0"/>
                <a:cs typeface="Times" panose="02020603050405020304" pitchFamily="18" charset="0"/>
              </a:rPr>
              <a:t> {</a:t>
            </a:r>
          </a:p>
          <a:p>
            <a:pPr lvl="1"/>
            <a:r>
              <a:rPr lang="en-US" altLang="ko-KR" sz="1800" dirty="0">
                <a:latin typeface="Times" panose="02020603050405020304" pitchFamily="18" charset="0"/>
                <a:cs typeface="Times" panose="02020603050405020304" pitchFamily="18" charset="0"/>
              </a:rPr>
              <a:t>public:</a:t>
            </a:r>
          </a:p>
          <a:p>
            <a:pPr lvl="2"/>
            <a:r>
              <a:rPr lang="en-US" altLang="ko-KR" sz="1800" dirty="0" err="1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altLang="ko-KR" sz="1800" dirty="0">
                <a:latin typeface="Times" panose="02020603050405020304" pitchFamily="18" charset="0"/>
                <a:cs typeface="Times" panose="02020603050405020304" pitchFamily="18" charset="0"/>
              </a:rPr>
              <a:t> max;</a:t>
            </a:r>
          </a:p>
          <a:p>
            <a:pPr lvl="2"/>
            <a:r>
              <a:rPr lang="en-US" altLang="ko-KR" sz="1800" dirty="0" err="1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altLang="ko-KR" sz="1800" dirty="0">
                <a:latin typeface="Times" panose="02020603050405020304" pitchFamily="18" charset="0"/>
                <a:cs typeface="Times" panose="02020603050405020304" pitchFamily="18" charset="0"/>
              </a:rPr>
              <a:t> min;</a:t>
            </a:r>
          </a:p>
          <a:p>
            <a:pPr lvl="2"/>
            <a:r>
              <a:rPr lang="en-US" altLang="ko-KR" sz="1800" dirty="0" err="1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altLang="ko-KR" sz="1800" dirty="0">
                <a:latin typeface="Times" panose="02020603050405020304" pitchFamily="18" charset="0"/>
                <a:cs typeface="Times" panose="02020603050405020304" pitchFamily="18" charset="0"/>
              </a:rPr>
              <a:t> middle;</a:t>
            </a:r>
            <a:endParaRPr lang="ko-KR" altLang="en-US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2"/>
            <a:r>
              <a:rPr lang="en-US" altLang="ko-KR" sz="1800" dirty="0" err="1">
                <a:latin typeface="Times" panose="02020603050405020304" pitchFamily="18" charset="0"/>
                <a:cs typeface="Times" panose="02020603050405020304" pitchFamily="18" charset="0"/>
              </a:rPr>
              <a:t>class_d</a:t>
            </a:r>
            <a:r>
              <a:rPr lang="en-US" altLang="ko-KR" sz="18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altLang="ko-KR" sz="1800" dirty="0" err="1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altLang="ko-KR" sz="18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1800" dirty="0" err="1">
                <a:latin typeface="Times" panose="02020603050405020304" pitchFamily="18" charset="0"/>
                <a:cs typeface="Times" panose="02020603050405020304" pitchFamily="18" charset="0"/>
              </a:rPr>
              <a:t>my_max</a:t>
            </a:r>
            <a:r>
              <a:rPr lang="en-US" altLang="ko-KR" sz="1800" dirty="0">
                <a:latin typeface="Times" panose="02020603050405020304" pitchFamily="18" charset="0"/>
                <a:cs typeface="Times" panose="02020603050405020304" pitchFamily="18" charset="0"/>
              </a:rPr>
              <a:t>) </a:t>
            </a:r>
          </a:p>
          <a:p>
            <a:pPr lvl="2"/>
            <a:r>
              <a:rPr lang="en-US" altLang="ko-KR" sz="1800" dirty="0">
                <a:latin typeface="Times" panose="02020603050405020304" pitchFamily="18" charset="0"/>
                <a:cs typeface="Times" panose="02020603050405020304" pitchFamily="18" charset="0"/>
              </a:rPr>
              <a:t>{</a:t>
            </a:r>
          </a:p>
          <a:p>
            <a:pPr lvl="3"/>
            <a:r>
              <a:rPr lang="en-US" altLang="ko-KR" sz="1800" dirty="0">
                <a:latin typeface="Times" panose="02020603050405020304" pitchFamily="18" charset="0"/>
                <a:cs typeface="Times" panose="02020603050405020304" pitchFamily="18" charset="0"/>
              </a:rPr>
              <a:t>max = </a:t>
            </a:r>
            <a:r>
              <a:rPr lang="en-US" altLang="ko-KR" sz="1800" dirty="0" err="1">
                <a:latin typeface="Times" panose="02020603050405020304" pitchFamily="18" charset="0"/>
                <a:cs typeface="Times" panose="02020603050405020304" pitchFamily="18" charset="0"/>
              </a:rPr>
              <a:t>my_max</a:t>
            </a:r>
            <a:r>
              <a:rPr lang="en-US" altLang="ko-KR" sz="1800" dirty="0">
                <a:latin typeface="Times" panose="02020603050405020304" pitchFamily="18" charset="0"/>
                <a:cs typeface="Times" panose="02020603050405020304" pitchFamily="18" charset="0"/>
              </a:rPr>
              <a:t> &gt; 0 ? </a:t>
            </a:r>
            <a:r>
              <a:rPr lang="en-US" altLang="ko-KR" sz="1800" dirty="0" err="1">
                <a:latin typeface="Times" panose="02020603050405020304" pitchFamily="18" charset="0"/>
                <a:cs typeface="Times" panose="02020603050405020304" pitchFamily="18" charset="0"/>
              </a:rPr>
              <a:t>my_max</a:t>
            </a:r>
            <a:r>
              <a:rPr lang="en-US" altLang="ko-KR" sz="1800" dirty="0">
                <a:latin typeface="Times" panose="02020603050405020304" pitchFamily="18" charset="0"/>
                <a:cs typeface="Times" panose="02020603050405020304" pitchFamily="18" charset="0"/>
              </a:rPr>
              <a:t> : 10;</a:t>
            </a:r>
          </a:p>
          <a:p>
            <a:pPr lvl="2"/>
            <a:r>
              <a:rPr lang="en-US" altLang="ko-KR" sz="1800" dirty="0">
                <a:latin typeface="Times" panose="02020603050405020304" pitchFamily="18" charset="0"/>
                <a:cs typeface="Times" panose="02020603050405020304" pitchFamily="18" charset="0"/>
              </a:rPr>
              <a:t>}</a:t>
            </a:r>
          </a:p>
          <a:p>
            <a:pPr lvl="2"/>
            <a:r>
              <a:rPr lang="en-US" altLang="ko-KR" sz="1800" dirty="0" err="1">
                <a:latin typeface="Times" panose="02020603050405020304" pitchFamily="18" charset="0"/>
                <a:cs typeface="Times" panose="02020603050405020304" pitchFamily="18" charset="0"/>
              </a:rPr>
              <a:t>class_d</a:t>
            </a:r>
            <a:r>
              <a:rPr lang="en-US" altLang="ko-KR" sz="18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altLang="ko-KR" sz="1800" dirty="0" err="1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altLang="ko-KR" sz="18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1800" dirty="0" err="1">
                <a:latin typeface="Times" panose="02020603050405020304" pitchFamily="18" charset="0"/>
                <a:cs typeface="Times" panose="02020603050405020304" pitchFamily="18" charset="0"/>
              </a:rPr>
              <a:t>my_max</a:t>
            </a:r>
            <a:r>
              <a:rPr lang="en-US" altLang="ko-KR" sz="18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altLang="ko-KR" sz="1800" dirty="0" err="1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altLang="ko-KR" sz="18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1800" dirty="0" err="1">
                <a:latin typeface="Times" panose="02020603050405020304" pitchFamily="18" charset="0"/>
                <a:cs typeface="Times" panose="02020603050405020304" pitchFamily="18" charset="0"/>
              </a:rPr>
              <a:t>my_min</a:t>
            </a:r>
            <a:r>
              <a:rPr lang="en-US" altLang="ko-KR" sz="1800" dirty="0">
                <a:latin typeface="Times" panose="02020603050405020304" pitchFamily="18" charset="0"/>
                <a:cs typeface="Times" panose="02020603050405020304" pitchFamily="18" charset="0"/>
              </a:rPr>
              <a:t>) : </a:t>
            </a:r>
            <a:r>
              <a:rPr lang="en-US" altLang="ko-KR" sz="1800" dirty="0" err="1">
                <a:latin typeface="Times" panose="02020603050405020304" pitchFamily="18" charset="0"/>
                <a:cs typeface="Times" panose="02020603050405020304" pitchFamily="18" charset="0"/>
              </a:rPr>
              <a:t>class_d</a:t>
            </a:r>
            <a:r>
              <a:rPr lang="en-US" altLang="ko-KR" sz="18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altLang="ko-KR" sz="1800" dirty="0" err="1">
                <a:latin typeface="Times" panose="02020603050405020304" pitchFamily="18" charset="0"/>
                <a:cs typeface="Times" panose="02020603050405020304" pitchFamily="18" charset="0"/>
              </a:rPr>
              <a:t>my_max</a:t>
            </a:r>
            <a:r>
              <a:rPr lang="en-US" altLang="ko-KR" sz="1800" dirty="0">
                <a:latin typeface="Times" panose="02020603050405020304" pitchFamily="18" charset="0"/>
                <a:cs typeface="Times" panose="02020603050405020304" pitchFamily="18" charset="0"/>
              </a:rPr>
              <a:t>) </a:t>
            </a:r>
          </a:p>
          <a:p>
            <a:pPr lvl="2"/>
            <a:r>
              <a:rPr lang="en-US" altLang="ko-KR" sz="1800" dirty="0">
                <a:latin typeface="Times" panose="02020603050405020304" pitchFamily="18" charset="0"/>
                <a:cs typeface="Times" panose="02020603050405020304" pitchFamily="18" charset="0"/>
              </a:rPr>
              <a:t>{</a:t>
            </a:r>
          </a:p>
          <a:p>
            <a:pPr lvl="3"/>
            <a:r>
              <a:rPr lang="en-US" altLang="ko-KR" sz="1800" dirty="0">
                <a:latin typeface="Times" panose="02020603050405020304" pitchFamily="18" charset="0"/>
                <a:cs typeface="Times" panose="02020603050405020304" pitchFamily="18" charset="0"/>
              </a:rPr>
              <a:t>min = </a:t>
            </a:r>
            <a:r>
              <a:rPr lang="en-US" altLang="ko-KR" sz="1800" dirty="0" err="1">
                <a:latin typeface="Times" panose="02020603050405020304" pitchFamily="18" charset="0"/>
                <a:cs typeface="Times" panose="02020603050405020304" pitchFamily="18" charset="0"/>
              </a:rPr>
              <a:t>my_min</a:t>
            </a:r>
            <a:r>
              <a:rPr lang="en-US" altLang="ko-KR" sz="1800" dirty="0">
                <a:latin typeface="Times" panose="02020603050405020304" pitchFamily="18" charset="0"/>
                <a:cs typeface="Times" panose="02020603050405020304" pitchFamily="18" charset="0"/>
              </a:rPr>
              <a:t> &gt; 0 &amp;&amp; </a:t>
            </a:r>
            <a:r>
              <a:rPr lang="en-US" altLang="ko-KR" sz="1800" dirty="0" err="1">
                <a:latin typeface="Times" panose="02020603050405020304" pitchFamily="18" charset="0"/>
                <a:cs typeface="Times" panose="02020603050405020304" pitchFamily="18" charset="0"/>
              </a:rPr>
              <a:t>my_min</a:t>
            </a:r>
            <a:r>
              <a:rPr lang="en-US" altLang="ko-KR" sz="1800" dirty="0">
                <a:latin typeface="Times" panose="02020603050405020304" pitchFamily="18" charset="0"/>
                <a:cs typeface="Times" panose="02020603050405020304" pitchFamily="18" charset="0"/>
              </a:rPr>
              <a:t> &lt; max ? </a:t>
            </a:r>
            <a:r>
              <a:rPr lang="en-US" altLang="ko-KR" sz="1800" dirty="0" err="1">
                <a:latin typeface="Times" panose="02020603050405020304" pitchFamily="18" charset="0"/>
                <a:cs typeface="Times" panose="02020603050405020304" pitchFamily="18" charset="0"/>
              </a:rPr>
              <a:t>my_min</a:t>
            </a:r>
            <a:r>
              <a:rPr lang="en-US" altLang="ko-KR" sz="1800" dirty="0">
                <a:latin typeface="Times" panose="02020603050405020304" pitchFamily="18" charset="0"/>
                <a:cs typeface="Times" panose="02020603050405020304" pitchFamily="18" charset="0"/>
              </a:rPr>
              <a:t> : 1;</a:t>
            </a:r>
          </a:p>
          <a:p>
            <a:pPr lvl="2"/>
            <a:r>
              <a:rPr lang="en-US" altLang="ko-KR" sz="1800" dirty="0">
                <a:latin typeface="Times" panose="02020603050405020304" pitchFamily="18" charset="0"/>
                <a:cs typeface="Times" panose="02020603050405020304" pitchFamily="18" charset="0"/>
              </a:rPr>
              <a:t>}</a:t>
            </a:r>
          </a:p>
          <a:p>
            <a:pPr lvl="2"/>
            <a:r>
              <a:rPr lang="en-US" altLang="ko-KR" sz="1800" dirty="0" err="1">
                <a:latin typeface="Times" panose="02020603050405020304" pitchFamily="18" charset="0"/>
                <a:cs typeface="Times" panose="02020603050405020304" pitchFamily="18" charset="0"/>
              </a:rPr>
              <a:t>class_d</a:t>
            </a:r>
            <a:r>
              <a:rPr lang="en-US" altLang="ko-KR" sz="18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altLang="ko-KR" sz="1800" dirty="0" err="1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altLang="ko-KR" sz="18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1800" dirty="0" err="1">
                <a:latin typeface="Times" panose="02020603050405020304" pitchFamily="18" charset="0"/>
                <a:cs typeface="Times" panose="02020603050405020304" pitchFamily="18" charset="0"/>
              </a:rPr>
              <a:t>my_max</a:t>
            </a:r>
            <a:r>
              <a:rPr lang="en-US" altLang="ko-KR" sz="18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altLang="ko-KR" sz="1800" dirty="0" err="1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altLang="ko-KR" sz="18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1800" dirty="0" err="1">
                <a:latin typeface="Times" panose="02020603050405020304" pitchFamily="18" charset="0"/>
                <a:cs typeface="Times" panose="02020603050405020304" pitchFamily="18" charset="0"/>
              </a:rPr>
              <a:t>my_min</a:t>
            </a:r>
            <a:r>
              <a:rPr lang="en-US" altLang="ko-KR" sz="18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altLang="ko-KR" sz="1800" dirty="0" err="1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altLang="ko-KR" sz="18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1800" dirty="0" err="1">
                <a:latin typeface="Times" panose="02020603050405020304" pitchFamily="18" charset="0"/>
                <a:cs typeface="Times" panose="02020603050405020304" pitchFamily="18" charset="0"/>
              </a:rPr>
              <a:t>my_middle</a:t>
            </a:r>
            <a:r>
              <a:rPr lang="en-US" altLang="ko-KR" sz="1800" dirty="0">
                <a:latin typeface="Times" panose="02020603050405020304" pitchFamily="18" charset="0"/>
                <a:cs typeface="Times" panose="02020603050405020304" pitchFamily="18" charset="0"/>
              </a:rPr>
              <a:t>) : </a:t>
            </a:r>
            <a:r>
              <a:rPr lang="en-US" altLang="ko-KR" sz="1800" dirty="0" err="1">
                <a:latin typeface="Times" panose="02020603050405020304" pitchFamily="18" charset="0"/>
                <a:cs typeface="Times" panose="02020603050405020304" pitchFamily="18" charset="0"/>
              </a:rPr>
              <a:t>class_d</a:t>
            </a:r>
            <a:r>
              <a:rPr lang="en-US" altLang="ko-KR" sz="18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altLang="ko-KR" sz="1800" dirty="0" err="1">
                <a:latin typeface="Times" panose="02020603050405020304" pitchFamily="18" charset="0"/>
                <a:cs typeface="Times" panose="02020603050405020304" pitchFamily="18" charset="0"/>
              </a:rPr>
              <a:t>my_max</a:t>
            </a:r>
            <a:r>
              <a:rPr lang="en-US" altLang="ko-KR" sz="18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altLang="ko-KR" sz="1800" dirty="0" err="1">
                <a:latin typeface="Times" panose="02020603050405020304" pitchFamily="18" charset="0"/>
                <a:cs typeface="Times" panose="02020603050405020304" pitchFamily="18" charset="0"/>
              </a:rPr>
              <a:t>my_min</a:t>
            </a:r>
            <a:r>
              <a:rPr lang="en-US" altLang="ko-KR" sz="1800" dirty="0">
                <a:latin typeface="Times" panose="02020603050405020304" pitchFamily="18" charset="0"/>
                <a:cs typeface="Times" panose="02020603050405020304" pitchFamily="18" charset="0"/>
              </a:rPr>
              <a:t>) </a:t>
            </a:r>
          </a:p>
          <a:p>
            <a:pPr lvl="2"/>
            <a:r>
              <a:rPr lang="en-US" altLang="ko-KR" sz="1800" dirty="0">
                <a:latin typeface="Times" panose="02020603050405020304" pitchFamily="18" charset="0"/>
                <a:cs typeface="Times" panose="02020603050405020304" pitchFamily="18" charset="0"/>
              </a:rPr>
              <a:t>{</a:t>
            </a:r>
          </a:p>
          <a:p>
            <a:pPr lvl="3"/>
            <a:r>
              <a:rPr lang="en-US" altLang="ko-KR" sz="1800" dirty="0">
                <a:latin typeface="Times" panose="02020603050405020304" pitchFamily="18" charset="0"/>
                <a:cs typeface="Times" panose="02020603050405020304" pitchFamily="18" charset="0"/>
              </a:rPr>
              <a:t>middle = </a:t>
            </a:r>
            <a:r>
              <a:rPr lang="en-US" altLang="ko-KR" sz="1800" dirty="0" err="1">
                <a:latin typeface="Times" panose="02020603050405020304" pitchFamily="18" charset="0"/>
                <a:cs typeface="Times" panose="02020603050405020304" pitchFamily="18" charset="0"/>
              </a:rPr>
              <a:t>my_middle</a:t>
            </a:r>
            <a:r>
              <a:rPr lang="en-US" altLang="ko-KR" sz="1800" dirty="0">
                <a:latin typeface="Times" panose="02020603050405020304" pitchFamily="18" charset="0"/>
                <a:cs typeface="Times" panose="02020603050405020304" pitchFamily="18" charset="0"/>
              </a:rPr>
              <a:t> &lt; max &amp;&amp; </a:t>
            </a:r>
            <a:r>
              <a:rPr lang="en-US" altLang="ko-KR" sz="1800" dirty="0" err="1">
                <a:latin typeface="Times" panose="02020603050405020304" pitchFamily="18" charset="0"/>
                <a:cs typeface="Times" panose="02020603050405020304" pitchFamily="18" charset="0"/>
              </a:rPr>
              <a:t>my_middle</a:t>
            </a:r>
            <a:r>
              <a:rPr lang="en-US" altLang="ko-KR" sz="1800" dirty="0">
                <a:latin typeface="Times" panose="02020603050405020304" pitchFamily="18" charset="0"/>
                <a:cs typeface="Times" panose="02020603050405020304" pitchFamily="18" charset="0"/>
              </a:rPr>
              <a:t> &gt; min ? </a:t>
            </a:r>
            <a:r>
              <a:rPr lang="en-US" altLang="ko-KR" sz="1800" dirty="0" err="1">
                <a:latin typeface="Times" panose="02020603050405020304" pitchFamily="18" charset="0"/>
                <a:cs typeface="Times" panose="02020603050405020304" pitchFamily="18" charset="0"/>
              </a:rPr>
              <a:t>my_middle</a:t>
            </a:r>
            <a:r>
              <a:rPr lang="en-US" altLang="ko-KR" sz="1800" dirty="0">
                <a:latin typeface="Times" panose="02020603050405020304" pitchFamily="18" charset="0"/>
                <a:cs typeface="Times" panose="02020603050405020304" pitchFamily="18" charset="0"/>
              </a:rPr>
              <a:t> : 5;</a:t>
            </a:r>
          </a:p>
          <a:p>
            <a:pPr lvl="2"/>
            <a:r>
              <a:rPr lang="en-US" altLang="ko-KR" sz="1800" dirty="0">
                <a:latin typeface="Times" panose="02020603050405020304" pitchFamily="18" charset="0"/>
                <a:cs typeface="Times" panose="02020603050405020304" pitchFamily="18" charset="0"/>
              </a:rPr>
              <a:t>}</a:t>
            </a:r>
          </a:p>
          <a:p>
            <a:r>
              <a:rPr lang="en-US" altLang="ko-KR" sz="1800" dirty="0">
                <a:latin typeface="Times" panose="02020603050405020304" pitchFamily="18" charset="0"/>
                <a:cs typeface="Times" panose="02020603050405020304" pitchFamily="18" charset="0"/>
              </a:rPr>
              <a:t>};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24517BB-4318-4DBC-9B7C-D3A9DD16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44408" cy="500063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003515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/>
              <a:t>struct</a:t>
            </a:r>
            <a:r>
              <a:rPr lang="en-US" altLang="ko-KR" b="0" dirty="0"/>
              <a:t> Base{</a:t>
            </a:r>
          </a:p>
          <a:p>
            <a:pPr lvl="1"/>
            <a:r>
              <a:rPr lang="en-US" altLang="ko-KR" b="0" dirty="0"/>
              <a:t>Base(</a:t>
            </a:r>
            <a:r>
              <a:rPr lang="en-US" altLang="ko-KR" b="0" dirty="0" err="1"/>
              <a:t>int</a:t>
            </a:r>
            <a:r>
              <a:rPr lang="en-US" altLang="ko-KR" b="0" dirty="0"/>
              <a:t>){}</a:t>
            </a:r>
          </a:p>
          <a:p>
            <a:pPr lvl="1"/>
            <a:r>
              <a:rPr lang="en-US" altLang="ko-KR" b="0" dirty="0"/>
              <a:t>Base(string){}</a:t>
            </a:r>
          </a:p>
          <a:p>
            <a:r>
              <a:rPr lang="en-US" altLang="ko-KR" b="0" dirty="0"/>
              <a:t>};</a:t>
            </a:r>
          </a:p>
          <a:p>
            <a:r>
              <a:rPr lang="en-US" altLang="ko-KR" b="0" dirty="0" err="1"/>
              <a:t>struct</a:t>
            </a:r>
            <a:r>
              <a:rPr lang="en-US" altLang="ko-KR" b="0" dirty="0"/>
              <a:t> Derived: public Base{</a:t>
            </a:r>
          </a:p>
          <a:p>
            <a:pPr lvl="1"/>
            <a:r>
              <a:rPr lang="en-US" altLang="ko-KR" dirty="0"/>
              <a:t>using Base::Base;</a:t>
            </a:r>
          </a:p>
          <a:p>
            <a:pPr lvl="1"/>
            <a:r>
              <a:rPr lang="en-US" altLang="ko-KR" b="0" dirty="0"/>
              <a:t>Derived(double){}</a:t>
            </a:r>
          </a:p>
          <a:p>
            <a:r>
              <a:rPr lang="en-US" altLang="ko-KR" b="0" dirty="0"/>
              <a:t>};</a:t>
            </a:r>
          </a:p>
          <a:p>
            <a:r>
              <a:rPr lang="en-US" altLang="ko-KR" b="0" dirty="0" err="1"/>
              <a:t>int</a:t>
            </a:r>
            <a:r>
              <a:rPr lang="en-US" altLang="ko-KR" b="0" dirty="0"/>
              <a:t> main(){</a:t>
            </a:r>
          </a:p>
          <a:p>
            <a:pPr lvl="1"/>
            <a:r>
              <a:rPr lang="en-US" altLang="ko-KR" b="0" dirty="0"/>
              <a:t>Derived(2011); // Base::Base(2011)</a:t>
            </a:r>
          </a:p>
          <a:p>
            <a:pPr lvl="1"/>
            <a:r>
              <a:rPr lang="en-US" altLang="ko-KR" b="0" dirty="0"/>
              <a:t>Derived("C++11"); // Base::Base(C++11)</a:t>
            </a:r>
          </a:p>
          <a:p>
            <a:pPr lvl="1"/>
            <a:r>
              <a:rPr lang="en-US" altLang="ko-KR" b="0" dirty="0"/>
              <a:t>Derived(0.33); // Derived::Derived(0.33)</a:t>
            </a:r>
          </a:p>
          <a:p>
            <a:r>
              <a:rPr lang="en-US" altLang="ko-KR" b="0" dirty="0"/>
              <a:t>}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(using)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57060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생성자 </a:t>
            </a:r>
            <a:r>
              <a:rPr lang="ko-KR" altLang="en-US" b="0" dirty="0" err="1"/>
              <a:t>구현부</a:t>
            </a:r>
            <a:r>
              <a:rPr lang="ko-KR" altLang="en-US" b="0" dirty="0"/>
              <a:t> 없이도 디폴트생성자를 간편하게 선언할 수 있다</a:t>
            </a:r>
            <a:r>
              <a:rPr lang="en-US" altLang="ko-KR" b="0" dirty="0"/>
              <a:t>.</a:t>
            </a:r>
          </a:p>
          <a:p>
            <a:r>
              <a:rPr lang="en-US" altLang="ko-KR" b="0" dirty="0"/>
              <a:t>class </a:t>
            </a:r>
            <a:r>
              <a:rPr lang="en-US" altLang="ko-KR" b="0" dirty="0" err="1"/>
              <a:t>MyType</a:t>
            </a:r>
            <a:r>
              <a:rPr lang="en-US" altLang="ko-KR" b="0" dirty="0"/>
              <a:t>{</a:t>
            </a:r>
          </a:p>
          <a:p>
            <a:pPr lvl="1"/>
            <a:r>
              <a:rPr lang="en-US" altLang="ko-KR" b="0" dirty="0"/>
              <a:t>public:</a:t>
            </a:r>
          </a:p>
          <a:p>
            <a:pPr lvl="2"/>
            <a:r>
              <a:rPr lang="en-US" altLang="ko-KR" b="0" dirty="0" err="1"/>
              <a:t>MyType</a:t>
            </a:r>
            <a:r>
              <a:rPr lang="en-US" altLang="ko-KR" b="0" dirty="0"/>
              <a:t>(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val</a:t>
            </a:r>
            <a:r>
              <a:rPr lang="en-US" altLang="ko-KR" b="0" dirty="0"/>
              <a:t>) {} // #1</a:t>
            </a:r>
          </a:p>
          <a:p>
            <a:pPr lvl="2"/>
            <a:r>
              <a:rPr lang="en-US" altLang="ko-KR" dirty="0" err="1"/>
              <a:t>MyType</a:t>
            </a:r>
            <a:r>
              <a:rPr lang="en-US" altLang="ko-KR" dirty="0"/>
              <a:t>()= default; // #2</a:t>
            </a:r>
          </a:p>
          <a:p>
            <a:pPr lvl="2"/>
            <a:r>
              <a:rPr lang="en-US" altLang="ko-KR" b="0" dirty="0"/>
              <a:t>virtual ~</a:t>
            </a:r>
            <a:r>
              <a:rPr lang="en-US" altLang="ko-KR" b="0" dirty="0" err="1"/>
              <a:t>MyType</a:t>
            </a:r>
            <a:r>
              <a:rPr lang="en-US" altLang="ko-KR" b="0" dirty="0"/>
              <a:t>();</a:t>
            </a:r>
          </a:p>
          <a:p>
            <a:pPr lvl="2"/>
            <a:r>
              <a:rPr lang="en-US" altLang="ko-KR" b="0" dirty="0" err="1"/>
              <a:t>MyType</a:t>
            </a:r>
            <a:r>
              <a:rPr lang="en-US" altLang="ko-KR" b="0" dirty="0"/>
              <a:t>&amp; operator= (</a:t>
            </a:r>
            <a:r>
              <a:rPr lang="en-US" altLang="ko-KR" b="0" dirty="0" err="1"/>
              <a:t>MyType</a:t>
            </a:r>
            <a:r>
              <a:rPr lang="en-US" altLang="ko-KR" b="0" dirty="0"/>
              <a:t>&amp;)</a:t>
            </a:r>
          </a:p>
          <a:p>
            <a:r>
              <a:rPr lang="en-US" altLang="ko-KR" b="0" dirty="0"/>
              <a:t>};</a:t>
            </a:r>
          </a:p>
          <a:p>
            <a:r>
              <a:rPr lang="en-US" altLang="ko-KR" b="0" dirty="0" err="1"/>
              <a:t>MyType</a:t>
            </a:r>
            <a:r>
              <a:rPr lang="en-US" altLang="ko-KR" b="0" dirty="0"/>
              <a:t>::~</a:t>
            </a:r>
            <a:r>
              <a:rPr lang="en-US" altLang="ko-KR" b="0" dirty="0" err="1"/>
              <a:t>MyType</a:t>
            </a:r>
            <a:r>
              <a:rPr lang="en-US" altLang="ko-KR" b="0" dirty="0"/>
              <a:t>()= default;</a:t>
            </a:r>
          </a:p>
          <a:p>
            <a:r>
              <a:rPr lang="en-US" altLang="ko-KR" b="0" dirty="0" err="1"/>
              <a:t>MyType</a:t>
            </a:r>
            <a:r>
              <a:rPr lang="en-US" altLang="ko-KR" b="0" dirty="0"/>
              <a:t>&amp; </a:t>
            </a:r>
            <a:r>
              <a:rPr lang="en-US" altLang="ko-KR" b="0" dirty="0" err="1"/>
              <a:t>MyType</a:t>
            </a:r>
            <a:r>
              <a:rPr lang="en-US" altLang="ko-KR" b="0" dirty="0"/>
              <a:t>::operator(</a:t>
            </a:r>
            <a:r>
              <a:rPr lang="en-US" altLang="ko-KR" b="0" dirty="0" err="1"/>
              <a:t>MyType</a:t>
            </a:r>
            <a:r>
              <a:rPr lang="en-US" altLang="ko-KR" b="0" dirty="0"/>
              <a:t>&amp;)= default;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명시적인 디폴트 </a:t>
            </a:r>
            <a:r>
              <a:rPr lang="ko-KR" altLang="en-US" dirty="0" err="1"/>
              <a:t>생성자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45432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이 기능은 컴파일러가 자동으로 생성하는 디폴트 </a:t>
            </a:r>
            <a:r>
              <a:rPr lang="ko-KR" altLang="en-US" b="0" dirty="0" err="1"/>
              <a:t>생성자까지</a:t>
            </a:r>
            <a:r>
              <a:rPr lang="ko-KR" altLang="en-US" b="0" dirty="0"/>
              <a:t> 포함하여 생성자가 전혀 정의 되지 않는 클래스를 만들 수 있다</a:t>
            </a:r>
            <a:r>
              <a:rPr lang="en-US" altLang="ko-KR" b="0" dirty="0"/>
              <a:t>.</a:t>
            </a:r>
          </a:p>
          <a:p>
            <a:r>
              <a:rPr lang="en-US" altLang="ko-KR" b="0" dirty="0"/>
              <a:t>class </a:t>
            </a:r>
            <a:r>
              <a:rPr lang="en-US" altLang="ko-KR" b="0" dirty="0" err="1"/>
              <a:t>NonCopyClass</a:t>
            </a:r>
            <a:r>
              <a:rPr lang="en-US" altLang="ko-KR" b="0" dirty="0"/>
              <a:t>{</a:t>
            </a:r>
          </a:p>
          <a:p>
            <a:pPr lvl="1"/>
            <a:r>
              <a:rPr lang="en-US" altLang="ko-KR" b="0" dirty="0"/>
              <a:t>public:</a:t>
            </a:r>
          </a:p>
          <a:p>
            <a:pPr lvl="2"/>
            <a:r>
              <a:rPr lang="en-US" altLang="ko-KR" b="0" dirty="0" err="1"/>
              <a:t>NonCopyClass</a:t>
            </a:r>
            <a:r>
              <a:rPr lang="en-US" altLang="ko-KR" b="0" dirty="0"/>
              <a:t>()= default;</a:t>
            </a:r>
          </a:p>
          <a:p>
            <a:pPr lvl="2"/>
            <a:r>
              <a:rPr lang="en-US" altLang="ko-KR" b="0" dirty="0" err="1"/>
              <a:t>NonCopyClass</a:t>
            </a:r>
            <a:r>
              <a:rPr lang="en-US" altLang="ko-KR" b="0" dirty="0"/>
              <a:t>&amp; operator =(</a:t>
            </a:r>
            <a:r>
              <a:rPr lang="en-US" altLang="ko-KR" b="0" dirty="0" err="1"/>
              <a:t>const</a:t>
            </a:r>
            <a:r>
              <a:rPr lang="en-US" altLang="ko-KR" b="0" dirty="0"/>
              <a:t> </a:t>
            </a:r>
            <a:r>
              <a:rPr lang="en-US" altLang="ko-KR" b="0" dirty="0" err="1"/>
              <a:t>NonCopyClass</a:t>
            </a:r>
            <a:r>
              <a:rPr lang="en-US" altLang="ko-KR" b="0" dirty="0"/>
              <a:t>&amp;)= delete;</a:t>
            </a:r>
          </a:p>
          <a:p>
            <a:pPr lvl="2"/>
            <a:r>
              <a:rPr lang="en-US" altLang="ko-KR" b="0" dirty="0" err="1"/>
              <a:t>NonCopyClass</a:t>
            </a:r>
            <a:r>
              <a:rPr lang="en-US" altLang="ko-KR" b="0" dirty="0"/>
              <a:t> (</a:t>
            </a:r>
            <a:r>
              <a:rPr lang="en-US" altLang="ko-KR" b="0" dirty="0" err="1"/>
              <a:t>const</a:t>
            </a:r>
            <a:r>
              <a:rPr lang="en-US" altLang="ko-KR" b="0" dirty="0"/>
              <a:t> </a:t>
            </a:r>
            <a:r>
              <a:rPr lang="en-US" altLang="ko-KR" b="0" dirty="0" err="1"/>
              <a:t>NonCopyClass</a:t>
            </a:r>
            <a:r>
              <a:rPr lang="en-US" altLang="ko-KR" b="0" dirty="0"/>
              <a:t>&amp;)= delete;</a:t>
            </a:r>
          </a:p>
          <a:p>
            <a:r>
              <a:rPr lang="en-US" altLang="ko-KR" b="0" dirty="0"/>
              <a:t>};</a:t>
            </a:r>
          </a:p>
          <a:p>
            <a:endParaRPr lang="en-US" altLang="ko-KR" b="0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onlyDouble</a:t>
            </a:r>
            <a:r>
              <a:rPr lang="en-US" altLang="ko-KR" dirty="0"/>
              <a:t>(double value) { return value* value; }</a:t>
            </a:r>
          </a:p>
          <a:p>
            <a:r>
              <a:rPr lang="fr-FR" altLang="ko-KR" dirty="0"/>
              <a:t>template &lt;typename T&gt; void onlyDouble(T) = delete;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명시적인 삭제된 </a:t>
            </a:r>
            <a:r>
              <a:rPr lang="ko-KR" altLang="en-US" dirty="0" err="1"/>
              <a:t>생성자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6640285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b="0" dirty="0"/>
              <a:t>멤버함수에서 사용</a:t>
            </a:r>
            <a:endParaRPr lang="en-US" altLang="ko-KR" b="0" dirty="0"/>
          </a:p>
          <a:p>
            <a:pPr lvl="2">
              <a:buFont typeface="Arial" pitchFamily="34" charset="0"/>
              <a:buChar char="•"/>
            </a:pPr>
            <a:r>
              <a:rPr lang="en-US" altLang="ko-KR" b="0" dirty="0"/>
              <a:t>class Base {</a:t>
            </a:r>
          </a:p>
          <a:p>
            <a:pPr lvl="3">
              <a:buFont typeface="Arial" pitchFamily="34" charset="0"/>
              <a:buChar char="•"/>
            </a:pPr>
            <a:r>
              <a:rPr lang="en-US" altLang="ko-KR" dirty="0"/>
              <a:t>virtual void h(</a:t>
            </a:r>
            <a:r>
              <a:rPr lang="en-US" altLang="ko-KR" dirty="0" err="1"/>
              <a:t>int</a:t>
            </a:r>
            <a:r>
              <a:rPr lang="en-US" altLang="ko-KR" dirty="0"/>
              <a:t>) final;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b="0" dirty="0"/>
              <a:t>};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b="0" dirty="0"/>
              <a:t>class Derived: public Base {</a:t>
            </a:r>
          </a:p>
          <a:p>
            <a:pPr lvl="3">
              <a:buFont typeface="Arial" pitchFamily="34" charset="0"/>
              <a:buChar char="•"/>
            </a:pPr>
            <a:r>
              <a:rPr lang="en-US" altLang="ko-KR" b="1" dirty="0"/>
              <a:t>virtual void h(</a:t>
            </a:r>
            <a:r>
              <a:rPr lang="en-US" altLang="ko-KR" b="1" dirty="0" err="1"/>
              <a:t>int</a:t>
            </a:r>
            <a:r>
              <a:rPr lang="en-US" altLang="ko-KR" b="1" dirty="0"/>
              <a:t>); // ERROR</a:t>
            </a:r>
          </a:p>
          <a:p>
            <a:pPr lvl="3">
              <a:buFont typeface="Arial" pitchFamily="34" charset="0"/>
              <a:buChar char="•"/>
            </a:pPr>
            <a:r>
              <a:rPr lang="en-US" altLang="ko-KR" b="0" dirty="0"/>
              <a:t>virtual void h(double); // OK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b="0" dirty="0"/>
              <a:t>};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0" dirty="0"/>
              <a:t>클래스에서 사용</a:t>
            </a:r>
            <a:endParaRPr lang="en-US" altLang="ko-KR" b="0" dirty="0"/>
          </a:p>
          <a:p>
            <a:pPr lvl="2">
              <a:buFont typeface="Arial" pitchFamily="34" charset="0"/>
              <a:buChar char="•"/>
            </a:pPr>
            <a:r>
              <a:rPr lang="en-US" altLang="ko-KR" b="0" dirty="0" err="1"/>
              <a:t>struct</a:t>
            </a:r>
            <a:r>
              <a:rPr lang="en-US" altLang="ko-KR" b="0" dirty="0"/>
              <a:t> Base final{};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b="1" dirty="0" err="1"/>
              <a:t>struct</a:t>
            </a:r>
            <a:r>
              <a:rPr lang="en-US" altLang="ko-KR" b="1" dirty="0"/>
              <a:t> Derived: Base{}; // ERROR</a:t>
            </a:r>
            <a:endParaRPr lang="ko-KR" altLang="en-US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오버라이딩</a:t>
            </a:r>
            <a:r>
              <a:rPr lang="ko-KR" altLang="en-US" dirty="0"/>
              <a:t> 방지</a:t>
            </a:r>
          </a:p>
        </p:txBody>
      </p:sp>
    </p:spTree>
    <p:extLst>
      <p:ext uri="{BB962C8B-B14F-4D97-AF65-F5344CB8AC3E}">
        <p14:creationId xmlns:p14="http://schemas.microsoft.com/office/powerpoint/2010/main" val="1868847041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b="0" dirty="0"/>
              <a:t>해당 </a:t>
            </a:r>
            <a:r>
              <a:rPr lang="ko-KR" altLang="en-US" b="0" dirty="0" err="1"/>
              <a:t>메소드가</a:t>
            </a:r>
            <a:r>
              <a:rPr lang="ko-KR" altLang="en-US" b="0" dirty="0"/>
              <a:t> </a:t>
            </a:r>
            <a:r>
              <a:rPr lang="ko-KR" altLang="en-US" b="0" dirty="0" err="1"/>
              <a:t>오버라이딩이</a:t>
            </a:r>
            <a:r>
              <a:rPr lang="ko-KR" altLang="en-US" b="0" dirty="0"/>
              <a:t> 아닌 신규 </a:t>
            </a:r>
            <a:r>
              <a:rPr lang="ko-KR" altLang="en-US" b="0" dirty="0" err="1"/>
              <a:t>메서드가</a:t>
            </a:r>
            <a:r>
              <a:rPr lang="ko-KR" altLang="en-US" b="0" dirty="0"/>
              <a:t> 될 수밖에 없을 때 컴파일 에러를 발생한다</a:t>
            </a:r>
            <a:r>
              <a:rPr lang="en-US" altLang="ko-KR" b="0" dirty="0"/>
              <a:t>.</a:t>
            </a:r>
          </a:p>
          <a:p>
            <a:r>
              <a:rPr lang="en-US" altLang="ko-KR" b="0" dirty="0"/>
              <a:t>class Base {</a:t>
            </a:r>
          </a:p>
          <a:p>
            <a:pPr lvl="1"/>
            <a:r>
              <a:rPr lang="en-US" altLang="ko-KR" b="0" dirty="0"/>
              <a:t>virtual void func1();</a:t>
            </a:r>
          </a:p>
          <a:p>
            <a:pPr lvl="1"/>
            <a:r>
              <a:rPr lang="en-US" altLang="ko-KR" b="0" dirty="0"/>
              <a:t>virtual void func2(float);</a:t>
            </a:r>
          </a:p>
          <a:p>
            <a:pPr lvl="1"/>
            <a:r>
              <a:rPr lang="en-US" altLang="ko-KR" b="0" dirty="0"/>
              <a:t>virtual void func3() </a:t>
            </a:r>
            <a:r>
              <a:rPr lang="en-US" altLang="ko-KR" b="0" dirty="0" err="1">
                <a:solidFill>
                  <a:srgbClr val="FF0000"/>
                </a:solidFill>
              </a:rPr>
              <a:t>const</a:t>
            </a:r>
            <a:r>
              <a:rPr lang="en-US" altLang="ko-KR" b="0" dirty="0"/>
              <a:t>;</a:t>
            </a:r>
          </a:p>
          <a:p>
            <a:pPr lvl="1"/>
            <a:r>
              <a:rPr lang="en-US" altLang="ko-KR" b="0" dirty="0"/>
              <a:t>virtual long func4(</a:t>
            </a:r>
            <a:r>
              <a:rPr lang="en-US" altLang="ko-KR" b="0" dirty="0" err="1"/>
              <a:t>int</a:t>
            </a:r>
            <a:r>
              <a:rPr lang="en-US" altLang="ko-KR" b="0" dirty="0"/>
              <a:t>);</a:t>
            </a:r>
          </a:p>
          <a:p>
            <a:r>
              <a:rPr lang="en-US" altLang="ko-KR" b="0" dirty="0"/>
              <a:t>};</a:t>
            </a:r>
          </a:p>
          <a:p>
            <a:r>
              <a:rPr lang="en-US" altLang="ko-KR" b="0" dirty="0"/>
              <a:t>class Derived: public Base {</a:t>
            </a:r>
          </a:p>
          <a:p>
            <a:pPr lvl="1"/>
            <a:r>
              <a:rPr lang="en-US" altLang="ko-KR" b="0" dirty="0"/>
              <a:t>virtual void </a:t>
            </a:r>
            <a:r>
              <a:rPr lang="en-US" altLang="ko-KR" b="0" dirty="0">
                <a:solidFill>
                  <a:srgbClr val="FF0000"/>
                </a:solidFill>
              </a:rPr>
              <a:t>fun1</a:t>
            </a:r>
            <a:r>
              <a:rPr lang="en-US" altLang="ko-KR" b="0" dirty="0"/>
              <a:t>() override; // ERROR</a:t>
            </a:r>
          </a:p>
          <a:p>
            <a:pPr lvl="1"/>
            <a:r>
              <a:rPr lang="en-US" altLang="ko-KR" b="0" dirty="0"/>
              <a:t>virtual void func2(</a:t>
            </a:r>
            <a:r>
              <a:rPr lang="en-US" altLang="ko-KR" b="0" dirty="0">
                <a:solidFill>
                  <a:srgbClr val="FF0000"/>
                </a:solidFill>
              </a:rPr>
              <a:t>double</a:t>
            </a:r>
            <a:r>
              <a:rPr lang="en-US" altLang="ko-KR" b="0" dirty="0"/>
              <a:t>) override; // ERROR</a:t>
            </a:r>
          </a:p>
          <a:p>
            <a:pPr lvl="1"/>
            <a:r>
              <a:rPr lang="es-ES" altLang="ko-KR" b="0" dirty="0"/>
              <a:t>virtual void func3() override; // ERROR</a:t>
            </a:r>
          </a:p>
          <a:p>
            <a:pPr lvl="1"/>
            <a:r>
              <a:rPr lang="en-US" altLang="ko-KR" b="0" dirty="0"/>
              <a:t>virtual </a:t>
            </a:r>
            <a:r>
              <a:rPr lang="en-US" altLang="ko-KR" b="0" dirty="0" err="1">
                <a:solidFill>
                  <a:srgbClr val="FF0000"/>
                </a:solidFill>
              </a:rPr>
              <a:t>int</a:t>
            </a:r>
            <a:r>
              <a:rPr lang="en-US" altLang="ko-KR" b="0" dirty="0">
                <a:solidFill>
                  <a:srgbClr val="FF0000"/>
                </a:solidFill>
              </a:rPr>
              <a:t> </a:t>
            </a:r>
            <a:r>
              <a:rPr lang="en-US" altLang="ko-KR" b="0" dirty="0"/>
              <a:t>func4(</a:t>
            </a:r>
            <a:r>
              <a:rPr lang="en-US" altLang="ko-KR" b="0" dirty="0" err="1"/>
              <a:t>int</a:t>
            </a:r>
            <a:r>
              <a:rPr lang="en-US" altLang="ko-KR" b="0" dirty="0"/>
              <a:t>) override; // ERROR</a:t>
            </a:r>
          </a:p>
          <a:p>
            <a:pPr lvl="1"/>
            <a:r>
              <a:rPr lang="en-US" altLang="ko-KR" b="0" dirty="0"/>
              <a:t>virtual long func4(</a:t>
            </a:r>
            <a:r>
              <a:rPr lang="en-US" altLang="ko-KR" b="0" dirty="0" err="1"/>
              <a:t>int</a:t>
            </a:r>
            <a:r>
              <a:rPr lang="en-US" altLang="ko-KR" b="0" dirty="0"/>
              <a:t>) override; // OK</a:t>
            </a:r>
          </a:p>
          <a:p>
            <a:r>
              <a:rPr lang="en-US" altLang="ko-KR" b="0" dirty="0"/>
              <a:t>};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44408" cy="500063"/>
          </a:xfrm>
        </p:spPr>
        <p:txBody>
          <a:bodyPr/>
          <a:lstStyle/>
          <a:p>
            <a:r>
              <a:rPr lang="ko-KR" altLang="en-US" dirty="0"/>
              <a:t>명백한 </a:t>
            </a:r>
            <a:r>
              <a:rPr lang="ko-KR" altLang="en-US" dirty="0" err="1"/>
              <a:t>오버라이드</a:t>
            </a:r>
            <a:r>
              <a:rPr lang="en-US" altLang="ko-KR" dirty="0"/>
              <a:t>(Explicit override)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49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객체의 분할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268413"/>
            <a:ext cx="4862512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25" y="1560513"/>
            <a:ext cx="4405313" cy="157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25" y="1819275"/>
            <a:ext cx="4799013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25" y="2182813"/>
            <a:ext cx="4799013" cy="174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25" y="5916613"/>
            <a:ext cx="4799013" cy="153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92" name="Line 8"/>
          <p:cNvSpPr>
            <a:spLocks noChangeShapeType="1"/>
          </p:cNvSpPr>
          <p:nvPr/>
        </p:nvSpPr>
        <p:spPr bwMode="auto">
          <a:xfrm flipH="1" flipV="1">
            <a:off x="6423025" y="1377950"/>
            <a:ext cx="44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6850063" y="1196975"/>
            <a:ext cx="1309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/>
              <a:t>프레임 윈도우</a:t>
            </a:r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 flipH="1">
            <a:off x="6673850" y="194310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6864350" y="1766888"/>
            <a:ext cx="8937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/>
              <a:t>도구모음</a:t>
            </a: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 flipH="1">
            <a:off x="6673850" y="2262188"/>
            <a:ext cx="188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6861175" y="2085975"/>
            <a:ext cx="1073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/>
              <a:t>주소입력창</a:t>
            </a:r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H="1">
            <a:off x="6672263" y="2581275"/>
            <a:ext cx="188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6861175" y="2405063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/>
              <a:t>뷰</a:t>
            </a:r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H="1">
            <a:off x="6670675" y="5976938"/>
            <a:ext cx="188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6859588" y="5802313"/>
            <a:ext cx="1073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/>
              <a:t>상태표시줄</a:t>
            </a:r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 flipH="1">
            <a:off x="6673850" y="16319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6864350" y="1457325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/>
              <a:t>메뉴</a:t>
            </a:r>
          </a:p>
        </p:txBody>
      </p:sp>
      <p:pic>
        <p:nvPicPr>
          <p:cNvPr id="16404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25" y="2439988"/>
            <a:ext cx="4781550" cy="3390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ea typeface="HY중고딕" pitchFamily="18" charset="-127"/>
              </a:rPr>
              <a:t>// main.cpp 파일의 내용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ea typeface="HY중고딕" pitchFamily="18" charset="-127"/>
              </a:rPr>
              <a:t>#include &lt;iostream&gt;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ea typeface="HY중고딕" pitchFamily="18" charset="-127"/>
              </a:rPr>
              <a:t>#include "Counter.h"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ea typeface="HY중고딕" pitchFamily="18" charset="-127"/>
              </a:rPr>
              <a:t>using namespace std;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800">
              <a:ea typeface="HY중고딕" pitchFamily="18" charset="-127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ea typeface="HY중고딕" pitchFamily="18" charset="-127"/>
              </a:rPr>
              <a:t>int main(void)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ea typeface="HY중고딕" pitchFamily="18" charset="-127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ea typeface="HY중고딕" pitchFamily="18" charset="-127"/>
              </a:rPr>
              <a:t>	Counter ct;			</a:t>
            </a:r>
            <a:r>
              <a:rPr lang="en-US" altLang="en-US" sz="1800">
                <a:latin typeface="굴림" pitchFamily="50" charset="-127"/>
                <a:ea typeface="HY중고딕" pitchFamily="18" charset="-127"/>
              </a:rPr>
              <a:t>// 카운터 선언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ea typeface="HY중고딕" pitchFamily="18" charset="-127"/>
              </a:rPr>
              <a:t>	ct.Reset();			</a:t>
            </a:r>
            <a:r>
              <a:rPr lang="en-US" altLang="en-US" sz="1800">
                <a:latin typeface="굴림" pitchFamily="50" charset="-127"/>
                <a:ea typeface="HY중고딕" pitchFamily="18" charset="-127"/>
              </a:rPr>
              <a:t>// 카운터를 리셋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ea typeface="HY중고딕" pitchFamily="18" charset="-127"/>
              </a:rPr>
              <a:t>	ct.Click();			</a:t>
            </a:r>
            <a:r>
              <a:rPr lang="en-US" altLang="en-US" sz="1800">
                <a:latin typeface="굴림" pitchFamily="50" charset="-127"/>
                <a:ea typeface="HY중고딕" pitchFamily="18" charset="-127"/>
              </a:rPr>
              <a:t>// 버튼을 한번 누름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ea typeface="HY중고딕" pitchFamily="18" charset="-127"/>
              </a:rPr>
              <a:t>	ct.Click();			</a:t>
            </a:r>
            <a:r>
              <a:rPr lang="en-US" altLang="en-US" sz="1800">
                <a:latin typeface="굴림" pitchFamily="50" charset="-127"/>
                <a:ea typeface="HY중고딕" pitchFamily="18" charset="-127"/>
              </a:rPr>
              <a:t>// 버튼을 한번 누름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ea typeface="HY중고딕" pitchFamily="18" charset="-127"/>
              </a:rPr>
              <a:t>	cout &lt;&lt; ct.GetCount();	</a:t>
            </a:r>
            <a:r>
              <a:rPr lang="en-US" altLang="ko-KR" sz="1800"/>
              <a:t>	</a:t>
            </a:r>
            <a:r>
              <a:rPr lang="en-US" altLang="en-US" sz="1800">
                <a:latin typeface="굴림" pitchFamily="50" charset="-127"/>
                <a:ea typeface="HY중고딕" pitchFamily="18" charset="-127"/>
              </a:rPr>
              <a:t>// 카운터 값을 출력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ea typeface="HY중고딕" pitchFamily="18" charset="-127"/>
              </a:rPr>
              <a:t>	cout &lt;&lt; endl;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ea typeface="HY중고딕" pitchFamily="18" charset="-127"/>
              </a:rPr>
              <a:t>	return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>
                <a:ea typeface="HY중고딕" pitchFamily="18" charset="-127"/>
              </a:rPr>
              <a:t>}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파일 분할의 예 </a:t>
            </a:r>
            <a:r>
              <a:rPr lang="en-US" altLang="ko-KR" sz="3800"/>
              <a:t>3/3</a:t>
            </a:r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int</a:t>
            </a:r>
            <a:r>
              <a:rPr lang="en-US" altLang="ko-KR" dirty="0"/>
              <a:t>&amp; </a:t>
            </a:r>
            <a:r>
              <a:rPr lang="en-US" altLang="ko-KR" dirty="0" err="1"/>
              <a:t>i</a:t>
            </a:r>
            <a:r>
              <a:rPr lang="en-US" altLang="ko-KR" dirty="0"/>
              <a:t> = 2 ; // </a:t>
            </a:r>
            <a:r>
              <a:rPr lang="ko-KR" altLang="en-US" dirty="0"/>
              <a:t>허용되지 않음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상수값에</a:t>
            </a:r>
            <a:r>
              <a:rPr lang="ko-KR" altLang="en-US" dirty="0"/>
              <a:t> 대한 참조</a:t>
            </a:r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a = 2, b= 3;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&amp; j=  </a:t>
            </a:r>
            <a:r>
              <a:rPr lang="en-US" altLang="ko-KR" dirty="0" err="1"/>
              <a:t>a+b</a:t>
            </a:r>
            <a:r>
              <a:rPr lang="en-US" altLang="ko-KR" dirty="0"/>
              <a:t>; // </a:t>
            </a:r>
            <a:r>
              <a:rPr lang="ko-KR" altLang="en-US" dirty="0"/>
              <a:t>허용되지 않음</a:t>
            </a:r>
            <a:r>
              <a:rPr lang="en-US" altLang="ko-KR" dirty="0"/>
              <a:t>. </a:t>
            </a:r>
            <a:r>
              <a:rPr lang="ko-KR" altLang="en-US" dirty="0"/>
              <a:t>임시 객체에 대한 참조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이를 </a:t>
            </a:r>
            <a:r>
              <a:rPr lang="ko-KR" altLang="en-US" dirty="0" err="1"/>
              <a:t>우측값</a:t>
            </a:r>
            <a:r>
              <a:rPr lang="ko-KR" altLang="en-US" dirty="0"/>
              <a:t> 참조로 사용하면 다음과 같다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&amp;&amp; </a:t>
            </a:r>
            <a:r>
              <a:rPr lang="en-US" altLang="ko-KR" dirty="0" err="1"/>
              <a:t>i</a:t>
            </a:r>
            <a:r>
              <a:rPr lang="en-US" altLang="ko-KR" dirty="0"/>
              <a:t> = 2;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a=2, b= 3;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&amp;&amp; j = </a:t>
            </a:r>
            <a:r>
              <a:rPr lang="en-US" altLang="ko-KR" dirty="0" err="1"/>
              <a:t>a+b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우측값</a:t>
            </a:r>
            <a:r>
              <a:rPr lang="ko-KR" altLang="en-US" dirty="0"/>
              <a:t> 참조</a:t>
            </a:r>
            <a:r>
              <a:rPr lang="en-US" altLang="ko-KR" dirty="0"/>
              <a:t>-1-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088942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void </a:t>
            </a:r>
            <a:r>
              <a:rPr lang="en-US" altLang="ko-KR" dirty="0" err="1"/>
              <a:t>Incr</a:t>
            </a:r>
            <a:r>
              <a:rPr lang="en-US" altLang="ko-KR" dirty="0"/>
              <a:t>(int &amp; value ); // </a:t>
            </a:r>
            <a:r>
              <a:rPr lang="ko-KR" altLang="en-US" dirty="0"/>
              <a:t>일반 참조</a:t>
            </a:r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incr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&amp;&amp; value);//</a:t>
            </a:r>
            <a:r>
              <a:rPr lang="ko-KR" altLang="en-US" dirty="0" err="1"/>
              <a:t>우측값</a:t>
            </a:r>
            <a:r>
              <a:rPr lang="ko-KR" altLang="en-US" dirty="0"/>
              <a:t> 참조</a:t>
            </a:r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a =10, b= 20;</a:t>
            </a:r>
          </a:p>
          <a:p>
            <a:r>
              <a:rPr lang="en-US" altLang="ko-KR" dirty="0" err="1"/>
              <a:t>Incr</a:t>
            </a:r>
            <a:r>
              <a:rPr lang="en-US" altLang="ko-KR" dirty="0"/>
              <a:t>(a); // </a:t>
            </a:r>
            <a:r>
              <a:rPr lang="ko-KR" altLang="en-US" dirty="0" err="1"/>
              <a:t>좌측값</a:t>
            </a:r>
            <a:r>
              <a:rPr lang="ko-KR" altLang="en-US" dirty="0"/>
              <a:t> </a:t>
            </a:r>
            <a:r>
              <a:rPr lang="ko-KR" altLang="en-US" dirty="0" err="1"/>
              <a:t>참조형</a:t>
            </a:r>
            <a:r>
              <a:rPr lang="ko-KR" altLang="en-US" dirty="0"/>
              <a:t>  호출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Incr</a:t>
            </a:r>
            <a:r>
              <a:rPr lang="en-US" altLang="ko-KR" dirty="0"/>
              <a:t>(</a:t>
            </a:r>
            <a:r>
              <a:rPr lang="en-US" altLang="ko-KR" dirty="0" err="1"/>
              <a:t>a+b</a:t>
            </a:r>
            <a:r>
              <a:rPr lang="en-US" altLang="ko-KR" dirty="0"/>
              <a:t>); // </a:t>
            </a:r>
            <a:r>
              <a:rPr lang="ko-KR" altLang="en-US" dirty="0" err="1"/>
              <a:t>우측값</a:t>
            </a:r>
            <a:r>
              <a:rPr lang="ko-KR" altLang="en-US" dirty="0"/>
              <a:t> </a:t>
            </a:r>
            <a:r>
              <a:rPr lang="ko-KR" altLang="en-US" dirty="0" err="1"/>
              <a:t>참조형</a:t>
            </a:r>
            <a:r>
              <a:rPr lang="ko-KR" altLang="en-US" dirty="0"/>
              <a:t> 호출 </a:t>
            </a:r>
            <a:endParaRPr lang="en-US" altLang="ko-KR" dirty="0"/>
          </a:p>
          <a:p>
            <a:r>
              <a:rPr lang="en-US" altLang="ko-KR" dirty="0" err="1"/>
              <a:t>Incr</a:t>
            </a:r>
            <a:r>
              <a:rPr lang="en-US" altLang="ko-KR" dirty="0"/>
              <a:t>(3);// </a:t>
            </a:r>
            <a:r>
              <a:rPr lang="ko-KR" altLang="en-US" dirty="0" err="1"/>
              <a:t>우측값</a:t>
            </a:r>
            <a:r>
              <a:rPr lang="ko-KR" altLang="en-US" dirty="0"/>
              <a:t> </a:t>
            </a:r>
            <a:r>
              <a:rPr lang="ko-KR" altLang="en-US" dirty="0" err="1"/>
              <a:t>참조형</a:t>
            </a:r>
            <a:r>
              <a:rPr lang="ko-KR" altLang="en-US" dirty="0"/>
              <a:t> 호출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우측값</a:t>
            </a:r>
            <a:r>
              <a:rPr lang="ko-KR" altLang="en-US" dirty="0"/>
              <a:t> 참조 </a:t>
            </a:r>
            <a:r>
              <a:rPr lang="en-US" altLang="ko-KR" dirty="0"/>
              <a:t>&amp;&amp; -2-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153719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복제한다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template &lt;</a:t>
            </a:r>
            <a:r>
              <a:rPr lang="en-US" altLang="ko-KR" dirty="0" err="1"/>
              <a:t>typename</a:t>
            </a:r>
            <a:r>
              <a:rPr lang="en-US" altLang="ko-KR" dirty="0"/>
              <a:t> T&gt; </a:t>
            </a:r>
            <a:r>
              <a:rPr lang="fr-FR" altLang="ko-KR" dirty="0"/>
              <a:t>void Swap(T&amp; a, T&amp; b)  </a:t>
            </a:r>
            <a:r>
              <a:rPr lang="en-US" altLang="ko-KR" dirty="0"/>
              <a:t>{</a:t>
            </a:r>
          </a:p>
          <a:p>
            <a:pPr lvl="1"/>
            <a:r>
              <a:rPr lang="en-US" altLang="ko-KR" dirty="0"/>
              <a:t>T temp(a);</a:t>
            </a:r>
          </a:p>
          <a:p>
            <a:pPr lvl="1"/>
            <a:r>
              <a:rPr lang="en-US" altLang="ko-KR" dirty="0"/>
              <a:t>a = b; </a:t>
            </a:r>
          </a:p>
          <a:p>
            <a:pPr lvl="1"/>
            <a:r>
              <a:rPr lang="en-US" altLang="ko-KR" dirty="0"/>
              <a:t>b = temp;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이동 </a:t>
            </a:r>
            <a:r>
              <a:rPr lang="ko-KR" altLang="en-US" dirty="0" err="1"/>
              <a:t>시맨틱은</a:t>
            </a:r>
            <a:r>
              <a:rPr lang="ko-KR" altLang="en-US" dirty="0"/>
              <a:t> 원본 객체가 삭제되리라는 것을 알 때만 유용하게 활용할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template &lt;</a:t>
            </a:r>
            <a:r>
              <a:rPr lang="en-US" altLang="ko-KR" dirty="0" err="1"/>
              <a:t>typename</a:t>
            </a:r>
            <a:r>
              <a:rPr lang="en-US" altLang="ko-KR" dirty="0"/>
              <a:t> T&gt; </a:t>
            </a:r>
            <a:r>
              <a:rPr lang="fr-FR" altLang="ko-KR" dirty="0"/>
              <a:t>void SwapMove(T&amp; a, T&amp; b) </a:t>
            </a:r>
            <a:r>
              <a:rPr lang="en-US" altLang="ko-KR" dirty="0"/>
              <a:t>{</a:t>
            </a:r>
          </a:p>
          <a:p>
            <a:pPr lvl="1"/>
            <a:r>
              <a:rPr lang="en-US" altLang="ko-KR" dirty="0"/>
              <a:t>T temp(</a:t>
            </a:r>
            <a:r>
              <a:rPr lang="en-US" altLang="ko-KR" dirty="0" err="1"/>
              <a:t>std</a:t>
            </a:r>
            <a:r>
              <a:rPr lang="en-US" altLang="ko-KR" dirty="0"/>
              <a:t>::move(a));</a:t>
            </a:r>
          </a:p>
          <a:p>
            <a:pPr lvl="1"/>
            <a:r>
              <a:rPr lang="en-US" altLang="ko-KR" dirty="0"/>
              <a:t>a = </a:t>
            </a:r>
            <a:r>
              <a:rPr lang="en-US" altLang="ko-KR" dirty="0" err="1"/>
              <a:t>std</a:t>
            </a:r>
            <a:r>
              <a:rPr lang="en-US" altLang="ko-KR" dirty="0"/>
              <a:t>::move(b);</a:t>
            </a:r>
          </a:p>
          <a:p>
            <a:pPr lvl="1"/>
            <a:r>
              <a:rPr lang="en-US" altLang="ko-KR" dirty="0"/>
              <a:t>b = </a:t>
            </a:r>
            <a:r>
              <a:rPr lang="en-US" altLang="ko-KR" dirty="0" err="1"/>
              <a:t>std</a:t>
            </a:r>
            <a:r>
              <a:rPr lang="en-US" altLang="ko-KR" dirty="0"/>
              <a:t>::move(temp);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172400" cy="500063"/>
          </a:xfrm>
        </p:spPr>
        <p:txBody>
          <a:bodyPr/>
          <a:lstStyle/>
          <a:p>
            <a:r>
              <a:rPr lang="en-US" altLang="ko-KR" dirty="0"/>
              <a:t>std::move  -3-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923219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getArraysize</a:t>
            </a:r>
            <a:r>
              <a:rPr lang="en-US" altLang="ko-KR" dirty="0"/>
              <a:t>() { return 10; }</a:t>
            </a:r>
          </a:p>
          <a:p>
            <a:r>
              <a:rPr lang="en-US" altLang="ko-KR" dirty="0"/>
              <a:t>void main() {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myArray</a:t>
            </a:r>
            <a:r>
              <a:rPr lang="en-US" altLang="ko-KR" dirty="0"/>
              <a:t>[</a:t>
            </a:r>
            <a:r>
              <a:rPr lang="en-US" altLang="ko-KR" dirty="0" err="1"/>
              <a:t>getArraysize</a:t>
            </a:r>
            <a:r>
              <a:rPr lang="en-US" altLang="ko-KR" dirty="0"/>
              <a:t>()] // </a:t>
            </a:r>
            <a:r>
              <a:rPr lang="ko-KR" altLang="en-US" dirty="0"/>
              <a:t>오류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constexpr</a:t>
            </a:r>
            <a:r>
              <a:rPr lang="en-US" altLang="ko-KR" dirty="0"/>
              <a:t>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getArraysize</a:t>
            </a:r>
            <a:r>
              <a:rPr lang="en-US" altLang="ko-KR" dirty="0"/>
              <a:t>() { return 10; }</a:t>
            </a:r>
          </a:p>
          <a:p>
            <a:r>
              <a:rPr lang="en-US" altLang="ko-KR" dirty="0"/>
              <a:t>void main() {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myArray</a:t>
            </a:r>
            <a:r>
              <a:rPr lang="en-US" altLang="ko-KR" dirty="0"/>
              <a:t>[</a:t>
            </a:r>
            <a:r>
              <a:rPr lang="en-US" altLang="ko-KR" dirty="0" err="1"/>
              <a:t>getArraysize</a:t>
            </a:r>
            <a:r>
              <a:rPr lang="en-US" altLang="ko-KR" dirty="0"/>
              <a:t>()] //  </a:t>
            </a:r>
            <a:r>
              <a:rPr lang="en-US" altLang="ko-KR" dirty="0" err="1"/>
              <a:t>c++</a:t>
            </a:r>
            <a:r>
              <a:rPr lang="en-US" altLang="ko-KR" dirty="0"/>
              <a:t>11</a:t>
            </a:r>
            <a:r>
              <a:rPr lang="ko-KR" altLang="en-US" dirty="0"/>
              <a:t>에서는 허용됨</a:t>
            </a:r>
            <a:r>
              <a:rPr lang="en-US" altLang="ko-KR" dirty="0"/>
              <a:t>!.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상수 </a:t>
            </a:r>
            <a:r>
              <a:rPr lang="ko-KR" altLang="en-US" dirty="0" err="1"/>
              <a:t>표현식</a:t>
            </a:r>
            <a:r>
              <a:rPr lang="en-US" altLang="ko-KR" dirty="0"/>
              <a:t>(</a:t>
            </a:r>
            <a:r>
              <a:rPr lang="en-US" altLang="ko-KR" dirty="0" err="1"/>
              <a:t>constexpr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180301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// </a:t>
            </a:r>
            <a:r>
              <a:rPr lang="ko-KR" altLang="en-US" dirty="0"/>
              <a:t>모두 동일하다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MyInt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using </a:t>
            </a:r>
            <a:r>
              <a:rPr lang="en-US" altLang="ko-KR" dirty="0" err="1"/>
              <a:t>MyInt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모두 동일하다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(*</a:t>
            </a:r>
            <a:r>
              <a:rPr lang="en-US" altLang="ko-KR" dirty="0" err="1"/>
              <a:t>funcType</a:t>
            </a:r>
            <a:r>
              <a:rPr lang="en-US" altLang="ko-KR" dirty="0"/>
              <a:t>) (char, double);</a:t>
            </a:r>
          </a:p>
          <a:p>
            <a:r>
              <a:rPr lang="en-US" altLang="ko-KR" dirty="0" err="1"/>
              <a:t>FuncType</a:t>
            </a:r>
            <a:r>
              <a:rPr lang="en-US" altLang="ko-KR" dirty="0"/>
              <a:t> </a:t>
            </a:r>
            <a:r>
              <a:rPr lang="en-US" altLang="ko-KR" dirty="0" err="1"/>
              <a:t>pFunc</a:t>
            </a:r>
            <a:r>
              <a:rPr lang="en-US" altLang="ko-KR" dirty="0"/>
              <a:t> = &amp;</a:t>
            </a:r>
            <a:r>
              <a:rPr lang="en-US" altLang="ko-KR" dirty="0" err="1"/>
              <a:t>someFunction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using </a:t>
            </a:r>
            <a:r>
              <a:rPr lang="en-US" altLang="ko-KR" dirty="0" err="1"/>
              <a:t>FuncType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(*)(char, double);</a:t>
            </a:r>
          </a:p>
          <a:p>
            <a:r>
              <a:rPr lang="en-US" altLang="ko-KR" dirty="0" err="1"/>
              <a:t>FuncType</a:t>
            </a:r>
            <a:r>
              <a:rPr lang="en-US" altLang="ko-KR" dirty="0"/>
              <a:t> </a:t>
            </a:r>
            <a:r>
              <a:rPr lang="en-US" altLang="ko-KR" dirty="0" err="1"/>
              <a:t>pFunc</a:t>
            </a:r>
            <a:r>
              <a:rPr lang="en-US" altLang="ko-KR" dirty="0"/>
              <a:t> = &amp;</a:t>
            </a:r>
            <a:r>
              <a:rPr lang="en-US" altLang="ko-KR" dirty="0" err="1"/>
              <a:t>someFunction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316416" cy="500063"/>
          </a:xfrm>
        </p:spPr>
        <p:txBody>
          <a:bodyPr/>
          <a:lstStyle/>
          <a:p>
            <a:r>
              <a:rPr lang="ko-KR" altLang="en-US" dirty="0"/>
              <a:t>타입 </a:t>
            </a:r>
            <a:r>
              <a:rPr lang="ko-KR" altLang="en-US" dirty="0" err="1"/>
              <a:t>에일리어스</a:t>
            </a:r>
            <a:r>
              <a:rPr lang="en-US" altLang="ko-KR" dirty="0"/>
              <a:t>(type aliases)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092588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548680"/>
            <a:ext cx="4572000" cy="4501953"/>
          </a:xfrm>
        </p:spPr>
        <p:txBody>
          <a:bodyPr/>
          <a:lstStyle/>
          <a:p>
            <a:r>
              <a:rPr lang="en-US" altLang="ko-KR" dirty="0" err="1"/>
              <a:t>struct</a:t>
            </a:r>
            <a:r>
              <a:rPr lang="en-US" altLang="ko-KR" dirty="0"/>
              <a:t> Circle 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x,y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};</a:t>
            </a:r>
          </a:p>
          <a:p>
            <a:r>
              <a:rPr lang="en-US" altLang="ko-KR" dirty="0"/>
              <a:t>class </a:t>
            </a:r>
            <a:r>
              <a:rPr lang="en-US" altLang="ko-KR" dirty="0" err="1"/>
              <a:t>TCircle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public: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x,y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TCircle</a:t>
            </a:r>
            <a:r>
              <a:rPr lang="en-US" altLang="ko-KR" dirty="0"/>
              <a:t>(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iX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iY</a:t>
            </a:r>
            <a:r>
              <a:rPr lang="en-US" altLang="ko-KR" dirty="0"/>
              <a:t>) : x(</a:t>
            </a:r>
            <a:r>
              <a:rPr lang="en-US" altLang="ko-KR" dirty="0" err="1"/>
              <a:t>iX</a:t>
            </a:r>
            <a:r>
              <a:rPr lang="en-US" altLang="ko-KR" dirty="0"/>
              <a:t>), y(</a:t>
            </a:r>
            <a:r>
              <a:rPr lang="en-US" altLang="ko-KR" dirty="0" err="1"/>
              <a:t>iY</a:t>
            </a:r>
            <a:r>
              <a:rPr lang="en-US" altLang="ko-KR" dirty="0"/>
              <a:t>) {} 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Circle a = { 10, 20 };</a:t>
            </a:r>
          </a:p>
          <a:p>
            <a:r>
              <a:rPr lang="en-US" altLang="ko-KR" dirty="0" err="1"/>
              <a:t>TCircle</a:t>
            </a:r>
            <a:r>
              <a:rPr lang="en-US" altLang="ko-KR" dirty="0"/>
              <a:t> b (10, 20);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유니폼 초기화 </a:t>
            </a:r>
            <a:r>
              <a:rPr lang="en-US" altLang="ko-KR" dirty="0"/>
              <a:t>{ }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067944" y="548680"/>
            <a:ext cx="5076056" cy="4501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그러나 </a:t>
            </a:r>
            <a:r>
              <a:rPr lang="en-US" altLang="ko-KR" dirty="0"/>
              <a:t>C++11</a:t>
            </a:r>
            <a:r>
              <a:rPr lang="ko-KR" altLang="en-US" dirty="0"/>
              <a:t>에서는 </a:t>
            </a:r>
            <a:r>
              <a:rPr lang="ko-KR" altLang="en-US" dirty="0" err="1"/>
              <a:t>일관성있게</a:t>
            </a:r>
            <a:r>
              <a:rPr lang="ko-KR" altLang="en-US" dirty="0"/>
              <a:t> 초기화가 가능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Circle a = { 10, 20 };</a:t>
            </a:r>
          </a:p>
          <a:p>
            <a:r>
              <a:rPr lang="en-US" altLang="ko-KR" dirty="0" err="1"/>
              <a:t>TCircle</a:t>
            </a:r>
            <a:r>
              <a:rPr lang="en-US" altLang="ko-KR" dirty="0"/>
              <a:t> b = {10, 20}</a:t>
            </a:r>
          </a:p>
          <a:p>
            <a:endParaRPr lang="en-US" altLang="ko-KR" dirty="0"/>
          </a:p>
          <a:p>
            <a:r>
              <a:rPr lang="ko-KR" altLang="en-US" dirty="0"/>
              <a:t>또한 암묵적인 </a:t>
            </a:r>
            <a:r>
              <a:rPr lang="ko-KR" altLang="en-US" dirty="0" err="1"/>
              <a:t>축소변환를</a:t>
            </a:r>
            <a:r>
              <a:rPr lang="ko-KR" altLang="en-US" dirty="0"/>
              <a:t> 방지할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func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} {}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x = 3.14;</a:t>
            </a:r>
          </a:p>
          <a:p>
            <a:r>
              <a:rPr lang="en-US" altLang="ko-KR" dirty="0" err="1"/>
              <a:t>func</a:t>
            </a:r>
            <a:r>
              <a:rPr lang="en-US" altLang="ko-KR" dirty="0"/>
              <a:t> (3.14); // </a:t>
            </a:r>
            <a:r>
              <a:rPr lang="ko-KR" altLang="en-US" dirty="0" err="1"/>
              <a:t>정수값</a:t>
            </a:r>
            <a:r>
              <a:rPr lang="ko-KR" altLang="en-US" dirty="0"/>
              <a:t> 변환</a:t>
            </a:r>
          </a:p>
          <a:p>
            <a:endParaRPr lang="en-US" altLang="ko-KR" dirty="0"/>
          </a:p>
          <a:p>
            <a:r>
              <a:rPr lang="en-US" altLang="ko-KR" dirty="0"/>
              <a:t>int x {3.14}; // </a:t>
            </a:r>
            <a:r>
              <a:rPr lang="ko-KR" altLang="en-US" dirty="0"/>
              <a:t>축소변환이 허용되지 않으며 에러 발생</a:t>
            </a:r>
            <a:endParaRPr lang="en-US" altLang="ko-KR" dirty="0"/>
          </a:p>
          <a:p>
            <a:r>
              <a:rPr lang="en-US" altLang="ko-KR" dirty="0" err="1"/>
              <a:t>func</a:t>
            </a:r>
            <a:r>
              <a:rPr lang="en-US" altLang="ko-KR" dirty="0"/>
              <a:t>({3.14}); // </a:t>
            </a:r>
            <a:r>
              <a:rPr lang="ko-KR" altLang="en-US" dirty="0"/>
              <a:t>축소변환이 허용되지 않으며 에러 발생</a:t>
            </a:r>
          </a:p>
        </p:txBody>
      </p:sp>
    </p:spTree>
    <p:extLst>
      <p:ext uri="{BB962C8B-B14F-4D97-AF65-F5344CB8AC3E}">
        <p14:creationId xmlns:p14="http://schemas.microsoft.com/office/powerpoint/2010/main" val="134288220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auto </a:t>
            </a:r>
            <a:r>
              <a:rPr lang="en-US" altLang="ko-KR" dirty="0" err="1"/>
              <a:t>func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) -&gt; </a:t>
            </a:r>
            <a:r>
              <a:rPr lang="en-US" altLang="ko-KR" dirty="0" err="1"/>
              <a:t>int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return i+2;</a:t>
            </a:r>
          </a:p>
          <a:p>
            <a:r>
              <a:rPr lang="en-US" altLang="ko-KR" dirty="0"/>
              <a:t>}</a:t>
            </a:r>
          </a:p>
          <a:p>
            <a:r>
              <a:rPr lang="ko-KR" altLang="en-US" dirty="0"/>
              <a:t>이 문법은 그다지 추가된 기능이 없어 보인다</a:t>
            </a:r>
            <a:r>
              <a:rPr lang="en-US" altLang="ko-KR" dirty="0"/>
              <a:t>. </a:t>
            </a:r>
            <a:r>
              <a:rPr lang="ko-KR" altLang="en-US" dirty="0"/>
              <a:t>하지만 템플릿 함수의 반환 타입을 설정할 때는 매우 유용하게 된다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teamplate</a:t>
            </a:r>
            <a:r>
              <a:rPr lang="en-US" altLang="ko-KR" dirty="0"/>
              <a:t>&lt;</a:t>
            </a:r>
            <a:r>
              <a:rPr lang="en-US" altLang="ko-KR" dirty="0" err="1"/>
              <a:t>typename</a:t>
            </a:r>
            <a:r>
              <a:rPr lang="en-US" altLang="ko-KR" dirty="0"/>
              <a:t> Type1, </a:t>
            </a:r>
            <a:r>
              <a:rPr lang="en-US" altLang="ko-KR" dirty="0" err="1"/>
              <a:t>typename</a:t>
            </a:r>
            <a:r>
              <a:rPr lang="en-US" altLang="ko-KR" dirty="0"/>
              <a:t> Type2&gt;</a:t>
            </a:r>
          </a:p>
          <a:p>
            <a:r>
              <a:rPr lang="en-US" altLang="ko-KR" dirty="0" err="1"/>
              <a:t>decltype</a:t>
            </a:r>
            <a:r>
              <a:rPr lang="en-US" altLang="ko-KR" dirty="0"/>
              <a:t>(t1+t2)  </a:t>
            </a:r>
            <a:r>
              <a:rPr lang="en-US" altLang="ko-KR" dirty="0" err="1"/>
              <a:t>myFunc</a:t>
            </a:r>
            <a:r>
              <a:rPr lang="en-US" altLang="ko-KR" dirty="0"/>
              <a:t>( </a:t>
            </a:r>
            <a:r>
              <a:rPr lang="en-US" altLang="ko-KR" dirty="0" err="1"/>
              <a:t>const</a:t>
            </a:r>
            <a:r>
              <a:rPr lang="en-US" altLang="ko-KR" dirty="0"/>
              <a:t> Type1&amp; t1, </a:t>
            </a:r>
            <a:r>
              <a:rPr lang="en-US" altLang="ko-KR" dirty="0" err="1"/>
              <a:t>const</a:t>
            </a:r>
            <a:r>
              <a:rPr lang="en-US" altLang="ko-KR" dirty="0"/>
              <a:t> Type2&amp; t2 ) { return t1+t2};</a:t>
            </a:r>
          </a:p>
          <a:p>
            <a:r>
              <a:rPr lang="ko-KR" altLang="en-US" dirty="0"/>
              <a:t>위 코드는 오류가 발생한다</a:t>
            </a:r>
            <a:r>
              <a:rPr lang="en-US" altLang="ko-KR" dirty="0"/>
              <a:t>. </a:t>
            </a:r>
            <a:r>
              <a:rPr lang="ko-KR" altLang="en-US" dirty="0"/>
              <a:t>이유는 </a:t>
            </a:r>
            <a:r>
              <a:rPr lang="ko-KR" altLang="en-US" dirty="0" err="1"/>
              <a:t>파싱하는</a:t>
            </a:r>
            <a:r>
              <a:rPr lang="ko-KR" altLang="en-US" dirty="0"/>
              <a:t> 시점에 여전히 </a:t>
            </a:r>
            <a:r>
              <a:rPr lang="en-US" altLang="ko-KR" dirty="0"/>
              <a:t>t1, t2</a:t>
            </a:r>
            <a:r>
              <a:rPr lang="ko-KR" altLang="en-US" dirty="0"/>
              <a:t>의 타입을 알지 못하기 때문이다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파라이터</a:t>
            </a:r>
            <a:r>
              <a:rPr lang="ko-KR" altLang="en-US" dirty="0"/>
              <a:t> 목록 이후에 반환 타입이 정의 되기 때문에 </a:t>
            </a:r>
            <a:r>
              <a:rPr lang="ko-KR" altLang="en-US" dirty="0" err="1"/>
              <a:t>파라미터들의</a:t>
            </a:r>
            <a:r>
              <a:rPr lang="ko-KR" altLang="en-US" dirty="0"/>
              <a:t> 이름과 각각의 타입 그리고 종국적으로 </a:t>
            </a:r>
            <a:r>
              <a:rPr lang="en-US" altLang="ko-KR" dirty="0"/>
              <a:t>t1+t2</a:t>
            </a:r>
            <a:r>
              <a:rPr lang="ko-KR" altLang="en-US" dirty="0"/>
              <a:t>의 타이까지 알 수 있게 된다</a:t>
            </a:r>
            <a:r>
              <a:rPr lang="en-US" altLang="ko-KR" dirty="0"/>
              <a:t>.  auto</a:t>
            </a:r>
            <a:r>
              <a:rPr lang="ko-KR" altLang="en-US" dirty="0"/>
              <a:t>는 컴파일러로 하여금 해당 함수 원형이 새로운 함수 문법을 </a:t>
            </a:r>
            <a:r>
              <a:rPr lang="ko-KR" altLang="en-US" dirty="0" err="1"/>
              <a:t>이요함을</a:t>
            </a:r>
            <a:r>
              <a:rPr lang="ko-KR" altLang="en-US" dirty="0"/>
              <a:t> 알리는 용도이며 </a:t>
            </a:r>
            <a:r>
              <a:rPr lang="en-US" altLang="ko-KR" dirty="0"/>
              <a:t> </a:t>
            </a:r>
            <a:r>
              <a:rPr lang="ko-KR" altLang="en-US" dirty="0"/>
              <a:t>이전에 다른 </a:t>
            </a:r>
            <a:r>
              <a:rPr lang="en-US" altLang="ko-KR" dirty="0"/>
              <a:t>auto</a:t>
            </a:r>
            <a:r>
              <a:rPr lang="ko-KR" altLang="en-US" dirty="0"/>
              <a:t>키워드와는 완전히 다르다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teamplate</a:t>
            </a:r>
            <a:r>
              <a:rPr lang="en-US" altLang="ko-KR" dirty="0"/>
              <a:t>&lt;</a:t>
            </a:r>
            <a:r>
              <a:rPr lang="en-US" altLang="ko-KR" dirty="0" err="1"/>
              <a:t>typename</a:t>
            </a:r>
            <a:r>
              <a:rPr lang="en-US" altLang="ko-KR" dirty="0"/>
              <a:t> Type1, </a:t>
            </a:r>
            <a:r>
              <a:rPr lang="en-US" altLang="ko-KR" dirty="0" err="1"/>
              <a:t>typename</a:t>
            </a:r>
            <a:r>
              <a:rPr lang="en-US" altLang="ko-KR" dirty="0"/>
              <a:t> Type2&gt;</a:t>
            </a:r>
          </a:p>
          <a:p>
            <a:r>
              <a:rPr lang="en-US" altLang="ko-KR" dirty="0"/>
              <a:t>auto  </a:t>
            </a:r>
            <a:r>
              <a:rPr lang="en-US" altLang="ko-KR" dirty="0" err="1"/>
              <a:t>myFunc</a:t>
            </a:r>
            <a:r>
              <a:rPr lang="en-US" altLang="ko-KR" dirty="0"/>
              <a:t>( </a:t>
            </a:r>
            <a:r>
              <a:rPr lang="en-US" altLang="ko-KR" dirty="0" err="1"/>
              <a:t>const</a:t>
            </a:r>
            <a:r>
              <a:rPr lang="en-US" altLang="ko-KR" dirty="0"/>
              <a:t> Type1&amp; t1, </a:t>
            </a:r>
            <a:r>
              <a:rPr lang="en-US" altLang="ko-KR" dirty="0" err="1"/>
              <a:t>const</a:t>
            </a:r>
            <a:r>
              <a:rPr lang="en-US" altLang="ko-KR" dirty="0"/>
              <a:t> Type2&amp; t2 )  -&gt; </a:t>
            </a:r>
            <a:r>
              <a:rPr lang="en-US" altLang="ko-KR" dirty="0" err="1"/>
              <a:t>decltype</a:t>
            </a:r>
            <a:r>
              <a:rPr lang="en-US" altLang="ko-KR" dirty="0"/>
              <a:t>(t1+t2)</a:t>
            </a:r>
          </a:p>
          <a:p>
            <a:r>
              <a:rPr lang="en-US" altLang="ko-KR" dirty="0"/>
              <a:t>{ return t1+t2};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316416" cy="500063"/>
          </a:xfrm>
        </p:spPr>
        <p:txBody>
          <a:bodyPr/>
          <a:lstStyle/>
          <a:p>
            <a:r>
              <a:rPr lang="ko-KR" altLang="en-US" dirty="0"/>
              <a:t>새로운 함수 정의 문법</a:t>
            </a:r>
          </a:p>
        </p:txBody>
      </p:sp>
    </p:spTree>
    <p:extLst>
      <p:ext uri="{BB962C8B-B14F-4D97-AF65-F5344CB8AC3E}">
        <p14:creationId xmlns:p14="http://schemas.microsoft.com/office/powerpoint/2010/main" val="3736425482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void </a:t>
            </a:r>
            <a:r>
              <a:rPr lang="en-US" altLang="ko-KR" dirty="0" err="1"/>
              <a:t>func</a:t>
            </a:r>
            <a:r>
              <a:rPr lang="en-US" altLang="ko-KR" dirty="0"/>
              <a:t>(char* </a:t>
            </a:r>
            <a:r>
              <a:rPr lang="en-US" altLang="ko-KR" dirty="0" err="1"/>
              <a:t>str</a:t>
            </a:r>
            <a:r>
              <a:rPr lang="en-US" altLang="ko-KR" dirty="0"/>
              <a:t>) { </a:t>
            </a:r>
            <a:r>
              <a:rPr lang="en-US" altLang="ko-KR" dirty="0" err="1"/>
              <a:t>cout</a:t>
            </a:r>
            <a:r>
              <a:rPr lang="en-US" altLang="ko-KR" dirty="0"/>
              <a:t> &lt;&lt; “char* version” &lt;&lt; 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func</a:t>
            </a:r>
            <a:r>
              <a:rPr lang="en-US" altLang="ko-KR" dirty="0"/>
              <a:t>(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) { </a:t>
            </a:r>
            <a:r>
              <a:rPr lang="en-US" altLang="ko-KR" dirty="0" err="1"/>
              <a:t>cout</a:t>
            </a:r>
            <a:r>
              <a:rPr lang="en-US" altLang="ko-KR" dirty="0"/>
              <a:t> &lt;&lt; “</a:t>
            </a:r>
            <a:r>
              <a:rPr lang="en-US" altLang="ko-KR" dirty="0" err="1"/>
              <a:t>int</a:t>
            </a:r>
            <a:r>
              <a:rPr lang="en-US" altLang="ko-KR" dirty="0"/>
              <a:t> version” &lt;&lt; 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void main(){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func</a:t>
            </a:r>
            <a:r>
              <a:rPr lang="en-US" altLang="ko-KR" dirty="0"/>
              <a:t>(NULL);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NULL</a:t>
            </a:r>
            <a:r>
              <a:rPr lang="ko-KR" altLang="en-US" dirty="0"/>
              <a:t>은 정수 </a:t>
            </a:r>
            <a:r>
              <a:rPr lang="en-US" altLang="ko-KR" dirty="0"/>
              <a:t>0</a:t>
            </a:r>
            <a:r>
              <a:rPr lang="ko-KR" altLang="en-US" dirty="0"/>
              <a:t>과 같기 때문에 </a:t>
            </a:r>
            <a:r>
              <a:rPr lang="en-US" altLang="ko-KR" dirty="0" err="1"/>
              <a:t>func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를 호출한다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func</a:t>
            </a:r>
            <a:r>
              <a:rPr lang="en-US" altLang="ko-KR" dirty="0"/>
              <a:t>((char*)NULL)</a:t>
            </a:r>
            <a:r>
              <a:rPr lang="ko-KR" altLang="en-US" dirty="0"/>
              <a:t>하면 </a:t>
            </a:r>
            <a:r>
              <a:rPr lang="en-US" altLang="ko-KR" dirty="0" err="1"/>
              <a:t>func</a:t>
            </a:r>
            <a:r>
              <a:rPr lang="en-US" altLang="ko-KR" dirty="0"/>
              <a:t>(char* </a:t>
            </a:r>
            <a:r>
              <a:rPr lang="en-US" altLang="ko-KR" dirty="0" err="1"/>
              <a:t>str</a:t>
            </a:r>
            <a:r>
              <a:rPr lang="en-US" altLang="ko-KR" dirty="0"/>
              <a:t>)</a:t>
            </a:r>
            <a:r>
              <a:rPr lang="ko-KR" altLang="en-US" dirty="0"/>
              <a:t>이 호출된다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C++11</a:t>
            </a:r>
            <a:r>
              <a:rPr lang="ko-KR" altLang="en-US" dirty="0"/>
              <a:t>에서 </a:t>
            </a:r>
            <a:r>
              <a:rPr lang="en-US" altLang="ko-KR" dirty="0" err="1"/>
              <a:t>nullptr</a:t>
            </a:r>
            <a:r>
              <a:rPr lang="ko-KR" altLang="en-US" dirty="0"/>
              <a:t>라는 새로운 상수를 도입해서 이 문제를 해결하였다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func</a:t>
            </a:r>
            <a:r>
              <a:rPr lang="en-US" altLang="ko-KR" dirty="0"/>
              <a:t>( </a:t>
            </a:r>
            <a:r>
              <a:rPr lang="en-US" altLang="ko-KR" dirty="0" err="1"/>
              <a:t>nullptr</a:t>
            </a:r>
            <a:r>
              <a:rPr lang="en-US" altLang="ko-KR" dirty="0"/>
              <a:t> );  //  </a:t>
            </a:r>
            <a:r>
              <a:rPr lang="en-US" altLang="ko-KR" dirty="0" err="1"/>
              <a:t>func</a:t>
            </a:r>
            <a:r>
              <a:rPr lang="en-US" altLang="ko-KR" dirty="0"/>
              <a:t>( char* </a:t>
            </a:r>
            <a:r>
              <a:rPr lang="en-US" altLang="ko-KR" dirty="0" err="1"/>
              <a:t>str</a:t>
            </a:r>
            <a:r>
              <a:rPr lang="en-US" altLang="ko-KR" dirty="0"/>
              <a:t>)</a:t>
            </a:r>
            <a:r>
              <a:rPr lang="ko-KR" altLang="en-US" dirty="0"/>
              <a:t>이 호출된다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Null </a:t>
            </a:r>
            <a:r>
              <a:rPr lang="ko-KR" altLang="en-US" dirty="0"/>
              <a:t>포인터 상수</a:t>
            </a:r>
          </a:p>
        </p:txBody>
      </p:sp>
    </p:spTree>
    <p:extLst>
      <p:ext uri="{BB962C8B-B14F-4D97-AF65-F5344CB8AC3E}">
        <p14:creationId xmlns:p14="http://schemas.microsoft.com/office/powerpoint/2010/main" val="3148760070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initializer_list</a:t>
            </a:r>
            <a:r>
              <a:rPr lang="en-US" altLang="ko-KR" dirty="0"/>
              <a:t>&gt; //  </a:t>
            </a:r>
            <a:r>
              <a:rPr lang="ko-KR" altLang="en-US" dirty="0"/>
              <a:t>초기화 리스트는 한 가지 타입만 사용할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using </a:t>
            </a:r>
            <a:r>
              <a:rPr lang="en-US" altLang="ko-KR" dirty="0" err="1"/>
              <a:t>namespcae</a:t>
            </a:r>
            <a:r>
              <a:rPr lang="en-US" altLang="ko-KR" dirty="0"/>
              <a:t> </a:t>
            </a:r>
            <a:r>
              <a:rPr lang="en-US" altLang="ko-KR" dirty="0" err="1"/>
              <a:t>std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makeSum</a:t>
            </a:r>
            <a:r>
              <a:rPr lang="en-US" altLang="ko-KR" dirty="0"/>
              <a:t>( </a:t>
            </a:r>
            <a:r>
              <a:rPr lang="en-US" altLang="ko-KR" dirty="0" err="1"/>
              <a:t>initializer_list</a:t>
            </a:r>
            <a:r>
              <a:rPr lang="en-US" altLang="ko-KR" dirty="0"/>
              <a:t>&lt;</a:t>
            </a:r>
            <a:r>
              <a:rPr lang="en-US" altLang="ko-KR" dirty="0" err="1"/>
              <a:t>int</a:t>
            </a:r>
            <a:r>
              <a:rPr lang="en-US" altLang="ko-KR" dirty="0"/>
              <a:t>&gt; </a:t>
            </a:r>
            <a:r>
              <a:rPr lang="en-US" altLang="ko-KR" dirty="0" err="1"/>
              <a:t>lst</a:t>
            </a:r>
            <a:r>
              <a:rPr lang="en-US" altLang="ko-KR" dirty="0"/>
              <a:t> ) 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total = 0;</a:t>
            </a:r>
          </a:p>
          <a:p>
            <a:r>
              <a:rPr lang="en-US" altLang="ko-KR" dirty="0"/>
              <a:t>	for( auto </a:t>
            </a:r>
            <a:r>
              <a:rPr lang="en-US" altLang="ko-KR" dirty="0" err="1"/>
              <a:t>iter</a:t>
            </a:r>
            <a:r>
              <a:rPr lang="en-US" altLang="ko-KR" dirty="0"/>
              <a:t> = </a:t>
            </a:r>
            <a:r>
              <a:rPr lang="en-US" altLang="ko-KR" dirty="0" err="1"/>
              <a:t>lst.begin</a:t>
            </a:r>
            <a:r>
              <a:rPr lang="en-US" altLang="ko-KR" dirty="0"/>
              <a:t>();  </a:t>
            </a:r>
            <a:r>
              <a:rPr lang="en-US" altLang="ko-KR" dirty="0" err="1"/>
              <a:t>iter</a:t>
            </a:r>
            <a:r>
              <a:rPr lang="en-US" altLang="ko-KR" dirty="0"/>
              <a:t> != </a:t>
            </a:r>
            <a:r>
              <a:rPr lang="en-US" altLang="ko-KR" dirty="0" err="1"/>
              <a:t>lst.end</a:t>
            </a:r>
            <a:r>
              <a:rPr lang="en-US" altLang="ko-KR" dirty="0"/>
              <a:t>(); ++</a:t>
            </a:r>
            <a:r>
              <a:rPr lang="en-US" altLang="ko-KR" dirty="0" err="1"/>
              <a:t>iter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	total += (*</a:t>
            </a:r>
            <a:r>
              <a:rPr lang="en-US" altLang="ko-KR" dirty="0" err="1"/>
              <a:t>iter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return total;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a = </a:t>
            </a:r>
            <a:r>
              <a:rPr lang="en-US" altLang="ko-KR" dirty="0" err="1"/>
              <a:t>makeSum</a:t>
            </a:r>
            <a:r>
              <a:rPr lang="en-US" altLang="ko-KR" dirty="0"/>
              <a:t>( {1,2,3 ,4,5 } );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b = </a:t>
            </a:r>
            <a:r>
              <a:rPr lang="en-US" altLang="ko-KR" dirty="0" err="1"/>
              <a:t>makeSum</a:t>
            </a:r>
            <a:r>
              <a:rPr lang="en-US" altLang="ko-KR" dirty="0"/>
              <a:t>( { 1,2,3,3.0} )  // </a:t>
            </a:r>
            <a:r>
              <a:rPr lang="ko-KR" altLang="en-US" dirty="0"/>
              <a:t>한가지 타입만 가능하기 때문에 오류다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초기화 리스트</a:t>
            </a:r>
          </a:p>
        </p:txBody>
      </p:sp>
    </p:spTree>
    <p:extLst>
      <p:ext uri="{BB962C8B-B14F-4D97-AF65-F5344CB8AC3E}">
        <p14:creationId xmlns:p14="http://schemas.microsoft.com/office/powerpoint/2010/main" val="794174539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C++ </a:t>
            </a:r>
            <a:r>
              <a:rPr lang="ko-KR" altLang="en-US" b="1" dirty="0"/>
              <a:t>표준 라이브러리 스마트 포인터</a:t>
            </a:r>
            <a:r>
              <a:rPr lang="ko-KR" altLang="en-US" dirty="0"/>
              <a:t> </a:t>
            </a:r>
            <a:r>
              <a:rPr lang="en-US" altLang="ko-KR" dirty="0"/>
              <a:t> &lt;memory&gt; </a:t>
            </a:r>
            <a:endParaRPr lang="en-US" altLang="ko-KR" b="1" dirty="0"/>
          </a:p>
          <a:p>
            <a:r>
              <a:rPr lang="en-US" altLang="ko-KR" sz="1600" dirty="0" err="1"/>
              <a:t>unique_ptr</a:t>
            </a:r>
            <a:br>
              <a:rPr lang="en-US" altLang="ko-KR" sz="1600" dirty="0"/>
            </a:br>
            <a:r>
              <a:rPr lang="ko-KR" altLang="en-US" sz="1600" dirty="0"/>
              <a:t>기본 포인터로 </a:t>
            </a:r>
            <a:r>
              <a:rPr lang="ko-KR" altLang="en-US" sz="1600" b="1" dirty="0"/>
              <a:t>한 명의 소유자만 허용합니다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새 소유자로 이동할 수 있지만 복사하거나 공유할 수 없습니다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사용하지 않는 </a:t>
            </a:r>
            <a:r>
              <a:rPr lang="en-US" altLang="ko-KR" sz="1600" dirty="0" err="1"/>
              <a:t>auto_ptr</a:t>
            </a:r>
            <a:r>
              <a:rPr lang="ko-KR" altLang="en-US" sz="1600" dirty="0"/>
              <a:t>을 대체합니다</a:t>
            </a:r>
            <a:r>
              <a:rPr lang="en-US" altLang="ko-KR" sz="1600" dirty="0"/>
              <a:t>. boost::</a:t>
            </a:r>
            <a:r>
              <a:rPr lang="en-US" altLang="ko-KR" sz="1600" dirty="0" err="1"/>
              <a:t>scoped_ptr</a:t>
            </a:r>
            <a:r>
              <a:rPr lang="ko-KR" altLang="en-US" sz="1600" dirty="0"/>
              <a:t>과 비교합니다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unique_ptr</a:t>
            </a:r>
            <a:r>
              <a:rPr lang="ko-KR" altLang="en-US" sz="1600" dirty="0"/>
              <a:t>은 작고 효율적이며</a:t>
            </a:r>
            <a:r>
              <a:rPr lang="en-US" altLang="ko-KR" sz="1600" dirty="0"/>
              <a:t>, </a:t>
            </a:r>
            <a:r>
              <a:rPr lang="ko-KR" altLang="en-US" sz="1600" dirty="0"/>
              <a:t>크기는 </a:t>
            </a:r>
            <a:r>
              <a:rPr lang="en-US" altLang="ko-KR" sz="1600" dirty="0"/>
              <a:t>1 </a:t>
            </a:r>
            <a:r>
              <a:rPr lang="ko-KR" altLang="en-US" sz="1600" dirty="0"/>
              <a:t>포인터이고 </a:t>
            </a:r>
            <a:r>
              <a:rPr lang="en-US" altLang="ko-KR" sz="1600" dirty="0" err="1"/>
              <a:t>STL</a:t>
            </a:r>
            <a:r>
              <a:rPr lang="en-US" altLang="ko-KR" sz="1600" dirty="0"/>
              <a:t> </a:t>
            </a:r>
            <a:r>
              <a:rPr lang="ko-KR" altLang="en-US" sz="1600" dirty="0"/>
              <a:t>컬렉션에서 빠른 삽입 및 검색을 위해 </a:t>
            </a:r>
            <a:r>
              <a:rPr lang="en-US" altLang="ko-KR" sz="1600" dirty="0" err="1"/>
              <a:t>rvalue</a:t>
            </a:r>
            <a:r>
              <a:rPr lang="en-US" altLang="ko-KR" sz="1600" dirty="0"/>
              <a:t> </a:t>
            </a:r>
            <a:r>
              <a:rPr lang="ko-KR" altLang="en-US" sz="1600" dirty="0"/>
              <a:t>참조를 지원합니다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shared_ptr</a:t>
            </a:r>
            <a:br>
              <a:rPr lang="en-US" altLang="ko-KR" sz="1600" dirty="0"/>
            </a:br>
            <a:r>
              <a:rPr lang="ko-KR" altLang="en-US" sz="1600" b="1" dirty="0"/>
              <a:t>참조 횟수가 계산되는 스마트 포인터입니다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원시 포인터 하나를 여러 소유자에게 할당하려고 할 경우 사용합니다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</a:t>
            </a:r>
            <a:r>
              <a:rPr lang="ko-KR" altLang="en-US" sz="1600" dirty="0"/>
              <a:t>컨테이너에서 포인터 복사본을 반환할 때 원본을 유지하고 싶을 경우</a:t>
            </a:r>
            <a:r>
              <a:rPr lang="en-US" altLang="ko-KR" sz="1600" dirty="0"/>
              <a:t>). </a:t>
            </a:r>
            <a:r>
              <a:rPr lang="ko-KR" altLang="en-US" sz="1600" dirty="0"/>
              <a:t>원시 포인터는 모든 </a:t>
            </a:r>
            <a:r>
              <a:rPr lang="en-US" altLang="ko-KR" sz="1600" dirty="0" err="1"/>
              <a:t>shared_ptr</a:t>
            </a:r>
            <a:r>
              <a:rPr lang="en-US" altLang="ko-KR" sz="1600" dirty="0"/>
              <a:t> </a:t>
            </a:r>
            <a:r>
              <a:rPr lang="ko-KR" altLang="en-US" sz="1600" dirty="0"/>
              <a:t>소유자가 범위를 벗어나거나 소유권을 포기할 때까지 삭제되지 않습니다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크기는 </a:t>
            </a:r>
            <a:r>
              <a:rPr lang="en-US" altLang="ko-KR" sz="1600" dirty="0"/>
              <a:t>2</a:t>
            </a:r>
            <a:r>
              <a:rPr lang="ko-KR" altLang="en-US" sz="1600" dirty="0"/>
              <a:t>개의 포인터입니다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하나는 </a:t>
            </a:r>
            <a:r>
              <a:rPr lang="ko-KR" altLang="en-US" sz="1600" dirty="0" err="1"/>
              <a:t>개체용이고</a:t>
            </a:r>
            <a:r>
              <a:rPr lang="en-US" altLang="ko-KR" sz="1600" dirty="0"/>
              <a:t>, </a:t>
            </a:r>
            <a:r>
              <a:rPr lang="ko-KR" altLang="en-US" sz="1600" dirty="0"/>
              <a:t>다른 하나는 참조 횟수가 포함된 공유 제어 </a:t>
            </a:r>
            <a:r>
              <a:rPr lang="ko-KR" altLang="en-US" sz="1600" dirty="0" err="1"/>
              <a:t>블록용입니다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weak_ptr</a:t>
            </a:r>
            <a:br>
              <a:rPr lang="en-US" altLang="ko-KR" sz="1600" dirty="0"/>
            </a:br>
            <a:r>
              <a:rPr lang="en-US" altLang="ko-KR" sz="1600" dirty="0" err="1"/>
              <a:t>shared_ptr</a:t>
            </a:r>
            <a:r>
              <a:rPr lang="ko-KR" altLang="en-US" sz="1600" dirty="0"/>
              <a:t>과 함께 사용할 수 있는 </a:t>
            </a:r>
            <a:r>
              <a:rPr lang="ko-KR" altLang="en-US" sz="1600" b="1" dirty="0"/>
              <a:t>특별한 경우의 스마트 포인터입니다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 err="1"/>
              <a:t>weak_ptr</a:t>
            </a:r>
            <a:r>
              <a:rPr lang="ko-KR" altLang="en-US" sz="1600" dirty="0"/>
              <a:t>은 하나 이상의 </a:t>
            </a:r>
            <a:r>
              <a:rPr lang="en-US" altLang="ko-KR" sz="1600" dirty="0" err="1"/>
              <a:t>shared_ptr</a:t>
            </a:r>
            <a:r>
              <a:rPr lang="en-US" altLang="ko-KR" sz="1600" dirty="0"/>
              <a:t> </a:t>
            </a:r>
            <a:r>
              <a:rPr lang="ko-KR" altLang="en-US" sz="1600" dirty="0"/>
              <a:t>인스턴스가 소유하는 개체에 대한 액세스를 제공하지만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참조 수 계산에 참가하지 않습니다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개체를 관찰하는 동시에 해당 개체를 활성 상태로 유지하지 않으려는 경우 사용합니다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 err="1"/>
              <a:t>shared_ptr</a:t>
            </a:r>
            <a:r>
              <a:rPr lang="en-US" altLang="ko-KR" sz="1600" dirty="0"/>
              <a:t> </a:t>
            </a:r>
            <a:r>
              <a:rPr lang="ko-KR" altLang="en-US" sz="1600" dirty="0"/>
              <a:t>인스턴스 사이의 순환 참조를 차단하기 위해 필요한 경우도 있습니다</a:t>
            </a:r>
            <a:r>
              <a:rPr lang="en-US" altLang="ko-KR" sz="1600" dirty="0"/>
              <a:t>. </a:t>
            </a:r>
            <a:endParaRPr lang="en-US" altLang="ko-KR" sz="3600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스마트 포인터의 종류</a:t>
            </a:r>
          </a:p>
        </p:txBody>
      </p:sp>
    </p:spTree>
    <p:extLst>
      <p:ext uri="{BB962C8B-B14F-4D97-AF65-F5344CB8AC3E}">
        <p14:creationId xmlns:p14="http://schemas.microsoft.com/office/powerpoint/2010/main" val="135852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class Counter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public: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Counter(void)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void Reset(void)		</a:t>
            </a:r>
            <a:r>
              <a:rPr lang="en-US" altLang="ko-KR" sz="1800">
                <a:latin typeface="굴림" pitchFamily="50" charset="-127"/>
              </a:rPr>
              <a:t>// </a:t>
            </a:r>
            <a:r>
              <a:rPr lang="ko-KR" altLang="en-US" sz="1800">
                <a:latin typeface="굴림" pitchFamily="50" charset="-127"/>
              </a:rPr>
              <a:t>묵시적 </a:t>
            </a:r>
            <a:r>
              <a:rPr lang="en-US" altLang="ko-KR" sz="1800">
                <a:latin typeface="굴림" pitchFamily="50" charset="-127"/>
              </a:rPr>
              <a:t>inline </a:t>
            </a:r>
            <a:r>
              <a:rPr lang="ko-KR" altLang="en-US" sz="1800">
                <a:latin typeface="굴림" pitchFamily="50" charset="-127"/>
              </a:rPr>
              <a:t>함수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	count=0;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void Click(void)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int GetCount(void);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private: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int count;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};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800"/>
              <a:t>inline </a:t>
            </a:r>
            <a:r>
              <a:rPr lang="ko-KR" altLang="en-US" sz="3800"/>
              <a:t>멤버함수 </a:t>
            </a:r>
            <a:r>
              <a:rPr lang="en-US" altLang="ko-KR" sz="3800"/>
              <a:t>1/2</a:t>
            </a:r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/>
              <a:t>unique_ptr</a:t>
            </a:r>
            <a:r>
              <a:rPr lang="ko-KR" altLang="en-US" sz="2000" dirty="0"/>
              <a:t>은 </a:t>
            </a:r>
            <a:r>
              <a:rPr lang="ko-KR" altLang="en-US" sz="2000" dirty="0" err="1"/>
              <a:t>날포인터랑</a:t>
            </a:r>
            <a:r>
              <a:rPr lang="ko-KR" altLang="en-US" sz="2000" dirty="0"/>
              <a:t> 거의 </a:t>
            </a:r>
            <a:r>
              <a:rPr lang="ko-KR" altLang="en-US" sz="2000" dirty="0" err="1"/>
              <a:t>비슷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커스텀삭제자</a:t>
            </a:r>
            <a:r>
              <a:rPr lang="ko-KR" altLang="en-US" sz="2000" dirty="0"/>
              <a:t> 사용시 제외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독점적 소유권이다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이동하면 원본에서 </a:t>
            </a:r>
            <a:r>
              <a:rPr lang="ko-KR" altLang="en-US" sz="2000" dirty="0" err="1"/>
              <a:t>대상포인터로</a:t>
            </a:r>
            <a:r>
              <a:rPr lang="ko-KR" altLang="en-US" sz="2000" dirty="0"/>
              <a:t> 옮겨진다</a:t>
            </a:r>
            <a:r>
              <a:rPr lang="en-US" altLang="ko-KR" sz="2000" dirty="0"/>
              <a:t>. (</a:t>
            </a:r>
            <a:r>
              <a:rPr lang="ko-KR" altLang="en-US" sz="2000" dirty="0"/>
              <a:t>원본은 </a:t>
            </a:r>
            <a:r>
              <a:rPr lang="en-US" altLang="ko-KR" sz="2000" dirty="0" err="1"/>
              <a:t>nullptr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복사는 허용하지 않는다</a:t>
            </a:r>
            <a:r>
              <a:rPr lang="en-US" altLang="ko-KR" sz="2000" dirty="0"/>
              <a:t>. (move-only type)</a:t>
            </a:r>
          </a:p>
          <a:p>
            <a:r>
              <a:rPr lang="ko-KR" altLang="en-US" sz="2000" dirty="0" err="1"/>
              <a:t>소멸시</a:t>
            </a:r>
            <a:r>
              <a:rPr lang="ko-KR" altLang="en-US" sz="2000" dirty="0"/>
              <a:t> 자신이 가리키는 자원 파괴 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커스텀삭제자</a:t>
            </a:r>
            <a:r>
              <a:rPr lang="ko-KR" altLang="en-US" sz="2000" dirty="0"/>
              <a:t> </a:t>
            </a:r>
            <a:r>
              <a:rPr lang="en-US" altLang="ko-KR" sz="2000" dirty="0"/>
              <a:t>(custom </a:t>
            </a:r>
            <a:r>
              <a:rPr lang="en-US" altLang="ko-KR" sz="2000" dirty="0" err="1"/>
              <a:t>deleter</a:t>
            </a:r>
            <a:r>
              <a:rPr lang="en-US" altLang="ko-KR" sz="2000" dirty="0"/>
              <a:t>) </a:t>
            </a:r>
            <a:r>
              <a:rPr lang="ko-KR" altLang="en-US" sz="2000" dirty="0"/>
              <a:t>사용 가능</a:t>
            </a:r>
          </a:p>
          <a:p>
            <a:r>
              <a:rPr lang="en-US" altLang="ko-KR" sz="2000" dirty="0" err="1"/>
              <a:t>unique_ptr</a:t>
            </a:r>
            <a:r>
              <a:rPr lang="ko-KR" altLang="en-US" sz="2000" dirty="0"/>
              <a:t>은 </a:t>
            </a:r>
            <a:r>
              <a:rPr lang="en-US" altLang="ko-KR" sz="2000" dirty="0" err="1"/>
              <a:t>shared_ptr</a:t>
            </a:r>
            <a:r>
              <a:rPr lang="ko-KR" altLang="en-US" sz="2000" dirty="0"/>
              <a:t>로 변환이 쉽고 효율적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unique_ptr</a:t>
            </a:r>
            <a:endParaRPr lang="ko-KR" altLang="en-US"/>
          </a:p>
        </p:txBody>
      </p:sp>
      <p:pic>
        <p:nvPicPr>
          <p:cNvPr id="1026" name="Picture 2" descr="unique_ptr의 소유권 이동 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58409"/>
            <a:ext cx="6811957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991533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en-US" altLang="ko-KR" dirty="0" err="1"/>
              <a:t>MyClass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{ </a:t>
            </a:r>
          </a:p>
          <a:p>
            <a:pPr lvl="1"/>
            <a:r>
              <a:rPr lang="en-US" altLang="ko-KR" dirty="0"/>
              <a:t>private: // </a:t>
            </a:r>
            <a:r>
              <a:rPr lang="en-US" altLang="ko-KR" dirty="0" err="1"/>
              <a:t>MyClass</a:t>
            </a:r>
            <a:r>
              <a:rPr lang="en-US" altLang="ko-KR" dirty="0"/>
              <a:t> owns the </a:t>
            </a:r>
            <a:r>
              <a:rPr lang="en-US" altLang="ko-KR" dirty="0" err="1"/>
              <a:t>unique_ptr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b="1" dirty="0" err="1"/>
              <a:t>unique_ptr</a:t>
            </a:r>
            <a:r>
              <a:rPr lang="en-US" altLang="ko-KR" b="1" dirty="0"/>
              <a:t>&lt;</a:t>
            </a:r>
            <a:r>
              <a:rPr lang="en-US" altLang="ko-KR" b="1" dirty="0" err="1"/>
              <a:t>ClassFactory</a:t>
            </a:r>
            <a:r>
              <a:rPr lang="en-US" altLang="ko-KR" b="1" dirty="0"/>
              <a:t>&gt; factory; </a:t>
            </a:r>
          </a:p>
          <a:p>
            <a:pPr lvl="1"/>
            <a:r>
              <a:rPr lang="en-US" altLang="ko-KR" dirty="0"/>
              <a:t>public: </a:t>
            </a:r>
            <a:r>
              <a:rPr lang="en-US" altLang="ko-KR" sz="1800" dirty="0"/>
              <a:t>// Initialize by using </a:t>
            </a:r>
            <a:r>
              <a:rPr lang="en-US" altLang="ko-KR" sz="1800" dirty="0" err="1"/>
              <a:t>make_unique</a:t>
            </a:r>
            <a:r>
              <a:rPr lang="en-US" altLang="ko-KR" sz="1800" dirty="0"/>
              <a:t> with </a:t>
            </a:r>
            <a:r>
              <a:rPr lang="en-US" altLang="ko-KR" sz="1800" dirty="0" err="1"/>
              <a:t>ClassFactory</a:t>
            </a:r>
            <a:r>
              <a:rPr lang="en-US" altLang="ko-KR" sz="1800" dirty="0"/>
              <a:t> default constructor. </a:t>
            </a:r>
          </a:p>
          <a:p>
            <a:pPr lvl="2"/>
            <a:r>
              <a:rPr lang="en-US" altLang="ko-KR" dirty="0" err="1"/>
              <a:t>MyClass</a:t>
            </a:r>
            <a:r>
              <a:rPr lang="en-US" altLang="ko-KR" dirty="0"/>
              <a:t>() : </a:t>
            </a:r>
            <a:r>
              <a:rPr lang="en-US" altLang="ko-KR" b="1" dirty="0"/>
              <a:t>factory ( </a:t>
            </a:r>
            <a:r>
              <a:rPr lang="en-US" altLang="ko-KR" b="1" dirty="0" err="1"/>
              <a:t>make_unique</a:t>
            </a:r>
            <a:r>
              <a:rPr lang="en-US" altLang="ko-KR" b="1" dirty="0"/>
              <a:t>&lt;</a:t>
            </a:r>
            <a:r>
              <a:rPr lang="en-US" altLang="ko-KR" b="1" dirty="0" err="1"/>
              <a:t>ClassFactory</a:t>
            </a:r>
            <a:r>
              <a:rPr lang="en-US" altLang="ko-KR" b="1" dirty="0"/>
              <a:t>&gt;()) </a:t>
            </a:r>
          </a:p>
          <a:p>
            <a:pPr lvl="2"/>
            <a:r>
              <a:rPr lang="en-US" altLang="ko-KR" dirty="0"/>
              <a:t>{ </a:t>
            </a:r>
          </a:p>
          <a:p>
            <a:pPr lvl="2"/>
            <a:r>
              <a:rPr lang="en-US" altLang="ko-KR" dirty="0"/>
              <a:t>} </a:t>
            </a:r>
          </a:p>
          <a:p>
            <a:pPr lvl="2"/>
            <a:r>
              <a:rPr lang="en-US" altLang="ko-KR" dirty="0"/>
              <a:t>void </a:t>
            </a:r>
            <a:r>
              <a:rPr lang="en-US" altLang="ko-KR" dirty="0" err="1"/>
              <a:t>MakeClass</a:t>
            </a:r>
            <a:r>
              <a:rPr lang="en-US" altLang="ko-KR" dirty="0"/>
              <a:t>() { </a:t>
            </a:r>
          </a:p>
          <a:p>
            <a:pPr lvl="3"/>
            <a:r>
              <a:rPr lang="en-US" altLang="ko-KR" dirty="0"/>
              <a:t>factory-&gt;DoSomething(); </a:t>
            </a:r>
          </a:p>
          <a:p>
            <a:pPr lvl="2"/>
            <a:r>
              <a:rPr lang="en-US" altLang="ko-KR" dirty="0"/>
              <a:t>} </a:t>
            </a:r>
          </a:p>
          <a:p>
            <a:r>
              <a:rPr lang="en-US" altLang="ko-KR" dirty="0"/>
              <a:t>};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0"/>
            <a:ext cx="7956376" cy="500063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48067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/>
              <a:t>shared_ptr </a:t>
            </a:r>
            <a:r>
              <a:rPr lang="ko-KR" altLang="en-US" sz="2000"/>
              <a:t>형식은 메모리에 있는 개체의 수명을 관리하는데 여러 명 있을 경우를 위해 설계 된 </a:t>
            </a:r>
            <a:r>
              <a:rPr lang="en-US" altLang="ko-KR" sz="2000"/>
              <a:t>C++</a:t>
            </a:r>
            <a:r>
              <a:rPr lang="ko-KR" altLang="en-US" sz="2000"/>
              <a:t>표준 라이브러리의 스마트 포인터입니다</a:t>
            </a:r>
            <a:r>
              <a:rPr lang="en-US" altLang="ko-KR" sz="2000"/>
              <a:t>. </a:t>
            </a:r>
          </a:p>
          <a:p>
            <a:r>
              <a:rPr lang="en-US" altLang="ko-KR" sz="2000"/>
              <a:t>shared_ptr </a:t>
            </a:r>
            <a:r>
              <a:rPr lang="ko-KR" altLang="en-US" sz="2000"/>
              <a:t>를 초기화 한 후에 복사</a:t>
            </a:r>
            <a:r>
              <a:rPr lang="en-US" altLang="ko-KR" sz="2000"/>
              <a:t>, </a:t>
            </a:r>
            <a:r>
              <a:rPr lang="ko-KR" altLang="en-US" sz="2000"/>
              <a:t>함수 인수를 값으로 전달 및 다른 </a:t>
            </a:r>
            <a:r>
              <a:rPr lang="en-US" altLang="ko-KR" sz="2000"/>
              <a:t>shared_ptr </a:t>
            </a:r>
            <a:r>
              <a:rPr lang="ko-KR" altLang="en-US" sz="2000"/>
              <a:t>인스턴스로 할당 할 수 있습니다</a:t>
            </a:r>
            <a:r>
              <a:rPr lang="en-US" altLang="ko-KR" sz="2000"/>
              <a:t>. </a:t>
            </a:r>
          </a:p>
          <a:p>
            <a:r>
              <a:rPr lang="ko-KR" altLang="en-US" sz="2000"/>
              <a:t>모든 인스턴스는 동일한 개체를 가리키고 새 </a:t>
            </a:r>
            <a:r>
              <a:rPr lang="en-US" altLang="ko-KR" sz="2000"/>
              <a:t>shared_ptr </a:t>
            </a:r>
            <a:r>
              <a:rPr lang="ko-KR" altLang="en-US" sz="2000"/>
              <a:t>가 추가되거나 범위를 벗어나거나 다시 설정될 때 하나의 </a:t>
            </a:r>
            <a:r>
              <a:rPr lang="en-US" altLang="ko-KR" sz="2000"/>
              <a:t>"</a:t>
            </a:r>
            <a:r>
              <a:rPr lang="ko-KR" altLang="en-US" sz="2000"/>
              <a:t>제어 블록</a:t>
            </a:r>
            <a:r>
              <a:rPr lang="en-US" altLang="ko-KR" sz="2000"/>
              <a:t>"</a:t>
            </a:r>
            <a:r>
              <a:rPr lang="ko-KR" altLang="en-US" sz="2000"/>
              <a:t>을 공유합니다</a:t>
            </a:r>
            <a:r>
              <a:rPr lang="en-US" altLang="ko-KR" sz="2000"/>
              <a:t>. </a:t>
            </a:r>
          </a:p>
          <a:p>
            <a:r>
              <a:rPr lang="ko-KR" altLang="en-US" sz="2000"/>
              <a:t>참조 횟수가 </a:t>
            </a:r>
            <a:r>
              <a:rPr lang="en-US" altLang="ko-KR" sz="2000"/>
              <a:t>0</a:t>
            </a:r>
            <a:r>
              <a:rPr lang="ko-KR" altLang="en-US" sz="2000"/>
              <a:t>에 도달하면 메모리 자원 및 자체 제어 블록을 삭제 합니다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shared_ptr(</a:t>
            </a:r>
            <a:r>
              <a:rPr lang="ko-KR" altLang="en-US"/>
              <a:t>소유권 공유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2050" name="Picture 2" descr="공유 포인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24944"/>
            <a:ext cx="8219850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683362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 스마트 포인터에 설정된 객체를 새로운 객체로 변경하고 싶다면 </a:t>
            </a:r>
            <a:r>
              <a:rPr lang="en-US" altLang="ko-KR" dirty="0"/>
              <a:t>reset </a:t>
            </a:r>
            <a:r>
              <a:rPr lang="ko-KR" altLang="en-US" dirty="0"/>
              <a:t>함수를 사용하면 됩니다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ko-KR" altLang="en-US" dirty="0"/>
          </a:p>
          <a:p>
            <a:r>
              <a:rPr lang="en-US" altLang="ko-KR" dirty="0" err="1"/>
              <a:t>shared_ptr</a:t>
            </a:r>
            <a:r>
              <a:rPr lang="en-US" altLang="ko-KR" dirty="0"/>
              <a:t>&lt;string&gt; pNico4;</a:t>
            </a:r>
            <a:endParaRPr lang="ko-KR" altLang="en-US" dirty="0"/>
          </a:p>
          <a:p>
            <a:r>
              <a:rPr lang="en-US" altLang="ko-KR" dirty="0"/>
              <a:t>pNico4.reset( new string( "</a:t>
            </a:r>
            <a:r>
              <a:rPr lang="en-US" altLang="ko-KR" dirty="0" err="1"/>
              <a:t>nico</a:t>
            </a:r>
            <a:r>
              <a:rPr lang="en-US" altLang="ko-KR" dirty="0"/>
              <a:t>" 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0"/>
            <a:ext cx="8100392" cy="500063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892232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개념적으로 </a:t>
            </a:r>
            <a:r>
              <a:rPr lang="en-US" altLang="ko-KR" dirty="0" err="1"/>
              <a:t>weak_ptr</a:t>
            </a:r>
            <a:r>
              <a:rPr lang="ko-KR" altLang="en-US" dirty="0"/>
              <a:t>는 공유는 허용하지만</a:t>
            </a:r>
            <a:r>
              <a:rPr lang="en-US" altLang="ko-KR" dirty="0"/>
              <a:t>, </a:t>
            </a:r>
            <a:r>
              <a:rPr lang="ko-KR" altLang="en-US" dirty="0"/>
              <a:t>소유를 불가능하도록 합니다</a:t>
            </a:r>
            <a:r>
              <a:rPr lang="en-US" altLang="ko-KR" dirty="0"/>
              <a:t>. </a:t>
            </a:r>
            <a:r>
              <a:rPr lang="ko-KR" altLang="en-US" dirty="0"/>
              <a:t>객체가 소멸되면 자동적으로 </a:t>
            </a:r>
            <a:r>
              <a:rPr lang="en-US" altLang="ko-KR" dirty="0" err="1"/>
              <a:t>weak_ptr</a:t>
            </a:r>
            <a:r>
              <a:rPr lang="en-US" altLang="ko-KR" dirty="0"/>
              <a:t> </a:t>
            </a:r>
            <a:r>
              <a:rPr lang="ko-KR" altLang="en-US" dirty="0"/>
              <a:t>객체는 빈상태가 됩니다</a:t>
            </a:r>
            <a:endParaRPr lang="en-US" altLang="ko-KR" dirty="0"/>
          </a:p>
          <a:p>
            <a:r>
              <a:rPr lang="en-US" altLang="ko-KR" dirty="0"/>
              <a:t>#include &lt;memory&gt; </a:t>
            </a:r>
          </a:p>
          <a:p>
            <a:r>
              <a:rPr lang="en-US" altLang="ko-KR" dirty="0"/>
              <a:t>#include &lt;iostream&gt; </a:t>
            </a:r>
          </a:p>
          <a:p>
            <a:r>
              <a:rPr lang="en-US" altLang="ko-KR" dirty="0"/>
              <a:t>int main() { </a:t>
            </a:r>
          </a:p>
          <a:p>
            <a:pPr lvl="1"/>
            <a:r>
              <a:rPr lang="en-US" altLang="ko-KR" dirty="0"/>
              <a:t>std::</a:t>
            </a:r>
            <a:r>
              <a:rPr lang="en-US" altLang="ko-KR" dirty="0" err="1"/>
              <a:t>shared_ptr</a:t>
            </a:r>
            <a:r>
              <a:rPr lang="en-US" altLang="ko-KR" dirty="0"/>
              <a:t>&lt;int&gt; sp0(new int(5)); </a:t>
            </a:r>
          </a:p>
          <a:p>
            <a:pPr lvl="1"/>
            <a:r>
              <a:rPr lang="en-US" altLang="ko-KR" dirty="0"/>
              <a:t>std::</a:t>
            </a:r>
            <a:r>
              <a:rPr lang="en-US" altLang="ko-KR" dirty="0" err="1"/>
              <a:t>weak_ptr</a:t>
            </a:r>
            <a:r>
              <a:rPr lang="en-US" altLang="ko-KR" dirty="0"/>
              <a:t>&lt;int&gt; wp0(sp0); </a:t>
            </a:r>
          </a:p>
          <a:p>
            <a:pPr lvl="1"/>
            <a:r>
              <a:rPr lang="en-US" altLang="ko-KR" dirty="0"/>
              <a:t>std::</a:t>
            </a:r>
            <a:r>
              <a:rPr lang="en-US" altLang="ko-KR" dirty="0" err="1"/>
              <a:t>weak_ptr</a:t>
            </a:r>
            <a:r>
              <a:rPr lang="en-US" altLang="ko-KR" dirty="0"/>
              <a:t>&lt;int&gt;::</a:t>
            </a:r>
            <a:r>
              <a:rPr lang="en-US" altLang="ko-KR" dirty="0" err="1"/>
              <a:t>element_type</a:t>
            </a:r>
            <a:r>
              <a:rPr lang="en-US" altLang="ko-KR" dirty="0"/>
              <a:t> </a:t>
            </a:r>
            <a:r>
              <a:rPr lang="en-US" altLang="ko-KR" dirty="0" err="1"/>
              <a:t>val</a:t>
            </a:r>
            <a:r>
              <a:rPr lang="en-US" altLang="ko-KR" dirty="0"/>
              <a:t> = *wp0.lock(); </a:t>
            </a:r>
          </a:p>
          <a:p>
            <a:pPr lvl="1"/>
            <a:r>
              <a:rPr lang="en-US" altLang="ko-KR" dirty="0"/>
              <a:t>std::</a:t>
            </a:r>
            <a:r>
              <a:rPr lang="en-US" altLang="ko-KR" dirty="0" err="1"/>
              <a:t>cout</a:t>
            </a:r>
            <a:r>
              <a:rPr lang="en-US" altLang="ko-KR" dirty="0"/>
              <a:t> &lt;&lt; "*wp0.lock() == " &lt;&lt; </a:t>
            </a:r>
            <a:r>
              <a:rPr lang="en-US" altLang="ko-KR" dirty="0" err="1"/>
              <a:t>val</a:t>
            </a:r>
            <a:r>
              <a:rPr lang="en-US" altLang="ko-KR" dirty="0"/>
              <a:t> &lt;&lt; std::</a:t>
            </a:r>
            <a:r>
              <a:rPr lang="en-US" altLang="ko-KR" dirty="0" err="1"/>
              <a:t>endl</a:t>
            </a:r>
            <a:r>
              <a:rPr lang="en-US" altLang="ko-KR" dirty="0"/>
              <a:t>; </a:t>
            </a:r>
          </a:p>
          <a:p>
            <a:pPr lvl="1"/>
            <a:r>
              <a:rPr lang="en-US" altLang="ko-KR" dirty="0"/>
              <a:t>return (0); 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*wp0.lock() == 5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weak_ptr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078617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b="1"/>
              <a:t>weak_ptr::expired</a:t>
            </a:r>
            <a:r>
              <a:rPr lang="ko-KR" altLang="en-US" sz="1800"/>
              <a:t> </a:t>
            </a:r>
            <a:r>
              <a:rPr lang="en-US" altLang="ko-KR" sz="1800"/>
              <a:t>: </a:t>
            </a:r>
            <a:r>
              <a:rPr lang="ko-KR" altLang="en-US" sz="1800"/>
              <a:t>소유권이 만료되었는지 테스트합니다</a:t>
            </a:r>
            <a:r>
              <a:rPr lang="en-US" altLang="ko-KR" sz="1800"/>
              <a:t>.</a:t>
            </a:r>
          </a:p>
          <a:p>
            <a:r>
              <a:rPr lang="ko-KR" altLang="en-US" sz="1800"/>
              <a:t>멤버 함수는 반환 </a:t>
            </a:r>
            <a:r>
              <a:rPr lang="en-US" altLang="ko-KR" sz="1800"/>
              <a:t>true </a:t>
            </a:r>
            <a:r>
              <a:rPr lang="ko-KR" altLang="en-US" sz="1800"/>
              <a:t>경우 *</a:t>
            </a:r>
            <a:r>
              <a:rPr lang="en-US" altLang="ko-KR" sz="1800"/>
              <a:t>this </a:t>
            </a:r>
            <a:r>
              <a:rPr lang="ko-KR" altLang="en-US" sz="1800"/>
              <a:t>그렇지 않은 경우 만료 된 </a:t>
            </a:r>
            <a:r>
              <a:rPr lang="en-US" altLang="ko-KR" sz="1800"/>
              <a:t>false</a:t>
            </a:r>
            <a:r>
              <a:rPr lang="ko-KR" altLang="en-US" sz="1800"/>
              <a:t>합니다</a:t>
            </a:r>
            <a:r>
              <a:rPr lang="en-US" altLang="ko-KR" sz="1800"/>
              <a:t>.</a:t>
            </a:r>
          </a:p>
          <a:p>
            <a:r>
              <a:rPr lang="en-US" altLang="ko-KR" sz="1400"/>
              <a:t>#include &lt;memory&gt; </a:t>
            </a:r>
          </a:p>
          <a:p>
            <a:r>
              <a:rPr lang="en-US" altLang="ko-KR" sz="1400"/>
              <a:t>#include &lt;iostream&gt; </a:t>
            </a:r>
          </a:p>
          <a:p>
            <a:r>
              <a:rPr lang="en-US" altLang="ko-KR" sz="1400"/>
              <a:t>struct deleter { void operator()(int *p) { delete p; } }; </a:t>
            </a:r>
          </a:p>
          <a:p>
            <a:r>
              <a:rPr lang="en-US" altLang="ko-KR" sz="1400"/>
              <a:t>int main() { </a:t>
            </a:r>
          </a:p>
          <a:p>
            <a:pPr lvl="1"/>
            <a:r>
              <a:rPr lang="en-US" altLang="ko-KR" sz="1400"/>
              <a:t>std::weak_ptr&lt;int&gt; wp; </a:t>
            </a:r>
          </a:p>
          <a:p>
            <a:pPr lvl="1"/>
            <a:r>
              <a:rPr lang="en-US" altLang="ko-KR" sz="1400"/>
              <a:t>{ </a:t>
            </a:r>
          </a:p>
          <a:p>
            <a:pPr lvl="2"/>
            <a:r>
              <a:rPr lang="en-US" altLang="ko-KR" sz="1400"/>
              <a:t>std::shared_ptr&lt;int&gt; sp(new int(10)); </a:t>
            </a:r>
          </a:p>
          <a:p>
            <a:pPr lvl="2"/>
            <a:r>
              <a:rPr lang="en-US" altLang="ko-KR" sz="1400"/>
              <a:t>wp = sp;</a:t>
            </a:r>
          </a:p>
          <a:p>
            <a:pPr lvl="2"/>
            <a:r>
              <a:rPr lang="en-US" altLang="ko-KR" sz="1400"/>
              <a:t>std::cout &lt;&lt; "wp.expired() == " &lt;&lt; std::boolalpha &lt;&lt; wp.expired() &lt;&lt; std::endl; </a:t>
            </a:r>
          </a:p>
          <a:p>
            <a:pPr lvl="2"/>
            <a:r>
              <a:rPr lang="en-US" altLang="ko-KR" sz="1400"/>
              <a:t>std::cout &lt;&lt; "*wp.lock() == " &lt;&lt; *wp.lock() &lt;&lt; std::endl; </a:t>
            </a:r>
          </a:p>
          <a:p>
            <a:pPr lvl="1"/>
            <a:r>
              <a:rPr lang="en-US" altLang="ko-KR" sz="1400"/>
              <a:t>} </a:t>
            </a:r>
          </a:p>
          <a:p>
            <a:pPr lvl="1"/>
            <a:r>
              <a:rPr lang="en-US" altLang="ko-KR" sz="1400"/>
              <a:t>// check expired after sp is destroyed </a:t>
            </a:r>
          </a:p>
          <a:p>
            <a:pPr lvl="1"/>
            <a:r>
              <a:rPr lang="en-US" altLang="ko-KR" sz="1400"/>
              <a:t>std::cout &lt;&lt; "wp.expired() == " &lt;&lt; std::boolalpha &lt;&lt; wp.expired() &lt;&lt; std::endl; </a:t>
            </a:r>
          </a:p>
          <a:p>
            <a:pPr lvl="1"/>
            <a:r>
              <a:rPr lang="en-US" altLang="ko-KR" sz="1400"/>
              <a:t>std::cout &lt;&lt; "(bool)wp.lock() == " &lt;&lt; std::boolalpha &lt;&lt; (bool)wp.lock() &lt;&lt; std::endl; </a:t>
            </a:r>
          </a:p>
          <a:p>
            <a:pPr lvl="1"/>
            <a:r>
              <a:rPr lang="en-US" altLang="ko-KR" sz="1400"/>
              <a:t>return (0); </a:t>
            </a:r>
          </a:p>
          <a:p>
            <a:r>
              <a:rPr lang="en-US" altLang="ko-KR" sz="1400"/>
              <a:t>}</a:t>
            </a:r>
          </a:p>
          <a:p>
            <a:r>
              <a:rPr lang="en-US" altLang="ko-KR" sz="1400"/>
              <a:t>wp.expired() == false </a:t>
            </a:r>
          </a:p>
          <a:p>
            <a:r>
              <a:rPr lang="en-US" altLang="ko-KR" sz="1400"/>
              <a:t>*wp.lock() == 10 </a:t>
            </a:r>
          </a:p>
          <a:p>
            <a:r>
              <a:rPr lang="en-US" altLang="ko-KR" sz="1400"/>
              <a:t>wp.expired() == true</a:t>
            </a:r>
          </a:p>
          <a:p>
            <a:r>
              <a:rPr lang="en-US" altLang="ko-KR" sz="1400"/>
              <a:t> (bool)wp.lock() == false</a:t>
            </a:r>
            <a:endParaRPr lang="ko-KR" altLang="en-US" sz="14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0"/>
            <a:ext cx="7596336" cy="500063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12638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COM </a:t>
            </a:r>
            <a:r>
              <a:rPr lang="ko-KR" altLang="en-US" b="1"/>
              <a:t>개체의 스마트 포인터</a:t>
            </a:r>
            <a:r>
              <a:rPr lang="en-US" altLang="ko-KR" b="1"/>
              <a:t>(Windows </a:t>
            </a:r>
            <a:r>
              <a:rPr lang="ko-KR" altLang="en-US" b="1"/>
              <a:t>기본 프로그래밍</a:t>
            </a:r>
            <a:r>
              <a:rPr lang="en-US" altLang="ko-KR" b="1"/>
              <a:t>)</a:t>
            </a:r>
          </a:p>
          <a:p>
            <a:r>
              <a:rPr lang="en-US" altLang="ko-KR" sz="1800">
                <a:hlinkClick r:id="rId2"/>
              </a:rPr>
              <a:t>CComPtr Class</a:t>
            </a:r>
            <a:br>
              <a:rPr lang="ko-KR" altLang="en-US" sz="1800"/>
            </a:br>
            <a:r>
              <a:rPr lang="en-US" altLang="ko-KR" sz="1800"/>
              <a:t>ATL</a:t>
            </a:r>
            <a:r>
              <a:rPr lang="ko-KR" altLang="en-US" sz="1800"/>
              <a:t>을 사용할 수 없는 이상 이 형식을 사용합니다</a:t>
            </a:r>
            <a:r>
              <a:rPr lang="en-US" altLang="ko-KR" sz="1800"/>
              <a:t>. AddRef </a:t>
            </a:r>
            <a:r>
              <a:rPr lang="ko-KR" altLang="en-US" sz="1800"/>
              <a:t>및 </a:t>
            </a:r>
            <a:r>
              <a:rPr lang="en-US" altLang="ko-KR" sz="1800"/>
              <a:t>Release </a:t>
            </a:r>
            <a:r>
              <a:rPr lang="ko-KR" altLang="en-US" sz="1800"/>
              <a:t>메서드를 사용하여 참조 수 계산을 수행합니다</a:t>
            </a:r>
            <a:r>
              <a:rPr lang="en-US" altLang="ko-KR" sz="1800"/>
              <a:t>. </a:t>
            </a:r>
          </a:p>
          <a:p>
            <a:r>
              <a:rPr lang="en-US" altLang="ko-KR" sz="1800">
                <a:hlinkClick r:id="rId3"/>
              </a:rPr>
              <a:t>CComQIPtr Class</a:t>
            </a:r>
            <a:br>
              <a:rPr lang="ko-KR" altLang="en-US" sz="1800"/>
            </a:br>
            <a:r>
              <a:rPr lang="en-US" altLang="ko-KR" sz="1800"/>
              <a:t>CComPtr</a:t>
            </a:r>
            <a:r>
              <a:rPr lang="ko-KR" altLang="en-US" sz="1800"/>
              <a:t>과 유사하지만 </a:t>
            </a:r>
            <a:r>
              <a:rPr lang="en-US" altLang="ko-KR" sz="1800"/>
              <a:t>COM </a:t>
            </a:r>
            <a:r>
              <a:rPr lang="ko-KR" altLang="en-US" sz="1800"/>
              <a:t>개체에서 </a:t>
            </a:r>
            <a:r>
              <a:rPr lang="en-US" altLang="ko-KR" sz="1800"/>
              <a:t>QueryInterface</a:t>
            </a:r>
            <a:r>
              <a:rPr lang="ko-KR" altLang="en-US" sz="1800"/>
              <a:t>를 호출하는 간단한 구문을 제공합니다</a:t>
            </a:r>
            <a:r>
              <a:rPr lang="en-US" altLang="ko-KR" sz="1800"/>
              <a:t>. </a:t>
            </a:r>
          </a:p>
          <a:p>
            <a:r>
              <a:rPr lang="en-US" altLang="ko-KR" sz="1800">
                <a:hlinkClick r:id="rId4"/>
              </a:rPr>
              <a:t>CComHeapPtr Class</a:t>
            </a:r>
            <a:br>
              <a:rPr lang="ko-KR" altLang="en-US" sz="1800"/>
            </a:br>
            <a:r>
              <a:rPr lang="en-US" altLang="ko-KR" sz="1800"/>
              <a:t>CoTaskMemFree</a:t>
            </a:r>
            <a:r>
              <a:rPr lang="ko-KR" altLang="en-US" sz="1800"/>
              <a:t>를 사용하여 메모리를 해제하는 개체에 대한 스마트 포인터</a:t>
            </a:r>
          </a:p>
          <a:p>
            <a:r>
              <a:rPr lang="en-US" altLang="ko-KR" sz="1800">
                <a:hlinkClick r:id="rId5"/>
              </a:rPr>
              <a:t>CComGITPtr Class</a:t>
            </a:r>
            <a:br>
              <a:rPr lang="ko-KR" altLang="en-US" sz="1800"/>
            </a:br>
            <a:r>
              <a:rPr lang="en-US" altLang="ko-KR" sz="1800"/>
              <a:t>GIT(</a:t>
            </a:r>
            <a:r>
              <a:rPr lang="ko-KR" altLang="en-US" sz="1800"/>
              <a:t>전역 인터페이스 테이블</a:t>
            </a:r>
            <a:r>
              <a:rPr lang="en-US" altLang="ko-KR" sz="1800"/>
              <a:t>)</a:t>
            </a:r>
            <a:r>
              <a:rPr lang="ko-KR" altLang="en-US" sz="1800"/>
              <a:t>에서 가져온 인터페이스에 대한 스마트 포인터입니다</a:t>
            </a:r>
            <a:r>
              <a:rPr lang="en-US" altLang="ko-KR" sz="1800"/>
              <a:t>.</a:t>
            </a:r>
          </a:p>
          <a:p>
            <a:r>
              <a:rPr lang="en-US" altLang="ko-KR" sz="1800">
                <a:hlinkClick r:id="rId6"/>
              </a:rPr>
              <a:t>_com_ptr_t </a:t>
            </a:r>
            <a:r>
              <a:rPr lang="ko-KR" altLang="en-US" sz="1800">
                <a:hlinkClick r:id="rId6"/>
              </a:rPr>
              <a:t>클래스</a:t>
            </a:r>
            <a:br>
              <a:rPr lang="ko-KR" altLang="en-US" sz="1800"/>
            </a:br>
            <a:r>
              <a:rPr lang="ko-KR" altLang="en-US" sz="1800"/>
              <a:t>기능 면에서 </a:t>
            </a:r>
            <a:r>
              <a:rPr lang="en-US" altLang="ko-KR" sz="1800"/>
              <a:t>CComQIPtr</a:t>
            </a:r>
            <a:r>
              <a:rPr lang="ko-KR" altLang="en-US" sz="1800"/>
              <a:t>과 유사하지만 </a:t>
            </a:r>
            <a:r>
              <a:rPr lang="en-US" altLang="ko-KR" sz="1800"/>
              <a:t>ATL </a:t>
            </a:r>
            <a:r>
              <a:rPr lang="ko-KR" altLang="en-US" sz="1800"/>
              <a:t>헤더에 의존하지 않습니다</a:t>
            </a:r>
            <a:r>
              <a:rPr lang="en-US" altLang="ko-KR" sz="1800"/>
              <a:t>.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0"/>
            <a:ext cx="8172400" cy="500063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653776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CFB5C6F-AE2B-47D8-AAD1-E7BDD3A99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err="1"/>
              <a:t>Functors</a:t>
            </a:r>
            <a:endParaRPr lang="en-US" altLang="ko-KR" sz="1800" dirty="0"/>
          </a:p>
          <a:p>
            <a:pPr lvl="1"/>
            <a:r>
              <a:rPr lang="en-US" altLang="ko-KR" sz="1800" dirty="0"/>
              <a:t>struct</a:t>
            </a:r>
            <a:r>
              <a:rPr lang="ko-KR" altLang="en-US" sz="1800" dirty="0"/>
              <a:t> </a:t>
            </a:r>
            <a:r>
              <a:rPr lang="en-US" altLang="ko-KR" sz="1800" dirty="0" err="1"/>
              <a:t>Functor</a:t>
            </a:r>
            <a:r>
              <a:rPr lang="en-US" altLang="ko-KR" sz="1800" dirty="0"/>
              <a:t>{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operator() (double d){ return 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) d+1;} };</a:t>
            </a:r>
          </a:p>
          <a:p>
            <a:pPr lvl="1"/>
            <a:r>
              <a:rPr lang="en-US" altLang="ko-KR" sz="1800" dirty="0" err="1"/>
              <a:t>Funtor</a:t>
            </a:r>
            <a:r>
              <a:rPr lang="en-US" altLang="ko-KR" sz="1800" dirty="0"/>
              <a:t> f;</a:t>
            </a:r>
          </a:p>
          <a:p>
            <a:pPr lvl="1"/>
            <a:r>
              <a:rPr lang="en-US" altLang="ko-KR" sz="1800" dirty="0" err="1"/>
              <a:t>int</a:t>
            </a:r>
            <a:r>
              <a:rPr lang="en-US" altLang="ko-KR" sz="1800" dirty="0"/>
              <a:t> I = f(3.14);</a:t>
            </a:r>
          </a:p>
          <a:p>
            <a:r>
              <a:rPr lang="en-US" altLang="ko-KR" sz="1800" dirty="0"/>
              <a:t>Lambda Expression</a:t>
            </a:r>
          </a:p>
          <a:p>
            <a:pPr lvl="1"/>
            <a:r>
              <a:rPr lang="en-US" altLang="ko-KR" sz="1800" dirty="0"/>
              <a:t>auto </a:t>
            </a:r>
            <a:r>
              <a:rPr lang="en-US" altLang="ko-KR" sz="1800" dirty="0" err="1"/>
              <a:t>func</a:t>
            </a:r>
            <a:r>
              <a:rPr lang="en-US" altLang="ko-KR" sz="1800" dirty="0"/>
              <a:t> = [] 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) -&gt; double { return 2*</a:t>
            </a:r>
            <a:r>
              <a:rPr lang="en-US" altLang="ko-KR" sz="1800" dirty="0" err="1"/>
              <a:t>i</a:t>
            </a:r>
            <a:r>
              <a:rPr lang="en-US" altLang="ko-KR" sz="1800" dirty="0"/>
              <a:t>; };</a:t>
            </a:r>
          </a:p>
          <a:p>
            <a:pPr lvl="1"/>
            <a:r>
              <a:rPr lang="en-US" altLang="ko-KR" sz="1800" dirty="0"/>
              <a:t>double d = </a:t>
            </a:r>
            <a:r>
              <a:rPr lang="en-US" altLang="ko-KR" sz="1800" dirty="0" err="1"/>
              <a:t>func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);</a:t>
            </a:r>
          </a:p>
          <a:p>
            <a:r>
              <a:rPr lang="en-US" altLang="ko-KR" sz="1800" dirty="0"/>
              <a:t>Function </a:t>
            </a:r>
            <a:r>
              <a:rPr lang="en-US" altLang="ko-KR" sz="1800" dirty="0" err="1"/>
              <a:t>Porinters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int</a:t>
            </a:r>
            <a:r>
              <a:rPr lang="en-US" altLang="ko-KR" sz="1800" dirty="0"/>
              <a:t> f(double d ) { …};</a:t>
            </a:r>
          </a:p>
          <a:p>
            <a:pPr lvl="1"/>
            <a:r>
              <a:rPr lang="en-US" altLang="ko-KR" sz="1800" dirty="0"/>
              <a:t>typedef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(*</a:t>
            </a:r>
            <a:r>
              <a:rPr lang="en-US" altLang="ko-KR" sz="1800" dirty="0" err="1"/>
              <a:t>MyfuncT</a:t>
            </a:r>
            <a:r>
              <a:rPr lang="en-US" altLang="ko-KR" sz="1800" dirty="0"/>
              <a:t>) (double d);</a:t>
            </a:r>
          </a:p>
          <a:p>
            <a:pPr lvl="1"/>
            <a:r>
              <a:rPr lang="en-US" altLang="ko-KR" sz="1800" dirty="0" err="1"/>
              <a:t>MyfuncT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fp</a:t>
            </a:r>
            <a:r>
              <a:rPr lang="en-US" altLang="ko-KR" sz="1800" dirty="0"/>
              <a:t> = *f;</a:t>
            </a:r>
          </a:p>
          <a:p>
            <a:pPr lvl="1"/>
            <a:r>
              <a:rPr lang="en-US" altLang="ko-KR" sz="1800" dirty="0" err="1"/>
              <a:t>int</a:t>
            </a:r>
            <a:r>
              <a:rPr lang="en-US" altLang="ko-KR" sz="1800" dirty="0"/>
              <a:t> a = </a:t>
            </a:r>
            <a:r>
              <a:rPr lang="en-US" altLang="ko-KR" sz="1800" dirty="0" err="1"/>
              <a:t>fp</a:t>
            </a:r>
            <a:r>
              <a:rPr lang="en-US" altLang="ko-KR" sz="1800" dirty="0"/>
              <a:t>(3.14);</a:t>
            </a:r>
          </a:p>
          <a:p>
            <a:r>
              <a:rPr lang="en-US" altLang="ko-KR" sz="1800" dirty="0"/>
              <a:t>Templates</a:t>
            </a:r>
          </a:p>
          <a:p>
            <a:pPr lvl="1"/>
            <a:r>
              <a:rPr lang="en-US" altLang="ko-KR" sz="1800" dirty="0"/>
              <a:t>template &lt;class </a:t>
            </a:r>
            <a:r>
              <a:rPr lang="en-US" altLang="ko-KR" sz="1800" dirty="0" err="1"/>
              <a:t>FunctionT</a:t>
            </a:r>
            <a:r>
              <a:rPr lang="en-US" altLang="ko-KR" sz="1800" dirty="0"/>
              <a:t>&gt;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DoSomething(</a:t>
            </a:r>
            <a:r>
              <a:rPr lang="en-US" altLang="ko-KR" sz="1800" dirty="0" err="1"/>
              <a:t>FunctionT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func</a:t>
            </a:r>
            <a:r>
              <a:rPr lang="en-US" altLang="ko-KR" sz="1800" dirty="0"/>
              <a:t>) </a:t>
            </a:r>
          </a:p>
          <a:p>
            <a:pPr lvl="1"/>
            <a:r>
              <a:rPr lang="en-US" altLang="ko-KR" sz="1800" dirty="0"/>
              <a:t>{</a:t>
            </a:r>
          </a:p>
          <a:p>
            <a:pPr lvl="2"/>
            <a:r>
              <a:rPr lang="en-US" altLang="ko-KR" sz="1800" dirty="0"/>
              <a:t>return </a:t>
            </a:r>
            <a:r>
              <a:rPr lang="en-US" altLang="ko-KR" sz="1800" dirty="0" err="1"/>
              <a:t>func</a:t>
            </a:r>
            <a:r>
              <a:rPr lang="en-US" altLang="ko-KR" sz="1800" dirty="0"/>
              <a:t>(3.14);</a:t>
            </a:r>
          </a:p>
          <a:p>
            <a:pPr lvl="1"/>
            <a:r>
              <a:rPr lang="en-US" altLang="ko-KR" sz="1800" dirty="0"/>
              <a:t>}</a:t>
            </a:r>
          </a:p>
          <a:p>
            <a:pPr lvl="1"/>
            <a:endParaRPr lang="en-US" altLang="ko-KR" sz="18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9ADA2B7-06E9-4229-8CE8-48DDD719F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44408" cy="500063"/>
          </a:xfrm>
        </p:spPr>
        <p:txBody>
          <a:bodyPr/>
          <a:lstStyle/>
          <a:p>
            <a:r>
              <a:rPr lang="en-US" altLang="ko-KR" dirty="0"/>
              <a:t>Delegation </a:t>
            </a:r>
            <a:r>
              <a:rPr lang="ko-KR" altLang="en-US" dirty="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2455474224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92F9077-3B86-4F8F-8F12-E1A27FA0B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Pointer to Member Functions</a:t>
            </a:r>
          </a:p>
          <a:p>
            <a:pPr lvl="1"/>
            <a:r>
              <a:rPr lang="en-US" altLang="ko-KR" sz="1800" dirty="0" err="1"/>
              <a:t>sturct</a:t>
            </a:r>
            <a:r>
              <a:rPr lang="ko-KR" altLang="en-US" sz="1800" dirty="0"/>
              <a:t> </a:t>
            </a:r>
            <a:r>
              <a:rPr lang="en-US" altLang="ko-KR" sz="1800" dirty="0" err="1"/>
              <a:t>DelegateList</a:t>
            </a:r>
            <a:r>
              <a:rPr lang="ko-KR" altLang="en-US" sz="1800" dirty="0"/>
              <a:t> </a:t>
            </a:r>
            <a:r>
              <a:rPr lang="en-US" altLang="ko-KR" sz="1800" dirty="0"/>
              <a:t>{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lvl="2"/>
            <a:r>
              <a:rPr lang="en-US" altLang="ko-KR" sz="1800" dirty="0" err="1"/>
              <a:t>int</a:t>
            </a:r>
            <a:r>
              <a:rPr lang="en-US" altLang="ko-KR" sz="1800" dirty="0"/>
              <a:t> f1(</a:t>
            </a:r>
            <a:r>
              <a:rPr lang="en-US" altLang="ko-KR" sz="1800" dirty="0" err="1"/>
              <a:t>doutld</a:t>
            </a:r>
            <a:r>
              <a:rPr lang="en-US" altLang="ko-KR" sz="1800" dirty="0"/>
              <a:t> d) {}</a:t>
            </a:r>
          </a:p>
          <a:p>
            <a:pPr lvl="2"/>
            <a:r>
              <a:rPr lang="en-US" altLang="ko-KR" sz="1800" dirty="0" err="1"/>
              <a:t>int</a:t>
            </a:r>
            <a:r>
              <a:rPr lang="en-US" altLang="ko-KR" sz="1800" dirty="0"/>
              <a:t> f2(double d) {}</a:t>
            </a:r>
          </a:p>
          <a:p>
            <a:pPr lvl="2"/>
            <a:r>
              <a:rPr lang="en-US" altLang="ko-KR" sz="1800" dirty="0"/>
              <a:t>};</a:t>
            </a:r>
          </a:p>
          <a:p>
            <a:pPr lvl="1"/>
            <a:r>
              <a:rPr lang="en-US" altLang="ko-KR" sz="1800" dirty="0"/>
              <a:t>typedef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( </a:t>
            </a:r>
            <a:r>
              <a:rPr lang="en-US" altLang="ko-KR" sz="1800" dirty="0" err="1"/>
              <a:t>DelegateList</a:t>
            </a:r>
            <a:r>
              <a:rPr lang="en-US" altLang="ko-KR" sz="1800" dirty="0"/>
              <a:t>::*</a:t>
            </a:r>
            <a:r>
              <a:rPr lang="en-US" altLang="ko-KR" sz="1800" dirty="0" err="1"/>
              <a:t>DelegateType</a:t>
            </a:r>
            <a:r>
              <a:rPr lang="en-US" altLang="ko-KR" sz="1800" dirty="0"/>
              <a:t>)( double d);</a:t>
            </a:r>
          </a:p>
          <a:p>
            <a:pPr lvl="1"/>
            <a:r>
              <a:rPr lang="en-US" altLang="ko-KR" sz="1800" dirty="0" err="1"/>
              <a:t>DelegateType</a:t>
            </a:r>
            <a:r>
              <a:rPr lang="en-US" altLang="ko-KR" sz="1800" dirty="0"/>
              <a:t> d = &amp;</a:t>
            </a:r>
            <a:r>
              <a:rPr lang="en-US" altLang="ko-KR" sz="1800" dirty="0" err="1"/>
              <a:t>DelegateList</a:t>
            </a:r>
            <a:r>
              <a:rPr lang="en-US" altLang="ko-KR" sz="1800" dirty="0"/>
              <a:t>::f1;</a:t>
            </a:r>
          </a:p>
          <a:p>
            <a:pPr lvl="1"/>
            <a:r>
              <a:rPr lang="en-US" altLang="ko-KR" sz="1800" dirty="0" err="1"/>
              <a:t>DelegateList</a:t>
            </a:r>
            <a:r>
              <a:rPr lang="en-US" altLang="ko-KR" sz="1800" dirty="0"/>
              <a:t> list;</a:t>
            </a:r>
          </a:p>
          <a:p>
            <a:pPr lvl="1"/>
            <a:r>
              <a:rPr lang="en-US" altLang="ko-KR" sz="1800" dirty="0" err="1"/>
              <a:t>int</a:t>
            </a:r>
            <a:r>
              <a:rPr lang="en-US" altLang="ko-KR" sz="1800" dirty="0"/>
              <a:t> a = (list.*d)(3.14);</a:t>
            </a:r>
          </a:p>
          <a:p>
            <a:r>
              <a:rPr lang="en-US" altLang="ko-KR" sz="1800" dirty="0" err="1"/>
              <a:t>std</a:t>
            </a:r>
            <a:r>
              <a:rPr lang="en-US" altLang="ko-KR" sz="1800" dirty="0"/>
              <a:t>::function</a:t>
            </a:r>
          </a:p>
          <a:p>
            <a:pPr lvl="1"/>
            <a:r>
              <a:rPr lang="en-US" altLang="ko-KR" sz="1800" dirty="0"/>
              <a:t>#include &lt;functional&gt;</a:t>
            </a:r>
          </a:p>
          <a:p>
            <a:pPr lvl="1"/>
            <a:r>
              <a:rPr lang="en-US" altLang="ko-KR" sz="1800" dirty="0" err="1"/>
              <a:t>std</a:t>
            </a:r>
            <a:r>
              <a:rPr lang="en-US" altLang="ko-KR" sz="1800" dirty="0"/>
              <a:t>::function&lt;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(double)&gt; F = [];</a:t>
            </a:r>
          </a:p>
          <a:p>
            <a:r>
              <a:rPr lang="en-US" altLang="ko-KR" sz="1800" dirty="0"/>
              <a:t>Binding</a:t>
            </a:r>
          </a:p>
          <a:p>
            <a:pPr lvl="1"/>
            <a:r>
              <a:rPr lang="en-US" altLang="ko-KR" sz="1800" dirty="0"/>
              <a:t>struct </a:t>
            </a:r>
            <a:r>
              <a:rPr lang="en-US" altLang="ko-KR" sz="1800" dirty="0" err="1"/>
              <a:t>MyClass</a:t>
            </a:r>
            <a:r>
              <a:rPr lang="en-US" altLang="ko-KR" sz="1800" dirty="0"/>
              <a:t> {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DoStuff</a:t>
            </a:r>
            <a:r>
              <a:rPr lang="en-US" altLang="ko-KR" sz="1800" dirty="0"/>
              <a:t>(double d); };</a:t>
            </a:r>
          </a:p>
          <a:p>
            <a:pPr lvl="1"/>
            <a:r>
              <a:rPr lang="en-US" altLang="ko-KR" sz="1800" dirty="0" err="1"/>
              <a:t>std</a:t>
            </a:r>
            <a:r>
              <a:rPr lang="en-US" altLang="ko-KR" sz="1800" dirty="0"/>
              <a:t>::function&lt;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(double d)&gt;  f = </a:t>
            </a:r>
          </a:p>
          <a:p>
            <a:pPr lvl="2"/>
            <a:r>
              <a:rPr lang="en-US" altLang="ko-KR" sz="1800" dirty="0" err="1"/>
              <a:t>std</a:t>
            </a:r>
            <a:r>
              <a:rPr lang="en-US" altLang="ko-KR" sz="1800" dirty="0"/>
              <a:t>::bind(&amp;</a:t>
            </a:r>
            <a:r>
              <a:rPr lang="en-US" altLang="ko-KR" sz="1800" dirty="0" err="1"/>
              <a:t>MyClass</a:t>
            </a:r>
            <a:r>
              <a:rPr lang="en-US" altLang="ko-KR" sz="1800" dirty="0"/>
              <a:t>::</a:t>
            </a:r>
            <a:r>
              <a:rPr lang="en-US" altLang="ko-KR" sz="1800" dirty="0" err="1"/>
              <a:t>DoStuff</a:t>
            </a:r>
            <a:r>
              <a:rPr lang="en-US" altLang="ko-KR" sz="1800" dirty="0"/>
              <a:t>, this, </a:t>
            </a:r>
            <a:r>
              <a:rPr lang="en-US" altLang="ko-KR" sz="1800" dirty="0" err="1"/>
              <a:t>std</a:t>
            </a:r>
            <a:r>
              <a:rPr lang="en-US" altLang="ko-KR" sz="1800" dirty="0"/>
              <a:t>::placeholders::_1);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96B4BC-C4BC-4778-9CE0-0D248FA5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88424" cy="500063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45765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0A504-6286-4652-BB71-821D72BD1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00392" cy="5000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760D66-9BDE-47B8-ABEF-D90090968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latinLnBrk="0" hangingPunct="0">
              <a:spcBef>
                <a:spcPct val="0"/>
              </a:spcBef>
              <a:buClrTx/>
              <a:buNone/>
            </a:pPr>
            <a:r>
              <a:rPr kumimoji="0" lang="ko-KR" altLang="ko-KR" sz="18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template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&lt;</a:t>
            </a:r>
            <a:r>
              <a:rPr kumimoji="0" lang="ko-KR" altLang="ko-KR" sz="18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class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T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&gt; </a:t>
            </a:r>
            <a:r>
              <a:rPr kumimoji="0" lang="ko-KR" altLang="ko-KR" sz="18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class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18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CCallback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{ </a:t>
            </a:r>
            <a:endParaRPr kumimoji="0" lang="en-US" altLang="ko-KR" sz="18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marL="0" lvl="0" indent="0" eaLnBrk="0" latinLnBrk="0" hangingPunct="0">
              <a:spcBef>
                <a:spcPct val="0"/>
              </a:spcBef>
              <a:buClrTx/>
              <a:buNone/>
            </a:pPr>
            <a:r>
              <a:rPr kumimoji="0" lang="ko-KR" altLang="ko-KR" sz="18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public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: </a:t>
            </a:r>
            <a:endParaRPr kumimoji="0" lang="en-US" altLang="ko-KR" sz="18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marL="400050" lvl="1" indent="0" eaLnBrk="0" latinLnBrk="0" hangingPunct="0">
              <a:spcBef>
                <a:spcPct val="0"/>
              </a:spcBef>
              <a:buClrTx/>
              <a:buNone/>
            </a:pPr>
            <a:r>
              <a:rPr kumimoji="0" lang="ko-KR" altLang="ko-KR" sz="18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typedef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18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void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(</a:t>
            </a: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T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::*</a:t>
            </a: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fn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)( </a:t>
            </a:r>
            <a:r>
              <a:rPr kumimoji="0" lang="ko-KR" altLang="ko-KR" sz="18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anArg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); </a:t>
            </a:r>
            <a:endParaRPr kumimoji="0" lang="en-US" altLang="ko-KR" sz="18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marL="400050" lvl="1" indent="0" eaLnBrk="0" latinLnBrk="0" hangingPunct="0">
              <a:spcBef>
                <a:spcPct val="0"/>
              </a:spcBef>
              <a:buClrTx/>
              <a:buNone/>
            </a:pPr>
            <a:r>
              <a:rPr kumimoji="0" lang="ko-KR" altLang="ko-KR" sz="18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CCallback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</a:t>
            </a: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T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&amp; </a:t>
            </a: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trg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, </a:t>
            </a: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fn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op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):</a:t>
            </a: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m_rTarget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</a:t>
            </a: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trg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), </a:t>
            </a: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m_Operation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</a:t>
            </a: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op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) { } </a:t>
            </a:r>
            <a:endParaRPr kumimoji="0" lang="en-US" altLang="ko-KR" sz="18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marL="400050" lvl="1" indent="0" eaLnBrk="0" latinLnBrk="0" hangingPunct="0">
              <a:spcBef>
                <a:spcPct val="0"/>
              </a:spcBef>
              <a:buClrTx/>
              <a:buNone/>
            </a:pPr>
            <a:r>
              <a:rPr kumimoji="0" lang="ko-KR" altLang="ko-KR" sz="18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void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18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Execute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 </a:t>
            </a:r>
            <a:r>
              <a:rPr kumimoji="0" lang="ko-KR" altLang="ko-KR" sz="18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in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) {</a:t>
            </a:r>
            <a:r>
              <a:rPr kumimoji="0" lang="en-US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</a:t>
            </a: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m_rTarget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.*</a:t>
            </a: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m_Operation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)( </a:t>
            </a: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in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); } </a:t>
            </a:r>
            <a:endParaRPr kumimoji="0" lang="en-US" altLang="ko-KR" sz="18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marL="0" lvl="0" indent="0" eaLnBrk="0" latinLnBrk="0" hangingPunct="0">
              <a:spcBef>
                <a:spcPct val="0"/>
              </a:spcBef>
              <a:buClrTx/>
              <a:buNone/>
            </a:pPr>
            <a:r>
              <a:rPr kumimoji="0" lang="ko-KR" altLang="ko-KR" sz="18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private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: </a:t>
            </a:r>
            <a:endParaRPr kumimoji="0" lang="en-US" altLang="ko-KR" sz="18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marL="400050" lvl="1" indent="0" eaLnBrk="0" latinLnBrk="0" hangingPunct="0">
              <a:spcBef>
                <a:spcPct val="0"/>
              </a:spcBef>
              <a:buClrTx/>
              <a:buNone/>
            </a:pPr>
            <a:r>
              <a:rPr kumimoji="0" lang="ko-KR" altLang="ko-KR" sz="18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CCallback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(); </a:t>
            </a:r>
            <a:endParaRPr kumimoji="0" lang="en-US" altLang="ko-KR" sz="18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marL="400050" lvl="1" indent="0" eaLnBrk="0" latinLnBrk="0" hangingPunct="0">
              <a:spcBef>
                <a:spcPct val="0"/>
              </a:spcBef>
              <a:buClrTx/>
              <a:buNone/>
            </a:pPr>
            <a:r>
              <a:rPr kumimoji="0" lang="ko-KR" altLang="ko-KR" sz="18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CCallback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 </a:t>
            </a:r>
            <a:r>
              <a:rPr kumimoji="0" lang="ko-KR" altLang="ko-KR" sz="18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const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18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CCallback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&amp; ); </a:t>
            </a:r>
            <a:endParaRPr kumimoji="0" lang="en-US" altLang="ko-KR" sz="18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marL="400050" lvl="1" indent="0" eaLnBrk="0" latinLnBrk="0" hangingPunct="0">
              <a:spcBef>
                <a:spcPct val="0"/>
              </a:spcBef>
              <a:buClrTx/>
              <a:buNone/>
            </a:pP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T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&amp; </a:t>
            </a: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m_rTarget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; </a:t>
            </a:r>
            <a:endParaRPr kumimoji="0" lang="en-US" altLang="ko-KR" sz="18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marL="400050" lvl="1" indent="0" eaLnBrk="0" latinLnBrk="0" hangingPunct="0">
              <a:spcBef>
                <a:spcPct val="0"/>
              </a:spcBef>
              <a:buClrTx/>
              <a:buNone/>
            </a:pP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fn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m_Operation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; </a:t>
            </a:r>
            <a:endParaRPr kumimoji="0" lang="en-US" altLang="ko-KR" sz="18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marL="0" lvl="0" indent="0" eaLnBrk="0" latinLnBrk="0" hangingPunct="0">
              <a:spcBef>
                <a:spcPct val="0"/>
              </a:spcBef>
              <a:buClrTx/>
              <a:buNone/>
            </a:pP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}; </a:t>
            </a:r>
            <a:endParaRPr kumimoji="0" lang="en-US" altLang="ko-KR" sz="18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marL="0" lvl="0" indent="0" eaLnBrk="0" latinLnBrk="0" hangingPunct="0">
              <a:spcBef>
                <a:spcPct val="0"/>
              </a:spcBef>
              <a:buClrTx/>
              <a:buNone/>
            </a:pPr>
            <a:r>
              <a:rPr kumimoji="0" lang="ko-KR" altLang="ko-KR" sz="18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class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A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{ </a:t>
            </a:r>
            <a:endParaRPr kumimoji="0" lang="en-US" altLang="ko-KR" sz="18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marL="0" lvl="0" indent="0" eaLnBrk="0" latinLnBrk="0" hangingPunct="0">
              <a:spcBef>
                <a:spcPct val="0"/>
              </a:spcBef>
              <a:buClrTx/>
              <a:buNone/>
            </a:pPr>
            <a:r>
              <a:rPr kumimoji="0" lang="en-US" altLang="ko-KR" sz="18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	</a:t>
            </a:r>
            <a:r>
              <a:rPr kumimoji="0" lang="ko-KR" altLang="ko-KR" sz="18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public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: </a:t>
            </a:r>
            <a:r>
              <a:rPr kumimoji="0" lang="ko-KR" altLang="ko-KR" sz="18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virtual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18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void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18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Fn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 </a:t>
            </a:r>
            <a:r>
              <a:rPr kumimoji="0" lang="ko-KR" altLang="ko-KR" sz="18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i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) { } </a:t>
            </a:r>
            <a:endParaRPr kumimoji="0" lang="en-US" altLang="ko-KR" sz="18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marL="0" lvl="0" indent="0" eaLnBrk="0" latinLnBrk="0" hangingPunct="0">
              <a:spcBef>
                <a:spcPct val="0"/>
              </a:spcBef>
              <a:buClrTx/>
              <a:buNone/>
            </a:pP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}; </a:t>
            </a:r>
            <a:endParaRPr kumimoji="0" lang="en-US" altLang="ko-KR" sz="18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marL="0" lvl="0" indent="0" eaLnBrk="0" latinLnBrk="0" hangingPunct="0">
              <a:spcBef>
                <a:spcPct val="0"/>
              </a:spcBef>
              <a:buClrTx/>
              <a:buNone/>
            </a:pPr>
            <a:r>
              <a:rPr kumimoji="0" lang="ko-KR" altLang="ko-KR" sz="18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main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 </a:t>
            </a:r>
            <a:r>
              <a:rPr kumimoji="0" lang="ko-KR" altLang="ko-KR" sz="18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1800" dirty="0">
                <a:solidFill>
                  <a:srgbClr val="858C93"/>
                </a:solidFill>
                <a:latin typeface="Consolas" panose="020B0609020204030204" pitchFamily="49" charset="0"/>
                <a:ea typeface="inherit"/>
              </a:rPr>
              <a:t>/*</a:t>
            </a:r>
            <a:r>
              <a:rPr kumimoji="0" lang="ko-KR" altLang="ko-KR" sz="1800" dirty="0" err="1">
                <a:solidFill>
                  <a:srgbClr val="858C93"/>
                </a:solidFill>
                <a:latin typeface="Consolas" panose="020B0609020204030204" pitchFamily="49" charset="0"/>
                <a:ea typeface="inherit"/>
              </a:rPr>
              <a:t>argc</a:t>
            </a:r>
            <a:r>
              <a:rPr kumimoji="0" lang="ko-KR" altLang="ko-KR" sz="1800" dirty="0">
                <a:solidFill>
                  <a:srgbClr val="858C93"/>
                </a:solidFill>
                <a:latin typeface="Consolas" panose="020B0609020204030204" pitchFamily="49" charset="0"/>
                <a:ea typeface="inherit"/>
              </a:rPr>
              <a:t>*/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, </a:t>
            </a:r>
            <a:r>
              <a:rPr kumimoji="0" lang="ko-KR" altLang="ko-KR" sz="18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char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* </a:t>
            </a:r>
            <a:r>
              <a:rPr kumimoji="0" lang="ko-KR" altLang="ko-KR" sz="1800" dirty="0">
                <a:solidFill>
                  <a:srgbClr val="858C93"/>
                </a:solidFill>
                <a:latin typeface="Consolas" panose="020B0609020204030204" pitchFamily="49" charset="0"/>
                <a:ea typeface="inherit"/>
              </a:rPr>
              <a:t>/*</a:t>
            </a:r>
            <a:r>
              <a:rPr kumimoji="0" lang="ko-KR" altLang="ko-KR" sz="1800" dirty="0" err="1">
                <a:solidFill>
                  <a:srgbClr val="858C93"/>
                </a:solidFill>
                <a:latin typeface="Consolas" panose="020B0609020204030204" pitchFamily="49" charset="0"/>
                <a:ea typeface="inherit"/>
              </a:rPr>
              <a:t>argv</a:t>
            </a:r>
            <a:r>
              <a:rPr kumimoji="0" lang="ko-KR" altLang="ko-KR" sz="1800" dirty="0">
                <a:solidFill>
                  <a:srgbClr val="858C93"/>
                </a:solidFill>
                <a:latin typeface="Consolas" panose="020B0609020204030204" pitchFamily="49" charset="0"/>
                <a:ea typeface="inherit"/>
              </a:rPr>
              <a:t>*/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){</a:t>
            </a:r>
            <a:endParaRPr kumimoji="0" lang="en-US" altLang="ko-KR" sz="18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marL="400050" lvl="1" indent="0" eaLnBrk="0" latinLnBrk="0" hangingPunct="0">
              <a:spcBef>
                <a:spcPct val="0"/>
              </a:spcBef>
              <a:buClrTx/>
              <a:buNone/>
            </a:pP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A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a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; </a:t>
            </a:r>
            <a:endParaRPr kumimoji="0" lang="en-US" altLang="ko-KR" sz="18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marL="400050" lvl="1" indent="0" eaLnBrk="0" latinLnBrk="0" hangingPunct="0">
              <a:spcBef>
                <a:spcPct val="0"/>
              </a:spcBef>
              <a:buClrTx/>
              <a:buNone/>
            </a:pPr>
            <a:r>
              <a:rPr kumimoji="0" lang="ko-KR" altLang="ko-KR" sz="18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CCallback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&lt;</a:t>
            </a: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A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&gt; </a:t>
            </a: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cbk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 </a:t>
            </a: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a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, &amp;</a:t>
            </a: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A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::</a:t>
            </a:r>
            <a:r>
              <a:rPr kumimoji="0" lang="ko-KR" altLang="ko-KR" sz="18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Fn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); </a:t>
            </a:r>
            <a:endParaRPr kumimoji="0" lang="en-US" altLang="ko-KR" sz="18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marL="400050" lvl="1" indent="0" eaLnBrk="0" latinLnBrk="0" hangingPunct="0">
              <a:spcBef>
                <a:spcPct val="0"/>
              </a:spcBef>
              <a:buClrTx/>
              <a:buNone/>
            </a:pP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cbk.</a:t>
            </a:r>
            <a:r>
              <a:rPr kumimoji="0" lang="ko-KR" altLang="ko-KR" sz="18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Execute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 </a:t>
            </a:r>
            <a:r>
              <a:rPr kumimoji="0" lang="ko-KR" altLang="ko-KR" sz="1800" dirty="0">
                <a:solidFill>
                  <a:srgbClr val="7D2727"/>
                </a:solidFill>
                <a:latin typeface="Consolas" panose="020B0609020204030204" pitchFamily="49" charset="0"/>
                <a:ea typeface="inherit"/>
              </a:rPr>
              <a:t>3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);</a:t>
            </a:r>
            <a:endParaRPr kumimoji="0" lang="en-US" altLang="ko-KR" sz="18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marL="0" lvl="0" indent="0" eaLnBrk="0" latinLnBrk="0" hangingPunct="0">
              <a:spcBef>
                <a:spcPct val="0"/>
              </a:spcBef>
              <a:buClrTx/>
              <a:buNone/>
            </a:pP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}</a:t>
            </a:r>
            <a:r>
              <a:rPr kumimoji="0" lang="ko-KR" altLang="ko-KR" sz="600" dirty="0"/>
              <a:t> </a:t>
            </a:r>
            <a:endParaRPr kumimoji="0" lang="ko-KR" altLang="ko-KR" sz="4400" dirty="0"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47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#include "Counter.h“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Counter::Counter(void)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count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800" b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b="1"/>
              <a:t>inline </a:t>
            </a:r>
            <a:r>
              <a:rPr lang="en-US" altLang="ko-KR" sz="1800"/>
              <a:t>void Counter::Click(void)	</a:t>
            </a:r>
            <a:r>
              <a:rPr lang="en-US" altLang="ko-KR" sz="1800">
                <a:latin typeface="굴림" pitchFamily="50" charset="-127"/>
              </a:rPr>
              <a:t>// </a:t>
            </a:r>
            <a:r>
              <a:rPr lang="ko-KR" altLang="en-US" sz="1800">
                <a:latin typeface="굴림" pitchFamily="50" charset="-127"/>
              </a:rPr>
              <a:t>명시적 </a:t>
            </a:r>
            <a:r>
              <a:rPr lang="en-US" altLang="ko-KR" sz="1800">
                <a:latin typeface="굴림" pitchFamily="50" charset="-127"/>
              </a:rPr>
              <a:t>inline </a:t>
            </a:r>
            <a:r>
              <a:rPr lang="ko-KR" altLang="en-US" sz="1800">
                <a:latin typeface="굴림" pitchFamily="50" charset="-127"/>
              </a:rPr>
              <a:t>멤버함수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count++;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int Counter::GetCount(void)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return count;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800"/>
              <a:t>inline </a:t>
            </a:r>
            <a:r>
              <a:rPr lang="ko-KR" altLang="en-US" sz="3800"/>
              <a:t>멤버함수 </a:t>
            </a:r>
            <a:r>
              <a:rPr lang="en-US" altLang="ko-KR" sz="3800"/>
              <a:t>2/2</a:t>
            </a:r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71364C-CF92-4211-9A09-9E7722340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72400" cy="5000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E8D690-E778-436F-843D-2FC16B368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latinLnBrk="0" hangingPunct="0">
              <a:spcBef>
                <a:spcPct val="0"/>
              </a:spcBef>
              <a:buClrTx/>
              <a:buNone/>
            </a:pPr>
            <a:r>
              <a:rPr kumimoji="0" lang="ko-KR" altLang="ko-KR" sz="18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class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18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SomeClass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endParaRPr kumimoji="0" lang="en-US" altLang="ko-KR" sz="18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marL="0" lvl="0" indent="0" eaLnBrk="0" latinLnBrk="0" hangingPunct="0">
              <a:spcBef>
                <a:spcPct val="0"/>
              </a:spcBef>
              <a:buClrTx/>
              <a:buNone/>
            </a:pP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{ </a:t>
            </a:r>
            <a:endParaRPr kumimoji="0" lang="en-US" altLang="ko-KR" sz="18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marL="400050" lvl="1" indent="0" eaLnBrk="0" latinLnBrk="0" hangingPunct="0">
              <a:spcBef>
                <a:spcPct val="0"/>
              </a:spcBef>
              <a:buClrTx/>
              <a:buNone/>
            </a:pP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in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someMember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; </a:t>
            </a:r>
            <a:endParaRPr kumimoji="0" lang="en-US" altLang="ko-KR" sz="18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marL="400050" lvl="1" indent="0" eaLnBrk="0" latinLnBrk="0" hangingPunct="0">
              <a:spcBef>
                <a:spcPct val="0"/>
              </a:spcBef>
              <a:buClrTx/>
              <a:buNone/>
            </a:pPr>
            <a:r>
              <a:rPr kumimoji="0" lang="ko-KR" altLang="ko-KR" sz="18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18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SomeFunc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</a:t>
            </a:r>
            <a:r>
              <a:rPr kumimoji="0" lang="ko-KR" altLang="ko-KR" sz="18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); </a:t>
            </a:r>
            <a:endParaRPr kumimoji="0" lang="en-US" altLang="ko-KR" sz="18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marL="400050" lvl="1" indent="0" eaLnBrk="0" latinLnBrk="0" hangingPunct="0">
              <a:spcBef>
                <a:spcPct val="0"/>
              </a:spcBef>
              <a:buClrTx/>
              <a:buNone/>
            </a:pPr>
            <a:r>
              <a:rPr kumimoji="0" lang="ko-KR" altLang="ko-KR" sz="18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static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18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void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18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EventFunc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 </a:t>
            </a:r>
            <a:r>
              <a:rPr kumimoji="0" lang="ko-KR" altLang="ko-KR" sz="18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void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* </a:t>
            </a: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this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__, </a:t>
            </a:r>
            <a:r>
              <a:rPr kumimoji="0" lang="ko-KR" altLang="ko-KR" sz="18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a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, </a:t>
            </a:r>
            <a:r>
              <a:rPr kumimoji="0" lang="ko-KR" altLang="ko-KR" sz="18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b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, </a:t>
            </a:r>
            <a:r>
              <a:rPr kumimoji="0" lang="ko-KR" altLang="ko-KR" sz="18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c)</a:t>
            </a:r>
            <a:endParaRPr kumimoji="0" lang="en-US" altLang="ko-KR" sz="18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marL="400050" lvl="1" indent="0" eaLnBrk="0" latinLnBrk="0" hangingPunct="0">
              <a:spcBef>
                <a:spcPct val="0"/>
              </a:spcBef>
              <a:buClrTx/>
              <a:buNone/>
            </a:pP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{ </a:t>
            </a:r>
            <a:endParaRPr kumimoji="0" lang="en-US" altLang="ko-KR" sz="18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marL="800100" lvl="2" indent="0" eaLnBrk="0" latinLnBrk="0" hangingPunct="0">
              <a:spcBef>
                <a:spcPct val="0"/>
              </a:spcBef>
              <a:buClrTx/>
              <a:buNone/>
            </a:pPr>
            <a:r>
              <a:rPr kumimoji="0" lang="ko-KR" altLang="ko-KR" sz="18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SomeClass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* </a:t>
            </a: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this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_ = </a:t>
            </a:r>
            <a:r>
              <a:rPr kumimoji="0" lang="ko-KR" altLang="ko-KR" sz="18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static_cast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&lt; </a:t>
            </a:r>
            <a:r>
              <a:rPr kumimoji="0" lang="ko-KR" altLang="ko-KR" sz="18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SomeClass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*&gt;( </a:t>
            </a: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this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__); </a:t>
            </a:r>
            <a:endParaRPr kumimoji="0" lang="en-US" altLang="ko-KR" sz="18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marL="800100" lvl="2" indent="0" eaLnBrk="0" latinLnBrk="0" hangingPunct="0">
              <a:spcBef>
                <a:spcPct val="0"/>
              </a:spcBef>
              <a:buClrTx/>
              <a:buNone/>
            </a:pP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this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_-&gt;</a:t>
            </a:r>
            <a:r>
              <a:rPr kumimoji="0" lang="ko-KR" altLang="ko-KR" sz="18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SomeFunc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 </a:t>
            </a: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a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); </a:t>
            </a:r>
            <a:endParaRPr kumimoji="0" lang="en-US" altLang="ko-KR" sz="18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marL="800100" lvl="2" indent="0" eaLnBrk="0" latinLnBrk="0" hangingPunct="0">
              <a:spcBef>
                <a:spcPct val="0"/>
              </a:spcBef>
              <a:buClrTx/>
              <a:buNone/>
            </a:pP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this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_-&gt;</a:t>
            </a: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someMember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= </a:t>
            </a: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b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+ c; </a:t>
            </a:r>
            <a:endParaRPr kumimoji="0" lang="en-US" altLang="ko-KR" sz="18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marL="400050" lvl="1" indent="0" eaLnBrk="0" latinLnBrk="0" hangingPunct="0">
              <a:spcBef>
                <a:spcPct val="0"/>
              </a:spcBef>
              <a:buClrTx/>
              <a:buNone/>
            </a:pP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} </a:t>
            </a:r>
            <a:endParaRPr kumimoji="0" lang="en-US" altLang="ko-KR" sz="18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marL="0" lvl="0" indent="0" eaLnBrk="0" latinLnBrk="0" hangingPunct="0">
              <a:spcBef>
                <a:spcPct val="0"/>
              </a:spcBef>
              <a:buClrTx/>
              <a:buNone/>
            </a:pP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};</a:t>
            </a:r>
            <a:endParaRPr kumimoji="0" lang="en-US" altLang="ko-KR" sz="18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marL="0" lvl="0" indent="0" eaLnBrk="0" latinLnBrk="0" hangingPunct="0">
              <a:spcBef>
                <a:spcPct val="0"/>
              </a:spcBef>
              <a:buClrTx/>
              <a:buNone/>
            </a:pP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endParaRPr kumimoji="0" lang="en-US" altLang="ko-KR" sz="18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marL="0" lvl="0" indent="0" eaLnBrk="0" latinLnBrk="0" hangingPunct="0">
              <a:spcBef>
                <a:spcPct val="0"/>
              </a:spcBef>
              <a:buClrTx/>
              <a:buNone/>
            </a:pPr>
            <a:r>
              <a:rPr kumimoji="0" lang="ko-KR" altLang="ko-KR" sz="18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void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18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ScheduleEvent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</a:t>
            </a:r>
            <a:r>
              <a:rPr kumimoji="0" lang="ko-KR" altLang="ko-KR" sz="18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void</a:t>
            </a:r>
            <a:r>
              <a:rPr kumimoji="0" lang="en-US" altLang="ko-KR" sz="18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(*</a:t>
            </a: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delegateFunc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)(</a:t>
            </a:r>
            <a:r>
              <a:rPr kumimoji="0" lang="ko-KR" altLang="ko-KR" sz="18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void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*,</a:t>
            </a:r>
            <a:r>
              <a:rPr kumimoji="0" lang="ko-KR" altLang="ko-KR" sz="18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,</a:t>
            </a:r>
            <a:r>
              <a:rPr kumimoji="0" lang="ko-KR" altLang="ko-KR" sz="18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,</a:t>
            </a:r>
            <a:r>
              <a:rPr kumimoji="0" lang="ko-KR" altLang="ko-KR" sz="18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),</a:t>
            </a:r>
            <a:r>
              <a:rPr kumimoji="0" lang="ko-KR" altLang="ko-KR" sz="18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void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* </a:t>
            </a: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d</a:t>
            </a:r>
            <a:r>
              <a:rPr kumimoji="0" lang="en-US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c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);</a:t>
            </a:r>
            <a:endParaRPr kumimoji="0" lang="en-US" altLang="ko-KR" sz="18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marL="0" lvl="0" indent="0" eaLnBrk="0" latinLnBrk="0" hangingPunct="0">
              <a:spcBef>
                <a:spcPct val="0"/>
              </a:spcBef>
              <a:buClrTx/>
              <a:buNone/>
            </a:pPr>
            <a:endParaRPr kumimoji="0" lang="en-US" altLang="ko-KR" sz="18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marL="0" lvl="0" indent="0" eaLnBrk="0" latinLnBrk="0" hangingPunct="0">
              <a:spcBef>
                <a:spcPct val="0"/>
              </a:spcBef>
              <a:buClrTx/>
              <a:buNone/>
            </a:pP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... </a:t>
            </a:r>
            <a:endParaRPr kumimoji="0" lang="en-US" altLang="ko-KR" sz="18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marL="0" lvl="0" indent="0" eaLnBrk="0" latinLnBrk="0" hangingPunct="0">
              <a:spcBef>
                <a:spcPct val="0"/>
              </a:spcBef>
              <a:buClrTx/>
              <a:buNone/>
            </a:pPr>
            <a:r>
              <a:rPr kumimoji="0" lang="ko-KR" altLang="ko-KR" sz="18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SomeClass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* </a:t>
            </a: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someObject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= </a:t>
            </a:r>
            <a:r>
              <a:rPr kumimoji="0" lang="ko-KR" altLang="ko-KR" sz="18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new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18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SomeObject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(); </a:t>
            </a:r>
            <a:endParaRPr kumimoji="0" lang="en-US" altLang="ko-KR" sz="18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marL="0" lvl="0" indent="0" eaLnBrk="0" latinLnBrk="0" hangingPunct="0">
              <a:spcBef>
                <a:spcPct val="0"/>
              </a:spcBef>
              <a:buClrTx/>
              <a:buNone/>
            </a:pP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... </a:t>
            </a:r>
            <a:endParaRPr kumimoji="0" lang="en-US" altLang="ko-KR" sz="18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marL="0" lvl="0" indent="0" eaLnBrk="0" latinLnBrk="0" hangingPunct="0">
              <a:spcBef>
                <a:spcPct val="0"/>
              </a:spcBef>
              <a:buClrTx/>
              <a:buNone/>
            </a:pPr>
            <a:r>
              <a:rPr kumimoji="0" lang="ko-KR" altLang="ko-KR" sz="18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ScheduleEvent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 </a:t>
            </a:r>
            <a:r>
              <a:rPr kumimoji="0" lang="ko-KR" altLang="ko-KR" sz="18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SomeClass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::</a:t>
            </a:r>
            <a:r>
              <a:rPr kumimoji="0" lang="ko-KR" altLang="ko-KR" sz="18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EventFunc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, </a:t>
            </a:r>
            <a:r>
              <a:rPr kumimoji="0" lang="ko-KR" altLang="ko-KR" sz="18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someObject</a:t>
            </a: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); </a:t>
            </a:r>
            <a:endParaRPr kumimoji="0" lang="en-US" altLang="ko-KR" sz="18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marL="0" lvl="0" indent="0" eaLnBrk="0" latinLnBrk="0" hangingPunct="0">
              <a:spcBef>
                <a:spcPct val="0"/>
              </a:spcBef>
              <a:buClrTx/>
              <a:buNone/>
            </a:pPr>
            <a:r>
              <a:rPr kumimoji="0" lang="ko-KR" altLang="ko-KR" sz="18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...</a:t>
            </a:r>
            <a:r>
              <a:rPr kumimoji="0" lang="ko-KR" altLang="ko-KR" sz="600" dirty="0"/>
              <a:t> </a:t>
            </a:r>
            <a:endParaRPr kumimoji="0" lang="ko-KR" altLang="ko-KR" sz="4400" dirty="0"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836487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9E22F2-C84C-4EB2-B25E-E627FCF46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45F0B3-6992-4004-8F7E-F2CD99E4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88424" cy="500063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2348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#define MAX_NAME 20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class Student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public: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Student(char *_name, int _age);	</a:t>
            </a:r>
            <a:r>
              <a:rPr lang="en-US" altLang="ko-KR" sz="1800">
                <a:latin typeface="굴림" pitchFamily="50" charset="-127"/>
              </a:rPr>
              <a:t>// </a:t>
            </a:r>
            <a:r>
              <a:rPr lang="ko-KR" altLang="en-US" sz="1800">
                <a:latin typeface="굴림" pitchFamily="50" charset="-127"/>
              </a:rPr>
              <a:t>나이와 이름 초기화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~Student(void);				</a:t>
            </a:r>
            <a:r>
              <a:rPr lang="en-US" altLang="ko-KR" sz="1800">
                <a:latin typeface="굴림" pitchFamily="50" charset="-127"/>
              </a:rPr>
              <a:t>// </a:t>
            </a:r>
            <a:r>
              <a:rPr lang="ko-KR" altLang="en-US" sz="1800">
                <a:latin typeface="굴림" pitchFamily="50" charset="-127"/>
              </a:rPr>
              <a:t>소멸자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void Show(void);				</a:t>
            </a:r>
            <a:r>
              <a:rPr lang="en-US" altLang="ko-KR" sz="1800">
                <a:latin typeface="굴림" pitchFamily="50" charset="-127"/>
              </a:rPr>
              <a:t>// </a:t>
            </a:r>
            <a:r>
              <a:rPr lang="ko-KR" altLang="en-US" sz="1800">
                <a:latin typeface="굴림" pitchFamily="50" charset="-127"/>
              </a:rPr>
              <a:t>나이와 이름 출력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 b="1"/>
              <a:t>static</a:t>
            </a:r>
            <a:r>
              <a:rPr lang="en-US" altLang="ko-KR" sz="1800"/>
              <a:t> int GetCount(void);		</a:t>
            </a:r>
            <a:r>
              <a:rPr lang="en-US" altLang="ko-KR" sz="1800">
                <a:latin typeface="굴림" pitchFamily="50" charset="-127"/>
              </a:rPr>
              <a:t>// </a:t>
            </a:r>
            <a:r>
              <a:rPr lang="ko-KR" altLang="en-US" sz="1800">
                <a:latin typeface="굴림" pitchFamily="50" charset="-127"/>
              </a:rPr>
              <a:t>수강생수를 얻음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ko-KR" altLang="en-US" sz="1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private: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int age;					</a:t>
            </a:r>
            <a:r>
              <a:rPr lang="en-US" altLang="ko-KR" sz="1800">
                <a:latin typeface="굴림" pitchFamily="50" charset="-127"/>
              </a:rPr>
              <a:t>// </a:t>
            </a:r>
            <a:r>
              <a:rPr lang="ko-KR" altLang="en-US" sz="1800">
                <a:latin typeface="굴림" pitchFamily="50" charset="-127"/>
              </a:rPr>
              <a:t>나이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char name[MAX_NAME];			</a:t>
            </a:r>
            <a:r>
              <a:rPr lang="en-US" altLang="ko-KR" sz="1800">
                <a:latin typeface="굴림" pitchFamily="50" charset="-127"/>
              </a:rPr>
              <a:t>// </a:t>
            </a:r>
            <a:r>
              <a:rPr lang="ko-KR" altLang="en-US" sz="1800">
                <a:latin typeface="굴림" pitchFamily="50" charset="-127"/>
              </a:rPr>
              <a:t>이름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 b="1"/>
              <a:t>static</a:t>
            </a:r>
            <a:r>
              <a:rPr lang="en-US" altLang="ko-KR" sz="1800"/>
              <a:t> int count;				</a:t>
            </a:r>
            <a:r>
              <a:rPr lang="en-US" altLang="ko-KR" sz="1800">
                <a:latin typeface="굴림" pitchFamily="50" charset="-127"/>
              </a:rPr>
              <a:t>// </a:t>
            </a:r>
            <a:r>
              <a:rPr lang="ko-KR" altLang="en-US" sz="1800">
                <a:latin typeface="굴림" pitchFamily="50" charset="-127"/>
              </a:rPr>
              <a:t>수강생 수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};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800"/>
              <a:t>static </a:t>
            </a:r>
            <a:r>
              <a:rPr lang="ko-KR" altLang="en-US" sz="3800"/>
              <a:t>멤버 </a:t>
            </a:r>
            <a:r>
              <a:rPr lang="en-US" altLang="ko-KR" sz="3800"/>
              <a:t>1/3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int Student::count = 0;			</a:t>
            </a:r>
            <a:r>
              <a:rPr lang="en-US" altLang="ko-KR" sz="1500">
                <a:latin typeface="굴림" pitchFamily="50" charset="-127"/>
              </a:rPr>
              <a:t>// static </a:t>
            </a:r>
            <a:r>
              <a:rPr lang="ko-KR" altLang="en-US" sz="1500">
                <a:latin typeface="굴림" pitchFamily="50" charset="-127"/>
              </a:rPr>
              <a:t>멤버변수 선언 및 초기화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ko-KR" altLang="en-US" sz="15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Student::Student(char *_name, int _age)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strncpy(name, _name, MAX_NAME-1);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age = _age;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count++;				</a:t>
            </a:r>
            <a:r>
              <a:rPr lang="en-US" altLang="ko-KR" sz="1500">
                <a:latin typeface="굴림" pitchFamily="50" charset="-127"/>
              </a:rPr>
              <a:t>// </a:t>
            </a:r>
            <a:r>
              <a:rPr lang="ko-KR" altLang="en-US" sz="1500">
                <a:latin typeface="굴림" pitchFamily="50" charset="-127"/>
              </a:rPr>
              <a:t>인스턴스 개수 증가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Student::~Student(void)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count--;				</a:t>
            </a:r>
            <a:r>
              <a:rPr lang="en-US" altLang="ko-KR" sz="1500">
                <a:latin typeface="굴림" pitchFamily="50" charset="-127"/>
              </a:rPr>
              <a:t>// </a:t>
            </a:r>
            <a:r>
              <a:rPr lang="ko-KR" altLang="en-US" sz="1500">
                <a:latin typeface="굴림" pitchFamily="50" charset="-127"/>
              </a:rPr>
              <a:t>인스턴스 개수 감소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void Student::Show(void)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cout &lt;&lt; name;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cout &lt;&lt; " (" &lt;&lt; age &lt;&lt; ")";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cout &lt;&lt; endl;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int Student::GetCount(void)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return count;			</a:t>
            </a:r>
            <a:r>
              <a:rPr lang="en-US" altLang="ko-KR" sz="1500">
                <a:latin typeface="굴림" pitchFamily="50" charset="-127"/>
              </a:rPr>
              <a:t>// </a:t>
            </a:r>
            <a:r>
              <a:rPr lang="ko-KR" altLang="en-US" sz="1500">
                <a:latin typeface="굴림" pitchFamily="50" charset="-127"/>
              </a:rPr>
              <a:t>인스턴스 개수 리턴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}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800"/>
              <a:t>static </a:t>
            </a:r>
            <a:r>
              <a:rPr lang="ko-KR" altLang="en-US" sz="3800"/>
              <a:t>멤버 </a:t>
            </a:r>
            <a:r>
              <a:rPr lang="en-US" altLang="ko-KR" sz="3800"/>
              <a:t>2/3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#include "Student.h"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#include &lt;iostream&gt;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using namespace std;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int main(void)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Student s1("</a:t>
            </a:r>
            <a:r>
              <a:rPr lang="ko-KR" altLang="en-US" sz="1800"/>
              <a:t>김옥빈</a:t>
            </a:r>
            <a:r>
              <a:rPr lang="en-US" altLang="ko-KR" sz="1800"/>
              <a:t>", 22);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Student s2("</a:t>
            </a:r>
            <a:r>
              <a:rPr lang="ko-KR" altLang="en-US" sz="1800"/>
              <a:t>문근영</a:t>
            </a:r>
            <a:r>
              <a:rPr lang="en-US" altLang="ko-KR" sz="1800"/>
              <a:t>", 19);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Student s3("</a:t>
            </a:r>
            <a:r>
              <a:rPr lang="ko-KR" altLang="en-US" sz="1800"/>
              <a:t>전지현</a:t>
            </a:r>
            <a:r>
              <a:rPr lang="en-US" altLang="ko-KR" sz="1800"/>
              <a:t>", 27);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s1.Show();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s2.Show();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s3.Show();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cout &lt;&lt; "</a:t>
            </a:r>
            <a:r>
              <a:rPr lang="ko-KR" altLang="en-US" sz="1800"/>
              <a:t>수강생 수</a:t>
            </a:r>
            <a:r>
              <a:rPr lang="en-US" altLang="ko-KR" sz="1800"/>
              <a:t>: " &lt;&lt; Student::GetCount() &lt;&lt; endl;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return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800"/>
              <a:t>static </a:t>
            </a:r>
            <a:r>
              <a:rPr lang="ko-KR" altLang="en-US" sz="3800"/>
              <a:t>멤버 </a:t>
            </a:r>
            <a:r>
              <a:rPr lang="en-US" altLang="ko-KR" sz="3800"/>
              <a:t>3/3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800"/>
              <a:t>this </a:t>
            </a:r>
            <a:r>
              <a:rPr lang="ko-KR" altLang="en-US" sz="3800"/>
              <a:t>포인터 </a:t>
            </a:r>
            <a:r>
              <a:rPr lang="en-US" altLang="ko-KR" sz="3800"/>
              <a:t>1/2</a:t>
            </a:r>
          </a:p>
        </p:txBody>
      </p:sp>
      <p:grpSp>
        <p:nvGrpSpPr>
          <p:cNvPr id="50179" name="Group 3"/>
          <p:cNvGrpSpPr>
            <a:grpSpLocks/>
          </p:cNvGrpSpPr>
          <p:nvPr/>
        </p:nvGrpSpPr>
        <p:grpSpPr bwMode="auto">
          <a:xfrm>
            <a:off x="1116013" y="661988"/>
            <a:ext cx="6911975" cy="4992687"/>
            <a:chOff x="975" y="965"/>
            <a:chExt cx="3856" cy="2783"/>
          </a:xfrm>
        </p:grpSpPr>
        <p:sp>
          <p:nvSpPr>
            <p:cNvPr id="50180" name="Rectangle 4"/>
            <p:cNvSpPr>
              <a:spLocks noChangeArrowheads="1"/>
            </p:cNvSpPr>
            <p:nvPr/>
          </p:nvSpPr>
          <p:spPr bwMode="auto">
            <a:xfrm>
              <a:off x="1293" y="2077"/>
              <a:ext cx="545" cy="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181" name="Rectangle 5"/>
            <p:cNvSpPr>
              <a:spLocks noChangeArrowheads="1"/>
            </p:cNvSpPr>
            <p:nvPr/>
          </p:nvSpPr>
          <p:spPr bwMode="auto">
            <a:xfrm>
              <a:off x="1353" y="2485"/>
              <a:ext cx="411" cy="13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바탕" pitchFamily="18" charset="-127"/>
                  <a:ea typeface="바탕" pitchFamily="18" charset="-127"/>
                </a:rPr>
                <a:t>"</a:t>
              </a:r>
              <a:r>
                <a:rPr lang="ko-KR" altLang="en-US" sz="1200">
                  <a:latin typeface="바탕" pitchFamily="18" charset="-127"/>
                  <a:ea typeface="바탕" pitchFamily="18" charset="-127"/>
                </a:rPr>
                <a:t>김옥빈</a:t>
              </a:r>
              <a:r>
                <a:rPr lang="en-US" altLang="ko-KR" sz="1200">
                  <a:latin typeface="바탕" pitchFamily="18" charset="-127"/>
                  <a:ea typeface="바탕" pitchFamily="18" charset="-127"/>
                </a:rPr>
                <a:t>" </a:t>
              </a:r>
            </a:p>
          </p:txBody>
        </p:sp>
        <p:sp>
          <p:nvSpPr>
            <p:cNvPr id="50182" name="Rectangle 6"/>
            <p:cNvSpPr>
              <a:spLocks noChangeArrowheads="1"/>
            </p:cNvSpPr>
            <p:nvPr/>
          </p:nvSpPr>
          <p:spPr bwMode="auto">
            <a:xfrm>
              <a:off x="1315" y="2336"/>
              <a:ext cx="30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Courier New" pitchFamily="49" charset="0"/>
                </a:rPr>
                <a:t>name</a:t>
              </a:r>
            </a:p>
          </p:txBody>
        </p:sp>
        <p:sp>
          <p:nvSpPr>
            <p:cNvPr id="50183" name="Rectangle 7"/>
            <p:cNvSpPr>
              <a:spLocks noChangeArrowheads="1"/>
            </p:cNvSpPr>
            <p:nvPr/>
          </p:nvSpPr>
          <p:spPr bwMode="auto">
            <a:xfrm>
              <a:off x="1353" y="2742"/>
              <a:ext cx="411" cy="13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Courier New" pitchFamily="49" charset="0"/>
                  <a:ea typeface="바탕" pitchFamily="18" charset="-127"/>
                </a:rPr>
                <a:t>22 </a:t>
              </a:r>
            </a:p>
          </p:txBody>
        </p:sp>
        <p:sp>
          <p:nvSpPr>
            <p:cNvPr id="50184" name="Rectangle 8"/>
            <p:cNvSpPr>
              <a:spLocks noChangeArrowheads="1"/>
            </p:cNvSpPr>
            <p:nvPr/>
          </p:nvSpPr>
          <p:spPr bwMode="auto">
            <a:xfrm>
              <a:off x="1315" y="2594"/>
              <a:ext cx="25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Courier New" pitchFamily="49" charset="0"/>
                </a:rPr>
                <a:t>age</a:t>
              </a:r>
            </a:p>
          </p:txBody>
        </p:sp>
        <p:sp>
          <p:nvSpPr>
            <p:cNvPr id="50185" name="Rectangle 9"/>
            <p:cNvSpPr>
              <a:spLocks noChangeArrowheads="1"/>
            </p:cNvSpPr>
            <p:nvPr/>
          </p:nvSpPr>
          <p:spPr bwMode="auto">
            <a:xfrm>
              <a:off x="1353" y="2228"/>
              <a:ext cx="411" cy="13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Courier New" pitchFamily="49" charset="0"/>
                  <a:ea typeface="바탕" pitchFamily="18" charset="-127"/>
                </a:rPr>
                <a:t>0x1000 </a:t>
              </a:r>
            </a:p>
          </p:txBody>
        </p:sp>
        <p:sp>
          <p:nvSpPr>
            <p:cNvPr id="50186" name="Rectangle 10"/>
            <p:cNvSpPr>
              <a:spLocks noChangeArrowheads="1"/>
            </p:cNvSpPr>
            <p:nvPr/>
          </p:nvSpPr>
          <p:spPr bwMode="auto">
            <a:xfrm>
              <a:off x="1318" y="2080"/>
              <a:ext cx="30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Courier New" pitchFamily="49" charset="0"/>
                </a:rPr>
                <a:t>this</a:t>
              </a:r>
            </a:p>
          </p:txBody>
        </p:sp>
        <p:sp>
          <p:nvSpPr>
            <p:cNvPr id="50187" name="Rectangle 11"/>
            <p:cNvSpPr>
              <a:spLocks noChangeArrowheads="1"/>
            </p:cNvSpPr>
            <p:nvPr/>
          </p:nvSpPr>
          <p:spPr bwMode="auto">
            <a:xfrm>
              <a:off x="1293" y="1911"/>
              <a:ext cx="205" cy="15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Courier New" pitchFamily="49" charset="0"/>
                </a:rPr>
                <a:t>s1</a:t>
              </a:r>
            </a:p>
          </p:txBody>
        </p:sp>
        <p:sp>
          <p:nvSpPr>
            <p:cNvPr id="50188" name="Rectangle 12"/>
            <p:cNvSpPr>
              <a:spLocks noChangeArrowheads="1"/>
            </p:cNvSpPr>
            <p:nvPr/>
          </p:nvSpPr>
          <p:spPr bwMode="auto">
            <a:xfrm>
              <a:off x="1928" y="2077"/>
              <a:ext cx="545" cy="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189" name="Rectangle 13"/>
            <p:cNvSpPr>
              <a:spLocks noChangeArrowheads="1"/>
            </p:cNvSpPr>
            <p:nvPr/>
          </p:nvSpPr>
          <p:spPr bwMode="auto">
            <a:xfrm>
              <a:off x="1988" y="2485"/>
              <a:ext cx="411" cy="13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바탕" pitchFamily="18" charset="-127"/>
                  <a:ea typeface="바탕" pitchFamily="18" charset="-127"/>
                </a:rPr>
                <a:t>“</a:t>
              </a:r>
              <a:r>
                <a:rPr lang="ko-KR" altLang="en-US" sz="1200">
                  <a:latin typeface="바탕" pitchFamily="18" charset="-127"/>
                  <a:ea typeface="바탕" pitchFamily="18" charset="-127"/>
                </a:rPr>
                <a:t>문근영</a:t>
              </a:r>
              <a:r>
                <a:rPr lang="en-US" altLang="ko-KR" sz="1200">
                  <a:latin typeface="바탕" pitchFamily="18" charset="-127"/>
                  <a:ea typeface="바탕" pitchFamily="18" charset="-127"/>
                </a:rPr>
                <a:t>" </a:t>
              </a:r>
            </a:p>
          </p:txBody>
        </p:sp>
        <p:sp>
          <p:nvSpPr>
            <p:cNvPr id="50190" name="Rectangle 14"/>
            <p:cNvSpPr>
              <a:spLocks noChangeArrowheads="1"/>
            </p:cNvSpPr>
            <p:nvPr/>
          </p:nvSpPr>
          <p:spPr bwMode="auto">
            <a:xfrm>
              <a:off x="1951" y="2336"/>
              <a:ext cx="30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Courier New" pitchFamily="49" charset="0"/>
                </a:rPr>
                <a:t>name</a:t>
              </a:r>
            </a:p>
          </p:txBody>
        </p:sp>
        <p:sp>
          <p:nvSpPr>
            <p:cNvPr id="50191" name="Rectangle 15"/>
            <p:cNvSpPr>
              <a:spLocks noChangeArrowheads="1"/>
            </p:cNvSpPr>
            <p:nvPr/>
          </p:nvSpPr>
          <p:spPr bwMode="auto">
            <a:xfrm>
              <a:off x="1988" y="2742"/>
              <a:ext cx="411" cy="13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Courier New" pitchFamily="49" charset="0"/>
                  <a:ea typeface="바탕" pitchFamily="18" charset="-127"/>
                </a:rPr>
                <a:t>19 </a:t>
              </a:r>
            </a:p>
          </p:txBody>
        </p:sp>
        <p:sp>
          <p:nvSpPr>
            <p:cNvPr id="50192" name="Rectangle 16"/>
            <p:cNvSpPr>
              <a:spLocks noChangeArrowheads="1"/>
            </p:cNvSpPr>
            <p:nvPr/>
          </p:nvSpPr>
          <p:spPr bwMode="auto">
            <a:xfrm>
              <a:off x="1951" y="2594"/>
              <a:ext cx="25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Courier New" pitchFamily="49" charset="0"/>
                </a:rPr>
                <a:t>age</a:t>
              </a:r>
            </a:p>
          </p:txBody>
        </p:sp>
        <p:sp>
          <p:nvSpPr>
            <p:cNvPr id="50193" name="Rectangle 17"/>
            <p:cNvSpPr>
              <a:spLocks noChangeArrowheads="1"/>
            </p:cNvSpPr>
            <p:nvPr/>
          </p:nvSpPr>
          <p:spPr bwMode="auto">
            <a:xfrm>
              <a:off x="1988" y="2228"/>
              <a:ext cx="411" cy="13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Courier New" pitchFamily="49" charset="0"/>
                  <a:ea typeface="바탕" pitchFamily="18" charset="-127"/>
                </a:rPr>
                <a:t>0x1100 </a:t>
              </a:r>
            </a:p>
          </p:txBody>
        </p:sp>
        <p:sp>
          <p:nvSpPr>
            <p:cNvPr id="50194" name="Rectangle 18"/>
            <p:cNvSpPr>
              <a:spLocks noChangeArrowheads="1"/>
            </p:cNvSpPr>
            <p:nvPr/>
          </p:nvSpPr>
          <p:spPr bwMode="auto">
            <a:xfrm>
              <a:off x="1954" y="2080"/>
              <a:ext cx="30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Courier New" pitchFamily="49" charset="0"/>
                </a:rPr>
                <a:t>this</a:t>
              </a:r>
            </a:p>
          </p:txBody>
        </p:sp>
        <p:sp>
          <p:nvSpPr>
            <p:cNvPr id="50195" name="Rectangle 19"/>
            <p:cNvSpPr>
              <a:spLocks noChangeArrowheads="1"/>
            </p:cNvSpPr>
            <p:nvPr/>
          </p:nvSpPr>
          <p:spPr bwMode="auto">
            <a:xfrm>
              <a:off x="1928" y="1911"/>
              <a:ext cx="205" cy="15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Courier New" pitchFamily="49" charset="0"/>
                </a:rPr>
                <a:t>s2</a:t>
              </a:r>
            </a:p>
          </p:txBody>
        </p:sp>
        <p:sp>
          <p:nvSpPr>
            <p:cNvPr id="50196" name="Rectangle 20"/>
            <p:cNvSpPr>
              <a:spLocks noChangeArrowheads="1"/>
            </p:cNvSpPr>
            <p:nvPr/>
          </p:nvSpPr>
          <p:spPr bwMode="auto">
            <a:xfrm>
              <a:off x="2563" y="2077"/>
              <a:ext cx="545" cy="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197" name="Rectangle 21"/>
            <p:cNvSpPr>
              <a:spLocks noChangeArrowheads="1"/>
            </p:cNvSpPr>
            <p:nvPr/>
          </p:nvSpPr>
          <p:spPr bwMode="auto">
            <a:xfrm>
              <a:off x="2623" y="2485"/>
              <a:ext cx="411" cy="13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바탕" pitchFamily="18" charset="-127"/>
                  <a:ea typeface="바탕" pitchFamily="18" charset="-127"/>
                </a:rPr>
                <a:t>“</a:t>
              </a:r>
              <a:r>
                <a:rPr lang="ko-KR" altLang="en-US" sz="1200">
                  <a:latin typeface="바탕" pitchFamily="18" charset="-127"/>
                  <a:ea typeface="바탕" pitchFamily="18" charset="-127"/>
                </a:rPr>
                <a:t>전지현</a:t>
              </a:r>
              <a:r>
                <a:rPr lang="en-US" altLang="ko-KR" sz="1200">
                  <a:latin typeface="바탕" pitchFamily="18" charset="-127"/>
                  <a:ea typeface="바탕" pitchFamily="18" charset="-127"/>
                </a:rPr>
                <a:t>" </a:t>
              </a:r>
            </a:p>
          </p:txBody>
        </p:sp>
        <p:sp>
          <p:nvSpPr>
            <p:cNvPr id="50198" name="Rectangle 22"/>
            <p:cNvSpPr>
              <a:spLocks noChangeArrowheads="1"/>
            </p:cNvSpPr>
            <p:nvPr/>
          </p:nvSpPr>
          <p:spPr bwMode="auto">
            <a:xfrm>
              <a:off x="2585" y="2336"/>
              <a:ext cx="30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Courier New" pitchFamily="49" charset="0"/>
                </a:rPr>
                <a:t>name</a:t>
              </a:r>
            </a:p>
          </p:txBody>
        </p:sp>
        <p:sp>
          <p:nvSpPr>
            <p:cNvPr id="50199" name="Rectangle 23"/>
            <p:cNvSpPr>
              <a:spLocks noChangeArrowheads="1"/>
            </p:cNvSpPr>
            <p:nvPr/>
          </p:nvSpPr>
          <p:spPr bwMode="auto">
            <a:xfrm>
              <a:off x="2623" y="2742"/>
              <a:ext cx="411" cy="13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Courier New" pitchFamily="49" charset="0"/>
                  <a:ea typeface="바탕" pitchFamily="18" charset="-127"/>
                </a:rPr>
                <a:t>27 </a:t>
              </a:r>
            </a:p>
          </p:txBody>
        </p:sp>
        <p:sp>
          <p:nvSpPr>
            <p:cNvPr id="50200" name="Rectangle 24"/>
            <p:cNvSpPr>
              <a:spLocks noChangeArrowheads="1"/>
            </p:cNvSpPr>
            <p:nvPr/>
          </p:nvSpPr>
          <p:spPr bwMode="auto">
            <a:xfrm>
              <a:off x="2585" y="2594"/>
              <a:ext cx="25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Courier New" pitchFamily="49" charset="0"/>
                </a:rPr>
                <a:t>age</a:t>
              </a:r>
            </a:p>
          </p:txBody>
        </p:sp>
        <p:sp>
          <p:nvSpPr>
            <p:cNvPr id="50201" name="Rectangle 25"/>
            <p:cNvSpPr>
              <a:spLocks noChangeArrowheads="1"/>
            </p:cNvSpPr>
            <p:nvPr/>
          </p:nvSpPr>
          <p:spPr bwMode="auto">
            <a:xfrm>
              <a:off x="2623" y="2228"/>
              <a:ext cx="411" cy="13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Courier New" pitchFamily="49" charset="0"/>
                  <a:ea typeface="바탕" pitchFamily="18" charset="-127"/>
                </a:rPr>
                <a:t>0x1200 </a:t>
              </a:r>
            </a:p>
          </p:txBody>
        </p:sp>
        <p:sp>
          <p:nvSpPr>
            <p:cNvPr id="50202" name="Rectangle 26"/>
            <p:cNvSpPr>
              <a:spLocks noChangeArrowheads="1"/>
            </p:cNvSpPr>
            <p:nvPr/>
          </p:nvSpPr>
          <p:spPr bwMode="auto">
            <a:xfrm>
              <a:off x="2588" y="2080"/>
              <a:ext cx="30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Courier New" pitchFamily="49" charset="0"/>
                </a:rPr>
                <a:t>this</a:t>
              </a:r>
            </a:p>
          </p:txBody>
        </p:sp>
        <p:sp>
          <p:nvSpPr>
            <p:cNvPr id="50203" name="Rectangle 27"/>
            <p:cNvSpPr>
              <a:spLocks noChangeArrowheads="1"/>
            </p:cNvSpPr>
            <p:nvPr/>
          </p:nvSpPr>
          <p:spPr bwMode="auto">
            <a:xfrm>
              <a:off x="2563" y="1911"/>
              <a:ext cx="205" cy="15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Courier New" pitchFamily="49" charset="0"/>
                </a:rPr>
                <a:t>s3</a:t>
              </a:r>
            </a:p>
          </p:txBody>
        </p:sp>
        <p:sp>
          <p:nvSpPr>
            <p:cNvPr id="50204" name="Rectangle 28"/>
            <p:cNvSpPr>
              <a:spLocks noChangeArrowheads="1"/>
            </p:cNvSpPr>
            <p:nvPr/>
          </p:nvSpPr>
          <p:spPr bwMode="auto">
            <a:xfrm>
              <a:off x="3379" y="1142"/>
              <a:ext cx="1226" cy="4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200">
                  <a:latin typeface="Courier New" pitchFamily="49" charset="0"/>
                </a:rPr>
                <a:t>int Student::GetCount()</a:t>
              </a:r>
            </a:p>
            <a:p>
              <a:r>
                <a:rPr lang="en-US" altLang="ko-KR" sz="1200">
                  <a:latin typeface="Courier New" pitchFamily="49" charset="0"/>
                </a:rPr>
                <a:t>{</a:t>
              </a:r>
            </a:p>
            <a:p>
              <a:r>
                <a:rPr lang="en-US" altLang="ko-KR" sz="1200">
                  <a:latin typeface="Courier New" pitchFamily="49" charset="0"/>
                </a:rPr>
                <a:t>   return count;</a:t>
              </a:r>
            </a:p>
            <a:p>
              <a:r>
                <a:rPr lang="en-US" altLang="ko-KR" sz="1200">
                  <a:latin typeface="Courier New" pitchFamily="49" charset="0"/>
                </a:rPr>
                <a:t>}</a:t>
              </a:r>
            </a:p>
          </p:txBody>
        </p:sp>
        <p:sp>
          <p:nvSpPr>
            <p:cNvPr id="50205" name="Rectangle 29"/>
            <p:cNvSpPr>
              <a:spLocks noChangeArrowheads="1"/>
            </p:cNvSpPr>
            <p:nvPr/>
          </p:nvSpPr>
          <p:spPr bwMode="auto">
            <a:xfrm>
              <a:off x="3380" y="2076"/>
              <a:ext cx="681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1600">
                <a:latin typeface="Courier New" pitchFamily="49" charset="0"/>
              </a:endParaRPr>
            </a:p>
          </p:txBody>
        </p:sp>
        <p:sp>
          <p:nvSpPr>
            <p:cNvPr id="50206" name="Rectangle 30"/>
            <p:cNvSpPr>
              <a:spLocks noChangeArrowheads="1"/>
            </p:cNvSpPr>
            <p:nvPr/>
          </p:nvSpPr>
          <p:spPr bwMode="auto">
            <a:xfrm>
              <a:off x="3516" y="2228"/>
              <a:ext cx="411" cy="13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Courier New" pitchFamily="49" charset="0"/>
                  <a:ea typeface="바탕" pitchFamily="18" charset="-127"/>
                </a:rPr>
                <a:t>3 </a:t>
              </a:r>
            </a:p>
          </p:txBody>
        </p:sp>
        <p:sp>
          <p:nvSpPr>
            <p:cNvPr id="50207" name="Rectangle 31"/>
            <p:cNvSpPr>
              <a:spLocks noChangeArrowheads="1"/>
            </p:cNvSpPr>
            <p:nvPr/>
          </p:nvSpPr>
          <p:spPr bwMode="auto">
            <a:xfrm>
              <a:off x="3481" y="2080"/>
              <a:ext cx="36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Courier New" pitchFamily="49" charset="0"/>
                </a:rPr>
                <a:t>count</a:t>
              </a:r>
            </a:p>
          </p:txBody>
        </p:sp>
        <p:sp>
          <p:nvSpPr>
            <p:cNvPr id="50208" name="Line 32"/>
            <p:cNvSpPr>
              <a:spLocks noChangeShapeType="1"/>
            </p:cNvSpPr>
            <p:nvPr/>
          </p:nvSpPr>
          <p:spPr bwMode="auto">
            <a:xfrm>
              <a:off x="3244" y="1033"/>
              <a:ext cx="0" cy="20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09" name="Text Box 33"/>
            <p:cNvSpPr txBox="1">
              <a:spLocks noChangeArrowheads="1"/>
            </p:cNvSpPr>
            <p:nvPr/>
          </p:nvSpPr>
          <p:spPr bwMode="auto">
            <a:xfrm>
              <a:off x="1852" y="965"/>
              <a:ext cx="81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sz="1200">
                  <a:latin typeface="바탕" pitchFamily="18" charset="-127"/>
                  <a:ea typeface="바탕" pitchFamily="18" charset="-127"/>
                </a:rPr>
                <a:t>멤버함수</a:t>
              </a:r>
              <a:r>
                <a:rPr lang="en-US" altLang="ko-KR" sz="1200">
                  <a:latin typeface="바탕" pitchFamily="18" charset="-127"/>
                  <a:ea typeface="바탕" pitchFamily="18" charset="-127"/>
                </a:rPr>
                <a:t>/</a:t>
              </a:r>
              <a:r>
                <a:rPr lang="ko-KR" altLang="en-US" sz="1200">
                  <a:latin typeface="바탕" pitchFamily="18" charset="-127"/>
                  <a:ea typeface="바탕" pitchFamily="18" charset="-127"/>
                </a:rPr>
                <a:t>멤버변수</a:t>
              </a:r>
            </a:p>
          </p:txBody>
        </p:sp>
        <p:sp>
          <p:nvSpPr>
            <p:cNvPr id="50210" name="Text Box 34"/>
            <p:cNvSpPr txBox="1">
              <a:spLocks noChangeArrowheads="1"/>
            </p:cNvSpPr>
            <p:nvPr/>
          </p:nvSpPr>
          <p:spPr bwMode="auto">
            <a:xfrm>
              <a:off x="3447" y="965"/>
              <a:ext cx="10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바탕" pitchFamily="18" charset="-127"/>
                  <a:ea typeface="바탕" pitchFamily="18" charset="-127"/>
                </a:rPr>
                <a:t>static </a:t>
              </a:r>
              <a:r>
                <a:rPr lang="ko-KR" altLang="en-US" sz="1200">
                  <a:latin typeface="바탕" pitchFamily="18" charset="-127"/>
                  <a:ea typeface="바탕" pitchFamily="18" charset="-127"/>
                </a:rPr>
                <a:t>멤버함수</a:t>
              </a:r>
              <a:r>
                <a:rPr lang="en-US" altLang="ko-KR" sz="1200">
                  <a:latin typeface="바탕" pitchFamily="18" charset="-127"/>
                  <a:ea typeface="바탕" pitchFamily="18" charset="-127"/>
                </a:rPr>
                <a:t>/</a:t>
              </a:r>
              <a:r>
                <a:rPr lang="ko-KR" altLang="en-US" sz="1200">
                  <a:latin typeface="바탕" pitchFamily="18" charset="-127"/>
                  <a:ea typeface="바탕" pitchFamily="18" charset="-127"/>
                </a:rPr>
                <a:t>멤버변수</a:t>
              </a:r>
            </a:p>
          </p:txBody>
        </p:sp>
        <p:sp>
          <p:nvSpPr>
            <p:cNvPr id="50211" name="Line 35"/>
            <p:cNvSpPr>
              <a:spLocks noChangeShapeType="1"/>
            </p:cNvSpPr>
            <p:nvPr/>
          </p:nvSpPr>
          <p:spPr bwMode="auto">
            <a:xfrm>
              <a:off x="1293" y="3074"/>
              <a:ext cx="35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12" name="Text Box 36"/>
            <p:cNvSpPr txBox="1">
              <a:spLocks noChangeArrowheads="1"/>
            </p:cNvSpPr>
            <p:nvPr/>
          </p:nvSpPr>
          <p:spPr bwMode="auto">
            <a:xfrm>
              <a:off x="2744" y="3133"/>
              <a:ext cx="64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sz="1200">
                  <a:latin typeface="바탕" pitchFamily="18" charset="-127"/>
                  <a:ea typeface="바탕" pitchFamily="18" charset="-127"/>
                </a:rPr>
                <a:t>클래스의 외부</a:t>
              </a:r>
            </a:p>
          </p:txBody>
        </p:sp>
        <p:sp>
          <p:nvSpPr>
            <p:cNvPr id="50213" name="Text Box 37"/>
            <p:cNvSpPr txBox="1">
              <a:spLocks noChangeArrowheads="1"/>
            </p:cNvSpPr>
            <p:nvPr/>
          </p:nvSpPr>
          <p:spPr bwMode="auto">
            <a:xfrm>
              <a:off x="1430" y="1774"/>
              <a:ext cx="30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Courier New" pitchFamily="49" charset="0"/>
                </a:rPr>
                <a:t>this</a:t>
              </a:r>
            </a:p>
          </p:txBody>
        </p:sp>
        <p:sp>
          <p:nvSpPr>
            <p:cNvPr id="50214" name="Text Box 38"/>
            <p:cNvSpPr txBox="1">
              <a:spLocks noChangeArrowheads="1"/>
            </p:cNvSpPr>
            <p:nvPr/>
          </p:nvSpPr>
          <p:spPr bwMode="auto">
            <a:xfrm>
              <a:off x="1303" y="1565"/>
              <a:ext cx="30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Courier New" pitchFamily="49" charset="0"/>
                </a:rPr>
                <a:t>this</a:t>
              </a:r>
            </a:p>
          </p:txBody>
        </p:sp>
        <p:sp>
          <p:nvSpPr>
            <p:cNvPr id="50215" name="Rectangle 39"/>
            <p:cNvSpPr>
              <a:spLocks noChangeArrowheads="1"/>
            </p:cNvSpPr>
            <p:nvPr/>
          </p:nvSpPr>
          <p:spPr bwMode="auto">
            <a:xfrm>
              <a:off x="1293" y="1142"/>
              <a:ext cx="1815" cy="4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200">
                  <a:latin typeface="Courier New" pitchFamily="49" charset="0"/>
                </a:rPr>
                <a:t>void Student::Show()</a:t>
              </a:r>
            </a:p>
            <a:p>
              <a:r>
                <a:rPr lang="en-US" altLang="ko-KR" sz="1200">
                  <a:latin typeface="Courier New" pitchFamily="49" charset="0"/>
                </a:rPr>
                <a:t>{</a:t>
              </a:r>
            </a:p>
            <a:p>
              <a:r>
                <a:rPr lang="en-US" altLang="ko-KR" sz="1200">
                  <a:latin typeface="Courier New" pitchFamily="49" charset="0"/>
                </a:rPr>
                <a:t>    cout &lt;&lt; name &lt;&lt; age;</a:t>
              </a:r>
            </a:p>
            <a:p>
              <a:r>
                <a:rPr lang="en-US" altLang="ko-KR" sz="1200">
                  <a:latin typeface="Courier New" pitchFamily="49" charset="0"/>
                </a:rPr>
                <a:t>}</a:t>
              </a:r>
            </a:p>
          </p:txBody>
        </p:sp>
        <p:sp>
          <p:nvSpPr>
            <p:cNvPr id="50216" name="Freeform 40"/>
            <p:cNvSpPr>
              <a:spLocks/>
            </p:cNvSpPr>
            <p:nvPr/>
          </p:nvSpPr>
          <p:spPr bwMode="auto">
            <a:xfrm>
              <a:off x="1012" y="1526"/>
              <a:ext cx="1146" cy="2075"/>
            </a:xfrm>
            <a:custGeom>
              <a:avLst/>
              <a:gdLst>
                <a:gd name="T0" fmla="*/ 1146 w 1146"/>
                <a:gd name="T1" fmla="*/ 2060 h 2075"/>
                <a:gd name="T2" fmla="*/ 834 w 1146"/>
                <a:gd name="T3" fmla="*/ 2052 h 2075"/>
                <a:gd name="T4" fmla="*/ 474 w 1146"/>
                <a:gd name="T5" fmla="*/ 1920 h 2075"/>
                <a:gd name="T6" fmla="*/ 182 w 1146"/>
                <a:gd name="T7" fmla="*/ 1608 h 2075"/>
                <a:gd name="T8" fmla="*/ 46 w 1146"/>
                <a:gd name="T9" fmla="*/ 1148 h 2075"/>
                <a:gd name="T10" fmla="*/ 10 w 1146"/>
                <a:gd name="T11" fmla="*/ 532 h 2075"/>
                <a:gd name="T12" fmla="*/ 106 w 1146"/>
                <a:gd name="T13" fmla="*/ 164 h 2075"/>
                <a:gd name="T14" fmla="*/ 282 w 1146"/>
                <a:gd name="T15" fmla="*/ 0 h 20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6"/>
                <a:gd name="T25" fmla="*/ 0 h 2075"/>
                <a:gd name="T26" fmla="*/ 1146 w 1146"/>
                <a:gd name="T27" fmla="*/ 2075 h 207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6" h="2075">
                  <a:moveTo>
                    <a:pt x="1146" y="2060"/>
                  </a:moveTo>
                  <a:cubicBezTo>
                    <a:pt x="1094" y="2059"/>
                    <a:pt x="946" y="2075"/>
                    <a:pt x="834" y="2052"/>
                  </a:cubicBezTo>
                  <a:cubicBezTo>
                    <a:pt x="722" y="2029"/>
                    <a:pt x="582" y="1994"/>
                    <a:pt x="474" y="1920"/>
                  </a:cubicBezTo>
                  <a:cubicBezTo>
                    <a:pt x="366" y="1846"/>
                    <a:pt x="253" y="1737"/>
                    <a:pt x="182" y="1608"/>
                  </a:cubicBezTo>
                  <a:cubicBezTo>
                    <a:pt x="111" y="1479"/>
                    <a:pt x="75" y="1327"/>
                    <a:pt x="46" y="1148"/>
                  </a:cubicBezTo>
                  <a:cubicBezTo>
                    <a:pt x="17" y="969"/>
                    <a:pt x="0" y="696"/>
                    <a:pt x="10" y="532"/>
                  </a:cubicBezTo>
                  <a:cubicBezTo>
                    <a:pt x="20" y="368"/>
                    <a:pt x="61" y="253"/>
                    <a:pt x="106" y="164"/>
                  </a:cubicBezTo>
                  <a:cubicBezTo>
                    <a:pt x="151" y="75"/>
                    <a:pt x="245" y="34"/>
                    <a:pt x="282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50217" name="Group 41"/>
            <p:cNvGrpSpPr>
              <a:grpSpLocks/>
            </p:cNvGrpSpPr>
            <p:nvPr/>
          </p:nvGrpSpPr>
          <p:grpSpPr bwMode="auto">
            <a:xfrm>
              <a:off x="975" y="2258"/>
              <a:ext cx="91" cy="91"/>
              <a:chOff x="839" y="3657"/>
              <a:chExt cx="181" cy="181"/>
            </a:xfrm>
          </p:grpSpPr>
          <p:sp>
            <p:nvSpPr>
              <p:cNvPr id="50241" name="Line 42"/>
              <p:cNvSpPr>
                <a:spLocks noChangeShapeType="1"/>
              </p:cNvSpPr>
              <p:nvPr/>
            </p:nvSpPr>
            <p:spPr bwMode="auto">
              <a:xfrm flipH="1">
                <a:off x="839" y="3657"/>
                <a:ext cx="181" cy="18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0242" name="Line 43"/>
              <p:cNvSpPr>
                <a:spLocks noChangeShapeType="1"/>
              </p:cNvSpPr>
              <p:nvPr/>
            </p:nvSpPr>
            <p:spPr bwMode="auto">
              <a:xfrm>
                <a:off x="839" y="3657"/>
                <a:ext cx="181" cy="18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50218" name="Freeform 44"/>
            <p:cNvSpPr>
              <a:spLocks/>
            </p:cNvSpPr>
            <p:nvPr/>
          </p:nvSpPr>
          <p:spPr bwMode="auto">
            <a:xfrm>
              <a:off x="3978" y="1600"/>
              <a:ext cx="719" cy="1974"/>
            </a:xfrm>
            <a:custGeom>
              <a:avLst/>
              <a:gdLst>
                <a:gd name="T0" fmla="*/ 0 w 719"/>
                <a:gd name="T1" fmla="*/ 1974 h 1974"/>
                <a:gd name="T2" fmla="*/ 213 w 719"/>
                <a:gd name="T3" fmla="*/ 1846 h 1974"/>
                <a:gd name="T4" fmla="*/ 430 w 719"/>
                <a:gd name="T5" fmla="*/ 1642 h 1974"/>
                <a:gd name="T6" fmla="*/ 626 w 719"/>
                <a:gd name="T7" fmla="*/ 1296 h 1974"/>
                <a:gd name="T8" fmla="*/ 710 w 719"/>
                <a:gd name="T9" fmla="*/ 840 h 1974"/>
                <a:gd name="T10" fmla="*/ 682 w 719"/>
                <a:gd name="T11" fmla="*/ 380 h 1974"/>
                <a:gd name="T12" fmla="*/ 614 w 719"/>
                <a:gd name="T13" fmla="*/ 148 h 1974"/>
                <a:gd name="T14" fmla="*/ 526 w 719"/>
                <a:gd name="T15" fmla="*/ 0 h 19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19"/>
                <a:gd name="T25" fmla="*/ 0 h 1974"/>
                <a:gd name="T26" fmla="*/ 719 w 719"/>
                <a:gd name="T27" fmla="*/ 1974 h 19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19" h="1974">
                  <a:moveTo>
                    <a:pt x="0" y="1974"/>
                  </a:moveTo>
                  <a:cubicBezTo>
                    <a:pt x="36" y="1953"/>
                    <a:pt x="141" y="1901"/>
                    <a:pt x="213" y="1846"/>
                  </a:cubicBezTo>
                  <a:cubicBezTo>
                    <a:pt x="285" y="1791"/>
                    <a:pt x="361" y="1734"/>
                    <a:pt x="430" y="1642"/>
                  </a:cubicBezTo>
                  <a:cubicBezTo>
                    <a:pt x="499" y="1550"/>
                    <a:pt x="579" y="1430"/>
                    <a:pt x="626" y="1296"/>
                  </a:cubicBezTo>
                  <a:cubicBezTo>
                    <a:pt x="673" y="1162"/>
                    <a:pt x="701" y="993"/>
                    <a:pt x="710" y="840"/>
                  </a:cubicBezTo>
                  <a:cubicBezTo>
                    <a:pt x="719" y="687"/>
                    <a:pt x="698" y="495"/>
                    <a:pt x="682" y="380"/>
                  </a:cubicBezTo>
                  <a:cubicBezTo>
                    <a:pt x="666" y="265"/>
                    <a:pt x="640" y="211"/>
                    <a:pt x="614" y="148"/>
                  </a:cubicBezTo>
                  <a:cubicBezTo>
                    <a:pt x="588" y="85"/>
                    <a:pt x="544" y="31"/>
                    <a:pt x="526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19" name="Freeform 45"/>
            <p:cNvSpPr>
              <a:spLocks/>
            </p:cNvSpPr>
            <p:nvPr/>
          </p:nvSpPr>
          <p:spPr bwMode="auto">
            <a:xfrm>
              <a:off x="1126" y="1994"/>
              <a:ext cx="1028" cy="1523"/>
            </a:xfrm>
            <a:custGeom>
              <a:avLst/>
              <a:gdLst>
                <a:gd name="T0" fmla="*/ 1028 w 1028"/>
                <a:gd name="T1" fmla="*/ 1520 h 1523"/>
                <a:gd name="T2" fmla="*/ 816 w 1028"/>
                <a:gd name="T3" fmla="*/ 1512 h 1523"/>
                <a:gd name="T4" fmla="*/ 544 w 1028"/>
                <a:gd name="T5" fmla="*/ 1452 h 1523"/>
                <a:gd name="T6" fmla="*/ 188 w 1028"/>
                <a:gd name="T7" fmla="*/ 1184 h 1523"/>
                <a:gd name="T8" fmla="*/ 32 w 1028"/>
                <a:gd name="T9" fmla="*/ 788 h 1523"/>
                <a:gd name="T10" fmla="*/ 4 w 1028"/>
                <a:gd name="T11" fmla="*/ 412 h 1523"/>
                <a:gd name="T12" fmla="*/ 56 w 1028"/>
                <a:gd name="T13" fmla="*/ 144 h 1523"/>
                <a:gd name="T14" fmla="*/ 164 w 1028"/>
                <a:gd name="T15" fmla="*/ 0 h 15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28"/>
                <a:gd name="T25" fmla="*/ 0 h 1523"/>
                <a:gd name="T26" fmla="*/ 1028 w 1028"/>
                <a:gd name="T27" fmla="*/ 1523 h 15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28" h="1523">
                  <a:moveTo>
                    <a:pt x="1028" y="1520"/>
                  </a:moveTo>
                  <a:cubicBezTo>
                    <a:pt x="993" y="1519"/>
                    <a:pt x="897" y="1523"/>
                    <a:pt x="816" y="1512"/>
                  </a:cubicBezTo>
                  <a:cubicBezTo>
                    <a:pt x="735" y="1501"/>
                    <a:pt x="649" y="1507"/>
                    <a:pt x="544" y="1452"/>
                  </a:cubicBezTo>
                  <a:cubicBezTo>
                    <a:pt x="439" y="1397"/>
                    <a:pt x="273" y="1295"/>
                    <a:pt x="188" y="1184"/>
                  </a:cubicBezTo>
                  <a:cubicBezTo>
                    <a:pt x="103" y="1073"/>
                    <a:pt x="63" y="917"/>
                    <a:pt x="32" y="788"/>
                  </a:cubicBezTo>
                  <a:cubicBezTo>
                    <a:pt x="1" y="659"/>
                    <a:pt x="0" y="519"/>
                    <a:pt x="4" y="412"/>
                  </a:cubicBezTo>
                  <a:cubicBezTo>
                    <a:pt x="8" y="305"/>
                    <a:pt x="29" y="213"/>
                    <a:pt x="56" y="144"/>
                  </a:cubicBezTo>
                  <a:cubicBezTo>
                    <a:pt x="83" y="75"/>
                    <a:pt x="142" y="30"/>
                    <a:pt x="164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20" name="Freeform 46"/>
            <p:cNvSpPr>
              <a:spLocks/>
            </p:cNvSpPr>
            <p:nvPr/>
          </p:nvSpPr>
          <p:spPr bwMode="auto">
            <a:xfrm>
              <a:off x="2769" y="1596"/>
              <a:ext cx="747" cy="396"/>
            </a:xfrm>
            <a:custGeom>
              <a:avLst/>
              <a:gdLst>
                <a:gd name="T0" fmla="*/ 747 w 702"/>
                <a:gd name="T1" fmla="*/ 0 h 396"/>
                <a:gd name="T2" fmla="*/ 707 w 702"/>
                <a:gd name="T3" fmla="*/ 156 h 396"/>
                <a:gd name="T4" fmla="*/ 541 w 702"/>
                <a:gd name="T5" fmla="*/ 268 h 396"/>
                <a:gd name="T6" fmla="*/ 0 w 702"/>
                <a:gd name="T7" fmla="*/ 396 h 3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2"/>
                <a:gd name="T13" fmla="*/ 0 h 396"/>
                <a:gd name="T14" fmla="*/ 702 w 702"/>
                <a:gd name="T15" fmla="*/ 396 h 3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2" h="396">
                  <a:moveTo>
                    <a:pt x="702" y="0"/>
                  </a:moveTo>
                  <a:cubicBezTo>
                    <a:pt x="696" y="26"/>
                    <a:pt x="696" y="111"/>
                    <a:pt x="664" y="156"/>
                  </a:cubicBezTo>
                  <a:cubicBezTo>
                    <a:pt x="632" y="201"/>
                    <a:pt x="619" y="228"/>
                    <a:pt x="508" y="268"/>
                  </a:cubicBezTo>
                  <a:cubicBezTo>
                    <a:pt x="397" y="308"/>
                    <a:pt x="85" y="375"/>
                    <a:pt x="0" y="396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 type="arrow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50221" name="Group 47"/>
            <p:cNvGrpSpPr>
              <a:grpSpLocks/>
            </p:cNvGrpSpPr>
            <p:nvPr/>
          </p:nvGrpSpPr>
          <p:grpSpPr bwMode="auto">
            <a:xfrm>
              <a:off x="2965" y="1737"/>
              <a:ext cx="91" cy="91"/>
              <a:chOff x="839" y="3657"/>
              <a:chExt cx="181" cy="181"/>
            </a:xfrm>
          </p:grpSpPr>
          <p:sp>
            <p:nvSpPr>
              <p:cNvPr id="50239" name="Line 48"/>
              <p:cNvSpPr>
                <a:spLocks noChangeShapeType="1"/>
              </p:cNvSpPr>
              <p:nvPr/>
            </p:nvSpPr>
            <p:spPr bwMode="auto">
              <a:xfrm flipH="1">
                <a:off x="839" y="3657"/>
                <a:ext cx="181" cy="18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0240" name="Line 49"/>
              <p:cNvSpPr>
                <a:spLocks noChangeShapeType="1"/>
              </p:cNvSpPr>
              <p:nvPr/>
            </p:nvSpPr>
            <p:spPr bwMode="auto">
              <a:xfrm>
                <a:off x="839" y="3657"/>
                <a:ext cx="181" cy="18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50222" name="Freeform 50"/>
            <p:cNvSpPr>
              <a:spLocks/>
            </p:cNvSpPr>
            <p:nvPr/>
          </p:nvSpPr>
          <p:spPr bwMode="auto">
            <a:xfrm>
              <a:off x="1432" y="1597"/>
              <a:ext cx="248" cy="321"/>
            </a:xfrm>
            <a:custGeom>
              <a:avLst/>
              <a:gdLst>
                <a:gd name="T0" fmla="*/ 248 w 248"/>
                <a:gd name="T1" fmla="*/ 0 h 321"/>
                <a:gd name="T2" fmla="*/ 209 w 248"/>
                <a:gd name="T3" fmla="*/ 133 h 321"/>
                <a:gd name="T4" fmla="*/ 143 w 248"/>
                <a:gd name="T5" fmla="*/ 185 h 321"/>
                <a:gd name="T6" fmla="*/ 25 w 248"/>
                <a:gd name="T7" fmla="*/ 213 h 321"/>
                <a:gd name="T8" fmla="*/ 0 w 248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321"/>
                <a:gd name="T17" fmla="*/ 248 w 248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321">
                  <a:moveTo>
                    <a:pt x="248" y="0"/>
                  </a:moveTo>
                  <a:cubicBezTo>
                    <a:pt x="242" y="21"/>
                    <a:pt x="227" y="102"/>
                    <a:pt x="209" y="133"/>
                  </a:cubicBezTo>
                  <a:cubicBezTo>
                    <a:pt x="191" y="164"/>
                    <a:pt x="173" y="172"/>
                    <a:pt x="143" y="185"/>
                  </a:cubicBezTo>
                  <a:cubicBezTo>
                    <a:pt x="112" y="198"/>
                    <a:pt x="49" y="190"/>
                    <a:pt x="25" y="213"/>
                  </a:cubicBezTo>
                  <a:cubicBezTo>
                    <a:pt x="2" y="236"/>
                    <a:pt x="5" y="299"/>
                    <a:pt x="0" y="321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 type="none" w="sm" len="med"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23" name="Freeform 51"/>
            <p:cNvSpPr>
              <a:spLocks/>
            </p:cNvSpPr>
            <p:nvPr/>
          </p:nvSpPr>
          <p:spPr bwMode="auto">
            <a:xfrm>
              <a:off x="1380" y="1602"/>
              <a:ext cx="239" cy="314"/>
            </a:xfrm>
            <a:custGeom>
              <a:avLst/>
              <a:gdLst>
                <a:gd name="T0" fmla="*/ 239 w 239"/>
                <a:gd name="T1" fmla="*/ 0 h 314"/>
                <a:gd name="T2" fmla="*/ 215 w 239"/>
                <a:gd name="T3" fmla="*/ 88 h 314"/>
                <a:gd name="T4" fmla="*/ 151 w 239"/>
                <a:gd name="T5" fmla="*/ 132 h 314"/>
                <a:gd name="T6" fmla="*/ 31 w 239"/>
                <a:gd name="T7" fmla="*/ 168 h 314"/>
                <a:gd name="T8" fmla="*/ 0 w 239"/>
                <a:gd name="T9" fmla="*/ 314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9"/>
                <a:gd name="T16" fmla="*/ 0 h 314"/>
                <a:gd name="T17" fmla="*/ 239 w 239"/>
                <a:gd name="T18" fmla="*/ 314 h 3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9" h="314">
                  <a:moveTo>
                    <a:pt x="239" y="0"/>
                  </a:moveTo>
                  <a:cubicBezTo>
                    <a:pt x="235" y="15"/>
                    <a:pt x="230" y="66"/>
                    <a:pt x="215" y="88"/>
                  </a:cubicBezTo>
                  <a:cubicBezTo>
                    <a:pt x="200" y="110"/>
                    <a:pt x="182" y="119"/>
                    <a:pt x="151" y="132"/>
                  </a:cubicBezTo>
                  <a:cubicBezTo>
                    <a:pt x="120" y="145"/>
                    <a:pt x="56" y="138"/>
                    <a:pt x="31" y="168"/>
                  </a:cubicBezTo>
                  <a:cubicBezTo>
                    <a:pt x="6" y="198"/>
                    <a:pt x="7" y="284"/>
                    <a:pt x="0" y="31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 type="arrow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24" name="Rectangle 52"/>
            <p:cNvSpPr>
              <a:spLocks noChangeArrowheads="1"/>
            </p:cNvSpPr>
            <p:nvPr/>
          </p:nvSpPr>
          <p:spPr bwMode="auto">
            <a:xfrm>
              <a:off x="2155" y="3295"/>
              <a:ext cx="1815" cy="4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200">
                  <a:latin typeface="Courier New" pitchFamily="49" charset="0"/>
                </a:rPr>
                <a:t>int main()</a:t>
              </a:r>
            </a:p>
            <a:p>
              <a:r>
                <a:rPr lang="en-US" altLang="ko-KR" sz="1200">
                  <a:latin typeface="Courier New" pitchFamily="49" charset="0"/>
                </a:rPr>
                <a:t>{</a:t>
              </a:r>
            </a:p>
            <a:p>
              <a:r>
                <a:rPr lang="en-US" altLang="ko-KR" sz="1200">
                  <a:latin typeface="Courier New" pitchFamily="49" charset="0"/>
                </a:rPr>
                <a:t>    ...</a:t>
              </a:r>
            </a:p>
            <a:p>
              <a:r>
                <a:rPr lang="en-US" altLang="ko-KR" sz="1200">
                  <a:latin typeface="Courier New" pitchFamily="49" charset="0"/>
                </a:rPr>
                <a:t>}</a:t>
              </a:r>
            </a:p>
          </p:txBody>
        </p:sp>
        <p:sp>
          <p:nvSpPr>
            <p:cNvPr id="50225" name="Text Box 53"/>
            <p:cNvSpPr txBox="1">
              <a:spLocks noChangeArrowheads="1"/>
            </p:cNvSpPr>
            <p:nvPr/>
          </p:nvSpPr>
          <p:spPr bwMode="auto">
            <a:xfrm>
              <a:off x="976" y="1518"/>
              <a:ext cx="18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/>
                <a:t>①</a:t>
              </a:r>
            </a:p>
          </p:txBody>
        </p:sp>
        <p:sp>
          <p:nvSpPr>
            <p:cNvPr id="50226" name="Freeform 54"/>
            <p:cNvSpPr>
              <a:spLocks/>
            </p:cNvSpPr>
            <p:nvPr/>
          </p:nvSpPr>
          <p:spPr bwMode="auto">
            <a:xfrm>
              <a:off x="3972" y="2312"/>
              <a:ext cx="472" cy="1160"/>
            </a:xfrm>
            <a:custGeom>
              <a:avLst/>
              <a:gdLst>
                <a:gd name="T0" fmla="*/ 0 w 472"/>
                <a:gd name="T1" fmla="*/ 1160 h 1160"/>
                <a:gd name="T2" fmla="*/ 169 w 472"/>
                <a:gd name="T3" fmla="*/ 1067 h 1160"/>
                <a:gd name="T4" fmla="*/ 382 w 472"/>
                <a:gd name="T5" fmla="*/ 825 h 1160"/>
                <a:gd name="T6" fmla="*/ 460 w 472"/>
                <a:gd name="T7" fmla="*/ 436 h 1160"/>
                <a:gd name="T8" fmla="*/ 312 w 472"/>
                <a:gd name="T9" fmla="*/ 124 h 1160"/>
                <a:gd name="T10" fmla="*/ 92 w 472"/>
                <a:gd name="T11" fmla="*/ 0 h 11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2"/>
                <a:gd name="T19" fmla="*/ 0 h 1160"/>
                <a:gd name="T20" fmla="*/ 472 w 472"/>
                <a:gd name="T21" fmla="*/ 1160 h 11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2" h="1160">
                  <a:moveTo>
                    <a:pt x="0" y="1160"/>
                  </a:moveTo>
                  <a:cubicBezTo>
                    <a:pt x="28" y="1144"/>
                    <a:pt x="105" y="1123"/>
                    <a:pt x="169" y="1067"/>
                  </a:cubicBezTo>
                  <a:cubicBezTo>
                    <a:pt x="233" y="1011"/>
                    <a:pt x="334" y="930"/>
                    <a:pt x="382" y="825"/>
                  </a:cubicBezTo>
                  <a:cubicBezTo>
                    <a:pt x="430" y="720"/>
                    <a:pt x="472" y="553"/>
                    <a:pt x="460" y="436"/>
                  </a:cubicBezTo>
                  <a:cubicBezTo>
                    <a:pt x="448" y="319"/>
                    <a:pt x="373" y="197"/>
                    <a:pt x="312" y="124"/>
                  </a:cubicBezTo>
                  <a:cubicBezTo>
                    <a:pt x="251" y="51"/>
                    <a:pt x="138" y="26"/>
                    <a:pt x="92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27" name="Text Box 55"/>
            <p:cNvSpPr txBox="1">
              <a:spLocks noChangeArrowheads="1"/>
            </p:cNvSpPr>
            <p:nvPr/>
          </p:nvSpPr>
          <p:spPr bwMode="auto">
            <a:xfrm>
              <a:off x="1067" y="1927"/>
              <a:ext cx="18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/>
                <a:t>②</a:t>
              </a:r>
            </a:p>
          </p:txBody>
        </p:sp>
        <p:sp>
          <p:nvSpPr>
            <p:cNvPr id="50228" name="Text Box 56"/>
            <p:cNvSpPr txBox="1">
              <a:spLocks noChangeArrowheads="1"/>
            </p:cNvSpPr>
            <p:nvPr/>
          </p:nvSpPr>
          <p:spPr bwMode="auto">
            <a:xfrm>
              <a:off x="1234" y="1655"/>
              <a:ext cx="18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/>
                <a:t>③</a:t>
              </a:r>
            </a:p>
          </p:txBody>
        </p:sp>
        <p:sp>
          <p:nvSpPr>
            <p:cNvPr id="50229" name="Text Box 57"/>
            <p:cNvSpPr txBox="1">
              <a:spLocks noChangeArrowheads="1"/>
            </p:cNvSpPr>
            <p:nvPr/>
          </p:nvSpPr>
          <p:spPr bwMode="auto">
            <a:xfrm>
              <a:off x="1611" y="1655"/>
              <a:ext cx="18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/>
                <a:t>④</a:t>
              </a:r>
            </a:p>
          </p:txBody>
        </p:sp>
        <p:sp>
          <p:nvSpPr>
            <p:cNvPr id="50230" name="Text Box 58"/>
            <p:cNvSpPr txBox="1">
              <a:spLocks noChangeArrowheads="1"/>
            </p:cNvSpPr>
            <p:nvPr/>
          </p:nvSpPr>
          <p:spPr bwMode="auto">
            <a:xfrm>
              <a:off x="2595" y="1700"/>
              <a:ext cx="18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/>
                <a:t>⑩</a:t>
              </a:r>
            </a:p>
          </p:txBody>
        </p:sp>
        <p:sp>
          <p:nvSpPr>
            <p:cNvPr id="50231" name="Text Box 59"/>
            <p:cNvSpPr txBox="1">
              <a:spLocks noChangeArrowheads="1"/>
            </p:cNvSpPr>
            <p:nvPr/>
          </p:nvSpPr>
          <p:spPr bwMode="auto">
            <a:xfrm>
              <a:off x="4432" y="1714"/>
              <a:ext cx="18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/>
                <a:t>⑦</a:t>
              </a:r>
            </a:p>
          </p:txBody>
        </p:sp>
        <p:sp>
          <p:nvSpPr>
            <p:cNvPr id="50232" name="Freeform 60"/>
            <p:cNvSpPr>
              <a:spLocks/>
            </p:cNvSpPr>
            <p:nvPr/>
          </p:nvSpPr>
          <p:spPr bwMode="auto">
            <a:xfrm>
              <a:off x="2692" y="1596"/>
              <a:ext cx="734" cy="324"/>
            </a:xfrm>
            <a:custGeom>
              <a:avLst/>
              <a:gdLst>
                <a:gd name="T0" fmla="*/ 734 w 836"/>
                <a:gd name="T1" fmla="*/ 0 h 324"/>
                <a:gd name="T2" fmla="*/ 692 w 836"/>
                <a:gd name="T3" fmla="*/ 96 h 324"/>
                <a:gd name="T4" fmla="*/ 594 w 836"/>
                <a:gd name="T5" fmla="*/ 152 h 324"/>
                <a:gd name="T6" fmla="*/ 425 w 836"/>
                <a:gd name="T7" fmla="*/ 180 h 324"/>
                <a:gd name="T8" fmla="*/ 207 w 836"/>
                <a:gd name="T9" fmla="*/ 188 h 324"/>
                <a:gd name="T10" fmla="*/ 70 w 836"/>
                <a:gd name="T11" fmla="*/ 224 h 324"/>
                <a:gd name="T12" fmla="*/ 0 w 836"/>
                <a:gd name="T13" fmla="*/ 324 h 3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36"/>
                <a:gd name="T22" fmla="*/ 0 h 324"/>
                <a:gd name="T23" fmla="*/ 836 w 836"/>
                <a:gd name="T24" fmla="*/ 324 h 3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36" h="324">
                  <a:moveTo>
                    <a:pt x="836" y="0"/>
                  </a:moveTo>
                  <a:cubicBezTo>
                    <a:pt x="828" y="16"/>
                    <a:pt x="815" y="71"/>
                    <a:pt x="788" y="96"/>
                  </a:cubicBezTo>
                  <a:cubicBezTo>
                    <a:pt x="761" y="121"/>
                    <a:pt x="727" y="138"/>
                    <a:pt x="676" y="152"/>
                  </a:cubicBezTo>
                  <a:cubicBezTo>
                    <a:pt x="625" y="166"/>
                    <a:pt x="557" y="174"/>
                    <a:pt x="484" y="180"/>
                  </a:cubicBezTo>
                  <a:cubicBezTo>
                    <a:pt x="411" y="186"/>
                    <a:pt x="303" y="181"/>
                    <a:pt x="236" y="188"/>
                  </a:cubicBezTo>
                  <a:cubicBezTo>
                    <a:pt x="169" y="195"/>
                    <a:pt x="119" y="201"/>
                    <a:pt x="80" y="224"/>
                  </a:cubicBezTo>
                  <a:cubicBezTo>
                    <a:pt x="41" y="247"/>
                    <a:pt x="17" y="303"/>
                    <a:pt x="0" y="32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 type="none" w="sm" len="med"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33" name="Text Box 61"/>
            <p:cNvSpPr txBox="1">
              <a:spLocks noChangeArrowheads="1"/>
            </p:cNvSpPr>
            <p:nvPr/>
          </p:nvSpPr>
          <p:spPr bwMode="auto">
            <a:xfrm>
              <a:off x="4106" y="2199"/>
              <a:ext cx="18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/>
                <a:t>⑧</a:t>
              </a:r>
            </a:p>
          </p:txBody>
        </p:sp>
        <p:sp>
          <p:nvSpPr>
            <p:cNvPr id="50234" name="Freeform 62"/>
            <p:cNvSpPr>
              <a:spLocks/>
            </p:cNvSpPr>
            <p:nvPr/>
          </p:nvSpPr>
          <p:spPr bwMode="auto">
            <a:xfrm>
              <a:off x="3554" y="1593"/>
              <a:ext cx="56" cy="475"/>
            </a:xfrm>
            <a:custGeom>
              <a:avLst/>
              <a:gdLst>
                <a:gd name="T0" fmla="*/ 56 w 56"/>
                <a:gd name="T1" fmla="*/ 0 h 475"/>
                <a:gd name="T2" fmla="*/ 4 w 56"/>
                <a:gd name="T3" fmla="*/ 272 h 475"/>
                <a:gd name="T4" fmla="*/ 33 w 56"/>
                <a:gd name="T5" fmla="*/ 475 h 475"/>
                <a:gd name="T6" fmla="*/ 0 60000 65536"/>
                <a:gd name="T7" fmla="*/ 0 60000 65536"/>
                <a:gd name="T8" fmla="*/ 0 60000 65536"/>
                <a:gd name="T9" fmla="*/ 0 w 56"/>
                <a:gd name="T10" fmla="*/ 0 h 475"/>
                <a:gd name="T11" fmla="*/ 56 w 56"/>
                <a:gd name="T12" fmla="*/ 475 h 4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475">
                  <a:moveTo>
                    <a:pt x="56" y="0"/>
                  </a:moveTo>
                  <a:cubicBezTo>
                    <a:pt x="47" y="45"/>
                    <a:pt x="8" y="193"/>
                    <a:pt x="4" y="272"/>
                  </a:cubicBezTo>
                  <a:cubicBezTo>
                    <a:pt x="0" y="351"/>
                    <a:pt x="27" y="433"/>
                    <a:pt x="33" y="475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35" name="Freeform 63"/>
            <p:cNvSpPr>
              <a:spLocks/>
            </p:cNvSpPr>
            <p:nvPr/>
          </p:nvSpPr>
          <p:spPr bwMode="auto">
            <a:xfrm>
              <a:off x="2768" y="1919"/>
              <a:ext cx="748" cy="157"/>
            </a:xfrm>
            <a:custGeom>
              <a:avLst/>
              <a:gdLst>
                <a:gd name="T0" fmla="*/ 748 w 831"/>
                <a:gd name="T1" fmla="*/ 157 h 157"/>
                <a:gd name="T2" fmla="*/ 702 w 831"/>
                <a:gd name="T3" fmla="*/ 45 h 157"/>
                <a:gd name="T4" fmla="*/ 551 w 831"/>
                <a:gd name="T5" fmla="*/ 1 h 157"/>
                <a:gd name="T6" fmla="*/ 274 w 831"/>
                <a:gd name="T7" fmla="*/ 53 h 157"/>
                <a:gd name="T8" fmla="*/ 0 w 831"/>
                <a:gd name="T9" fmla="*/ 121 h 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1"/>
                <a:gd name="T16" fmla="*/ 0 h 157"/>
                <a:gd name="T17" fmla="*/ 831 w 831"/>
                <a:gd name="T18" fmla="*/ 157 h 1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1" h="157">
                  <a:moveTo>
                    <a:pt x="831" y="157"/>
                  </a:moveTo>
                  <a:cubicBezTo>
                    <a:pt x="823" y="138"/>
                    <a:pt x="816" y="71"/>
                    <a:pt x="780" y="45"/>
                  </a:cubicBezTo>
                  <a:cubicBezTo>
                    <a:pt x="744" y="19"/>
                    <a:pt x="691" y="0"/>
                    <a:pt x="612" y="1"/>
                  </a:cubicBezTo>
                  <a:cubicBezTo>
                    <a:pt x="533" y="2"/>
                    <a:pt x="406" y="33"/>
                    <a:pt x="304" y="53"/>
                  </a:cubicBezTo>
                  <a:cubicBezTo>
                    <a:pt x="202" y="73"/>
                    <a:pt x="63" y="107"/>
                    <a:pt x="0" y="121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 type="arrow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36" name="Text Box 64"/>
            <p:cNvSpPr txBox="1">
              <a:spLocks noChangeArrowheads="1"/>
            </p:cNvSpPr>
            <p:nvPr/>
          </p:nvSpPr>
          <p:spPr bwMode="auto">
            <a:xfrm>
              <a:off x="3290" y="1885"/>
              <a:ext cx="18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/>
                <a:t>⑥</a:t>
              </a:r>
            </a:p>
          </p:txBody>
        </p:sp>
        <p:sp>
          <p:nvSpPr>
            <p:cNvPr id="50237" name="Text Box 65"/>
            <p:cNvSpPr txBox="1">
              <a:spLocks noChangeArrowheads="1"/>
            </p:cNvSpPr>
            <p:nvPr/>
          </p:nvSpPr>
          <p:spPr bwMode="auto">
            <a:xfrm>
              <a:off x="3244" y="1700"/>
              <a:ext cx="18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/>
                <a:t>⑤</a:t>
              </a:r>
            </a:p>
          </p:txBody>
        </p:sp>
        <p:sp>
          <p:nvSpPr>
            <p:cNvPr id="50238" name="Text Box 66"/>
            <p:cNvSpPr txBox="1">
              <a:spLocks noChangeArrowheads="1"/>
            </p:cNvSpPr>
            <p:nvPr/>
          </p:nvSpPr>
          <p:spPr bwMode="auto">
            <a:xfrm>
              <a:off x="3540" y="1655"/>
              <a:ext cx="18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/>
                <a:t>⑨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800"/>
              <a:t>this </a:t>
            </a:r>
            <a:r>
              <a:rPr lang="ko-KR" altLang="en-US" sz="3800"/>
              <a:t>포인터 </a:t>
            </a:r>
            <a:r>
              <a:rPr lang="en-US" altLang="ko-KR" sz="3800"/>
              <a:t>2/2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222750" y="742950"/>
            <a:ext cx="4483100" cy="3389313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352425" y="742950"/>
            <a:ext cx="3168650" cy="3389313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496888" y="869950"/>
            <a:ext cx="2879725" cy="174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>
              <a:lnSpc>
                <a:spcPct val="120000"/>
              </a:lnSpc>
            </a:pPr>
            <a:r>
              <a:rPr lang="en-US" altLang="ko-KR" sz="1500">
                <a:latin typeface="Courier New" pitchFamily="49" charset="0"/>
                <a:ea typeface="바탕체" pitchFamily="17" charset="-127"/>
                <a:cs typeface="Courier New" pitchFamily="49" charset="0"/>
              </a:rPr>
              <a:t>int main(void)</a:t>
            </a:r>
          </a:p>
          <a:p>
            <a:pPr eaLnBrk="0" latinLnBrk="0" hangingPunct="0">
              <a:lnSpc>
                <a:spcPct val="120000"/>
              </a:lnSpc>
            </a:pPr>
            <a:r>
              <a:rPr lang="en-US" altLang="ko-KR" sz="1500">
                <a:latin typeface="Courier New" pitchFamily="49" charset="0"/>
                <a:ea typeface="바탕체" pitchFamily="17" charset="-127"/>
                <a:cs typeface="Courier New" pitchFamily="49" charset="0"/>
              </a:rPr>
              <a:t>{</a:t>
            </a:r>
          </a:p>
          <a:p>
            <a:pPr eaLnBrk="0" latinLnBrk="0" hangingPunct="0">
              <a:lnSpc>
                <a:spcPct val="120000"/>
              </a:lnSpc>
            </a:pPr>
            <a:r>
              <a:rPr lang="en-US" altLang="ko-KR" sz="1500">
                <a:latin typeface="Courier New" pitchFamily="49" charset="0"/>
                <a:ea typeface="바탕체" pitchFamily="17" charset="-127"/>
                <a:cs typeface="Courier New" pitchFamily="49" charset="0"/>
              </a:rPr>
              <a:t>   ...</a:t>
            </a:r>
          </a:p>
          <a:p>
            <a:pPr eaLnBrk="0" latinLnBrk="0" hangingPunct="0">
              <a:lnSpc>
                <a:spcPct val="120000"/>
              </a:lnSpc>
            </a:pPr>
            <a:r>
              <a:rPr lang="en-US" altLang="ko-KR" sz="1500">
                <a:latin typeface="Courier New" pitchFamily="49" charset="0"/>
                <a:ea typeface="바탕체" pitchFamily="17" charset="-127"/>
                <a:cs typeface="Courier New" pitchFamily="49" charset="0"/>
              </a:rPr>
              <a:t>   s1.Show();</a:t>
            </a:r>
          </a:p>
          <a:p>
            <a:pPr eaLnBrk="0" latinLnBrk="0" hangingPunct="0">
              <a:lnSpc>
                <a:spcPct val="120000"/>
              </a:lnSpc>
            </a:pPr>
            <a:r>
              <a:rPr lang="en-US" altLang="ko-KR" sz="1500">
                <a:latin typeface="Courier New" pitchFamily="49" charset="0"/>
                <a:ea typeface="바탕체" pitchFamily="17" charset="-127"/>
                <a:cs typeface="Courier New" pitchFamily="49" charset="0"/>
              </a:rPr>
              <a:t>   ...</a:t>
            </a:r>
          </a:p>
          <a:p>
            <a:pPr eaLnBrk="0" latinLnBrk="0" hangingPunct="0">
              <a:lnSpc>
                <a:spcPct val="120000"/>
              </a:lnSpc>
            </a:pPr>
            <a:r>
              <a:rPr lang="en-US" altLang="ko-KR" sz="1500">
                <a:latin typeface="Courier New" pitchFamily="49" charset="0"/>
                <a:ea typeface="바탕체" pitchFamily="17" charset="-127"/>
                <a:cs typeface="Courier New" pitchFamily="49" charset="0"/>
              </a:rPr>
              <a:t>}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496888" y="2765425"/>
            <a:ext cx="2882900" cy="1200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500">
                <a:latin typeface="Courier New" pitchFamily="49" charset="0"/>
              </a:rPr>
              <a:t>void Student::Show()</a:t>
            </a:r>
          </a:p>
          <a:p>
            <a:pPr>
              <a:lnSpc>
                <a:spcPct val="120000"/>
              </a:lnSpc>
            </a:pPr>
            <a:r>
              <a:rPr lang="en-US" altLang="ko-KR" sz="1500">
                <a:latin typeface="Courier New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ko-KR" sz="1500">
                <a:latin typeface="Courier New" pitchFamily="49" charset="0"/>
              </a:rPr>
              <a:t>   cout &lt;&lt; name &lt;&lt; age;</a:t>
            </a:r>
          </a:p>
          <a:p>
            <a:pPr>
              <a:lnSpc>
                <a:spcPct val="120000"/>
              </a:lnSpc>
            </a:pPr>
            <a:r>
              <a:rPr lang="en-US" altLang="ko-KR" sz="1500">
                <a:latin typeface="Courier New" pitchFamily="49" charset="0"/>
              </a:rPr>
              <a:t>}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4321175" y="2765425"/>
            <a:ext cx="4240213" cy="1200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500">
                <a:solidFill>
                  <a:srgbClr val="000000"/>
                </a:solidFill>
                <a:latin typeface="Courier New" pitchFamily="49" charset="0"/>
                <a:ea typeface="바탕체" pitchFamily="17" charset="-127"/>
                <a:cs typeface="Courier New" pitchFamily="49" charset="0"/>
              </a:rPr>
              <a:t>void Student::Show(Student *this)</a:t>
            </a:r>
          </a:p>
          <a:p>
            <a:pPr>
              <a:lnSpc>
                <a:spcPct val="120000"/>
              </a:lnSpc>
            </a:pPr>
            <a:r>
              <a:rPr lang="en-US" altLang="ko-KR" sz="1500">
                <a:solidFill>
                  <a:srgbClr val="000000"/>
                </a:solidFill>
                <a:latin typeface="Courier New" pitchFamily="49" charset="0"/>
                <a:ea typeface="바탕체" pitchFamily="17" charset="-127"/>
                <a:cs typeface="Courier New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ko-KR" sz="1500">
                <a:solidFill>
                  <a:srgbClr val="000000"/>
                </a:solidFill>
                <a:latin typeface="Courier New" pitchFamily="49" charset="0"/>
                <a:ea typeface="바탕체" pitchFamily="17" charset="-127"/>
                <a:cs typeface="Courier New" pitchFamily="49" charset="0"/>
              </a:rPr>
              <a:t>   cout &lt;&lt; this-&gt;name &lt;&lt; this-&gt;age;</a:t>
            </a:r>
          </a:p>
          <a:p>
            <a:pPr>
              <a:lnSpc>
                <a:spcPct val="120000"/>
              </a:lnSpc>
            </a:pPr>
            <a:r>
              <a:rPr lang="en-US" altLang="ko-KR" sz="1500">
                <a:solidFill>
                  <a:srgbClr val="000000"/>
                </a:solidFill>
                <a:latin typeface="Courier New" pitchFamily="49" charset="0"/>
                <a:ea typeface="바탕체" pitchFamily="17" charset="-127"/>
                <a:cs typeface="Courier New" pitchFamily="49" charset="0"/>
              </a:rPr>
              <a:t>}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4321175" y="869950"/>
            <a:ext cx="4240213" cy="174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>
              <a:lnSpc>
                <a:spcPct val="120000"/>
              </a:lnSpc>
            </a:pPr>
            <a:r>
              <a:rPr lang="en-US" altLang="ko-KR" sz="1500">
                <a:latin typeface="Courier New" pitchFamily="49" charset="0"/>
                <a:ea typeface="바탕체" pitchFamily="17" charset="-127"/>
                <a:cs typeface="Courier New" pitchFamily="49" charset="0"/>
              </a:rPr>
              <a:t>int main(void)</a:t>
            </a:r>
          </a:p>
          <a:p>
            <a:pPr eaLnBrk="0" latinLnBrk="0" hangingPunct="0">
              <a:lnSpc>
                <a:spcPct val="120000"/>
              </a:lnSpc>
            </a:pPr>
            <a:r>
              <a:rPr lang="en-US" altLang="ko-KR" sz="1500">
                <a:latin typeface="Courier New" pitchFamily="49" charset="0"/>
                <a:ea typeface="바탕체" pitchFamily="17" charset="-127"/>
                <a:cs typeface="Courier New" pitchFamily="49" charset="0"/>
              </a:rPr>
              <a:t>{</a:t>
            </a:r>
          </a:p>
          <a:p>
            <a:pPr eaLnBrk="0" latinLnBrk="0" hangingPunct="0">
              <a:lnSpc>
                <a:spcPct val="120000"/>
              </a:lnSpc>
            </a:pPr>
            <a:r>
              <a:rPr lang="en-US" altLang="ko-KR" sz="1500">
                <a:latin typeface="Courier New" pitchFamily="49" charset="0"/>
                <a:ea typeface="바탕체" pitchFamily="17" charset="-127"/>
                <a:cs typeface="Courier New" pitchFamily="49" charset="0"/>
              </a:rPr>
              <a:t>   ...</a:t>
            </a:r>
          </a:p>
          <a:p>
            <a:pPr eaLnBrk="0" latinLnBrk="0" hangingPunct="0">
              <a:lnSpc>
                <a:spcPct val="120000"/>
              </a:lnSpc>
            </a:pPr>
            <a:r>
              <a:rPr lang="en-US" altLang="ko-KR" sz="1500">
                <a:latin typeface="Courier New" pitchFamily="49" charset="0"/>
                <a:ea typeface="바탕체" pitchFamily="17" charset="-127"/>
                <a:cs typeface="Courier New" pitchFamily="49" charset="0"/>
              </a:rPr>
              <a:t>   </a:t>
            </a:r>
            <a:r>
              <a:rPr lang="en-US" altLang="ko-KR" sz="1500">
                <a:solidFill>
                  <a:srgbClr val="000000"/>
                </a:solidFill>
                <a:latin typeface="Courier New" pitchFamily="49" charset="0"/>
                <a:ea typeface="바탕체" pitchFamily="17" charset="-127"/>
                <a:cs typeface="Courier New" pitchFamily="49" charset="0"/>
              </a:rPr>
              <a:t>Student::Show(s1.this);</a:t>
            </a:r>
            <a:endParaRPr lang="en-US" altLang="ko-KR" sz="1500">
              <a:latin typeface="Courier New" pitchFamily="49" charset="0"/>
              <a:ea typeface="바탕체" pitchFamily="17" charset="-127"/>
              <a:cs typeface="Courier New" pitchFamily="49" charset="0"/>
            </a:endParaRPr>
          </a:p>
          <a:p>
            <a:pPr eaLnBrk="0" latinLnBrk="0" hangingPunct="0">
              <a:lnSpc>
                <a:spcPct val="120000"/>
              </a:lnSpc>
            </a:pPr>
            <a:r>
              <a:rPr lang="en-US" altLang="ko-KR" sz="1500">
                <a:latin typeface="Courier New" pitchFamily="49" charset="0"/>
                <a:ea typeface="바탕체" pitchFamily="17" charset="-127"/>
                <a:cs typeface="Courier New" pitchFamily="49" charset="0"/>
              </a:rPr>
              <a:t>   ...</a:t>
            </a:r>
          </a:p>
          <a:p>
            <a:pPr eaLnBrk="0" latinLnBrk="0" hangingPunct="0">
              <a:lnSpc>
                <a:spcPct val="120000"/>
              </a:lnSpc>
            </a:pPr>
            <a:r>
              <a:rPr lang="en-US" altLang="ko-KR" sz="1500">
                <a:latin typeface="Courier New" pitchFamily="49" charset="0"/>
                <a:ea typeface="바탕체" pitchFamily="17" charset="-127"/>
                <a:cs typeface="Courier New" pitchFamily="49" charset="0"/>
              </a:rPr>
              <a:t>}</a:t>
            </a:r>
          </a:p>
        </p:txBody>
      </p:sp>
      <p:sp>
        <p:nvSpPr>
          <p:cNvPr id="51209" name="Freeform 9"/>
          <p:cNvSpPr>
            <a:spLocks/>
          </p:cNvSpPr>
          <p:nvPr/>
        </p:nvSpPr>
        <p:spPr bwMode="auto">
          <a:xfrm>
            <a:off x="6918325" y="2044700"/>
            <a:ext cx="923925" cy="792163"/>
          </a:xfrm>
          <a:custGeom>
            <a:avLst/>
            <a:gdLst>
              <a:gd name="T0" fmla="*/ 15399 w 420"/>
              <a:gd name="T1" fmla="*/ 0 h 362"/>
              <a:gd name="T2" fmla="*/ 72594 w 420"/>
              <a:gd name="T3" fmla="*/ 201323 h 362"/>
              <a:gd name="T4" fmla="*/ 457563 w 420"/>
              <a:gd name="T5" fmla="*/ 389517 h 362"/>
              <a:gd name="T6" fmla="*/ 752339 w 420"/>
              <a:gd name="T7" fmla="*/ 483613 h 362"/>
              <a:gd name="T8" fmla="*/ 897527 w 420"/>
              <a:gd name="T9" fmla="*/ 614911 h 362"/>
              <a:gd name="T10" fmla="*/ 908526 w 420"/>
              <a:gd name="T11" fmla="*/ 792163 h 3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20"/>
              <a:gd name="T19" fmla="*/ 0 h 362"/>
              <a:gd name="T20" fmla="*/ 420 w 420"/>
              <a:gd name="T21" fmla="*/ 362 h 36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20" h="362">
                <a:moveTo>
                  <a:pt x="7" y="0"/>
                </a:moveTo>
                <a:cubicBezTo>
                  <a:pt x="11" y="15"/>
                  <a:pt x="0" y="62"/>
                  <a:pt x="33" y="92"/>
                </a:cubicBezTo>
                <a:cubicBezTo>
                  <a:pt x="66" y="122"/>
                  <a:pt x="157" y="157"/>
                  <a:pt x="208" y="178"/>
                </a:cubicBezTo>
                <a:cubicBezTo>
                  <a:pt x="259" y="199"/>
                  <a:pt x="309" y="204"/>
                  <a:pt x="342" y="221"/>
                </a:cubicBezTo>
                <a:cubicBezTo>
                  <a:pt x="375" y="238"/>
                  <a:pt x="396" y="257"/>
                  <a:pt x="408" y="281"/>
                </a:cubicBezTo>
                <a:cubicBezTo>
                  <a:pt x="420" y="305"/>
                  <a:pt x="412" y="345"/>
                  <a:pt x="413" y="362"/>
                </a:cubicBezTo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10" name="Freeform 10"/>
          <p:cNvSpPr>
            <a:spLocks/>
          </p:cNvSpPr>
          <p:nvPr/>
        </p:nvSpPr>
        <p:spPr bwMode="auto">
          <a:xfrm>
            <a:off x="6042025" y="3124200"/>
            <a:ext cx="1731963" cy="269875"/>
          </a:xfrm>
          <a:custGeom>
            <a:avLst/>
            <a:gdLst>
              <a:gd name="T0" fmla="*/ 1716319 w 775"/>
              <a:gd name="T1" fmla="*/ 0 h 152"/>
              <a:gd name="T2" fmla="*/ 1591171 w 775"/>
              <a:gd name="T3" fmla="*/ 46163 h 152"/>
              <a:gd name="T4" fmla="*/ 873803 w 775"/>
              <a:gd name="T5" fmla="*/ 94101 h 152"/>
              <a:gd name="T6" fmla="*/ 156435 w 775"/>
              <a:gd name="T7" fmla="*/ 131387 h 152"/>
              <a:gd name="T8" fmla="*/ 22348 w 775"/>
              <a:gd name="T9" fmla="*/ 168672 h 152"/>
              <a:gd name="T10" fmla="*/ 15644 w 775"/>
              <a:gd name="T11" fmla="*/ 269875 h 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75"/>
              <a:gd name="T19" fmla="*/ 0 h 152"/>
              <a:gd name="T20" fmla="*/ 775 w 775"/>
              <a:gd name="T21" fmla="*/ 152 h 1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75" h="152">
                <a:moveTo>
                  <a:pt x="768" y="0"/>
                </a:moveTo>
                <a:cubicBezTo>
                  <a:pt x="759" y="4"/>
                  <a:pt x="775" y="17"/>
                  <a:pt x="712" y="26"/>
                </a:cubicBezTo>
                <a:cubicBezTo>
                  <a:pt x="649" y="35"/>
                  <a:pt x="498" y="45"/>
                  <a:pt x="391" y="53"/>
                </a:cubicBezTo>
                <a:cubicBezTo>
                  <a:pt x="284" y="61"/>
                  <a:pt x="133" y="67"/>
                  <a:pt x="70" y="74"/>
                </a:cubicBezTo>
                <a:cubicBezTo>
                  <a:pt x="7" y="81"/>
                  <a:pt x="20" y="82"/>
                  <a:pt x="10" y="95"/>
                </a:cubicBezTo>
                <a:cubicBezTo>
                  <a:pt x="0" y="108"/>
                  <a:pt x="8" y="140"/>
                  <a:pt x="7" y="152"/>
                </a:cubicBezTo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11" name="AutoShape 11"/>
          <p:cNvSpPr>
            <a:spLocks noChangeArrowheads="1"/>
          </p:cNvSpPr>
          <p:nvPr/>
        </p:nvSpPr>
        <p:spPr bwMode="auto">
          <a:xfrm>
            <a:off x="3665538" y="2332038"/>
            <a:ext cx="398462" cy="631825"/>
          </a:xfrm>
          <a:prstGeom prst="rightArrow">
            <a:avLst>
              <a:gd name="adj1" fmla="val 46259"/>
              <a:gd name="adj2" fmla="val 5147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12" name="Freeform 12"/>
          <p:cNvSpPr>
            <a:spLocks/>
          </p:cNvSpPr>
          <p:nvPr/>
        </p:nvSpPr>
        <p:spPr bwMode="auto">
          <a:xfrm>
            <a:off x="7542213" y="3124200"/>
            <a:ext cx="300037" cy="269875"/>
          </a:xfrm>
          <a:custGeom>
            <a:avLst/>
            <a:gdLst>
              <a:gd name="T0" fmla="*/ 297327 w 775"/>
              <a:gd name="T1" fmla="*/ 0 h 152"/>
              <a:gd name="T2" fmla="*/ 275647 w 775"/>
              <a:gd name="T3" fmla="*/ 46163 h 152"/>
              <a:gd name="T4" fmla="*/ 151374 w 775"/>
              <a:gd name="T5" fmla="*/ 94101 h 152"/>
              <a:gd name="T6" fmla="*/ 27100 w 775"/>
              <a:gd name="T7" fmla="*/ 131387 h 152"/>
              <a:gd name="T8" fmla="*/ 3871 w 775"/>
              <a:gd name="T9" fmla="*/ 168672 h 152"/>
              <a:gd name="T10" fmla="*/ 2710 w 775"/>
              <a:gd name="T11" fmla="*/ 269875 h 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75"/>
              <a:gd name="T19" fmla="*/ 0 h 152"/>
              <a:gd name="T20" fmla="*/ 775 w 775"/>
              <a:gd name="T21" fmla="*/ 152 h 1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75" h="152">
                <a:moveTo>
                  <a:pt x="768" y="0"/>
                </a:moveTo>
                <a:cubicBezTo>
                  <a:pt x="759" y="4"/>
                  <a:pt x="775" y="17"/>
                  <a:pt x="712" y="26"/>
                </a:cubicBezTo>
                <a:cubicBezTo>
                  <a:pt x="649" y="35"/>
                  <a:pt x="498" y="45"/>
                  <a:pt x="391" y="53"/>
                </a:cubicBezTo>
                <a:cubicBezTo>
                  <a:pt x="284" y="61"/>
                  <a:pt x="133" y="67"/>
                  <a:pt x="70" y="74"/>
                </a:cubicBezTo>
                <a:cubicBezTo>
                  <a:pt x="7" y="81"/>
                  <a:pt x="20" y="82"/>
                  <a:pt x="10" y="95"/>
                </a:cubicBezTo>
                <a:cubicBezTo>
                  <a:pt x="0" y="108"/>
                  <a:pt x="8" y="140"/>
                  <a:pt x="7" y="152"/>
                </a:cubicBezTo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1900">
                <a:latin typeface="굴림" pitchFamily="50" charset="-127"/>
              </a:rPr>
              <a:t>인스턴스를 통한 호출</a:t>
            </a:r>
            <a:br>
              <a:rPr lang="ko-KR" altLang="en-US" sz="1900"/>
            </a:br>
            <a:r>
              <a:rPr lang="en-US" altLang="ko-KR" sz="1900"/>
              <a:t>s1.GetCount();	</a:t>
            </a:r>
          </a:p>
          <a:p>
            <a:pPr>
              <a:lnSpc>
                <a:spcPct val="80000"/>
              </a:lnSpc>
            </a:pPr>
            <a:endParaRPr lang="en-US" altLang="ko-KR" sz="1900"/>
          </a:p>
          <a:p>
            <a:pPr>
              <a:lnSpc>
                <a:spcPct val="80000"/>
              </a:lnSpc>
            </a:pPr>
            <a:r>
              <a:rPr lang="ko-KR" altLang="en-US" sz="1900">
                <a:latin typeface="굴림" pitchFamily="50" charset="-127"/>
              </a:rPr>
              <a:t>인스턴스를 통하지 않은 호출</a:t>
            </a:r>
            <a:br>
              <a:rPr lang="ko-KR" altLang="en-US" sz="1900"/>
            </a:br>
            <a:r>
              <a:rPr lang="en-US" altLang="ko-KR" sz="1900"/>
              <a:t>Student::GetCount();</a:t>
            </a:r>
          </a:p>
          <a:p>
            <a:pPr>
              <a:lnSpc>
                <a:spcPct val="80000"/>
              </a:lnSpc>
            </a:pPr>
            <a:endParaRPr lang="en-US" altLang="ko-KR" sz="1900"/>
          </a:p>
          <a:p>
            <a:pPr>
              <a:lnSpc>
                <a:spcPct val="80000"/>
              </a:lnSpc>
            </a:pPr>
            <a:r>
              <a:rPr lang="ko-KR" altLang="en-US" sz="1900">
                <a:latin typeface="굴림" pitchFamily="50" charset="-127"/>
              </a:rPr>
              <a:t>일반 멤버함수에서 </a:t>
            </a:r>
            <a:r>
              <a:rPr lang="en-US" altLang="ko-KR" sz="1900">
                <a:latin typeface="굴림" pitchFamily="50" charset="-127"/>
              </a:rPr>
              <a:t>Static </a:t>
            </a:r>
            <a:r>
              <a:rPr lang="ko-KR" altLang="en-US" sz="1900">
                <a:latin typeface="굴림" pitchFamily="50" charset="-127"/>
              </a:rPr>
              <a:t>멤버함수 호출</a:t>
            </a:r>
            <a:br>
              <a:rPr lang="ko-KR" altLang="en-US" sz="1900"/>
            </a:br>
            <a:r>
              <a:rPr lang="en-US" altLang="ko-KR" sz="1900"/>
              <a:t>void Student::Show(void)</a:t>
            </a:r>
            <a:br>
              <a:rPr lang="en-US" altLang="ko-KR" sz="1900"/>
            </a:br>
            <a:r>
              <a:rPr lang="en-US" altLang="ko-KR" sz="1900"/>
              <a:t>{</a:t>
            </a:r>
            <a:br>
              <a:rPr lang="en-US" altLang="ko-KR" sz="1900"/>
            </a:br>
            <a:r>
              <a:rPr lang="en-US" altLang="ko-KR" sz="1900"/>
              <a:t>	GetCount();		</a:t>
            </a:r>
            <a:r>
              <a:rPr lang="en-US" altLang="ko-KR" sz="1900">
                <a:latin typeface="굴림" pitchFamily="50" charset="-127"/>
              </a:rPr>
              <a:t>// OK</a:t>
            </a:r>
            <a:br>
              <a:rPr lang="en-US" altLang="ko-KR" sz="1900">
                <a:latin typeface="굴림" pitchFamily="50" charset="-127"/>
              </a:rPr>
            </a:br>
            <a:r>
              <a:rPr lang="en-US" altLang="ko-KR" sz="1900"/>
              <a:t>}</a:t>
            </a:r>
          </a:p>
          <a:p>
            <a:pPr>
              <a:lnSpc>
                <a:spcPct val="80000"/>
              </a:lnSpc>
            </a:pPr>
            <a:endParaRPr lang="en-US" altLang="ko-KR" sz="1900"/>
          </a:p>
          <a:p>
            <a:pPr>
              <a:lnSpc>
                <a:spcPct val="80000"/>
              </a:lnSpc>
            </a:pPr>
            <a:r>
              <a:rPr lang="en-US" altLang="ko-KR" sz="1900">
                <a:latin typeface="굴림" pitchFamily="50" charset="-127"/>
              </a:rPr>
              <a:t>Static </a:t>
            </a:r>
            <a:r>
              <a:rPr lang="ko-KR" altLang="en-US" sz="1900">
                <a:latin typeface="굴림" pitchFamily="50" charset="-127"/>
              </a:rPr>
              <a:t>멤버함수에서 일반 멤버함수 호출</a:t>
            </a:r>
            <a:br>
              <a:rPr lang="ko-KR" altLang="en-US" sz="1900"/>
            </a:br>
            <a:r>
              <a:rPr lang="en-US" altLang="ko-KR" sz="1900"/>
              <a:t>int Student::GetCount(void)</a:t>
            </a:r>
            <a:br>
              <a:rPr lang="en-US" altLang="ko-KR" sz="1900"/>
            </a:br>
            <a:r>
              <a:rPr lang="en-US" altLang="ko-KR" sz="1900"/>
              <a:t>{</a:t>
            </a:r>
            <a:br>
              <a:rPr lang="en-US" altLang="ko-KR" sz="1900"/>
            </a:br>
            <a:r>
              <a:rPr lang="en-US" altLang="ko-KR" sz="1900"/>
              <a:t>	Show();		</a:t>
            </a:r>
            <a:r>
              <a:rPr lang="en-US" altLang="ko-KR" sz="1900">
                <a:latin typeface="굴림" pitchFamily="50" charset="-127"/>
              </a:rPr>
              <a:t>// </a:t>
            </a:r>
            <a:r>
              <a:rPr lang="ko-KR" altLang="en-US" sz="1900">
                <a:latin typeface="굴림" pitchFamily="50" charset="-127"/>
              </a:rPr>
              <a:t>컴파일 에러</a:t>
            </a:r>
            <a:br>
              <a:rPr lang="ko-KR" altLang="en-US" sz="1900"/>
            </a:br>
            <a:r>
              <a:rPr lang="ko-KR" altLang="en-US" sz="1900"/>
              <a:t>	</a:t>
            </a:r>
            <a:r>
              <a:rPr lang="en-US" altLang="ko-KR" sz="1900"/>
              <a:t>return count;</a:t>
            </a:r>
            <a:br>
              <a:rPr lang="en-US" altLang="ko-KR" sz="1900"/>
            </a:br>
            <a:r>
              <a:rPr lang="en-US" altLang="ko-KR" sz="1900"/>
              <a:t>}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800"/>
              <a:t>static </a:t>
            </a:r>
            <a:r>
              <a:rPr lang="ko-KR" altLang="en-US" sz="3800"/>
              <a:t>멤버 호출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Student::Student(char *_name, int _age)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strncpy(name, _name, MAX_NAME-1);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age = _age;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count++;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1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Student::Student(char *name, int age)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strncpy(this-&gt;name, name, MAX_NAME-1);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this-&gt;age = age;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count++;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}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800"/>
              <a:t>this </a:t>
            </a:r>
            <a:r>
              <a:rPr lang="ko-KR" altLang="en-US" sz="3800"/>
              <a:t>포인터의 활용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800"/>
              <a:t>C</a:t>
            </a:r>
            <a:r>
              <a:rPr lang="ko-KR" altLang="en-US" sz="3800"/>
              <a:t>와 </a:t>
            </a:r>
            <a:r>
              <a:rPr lang="en-US" altLang="ko-KR" sz="3800"/>
              <a:t>C++</a:t>
            </a:r>
          </a:p>
        </p:txBody>
      </p:sp>
      <p:graphicFrame>
        <p:nvGraphicFramePr>
          <p:cNvPr id="487427" name="Group 3"/>
          <p:cNvGraphicFramePr>
            <a:graphicFrameLocks noGrp="1"/>
          </p:cNvGraphicFramePr>
          <p:nvPr/>
        </p:nvGraphicFramePr>
        <p:xfrm>
          <a:off x="827088" y="2205038"/>
          <a:ext cx="7561262" cy="2447926"/>
        </p:xfrm>
        <a:graphic>
          <a:graphicData uri="http://schemas.openxmlformats.org/drawingml/2006/table">
            <a:tbl>
              <a:tblPr/>
              <a:tblGrid>
                <a:gridCol w="216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C++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프로그래밍 방식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구조적 프로그래밍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객체지향 프로그래밍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프로그램 분할 방법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객체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구현 단위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함수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클래스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4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규모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중소형 프로그램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작성에 적합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중대형 프로그램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작성에 적합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#define MAX_NAME 20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class Student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Student(char *_name, int _age);	</a:t>
            </a:r>
            <a:r>
              <a:rPr lang="en-US" altLang="ko-KR" sz="1900">
                <a:latin typeface="굴림" pitchFamily="50" charset="-127"/>
              </a:rPr>
              <a:t>// </a:t>
            </a:r>
            <a:r>
              <a:rPr lang="ko-KR" altLang="en-US" sz="1900">
                <a:latin typeface="굴림" pitchFamily="50" charset="-127"/>
              </a:rPr>
              <a:t>나이와 이름 초기화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900"/>
              <a:t>	</a:t>
            </a:r>
            <a:r>
              <a:rPr lang="en-US" altLang="ko-KR" sz="1900"/>
              <a:t>~Student(void);				</a:t>
            </a:r>
            <a:r>
              <a:rPr lang="en-US" altLang="ko-KR" sz="1900">
                <a:latin typeface="굴림" pitchFamily="50" charset="-127"/>
              </a:rPr>
              <a:t>// </a:t>
            </a:r>
            <a:r>
              <a:rPr lang="ko-KR" altLang="en-US" sz="1900">
                <a:latin typeface="굴림" pitchFamily="50" charset="-127"/>
              </a:rPr>
              <a:t>소멸자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900"/>
              <a:t>	</a:t>
            </a:r>
            <a:r>
              <a:rPr lang="en-US" altLang="ko-KR" sz="1900"/>
              <a:t>void Show(void);				</a:t>
            </a:r>
            <a:r>
              <a:rPr lang="en-US" altLang="ko-KR" sz="1900">
                <a:latin typeface="굴림" pitchFamily="50" charset="-127"/>
              </a:rPr>
              <a:t>// </a:t>
            </a:r>
            <a:r>
              <a:rPr lang="ko-KR" altLang="en-US" sz="1900">
                <a:latin typeface="굴림" pitchFamily="50" charset="-127"/>
              </a:rPr>
              <a:t>나이와 이름 출력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900"/>
              <a:t>	</a:t>
            </a:r>
            <a:r>
              <a:rPr lang="en-US" altLang="ko-KR" sz="1900"/>
              <a:t>static int GetCount(void);		</a:t>
            </a:r>
            <a:r>
              <a:rPr lang="en-US" altLang="ko-KR" sz="1900">
                <a:latin typeface="굴림" pitchFamily="50" charset="-127"/>
              </a:rPr>
              <a:t>// </a:t>
            </a:r>
            <a:r>
              <a:rPr lang="ko-KR" altLang="en-US" sz="1900">
                <a:latin typeface="굴림" pitchFamily="50" charset="-127"/>
              </a:rPr>
              <a:t>수강생수를 얻음</a:t>
            </a:r>
            <a:endParaRPr lang="ko-KR" altLang="en-US" sz="1900" b="1">
              <a:latin typeface="굴림" pitchFamily="50" charset="-127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900" b="1"/>
              <a:t>	</a:t>
            </a:r>
            <a:r>
              <a:rPr lang="en-US" altLang="ko-KR" sz="1900" b="1"/>
              <a:t>static int CompareAge(const void *a, const void *b);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 b="1"/>
              <a:t>	static int CompareName(const void *a, const void *b);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9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int age;					</a:t>
            </a:r>
            <a:r>
              <a:rPr lang="en-US" altLang="ko-KR" sz="1900">
                <a:latin typeface="굴림" pitchFamily="50" charset="-127"/>
              </a:rPr>
              <a:t>// </a:t>
            </a:r>
            <a:r>
              <a:rPr lang="ko-KR" altLang="en-US" sz="1900">
                <a:latin typeface="굴림" pitchFamily="50" charset="-127"/>
              </a:rPr>
              <a:t>나이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900"/>
              <a:t>	</a:t>
            </a:r>
            <a:r>
              <a:rPr lang="en-US" altLang="ko-KR" sz="1900"/>
              <a:t>char name[MAX_NAME];			</a:t>
            </a:r>
            <a:r>
              <a:rPr lang="en-US" altLang="ko-KR" sz="1900">
                <a:latin typeface="굴림" pitchFamily="50" charset="-127"/>
              </a:rPr>
              <a:t>// </a:t>
            </a:r>
            <a:r>
              <a:rPr lang="ko-KR" altLang="en-US" sz="1900">
                <a:latin typeface="굴림" pitchFamily="50" charset="-127"/>
              </a:rPr>
              <a:t>이름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900"/>
              <a:t>	</a:t>
            </a:r>
            <a:r>
              <a:rPr lang="en-US" altLang="ko-KR" sz="1900"/>
              <a:t>static int count;			</a:t>
            </a:r>
            <a:r>
              <a:rPr lang="en-US" altLang="ko-KR" sz="1900">
                <a:latin typeface="굴림" pitchFamily="50" charset="-127"/>
              </a:rPr>
              <a:t>// </a:t>
            </a:r>
            <a:r>
              <a:rPr lang="ko-KR" altLang="en-US" sz="1900">
                <a:latin typeface="굴림" pitchFamily="50" charset="-127"/>
              </a:rPr>
              <a:t>수강생 수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};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멤버함수의 포인터 </a:t>
            </a:r>
            <a:r>
              <a:rPr lang="en-US" altLang="ko-KR" sz="3800"/>
              <a:t>1/3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int Student::CompareAge(const void *a, const void *b)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Student *pa = (Student *)a;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Student *pb = (Student *)b;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if(pa-&gt;age &gt; pb-&gt;age) return 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else if(pa-&gt;age &lt; pb-&gt;age) return -1;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else	 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9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int Student::CompareName(const void *a, const void *b)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Student *pa = (Student *)a;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Student *pb = (Student *)b;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return strcmp(pa-&gt;name, pb-&gt;name);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}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멤버함수의 포인터 </a:t>
            </a:r>
            <a:r>
              <a:rPr lang="en-US" altLang="ko-KR" sz="3800"/>
              <a:t>2/3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686800" cy="51847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#include &lt;iostream&gt;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#include "student.h"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using namespace std;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int main(void)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int i;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Student talent[] = {Student("</a:t>
            </a:r>
            <a:r>
              <a:rPr lang="ko-KR" altLang="en-US" sz="1600"/>
              <a:t>김옥빈</a:t>
            </a:r>
            <a:r>
              <a:rPr lang="en-US" altLang="ko-KR" sz="1600"/>
              <a:t>",22), Student("</a:t>
            </a:r>
            <a:r>
              <a:rPr lang="ko-KR" altLang="en-US" sz="1600"/>
              <a:t>문근영</a:t>
            </a:r>
            <a:r>
              <a:rPr lang="en-US" altLang="ko-KR" sz="1600"/>
              <a:t>",19),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	  Student("</a:t>
            </a:r>
            <a:r>
              <a:rPr lang="ko-KR" altLang="en-US" sz="1600"/>
              <a:t>전지현</a:t>
            </a:r>
            <a:r>
              <a:rPr lang="en-US" altLang="ko-KR" sz="1600"/>
              <a:t>",27), Student("</a:t>
            </a:r>
            <a:r>
              <a:rPr lang="ko-KR" altLang="en-US" sz="1600"/>
              <a:t>이영애</a:t>
            </a:r>
            <a:r>
              <a:rPr lang="en-US" altLang="ko-KR" sz="1600"/>
              <a:t>",37), Student("</a:t>
            </a:r>
            <a:r>
              <a:rPr lang="ko-KR" altLang="en-US" sz="1600"/>
              <a:t>송혜교</a:t>
            </a:r>
            <a:r>
              <a:rPr lang="en-US" altLang="ko-KR" sz="1600"/>
              <a:t>",26) 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int count = Student::GetCount();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cout &lt;&lt; "</a:t>
            </a:r>
            <a:r>
              <a:rPr lang="ko-KR" altLang="en-US" sz="1600"/>
              <a:t>나이순</a:t>
            </a:r>
            <a:r>
              <a:rPr lang="en-US" altLang="ko-KR" sz="1600"/>
              <a:t>:" &lt;&lt; endl;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qsort(talent, count, sizeof(Student), </a:t>
            </a:r>
            <a:r>
              <a:rPr lang="en-US" altLang="ko-KR" sz="1600" b="1"/>
              <a:t>Student::CompareAge</a:t>
            </a:r>
            <a:r>
              <a:rPr lang="en-US" altLang="ko-KR" sz="1600"/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for(i=0 ; i&lt; count ; i++)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	talent[i].Show();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cout &lt;&lt; endl &lt;&lt; "</a:t>
            </a:r>
            <a:r>
              <a:rPr lang="ko-KR" altLang="en-US" sz="1600"/>
              <a:t>이름순</a:t>
            </a:r>
            <a:r>
              <a:rPr lang="en-US" altLang="ko-KR" sz="1600"/>
              <a:t>:" &lt;&lt; endl;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qsort(talent, count, sizeof(Student), </a:t>
            </a:r>
            <a:r>
              <a:rPr lang="en-US" altLang="ko-KR" sz="1600" b="1"/>
              <a:t>Student::CompareName</a:t>
            </a:r>
            <a:r>
              <a:rPr lang="en-US" altLang="ko-KR" sz="1600"/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for(i=0 ; i&lt;count ; i++)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	talent[i].Show();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return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멤버함수의 포인터 </a:t>
            </a:r>
            <a:r>
              <a:rPr lang="en-US" altLang="ko-KR" sz="3800"/>
              <a:t>3/3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200"/>
              <a:t>const double pi = 3.141592; </a:t>
            </a:r>
          </a:p>
          <a:p>
            <a:pPr>
              <a:buFont typeface="Wingdings" pitchFamily="2" charset="2"/>
              <a:buNone/>
            </a:pPr>
            <a:r>
              <a:rPr lang="en-US" altLang="ko-KR" sz="2200"/>
              <a:t>pi = 10.0;			</a:t>
            </a:r>
            <a:r>
              <a:rPr lang="en-US" altLang="ko-KR" sz="2200">
                <a:latin typeface="굴림" pitchFamily="50" charset="-127"/>
              </a:rPr>
              <a:t>// </a:t>
            </a:r>
            <a:r>
              <a:rPr lang="ko-KR" altLang="en-US" sz="2200">
                <a:latin typeface="굴림" pitchFamily="50" charset="-127"/>
              </a:rPr>
              <a:t>컴파일 에러</a:t>
            </a:r>
            <a:r>
              <a:rPr lang="ko-KR" altLang="en-US" sz="2200"/>
              <a:t> </a:t>
            </a: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800"/>
              <a:t>const </a:t>
            </a:r>
            <a:r>
              <a:rPr lang="ko-KR" altLang="en-US" sz="3800"/>
              <a:t>상수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200"/>
              <a:t>const int *ptr = NULL </a:t>
            </a:r>
          </a:p>
          <a:p>
            <a:pPr>
              <a:buFont typeface="Wingdings" pitchFamily="2" charset="2"/>
              <a:buNone/>
            </a:pPr>
            <a:r>
              <a:rPr lang="en-US" altLang="ko-KR" sz="2200"/>
              <a:t>int num[2];</a:t>
            </a:r>
          </a:p>
          <a:p>
            <a:pPr>
              <a:buFont typeface="Wingdings" pitchFamily="2" charset="2"/>
              <a:buNone/>
            </a:pPr>
            <a:r>
              <a:rPr lang="en-US" altLang="ko-KR" sz="2200"/>
              <a:t>ptr = num;</a:t>
            </a:r>
          </a:p>
          <a:p>
            <a:pPr>
              <a:buFont typeface="Wingdings" pitchFamily="2" charset="2"/>
              <a:buNone/>
            </a:pPr>
            <a:r>
              <a:rPr lang="en-US" altLang="ko-KR" sz="2200"/>
              <a:t>ptr++;</a:t>
            </a:r>
          </a:p>
          <a:p>
            <a:pPr>
              <a:buFont typeface="Wingdings" pitchFamily="2" charset="2"/>
              <a:buNone/>
            </a:pPr>
            <a:r>
              <a:rPr lang="en-US" altLang="ko-KR" sz="2200"/>
              <a:t>*ptr = 20;			</a:t>
            </a:r>
            <a:r>
              <a:rPr lang="en-US" altLang="ko-KR" sz="2200">
                <a:latin typeface="굴림" pitchFamily="50" charset="-127"/>
              </a:rPr>
              <a:t>// </a:t>
            </a:r>
            <a:r>
              <a:rPr lang="ko-KR" altLang="en-US" sz="2200">
                <a:latin typeface="굴림" pitchFamily="50" charset="-127"/>
              </a:rPr>
              <a:t>컴파일 에러</a:t>
            </a:r>
            <a:r>
              <a:rPr lang="ko-KR" altLang="en-US" sz="2200"/>
              <a:t> 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800"/>
              <a:t>const </a:t>
            </a:r>
            <a:r>
              <a:rPr lang="ko-KR" altLang="en-US" sz="3800"/>
              <a:t>포인터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class Person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Person(int id);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</a:t>
            </a:r>
            <a:r>
              <a:rPr lang="en-US" altLang="ko-KR" sz="1800" b="1"/>
              <a:t>const</a:t>
            </a:r>
            <a:r>
              <a:rPr lang="en-US" altLang="ko-KR" sz="1800"/>
              <a:t> int id;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Person::Person(int id) : id(id)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int main(void)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Person tom(800828), bob(820213);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800"/>
              <a:t>const </a:t>
            </a:r>
            <a:r>
              <a:rPr lang="ko-KR" altLang="en-US" sz="3800"/>
              <a:t>멤버변수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class Person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public: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Person(void);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Person(int id);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int GetId(void) </a:t>
            </a:r>
            <a:r>
              <a:rPr lang="en-US" altLang="ko-KR" sz="2100" b="1"/>
              <a:t>const</a:t>
            </a:r>
            <a:r>
              <a:rPr lang="en-US" altLang="ko-KR" sz="210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private: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const int id;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1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int Person::GetId(void) </a:t>
            </a:r>
            <a:r>
              <a:rPr lang="en-US" altLang="ko-KR" sz="2100" b="1"/>
              <a:t>const</a:t>
            </a:r>
            <a:endParaRPr lang="en-US" altLang="ko-KR" sz="21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return id;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}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800"/>
              <a:t>const </a:t>
            </a:r>
            <a:r>
              <a:rPr lang="ko-KR" altLang="en-US" sz="3800"/>
              <a:t>멤버함수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0"/>
            <a:ext cx="8244408" cy="50006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 bwMode="auto">
          <a:xfrm>
            <a:off x="3336477" y="2321795"/>
            <a:ext cx="332420" cy="45392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 rot="5400000">
            <a:off x="6959316" y="732257"/>
            <a:ext cx="256816" cy="278921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843808" y="4525989"/>
            <a:ext cx="253762" cy="50006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678191" y="1824021"/>
            <a:ext cx="1227647" cy="273571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021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ko-KR" altLang="en-US" sz="2200">
                <a:latin typeface="굴림" pitchFamily="50" charset="-127"/>
              </a:rPr>
              <a:t>사각형 영역을 저장하고 처리하는 클래스 만드세요</a:t>
            </a:r>
            <a:r>
              <a:rPr lang="en-US" altLang="ko-KR" sz="2200">
                <a:latin typeface="굴림" pitchFamily="50" charset="-127"/>
              </a:rPr>
              <a:t>. </a:t>
            </a:r>
          </a:p>
          <a:p>
            <a:pPr marL="0" indent="0">
              <a:buFont typeface="Wingdings" pitchFamily="2" charset="2"/>
              <a:buNone/>
            </a:pPr>
            <a:r>
              <a:rPr lang="ko-KR" altLang="en-US" sz="2200">
                <a:latin typeface="굴림" pitchFamily="50" charset="-127"/>
              </a:rPr>
              <a:t>파워포인트나 포토샵 같은 프로그램에서 마우스를 드래그해서 사각형 영역을 선택하고</a:t>
            </a:r>
            <a:r>
              <a:rPr lang="en-US" altLang="ko-KR" sz="2200">
                <a:latin typeface="굴림" pitchFamily="50" charset="-127"/>
              </a:rPr>
              <a:t>, </a:t>
            </a:r>
            <a:r>
              <a:rPr lang="ko-KR" altLang="en-US" sz="2200">
                <a:latin typeface="굴림" pitchFamily="50" charset="-127"/>
              </a:rPr>
              <a:t>선택된 영역을 다시 마우스로 드래그해서 이동하거나 크기를 조절하는 등의 조작을 해 보았을 겁니다</a:t>
            </a:r>
            <a:r>
              <a:rPr lang="en-US" altLang="ko-KR" sz="2200">
                <a:latin typeface="굴림" pitchFamily="50" charset="-127"/>
              </a:rPr>
              <a:t>.</a:t>
            </a:r>
          </a:p>
          <a:p>
            <a:pPr marL="0" indent="0">
              <a:buFont typeface="Wingdings" pitchFamily="2" charset="2"/>
              <a:buNone/>
            </a:pPr>
            <a:endParaRPr lang="en-US" altLang="ko-KR" sz="2200">
              <a:latin typeface="굴림" pitchFamily="50" charset="-127"/>
            </a:endParaRPr>
          </a:p>
          <a:p>
            <a:pPr marL="0" indent="0">
              <a:buFont typeface="Wingdings" pitchFamily="2" charset="2"/>
              <a:buNone/>
            </a:pPr>
            <a:r>
              <a:rPr lang="ko-KR" altLang="en-US" sz="2200">
                <a:latin typeface="굴림" pitchFamily="50" charset="-127"/>
              </a:rPr>
              <a:t>이런 프로그램을 만들 때 활용할 수 있을 법한 클래스를 만들고자 하는 것입니다</a:t>
            </a:r>
            <a:r>
              <a:rPr lang="en-US" altLang="ko-KR" sz="2200">
                <a:latin typeface="굴림" pitchFamily="50" charset="-127"/>
              </a:rPr>
              <a:t>. 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실습과제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 dirty="0"/>
              <a:t>class Region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 dirty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 dirty="0"/>
              <a:t>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 dirty="0"/>
              <a:t>	Region(void);			// </a:t>
            </a:r>
            <a:r>
              <a:rPr lang="ko-KR" altLang="en-US" sz="1500" dirty="0"/>
              <a:t>생성자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500" dirty="0"/>
              <a:t>	</a:t>
            </a:r>
            <a:r>
              <a:rPr lang="en-US" altLang="ko-KR" sz="1500" dirty="0"/>
              <a:t>Region(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l,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t,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r,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b);	// </a:t>
            </a:r>
            <a:r>
              <a:rPr lang="ko-KR" altLang="en-US" sz="1500" dirty="0"/>
              <a:t>생성자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ko-KR" altLang="en-US" sz="15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 dirty="0"/>
              <a:t>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 dirty="0"/>
              <a:t>	/////////////////////////////////////////////////////////////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 dirty="0"/>
              <a:t>	// </a:t>
            </a:r>
            <a:r>
              <a:rPr lang="ko-KR" altLang="en-US" sz="1500" dirty="0"/>
              <a:t>사각형 영역을 저장하기 위한 멤버변수들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500" dirty="0"/>
              <a:t>	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left;				// </a:t>
            </a:r>
            <a:r>
              <a:rPr lang="ko-KR" altLang="en-US" sz="1500" dirty="0"/>
              <a:t>시작점의 </a:t>
            </a:r>
            <a:r>
              <a:rPr lang="en-US" altLang="ko-KR" sz="1500" dirty="0"/>
              <a:t>x</a:t>
            </a:r>
            <a:r>
              <a:rPr lang="ko-KR" altLang="en-US" sz="1500" dirty="0"/>
              <a:t>좌표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500" dirty="0"/>
              <a:t>	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top;				// </a:t>
            </a:r>
            <a:r>
              <a:rPr lang="ko-KR" altLang="en-US" sz="1500" dirty="0"/>
              <a:t>시작점의 </a:t>
            </a:r>
            <a:r>
              <a:rPr lang="en-US" altLang="ko-KR" sz="1500" dirty="0"/>
              <a:t>y</a:t>
            </a:r>
            <a:r>
              <a:rPr lang="ko-KR" altLang="en-US" sz="1500" dirty="0"/>
              <a:t>좌표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500" dirty="0"/>
              <a:t>	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right;				// </a:t>
            </a:r>
            <a:r>
              <a:rPr lang="ko-KR" altLang="en-US" sz="1500" dirty="0"/>
              <a:t>끝점의 </a:t>
            </a:r>
            <a:r>
              <a:rPr lang="en-US" altLang="ko-KR" sz="1500" dirty="0"/>
              <a:t>x</a:t>
            </a:r>
            <a:r>
              <a:rPr lang="ko-KR" altLang="en-US" sz="1500" dirty="0"/>
              <a:t>좌표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500" dirty="0"/>
              <a:t>	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bottom;				// </a:t>
            </a:r>
            <a:r>
              <a:rPr lang="ko-KR" altLang="en-US" sz="1500" dirty="0"/>
              <a:t>끝점의 </a:t>
            </a:r>
            <a:r>
              <a:rPr lang="en-US" altLang="ko-KR" sz="1500" dirty="0"/>
              <a:t>y</a:t>
            </a:r>
            <a:r>
              <a:rPr lang="ko-KR" altLang="en-US" sz="1500" dirty="0"/>
              <a:t>좌표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ko-KR" altLang="en-US" sz="15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500" dirty="0"/>
              <a:t>	</a:t>
            </a:r>
            <a:r>
              <a:rPr lang="en-US" altLang="ko-KR" sz="1500" dirty="0"/>
              <a:t>/////////////////////////////////////////////////////////////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 dirty="0"/>
              <a:t>	// </a:t>
            </a:r>
            <a:r>
              <a:rPr lang="ko-KR" altLang="en-US" sz="1500" dirty="0"/>
              <a:t>출력방식을 지정하기 위한 멤버변수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500" dirty="0"/>
              <a:t>	</a:t>
            </a:r>
            <a:r>
              <a:rPr lang="en-US" altLang="ko-KR" sz="1500" dirty="0"/>
              <a:t>static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notation;			// POINT_POINT </a:t>
            </a:r>
            <a:r>
              <a:rPr lang="ko-KR" altLang="en-US" sz="1500" dirty="0"/>
              <a:t>또는 </a:t>
            </a:r>
            <a:r>
              <a:rPr lang="en-US" altLang="ko-KR" sz="1500" dirty="0"/>
              <a:t>POINT_SIZE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5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 dirty="0"/>
              <a:t>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 dirty="0"/>
              <a:t>	</a:t>
            </a:r>
            <a:r>
              <a:rPr lang="en-US" altLang="ko-KR" sz="1500" dirty="0" err="1"/>
              <a:t>enum</a:t>
            </a:r>
            <a:r>
              <a:rPr lang="en-US" altLang="ko-KR" sz="1500" dirty="0"/>
              <a:t> {POINT_POINT, POINT_SIZE};	// </a:t>
            </a:r>
            <a:r>
              <a:rPr lang="ko-KR" altLang="en-US" sz="1500" dirty="0"/>
              <a:t>시작점과 끝점</a:t>
            </a:r>
            <a:r>
              <a:rPr lang="en-US" altLang="ko-KR" sz="1500" dirty="0"/>
              <a:t>, </a:t>
            </a:r>
            <a:r>
              <a:rPr lang="ko-KR" altLang="en-US" sz="1500" dirty="0"/>
              <a:t>시작점과 길이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500" dirty="0"/>
              <a:t>	</a:t>
            </a:r>
            <a:r>
              <a:rPr lang="en-US" altLang="ko-KR" sz="1500" dirty="0"/>
              <a:t>...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실습과제 해설 </a:t>
            </a:r>
            <a:r>
              <a:rPr lang="en-US" altLang="ko-KR" sz="3800"/>
              <a:t>1/9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24261451_400x2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981075"/>
            <a:ext cx="2447925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객체의 특징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1835150" y="3349625"/>
            <a:ext cx="5256213" cy="2305050"/>
            <a:chOff x="793" y="1025"/>
            <a:chExt cx="3857" cy="1860"/>
          </a:xfrm>
        </p:grpSpPr>
        <p:sp>
          <p:nvSpPr>
            <p:cNvPr id="18443" name="AutoShape 5"/>
            <p:cNvSpPr>
              <a:spLocks noChangeArrowheads="1"/>
            </p:cNvSpPr>
            <p:nvPr/>
          </p:nvSpPr>
          <p:spPr bwMode="auto">
            <a:xfrm>
              <a:off x="2744" y="1025"/>
              <a:ext cx="454" cy="181"/>
            </a:xfrm>
            <a:prstGeom prst="bevel">
              <a:avLst>
                <a:gd name="adj" fmla="val 6338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/>
                <a:t>사물</a:t>
              </a:r>
            </a:p>
          </p:txBody>
        </p:sp>
        <p:sp>
          <p:nvSpPr>
            <p:cNvPr id="18444" name="AutoShape 6"/>
            <p:cNvSpPr>
              <a:spLocks noChangeArrowheads="1"/>
            </p:cNvSpPr>
            <p:nvPr/>
          </p:nvSpPr>
          <p:spPr bwMode="auto">
            <a:xfrm>
              <a:off x="2246" y="1388"/>
              <a:ext cx="454" cy="181"/>
            </a:xfrm>
            <a:prstGeom prst="bevel">
              <a:avLst>
                <a:gd name="adj" fmla="val 6338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/>
                <a:t>생물</a:t>
              </a:r>
            </a:p>
          </p:txBody>
        </p:sp>
        <p:sp>
          <p:nvSpPr>
            <p:cNvPr id="18445" name="AutoShape 7"/>
            <p:cNvSpPr>
              <a:spLocks noChangeArrowheads="1"/>
            </p:cNvSpPr>
            <p:nvPr/>
          </p:nvSpPr>
          <p:spPr bwMode="auto">
            <a:xfrm>
              <a:off x="3198" y="1388"/>
              <a:ext cx="454" cy="181"/>
            </a:xfrm>
            <a:prstGeom prst="bevel">
              <a:avLst>
                <a:gd name="adj" fmla="val 6338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/>
                <a:t>무생물</a:t>
              </a:r>
            </a:p>
          </p:txBody>
        </p:sp>
        <p:sp>
          <p:nvSpPr>
            <p:cNvPr id="18446" name="AutoShape 8"/>
            <p:cNvSpPr>
              <a:spLocks noChangeArrowheads="1"/>
            </p:cNvSpPr>
            <p:nvPr/>
          </p:nvSpPr>
          <p:spPr bwMode="auto">
            <a:xfrm>
              <a:off x="1701" y="1751"/>
              <a:ext cx="454" cy="181"/>
            </a:xfrm>
            <a:prstGeom prst="bevel">
              <a:avLst>
                <a:gd name="adj" fmla="val 6338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/>
                <a:t>동물</a:t>
              </a:r>
            </a:p>
          </p:txBody>
        </p:sp>
        <p:sp>
          <p:nvSpPr>
            <p:cNvPr id="18447" name="AutoShape 9"/>
            <p:cNvSpPr>
              <a:spLocks noChangeArrowheads="1"/>
            </p:cNvSpPr>
            <p:nvPr/>
          </p:nvSpPr>
          <p:spPr bwMode="auto">
            <a:xfrm>
              <a:off x="2880" y="1751"/>
              <a:ext cx="454" cy="181"/>
            </a:xfrm>
            <a:prstGeom prst="bevel">
              <a:avLst>
                <a:gd name="adj" fmla="val 6338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/>
                <a:t>식물</a:t>
              </a:r>
            </a:p>
          </p:txBody>
        </p:sp>
        <p:sp>
          <p:nvSpPr>
            <p:cNvPr id="18448" name="AutoShape 10"/>
            <p:cNvSpPr>
              <a:spLocks noChangeArrowheads="1"/>
            </p:cNvSpPr>
            <p:nvPr/>
          </p:nvSpPr>
          <p:spPr bwMode="auto">
            <a:xfrm>
              <a:off x="1111" y="2205"/>
              <a:ext cx="454" cy="181"/>
            </a:xfrm>
            <a:prstGeom prst="bevel">
              <a:avLst>
                <a:gd name="adj" fmla="val 6338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/>
                <a:t>어류</a:t>
              </a:r>
            </a:p>
          </p:txBody>
        </p:sp>
        <p:sp>
          <p:nvSpPr>
            <p:cNvPr id="18449" name="AutoShape 11"/>
            <p:cNvSpPr>
              <a:spLocks noChangeArrowheads="1"/>
            </p:cNvSpPr>
            <p:nvPr/>
          </p:nvSpPr>
          <p:spPr bwMode="auto">
            <a:xfrm>
              <a:off x="1701" y="2205"/>
              <a:ext cx="454" cy="181"/>
            </a:xfrm>
            <a:prstGeom prst="bevel">
              <a:avLst>
                <a:gd name="adj" fmla="val 6338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/>
                <a:t>조류</a:t>
              </a:r>
            </a:p>
          </p:txBody>
        </p:sp>
        <p:sp>
          <p:nvSpPr>
            <p:cNvPr id="18450" name="AutoShape 12"/>
            <p:cNvSpPr>
              <a:spLocks noChangeArrowheads="1"/>
            </p:cNvSpPr>
            <p:nvPr/>
          </p:nvSpPr>
          <p:spPr bwMode="auto">
            <a:xfrm>
              <a:off x="2290" y="2205"/>
              <a:ext cx="454" cy="181"/>
            </a:xfrm>
            <a:prstGeom prst="bevel">
              <a:avLst>
                <a:gd name="adj" fmla="val 6338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/>
                <a:t>포유류</a:t>
              </a:r>
            </a:p>
          </p:txBody>
        </p:sp>
        <p:sp>
          <p:nvSpPr>
            <p:cNvPr id="18451" name="AutoShape 13"/>
            <p:cNvSpPr>
              <a:spLocks noChangeArrowheads="1"/>
            </p:cNvSpPr>
            <p:nvPr/>
          </p:nvSpPr>
          <p:spPr bwMode="auto">
            <a:xfrm>
              <a:off x="793" y="2704"/>
              <a:ext cx="363" cy="181"/>
            </a:xfrm>
            <a:prstGeom prst="bevel">
              <a:avLst>
                <a:gd name="adj" fmla="val 6338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/>
                <a:t>고등어</a:t>
              </a:r>
            </a:p>
          </p:txBody>
        </p:sp>
        <p:sp>
          <p:nvSpPr>
            <p:cNvPr id="18452" name="AutoShape 14"/>
            <p:cNvSpPr>
              <a:spLocks noChangeArrowheads="1"/>
            </p:cNvSpPr>
            <p:nvPr/>
          </p:nvSpPr>
          <p:spPr bwMode="auto">
            <a:xfrm>
              <a:off x="1202" y="2704"/>
              <a:ext cx="273" cy="181"/>
            </a:xfrm>
            <a:prstGeom prst="bevel">
              <a:avLst>
                <a:gd name="adj" fmla="val 6338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/>
                <a:t>참치</a:t>
              </a:r>
            </a:p>
          </p:txBody>
        </p:sp>
        <p:sp>
          <p:nvSpPr>
            <p:cNvPr id="18453" name="AutoShape 15"/>
            <p:cNvSpPr>
              <a:spLocks noChangeArrowheads="1"/>
            </p:cNvSpPr>
            <p:nvPr/>
          </p:nvSpPr>
          <p:spPr bwMode="auto">
            <a:xfrm>
              <a:off x="1565" y="2704"/>
              <a:ext cx="273" cy="181"/>
            </a:xfrm>
            <a:prstGeom prst="bevel">
              <a:avLst>
                <a:gd name="adj" fmla="val 6338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/>
                <a:t>참새</a:t>
              </a:r>
            </a:p>
          </p:txBody>
        </p:sp>
        <p:sp>
          <p:nvSpPr>
            <p:cNvPr id="18454" name="AutoShape 16"/>
            <p:cNvSpPr>
              <a:spLocks noChangeArrowheads="1"/>
            </p:cNvSpPr>
            <p:nvPr/>
          </p:nvSpPr>
          <p:spPr bwMode="auto">
            <a:xfrm>
              <a:off x="1883" y="2704"/>
              <a:ext cx="226" cy="181"/>
            </a:xfrm>
            <a:prstGeom prst="bevel">
              <a:avLst>
                <a:gd name="adj" fmla="val 6338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/>
                <a:t>꿩</a:t>
              </a:r>
            </a:p>
          </p:txBody>
        </p:sp>
        <p:sp>
          <p:nvSpPr>
            <p:cNvPr id="18455" name="AutoShape 17"/>
            <p:cNvSpPr>
              <a:spLocks noChangeArrowheads="1"/>
            </p:cNvSpPr>
            <p:nvPr/>
          </p:nvSpPr>
          <p:spPr bwMode="auto">
            <a:xfrm>
              <a:off x="2200" y="2704"/>
              <a:ext cx="226" cy="181"/>
            </a:xfrm>
            <a:prstGeom prst="bevel">
              <a:avLst>
                <a:gd name="adj" fmla="val 6338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/>
                <a:t>개</a:t>
              </a:r>
            </a:p>
          </p:txBody>
        </p:sp>
        <p:sp>
          <p:nvSpPr>
            <p:cNvPr id="18456" name="AutoShape 18"/>
            <p:cNvSpPr>
              <a:spLocks noChangeArrowheads="1"/>
            </p:cNvSpPr>
            <p:nvPr/>
          </p:nvSpPr>
          <p:spPr bwMode="auto">
            <a:xfrm>
              <a:off x="2472" y="2704"/>
              <a:ext cx="363" cy="181"/>
            </a:xfrm>
            <a:prstGeom prst="bevel">
              <a:avLst>
                <a:gd name="adj" fmla="val 6338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/>
                <a:t>고양이</a:t>
              </a:r>
            </a:p>
          </p:txBody>
        </p:sp>
        <p:sp>
          <p:nvSpPr>
            <p:cNvPr id="18457" name="AutoShape 19"/>
            <p:cNvSpPr>
              <a:spLocks noChangeArrowheads="1"/>
            </p:cNvSpPr>
            <p:nvPr/>
          </p:nvSpPr>
          <p:spPr bwMode="auto">
            <a:xfrm>
              <a:off x="2881" y="2704"/>
              <a:ext cx="363" cy="181"/>
            </a:xfrm>
            <a:prstGeom prst="bevel">
              <a:avLst>
                <a:gd name="adj" fmla="val 6338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/>
                <a:t>원숭이</a:t>
              </a:r>
            </a:p>
          </p:txBody>
        </p:sp>
        <p:sp>
          <p:nvSpPr>
            <p:cNvPr id="18458" name="AutoShape 20"/>
            <p:cNvSpPr>
              <a:spLocks noChangeArrowheads="1"/>
            </p:cNvSpPr>
            <p:nvPr/>
          </p:nvSpPr>
          <p:spPr bwMode="auto">
            <a:xfrm>
              <a:off x="3334" y="2704"/>
              <a:ext cx="454" cy="181"/>
            </a:xfrm>
            <a:prstGeom prst="bevel">
              <a:avLst>
                <a:gd name="adj" fmla="val 6338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/>
                <a:t>오동나무</a:t>
              </a:r>
            </a:p>
          </p:txBody>
        </p:sp>
        <p:sp>
          <p:nvSpPr>
            <p:cNvPr id="18459" name="AutoShape 21"/>
            <p:cNvSpPr>
              <a:spLocks noChangeArrowheads="1"/>
            </p:cNvSpPr>
            <p:nvPr/>
          </p:nvSpPr>
          <p:spPr bwMode="auto">
            <a:xfrm>
              <a:off x="3878" y="2704"/>
              <a:ext cx="363" cy="181"/>
            </a:xfrm>
            <a:prstGeom prst="bevel">
              <a:avLst>
                <a:gd name="adj" fmla="val 6338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/>
                <a:t>소나무</a:t>
              </a:r>
            </a:p>
          </p:txBody>
        </p:sp>
        <p:sp>
          <p:nvSpPr>
            <p:cNvPr id="18460" name="AutoShape 22"/>
            <p:cNvSpPr>
              <a:spLocks noChangeArrowheads="1"/>
            </p:cNvSpPr>
            <p:nvPr/>
          </p:nvSpPr>
          <p:spPr bwMode="auto">
            <a:xfrm>
              <a:off x="4287" y="2704"/>
              <a:ext cx="363" cy="181"/>
            </a:xfrm>
            <a:prstGeom prst="bevel">
              <a:avLst>
                <a:gd name="adj" fmla="val 6338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/>
                <a:t>전나무</a:t>
              </a:r>
            </a:p>
          </p:txBody>
        </p:sp>
        <p:sp>
          <p:nvSpPr>
            <p:cNvPr id="18461" name="AutoShape 23"/>
            <p:cNvSpPr>
              <a:spLocks noChangeArrowheads="1"/>
            </p:cNvSpPr>
            <p:nvPr/>
          </p:nvSpPr>
          <p:spPr bwMode="auto">
            <a:xfrm>
              <a:off x="3061" y="2205"/>
              <a:ext cx="454" cy="181"/>
            </a:xfrm>
            <a:prstGeom prst="bevel">
              <a:avLst>
                <a:gd name="adj" fmla="val 6338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/>
                <a:t>활엽수</a:t>
              </a:r>
            </a:p>
          </p:txBody>
        </p:sp>
        <p:sp>
          <p:nvSpPr>
            <p:cNvPr id="18462" name="AutoShape 24"/>
            <p:cNvSpPr>
              <a:spLocks noChangeArrowheads="1"/>
            </p:cNvSpPr>
            <p:nvPr/>
          </p:nvSpPr>
          <p:spPr bwMode="auto">
            <a:xfrm>
              <a:off x="3651" y="2205"/>
              <a:ext cx="454" cy="181"/>
            </a:xfrm>
            <a:prstGeom prst="bevel">
              <a:avLst>
                <a:gd name="adj" fmla="val 6338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/>
                <a:t>침엽수</a:t>
              </a:r>
            </a:p>
          </p:txBody>
        </p:sp>
        <p:cxnSp>
          <p:nvCxnSpPr>
            <p:cNvPr id="18463" name="AutoShape 25"/>
            <p:cNvCxnSpPr>
              <a:cxnSpLocks noChangeShapeType="1"/>
              <a:stCxn id="18443" idx="2"/>
              <a:endCxn id="18444" idx="6"/>
            </p:cNvCxnSpPr>
            <p:nvPr/>
          </p:nvCxnSpPr>
          <p:spPr bwMode="auto">
            <a:xfrm flipH="1">
              <a:off x="2473" y="1206"/>
              <a:ext cx="498" cy="1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4" name="AutoShape 26"/>
            <p:cNvCxnSpPr>
              <a:cxnSpLocks noChangeShapeType="1"/>
              <a:stCxn id="18443" idx="2"/>
              <a:endCxn id="18445" idx="6"/>
            </p:cNvCxnSpPr>
            <p:nvPr/>
          </p:nvCxnSpPr>
          <p:spPr bwMode="auto">
            <a:xfrm>
              <a:off x="2971" y="1206"/>
              <a:ext cx="454" cy="1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5" name="AutoShape 27"/>
            <p:cNvCxnSpPr>
              <a:cxnSpLocks noChangeShapeType="1"/>
              <a:stCxn id="18444" idx="3"/>
              <a:endCxn id="18446" idx="7"/>
            </p:cNvCxnSpPr>
            <p:nvPr/>
          </p:nvCxnSpPr>
          <p:spPr bwMode="auto">
            <a:xfrm flipH="1">
              <a:off x="1928" y="1558"/>
              <a:ext cx="545" cy="2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6" name="AutoShape 28"/>
            <p:cNvCxnSpPr>
              <a:cxnSpLocks noChangeShapeType="1"/>
              <a:stCxn id="18444" idx="2"/>
              <a:endCxn id="18447" idx="7"/>
            </p:cNvCxnSpPr>
            <p:nvPr/>
          </p:nvCxnSpPr>
          <p:spPr bwMode="auto">
            <a:xfrm>
              <a:off x="2473" y="1569"/>
              <a:ext cx="634" cy="1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7" name="AutoShape 29"/>
            <p:cNvCxnSpPr>
              <a:cxnSpLocks noChangeShapeType="1"/>
              <a:stCxn id="18446" idx="2"/>
              <a:endCxn id="18448" idx="7"/>
            </p:cNvCxnSpPr>
            <p:nvPr/>
          </p:nvCxnSpPr>
          <p:spPr bwMode="auto">
            <a:xfrm flipH="1">
              <a:off x="1338" y="1932"/>
              <a:ext cx="590" cy="2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8" name="AutoShape 30"/>
            <p:cNvCxnSpPr>
              <a:cxnSpLocks noChangeShapeType="1"/>
              <a:stCxn id="18446" idx="3"/>
              <a:endCxn id="18449" idx="7"/>
            </p:cNvCxnSpPr>
            <p:nvPr/>
          </p:nvCxnSpPr>
          <p:spPr bwMode="auto">
            <a:xfrm>
              <a:off x="1928" y="1921"/>
              <a:ext cx="0" cy="2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9" name="AutoShape 31"/>
            <p:cNvCxnSpPr>
              <a:cxnSpLocks noChangeShapeType="1"/>
              <a:stCxn id="18446" idx="2"/>
              <a:endCxn id="18450" idx="7"/>
            </p:cNvCxnSpPr>
            <p:nvPr/>
          </p:nvCxnSpPr>
          <p:spPr bwMode="auto">
            <a:xfrm>
              <a:off x="1928" y="1932"/>
              <a:ext cx="589" cy="2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0" name="AutoShape 32"/>
            <p:cNvCxnSpPr>
              <a:cxnSpLocks noChangeShapeType="1"/>
              <a:stCxn id="18447" idx="3"/>
              <a:endCxn id="18461" idx="7"/>
            </p:cNvCxnSpPr>
            <p:nvPr/>
          </p:nvCxnSpPr>
          <p:spPr bwMode="auto">
            <a:xfrm>
              <a:off x="3107" y="1921"/>
              <a:ext cx="181" cy="2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1" name="AutoShape 33"/>
            <p:cNvCxnSpPr>
              <a:cxnSpLocks noChangeShapeType="1"/>
              <a:stCxn id="18447" idx="3"/>
              <a:endCxn id="18462" idx="7"/>
            </p:cNvCxnSpPr>
            <p:nvPr/>
          </p:nvCxnSpPr>
          <p:spPr bwMode="auto">
            <a:xfrm>
              <a:off x="3107" y="1921"/>
              <a:ext cx="771" cy="2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2" name="AutoShape 34"/>
            <p:cNvCxnSpPr>
              <a:cxnSpLocks noChangeShapeType="1"/>
              <a:stCxn id="18448" idx="2"/>
              <a:endCxn id="18451" idx="7"/>
            </p:cNvCxnSpPr>
            <p:nvPr/>
          </p:nvCxnSpPr>
          <p:spPr bwMode="auto">
            <a:xfrm flipH="1">
              <a:off x="975" y="2386"/>
              <a:ext cx="363" cy="3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3" name="AutoShape 35"/>
            <p:cNvCxnSpPr>
              <a:cxnSpLocks noChangeShapeType="1"/>
              <a:stCxn id="18448" idx="2"/>
              <a:endCxn id="18452" idx="7"/>
            </p:cNvCxnSpPr>
            <p:nvPr/>
          </p:nvCxnSpPr>
          <p:spPr bwMode="auto">
            <a:xfrm>
              <a:off x="1338" y="2386"/>
              <a:ext cx="1" cy="3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4" name="AutoShape 36"/>
            <p:cNvCxnSpPr>
              <a:cxnSpLocks noChangeShapeType="1"/>
              <a:stCxn id="18449" idx="2"/>
              <a:endCxn id="18453" idx="7"/>
            </p:cNvCxnSpPr>
            <p:nvPr/>
          </p:nvCxnSpPr>
          <p:spPr bwMode="auto">
            <a:xfrm flipH="1">
              <a:off x="1702" y="2386"/>
              <a:ext cx="226" cy="3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5" name="AutoShape 37"/>
            <p:cNvCxnSpPr>
              <a:cxnSpLocks noChangeShapeType="1"/>
              <a:stCxn id="18449" idx="2"/>
              <a:endCxn id="18454" idx="6"/>
            </p:cNvCxnSpPr>
            <p:nvPr/>
          </p:nvCxnSpPr>
          <p:spPr bwMode="auto">
            <a:xfrm>
              <a:off x="1928" y="2386"/>
              <a:ext cx="68" cy="3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6" name="AutoShape 38"/>
            <p:cNvCxnSpPr>
              <a:cxnSpLocks noChangeShapeType="1"/>
              <a:stCxn id="18450" idx="2"/>
              <a:endCxn id="18455" idx="7"/>
            </p:cNvCxnSpPr>
            <p:nvPr/>
          </p:nvCxnSpPr>
          <p:spPr bwMode="auto">
            <a:xfrm flipH="1">
              <a:off x="2313" y="2386"/>
              <a:ext cx="204" cy="3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7" name="AutoShape 39"/>
            <p:cNvCxnSpPr>
              <a:cxnSpLocks noChangeShapeType="1"/>
              <a:stCxn id="18450" idx="2"/>
              <a:endCxn id="18456" idx="6"/>
            </p:cNvCxnSpPr>
            <p:nvPr/>
          </p:nvCxnSpPr>
          <p:spPr bwMode="auto">
            <a:xfrm>
              <a:off x="2517" y="2386"/>
              <a:ext cx="137" cy="3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8" name="AutoShape 40"/>
            <p:cNvCxnSpPr>
              <a:cxnSpLocks noChangeShapeType="1"/>
              <a:stCxn id="18450" idx="3"/>
              <a:endCxn id="18457" idx="7"/>
            </p:cNvCxnSpPr>
            <p:nvPr/>
          </p:nvCxnSpPr>
          <p:spPr bwMode="auto">
            <a:xfrm>
              <a:off x="2517" y="2375"/>
              <a:ext cx="546" cy="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9" name="AutoShape 41"/>
            <p:cNvCxnSpPr>
              <a:cxnSpLocks noChangeShapeType="1"/>
              <a:stCxn id="18461" idx="3"/>
              <a:endCxn id="18458" idx="6"/>
            </p:cNvCxnSpPr>
            <p:nvPr/>
          </p:nvCxnSpPr>
          <p:spPr bwMode="auto">
            <a:xfrm>
              <a:off x="3288" y="2375"/>
              <a:ext cx="273" cy="3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0" name="AutoShape 42"/>
            <p:cNvCxnSpPr>
              <a:cxnSpLocks noChangeShapeType="1"/>
              <a:stCxn id="18462" idx="3"/>
              <a:endCxn id="18459" idx="6"/>
            </p:cNvCxnSpPr>
            <p:nvPr/>
          </p:nvCxnSpPr>
          <p:spPr bwMode="auto">
            <a:xfrm>
              <a:off x="3878" y="2375"/>
              <a:ext cx="182" cy="3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1" name="AutoShape 43"/>
            <p:cNvCxnSpPr>
              <a:cxnSpLocks noChangeShapeType="1"/>
              <a:stCxn id="18462" idx="2"/>
              <a:endCxn id="18460" idx="6"/>
            </p:cNvCxnSpPr>
            <p:nvPr/>
          </p:nvCxnSpPr>
          <p:spPr bwMode="auto">
            <a:xfrm>
              <a:off x="3878" y="2386"/>
              <a:ext cx="591" cy="3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437" name="Text Box 44"/>
          <p:cNvSpPr txBox="1">
            <a:spLocks noChangeArrowheads="1"/>
          </p:cNvSpPr>
          <p:nvPr/>
        </p:nvSpPr>
        <p:spPr bwMode="auto">
          <a:xfrm>
            <a:off x="4211638" y="5726113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/>
              <a:t>상속성</a:t>
            </a:r>
          </a:p>
        </p:txBody>
      </p:sp>
      <p:pic>
        <p:nvPicPr>
          <p:cNvPr id="18438" name="Picture 45" descr="french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0" y="1125538"/>
            <a:ext cx="16002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46" descr="yep642_low_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81242">
            <a:off x="5219700" y="2133600"/>
            <a:ext cx="23622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Text Box 47"/>
          <p:cNvSpPr txBox="1">
            <a:spLocks noChangeArrowheads="1"/>
          </p:cNvSpPr>
          <p:nvPr/>
        </p:nvSpPr>
        <p:spPr bwMode="auto">
          <a:xfrm>
            <a:off x="6586538" y="371792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/>
              <a:t>다형성</a:t>
            </a:r>
          </a:p>
        </p:txBody>
      </p:sp>
      <p:pic>
        <p:nvPicPr>
          <p:cNvPr id="18441" name="Picture 48" descr="capsule-f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57338"/>
            <a:ext cx="23812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2" name="Text Box 49"/>
          <p:cNvSpPr txBox="1">
            <a:spLocks noChangeArrowheads="1"/>
          </p:cNvSpPr>
          <p:nvPr/>
        </p:nvSpPr>
        <p:spPr bwMode="auto">
          <a:xfrm>
            <a:off x="1908175" y="306863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/>
              <a:t>캡슐화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6985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public:</a:t>
            </a:r>
          </a:p>
          <a:p>
            <a:pPr defTabSz="6985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/////////////////////////////////////////////////////////////</a:t>
            </a:r>
          </a:p>
          <a:p>
            <a:pPr defTabSz="6985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// </a:t>
            </a:r>
            <a:r>
              <a:rPr lang="ko-KR" altLang="en-US" sz="1400"/>
              <a:t>사각형 영역에 대한 정보를 얻는 함수들</a:t>
            </a:r>
          </a:p>
          <a:p>
            <a:pPr defTabSz="698500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int GetWidth() const;					// </a:t>
            </a:r>
            <a:r>
              <a:rPr lang="ko-KR" altLang="en-US" sz="1400"/>
              <a:t>가로길이 얻기</a:t>
            </a:r>
          </a:p>
          <a:p>
            <a:pPr defTabSz="698500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int GetHeight() const;					// </a:t>
            </a:r>
            <a:r>
              <a:rPr lang="ko-KR" altLang="en-US" sz="1400"/>
              <a:t>세로길이 얻기</a:t>
            </a:r>
          </a:p>
          <a:p>
            <a:pPr defTabSz="698500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void GetStartPoint(int &amp;x, int &amp;y) const;		// </a:t>
            </a:r>
            <a:r>
              <a:rPr lang="ko-KR" altLang="en-US" sz="1400"/>
              <a:t>시작점 얻기</a:t>
            </a:r>
          </a:p>
          <a:p>
            <a:pPr defTabSz="698500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void GetEndPoint(int &amp;x, int &amp;y) const;		// </a:t>
            </a:r>
            <a:r>
              <a:rPr lang="ko-KR" altLang="en-US" sz="1400"/>
              <a:t>끝점 얻기</a:t>
            </a:r>
          </a:p>
          <a:p>
            <a:pPr defTabSz="698500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void GetCenterPoint(int &amp;x, int &amp;y) const;		// </a:t>
            </a:r>
            <a:r>
              <a:rPr lang="ko-KR" altLang="en-US" sz="1400"/>
              <a:t>중심점 얻기</a:t>
            </a:r>
          </a:p>
          <a:p>
            <a:pPr defTabSz="698500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bool IsPointInRegion(int x, int y) const;		// </a:t>
            </a:r>
            <a:r>
              <a:rPr lang="ko-KR" altLang="en-US" sz="1400"/>
              <a:t>점이 영역 안에 있는지</a:t>
            </a:r>
          </a:p>
          <a:p>
            <a:pPr defTabSz="698500">
              <a:lnSpc>
                <a:spcPct val="80000"/>
              </a:lnSpc>
              <a:buFont typeface="Wingdings" pitchFamily="2" charset="2"/>
              <a:buNone/>
            </a:pPr>
            <a:endParaRPr lang="ko-KR" altLang="en-US" sz="1400"/>
          </a:p>
          <a:p>
            <a:pPr defTabSz="698500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/////////////////////////////////////////////////////////////</a:t>
            </a:r>
          </a:p>
          <a:p>
            <a:pPr defTabSz="6985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// </a:t>
            </a:r>
            <a:r>
              <a:rPr lang="ko-KR" altLang="en-US" sz="1400"/>
              <a:t>사각형 영역을 설정하고 처리하는 함수들</a:t>
            </a:r>
          </a:p>
          <a:p>
            <a:pPr defTabSz="698500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void SetRect(int l, int t, int r, int b);				// </a:t>
            </a:r>
            <a:r>
              <a:rPr lang="ko-KR" altLang="en-US" sz="1400"/>
              <a:t>영역 설정</a:t>
            </a:r>
          </a:p>
          <a:p>
            <a:pPr defTabSz="698500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void Move(int x, int y);						// </a:t>
            </a:r>
            <a:r>
              <a:rPr lang="ko-KR" altLang="en-US" sz="1400"/>
              <a:t>위치 이동</a:t>
            </a:r>
          </a:p>
          <a:p>
            <a:pPr defTabSz="698500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void Resize(int width, int height);					// </a:t>
            </a:r>
            <a:r>
              <a:rPr lang="ko-KR" altLang="en-US" sz="1400"/>
              <a:t>크기 변경</a:t>
            </a:r>
          </a:p>
          <a:p>
            <a:pPr defTabSz="698500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void UnionRegion(const Region &amp;r1, const Region &amp;r2);		// </a:t>
            </a:r>
            <a:r>
              <a:rPr lang="ko-KR" altLang="en-US" sz="1400"/>
              <a:t>교집합</a:t>
            </a:r>
          </a:p>
          <a:p>
            <a:pPr defTabSz="698500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void IntersectRegion(const Region &amp;r1, const Region &amp;r2);	// </a:t>
            </a:r>
            <a:r>
              <a:rPr lang="ko-KR" altLang="en-US" sz="1400"/>
              <a:t>합집합</a:t>
            </a:r>
          </a:p>
          <a:p>
            <a:pPr defTabSz="698500">
              <a:lnSpc>
                <a:spcPct val="80000"/>
              </a:lnSpc>
              <a:buFont typeface="Wingdings" pitchFamily="2" charset="2"/>
              <a:buNone/>
            </a:pPr>
            <a:endParaRPr lang="ko-KR" altLang="en-US" sz="1400"/>
          </a:p>
          <a:p>
            <a:pPr defTabSz="698500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/////////////////////////////////////////////////////////////</a:t>
            </a:r>
          </a:p>
          <a:p>
            <a:pPr defTabSz="6985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// </a:t>
            </a:r>
            <a:r>
              <a:rPr lang="ko-KR" altLang="en-US" sz="1400"/>
              <a:t>사각형 영역을 표시하기 위한 함수들</a:t>
            </a:r>
          </a:p>
          <a:p>
            <a:pPr defTabSz="698500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void Show(void);						// </a:t>
            </a:r>
            <a:r>
              <a:rPr lang="ko-KR" altLang="en-US" sz="1400"/>
              <a:t>영역 출력</a:t>
            </a:r>
          </a:p>
          <a:p>
            <a:pPr defTabSz="698500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static void SetNotation(int notation);		// </a:t>
            </a:r>
            <a:r>
              <a:rPr lang="ko-KR" altLang="en-US" sz="1400"/>
              <a:t>출력 방식 지정</a:t>
            </a:r>
          </a:p>
          <a:p>
            <a:pPr defTabSz="6985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};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실습과제 해설 </a:t>
            </a:r>
            <a:r>
              <a:rPr lang="en-US" altLang="ko-KR" sz="3800"/>
              <a:t>2/9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#include &lt;stdio.h&gt;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#include "Region.h"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int Region::notation = Region::POINT_POINT;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Region::Region(void)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SetRect(0, 0, 0, 0);	// </a:t>
            </a:r>
            <a:r>
              <a:rPr lang="ko-KR" altLang="en-US" sz="1600"/>
              <a:t>영역을 </a:t>
            </a:r>
            <a:r>
              <a:rPr lang="en-US" altLang="ko-KR" sz="1600"/>
              <a:t>0</a:t>
            </a:r>
            <a:r>
              <a:rPr lang="ko-KR" altLang="en-US" sz="1600"/>
              <a:t>으로 초기화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Region::Region(int l, int t, int r, int b)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SetRect(l, t, r, b);	// </a:t>
            </a:r>
            <a:r>
              <a:rPr lang="ko-KR" altLang="en-US" sz="1600"/>
              <a:t>영역을 주어진 값으로 초기화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void Region::SetRect(int l, int t, int r, int b)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left = l;			// </a:t>
            </a:r>
            <a:r>
              <a:rPr lang="ko-KR" altLang="en-US" sz="1600"/>
              <a:t>시작점의 </a:t>
            </a:r>
            <a:r>
              <a:rPr lang="en-US" altLang="ko-KR" sz="1600"/>
              <a:t>x</a:t>
            </a:r>
            <a:r>
              <a:rPr lang="ko-KR" altLang="en-US" sz="1600"/>
              <a:t>좌표 설정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top = t;			// </a:t>
            </a:r>
            <a:r>
              <a:rPr lang="ko-KR" altLang="en-US" sz="1600"/>
              <a:t>시작점의 </a:t>
            </a:r>
            <a:r>
              <a:rPr lang="en-US" altLang="ko-KR" sz="1600"/>
              <a:t>y</a:t>
            </a:r>
            <a:r>
              <a:rPr lang="ko-KR" altLang="en-US" sz="1600"/>
              <a:t>좌표 설정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right = r;			// </a:t>
            </a:r>
            <a:r>
              <a:rPr lang="ko-KR" altLang="en-US" sz="1600"/>
              <a:t>끝점의 </a:t>
            </a:r>
            <a:r>
              <a:rPr lang="en-US" altLang="ko-KR" sz="1600"/>
              <a:t>x</a:t>
            </a:r>
            <a:r>
              <a:rPr lang="ko-KR" altLang="en-US" sz="1600"/>
              <a:t>좌표 설정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bottom = b;			// </a:t>
            </a:r>
            <a:r>
              <a:rPr lang="ko-KR" altLang="en-US" sz="1600"/>
              <a:t>끝점의 </a:t>
            </a:r>
            <a:r>
              <a:rPr lang="en-US" altLang="ko-KR" sz="1600"/>
              <a:t>y</a:t>
            </a:r>
            <a:r>
              <a:rPr lang="ko-KR" altLang="en-US" sz="1600"/>
              <a:t>좌표 설정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실습과제 해설 </a:t>
            </a:r>
            <a:r>
              <a:rPr lang="en-US" altLang="ko-KR" sz="3800"/>
              <a:t>3/9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int Region::GetWidth() const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return right - left;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int Region::GetHeight() const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return bottom - top;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void Region::GetStartPoint(int &amp;x, int &amp;y) const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x = left;		// </a:t>
            </a:r>
            <a:r>
              <a:rPr lang="ko-KR" altLang="en-US" sz="1700"/>
              <a:t>시작점의 </a:t>
            </a:r>
            <a:r>
              <a:rPr lang="en-US" altLang="ko-KR" sz="1700"/>
              <a:t>x </a:t>
            </a:r>
            <a:r>
              <a:rPr lang="ko-KR" altLang="en-US" sz="1700"/>
              <a:t>좌표 얻기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700"/>
              <a:t>	</a:t>
            </a:r>
            <a:r>
              <a:rPr lang="en-US" altLang="ko-KR" sz="1700"/>
              <a:t>y = top;		// </a:t>
            </a:r>
            <a:r>
              <a:rPr lang="ko-KR" altLang="en-US" sz="1700"/>
              <a:t>시작점의 </a:t>
            </a:r>
            <a:r>
              <a:rPr lang="en-US" altLang="ko-KR" sz="1700"/>
              <a:t>y</a:t>
            </a:r>
            <a:r>
              <a:rPr lang="ko-KR" altLang="en-US" sz="1700"/>
              <a:t>좌표 얻기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void Region::GetEndPoint(int &amp;x, int &amp;y) const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x = right;		// </a:t>
            </a:r>
            <a:r>
              <a:rPr lang="ko-KR" altLang="en-US" sz="1700"/>
              <a:t>끝점의 </a:t>
            </a:r>
            <a:r>
              <a:rPr lang="en-US" altLang="ko-KR" sz="1700"/>
              <a:t>x </a:t>
            </a:r>
            <a:r>
              <a:rPr lang="ko-KR" altLang="en-US" sz="1700"/>
              <a:t>좌표 얻기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700"/>
              <a:t>	</a:t>
            </a:r>
            <a:r>
              <a:rPr lang="en-US" altLang="ko-KR" sz="1700"/>
              <a:t>y = bottom;		// </a:t>
            </a:r>
            <a:r>
              <a:rPr lang="ko-KR" altLang="en-US" sz="1700"/>
              <a:t>끝점의 </a:t>
            </a:r>
            <a:r>
              <a:rPr lang="en-US" altLang="ko-KR" sz="1700"/>
              <a:t>y</a:t>
            </a:r>
            <a:r>
              <a:rPr lang="ko-KR" altLang="en-US" sz="1700"/>
              <a:t>좌표 얻기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</a:t>
            </a: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실습과제 해설 </a:t>
            </a:r>
            <a:r>
              <a:rPr lang="en-US" altLang="ko-KR" sz="3800"/>
              <a:t>4/9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void Region::GetCenterPoint(int &amp;x, int &amp;y) const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x = (left + right)/2;	// </a:t>
            </a:r>
            <a:r>
              <a:rPr lang="ko-KR" altLang="en-US" sz="1800"/>
              <a:t>중심점의 </a:t>
            </a:r>
            <a:r>
              <a:rPr lang="en-US" altLang="ko-KR" sz="1800"/>
              <a:t>x </a:t>
            </a:r>
            <a:r>
              <a:rPr lang="ko-KR" altLang="en-US" sz="1800"/>
              <a:t>좌표 얻기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y = (top + bottom)/2;	// </a:t>
            </a:r>
            <a:r>
              <a:rPr lang="ko-KR" altLang="en-US" sz="1800"/>
              <a:t>중심점의 </a:t>
            </a:r>
            <a:r>
              <a:rPr lang="en-US" altLang="ko-KR" sz="1800"/>
              <a:t>y</a:t>
            </a:r>
            <a:r>
              <a:rPr lang="ko-KR" altLang="en-US" sz="1800"/>
              <a:t>좌표 얻기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bool Region::IsPointInRegion(int x, int y) const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return (x&gt;=left &amp;&amp; x&lt;=right &amp;&amp; y&gt;=top &amp;&amp; y&lt;=bottom);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실습과제 해설 </a:t>
            </a:r>
            <a:r>
              <a:rPr lang="en-US" altLang="ko-KR" sz="3800"/>
              <a:t>5/9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void Region::Move(int x, int y)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left += x;			// </a:t>
            </a:r>
            <a:r>
              <a:rPr lang="ko-KR" altLang="en-US" sz="1700"/>
              <a:t>시작점의 </a:t>
            </a:r>
            <a:r>
              <a:rPr lang="en-US" altLang="ko-KR" sz="1700"/>
              <a:t>x</a:t>
            </a:r>
            <a:r>
              <a:rPr lang="ko-KR" altLang="en-US" sz="1700"/>
              <a:t>좌표 이동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700"/>
              <a:t>	</a:t>
            </a:r>
            <a:r>
              <a:rPr lang="en-US" altLang="ko-KR" sz="1700"/>
              <a:t>right += x;			// </a:t>
            </a:r>
            <a:r>
              <a:rPr lang="ko-KR" altLang="en-US" sz="1700"/>
              <a:t>끝점의 </a:t>
            </a:r>
            <a:r>
              <a:rPr lang="en-US" altLang="ko-KR" sz="1700"/>
              <a:t>x</a:t>
            </a:r>
            <a:r>
              <a:rPr lang="ko-KR" altLang="en-US" sz="1700"/>
              <a:t>좌표 이동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700"/>
              <a:t>	</a:t>
            </a:r>
            <a:r>
              <a:rPr lang="en-US" altLang="ko-KR" sz="1700"/>
              <a:t>top += y;			// </a:t>
            </a:r>
            <a:r>
              <a:rPr lang="ko-KR" altLang="en-US" sz="1700"/>
              <a:t>시작점의 </a:t>
            </a:r>
            <a:r>
              <a:rPr lang="en-US" altLang="ko-KR" sz="1700"/>
              <a:t>y</a:t>
            </a:r>
            <a:r>
              <a:rPr lang="ko-KR" altLang="en-US" sz="1700"/>
              <a:t>좌표 이동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700"/>
              <a:t>	</a:t>
            </a:r>
            <a:r>
              <a:rPr lang="en-US" altLang="ko-KR" sz="1700"/>
              <a:t>bottom += y;		// </a:t>
            </a:r>
            <a:r>
              <a:rPr lang="ko-KR" altLang="en-US" sz="1700"/>
              <a:t>끝점의 </a:t>
            </a:r>
            <a:r>
              <a:rPr lang="en-US" altLang="ko-KR" sz="1700"/>
              <a:t>y</a:t>
            </a:r>
            <a:r>
              <a:rPr lang="ko-KR" altLang="en-US" sz="1700"/>
              <a:t>좌표 이동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7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void Region::Resize(int width, int height)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int x, 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GetCenterPoint(x, y);	// </a:t>
            </a:r>
            <a:r>
              <a:rPr lang="ko-KR" altLang="en-US" sz="1700"/>
              <a:t>중심점 좌표 얻기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700"/>
              <a:t>	</a:t>
            </a:r>
            <a:r>
              <a:rPr lang="en-US" altLang="ko-KR" sz="1700"/>
              <a:t>left = x - width/2;	// </a:t>
            </a:r>
            <a:r>
              <a:rPr lang="ko-KR" altLang="en-US" sz="1700"/>
              <a:t>중심으로부터 가로길이의 절반만큼 이동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700"/>
              <a:t>	</a:t>
            </a:r>
            <a:r>
              <a:rPr lang="en-US" altLang="ko-KR" sz="1700"/>
              <a:t>top = y - height/2;	// </a:t>
            </a:r>
            <a:r>
              <a:rPr lang="ko-KR" altLang="en-US" sz="1700"/>
              <a:t>중심으로부터 세로길이의 절반만큼 이동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700"/>
              <a:t>	</a:t>
            </a:r>
            <a:r>
              <a:rPr lang="en-US" altLang="ko-KR" sz="1700"/>
              <a:t>right = left + width;	// </a:t>
            </a:r>
            <a:r>
              <a:rPr lang="ko-KR" altLang="en-US" sz="1700"/>
              <a:t>가로길이가 </a:t>
            </a:r>
            <a:r>
              <a:rPr lang="en-US" altLang="ko-KR" sz="1700"/>
              <a:t>width</a:t>
            </a:r>
            <a:r>
              <a:rPr lang="ko-KR" altLang="en-US" sz="1700"/>
              <a:t>가 되도록 조절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700"/>
              <a:t>	</a:t>
            </a:r>
            <a:r>
              <a:rPr lang="en-US" altLang="ko-KR" sz="1700"/>
              <a:t>bottom = top + height;	// </a:t>
            </a:r>
            <a:r>
              <a:rPr lang="ko-KR" altLang="en-US" sz="1700"/>
              <a:t>세로길이가 </a:t>
            </a:r>
            <a:r>
              <a:rPr lang="en-US" altLang="ko-KR" sz="1700"/>
              <a:t>height</a:t>
            </a:r>
            <a:r>
              <a:rPr lang="ko-KR" altLang="en-US" sz="1700"/>
              <a:t>가 되도록 조절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</a:t>
            </a: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실습과제 해설 </a:t>
            </a:r>
            <a:r>
              <a:rPr lang="en-US" altLang="ko-KR" sz="3800"/>
              <a:t>6/9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void Region::UnionRegion(const Region &amp;r1, const Region &amp;r2)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left = r1.left &gt; r2.left ? r1.left : r2.left;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right = r1.right &lt; r2.right ? r1.right : r2.right;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top = r1.top &gt; r2.top ? r1.top : r2.top;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bottom = r1.bottom &lt; r2.bottom ? r1.bottom : r2.bottom;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if(left &gt;= right || top &gt;= bottom)	  // </a:t>
            </a:r>
            <a:r>
              <a:rPr lang="ko-KR" altLang="en-US" sz="1600"/>
              <a:t>교집합이 존재하지 않는 경우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	left = top = right = bottom =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void Region::IntersectRegion(const Region &amp;r1, const Region &amp;r2)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left = r1.left &lt; r2.left ? r1.left : r2.left;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right = r1.right &gt; r2.right ? r1.right : r2.right;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top = r1.top &lt; r2.top ? r1.top : r2.top;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bottom = r1.bottom &gt; r2.bottom ? r1.bottom : r2.bottom;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실습과제 해설 </a:t>
            </a:r>
            <a:r>
              <a:rPr lang="en-US" altLang="ko-KR" sz="3800"/>
              <a:t>7/9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6858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void Region::SetNotation(int n)</a:t>
            </a:r>
          </a:p>
          <a:p>
            <a:pPr defTabSz="6858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 defTabSz="6858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notation = n;</a:t>
            </a:r>
          </a:p>
          <a:p>
            <a:pPr defTabSz="6858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</a:t>
            </a:r>
          </a:p>
          <a:p>
            <a:pPr defTabSz="685800">
              <a:lnSpc>
                <a:spcPct val="80000"/>
              </a:lnSpc>
              <a:buFont typeface="Wingdings" pitchFamily="2" charset="2"/>
              <a:buNone/>
            </a:pPr>
            <a:endParaRPr lang="en-US" altLang="ko-KR" sz="1700"/>
          </a:p>
          <a:p>
            <a:pPr defTabSz="6858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void Region::Show(void)</a:t>
            </a:r>
          </a:p>
          <a:p>
            <a:pPr defTabSz="6858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 defTabSz="6858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if(notation == POINT_POINT)	// </a:t>
            </a:r>
            <a:r>
              <a:rPr lang="ko-KR" altLang="en-US" sz="1700"/>
              <a:t>시작점</a:t>
            </a:r>
            <a:r>
              <a:rPr lang="en-US" altLang="ko-KR" sz="1700"/>
              <a:t>/</a:t>
            </a:r>
            <a:r>
              <a:rPr lang="ko-KR" altLang="en-US" sz="1700"/>
              <a:t>끝점 형식</a:t>
            </a:r>
          </a:p>
          <a:p>
            <a:pPr defTabSz="685800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700"/>
              <a:t>	</a:t>
            </a:r>
            <a:r>
              <a:rPr lang="en-US" altLang="ko-KR" sz="1700"/>
              <a:t>{</a:t>
            </a:r>
          </a:p>
          <a:p>
            <a:pPr defTabSz="6858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	printf("(%d, %d), (%d, %d)\n", left, top, right, bottom);</a:t>
            </a:r>
          </a:p>
          <a:p>
            <a:pPr defTabSz="6858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}</a:t>
            </a:r>
          </a:p>
          <a:p>
            <a:pPr defTabSz="6858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else					// </a:t>
            </a:r>
            <a:r>
              <a:rPr lang="ko-KR" altLang="en-US" sz="1700"/>
              <a:t>시작점</a:t>
            </a:r>
            <a:r>
              <a:rPr lang="en-US" altLang="ko-KR" sz="1700"/>
              <a:t>/</a:t>
            </a:r>
            <a:r>
              <a:rPr lang="ko-KR" altLang="en-US" sz="1700"/>
              <a:t>가로</a:t>
            </a:r>
            <a:r>
              <a:rPr lang="en-US" altLang="ko-KR" sz="1700"/>
              <a:t>, </a:t>
            </a:r>
            <a:r>
              <a:rPr lang="ko-KR" altLang="en-US" sz="1700"/>
              <a:t>세로</a:t>
            </a:r>
            <a:r>
              <a:rPr lang="en-US" altLang="ko-KR" sz="1700"/>
              <a:t>/</a:t>
            </a:r>
            <a:r>
              <a:rPr lang="ko-KR" altLang="en-US" sz="1700"/>
              <a:t>길이 형식</a:t>
            </a:r>
          </a:p>
          <a:p>
            <a:pPr defTabSz="685800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700"/>
              <a:t>	</a:t>
            </a:r>
            <a:r>
              <a:rPr lang="en-US" altLang="ko-KR" sz="1700"/>
              <a:t>{</a:t>
            </a:r>
          </a:p>
          <a:p>
            <a:pPr defTabSz="6858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	printf("(%d, %d), [%d x %d]\n", left, top, </a:t>
            </a:r>
            <a:br>
              <a:rPr lang="en-US" altLang="ko-KR" sz="1700"/>
            </a:br>
            <a:r>
              <a:rPr lang="en-US" altLang="ko-KR" sz="1700"/>
              <a:t>		GetWidth(), GetHeight());</a:t>
            </a:r>
          </a:p>
          <a:p>
            <a:pPr defTabSz="6858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}</a:t>
            </a:r>
          </a:p>
          <a:p>
            <a:pPr defTabSz="6858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실습과제 해설 </a:t>
            </a:r>
            <a:r>
              <a:rPr lang="en-US" altLang="ko-KR" sz="3800"/>
              <a:t>8/9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1063625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#include "Region.h"</a:t>
            </a:r>
          </a:p>
          <a:p>
            <a:pPr defTabSz="1063625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int main(void)</a:t>
            </a:r>
          </a:p>
          <a:p>
            <a:pPr defTabSz="1063625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 defTabSz="1063625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Region::SetNotation(Region::POINT_POINT);	// </a:t>
            </a:r>
            <a:r>
              <a:rPr lang="ko-KR" altLang="en-US" sz="1400"/>
              <a:t>출력 형식 지정</a:t>
            </a:r>
          </a:p>
          <a:p>
            <a:pPr defTabSz="1063625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Region r1(10, 10, 100, 100);		// </a:t>
            </a:r>
            <a:r>
              <a:rPr lang="ko-KR" altLang="en-US" sz="1400"/>
              <a:t>영역 </a:t>
            </a:r>
            <a:r>
              <a:rPr lang="en-US" altLang="ko-KR" sz="1400"/>
              <a:t>r1 </a:t>
            </a:r>
            <a:r>
              <a:rPr lang="ko-KR" altLang="en-US" sz="1400"/>
              <a:t>선언</a:t>
            </a:r>
          </a:p>
          <a:p>
            <a:pPr defTabSz="1063625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Region r2(50, 50, 120, 120);		// </a:t>
            </a:r>
            <a:r>
              <a:rPr lang="ko-KR" altLang="en-US" sz="1400"/>
              <a:t>영역 </a:t>
            </a:r>
            <a:r>
              <a:rPr lang="en-US" altLang="ko-KR" sz="1400"/>
              <a:t>r2 </a:t>
            </a:r>
            <a:r>
              <a:rPr lang="ko-KR" altLang="en-US" sz="1400"/>
              <a:t>선언</a:t>
            </a:r>
          </a:p>
          <a:p>
            <a:pPr defTabSz="1063625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Region r3;</a:t>
            </a:r>
          </a:p>
          <a:p>
            <a:pPr defTabSz="1063625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</a:t>
            </a:r>
          </a:p>
          <a:p>
            <a:pPr defTabSz="1063625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r3.IntersectRegion(r1, r2);		// r1</a:t>
            </a:r>
            <a:r>
              <a:rPr lang="ko-KR" altLang="en-US" sz="1400"/>
              <a:t>과 </a:t>
            </a:r>
            <a:r>
              <a:rPr lang="en-US" altLang="ko-KR" sz="1400"/>
              <a:t>r2</a:t>
            </a:r>
            <a:r>
              <a:rPr lang="ko-KR" altLang="en-US" sz="1400"/>
              <a:t>의 교집합을 </a:t>
            </a:r>
            <a:r>
              <a:rPr lang="en-US" altLang="ko-KR" sz="1400"/>
              <a:t>r3</a:t>
            </a:r>
            <a:r>
              <a:rPr lang="ko-KR" altLang="en-US" sz="1400"/>
              <a:t>에 저장</a:t>
            </a:r>
          </a:p>
          <a:p>
            <a:pPr defTabSz="1063625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r3.Show();</a:t>
            </a:r>
          </a:p>
          <a:p>
            <a:pPr defTabSz="1063625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r3.UnionRegion(r1, r2);			// r1</a:t>
            </a:r>
            <a:r>
              <a:rPr lang="ko-KR" altLang="en-US" sz="1400"/>
              <a:t>과 </a:t>
            </a:r>
            <a:r>
              <a:rPr lang="en-US" altLang="ko-KR" sz="1400"/>
              <a:t>r2</a:t>
            </a:r>
            <a:r>
              <a:rPr lang="ko-KR" altLang="en-US" sz="1400"/>
              <a:t>의 합집합을 </a:t>
            </a:r>
            <a:r>
              <a:rPr lang="en-US" altLang="ko-KR" sz="1400"/>
              <a:t>r3</a:t>
            </a:r>
            <a:r>
              <a:rPr lang="ko-KR" altLang="en-US" sz="1400"/>
              <a:t>에 저장</a:t>
            </a:r>
          </a:p>
          <a:p>
            <a:pPr defTabSz="1063625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r3.Show();</a:t>
            </a:r>
          </a:p>
          <a:p>
            <a:pPr defTabSz="1063625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r3.Move(100, 100);			// r3</a:t>
            </a:r>
            <a:r>
              <a:rPr lang="ko-KR" altLang="en-US" sz="1400"/>
              <a:t>의 위치 이동</a:t>
            </a:r>
          </a:p>
          <a:p>
            <a:pPr defTabSz="1063625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r3.Show();</a:t>
            </a:r>
          </a:p>
          <a:p>
            <a:pPr defTabSz="1063625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r3.Resize(200, 200);			// r3</a:t>
            </a:r>
            <a:r>
              <a:rPr lang="ko-KR" altLang="en-US" sz="1400"/>
              <a:t>의 크기 변경</a:t>
            </a:r>
          </a:p>
          <a:p>
            <a:pPr defTabSz="1063625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r3.Show();</a:t>
            </a:r>
          </a:p>
          <a:p>
            <a:pPr defTabSz="1063625">
              <a:lnSpc>
                <a:spcPct val="80000"/>
              </a:lnSpc>
              <a:buFont typeface="Wingdings" pitchFamily="2" charset="2"/>
              <a:buNone/>
            </a:pPr>
            <a:endParaRPr lang="en-US" altLang="ko-KR" sz="1400"/>
          </a:p>
          <a:p>
            <a:pPr defTabSz="1063625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Region::SetNotation(Region::POINT_SIZE);	// </a:t>
            </a:r>
            <a:r>
              <a:rPr lang="ko-KR" altLang="en-US" sz="1400"/>
              <a:t>출력 형식 변경</a:t>
            </a:r>
          </a:p>
          <a:p>
            <a:pPr defTabSz="1063625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r1.Show();</a:t>
            </a:r>
          </a:p>
          <a:p>
            <a:pPr defTabSz="1063625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r2.Show();</a:t>
            </a:r>
          </a:p>
          <a:p>
            <a:pPr defTabSz="1063625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r3.Show();</a:t>
            </a:r>
          </a:p>
          <a:p>
            <a:pPr defTabSz="1063625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return 0;</a:t>
            </a:r>
          </a:p>
          <a:p>
            <a:pPr defTabSz="1063625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실습과제 해설 </a:t>
            </a:r>
            <a:r>
              <a:rPr lang="en-US" altLang="ko-KR" sz="3800"/>
              <a:t>9/9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600" dirty="0">
                <a:solidFill>
                  <a:schemeClr val="tx1"/>
                </a:solidFill>
                <a:latin typeface="HY헤드라인M" pitchFamily="18" charset="-127"/>
              </a:rPr>
              <a:t>연산자 오버로딩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 = b + c; </a:t>
            </a:r>
          </a:p>
          <a:p>
            <a:endParaRPr lang="en-US" altLang="ko-KR"/>
          </a:p>
          <a:p>
            <a:r>
              <a:rPr lang="en-US" altLang="ko-KR"/>
              <a:t>a = Add(b, c); </a:t>
            </a:r>
          </a:p>
          <a:p>
            <a:endParaRPr lang="en-US" altLang="ko-KR"/>
          </a:p>
          <a:p>
            <a:r>
              <a:rPr lang="en-US" altLang="ko-KR"/>
              <a:t>SetData(a, Add(b, c)); </a:t>
            </a: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400"/>
              <a:t>연산자와 함수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600" dirty="0">
                <a:solidFill>
                  <a:schemeClr val="tx1"/>
                </a:solidFill>
                <a:latin typeface="HY헤드라인M" pitchFamily="18" charset="-127"/>
              </a:rPr>
              <a:t>클래스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900">
                <a:latin typeface="굴림" pitchFamily="50" charset="-127"/>
              </a:rPr>
              <a:t>연산자가 수행하는 기능을 함수로 구현</a:t>
            </a:r>
          </a:p>
          <a:p>
            <a:r>
              <a:rPr lang="ko-KR" altLang="en-US" sz="2900">
                <a:latin typeface="굴림" pitchFamily="50" charset="-127"/>
              </a:rPr>
              <a:t>함수로 구현된 기능을 연산자 표현으로 호출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400"/>
              <a:t>연산자 오버로딩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sz="2700" dirty="0">
                <a:latin typeface="굴림" pitchFamily="50" charset="-127"/>
              </a:rPr>
              <a:t>연산자의 본래 기능을 바꾸면 안됨</a:t>
            </a:r>
          </a:p>
          <a:p>
            <a:pPr algn="just"/>
            <a:r>
              <a:rPr lang="ko-KR" altLang="en-US" sz="2700" dirty="0">
                <a:latin typeface="굴림" pitchFamily="50" charset="-127"/>
              </a:rPr>
              <a:t>연산자의 우선순위나 </a:t>
            </a:r>
            <a:r>
              <a:rPr lang="ko-KR" altLang="en-US" sz="2700" dirty="0" err="1">
                <a:latin typeface="굴림" pitchFamily="50" charset="-127"/>
              </a:rPr>
              <a:t>결합성</a:t>
            </a:r>
            <a:r>
              <a:rPr lang="ko-KR" altLang="en-US" sz="2700" dirty="0">
                <a:latin typeface="굴림" pitchFamily="50" charset="-127"/>
              </a:rPr>
              <a:t> 변경 불가</a:t>
            </a:r>
          </a:p>
          <a:p>
            <a:pPr algn="just"/>
            <a:r>
              <a:rPr lang="ko-KR" altLang="en-US" sz="2700" dirty="0">
                <a:latin typeface="굴림" pitchFamily="50" charset="-127"/>
              </a:rPr>
              <a:t>기본 데이터 </a:t>
            </a:r>
            <a:r>
              <a:rPr lang="ko-KR" altLang="en-US" sz="2700" dirty="0" err="1">
                <a:latin typeface="굴림" pitchFamily="50" charset="-127"/>
              </a:rPr>
              <a:t>타입끼리의</a:t>
            </a:r>
            <a:r>
              <a:rPr lang="ko-KR" altLang="en-US" sz="2700" dirty="0">
                <a:latin typeface="굴림" pitchFamily="50" charset="-127"/>
              </a:rPr>
              <a:t> 연산자 함수 정의 불가</a:t>
            </a:r>
          </a:p>
          <a:p>
            <a:pPr algn="just"/>
            <a:r>
              <a:rPr lang="ko-KR" altLang="en-US" sz="2700" dirty="0">
                <a:latin typeface="굴림" pitchFamily="50" charset="-127"/>
              </a:rPr>
              <a:t>오버로딩이 금지된 연산자</a:t>
            </a:r>
          </a:p>
          <a:p>
            <a:pPr lvl="1" algn="just"/>
            <a:r>
              <a:rPr lang="en-US" altLang="ko-KR" dirty="0" err="1">
                <a:latin typeface="굴림" pitchFamily="50" charset="-127"/>
              </a:rPr>
              <a:t>sizeof</a:t>
            </a:r>
            <a:endParaRPr lang="en-US" altLang="ko-KR" dirty="0">
              <a:latin typeface="굴림" pitchFamily="50" charset="-127"/>
            </a:endParaRPr>
          </a:p>
          <a:p>
            <a:pPr lvl="1" algn="just"/>
            <a:r>
              <a:rPr lang="ko-KR" altLang="en-US" dirty="0">
                <a:latin typeface="굴림" pitchFamily="50" charset="-127"/>
              </a:rPr>
              <a:t>멤버 참조 연산자</a:t>
            </a:r>
            <a:r>
              <a:rPr lang="en-US" altLang="ko-KR" dirty="0">
                <a:latin typeface="굴림" pitchFamily="50" charset="-127"/>
              </a:rPr>
              <a:t>(.)</a:t>
            </a:r>
          </a:p>
          <a:p>
            <a:pPr lvl="1" algn="just"/>
            <a:r>
              <a:rPr lang="ko-KR" altLang="en-US" dirty="0" err="1">
                <a:latin typeface="굴림" pitchFamily="50" charset="-127"/>
              </a:rPr>
              <a:t>범위지정</a:t>
            </a:r>
            <a:r>
              <a:rPr lang="ko-KR" altLang="en-US" dirty="0">
                <a:latin typeface="굴림" pitchFamily="50" charset="-127"/>
              </a:rPr>
              <a:t> 연산자 </a:t>
            </a:r>
            <a:r>
              <a:rPr lang="en-US" altLang="ko-KR" dirty="0">
                <a:latin typeface="굴림" pitchFamily="50" charset="-127"/>
              </a:rPr>
              <a:t>(::)</a:t>
            </a:r>
          </a:p>
          <a:p>
            <a:pPr lvl="1" algn="just"/>
            <a:r>
              <a:rPr lang="ko-KR" altLang="en-US" dirty="0">
                <a:latin typeface="굴림" pitchFamily="50" charset="-127"/>
              </a:rPr>
              <a:t>조건 선택 연산자 </a:t>
            </a:r>
            <a:r>
              <a:rPr lang="en-US" altLang="ko-KR" dirty="0">
                <a:latin typeface="굴림" pitchFamily="50" charset="-127"/>
              </a:rPr>
              <a:t>(?:)</a:t>
            </a:r>
          </a:p>
          <a:p>
            <a:pPr lvl="1" algn="just"/>
            <a:r>
              <a:rPr lang="ko-KR" altLang="en-US" dirty="0"/>
              <a:t>문자열 </a:t>
            </a:r>
            <a:r>
              <a:rPr lang="ko-KR" altLang="en-US" dirty="0" err="1"/>
              <a:t>전처리기</a:t>
            </a:r>
            <a:r>
              <a:rPr lang="ko-KR" altLang="en-US" dirty="0"/>
              <a:t> </a:t>
            </a:r>
            <a:r>
              <a:rPr lang="ko-KR" altLang="en-US" dirty="0" err="1"/>
              <a:t>변환연산자</a:t>
            </a:r>
            <a:r>
              <a:rPr lang="ko-KR" altLang="en-US" dirty="0"/>
              <a:t> </a:t>
            </a:r>
            <a:r>
              <a:rPr lang="en-US" altLang="ko-KR" dirty="0"/>
              <a:t>(#)</a:t>
            </a:r>
          </a:p>
          <a:p>
            <a:pPr lvl="1" algn="just"/>
            <a:r>
              <a:rPr lang="ko-KR" altLang="en-US" dirty="0" err="1"/>
              <a:t>전처리기</a:t>
            </a:r>
            <a:r>
              <a:rPr lang="ko-KR" altLang="en-US" dirty="0"/>
              <a:t> </a:t>
            </a:r>
            <a:r>
              <a:rPr lang="ko-KR" altLang="en-US" dirty="0" err="1"/>
              <a:t>연결연산자</a:t>
            </a:r>
            <a:r>
              <a:rPr lang="ko-KR" altLang="en-US" dirty="0"/>
              <a:t> </a:t>
            </a:r>
            <a:r>
              <a:rPr lang="en-US" altLang="ko-KR" dirty="0"/>
              <a:t>(##)</a:t>
            </a:r>
            <a:endParaRPr lang="ko-KR" altLang="en-US" sz="4400" dirty="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400"/>
              <a:t>연산자 오버로딩의 제약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// Point.h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class Point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public: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Point(void);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Point(int x, int y);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void Show(void);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private: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int x, y;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};</a:t>
            </a: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기본 클래스 정의 </a:t>
            </a:r>
            <a:r>
              <a:rPr lang="en-US" altLang="ko-KR" sz="3800"/>
              <a:t>1/2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// Point.cpp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#include "Point.h"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#include &lt;iostream&gt;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using namespace std;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Point::Point(void)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x = y =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Point::Point(int x, int y)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this-&gt;x = x;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this-&gt;y = 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void Point::Show(void)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cout &lt;&lt; "(" &lt;&lt; x &lt;&lt; ", " &lt;&lt; y &lt;&lt; ")" &lt;&lt; endl;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기본 클래스 정의 </a:t>
            </a:r>
            <a:r>
              <a:rPr lang="en-US" altLang="ko-KR" sz="3800"/>
              <a:t>2/2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class Point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Point operator++(void);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Point operator++(int);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7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Point Point::operator++(void)	// </a:t>
            </a:r>
            <a:r>
              <a:rPr lang="ko-KR" altLang="en-US" sz="1700"/>
              <a:t>전위형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++x, ++y;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return *this;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Point Point::operator++(int)		// </a:t>
            </a:r>
            <a:r>
              <a:rPr lang="ko-KR" altLang="en-US" sz="1700"/>
              <a:t>후위형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Point temp = *this;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++x, ++y;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return temp;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</a:t>
            </a: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단항연산자 정의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#include &lt;iostream&gt;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#include "Point.h“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21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int main(void)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Point p1(0, 0), p2, p3;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p2 = ++p1;	// </a:t>
            </a:r>
            <a:r>
              <a:rPr lang="ko-KR" altLang="en-US" sz="2100"/>
              <a:t>전위형</a:t>
            </a:r>
            <a:r>
              <a:rPr lang="en-US" altLang="ko-KR" sz="2100"/>
              <a:t>. operator++() </a:t>
            </a:r>
            <a:r>
              <a:rPr lang="ko-KR" altLang="en-US" sz="2100"/>
              <a:t>호출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2100"/>
              <a:t>	</a:t>
            </a:r>
            <a:r>
              <a:rPr lang="en-US" altLang="ko-KR" sz="2100"/>
              <a:t>p1.Show();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p2.Show();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21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p3 = p1++;	// </a:t>
            </a:r>
            <a:r>
              <a:rPr lang="ko-KR" altLang="en-US" sz="2100"/>
              <a:t>후위형</a:t>
            </a:r>
            <a:r>
              <a:rPr lang="en-US" altLang="ko-KR" sz="2100"/>
              <a:t>. operator++(int) </a:t>
            </a:r>
            <a:r>
              <a:rPr lang="ko-KR" altLang="en-US" sz="2100"/>
              <a:t>호출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2100"/>
              <a:t>	</a:t>
            </a:r>
            <a:r>
              <a:rPr lang="en-US" altLang="ko-KR" sz="2100"/>
              <a:t>p1.Show();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p3.Show();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}</a:t>
            </a: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단항연산자 호출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단항연산자 호출 과정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581025" y="3643313"/>
            <a:ext cx="3630613" cy="2352675"/>
          </a:xfrm>
          <a:prstGeom prst="rect">
            <a:avLst/>
          </a:prstGeom>
          <a:solidFill>
            <a:srgbClr val="EAEAEA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581025" y="1460500"/>
            <a:ext cx="3630613" cy="509588"/>
          </a:xfrm>
          <a:prstGeom prst="rect">
            <a:avLst/>
          </a:prstGeom>
          <a:solidFill>
            <a:srgbClr val="EAEAEA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581025" y="2625725"/>
            <a:ext cx="3630613" cy="511175"/>
          </a:xfrm>
          <a:prstGeom prst="rect">
            <a:avLst/>
          </a:prstGeom>
          <a:solidFill>
            <a:srgbClr val="EAEAEA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612775" y="3709988"/>
            <a:ext cx="3597275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3619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3619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3619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3619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3619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361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361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361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361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바탕체" pitchFamily="17" charset="-127"/>
                <a:cs typeface="Courier New" pitchFamily="49" charset="0"/>
              </a:rPr>
              <a:t>Point Point::operator++()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바탕체" pitchFamily="17" charset="-127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바탕체" pitchFamily="17" charset="-127"/>
                <a:cs typeface="Courier New" pitchFamily="49" charset="0"/>
              </a:rPr>
              <a:t>	++x, ++y;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바탕체" pitchFamily="17" charset="-127"/>
                <a:cs typeface="Courier New" pitchFamily="49" charset="0"/>
              </a:rPr>
              <a:t>	return *this;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바탕체" pitchFamily="17" charset="-127"/>
                <a:cs typeface="Times New Roman" pitchFamily="18" charset="0"/>
              </a:rPr>
              <a:t>}</a:t>
            </a:r>
            <a:r>
              <a:rPr lang="en-US" altLang="ko-KR">
                <a:latin typeface="Courier New" pitchFamily="49" charset="0"/>
              </a:rPr>
              <a:t> 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612775" y="1466850"/>
            <a:ext cx="15494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0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80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80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80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80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80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80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80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80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바탕체" pitchFamily="17" charset="-127"/>
                <a:cs typeface="Courier New" pitchFamily="49" charset="0"/>
              </a:rPr>
              <a:t>p2 = ++p1;</a:t>
            </a:r>
            <a:endParaRPr lang="en-US" altLang="ko-KR">
              <a:latin typeface="Courier New" pitchFamily="49" charset="0"/>
              <a:ea typeface="바탕체" pitchFamily="17" charset="-127"/>
              <a:cs typeface="Courier New" pitchFamily="49" charset="0"/>
            </a:endParaRPr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612775" y="2619375"/>
            <a:ext cx="30511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0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80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80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80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80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80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80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80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80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바탕체" pitchFamily="17" charset="-127"/>
                <a:cs typeface="Courier New" pitchFamily="49" charset="0"/>
              </a:rPr>
              <a:t>p2 = p1.operator++();</a:t>
            </a:r>
            <a:endParaRPr lang="en-US" altLang="ko-KR">
              <a:latin typeface="Courier New" pitchFamily="49" charset="0"/>
              <a:ea typeface="바탕체" pitchFamily="17" charset="-127"/>
              <a:cs typeface="Courier New" pitchFamily="49" charset="0"/>
            </a:endParaRPr>
          </a:p>
        </p:txBody>
      </p:sp>
      <p:sp>
        <p:nvSpPr>
          <p:cNvPr id="79881" name="Freeform 9"/>
          <p:cNvSpPr>
            <a:spLocks/>
          </p:cNvSpPr>
          <p:nvPr/>
        </p:nvSpPr>
        <p:spPr bwMode="auto">
          <a:xfrm flipH="1">
            <a:off x="1476375" y="1912938"/>
            <a:ext cx="287338" cy="869950"/>
          </a:xfrm>
          <a:custGeom>
            <a:avLst/>
            <a:gdLst>
              <a:gd name="T0" fmla="*/ 0 w 376"/>
              <a:gd name="T1" fmla="*/ 0 h 300"/>
              <a:gd name="T2" fmla="*/ 46616 w 376"/>
              <a:gd name="T3" fmla="*/ 301583 h 300"/>
              <a:gd name="T4" fmla="*/ 248364 w 376"/>
              <a:gd name="T5" fmla="*/ 533569 h 300"/>
              <a:gd name="T6" fmla="*/ 281989 w 376"/>
              <a:gd name="T7" fmla="*/ 869950 h 300"/>
              <a:gd name="T8" fmla="*/ 0 60000 65536"/>
              <a:gd name="T9" fmla="*/ 0 60000 65536"/>
              <a:gd name="T10" fmla="*/ 0 60000 65536"/>
              <a:gd name="T11" fmla="*/ 0 60000 65536"/>
              <a:gd name="T12" fmla="*/ 0 w 376"/>
              <a:gd name="T13" fmla="*/ 0 h 300"/>
              <a:gd name="T14" fmla="*/ 376 w 376"/>
              <a:gd name="T15" fmla="*/ 300 h 3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6" h="300">
                <a:moveTo>
                  <a:pt x="0" y="0"/>
                </a:moveTo>
                <a:cubicBezTo>
                  <a:pt x="10" y="17"/>
                  <a:pt x="7" y="73"/>
                  <a:pt x="61" y="104"/>
                </a:cubicBezTo>
                <a:cubicBezTo>
                  <a:pt x="115" y="135"/>
                  <a:pt x="274" y="151"/>
                  <a:pt x="325" y="184"/>
                </a:cubicBezTo>
                <a:cubicBezTo>
                  <a:pt x="376" y="217"/>
                  <a:pt x="360" y="276"/>
                  <a:pt x="369" y="300"/>
                </a:cubicBezTo>
              </a:path>
            </a:pathLst>
          </a:custGeom>
          <a:noFill/>
          <a:ln w="19050">
            <a:solidFill>
              <a:srgbClr val="808080"/>
            </a:solidFill>
            <a:prstDash val="sysDot"/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9882" name="Freeform 10"/>
          <p:cNvSpPr>
            <a:spLocks/>
          </p:cNvSpPr>
          <p:nvPr/>
        </p:nvSpPr>
        <p:spPr bwMode="auto">
          <a:xfrm>
            <a:off x="179388" y="2878138"/>
            <a:ext cx="2232025" cy="3009900"/>
          </a:xfrm>
          <a:custGeom>
            <a:avLst/>
            <a:gdLst>
              <a:gd name="T0" fmla="*/ 2220063 w 933"/>
              <a:gd name="T1" fmla="*/ 2325568 h 1038"/>
              <a:gd name="T2" fmla="*/ 2090879 w 933"/>
              <a:gd name="T3" fmla="*/ 2804021 h 1038"/>
              <a:gd name="T4" fmla="*/ 1366009 w 933"/>
              <a:gd name="T5" fmla="*/ 2920009 h 1038"/>
              <a:gd name="T6" fmla="*/ 215308 w 933"/>
              <a:gd name="T7" fmla="*/ 2757625 h 1038"/>
              <a:gd name="T8" fmla="*/ 71769 w 933"/>
              <a:gd name="T9" fmla="*/ 1412159 h 1038"/>
              <a:gd name="T10" fmla="*/ 119615 w 933"/>
              <a:gd name="T11" fmla="*/ 229077 h 1038"/>
              <a:gd name="T12" fmla="*/ 488031 w 933"/>
              <a:gd name="T13" fmla="*/ 31897 h 10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33"/>
              <a:gd name="T22" fmla="*/ 0 h 1038"/>
              <a:gd name="T23" fmla="*/ 933 w 933"/>
              <a:gd name="T24" fmla="*/ 1038 h 10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33" h="1038">
                <a:moveTo>
                  <a:pt x="928" y="802"/>
                </a:moveTo>
                <a:cubicBezTo>
                  <a:pt x="919" y="829"/>
                  <a:pt x="933" y="933"/>
                  <a:pt x="874" y="967"/>
                </a:cubicBezTo>
                <a:cubicBezTo>
                  <a:pt x="815" y="1001"/>
                  <a:pt x="702" y="1010"/>
                  <a:pt x="571" y="1007"/>
                </a:cubicBezTo>
                <a:cubicBezTo>
                  <a:pt x="440" y="1004"/>
                  <a:pt x="180" y="1038"/>
                  <a:pt x="90" y="951"/>
                </a:cubicBezTo>
                <a:cubicBezTo>
                  <a:pt x="0" y="864"/>
                  <a:pt x="37" y="632"/>
                  <a:pt x="30" y="487"/>
                </a:cubicBezTo>
                <a:cubicBezTo>
                  <a:pt x="23" y="342"/>
                  <a:pt x="21" y="158"/>
                  <a:pt x="50" y="79"/>
                </a:cubicBezTo>
                <a:cubicBezTo>
                  <a:pt x="79" y="0"/>
                  <a:pt x="171" y="25"/>
                  <a:pt x="204" y="11"/>
                </a:cubicBezTo>
              </a:path>
            </a:pathLst>
          </a:custGeom>
          <a:noFill/>
          <a:ln w="19050">
            <a:solidFill>
              <a:srgbClr val="808080"/>
            </a:solidFill>
            <a:prstDash val="sysDot"/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9883" name="Freeform 11"/>
          <p:cNvSpPr>
            <a:spLocks/>
          </p:cNvSpPr>
          <p:nvPr/>
        </p:nvSpPr>
        <p:spPr bwMode="auto">
          <a:xfrm>
            <a:off x="1476375" y="3021013"/>
            <a:ext cx="935038" cy="1806575"/>
          </a:xfrm>
          <a:custGeom>
            <a:avLst/>
            <a:gdLst>
              <a:gd name="T0" fmla="*/ 9884 w 473"/>
              <a:gd name="T1" fmla="*/ 0 h 623"/>
              <a:gd name="T2" fmla="*/ 57328 w 473"/>
              <a:gd name="T3" fmla="*/ 446569 h 623"/>
              <a:gd name="T4" fmla="*/ 357805 w 473"/>
              <a:gd name="T5" fmla="*/ 806144 h 623"/>
              <a:gd name="T6" fmla="*/ 824336 w 473"/>
              <a:gd name="T7" fmla="*/ 1246914 h 623"/>
              <a:gd name="T8" fmla="*/ 935038 w 473"/>
              <a:gd name="T9" fmla="*/ 1806575 h 6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3"/>
              <a:gd name="T16" fmla="*/ 0 h 623"/>
              <a:gd name="T17" fmla="*/ 473 w 473"/>
              <a:gd name="T18" fmla="*/ 623 h 6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3" h="623">
                <a:moveTo>
                  <a:pt x="5" y="0"/>
                </a:moveTo>
                <a:cubicBezTo>
                  <a:pt x="9" y="26"/>
                  <a:pt x="0" y="108"/>
                  <a:pt x="29" y="154"/>
                </a:cubicBezTo>
                <a:cubicBezTo>
                  <a:pt x="58" y="200"/>
                  <a:pt x="116" y="232"/>
                  <a:pt x="181" y="278"/>
                </a:cubicBezTo>
                <a:cubicBezTo>
                  <a:pt x="246" y="324"/>
                  <a:pt x="368" y="373"/>
                  <a:pt x="417" y="430"/>
                </a:cubicBezTo>
                <a:cubicBezTo>
                  <a:pt x="466" y="487"/>
                  <a:pt x="461" y="583"/>
                  <a:pt x="473" y="623"/>
                </a:cubicBezTo>
              </a:path>
            </a:pathLst>
          </a:custGeom>
          <a:noFill/>
          <a:ln w="19050">
            <a:solidFill>
              <a:srgbClr val="808080"/>
            </a:solidFill>
            <a:prstDash val="sysDot"/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9884" name="Line 12"/>
          <p:cNvSpPr>
            <a:spLocks noChangeShapeType="1"/>
          </p:cNvSpPr>
          <p:nvPr/>
        </p:nvSpPr>
        <p:spPr bwMode="auto">
          <a:xfrm flipH="1" flipV="1">
            <a:off x="838200" y="1901825"/>
            <a:ext cx="0" cy="835025"/>
          </a:xfrm>
          <a:prstGeom prst="line">
            <a:avLst/>
          </a:prstGeom>
          <a:noFill/>
          <a:ln w="19050">
            <a:solidFill>
              <a:srgbClr val="808080"/>
            </a:solidFill>
            <a:prstDash val="sysDot"/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9885" name="Rectangle 13"/>
          <p:cNvSpPr>
            <a:spLocks noChangeArrowheads="1"/>
          </p:cNvSpPr>
          <p:nvPr/>
        </p:nvSpPr>
        <p:spPr bwMode="auto">
          <a:xfrm>
            <a:off x="4776788" y="1460500"/>
            <a:ext cx="4092575" cy="509588"/>
          </a:xfrm>
          <a:prstGeom prst="rect">
            <a:avLst/>
          </a:prstGeom>
          <a:solidFill>
            <a:srgbClr val="EAEAEA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86" name="Rectangle 14"/>
          <p:cNvSpPr>
            <a:spLocks noChangeArrowheads="1"/>
          </p:cNvSpPr>
          <p:nvPr/>
        </p:nvSpPr>
        <p:spPr bwMode="auto">
          <a:xfrm>
            <a:off x="4776788" y="3643313"/>
            <a:ext cx="4092575" cy="2352675"/>
          </a:xfrm>
          <a:prstGeom prst="rect">
            <a:avLst/>
          </a:prstGeom>
          <a:solidFill>
            <a:srgbClr val="EAEAEA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87" name="Rectangle 15"/>
          <p:cNvSpPr>
            <a:spLocks noChangeArrowheads="1"/>
          </p:cNvSpPr>
          <p:nvPr/>
        </p:nvSpPr>
        <p:spPr bwMode="auto">
          <a:xfrm>
            <a:off x="4776788" y="2625725"/>
            <a:ext cx="4092575" cy="511175"/>
          </a:xfrm>
          <a:prstGeom prst="rect">
            <a:avLst/>
          </a:prstGeom>
          <a:solidFill>
            <a:srgbClr val="EAEAEA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88" name="Text Box 16"/>
          <p:cNvSpPr txBox="1">
            <a:spLocks noChangeArrowheads="1"/>
          </p:cNvSpPr>
          <p:nvPr/>
        </p:nvSpPr>
        <p:spPr bwMode="auto">
          <a:xfrm>
            <a:off x="4878388" y="3713163"/>
            <a:ext cx="4005262" cy="223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3619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3619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3619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3619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3619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361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361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361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361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바탕체" pitchFamily="17" charset="-127"/>
                <a:cs typeface="Courier New" pitchFamily="49" charset="0"/>
              </a:rPr>
              <a:t>Point Point::operator++(int)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바탕체" pitchFamily="17" charset="-127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바탕체" pitchFamily="17" charset="-127"/>
                <a:cs typeface="Courier New" pitchFamily="49" charset="0"/>
              </a:rPr>
              <a:t>	Point temp = *this;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바탕체" pitchFamily="17" charset="-127"/>
                <a:cs typeface="Courier New" pitchFamily="49" charset="0"/>
              </a:rPr>
              <a:t>	++x, ++y;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바탕체" pitchFamily="17" charset="-127"/>
                <a:cs typeface="Courier New" pitchFamily="49" charset="0"/>
              </a:rPr>
              <a:t>	return temp;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바탕체" pitchFamily="17" charset="-127"/>
                <a:cs typeface="Times New Roman" pitchFamily="18" charset="0"/>
              </a:rPr>
              <a:t>}</a:t>
            </a:r>
            <a:r>
              <a:rPr lang="en-US" altLang="ko-KR">
                <a:latin typeface="Courier New" pitchFamily="49" charset="0"/>
              </a:rPr>
              <a:t> </a:t>
            </a:r>
          </a:p>
        </p:txBody>
      </p:sp>
      <p:sp>
        <p:nvSpPr>
          <p:cNvPr id="79889" name="Text Box 17"/>
          <p:cNvSpPr txBox="1">
            <a:spLocks noChangeArrowheads="1"/>
          </p:cNvSpPr>
          <p:nvPr/>
        </p:nvSpPr>
        <p:spPr bwMode="auto">
          <a:xfrm>
            <a:off x="4878388" y="1466850"/>
            <a:ext cx="155098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0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80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80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80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80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80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80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80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80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바탕체" pitchFamily="17" charset="-127"/>
                <a:cs typeface="Courier New" pitchFamily="49" charset="0"/>
              </a:rPr>
              <a:t>p2 = p1++;</a:t>
            </a:r>
            <a:endParaRPr lang="en-US" altLang="ko-KR">
              <a:latin typeface="Courier New" pitchFamily="49" charset="0"/>
              <a:ea typeface="바탕체" pitchFamily="17" charset="-127"/>
              <a:cs typeface="Courier New" pitchFamily="49" charset="0"/>
            </a:endParaRPr>
          </a:p>
        </p:txBody>
      </p:sp>
      <p:sp>
        <p:nvSpPr>
          <p:cNvPr id="79890" name="Text Box 18"/>
          <p:cNvSpPr txBox="1">
            <a:spLocks noChangeArrowheads="1"/>
          </p:cNvSpPr>
          <p:nvPr/>
        </p:nvSpPr>
        <p:spPr bwMode="auto">
          <a:xfrm>
            <a:off x="4878388" y="2619375"/>
            <a:ext cx="346075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0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80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80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80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80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80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80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80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80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바탕체" pitchFamily="17" charset="-127"/>
                <a:cs typeface="Courier New" pitchFamily="49" charset="0"/>
              </a:rPr>
              <a:t>p2 = p1.operator++(int);</a:t>
            </a:r>
            <a:endParaRPr lang="en-US" altLang="ko-KR">
              <a:latin typeface="Courier New" pitchFamily="49" charset="0"/>
              <a:ea typeface="바탕체" pitchFamily="17" charset="-127"/>
              <a:cs typeface="Courier New" pitchFamily="49" charset="0"/>
            </a:endParaRPr>
          </a:p>
        </p:txBody>
      </p:sp>
      <p:sp>
        <p:nvSpPr>
          <p:cNvPr id="79891" name="Freeform 19"/>
          <p:cNvSpPr>
            <a:spLocks/>
          </p:cNvSpPr>
          <p:nvPr/>
        </p:nvSpPr>
        <p:spPr bwMode="auto">
          <a:xfrm>
            <a:off x="4500563" y="2825750"/>
            <a:ext cx="2012950" cy="3060700"/>
          </a:xfrm>
          <a:custGeom>
            <a:avLst/>
            <a:gdLst>
              <a:gd name="T0" fmla="*/ 1983314 w 883"/>
              <a:gd name="T1" fmla="*/ 2695157 h 1055"/>
              <a:gd name="T2" fmla="*/ 1873890 w 883"/>
              <a:gd name="T3" fmla="*/ 2950457 h 1055"/>
              <a:gd name="T4" fmla="*/ 1144395 w 883"/>
              <a:gd name="T5" fmla="*/ 2996875 h 1055"/>
              <a:gd name="T6" fmla="*/ 186933 w 883"/>
              <a:gd name="T7" fmla="*/ 2822807 h 1055"/>
              <a:gd name="T8" fmla="*/ 22797 w 883"/>
              <a:gd name="T9" fmla="*/ 1569515 h 1055"/>
              <a:gd name="T10" fmla="*/ 95746 w 883"/>
              <a:gd name="T11" fmla="*/ 246597 h 1055"/>
              <a:gd name="T12" fmla="*/ 410341 w 883"/>
              <a:gd name="T13" fmla="*/ 84133 h 10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83"/>
              <a:gd name="T22" fmla="*/ 0 h 1055"/>
              <a:gd name="T23" fmla="*/ 883 w 883"/>
              <a:gd name="T24" fmla="*/ 1055 h 10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83" h="1055">
                <a:moveTo>
                  <a:pt x="870" y="929"/>
                </a:moveTo>
                <a:cubicBezTo>
                  <a:pt x="862" y="944"/>
                  <a:pt x="883" y="1000"/>
                  <a:pt x="822" y="1017"/>
                </a:cubicBezTo>
                <a:cubicBezTo>
                  <a:pt x="761" y="1034"/>
                  <a:pt x="625" y="1040"/>
                  <a:pt x="502" y="1033"/>
                </a:cubicBezTo>
                <a:cubicBezTo>
                  <a:pt x="379" y="1026"/>
                  <a:pt x="164" y="1055"/>
                  <a:pt x="82" y="973"/>
                </a:cubicBezTo>
                <a:cubicBezTo>
                  <a:pt x="0" y="891"/>
                  <a:pt x="17" y="689"/>
                  <a:pt x="10" y="541"/>
                </a:cubicBezTo>
                <a:cubicBezTo>
                  <a:pt x="3" y="393"/>
                  <a:pt x="14" y="170"/>
                  <a:pt x="42" y="85"/>
                </a:cubicBezTo>
                <a:cubicBezTo>
                  <a:pt x="70" y="0"/>
                  <a:pt x="151" y="41"/>
                  <a:pt x="180" y="29"/>
                </a:cubicBezTo>
              </a:path>
            </a:pathLst>
          </a:custGeom>
          <a:noFill/>
          <a:ln w="19050">
            <a:solidFill>
              <a:srgbClr val="808080"/>
            </a:solidFill>
            <a:prstDash val="sysDot"/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9892" name="Freeform 20"/>
          <p:cNvSpPr>
            <a:spLocks/>
          </p:cNvSpPr>
          <p:nvPr/>
        </p:nvSpPr>
        <p:spPr bwMode="auto">
          <a:xfrm>
            <a:off x="5795963" y="3021013"/>
            <a:ext cx="1704975" cy="1470025"/>
          </a:xfrm>
          <a:custGeom>
            <a:avLst/>
            <a:gdLst>
              <a:gd name="T0" fmla="*/ 0 w 700"/>
              <a:gd name="T1" fmla="*/ 0 h 507"/>
              <a:gd name="T2" fmla="*/ 73070 w 700"/>
              <a:gd name="T3" fmla="*/ 249353 h 507"/>
              <a:gd name="T4" fmla="*/ 287410 w 700"/>
              <a:gd name="T5" fmla="*/ 411723 h 507"/>
              <a:gd name="T6" fmla="*/ 1242196 w 700"/>
              <a:gd name="T7" fmla="*/ 852441 h 507"/>
              <a:gd name="T8" fmla="*/ 1631905 w 700"/>
              <a:gd name="T9" fmla="*/ 1177180 h 507"/>
              <a:gd name="T10" fmla="*/ 1678183 w 700"/>
              <a:gd name="T11" fmla="*/ 1470025 h 5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00"/>
              <a:gd name="T19" fmla="*/ 0 h 507"/>
              <a:gd name="T20" fmla="*/ 700 w 700"/>
              <a:gd name="T21" fmla="*/ 507 h 5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00" h="507">
                <a:moveTo>
                  <a:pt x="0" y="0"/>
                </a:moveTo>
                <a:cubicBezTo>
                  <a:pt x="5" y="14"/>
                  <a:pt x="10" y="62"/>
                  <a:pt x="30" y="86"/>
                </a:cubicBezTo>
                <a:cubicBezTo>
                  <a:pt x="50" y="110"/>
                  <a:pt x="38" y="107"/>
                  <a:pt x="118" y="142"/>
                </a:cubicBezTo>
                <a:cubicBezTo>
                  <a:pt x="198" y="177"/>
                  <a:pt x="418" y="250"/>
                  <a:pt x="510" y="294"/>
                </a:cubicBezTo>
                <a:cubicBezTo>
                  <a:pt x="602" y="338"/>
                  <a:pt x="640" y="370"/>
                  <a:pt x="670" y="406"/>
                </a:cubicBezTo>
                <a:cubicBezTo>
                  <a:pt x="700" y="442"/>
                  <a:pt x="685" y="486"/>
                  <a:pt x="689" y="507"/>
                </a:cubicBezTo>
              </a:path>
            </a:pathLst>
          </a:custGeom>
          <a:noFill/>
          <a:ln w="19050">
            <a:solidFill>
              <a:srgbClr val="808080"/>
            </a:solidFill>
            <a:prstDash val="sysDot"/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9893" name="Line 21"/>
          <p:cNvSpPr>
            <a:spLocks noChangeShapeType="1"/>
          </p:cNvSpPr>
          <p:nvPr/>
        </p:nvSpPr>
        <p:spPr bwMode="auto">
          <a:xfrm flipH="1" flipV="1">
            <a:off x="5103813" y="1901825"/>
            <a:ext cx="0" cy="835025"/>
          </a:xfrm>
          <a:prstGeom prst="line">
            <a:avLst/>
          </a:prstGeom>
          <a:noFill/>
          <a:ln w="19050">
            <a:solidFill>
              <a:srgbClr val="808080"/>
            </a:solidFill>
            <a:prstDash val="sysDot"/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 flipH="1">
            <a:off x="5795963" y="1919288"/>
            <a:ext cx="0" cy="835025"/>
          </a:xfrm>
          <a:prstGeom prst="line">
            <a:avLst/>
          </a:prstGeom>
          <a:noFill/>
          <a:ln w="19050">
            <a:solidFill>
              <a:srgbClr val="808080"/>
            </a:solidFill>
            <a:prstDash val="sysDot"/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class Point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public: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</a:t>
            </a:r>
            <a:r>
              <a:rPr lang="en-US" altLang="ko-KR" sz="2100" b="1"/>
              <a:t>Point operator+(Point pt);</a:t>
            </a:r>
            <a:endParaRPr lang="en-US" altLang="ko-KR" sz="21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1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Point Point::operator+(Point pt)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Point temp;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temp.x = x + pt.x;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temp.y = y + pt.y;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return temp;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}</a:t>
            </a: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이항연산자 정의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200"/>
              <a:t>#include &lt;iostream&gt;</a:t>
            </a:r>
          </a:p>
          <a:p>
            <a:pPr>
              <a:buFont typeface="Wingdings" pitchFamily="2" charset="2"/>
              <a:buNone/>
            </a:pPr>
            <a:r>
              <a:rPr lang="en-US" altLang="ko-KR" sz="2200"/>
              <a:t>#include "Point.h“</a:t>
            </a:r>
          </a:p>
          <a:p>
            <a:pPr>
              <a:buFont typeface="Wingdings" pitchFamily="2" charset="2"/>
              <a:buNone/>
            </a:pPr>
            <a:endParaRPr lang="en-US" altLang="ko-KR" sz="2200"/>
          </a:p>
          <a:p>
            <a:pPr>
              <a:buFont typeface="Wingdings" pitchFamily="2" charset="2"/>
              <a:buNone/>
            </a:pPr>
            <a:r>
              <a:rPr lang="en-US" altLang="ko-KR" sz="2200"/>
              <a:t>int main(void)</a:t>
            </a:r>
          </a:p>
          <a:p>
            <a:pPr>
              <a:buFont typeface="Wingdings" pitchFamily="2" charset="2"/>
              <a:buNone/>
            </a:pPr>
            <a:r>
              <a:rPr lang="en-US" altLang="ko-KR" sz="220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 sz="2200"/>
              <a:t>	Point p1(10, 20), p2(5, 7), p3;</a:t>
            </a:r>
          </a:p>
          <a:p>
            <a:pPr>
              <a:buFont typeface="Wingdings" pitchFamily="2" charset="2"/>
              <a:buNone/>
            </a:pPr>
            <a:r>
              <a:rPr lang="en-US" altLang="ko-KR" sz="2200"/>
              <a:t>	p3 = p1 + p2;</a:t>
            </a:r>
          </a:p>
          <a:p>
            <a:pPr>
              <a:buFont typeface="Wingdings" pitchFamily="2" charset="2"/>
              <a:buNone/>
            </a:pPr>
            <a:r>
              <a:rPr lang="en-US" altLang="ko-KR" sz="2200"/>
              <a:t>	p3.Show();</a:t>
            </a:r>
          </a:p>
          <a:p>
            <a:pPr>
              <a:buFont typeface="Wingdings" pitchFamily="2" charset="2"/>
              <a:buNone/>
            </a:pPr>
            <a:r>
              <a:rPr lang="en-US" altLang="ko-KR" sz="2200"/>
              <a:t>	return 0;</a:t>
            </a:r>
          </a:p>
          <a:p>
            <a:pPr>
              <a:buFont typeface="Wingdings" pitchFamily="2" charset="2"/>
              <a:buNone/>
            </a:pPr>
            <a:r>
              <a:rPr lang="en-US" altLang="ko-KR" sz="2200"/>
              <a:t>}</a:t>
            </a: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이항연산자 호출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이항연산자 호출 과정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2117725" y="1270000"/>
            <a:ext cx="5262563" cy="493713"/>
          </a:xfrm>
          <a:prstGeom prst="rect">
            <a:avLst/>
          </a:prstGeom>
          <a:solidFill>
            <a:srgbClr val="EAEAEA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2117725" y="3381375"/>
            <a:ext cx="5262563" cy="2784475"/>
          </a:xfrm>
          <a:prstGeom prst="rect">
            <a:avLst/>
          </a:prstGeom>
          <a:solidFill>
            <a:srgbClr val="EAEAEA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2117725" y="2397125"/>
            <a:ext cx="5262563" cy="493713"/>
          </a:xfrm>
          <a:prstGeom prst="rect">
            <a:avLst/>
          </a:prstGeom>
          <a:solidFill>
            <a:srgbClr val="EAEAEA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2627313" y="4581525"/>
            <a:ext cx="1111250" cy="7620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3994150" y="4581525"/>
            <a:ext cx="284163" cy="7620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4611688" y="4581525"/>
            <a:ext cx="823912" cy="7620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2233613" y="3297238"/>
            <a:ext cx="5060950" cy="286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3619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3619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3619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3619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3619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361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361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361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361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sz="2000">
                <a:solidFill>
                  <a:srgbClr val="000000"/>
                </a:solidFill>
                <a:latin typeface="Courier New" pitchFamily="49" charset="0"/>
                <a:ea typeface="바탕체" pitchFamily="17" charset="-127"/>
                <a:cs typeface="Courier New" pitchFamily="49" charset="0"/>
              </a:rPr>
              <a:t>Point Point::operator+(Point pt)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000">
                <a:solidFill>
                  <a:srgbClr val="000000"/>
                </a:solidFill>
                <a:latin typeface="Courier New" pitchFamily="49" charset="0"/>
                <a:ea typeface="바탕체" pitchFamily="17" charset="-127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000">
                <a:solidFill>
                  <a:srgbClr val="000000"/>
                </a:solidFill>
                <a:latin typeface="Courier New" pitchFamily="49" charset="0"/>
                <a:ea typeface="바탕체" pitchFamily="17" charset="-127"/>
                <a:cs typeface="Courier New" pitchFamily="49" charset="0"/>
              </a:rPr>
              <a:t>	Point temp;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000">
                <a:solidFill>
                  <a:srgbClr val="000000"/>
                </a:solidFill>
                <a:latin typeface="Courier New" pitchFamily="49" charset="0"/>
                <a:ea typeface="바탕체" pitchFamily="17" charset="-127"/>
                <a:cs typeface="Courier New" pitchFamily="49" charset="0"/>
              </a:rPr>
              <a:t>	temp.x = x + pt.x;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000">
                <a:solidFill>
                  <a:srgbClr val="000000"/>
                </a:solidFill>
                <a:latin typeface="Courier New" pitchFamily="49" charset="0"/>
                <a:ea typeface="바탕체" pitchFamily="17" charset="-127"/>
                <a:cs typeface="Courier New" pitchFamily="49" charset="0"/>
              </a:rPr>
              <a:t>	temp.y = y + pt.y;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000">
                <a:solidFill>
                  <a:srgbClr val="000000"/>
                </a:solidFill>
                <a:latin typeface="Courier New" pitchFamily="49" charset="0"/>
                <a:ea typeface="바탕체" pitchFamily="17" charset="-127"/>
                <a:cs typeface="Courier New" pitchFamily="49" charset="0"/>
              </a:rPr>
              <a:t>	return temp;</a:t>
            </a:r>
            <a:endParaRPr lang="en-US" altLang="ko-KR" sz="2000">
              <a:solidFill>
                <a:srgbClr val="000000"/>
              </a:solidFill>
              <a:latin typeface="Courier New" pitchFamily="49" charset="0"/>
              <a:ea typeface="바탕체" pitchFamily="17" charset="-127"/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ko-KR" sz="2000">
                <a:solidFill>
                  <a:srgbClr val="000000"/>
                </a:solidFill>
                <a:latin typeface="Courier New" pitchFamily="49" charset="0"/>
                <a:ea typeface="바탕체" pitchFamily="17" charset="-127"/>
                <a:cs typeface="Times New Roman" pitchFamily="18" charset="0"/>
              </a:rPr>
              <a:t>}</a:t>
            </a:r>
            <a:r>
              <a:rPr lang="en-US" altLang="ko-KR" sz="2000">
                <a:latin typeface="Courier New" pitchFamily="49" charset="0"/>
              </a:rPr>
              <a:t> </a:t>
            </a:r>
          </a:p>
        </p:txBody>
      </p:sp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2233613" y="1268413"/>
            <a:ext cx="1706562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0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80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80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80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80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80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80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80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80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sz="2000">
                <a:solidFill>
                  <a:srgbClr val="000000"/>
                </a:solidFill>
                <a:latin typeface="Courier New" pitchFamily="49" charset="0"/>
                <a:ea typeface="바탕체" pitchFamily="17" charset="-127"/>
                <a:cs typeface="Courier New" pitchFamily="49" charset="0"/>
              </a:rPr>
              <a:t>a = b + c;</a:t>
            </a:r>
            <a:endParaRPr lang="en-US" altLang="ko-KR" sz="2000">
              <a:latin typeface="Courier New" pitchFamily="49" charset="0"/>
              <a:ea typeface="바탕체" pitchFamily="17" charset="-127"/>
              <a:cs typeface="Courier New" pitchFamily="49" charset="0"/>
            </a:endParaRPr>
          </a:p>
        </p:txBody>
      </p:sp>
      <p:sp>
        <p:nvSpPr>
          <p:cNvPr id="82955" name="Text Box 11"/>
          <p:cNvSpPr txBox="1">
            <a:spLocks noChangeArrowheads="1"/>
          </p:cNvSpPr>
          <p:nvPr/>
        </p:nvSpPr>
        <p:spPr bwMode="auto">
          <a:xfrm>
            <a:off x="2233613" y="2371725"/>
            <a:ext cx="307975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0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80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80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80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80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80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80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80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80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sz="2000">
                <a:solidFill>
                  <a:srgbClr val="000000"/>
                </a:solidFill>
                <a:latin typeface="Courier New" pitchFamily="49" charset="0"/>
                <a:ea typeface="바탕체" pitchFamily="17" charset="-127"/>
                <a:cs typeface="Courier New" pitchFamily="49" charset="0"/>
              </a:rPr>
              <a:t>a = b.operator+(c);</a:t>
            </a:r>
            <a:endParaRPr lang="en-US" altLang="ko-KR" sz="2000">
              <a:latin typeface="Courier New" pitchFamily="49" charset="0"/>
              <a:ea typeface="바탕체" pitchFamily="17" charset="-127"/>
              <a:cs typeface="Courier New" pitchFamily="49" charset="0"/>
            </a:endParaRPr>
          </a:p>
        </p:txBody>
      </p:sp>
      <p:sp>
        <p:nvSpPr>
          <p:cNvPr id="82956" name="Line 12"/>
          <p:cNvSpPr>
            <a:spLocks noChangeShapeType="1"/>
          </p:cNvSpPr>
          <p:nvPr/>
        </p:nvSpPr>
        <p:spPr bwMode="auto">
          <a:xfrm>
            <a:off x="2987675" y="1706563"/>
            <a:ext cx="0" cy="801687"/>
          </a:xfrm>
          <a:prstGeom prst="line">
            <a:avLst/>
          </a:prstGeom>
          <a:noFill/>
          <a:ln w="19050">
            <a:solidFill>
              <a:srgbClr val="808080"/>
            </a:solidFill>
            <a:prstDash val="sysDot"/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957" name="Freeform 13"/>
          <p:cNvSpPr>
            <a:spLocks/>
          </p:cNvSpPr>
          <p:nvPr/>
        </p:nvSpPr>
        <p:spPr bwMode="auto">
          <a:xfrm>
            <a:off x="3635375" y="1706563"/>
            <a:ext cx="1223963" cy="841375"/>
          </a:xfrm>
          <a:custGeom>
            <a:avLst/>
            <a:gdLst>
              <a:gd name="T0" fmla="*/ 0 w 376"/>
              <a:gd name="T1" fmla="*/ 0 h 300"/>
              <a:gd name="T2" fmla="*/ 198568 w 376"/>
              <a:gd name="T3" fmla="*/ 291677 h 300"/>
              <a:gd name="T4" fmla="*/ 1057947 w 376"/>
              <a:gd name="T5" fmla="*/ 516043 h 300"/>
              <a:gd name="T6" fmla="*/ 1201176 w 376"/>
              <a:gd name="T7" fmla="*/ 841375 h 300"/>
              <a:gd name="T8" fmla="*/ 0 60000 65536"/>
              <a:gd name="T9" fmla="*/ 0 60000 65536"/>
              <a:gd name="T10" fmla="*/ 0 60000 65536"/>
              <a:gd name="T11" fmla="*/ 0 60000 65536"/>
              <a:gd name="T12" fmla="*/ 0 w 376"/>
              <a:gd name="T13" fmla="*/ 0 h 300"/>
              <a:gd name="T14" fmla="*/ 376 w 376"/>
              <a:gd name="T15" fmla="*/ 300 h 3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6" h="300">
                <a:moveTo>
                  <a:pt x="0" y="0"/>
                </a:moveTo>
                <a:cubicBezTo>
                  <a:pt x="10" y="17"/>
                  <a:pt x="7" y="73"/>
                  <a:pt x="61" y="104"/>
                </a:cubicBezTo>
                <a:cubicBezTo>
                  <a:pt x="115" y="135"/>
                  <a:pt x="274" y="151"/>
                  <a:pt x="325" y="184"/>
                </a:cubicBezTo>
                <a:cubicBezTo>
                  <a:pt x="376" y="217"/>
                  <a:pt x="360" y="276"/>
                  <a:pt x="369" y="300"/>
                </a:cubicBezTo>
              </a:path>
            </a:pathLst>
          </a:custGeom>
          <a:noFill/>
          <a:ln w="19050">
            <a:solidFill>
              <a:srgbClr val="808080"/>
            </a:solidFill>
            <a:prstDash val="sysDot"/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958" name="Freeform 14"/>
          <p:cNvSpPr>
            <a:spLocks/>
          </p:cNvSpPr>
          <p:nvPr/>
        </p:nvSpPr>
        <p:spPr bwMode="auto">
          <a:xfrm>
            <a:off x="1763713" y="2654300"/>
            <a:ext cx="1436687" cy="3365500"/>
          </a:xfrm>
          <a:custGeom>
            <a:avLst/>
            <a:gdLst>
              <a:gd name="T0" fmla="*/ 1436687 w 905"/>
              <a:gd name="T1" fmla="*/ 2701925 h 2120"/>
              <a:gd name="T2" fmla="*/ 1314450 w 905"/>
              <a:gd name="T3" fmla="*/ 3168650 h 2120"/>
              <a:gd name="T4" fmla="*/ 768350 w 905"/>
              <a:gd name="T5" fmla="*/ 3292475 h 2120"/>
              <a:gd name="T6" fmla="*/ 125412 w 905"/>
              <a:gd name="T7" fmla="*/ 3068638 h 2120"/>
              <a:gd name="T8" fmla="*/ 17462 w 905"/>
              <a:gd name="T9" fmla="*/ 1508125 h 2120"/>
              <a:gd name="T10" fmla="*/ 80962 w 905"/>
              <a:gd name="T11" fmla="*/ 249238 h 2120"/>
              <a:gd name="T12" fmla="*/ 482600 w 905"/>
              <a:gd name="T13" fmla="*/ 14288 h 2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5"/>
              <a:gd name="T22" fmla="*/ 0 h 2120"/>
              <a:gd name="T23" fmla="*/ 905 w 905"/>
              <a:gd name="T24" fmla="*/ 2120 h 21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5" h="2120">
                <a:moveTo>
                  <a:pt x="905" y="1702"/>
                </a:moveTo>
                <a:cubicBezTo>
                  <a:pt x="892" y="1752"/>
                  <a:pt x="898" y="1934"/>
                  <a:pt x="828" y="1996"/>
                </a:cubicBezTo>
                <a:cubicBezTo>
                  <a:pt x="758" y="2058"/>
                  <a:pt x="610" y="2085"/>
                  <a:pt x="484" y="2074"/>
                </a:cubicBezTo>
                <a:cubicBezTo>
                  <a:pt x="359" y="2063"/>
                  <a:pt x="158" y="2120"/>
                  <a:pt x="79" y="1933"/>
                </a:cubicBezTo>
                <a:cubicBezTo>
                  <a:pt x="0" y="1745"/>
                  <a:pt x="15" y="1246"/>
                  <a:pt x="11" y="950"/>
                </a:cubicBezTo>
                <a:cubicBezTo>
                  <a:pt x="7" y="655"/>
                  <a:pt x="1" y="314"/>
                  <a:pt x="51" y="157"/>
                </a:cubicBezTo>
                <a:cubicBezTo>
                  <a:pt x="100" y="0"/>
                  <a:pt x="251" y="41"/>
                  <a:pt x="304" y="9"/>
                </a:cubicBezTo>
              </a:path>
            </a:pathLst>
          </a:custGeom>
          <a:noFill/>
          <a:ln w="19050">
            <a:solidFill>
              <a:srgbClr val="808080"/>
            </a:solidFill>
            <a:prstDash val="sysDot"/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959" name="Freeform 15"/>
          <p:cNvSpPr>
            <a:spLocks/>
          </p:cNvSpPr>
          <p:nvPr/>
        </p:nvSpPr>
        <p:spPr bwMode="auto">
          <a:xfrm>
            <a:off x="2987675" y="2778125"/>
            <a:ext cx="1144588" cy="1747838"/>
          </a:xfrm>
          <a:custGeom>
            <a:avLst/>
            <a:gdLst>
              <a:gd name="T0" fmla="*/ 12099 w 473"/>
              <a:gd name="T1" fmla="*/ 0 h 623"/>
              <a:gd name="T2" fmla="*/ 70176 w 473"/>
              <a:gd name="T3" fmla="*/ 432050 h 623"/>
              <a:gd name="T4" fmla="*/ 437992 w 473"/>
              <a:gd name="T5" fmla="*/ 779934 h 623"/>
              <a:gd name="T6" fmla="*/ 1009077 w 473"/>
              <a:gd name="T7" fmla="*/ 1206373 h 623"/>
              <a:gd name="T8" fmla="*/ 1144588 w 473"/>
              <a:gd name="T9" fmla="*/ 1747838 h 6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3"/>
              <a:gd name="T16" fmla="*/ 0 h 623"/>
              <a:gd name="T17" fmla="*/ 473 w 473"/>
              <a:gd name="T18" fmla="*/ 623 h 6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3" h="623">
                <a:moveTo>
                  <a:pt x="5" y="0"/>
                </a:moveTo>
                <a:cubicBezTo>
                  <a:pt x="9" y="26"/>
                  <a:pt x="0" y="108"/>
                  <a:pt x="29" y="154"/>
                </a:cubicBezTo>
                <a:cubicBezTo>
                  <a:pt x="58" y="200"/>
                  <a:pt x="116" y="232"/>
                  <a:pt x="181" y="278"/>
                </a:cubicBezTo>
                <a:cubicBezTo>
                  <a:pt x="246" y="324"/>
                  <a:pt x="368" y="373"/>
                  <a:pt x="417" y="430"/>
                </a:cubicBezTo>
                <a:cubicBezTo>
                  <a:pt x="466" y="487"/>
                  <a:pt x="461" y="583"/>
                  <a:pt x="473" y="623"/>
                </a:cubicBezTo>
              </a:path>
            </a:pathLst>
          </a:custGeom>
          <a:noFill/>
          <a:ln w="19050">
            <a:solidFill>
              <a:srgbClr val="808080"/>
            </a:solidFill>
            <a:prstDash val="sysDot"/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960" name="Freeform 16"/>
          <p:cNvSpPr>
            <a:spLocks/>
          </p:cNvSpPr>
          <p:nvPr/>
        </p:nvSpPr>
        <p:spPr bwMode="auto">
          <a:xfrm>
            <a:off x="4859338" y="2774950"/>
            <a:ext cx="1944687" cy="725488"/>
          </a:xfrm>
          <a:custGeom>
            <a:avLst/>
            <a:gdLst>
              <a:gd name="T0" fmla="*/ 12373 w 943"/>
              <a:gd name="T1" fmla="*/ 0 h 282"/>
              <a:gd name="T2" fmla="*/ 263966 w 943"/>
              <a:gd name="T3" fmla="*/ 264983 h 282"/>
              <a:gd name="T4" fmla="*/ 1600294 w 943"/>
              <a:gd name="T5" fmla="*/ 398761 h 282"/>
              <a:gd name="T6" fmla="*/ 1889007 w 943"/>
              <a:gd name="T7" fmla="*/ 491377 h 282"/>
              <a:gd name="T8" fmla="*/ 1930251 w 943"/>
              <a:gd name="T9" fmla="*/ 725488 h 2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43"/>
              <a:gd name="T16" fmla="*/ 0 h 282"/>
              <a:gd name="T17" fmla="*/ 943 w 943"/>
              <a:gd name="T18" fmla="*/ 282 h 2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43" h="282">
                <a:moveTo>
                  <a:pt x="6" y="0"/>
                </a:moveTo>
                <a:cubicBezTo>
                  <a:pt x="26" y="17"/>
                  <a:pt x="0" y="77"/>
                  <a:pt x="128" y="103"/>
                </a:cubicBezTo>
                <a:cubicBezTo>
                  <a:pt x="256" y="129"/>
                  <a:pt x="645" y="140"/>
                  <a:pt x="776" y="155"/>
                </a:cubicBezTo>
                <a:cubicBezTo>
                  <a:pt x="907" y="170"/>
                  <a:pt x="889" y="170"/>
                  <a:pt x="916" y="191"/>
                </a:cubicBezTo>
                <a:cubicBezTo>
                  <a:pt x="943" y="212"/>
                  <a:pt x="932" y="263"/>
                  <a:pt x="936" y="282"/>
                </a:cubicBezTo>
              </a:path>
            </a:pathLst>
          </a:custGeom>
          <a:noFill/>
          <a:ln w="19050">
            <a:solidFill>
              <a:srgbClr val="808080"/>
            </a:solidFill>
            <a:prstDash val="sysDot"/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961" name="Freeform 17"/>
          <p:cNvSpPr>
            <a:spLocks/>
          </p:cNvSpPr>
          <p:nvPr/>
        </p:nvSpPr>
        <p:spPr bwMode="auto">
          <a:xfrm>
            <a:off x="4932363" y="3735388"/>
            <a:ext cx="1857375" cy="776287"/>
          </a:xfrm>
          <a:custGeom>
            <a:avLst/>
            <a:gdLst>
              <a:gd name="T0" fmla="*/ 1857375 w 1170"/>
              <a:gd name="T1" fmla="*/ 0 h 489"/>
              <a:gd name="T2" fmla="*/ 1555750 w 1170"/>
              <a:gd name="T3" fmla="*/ 338137 h 489"/>
              <a:gd name="T4" fmla="*/ 319088 w 1170"/>
              <a:gd name="T5" fmla="*/ 465137 h 489"/>
              <a:gd name="T6" fmla="*/ 50800 w 1170"/>
              <a:gd name="T7" fmla="*/ 554037 h 489"/>
              <a:gd name="T8" fmla="*/ 12700 w 1170"/>
              <a:gd name="T9" fmla="*/ 776287 h 4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0"/>
              <a:gd name="T16" fmla="*/ 0 h 489"/>
              <a:gd name="T17" fmla="*/ 1170 w 1170"/>
              <a:gd name="T18" fmla="*/ 489 h 4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0" h="489">
                <a:moveTo>
                  <a:pt x="1170" y="0"/>
                </a:moveTo>
                <a:cubicBezTo>
                  <a:pt x="1139" y="35"/>
                  <a:pt x="1141" y="164"/>
                  <a:pt x="980" y="213"/>
                </a:cubicBezTo>
                <a:cubicBezTo>
                  <a:pt x="819" y="262"/>
                  <a:pt x="358" y="270"/>
                  <a:pt x="201" y="293"/>
                </a:cubicBezTo>
                <a:cubicBezTo>
                  <a:pt x="43" y="316"/>
                  <a:pt x="65" y="316"/>
                  <a:pt x="32" y="349"/>
                </a:cubicBezTo>
                <a:cubicBezTo>
                  <a:pt x="0" y="381"/>
                  <a:pt x="13" y="460"/>
                  <a:pt x="8" y="489"/>
                </a:cubicBezTo>
              </a:path>
            </a:pathLst>
          </a:custGeom>
          <a:noFill/>
          <a:ln w="19050">
            <a:solidFill>
              <a:srgbClr val="808080"/>
            </a:solidFill>
            <a:prstDash val="sysDot"/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962" name="Line 18"/>
          <p:cNvSpPr>
            <a:spLocks noChangeShapeType="1"/>
          </p:cNvSpPr>
          <p:nvPr/>
        </p:nvSpPr>
        <p:spPr bwMode="auto">
          <a:xfrm flipH="1" flipV="1">
            <a:off x="2411413" y="1695450"/>
            <a:ext cx="0" cy="808038"/>
          </a:xfrm>
          <a:prstGeom prst="line">
            <a:avLst/>
          </a:prstGeom>
          <a:noFill/>
          <a:ln w="19050">
            <a:solidFill>
              <a:srgbClr val="808080"/>
            </a:solidFill>
            <a:prstDash val="sysDot"/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1588" y="549275"/>
            <a:ext cx="6697662" cy="504031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struct Point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int x, 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void SetPosition(struct Point *pPoint, int _x, int _y)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pPoint-&gt;x = _x;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pPoint-&gt;y = _y;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void Move(struct Point *pPoint, int _x, int _y)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pPoint-&gt;x += _x;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pPoint-&gt;y += _y;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void Show(const struct Point *pPoint)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printf("(%d, %d)\n", pPoint-&gt;x, pPoint-&gt;y);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800"/>
              <a:t>C </a:t>
            </a:r>
            <a:r>
              <a:rPr lang="ko-KR" altLang="en-US" sz="3800"/>
              <a:t>스타일의 데이터 처리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643438" y="692150"/>
            <a:ext cx="4500562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449263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000" b="1">
                <a:solidFill>
                  <a:srgbClr val="0000FF"/>
                </a:solidFill>
                <a:latin typeface="Courier New" pitchFamily="49" charset="0"/>
              </a:rPr>
              <a:t>int main(void)</a:t>
            </a:r>
          </a:p>
          <a:p>
            <a:pPr defTabSz="449263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000" b="1">
                <a:solidFill>
                  <a:srgbClr val="0000FF"/>
                </a:solidFill>
                <a:latin typeface="Courier New" pitchFamily="49" charset="0"/>
              </a:rPr>
              <a:t>{</a:t>
            </a:r>
          </a:p>
          <a:p>
            <a:pPr defTabSz="449263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000" b="1">
                <a:solidFill>
                  <a:srgbClr val="0000FF"/>
                </a:solidFill>
                <a:latin typeface="Courier New" pitchFamily="49" charset="0"/>
              </a:rPr>
              <a:t>	struct Point p1, p2;</a:t>
            </a:r>
          </a:p>
          <a:p>
            <a:pPr defTabSz="449263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000" b="1">
                <a:solidFill>
                  <a:srgbClr val="0000FF"/>
                </a:solidFill>
                <a:latin typeface="Courier New" pitchFamily="49" charset="0"/>
              </a:rPr>
              <a:t>	</a:t>
            </a:r>
          </a:p>
          <a:p>
            <a:pPr defTabSz="449263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000" b="1">
                <a:solidFill>
                  <a:srgbClr val="0000FF"/>
                </a:solidFill>
                <a:latin typeface="Courier New" pitchFamily="49" charset="0"/>
              </a:rPr>
              <a:t>	SetPosition(&amp;p1, 10, 20);</a:t>
            </a:r>
          </a:p>
          <a:p>
            <a:pPr defTabSz="449263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000" b="1">
                <a:solidFill>
                  <a:srgbClr val="0000FF"/>
                </a:solidFill>
                <a:latin typeface="Courier New" pitchFamily="49" charset="0"/>
              </a:rPr>
              <a:t>	SetPosition(&amp;p2, 50, 60);</a:t>
            </a:r>
          </a:p>
          <a:p>
            <a:pPr defTabSz="449263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ko-KR" sz="2000" b="1">
              <a:solidFill>
                <a:srgbClr val="0000FF"/>
              </a:solidFill>
              <a:latin typeface="Courier New" pitchFamily="49" charset="0"/>
            </a:endParaRPr>
          </a:p>
          <a:p>
            <a:pPr defTabSz="449263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000" b="1">
                <a:solidFill>
                  <a:srgbClr val="0000FF"/>
                </a:solidFill>
                <a:latin typeface="Courier New" pitchFamily="49" charset="0"/>
              </a:rPr>
              <a:t>	Move(&amp;p1, 5, 0);</a:t>
            </a:r>
          </a:p>
          <a:p>
            <a:pPr defTabSz="449263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000" b="1">
                <a:solidFill>
                  <a:srgbClr val="0000FF"/>
                </a:solidFill>
                <a:latin typeface="Courier New" pitchFamily="49" charset="0"/>
              </a:rPr>
              <a:t>	Move(&amp;p2, 0, 5);</a:t>
            </a:r>
          </a:p>
          <a:p>
            <a:pPr defTabSz="449263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ko-KR" sz="2000" b="1">
              <a:solidFill>
                <a:srgbClr val="0000FF"/>
              </a:solidFill>
              <a:latin typeface="Courier New" pitchFamily="49" charset="0"/>
            </a:endParaRPr>
          </a:p>
          <a:p>
            <a:pPr defTabSz="449263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000" b="1">
                <a:solidFill>
                  <a:srgbClr val="0000FF"/>
                </a:solidFill>
                <a:latin typeface="Courier New" pitchFamily="49" charset="0"/>
              </a:rPr>
              <a:t>	Show(&amp;p1);</a:t>
            </a:r>
          </a:p>
          <a:p>
            <a:pPr defTabSz="449263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000" b="1">
                <a:solidFill>
                  <a:srgbClr val="0000FF"/>
                </a:solidFill>
                <a:latin typeface="Courier New" pitchFamily="49" charset="0"/>
              </a:rPr>
              <a:t>	Show(&amp;p2);</a:t>
            </a:r>
          </a:p>
          <a:p>
            <a:pPr defTabSz="449263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ko-KR" sz="2000" b="1">
              <a:solidFill>
                <a:srgbClr val="0000FF"/>
              </a:solidFill>
              <a:latin typeface="Courier New" pitchFamily="49" charset="0"/>
            </a:endParaRPr>
          </a:p>
          <a:p>
            <a:pPr defTabSz="449263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000" b="1">
                <a:solidFill>
                  <a:srgbClr val="0000FF"/>
                </a:solidFill>
                <a:latin typeface="Courier New" pitchFamily="49" charset="0"/>
              </a:rPr>
              <a:t>	return 0;</a:t>
            </a:r>
          </a:p>
          <a:p>
            <a:pPr defTabSz="449263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000" b="1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>
          <a:xfrm>
            <a:off x="747713" y="835025"/>
            <a:ext cx="3394075" cy="8651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000"/>
              <a:t>Point p1(10, 20), p2;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p2 = p1 * 2;</a:t>
            </a: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400"/>
              <a:t>friend </a:t>
            </a:r>
            <a:r>
              <a:rPr lang="ko-KR" altLang="en-US" sz="3400"/>
              <a:t>함수의 필요성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5068888" y="835025"/>
            <a:ext cx="33940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000">
                <a:latin typeface="Courier New" pitchFamily="49" charset="0"/>
              </a:rPr>
              <a:t>Point p1(10, 20), p2;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000">
                <a:latin typeface="Courier New" pitchFamily="49" charset="0"/>
              </a:rPr>
              <a:t>p2 = 2 * p1;</a:t>
            </a:r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315913" y="2563813"/>
            <a:ext cx="4176712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1600">
                <a:latin typeface="Courier New" pitchFamily="49" charset="0"/>
              </a:rPr>
              <a:t>Point Point::operator*(int mag)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160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1600">
                <a:latin typeface="Courier New" pitchFamily="49" charset="0"/>
              </a:rPr>
              <a:t>	Point temp;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1600">
                <a:latin typeface="Courier New" pitchFamily="49" charset="0"/>
              </a:rPr>
              <a:t>	temp.x = x * mag;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1600">
                <a:latin typeface="Courier New" pitchFamily="49" charset="0"/>
              </a:rPr>
              <a:t>	temp.y = y * mag;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1600">
                <a:latin typeface="Courier New" pitchFamily="49" charset="0"/>
              </a:rPr>
              <a:t>	return temp;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1600">
                <a:latin typeface="Courier New" pitchFamily="49" charset="0"/>
              </a:rPr>
              <a:t>}</a:t>
            </a:r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315913" y="692150"/>
            <a:ext cx="4176712" cy="1008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4708525" y="692150"/>
            <a:ext cx="4176713" cy="1008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315913" y="2419350"/>
            <a:ext cx="4176712" cy="2232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4718050" y="2419350"/>
            <a:ext cx="4167188" cy="2232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8800" b="1"/>
              <a:t>?</a:t>
            </a:r>
          </a:p>
        </p:txBody>
      </p:sp>
      <p:sp>
        <p:nvSpPr>
          <p:cNvPr id="83978" name="AutoShape 10"/>
          <p:cNvSpPr>
            <a:spLocks noChangeArrowheads="1"/>
          </p:cNvSpPr>
          <p:nvPr/>
        </p:nvSpPr>
        <p:spPr bwMode="auto">
          <a:xfrm>
            <a:off x="2116138" y="1844675"/>
            <a:ext cx="576262" cy="431800"/>
          </a:xfrm>
          <a:prstGeom prst="downArrow">
            <a:avLst>
              <a:gd name="adj1" fmla="val 53722"/>
              <a:gd name="adj2" fmla="val 4595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83979" name="AutoShape 11"/>
          <p:cNvSpPr>
            <a:spLocks noChangeArrowheads="1"/>
          </p:cNvSpPr>
          <p:nvPr/>
        </p:nvSpPr>
        <p:spPr bwMode="auto">
          <a:xfrm>
            <a:off x="6508750" y="1844675"/>
            <a:ext cx="576263" cy="431800"/>
          </a:xfrm>
          <a:prstGeom prst="downArrow">
            <a:avLst>
              <a:gd name="adj1" fmla="val 53722"/>
              <a:gd name="adj2" fmla="val 4595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class Point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Point operator*(int mag);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friend Point operator*(int mag, Point pt);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5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Point Point::operator*(int mag)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Point temp;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temp.x = x * mag;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temp.y = y * mag;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return temp;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Point operator*(int mag, Point pt)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Point temp;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temp.x = mag * pt.x;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temp.y = mag * pt.y;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return temp;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}</a:t>
            </a: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800"/>
              <a:t>friend </a:t>
            </a:r>
            <a:r>
              <a:rPr lang="ko-KR" altLang="en-US" sz="3800"/>
              <a:t>연산자 함수 정의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507413" cy="5113337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200"/>
              <a:t>#include &lt;iostream&gt;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200"/>
              <a:t>#include "Point.h“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22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200"/>
              <a:t>int main(void)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2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200"/>
              <a:t>	Point p1(10, 20), p2;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22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200"/>
              <a:t>	p2 = p1 * 2;		// </a:t>
            </a:r>
            <a:r>
              <a:rPr lang="ko-KR" altLang="en-US" sz="2200"/>
              <a:t>멤버함수 호출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2200"/>
              <a:t>	</a:t>
            </a:r>
            <a:r>
              <a:rPr lang="en-US" altLang="ko-KR" sz="2200"/>
              <a:t>p2.Show();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22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200"/>
              <a:t>	p2 = 2 * p1;		// friend </a:t>
            </a:r>
            <a:r>
              <a:rPr lang="ko-KR" altLang="en-US" sz="2200"/>
              <a:t>함수 호출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2200"/>
              <a:t>	</a:t>
            </a:r>
            <a:r>
              <a:rPr lang="en-US" altLang="ko-KR" sz="2200"/>
              <a:t>p2.Show();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22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200"/>
              <a:t>	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200"/>
              <a:t>}</a:t>
            </a: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800"/>
              <a:t>friend </a:t>
            </a:r>
            <a:r>
              <a:rPr lang="ko-KR" altLang="en-US" sz="3800"/>
              <a:t>연산자 함수 호출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101013" cy="500063"/>
          </a:xfrm>
        </p:spPr>
        <p:txBody>
          <a:bodyPr/>
          <a:lstStyle/>
          <a:p>
            <a:r>
              <a:rPr lang="en-US" altLang="ko-KR" sz="3800"/>
              <a:t>friend </a:t>
            </a:r>
            <a:r>
              <a:rPr lang="ko-KR" altLang="en-US" sz="3800"/>
              <a:t>연산자 함수 호출 과정</a:t>
            </a: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1257300" y="820738"/>
            <a:ext cx="6567488" cy="485775"/>
          </a:xfrm>
          <a:prstGeom prst="rect">
            <a:avLst/>
          </a:prstGeom>
          <a:solidFill>
            <a:srgbClr val="EAEAEA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1257300" y="2741613"/>
            <a:ext cx="6567488" cy="2886075"/>
          </a:xfrm>
          <a:prstGeom prst="rect">
            <a:avLst/>
          </a:prstGeom>
          <a:solidFill>
            <a:srgbClr val="EAEAEA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1257300" y="1770063"/>
            <a:ext cx="6567488" cy="485775"/>
          </a:xfrm>
          <a:prstGeom prst="rect">
            <a:avLst/>
          </a:prstGeom>
          <a:solidFill>
            <a:srgbClr val="EAEAEA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1776413" y="4043363"/>
            <a:ext cx="1050925" cy="7524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4041775" y="4043363"/>
            <a:ext cx="833438" cy="7524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3144838" y="4043363"/>
            <a:ext cx="541337" cy="7524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1368425" y="2757488"/>
            <a:ext cx="643255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3619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3619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3619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3619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3619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361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361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361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361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sz="2000">
                <a:solidFill>
                  <a:srgbClr val="000000"/>
                </a:solidFill>
                <a:latin typeface="Courier New" pitchFamily="49" charset="0"/>
                <a:ea typeface="바탕체" pitchFamily="17" charset="-127"/>
                <a:cs typeface="Courier New" pitchFamily="49" charset="0"/>
              </a:rPr>
              <a:t>Point Point::operator*(int mag, Point pt)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000">
                <a:solidFill>
                  <a:srgbClr val="000000"/>
                </a:solidFill>
                <a:latin typeface="Courier New" pitchFamily="49" charset="0"/>
                <a:ea typeface="바탕체" pitchFamily="17" charset="-127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000">
                <a:solidFill>
                  <a:srgbClr val="000000"/>
                </a:solidFill>
                <a:latin typeface="Courier New" pitchFamily="49" charset="0"/>
                <a:ea typeface="바탕체" pitchFamily="17" charset="-127"/>
                <a:cs typeface="Courier New" pitchFamily="49" charset="0"/>
              </a:rPr>
              <a:t>	Point temp;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000">
                <a:solidFill>
                  <a:srgbClr val="000000"/>
                </a:solidFill>
                <a:latin typeface="Courier New" pitchFamily="49" charset="0"/>
                <a:ea typeface="바탕체" pitchFamily="17" charset="-127"/>
                <a:cs typeface="Courier New" pitchFamily="49" charset="0"/>
              </a:rPr>
              <a:t>	temp.x = mag * pt.x;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000">
                <a:solidFill>
                  <a:srgbClr val="000000"/>
                </a:solidFill>
                <a:latin typeface="Courier New" pitchFamily="49" charset="0"/>
                <a:ea typeface="바탕체" pitchFamily="17" charset="-127"/>
                <a:cs typeface="Courier New" pitchFamily="49" charset="0"/>
              </a:rPr>
              <a:t>	temp.y = mag * pt.y;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000">
                <a:solidFill>
                  <a:srgbClr val="000000"/>
                </a:solidFill>
                <a:latin typeface="Courier New" pitchFamily="49" charset="0"/>
                <a:ea typeface="바탕체" pitchFamily="17" charset="-127"/>
                <a:cs typeface="Courier New" pitchFamily="49" charset="0"/>
              </a:rPr>
              <a:t>	return temp;</a:t>
            </a:r>
            <a:endParaRPr lang="en-US" altLang="ko-KR" sz="2000">
              <a:solidFill>
                <a:srgbClr val="000000"/>
              </a:solidFill>
              <a:latin typeface="Courier New" pitchFamily="49" charset="0"/>
              <a:ea typeface="바탕체" pitchFamily="17" charset="-127"/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ko-KR" sz="2000">
                <a:solidFill>
                  <a:srgbClr val="000000"/>
                </a:solidFill>
                <a:latin typeface="Courier New" pitchFamily="49" charset="0"/>
                <a:ea typeface="바탕체" pitchFamily="17" charset="-127"/>
                <a:cs typeface="Times New Roman" pitchFamily="18" charset="0"/>
              </a:rPr>
              <a:t>}</a:t>
            </a:r>
            <a:r>
              <a:rPr lang="en-US" altLang="ko-KR" sz="2000">
                <a:latin typeface="Courier New" pitchFamily="49" charset="0"/>
              </a:rPr>
              <a:t> </a:t>
            </a:r>
          </a:p>
        </p:txBody>
      </p: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1368425" y="801688"/>
            <a:ext cx="17081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0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80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80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80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80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80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80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80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80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sz="2000">
                <a:solidFill>
                  <a:srgbClr val="000000"/>
                </a:solidFill>
                <a:latin typeface="Courier New" pitchFamily="49" charset="0"/>
                <a:ea typeface="바탕체" pitchFamily="17" charset="-127"/>
                <a:cs typeface="Courier New" pitchFamily="49" charset="0"/>
              </a:rPr>
              <a:t>a = 2 * b;</a:t>
            </a:r>
            <a:endParaRPr lang="en-US" altLang="ko-KR" sz="2000">
              <a:latin typeface="Courier New" pitchFamily="49" charset="0"/>
              <a:ea typeface="바탕체" pitchFamily="17" charset="-127"/>
              <a:cs typeface="Courier New" pitchFamily="49" charset="0"/>
            </a:endParaRPr>
          </a:p>
        </p:txBody>
      </p:sp>
      <p:sp>
        <p:nvSpPr>
          <p:cNvPr id="87051" name="Text Box 11"/>
          <p:cNvSpPr txBox="1">
            <a:spLocks noChangeArrowheads="1"/>
          </p:cNvSpPr>
          <p:nvPr/>
        </p:nvSpPr>
        <p:spPr bwMode="auto">
          <a:xfrm>
            <a:off x="1368425" y="1731963"/>
            <a:ext cx="32321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0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80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80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80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80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80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80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80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80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sz="2000">
                <a:solidFill>
                  <a:srgbClr val="000000"/>
                </a:solidFill>
                <a:latin typeface="Courier New" pitchFamily="49" charset="0"/>
                <a:ea typeface="바탕체" pitchFamily="17" charset="-127"/>
                <a:cs typeface="Courier New" pitchFamily="49" charset="0"/>
              </a:rPr>
              <a:t>a = operator*(2, b);</a:t>
            </a:r>
            <a:endParaRPr lang="en-US" altLang="ko-KR" sz="2000">
              <a:latin typeface="Courier New" pitchFamily="49" charset="0"/>
              <a:ea typeface="바탕체" pitchFamily="17" charset="-127"/>
              <a:cs typeface="Courier New" pitchFamily="49" charset="0"/>
            </a:endParaRPr>
          </a:p>
        </p:txBody>
      </p:sp>
      <p:sp>
        <p:nvSpPr>
          <p:cNvPr id="87052" name="Freeform 12"/>
          <p:cNvSpPr>
            <a:spLocks/>
          </p:cNvSpPr>
          <p:nvPr/>
        </p:nvSpPr>
        <p:spPr bwMode="auto">
          <a:xfrm>
            <a:off x="2752725" y="1236663"/>
            <a:ext cx="1400175" cy="682625"/>
          </a:xfrm>
          <a:custGeom>
            <a:avLst/>
            <a:gdLst>
              <a:gd name="T0" fmla="*/ 50915 w 440"/>
              <a:gd name="T1" fmla="*/ 0 h 300"/>
              <a:gd name="T2" fmla="*/ 190933 w 440"/>
              <a:gd name="T3" fmla="*/ 150527 h 300"/>
              <a:gd name="T4" fmla="*/ 1206060 w 440"/>
              <a:gd name="T5" fmla="*/ 426492 h 300"/>
              <a:gd name="T6" fmla="*/ 1361988 w 440"/>
              <a:gd name="T7" fmla="*/ 684212 h 300"/>
              <a:gd name="T8" fmla="*/ 0 60000 65536"/>
              <a:gd name="T9" fmla="*/ 0 60000 65536"/>
              <a:gd name="T10" fmla="*/ 0 60000 65536"/>
              <a:gd name="T11" fmla="*/ 0 60000 65536"/>
              <a:gd name="T12" fmla="*/ 0 w 440"/>
              <a:gd name="T13" fmla="*/ 0 h 300"/>
              <a:gd name="T14" fmla="*/ 440 w 440"/>
              <a:gd name="T15" fmla="*/ 300 h 3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0" h="300">
                <a:moveTo>
                  <a:pt x="16" y="0"/>
                </a:moveTo>
                <a:cubicBezTo>
                  <a:pt x="23" y="11"/>
                  <a:pt x="0" y="35"/>
                  <a:pt x="60" y="66"/>
                </a:cubicBezTo>
                <a:cubicBezTo>
                  <a:pt x="120" y="97"/>
                  <a:pt x="318" y="148"/>
                  <a:pt x="379" y="187"/>
                </a:cubicBezTo>
                <a:cubicBezTo>
                  <a:pt x="440" y="226"/>
                  <a:pt x="418" y="277"/>
                  <a:pt x="428" y="300"/>
                </a:cubicBezTo>
              </a:path>
            </a:pathLst>
          </a:custGeom>
          <a:noFill/>
          <a:ln w="19050">
            <a:solidFill>
              <a:srgbClr val="808080"/>
            </a:solidFill>
            <a:prstDash val="sysDot"/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053" name="Freeform 13"/>
          <p:cNvSpPr>
            <a:spLocks/>
          </p:cNvSpPr>
          <p:nvPr/>
        </p:nvSpPr>
        <p:spPr bwMode="auto">
          <a:xfrm>
            <a:off x="912813" y="2024063"/>
            <a:ext cx="1508125" cy="3314700"/>
          </a:xfrm>
          <a:custGeom>
            <a:avLst/>
            <a:gdLst>
              <a:gd name="T0" fmla="*/ 1466850 w 950"/>
              <a:gd name="T1" fmla="*/ 2763838 h 2088"/>
              <a:gd name="T2" fmla="*/ 1400175 w 950"/>
              <a:gd name="T3" fmla="*/ 3121025 h 2088"/>
              <a:gd name="T4" fmla="*/ 819150 w 950"/>
              <a:gd name="T5" fmla="*/ 3243263 h 2088"/>
              <a:gd name="T6" fmla="*/ 133350 w 950"/>
              <a:gd name="T7" fmla="*/ 3022600 h 2088"/>
              <a:gd name="T8" fmla="*/ 19050 w 950"/>
              <a:gd name="T9" fmla="*/ 1485900 h 2088"/>
              <a:gd name="T10" fmla="*/ 85725 w 950"/>
              <a:gd name="T11" fmla="*/ 246063 h 2088"/>
              <a:gd name="T12" fmla="*/ 514350 w 950"/>
              <a:gd name="T13" fmla="*/ 14288 h 20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50"/>
              <a:gd name="T22" fmla="*/ 0 h 2088"/>
              <a:gd name="T23" fmla="*/ 950 w 950"/>
              <a:gd name="T24" fmla="*/ 2088 h 20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50" h="2088">
                <a:moveTo>
                  <a:pt x="924" y="1741"/>
                </a:moveTo>
                <a:cubicBezTo>
                  <a:pt x="918" y="1778"/>
                  <a:pt x="950" y="1916"/>
                  <a:pt x="882" y="1966"/>
                </a:cubicBezTo>
                <a:cubicBezTo>
                  <a:pt x="814" y="2016"/>
                  <a:pt x="649" y="2053"/>
                  <a:pt x="516" y="2043"/>
                </a:cubicBezTo>
                <a:cubicBezTo>
                  <a:pt x="382" y="2032"/>
                  <a:pt x="168" y="2088"/>
                  <a:pt x="84" y="1904"/>
                </a:cubicBezTo>
                <a:cubicBezTo>
                  <a:pt x="0" y="1719"/>
                  <a:pt x="16" y="1227"/>
                  <a:pt x="12" y="936"/>
                </a:cubicBezTo>
                <a:cubicBezTo>
                  <a:pt x="7" y="646"/>
                  <a:pt x="1" y="310"/>
                  <a:pt x="54" y="155"/>
                </a:cubicBezTo>
                <a:cubicBezTo>
                  <a:pt x="106" y="0"/>
                  <a:pt x="267" y="40"/>
                  <a:pt x="324" y="9"/>
                </a:cubicBezTo>
              </a:path>
            </a:pathLst>
          </a:custGeom>
          <a:noFill/>
          <a:ln w="19050">
            <a:solidFill>
              <a:srgbClr val="808080"/>
            </a:solidFill>
            <a:prstDash val="sysDot"/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054" name="Freeform 14"/>
          <p:cNvSpPr>
            <a:spLocks/>
          </p:cNvSpPr>
          <p:nvPr/>
        </p:nvSpPr>
        <p:spPr bwMode="auto">
          <a:xfrm>
            <a:off x="3298825" y="3179763"/>
            <a:ext cx="2509838" cy="866775"/>
          </a:xfrm>
          <a:custGeom>
            <a:avLst/>
            <a:gdLst>
              <a:gd name="T0" fmla="*/ 2502091 w 648"/>
              <a:gd name="T1" fmla="*/ 0 h 271"/>
              <a:gd name="T2" fmla="*/ 2149629 w 648"/>
              <a:gd name="T3" fmla="*/ 195104 h 271"/>
              <a:gd name="T4" fmla="*/ 348588 w 648"/>
              <a:gd name="T5" fmla="*/ 598107 h 271"/>
              <a:gd name="T6" fmla="*/ 58098 w 648"/>
              <a:gd name="T7" fmla="*/ 866775 h 271"/>
              <a:gd name="T8" fmla="*/ 0 60000 65536"/>
              <a:gd name="T9" fmla="*/ 0 60000 65536"/>
              <a:gd name="T10" fmla="*/ 0 60000 65536"/>
              <a:gd name="T11" fmla="*/ 0 60000 65536"/>
              <a:gd name="T12" fmla="*/ 0 w 648"/>
              <a:gd name="T13" fmla="*/ 0 h 271"/>
              <a:gd name="T14" fmla="*/ 648 w 648"/>
              <a:gd name="T15" fmla="*/ 271 h 2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8" h="271">
                <a:moveTo>
                  <a:pt x="646" y="0"/>
                </a:moveTo>
                <a:cubicBezTo>
                  <a:pt x="631" y="10"/>
                  <a:pt x="648" y="30"/>
                  <a:pt x="555" y="61"/>
                </a:cubicBezTo>
                <a:cubicBezTo>
                  <a:pt x="462" y="92"/>
                  <a:pt x="180" y="152"/>
                  <a:pt x="90" y="187"/>
                </a:cubicBezTo>
                <a:cubicBezTo>
                  <a:pt x="0" y="222"/>
                  <a:pt x="31" y="253"/>
                  <a:pt x="15" y="271"/>
                </a:cubicBezTo>
              </a:path>
            </a:pathLst>
          </a:custGeom>
          <a:noFill/>
          <a:ln w="19050">
            <a:solidFill>
              <a:srgbClr val="808080"/>
            </a:solidFill>
            <a:prstDash val="sysDot"/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055" name="Freeform 15"/>
          <p:cNvSpPr>
            <a:spLocks/>
          </p:cNvSpPr>
          <p:nvPr/>
        </p:nvSpPr>
        <p:spPr bwMode="auto">
          <a:xfrm>
            <a:off x="3989388" y="2144713"/>
            <a:ext cx="3548062" cy="777875"/>
          </a:xfrm>
          <a:custGeom>
            <a:avLst/>
            <a:gdLst>
              <a:gd name="T0" fmla="*/ 168049 w 1119"/>
              <a:gd name="T1" fmla="*/ 0 h 282"/>
              <a:gd name="T2" fmla="*/ 481953 w 1119"/>
              <a:gd name="T3" fmla="*/ 116090 h 282"/>
              <a:gd name="T4" fmla="*/ 3062939 w 1119"/>
              <a:gd name="T5" fmla="*/ 514113 h 282"/>
              <a:gd name="T6" fmla="*/ 3395867 w 1119"/>
              <a:gd name="T7" fmla="*/ 779462 h 282"/>
              <a:gd name="T8" fmla="*/ 0 60000 65536"/>
              <a:gd name="T9" fmla="*/ 0 60000 65536"/>
              <a:gd name="T10" fmla="*/ 0 60000 65536"/>
              <a:gd name="T11" fmla="*/ 0 60000 65536"/>
              <a:gd name="T12" fmla="*/ 0 w 1119"/>
              <a:gd name="T13" fmla="*/ 0 h 282"/>
              <a:gd name="T14" fmla="*/ 1119 w 1119"/>
              <a:gd name="T15" fmla="*/ 282 h 2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19" h="282">
                <a:moveTo>
                  <a:pt x="53" y="0"/>
                </a:moveTo>
                <a:cubicBezTo>
                  <a:pt x="69" y="7"/>
                  <a:pt x="0" y="11"/>
                  <a:pt x="152" y="42"/>
                </a:cubicBezTo>
                <a:cubicBezTo>
                  <a:pt x="304" y="73"/>
                  <a:pt x="813" y="146"/>
                  <a:pt x="966" y="186"/>
                </a:cubicBezTo>
                <a:cubicBezTo>
                  <a:pt x="1119" y="226"/>
                  <a:pt x="1049" y="262"/>
                  <a:pt x="1071" y="282"/>
                </a:cubicBezTo>
              </a:path>
            </a:pathLst>
          </a:custGeom>
          <a:noFill/>
          <a:ln w="19050">
            <a:solidFill>
              <a:srgbClr val="808080"/>
            </a:solidFill>
            <a:prstDash val="sysDot"/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056" name="Freeform 16"/>
          <p:cNvSpPr>
            <a:spLocks/>
          </p:cNvSpPr>
          <p:nvPr/>
        </p:nvSpPr>
        <p:spPr bwMode="auto">
          <a:xfrm>
            <a:off x="4297363" y="3195638"/>
            <a:ext cx="3203575" cy="847725"/>
          </a:xfrm>
          <a:custGeom>
            <a:avLst/>
            <a:gdLst>
              <a:gd name="T0" fmla="*/ 3103351 w 895"/>
              <a:gd name="T1" fmla="*/ 0 h 265"/>
              <a:gd name="T2" fmla="*/ 2759728 w 895"/>
              <a:gd name="T3" fmla="*/ 249519 h 265"/>
              <a:gd name="T4" fmla="*/ 440268 w 895"/>
              <a:gd name="T5" fmla="*/ 575813 h 265"/>
              <a:gd name="T6" fmla="*/ 114541 w 895"/>
              <a:gd name="T7" fmla="*/ 847725 h 265"/>
              <a:gd name="T8" fmla="*/ 0 60000 65536"/>
              <a:gd name="T9" fmla="*/ 0 60000 65536"/>
              <a:gd name="T10" fmla="*/ 0 60000 65536"/>
              <a:gd name="T11" fmla="*/ 0 60000 65536"/>
              <a:gd name="T12" fmla="*/ 0 w 895"/>
              <a:gd name="T13" fmla="*/ 0 h 265"/>
              <a:gd name="T14" fmla="*/ 895 w 895"/>
              <a:gd name="T15" fmla="*/ 265 h 2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5" h="265">
                <a:moveTo>
                  <a:pt x="867" y="0"/>
                </a:moveTo>
                <a:cubicBezTo>
                  <a:pt x="851" y="12"/>
                  <a:pt x="895" y="48"/>
                  <a:pt x="771" y="78"/>
                </a:cubicBezTo>
                <a:cubicBezTo>
                  <a:pt x="647" y="108"/>
                  <a:pt x="246" y="149"/>
                  <a:pt x="123" y="180"/>
                </a:cubicBezTo>
                <a:cubicBezTo>
                  <a:pt x="0" y="211"/>
                  <a:pt x="51" y="247"/>
                  <a:pt x="32" y="265"/>
                </a:cubicBezTo>
              </a:path>
            </a:pathLst>
          </a:custGeom>
          <a:noFill/>
          <a:ln w="19050">
            <a:solidFill>
              <a:srgbClr val="808080"/>
            </a:solidFill>
            <a:prstDash val="sysDot"/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057" name="Line 17"/>
          <p:cNvSpPr>
            <a:spLocks noChangeShapeType="1"/>
          </p:cNvSpPr>
          <p:nvPr/>
        </p:nvSpPr>
        <p:spPr bwMode="auto">
          <a:xfrm flipH="1" flipV="1">
            <a:off x="1549400" y="1243013"/>
            <a:ext cx="1588" cy="631825"/>
          </a:xfrm>
          <a:prstGeom prst="line">
            <a:avLst/>
          </a:prstGeom>
          <a:noFill/>
          <a:ln w="19050">
            <a:solidFill>
              <a:srgbClr val="808080"/>
            </a:solidFill>
            <a:prstDash val="sysDot"/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058" name="Freeform 18"/>
          <p:cNvSpPr>
            <a:spLocks/>
          </p:cNvSpPr>
          <p:nvPr/>
        </p:nvSpPr>
        <p:spPr bwMode="auto">
          <a:xfrm>
            <a:off x="2092325" y="1236663"/>
            <a:ext cx="1628775" cy="692150"/>
          </a:xfrm>
          <a:custGeom>
            <a:avLst/>
            <a:gdLst>
              <a:gd name="T0" fmla="*/ 83925 w 524"/>
              <a:gd name="T1" fmla="*/ 0 h 300"/>
              <a:gd name="T2" fmla="*/ 220693 w 524"/>
              <a:gd name="T3" fmla="*/ 186452 h 300"/>
              <a:gd name="T4" fmla="*/ 1404974 w 524"/>
              <a:gd name="T5" fmla="*/ 504111 h 300"/>
              <a:gd name="T6" fmla="*/ 1560391 w 524"/>
              <a:gd name="T7" fmla="*/ 690563 h 300"/>
              <a:gd name="T8" fmla="*/ 0 60000 65536"/>
              <a:gd name="T9" fmla="*/ 0 60000 65536"/>
              <a:gd name="T10" fmla="*/ 0 60000 65536"/>
              <a:gd name="T11" fmla="*/ 0 60000 65536"/>
              <a:gd name="T12" fmla="*/ 0 w 524"/>
              <a:gd name="T13" fmla="*/ 0 h 300"/>
              <a:gd name="T14" fmla="*/ 524 w 524"/>
              <a:gd name="T15" fmla="*/ 300 h 3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4" h="300">
                <a:moveTo>
                  <a:pt x="27" y="0"/>
                </a:moveTo>
                <a:cubicBezTo>
                  <a:pt x="34" y="13"/>
                  <a:pt x="0" y="44"/>
                  <a:pt x="71" y="81"/>
                </a:cubicBezTo>
                <a:cubicBezTo>
                  <a:pt x="142" y="118"/>
                  <a:pt x="380" y="183"/>
                  <a:pt x="452" y="219"/>
                </a:cubicBezTo>
                <a:cubicBezTo>
                  <a:pt x="524" y="255"/>
                  <a:pt x="492" y="283"/>
                  <a:pt x="502" y="300"/>
                </a:cubicBezTo>
              </a:path>
            </a:pathLst>
          </a:custGeom>
          <a:noFill/>
          <a:ln w="19050">
            <a:solidFill>
              <a:srgbClr val="808080"/>
            </a:solidFill>
            <a:prstDash val="sysDot"/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059" name="Freeform 19"/>
          <p:cNvSpPr>
            <a:spLocks/>
          </p:cNvSpPr>
          <p:nvPr/>
        </p:nvSpPr>
        <p:spPr bwMode="auto">
          <a:xfrm>
            <a:off x="3563938" y="2132013"/>
            <a:ext cx="2244725" cy="781050"/>
          </a:xfrm>
          <a:custGeom>
            <a:avLst/>
            <a:gdLst>
              <a:gd name="T0" fmla="*/ 109647 w 737"/>
              <a:gd name="T1" fmla="*/ 0 h 282"/>
              <a:gd name="T2" fmla="*/ 304576 w 737"/>
              <a:gd name="T3" fmla="*/ 193484 h 282"/>
              <a:gd name="T4" fmla="*/ 1937103 w 737"/>
              <a:gd name="T5" fmla="*/ 541754 h 282"/>
              <a:gd name="T6" fmla="*/ 2156398 w 737"/>
              <a:gd name="T7" fmla="*/ 779463 h 282"/>
              <a:gd name="T8" fmla="*/ 0 60000 65536"/>
              <a:gd name="T9" fmla="*/ 0 60000 65536"/>
              <a:gd name="T10" fmla="*/ 0 60000 65536"/>
              <a:gd name="T11" fmla="*/ 0 60000 65536"/>
              <a:gd name="T12" fmla="*/ 0 w 737"/>
              <a:gd name="T13" fmla="*/ 0 h 282"/>
              <a:gd name="T14" fmla="*/ 737 w 737"/>
              <a:gd name="T15" fmla="*/ 282 h 2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7" h="282">
                <a:moveTo>
                  <a:pt x="36" y="0"/>
                </a:moveTo>
                <a:cubicBezTo>
                  <a:pt x="46" y="11"/>
                  <a:pt x="0" y="37"/>
                  <a:pt x="100" y="70"/>
                </a:cubicBezTo>
                <a:cubicBezTo>
                  <a:pt x="200" y="103"/>
                  <a:pt x="535" y="161"/>
                  <a:pt x="636" y="196"/>
                </a:cubicBezTo>
                <a:cubicBezTo>
                  <a:pt x="737" y="231"/>
                  <a:pt x="693" y="264"/>
                  <a:pt x="708" y="282"/>
                </a:cubicBezTo>
              </a:path>
            </a:pathLst>
          </a:custGeom>
          <a:noFill/>
          <a:ln w="19050">
            <a:solidFill>
              <a:srgbClr val="808080"/>
            </a:solidFill>
            <a:prstDash val="sysDot"/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Point Point::operator+(</a:t>
            </a:r>
            <a:r>
              <a:rPr lang="en-US" altLang="ko-KR" sz="2100" b="1">
                <a:solidFill>
                  <a:srgbClr val="FF0000"/>
                </a:solidFill>
              </a:rPr>
              <a:t>const Point &amp;pt</a:t>
            </a:r>
            <a:r>
              <a:rPr lang="en-US" altLang="ko-KR" sz="2100"/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Point temp;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temp.x = x + pt.x;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temp.y = y + pt.y;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return temp;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21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Point Point::operator*(</a:t>
            </a:r>
            <a:r>
              <a:rPr lang="en-US" altLang="ko-KR" sz="2100" b="1">
                <a:solidFill>
                  <a:srgbClr val="FF0000"/>
                </a:solidFill>
              </a:rPr>
              <a:t>int mag</a:t>
            </a:r>
            <a:r>
              <a:rPr lang="en-US" altLang="ko-KR" sz="2100"/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Point temp;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temp.x = x * mag;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temp.y = y * mag;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return temp;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}</a:t>
            </a: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연산자 함수의 인자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200"/>
              <a:t>Point Point::operator+(const Point &amp;pt) </a:t>
            </a:r>
            <a:r>
              <a:rPr lang="en-US" altLang="ko-KR" sz="2200" b="1">
                <a:solidFill>
                  <a:srgbClr val="FF0000"/>
                </a:solidFill>
              </a:rPr>
              <a:t>const</a:t>
            </a:r>
            <a:endParaRPr lang="en-US" altLang="ko-KR" sz="220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ko-KR" sz="220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 sz="2200"/>
              <a:t>	Point temp;</a:t>
            </a:r>
          </a:p>
          <a:p>
            <a:pPr>
              <a:buFont typeface="Wingdings" pitchFamily="2" charset="2"/>
              <a:buNone/>
            </a:pPr>
            <a:r>
              <a:rPr lang="en-US" altLang="ko-KR" sz="2200"/>
              <a:t>	temp.x = x + pt.x;</a:t>
            </a:r>
          </a:p>
          <a:p>
            <a:pPr>
              <a:buFont typeface="Wingdings" pitchFamily="2" charset="2"/>
              <a:buNone/>
            </a:pPr>
            <a:r>
              <a:rPr lang="en-US" altLang="ko-KR" sz="2200"/>
              <a:t>	temp.y = y + pt.y;</a:t>
            </a:r>
          </a:p>
          <a:p>
            <a:pPr>
              <a:buFont typeface="Wingdings" pitchFamily="2" charset="2"/>
              <a:buNone/>
            </a:pPr>
            <a:r>
              <a:rPr lang="en-US" altLang="ko-KR" sz="2200"/>
              <a:t>	return temp;</a:t>
            </a:r>
          </a:p>
          <a:p>
            <a:pPr>
              <a:buFont typeface="Wingdings" pitchFamily="2" charset="2"/>
              <a:buNone/>
            </a:pPr>
            <a:r>
              <a:rPr lang="en-US" altLang="ko-KR" sz="2200"/>
              <a:t>}</a:t>
            </a: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연산자 함수 상수화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Point &amp;Point::operator=(const Point &amp;pt)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x = pt.x;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y = pt.y;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return *this;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7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Point Point::operator+(const Point &amp;pt) const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Point temp;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temp.x = x + pt.x;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temp.y = y + pt.y;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return temp;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7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bool Point::operator==(const Point &amp;pt) const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return (x == pt.x &amp;&amp; y == pt.y);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</a:t>
            </a: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연산자 함수의 리턴 타입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3779838" y="4437063"/>
            <a:ext cx="461010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ko-KR" sz="1700">
                <a:latin typeface="Courier New" pitchFamily="49" charset="0"/>
              </a:rPr>
              <a:t>return Point(x + pt.x, y + pt.y);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600"/>
              <a:t>Point &amp;Point::operator++(void)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6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600"/>
              <a:t>	++x, ++y;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600"/>
              <a:t>	return *this;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600"/>
              <a:t>}</a:t>
            </a:r>
          </a:p>
          <a:p>
            <a:pPr>
              <a:lnSpc>
                <a:spcPct val="80000"/>
              </a:lnSpc>
            </a:pPr>
            <a:endParaRPr lang="en-US" altLang="ko-KR" sz="2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600" b="1">
                <a:solidFill>
                  <a:srgbClr val="FF0000"/>
                </a:solidFill>
              </a:rPr>
              <a:t>const</a:t>
            </a:r>
            <a:r>
              <a:rPr lang="en-US" altLang="ko-KR" sz="2600"/>
              <a:t> Point Point::operator++(int)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6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600"/>
              <a:t>	Point temp = *this;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600"/>
              <a:t>	++*this;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600"/>
              <a:t>	return temp;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600"/>
              <a:t>}</a:t>
            </a: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101013" cy="500063"/>
          </a:xfrm>
        </p:spPr>
        <p:txBody>
          <a:bodyPr/>
          <a:lstStyle/>
          <a:p>
            <a:r>
              <a:rPr lang="ko-KR" altLang="en-US" sz="3800"/>
              <a:t>연산자 함수의 리턴값 상수화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class Point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public: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Point &amp;operator=(const Point &amp;pt);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Point &amp;operator+=(const Point &amp;pt);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Point &amp;operator-=(const Point &amp;pt);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Point &amp;operator*=(int mag);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Point &amp;operator/=(int div);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};</a:t>
            </a: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대입연산자 </a:t>
            </a:r>
            <a:r>
              <a:rPr lang="en-US" altLang="ko-KR" sz="3800"/>
              <a:t>1/2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Point &amp;Point::operator=(const Point &amp;pt)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x = pt.x; y = pt.y;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return *this;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Point &amp;Point::operator+=(const Point &amp;pt)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x += pt.x; y += pt.y;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return *this;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Point &amp;Point::operator-=(const Point &amp;pt)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x -= pt.x; y -= pt.y;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return *this;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Point &amp;Point::operator*=(int mag)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x *= mag; y *= mag;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return *this;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Point &amp;Point::operator/=(int div)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x /= div; y /= div;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	return *this;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대입연산자 </a:t>
            </a:r>
            <a:r>
              <a:rPr lang="en-US" altLang="ko-KR" sz="3800"/>
              <a:t>1/2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0" y="549275"/>
            <a:ext cx="5473700" cy="525621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struct Point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int x, 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void SetPosition(int _x, int _y);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void Move(int _x, int _y);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void Show(void);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void Point::SetPosition(int _x, int _y)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x = _x;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y = _y;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void Point::Move(int _x, int _y)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x += _x;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y += _y;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void Point::Show(void)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cout &lt;&lt; "(" &lt;&lt; x &lt;&lt; ", " &lt;&lt; y &lt;&lt; ")" &lt;&lt; endl;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800"/>
              <a:t>C++ </a:t>
            </a:r>
            <a:r>
              <a:rPr lang="ko-KR" altLang="en-US" sz="3800"/>
              <a:t>스타일의 데이터 처리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356100" y="765175"/>
            <a:ext cx="478790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449263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400">
                <a:solidFill>
                  <a:srgbClr val="0000FF"/>
                </a:solidFill>
                <a:latin typeface="Courier New" pitchFamily="49" charset="0"/>
              </a:rPr>
              <a:t>int main(void)</a:t>
            </a:r>
          </a:p>
          <a:p>
            <a:pPr defTabSz="449263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400">
                <a:solidFill>
                  <a:srgbClr val="0000FF"/>
                </a:solidFill>
                <a:latin typeface="Courier New" pitchFamily="49" charset="0"/>
              </a:rPr>
              <a:t>{</a:t>
            </a:r>
          </a:p>
          <a:p>
            <a:pPr defTabSz="449263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400">
                <a:solidFill>
                  <a:srgbClr val="0000FF"/>
                </a:solidFill>
                <a:latin typeface="Courier New" pitchFamily="49" charset="0"/>
              </a:rPr>
              <a:t>	Point p1, p2;				</a:t>
            </a:r>
          </a:p>
          <a:p>
            <a:pPr defTabSz="449263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400">
                <a:solidFill>
                  <a:srgbClr val="0000FF"/>
                </a:solidFill>
                <a:latin typeface="Courier New" pitchFamily="49" charset="0"/>
              </a:rPr>
              <a:t>	p1.SetPosition(10, 20);</a:t>
            </a:r>
          </a:p>
          <a:p>
            <a:pPr defTabSz="449263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400">
                <a:solidFill>
                  <a:srgbClr val="0000FF"/>
                </a:solidFill>
                <a:latin typeface="Courier New" pitchFamily="49" charset="0"/>
              </a:rPr>
              <a:t>	p2.SetPosition(50, 60); </a:t>
            </a:r>
          </a:p>
          <a:p>
            <a:pPr defTabSz="449263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ko-KR" sz="2400">
              <a:solidFill>
                <a:srgbClr val="0000FF"/>
              </a:solidFill>
              <a:latin typeface="Courier New" pitchFamily="49" charset="0"/>
            </a:endParaRPr>
          </a:p>
          <a:p>
            <a:pPr defTabSz="449263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400">
                <a:solidFill>
                  <a:srgbClr val="0000FF"/>
                </a:solidFill>
                <a:latin typeface="Courier New" pitchFamily="49" charset="0"/>
              </a:rPr>
              <a:t>	p1.Move(5, 0);</a:t>
            </a:r>
          </a:p>
          <a:p>
            <a:pPr defTabSz="449263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400">
                <a:solidFill>
                  <a:srgbClr val="0000FF"/>
                </a:solidFill>
                <a:latin typeface="Courier New" pitchFamily="49" charset="0"/>
              </a:rPr>
              <a:t>	p2.Move(0, 5); 			</a:t>
            </a:r>
          </a:p>
          <a:p>
            <a:pPr defTabSz="449263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400">
                <a:solidFill>
                  <a:srgbClr val="0000FF"/>
                </a:solidFill>
                <a:latin typeface="Courier New" pitchFamily="49" charset="0"/>
              </a:rPr>
              <a:t>	p1.Show(); 	</a:t>
            </a:r>
          </a:p>
          <a:p>
            <a:pPr defTabSz="449263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400">
                <a:solidFill>
                  <a:srgbClr val="0000FF"/>
                </a:solidFill>
                <a:latin typeface="Courier New" pitchFamily="49" charset="0"/>
              </a:rPr>
              <a:t>	p2.Show();</a:t>
            </a:r>
          </a:p>
          <a:p>
            <a:pPr defTabSz="449263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ko-KR" sz="2400">
              <a:solidFill>
                <a:srgbClr val="0000FF"/>
              </a:solidFill>
              <a:latin typeface="Courier New" pitchFamily="49" charset="0"/>
            </a:endParaRPr>
          </a:p>
          <a:p>
            <a:pPr defTabSz="449263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400">
                <a:solidFill>
                  <a:srgbClr val="0000FF"/>
                </a:solidFill>
                <a:latin typeface="Courier New" pitchFamily="49" charset="0"/>
              </a:rPr>
              <a:t>	return 0;</a:t>
            </a:r>
          </a:p>
          <a:p>
            <a:pPr defTabSz="449263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400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class Point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public: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Point operator+(const Point &amp;pt) const;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Point operator-(const Point &amp;pt) const;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Point operator*(int mag) const;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Point operator/(int div) const;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friend Point operator*(int mag, const Point &amp;pt);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friend Point operator/(int div, const Point &amp;pt);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};</a:t>
            </a: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산술연산자 </a:t>
            </a:r>
            <a:r>
              <a:rPr lang="en-US" altLang="ko-KR" sz="3800"/>
              <a:t>1/2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507413" cy="5113337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Point Point::operator+(const Point &amp;pt) const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return Point(x + pt.x, y + pt.y);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Point Point::operator-(const Point &amp;pt) const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return Point(x - pt.x, y - pt.y);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Point Point::operator*(int mag) const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return Point(x * mag, y * mag);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Point Point::operator/(int div) const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return Point(x / div, y / div);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Point operator*(int mag, const Point &amp;pt)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return Point(pt.x * mag, pt.y * mag);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Point operator/(int div, const Point &amp;pt)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return Point(pt.x / div, pt.y / div);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산술연산자 </a:t>
            </a:r>
            <a:r>
              <a:rPr lang="en-US" altLang="ko-KR" sz="3800"/>
              <a:t>1/2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class Point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bool operator==(const Point &amp;pt) const;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bool operator!=(const Point &amp;pt) const;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bool Point::operator==(const Point &amp;pt) const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return (x == pt.x &amp;&amp; y == pt.y);	// x, y</a:t>
            </a:r>
            <a:r>
              <a:rPr lang="ko-KR" altLang="en-US" sz="1600"/>
              <a:t>가 모두 같으면 </a:t>
            </a:r>
            <a:r>
              <a:rPr lang="en-US" altLang="ko-KR" sz="1600"/>
              <a:t>true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bool Point::operator!=(const Point &amp;pt) const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return (x != pt.x || y != pt.y);	// x, y </a:t>
            </a:r>
            <a:r>
              <a:rPr lang="ko-KR" altLang="en-US" sz="1600"/>
              <a:t>중 하나라도 다르면 </a:t>
            </a:r>
            <a:r>
              <a:rPr lang="en-US" altLang="ko-KR" sz="1600"/>
              <a:t>true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관계연산자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class Point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public: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Point &amp;operator++(void);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Point &amp;operator--(void);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const Point operator++(int);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const Point operator--(int);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};</a:t>
            </a: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증감연산자 </a:t>
            </a:r>
            <a:r>
              <a:rPr lang="en-US" altLang="ko-KR" sz="3800"/>
              <a:t>1/2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Point &amp;Point::operator++(void)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++x, ++y;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return *this;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Point &amp;Point::operator--(void)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--x, --y;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return *this;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const Point Point::operator++(int)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Point temp = *this;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++*this;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return temp;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const Point Point::operator--(int)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Point temp = *this;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--*this;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	return temp;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/>
              <a:t>}</a:t>
            </a: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증감연산자 </a:t>
            </a:r>
            <a:r>
              <a:rPr lang="en-US" altLang="ko-KR" sz="3800"/>
              <a:t>2/2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class Point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public: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int &amp;operator[](int index);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1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int &amp;Point::operator[](int index)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if(index == 0)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	return x;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return y;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}</a:t>
            </a: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인덱스연산자 </a:t>
            </a:r>
            <a:r>
              <a:rPr lang="en-US" altLang="ko-KR" sz="3800"/>
              <a:t>1/2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600"/>
              <a:t>#include &lt;iostream&gt;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600"/>
              <a:t>#include "Point.h"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600"/>
              <a:t>using namespace std;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2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600"/>
              <a:t>int main(void)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6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600"/>
              <a:t>	Point pt(10, 20);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60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600"/>
              <a:t>	cout &lt;&lt; pt[0] &lt;&lt; endl;		// x</a:t>
            </a:r>
            <a:r>
              <a:rPr lang="ko-KR" altLang="en-US" sz="2600"/>
              <a:t>좌표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2600"/>
              <a:t>	</a:t>
            </a:r>
            <a:r>
              <a:rPr lang="en-US" altLang="ko-KR" sz="2600"/>
              <a:t>cout &lt;&lt; pt[1] &lt;&lt; endl;		// y</a:t>
            </a:r>
            <a:r>
              <a:rPr lang="ko-KR" altLang="en-US" sz="2600"/>
              <a:t>좌표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2600"/>
              <a:t>	</a:t>
            </a:r>
            <a:r>
              <a:rPr lang="en-US" altLang="ko-KR" sz="2600"/>
              <a:t>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600"/>
              <a:t>}</a:t>
            </a: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인덱스연산자 </a:t>
            </a:r>
            <a:r>
              <a:rPr lang="en-US" altLang="ko-KR" sz="3800"/>
              <a:t>2/2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class Point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void *operator new(size_t size);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void operator delete(void *p);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9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void *Point::operator new(size_t size)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return malloc(size);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void Point::operator delete(void *p)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free(p);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}</a:t>
            </a: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800"/>
              <a:t>new, delete </a:t>
            </a:r>
            <a:r>
              <a:rPr lang="ko-KR" altLang="en-US" sz="3800"/>
              <a:t>연산자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#include &lt;iostream&gt;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using namespace std;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class Point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friend ostream &amp;operator&lt;&lt;(ostream &amp;os, const Point &amp;pt);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friend istream &amp;operator&gt;&gt;(istream &amp;is, Point &amp;pt);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5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ostream &amp;operator&lt;&lt;(ostream &amp;os, const Point &amp;pt)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os &lt;&lt; "(" &lt;&lt; pt.x &lt;&lt; ", " &lt;&lt; pt.y &lt;&lt; ")";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return os;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istream &amp;operator&gt;&gt;(istream &amp;is, Point &amp;pt)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is &gt;&gt; pt.x;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is &gt;&gt; pt.y;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return is;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}</a:t>
            </a: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800"/>
              <a:t>&lt;&lt;, &gt;&gt; </a:t>
            </a:r>
            <a:r>
              <a:rPr lang="ko-KR" altLang="en-US" sz="3800"/>
              <a:t>연산자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ko-KR" altLang="en-US" sz="2200">
                <a:latin typeface="굴림" pitchFamily="50" charset="-127"/>
              </a:rPr>
              <a:t>복소수를 저장하는 클래스를 만들고</a:t>
            </a:r>
            <a:r>
              <a:rPr lang="en-US" altLang="ko-KR" sz="2200">
                <a:latin typeface="굴림" pitchFamily="50" charset="-127"/>
              </a:rPr>
              <a:t>, </a:t>
            </a:r>
            <a:r>
              <a:rPr lang="ko-KR" altLang="en-US" sz="2200">
                <a:latin typeface="굴림" pitchFamily="50" charset="-127"/>
              </a:rPr>
              <a:t>복소수끼리의 사칙연산</a:t>
            </a:r>
            <a:r>
              <a:rPr lang="en-US" altLang="ko-KR" sz="2200">
                <a:latin typeface="굴림" pitchFamily="50" charset="-127"/>
              </a:rPr>
              <a:t>, </a:t>
            </a:r>
            <a:r>
              <a:rPr lang="ko-KR" altLang="en-US" sz="2200">
                <a:latin typeface="굴림" pitchFamily="50" charset="-127"/>
              </a:rPr>
              <a:t>대입</a:t>
            </a:r>
            <a:r>
              <a:rPr lang="en-US" altLang="ko-KR" sz="2200">
                <a:latin typeface="굴림" pitchFamily="50" charset="-127"/>
              </a:rPr>
              <a:t>, </a:t>
            </a:r>
            <a:r>
              <a:rPr lang="ko-KR" altLang="en-US" sz="2200">
                <a:latin typeface="굴림" pitchFamily="50" charset="-127"/>
              </a:rPr>
              <a:t>비교</a:t>
            </a:r>
            <a:r>
              <a:rPr lang="en-US" altLang="ko-KR" sz="2200">
                <a:latin typeface="굴림" pitchFamily="50" charset="-127"/>
              </a:rPr>
              <a:t>, </a:t>
            </a:r>
            <a:r>
              <a:rPr lang="ko-KR" altLang="en-US" sz="2200">
                <a:latin typeface="굴림" pitchFamily="50" charset="-127"/>
              </a:rPr>
              <a:t>입출력 등을 할 수 있도록 </a:t>
            </a:r>
            <a:r>
              <a:rPr lang="en-US" altLang="ko-KR" sz="2200">
                <a:latin typeface="굴림" pitchFamily="50" charset="-127"/>
              </a:rPr>
              <a:t>+, -, *, /, =, +=, -=, *=, /=, ==, &lt;&lt;, &gt;&gt; </a:t>
            </a:r>
            <a:r>
              <a:rPr lang="ko-KR" altLang="en-US" sz="2200">
                <a:latin typeface="굴림" pitchFamily="50" charset="-127"/>
              </a:rPr>
              <a:t>연산자를 오버로딩 하세요</a:t>
            </a:r>
            <a:r>
              <a:rPr lang="en-US" altLang="ko-KR" sz="2200">
                <a:latin typeface="굴림" pitchFamily="50" charset="-127"/>
              </a:rPr>
              <a:t>. </a:t>
            </a: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실습과제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/>
              <a:t>class </a:t>
            </a:r>
            <a:r>
              <a:rPr lang="ko-KR" altLang="en-US" sz="2600"/>
              <a:t>클래스 이름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/>
              <a:t>public: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/>
              <a:t>	</a:t>
            </a:r>
            <a:r>
              <a:rPr lang="ko-KR" altLang="en-US" sz="2600"/>
              <a:t>멤버변수</a:t>
            </a:r>
            <a:r>
              <a:rPr lang="en-US" altLang="ko-KR" sz="260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/>
              <a:t>	</a:t>
            </a:r>
            <a:r>
              <a:rPr lang="ko-KR" altLang="en-US" sz="2600"/>
              <a:t>멤버함수</a:t>
            </a:r>
            <a:r>
              <a:rPr lang="en-US" altLang="ko-KR" sz="260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6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/>
              <a:t>private: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/>
              <a:t>	</a:t>
            </a:r>
            <a:r>
              <a:rPr lang="ko-KR" altLang="en-US" sz="2600"/>
              <a:t>멤버변수</a:t>
            </a:r>
            <a:r>
              <a:rPr lang="en-US" altLang="ko-KR" sz="260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/>
              <a:t>	</a:t>
            </a:r>
            <a:r>
              <a:rPr lang="ko-KR" altLang="en-US" sz="2600"/>
              <a:t>멤버함수</a:t>
            </a:r>
            <a:r>
              <a:rPr lang="en-US" altLang="ko-KR" sz="260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/>
              <a:t>};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접근권한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#include &lt;iostream&gt;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using namespace std;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1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class complex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public: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complex(double real=0, double image=0);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~complex(void);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1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private: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/>
              <a:t>	double real;		// </a:t>
            </a:r>
            <a:r>
              <a:rPr lang="ko-KR" altLang="en-US" sz="2100"/>
              <a:t>실수부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100"/>
              <a:t>	</a:t>
            </a:r>
            <a:r>
              <a:rPr lang="en-US" altLang="ko-KR" sz="2100"/>
              <a:t>double image;		// </a:t>
            </a:r>
            <a:r>
              <a:rPr lang="ko-KR" altLang="en-US" sz="2100"/>
              <a:t>허수부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100"/>
              <a:t>	</a:t>
            </a:r>
            <a:r>
              <a:rPr lang="en-US" altLang="ko-KR" sz="2100"/>
              <a:t>...</a:t>
            </a: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실습과제 해설 </a:t>
            </a:r>
            <a:r>
              <a:rPr lang="en-US" altLang="ko-KR" sz="3800"/>
              <a:t>1/9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public: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complex operator+(const complex &amp;c);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complex operator-(const complex &amp;c);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complex operator*(const complex &amp;c);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complex operator/(const complex &amp;c);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complex &amp;operator=(const complex &amp;c);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complex &amp;operator+=(const complex &amp;c);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complex &amp;operator-=(const complex &amp;c);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complex &amp;operator*=(const complex &amp;c);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complex &amp;operator/=(const complex &amp;c);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bool operator==(const complex &amp;c);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friend ostream &amp;operator&lt;&lt;(ostream &amp;os, const complex &amp;c);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friend istream &amp;operator&gt;&gt;(istream &amp;is, complex &amp;c);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};</a:t>
            </a: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실습과제 해설 </a:t>
            </a:r>
            <a:r>
              <a:rPr lang="en-US" altLang="ko-KR" sz="3800"/>
              <a:t>2/9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#include "complex.h“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2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complex::complex(double real, double image)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this-&gt;real = real;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	this-&gt;image = image;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complex::~complex(void)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/>
              <a:t>}</a:t>
            </a: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실습과제 해설 </a:t>
            </a:r>
            <a:r>
              <a:rPr lang="en-US" altLang="ko-KR" sz="3800"/>
              <a:t>3/9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complex complex::operator+(const complex &amp;c)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complex temp;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temp.real = real + c.real;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temp.image = image + c.image;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return temp;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21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complex complex::operator-(const complex &amp;c)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complex temp;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temp.real = real - c.real;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temp.image = image - c.image;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	return temp;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/>
              <a:t>}</a:t>
            </a: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실습과제 해설 </a:t>
            </a:r>
            <a:r>
              <a:rPr lang="en-US" altLang="ko-KR" sz="3800"/>
              <a:t>4/9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complex complex::operator*(const complex &amp;c)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complex temp;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temp.real = real*c.real - image*c.image;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temp.image = real*c.image + image*c.real;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return temp;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9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complex complex::operator/(const complex &amp;c)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complex temp;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temp.real = (real*c.real + image*c.image)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	/ (c.real*c.real + c.image*c.image);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    temp.image = (image*c.real - real*c.image)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	 / (c.real*c.real + c.image*c.image);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	return temp;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900"/>
              <a:t>}</a:t>
            </a: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실습과제 해설 </a:t>
            </a:r>
            <a:r>
              <a:rPr lang="en-US" altLang="ko-KR" sz="3800"/>
              <a:t>5/9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complex &amp;complex::operator=(const complex &amp;c)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real = c.real;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image = c.image;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return *this;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complex &amp;complex::operator+=(const complex &amp;c)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real += c.real;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image += c.image;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return *this;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complex &amp;complex::operator-=(const complex &amp;c)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real -= c.real;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image -= c.image;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return *this;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</a:t>
            </a: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실습과제 해설 </a:t>
            </a:r>
            <a:r>
              <a:rPr lang="en-US" altLang="ko-KR" sz="3800"/>
              <a:t>6/9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complex &amp;complex::operator*=(const complex &amp;c)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double temp;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temp = real*c.real - image*c.image;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image = real*c.image + image*c.real;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real = temp;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return *this;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7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complex &amp;complex::operator/=(const complex &amp;c)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double temp;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temp = (real*c.real + image*c.image)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		/ (c.real*c.real + c.image*c.image);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    image = (image*c.real - real*c.image)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		/ (c.real*c.real + c.image*c.image);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real = temp;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	return *this;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/>
              <a:t>}</a:t>
            </a: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실습과제 해설 </a:t>
            </a:r>
            <a:r>
              <a:rPr lang="en-US" altLang="ko-KR" sz="3800"/>
              <a:t>7/9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507413" cy="5256212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bool complex::operator==(const complex &amp;c)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	return (real == c.real &amp;&amp; image == c.image);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5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ostream &amp;operator&lt;&lt;(ostream &amp;os, const complex &amp;c)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if(c.image &gt; 0)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	os &lt;&lt; c.real &lt;&lt; "+" &lt;&lt; c.image &lt;&lt; "i";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else if(c.image &lt; 0)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	os &lt;&lt; c.real &lt;&lt; c.image &lt;&lt; "i";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else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	os &lt;&lt; c.real;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return os;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5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istream &amp;operator&gt;&gt;(istream &amp;is, complex &amp;c)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is &gt;&gt; c.real;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is &gt;&gt; c.image;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	return is;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/>
              <a:t>}</a:t>
            </a:r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실습과제 해설 </a:t>
            </a:r>
            <a:r>
              <a:rPr lang="en-US" altLang="ko-KR" sz="3800"/>
              <a:t>8/9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#include "complex.h"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int main(void)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complex a, b, c;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cout &lt;&lt; "</a:t>
            </a:r>
            <a:r>
              <a:rPr lang="ko-KR" altLang="en-US" sz="1800"/>
              <a:t>첫번째 복소수 입력</a:t>
            </a:r>
            <a:r>
              <a:rPr lang="en-US" altLang="ko-KR" sz="1800"/>
              <a:t>: 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cin &gt;&gt; a;					// &gt;&gt; </a:t>
            </a:r>
            <a:r>
              <a:rPr lang="ko-KR" altLang="en-US" sz="1800"/>
              <a:t>연산자 호출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cout &lt;&lt; "</a:t>
            </a:r>
            <a:r>
              <a:rPr lang="ko-KR" altLang="en-US" sz="1800"/>
              <a:t>두번째 복소수 입력</a:t>
            </a:r>
            <a:r>
              <a:rPr lang="en-US" altLang="ko-KR" sz="1800"/>
              <a:t>: 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	cin &gt;&gt; b;					// &gt;&gt; </a:t>
            </a:r>
            <a:r>
              <a:rPr lang="ko-KR" altLang="en-US" sz="1800"/>
              <a:t>연산자 호출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ko-KR" altLang="en-US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cout &lt;&lt; "a = " &lt;&lt; a &lt;&lt; endl;		// &lt;&lt; </a:t>
            </a:r>
            <a:r>
              <a:rPr lang="ko-KR" altLang="en-US" sz="1800"/>
              <a:t>연산자 호출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cout &lt;&lt; "b = " &lt;&lt; b &lt;&lt; endl;		// &lt;&lt; </a:t>
            </a:r>
            <a:r>
              <a:rPr lang="ko-KR" altLang="en-US" sz="1800"/>
              <a:t>연산자 호출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cout &lt;&lt; "a+b = " &lt;&lt; a+b &lt;&lt; endl;	// + </a:t>
            </a:r>
            <a:r>
              <a:rPr lang="ko-KR" altLang="en-US" sz="1800"/>
              <a:t>연산자 호출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cout &lt;&lt; "a-b = " &lt;&lt; a-b &lt;&lt; endl;	// - </a:t>
            </a:r>
            <a:r>
              <a:rPr lang="ko-KR" altLang="en-US" sz="1800"/>
              <a:t>연산자 호출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cout &lt;&lt; "a*b = " &lt;&lt; a*b &lt;&lt; endl;	// * </a:t>
            </a:r>
            <a:r>
              <a:rPr lang="ko-KR" altLang="en-US" sz="1800"/>
              <a:t>연산자 호출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cout &lt;&lt; "a/b = " &lt;&lt; a/b &lt;&lt; endl;	// / </a:t>
            </a:r>
            <a:r>
              <a:rPr lang="ko-KR" altLang="en-US" sz="1800"/>
              <a:t>연산자 호출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ko-KR" altLang="en-US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실습과제 해설 </a:t>
            </a:r>
            <a:r>
              <a:rPr lang="en-US" altLang="ko-KR" sz="3800"/>
              <a:t>9/9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ko-KR" altLang="en-US" sz="2200">
                <a:latin typeface="굴림" pitchFamily="50" charset="-127"/>
              </a:rPr>
              <a:t>문자열을 저장하는 클래스를 만들고</a:t>
            </a:r>
            <a:r>
              <a:rPr lang="en-US" altLang="ko-KR" sz="2200">
                <a:latin typeface="굴림" pitchFamily="50" charset="-127"/>
              </a:rPr>
              <a:t>, </a:t>
            </a:r>
            <a:r>
              <a:rPr lang="ko-KR" altLang="en-US" sz="2200">
                <a:latin typeface="굴림" pitchFamily="50" charset="-127"/>
              </a:rPr>
              <a:t>문자열을 대입하는 기능</a:t>
            </a:r>
            <a:r>
              <a:rPr lang="en-US" altLang="ko-KR" sz="2200">
                <a:latin typeface="굴림" pitchFamily="50" charset="-127"/>
              </a:rPr>
              <a:t>, </a:t>
            </a:r>
            <a:r>
              <a:rPr lang="ko-KR" altLang="en-US" sz="2200">
                <a:latin typeface="굴림" pitchFamily="50" charset="-127"/>
              </a:rPr>
              <a:t>이어 붙이는 기능</a:t>
            </a:r>
            <a:r>
              <a:rPr lang="en-US" altLang="ko-KR" sz="2200">
                <a:latin typeface="굴림" pitchFamily="50" charset="-127"/>
              </a:rPr>
              <a:t>, </a:t>
            </a:r>
            <a:r>
              <a:rPr lang="ko-KR" altLang="en-US" sz="2200">
                <a:latin typeface="굴림" pitchFamily="50" charset="-127"/>
              </a:rPr>
              <a:t>비교하는 기능</a:t>
            </a:r>
            <a:r>
              <a:rPr lang="en-US" altLang="ko-KR" sz="2200">
                <a:latin typeface="굴림" pitchFamily="50" charset="-127"/>
              </a:rPr>
              <a:t>, </a:t>
            </a:r>
            <a:r>
              <a:rPr lang="ko-KR" altLang="en-US" sz="2200">
                <a:latin typeface="굴림" pitchFamily="50" charset="-127"/>
              </a:rPr>
              <a:t>문자열의 각 문자를 참조하는 기능</a:t>
            </a:r>
            <a:r>
              <a:rPr lang="en-US" altLang="ko-KR" sz="2200">
                <a:latin typeface="굴림" pitchFamily="50" charset="-127"/>
              </a:rPr>
              <a:t>, </a:t>
            </a:r>
            <a:r>
              <a:rPr lang="ko-KR" altLang="en-US" sz="2200">
                <a:latin typeface="굴림" pitchFamily="50" charset="-127"/>
              </a:rPr>
              <a:t>입출력 하는 기능 등을 할 수 있도록 </a:t>
            </a:r>
            <a:r>
              <a:rPr lang="en-US" altLang="ko-KR" sz="2200">
                <a:latin typeface="굴림" pitchFamily="50" charset="-127"/>
              </a:rPr>
              <a:t>=, +=, +, ==, [], &lt;&lt;, &gt;&gt; </a:t>
            </a:r>
            <a:r>
              <a:rPr lang="ko-KR" altLang="en-US" sz="2200">
                <a:latin typeface="굴림" pitchFamily="50" charset="-127"/>
              </a:rPr>
              <a:t>연산자를 오버로딩 하세요</a:t>
            </a:r>
            <a:r>
              <a:rPr lang="en-US" altLang="ko-KR" sz="2200">
                <a:latin typeface="굴림" pitchFamily="50" charset="-127"/>
              </a:rPr>
              <a:t>. </a:t>
            </a: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/>
              <a:t>실습과제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gca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psh_6(일반적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BCEB1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3E3D5"/>
        </a:accent5>
        <a:accent6>
          <a:srgbClr val="2D5CB9"/>
        </a:accent6>
        <a:hlink>
          <a:srgbClr val="99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6(일반적)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B727"/>
        </a:accent1>
        <a:accent2>
          <a:srgbClr val="4678BA"/>
        </a:accent2>
        <a:accent3>
          <a:srgbClr val="FFFFFF"/>
        </a:accent3>
        <a:accent4>
          <a:srgbClr val="000000"/>
        </a:accent4>
        <a:accent5>
          <a:srgbClr val="FFD8AC"/>
        </a:accent5>
        <a:accent6>
          <a:srgbClr val="3F6CA8"/>
        </a:accent6>
        <a:hlink>
          <a:srgbClr val="93CE4C"/>
        </a:hlink>
        <a:folHlink>
          <a:srgbClr val="FF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6(일반적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3DDD7"/>
        </a:accent1>
        <a:accent2>
          <a:srgbClr val="4454CE"/>
        </a:accent2>
        <a:accent3>
          <a:srgbClr val="FFFFFF"/>
        </a:accent3>
        <a:accent4>
          <a:srgbClr val="000000"/>
        </a:accent4>
        <a:accent5>
          <a:srgbClr val="B7EBE8"/>
        </a:accent5>
        <a:accent6>
          <a:srgbClr val="3D4BBA"/>
        </a:accent6>
        <a:hlink>
          <a:srgbClr val="9999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6(일반적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6(일반적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BDD77"/>
        </a:accent1>
        <a:accent2>
          <a:srgbClr val="BE3EA0"/>
        </a:accent2>
        <a:accent3>
          <a:srgbClr val="FFFFFF"/>
        </a:accent3>
        <a:accent4>
          <a:srgbClr val="000000"/>
        </a:accent4>
        <a:accent5>
          <a:srgbClr val="F3EBBD"/>
        </a:accent5>
        <a:accent6>
          <a:srgbClr val="AC3791"/>
        </a:accent6>
        <a:hlink>
          <a:srgbClr val="FF99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kgca</Template>
  <TotalTime>3509</TotalTime>
  <Words>31557</Words>
  <Application>Microsoft Office PowerPoint</Application>
  <PresentationFormat>화면 슬라이드 쇼(4:3)</PresentationFormat>
  <Paragraphs>4975</Paragraphs>
  <Slides>321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321</vt:i4>
      </vt:variant>
    </vt:vector>
  </HeadingPairs>
  <TitlesOfParts>
    <vt:vector size="333" baseType="lpstr">
      <vt:lpstr>HY헤드라인M</vt:lpstr>
      <vt:lpstr>굴림</vt:lpstr>
      <vt:lpstr>바탕</vt:lpstr>
      <vt:lpstr>Arial</vt:lpstr>
      <vt:lpstr>Century Schoolbook</vt:lpstr>
      <vt:lpstr>Consolas</vt:lpstr>
      <vt:lpstr>Courier New</vt:lpstr>
      <vt:lpstr>Tahoma</vt:lpstr>
      <vt:lpstr>Times</vt:lpstr>
      <vt:lpstr>Times New Roman</vt:lpstr>
      <vt:lpstr>Wingdings</vt:lpstr>
      <vt:lpstr>kgca</vt:lpstr>
      <vt:lpstr>C++</vt:lpstr>
      <vt:lpstr>프로그래밍 방식</vt:lpstr>
      <vt:lpstr>객체의 분할</vt:lpstr>
      <vt:lpstr>C와 C++</vt:lpstr>
      <vt:lpstr>객체의 특징</vt:lpstr>
      <vt:lpstr>클래스</vt:lpstr>
      <vt:lpstr>C 스타일의 데이터 처리</vt:lpstr>
      <vt:lpstr>C++ 스타일의 데이터 처리</vt:lpstr>
      <vt:lpstr>접근권한</vt:lpstr>
      <vt:lpstr>클래스의 선언</vt:lpstr>
      <vt:lpstr>클래스의 정의</vt:lpstr>
      <vt:lpstr>클래스의 사용</vt:lpstr>
      <vt:lpstr>클래스의 내부와 외부</vt:lpstr>
      <vt:lpstr>접근권한을 설정하는 이유 </vt:lpstr>
      <vt:lpstr>데이터 감추기</vt:lpstr>
      <vt:lpstr>멤버함수를 통한 멤버변수 접근 1/2</vt:lpstr>
      <vt:lpstr>멤버함수를 통한 멤버변수 접근 2/2</vt:lpstr>
      <vt:lpstr>생성자와 소멸자</vt:lpstr>
      <vt:lpstr>인스턴스의 생성과 소멸</vt:lpstr>
      <vt:lpstr>생성자의 인자 1/4</vt:lpstr>
      <vt:lpstr>생성자의 인자 2/4</vt:lpstr>
      <vt:lpstr>생성자의 인자 3/4</vt:lpstr>
      <vt:lpstr>생성자의 인자 4/4</vt:lpstr>
      <vt:lpstr>복사 생성자</vt:lpstr>
      <vt:lpstr>포함된 클래스의 생성자 호출 1/2</vt:lpstr>
      <vt:lpstr>포함된 클래스의 생성자 호출 2/2</vt:lpstr>
      <vt:lpstr>파일의 분할</vt:lpstr>
      <vt:lpstr>파일 분할의 예 1/3</vt:lpstr>
      <vt:lpstr>파일 분할의 예 2/3</vt:lpstr>
      <vt:lpstr>파일 분할의 예 3/3</vt:lpstr>
      <vt:lpstr>inline 멤버함수 1/2</vt:lpstr>
      <vt:lpstr>inline 멤버함수 2/2</vt:lpstr>
      <vt:lpstr>static 멤버 1/3</vt:lpstr>
      <vt:lpstr>static 멤버 2/3</vt:lpstr>
      <vt:lpstr>static 멤버 3/3</vt:lpstr>
      <vt:lpstr>this 포인터 1/2</vt:lpstr>
      <vt:lpstr>this 포인터 2/2</vt:lpstr>
      <vt:lpstr>static 멤버 호출</vt:lpstr>
      <vt:lpstr>this 포인터의 활용 </vt:lpstr>
      <vt:lpstr>멤버함수의 포인터 1/3</vt:lpstr>
      <vt:lpstr>멤버함수의 포인터 2/3</vt:lpstr>
      <vt:lpstr>멤버함수의 포인터 3/3</vt:lpstr>
      <vt:lpstr>const 상수</vt:lpstr>
      <vt:lpstr>const 포인터</vt:lpstr>
      <vt:lpstr>const 멤버변수</vt:lpstr>
      <vt:lpstr>const 멤버함수</vt:lpstr>
      <vt:lpstr>PowerPoint 프레젠테이션</vt:lpstr>
      <vt:lpstr>실습과제</vt:lpstr>
      <vt:lpstr>실습과제 해설 1/9</vt:lpstr>
      <vt:lpstr>실습과제 해설 2/9</vt:lpstr>
      <vt:lpstr>실습과제 해설 3/9</vt:lpstr>
      <vt:lpstr>실습과제 해설 4/9</vt:lpstr>
      <vt:lpstr>실습과제 해설 5/9</vt:lpstr>
      <vt:lpstr>실습과제 해설 6/9</vt:lpstr>
      <vt:lpstr>실습과제 해설 7/9</vt:lpstr>
      <vt:lpstr>실습과제 해설 8/9</vt:lpstr>
      <vt:lpstr>실습과제 해설 9/9</vt:lpstr>
      <vt:lpstr>연산자 오버로딩</vt:lpstr>
      <vt:lpstr>연산자와 함수</vt:lpstr>
      <vt:lpstr>연산자 오버로딩</vt:lpstr>
      <vt:lpstr>연산자 오버로딩의 제약</vt:lpstr>
      <vt:lpstr>기본 클래스 정의 1/2</vt:lpstr>
      <vt:lpstr>기본 클래스 정의 2/2</vt:lpstr>
      <vt:lpstr>단항연산자 정의</vt:lpstr>
      <vt:lpstr>단항연산자 호출</vt:lpstr>
      <vt:lpstr>단항연산자 호출 과정</vt:lpstr>
      <vt:lpstr>이항연산자 정의</vt:lpstr>
      <vt:lpstr>이항연산자 호출</vt:lpstr>
      <vt:lpstr>이항연산자 호출 과정</vt:lpstr>
      <vt:lpstr>friend 함수의 필요성</vt:lpstr>
      <vt:lpstr>friend 연산자 함수 정의</vt:lpstr>
      <vt:lpstr>friend 연산자 함수 호출</vt:lpstr>
      <vt:lpstr>friend 연산자 함수 호출 과정</vt:lpstr>
      <vt:lpstr>연산자 함수의 인자</vt:lpstr>
      <vt:lpstr>연산자 함수 상수화</vt:lpstr>
      <vt:lpstr>연산자 함수의 리턴 타입</vt:lpstr>
      <vt:lpstr>연산자 함수의 리턴값 상수화</vt:lpstr>
      <vt:lpstr>대입연산자 1/2</vt:lpstr>
      <vt:lpstr>대입연산자 1/2</vt:lpstr>
      <vt:lpstr>산술연산자 1/2</vt:lpstr>
      <vt:lpstr>산술연산자 1/2</vt:lpstr>
      <vt:lpstr>관계연산자</vt:lpstr>
      <vt:lpstr>증감연산자 1/2</vt:lpstr>
      <vt:lpstr>증감연산자 2/2</vt:lpstr>
      <vt:lpstr>인덱스연산자 1/2</vt:lpstr>
      <vt:lpstr>인덱스연산자 2/2</vt:lpstr>
      <vt:lpstr>new, delete 연산자</vt:lpstr>
      <vt:lpstr>&lt;&lt;, &gt;&gt; 연산자</vt:lpstr>
      <vt:lpstr>실습과제</vt:lpstr>
      <vt:lpstr>실습과제 해설 1/9</vt:lpstr>
      <vt:lpstr>실습과제 해설 2/9</vt:lpstr>
      <vt:lpstr>실습과제 해설 3/9</vt:lpstr>
      <vt:lpstr>실습과제 해설 4/9</vt:lpstr>
      <vt:lpstr>실습과제 해설 5/9</vt:lpstr>
      <vt:lpstr>실습과제 해설 6/9</vt:lpstr>
      <vt:lpstr>실습과제 해설 7/9</vt:lpstr>
      <vt:lpstr>실습과제 해설 8/9</vt:lpstr>
      <vt:lpstr>실습과제 해설 9/9</vt:lpstr>
      <vt:lpstr>실습과제</vt:lpstr>
      <vt:lpstr>실습과제 해설 1/6</vt:lpstr>
      <vt:lpstr>실습과제 해설 2/6</vt:lpstr>
      <vt:lpstr>실습과제 해설 3/6</vt:lpstr>
      <vt:lpstr>실습과제 해설 4/6</vt:lpstr>
      <vt:lpstr>실습과제 해설 5/6</vt:lpstr>
      <vt:lpstr>실습과제 해설 6/6</vt:lpstr>
      <vt:lpstr>상속</vt:lpstr>
      <vt:lpstr>클래스 관계</vt:lpstr>
      <vt:lpstr>상속 1/3</vt:lpstr>
      <vt:lpstr>상속 2/3</vt:lpstr>
      <vt:lpstr>상속 3/3</vt:lpstr>
      <vt:lpstr>기능의 추가 1/2</vt:lpstr>
      <vt:lpstr>기능의 추가 2/2</vt:lpstr>
      <vt:lpstr>기능의 수정</vt:lpstr>
      <vt:lpstr>기능의 확장</vt:lpstr>
      <vt:lpstr>접근권한</vt:lpstr>
      <vt:lpstr>생성자와 소멸자 1/2</vt:lpstr>
      <vt:lpstr>생성자와 소멸자 2/2</vt:lpstr>
      <vt:lpstr>다형성</vt:lpstr>
      <vt:lpstr>기반 클래스 1/2</vt:lpstr>
      <vt:lpstr>기반 클래스 2/2</vt:lpstr>
      <vt:lpstr>파생 클래스</vt:lpstr>
      <vt:lpstr>클래스의 사용</vt:lpstr>
      <vt:lpstr>상속과 포인터</vt:lpstr>
      <vt:lpstr>포인터를 이용한 호출</vt:lpstr>
      <vt:lpstr>virtual 함수</vt:lpstr>
      <vt:lpstr>동적 바인딩</vt:lpstr>
      <vt:lpstr>virtual 함수의 상속</vt:lpstr>
      <vt:lpstr>순수 virtual 함수</vt:lpstr>
      <vt:lpstr>virtual 소멸자 1/2</vt:lpstr>
      <vt:lpstr>virtual 소멸자 2/2</vt:lpstr>
      <vt:lpstr>상속의 형태</vt:lpstr>
      <vt:lpstr>has-a 관계의 예 1/2</vt:lpstr>
      <vt:lpstr>has-a 관계의 예 2/2</vt:lpstr>
      <vt:lpstr>컨테인먼트에 의한 has-a 관계</vt:lpstr>
      <vt:lpstr>private 상속에 의한 has-a 관계</vt:lpstr>
      <vt:lpstr>컨테인먼트와 상속의 비교</vt:lpstr>
      <vt:lpstr>private 상속</vt:lpstr>
      <vt:lpstr>상속의 형태에 따른 접근권한 </vt:lpstr>
      <vt:lpstr>실습과제</vt:lpstr>
      <vt:lpstr>실습과제 해설 1/8</vt:lpstr>
      <vt:lpstr>실습과제 해설 2/8</vt:lpstr>
      <vt:lpstr>실습과제 해설 3/8</vt:lpstr>
      <vt:lpstr>실습과제 해설 4/8</vt:lpstr>
      <vt:lpstr>실습과제 해설 5/8</vt:lpstr>
      <vt:lpstr>실습과제 해설 6/8</vt:lpstr>
      <vt:lpstr>실습과제 해설 7/8</vt:lpstr>
      <vt:lpstr>실습과제 해설 8/8</vt:lpstr>
      <vt:lpstr>템플릿</vt:lpstr>
      <vt:lpstr>템플릿</vt:lpstr>
      <vt:lpstr>템플릿의 필요성</vt:lpstr>
      <vt:lpstr>함수 템플릿</vt:lpstr>
      <vt:lpstr>템플릿의 인스턴스화</vt:lpstr>
      <vt:lpstr>템플릿의 특화 1/2</vt:lpstr>
      <vt:lpstr>템플릿의 특화 2/2</vt:lpstr>
      <vt:lpstr>특화된 함수 정의 방법</vt:lpstr>
      <vt:lpstr>클래스 템플릿의 선언 </vt:lpstr>
      <vt:lpstr>클래스 템플릿의 정의 1/2</vt:lpstr>
      <vt:lpstr>클래스 템플릿의 정의 2/2</vt:lpstr>
      <vt:lpstr>클래스 템플릿의 인스턴스화</vt:lpstr>
      <vt:lpstr>실습과제 </vt:lpstr>
      <vt:lpstr>실습과제 해설 1/3</vt:lpstr>
      <vt:lpstr>실습과제 해설 2/3</vt:lpstr>
      <vt:lpstr>실습과제 해설 3/3</vt:lpstr>
      <vt:lpstr>실습과제 </vt:lpstr>
      <vt:lpstr>실습과제 해설 1/3</vt:lpstr>
      <vt:lpstr>실습과제 해설 2/3</vt:lpstr>
      <vt:lpstr>실습과제 해설 3/3</vt:lpstr>
      <vt:lpstr>예외처리</vt:lpstr>
      <vt:lpstr>예외</vt:lpstr>
      <vt:lpstr>예외처리의 방법</vt:lpstr>
      <vt:lpstr>예외처리의 두 가지 방식</vt:lpstr>
      <vt:lpstr>리턴 값에 의한 예외처리</vt:lpstr>
      <vt:lpstr>throw에 의한 예외처리</vt:lpstr>
      <vt:lpstr>예외 주고 받기 1/2</vt:lpstr>
      <vt:lpstr>예외 주고 받기 2/2</vt:lpstr>
      <vt:lpstr>다양한 종류의 예외 주고 받기 1/2</vt:lpstr>
      <vt:lpstr>다양한 종류의 예외 주고 받기 2/2</vt:lpstr>
      <vt:lpstr>모든 예외 받기</vt:lpstr>
      <vt:lpstr>예외의 타입 표시</vt:lpstr>
      <vt:lpstr>예외 클래스 1/4</vt:lpstr>
      <vt:lpstr>예외 클래스 2/4</vt:lpstr>
      <vt:lpstr>예외 클래스 3/4</vt:lpstr>
      <vt:lpstr>예외 클래스 4/4</vt:lpstr>
      <vt:lpstr>예외 클래스의 상속 1/3</vt:lpstr>
      <vt:lpstr>예외 클래스의 상속 2/3</vt:lpstr>
      <vt:lpstr>예외 클래스의 상속 3/3</vt:lpstr>
      <vt:lpstr>예외 발생시 프로그램의 흐름 1/4</vt:lpstr>
      <vt:lpstr>예외 발생시 프로그램의 흐름 2/4</vt:lpstr>
      <vt:lpstr>예외 발생시 프로그램의 흐름 2/4</vt:lpstr>
      <vt:lpstr>예외 발생시 프로그램의 흐름 1/4</vt:lpstr>
      <vt:lpstr>스택 풀기 1/2</vt:lpstr>
      <vt:lpstr>스택 풀기 2/2</vt:lpstr>
      <vt:lpstr>예외처리 시 주의점</vt:lpstr>
      <vt:lpstr>예외처리 방식 비교</vt:lpstr>
      <vt:lpstr>cast</vt:lpstr>
      <vt:lpstr>dynamic_cast 형 변환 연산자</vt:lpstr>
      <vt:lpstr>static_cast 형 변환 연산자</vt:lpstr>
      <vt:lpstr>Const_cast, reinterpret_cast</vt:lpstr>
      <vt:lpstr>STL 컨테이너</vt:lpstr>
      <vt:lpstr>vector</vt:lpstr>
      <vt:lpstr>vector</vt:lpstr>
      <vt:lpstr>vector</vt:lpstr>
      <vt:lpstr>vector</vt:lpstr>
      <vt:lpstr>vector</vt:lpstr>
      <vt:lpstr>vector</vt:lpstr>
      <vt:lpstr>vector</vt:lpstr>
      <vt:lpstr>deque</vt:lpstr>
      <vt:lpstr>deque</vt:lpstr>
      <vt:lpstr>deque</vt:lpstr>
      <vt:lpstr>deque</vt:lpstr>
      <vt:lpstr>deque</vt:lpstr>
      <vt:lpstr>deque</vt:lpstr>
      <vt:lpstr>list</vt:lpstr>
      <vt:lpstr>list</vt:lpstr>
      <vt:lpstr>list</vt:lpstr>
      <vt:lpstr>list</vt:lpstr>
      <vt:lpstr>list</vt:lpstr>
      <vt:lpstr>list</vt:lpstr>
      <vt:lpstr>list</vt:lpstr>
      <vt:lpstr>list</vt:lpstr>
      <vt:lpstr>list</vt:lpstr>
      <vt:lpstr>set / multiset</vt:lpstr>
      <vt:lpstr>set / multiset</vt:lpstr>
      <vt:lpstr>set / multiset</vt:lpstr>
      <vt:lpstr>set / multisetst</vt:lpstr>
      <vt:lpstr>set / multiset</vt:lpstr>
      <vt:lpstr>set / multiset</vt:lpstr>
      <vt:lpstr>set / multiset</vt:lpstr>
      <vt:lpstr>set / multiset</vt:lpstr>
      <vt:lpstr>set / multiset</vt:lpstr>
      <vt:lpstr>set / multiset</vt:lpstr>
      <vt:lpstr>map / multimap</vt:lpstr>
      <vt:lpstr>map / multimap</vt:lpstr>
      <vt:lpstr>map / multimap</vt:lpstr>
      <vt:lpstr>map / multimap</vt:lpstr>
      <vt:lpstr>map / multimap</vt:lpstr>
      <vt:lpstr>map / multimap</vt:lpstr>
      <vt:lpstr>map / multimap</vt:lpstr>
      <vt:lpstr>map / multimap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Iterator</vt:lpstr>
      <vt:lpstr>Iterator</vt:lpstr>
      <vt:lpstr>함수-객체</vt:lpstr>
      <vt:lpstr>함수-객체</vt:lpstr>
      <vt:lpstr>함수-객체</vt:lpstr>
      <vt:lpstr>함수-객체</vt:lpstr>
      <vt:lpstr>std::sort</vt:lpstr>
      <vt:lpstr>c++11 이해</vt:lpstr>
      <vt:lpstr>auto</vt:lpstr>
      <vt:lpstr>decltype</vt:lpstr>
      <vt:lpstr>함수의 반환 값 추론</vt:lpstr>
      <vt:lpstr>람다함수(Lambda functions)</vt:lpstr>
      <vt:lpstr>캡쳐절(Capture)</vt:lpstr>
      <vt:lpstr>간단한 초기화</vt:lpstr>
      <vt:lpstr>for문 반복</vt:lpstr>
      <vt:lpstr>생성자 대행(델리게이션:Delegaton)</vt:lpstr>
      <vt:lpstr>PowerPoint 프레젠테이션</vt:lpstr>
      <vt:lpstr>PowerPoint 프레젠테이션</vt:lpstr>
      <vt:lpstr>상속 생성자 (using)</vt:lpstr>
      <vt:lpstr>명시적인 디폴트 생성자</vt:lpstr>
      <vt:lpstr>명시적인 삭제된 생성자</vt:lpstr>
      <vt:lpstr>오버라이딩 방지</vt:lpstr>
      <vt:lpstr>명백한 오버라이드(Explicit override)</vt:lpstr>
      <vt:lpstr>우측값 참조-1-</vt:lpstr>
      <vt:lpstr>우측값 참조 &amp;&amp; -2-</vt:lpstr>
      <vt:lpstr>std::move  -3-</vt:lpstr>
      <vt:lpstr>상수 표현식(constexpr)</vt:lpstr>
      <vt:lpstr>타입 에일리어스(type aliases)</vt:lpstr>
      <vt:lpstr>유니폼 초기화 { }</vt:lpstr>
      <vt:lpstr>새로운 함수 정의 문법</vt:lpstr>
      <vt:lpstr>Null 포인터 상수</vt:lpstr>
      <vt:lpstr>초기화 리스트</vt:lpstr>
      <vt:lpstr>스마트 포인터의 종류</vt:lpstr>
      <vt:lpstr>unique_ptr</vt:lpstr>
      <vt:lpstr>PowerPoint 프레젠테이션</vt:lpstr>
      <vt:lpstr>shared_ptr(소유권 공유)</vt:lpstr>
      <vt:lpstr>PowerPoint 프레젠테이션</vt:lpstr>
      <vt:lpstr>weak_ptr</vt:lpstr>
      <vt:lpstr>PowerPoint 프레젠테이션</vt:lpstr>
      <vt:lpstr>PowerPoint 프레젠테이션</vt:lpstr>
      <vt:lpstr>Delegation 예시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완벽가이드</dc:title>
  <dc:creator>a</dc:creator>
  <cp:lastModifiedBy>학원</cp:lastModifiedBy>
  <cp:revision>302</cp:revision>
  <dcterms:created xsi:type="dcterms:W3CDTF">2007-02-27T13:48:22Z</dcterms:created>
  <dcterms:modified xsi:type="dcterms:W3CDTF">2021-03-31T00:24:22Z</dcterms:modified>
</cp:coreProperties>
</file>