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orea.kr/briefing/pressReleaseView.do?newsId=156029003#pressRelease" TargetMode="External"/><Relationship Id="rId3" Type="http://schemas.openxmlformats.org/officeDocument/2006/relationships/hyperlink" Target="https://www.hyundai.co.kr/story/CONT0000000000001680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85ad271f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85ad271f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85a8216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85a8216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2015년에 정부에서 전기차 상용화 정책 시행 공고 → </a:t>
            </a:r>
            <a:r>
              <a:rPr b="1" lang="ko" sz="1300" u="sng">
                <a:solidFill>
                  <a:schemeClr val="hlink"/>
                </a:solidFill>
                <a:hlinkClick r:id="rId2"/>
              </a:rPr>
              <a:t>https://www.korea.kr/briefing/pressReleaseView.do?newsId=156029003#pressRelease</a:t>
            </a:r>
            <a:r>
              <a:rPr b="1" lang="ko" sz="1300">
                <a:solidFill>
                  <a:schemeClr val="dk1"/>
                </a:solidFill>
              </a:rPr>
              <a:t>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2021년 정부 전기차 지원 혜택 확장 →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https://www.hyundai.co.kr/story/CONT0000000000001680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85a8216e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85a8216e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85ad271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85ad271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85ad271f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85ad271f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85ad271f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85ad271f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85ad271f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85ad271f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85ad271f8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85ad271f8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85ad271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85ad271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85ad271f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85ad271f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85a8216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85a8216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전기차는 엔진X-&gt; 변속기도 없고 냉각수나 벨트, 점화 플러그, 엔진 오일을 교체할 필요 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소모품 교체 주기가 훨씬 길다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소비자물가와 자동차 소비 패턴</a:t>
            </a:r>
            <a:endParaRPr sz="4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6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4조 소중해♡&gt;_&lt;</a:t>
            </a:r>
            <a:endParaRPr b="1" sz="276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8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박지훈 김이현 도영훈 손지원</a:t>
            </a:r>
            <a:endParaRPr b="1" sz="228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소비자물가 지수와  전기차 구매 관계</a:t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5450" y="1347825"/>
            <a:ext cx="8839200" cy="1579844"/>
            <a:chOff x="91500" y="1152425"/>
            <a:chExt cx="8839200" cy="1579844"/>
          </a:xfrm>
        </p:grpSpPr>
        <p:pic>
          <p:nvPicPr>
            <p:cNvPr id="151" name="Google Shape;151;p22"/>
            <p:cNvPicPr preferRelativeResize="0"/>
            <p:nvPr/>
          </p:nvPicPr>
          <p:blipFill rotWithShape="1">
            <a:blip r:embed="rId3">
              <a:alphaModFix/>
            </a:blip>
            <a:srcRect b="2353" l="0" r="0" t="2344"/>
            <a:stretch/>
          </p:blipFill>
          <p:spPr>
            <a:xfrm>
              <a:off x="91500" y="1152425"/>
              <a:ext cx="8839198" cy="15798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2"/>
            <p:cNvSpPr/>
            <p:nvPr/>
          </p:nvSpPr>
          <p:spPr>
            <a:xfrm>
              <a:off x="91500" y="1669538"/>
              <a:ext cx="8839200" cy="2433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91500" y="2410200"/>
              <a:ext cx="8839200" cy="2433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4" name="Google Shape;154;p22"/>
          <p:cNvSpPr txBox="1"/>
          <p:nvPr/>
        </p:nvSpPr>
        <p:spPr>
          <a:xfrm>
            <a:off x="658725" y="3191975"/>
            <a:ext cx="77475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178350" y="3034175"/>
            <a:ext cx="87873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추측: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소비자물가 상승률이 높을수록 화폐의 구매력이 낮아지므로 똑같은 비용에서 경제성이 높은 전기차 구매율도 높을 것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결과: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소비자물가상승률 기준으로 정렬한 결과, 전기차 등록 전년대비 증가율은 소비자물가상승률과 관계없는 경향을 확인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200"/>
              <a:t>따라서, 전기차 구매에는 소비자물가상승률이 아닌 다른 요인이 크게 혹은 다양한 요인이 복합적으로 작용했을 것으로 추정됨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소비자물가 지수와  전기차 구매  관계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160075" y="2884600"/>
            <a:ext cx="41121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전기차 충전요금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~2016년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				→ </a:t>
            </a:r>
            <a:r>
              <a:rPr lang="ko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313.1원/kWh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2017년~2020년6월</a:t>
            </a:r>
            <a:r>
              <a:rPr lang="ko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ko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ko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173.8원/kWh</a:t>
            </a:r>
            <a:endParaRPr sz="1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2020년 7월~2021년 6월</a:t>
            </a: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	→ </a:t>
            </a:r>
            <a:r>
              <a:rPr lang="ko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255.7원/kWh</a:t>
            </a:r>
            <a:endParaRPr sz="16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2021년 7월~2022년7월</a:t>
            </a: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	→ </a:t>
            </a:r>
            <a:r>
              <a:rPr lang="ko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292.9원/kWh</a:t>
            </a:r>
            <a:endParaRPr sz="16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2022년</a:t>
            </a: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8월</a:t>
            </a: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			→ </a:t>
            </a:r>
            <a:r>
              <a:rPr lang="ko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324.4원/kWh</a:t>
            </a:r>
            <a:endParaRPr sz="16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0" y="4795500"/>
            <a:ext cx="1334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출처: 산업통상지원부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00" y="1152425"/>
            <a:ext cx="8839198" cy="157984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4337125" y="1152450"/>
            <a:ext cx="1834500" cy="157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6230150" y="1152450"/>
            <a:ext cx="2602200" cy="1579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4134050" y="3016575"/>
            <a:ext cx="4698300" cy="12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ko" sz="1300"/>
              <a:t>전기차 소비에 있어서 전기차 충전요금 변화가 큰 영향을 미치는 것으로 추측됨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ko" sz="1300"/>
              <a:t>전기차 충전요금 변화는 환경부,한전의 결정이 주도하기 때문에 </a:t>
            </a:r>
            <a:r>
              <a:rPr b="1" lang="ko" sz="1300">
                <a:solidFill>
                  <a:srgbClr val="0000FF"/>
                </a:solidFill>
              </a:rPr>
              <a:t>전기차 소비량</a:t>
            </a:r>
            <a:r>
              <a:rPr b="1" lang="ko" sz="1300"/>
              <a:t> 소비자물가보다 </a:t>
            </a:r>
            <a:r>
              <a:rPr b="1" lang="ko" sz="1300">
                <a:solidFill>
                  <a:srgbClr val="0000FF"/>
                </a:solidFill>
              </a:rPr>
              <a:t>정부의 전기차 지원 정책에 큰 영향을 받는 것</a:t>
            </a:r>
            <a:r>
              <a:rPr b="1" lang="ko" sz="1300"/>
              <a:t>으로 보임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요약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266325"/>
            <a:ext cx="85206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소비자물가가 오를수록 신규 국산 자동차 구매는 감소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소비자물가가 오를수록 반대로 </a:t>
            </a:r>
            <a:r>
              <a:rPr lang="ko"/>
              <a:t>외제차 수입과 </a:t>
            </a:r>
            <a:r>
              <a:rPr lang="ko"/>
              <a:t>중고차 거래량은 증가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우크라 전쟁으로 인하여 외제차 수입이 감소하여 중고차 거래량이 증가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전기차 구매는 소비자물가가 아니라 정부 지원 정책 변화를 따라감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11700" y="3471075"/>
            <a:ext cx="83919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국산차 외제차 중고차 산업 데이터 분석 ⊃ 소비자물가, 세계 경제 지표 </a:t>
            </a:r>
            <a:endParaRPr b="1"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전기차 산업 데이터 분석 ⊃ 정부의 지원 정책 정량 데이터</a:t>
            </a:r>
            <a:endParaRPr b="1"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4287750" y="2485050"/>
            <a:ext cx="568500" cy="875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소비자 물가 지수와 자동차 구매 관계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 선정 이유 :  물가가 오를때 사람은 정말로 효율적인 소비를 하려고 할까?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50" y="1793275"/>
            <a:ext cx="2376825" cy="2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272" y="1793275"/>
            <a:ext cx="4075350" cy="268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0555"/>
              <a:buNone/>
            </a:pPr>
            <a:r>
              <a:rPr lang="ko" sz="3240"/>
              <a:t>소비자 물가 지수와 신규 국산 자동차 구매 관계</a:t>
            </a:r>
            <a:endParaRPr sz="324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1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사용 데이터 :</a:t>
            </a:r>
            <a:endParaRPr sz="115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1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" sz="11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통계청, 소비자물가조사</a:t>
            </a:r>
            <a:endParaRPr sz="115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1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" sz="11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자동차산업협회, 자동차통계월보,무역협회 통계</a:t>
            </a:r>
            <a:endParaRPr sz="115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1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" sz="11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국토교통부 차량 시도별 자료</a:t>
            </a:r>
            <a:endParaRPr sz="115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7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※KAMA는 1년에 72만원 지출 필요</a:t>
            </a:r>
            <a:endParaRPr sz="75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0" y="2873500"/>
            <a:ext cx="4657452" cy="20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925" y="2961613"/>
            <a:ext cx="3910450" cy="9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4137"/>
              <a:buFont typeface="Arial"/>
              <a:buNone/>
            </a:pPr>
            <a:r>
              <a:rPr lang="ko" sz="2900"/>
              <a:t>소비자 물가 지수와 수입차  관계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75" y="752151"/>
            <a:ext cx="4680775" cy="30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050" y="612575"/>
            <a:ext cx="1721250" cy="426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300" y="4299300"/>
            <a:ext cx="8520599" cy="35930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226425" y="4600725"/>
            <a:ext cx="2844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데이터출처- 한국수입자동차협회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175550" y="4133525"/>
            <a:ext cx="18066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/>
              <a:t>소비자 물가 지수와 수입차  관계</a:t>
            </a:r>
            <a:endParaRPr/>
          </a:p>
        </p:txBody>
      </p:sp>
      <p:grpSp>
        <p:nvGrpSpPr>
          <p:cNvPr id="99" name="Google Shape;99;p17"/>
          <p:cNvGrpSpPr/>
          <p:nvPr/>
        </p:nvGrpSpPr>
        <p:grpSpPr>
          <a:xfrm>
            <a:off x="311700" y="1305475"/>
            <a:ext cx="3739050" cy="2981325"/>
            <a:chOff x="311700" y="256675"/>
            <a:chExt cx="3739050" cy="2981325"/>
          </a:xfrm>
        </p:grpSpPr>
        <p:pic>
          <p:nvPicPr>
            <p:cNvPr id="100" name="Google Shape;10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256675"/>
              <a:ext cx="3352800" cy="2981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7"/>
            <p:cNvSpPr/>
            <p:nvPr/>
          </p:nvSpPr>
          <p:spPr>
            <a:xfrm>
              <a:off x="3800850" y="397675"/>
              <a:ext cx="249900" cy="2403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311700" y="2187275"/>
              <a:ext cx="3312900" cy="2787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3" name="Google Shape;103;p17"/>
          <p:cNvSpPr txBox="1"/>
          <p:nvPr/>
        </p:nvSpPr>
        <p:spPr>
          <a:xfrm>
            <a:off x="4187100" y="1535325"/>
            <a:ext cx="3930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2019년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코로나로인한 경기침체로 금리가 낮아짐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2020년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코로나로 인한 기준 금리가 제로에 가까운 상황에서 내수시장활성화를 하기 위해 양적완화 시행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294950" y="3207525"/>
            <a:ext cx="427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양적완화-중앙은행이 통화를 시중에 직접 공급해 경기를 부양하는통화정책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/>
              <a:t>소비자 물가 지수와 수입차  관계</a:t>
            </a:r>
            <a:endParaRPr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311700" y="1305475"/>
            <a:ext cx="3739050" cy="2981325"/>
            <a:chOff x="311700" y="256675"/>
            <a:chExt cx="3739050" cy="2981325"/>
          </a:xfrm>
        </p:grpSpPr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256675"/>
              <a:ext cx="3352800" cy="2981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8"/>
            <p:cNvSpPr/>
            <p:nvPr/>
          </p:nvSpPr>
          <p:spPr>
            <a:xfrm>
              <a:off x="3800850" y="397675"/>
              <a:ext cx="249900" cy="2403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3" name="Google Shape;113;p18"/>
          <p:cNvSpPr/>
          <p:nvPr/>
        </p:nvSpPr>
        <p:spPr>
          <a:xfrm>
            <a:off x="349025" y="4008100"/>
            <a:ext cx="3312900" cy="278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414425" y="1166163"/>
            <a:ext cx="3165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2022년 우크라이나 -러시아 전쟁 발발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414425" y="4433950"/>
            <a:ext cx="41655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F0F0F"/>
                </a:solidFill>
              </a:rPr>
              <a:t>&lt;러-우 사태로 대러 수출·판매를 중단한 주요 자동차 제조업체 리스트&gt;</a:t>
            </a:r>
            <a:endParaRPr sz="9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50">
                <a:solidFill>
                  <a:srgbClr val="0F0F0F"/>
                </a:solidFill>
              </a:rPr>
              <a:t>[자료: Kommersant 등 KOTRA 노보시비르스크 자료 종합]</a:t>
            </a:r>
            <a:endParaRPr sz="200">
              <a:solidFill>
                <a:srgbClr val="0F0F0F"/>
              </a:solidFill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664" y="1576613"/>
            <a:ext cx="913400" cy="27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5996" y="1576613"/>
            <a:ext cx="1062143" cy="27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6621075" y="1576625"/>
            <a:ext cx="19140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F0F0F"/>
                </a:solidFill>
              </a:rPr>
              <a:t> </a:t>
            </a:r>
            <a:endParaRPr sz="115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F0F0F"/>
                </a:solidFill>
              </a:rPr>
              <a:t>정품 부품의 대러 수출도 중단되어 러시아 시장은 자동차 부품 수급 문제</a:t>
            </a:r>
            <a:endParaRPr sz="115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F0F0F"/>
                </a:solidFill>
              </a:rPr>
              <a:t>러-우 사태 이후로 주요 자동차 브랜드 신차 수입·유통이 중단되며 중고차 수요는 더욱 증가</a:t>
            </a:r>
            <a:endParaRPr sz="115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ko" sz="2900"/>
              <a:t>소비자 물가 지수와 중고차 경매시장  관계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0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25"/>
            <a:ext cx="8520600" cy="3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사용한 데이터 : 중고차 경매시장 데이터 (2021년 1월 ~ 2024년 4월)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 데이터 출처 ]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경매 낙찰대수: 전국자동차경매장협회 (KAAA)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중고차 거래대수: 국토교통부 자동차 등록현황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4604022" y="3578401"/>
            <a:ext cx="16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200" y="2480550"/>
            <a:ext cx="4071125" cy="232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50" y="2480556"/>
            <a:ext cx="4119302" cy="253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499"/>
              <a:buFont typeface="Arial"/>
              <a:buNone/>
            </a:pPr>
            <a:r>
              <a:rPr lang="ko" sz="3246"/>
              <a:t>소비자 물가 지수와 중고차 경매시장  관계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13" y="1306226"/>
            <a:ext cx="8265775" cy="1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32" y="2950350"/>
            <a:ext cx="8265738" cy="14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소비자물가 지수와  전기차 구매  관계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163625" y="1420475"/>
            <a:ext cx="4567500" cy="28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전기차의 경제적 합리성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arenR"/>
            </a:pPr>
            <a:r>
              <a:rPr lang="ko" sz="1600"/>
              <a:t>일반 내연기관 유류비의 ~50%인 충전비</a:t>
            </a:r>
            <a:endParaRPr sz="16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45% (가솔린), 61%(디젤), 61%(하이브리드)</a:t>
            </a:r>
            <a:endParaRPr sz="12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arenR"/>
            </a:pPr>
            <a:r>
              <a:rPr lang="ko" sz="1600"/>
              <a:t>적은 관리/보수비용</a:t>
            </a:r>
            <a:endParaRPr sz="16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적은 부품 수 &amp; 2-3배 긴 소모품 교체 주기</a:t>
            </a:r>
            <a:endParaRPr sz="12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arenR"/>
            </a:pPr>
            <a:r>
              <a:rPr lang="ko" sz="1600"/>
              <a:t>파격적인 세금혜택</a:t>
            </a:r>
            <a:endParaRPr sz="1600"/>
          </a:p>
          <a:p>
            <a:pPr indent="0" lvl="0" marL="45720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내연기관 보유세의 50% / 통행료&amp;주차요금 50% 할인</a:t>
            </a:r>
            <a:endParaRPr sz="1200"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5644900" y="2100000"/>
            <a:ext cx="3434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F0000"/>
                </a:solidFill>
              </a:rPr>
              <a:t>일반 자동차 대비 </a:t>
            </a:r>
            <a:r>
              <a:rPr b="1" lang="ko" sz="1600">
                <a:solidFill>
                  <a:srgbClr val="FF0000"/>
                </a:solidFill>
              </a:rPr>
              <a:t>2배의 경제적 합리성 기대 가능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600">
                <a:solidFill>
                  <a:srgbClr val="FF0000"/>
                </a:solidFill>
              </a:rPr>
              <a:t>물가상승률이 높을수록 전기차 구매가 증가할까?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875800" y="4779800"/>
            <a:ext cx="5203200" cy="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출처: https://post.naver.com/viewer/postView.nhn?volumeNo=31825298&amp;memberNo=53470528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4989400" y="2502263"/>
            <a:ext cx="6555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