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68" r:id="rId6"/>
    <p:sldId id="271" r:id="rId7"/>
    <p:sldId id="269" r:id="rId8"/>
    <p:sldId id="272" r:id="rId9"/>
    <p:sldId id="273" r:id="rId10"/>
    <p:sldId id="274" r:id="rId11"/>
    <p:sldId id="263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1" r:id="rId20"/>
    <p:sldId id="282" r:id="rId21"/>
    <p:sldId id="264" r:id="rId22"/>
    <p:sldId id="258" r:id="rId23"/>
    <p:sldId id="284" r:id="rId24"/>
    <p:sldId id="285" r:id="rId25"/>
    <p:sldId id="286" r:id="rId26"/>
    <p:sldId id="287" r:id="rId27"/>
    <p:sldId id="262" r:id="rId28"/>
    <p:sldId id="289" r:id="rId29"/>
    <p:sldId id="288" r:id="rId30"/>
    <p:sldId id="291" r:id="rId31"/>
    <p:sldId id="292" r:id="rId32"/>
    <p:sldId id="290" r:id="rId33"/>
    <p:sldId id="294" r:id="rId34"/>
    <p:sldId id="29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 autoAdjust="0"/>
    <p:restoredTop sz="83903" autoAdjust="0"/>
  </p:normalViewPr>
  <p:slideViewPr>
    <p:cSldViewPr snapToGrid="0" showGuides="1">
      <p:cViewPr>
        <p:scale>
          <a:sx n="75" d="100"/>
          <a:sy n="75" d="100"/>
        </p:scale>
        <p:origin x="797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2F6F-A5F5-4335-A721-0A3B4FBD45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08724-F653-40A9-A447-197DFE7ED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7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5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3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9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5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6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50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46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5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4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8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43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2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17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8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29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23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78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44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59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8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1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09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31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88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46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1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6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5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91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08724-F653-40A9-A447-197DFE7ED5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6503-FB13-433A-B54F-0984A72D6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1C3FDB-7628-4B51-A4B2-420B3BFE0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1BFB1-4C1A-4417-9834-C5100D0D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64A29-82BD-4296-A22A-B7F8FFDC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FB97E-27A3-49C1-ADE0-7B46720C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68FC-A289-4048-91D3-E529E73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91C04-C020-4C17-B3B6-A54F28B5B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FC69-2517-48A5-873F-9F27D459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FB245-2A06-4167-B278-A250EE9D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64BF8-7A8C-4A67-96BD-C995D0A3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2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E839F8-C8E5-4C36-8D5C-0D1DF5F37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862D2-6A83-4314-B083-2801EC98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75D45-E7C5-4CC4-8208-B7A213D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1841F-A43A-4EF5-AF8E-B9830608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5EA4-94CF-4369-8083-CF79AD6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8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3F1C-B3CB-4E30-97CE-E6C16FA5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2C30F-D143-4A32-A529-DB8023F2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0E62-9D6B-4FAC-AF96-A69E7CAE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0E65B-04B0-4E8A-B308-0FC787DB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B2BBE-C8CF-4FE6-AC97-064D65A5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EAF67-8502-465C-8B6D-9150D5B4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BF58C-24CB-4666-8B6A-244142DF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1F66D-CAEF-42B7-9B41-7A8D2FB5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7232-92A2-46CC-B753-00F8973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27A69-A3B6-4DB4-A638-857307AE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F60A-E78A-49CC-A349-9395948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9D10B-2064-44F8-AFB3-F4124D479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B2745-2A02-4AF5-B1A4-BD49104E1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8B842-BB49-4182-834F-144D606D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94B14-DD74-4E3C-8458-AADBDD1D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82415-9235-4617-B8A4-8004CA4F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B0C-C007-4704-865D-E02F3DCD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BC28A-C2E0-4985-87B0-9DD5BDA9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75FAD-33EA-434C-82D3-2C758AF7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D09978-CC32-4501-BED2-971DE929D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CB73A9-F881-4BAB-BAD7-972393333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A396F-8F0E-439C-BC3E-22464290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07A50B-71AD-4D65-8037-761AB8F0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62857-AF30-40EE-885C-B5B66E17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EC8D-A0A5-458D-A9ED-A1C562AA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768E1-FAB5-4C8B-B726-52284F22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67DA8-03BA-4D05-B6AB-7929B70A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C1B39C-092D-43DA-A271-023472F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4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06735-4D87-4FD3-BA45-25691050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0BF20-9D12-4205-B6CB-5006FE78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DB5223-D624-42E9-9E10-2754F794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8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4CD5-4C94-4EA0-8220-FDFFE4C0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DE0EA-357F-421F-A195-2FE761F1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7D8B1-155C-4BD8-9775-3F0FEA55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1C9A3-E841-468F-B289-09926AC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839D6-6799-4C0A-80C1-B2B14574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C73F1-EF66-4302-B9BB-60550DD5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8E32-4CF5-4990-A216-DB1D1565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303393-D929-4466-90D4-99079C315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11118-FF48-4700-83C8-AB07ECA72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C42A1-E850-478B-97E0-6F02861B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0B8D4-0684-4660-8ADB-0B1F56CB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D293A-E5EB-4348-B280-7E68A5F2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5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562DA-DA41-4A77-A55F-129A467C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A8192-F323-4F1F-8F16-77D5D507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BD7C-D3D5-426D-A17B-355EA4BE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2013-7263-4AFF-9C54-7A728F43949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CD856-F10B-41E1-B6EC-FB9FAEBDD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FFC3B-44DE-45F9-8DE1-58EF8C5A7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4A1D-C7C2-48EA-8FB4-8EC2C781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9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69632-9A92-4F8E-A6B2-4043C7CA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18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Linear </a:t>
            </a:r>
            <a:r>
              <a:rPr lang="en-US" altLang="ko-KR" b="1" dirty="0"/>
              <a:t>&amp;</a:t>
            </a:r>
            <a:r>
              <a:rPr lang="en-US" altLang="ko-KR" b="1" dirty="0">
                <a:solidFill>
                  <a:schemeClr val="accent1"/>
                </a:solidFill>
              </a:rPr>
              <a:t> Logistic</a:t>
            </a:r>
            <a:br>
              <a:rPr lang="en-US" altLang="ko-KR" b="1" dirty="0">
                <a:solidFill>
                  <a:schemeClr val="accent1"/>
                </a:solidFill>
              </a:rPr>
            </a:br>
            <a:r>
              <a:rPr lang="en-US" altLang="ko-KR" b="1" dirty="0"/>
              <a:t>regression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4CA77-A78E-4473-BC19-58F650209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02495"/>
            <a:ext cx="9144000" cy="855505"/>
          </a:xfrm>
        </p:spPr>
        <p:txBody>
          <a:bodyPr/>
          <a:lstStyle/>
          <a:p>
            <a:r>
              <a:rPr lang="ko-KR" altLang="en-US"/>
              <a:t>자연어처리연구실</a:t>
            </a:r>
            <a:endParaRPr lang="en-US" altLang="ko-KR" dirty="0"/>
          </a:p>
          <a:p>
            <a:r>
              <a:rPr lang="ko-KR" altLang="en-US" dirty="0" err="1"/>
              <a:t>김균엽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C60064-8EBB-451F-894B-4686E2F97AFD}"/>
              </a:ext>
            </a:extLst>
          </p:cNvPr>
          <p:cNvSpPr/>
          <p:nvPr/>
        </p:nvSpPr>
        <p:spPr>
          <a:xfrm>
            <a:off x="1524000" y="1869509"/>
            <a:ext cx="9364394" cy="31189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5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777276A7-C0CB-4855-85BF-13B20DD3B5C3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MSE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 err="1"/>
              <a:t>예측값과의</a:t>
            </a:r>
            <a:r>
              <a:rPr lang="ko-KR" altLang="en-US" sz="2000" dirty="0"/>
              <a:t> 거리를 정량적으로 나타내기 위한 식</a:t>
            </a: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 err="1"/>
              <a:t>예측값과</a:t>
            </a:r>
            <a:r>
              <a:rPr lang="ko-KR" altLang="en-US" sz="2000" dirty="0"/>
              <a:t> 실제 </a:t>
            </a:r>
            <a:r>
              <a:rPr lang="ko-KR" altLang="en-US" sz="2000" dirty="0" err="1"/>
              <a:t>정답간의</a:t>
            </a:r>
            <a:r>
              <a:rPr lang="ko-KR" altLang="en-US" sz="2000" dirty="0"/>
              <a:t> 거리의 </a:t>
            </a:r>
            <a:r>
              <a:rPr lang="ko-KR" altLang="en-US" sz="2000" dirty="0" err="1"/>
              <a:t>제곱값</a:t>
            </a: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 err="1"/>
              <a:t>예측값과</a:t>
            </a:r>
            <a:r>
              <a:rPr lang="ko-KR" altLang="en-US" sz="2000" dirty="0"/>
              <a:t> 실제 정답의 괴리가 클수록 </a:t>
            </a:r>
            <a:r>
              <a:rPr lang="ko-KR" altLang="en-US" sz="2000" dirty="0" err="1"/>
              <a:t>큰값이</a:t>
            </a:r>
            <a:r>
              <a:rPr lang="ko-KR" altLang="en-US" sz="2000" dirty="0"/>
              <a:t> 나오고 정확할수록 작은 값이 나옴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8FBBF3-7F1C-4671-84A5-1787B556F8D4}"/>
                  </a:ext>
                </a:extLst>
              </p:cNvPr>
              <p:cNvSpPr txBox="1"/>
              <p:nvPr/>
            </p:nvSpPr>
            <p:spPr>
              <a:xfrm>
                <a:off x="973751" y="3600568"/>
                <a:ext cx="8251528" cy="14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𝑔𝑟𝑜𝑢𝑛𝑑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𝑡h𝑟𝑢𝑡h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C(a)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𝑔𝑟𝑜𝑢𝑛𝑑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𝑡h𝑟𝑢𝑡h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8FBBF3-7F1C-4671-84A5-1787B556F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51" y="3600568"/>
                <a:ext cx="8251528" cy="1428596"/>
              </a:xfrm>
              <a:prstGeom prst="rect">
                <a:avLst/>
              </a:prstGeom>
              <a:blipFill>
                <a:blip r:embed="rId3"/>
                <a:stretch>
                  <a:fillRect l="-665" t="-26923" b="-24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7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20">
            <a:extLst>
              <a:ext uri="{FF2B5EF4-FFF2-40B4-BE49-F238E27FC236}">
                <a16:creationId xmlns:a16="http://schemas.microsoft.com/office/drawing/2014/main" id="{073013EF-133D-4895-83D4-97D08EC84DBE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400" dirty="0" err="1"/>
              <a:t>최소제곱법</a:t>
            </a:r>
            <a:endParaRPr lang="ko-KR" altLang="en-US" sz="24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linear regression</a:t>
            </a:r>
            <a:r>
              <a:rPr lang="ko-KR" altLang="en-US" sz="2000" dirty="0"/>
              <a:t>과 같이 적은 수의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을 가진 식의 경우 데이터와 정답을 찾는 수식을 이용해서 </a:t>
            </a:r>
            <a:r>
              <a:rPr lang="en-US" altLang="ko-KR" sz="2000" dirty="0"/>
              <a:t>error</a:t>
            </a:r>
            <a:r>
              <a:rPr lang="ko-KR" altLang="en-US" sz="2000" dirty="0"/>
              <a:t>가 가장 적은 </a:t>
            </a:r>
            <a:r>
              <a:rPr lang="en-US" altLang="ko-KR" sz="2000" dirty="0"/>
              <a:t>x</a:t>
            </a:r>
            <a:r>
              <a:rPr lang="ko-KR" altLang="en-US" sz="2000" dirty="0"/>
              <a:t>절편과 </a:t>
            </a:r>
            <a:r>
              <a:rPr lang="en-US" altLang="ko-KR" sz="2000" dirty="0"/>
              <a:t>y</a:t>
            </a:r>
            <a:r>
              <a:rPr lang="ko-KR" altLang="en-US" sz="2000" dirty="0"/>
              <a:t>절편을 구할 수 있음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지금 가진 정보가 </a:t>
            </a:r>
            <a:r>
              <a:rPr lang="en-US" altLang="ko-KR" sz="2000" dirty="0"/>
              <a:t>x </a:t>
            </a:r>
            <a:r>
              <a:rPr lang="ko-KR" altLang="en-US" sz="2000" dirty="0"/>
              <a:t>값과 </a:t>
            </a:r>
            <a:r>
              <a:rPr lang="en-US" altLang="ko-KR" sz="2000" dirty="0"/>
              <a:t>y </a:t>
            </a:r>
            <a:r>
              <a:rPr lang="ko-KR" altLang="en-US" sz="2000" dirty="0"/>
              <a:t>값일 때 이를 이용해 기울기 </a:t>
            </a:r>
            <a:r>
              <a:rPr lang="en-US" altLang="ko-KR" sz="2000" dirty="0"/>
              <a:t>a</a:t>
            </a:r>
            <a:r>
              <a:rPr lang="ko-KR" altLang="en-US" sz="2000" dirty="0"/>
              <a:t>를 구하는 방법은 다음식과 같다</a:t>
            </a: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해당식을 이용하면 가장 적은 </a:t>
            </a:r>
            <a:r>
              <a:rPr lang="en-US" altLang="ko-KR" sz="2000" dirty="0"/>
              <a:t>MSE</a:t>
            </a:r>
            <a:r>
              <a:rPr lang="ko-KR" altLang="en-US" sz="2000" dirty="0"/>
              <a:t>가 나오는 </a:t>
            </a:r>
            <a:r>
              <a:rPr lang="en-US" altLang="ko-KR" sz="2000" dirty="0" err="1"/>
              <a:t>a,b</a:t>
            </a:r>
            <a:r>
              <a:rPr lang="ko-KR" altLang="en-US" sz="2000" dirty="0"/>
              <a:t>가 도출됨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Method of Least Squares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0CEE8-B638-47C1-BBF3-65E6BDE3A8ED}"/>
                  </a:ext>
                </a:extLst>
              </p:cNvPr>
              <p:cNvSpPr txBox="1"/>
              <p:nvPr/>
            </p:nvSpPr>
            <p:spPr>
              <a:xfrm>
                <a:off x="938611" y="4176313"/>
                <a:ext cx="10016198" cy="21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3200" dirty="0"/>
              </a:p>
              <a:p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0CEE8-B638-47C1-BBF3-65E6BDE3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11" y="4176313"/>
                <a:ext cx="10016198" cy="210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6EAAC5A-FC53-43B1-A4C5-91211947B7FD}"/>
              </a:ext>
            </a:extLst>
          </p:cNvPr>
          <p:cNvSpPr txBox="1"/>
          <p:nvPr/>
        </p:nvSpPr>
        <p:spPr>
          <a:xfrm>
            <a:off x="4697810" y="6234923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r>
              <a:rPr lang="ko-KR" altLang="en-US" b="1" dirty="0"/>
              <a:t>가 한 개일 때만 성립</a:t>
            </a:r>
          </a:p>
        </p:txBody>
      </p:sp>
    </p:spTree>
    <p:extLst>
      <p:ext uri="{BB962C8B-B14F-4D97-AF65-F5344CB8AC3E}">
        <p14:creationId xmlns:p14="http://schemas.microsoft.com/office/powerpoint/2010/main" val="316004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20">
            <a:extLst>
              <a:ext uri="{FF2B5EF4-FFF2-40B4-BE49-F238E27FC236}">
                <a16:creationId xmlns:a16="http://schemas.microsoft.com/office/drawing/2014/main" id="{073013EF-133D-4895-83D4-97D08EC84DBE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example - </a:t>
            </a:r>
            <a:r>
              <a:rPr lang="ko-KR" altLang="en-US" sz="2000" dirty="0"/>
              <a:t>사용한 시간에 따른 </a:t>
            </a:r>
            <a:r>
              <a:rPr lang="en-US" altLang="ko-KR" sz="2000" dirty="0"/>
              <a:t>level</a:t>
            </a:r>
            <a:r>
              <a:rPr lang="ko-KR" altLang="en-US" sz="2000" dirty="0"/>
              <a:t>에 대한 데이터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ko-KR" altLang="en-US" sz="24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mean X = 17.5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mean Y = 2.5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Method of Least Squares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Google Shape;183;p30">
            <a:extLst>
              <a:ext uri="{FF2B5EF4-FFF2-40B4-BE49-F238E27FC236}">
                <a16:creationId xmlns:a16="http://schemas.microsoft.com/office/drawing/2014/main" id="{328A4A07-4115-482B-9F33-C6EFFDAFB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611157"/>
              </p:ext>
            </p:extLst>
          </p:nvPr>
        </p:nvGraphicFramePr>
        <p:xfrm>
          <a:off x="1132892" y="2440438"/>
          <a:ext cx="72390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시간(X)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등급(Y)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Google Shape;184;p30">
            <a:extLst>
              <a:ext uri="{FF2B5EF4-FFF2-40B4-BE49-F238E27FC236}">
                <a16:creationId xmlns:a16="http://schemas.microsoft.com/office/drawing/2014/main" id="{9A963589-9A3D-4CF6-BFE1-4391A68092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-7290" b="7290"/>
          <a:stretch/>
        </p:blipFill>
        <p:spPr>
          <a:xfrm>
            <a:off x="7698825" y="4292986"/>
            <a:ext cx="4493175" cy="9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5;p30">
            <a:extLst>
              <a:ext uri="{FF2B5EF4-FFF2-40B4-BE49-F238E27FC236}">
                <a16:creationId xmlns:a16="http://schemas.microsoft.com/office/drawing/2014/main" id="{53F39263-8C05-4A3A-A2FF-2E42BDBDF0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60" y="5013510"/>
            <a:ext cx="7151724" cy="168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58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20">
            <a:extLst>
              <a:ext uri="{FF2B5EF4-FFF2-40B4-BE49-F238E27FC236}">
                <a16:creationId xmlns:a16="http://schemas.microsoft.com/office/drawing/2014/main" id="{073013EF-133D-4895-83D4-97D08EC84DBE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example - </a:t>
            </a:r>
            <a:r>
              <a:rPr lang="ko-KR" altLang="en-US" sz="2000" dirty="0"/>
              <a:t>사용한 시간에 따른 </a:t>
            </a:r>
            <a:r>
              <a:rPr lang="en-US" altLang="ko-KR" sz="2000" dirty="0"/>
              <a:t>level</a:t>
            </a:r>
            <a:r>
              <a:rPr lang="ko-KR" altLang="en-US" sz="2000" dirty="0"/>
              <a:t>에 대한 데이터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ko-KR" altLang="en-US" sz="24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mean X = 17.5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mean Y = 2.5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A = 0.2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 = 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Method of Least Squares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Google Shape;183;p30">
            <a:extLst>
              <a:ext uri="{FF2B5EF4-FFF2-40B4-BE49-F238E27FC236}">
                <a16:creationId xmlns:a16="http://schemas.microsoft.com/office/drawing/2014/main" id="{328A4A07-4115-482B-9F33-C6EFFDAFBF03}"/>
              </a:ext>
            </a:extLst>
          </p:cNvPr>
          <p:cNvGraphicFramePr/>
          <p:nvPr/>
        </p:nvGraphicFramePr>
        <p:xfrm>
          <a:off x="1132892" y="2440438"/>
          <a:ext cx="72390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시간(X)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등급(Y)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Google Shape;195;p31">
            <a:extLst>
              <a:ext uri="{FF2B5EF4-FFF2-40B4-BE49-F238E27FC236}">
                <a16:creationId xmlns:a16="http://schemas.microsoft.com/office/drawing/2014/main" id="{6FA2B0DC-9C29-4B3E-AD63-A63050CE32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5750" t="56699" r="-25750" b="-56699"/>
          <a:stretch/>
        </p:blipFill>
        <p:spPr>
          <a:xfrm>
            <a:off x="3528064" y="4876950"/>
            <a:ext cx="9412788" cy="19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6;p31">
            <a:extLst>
              <a:ext uri="{FF2B5EF4-FFF2-40B4-BE49-F238E27FC236}">
                <a16:creationId xmlns:a16="http://schemas.microsoft.com/office/drawing/2014/main" id="{FE876E5A-5F56-46BE-A53F-2259A0719A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077" y="5372382"/>
            <a:ext cx="9144002" cy="901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38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20">
            <a:extLst>
              <a:ext uri="{FF2B5EF4-FFF2-40B4-BE49-F238E27FC236}">
                <a16:creationId xmlns:a16="http://schemas.microsoft.com/office/drawing/2014/main" id="{073013EF-133D-4895-83D4-97D08EC84DBE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problem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dirty="0"/>
              <a:t>입력할 수 있는 </a:t>
            </a:r>
            <a:r>
              <a:rPr lang="en-US" altLang="ko-KR" dirty="0"/>
              <a:t>feature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개가 아니면 </a:t>
            </a:r>
            <a:r>
              <a:rPr lang="en-US" altLang="ko-KR" dirty="0"/>
              <a:t>1</a:t>
            </a:r>
            <a:r>
              <a:rPr lang="ko-KR" altLang="en-US" dirty="0"/>
              <a:t>차함수를 통해 나타낼 수 없음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dirty="0"/>
              <a:t>Multiple linear regression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1</a:t>
            </a:r>
            <a:r>
              <a:rPr lang="ko-KR" altLang="en-US" sz="2000" dirty="0"/>
              <a:t>차함수가 아닌 곡선형태를 나타낼 수 없음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1600" dirty="0"/>
              <a:t>polynomial regression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Method of Least Squares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213;p33">
            <a:extLst>
              <a:ext uri="{FF2B5EF4-FFF2-40B4-BE49-F238E27FC236}">
                <a16:creationId xmlns:a16="http://schemas.microsoft.com/office/drawing/2014/main" id="{9000600F-6766-4E12-8681-76456547DA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72" y="2382025"/>
            <a:ext cx="4653225" cy="20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4;p33">
            <a:extLst>
              <a:ext uri="{FF2B5EF4-FFF2-40B4-BE49-F238E27FC236}">
                <a16:creationId xmlns:a16="http://schemas.microsoft.com/office/drawing/2014/main" id="{2F1A27F3-AFC7-4469-881B-2EC99863268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4666040"/>
            <a:ext cx="3637566" cy="209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0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20">
            <a:extLst>
              <a:ext uri="{FF2B5EF4-FFF2-40B4-BE49-F238E27FC236}">
                <a16:creationId xmlns:a16="http://schemas.microsoft.com/office/drawing/2014/main" id="{073013EF-133D-4895-83D4-97D08EC84DBE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problem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multiple linear regression</a:t>
            </a:r>
            <a:r>
              <a:rPr lang="ko-KR" altLang="en-US" sz="2000" dirty="0"/>
              <a:t>과 </a:t>
            </a:r>
            <a:r>
              <a:rPr lang="en-US" altLang="ko-KR" sz="2000" dirty="0"/>
              <a:t>polynomial regression</a:t>
            </a:r>
            <a:r>
              <a:rPr lang="ko-KR" altLang="en-US" sz="2000" dirty="0"/>
              <a:t>은 더 많은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를 가짐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linear regression</a:t>
            </a:r>
            <a:r>
              <a:rPr lang="ko-KR" altLang="en-US" sz="2000" dirty="0"/>
              <a:t>처럼 </a:t>
            </a:r>
            <a:r>
              <a:rPr lang="en-US" altLang="ko-KR" sz="2000" dirty="0"/>
              <a:t>parameter</a:t>
            </a:r>
            <a:r>
              <a:rPr lang="ko-KR" altLang="en-US" sz="2000" dirty="0" err="1"/>
              <a:t>갯수가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정해져있지</a:t>
            </a:r>
            <a:r>
              <a:rPr lang="ko-KR" altLang="en-US" sz="2000" dirty="0"/>
              <a:t> 않고 많기 때문에 모든 </a:t>
            </a:r>
            <a:r>
              <a:rPr lang="en-US" altLang="ko-KR" sz="2000" dirty="0"/>
              <a:t>case</a:t>
            </a:r>
            <a:r>
              <a:rPr lang="ko-KR" altLang="en-US" sz="2000" dirty="0"/>
              <a:t>에 대해 </a:t>
            </a:r>
            <a:r>
              <a:rPr lang="ko-KR" altLang="en-US" sz="2000" b="1" dirty="0" err="1"/>
              <a:t>최소제곱법처럼</a:t>
            </a:r>
            <a:r>
              <a:rPr lang="ko-KR" altLang="en-US" sz="2000" b="1" dirty="0"/>
              <a:t> 최적의 </a:t>
            </a:r>
            <a:r>
              <a:rPr lang="en-US" altLang="ko-KR" sz="2000" b="1" dirty="0"/>
              <a:t>parameter</a:t>
            </a:r>
            <a:r>
              <a:rPr lang="ko-KR" altLang="en-US" sz="2000" b="1" dirty="0"/>
              <a:t>를 구할 수 있는 식</a:t>
            </a:r>
            <a:r>
              <a:rPr lang="ko-KR" altLang="en-US" sz="2000" dirty="0"/>
              <a:t>을 만들 수 없음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1600" dirty="0"/>
              <a:t>-&gt; </a:t>
            </a:r>
            <a:r>
              <a:rPr lang="ko-KR" altLang="en-US" sz="1600" dirty="0" err="1"/>
              <a:t>경사하강법</a:t>
            </a:r>
            <a:r>
              <a:rPr lang="en-US" altLang="ko-KR" sz="1600" dirty="0"/>
              <a:t>(Gradient descent)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Method of Least Squares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6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20">
            <a:extLst>
              <a:ext uri="{FF2B5EF4-FFF2-40B4-BE49-F238E27FC236}">
                <a16:creationId xmlns:a16="http://schemas.microsoft.com/office/drawing/2014/main" id="{7737A00F-A821-40B8-9698-F7C5360E6E08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Gradient descent in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 = 0 </a:t>
            </a:r>
            <a:r>
              <a:rPr lang="ko-KR" altLang="en-US" sz="2000" dirty="0"/>
              <a:t>이라 가정</a:t>
            </a:r>
            <a:r>
              <a:rPr lang="en-US" altLang="ko-KR" sz="2000" dirty="0"/>
              <a:t>, parameter</a:t>
            </a:r>
            <a:r>
              <a:rPr lang="ko-KR" altLang="en-US" sz="2000" dirty="0"/>
              <a:t>은 </a:t>
            </a:r>
            <a:r>
              <a:rPr lang="en-US" altLang="ko-KR" sz="2000" dirty="0"/>
              <a:t>a = W</a:t>
            </a:r>
            <a:r>
              <a:rPr lang="ko-KR" altLang="en-US" sz="2000" dirty="0"/>
              <a:t>하나라 가정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방법</a:t>
            </a:r>
            <a:r>
              <a:rPr lang="en-US" altLang="ko-KR" sz="1600" dirty="0"/>
              <a:t>1) </a:t>
            </a:r>
            <a:r>
              <a:rPr lang="ko-KR" altLang="en-US" sz="1600" dirty="0"/>
              <a:t>최대한 많은 </a:t>
            </a:r>
            <a:r>
              <a:rPr lang="en-US" altLang="ko-KR" sz="1600" dirty="0"/>
              <a:t>W</a:t>
            </a:r>
            <a:r>
              <a:rPr lang="ko-KR" altLang="en-US" sz="1600" dirty="0"/>
              <a:t>에 대해서 값을 </a:t>
            </a:r>
            <a:r>
              <a:rPr lang="ko-KR" altLang="en-US" sz="1600" dirty="0" err="1"/>
              <a:t>구해봄</a:t>
            </a:r>
            <a:endParaRPr lang="ko-KR" altLang="en-US" sz="1600" dirty="0"/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모든 </a:t>
            </a:r>
            <a:r>
              <a:rPr lang="en-US" altLang="ko-KR" sz="1600" dirty="0"/>
              <a:t>case</a:t>
            </a:r>
            <a:r>
              <a:rPr lang="ko-KR" altLang="en-US" sz="1600" dirty="0"/>
              <a:t>에 대해서 값을 구하면 최저일때의 </a:t>
            </a:r>
            <a:r>
              <a:rPr lang="en-US" altLang="ko-KR" sz="1600" dirty="0"/>
              <a:t>W</a:t>
            </a:r>
            <a:r>
              <a:rPr lang="ko-KR" altLang="en-US" sz="1600" dirty="0"/>
              <a:t>값을 확인할 수 있음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b="1" dirty="0"/>
              <a:t>하지만 이 방법은 너무 많은 자원 소모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minimize MSE function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DD5EC12B-1B96-4148-A362-E1AB7B17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74" y="3165822"/>
            <a:ext cx="4149061" cy="369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AC731F-EA6C-404D-BB43-7DE9D8ED5543}"/>
              </a:ext>
            </a:extLst>
          </p:cNvPr>
          <p:cNvSpPr/>
          <p:nvPr/>
        </p:nvSpPr>
        <p:spPr>
          <a:xfrm>
            <a:off x="8604952" y="813121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Hypo: Level = a * time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20">
            <a:extLst>
              <a:ext uri="{FF2B5EF4-FFF2-40B4-BE49-F238E27FC236}">
                <a16:creationId xmlns:a16="http://schemas.microsoft.com/office/drawing/2014/main" id="{7737A00F-A821-40B8-9698-F7C5360E6E08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Gradient descent in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 = 0 </a:t>
            </a:r>
            <a:r>
              <a:rPr lang="ko-KR" altLang="en-US" sz="2000" dirty="0"/>
              <a:t>이라 가정</a:t>
            </a:r>
            <a:r>
              <a:rPr lang="en-US" altLang="ko-KR" sz="2000" dirty="0"/>
              <a:t>, parameter</a:t>
            </a:r>
            <a:r>
              <a:rPr lang="ko-KR" altLang="en-US" sz="2000" dirty="0"/>
              <a:t>은 </a:t>
            </a:r>
            <a:r>
              <a:rPr lang="en-US" altLang="ko-KR" sz="2000" dirty="0"/>
              <a:t>a = W</a:t>
            </a:r>
            <a:r>
              <a:rPr lang="ko-KR" altLang="en-US" sz="2000" dirty="0"/>
              <a:t>하나라 가정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방법</a:t>
            </a:r>
            <a:r>
              <a:rPr lang="en-US" altLang="ko-KR" sz="1600" dirty="0"/>
              <a:t>2) gradient descent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가장 먼저 </a:t>
            </a:r>
            <a:r>
              <a:rPr lang="en-US" altLang="ko-KR" sz="1600" dirty="0"/>
              <a:t>random</a:t>
            </a:r>
            <a:r>
              <a:rPr lang="ko-KR" altLang="en-US" sz="1600" dirty="0"/>
              <a:t>한 값의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에서 시작</a:t>
            </a:r>
            <a:endParaRPr lang="en-US" altLang="ko-KR" sz="1600" dirty="0"/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현재 기울기를 기반으로 최소값을 찾아갈 수 있음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매번 기울기를 빼서 기울기가 </a:t>
            </a:r>
            <a:r>
              <a:rPr lang="en-US" altLang="ko-KR" sz="1600" dirty="0"/>
              <a:t>0</a:t>
            </a:r>
            <a:r>
              <a:rPr lang="ko-KR" altLang="en-US" sz="1600" dirty="0"/>
              <a:t>인곳으로 점점 이동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minimize MSE function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255;p38">
            <a:extLst>
              <a:ext uri="{FF2B5EF4-FFF2-40B4-BE49-F238E27FC236}">
                <a16:creationId xmlns:a16="http://schemas.microsoft.com/office/drawing/2014/main" id="{7BC90DC4-8065-45EC-9059-76C5E51872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7" y="2812405"/>
            <a:ext cx="4256601" cy="378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54;p38">
            <a:extLst>
              <a:ext uri="{FF2B5EF4-FFF2-40B4-BE49-F238E27FC236}">
                <a16:creationId xmlns:a16="http://schemas.microsoft.com/office/drawing/2014/main" id="{C1A4BB90-4A39-4341-9C09-119885356F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585" y="2163705"/>
            <a:ext cx="2470845" cy="6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D6CA-E0FA-427C-AC1E-E6DDC1FFCDEF}"/>
              </a:ext>
            </a:extLst>
          </p:cNvPr>
          <p:cNvSpPr/>
          <p:nvPr/>
        </p:nvSpPr>
        <p:spPr>
          <a:xfrm>
            <a:off x="8604952" y="813121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Hypo: Level = a * time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5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20">
            <a:extLst>
              <a:ext uri="{FF2B5EF4-FFF2-40B4-BE49-F238E27FC236}">
                <a16:creationId xmlns:a16="http://schemas.microsoft.com/office/drawing/2014/main" id="{7737A00F-A821-40B8-9698-F7C5360E6E08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Gradient descent in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 = 0 </a:t>
            </a:r>
            <a:r>
              <a:rPr lang="ko-KR" altLang="en-US" sz="2000" dirty="0"/>
              <a:t>이라 가정</a:t>
            </a:r>
            <a:r>
              <a:rPr lang="en-US" altLang="ko-KR" sz="2000" dirty="0"/>
              <a:t>, parameter</a:t>
            </a:r>
            <a:r>
              <a:rPr lang="ko-KR" altLang="en-US" sz="2000" dirty="0"/>
              <a:t>은 </a:t>
            </a:r>
            <a:r>
              <a:rPr lang="en-US" altLang="ko-KR" sz="2000" dirty="0"/>
              <a:t>a = W</a:t>
            </a:r>
            <a:r>
              <a:rPr lang="ko-KR" altLang="en-US" sz="2000" dirty="0"/>
              <a:t>하나라 가정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방법</a:t>
            </a:r>
            <a:r>
              <a:rPr lang="en-US" altLang="ko-KR" sz="1600" dirty="0"/>
              <a:t>2) gradient descent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가장 먼저 </a:t>
            </a:r>
            <a:r>
              <a:rPr lang="en-US" altLang="ko-KR" sz="1600" dirty="0"/>
              <a:t>random</a:t>
            </a:r>
            <a:r>
              <a:rPr lang="ko-KR" altLang="en-US" sz="1600" dirty="0"/>
              <a:t>한 값의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에서 시작</a:t>
            </a:r>
            <a:endParaRPr lang="en-US" altLang="ko-KR" sz="1600" dirty="0"/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현재 기울기를 기반으로 최소값을 찾아갈 수 있음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매번 기울기를 빼서 기울기가 </a:t>
            </a:r>
            <a:r>
              <a:rPr lang="en-US" altLang="ko-KR" sz="1600" dirty="0"/>
              <a:t>0</a:t>
            </a:r>
            <a:r>
              <a:rPr lang="ko-KR" altLang="en-US" sz="1600" dirty="0"/>
              <a:t>인곳으로 점점 이동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minimize MSE function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Google Shape;254;p38">
            <a:extLst>
              <a:ext uri="{FF2B5EF4-FFF2-40B4-BE49-F238E27FC236}">
                <a16:creationId xmlns:a16="http://schemas.microsoft.com/office/drawing/2014/main" id="{C1A4BB90-4A39-4341-9C09-119885356F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85" y="2163705"/>
            <a:ext cx="2470845" cy="6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D6CA-E0FA-427C-AC1E-E6DDC1FFCDEF}"/>
              </a:ext>
            </a:extLst>
          </p:cNvPr>
          <p:cNvSpPr/>
          <p:nvPr/>
        </p:nvSpPr>
        <p:spPr>
          <a:xfrm>
            <a:off x="8604952" y="813121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Hypo: Level = a * time + b</a:t>
            </a:r>
            <a:endParaRPr lang="ko-KR" altLang="en-US" dirty="0"/>
          </a:p>
        </p:txBody>
      </p:sp>
      <p:pic>
        <p:nvPicPr>
          <p:cNvPr id="8" name="Google Shape;264;p39">
            <a:extLst>
              <a:ext uri="{FF2B5EF4-FFF2-40B4-BE49-F238E27FC236}">
                <a16:creationId xmlns:a16="http://schemas.microsoft.com/office/drawing/2014/main" id="{B587FC30-9435-4B30-BDB7-A96F0A3714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642" y="2866070"/>
            <a:ext cx="4249625" cy="3776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57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20">
            <a:extLst>
              <a:ext uri="{FF2B5EF4-FFF2-40B4-BE49-F238E27FC236}">
                <a16:creationId xmlns:a16="http://schemas.microsoft.com/office/drawing/2014/main" id="{7737A00F-A821-40B8-9698-F7C5360E6E08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Gradient descent in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 = 0 </a:t>
            </a:r>
            <a:r>
              <a:rPr lang="ko-KR" altLang="en-US" sz="2000" dirty="0"/>
              <a:t>이라 가정</a:t>
            </a:r>
            <a:r>
              <a:rPr lang="en-US" altLang="ko-KR" sz="2000" dirty="0"/>
              <a:t>, parameter</a:t>
            </a:r>
            <a:r>
              <a:rPr lang="ko-KR" altLang="en-US" sz="2000" dirty="0"/>
              <a:t>은 </a:t>
            </a:r>
            <a:r>
              <a:rPr lang="en-US" altLang="ko-KR" sz="2000" dirty="0"/>
              <a:t>a = W</a:t>
            </a:r>
            <a:r>
              <a:rPr lang="ko-KR" altLang="en-US" sz="2000" dirty="0"/>
              <a:t>하나라 가정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방법</a:t>
            </a:r>
            <a:r>
              <a:rPr lang="en-US" altLang="ko-KR" sz="1600" dirty="0"/>
              <a:t>2) gradient descent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가장 먼저 </a:t>
            </a:r>
            <a:r>
              <a:rPr lang="en-US" altLang="ko-KR" sz="1600" dirty="0"/>
              <a:t>random</a:t>
            </a:r>
            <a:r>
              <a:rPr lang="ko-KR" altLang="en-US" sz="1600" dirty="0"/>
              <a:t>한 값의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에서 시작</a:t>
            </a:r>
            <a:endParaRPr lang="en-US" altLang="ko-KR" sz="1600" dirty="0"/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현재 기울기를 기반으로 최소값을 찾아갈 수 있음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b="1" dirty="0"/>
              <a:t>매번 기울기를 빼서 기울기가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인곳으로 점점 이동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minimize MSE function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Google Shape;254;p38">
            <a:extLst>
              <a:ext uri="{FF2B5EF4-FFF2-40B4-BE49-F238E27FC236}">
                <a16:creationId xmlns:a16="http://schemas.microsoft.com/office/drawing/2014/main" id="{C1A4BB90-4A39-4341-9C09-119885356F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85" y="2163705"/>
            <a:ext cx="2470845" cy="6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D6CA-E0FA-427C-AC1E-E6DDC1FFCDEF}"/>
              </a:ext>
            </a:extLst>
          </p:cNvPr>
          <p:cNvSpPr/>
          <p:nvPr/>
        </p:nvSpPr>
        <p:spPr>
          <a:xfrm>
            <a:off x="8604952" y="813121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Hypo: Level = a * time + b</a:t>
            </a:r>
            <a:endParaRPr lang="ko-KR" altLang="en-US" dirty="0"/>
          </a:p>
        </p:txBody>
      </p:sp>
      <p:pic>
        <p:nvPicPr>
          <p:cNvPr id="9" name="Google Shape;273;p40">
            <a:extLst>
              <a:ext uri="{FF2B5EF4-FFF2-40B4-BE49-F238E27FC236}">
                <a16:creationId xmlns:a16="http://schemas.microsoft.com/office/drawing/2014/main" id="{F73459F6-E05D-4FC5-B94F-227617979B3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790" y="2812405"/>
            <a:ext cx="4263950" cy="378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7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64ACD095-9DD7-48CA-8E49-DF5BC26DE209}"/>
              </a:ext>
            </a:extLst>
          </p:cNvPr>
          <p:cNvSpPr txBox="1">
            <a:spLocks/>
          </p:cNvSpPr>
          <p:nvPr/>
        </p:nvSpPr>
        <p:spPr>
          <a:xfrm>
            <a:off x="399789" y="1343817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machine learning process</a:t>
            </a:r>
            <a:endParaRPr lang="ko-KR" altLang="en-US" sz="2400" dirty="0"/>
          </a:p>
          <a:p>
            <a:pPr marL="389321" lvl="1" indent="-195554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ko-KR" altLang="en-US" sz="2000" b="1" dirty="0"/>
              <a:t>특징이 추출된 정제된 입력</a:t>
            </a:r>
            <a:r>
              <a:rPr lang="ko-KR" altLang="en-US" sz="2000" dirty="0"/>
              <a:t>을 </a:t>
            </a:r>
            <a:r>
              <a:rPr lang="ko-KR" altLang="en-US" sz="2000" b="1" dirty="0"/>
              <a:t>지정된 특정 알고리즘</a:t>
            </a:r>
            <a:r>
              <a:rPr lang="ko-KR" altLang="en-US" sz="2000" dirty="0"/>
              <a:t>을 이용하여 원하는 결과를 예측하는 방법론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pic>
        <p:nvPicPr>
          <p:cNvPr id="29" name="Google Shape;104;p20">
            <a:extLst>
              <a:ext uri="{FF2B5EF4-FFF2-40B4-BE49-F238E27FC236}">
                <a16:creationId xmlns:a16="http://schemas.microsoft.com/office/drawing/2014/main" id="{AC057820-B7F4-43D6-BE85-4561D7A9FD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120" y="3672840"/>
            <a:ext cx="5962504" cy="249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20">
            <a:extLst>
              <a:ext uri="{FF2B5EF4-FFF2-40B4-BE49-F238E27FC236}">
                <a16:creationId xmlns:a16="http://schemas.microsoft.com/office/drawing/2014/main" id="{7737A00F-A821-40B8-9698-F7C5360E6E08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Gradient descent in 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 = 0 </a:t>
            </a:r>
            <a:r>
              <a:rPr lang="ko-KR" altLang="en-US" sz="2000" dirty="0"/>
              <a:t>이라 가정</a:t>
            </a:r>
            <a:r>
              <a:rPr lang="en-US" altLang="ko-KR" sz="2000" dirty="0"/>
              <a:t>, parameter</a:t>
            </a:r>
            <a:r>
              <a:rPr lang="ko-KR" altLang="en-US" sz="2000" dirty="0"/>
              <a:t>은 </a:t>
            </a:r>
            <a:r>
              <a:rPr lang="en-US" altLang="ko-KR" sz="2000" dirty="0"/>
              <a:t>a = W</a:t>
            </a:r>
            <a:r>
              <a:rPr lang="ko-KR" altLang="en-US" sz="2000" dirty="0"/>
              <a:t>하나라 가정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방법</a:t>
            </a:r>
            <a:r>
              <a:rPr lang="en-US" altLang="ko-KR" sz="1600" dirty="0"/>
              <a:t>2) gradient descent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가장 먼저 </a:t>
            </a:r>
            <a:r>
              <a:rPr lang="en-US" altLang="ko-KR" sz="1600" dirty="0"/>
              <a:t>random</a:t>
            </a:r>
            <a:r>
              <a:rPr lang="ko-KR" altLang="en-US" sz="1600" dirty="0"/>
              <a:t>한 값의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에서 시작</a:t>
            </a:r>
            <a:endParaRPr lang="en-US" altLang="ko-KR" sz="1600" dirty="0"/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현재 기울기를 기반으로 최소값을 찾아갈 수 있음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600" dirty="0"/>
              <a:t>매번 기울기를 빼서 기울기가 </a:t>
            </a:r>
            <a:r>
              <a:rPr lang="en-US" altLang="ko-KR" sz="1600" dirty="0"/>
              <a:t>0</a:t>
            </a:r>
            <a:r>
              <a:rPr lang="ko-KR" altLang="en-US" sz="1600" dirty="0"/>
              <a:t>인곳으로 점점 이동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endParaRPr lang="ko-KR" altLang="en-US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minimize MSE function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Google Shape;254;p38">
            <a:extLst>
              <a:ext uri="{FF2B5EF4-FFF2-40B4-BE49-F238E27FC236}">
                <a16:creationId xmlns:a16="http://schemas.microsoft.com/office/drawing/2014/main" id="{C1A4BB90-4A39-4341-9C09-119885356F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85" y="2163705"/>
            <a:ext cx="2470845" cy="6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D6CA-E0FA-427C-AC1E-E6DDC1FFCDEF}"/>
              </a:ext>
            </a:extLst>
          </p:cNvPr>
          <p:cNvSpPr/>
          <p:nvPr/>
        </p:nvSpPr>
        <p:spPr>
          <a:xfrm>
            <a:off x="8604952" y="813121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Hypo: Level = a * time + b</a:t>
            </a:r>
            <a:endParaRPr lang="ko-KR" altLang="en-US" dirty="0"/>
          </a:p>
        </p:txBody>
      </p:sp>
      <p:pic>
        <p:nvPicPr>
          <p:cNvPr id="8" name="Google Shape;282;p41">
            <a:extLst>
              <a:ext uri="{FF2B5EF4-FFF2-40B4-BE49-F238E27FC236}">
                <a16:creationId xmlns:a16="http://schemas.microsoft.com/office/drawing/2014/main" id="{0E978B36-CB88-48B7-8050-88EFA986E2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495" y="2812405"/>
            <a:ext cx="4243375" cy="3771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78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minimize MSE function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54D8-5D20-4770-962F-DD1D7C2C5A49}"/>
              </a:ext>
            </a:extLst>
          </p:cNvPr>
          <p:cNvSpPr txBox="1"/>
          <p:nvPr/>
        </p:nvSpPr>
        <p:spPr>
          <a:xfrm>
            <a:off x="497458" y="1674674"/>
            <a:ext cx="5210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식과 학습 데이터들이 존재하면 </a:t>
            </a:r>
            <a:r>
              <a:rPr lang="ko-KR" altLang="en-US" dirty="0" err="1"/>
              <a:t>미분값</a:t>
            </a:r>
            <a:r>
              <a:rPr lang="ko-KR" altLang="en-US" dirty="0"/>
              <a:t> 계산가능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미분한 값을 기반으로 기울기가 </a:t>
            </a:r>
            <a:r>
              <a:rPr lang="en-US" altLang="ko-KR" dirty="0"/>
              <a:t>0</a:t>
            </a:r>
            <a:r>
              <a:rPr lang="ko-KR" altLang="en-US" dirty="0"/>
              <a:t>인부분을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gradient descent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en-US" altLang="ko-KR" b="1" dirty="0"/>
              <a:t>cost function</a:t>
            </a:r>
            <a:r>
              <a:rPr lang="ko-KR" altLang="en-US" b="1" dirty="0"/>
              <a:t>이 줄어는 방향으로 학습함</a:t>
            </a:r>
          </a:p>
        </p:txBody>
      </p:sp>
      <p:pic>
        <p:nvPicPr>
          <p:cNvPr id="25" name="그림 5">
            <a:extLst>
              <a:ext uri="{FF2B5EF4-FFF2-40B4-BE49-F238E27FC236}">
                <a16:creationId xmlns:a16="http://schemas.microsoft.com/office/drawing/2014/main" id="{36137896-B10C-4722-BCE7-1B6FC560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58" y="4169855"/>
            <a:ext cx="36464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11C952-5F15-4EAE-8C79-13EB86B0EEB6}"/>
              </a:ext>
            </a:extLst>
          </p:cNvPr>
          <p:cNvSpPr/>
          <p:nvPr/>
        </p:nvSpPr>
        <p:spPr>
          <a:xfrm>
            <a:off x="8604952" y="813121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Hypo: Level = a * time + b</a:t>
            </a:r>
            <a:endParaRPr lang="ko-KR" altLang="en-US" dirty="0"/>
          </a:p>
        </p:txBody>
      </p:sp>
      <p:pic>
        <p:nvPicPr>
          <p:cNvPr id="29" name="Google Shape;290;p42">
            <a:extLst>
              <a:ext uri="{FF2B5EF4-FFF2-40B4-BE49-F238E27FC236}">
                <a16:creationId xmlns:a16="http://schemas.microsoft.com/office/drawing/2014/main" id="{AC5CBE40-17A5-4323-9D97-AA6DE10DF5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193" y="2464054"/>
            <a:ext cx="4338574" cy="385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7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1;p20">
            <a:extLst>
              <a:ext uri="{FF2B5EF4-FFF2-40B4-BE49-F238E27FC236}">
                <a16:creationId xmlns:a16="http://schemas.microsoft.com/office/drawing/2014/main" id="{A44C320E-18E3-4122-B0DA-7BC960A59BB1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logistic regression</a:t>
            </a:r>
          </a:p>
          <a:p>
            <a:pPr marL="650074" lvl="1" indent="-192874"/>
            <a:r>
              <a:rPr lang="en-US" altLang="ko-KR" dirty="0"/>
              <a:t>linear regression</a:t>
            </a:r>
            <a:r>
              <a:rPr lang="ko-KR" altLang="en-US" dirty="0"/>
              <a:t>을 </a:t>
            </a:r>
            <a:r>
              <a:rPr lang="en-US" altLang="ko-KR" dirty="0"/>
              <a:t>classification </a:t>
            </a:r>
            <a:r>
              <a:rPr lang="ko-KR" altLang="en-US" dirty="0"/>
              <a:t>문제에서 사용하기 위한 방법론</a:t>
            </a:r>
          </a:p>
          <a:p>
            <a:pPr marL="650074" lvl="1" indent="-192874"/>
            <a:r>
              <a:rPr lang="en-US" altLang="ko-KR" dirty="0"/>
              <a:t>0/1</a:t>
            </a:r>
            <a:r>
              <a:rPr lang="ko-KR" altLang="en-US" dirty="0"/>
              <a:t>같은 </a:t>
            </a:r>
            <a:r>
              <a:rPr lang="en-US" altLang="ko-KR" dirty="0"/>
              <a:t>classification</a:t>
            </a:r>
            <a:r>
              <a:rPr lang="ko-KR" altLang="en-US" dirty="0"/>
              <a:t>문제에서는 </a:t>
            </a:r>
            <a:r>
              <a:rPr lang="en-US" altLang="ko-KR" dirty="0"/>
              <a:t>linear regression</a:t>
            </a:r>
            <a:r>
              <a:rPr lang="ko-KR" altLang="en-US" dirty="0"/>
              <a:t>을 통해 최적의 함수를 찾을 수 없음</a:t>
            </a:r>
          </a:p>
          <a:p>
            <a:pPr marL="650074" lvl="1" indent="-192874"/>
            <a:r>
              <a:rPr lang="en-US" altLang="ko-KR" dirty="0"/>
              <a:t>linear regression in classification</a:t>
            </a:r>
          </a:p>
          <a:p>
            <a:pPr marL="1107274" lvl="2" indent="-192874"/>
            <a:r>
              <a:rPr lang="ko-KR" altLang="en-US" dirty="0"/>
              <a:t>시간에 따른 </a:t>
            </a:r>
            <a:r>
              <a:rPr lang="en-US" altLang="ko-KR" dirty="0"/>
              <a:t>pass(1)/fail(0)</a:t>
            </a:r>
            <a:r>
              <a:rPr lang="ko-KR" altLang="en-US" dirty="0"/>
              <a:t>에 대한 그래프</a:t>
            </a:r>
          </a:p>
          <a:p>
            <a:pPr marL="1107274" lvl="2" indent="-192874"/>
            <a:r>
              <a:rPr lang="ko-KR" altLang="en-US" dirty="0"/>
              <a:t>아래 사진과 같이 </a:t>
            </a:r>
            <a:r>
              <a:rPr lang="en-US" altLang="ko-KR" dirty="0"/>
              <a:t>30~90</a:t>
            </a:r>
            <a:r>
              <a:rPr lang="ko-KR" altLang="en-US" dirty="0"/>
              <a:t>점이 모두 </a:t>
            </a:r>
            <a:r>
              <a:rPr lang="en-US" altLang="ko-KR" dirty="0"/>
              <a:t>pass</a:t>
            </a:r>
            <a:r>
              <a:rPr lang="ko-KR" altLang="en-US" dirty="0"/>
              <a:t>이면 정확한 </a:t>
            </a:r>
            <a:r>
              <a:rPr lang="en-US" altLang="ko-KR" dirty="0"/>
              <a:t>error</a:t>
            </a:r>
            <a:r>
              <a:rPr lang="ko-KR" altLang="en-US" dirty="0"/>
              <a:t>을 줄여도 정확한 함수를 그릴 수 없음</a:t>
            </a:r>
          </a:p>
        </p:txBody>
      </p:sp>
      <p:pic>
        <p:nvPicPr>
          <p:cNvPr id="23" name="Google Shape;298;p43">
            <a:extLst>
              <a:ext uri="{FF2B5EF4-FFF2-40B4-BE49-F238E27FC236}">
                <a16:creationId xmlns:a16="http://schemas.microsoft.com/office/drawing/2014/main" id="{9B5A315E-2096-4DFE-8BD9-C412201019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147" y="4452260"/>
            <a:ext cx="5590174" cy="224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60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1;p20">
            <a:extLst>
              <a:ext uri="{FF2B5EF4-FFF2-40B4-BE49-F238E27FC236}">
                <a16:creationId xmlns:a16="http://schemas.microsoft.com/office/drawing/2014/main" id="{A44C320E-18E3-4122-B0DA-7BC960A59BB1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logistic regression</a:t>
            </a:r>
          </a:p>
          <a:p>
            <a:pPr marL="650074" lvl="1" indent="-192874"/>
            <a:r>
              <a:rPr lang="en-US" altLang="ko-KR" dirty="0"/>
              <a:t>classification</a:t>
            </a:r>
            <a:r>
              <a:rPr lang="ko-KR" altLang="en-US" dirty="0"/>
              <a:t>을 위해 기존의 </a:t>
            </a:r>
            <a:r>
              <a:rPr lang="en-US" altLang="ko-KR" dirty="0"/>
              <a:t>1</a:t>
            </a:r>
            <a:r>
              <a:rPr lang="ko-KR" altLang="en-US" dirty="0"/>
              <a:t>차함수가 아니라 </a:t>
            </a:r>
            <a:r>
              <a:rPr lang="en-US" altLang="ko-KR" dirty="0"/>
              <a:t>classification</a:t>
            </a:r>
            <a:r>
              <a:rPr lang="ko-KR" altLang="en-US" dirty="0"/>
              <a:t>의 데이터 모형과 비슷한 모양을 가지는 함수를 채택</a:t>
            </a:r>
          </a:p>
          <a:p>
            <a:pPr marL="650074" lvl="1" indent="-192874"/>
            <a:r>
              <a:rPr lang="ko-KR" altLang="en-US" dirty="0"/>
              <a:t>다음과같이 </a:t>
            </a:r>
            <a:r>
              <a:rPr lang="en-US" altLang="ko-KR" dirty="0"/>
              <a:t>1</a:t>
            </a:r>
            <a:r>
              <a:rPr lang="ko-KR" altLang="en-US" dirty="0"/>
              <a:t>차함수가 어떠한 </a:t>
            </a:r>
            <a:r>
              <a:rPr lang="en-US" altLang="ko-KR" dirty="0"/>
              <a:t>threshold</a:t>
            </a:r>
            <a:r>
              <a:rPr lang="ko-KR" altLang="en-US" dirty="0"/>
              <a:t>를 넘으면 </a:t>
            </a:r>
            <a:r>
              <a:rPr lang="en-US" altLang="ko-KR" dirty="0"/>
              <a:t>1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 err="1"/>
              <a:t>이되게</a:t>
            </a:r>
            <a:r>
              <a:rPr lang="ko-KR" altLang="en-US" dirty="0"/>
              <a:t> 설정할 수도 있다</a:t>
            </a:r>
            <a:r>
              <a:rPr lang="en-US" altLang="ko-KR" dirty="0"/>
              <a:t>.</a:t>
            </a:r>
          </a:p>
        </p:txBody>
      </p:sp>
      <p:pic>
        <p:nvPicPr>
          <p:cNvPr id="6" name="Google Shape;306;p44">
            <a:extLst>
              <a:ext uri="{FF2B5EF4-FFF2-40B4-BE49-F238E27FC236}">
                <a16:creationId xmlns:a16="http://schemas.microsoft.com/office/drawing/2014/main" id="{138DB969-47D2-405F-A517-BC633578DA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34" y="3942429"/>
            <a:ext cx="9144000" cy="230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1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1;p20">
            <a:extLst>
              <a:ext uri="{FF2B5EF4-FFF2-40B4-BE49-F238E27FC236}">
                <a16:creationId xmlns:a16="http://schemas.microsoft.com/office/drawing/2014/main" id="{A44C320E-18E3-4122-B0DA-7BC960A59BB1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logistic regression</a:t>
            </a:r>
          </a:p>
          <a:p>
            <a:pPr marL="650074" lvl="1" indent="-192874"/>
            <a:r>
              <a:rPr lang="en-US" altLang="ko-KR" dirty="0"/>
              <a:t>logistic regression</a:t>
            </a:r>
            <a:r>
              <a:rPr lang="ko-KR" altLang="en-US" dirty="0"/>
              <a:t>에서는 </a:t>
            </a:r>
            <a:r>
              <a:rPr lang="en-US" altLang="ko-KR" dirty="0"/>
              <a:t>sigmoid function</a:t>
            </a:r>
            <a:r>
              <a:rPr lang="ko-KR" altLang="en-US" dirty="0"/>
              <a:t>을 이용하여 나타냄</a:t>
            </a:r>
          </a:p>
          <a:p>
            <a:pPr marL="650074" lvl="1" indent="-192874"/>
            <a:r>
              <a:rPr lang="en-US" altLang="ko-KR" dirty="0"/>
              <a:t>sigmoid function</a:t>
            </a:r>
            <a:r>
              <a:rPr lang="ko-KR" altLang="en-US" dirty="0"/>
              <a:t>을 이용하여 </a:t>
            </a:r>
            <a:r>
              <a:rPr lang="en-US" altLang="ko-KR" dirty="0"/>
              <a:t>classification</a:t>
            </a:r>
            <a:r>
              <a:rPr lang="ko-KR" altLang="en-US" dirty="0"/>
              <a:t>에서도 비슷한 모양의 함수를 사용할 수 있음</a:t>
            </a:r>
          </a:p>
          <a:p>
            <a:pPr marL="192874" indent="-192874"/>
            <a:endParaRPr lang="ko-KR" altLang="en-US" dirty="0"/>
          </a:p>
        </p:txBody>
      </p:sp>
      <p:pic>
        <p:nvPicPr>
          <p:cNvPr id="7" name="Google Shape;314;p45">
            <a:extLst>
              <a:ext uri="{FF2B5EF4-FFF2-40B4-BE49-F238E27FC236}">
                <a16:creationId xmlns:a16="http://schemas.microsoft.com/office/drawing/2014/main" id="{C3905141-B787-4AA4-8ABB-0B5332043C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51" y="4280896"/>
            <a:ext cx="7284098" cy="246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13;p45">
            <a:extLst>
              <a:ext uri="{FF2B5EF4-FFF2-40B4-BE49-F238E27FC236}">
                <a16:creationId xmlns:a16="http://schemas.microsoft.com/office/drawing/2014/main" id="{E3EA8617-DBDC-4277-81D4-3CFDE5A76A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232" y="3191551"/>
            <a:ext cx="7896225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47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1;p20">
            <a:extLst>
              <a:ext uri="{FF2B5EF4-FFF2-40B4-BE49-F238E27FC236}">
                <a16:creationId xmlns:a16="http://schemas.microsoft.com/office/drawing/2014/main" id="{A44C320E-18E3-4122-B0DA-7BC960A59BB1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Cross-entropy loss</a:t>
            </a:r>
          </a:p>
          <a:p>
            <a:pPr marL="650074" lvl="1" indent="-192874"/>
            <a:r>
              <a:rPr lang="ko-KR" altLang="en-US" dirty="0"/>
              <a:t>기존 </a:t>
            </a:r>
            <a:r>
              <a:rPr lang="en-US" altLang="ko-KR" dirty="0"/>
              <a:t>regression</a:t>
            </a:r>
            <a:r>
              <a:rPr lang="ko-KR" altLang="en-US" dirty="0"/>
              <a:t>과 다르게 해당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ko-KR" altLang="en-US" dirty="0" err="1"/>
              <a:t>맞췄냐에</a:t>
            </a:r>
            <a:r>
              <a:rPr lang="ko-KR" altLang="en-US" dirty="0"/>
              <a:t> 따른 </a:t>
            </a:r>
            <a:r>
              <a:rPr lang="en-US" altLang="ko-KR" dirty="0"/>
              <a:t>cost function </a:t>
            </a:r>
            <a:r>
              <a:rPr lang="ko-KR" altLang="en-US" dirty="0"/>
              <a:t>사용</a:t>
            </a:r>
          </a:p>
          <a:p>
            <a:pPr marL="650074" lvl="1" indent="-192874"/>
            <a:r>
              <a:rPr lang="ko-KR" altLang="en-US" dirty="0"/>
              <a:t>정답이 </a:t>
            </a:r>
            <a:r>
              <a:rPr lang="en-US" altLang="ko-KR" dirty="0"/>
              <a:t>1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ko-KR" altLang="en-US" dirty="0" err="1"/>
              <a:t>예측값</a:t>
            </a:r>
            <a:r>
              <a:rPr lang="en-US" altLang="ko-KR" dirty="0"/>
              <a:t>(h(x))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에 가까워지도록 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에가까워지도록</a:t>
            </a:r>
            <a:r>
              <a:rPr lang="ko-KR" altLang="en-US" dirty="0"/>
              <a:t> 하는 </a:t>
            </a:r>
            <a:r>
              <a:rPr lang="en-US" altLang="ko-KR" dirty="0"/>
              <a:t>cost function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로그함수 참조</a:t>
            </a:r>
            <a:r>
              <a:rPr lang="en-US" altLang="ko-KR" dirty="0"/>
              <a:t>)</a:t>
            </a:r>
          </a:p>
          <a:p>
            <a:pPr marL="650074" lvl="1" indent="-192874"/>
            <a:r>
              <a:rPr lang="en-US" altLang="ko-KR" dirty="0"/>
              <a:t>cost function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에 가까워지면 더 많은 정답을 맞췄음을 의미</a:t>
            </a:r>
          </a:p>
          <a:p>
            <a:pPr marL="192874" indent="-192874"/>
            <a:endParaRPr lang="ko-KR" altLang="en-US" dirty="0"/>
          </a:p>
        </p:txBody>
      </p:sp>
      <p:pic>
        <p:nvPicPr>
          <p:cNvPr id="9" name="Google Shape;322;p46">
            <a:extLst>
              <a:ext uri="{FF2B5EF4-FFF2-40B4-BE49-F238E27FC236}">
                <a16:creationId xmlns:a16="http://schemas.microsoft.com/office/drawing/2014/main" id="{13F95F62-27BC-46F9-B099-619358D599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7" y="3646060"/>
            <a:ext cx="7603260" cy="3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AEC8D0-7071-479E-9C8C-E7EB88B60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981" y="4020226"/>
            <a:ext cx="3898404" cy="22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322;p46">
            <a:extLst>
              <a:ext uri="{FF2B5EF4-FFF2-40B4-BE49-F238E27FC236}">
                <a16:creationId xmlns:a16="http://schemas.microsoft.com/office/drawing/2014/main" id="{13F95F62-27BC-46F9-B099-619358D599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70" y="1903712"/>
            <a:ext cx="7603260" cy="305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DE5E5E-FCF0-4245-8B34-2582360C725D}"/>
              </a:ext>
            </a:extLst>
          </p:cNvPr>
          <p:cNvCxnSpPr/>
          <p:nvPr/>
        </p:nvCxnSpPr>
        <p:spPr>
          <a:xfrm>
            <a:off x="5878286" y="4954287"/>
            <a:ext cx="0" cy="289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8A638E-0EA8-4368-91B7-D2B6B049DC2D}"/>
              </a:ext>
            </a:extLst>
          </p:cNvPr>
          <p:cNvCxnSpPr/>
          <p:nvPr/>
        </p:nvCxnSpPr>
        <p:spPr>
          <a:xfrm>
            <a:off x="6102209" y="4954287"/>
            <a:ext cx="0" cy="289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871108-719C-42B0-B88A-BB00F6DA6560}"/>
              </a:ext>
            </a:extLst>
          </p:cNvPr>
          <p:cNvGrpSpPr/>
          <p:nvPr/>
        </p:nvGrpSpPr>
        <p:grpSpPr>
          <a:xfrm>
            <a:off x="3352721" y="5409492"/>
            <a:ext cx="6147425" cy="578709"/>
            <a:chOff x="3352721" y="5409492"/>
            <a:chExt cx="6147425" cy="5787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2747D0-59CB-4F83-90CE-86D990B3B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721" y="5409492"/>
              <a:ext cx="6147425" cy="5787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35AC18-D8FE-483E-AF35-0D5155356C24}"/>
                </a:ext>
              </a:extLst>
            </p:cNvPr>
            <p:cNvSpPr txBox="1"/>
            <p:nvPr/>
          </p:nvSpPr>
          <p:spPr>
            <a:xfrm>
              <a:off x="5001208" y="5514181"/>
              <a:ext cx="401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35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23">
            <a:extLst>
              <a:ext uri="{FF2B5EF4-FFF2-40B4-BE49-F238E27FC236}">
                <a16:creationId xmlns:a16="http://schemas.microsoft.com/office/drawing/2014/main" id="{27214775-3E38-4870-A05C-63DB68877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6"/>
          <a:stretch/>
        </p:blipFill>
        <p:spPr bwMode="auto">
          <a:xfrm>
            <a:off x="653643" y="2306972"/>
            <a:ext cx="3471862" cy="44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2083135-B4ED-4158-B32F-D8E6A095E8B4}"/>
              </a:ext>
            </a:extLst>
          </p:cNvPr>
          <p:cNvSpPr/>
          <p:nvPr/>
        </p:nvSpPr>
        <p:spPr>
          <a:xfrm>
            <a:off x="1283516" y="2348917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8840218-EA79-4FD9-8467-9A278F92655F}"/>
              </a:ext>
            </a:extLst>
          </p:cNvPr>
          <p:cNvSpPr/>
          <p:nvPr/>
        </p:nvSpPr>
        <p:spPr>
          <a:xfrm>
            <a:off x="1585519" y="2348917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9125A5-FB84-4C81-B3C3-BF19EA9E99BD}"/>
              </a:ext>
            </a:extLst>
          </p:cNvPr>
          <p:cNvSpPr/>
          <p:nvPr/>
        </p:nvSpPr>
        <p:spPr>
          <a:xfrm>
            <a:off x="1698770" y="2348917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1AA1A1-E1DC-432D-9AFE-0F3DB705FA63}"/>
              </a:ext>
            </a:extLst>
          </p:cNvPr>
          <p:cNvSpPr/>
          <p:nvPr/>
        </p:nvSpPr>
        <p:spPr>
          <a:xfrm>
            <a:off x="2030834" y="2348917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0CD036-5FA5-4BD7-9F0A-7D5AED8AE1D1}"/>
              </a:ext>
            </a:extLst>
          </p:cNvPr>
          <p:cNvSpPr/>
          <p:nvPr/>
        </p:nvSpPr>
        <p:spPr>
          <a:xfrm>
            <a:off x="2242416" y="2348917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8279EC-3602-49A3-9900-401722B6A307}"/>
              </a:ext>
            </a:extLst>
          </p:cNvPr>
          <p:cNvSpPr/>
          <p:nvPr/>
        </p:nvSpPr>
        <p:spPr>
          <a:xfrm>
            <a:off x="2440485" y="2348917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A5E6175-6A57-4A15-8AF8-6A8249100B59}"/>
              </a:ext>
            </a:extLst>
          </p:cNvPr>
          <p:cNvSpPr/>
          <p:nvPr/>
        </p:nvSpPr>
        <p:spPr>
          <a:xfrm>
            <a:off x="2826156" y="234891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1FEFA6-EA53-4BCA-9F6F-4D6DC1382FD3}"/>
              </a:ext>
            </a:extLst>
          </p:cNvPr>
          <p:cNvSpPr/>
          <p:nvPr/>
        </p:nvSpPr>
        <p:spPr>
          <a:xfrm>
            <a:off x="3236060" y="234891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BB0A4D3-0BD6-477B-9D09-68755A051A05}"/>
              </a:ext>
            </a:extLst>
          </p:cNvPr>
          <p:cNvSpPr/>
          <p:nvPr/>
        </p:nvSpPr>
        <p:spPr>
          <a:xfrm>
            <a:off x="3437396" y="234891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307D47-D351-4EC8-B704-2736B728D642}"/>
              </a:ext>
            </a:extLst>
          </p:cNvPr>
          <p:cNvSpPr/>
          <p:nvPr/>
        </p:nvSpPr>
        <p:spPr>
          <a:xfrm>
            <a:off x="3638732" y="234891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B60CB41-BAB1-4F92-B855-EE40059BB868}"/>
              </a:ext>
            </a:extLst>
          </p:cNvPr>
          <p:cNvSpPr/>
          <p:nvPr/>
        </p:nvSpPr>
        <p:spPr>
          <a:xfrm>
            <a:off x="2997811" y="234891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339A0F-9750-4D68-A5F2-625334BB5951}"/>
              </a:ext>
            </a:extLst>
          </p:cNvPr>
          <p:cNvSpPr/>
          <p:nvPr/>
        </p:nvSpPr>
        <p:spPr>
          <a:xfrm>
            <a:off x="3787742" y="234891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ECD80B-B82C-4D79-8439-9B563EE74B66}"/>
              </a:ext>
            </a:extLst>
          </p:cNvPr>
          <p:cNvCxnSpPr>
            <a:cxnSpLocks/>
          </p:cNvCxnSpPr>
          <p:nvPr/>
        </p:nvCxnSpPr>
        <p:spPr bwMode="auto">
          <a:xfrm flipV="1">
            <a:off x="2642532" y="2061594"/>
            <a:ext cx="0" cy="763398"/>
          </a:xfrm>
          <a:prstGeom prst="line">
            <a:avLst/>
          </a:prstGeom>
          <a:ln w="60325">
            <a:solidFill>
              <a:srgbClr val="92D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AD4E82-0D44-43B2-B7A0-D0B1A434B624}"/>
              </a:ext>
            </a:extLst>
          </p:cNvPr>
          <p:cNvCxnSpPr/>
          <p:nvPr/>
        </p:nvCxnSpPr>
        <p:spPr>
          <a:xfrm>
            <a:off x="2534861" y="3003259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3">
            <a:extLst>
              <a:ext uri="{FF2B5EF4-FFF2-40B4-BE49-F238E27FC236}">
                <a16:creationId xmlns:a16="http://schemas.microsoft.com/office/drawing/2014/main" id="{D9DD42EB-25E2-4D12-A694-5AAAA7DE4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1"/>
          <a:stretch/>
        </p:blipFill>
        <p:spPr bwMode="auto">
          <a:xfrm>
            <a:off x="653643" y="3786436"/>
            <a:ext cx="3471862" cy="122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FB5C2163-F7C2-4EA7-A1E0-996A48B3C061}"/>
              </a:ext>
            </a:extLst>
          </p:cNvPr>
          <p:cNvSpPr/>
          <p:nvPr/>
        </p:nvSpPr>
        <p:spPr>
          <a:xfrm>
            <a:off x="1283516" y="4613945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0283D60-23D4-446C-A6F7-C0B5C6C2B034}"/>
              </a:ext>
            </a:extLst>
          </p:cNvPr>
          <p:cNvSpPr/>
          <p:nvPr/>
        </p:nvSpPr>
        <p:spPr>
          <a:xfrm>
            <a:off x="1585519" y="4613945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1B3D36-1A33-477A-BE25-48E01AEEEC47}"/>
              </a:ext>
            </a:extLst>
          </p:cNvPr>
          <p:cNvSpPr/>
          <p:nvPr/>
        </p:nvSpPr>
        <p:spPr>
          <a:xfrm>
            <a:off x="1698770" y="4613945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729B236-9FD7-4B31-A1B5-B1249F96240C}"/>
              </a:ext>
            </a:extLst>
          </p:cNvPr>
          <p:cNvSpPr/>
          <p:nvPr/>
        </p:nvSpPr>
        <p:spPr>
          <a:xfrm>
            <a:off x="2030834" y="4613945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DE55901-0EE7-4354-8E4C-72B11569948C}"/>
              </a:ext>
            </a:extLst>
          </p:cNvPr>
          <p:cNvSpPr/>
          <p:nvPr/>
        </p:nvSpPr>
        <p:spPr>
          <a:xfrm>
            <a:off x="2242416" y="4613945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CE87774-BDA1-45DC-B6AA-027EEC27E920}"/>
              </a:ext>
            </a:extLst>
          </p:cNvPr>
          <p:cNvSpPr/>
          <p:nvPr/>
        </p:nvSpPr>
        <p:spPr>
          <a:xfrm>
            <a:off x="2440485" y="4613945"/>
            <a:ext cx="94376" cy="94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6AADB93-964A-48ED-8888-EAA97C45E302}"/>
              </a:ext>
            </a:extLst>
          </p:cNvPr>
          <p:cNvSpPr/>
          <p:nvPr/>
        </p:nvSpPr>
        <p:spPr>
          <a:xfrm>
            <a:off x="2826156" y="385054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F2ED681-1ADF-4997-9AC0-59305456AE1C}"/>
              </a:ext>
            </a:extLst>
          </p:cNvPr>
          <p:cNvSpPr/>
          <p:nvPr/>
        </p:nvSpPr>
        <p:spPr>
          <a:xfrm>
            <a:off x="3218553" y="385054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E42B89-A652-433B-A428-7786613DA7C8}"/>
              </a:ext>
            </a:extLst>
          </p:cNvPr>
          <p:cNvSpPr/>
          <p:nvPr/>
        </p:nvSpPr>
        <p:spPr>
          <a:xfrm>
            <a:off x="3437396" y="385054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CFD50F-A609-4A56-BC44-2EB5CBF69251}"/>
              </a:ext>
            </a:extLst>
          </p:cNvPr>
          <p:cNvSpPr/>
          <p:nvPr/>
        </p:nvSpPr>
        <p:spPr>
          <a:xfrm>
            <a:off x="3638732" y="385054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E6E09B-0506-4196-BD03-754CA4B5A316}"/>
              </a:ext>
            </a:extLst>
          </p:cNvPr>
          <p:cNvSpPr/>
          <p:nvPr/>
        </p:nvSpPr>
        <p:spPr>
          <a:xfrm>
            <a:off x="2997811" y="385054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7E4BD1-CEEF-4288-BAEF-B101E46C2B78}"/>
              </a:ext>
            </a:extLst>
          </p:cNvPr>
          <p:cNvSpPr/>
          <p:nvPr/>
        </p:nvSpPr>
        <p:spPr>
          <a:xfrm>
            <a:off x="3787742" y="3850547"/>
            <a:ext cx="94376" cy="94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9D69B622-1E4D-4368-ADEA-537F1BB5FE76}"/>
              </a:ext>
            </a:extLst>
          </p:cNvPr>
          <p:cNvSpPr/>
          <p:nvPr/>
        </p:nvSpPr>
        <p:spPr>
          <a:xfrm>
            <a:off x="1141240" y="3820370"/>
            <a:ext cx="2692866" cy="907062"/>
          </a:xfrm>
          <a:custGeom>
            <a:avLst/>
            <a:gdLst>
              <a:gd name="connsiteX0" fmla="*/ 0 w 2692866"/>
              <a:gd name="connsiteY0" fmla="*/ 823172 h 907062"/>
              <a:gd name="connsiteX1" fmla="*/ 226502 w 2692866"/>
              <a:gd name="connsiteY1" fmla="*/ 831561 h 907062"/>
              <a:gd name="connsiteX2" fmla="*/ 419449 w 2692866"/>
              <a:gd name="connsiteY2" fmla="*/ 865117 h 907062"/>
              <a:gd name="connsiteX3" fmla="*/ 545284 w 2692866"/>
              <a:gd name="connsiteY3" fmla="*/ 881895 h 907062"/>
              <a:gd name="connsiteX4" fmla="*/ 645952 w 2692866"/>
              <a:gd name="connsiteY4" fmla="*/ 890284 h 907062"/>
              <a:gd name="connsiteX5" fmla="*/ 813732 w 2692866"/>
              <a:gd name="connsiteY5" fmla="*/ 907062 h 907062"/>
              <a:gd name="connsiteX6" fmla="*/ 1124124 w 2692866"/>
              <a:gd name="connsiteY6" fmla="*/ 898673 h 907062"/>
              <a:gd name="connsiteX7" fmla="*/ 1157680 w 2692866"/>
              <a:gd name="connsiteY7" fmla="*/ 881895 h 907062"/>
              <a:gd name="connsiteX8" fmla="*/ 1191236 w 2692866"/>
              <a:gd name="connsiteY8" fmla="*/ 873506 h 907062"/>
              <a:gd name="connsiteX9" fmla="*/ 1224792 w 2692866"/>
              <a:gd name="connsiteY9" fmla="*/ 856728 h 907062"/>
              <a:gd name="connsiteX10" fmla="*/ 1308682 w 2692866"/>
              <a:gd name="connsiteY10" fmla="*/ 831561 h 907062"/>
              <a:gd name="connsiteX11" fmla="*/ 1359016 w 2692866"/>
              <a:gd name="connsiteY11" fmla="*/ 798005 h 907062"/>
              <a:gd name="connsiteX12" fmla="*/ 1384183 w 2692866"/>
              <a:gd name="connsiteY12" fmla="*/ 781227 h 907062"/>
              <a:gd name="connsiteX13" fmla="*/ 1409350 w 2692866"/>
              <a:gd name="connsiteY13" fmla="*/ 764449 h 907062"/>
              <a:gd name="connsiteX14" fmla="*/ 1426128 w 2692866"/>
              <a:gd name="connsiteY14" fmla="*/ 739282 h 907062"/>
              <a:gd name="connsiteX15" fmla="*/ 1451295 w 2692866"/>
              <a:gd name="connsiteY15" fmla="*/ 730893 h 907062"/>
              <a:gd name="connsiteX16" fmla="*/ 1459684 w 2692866"/>
              <a:gd name="connsiteY16" fmla="*/ 705726 h 907062"/>
              <a:gd name="connsiteX17" fmla="*/ 1476462 w 2692866"/>
              <a:gd name="connsiteY17" fmla="*/ 680559 h 907062"/>
              <a:gd name="connsiteX18" fmla="*/ 1501629 w 2692866"/>
              <a:gd name="connsiteY18" fmla="*/ 605058 h 907062"/>
              <a:gd name="connsiteX19" fmla="*/ 1510018 w 2692866"/>
              <a:gd name="connsiteY19" fmla="*/ 579891 h 907062"/>
              <a:gd name="connsiteX20" fmla="*/ 1518407 w 2692866"/>
              <a:gd name="connsiteY20" fmla="*/ 487612 h 907062"/>
              <a:gd name="connsiteX21" fmla="*/ 1543574 w 2692866"/>
              <a:gd name="connsiteY21" fmla="*/ 353388 h 907062"/>
              <a:gd name="connsiteX22" fmla="*/ 1560352 w 2692866"/>
              <a:gd name="connsiteY22" fmla="*/ 277887 h 907062"/>
              <a:gd name="connsiteX23" fmla="*/ 1568741 w 2692866"/>
              <a:gd name="connsiteY23" fmla="*/ 235943 h 907062"/>
              <a:gd name="connsiteX24" fmla="*/ 1577130 w 2692866"/>
              <a:gd name="connsiteY24" fmla="*/ 210776 h 907062"/>
              <a:gd name="connsiteX25" fmla="*/ 1619075 w 2692866"/>
              <a:gd name="connsiteY25" fmla="*/ 126886 h 907062"/>
              <a:gd name="connsiteX26" fmla="*/ 1644242 w 2692866"/>
              <a:gd name="connsiteY26" fmla="*/ 110108 h 907062"/>
              <a:gd name="connsiteX27" fmla="*/ 1652631 w 2692866"/>
              <a:gd name="connsiteY27" fmla="*/ 84941 h 907062"/>
              <a:gd name="connsiteX28" fmla="*/ 1677798 w 2692866"/>
              <a:gd name="connsiteY28" fmla="*/ 76552 h 907062"/>
              <a:gd name="connsiteX29" fmla="*/ 1702965 w 2692866"/>
              <a:gd name="connsiteY29" fmla="*/ 59774 h 907062"/>
              <a:gd name="connsiteX30" fmla="*/ 1728132 w 2692866"/>
              <a:gd name="connsiteY30" fmla="*/ 51385 h 907062"/>
              <a:gd name="connsiteX31" fmla="*/ 1812022 w 2692866"/>
              <a:gd name="connsiteY31" fmla="*/ 34607 h 907062"/>
              <a:gd name="connsiteX32" fmla="*/ 1929468 w 2692866"/>
              <a:gd name="connsiteY32" fmla="*/ 9440 h 907062"/>
              <a:gd name="connsiteX33" fmla="*/ 2046913 w 2692866"/>
              <a:gd name="connsiteY33" fmla="*/ 1051 h 907062"/>
              <a:gd name="connsiteX34" fmla="*/ 2692866 w 2692866"/>
              <a:gd name="connsiteY34" fmla="*/ 1051 h 90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92866" h="907062">
                <a:moveTo>
                  <a:pt x="0" y="823172"/>
                </a:moveTo>
                <a:cubicBezTo>
                  <a:pt x="75501" y="825968"/>
                  <a:pt x="151325" y="824043"/>
                  <a:pt x="226502" y="831561"/>
                </a:cubicBezTo>
                <a:cubicBezTo>
                  <a:pt x="291459" y="838057"/>
                  <a:pt x="354741" y="856489"/>
                  <a:pt x="419449" y="865117"/>
                </a:cubicBezTo>
                <a:cubicBezTo>
                  <a:pt x="461394" y="870710"/>
                  <a:pt x="503227" y="877222"/>
                  <a:pt x="545284" y="881895"/>
                </a:cubicBezTo>
                <a:cubicBezTo>
                  <a:pt x="578750" y="885613"/>
                  <a:pt x="612427" y="887141"/>
                  <a:pt x="645952" y="890284"/>
                </a:cubicBezTo>
                <a:lnTo>
                  <a:pt x="813732" y="907062"/>
                </a:lnTo>
                <a:cubicBezTo>
                  <a:pt x="917196" y="904266"/>
                  <a:pt x="1020898" y="906226"/>
                  <a:pt x="1124124" y="898673"/>
                </a:cubicBezTo>
                <a:cubicBezTo>
                  <a:pt x="1136596" y="897760"/>
                  <a:pt x="1145971" y="886286"/>
                  <a:pt x="1157680" y="881895"/>
                </a:cubicBezTo>
                <a:cubicBezTo>
                  <a:pt x="1168475" y="877847"/>
                  <a:pt x="1180441" y="877554"/>
                  <a:pt x="1191236" y="873506"/>
                </a:cubicBezTo>
                <a:cubicBezTo>
                  <a:pt x="1202945" y="869115"/>
                  <a:pt x="1213083" y="861119"/>
                  <a:pt x="1224792" y="856728"/>
                </a:cubicBezTo>
                <a:cubicBezTo>
                  <a:pt x="1251589" y="846679"/>
                  <a:pt x="1284096" y="847952"/>
                  <a:pt x="1308682" y="831561"/>
                </a:cubicBezTo>
                <a:lnTo>
                  <a:pt x="1359016" y="798005"/>
                </a:lnTo>
                <a:lnTo>
                  <a:pt x="1384183" y="781227"/>
                </a:lnTo>
                <a:lnTo>
                  <a:pt x="1409350" y="764449"/>
                </a:lnTo>
                <a:cubicBezTo>
                  <a:pt x="1414943" y="756060"/>
                  <a:pt x="1418255" y="745580"/>
                  <a:pt x="1426128" y="739282"/>
                </a:cubicBezTo>
                <a:cubicBezTo>
                  <a:pt x="1433033" y="733758"/>
                  <a:pt x="1445042" y="737146"/>
                  <a:pt x="1451295" y="730893"/>
                </a:cubicBezTo>
                <a:cubicBezTo>
                  <a:pt x="1457548" y="724640"/>
                  <a:pt x="1455729" y="713635"/>
                  <a:pt x="1459684" y="705726"/>
                </a:cubicBezTo>
                <a:cubicBezTo>
                  <a:pt x="1464193" y="696708"/>
                  <a:pt x="1472367" y="689772"/>
                  <a:pt x="1476462" y="680559"/>
                </a:cubicBezTo>
                <a:lnTo>
                  <a:pt x="1501629" y="605058"/>
                </a:lnTo>
                <a:lnTo>
                  <a:pt x="1510018" y="579891"/>
                </a:lnTo>
                <a:cubicBezTo>
                  <a:pt x="1512814" y="549131"/>
                  <a:pt x="1514798" y="518287"/>
                  <a:pt x="1518407" y="487612"/>
                </a:cubicBezTo>
                <a:cubicBezTo>
                  <a:pt x="1522143" y="455853"/>
                  <a:pt x="1539121" y="375655"/>
                  <a:pt x="1543574" y="353388"/>
                </a:cubicBezTo>
                <a:cubicBezTo>
                  <a:pt x="1568872" y="226898"/>
                  <a:pt x="1536660" y="384498"/>
                  <a:pt x="1560352" y="277887"/>
                </a:cubicBezTo>
                <a:cubicBezTo>
                  <a:pt x="1563445" y="263968"/>
                  <a:pt x="1565283" y="249776"/>
                  <a:pt x="1568741" y="235943"/>
                </a:cubicBezTo>
                <a:cubicBezTo>
                  <a:pt x="1570886" y="227364"/>
                  <a:pt x="1574701" y="219279"/>
                  <a:pt x="1577130" y="210776"/>
                </a:cubicBezTo>
                <a:cubicBezTo>
                  <a:pt x="1586035" y="179610"/>
                  <a:pt x="1586775" y="148419"/>
                  <a:pt x="1619075" y="126886"/>
                </a:cubicBezTo>
                <a:lnTo>
                  <a:pt x="1644242" y="110108"/>
                </a:lnTo>
                <a:cubicBezTo>
                  <a:pt x="1647038" y="101719"/>
                  <a:pt x="1646378" y="91194"/>
                  <a:pt x="1652631" y="84941"/>
                </a:cubicBezTo>
                <a:cubicBezTo>
                  <a:pt x="1658884" y="78688"/>
                  <a:pt x="1669889" y="80507"/>
                  <a:pt x="1677798" y="76552"/>
                </a:cubicBezTo>
                <a:cubicBezTo>
                  <a:pt x="1686816" y="72043"/>
                  <a:pt x="1693947" y="64283"/>
                  <a:pt x="1702965" y="59774"/>
                </a:cubicBezTo>
                <a:cubicBezTo>
                  <a:pt x="1710874" y="55819"/>
                  <a:pt x="1719629" y="53814"/>
                  <a:pt x="1728132" y="51385"/>
                </a:cubicBezTo>
                <a:cubicBezTo>
                  <a:pt x="1825728" y="23500"/>
                  <a:pt x="1680182" y="67567"/>
                  <a:pt x="1812022" y="34607"/>
                </a:cubicBezTo>
                <a:cubicBezTo>
                  <a:pt x="1907081" y="10842"/>
                  <a:pt x="1815058" y="19841"/>
                  <a:pt x="1929468" y="9440"/>
                </a:cubicBezTo>
                <a:cubicBezTo>
                  <a:pt x="1968555" y="5887"/>
                  <a:pt x="2007667" y="1482"/>
                  <a:pt x="2046913" y="1051"/>
                </a:cubicBezTo>
                <a:cubicBezTo>
                  <a:pt x="2262218" y="-1315"/>
                  <a:pt x="2477548" y="1051"/>
                  <a:pt x="2692866" y="10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12345EAF-F33C-45A5-872C-2F20AE46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992" y="2450970"/>
            <a:ext cx="5604011" cy="2987905"/>
          </a:xfrm>
        </p:spPr>
        <p:txBody>
          <a:bodyPr/>
          <a:lstStyle/>
          <a:p>
            <a:r>
              <a:rPr lang="en-US" altLang="ko-KR" sz="2400" dirty="0"/>
              <a:t>Hypothesis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Cost function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71E1F-C4C1-4042-87B1-81C884BE83D8}"/>
                  </a:ext>
                </a:extLst>
              </p:cNvPr>
              <p:cNvSpPr txBox="1"/>
              <p:nvPr/>
            </p:nvSpPr>
            <p:spPr>
              <a:xfrm>
                <a:off x="6467046" y="3078048"/>
                <a:ext cx="5053691" cy="532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71E1F-C4C1-4042-87B1-81C884BE8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46" y="3078048"/>
                <a:ext cx="5053691" cy="532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DEC79524-8B8F-4E88-9D3C-D4F421632E94}"/>
              </a:ext>
            </a:extLst>
          </p:cNvPr>
          <p:cNvGrpSpPr/>
          <p:nvPr/>
        </p:nvGrpSpPr>
        <p:grpSpPr>
          <a:xfrm>
            <a:off x="5788010" y="4480688"/>
            <a:ext cx="6147425" cy="578709"/>
            <a:chOff x="3352721" y="5409492"/>
            <a:chExt cx="6147425" cy="57870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77B73E1-CAEE-41E5-9CBA-842C81A3E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721" y="5409492"/>
              <a:ext cx="6147425" cy="578709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3E8D5B-55C1-4314-9724-499840BE876C}"/>
                </a:ext>
              </a:extLst>
            </p:cNvPr>
            <p:cNvSpPr txBox="1"/>
            <p:nvPr/>
          </p:nvSpPr>
          <p:spPr>
            <a:xfrm>
              <a:off x="5001208" y="5514181"/>
              <a:ext cx="401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605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Tensor</a:t>
            </a:r>
          </a:p>
          <a:p>
            <a:pPr marL="650074" lvl="1" indent="-192874"/>
            <a:r>
              <a:rPr lang="en-US" altLang="ko-KR" dirty="0"/>
              <a:t>3</a:t>
            </a:r>
            <a:r>
              <a:rPr lang="ko-KR" altLang="en-US" dirty="0"/>
              <a:t>차원 이상의 행렬</a:t>
            </a:r>
            <a:endParaRPr lang="en-US" altLang="ko-KR" dirty="0"/>
          </a:p>
          <a:p>
            <a:pPr marL="650074" lvl="1" indent="-192874"/>
            <a:r>
              <a:rPr lang="ko-KR" altLang="en-US" dirty="0" err="1"/>
              <a:t>딥러닝에서는</a:t>
            </a:r>
            <a:r>
              <a:rPr lang="ko-KR" altLang="en-US" dirty="0"/>
              <a:t> 통상적으로 다 </a:t>
            </a:r>
            <a:r>
              <a:rPr lang="ko-KR" altLang="en-US" dirty="0" err="1"/>
              <a:t>텐서라고</a:t>
            </a:r>
            <a:r>
              <a:rPr lang="ko-KR" altLang="en-US" dirty="0"/>
              <a:t> 부름</a:t>
            </a:r>
          </a:p>
          <a:p>
            <a:pPr marL="192874" indent="-192874"/>
            <a:endParaRPr lang="ko-KR" altLang="en-US" dirty="0"/>
          </a:p>
        </p:txBody>
      </p:sp>
      <p:pic>
        <p:nvPicPr>
          <p:cNvPr id="1026" name="Picture 2" descr="스칼라, 벡터, 행렬, 텐서 – Art28">
            <a:extLst>
              <a:ext uri="{FF2B5EF4-FFF2-40B4-BE49-F238E27FC236}">
                <a16:creationId xmlns:a16="http://schemas.microsoft.com/office/drawing/2014/main" id="{E7EC5A42-1BF6-4F8B-B133-83B5935F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34" y="2792477"/>
            <a:ext cx="96012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903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ko-KR" altLang="en-US" dirty="0" err="1"/>
              <a:t>행렬곱</a:t>
            </a:r>
            <a:endParaRPr lang="ko-KR" altLang="en-US" dirty="0"/>
          </a:p>
        </p:txBody>
      </p:sp>
      <p:pic>
        <p:nvPicPr>
          <p:cNvPr id="48" name="Picture 4" descr="행렬의 곱셈, 행렬의 거듭제곱 – 수학방">
            <a:extLst>
              <a:ext uri="{FF2B5EF4-FFF2-40B4-BE49-F238E27FC236}">
                <a16:creationId xmlns:a16="http://schemas.microsoft.com/office/drawing/2014/main" id="{DA48B4E0-4791-458C-B582-621FED35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43" y="1628385"/>
            <a:ext cx="8283759" cy="30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4673EDE-6618-4A74-B18E-71C50234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65" y="4879776"/>
            <a:ext cx="3633717" cy="1816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DEC7D-EF50-4AA3-9EC9-BCDF81B7FDFB}"/>
              </a:ext>
            </a:extLst>
          </p:cNvPr>
          <p:cNvSpPr txBox="1"/>
          <p:nvPr/>
        </p:nvSpPr>
        <p:spPr>
          <a:xfrm>
            <a:off x="1516560" y="4708452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곱해지는 </a:t>
            </a:r>
            <a:r>
              <a:rPr lang="ko-KR" altLang="en-US" dirty="0" err="1"/>
              <a:t>텐서들의</a:t>
            </a:r>
            <a:r>
              <a:rPr lang="ko-KR" altLang="en-US" dirty="0"/>
              <a:t> 뒤</a:t>
            </a:r>
            <a:r>
              <a:rPr lang="en-US" altLang="ko-KR" dirty="0"/>
              <a:t>(k),</a:t>
            </a:r>
            <a:r>
              <a:rPr lang="ko-KR" altLang="en-US" dirty="0"/>
              <a:t>앞</a:t>
            </a:r>
            <a:r>
              <a:rPr lang="en-US" altLang="ko-KR" dirty="0"/>
              <a:t>(k)</a:t>
            </a:r>
            <a:r>
              <a:rPr lang="ko-KR" altLang="en-US" dirty="0"/>
              <a:t>의 차원이 </a:t>
            </a:r>
            <a:r>
              <a:rPr lang="ko-KR" altLang="en-US" dirty="0" err="1"/>
              <a:t>같아야함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A5E22-AA36-40BA-A40E-6A823FF9C439}"/>
              </a:ext>
            </a:extLst>
          </p:cNvPr>
          <p:cNvSpPr txBox="1"/>
          <p:nvPr/>
        </p:nvSpPr>
        <p:spPr>
          <a:xfrm>
            <a:off x="7490982" y="5788205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1*1 + 2*1 + 3*1 = 6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494C5-737B-417F-A747-9BB330EDA380}"/>
              </a:ext>
            </a:extLst>
          </p:cNvPr>
          <p:cNvSpPr txBox="1"/>
          <p:nvPr/>
        </p:nvSpPr>
        <p:spPr>
          <a:xfrm>
            <a:off x="7193937" y="4708452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정답의 차원은 뒤</a:t>
            </a:r>
            <a:r>
              <a:rPr lang="en-US" altLang="ko-KR" dirty="0"/>
              <a:t>(k),</a:t>
            </a:r>
            <a:r>
              <a:rPr lang="ko-KR" altLang="en-US" dirty="0"/>
              <a:t>앞</a:t>
            </a:r>
            <a:r>
              <a:rPr lang="en-US" altLang="ko-KR" dirty="0"/>
              <a:t>(k)</a:t>
            </a:r>
            <a:r>
              <a:rPr lang="ko-KR" altLang="en-US" dirty="0"/>
              <a:t>를 제외한 차원을 붙임</a:t>
            </a:r>
          </a:p>
        </p:txBody>
      </p:sp>
    </p:spTree>
    <p:extLst>
      <p:ext uri="{BB962C8B-B14F-4D97-AF65-F5344CB8AC3E}">
        <p14:creationId xmlns:p14="http://schemas.microsoft.com/office/powerpoint/2010/main" val="3238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64ACD095-9DD7-48CA-8E49-DF5BC26DE209}"/>
              </a:ext>
            </a:extLst>
          </p:cNvPr>
          <p:cNvSpPr txBox="1">
            <a:spLocks/>
          </p:cNvSpPr>
          <p:nvPr/>
        </p:nvSpPr>
        <p:spPr>
          <a:xfrm>
            <a:off x="399789" y="1343817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machine learning process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사람이 직접 추출한 입력 데이터의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기반으로 정답을 예측하는 것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입력된 </a:t>
            </a:r>
            <a:r>
              <a:rPr lang="en-US" altLang="ko-KR" sz="2000" dirty="0"/>
              <a:t>feature</a:t>
            </a:r>
            <a:r>
              <a:rPr lang="ko-KR" altLang="en-US" sz="2000" dirty="0"/>
              <a:t>과 정답 사이의 </a:t>
            </a:r>
            <a:r>
              <a:rPr lang="en-US" altLang="ko-KR" sz="2000" dirty="0"/>
              <a:t>pattern</a:t>
            </a:r>
            <a:r>
              <a:rPr lang="ko-KR" altLang="en-US" sz="2000" dirty="0"/>
              <a:t>을 사람이 설정한 식</a:t>
            </a:r>
            <a:r>
              <a:rPr lang="en-US" altLang="ko-KR" sz="2000" dirty="0"/>
              <a:t>(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)</a:t>
            </a:r>
            <a:r>
              <a:rPr lang="ko-KR" altLang="en-US" sz="2000" dirty="0"/>
              <a:t>을 통해 표현하고자 하는 것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ex)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800" dirty="0"/>
              <a:t>학습한 시간과 </a:t>
            </a:r>
            <a:r>
              <a:rPr lang="ko-KR" altLang="en-US" sz="1800" dirty="0" err="1"/>
              <a:t>성적간의</a:t>
            </a:r>
            <a:r>
              <a:rPr lang="ko-KR" altLang="en-US" sz="1800" dirty="0"/>
              <a:t> 상관관계를 가장 잘 나타내는 식</a:t>
            </a:r>
            <a:r>
              <a:rPr lang="en-US" altLang="ko-KR" sz="1800" dirty="0"/>
              <a:t>(</a:t>
            </a:r>
            <a:r>
              <a:rPr lang="ko-KR" altLang="en-US" sz="1800" dirty="0"/>
              <a:t>알고리즘</a:t>
            </a:r>
            <a:r>
              <a:rPr lang="en-US" altLang="ko-KR" sz="1800" dirty="0"/>
              <a:t>) </a:t>
            </a:r>
            <a:r>
              <a:rPr lang="ko-KR" altLang="en-US" sz="1800" dirty="0"/>
              <a:t>찾기</a:t>
            </a:r>
          </a:p>
          <a:p>
            <a:pPr marL="1107274" lvl="2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1800" dirty="0"/>
              <a:t>자연어에서 추출된 </a:t>
            </a:r>
            <a:r>
              <a:rPr lang="en-US" altLang="ko-KR" sz="1800" dirty="0"/>
              <a:t>TF-IDF</a:t>
            </a:r>
            <a:r>
              <a:rPr lang="ko-KR" altLang="en-US" sz="1800" dirty="0"/>
              <a:t>를 </a:t>
            </a:r>
            <a:r>
              <a:rPr lang="en-US" altLang="ko-KR" sz="1800" dirty="0"/>
              <a:t>SVM</a:t>
            </a:r>
            <a:r>
              <a:rPr lang="ko-KR" altLang="en-US" sz="1800" dirty="0"/>
              <a:t>을 통해 문장의 감정 분류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98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 with 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12874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ko-KR" altLang="en-US" dirty="0" err="1"/>
              <a:t>행렬곱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Hypo: y = a * x + b * 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28B61-15EE-4324-9AAE-E587CCE4B650}"/>
              </a:ext>
            </a:extLst>
          </p:cNvPr>
          <p:cNvSpPr txBox="1"/>
          <p:nvPr/>
        </p:nvSpPr>
        <p:spPr>
          <a:xfrm>
            <a:off x="2892490" y="2931455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</a:t>
            </a:r>
            <a:r>
              <a:rPr lang="en-US" altLang="ko-KR" sz="2800" dirty="0" err="1"/>
              <a:t>a,b</a:t>
            </a:r>
            <a:r>
              <a:rPr lang="en-US" altLang="ko-KR" sz="2800" dirty="0"/>
              <a:t>]]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AEBFD-C6BC-4D21-B2E4-7838DE47945F}"/>
              </a:ext>
            </a:extLst>
          </p:cNvPr>
          <p:cNvSpPr txBox="1"/>
          <p:nvPr/>
        </p:nvSpPr>
        <p:spPr>
          <a:xfrm>
            <a:off x="1492899" y="293145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[[x,1]]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339E-5F2B-4B6E-9778-8937ABA31A56}"/>
              </a:ext>
            </a:extLst>
          </p:cNvPr>
          <p:cNvSpPr txBox="1"/>
          <p:nvPr/>
        </p:nvSpPr>
        <p:spPr>
          <a:xfrm>
            <a:off x="1709304" y="34290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008E-FE81-4170-9A82-D70F4CA4E520}"/>
              </a:ext>
            </a:extLst>
          </p:cNvPr>
          <p:cNvSpPr txBox="1"/>
          <p:nvPr/>
        </p:nvSpPr>
        <p:spPr>
          <a:xfrm>
            <a:off x="3128131" y="34290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(1,2)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9AA4A-C6D3-4DEF-8CA0-662BB27046C6}"/>
              </a:ext>
            </a:extLst>
          </p:cNvPr>
          <p:cNvCxnSpPr/>
          <p:nvPr/>
        </p:nvCxnSpPr>
        <p:spPr>
          <a:xfrm flipH="1">
            <a:off x="2609994" y="3886587"/>
            <a:ext cx="12107" cy="68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5BBC23-87E0-46DF-B3B4-72EBA630E5CE}"/>
              </a:ext>
            </a:extLst>
          </p:cNvPr>
          <p:cNvSpPr txBox="1"/>
          <p:nvPr/>
        </p:nvSpPr>
        <p:spPr>
          <a:xfrm>
            <a:off x="2724538" y="4042102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Transpose [</a:t>
            </a:r>
            <a:r>
              <a:rPr lang="en-US" altLang="ko-KR" dirty="0" err="1"/>
              <a:t>a,b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16D02-1DCA-4CB4-8972-38E68CC21CF4}"/>
              </a:ext>
            </a:extLst>
          </p:cNvPr>
          <p:cNvSpPr txBox="1"/>
          <p:nvPr/>
        </p:nvSpPr>
        <p:spPr>
          <a:xfrm>
            <a:off x="4911059" y="2931455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[[y]]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53F22-7FE6-46E1-AF07-44D84D9DE66A}"/>
              </a:ext>
            </a:extLst>
          </p:cNvPr>
          <p:cNvSpPr txBox="1"/>
          <p:nvPr/>
        </p:nvSpPr>
        <p:spPr>
          <a:xfrm>
            <a:off x="4994416" y="34290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0BB-F71E-4D7E-B8B8-2AB2A7123BCE}"/>
              </a:ext>
            </a:extLst>
          </p:cNvPr>
          <p:cNvSpPr txBox="1"/>
          <p:nvPr/>
        </p:nvSpPr>
        <p:spPr>
          <a:xfrm>
            <a:off x="3057571" y="4950322"/>
            <a:ext cx="745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[[a,</a:t>
            </a:r>
          </a:p>
          <a:p>
            <a:r>
              <a:rPr lang="en-US" altLang="ko-KR" sz="2800" dirty="0"/>
              <a:t> b]]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53E0-6A53-46E0-A953-36A744C8199B}"/>
              </a:ext>
            </a:extLst>
          </p:cNvPr>
          <p:cNvSpPr txBox="1"/>
          <p:nvPr/>
        </p:nvSpPr>
        <p:spPr>
          <a:xfrm>
            <a:off x="1492899" y="5209201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[[x,1]]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32D3B-1B7B-43DE-943E-BDDD4BFCFF1C}"/>
              </a:ext>
            </a:extLst>
          </p:cNvPr>
          <p:cNvSpPr txBox="1"/>
          <p:nvPr/>
        </p:nvSpPr>
        <p:spPr>
          <a:xfrm>
            <a:off x="1709304" y="570674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(1,2)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8495B-C888-4AD8-B8E7-BB8AD7786F38}"/>
              </a:ext>
            </a:extLst>
          </p:cNvPr>
          <p:cNvSpPr txBox="1"/>
          <p:nvPr/>
        </p:nvSpPr>
        <p:spPr>
          <a:xfrm>
            <a:off x="3115280" y="590442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(2.1)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EA58A-77A7-4D65-A582-755CB7C8895B}"/>
              </a:ext>
            </a:extLst>
          </p:cNvPr>
          <p:cNvSpPr txBox="1"/>
          <p:nvPr/>
        </p:nvSpPr>
        <p:spPr>
          <a:xfrm>
            <a:off x="4911059" y="5209201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[[y]]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75062-5C6D-4214-A8E3-F21927014D71}"/>
              </a:ext>
            </a:extLst>
          </p:cNvPr>
          <p:cNvSpPr txBox="1"/>
          <p:nvPr/>
        </p:nvSpPr>
        <p:spPr>
          <a:xfrm>
            <a:off x="4994416" y="570674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F98636-76F8-4591-AB68-2C9C2953C4AC}"/>
              </a:ext>
            </a:extLst>
          </p:cNvPr>
          <p:cNvSpPr/>
          <p:nvPr/>
        </p:nvSpPr>
        <p:spPr>
          <a:xfrm>
            <a:off x="2724538" y="5439537"/>
            <a:ext cx="83976" cy="746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E6262-3EEA-447B-8F2D-E87A26FE7CC4}"/>
              </a:ext>
            </a:extLst>
          </p:cNvPr>
          <p:cNvSpPr txBox="1"/>
          <p:nvPr/>
        </p:nvSpPr>
        <p:spPr>
          <a:xfrm>
            <a:off x="4204024" y="5257717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00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 with 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26287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00000"/>
              </a:lnSpc>
            </a:pPr>
            <a:r>
              <a:rPr lang="en-US" altLang="ko-KR" dirty="0"/>
              <a:t>Batch processing</a:t>
            </a:r>
          </a:p>
          <a:p>
            <a:pPr marL="650074" lvl="1" indent="-192874">
              <a:lnSpc>
                <a:spcPct val="100000"/>
              </a:lnSpc>
            </a:pPr>
            <a:r>
              <a:rPr lang="en-US" altLang="ko-KR" dirty="0"/>
              <a:t>Hypo: y = a * x + b * 1</a:t>
            </a:r>
          </a:p>
          <a:p>
            <a:pPr marL="650074" lvl="1" indent="-192874">
              <a:lnSpc>
                <a:spcPct val="100000"/>
              </a:lnSpc>
            </a:pPr>
            <a:r>
              <a:rPr lang="ko-KR" altLang="en-US" dirty="0"/>
              <a:t>여러 개의 데이터를 한번의 연산으로 처리하는 방법</a:t>
            </a:r>
            <a:endParaRPr lang="en-US" altLang="ko-KR" dirty="0"/>
          </a:p>
          <a:p>
            <a:pPr marL="650074" lvl="1" indent="-192874">
              <a:lnSpc>
                <a:spcPct val="100000"/>
              </a:lnSpc>
            </a:pPr>
            <a:r>
              <a:rPr lang="en-US" altLang="ko-KR" dirty="0"/>
              <a:t>Tensor</a:t>
            </a:r>
            <a:r>
              <a:rPr lang="ko-KR" altLang="en-US" dirty="0"/>
              <a:t>를 이용해서 여러 개의 데이터를 한번에 처리할 수 있음</a:t>
            </a:r>
            <a:endParaRPr lang="en-US" altLang="ko-KR" dirty="0"/>
          </a:p>
          <a:p>
            <a:pPr marL="650074" lvl="1" indent="-192874">
              <a:lnSpc>
                <a:spcPct val="100000"/>
              </a:lnSpc>
            </a:pPr>
            <a:r>
              <a:rPr lang="ko-KR" altLang="en-US" dirty="0"/>
              <a:t>메모리를 </a:t>
            </a:r>
            <a:r>
              <a:rPr lang="en-US" altLang="ko-KR" dirty="0"/>
              <a:t>load</a:t>
            </a:r>
            <a:r>
              <a:rPr lang="ko-KR" altLang="en-US" dirty="0"/>
              <a:t>하고 </a:t>
            </a:r>
            <a:r>
              <a:rPr lang="en-US" altLang="ko-KR" dirty="0"/>
              <a:t>flush</a:t>
            </a:r>
            <a:r>
              <a:rPr lang="ko-KR" altLang="en-US" dirty="0"/>
              <a:t>하는 과정에서 많은 </a:t>
            </a:r>
            <a:r>
              <a:rPr lang="en-US" altLang="ko-KR" dirty="0"/>
              <a:t>cost</a:t>
            </a:r>
            <a:r>
              <a:rPr lang="ko-KR" altLang="en-US" dirty="0"/>
              <a:t>가 들기에</a:t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tensor load</a:t>
            </a:r>
            <a:r>
              <a:rPr lang="ko-KR" altLang="en-US" dirty="0"/>
              <a:t>에 여러 개의 데이터를 처리할 수 있어서 효율적임</a:t>
            </a:r>
            <a:endParaRPr lang="en-US" altLang="ko-KR" dirty="0"/>
          </a:p>
          <a:p>
            <a:pPr marL="650074" lvl="1" indent="-192874">
              <a:lnSpc>
                <a:spcPct val="100000"/>
              </a:lnSpc>
            </a:pPr>
            <a:r>
              <a:rPr lang="en-US" altLang="ko-KR" dirty="0"/>
              <a:t>Data:</a:t>
            </a:r>
            <a:r>
              <a:rPr lang="ko-KR" altLang="en-US" dirty="0"/>
              <a:t> </a:t>
            </a:r>
            <a:r>
              <a:rPr lang="en-US" altLang="ko-KR" dirty="0"/>
              <a:t>x1,x2,x3 / target: y1,y2,y3</a:t>
            </a:r>
          </a:p>
          <a:p>
            <a:pPr marL="650074" lvl="1" indent="-192874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0BB-F71E-4D7E-B8B8-2AB2A7123BCE}"/>
              </a:ext>
            </a:extLst>
          </p:cNvPr>
          <p:cNvSpPr txBox="1"/>
          <p:nvPr/>
        </p:nvSpPr>
        <p:spPr>
          <a:xfrm>
            <a:off x="2701971" y="4901943"/>
            <a:ext cx="854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[[a],</a:t>
            </a:r>
          </a:p>
          <a:p>
            <a:r>
              <a:rPr lang="en-US" altLang="ko-KR" sz="2800" dirty="0"/>
              <a:t> [b]]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53E0-6A53-46E0-A953-36A744C8199B}"/>
              </a:ext>
            </a:extLst>
          </p:cNvPr>
          <p:cNvSpPr txBox="1"/>
          <p:nvPr/>
        </p:nvSpPr>
        <p:spPr>
          <a:xfrm>
            <a:off x="1007668" y="4710857"/>
            <a:ext cx="12779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[[x1,1],</a:t>
            </a:r>
          </a:p>
          <a:p>
            <a:r>
              <a:rPr lang="en-US" altLang="ko-KR" sz="2800" dirty="0"/>
              <a:t> [x2,1],</a:t>
            </a:r>
          </a:p>
          <a:p>
            <a:r>
              <a:rPr lang="en-US" altLang="ko-KR" sz="2800" dirty="0"/>
              <a:t> [x3,1]]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32D3B-1B7B-43DE-943E-BDDD4BFCFF1C}"/>
              </a:ext>
            </a:extLst>
          </p:cNvPr>
          <p:cNvSpPr txBox="1"/>
          <p:nvPr/>
        </p:nvSpPr>
        <p:spPr>
          <a:xfrm>
            <a:off x="1331474" y="62125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8495B-C888-4AD8-B8E7-BB8AD7786F38}"/>
              </a:ext>
            </a:extLst>
          </p:cNvPr>
          <p:cNvSpPr txBox="1"/>
          <p:nvPr/>
        </p:nvSpPr>
        <p:spPr>
          <a:xfrm>
            <a:off x="2759680" y="58560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(2.1)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EA58A-77A7-4D65-A582-755CB7C8895B}"/>
              </a:ext>
            </a:extLst>
          </p:cNvPr>
          <p:cNvSpPr txBox="1"/>
          <p:nvPr/>
        </p:nvSpPr>
        <p:spPr>
          <a:xfrm>
            <a:off x="4555459" y="516082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[[y]]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75062-5C6D-4214-A8E3-F21927014D71}"/>
              </a:ext>
            </a:extLst>
          </p:cNvPr>
          <p:cNvSpPr txBox="1"/>
          <p:nvPr/>
        </p:nvSpPr>
        <p:spPr>
          <a:xfrm>
            <a:off x="4638816" y="56583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(3,1)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F98636-76F8-4591-AB68-2C9C2953C4AC}"/>
              </a:ext>
            </a:extLst>
          </p:cNvPr>
          <p:cNvSpPr/>
          <p:nvPr/>
        </p:nvSpPr>
        <p:spPr>
          <a:xfrm>
            <a:off x="2368938" y="5391158"/>
            <a:ext cx="83976" cy="746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E6262-3EEA-447B-8F2D-E87A26FE7CC4}"/>
              </a:ext>
            </a:extLst>
          </p:cNvPr>
          <p:cNvSpPr txBox="1"/>
          <p:nvPr/>
        </p:nvSpPr>
        <p:spPr>
          <a:xfrm>
            <a:off x="3848424" y="52093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25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 with 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26287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Batch processing</a:t>
            </a:r>
          </a:p>
          <a:p>
            <a:pPr marL="650074" lvl="1" indent="-192874"/>
            <a:r>
              <a:rPr lang="en-US" altLang="ko-KR" dirty="0"/>
              <a:t>Hypo: y = a * x + b * 1</a:t>
            </a:r>
          </a:p>
          <a:p>
            <a:pPr marL="650074" lvl="1" indent="-192874"/>
            <a:r>
              <a:rPr lang="ko-KR" altLang="en-US" dirty="0"/>
              <a:t>여러 개의 데이터를 한번의 연산으로 처리하는 방법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Tensor</a:t>
            </a:r>
            <a:r>
              <a:rPr lang="ko-KR" altLang="en-US" dirty="0"/>
              <a:t>를 이용해서 여러 개의 데이터를 한번에 처리할 수 있음</a:t>
            </a:r>
            <a:endParaRPr lang="en-US" altLang="ko-KR" dirty="0"/>
          </a:p>
          <a:p>
            <a:pPr marL="650074" lvl="1" indent="-192874"/>
            <a:r>
              <a:rPr lang="ko-KR" altLang="en-US" dirty="0"/>
              <a:t>메모리를 </a:t>
            </a:r>
            <a:r>
              <a:rPr lang="en-US" altLang="ko-KR" dirty="0"/>
              <a:t>load</a:t>
            </a:r>
            <a:r>
              <a:rPr lang="ko-KR" altLang="en-US" dirty="0"/>
              <a:t>하고 </a:t>
            </a:r>
            <a:r>
              <a:rPr lang="en-US" altLang="ko-KR" dirty="0"/>
              <a:t>flush</a:t>
            </a:r>
            <a:r>
              <a:rPr lang="ko-KR" altLang="en-US" dirty="0"/>
              <a:t>하는 과정에서 많은 </a:t>
            </a:r>
            <a:r>
              <a:rPr lang="en-US" altLang="ko-KR" dirty="0"/>
              <a:t>cost</a:t>
            </a:r>
            <a:r>
              <a:rPr lang="ko-KR" altLang="en-US" dirty="0"/>
              <a:t>가 들기에</a:t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tensor load</a:t>
            </a:r>
            <a:r>
              <a:rPr lang="ko-KR" altLang="en-US" dirty="0"/>
              <a:t>에 여러 개의 데이터를 처리할 수 있어서 효율적임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3</a:t>
            </a:r>
            <a:r>
              <a:rPr lang="ko-KR" altLang="en-US" dirty="0"/>
              <a:t>개의 데이터 </a:t>
            </a:r>
            <a:r>
              <a:rPr lang="en-US" altLang="ko-KR" dirty="0"/>
              <a:t>Data:</a:t>
            </a:r>
            <a:r>
              <a:rPr lang="ko-KR" altLang="en-US" dirty="0"/>
              <a:t> </a:t>
            </a:r>
            <a:r>
              <a:rPr lang="en-US" altLang="ko-KR" dirty="0"/>
              <a:t>x1,x2,x3 / target: y1,y2,y3</a:t>
            </a:r>
          </a:p>
          <a:p>
            <a:pPr marL="650074" lvl="1" indent="-192874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0BB-F71E-4D7E-B8B8-2AB2A7123BCE}"/>
              </a:ext>
            </a:extLst>
          </p:cNvPr>
          <p:cNvSpPr txBox="1"/>
          <p:nvPr/>
        </p:nvSpPr>
        <p:spPr>
          <a:xfrm>
            <a:off x="2701971" y="4901943"/>
            <a:ext cx="854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[[a],</a:t>
            </a:r>
          </a:p>
          <a:p>
            <a:r>
              <a:rPr lang="en-US" altLang="ko-KR" sz="2800" dirty="0"/>
              <a:t> [b]]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53E0-6A53-46E0-A953-36A744C8199B}"/>
              </a:ext>
            </a:extLst>
          </p:cNvPr>
          <p:cNvSpPr txBox="1"/>
          <p:nvPr/>
        </p:nvSpPr>
        <p:spPr>
          <a:xfrm>
            <a:off x="1007668" y="4710857"/>
            <a:ext cx="12779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[[x1,1],</a:t>
            </a:r>
          </a:p>
          <a:p>
            <a:r>
              <a:rPr lang="en-US" altLang="ko-KR" sz="2800" dirty="0"/>
              <a:t> [x2,1],</a:t>
            </a:r>
          </a:p>
          <a:p>
            <a:r>
              <a:rPr lang="en-US" altLang="ko-KR" sz="2800" dirty="0"/>
              <a:t> [x3,1]]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32D3B-1B7B-43DE-943E-BDDD4BFCFF1C}"/>
              </a:ext>
            </a:extLst>
          </p:cNvPr>
          <p:cNvSpPr txBox="1"/>
          <p:nvPr/>
        </p:nvSpPr>
        <p:spPr>
          <a:xfrm>
            <a:off x="1331474" y="62125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8495B-C888-4AD8-B8E7-BB8AD7786F38}"/>
              </a:ext>
            </a:extLst>
          </p:cNvPr>
          <p:cNvSpPr txBox="1"/>
          <p:nvPr/>
        </p:nvSpPr>
        <p:spPr>
          <a:xfrm>
            <a:off x="2759680" y="58560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(2.1)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EA58A-77A7-4D65-A582-755CB7C8895B}"/>
              </a:ext>
            </a:extLst>
          </p:cNvPr>
          <p:cNvSpPr txBox="1"/>
          <p:nvPr/>
        </p:nvSpPr>
        <p:spPr>
          <a:xfrm>
            <a:off x="4323923" y="4735982"/>
            <a:ext cx="1011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[[y1],</a:t>
            </a:r>
          </a:p>
          <a:p>
            <a:r>
              <a:rPr lang="en-US" altLang="ko-KR" sz="2800" dirty="0"/>
              <a:t> [y2],</a:t>
            </a:r>
          </a:p>
          <a:p>
            <a:r>
              <a:rPr lang="en-US" altLang="ko-KR" sz="2800" dirty="0"/>
              <a:t> [y3]]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75062-5C6D-4214-A8E3-F21927014D71}"/>
              </a:ext>
            </a:extLst>
          </p:cNvPr>
          <p:cNvSpPr txBox="1"/>
          <p:nvPr/>
        </p:nvSpPr>
        <p:spPr>
          <a:xfrm>
            <a:off x="4562252" y="6095852"/>
            <a:ext cx="63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(3,1)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F98636-76F8-4591-AB68-2C9C2953C4AC}"/>
              </a:ext>
            </a:extLst>
          </p:cNvPr>
          <p:cNvSpPr/>
          <p:nvPr/>
        </p:nvSpPr>
        <p:spPr>
          <a:xfrm>
            <a:off x="2368938" y="5391158"/>
            <a:ext cx="83976" cy="746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E6262-3EEA-447B-8F2D-E87A26FE7CC4}"/>
              </a:ext>
            </a:extLst>
          </p:cNvPr>
          <p:cNvSpPr txBox="1"/>
          <p:nvPr/>
        </p:nvSpPr>
        <p:spPr>
          <a:xfrm>
            <a:off x="3848424" y="52093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2B5A3F-1F0D-428D-950A-7709666FFC9C}"/>
              </a:ext>
            </a:extLst>
          </p:cNvPr>
          <p:cNvCxnSpPr>
            <a:cxnSpLocks/>
          </p:cNvCxnSpPr>
          <p:nvPr/>
        </p:nvCxnSpPr>
        <p:spPr>
          <a:xfrm>
            <a:off x="1108468" y="5008422"/>
            <a:ext cx="954012" cy="0"/>
          </a:xfrm>
          <a:prstGeom prst="line">
            <a:avLst/>
          </a:prstGeom>
          <a:ln w="76200">
            <a:solidFill>
              <a:srgbClr val="ED7D31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4E59961-833C-440F-96DD-0293C9FDF516}"/>
              </a:ext>
            </a:extLst>
          </p:cNvPr>
          <p:cNvCxnSpPr>
            <a:cxnSpLocks/>
          </p:cNvCxnSpPr>
          <p:nvPr/>
        </p:nvCxnSpPr>
        <p:spPr>
          <a:xfrm>
            <a:off x="3120840" y="5008422"/>
            <a:ext cx="0" cy="847628"/>
          </a:xfrm>
          <a:prstGeom prst="line">
            <a:avLst/>
          </a:prstGeom>
          <a:ln w="76200">
            <a:solidFill>
              <a:schemeClr val="accent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9F056A-8DF8-4DC2-BA29-FADB7C9EB63D}"/>
              </a:ext>
            </a:extLst>
          </p:cNvPr>
          <p:cNvSpPr txBox="1"/>
          <p:nvPr/>
        </p:nvSpPr>
        <p:spPr>
          <a:xfrm>
            <a:off x="6573520" y="5166869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x1*a + 1*b = y1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26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 with 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26287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Batch processing</a:t>
            </a:r>
          </a:p>
          <a:p>
            <a:pPr marL="650074" lvl="1" indent="-192874"/>
            <a:r>
              <a:rPr lang="en-US" altLang="ko-KR" dirty="0"/>
              <a:t>Hypo: y = a * x + b * 1</a:t>
            </a:r>
          </a:p>
          <a:p>
            <a:pPr marL="650074" lvl="1" indent="-192874"/>
            <a:r>
              <a:rPr lang="ko-KR" altLang="en-US" dirty="0"/>
              <a:t>여러 개의 데이터를 한번의 연산으로 처리하는 방법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Tensor</a:t>
            </a:r>
            <a:r>
              <a:rPr lang="ko-KR" altLang="en-US" dirty="0"/>
              <a:t>를 이용해서 여러 개의 데이터를 한번에 처리할 수 있음</a:t>
            </a:r>
            <a:endParaRPr lang="en-US" altLang="ko-KR" dirty="0"/>
          </a:p>
          <a:p>
            <a:pPr marL="650074" lvl="1" indent="-192874"/>
            <a:r>
              <a:rPr lang="ko-KR" altLang="en-US" dirty="0"/>
              <a:t>메모리를 </a:t>
            </a:r>
            <a:r>
              <a:rPr lang="en-US" altLang="ko-KR" dirty="0"/>
              <a:t>load</a:t>
            </a:r>
            <a:r>
              <a:rPr lang="ko-KR" altLang="en-US" dirty="0"/>
              <a:t>하고 </a:t>
            </a:r>
            <a:r>
              <a:rPr lang="en-US" altLang="ko-KR" dirty="0"/>
              <a:t>flush</a:t>
            </a:r>
            <a:r>
              <a:rPr lang="ko-KR" altLang="en-US" dirty="0"/>
              <a:t>하는 과정에서 많은 </a:t>
            </a:r>
            <a:r>
              <a:rPr lang="en-US" altLang="ko-KR" dirty="0"/>
              <a:t>cost</a:t>
            </a:r>
            <a:r>
              <a:rPr lang="ko-KR" altLang="en-US" dirty="0"/>
              <a:t>가 들기에</a:t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tensor load</a:t>
            </a:r>
            <a:r>
              <a:rPr lang="ko-KR" altLang="en-US" dirty="0"/>
              <a:t>에 여러 개의 데이터를 처리할 수 있어서 효율적임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3</a:t>
            </a:r>
            <a:r>
              <a:rPr lang="ko-KR" altLang="en-US" dirty="0"/>
              <a:t>개의 데이터 </a:t>
            </a:r>
            <a:r>
              <a:rPr lang="en-US" altLang="ko-KR" dirty="0"/>
              <a:t>Data:</a:t>
            </a:r>
            <a:r>
              <a:rPr lang="ko-KR" altLang="en-US" dirty="0"/>
              <a:t> </a:t>
            </a:r>
            <a:r>
              <a:rPr lang="en-US" altLang="ko-KR" dirty="0"/>
              <a:t>x1,x2,x3 / target: y1,y2,y3</a:t>
            </a:r>
          </a:p>
          <a:p>
            <a:pPr marL="650074" lvl="1" indent="-192874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0BB-F71E-4D7E-B8B8-2AB2A7123BCE}"/>
              </a:ext>
            </a:extLst>
          </p:cNvPr>
          <p:cNvSpPr txBox="1"/>
          <p:nvPr/>
        </p:nvSpPr>
        <p:spPr>
          <a:xfrm>
            <a:off x="2701971" y="4901943"/>
            <a:ext cx="854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[[a],</a:t>
            </a:r>
          </a:p>
          <a:p>
            <a:r>
              <a:rPr lang="en-US" altLang="ko-KR" sz="2800" dirty="0"/>
              <a:t> [b]]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53E0-6A53-46E0-A953-36A744C8199B}"/>
              </a:ext>
            </a:extLst>
          </p:cNvPr>
          <p:cNvSpPr txBox="1"/>
          <p:nvPr/>
        </p:nvSpPr>
        <p:spPr>
          <a:xfrm>
            <a:off x="1007668" y="4710857"/>
            <a:ext cx="12779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[[x1,1],</a:t>
            </a:r>
          </a:p>
          <a:p>
            <a:r>
              <a:rPr lang="en-US" altLang="ko-KR" sz="2800" dirty="0"/>
              <a:t> [x2,1],</a:t>
            </a:r>
          </a:p>
          <a:p>
            <a:r>
              <a:rPr lang="en-US" altLang="ko-KR" sz="2800" dirty="0"/>
              <a:t> [x3,1]]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32D3B-1B7B-43DE-943E-BDDD4BFCFF1C}"/>
              </a:ext>
            </a:extLst>
          </p:cNvPr>
          <p:cNvSpPr txBox="1"/>
          <p:nvPr/>
        </p:nvSpPr>
        <p:spPr>
          <a:xfrm>
            <a:off x="1331474" y="62125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8495B-C888-4AD8-B8E7-BB8AD7786F38}"/>
              </a:ext>
            </a:extLst>
          </p:cNvPr>
          <p:cNvSpPr txBox="1"/>
          <p:nvPr/>
        </p:nvSpPr>
        <p:spPr>
          <a:xfrm>
            <a:off x="2759680" y="58560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(2.1)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EA58A-77A7-4D65-A582-755CB7C8895B}"/>
              </a:ext>
            </a:extLst>
          </p:cNvPr>
          <p:cNvSpPr txBox="1"/>
          <p:nvPr/>
        </p:nvSpPr>
        <p:spPr>
          <a:xfrm>
            <a:off x="4323923" y="4735982"/>
            <a:ext cx="1011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[[y1],</a:t>
            </a:r>
          </a:p>
          <a:p>
            <a:r>
              <a:rPr lang="en-US" altLang="ko-KR" sz="2800" dirty="0"/>
              <a:t> [y2],</a:t>
            </a:r>
          </a:p>
          <a:p>
            <a:r>
              <a:rPr lang="en-US" altLang="ko-KR" sz="2800" dirty="0"/>
              <a:t> [y3]]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75062-5C6D-4214-A8E3-F21927014D71}"/>
              </a:ext>
            </a:extLst>
          </p:cNvPr>
          <p:cNvSpPr txBox="1"/>
          <p:nvPr/>
        </p:nvSpPr>
        <p:spPr>
          <a:xfrm>
            <a:off x="4562252" y="6095852"/>
            <a:ext cx="63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(3,1)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F98636-76F8-4591-AB68-2C9C2953C4AC}"/>
              </a:ext>
            </a:extLst>
          </p:cNvPr>
          <p:cNvSpPr/>
          <p:nvPr/>
        </p:nvSpPr>
        <p:spPr>
          <a:xfrm>
            <a:off x="2368938" y="5391158"/>
            <a:ext cx="83976" cy="746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E6262-3EEA-447B-8F2D-E87A26FE7CC4}"/>
              </a:ext>
            </a:extLst>
          </p:cNvPr>
          <p:cNvSpPr txBox="1"/>
          <p:nvPr/>
        </p:nvSpPr>
        <p:spPr>
          <a:xfrm>
            <a:off x="3848424" y="52093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2B5A3F-1F0D-428D-950A-7709666FFC9C}"/>
              </a:ext>
            </a:extLst>
          </p:cNvPr>
          <p:cNvCxnSpPr>
            <a:cxnSpLocks/>
          </p:cNvCxnSpPr>
          <p:nvPr/>
        </p:nvCxnSpPr>
        <p:spPr>
          <a:xfrm>
            <a:off x="1179588" y="5391158"/>
            <a:ext cx="954012" cy="0"/>
          </a:xfrm>
          <a:prstGeom prst="line">
            <a:avLst/>
          </a:prstGeom>
          <a:ln w="76200">
            <a:solidFill>
              <a:srgbClr val="ED7D31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4E59961-833C-440F-96DD-0293C9FDF516}"/>
              </a:ext>
            </a:extLst>
          </p:cNvPr>
          <p:cNvCxnSpPr>
            <a:cxnSpLocks/>
          </p:cNvCxnSpPr>
          <p:nvPr/>
        </p:nvCxnSpPr>
        <p:spPr>
          <a:xfrm>
            <a:off x="3120840" y="5008422"/>
            <a:ext cx="0" cy="847628"/>
          </a:xfrm>
          <a:prstGeom prst="line">
            <a:avLst/>
          </a:prstGeom>
          <a:ln w="76200">
            <a:solidFill>
              <a:schemeClr val="accent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9F056A-8DF8-4DC2-BA29-FADB7C9EB63D}"/>
              </a:ext>
            </a:extLst>
          </p:cNvPr>
          <p:cNvSpPr txBox="1"/>
          <p:nvPr/>
        </p:nvSpPr>
        <p:spPr>
          <a:xfrm>
            <a:off x="6573520" y="5166869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x2*a + 1*b = y2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6628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 with Tensor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01;p20">
            <a:extLst>
              <a:ext uri="{FF2B5EF4-FFF2-40B4-BE49-F238E27FC236}">
                <a16:creationId xmlns:a16="http://schemas.microsoft.com/office/drawing/2014/main" id="{052C2C97-335C-402A-8DF3-50DBF5EC326D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26287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/>
            <a:r>
              <a:rPr lang="en-US" altLang="ko-KR" dirty="0"/>
              <a:t>Batch processing</a:t>
            </a:r>
          </a:p>
          <a:p>
            <a:pPr marL="650074" lvl="1" indent="-192874"/>
            <a:r>
              <a:rPr lang="en-US" altLang="ko-KR" dirty="0"/>
              <a:t>Hypo: y = a * x + b * 1</a:t>
            </a:r>
          </a:p>
          <a:p>
            <a:pPr marL="650074" lvl="1" indent="-192874"/>
            <a:r>
              <a:rPr lang="ko-KR" altLang="en-US" dirty="0"/>
              <a:t>여러 개의 데이터를 한번의 연산으로 처리하는 방법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Tensor</a:t>
            </a:r>
            <a:r>
              <a:rPr lang="ko-KR" altLang="en-US" dirty="0"/>
              <a:t>를 이용해서 여러 개의 데이터를 한번에 처리할 수 있음</a:t>
            </a:r>
            <a:endParaRPr lang="en-US" altLang="ko-KR" dirty="0"/>
          </a:p>
          <a:p>
            <a:pPr marL="650074" lvl="1" indent="-192874"/>
            <a:r>
              <a:rPr lang="ko-KR" altLang="en-US" dirty="0"/>
              <a:t>메모리를 </a:t>
            </a:r>
            <a:r>
              <a:rPr lang="en-US" altLang="ko-KR" dirty="0"/>
              <a:t>load</a:t>
            </a:r>
            <a:r>
              <a:rPr lang="ko-KR" altLang="en-US" dirty="0"/>
              <a:t>하고 </a:t>
            </a:r>
            <a:r>
              <a:rPr lang="en-US" altLang="ko-KR" dirty="0"/>
              <a:t>flush</a:t>
            </a:r>
            <a:r>
              <a:rPr lang="ko-KR" altLang="en-US" dirty="0"/>
              <a:t>하는 과정에서 많은 </a:t>
            </a:r>
            <a:r>
              <a:rPr lang="en-US" altLang="ko-KR" dirty="0"/>
              <a:t>cost</a:t>
            </a:r>
            <a:r>
              <a:rPr lang="ko-KR" altLang="en-US" dirty="0"/>
              <a:t>가 들기에</a:t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tensor load</a:t>
            </a:r>
            <a:r>
              <a:rPr lang="ko-KR" altLang="en-US" dirty="0"/>
              <a:t>에 여러 개의 데이터를 처리할 수 있어서 효율적임</a:t>
            </a:r>
            <a:endParaRPr lang="en-US" altLang="ko-KR" dirty="0"/>
          </a:p>
          <a:p>
            <a:pPr marL="650074" lvl="1" indent="-192874"/>
            <a:r>
              <a:rPr lang="en-US" altLang="ko-KR" dirty="0"/>
              <a:t>3</a:t>
            </a:r>
            <a:r>
              <a:rPr lang="ko-KR" altLang="en-US" dirty="0"/>
              <a:t>개의 데이터 </a:t>
            </a:r>
            <a:r>
              <a:rPr lang="en-US" altLang="ko-KR" dirty="0"/>
              <a:t>Data:</a:t>
            </a:r>
            <a:r>
              <a:rPr lang="ko-KR" altLang="en-US" dirty="0"/>
              <a:t> </a:t>
            </a:r>
            <a:r>
              <a:rPr lang="en-US" altLang="ko-KR" dirty="0"/>
              <a:t>x1,x2,x3 / target: y1,y2,y3</a:t>
            </a:r>
          </a:p>
          <a:p>
            <a:pPr marL="650074" lvl="1" indent="-192874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0BB-F71E-4D7E-B8B8-2AB2A7123BCE}"/>
              </a:ext>
            </a:extLst>
          </p:cNvPr>
          <p:cNvSpPr txBox="1"/>
          <p:nvPr/>
        </p:nvSpPr>
        <p:spPr>
          <a:xfrm>
            <a:off x="2701971" y="4901943"/>
            <a:ext cx="854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[[a],</a:t>
            </a:r>
          </a:p>
          <a:p>
            <a:r>
              <a:rPr lang="en-US" altLang="ko-KR" sz="2800" dirty="0"/>
              <a:t> [b]]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53E0-6A53-46E0-A953-36A744C8199B}"/>
              </a:ext>
            </a:extLst>
          </p:cNvPr>
          <p:cNvSpPr txBox="1"/>
          <p:nvPr/>
        </p:nvSpPr>
        <p:spPr>
          <a:xfrm>
            <a:off x="1007668" y="4710857"/>
            <a:ext cx="12779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[[x1,1],</a:t>
            </a:r>
          </a:p>
          <a:p>
            <a:r>
              <a:rPr lang="en-US" altLang="ko-KR" sz="2800" dirty="0"/>
              <a:t> [x2,1],</a:t>
            </a:r>
          </a:p>
          <a:p>
            <a:r>
              <a:rPr lang="en-US" altLang="ko-KR" sz="2800" dirty="0"/>
              <a:t> [x3,1]]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32D3B-1B7B-43DE-943E-BDDD4BFCFF1C}"/>
              </a:ext>
            </a:extLst>
          </p:cNvPr>
          <p:cNvSpPr txBox="1"/>
          <p:nvPr/>
        </p:nvSpPr>
        <p:spPr>
          <a:xfrm>
            <a:off x="1331474" y="62125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8495B-C888-4AD8-B8E7-BB8AD7786F38}"/>
              </a:ext>
            </a:extLst>
          </p:cNvPr>
          <p:cNvSpPr txBox="1"/>
          <p:nvPr/>
        </p:nvSpPr>
        <p:spPr>
          <a:xfrm>
            <a:off x="2759680" y="58560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(2.1)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EA58A-77A7-4D65-A582-755CB7C8895B}"/>
              </a:ext>
            </a:extLst>
          </p:cNvPr>
          <p:cNvSpPr txBox="1"/>
          <p:nvPr/>
        </p:nvSpPr>
        <p:spPr>
          <a:xfrm>
            <a:off x="4323923" y="4735982"/>
            <a:ext cx="1011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[[y1],</a:t>
            </a:r>
          </a:p>
          <a:p>
            <a:r>
              <a:rPr lang="en-US" altLang="ko-KR" sz="2800" dirty="0"/>
              <a:t> [y2],</a:t>
            </a:r>
          </a:p>
          <a:p>
            <a:r>
              <a:rPr lang="en-US" altLang="ko-KR" sz="2800" dirty="0"/>
              <a:t> [y3]]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75062-5C6D-4214-A8E3-F21927014D71}"/>
              </a:ext>
            </a:extLst>
          </p:cNvPr>
          <p:cNvSpPr txBox="1"/>
          <p:nvPr/>
        </p:nvSpPr>
        <p:spPr>
          <a:xfrm>
            <a:off x="4562252" y="6095852"/>
            <a:ext cx="63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(3,1)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F98636-76F8-4591-AB68-2C9C2953C4AC}"/>
              </a:ext>
            </a:extLst>
          </p:cNvPr>
          <p:cNvSpPr/>
          <p:nvPr/>
        </p:nvSpPr>
        <p:spPr>
          <a:xfrm>
            <a:off x="2368938" y="5391158"/>
            <a:ext cx="83976" cy="746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E6262-3EEA-447B-8F2D-E87A26FE7CC4}"/>
              </a:ext>
            </a:extLst>
          </p:cNvPr>
          <p:cNvSpPr txBox="1"/>
          <p:nvPr/>
        </p:nvSpPr>
        <p:spPr>
          <a:xfrm>
            <a:off x="3848424" y="52093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2B5A3F-1F0D-428D-950A-7709666FFC9C}"/>
              </a:ext>
            </a:extLst>
          </p:cNvPr>
          <p:cNvCxnSpPr>
            <a:cxnSpLocks/>
          </p:cNvCxnSpPr>
          <p:nvPr/>
        </p:nvCxnSpPr>
        <p:spPr>
          <a:xfrm>
            <a:off x="1189748" y="5835272"/>
            <a:ext cx="954012" cy="0"/>
          </a:xfrm>
          <a:prstGeom prst="line">
            <a:avLst/>
          </a:prstGeom>
          <a:ln w="76200">
            <a:solidFill>
              <a:srgbClr val="ED7D31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4E59961-833C-440F-96DD-0293C9FDF516}"/>
              </a:ext>
            </a:extLst>
          </p:cNvPr>
          <p:cNvCxnSpPr>
            <a:cxnSpLocks/>
          </p:cNvCxnSpPr>
          <p:nvPr/>
        </p:nvCxnSpPr>
        <p:spPr>
          <a:xfrm>
            <a:off x="3120840" y="5008422"/>
            <a:ext cx="0" cy="847628"/>
          </a:xfrm>
          <a:prstGeom prst="line">
            <a:avLst/>
          </a:prstGeom>
          <a:ln w="76200">
            <a:solidFill>
              <a:schemeClr val="accent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9F056A-8DF8-4DC2-BA29-FADB7C9EB63D}"/>
              </a:ext>
            </a:extLst>
          </p:cNvPr>
          <p:cNvSpPr txBox="1"/>
          <p:nvPr/>
        </p:nvSpPr>
        <p:spPr>
          <a:xfrm>
            <a:off x="6573520" y="5166869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x3*a + 1*b = y3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424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64ACD095-9DD7-48CA-8E49-DF5BC26DE209}"/>
              </a:ext>
            </a:extLst>
          </p:cNvPr>
          <p:cNvSpPr txBox="1">
            <a:spLocks/>
          </p:cNvSpPr>
          <p:nvPr/>
        </p:nvSpPr>
        <p:spPr>
          <a:xfrm>
            <a:off x="399789" y="1343817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machine learning</a:t>
            </a:r>
            <a:r>
              <a:rPr lang="ko-KR" altLang="en-US" sz="2400" dirty="0"/>
              <a:t>의 특징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정해진 알고리즘</a:t>
            </a:r>
            <a:r>
              <a:rPr lang="en-US" altLang="ko-KR" sz="2000" dirty="0"/>
              <a:t>(</a:t>
            </a:r>
            <a:r>
              <a:rPr lang="ko-KR" altLang="en-US" sz="2000" dirty="0"/>
              <a:t>식</a:t>
            </a:r>
            <a:r>
              <a:rPr lang="en-US" altLang="ko-KR" sz="2000" dirty="0"/>
              <a:t>)</a:t>
            </a:r>
            <a:r>
              <a:rPr lang="ko-KR" altLang="en-US" sz="2000" dirty="0"/>
              <a:t>을 통해 결과를 도출한다</a:t>
            </a:r>
            <a:r>
              <a:rPr lang="en-US" altLang="ko-KR" sz="2000" dirty="0"/>
              <a:t>.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정제된 입력을 이용하여 결과를 도출한다</a:t>
            </a:r>
            <a:r>
              <a:rPr lang="en-US" altLang="ko-KR" sz="2000" dirty="0"/>
              <a:t>.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정제된 입력을 기반으로 파라미터를 학습한다</a:t>
            </a:r>
          </a:p>
        </p:txBody>
      </p:sp>
    </p:spTree>
    <p:extLst>
      <p:ext uri="{BB962C8B-B14F-4D97-AF65-F5344CB8AC3E}">
        <p14:creationId xmlns:p14="http://schemas.microsoft.com/office/powerpoint/2010/main" val="6638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777276A7-C0CB-4855-85BF-13B20DD3B5C3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알고리즘을 통해 유사한 값이 나오도록 하는 </a:t>
            </a:r>
            <a:r>
              <a:rPr lang="en-US" altLang="ko-KR" sz="2000" dirty="0"/>
              <a:t>task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연속된 숫자 중 실제 값과 유사한 값을 예측</a:t>
            </a: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Ex)</a:t>
            </a:r>
            <a:r>
              <a:rPr lang="ko-KR" altLang="en-US" sz="2000" dirty="0"/>
              <a:t>공부한 시간을 </a:t>
            </a:r>
            <a:r>
              <a:rPr lang="ko-KR" altLang="en-US" sz="2000" dirty="0" err="1"/>
              <a:t>기반으로한</a:t>
            </a:r>
            <a:r>
              <a:rPr lang="ko-KR" altLang="en-US" sz="2000" dirty="0"/>
              <a:t> 점수 예측</a:t>
            </a:r>
            <a:endParaRPr lang="en-US" altLang="ko-KR" sz="2000" dirty="0"/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Classification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알고리즘을 통해 정답 </a:t>
            </a:r>
            <a:r>
              <a:rPr lang="en-US" altLang="ko-KR" sz="2000" dirty="0"/>
              <a:t>class</a:t>
            </a:r>
            <a:r>
              <a:rPr lang="ko-KR" altLang="en-US" sz="2000" dirty="0"/>
              <a:t>가 나오도록 예측</a:t>
            </a: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Binary classification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0/1</a:t>
            </a:r>
            <a:r>
              <a:rPr lang="ko-KR" altLang="en-US" sz="2000" dirty="0"/>
              <a:t>과같이 각 </a:t>
            </a:r>
            <a:r>
              <a:rPr lang="en-US" altLang="ko-KR" sz="2000" dirty="0"/>
              <a:t>class</a:t>
            </a:r>
            <a:r>
              <a:rPr lang="ko-KR" altLang="en-US" sz="2000" dirty="0"/>
              <a:t>에 해당하는 </a:t>
            </a:r>
            <a:r>
              <a:rPr lang="en-US" altLang="ko-KR" sz="2000" dirty="0" err="1"/>
              <a:t>boolean</a:t>
            </a:r>
            <a:r>
              <a:rPr lang="ko-KR" altLang="en-US" sz="2000" dirty="0"/>
              <a:t>을 예측</a:t>
            </a:r>
            <a:endParaRPr lang="en-US" altLang="ko-KR" sz="2000" dirty="0"/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Ex)</a:t>
            </a:r>
            <a:r>
              <a:rPr lang="ko-KR" altLang="en-US" sz="2000" dirty="0"/>
              <a:t>공부한 시간을 </a:t>
            </a:r>
            <a:r>
              <a:rPr lang="ko-KR" altLang="en-US" sz="2000" dirty="0" err="1"/>
              <a:t>기반으로한</a:t>
            </a:r>
            <a:r>
              <a:rPr lang="ko-KR" altLang="en-US" sz="2000" dirty="0"/>
              <a:t> 통과 여부 예측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0191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01;p20">
            <a:extLst>
              <a:ext uri="{FF2B5EF4-FFF2-40B4-BE49-F238E27FC236}">
                <a16:creationId xmlns:a16="http://schemas.microsoft.com/office/drawing/2014/main" id="{1F386199-517B-46B5-8F18-A5B80E235686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어떠한 입력들이 </a:t>
            </a:r>
            <a:r>
              <a:rPr lang="ko-KR" altLang="en-US" sz="2000" dirty="0" err="1"/>
              <a:t>주어졌을때</a:t>
            </a:r>
            <a:r>
              <a:rPr lang="ko-KR" altLang="en-US" sz="2000" dirty="0"/>
              <a:t> 그 입력들을 대표할 수 있는 직선을 찾는 알고리즘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400" dirty="0"/>
              <a:t>그래프상에서 어떠한 직선을 찾는 알고리즘이기에 </a:t>
            </a:r>
            <a:r>
              <a:rPr lang="en-US" altLang="ko-KR" sz="2400" dirty="0"/>
              <a:t>1</a:t>
            </a:r>
            <a:r>
              <a:rPr lang="ko-KR" altLang="en-US" sz="2400" dirty="0"/>
              <a:t>차 함수를 사용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hypothesis: y = ax + b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 err="1"/>
              <a:t>x,y</a:t>
            </a:r>
            <a:r>
              <a:rPr lang="ko-KR" altLang="en-US" sz="2400" dirty="0"/>
              <a:t>를 포함한 데이터셋을 가장 잘 표현하는 </a:t>
            </a:r>
            <a:r>
              <a:rPr lang="en-US" altLang="ko-KR" sz="2400" dirty="0" err="1"/>
              <a:t>a,b</a:t>
            </a:r>
            <a:r>
              <a:rPr lang="ko-KR" altLang="en-US" sz="2400" dirty="0"/>
              <a:t>를 찾는 과정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 err="1"/>
              <a:t>x,y</a:t>
            </a:r>
            <a:r>
              <a:rPr lang="en-US" altLang="ko-KR" sz="2000" dirty="0"/>
              <a:t> = data, target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 err="1"/>
              <a:t>a,b</a:t>
            </a:r>
            <a:r>
              <a:rPr lang="en-US" altLang="ko-KR" sz="2000" dirty="0"/>
              <a:t> = parameter</a:t>
            </a:r>
          </a:p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400" dirty="0"/>
              <a:t>가장 최적의 </a:t>
            </a:r>
            <a:r>
              <a:rPr lang="en-US" altLang="ko-KR" sz="2400" dirty="0" err="1"/>
              <a:t>a,b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찾는것이</a:t>
            </a:r>
            <a:r>
              <a:rPr lang="ko-KR" altLang="en-US" sz="2400" dirty="0"/>
              <a:t> 목표 </a:t>
            </a:r>
          </a:p>
        </p:txBody>
      </p:sp>
    </p:spTree>
    <p:extLst>
      <p:ext uri="{BB962C8B-B14F-4D97-AF65-F5344CB8AC3E}">
        <p14:creationId xmlns:p14="http://schemas.microsoft.com/office/powerpoint/2010/main" val="2032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777276A7-C0CB-4855-85BF-13B20DD3B5C3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선별된 </a:t>
            </a:r>
            <a:r>
              <a:rPr lang="en-US" altLang="ko-KR" sz="2000" dirty="0"/>
              <a:t>1</a:t>
            </a:r>
            <a:r>
              <a:rPr lang="ko-KR" altLang="en-US" sz="2000" dirty="0"/>
              <a:t>개의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en-US" altLang="ko-KR" sz="2000" dirty="0"/>
              <a:t>1</a:t>
            </a:r>
            <a:r>
              <a:rPr lang="ko-KR" altLang="en-US" sz="2000" dirty="0"/>
              <a:t>차함수에 입력하여 정답을 예측하는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B9A00D-AAF1-4807-A22E-C33429C11D75}"/>
              </a:ext>
            </a:extLst>
          </p:cNvPr>
          <p:cNvGrpSpPr>
            <a:grpSpLocks/>
          </p:cNvGrpSpPr>
          <p:nvPr/>
        </p:nvGrpSpPr>
        <p:grpSpPr bwMode="auto">
          <a:xfrm>
            <a:off x="1869232" y="3088053"/>
            <a:ext cx="3667812" cy="3367762"/>
            <a:chOff x="1076389" y="2030311"/>
            <a:chExt cx="6991221" cy="43141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F5FFEE-D750-4D9F-9579-693FD1A69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89" y="2030311"/>
              <a:ext cx="6991221" cy="431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626D877-E50D-4DB8-9805-9072DD47B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536" y="2568051"/>
              <a:ext cx="4012391" cy="3093134"/>
            </a:xfrm>
            <a:prstGeom prst="line">
              <a:avLst/>
            </a:prstGeom>
            <a:ln w="60325">
              <a:solidFill>
                <a:srgbClr val="FF000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D3D7FDB-25A3-4910-B2EE-BCC46080F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3014" y="2239106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2F8276-9FEE-443E-9F38-A32976592629}"/>
              </a:ext>
            </a:extLst>
          </p:cNvPr>
          <p:cNvCxnSpPr>
            <a:cxnSpLocks/>
          </p:cNvCxnSpPr>
          <p:nvPr/>
        </p:nvCxnSpPr>
        <p:spPr>
          <a:xfrm>
            <a:off x="4848415" y="3636932"/>
            <a:ext cx="2043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F942D6-FFA8-42C1-8327-FA06414FC2A8}"/>
              </a:ext>
            </a:extLst>
          </p:cNvPr>
          <p:cNvCxnSpPr>
            <a:cxnSpLocks/>
          </p:cNvCxnSpPr>
          <p:nvPr/>
        </p:nvCxnSpPr>
        <p:spPr>
          <a:xfrm flipH="1" flipV="1">
            <a:off x="7442947" y="3819227"/>
            <a:ext cx="5152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1A525-3565-41B3-A153-9F4290B07AE4}"/>
              </a:ext>
            </a:extLst>
          </p:cNvPr>
          <p:cNvSpPr/>
          <p:nvPr/>
        </p:nvSpPr>
        <p:spPr>
          <a:xfrm>
            <a:off x="6798723" y="5323591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Hypothesis</a:t>
            </a:r>
          </a:p>
          <a:p>
            <a:r>
              <a:rPr lang="ko-KR" altLang="en-US" dirty="0"/>
              <a:t>알고리즘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61F451-B425-416A-B776-6CE2401594E6}"/>
              </a:ext>
            </a:extLst>
          </p:cNvPr>
          <p:cNvSpPr/>
          <p:nvPr/>
        </p:nvSpPr>
        <p:spPr>
          <a:xfrm>
            <a:off x="7781111" y="2625319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학습할 파라미터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1C884B-BB67-48C3-9C2D-35F00B7338D0}"/>
              </a:ext>
            </a:extLst>
          </p:cNvPr>
          <p:cNvCxnSpPr>
            <a:cxnSpLocks/>
          </p:cNvCxnSpPr>
          <p:nvPr/>
        </p:nvCxnSpPr>
        <p:spPr>
          <a:xfrm>
            <a:off x="8074140" y="3002728"/>
            <a:ext cx="0" cy="4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63DBDB-25B8-41D3-A3B5-FC8E0381DFFB}"/>
              </a:ext>
            </a:extLst>
          </p:cNvPr>
          <p:cNvCxnSpPr>
            <a:cxnSpLocks/>
          </p:cNvCxnSpPr>
          <p:nvPr/>
        </p:nvCxnSpPr>
        <p:spPr>
          <a:xfrm>
            <a:off x="9208774" y="3015893"/>
            <a:ext cx="0" cy="40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56D9E4-BEF2-4DEF-8AA2-B7CC831BCB51}"/>
              </a:ext>
            </a:extLst>
          </p:cNvPr>
          <p:cNvSpPr/>
          <p:nvPr/>
        </p:nvSpPr>
        <p:spPr>
          <a:xfrm>
            <a:off x="8074140" y="4344088"/>
            <a:ext cx="1589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variable(data)</a:t>
            </a:r>
          </a:p>
          <a:p>
            <a:r>
              <a:rPr lang="ko-KR" altLang="en-US" dirty="0"/>
              <a:t>선별된 입력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9C49F6-BEE1-49A8-B47A-D34C632A9736}"/>
              </a:ext>
            </a:extLst>
          </p:cNvPr>
          <p:cNvCxnSpPr>
            <a:cxnSpLocks/>
          </p:cNvCxnSpPr>
          <p:nvPr/>
        </p:nvCxnSpPr>
        <p:spPr>
          <a:xfrm flipV="1">
            <a:off x="8607997" y="3833171"/>
            <a:ext cx="0" cy="58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8462ED-6B90-4C96-894F-65521448BBC6}"/>
              </a:ext>
            </a:extLst>
          </p:cNvPr>
          <p:cNvSpPr txBox="1"/>
          <p:nvPr/>
        </p:nvSpPr>
        <p:spPr>
          <a:xfrm>
            <a:off x="7074796" y="3426097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= a * time + b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BCFF7D-1605-431D-957E-706B153234BA}"/>
              </a:ext>
            </a:extLst>
          </p:cNvPr>
          <p:cNvCxnSpPr/>
          <p:nvPr/>
        </p:nvCxnSpPr>
        <p:spPr>
          <a:xfrm flipH="1" flipV="1">
            <a:off x="3282696" y="5522976"/>
            <a:ext cx="1463040" cy="10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6A0D7F-9D69-46C9-A92C-46EFDB164DFD}"/>
              </a:ext>
            </a:extLst>
          </p:cNvPr>
          <p:cNvSpPr txBox="1"/>
          <p:nvPr/>
        </p:nvSpPr>
        <p:spPr>
          <a:xfrm>
            <a:off x="4410548" y="647129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0941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777276A7-C0CB-4855-85BF-13B20DD3B5C3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A,B,C</a:t>
            </a:r>
            <a:r>
              <a:rPr lang="ko-KR" altLang="en-US" sz="2000" dirty="0"/>
              <a:t>중에 또는 </a:t>
            </a:r>
            <a:r>
              <a:rPr lang="ko-KR" altLang="en-US" sz="2000" dirty="0" err="1"/>
              <a:t>그릴수있는</a:t>
            </a:r>
            <a:r>
              <a:rPr lang="ko-KR" altLang="en-US" sz="2000" dirty="0"/>
              <a:t> 모든 </a:t>
            </a:r>
            <a:r>
              <a:rPr lang="ko-KR" altLang="en-US" sz="2000" dirty="0" err="1"/>
              <a:t>직선중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경우의수</a:t>
            </a:r>
            <a:r>
              <a:rPr lang="ko-KR" altLang="en-US" sz="2000" dirty="0"/>
              <a:t> 중 가장 데이터를 잘 표현할 수 있는 선이 무엇인지 찾는 과정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ex)</a:t>
            </a:r>
            <a:r>
              <a:rPr lang="ko-KR" altLang="en-US" sz="2000" dirty="0"/>
              <a:t>학습한 시간과 성적의 관계를 가장 잘 나타내는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차함수</a:t>
            </a:r>
            <a:r>
              <a:rPr lang="ko-KR" altLang="en-US" sz="2000" dirty="0"/>
              <a:t> 찾기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058E53-D4CD-4A87-B295-7C785DFAED53}"/>
              </a:ext>
            </a:extLst>
          </p:cNvPr>
          <p:cNvGrpSpPr>
            <a:grpSpLocks/>
          </p:cNvGrpSpPr>
          <p:nvPr/>
        </p:nvGrpSpPr>
        <p:grpSpPr bwMode="auto">
          <a:xfrm>
            <a:off x="2184047" y="3473450"/>
            <a:ext cx="3816350" cy="3384550"/>
            <a:chOff x="1076389" y="2008805"/>
            <a:chExt cx="7274350" cy="4335676"/>
          </a:xfrm>
        </p:grpSpPr>
        <p:pic>
          <p:nvPicPr>
            <p:cNvPr id="25" name="그림 5">
              <a:extLst>
                <a:ext uri="{FF2B5EF4-FFF2-40B4-BE49-F238E27FC236}">
                  <a16:creationId xmlns:a16="http://schemas.microsoft.com/office/drawing/2014/main" id="{7D736FEF-85CF-43A0-A4DC-0B65DCDAD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89" y="2030311"/>
              <a:ext cx="6991221" cy="431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2C2DFBB-F90F-4EF6-A476-45508AD9F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536" y="2568051"/>
              <a:ext cx="4012391" cy="3093134"/>
            </a:xfrm>
            <a:prstGeom prst="line">
              <a:avLst/>
            </a:prstGeom>
            <a:ln w="60325">
              <a:solidFill>
                <a:srgbClr val="FF000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951A140-C9FA-4623-84F2-F54AFDA54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828" y="2399260"/>
              <a:ext cx="2738471" cy="3048396"/>
            </a:xfrm>
            <a:prstGeom prst="line">
              <a:avLst/>
            </a:prstGeom>
            <a:ln w="60325">
              <a:solidFill>
                <a:srgbClr val="0000FF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DBD2F4B-FAAF-4611-878B-B8F331F97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339" y="4129870"/>
              <a:ext cx="3649279" cy="1789585"/>
            </a:xfrm>
            <a:prstGeom prst="line">
              <a:avLst/>
            </a:prstGeom>
            <a:ln w="60325">
              <a:solidFill>
                <a:srgbClr val="92D05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521E432A-A3F7-4A79-8114-7B19B34E0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3014" y="2239106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0D0F22C2-D940-47AA-B3F0-808D9057F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226" y="2008805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64FF25BD-CFF6-49E6-A990-A5AE197A3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6643" y="3801964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40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AF7414-3A9E-4CA8-B035-B7A8BA14A74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63230" y="4039117"/>
            <a:ext cx="2496446" cy="66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808246-7C84-4480-835F-284C915E6A7C}"/>
              </a:ext>
            </a:extLst>
          </p:cNvPr>
          <p:cNvCxnSpPr>
            <a:cxnSpLocks/>
          </p:cNvCxnSpPr>
          <p:nvPr/>
        </p:nvCxnSpPr>
        <p:spPr>
          <a:xfrm flipH="1" flipV="1">
            <a:off x="8027827" y="4912949"/>
            <a:ext cx="5152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67EF9C-F27F-4111-8011-08905E102FDA}"/>
              </a:ext>
            </a:extLst>
          </p:cNvPr>
          <p:cNvSpPr/>
          <p:nvPr/>
        </p:nvSpPr>
        <p:spPr>
          <a:xfrm>
            <a:off x="7383603" y="6417313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hypothesis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C109F8-7931-4693-9570-D6A5F74E48B5}"/>
              </a:ext>
            </a:extLst>
          </p:cNvPr>
          <p:cNvSpPr/>
          <p:nvPr/>
        </p:nvSpPr>
        <p:spPr>
          <a:xfrm>
            <a:off x="8547663" y="3736000"/>
            <a:ext cx="13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parameters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0D3FD2-3DCE-431F-97B8-D8C3999DDC9A}"/>
              </a:ext>
            </a:extLst>
          </p:cNvPr>
          <p:cNvCxnSpPr>
            <a:cxnSpLocks/>
          </p:cNvCxnSpPr>
          <p:nvPr/>
        </p:nvCxnSpPr>
        <p:spPr>
          <a:xfrm>
            <a:off x="8659020" y="4096450"/>
            <a:ext cx="0" cy="4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48DC47-087A-4B0E-BD84-A45A2A089C07}"/>
              </a:ext>
            </a:extLst>
          </p:cNvPr>
          <p:cNvCxnSpPr>
            <a:cxnSpLocks/>
          </p:cNvCxnSpPr>
          <p:nvPr/>
        </p:nvCxnSpPr>
        <p:spPr>
          <a:xfrm>
            <a:off x="9793654" y="4109615"/>
            <a:ext cx="0" cy="40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CE6921-F19E-40CF-9CDD-3E5A0036993F}"/>
              </a:ext>
            </a:extLst>
          </p:cNvPr>
          <p:cNvSpPr/>
          <p:nvPr/>
        </p:nvSpPr>
        <p:spPr>
          <a:xfrm>
            <a:off x="8659020" y="5437810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variable(data)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CC171F3-135C-4FAE-AC72-0E3ADEA6D810}"/>
              </a:ext>
            </a:extLst>
          </p:cNvPr>
          <p:cNvCxnSpPr>
            <a:cxnSpLocks/>
          </p:cNvCxnSpPr>
          <p:nvPr/>
        </p:nvCxnSpPr>
        <p:spPr>
          <a:xfrm flipV="1">
            <a:off x="9192877" y="4926893"/>
            <a:ext cx="0" cy="58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BB61AD-BC2B-4C60-91D7-5DB705A775BF}"/>
              </a:ext>
            </a:extLst>
          </p:cNvPr>
          <p:cNvSpPr txBox="1"/>
          <p:nvPr/>
        </p:nvSpPr>
        <p:spPr>
          <a:xfrm>
            <a:off x="7659676" y="4519819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= a * time + 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6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B75D-54AB-4133-9571-CDF33FC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438411"/>
            <a:ext cx="11236890" cy="905407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D492E-FC63-46FF-BF01-24AD3E059DE9}"/>
              </a:ext>
            </a:extLst>
          </p:cNvPr>
          <p:cNvSpPr/>
          <p:nvPr/>
        </p:nvSpPr>
        <p:spPr>
          <a:xfrm>
            <a:off x="399789" y="1253808"/>
            <a:ext cx="11236890" cy="900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777276A7-C0CB-4855-85BF-13B20DD3B5C3}"/>
              </a:ext>
            </a:extLst>
          </p:cNvPr>
          <p:cNvSpPr txBox="1">
            <a:spLocks/>
          </p:cNvSpPr>
          <p:nvPr/>
        </p:nvSpPr>
        <p:spPr>
          <a:xfrm>
            <a:off x="399789" y="1343818"/>
            <a:ext cx="11236890" cy="5352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74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400" dirty="0"/>
              <a:t>linear regression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A,B,C</a:t>
            </a:r>
            <a:r>
              <a:rPr lang="ko-KR" altLang="en-US" sz="2000" dirty="0"/>
              <a:t>중 데이터를 가장 잘 나타낼 수 있는 직선은</a:t>
            </a:r>
            <a:r>
              <a:rPr lang="en-US" altLang="ko-KR" sz="2000" dirty="0"/>
              <a:t>? A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이유는 </a:t>
            </a:r>
            <a:r>
              <a:rPr lang="en-US" altLang="ko-KR" sz="2000" dirty="0"/>
              <a:t>A</a:t>
            </a:r>
            <a:r>
              <a:rPr lang="ko-KR" altLang="en-US" sz="2000" dirty="0"/>
              <a:t>와 거리가 가장 가깝기 때문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ko-KR" altLang="en-US" sz="2000" dirty="0"/>
              <a:t>이러한 이유를 정량적으로 나타내기 위해 데이터와 직선의 거리를 </a:t>
            </a:r>
            <a:r>
              <a:rPr lang="en-US" altLang="ko-KR" sz="2000" dirty="0"/>
              <a:t>error</a:t>
            </a:r>
            <a:r>
              <a:rPr lang="ko-KR" altLang="en-US" sz="2000" dirty="0"/>
              <a:t>라고 표현</a:t>
            </a:r>
          </a:p>
          <a:p>
            <a:pPr marL="650074" lvl="1" indent="-192874">
              <a:lnSpc>
                <a:spcPct val="150000"/>
              </a:lnSpc>
              <a:spcBef>
                <a:spcPts val="0"/>
              </a:spcBef>
              <a:buSzPts val="2000"/>
              <a:buFont typeface="Arial Narrow"/>
              <a:buChar char="●"/>
            </a:pPr>
            <a:r>
              <a:rPr lang="en-US" altLang="ko-KR" sz="2000" dirty="0"/>
              <a:t>error</a:t>
            </a:r>
            <a:r>
              <a:rPr lang="ko-KR" altLang="en-US" sz="2000" dirty="0"/>
              <a:t>의 제곱의 합이 적을수록 데이터를 가장 잘 나타내는 직선임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058E53-D4CD-4A87-B295-7C785DFAED53}"/>
              </a:ext>
            </a:extLst>
          </p:cNvPr>
          <p:cNvGrpSpPr>
            <a:grpSpLocks/>
          </p:cNvGrpSpPr>
          <p:nvPr/>
        </p:nvGrpSpPr>
        <p:grpSpPr bwMode="auto">
          <a:xfrm>
            <a:off x="2184047" y="3847280"/>
            <a:ext cx="3394827" cy="3010720"/>
            <a:chOff x="1076389" y="2008805"/>
            <a:chExt cx="7274350" cy="4335676"/>
          </a:xfrm>
        </p:grpSpPr>
        <p:pic>
          <p:nvPicPr>
            <p:cNvPr id="25" name="그림 5">
              <a:extLst>
                <a:ext uri="{FF2B5EF4-FFF2-40B4-BE49-F238E27FC236}">
                  <a16:creationId xmlns:a16="http://schemas.microsoft.com/office/drawing/2014/main" id="{7D736FEF-85CF-43A0-A4DC-0B65DCDAD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89" y="2030311"/>
              <a:ext cx="6991221" cy="431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2C2DFBB-F90F-4EF6-A476-45508AD9F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536" y="2568051"/>
              <a:ext cx="4012391" cy="3093134"/>
            </a:xfrm>
            <a:prstGeom prst="line">
              <a:avLst/>
            </a:prstGeom>
            <a:ln w="60325">
              <a:solidFill>
                <a:srgbClr val="FF000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951A140-C9FA-4623-84F2-F54AFDA54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828" y="2399260"/>
              <a:ext cx="2738471" cy="3048396"/>
            </a:xfrm>
            <a:prstGeom prst="line">
              <a:avLst/>
            </a:prstGeom>
            <a:ln w="60325">
              <a:solidFill>
                <a:srgbClr val="0000FF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DBD2F4B-FAAF-4611-878B-B8F331F97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339" y="4129870"/>
              <a:ext cx="3649279" cy="1789585"/>
            </a:xfrm>
            <a:prstGeom prst="line">
              <a:avLst/>
            </a:prstGeom>
            <a:ln w="60325">
              <a:solidFill>
                <a:srgbClr val="92D05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521E432A-A3F7-4A79-8114-7B19B34E0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3014" y="2239106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0D0F22C2-D940-47AA-B3F0-808D9057F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226" y="2008805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64FF25BD-CFF6-49E6-A990-A5AE197A3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6643" y="3801964"/>
              <a:ext cx="864096" cy="49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0000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BBB59"/>
                </a:buClr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40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AF7414-3A9E-4CA8-B035-B7A8BA14A74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698297" y="4704485"/>
            <a:ext cx="29613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808246-7C84-4480-835F-284C915E6A7C}"/>
              </a:ext>
            </a:extLst>
          </p:cNvPr>
          <p:cNvCxnSpPr>
            <a:cxnSpLocks/>
          </p:cNvCxnSpPr>
          <p:nvPr/>
        </p:nvCxnSpPr>
        <p:spPr>
          <a:xfrm flipH="1" flipV="1">
            <a:off x="8027827" y="4912949"/>
            <a:ext cx="5152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67EF9C-F27F-4111-8011-08905E102FDA}"/>
              </a:ext>
            </a:extLst>
          </p:cNvPr>
          <p:cNvSpPr/>
          <p:nvPr/>
        </p:nvSpPr>
        <p:spPr>
          <a:xfrm>
            <a:off x="7383603" y="6417313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hypothesis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C109F8-7931-4693-9570-D6A5F74E48B5}"/>
              </a:ext>
            </a:extLst>
          </p:cNvPr>
          <p:cNvSpPr/>
          <p:nvPr/>
        </p:nvSpPr>
        <p:spPr>
          <a:xfrm>
            <a:off x="8547663" y="3736000"/>
            <a:ext cx="13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parameters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0D3FD2-3DCE-431F-97B8-D8C3999DDC9A}"/>
              </a:ext>
            </a:extLst>
          </p:cNvPr>
          <p:cNvCxnSpPr>
            <a:cxnSpLocks/>
          </p:cNvCxnSpPr>
          <p:nvPr/>
        </p:nvCxnSpPr>
        <p:spPr>
          <a:xfrm>
            <a:off x="8659020" y="4096450"/>
            <a:ext cx="0" cy="4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48DC47-087A-4B0E-BD84-A45A2A089C07}"/>
              </a:ext>
            </a:extLst>
          </p:cNvPr>
          <p:cNvCxnSpPr>
            <a:cxnSpLocks/>
          </p:cNvCxnSpPr>
          <p:nvPr/>
        </p:nvCxnSpPr>
        <p:spPr>
          <a:xfrm>
            <a:off x="9793654" y="4109615"/>
            <a:ext cx="0" cy="40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CE6921-F19E-40CF-9CDD-3E5A0036993F}"/>
              </a:ext>
            </a:extLst>
          </p:cNvPr>
          <p:cNvSpPr/>
          <p:nvPr/>
        </p:nvSpPr>
        <p:spPr>
          <a:xfrm>
            <a:off x="8659020" y="5437810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variable(data)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CC171F3-135C-4FAE-AC72-0E3ADEA6D810}"/>
              </a:ext>
            </a:extLst>
          </p:cNvPr>
          <p:cNvCxnSpPr>
            <a:cxnSpLocks/>
          </p:cNvCxnSpPr>
          <p:nvPr/>
        </p:nvCxnSpPr>
        <p:spPr>
          <a:xfrm flipV="1">
            <a:off x="9192877" y="4926893"/>
            <a:ext cx="0" cy="58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BB61AD-BC2B-4C60-91D7-5DB705A775BF}"/>
              </a:ext>
            </a:extLst>
          </p:cNvPr>
          <p:cNvSpPr txBox="1"/>
          <p:nvPr/>
        </p:nvSpPr>
        <p:spPr>
          <a:xfrm>
            <a:off x="7659676" y="4519819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= a * time + 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9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1795</Words>
  <Application>Microsoft Office PowerPoint</Application>
  <PresentationFormat>와이드스크린</PresentationFormat>
  <Paragraphs>360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Malgun Gothic</vt:lpstr>
      <vt:lpstr>Arial</vt:lpstr>
      <vt:lpstr>Arial Narrow</vt:lpstr>
      <vt:lpstr>Cambria Math</vt:lpstr>
      <vt:lpstr>Office 테마</vt:lpstr>
      <vt:lpstr>Linear &amp; Logistic regression</vt:lpstr>
      <vt:lpstr>Machine Learning</vt:lpstr>
      <vt:lpstr>Machine Learning</vt:lpstr>
      <vt:lpstr>Machine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Method of Least Squares</vt:lpstr>
      <vt:lpstr>Method of Least Squares</vt:lpstr>
      <vt:lpstr>Method of Least Squares</vt:lpstr>
      <vt:lpstr>Method of Least Squares</vt:lpstr>
      <vt:lpstr>Method of Least Squares</vt:lpstr>
      <vt:lpstr>minimize MSE function</vt:lpstr>
      <vt:lpstr>minimize MSE function</vt:lpstr>
      <vt:lpstr>minimize MSE function</vt:lpstr>
      <vt:lpstr>minimize MSE function</vt:lpstr>
      <vt:lpstr>minimize MSE function</vt:lpstr>
      <vt:lpstr>minimize MSE function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Tensor</vt:lpstr>
      <vt:lpstr>Tensor</vt:lpstr>
      <vt:lpstr>Linear Regression with Tensor</vt:lpstr>
      <vt:lpstr>Linear Regression with Tensor</vt:lpstr>
      <vt:lpstr>Linear Regression with Tensor</vt:lpstr>
      <vt:lpstr>Linear Regression with Tensor</vt:lpstr>
      <vt:lpstr>Linear Regression with Tensor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2020-2 Database2 presentation</dc:title>
  <dc:creator>gyop0817@naver.com</dc:creator>
  <cp:lastModifiedBy>gyop0817@naver.com</cp:lastModifiedBy>
  <cp:revision>56</cp:revision>
  <dcterms:created xsi:type="dcterms:W3CDTF">2020-11-30T10:15:08Z</dcterms:created>
  <dcterms:modified xsi:type="dcterms:W3CDTF">2022-07-03T18:50:00Z</dcterms:modified>
</cp:coreProperties>
</file>