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0089E0B-0D66-43FF-83DA-5522B8FEFA24}">
          <p14:sldIdLst/>
        </p14:section>
        <p14:section name="제목 없는 구역" id="{76AEA01B-C3FC-40D3-846E-73E068DA72A2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수민" initials="안수" lastIdx="1" clrIdx="0">
    <p:extLst>
      <p:ext uri="{19B8F6BF-5375-455C-9EA6-DF929625EA0E}">
        <p15:presenceInfo xmlns:p15="http://schemas.microsoft.com/office/powerpoint/2012/main" userId="de92c798354f00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41"/>
    <a:srgbClr val="78A514"/>
    <a:srgbClr val="757575"/>
    <a:srgbClr val="008000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13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0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6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4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8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48-ACB8-4400-BFA1-7DF4E08DC02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33FD-5814-4F1C-864C-37AEC36E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4033AFE-7EF5-44FD-A628-D74541D95602}"/>
              </a:ext>
            </a:extLst>
          </p:cNvPr>
          <p:cNvSpPr/>
          <p:nvPr/>
        </p:nvSpPr>
        <p:spPr>
          <a:xfrm>
            <a:off x="4926425" y="10925496"/>
            <a:ext cx="427454" cy="150912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F9E1CC-9288-4860-8F46-35638FEB9231}"/>
              </a:ext>
            </a:extLst>
          </p:cNvPr>
          <p:cNvSpPr/>
          <p:nvPr/>
        </p:nvSpPr>
        <p:spPr>
          <a:xfrm>
            <a:off x="5886272" y="10772398"/>
            <a:ext cx="573070" cy="117852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6392740-BB15-410A-AE3E-00BD52F10A24}"/>
              </a:ext>
            </a:extLst>
          </p:cNvPr>
          <p:cNvSpPr/>
          <p:nvPr/>
        </p:nvSpPr>
        <p:spPr>
          <a:xfrm>
            <a:off x="6388681" y="4699790"/>
            <a:ext cx="2332857" cy="129079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26E1E5-7CA9-4FC0-8037-F112B899021B}"/>
              </a:ext>
            </a:extLst>
          </p:cNvPr>
          <p:cNvSpPr/>
          <p:nvPr/>
        </p:nvSpPr>
        <p:spPr>
          <a:xfrm>
            <a:off x="3211742" y="9020029"/>
            <a:ext cx="1366229" cy="131312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9188F0-8BD7-4EE2-9DFD-CBF397576A0F}"/>
              </a:ext>
            </a:extLst>
          </p:cNvPr>
          <p:cNvSpPr/>
          <p:nvPr/>
        </p:nvSpPr>
        <p:spPr>
          <a:xfrm>
            <a:off x="4012394" y="7101253"/>
            <a:ext cx="666187" cy="146252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B00D04-353A-42B7-800D-BAB63BAFAEC8}"/>
              </a:ext>
            </a:extLst>
          </p:cNvPr>
          <p:cNvSpPr/>
          <p:nvPr/>
        </p:nvSpPr>
        <p:spPr>
          <a:xfrm>
            <a:off x="4012394" y="6811505"/>
            <a:ext cx="666187" cy="146252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AAE23F-FD5D-4F0A-BE2D-8F2432FBE269}"/>
              </a:ext>
            </a:extLst>
          </p:cNvPr>
          <p:cNvSpPr/>
          <p:nvPr/>
        </p:nvSpPr>
        <p:spPr>
          <a:xfrm>
            <a:off x="0" y="-6480"/>
            <a:ext cx="9601200" cy="2399742"/>
          </a:xfrm>
          <a:prstGeom prst="rect">
            <a:avLst/>
          </a:prstGeom>
          <a:solidFill>
            <a:srgbClr val="006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액자 91">
            <a:extLst>
              <a:ext uri="{FF2B5EF4-FFF2-40B4-BE49-F238E27FC236}">
                <a16:creationId xmlns:a16="http://schemas.microsoft.com/office/drawing/2014/main" id="{AB0AD12F-9A1B-4ADA-9BDB-16BA5EE789D3}"/>
              </a:ext>
            </a:extLst>
          </p:cNvPr>
          <p:cNvSpPr/>
          <p:nvPr/>
        </p:nvSpPr>
        <p:spPr>
          <a:xfrm>
            <a:off x="1" y="-6481"/>
            <a:ext cx="9617824" cy="12801600"/>
          </a:xfrm>
          <a:prstGeom prst="frame">
            <a:avLst>
              <a:gd name="adj1" fmla="val 2630"/>
            </a:avLst>
          </a:prstGeom>
          <a:solidFill>
            <a:srgbClr val="006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1C4DB9-5D3B-4936-AA17-389F9B1CC81C}"/>
              </a:ext>
            </a:extLst>
          </p:cNvPr>
          <p:cNvSpPr txBox="1"/>
          <p:nvPr/>
        </p:nvSpPr>
        <p:spPr>
          <a:xfrm>
            <a:off x="793734" y="346363"/>
            <a:ext cx="801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K-Means Clustering</a:t>
            </a:r>
            <a:r>
              <a:rPr lang="ko-KR" altLang="en-US" sz="3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을 이용한 </a:t>
            </a:r>
            <a:endParaRPr lang="en-US" altLang="ko-KR" sz="3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기상환경 데이터 분석과 음악 추천 시스템 설계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A28CE15-8F97-492F-B054-E3454F53F153}"/>
              </a:ext>
            </a:extLst>
          </p:cNvPr>
          <p:cNvSpPr txBox="1"/>
          <p:nvPr/>
        </p:nvSpPr>
        <p:spPr>
          <a:xfrm>
            <a:off x="2314216" y="1634892"/>
            <a:ext cx="5064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이화여자대학교 소혜진 </a:t>
            </a:r>
            <a:r>
              <a:rPr lang="en-US" altLang="ko-KR" sz="2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| </a:t>
            </a:r>
            <a:r>
              <a:rPr lang="ko-KR" altLang="en-US" sz="2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유지우 </a:t>
            </a:r>
            <a:r>
              <a:rPr lang="en-US" altLang="ko-KR" sz="2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| </a:t>
            </a:r>
            <a:r>
              <a:rPr lang="ko-KR" altLang="en-US" sz="2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조동섭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AA6B5ED-0DCF-44F5-A2AD-90E9D88C8D81}"/>
              </a:ext>
            </a:extLst>
          </p:cNvPr>
          <p:cNvCxnSpPr/>
          <p:nvPr/>
        </p:nvCxnSpPr>
        <p:spPr>
          <a:xfrm>
            <a:off x="2407534" y="1466777"/>
            <a:ext cx="48266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CC76B1B4-71B2-4CC0-AD2D-F56ADA1C7260}"/>
              </a:ext>
            </a:extLst>
          </p:cNvPr>
          <p:cNvSpPr/>
          <p:nvPr/>
        </p:nvSpPr>
        <p:spPr>
          <a:xfrm>
            <a:off x="465514" y="2471666"/>
            <a:ext cx="1113904" cy="448891"/>
          </a:xfrm>
          <a:prstGeom prst="roundRect">
            <a:avLst/>
          </a:prstGeom>
          <a:noFill/>
          <a:ln w="57150">
            <a:solidFill>
              <a:srgbClr val="006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요약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26CBD4-FA00-4868-9AD7-63144545428B}"/>
              </a:ext>
            </a:extLst>
          </p:cNvPr>
          <p:cNvSpPr txBox="1"/>
          <p:nvPr/>
        </p:nvSpPr>
        <p:spPr>
          <a:xfrm>
            <a:off x="617226" y="2906308"/>
            <a:ext cx="9916149" cy="11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기계에 인공지능을 주기 위해서는 기계를 인간처럼 판단 및 행동할 수 있도록 학습을 해야 하는데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학습에 필요한 데이터의 분류 단계에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k-means clustering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적용하여 환경 데이터의 특성을 찾고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Deep Learning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사용하여 음악을 추천하는 방법을 제안한다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본 논문에서는 실시간 기상 환경 데이터로부터 최적의 음악을 추천하는 지능 알고리즘을 구현하고 구현된 소프트웨어의 검증을 위해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온도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습도 센서가 장착된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 System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구성하였다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FB05B19-D4BE-4337-883B-13F00EC32EF2}"/>
              </a:ext>
            </a:extLst>
          </p:cNvPr>
          <p:cNvSpPr/>
          <p:nvPr/>
        </p:nvSpPr>
        <p:spPr>
          <a:xfrm>
            <a:off x="465514" y="4106051"/>
            <a:ext cx="1113904" cy="448891"/>
          </a:xfrm>
          <a:prstGeom prst="roundRect">
            <a:avLst/>
          </a:prstGeom>
          <a:noFill/>
          <a:ln w="57150">
            <a:solidFill>
              <a:srgbClr val="006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자료선정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8695FFF-5FBD-4F69-AC1E-2D6EB65CAA5D}"/>
              </a:ext>
            </a:extLst>
          </p:cNvPr>
          <p:cNvCxnSpPr>
            <a:cxnSpLocks/>
          </p:cNvCxnSpPr>
          <p:nvPr/>
        </p:nvCxnSpPr>
        <p:spPr>
          <a:xfrm>
            <a:off x="4800599" y="4095217"/>
            <a:ext cx="21800" cy="8360020"/>
          </a:xfrm>
          <a:prstGeom prst="line">
            <a:avLst/>
          </a:prstGeom>
          <a:ln w="28575">
            <a:solidFill>
              <a:srgbClr val="006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45499BCF-0666-42C7-AF7D-53176D71A616}"/>
              </a:ext>
            </a:extLst>
          </p:cNvPr>
          <p:cNvSpPr/>
          <p:nvPr/>
        </p:nvSpPr>
        <p:spPr>
          <a:xfrm>
            <a:off x="465514" y="8338729"/>
            <a:ext cx="1113904" cy="448891"/>
          </a:xfrm>
          <a:prstGeom prst="roundRect">
            <a:avLst/>
          </a:prstGeom>
          <a:noFill/>
          <a:ln w="57150">
            <a:solidFill>
              <a:srgbClr val="006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군집화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564F8143-8AE1-47B7-BCF1-3B34EA3F08B7}"/>
              </a:ext>
            </a:extLst>
          </p:cNvPr>
          <p:cNvSpPr/>
          <p:nvPr/>
        </p:nvSpPr>
        <p:spPr>
          <a:xfrm>
            <a:off x="5018348" y="6572918"/>
            <a:ext cx="1113904" cy="448891"/>
          </a:xfrm>
          <a:prstGeom prst="roundRect">
            <a:avLst/>
          </a:prstGeom>
          <a:noFill/>
          <a:ln w="57150">
            <a:solidFill>
              <a:srgbClr val="006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구현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F9A11EBE-A221-414E-8224-B9FC1E9E3FED}"/>
              </a:ext>
            </a:extLst>
          </p:cNvPr>
          <p:cNvSpPr/>
          <p:nvPr/>
        </p:nvSpPr>
        <p:spPr>
          <a:xfrm>
            <a:off x="5018348" y="4114428"/>
            <a:ext cx="1113904" cy="448891"/>
          </a:xfrm>
          <a:prstGeom prst="roundRect">
            <a:avLst/>
          </a:prstGeom>
          <a:noFill/>
          <a:ln w="57150">
            <a:solidFill>
              <a:srgbClr val="006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A75A5BD4-30C3-457A-90CD-CA6C32012B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61" y="8842576"/>
            <a:ext cx="2781639" cy="338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3BF19C-F1DC-4DB6-8D01-8EF8B0EAFD26}"/>
              </a:ext>
            </a:extLst>
          </p:cNvPr>
          <p:cNvSpPr txBox="1"/>
          <p:nvPr/>
        </p:nvSpPr>
        <p:spPr>
          <a:xfrm>
            <a:off x="1064287" y="4516319"/>
            <a:ext cx="3621504" cy="53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온도</a:t>
            </a:r>
            <a:r>
              <a:rPr lang="en-US" altLang="ko-KR" sz="1000" dirty="0"/>
              <a:t>, </a:t>
            </a:r>
            <a:r>
              <a:rPr lang="ko-KR" altLang="en-US" sz="1000" dirty="0"/>
              <a:t>습도 변화의 폭이 넓고 계절별 날씨 특성이 </a:t>
            </a:r>
            <a:r>
              <a:rPr lang="ko-KR" altLang="en-US" sz="1000" dirty="0" err="1"/>
              <a:t>뚜렷</a:t>
            </a:r>
            <a:endParaRPr lang="en-US" altLang="ko-KR" sz="1000" dirty="0"/>
          </a:p>
          <a:p>
            <a:r>
              <a:rPr lang="en-US" altLang="ko-KR" sz="1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BUT</a:t>
            </a:r>
            <a:r>
              <a:rPr lang="en-US" altLang="ko-KR" sz="1000" dirty="0"/>
              <a:t> </a:t>
            </a:r>
            <a:r>
              <a:rPr lang="ko-KR" altLang="en-US" sz="1000" dirty="0"/>
              <a:t>환절기 날씨는 특정 계절로 분류하기 모호함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FD765A9-E424-4C00-9CA7-C9333B3D3B63}"/>
              </a:ext>
            </a:extLst>
          </p:cNvPr>
          <p:cNvGrpSpPr>
            <a:grpSpLocks/>
          </p:cNvGrpSpPr>
          <p:nvPr/>
        </p:nvGrpSpPr>
        <p:grpSpPr bwMode="auto">
          <a:xfrm>
            <a:off x="1597881" y="5523555"/>
            <a:ext cx="2145196" cy="969734"/>
            <a:chOff x="0" y="0"/>
            <a:chExt cx="30556" cy="1383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B1941C5-7EE5-49F0-97E3-71BF51D55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6"/>
              <a:ext cx="15312" cy="13638"/>
              <a:chOff x="0" y="0"/>
              <a:chExt cx="15312" cy="13638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8CCFF86-E6C0-4FF5-BBAE-CB30650A0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017" cy="100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 Box 1">
                <a:extLst>
                  <a:ext uri="{FF2B5EF4-FFF2-40B4-BE49-F238E27FC236}">
                    <a16:creationId xmlns:a16="http://schemas.microsoft.com/office/drawing/2014/main" id="{602B846A-A999-4EA6-A8AF-3C05B7790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870"/>
                <a:ext cx="15312" cy="3768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latin typeface="-윤고딕320" panose="02030504000101010101" pitchFamily="18" charset="-127"/>
                    <a:ea typeface="-윤고딕320" panose="02030504000101010101" pitchFamily="18" charset="-127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sz="800" dirty="0"/>
                  <a:t>&lt;</a:t>
                </a:r>
                <a:r>
                  <a:rPr lang="ko-KR" altLang="en-US" sz="800" dirty="0"/>
                  <a:t>그림</a:t>
                </a:r>
                <a:r>
                  <a:rPr lang="en-US" sz="800" dirty="0"/>
                  <a:t> 1&gt;</a:t>
                </a:r>
                <a:endParaRPr lang="ko-KR" altLang="en-US" sz="800" dirty="0"/>
              </a:p>
              <a:p>
                <a:pPr algn="ctr">
                  <a:lnSpc>
                    <a:spcPct val="100000"/>
                  </a:lnSpc>
                </a:pPr>
                <a:r>
                  <a:rPr lang="ko-KR" altLang="en-US" sz="800" dirty="0"/>
                  <a:t>월 별 그래프화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76D10A7-4F6F-4D4B-A3ED-DCB1ACD4E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" y="0"/>
              <a:ext cx="15316" cy="13839"/>
              <a:chOff x="0" y="0"/>
              <a:chExt cx="15316" cy="13839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C59E6F3-4050-45AB-9B64-9C839F726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316" cy="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BF7DD2AB-C468-42A9-97DB-9291E3869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" y="10071"/>
                <a:ext cx="14158" cy="3768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00000"/>
                  </a:lnSpc>
                  <a:defRPr sz="1200">
                    <a:latin typeface="-윤고딕320" panose="02030504000101010101" pitchFamily="18" charset="-127"/>
                    <a:ea typeface="-윤고딕320" panose="02030504000101010101" pitchFamily="18" charset="-127"/>
                  </a:defRPr>
                </a:lvl1pPr>
              </a:lstStyle>
              <a:p>
                <a:r>
                  <a:rPr lang="en-US" sz="800" dirty="0"/>
                  <a:t>&lt;</a:t>
                </a:r>
                <a:r>
                  <a:rPr lang="ko-KR" altLang="en-US" sz="800" dirty="0"/>
                  <a:t>그림 </a:t>
                </a:r>
                <a:r>
                  <a:rPr lang="en-US" sz="800" dirty="0"/>
                  <a:t>2&gt;</a:t>
                </a:r>
                <a:endParaRPr lang="ko-KR" altLang="en-US" sz="800" dirty="0"/>
              </a:p>
              <a:p>
                <a:r>
                  <a:rPr lang="ko-KR" altLang="en-US" sz="800" dirty="0"/>
                  <a:t>계절 별 그래프화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C5BA2F-B497-4C68-BAF7-CAECDA354282}"/>
              </a:ext>
            </a:extLst>
          </p:cNvPr>
          <p:cNvSpPr txBox="1"/>
          <p:nvPr/>
        </p:nvSpPr>
        <p:spPr>
          <a:xfrm>
            <a:off x="617197" y="5076014"/>
            <a:ext cx="4003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900" dirty="0"/>
              <a:t>DATA : 2017</a:t>
            </a:r>
            <a:r>
              <a:rPr lang="ko-KR" altLang="en-US" sz="900" dirty="0"/>
              <a:t>년 </a:t>
            </a:r>
            <a:r>
              <a:rPr lang="en-US" altLang="ko-KR" sz="900" dirty="0"/>
              <a:t>1</a:t>
            </a:r>
            <a:r>
              <a:rPr lang="ko-KR" altLang="en-US" sz="900" dirty="0"/>
              <a:t>월 </a:t>
            </a:r>
            <a:r>
              <a:rPr lang="en-US" altLang="ko-KR" sz="900" dirty="0"/>
              <a:t>1</a:t>
            </a:r>
            <a:r>
              <a:rPr lang="ko-KR" altLang="en-US" sz="900" dirty="0"/>
              <a:t>일 </a:t>
            </a:r>
            <a:r>
              <a:rPr lang="en-US" altLang="ko-KR" sz="900" dirty="0"/>
              <a:t>~ 2017</a:t>
            </a:r>
            <a:r>
              <a:rPr lang="ko-KR" altLang="en-US" sz="900" dirty="0"/>
              <a:t>년 </a:t>
            </a:r>
            <a:r>
              <a:rPr lang="en-US" altLang="ko-KR" sz="900" dirty="0"/>
              <a:t>12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일의 </a:t>
            </a:r>
            <a:r>
              <a:rPr lang="ko-KR" altLang="en-US" sz="900" u="sng" dirty="0"/>
              <a:t>일 평균 기온</a:t>
            </a:r>
            <a:r>
              <a:rPr lang="en-US" altLang="ko-KR" sz="900" u="sng" dirty="0"/>
              <a:t>, </a:t>
            </a:r>
            <a:r>
              <a:rPr lang="ko-KR" altLang="en-US" sz="900" u="sng" dirty="0"/>
              <a:t>일 평균 습도</a:t>
            </a:r>
            <a:endParaRPr lang="en-US" altLang="ko-KR" sz="900" u="sng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7CC908-FD13-4DB2-99C1-DF5E18DE3D71}"/>
              </a:ext>
            </a:extLst>
          </p:cNvPr>
          <p:cNvCxnSpPr>
            <a:cxnSpLocks/>
          </p:cNvCxnSpPr>
          <p:nvPr/>
        </p:nvCxnSpPr>
        <p:spPr>
          <a:xfrm>
            <a:off x="785467" y="5055451"/>
            <a:ext cx="3649373" cy="0"/>
          </a:xfrm>
          <a:prstGeom prst="line">
            <a:avLst/>
          </a:prstGeom>
          <a:ln w="28575">
            <a:solidFill>
              <a:srgbClr val="00684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B0B747-72FB-48F2-8D83-7D42E4033348}"/>
              </a:ext>
            </a:extLst>
          </p:cNvPr>
          <p:cNvSpPr txBox="1"/>
          <p:nvPr/>
        </p:nvSpPr>
        <p:spPr>
          <a:xfrm>
            <a:off x="1528508" y="5247017"/>
            <a:ext cx="246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900" dirty="0"/>
              <a:t>&lt;</a:t>
            </a:r>
            <a:r>
              <a:rPr lang="ko-KR" altLang="en-US" sz="900" dirty="0"/>
              <a:t>그림 </a:t>
            </a:r>
            <a:r>
              <a:rPr lang="en-US" altLang="ko-KR" sz="900" dirty="0"/>
              <a:t>1&gt; : </a:t>
            </a:r>
            <a:r>
              <a:rPr lang="ko-KR" altLang="en-US" sz="900" dirty="0"/>
              <a:t>월 기준 온도</a:t>
            </a:r>
            <a:r>
              <a:rPr lang="en-US" altLang="ko-KR" sz="900" dirty="0"/>
              <a:t>, </a:t>
            </a:r>
            <a:r>
              <a:rPr lang="ko-KR" altLang="en-US" sz="900" dirty="0"/>
              <a:t>습도 그래프화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&lt;</a:t>
            </a:r>
            <a:r>
              <a:rPr lang="ko-KR" altLang="en-US" sz="900" dirty="0"/>
              <a:t>그림 </a:t>
            </a:r>
            <a:r>
              <a:rPr lang="en-US" altLang="ko-KR" sz="900" dirty="0"/>
              <a:t>2&gt; : 3</a:t>
            </a:r>
            <a:r>
              <a:rPr lang="ko-KR" altLang="en-US" sz="900" dirty="0"/>
              <a:t>개월 주기의 계절별 그래프화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802B774-E904-489C-A6B8-7C88B0A60B97}"/>
              </a:ext>
            </a:extLst>
          </p:cNvPr>
          <p:cNvSpPr/>
          <p:nvPr/>
        </p:nvSpPr>
        <p:spPr>
          <a:xfrm>
            <a:off x="2401035" y="6446046"/>
            <a:ext cx="484632" cy="370554"/>
          </a:xfrm>
          <a:prstGeom prst="downArrow">
            <a:avLst/>
          </a:prstGeom>
          <a:solidFill>
            <a:srgbClr val="00684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83C1C5-5796-4622-8FAE-D87DD874179F}"/>
              </a:ext>
            </a:extLst>
          </p:cNvPr>
          <p:cNvSpPr txBox="1"/>
          <p:nvPr/>
        </p:nvSpPr>
        <p:spPr>
          <a:xfrm>
            <a:off x="648398" y="6839956"/>
            <a:ext cx="211894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일최고기온 </a:t>
            </a:r>
            <a:r>
              <a:rPr lang="en-US" altLang="ko-KR" sz="1000" dirty="0"/>
              <a:t>&amp; </a:t>
            </a:r>
            <a:r>
              <a:rPr lang="ko-KR" altLang="en-US" sz="1000" dirty="0"/>
              <a:t>일최저기온의 변동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F28351-492C-48E6-A5FD-9E9FBA9CE3F0}"/>
              </a:ext>
            </a:extLst>
          </p:cNvPr>
          <p:cNvSpPr txBox="1"/>
          <p:nvPr/>
        </p:nvSpPr>
        <p:spPr>
          <a:xfrm>
            <a:off x="2637818" y="6709458"/>
            <a:ext cx="111790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여름철 가장 작음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13D387-BDEA-421D-A54A-99C540DFE8E5}"/>
              </a:ext>
            </a:extLst>
          </p:cNvPr>
          <p:cNvSpPr txBox="1"/>
          <p:nvPr/>
        </p:nvSpPr>
        <p:spPr>
          <a:xfrm>
            <a:off x="2626046" y="6985394"/>
            <a:ext cx="99525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겨울철 가장 큼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F56AC93-9214-4860-A064-B105F7D31188}"/>
              </a:ext>
            </a:extLst>
          </p:cNvPr>
          <p:cNvSpPr/>
          <p:nvPr/>
        </p:nvSpPr>
        <p:spPr>
          <a:xfrm>
            <a:off x="2579565" y="6881071"/>
            <a:ext cx="95539" cy="303482"/>
          </a:xfrm>
          <a:prstGeom prst="leftBrace">
            <a:avLst>
              <a:gd name="adj1" fmla="val 0"/>
              <a:gd name="adj2" fmla="val 45920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C3D7AE-20D1-406F-8497-BD6C94673A2C}"/>
              </a:ext>
            </a:extLst>
          </p:cNvPr>
          <p:cNvSpPr txBox="1"/>
          <p:nvPr/>
        </p:nvSpPr>
        <p:spPr>
          <a:xfrm>
            <a:off x="3927489" y="6708569"/>
            <a:ext cx="82927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일 최고기온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D4D743-2452-4DBC-BFFD-2B1B8A9CDA16}"/>
              </a:ext>
            </a:extLst>
          </p:cNvPr>
          <p:cNvSpPr txBox="1"/>
          <p:nvPr/>
        </p:nvSpPr>
        <p:spPr>
          <a:xfrm>
            <a:off x="3927489" y="6986283"/>
            <a:ext cx="82927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000" dirty="0"/>
              <a:t>일 최저기온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194833-A3C4-4154-BCE7-56812907BDB2}"/>
              </a:ext>
            </a:extLst>
          </p:cNvPr>
          <p:cNvCxnSpPr>
            <a:cxnSpLocks/>
          </p:cNvCxnSpPr>
          <p:nvPr/>
        </p:nvCxnSpPr>
        <p:spPr>
          <a:xfrm flipV="1">
            <a:off x="3755720" y="6885710"/>
            <a:ext cx="171769" cy="889"/>
          </a:xfrm>
          <a:prstGeom prst="straightConnector1">
            <a:avLst/>
          </a:prstGeom>
          <a:ln w="28575">
            <a:solidFill>
              <a:srgbClr val="75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DC78AF-3D23-430D-821B-5B4AD4A6C3D0}"/>
              </a:ext>
            </a:extLst>
          </p:cNvPr>
          <p:cNvCxnSpPr>
            <a:cxnSpLocks/>
          </p:cNvCxnSpPr>
          <p:nvPr/>
        </p:nvCxnSpPr>
        <p:spPr>
          <a:xfrm>
            <a:off x="3621298" y="7167615"/>
            <a:ext cx="306191" cy="889"/>
          </a:xfrm>
          <a:prstGeom prst="straightConnector1">
            <a:avLst/>
          </a:prstGeom>
          <a:ln w="28575">
            <a:solidFill>
              <a:srgbClr val="75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5B4C1A-A72B-4AB1-8EFE-7FC44788A967}"/>
              </a:ext>
            </a:extLst>
          </p:cNvPr>
          <p:cNvSpPr txBox="1"/>
          <p:nvPr/>
        </p:nvSpPr>
        <p:spPr>
          <a:xfrm>
            <a:off x="2816720" y="6422773"/>
            <a:ext cx="1618120" cy="3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dirty="0">
                <a:solidFill>
                  <a:srgbClr val="00684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데이터의 다양성 확장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D241A8A-8866-4F9D-BE24-4B2195D43045}"/>
              </a:ext>
            </a:extLst>
          </p:cNvPr>
          <p:cNvGrpSpPr/>
          <p:nvPr/>
        </p:nvGrpSpPr>
        <p:grpSpPr>
          <a:xfrm>
            <a:off x="780514" y="7140443"/>
            <a:ext cx="1859241" cy="1158480"/>
            <a:chOff x="416628" y="5958"/>
            <a:chExt cx="2176680" cy="1356275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C866FBFA-93E6-4C5D-800D-34194741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28" y="965875"/>
              <a:ext cx="2176680" cy="396358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sz="800"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r>
                <a:rPr lang="en-US" dirty="0"/>
                <a:t>&lt;</a:t>
              </a:r>
              <a:r>
                <a:rPr lang="ko-KR" altLang="en-US" dirty="0"/>
                <a:t>그림</a:t>
              </a:r>
              <a:r>
                <a:rPr lang="en-US" dirty="0"/>
                <a:t> 3&gt;</a:t>
              </a:r>
              <a:endParaRPr lang="ko-KR" altLang="en-US" dirty="0"/>
            </a:p>
            <a:p>
              <a:r>
                <a:rPr lang="ko-KR" altLang="en-US" dirty="0"/>
                <a:t>데이터 기준 변화 후 계절 별 그래프화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4E68CFB4-A557-4F74-B8E7-377F4000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88" y="5958"/>
              <a:ext cx="1444625" cy="998855"/>
            </a:xfrm>
            <a:prstGeom prst="rect">
              <a:avLst/>
            </a:prstGeom>
            <a:noFill/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57F8EB3-61F1-4293-9BCC-84AB801F6EF5}"/>
              </a:ext>
            </a:extLst>
          </p:cNvPr>
          <p:cNvSpPr txBox="1"/>
          <p:nvPr/>
        </p:nvSpPr>
        <p:spPr>
          <a:xfrm>
            <a:off x="2573563" y="7551196"/>
            <a:ext cx="1934553" cy="66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defRPr>
            </a:lvl1pPr>
          </a:lstStyle>
          <a:p>
            <a:pPr algn="ctr"/>
            <a:r>
              <a:rPr lang="en-US" altLang="ko-KR" sz="1300" dirty="0"/>
              <a:t>&lt;</a:t>
            </a:r>
            <a:r>
              <a:rPr lang="ko-KR" altLang="en-US" sz="1300" dirty="0"/>
              <a:t>그림</a:t>
            </a:r>
            <a:r>
              <a:rPr lang="en-US" altLang="ko-KR" sz="1300" dirty="0"/>
              <a:t>1&gt;, &lt;</a:t>
            </a:r>
            <a:r>
              <a:rPr lang="ko-KR" altLang="en-US" sz="1300" dirty="0"/>
              <a:t>그림</a:t>
            </a:r>
            <a:r>
              <a:rPr lang="en-US" altLang="ko-KR" sz="1300" dirty="0"/>
              <a:t>2&gt;</a:t>
            </a:r>
            <a:r>
              <a:rPr lang="ko-KR" altLang="en-US" sz="1300" dirty="0"/>
              <a:t>에 비해</a:t>
            </a:r>
            <a:endParaRPr lang="en-US" altLang="ko-KR" sz="1300" dirty="0"/>
          </a:p>
          <a:p>
            <a:pPr algn="ctr"/>
            <a:r>
              <a:rPr lang="ko-KR" altLang="en-US" sz="1300" dirty="0"/>
              <a:t>데이터 중첩 지점 감소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C7AC26-83AB-4CB1-A674-2F8B1F45768D}"/>
              </a:ext>
            </a:extLst>
          </p:cNvPr>
          <p:cNvSpPr txBox="1"/>
          <p:nvPr/>
        </p:nvSpPr>
        <p:spPr>
          <a:xfrm>
            <a:off x="2314216" y="7396583"/>
            <a:ext cx="2416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000" dirty="0"/>
              <a:t>DATA : 3</a:t>
            </a:r>
            <a:r>
              <a:rPr lang="ko-KR" altLang="en-US" sz="1000" dirty="0"/>
              <a:t>년치 계절별 데이터 약 </a:t>
            </a:r>
            <a:r>
              <a:rPr lang="en-US" altLang="ko-KR" sz="1000" dirty="0"/>
              <a:t>370</a:t>
            </a:r>
            <a:r>
              <a:rPr lang="ko-KR" altLang="en-US" sz="1000" dirty="0"/>
              <a:t>개</a:t>
            </a:r>
            <a:endParaRPr lang="en-US" altLang="ko-KR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14B33F-F987-4567-A888-5FDF9F97F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22" y="8856541"/>
            <a:ext cx="2474878" cy="22458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26F9D29-2F0F-47D3-AFDE-B237F473F97B}"/>
              </a:ext>
            </a:extLst>
          </p:cNvPr>
          <p:cNvSpPr txBox="1"/>
          <p:nvPr/>
        </p:nvSpPr>
        <p:spPr>
          <a:xfrm>
            <a:off x="1699642" y="8486846"/>
            <a:ext cx="2775774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en-US" altLang="ko-KR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온</a:t>
            </a:r>
            <a:r>
              <a:rPr lang="en-US" altLang="ko-KR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습도 데이터 군집화 및</a:t>
            </a:r>
            <a:r>
              <a:rPr lang="en-US" altLang="ko-KR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대푯값 선정에 이용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4E5D71-D014-4015-A56E-E7A65A99DB59}"/>
              </a:ext>
            </a:extLst>
          </p:cNvPr>
          <p:cNvSpPr txBox="1"/>
          <p:nvPr/>
        </p:nvSpPr>
        <p:spPr>
          <a:xfrm>
            <a:off x="1745720" y="8206980"/>
            <a:ext cx="200713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en-US" altLang="ko-KR" sz="14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K-Means Clustering </a:t>
            </a:r>
            <a:endParaRPr lang="ko-KR" altLang="en-US" sz="1400" dirty="0">
              <a:solidFill>
                <a:srgbClr val="00684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2D6B03-BF29-4FB7-9D0E-E461E230BB74}"/>
              </a:ext>
            </a:extLst>
          </p:cNvPr>
          <p:cNvSpPr txBox="1"/>
          <p:nvPr/>
        </p:nvSpPr>
        <p:spPr>
          <a:xfrm>
            <a:off x="485660" y="11016392"/>
            <a:ext cx="2385736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950" dirty="0"/>
              <a:t>총 반복 횟수 </a:t>
            </a:r>
            <a:r>
              <a:rPr lang="en-US" altLang="ko-KR" sz="950" dirty="0"/>
              <a:t>: M</a:t>
            </a:r>
          </a:p>
          <a:p>
            <a:pPr>
              <a:lnSpc>
                <a:spcPct val="100000"/>
              </a:lnSpc>
            </a:pPr>
            <a:r>
              <a:rPr lang="en-US" altLang="ko-KR" sz="950" dirty="0"/>
              <a:t>1) </a:t>
            </a:r>
            <a:r>
              <a:rPr lang="ko-KR" altLang="en-US" sz="950" dirty="0"/>
              <a:t>데이터와 중심좌표와의 거리 계산</a:t>
            </a:r>
            <a:endParaRPr lang="en-US" altLang="ko-KR" sz="950" dirty="0"/>
          </a:p>
          <a:p>
            <a:pPr>
              <a:lnSpc>
                <a:spcPct val="100000"/>
              </a:lnSpc>
            </a:pPr>
            <a:r>
              <a:rPr lang="en-US" altLang="ko-KR" sz="950" dirty="0"/>
              <a:t>2) </a:t>
            </a:r>
            <a:r>
              <a:rPr lang="ko-KR" altLang="en-US" sz="950" dirty="0"/>
              <a:t>거리가 가장 가까운 군집에 데이터 배정</a:t>
            </a:r>
          </a:p>
        </p:txBody>
      </p:sp>
      <p:grpSp>
        <p:nvGrpSpPr>
          <p:cNvPr id="52" name="Group 351">
            <a:extLst>
              <a:ext uri="{FF2B5EF4-FFF2-40B4-BE49-F238E27FC236}">
                <a16:creationId xmlns:a16="http://schemas.microsoft.com/office/drawing/2014/main" id="{B6C04970-5D53-4CDA-BB7C-759E3D9BC45C}"/>
              </a:ext>
            </a:extLst>
          </p:cNvPr>
          <p:cNvGrpSpPr>
            <a:grpSpLocks/>
          </p:cNvGrpSpPr>
          <p:nvPr/>
        </p:nvGrpSpPr>
        <p:grpSpPr bwMode="auto">
          <a:xfrm>
            <a:off x="3095470" y="9151085"/>
            <a:ext cx="1594418" cy="1436505"/>
            <a:chOff x="0" y="0"/>
            <a:chExt cx="26250" cy="2334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2D6DA2-CC34-4A92-A325-E82A0C78A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6250" cy="18935"/>
              <a:chOff x="0" y="0"/>
              <a:chExt cx="26250" cy="18935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68083C4-6EFB-488E-A14A-F0180F4D7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" y="789"/>
                <a:ext cx="24270" cy="16461"/>
                <a:chOff x="485" y="789"/>
                <a:chExt cx="92269" cy="62581"/>
              </a:xfrm>
            </p:grpSpPr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DA352C21-294C-4F63-B1C7-C0771C6219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5" y="789"/>
                  <a:ext cx="92269" cy="62581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D1DA0D7B-0F25-4DE4-8528-1FFB002DC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2" y="36696"/>
                  <a:ext cx="23831" cy="20111"/>
                </a:xfrm>
                <a:prstGeom prst="ellipse">
                  <a:avLst/>
                </a:prstGeom>
                <a:noFill/>
                <a:ln w="6350">
                  <a:solidFill>
                    <a:srgbClr val="0D0D0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AA2F0831-4F73-438B-9E71-DC2D0CCD5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55" y="37690"/>
                  <a:ext cx="30063" cy="18635"/>
                </a:xfrm>
                <a:prstGeom prst="ellipse">
                  <a:avLst/>
                </a:prstGeom>
                <a:noFill/>
                <a:ln w="6350">
                  <a:solidFill>
                    <a:srgbClr val="0D0D0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96790D52-9370-4B4C-8DF8-A57727838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62873">
                  <a:off x="20513" y="9390"/>
                  <a:ext cx="21795" cy="28586"/>
                </a:xfrm>
                <a:prstGeom prst="ellipse">
                  <a:avLst/>
                </a:prstGeom>
                <a:noFill/>
                <a:ln w="6350">
                  <a:solidFill>
                    <a:srgbClr val="0D0D0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D7B6BFF4-54C5-4060-8AB0-5100137A7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60" y="6188"/>
                  <a:ext cx="23458" cy="30809"/>
                </a:xfrm>
                <a:prstGeom prst="ellipse">
                  <a:avLst/>
                </a:prstGeom>
                <a:noFill/>
                <a:ln w="6350">
                  <a:solidFill>
                    <a:srgbClr val="0D0D0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77D4E8D-9CDF-4B93-BBDA-874006173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38598">
                  <a:off x="70634" y="3810"/>
                  <a:ext cx="14273" cy="35812"/>
                </a:xfrm>
                <a:prstGeom prst="ellipse">
                  <a:avLst/>
                </a:prstGeom>
                <a:noFill/>
                <a:ln w="6350">
                  <a:solidFill>
                    <a:srgbClr val="0D0D0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4FA0086-5EB6-4AAA-BF18-0C2F76EDC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6"/>
                <a:ext cx="800" cy="1866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A7DA2FB-833F-4341-9642-252D5FF74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5" y="0"/>
                <a:ext cx="800" cy="1866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DEB0A1-0F99-4C32-BA68-299C6CE1F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365" y="4772"/>
                <a:ext cx="457" cy="25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A245C6-D828-45F4-9937-6A7A0C9F7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503" y="-11991"/>
                <a:ext cx="458" cy="25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4" name="Text Box 24">
              <a:extLst>
                <a:ext uri="{FF2B5EF4-FFF2-40B4-BE49-F238E27FC236}">
                  <a16:creationId xmlns:a16="http://schemas.microsoft.com/office/drawing/2014/main" id="{384A0575-D892-4884-9AF8-F45375AD6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" y="17248"/>
              <a:ext cx="23548" cy="4226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sz="800"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r>
                <a:rPr lang="en-US" dirty="0"/>
                <a:t>&lt;</a:t>
              </a:r>
              <a:r>
                <a:rPr lang="ko-KR" altLang="en-US" dirty="0"/>
                <a:t>그림 </a:t>
              </a:r>
              <a:r>
                <a:rPr lang="en-US" dirty="0"/>
                <a:t>4&gt;</a:t>
              </a:r>
              <a:endParaRPr lang="ko-KR" altLang="en-US" dirty="0"/>
            </a:p>
            <a:p>
              <a:r>
                <a:rPr lang="ko-KR" altLang="en-US" dirty="0"/>
                <a:t>특정 날씨 임의 클러스터링</a:t>
              </a:r>
            </a:p>
            <a:p>
              <a:r>
                <a:rPr lang="en-US" dirty="0"/>
                <a:t> </a:t>
              </a:r>
              <a:endParaRPr lang="ko-KR" altLang="en-US" dirty="0"/>
            </a:p>
          </p:txBody>
        </p:sp>
      </p:grpSp>
      <p:grpSp>
        <p:nvGrpSpPr>
          <p:cNvPr id="69" name="Group 365">
            <a:extLst>
              <a:ext uri="{FF2B5EF4-FFF2-40B4-BE49-F238E27FC236}">
                <a16:creationId xmlns:a16="http://schemas.microsoft.com/office/drawing/2014/main" id="{3D431A8F-973E-4896-B9BF-A4C6B3293EFC}"/>
              </a:ext>
            </a:extLst>
          </p:cNvPr>
          <p:cNvGrpSpPr>
            <a:grpSpLocks/>
          </p:cNvGrpSpPr>
          <p:nvPr/>
        </p:nvGrpSpPr>
        <p:grpSpPr bwMode="auto">
          <a:xfrm>
            <a:off x="3102148" y="10591689"/>
            <a:ext cx="1659681" cy="903286"/>
            <a:chOff x="7052" y="2654"/>
            <a:chExt cx="3254" cy="1771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4EE98F3-2031-4EDC-909E-41FC0EFC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" y="2654"/>
              <a:ext cx="3254" cy="1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DC426F55-B1CF-428E-98D6-867F61F77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2" y="3843"/>
              <a:ext cx="3254" cy="582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sz="800"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r>
                <a:rPr lang="en-US" dirty="0"/>
                <a:t>&lt;</a:t>
              </a:r>
              <a:r>
                <a:rPr lang="ko-KR" altLang="en-US" dirty="0"/>
                <a:t>그림</a:t>
              </a:r>
              <a:r>
                <a:rPr lang="en-US" dirty="0"/>
                <a:t> 5&gt;</a:t>
              </a:r>
              <a:endParaRPr lang="ko-KR" altLang="en-US" dirty="0"/>
            </a:p>
            <a:p>
              <a:r>
                <a:rPr lang="ko-KR" altLang="en-US" dirty="0"/>
                <a:t>각 영역 중심 좌표 설정</a:t>
              </a:r>
            </a:p>
            <a:p>
              <a:r>
                <a:rPr lang="en-US" dirty="0"/>
                <a:t> 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53292BD-2CC9-474D-97BF-C534AA9C220A}"/>
              </a:ext>
            </a:extLst>
          </p:cNvPr>
          <p:cNvSpPr txBox="1"/>
          <p:nvPr/>
        </p:nvSpPr>
        <p:spPr>
          <a:xfrm>
            <a:off x="2828725" y="8837718"/>
            <a:ext cx="2118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950" dirty="0"/>
              <a:t>특정 날씨에 알맞은 노래 선택 위해</a:t>
            </a:r>
            <a:endParaRPr lang="en-US" altLang="ko-KR" sz="950" dirty="0"/>
          </a:p>
          <a:p>
            <a:pPr algn="ctr">
              <a:lnSpc>
                <a:spcPct val="100000"/>
              </a:lnSpc>
            </a:pPr>
            <a:r>
              <a:rPr lang="ko-KR" altLang="en-US" sz="950" dirty="0"/>
              <a:t>전체 데이터를 임의로 분류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31C9BBD-0D8C-4636-9241-0A4A25A43ADE}"/>
              </a:ext>
            </a:extLst>
          </p:cNvPr>
          <p:cNvCxnSpPr>
            <a:cxnSpLocks/>
          </p:cNvCxnSpPr>
          <p:nvPr/>
        </p:nvCxnSpPr>
        <p:spPr>
          <a:xfrm>
            <a:off x="2936467" y="8869187"/>
            <a:ext cx="0" cy="2727731"/>
          </a:xfrm>
          <a:prstGeom prst="line">
            <a:avLst/>
          </a:prstGeom>
          <a:ln w="28575">
            <a:solidFill>
              <a:srgbClr val="00684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382">
            <a:extLst>
              <a:ext uri="{FF2B5EF4-FFF2-40B4-BE49-F238E27FC236}">
                <a16:creationId xmlns:a16="http://schemas.microsoft.com/office/drawing/2014/main" id="{FD0CA560-01D2-4011-9740-8972659F4601}"/>
              </a:ext>
            </a:extLst>
          </p:cNvPr>
          <p:cNvGrpSpPr>
            <a:grpSpLocks/>
          </p:cNvGrpSpPr>
          <p:nvPr/>
        </p:nvGrpSpPr>
        <p:grpSpPr bwMode="auto">
          <a:xfrm>
            <a:off x="2452776" y="11910285"/>
            <a:ext cx="2332479" cy="694268"/>
            <a:chOff x="6756" y="5591"/>
            <a:chExt cx="4300" cy="2004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602E841-3910-482C-80EA-E0580A27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" y="5591"/>
              <a:ext cx="4300" cy="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 Box 42">
              <a:extLst>
                <a:ext uri="{FF2B5EF4-FFF2-40B4-BE49-F238E27FC236}">
                  <a16:creationId xmlns:a16="http://schemas.microsoft.com/office/drawing/2014/main" id="{79621671-4A36-4849-B1DD-06FA6BF1A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6" y="6408"/>
              <a:ext cx="4300" cy="1187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sz="800">
                  <a:latin typeface="-윤고딕320" panose="02030504000101010101" pitchFamily="18" charset="-127"/>
                  <a:ea typeface="-윤고딕320" panose="02030504000101010101" pitchFamily="18" charset="-127"/>
                </a:defRPr>
              </a:lvl1pPr>
            </a:lstStyle>
            <a:p>
              <a:r>
                <a:rPr lang="en-US" dirty="0"/>
                <a:t>&lt;</a:t>
              </a:r>
              <a:r>
                <a:rPr lang="ko-KR" altLang="en-US" dirty="0"/>
                <a:t>그림</a:t>
              </a:r>
              <a:r>
                <a:rPr lang="en-US" dirty="0"/>
                <a:t> 6&gt;</a:t>
              </a:r>
              <a:endParaRPr lang="ko-KR" altLang="en-US" dirty="0"/>
            </a:p>
            <a:p>
              <a:r>
                <a:rPr lang="ko-KR" altLang="en-US" dirty="0"/>
                <a:t>실제 코드 내 유클리드 거리 계산 수식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2F4F88-90D3-498F-9BDD-66EAEC4CC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17" y="12049623"/>
            <a:ext cx="1970638" cy="158138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D55642E-06E7-423A-BD1D-6160D31955EF}"/>
              </a:ext>
            </a:extLst>
          </p:cNvPr>
          <p:cNvCxnSpPr>
            <a:cxnSpLocks/>
          </p:cNvCxnSpPr>
          <p:nvPr/>
        </p:nvCxnSpPr>
        <p:spPr>
          <a:xfrm>
            <a:off x="518160" y="11620404"/>
            <a:ext cx="4100499" cy="0"/>
          </a:xfrm>
          <a:prstGeom prst="line">
            <a:avLst/>
          </a:prstGeom>
          <a:ln w="28575">
            <a:solidFill>
              <a:srgbClr val="00684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D0BB8DB-6E5D-432A-87B0-547060A347C0}"/>
              </a:ext>
            </a:extLst>
          </p:cNvPr>
          <p:cNvSpPr txBox="1"/>
          <p:nvPr/>
        </p:nvSpPr>
        <p:spPr>
          <a:xfrm>
            <a:off x="988713" y="11559056"/>
            <a:ext cx="3683245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유클리드 거리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(Euclidean Distance) </a:t>
            </a:r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계산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60718AC-6DE0-4D5E-9421-E322ED1070B7}"/>
              </a:ext>
            </a:extLst>
          </p:cNvPr>
          <p:cNvGrpSpPr>
            <a:grpSpLocks/>
          </p:cNvGrpSpPr>
          <p:nvPr/>
        </p:nvGrpSpPr>
        <p:grpSpPr>
          <a:xfrm>
            <a:off x="7868840" y="5025232"/>
            <a:ext cx="1345010" cy="1079008"/>
            <a:chOff x="0" y="1"/>
            <a:chExt cx="2366097" cy="2081127"/>
          </a:xfrm>
        </p:grpSpPr>
        <p:sp>
          <p:nvSpPr>
            <p:cNvPr id="87" name="Text Box 89">
              <a:extLst>
                <a:ext uri="{FF2B5EF4-FFF2-40B4-BE49-F238E27FC236}">
                  <a16:creationId xmlns:a16="http://schemas.microsoft.com/office/drawing/2014/main" id="{F0537D1D-75F7-4BC5-875F-DCD03B96D559}"/>
                </a:ext>
              </a:extLst>
            </p:cNvPr>
            <p:cNvSpPr txBox="1"/>
            <p:nvPr/>
          </p:nvSpPr>
          <p:spPr>
            <a:xfrm>
              <a:off x="26756" y="1619483"/>
              <a:ext cx="2339341" cy="4616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800" kern="100" dirty="0">
                  <a:effectLst/>
                  <a:latin typeface="바탕" panose="02030600000101010101" pitchFamily="18" charset="-127"/>
                  <a:ea typeface="-윤고딕320" panose="02030504000101010101"/>
                  <a:cs typeface="바탕" panose="02030600000101010101" pitchFamily="18" charset="-127"/>
                </a:rPr>
                <a:t>&lt;</a:t>
              </a:r>
              <a:r>
                <a:rPr lang="ko-KR" sz="800" kern="100" dirty="0">
                  <a:effectLst/>
                  <a:latin typeface="바탕" panose="02030600000101010101" pitchFamily="18" charset="-127"/>
                  <a:ea typeface="-윤고딕320" panose="02030504000101010101"/>
                  <a:cs typeface="바탕" panose="02030600000101010101" pitchFamily="18" charset="-127"/>
                </a:rPr>
                <a:t>그림</a:t>
              </a:r>
              <a:r>
                <a:rPr lang="en-US" sz="800" kern="100" dirty="0">
                  <a:effectLst/>
                  <a:latin typeface="바탕" panose="02030600000101010101" pitchFamily="18" charset="-127"/>
                  <a:ea typeface="-윤고딕320" panose="02030504000101010101"/>
                  <a:cs typeface="바탕" panose="02030600000101010101" pitchFamily="18" charset="-127"/>
                </a:rPr>
                <a:t> 9&gt;</a:t>
              </a:r>
              <a:endParaRPr lang="ko-KR" sz="800" kern="100" dirty="0">
                <a:effectLst/>
                <a:latin typeface="바탕" panose="02030600000101010101" pitchFamily="18" charset="-127"/>
                <a:ea typeface="-윤고딕320" panose="02030504000101010101"/>
                <a:cs typeface="바탕" panose="02030600000101010101" pitchFamily="18" charset="-127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800" kern="100" dirty="0">
                  <a:effectLst/>
                  <a:latin typeface="바탕" panose="02030600000101010101" pitchFamily="18" charset="-127"/>
                  <a:ea typeface="-윤고딕320" panose="02030504000101010101"/>
                  <a:cs typeface="바탕" panose="02030600000101010101" pitchFamily="18" charset="-127"/>
                </a:rPr>
                <a:t>최종 중심 좌표 표시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711BF6F-3C27-41D6-B8BC-8B1C83198753}"/>
                </a:ext>
              </a:extLst>
            </p:cNvPr>
            <p:cNvGrpSpPr/>
            <p:nvPr/>
          </p:nvGrpSpPr>
          <p:grpSpPr>
            <a:xfrm>
              <a:off x="0" y="1"/>
              <a:ext cx="2339340" cy="1586334"/>
              <a:chOff x="-1" y="5"/>
              <a:chExt cx="9226870" cy="6258083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93157670-1D48-4A73-8EAE-78B4F0FB9577}"/>
                  </a:ext>
                </a:extLst>
              </p:cNvPr>
              <p:cNvPicPr/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5"/>
                <a:ext cx="9226870" cy="6258083"/>
              </a:xfrm>
              <a:prstGeom prst="rect">
                <a:avLst/>
              </a:prstGeom>
              <a:noFill/>
            </p:spPr>
          </p:pic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D084381-96D9-4BB9-9C2C-B98B8D33CE27}"/>
                  </a:ext>
                </a:extLst>
              </p:cNvPr>
              <p:cNvSpPr/>
              <p:nvPr/>
            </p:nvSpPr>
            <p:spPr>
              <a:xfrm>
                <a:off x="946715" y="3590636"/>
                <a:ext cx="2383083" cy="2011141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9290A9B-AB16-49D9-9B06-4E6AE606FE2A}"/>
                  </a:ext>
                </a:extLst>
              </p:cNvPr>
              <p:cNvSpPr/>
              <p:nvPr/>
            </p:nvSpPr>
            <p:spPr>
              <a:xfrm>
                <a:off x="3786931" y="3690091"/>
                <a:ext cx="3006358" cy="1863519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90B1352-423E-45B5-8298-39B478ECF756}"/>
                  </a:ext>
                </a:extLst>
              </p:cNvPr>
              <p:cNvSpPr/>
              <p:nvPr/>
            </p:nvSpPr>
            <p:spPr>
              <a:xfrm rot="2362873">
                <a:off x="2002753" y="860118"/>
                <a:ext cx="2179551" cy="285855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40BE121C-3188-4012-BFFF-8A809F74BF48}"/>
                  </a:ext>
                </a:extLst>
              </p:cNvPr>
              <p:cNvSpPr/>
              <p:nvPr/>
            </p:nvSpPr>
            <p:spPr>
              <a:xfrm>
                <a:off x="4447520" y="539879"/>
                <a:ext cx="2345770" cy="308085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ECCE884-6904-4A78-A83B-98B2DC5826FC}"/>
                  </a:ext>
                </a:extLst>
              </p:cNvPr>
              <p:cNvSpPr/>
              <p:nvPr/>
            </p:nvSpPr>
            <p:spPr>
              <a:xfrm rot="19961402">
                <a:off x="7014912" y="302101"/>
                <a:ext cx="1427277" cy="3581192"/>
              </a:xfrm>
              <a:prstGeom prst="ellipse">
                <a:avLst/>
              </a:prstGeom>
              <a:noFill/>
              <a:ln w="635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A2212E39-E500-4386-AD6C-F8A58815A0E0}"/>
                  </a:ext>
                </a:extLst>
              </p:cNvPr>
              <p:cNvSpPr/>
              <p:nvPr/>
            </p:nvSpPr>
            <p:spPr>
              <a:xfrm>
                <a:off x="5833239" y="3935090"/>
                <a:ext cx="354844" cy="354844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9F2FFBB-36D1-4FA9-A6AC-77046DAB6DF8}"/>
                  </a:ext>
                </a:extLst>
              </p:cNvPr>
              <p:cNvSpPr/>
              <p:nvPr/>
            </p:nvSpPr>
            <p:spPr>
              <a:xfrm>
                <a:off x="6963393" y="2390037"/>
                <a:ext cx="354844" cy="354844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2D394CF-BC41-4B94-A6DB-7D49A924ACA7}"/>
                  </a:ext>
                </a:extLst>
              </p:cNvPr>
              <p:cNvSpPr/>
              <p:nvPr/>
            </p:nvSpPr>
            <p:spPr>
              <a:xfrm>
                <a:off x="5410707" y="2983125"/>
                <a:ext cx="354844" cy="354844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4D37D956-2009-412A-8A0B-201A04C27BA2}"/>
                  </a:ext>
                </a:extLst>
              </p:cNvPr>
              <p:cNvSpPr/>
              <p:nvPr/>
            </p:nvSpPr>
            <p:spPr>
              <a:xfrm>
                <a:off x="2172909" y="3837478"/>
                <a:ext cx="354844" cy="354844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8C26BC8-340C-4602-B0C7-9FF35D604D9F}"/>
                  </a:ext>
                </a:extLst>
              </p:cNvPr>
              <p:cNvSpPr/>
              <p:nvPr/>
            </p:nvSpPr>
            <p:spPr>
              <a:xfrm>
                <a:off x="2467979" y="2350411"/>
                <a:ext cx="354844" cy="354844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8D5EBAD-C3CF-4EA5-9EB0-E1283B6D286C}"/>
              </a:ext>
            </a:extLst>
          </p:cNvPr>
          <p:cNvGrpSpPr>
            <a:grpSpLocks/>
          </p:cNvGrpSpPr>
          <p:nvPr/>
        </p:nvGrpSpPr>
        <p:grpSpPr bwMode="auto">
          <a:xfrm>
            <a:off x="4991598" y="4934505"/>
            <a:ext cx="2196010" cy="902311"/>
            <a:chOff x="0" y="0"/>
            <a:chExt cx="27305" cy="13505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EEE7CB94-78A7-4820-BD3C-B95A0F07B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7"/>
            <a:stretch>
              <a:fillRect/>
            </a:stretch>
          </p:blipFill>
          <p:spPr bwMode="auto">
            <a:xfrm>
              <a:off x="0" y="0"/>
              <a:ext cx="27305" cy="1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2">
              <a:extLst>
                <a:ext uri="{FF2B5EF4-FFF2-40B4-BE49-F238E27FC236}">
                  <a16:creationId xmlns:a16="http://schemas.microsoft.com/office/drawing/2014/main" id="{09184B60-0135-49F1-AEAE-9DA46180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0280"/>
              <a:ext cx="8674" cy="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 dirty="0">
                  <a:solidFill>
                    <a:srgbClr val="000000"/>
                  </a:solidFill>
                  <a:effectLst/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Iteration : 1</a:t>
              </a:r>
              <a:endParaRPr lang="ko-KR" sz="105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05" name="TextBox 15">
              <a:extLst>
                <a:ext uri="{FF2B5EF4-FFF2-40B4-BE49-F238E27FC236}">
                  <a16:creationId xmlns:a16="http://schemas.microsoft.com/office/drawing/2014/main" id="{F80E77E7-13EA-4941-A703-4A1383F2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0" y="10280"/>
              <a:ext cx="9013" cy="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 dirty="0">
                  <a:solidFill>
                    <a:srgbClr val="000000"/>
                  </a:solidFill>
                  <a:effectLst/>
                  <a:latin typeface="-윤고딕320" panose="02030504000101010101" pitchFamily="18" charset="-127"/>
                  <a:ea typeface="-윤고딕320" panose="02030504000101010101" pitchFamily="18" charset="-127"/>
                  <a:cs typeface="Times New Roman" panose="02020603050405020304" pitchFamily="18" charset="0"/>
                </a:rPr>
                <a:t>Iteration : 6</a:t>
              </a:r>
              <a:endParaRPr lang="ko-KR" sz="1050" dirty="0">
                <a:effectLst/>
                <a:latin typeface="-윤고딕320" panose="02030504000101010101" pitchFamily="18" charset="-127"/>
                <a:ea typeface="-윤고딕320" panose="02030504000101010101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96259-DA31-4E99-9228-74B55CA96444}"/>
              </a:ext>
            </a:extLst>
          </p:cNvPr>
          <p:cNvSpPr txBox="1"/>
          <p:nvPr/>
        </p:nvSpPr>
        <p:spPr>
          <a:xfrm>
            <a:off x="5086848" y="4636693"/>
            <a:ext cx="3895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유클리드 거리 계산은 반복 횟수가 늘어날수록 정확도가 높아짐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981C0-82BD-4A0F-A72B-A00C385FCD02}"/>
              </a:ext>
            </a:extLst>
          </p:cNvPr>
          <p:cNvSpPr txBox="1"/>
          <p:nvPr/>
        </p:nvSpPr>
        <p:spPr>
          <a:xfrm>
            <a:off x="4930487" y="5903623"/>
            <a:ext cx="2857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Iteration≥6 </a:t>
            </a:r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인 경우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</a:p>
          <a:p>
            <a:pPr algn="just"/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각 그룹의 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centroid</a:t>
            </a:r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값이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변하지 않음</a:t>
            </a:r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00E39CF8-D6F2-453E-BC7E-D6864E089E35}"/>
              </a:ext>
            </a:extLst>
          </p:cNvPr>
          <p:cNvSpPr/>
          <p:nvPr/>
        </p:nvSpPr>
        <p:spPr>
          <a:xfrm rot="16200000">
            <a:off x="7272615" y="5352961"/>
            <a:ext cx="484632" cy="370554"/>
          </a:xfrm>
          <a:prstGeom prst="downArrow">
            <a:avLst/>
          </a:prstGeom>
          <a:solidFill>
            <a:srgbClr val="00684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6AD07E75-4F9F-4E03-88B8-33AF0E259DE5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87" y="7111520"/>
            <a:ext cx="2157522" cy="133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AEF69-E4AD-4EC3-B5B5-8EEE6BD60EF5}"/>
              </a:ext>
            </a:extLst>
          </p:cNvPr>
          <p:cNvSpPr txBox="1"/>
          <p:nvPr/>
        </p:nvSpPr>
        <p:spPr>
          <a:xfrm>
            <a:off x="6126411" y="6557341"/>
            <a:ext cx="4209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Deep learning</a:t>
            </a:r>
            <a:r>
              <a:rPr lang="ko-KR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을 이용한 인공지능 스피커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91B9C-A208-4275-A864-2FA4EC37FA12}"/>
              </a:ext>
            </a:extLst>
          </p:cNvPr>
          <p:cNvSpPr txBox="1"/>
          <p:nvPr/>
        </p:nvSpPr>
        <p:spPr>
          <a:xfrm>
            <a:off x="5535338" y="8334117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10&gt;</a:t>
            </a:r>
          </a:p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Deep learning 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개념도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FF8D68-214E-49F3-8946-B81F983D9D43}"/>
              </a:ext>
            </a:extLst>
          </p:cNvPr>
          <p:cNvSpPr txBox="1"/>
          <p:nvPr/>
        </p:nvSpPr>
        <p:spPr>
          <a:xfrm>
            <a:off x="6203351" y="6736626"/>
            <a:ext cx="2775774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r>
              <a:rPr lang="en-US" altLang="ko-KR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K-Means Clustering</a:t>
            </a:r>
            <a:r>
              <a:rPr lang="ko-KR" altLang="en-US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구한</a:t>
            </a:r>
            <a:r>
              <a:rPr lang="en-US" altLang="ko-KR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결과값 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5B0B5-8373-46AC-A0D8-FD389D7FCCE5}"/>
              </a:ext>
            </a:extLst>
          </p:cNvPr>
          <p:cNvSpPr txBox="1"/>
          <p:nvPr/>
        </p:nvSpPr>
        <p:spPr>
          <a:xfrm>
            <a:off x="7178151" y="7095948"/>
            <a:ext cx="229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Input : </a:t>
            </a:r>
            <a:r>
              <a:rPr lang="ko-KR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클러스터 구성 요소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ED755-3D18-4F0E-B130-59482E4FEF74}"/>
              </a:ext>
            </a:extLst>
          </p:cNvPr>
          <p:cNvSpPr txBox="1"/>
          <p:nvPr/>
        </p:nvSpPr>
        <p:spPr>
          <a:xfrm>
            <a:off x="7171341" y="7813904"/>
            <a:ext cx="215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Output :</a:t>
            </a:r>
            <a:r>
              <a:rPr lang="ko-KR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속한 클러스터 번호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0" name="화살표: 아래쪽 109">
            <a:extLst>
              <a:ext uri="{FF2B5EF4-FFF2-40B4-BE49-F238E27FC236}">
                <a16:creationId xmlns:a16="http://schemas.microsoft.com/office/drawing/2014/main" id="{EBC47231-95FC-43CB-8F4E-0A6F654F7680}"/>
              </a:ext>
            </a:extLst>
          </p:cNvPr>
          <p:cNvSpPr/>
          <p:nvPr/>
        </p:nvSpPr>
        <p:spPr>
          <a:xfrm>
            <a:off x="7923089" y="7366555"/>
            <a:ext cx="301744" cy="176742"/>
          </a:xfrm>
          <a:prstGeom prst="downArrow">
            <a:avLst/>
          </a:prstGeom>
          <a:solidFill>
            <a:srgbClr val="00684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1BAA98E7-0D99-4A90-85B7-A4FDAA0AEC90}"/>
              </a:ext>
            </a:extLst>
          </p:cNvPr>
          <p:cNvSpPr/>
          <p:nvPr/>
        </p:nvSpPr>
        <p:spPr>
          <a:xfrm>
            <a:off x="7923210" y="8099420"/>
            <a:ext cx="301744" cy="176742"/>
          </a:xfrm>
          <a:prstGeom prst="downArrow">
            <a:avLst/>
          </a:prstGeom>
          <a:solidFill>
            <a:srgbClr val="00684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12EDD-C16C-4F2F-96AA-14298F88C48B}"/>
              </a:ext>
            </a:extLst>
          </p:cNvPr>
          <p:cNvSpPr txBox="1"/>
          <p:nvPr/>
        </p:nvSpPr>
        <p:spPr>
          <a:xfrm>
            <a:off x="7584830" y="7518225"/>
            <a:ext cx="12794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온도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, </a:t>
            </a:r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습도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E8246-152D-44A2-8734-7A8333ED3792}"/>
              </a:ext>
            </a:extLst>
          </p:cNvPr>
          <p:cNvSpPr txBox="1"/>
          <p:nvPr/>
        </p:nvSpPr>
        <p:spPr>
          <a:xfrm>
            <a:off x="7480177" y="8231768"/>
            <a:ext cx="13057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노래 </a:t>
            </a:r>
            <a:r>
              <a:rPr lang="en-US" altLang="ko-KR" sz="13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TRACK</a:t>
            </a:r>
            <a:endParaRPr lang="ko-KR" altLang="en-US" sz="1300" dirty="0">
              <a:solidFill>
                <a:srgbClr val="00684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2B78B-1557-46BD-8357-79F41110F65B}"/>
              </a:ext>
            </a:extLst>
          </p:cNvPr>
          <p:cNvSpPr txBox="1"/>
          <p:nvPr/>
        </p:nvSpPr>
        <p:spPr>
          <a:xfrm>
            <a:off x="6758714" y="8486943"/>
            <a:ext cx="2620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Input(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입력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따른 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output(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출력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mapping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1DE2B9-2561-4AE8-ADAA-E2D41E3F9D59}"/>
              </a:ext>
            </a:extLst>
          </p:cNvPr>
          <p:cNvSpPr txBox="1"/>
          <p:nvPr/>
        </p:nvSpPr>
        <p:spPr>
          <a:xfrm>
            <a:off x="7354223" y="12163906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그림 </a:t>
            </a:r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11&gt;</a:t>
            </a:r>
          </a:p>
          <a:p>
            <a:pPr algn="ctr"/>
            <a:r>
              <a:rPr lang="en-US" altLang="ko-KR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Rule</a:t>
            </a:r>
            <a:r>
              <a:rPr lang="ko-KR" altLang="en-US" sz="8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방식 제어 흐름도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25AE3A-534F-4586-97FD-CDEF6FBAF9EF}"/>
              </a:ext>
            </a:extLst>
          </p:cNvPr>
          <p:cNvSpPr/>
          <p:nvPr/>
        </p:nvSpPr>
        <p:spPr>
          <a:xfrm>
            <a:off x="4874498" y="9348769"/>
            <a:ext cx="16322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6000" algn="just" latinLnBrk="1">
              <a:spcAft>
                <a:spcPts val="0"/>
              </a:spcAft>
            </a:pPr>
            <a:r>
              <a:rPr lang="ko-KR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단계 </a:t>
            </a:r>
            <a:r>
              <a:rPr lang="en-US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1 :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dht22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센서로부터 온도와 습도 값을 읽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어온다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050" kern="100" dirty="0">
              <a:latin typeface="-윤고딕320" panose="02030504000101010101" pitchFamily="18" charset="-127"/>
              <a:ea typeface="-윤고딕320" panose="02030504000101010101" pitchFamily="18" charset="-127"/>
              <a:cs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C833A-2EB7-4C49-BC50-FCB8FBFCF7BD}"/>
              </a:ext>
            </a:extLst>
          </p:cNvPr>
          <p:cNvSpPr txBox="1"/>
          <p:nvPr/>
        </p:nvSpPr>
        <p:spPr>
          <a:xfrm>
            <a:off x="5012321" y="9030078"/>
            <a:ext cx="14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84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&lt;</a:t>
            </a:r>
            <a:r>
              <a:rPr lang="ko-KR" altLang="en-US" sz="1400" dirty="0">
                <a:solidFill>
                  <a:srgbClr val="00684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순서</a:t>
            </a:r>
            <a:r>
              <a:rPr lang="en-US" altLang="ko-KR" sz="1400" dirty="0">
                <a:solidFill>
                  <a:srgbClr val="00684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</a:t>
            </a:r>
            <a:endParaRPr lang="ko-KR" altLang="en-US" sz="1400" dirty="0">
              <a:solidFill>
                <a:srgbClr val="00684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D3F9DA-4C65-4B4E-990D-078162A122FC}"/>
              </a:ext>
            </a:extLst>
          </p:cNvPr>
          <p:cNvSpPr txBox="1"/>
          <p:nvPr/>
        </p:nvSpPr>
        <p:spPr>
          <a:xfrm>
            <a:off x="4842120" y="9925850"/>
            <a:ext cx="174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6000" algn="just"/>
            <a:r>
              <a:rPr lang="ko-KR" altLang="en-US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단</a:t>
            </a:r>
            <a:r>
              <a:rPr lang="ko-KR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계</a:t>
            </a:r>
            <a:r>
              <a:rPr lang="en-US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 2 :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올바른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데이터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인지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확인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후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,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만약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데이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터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를 읽어오지 못했을 시에는 다시 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1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단계로 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돌아간다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. </a:t>
            </a:r>
            <a:endParaRPr lang="ko-KR" altLang="ko-KR" sz="1050" kern="100" dirty="0">
              <a:latin typeface="-윤고딕320" panose="02030504000101010101" pitchFamily="18" charset="-127"/>
              <a:ea typeface="-윤고딕320" panose="02030504000101010101" pitchFamily="18" charset="-127"/>
              <a:cs typeface="바탕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3BBF53-DE8B-485E-9D0D-50257B4257C3}"/>
              </a:ext>
            </a:extLst>
          </p:cNvPr>
          <p:cNvSpPr txBox="1"/>
          <p:nvPr/>
        </p:nvSpPr>
        <p:spPr>
          <a:xfrm>
            <a:off x="4883953" y="10702569"/>
            <a:ext cx="1613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6000" algn="just"/>
            <a:r>
              <a:rPr lang="ko-KR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단계</a:t>
            </a:r>
            <a:r>
              <a:rPr lang="en-US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 3 :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여러 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if-then-else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문을 통과하며 현재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온도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,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습도가 포함되는 날씨 그룹을 찾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는다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050" kern="100" dirty="0">
              <a:latin typeface="-윤고딕320" panose="02030504000101010101" pitchFamily="18" charset="-127"/>
              <a:ea typeface="-윤고딕320" panose="02030504000101010101" pitchFamily="18" charset="-127"/>
              <a:cs typeface="바탕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9C6819-664A-401D-B011-CE0EDFED7D83}"/>
              </a:ext>
            </a:extLst>
          </p:cNvPr>
          <p:cNvSpPr txBox="1"/>
          <p:nvPr/>
        </p:nvSpPr>
        <p:spPr>
          <a:xfrm>
            <a:off x="4873174" y="11498362"/>
            <a:ext cx="1707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spcAft>
                <a:spcPts val="0"/>
              </a:spcAft>
            </a:pPr>
            <a:r>
              <a:rPr lang="ko-KR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단계 </a:t>
            </a:r>
            <a:r>
              <a:rPr lang="en-US" altLang="ko-KR" sz="1050" kern="100" dirty="0">
                <a:solidFill>
                  <a:srgbClr val="006841"/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바탕" panose="02030600000101010101" pitchFamily="18" charset="-127"/>
              </a:rPr>
              <a:t>4 : </a:t>
            </a:r>
            <a:r>
              <a:rPr lang="ko-KR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현재 날씨가 해당된 그룹의 출력 값으로 지정된 노래 트랙을 스피커에 </a:t>
            </a:r>
            <a:r>
              <a:rPr lang="ko-KR" altLang="en-US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재생시킨다</a:t>
            </a:r>
            <a:r>
              <a:rPr lang="en-US" altLang="ko-KR" sz="1050" kern="100" dirty="0">
                <a:latin typeface="-윤고딕320" panose="02030504000101010101" pitchFamily="18" charset="-127"/>
                <a:ea typeface="-윤고딕320" panose="02030504000101010101" pitchFamily="18" charset="-127"/>
                <a:cs typeface="바탕" panose="02030600000101010101" pitchFamily="18" charset="-127"/>
              </a:rPr>
              <a:t>.</a:t>
            </a:r>
            <a:endParaRPr lang="ko-KR" altLang="ko-KR" sz="1050" kern="100" dirty="0">
              <a:latin typeface="-윤고딕320" panose="02030504000101010101" pitchFamily="18" charset="-127"/>
              <a:ea typeface="-윤고딕320" panose="02030504000101010101" pitchFamily="18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1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7582</TotalTime>
  <Words>438</Words>
  <Application>Microsoft Office PowerPoint</Application>
  <PresentationFormat>A3 용지(297x420mm)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굴림</vt:lpstr>
      <vt:lpstr>맑은 고딕</vt:lpstr>
      <vt:lpstr>바탕</vt:lpstr>
      <vt:lpstr>-윤고딕320</vt:lpstr>
      <vt:lpstr>-윤고딕330</vt:lpstr>
      <vt:lpstr>-윤고딕340</vt:lpstr>
      <vt:lpstr>-윤고딕350</vt:lpstr>
      <vt:lpstr>-윤고딕360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수민</dc:creator>
  <cp:lastModifiedBy>WORK</cp:lastModifiedBy>
  <cp:revision>319</cp:revision>
  <dcterms:created xsi:type="dcterms:W3CDTF">2018-09-21T07:43:29Z</dcterms:created>
  <dcterms:modified xsi:type="dcterms:W3CDTF">2018-11-13T08:29:03Z</dcterms:modified>
</cp:coreProperties>
</file>