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2" r:id="rId3"/>
    <p:sldMasterId id="2147483704" r:id="rId4"/>
    <p:sldMasterId id="2147483716" r:id="rId5"/>
  </p:sldMasterIdLst>
  <p:notesMasterIdLst>
    <p:notesMasterId r:id="rId24"/>
  </p:notesMasterIdLst>
  <p:sldIdLst>
    <p:sldId id="256" r:id="rId6"/>
    <p:sldId id="258" r:id="rId7"/>
    <p:sldId id="257" r:id="rId8"/>
    <p:sldId id="261" r:id="rId9"/>
    <p:sldId id="262" r:id="rId10"/>
    <p:sldId id="269" r:id="rId11"/>
    <p:sldId id="270" r:id="rId12"/>
    <p:sldId id="263"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F7CD299-DFF0-4CE5-8109-85BF94C85647}">
          <p14:sldIdLst>
            <p14:sldId id="256"/>
            <p14:sldId id="258"/>
            <p14:sldId id="257"/>
            <p14:sldId id="261"/>
            <p14:sldId id="262"/>
            <p14:sldId id="269"/>
            <p14:sldId id="270"/>
            <p14:sldId id="263"/>
            <p14:sldId id="271"/>
            <p14:sldId id="272"/>
            <p14:sldId id="273"/>
            <p14:sldId id="274"/>
            <p14:sldId id="275"/>
            <p14:sldId id="276"/>
            <p14:sldId id="277"/>
            <p14:sldId id="278"/>
            <p14:sldId id="279"/>
            <p14:sldId id="280"/>
          </p14:sldIdLst>
        </p14:section>
        <p14:section name="无标题节" id="{D26F9293-51C1-4AF6-948E-EE5F4433B3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59" autoAdjust="0"/>
  </p:normalViewPr>
  <p:slideViewPr>
    <p:cSldViewPr snapToGrid="0">
      <p:cViewPr varScale="1">
        <p:scale>
          <a:sx n="84" d="100"/>
          <a:sy n="84" d="100"/>
        </p:scale>
        <p:origin x="78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D0AAD-B7FD-4217-84FF-B9468F663F85}" type="datetimeFigureOut">
              <a:rPr lang="zh-CN" altLang="en-US" smtClean="0"/>
              <a:t>2018/12/12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35B9D-013F-42E5-93D0-1E8A95935118}" type="slidenum">
              <a:rPr lang="zh-CN" altLang="en-US" smtClean="0"/>
              <a:t>‹#›</a:t>
            </a:fld>
            <a:endParaRPr lang="zh-CN" altLang="en-US"/>
          </a:p>
        </p:txBody>
      </p:sp>
    </p:spTree>
    <p:extLst>
      <p:ext uri="{BB962C8B-B14F-4D97-AF65-F5344CB8AC3E}">
        <p14:creationId xmlns:p14="http://schemas.microsoft.com/office/powerpoint/2010/main" val="404752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4</a:t>
            </a:fld>
            <a:endParaRPr lang="zh-CN" altLang="en-US"/>
          </a:p>
        </p:txBody>
      </p:sp>
    </p:spTree>
    <p:extLst>
      <p:ext uri="{BB962C8B-B14F-4D97-AF65-F5344CB8AC3E}">
        <p14:creationId xmlns:p14="http://schemas.microsoft.com/office/powerpoint/2010/main" val="2174606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13</a:t>
            </a:fld>
            <a:endParaRPr lang="zh-CN" altLang="en-US"/>
          </a:p>
        </p:txBody>
      </p:sp>
    </p:spTree>
    <p:extLst>
      <p:ext uri="{BB962C8B-B14F-4D97-AF65-F5344CB8AC3E}">
        <p14:creationId xmlns:p14="http://schemas.microsoft.com/office/powerpoint/2010/main" val="795833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14</a:t>
            </a:fld>
            <a:endParaRPr lang="zh-CN" altLang="en-US"/>
          </a:p>
        </p:txBody>
      </p:sp>
    </p:spTree>
    <p:extLst>
      <p:ext uri="{BB962C8B-B14F-4D97-AF65-F5344CB8AC3E}">
        <p14:creationId xmlns:p14="http://schemas.microsoft.com/office/powerpoint/2010/main" val="294169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15</a:t>
            </a:fld>
            <a:endParaRPr lang="zh-CN" altLang="en-US"/>
          </a:p>
        </p:txBody>
      </p:sp>
    </p:spTree>
    <p:extLst>
      <p:ext uri="{BB962C8B-B14F-4D97-AF65-F5344CB8AC3E}">
        <p14:creationId xmlns:p14="http://schemas.microsoft.com/office/powerpoint/2010/main" val="2019135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以数字</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开头的比特币地址是</a:t>
            </a:r>
            <a:r>
              <a:rPr lang="en-US" altLang="zh-CN" sz="1200" b="0" i="0" kern="1200" dirty="0">
                <a:solidFill>
                  <a:schemeClr val="tx1"/>
                </a:solidFill>
                <a:effectLst/>
                <a:latin typeface="+mn-lt"/>
                <a:ea typeface="+mn-ea"/>
                <a:cs typeface="+mn-cs"/>
              </a:rPr>
              <a:t>P2SH</a:t>
            </a:r>
            <a:r>
              <a:rPr lang="zh-CN" altLang="en-US" sz="1200" b="0" i="0" kern="1200" dirty="0">
                <a:solidFill>
                  <a:schemeClr val="tx1"/>
                </a:solidFill>
                <a:effectLst/>
                <a:latin typeface="+mn-lt"/>
                <a:ea typeface="+mn-ea"/>
                <a:cs typeface="+mn-cs"/>
              </a:rPr>
              <a:t>地址，有时被错误的称谓多重签名或多重签名地址。他们指定比特币交易中受益人为哈希的脚本，而不是公钥的所有者。</a:t>
            </a:r>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16</a:t>
            </a:fld>
            <a:endParaRPr lang="zh-CN" altLang="en-US"/>
          </a:p>
        </p:txBody>
      </p:sp>
    </p:spTree>
    <p:extLst>
      <p:ext uri="{BB962C8B-B14F-4D97-AF65-F5344CB8AC3E}">
        <p14:creationId xmlns:p14="http://schemas.microsoft.com/office/powerpoint/2010/main" val="247836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以数字</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开头的比特币地址是</a:t>
            </a:r>
            <a:r>
              <a:rPr lang="en-US" altLang="zh-CN" sz="1200" b="0" i="0" kern="1200" dirty="0">
                <a:solidFill>
                  <a:schemeClr val="tx1"/>
                </a:solidFill>
                <a:effectLst/>
                <a:latin typeface="+mn-lt"/>
                <a:ea typeface="+mn-ea"/>
                <a:cs typeface="+mn-cs"/>
              </a:rPr>
              <a:t>P2SH</a:t>
            </a:r>
            <a:r>
              <a:rPr lang="zh-CN" altLang="en-US" sz="1200" b="0" i="0" kern="1200" dirty="0">
                <a:solidFill>
                  <a:schemeClr val="tx1"/>
                </a:solidFill>
                <a:effectLst/>
                <a:latin typeface="+mn-lt"/>
                <a:ea typeface="+mn-ea"/>
                <a:cs typeface="+mn-cs"/>
              </a:rPr>
              <a:t>地址，有时被错误的称谓多重签名或多重签名地址。他们指定比特币交易中受益人为哈希的脚本，而不是公钥的所有者。</a:t>
            </a:r>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17</a:t>
            </a:fld>
            <a:endParaRPr lang="zh-CN" altLang="en-US"/>
          </a:p>
        </p:txBody>
      </p:sp>
    </p:spTree>
    <p:extLst>
      <p:ext uri="{BB962C8B-B14F-4D97-AF65-F5344CB8AC3E}">
        <p14:creationId xmlns:p14="http://schemas.microsoft.com/office/powerpoint/2010/main" val="296262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5</a:t>
            </a:fld>
            <a:endParaRPr lang="zh-CN" altLang="en-US"/>
          </a:p>
        </p:txBody>
      </p:sp>
    </p:spTree>
    <p:extLst>
      <p:ext uri="{BB962C8B-B14F-4D97-AF65-F5344CB8AC3E}">
        <p14:creationId xmlns:p14="http://schemas.microsoft.com/office/powerpoint/2010/main" val="225035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6</a:t>
            </a:fld>
            <a:endParaRPr lang="zh-CN" altLang="en-US"/>
          </a:p>
        </p:txBody>
      </p:sp>
    </p:spTree>
    <p:extLst>
      <p:ext uri="{BB962C8B-B14F-4D97-AF65-F5344CB8AC3E}">
        <p14:creationId xmlns:p14="http://schemas.microsoft.com/office/powerpoint/2010/main" val="22177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7</a:t>
            </a:fld>
            <a:endParaRPr lang="zh-CN" altLang="en-US"/>
          </a:p>
        </p:txBody>
      </p:sp>
    </p:spTree>
    <p:extLst>
      <p:ext uri="{BB962C8B-B14F-4D97-AF65-F5344CB8AC3E}">
        <p14:creationId xmlns:p14="http://schemas.microsoft.com/office/powerpoint/2010/main" val="181555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8</a:t>
            </a:fld>
            <a:endParaRPr lang="zh-CN" altLang="en-US"/>
          </a:p>
        </p:txBody>
      </p:sp>
    </p:spTree>
    <p:extLst>
      <p:ext uri="{BB962C8B-B14F-4D97-AF65-F5344CB8AC3E}">
        <p14:creationId xmlns:p14="http://schemas.microsoft.com/office/powerpoint/2010/main" val="407639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9</a:t>
            </a:fld>
            <a:endParaRPr lang="zh-CN" altLang="en-US"/>
          </a:p>
        </p:txBody>
      </p:sp>
    </p:spTree>
    <p:extLst>
      <p:ext uri="{BB962C8B-B14F-4D97-AF65-F5344CB8AC3E}">
        <p14:creationId xmlns:p14="http://schemas.microsoft.com/office/powerpoint/2010/main" val="384844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10</a:t>
            </a:fld>
            <a:endParaRPr lang="zh-CN" altLang="en-US"/>
          </a:p>
        </p:txBody>
      </p:sp>
    </p:spTree>
    <p:extLst>
      <p:ext uri="{BB962C8B-B14F-4D97-AF65-F5344CB8AC3E}">
        <p14:creationId xmlns:p14="http://schemas.microsoft.com/office/powerpoint/2010/main" val="59871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11</a:t>
            </a:fld>
            <a:endParaRPr lang="zh-CN" altLang="en-US"/>
          </a:p>
        </p:txBody>
      </p:sp>
    </p:spTree>
    <p:extLst>
      <p:ext uri="{BB962C8B-B14F-4D97-AF65-F5344CB8AC3E}">
        <p14:creationId xmlns:p14="http://schemas.microsoft.com/office/powerpoint/2010/main" val="118892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D35B9D-013F-42E5-93D0-1E8A95935118}" type="slidenum">
              <a:rPr lang="zh-CN" altLang="en-US" smtClean="0"/>
              <a:t>12</a:t>
            </a:fld>
            <a:endParaRPr lang="zh-CN" altLang="en-US"/>
          </a:p>
        </p:txBody>
      </p:sp>
    </p:spTree>
    <p:extLst>
      <p:ext uri="{BB962C8B-B14F-4D97-AF65-F5344CB8AC3E}">
        <p14:creationId xmlns:p14="http://schemas.microsoft.com/office/powerpoint/2010/main" val="38168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6C440-3847-4EE9-B5FD-493A501C82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EC84CB-0F64-4366-B559-D45EB79A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89E3B-DF58-490B-8D99-49E2B2798C92}"/>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DAF9763-76BB-41A1-B227-655356193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0C551-3D97-48EE-8CC1-5A3E24EF58C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92040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CCD1D-B09E-4610-9687-26EAA4FAF9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DD5379-1603-4EA2-A988-68FBAF33FA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F9C1A-CA8C-4C6B-9DDA-004F0DE7F246}"/>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680BE9AC-BA89-4FD2-8885-9A8E21B79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3616E-612D-461D-83C4-4FD1EF97957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7436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5074B2-9B11-48C9-B567-3C494CFD02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EED370-9F0B-46AB-95CD-A281F21B0A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611EAB-0C2E-47EC-8441-FD9637033450}"/>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41D35F9A-5A94-4EE1-B9B5-846D2E590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0D167-379D-4264-9CB4-122855A3962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44547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BF949-02D2-49B5-9CE3-D63AADA628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6C9AE9-2611-492F-BC94-5741071A6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545EA0-6C3C-43F3-AD6B-AB747EA5CA35}"/>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6961F6FA-0E3A-4704-9C9B-1BD676E334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F5EFA6-0DAC-439C-A85E-80F3E19E7F09}"/>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87263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33A5B-BEE3-4DE9-9EC3-291A7DECAA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F077C3-D185-403D-ACA4-0F96C50CFA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AD4628-5B37-4232-A3B5-F674FCCB2DC1}"/>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8DA29B76-437D-498B-827A-D2C060EA18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F59D35-5EC4-4B31-8581-7A28643B6A6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99454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218AC-8FEC-4000-A7C3-A3975BE8E3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6E47D2-C001-49EE-B107-D35C04356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EC0F47F-41BC-4F16-962A-7F944200366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AA6FFA0F-D84F-4419-9933-63F8378D03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10676-FC6A-4617-AA79-23007A0B2839}"/>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78671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E34EA-DBCC-4F79-9E5A-D34546B99B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6CD6B5-9DD2-4E1B-A31B-E682E245E5C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5EA3BFA-FAE4-4CB5-BCB6-2E2E8A12DB5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86B15D-8C5B-43AA-BB92-1CDD50C915BD}"/>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1EDBC3AB-D679-4222-A0E9-96B78E3273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9183CA-C551-42F8-95C4-E0B4261A8F7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05796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D4F6B-7FF1-4639-B54C-4DBFC7B9E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A2AD9D-84DE-435F-B93A-C3955857A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3C5DC3-9E26-4FEC-99F3-2DAD4748AAD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CC3071-DAD7-409E-B86D-A4BE980D0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123352-4B8E-4D8F-A30D-DD25900AC0E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42FB77-37C5-48A9-B90E-9787F0B89679}"/>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8" name="页脚占位符 7">
            <a:extLst>
              <a:ext uri="{FF2B5EF4-FFF2-40B4-BE49-F238E27FC236}">
                <a16:creationId xmlns:a16="http://schemas.microsoft.com/office/drawing/2014/main" id="{A6DD26B5-0BD4-46CB-8AE3-AA17AC7F5E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B82C17-3E3A-4122-8EA3-29F3648B7FEB}"/>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095775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8DDD-B592-48F8-ABE7-3CDB33064F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44169E-C851-4F51-B40A-6894DB3139F8}"/>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4585C5CD-9260-4450-844F-8F44C95C24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53BF5-D0C5-47EA-A08A-6F4453C2D726}"/>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332138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2F256-7B80-4F9E-9D51-EE19D07DC6A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AF283598-46D5-4244-93AD-5FF076537B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A41B33-AFA0-4F84-82BE-8DA7D0E43B3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216184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E8AFC-64D0-4439-B492-492F549C7C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EABEF7-C36B-41D9-A7C7-BB913288D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8CB83B-5885-4CEB-9E48-F89C3BD7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5292D2-CBB8-491B-AF4C-DDA4BD99F34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AFDCBAA6-1B57-45B2-BE7B-2114978C1A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F8043B-D24B-4DC6-B1C0-2EB7A781D0D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617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CEB10-30BF-4138-A92A-3B1525EAA5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817BDF-07B4-4096-B0B6-6A82ED4B434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595AEA-A5EE-46CC-A02D-29F74DD5367C}"/>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192094E2-4323-4195-A6AB-3CE1BC1584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744F3-43D3-4295-9F6D-08E925DCDBE2}"/>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837827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6CBC-50EB-46DE-B137-5917EA2BA4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359D4-4B95-4CA7-8BA9-5426BA4B1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406093-A8D0-4F43-A50E-154084DAA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A77625-353C-468D-A1E8-83DF539E61A6}"/>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2989F078-FDF8-426C-B0F9-B53EEEF73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B48F0-BDF0-4D94-956F-F1CDEC1FBF0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540581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326D2-E04A-43F3-81F8-5A2013986A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45F655-1ECC-43D4-AD68-BF6B6A7EF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0E0FF-7A7F-49E7-A18F-B1749E2E8843}"/>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0E821949-1C61-47BE-BFEB-AF6054A33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51D0D-5965-41E3-BF85-1F3A20ECE1C3}"/>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069239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77F455-1AB5-4E99-AD7C-10E86FB00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700021-28C8-4BE6-A488-2EAD4E4DEF1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D2FF0-0F91-45DA-AE5D-CED0B1AA36BC}"/>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466FB5E-B140-44B0-8929-B130152CE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1FCAE-9FD3-4445-8587-18CA42DF8C18}"/>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757659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614B0-DABA-40C6-9F81-2520EBFEAE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05B73A-B713-47C9-B9C8-3030A51080A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28B3F6F4-B532-4880-847C-9311ABCAA4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494CFA-547F-4E4F-86CB-FD074A953AA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4290241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8DDD-B592-48F8-ABE7-3CDB33064F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44169E-C851-4F51-B40A-6894DB3139F8}"/>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4585C5CD-9260-4450-844F-8F44C95C24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53BF5-D0C5-47EA-A08A-6F4453C2D726}"/>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004579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2F256-7B80-4F9E-9D51-EE19D07DC6A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AF283598-46D5-4244-93AD-5FF076537B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A41B33-AFA0-4F84-82BE-8DA7D0E43B3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708348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E8AFC-64D0-4439-B492-492F549C7C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EABEF7-C36B-41D9-A7C7-BB913288D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8CB83B-5885-4CEB-9E48-F89C3BD7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5292D2-CBB8-491B-AF4C-DDA4BD99F34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AFDCBAA6-1B57-45B2-BE7B-2114978C1A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F8043B-D24B-4DC6-B1C0-2EB7A781D0D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851771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6CBC-50EB-46DE-B137-5917EA2BA4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359D4-4B95-4CA7-8BA9-5426BA4B1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406093-A8D0-4F43-A50E-154084DAA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A77625-353C-468D-A1E8-83DF539E61A6}"/>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2989F078-FDF8-426C-B0F9-B53EEEF73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B48F0-BDF0-4D94-956F-F1CDEC1FBF0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732375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326D2-E04A-43F3-81F8-5A2013986A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45F655-1ECC-43D4-AD68-BF6B6A7EF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0E0FF-7A7F-49E7-A18F-B1749E2E8843}"/>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0E821949-1C61-47BE-BFEB-AF6054A33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51D0D-5965-41E3-BF85-1F3A20ECE1C3}"/>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0857449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77F455-1AB5-4E99-AD7C-10E86FB00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700021-28C8-4BE6-A488-2EAD4E4DEF1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D2FF0-0F91-45DA-AE5D-CED0B1AA36BC}"/>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466FB5E-B140-44B0-8929-B130152CE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1FCAE-9FD3-4445-8587-18CA42DF8C18}"/>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51782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EA665-4DC4-4C6B-A581-85020D5133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084C9A-D714-4804-A998-63F314A78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19CEAB-0329-488B-9012-7C11EDF74C9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A57C645D-AC3D-4BD6-AD1A-1F0C89A9F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E14096-1D8D-4C25-80FD-BC6C20A456F0}"/>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8349771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614B0-DABA-40C6-9F81-2520EBFEAE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05B73A-B713-47C9-B9C8-3030A51080A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28B3F6F4-B532-4880-847C-9311ABCAA4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494CFA-547F-4E4F-86CB-FD074A953AA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4280526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6C440-3847-4EE9-B5FD-493A501C82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EC84CB-0F64-4366-B559-D45EB79A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89E3B-DF58-490B-8D99-49E2B2798C92}"/>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DAF9763-76BB-41A1-B227-655356193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0C551-3D97-48EE-8CC1-5A3E24EF58C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685454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CEB10-30BF-4138-A92A-3B1525EAA5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817BDF-07B4-4096-B0B6-6A82ED4B434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595AEA-A5EE-46CC-A02D-29F74DD5367C}"/>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192094E2-4323-4195-A6AB-3CE1BC1584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744F3-43D3-4295-9F6D-08E925DCDBE2}"/>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677978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EA665-4DC4-4C6B-A581-85020D5133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084C9A-D714-4804-A998-63F314A78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19CEAB-0329-488B-9012-7C11EDF74C9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A57C645D-AC3D-4BD6-AD1A-1F0C89A9F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E14096-1D8D-4C25-80FD-BC6C20A456F0}"/>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7159528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4FB87-8FD8-41DF-8F9E-E0DAF55018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86CFB9-CCA3-4378-8F47-C6825167FF6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134691-596D-4D37-A027-EBB6048757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CB48C1-690F-4385-89A7-344818247BF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0534F3F5-47DB-430A-9ECA-D5E1292547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7D11D-CF26-4FD6-85F9-A3FAD3702A6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388837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80BCA-9C2D-4B5B-BD1D-F697B43E73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14E845-FEB8-4A25-BF63-5FD87939C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AE6C51B-F2A1-4A05-851B-52A5C58C53F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B4398BA-B35B-4712-847B-9C8C8078F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DC50F46-6598-4057-B471-E75B3CBFB4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78C4BD8-5C73-4042-A543-951507C0414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8" name="页脚占位符 7">
            <a:extLst>
              <a:ext uri="{FF2B5EF4-FFF2-40B4-BE49-F238E27FC236}">
                <a16:creationId xmlns:a16="http://schemas.microsoft.com/office/drawing/2014/main" id="{008C51E0-7DEC-4BFC-A3A8-7ACD968C42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9FDA9E-B343-4D43-9779-47A518BF1B2F}"/>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41834754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60AA-C174-43DE-86BC-102259D99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EBE41D-8210-49E6-A501-4F6510785FBA}"/>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89B5488E-A60B-4D92-9F95-92A40E36F9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352AB2-9BE3-4E65-89D8-9CA0B148180E}"/>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963360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47CE97-3C2B-4D14-AF22-7894B54A6CB8}"/>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99705585-3312-4E1F-A1C3-1285D15B26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179A68-1750-43BA-A7B4-DB7BE6C06169}"/>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468517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B0754-B434-4BCE-B761-79EF6FE257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063134-BD69-4334-85CC-473AB7500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0D564B1-8F20-407D-92EB-EBEB75C09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F63523-5F6B-460D-81FE-A4195190D0B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6FA5BFAA-EA87-4203-A80C-4D3C596EEB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D19840-4E09-4C23-A9D0-0C39DB4A7717}"/>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7006266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1B282-A918-4608-964C-5D7B8E4C34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D0C4DC-FE5C-4800-B017-0AFBE14EF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695BDD36-FA42-4C74-AF70-654FF3617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0E01E99-D5E6-40EE-AA03-707BC33D963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EBDBB54A-33FB-4188-AA71-2F346FD457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58293A-CE80-4567-90C3-E1FA75929C96}"/>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63764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4FB87-8FD8-41DF-8F9E-E0DAF55018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86CFB9-CCA3-4378-8F47-C6825167FF6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134691-596D-4D37-A027-EBB6048757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CB48C1-690F-4385-89A7-344818247BF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0534F3F5-47DB-430A-9ECA-D5E1292547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7D11D-CF26-4FD6-85F9-A3FAD3702A6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0765554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CCD1D-B09E-4610-9687-26EAA4FAF9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DD5379-1603-4EA2-A988-68FBAF33FA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F9C1A-CA8C-4C6B-9DDA-004F0DE7F246}"/>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680BE9AC-BA89-4FD2-8885-9A8E21B79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3616E-612D-461D-83C4-4FD1EF97957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56366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5074B2-9B11-48C9-B567-3C494CFD02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EED370-9F0B-46AB-95CD-A281F21B0A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611EAB-0C2E-47EC-8441-FD9637033450}"/>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41D35F9A-5A94-4EE1-B9B5-846D2E590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0D167-379D-4264-9CB4-122855A3962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0402816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6C440-3847-4EE9-B5FD-493A501C82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EC84CB-0F64-4366-B559-D45EB79A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89E3B-DF58-490B-8D99-49E2B2798C92}"/>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DAF9763-76BB-41A1-B227-655356193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0C551-3D97-48EE-8CC1-5A3E24EF58C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2121167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CEB10-30BF-4138-A92A-3B1525EAA5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817BDF-07B4-4096-B0B6-6A82ED4B434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595AEA-A5EE-46CC-A02D-29F74DD5367C}"/>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192094E2-4323-4195-A6AB-3CE1BC1584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744F3-43D3-4295-9F6D-08E925DCDBE2}"/>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8169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EA665-4DC4-4C6B-A581-85020D5133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084C9A-D714-4804-A998-63F314A78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19CEAB-0329-488B-9012-7C11EDF74C9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A57C645D-AC3D-4BD6-AD1A-1F0C89A9F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E14096-1D8D-4C25-80FD-BC6C20A456F0}"/>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815562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4FB87-8FD8-41DF-8F9E-E0DAF55018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86CFB9-CCA3-4378-8F47-C6825167FF6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134691-596D-4D37-A027-EBB6048757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CB48C1-690F-4385-89A7-344818247BF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0534F3F5-47DB-430A-9ECA-D5E1292547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7D11D-CF26-4FD6-85F9-A3FAD3702A6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2463796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80BCA-9C2D-4B5B-BD1D-F697B43E73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14E845-FEB8-4A25-BF63-5FD87939C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AE6C51B-F2A1-4A05-851B-52A5C58C53F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B4398BA-B35B-4712-847B-9C8C8078F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DC50F46-6598-4057-B471-E75B3CBFB4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78C4BD8-5C73-4042-A543-951507C0414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8" name="页脚占位符 7">
            <a:extLst>
              <a:ext uri="{FF2B5EF4-FFF2-40B4-BE49-F238E27FC236}">
                <a16:creationId xmlns:a16="http://schemas.microsoft.com/office/drawing/2014/main" id="{008C51E0-7DEC-4BFC-A3A8-7ACD968C42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9FDA9E-B343-4D43-9779-47A518BF1B2F}"/>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04090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60AA-C174-43DE-86BC-102259D99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EBE41D-8210-49E6-A501-4F6510785FBA}"/>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89B5488E-A60B-4D92-9F95-92A40E36F9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352AB2-9BE3-4E65-89D8-9CA0B148180E}"/>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782424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47CE97-3C2B-4D14-AF22-7894B54A6CB8}"/>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99705585-3312-4E1F-A1C3-1285D15B26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179A68-1750-43BA-A7B4-DB7BE6C06169}"/>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9953541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B0754-B434-4BCE-B761-79EF6FE257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063134-BD69-4334-85CC-473AB7500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0D564B1-8F20-407D-92EB-EBEB75C09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F63523-5F6B-460D-81FE-A4195190D0B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6FA5BFAA-EA87-4203-A80C-4D3C596EEB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D19840-4E09-4C23-A9D0-0C39DB4A7717}"/>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8238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80BCA-9C2D-4B5B-BD1D-F697B43E73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14E845-FEB8-4A25-BF63-5FD87939C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AE6C51B-F2A1-4A05-851B-52A5C58C53F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B4398BA-B35B-4712-847B-9C8C8078F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DC50F46-6598-4057-B471-E75B3CBFB4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78C4BD8-5C73-4042-A543-951507C04141}"/>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8" name="页脚占位符 7">
            <a:extLst>
              <a:ext uri="{FF2B5EF4-FFF2-40B4-BE49-F238E27FC236}">
                <a16:creationId xmlns:a16="http://schemas.microsoft.com/office/drawing/2014/main" id="{008C51E0-7DEC-4BFC-A3A8-7ACD968C42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9FDA9E-B343-4D43-9779-47A518BF1B2F}"/>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9914895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1B282-A918-4608-964C-5D7B8E4C34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D0C4DC-FE5C-4800-B017-0AFBE14EF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695BDD36-FA42-4C74-AF70-654FF3617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0E01E99-D5E6-40EE-AA03-707BC33D963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EBDBB54A-33FB-4188-AA71-2F346FD457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58293A-CE80-4567-90C3-E1FA75929C96}"/>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17689885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CCD1D-B09E-4610-9687-26EAA4FAF9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DD5379-1603-4EA2-A988-68FBAF33FA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F9C1A-CA8C-4C6B-9DDA-004F0DE7F246}"/>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680BE9AC-BA89-4FD2-8885-9A8E21B79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3616E-612D-461D-83C4-4FD1EF97957A}"/>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4400752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5074B2-9B11-48C9-B567-3C494CFD02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EED370-9F0B-46AB-95CD-A281F21B0A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611EAB-0C2E-47EC-8441-FD9637033450}"/>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41D35F9A-5A94-4EE1-B9B5-846D2E590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0D167-379D-4264-9CB4-122855A39623}"/>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7600346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BF949-02D2-49B5-9CE3-D63AADA628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6C9AE9-2611-492F-BC94-5741071A6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545EA0-6C3C-43F3-AD6B-AB747EA5CA35}"/>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6961F6FA-0E3A-4704-9C9B-1BD676E334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F5EFA6-0DAC-439C-A85E-80F3E19E7F09}"/>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0657873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33A5B-BEE3-4DE9-9EC3-291A7DECAA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F077C3-D185-403D-ACA4-0F96C50CFA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AD4628-5B37-4232-A3B5-F674FCCB2DC1}"/>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8DA29B76-437D-498B-827A-D2C060EA18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F59D35-5EC4-4B31-8581-7A28643B6A6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30838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218AC-8FEC-4000-A7C3-A3975BE8E3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6E47D2-C001-49EE-B107-D35C04356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EC0F47F-41BC-4F16-962A-7F944200366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AA6FFA0F-D84F-4419-9933-63F8378D03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10676-FC6A-4617-AA79-23007A0B2839}"/>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273656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E34EA-DBCC-4F79-9E5A-D34546B99B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6CD6B5-9DD2-4E1B-A31B-E682E245E5C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5EA3BFA-FAE4-4CB5-BCB6-2E2E8A12DB5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86B15D-8C5B-43AA-BB92-1CDD50C915BD}"/>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1EDBC3AB-D679-4222-A0E9-96B78E3273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9183CA-C551-42F8-95C4-E0B4261A8F7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1678786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D4F6B-7FF1-4639-B54C-4DBFC7B9E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A2AD9D-84DE-435F-B93A-C3955857A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3C5DC3-9E26-4FEC-99F3-2DAD4748AAD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CC3071-DAD7-409E-B86D-A4BE980D0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123352-4B8E-4D8F-A30D-DD25900AC0E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42FB77-37C5-48A9-B90E-9787F0B89679}"/>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8" name="页脚占位符 7">
            <a:extLst>
              <a:ext uri="{FF2B5EF4-FFF2-40B4-BE49-F238E27FC236}">
                <a16:creationId xmlns:a16="http://schemas.microsoft.com/office/drawing/2014/main" id="{A6DD26B5-0BD4-46CB-8AE3-AA17AC7F5E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B82C17-3E3A-4122-8EA3-29F3648B7FEB}"/>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35831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8DDD-B592-48F8-ABE7-3CDB33064F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44169E-C851-4F51-B40A-6894DB3139F8}"/>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4585C5CD-9260-4450-844F-8F44C95C24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53BF5-D0C5-47EA-A08A-6F4453C2D726}"/>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251900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2F256-7B80-4F9E-9D51-EE19D07DC6A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AF283598-46D5-4244-93AD-5FF076537B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A41B33-AFA0-4F84-82BE-8DA7D0E43B3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1900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60AA-C174-43DE-86BC-102259D99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EBE41D-8210-49E6-A501-4F6510785FBA}"/>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89B5488E-A60B-4D92-9F95-92A40E36F9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352AB2-9BE3-4E65-89D8-9CA0B148180E}"/>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41979471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E8AFC-64D0-4439-B492-492F549C7C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EABEF7-C36B-41D9-A7C7-BB913288D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8CB83B-5885-4CEB-9E48-F89C3BD7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5292D2-CBB8-491B-AF4C-DDA4BD99F34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AFDCBAA6-1B57-45B2-BE7B-2114978C1A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F8043B-D24B-4DC6-B1C0-2EB7A781D0D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4740055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6CBC-50EB-46DE-B137-5917EA2BA4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359D4-4B95-4CA7-8BA9-5426BA4B1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B406093-A8D0-4F43-A50E-154084DAA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A77625-353C-468D-A1E8-83DF539E61A6}"/>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2989F078-FDF8-426C-B0F9-B53EEEF73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B48F0-BDF0-4D94-956F-F1CDEC1FBF0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6801017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326D2-E04A-43F3-81F8-5A2013986A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45F655-1ECC-43D4-AD68-BF6B6A7EF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0E0FF-7A7F-49E7-A18F-B1749E2E8843}"/>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0E821949-1C61-47BE-BFEB-AF6054A33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51D0D-5965-41E3-BF85-1F3A20ECE1C3}"/>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9146783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77F455-1AB5-4E99-AD7C-10E86FB00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700021-28C8-4BE6-A488-2EAD4E4DEF1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D2FF0-0F91-45DA-AE5D-CED0B1AA36BC}"/>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466FB5E-B140-44B0-8929-B130152CE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1FCAE-9FD3-4445-8587-18CA42DF8C18}"/>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0569240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614B0-DABA-40C6-9F81-2520EBFEAE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05B73A-B713-47C9-B9C8-3030A51080A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28B3F6F4-B532-4880-847C-9311ABCAA4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494CFA-547F-4E4F-86CB-FD074A953AA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570962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8DDD-B592-48F8-ABE7-3CDB33064F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44169E-C851-4F51-B40A-6894DB3139F8}"/>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4585C5CD-9260-4450-844F-8F44C95C24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53BF5-D0C5-47EA-A08A-6F4453C2D726}"/>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24625692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2F256-7B80-4F9E-9D51-EE19D07DC6A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AF283598-46D5-4244-93AD-5FF076537B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A41B33-AFA0-4F84-82BE-8DA7D0E43B3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7601272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E8AFC-64D0-4439-B492-492F549C7C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EABEF7-C36B-41D9-A7C7-BB913288D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8CB83B-5885-4CEB-9E48-F89C3BD7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5292D2-CBB8-491B-AF4C-DDA4BD99F34B}"/>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AFDCBAA6-1B57-45B2-BE7B-2114978C1A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F8043B-D24B-4DC6-B1C0-2EB7A781D0D2}"/>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7805336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6CBC-50EB-46DE-B137-5917EA2BA4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359D4-4B95-4CA7-8BA9-5426BA4B1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B406093-A8D0-4F43-A50E-154084DAA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A77625-353C-468D-A1E8-83DF539E61A6}"/>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2989F078-FDF8-426C-B0F9-B53EEEF73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B48F0-BDF0-4D94-956F-F1CDEC1FBF04}"/>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8505494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B326D2-E04A-43F3-81F8-5A2013986A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45F655-1ECC-43D4-AD68-BF6B6A7EF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0E0FF-7A7F-49E7-A18F-B1749E2E8843}"/>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0E821949-1C61-47BE-BFEB-AF6054A33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51D0D-5965-41E3-BF85-1F3A20ECE1C3}"/>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8574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47CE97-3C2B-4D14-AF22-7894B54A6CB8}"/>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3" name="页脚占位符 2">
            <a:extLst>
              <a:ext uri="{FF2B5EF4-FFF2-40B4-BE49-F238E27FC236}">
                <a16:creationId xmlns:a16="http://schemas.microsoft.com/office/drawing/2014/main" id="{99705585-3312-4E1F-A1C3-1285D15B26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179A68-1750-43BA-A7B4-DB7BE6C06169}"/>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0063229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77F455-1AB5-4E99-AD7C-10E86FB00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700021-28C8-4BE6-A488-2EAD4E4DEF1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1D2FF0-0F91-45DA-AE5D-CED0B1AA36BC}"/>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466FB5E-B140-44B0-8929-B130152CE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1FCAE-9FD3-4445-8587-18CA42DF8C18}"/>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17313084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614B0-DABA-40C6-9F81-2520EBFEAE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05B73A-B713-47C9-B9C8-3030A51080AF}"/>
              </a:ext>
            </a:extLst>
          </p:cNvPr>
          <p:cNvSpPr>
            <a:spLocks noGrp="1"/>
          </p:cNvSpPr>
          <p:nvPr>
            <p:ph type="dt" sz="half" idx="10"/>
          </p:nvPr>
        </p:nvSpPr>
        <p:spPr/>
        <p:txBody>
          <a:bodyPr/>
          <a:lstStyle/>
          <a:p>
            <a:fld id="{ABB686DF-78F7-4F34-BC90-1E0F135477F4}" type="datetimeFigureOut">
              <a:rPr lang="zh-CN" altLang="en-US" smtClean="0"/>
              <a:t>2018/12/12 Wednesday</a:t>
            </a:fld>
            <a:endParaRPr lang="zh-CN" altLang="en-US"/>
          </a:p>
        </p:txBody>
      </p:sp>
      <p:sp>
        <p:nvSpPr>
          <p:cNvPr id="4" name="页脚占位符 3">
            <a:extLst>
              <a:ext uri="{FF2B5EF4-FFF2-40B4-BE49-F238E27FC236}">
                <a16:creationId xmlns:a16="http://schemas.microsoft.com/office/drawing/2014/main" id="{28B3F6F4-B532-4880-847C-9311ABCAA4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494CFA-547F-4E4F-86CB-FD074A953AAC}"/>
              </a:ext>
            </a:extLst>
          </p:cNvPr>
          <p:cNvSpPr>
            <a:spLocks noGrp="1"/>
          </p:cNvSpPr>
          <p:nvPr>
            <p:ph type="sldNum" sz="quarter" idx="12"/>
          </p:nvPr>
        </p:nvSpPr>
        <p:spPr/>
        <p:txBody>
          <a:body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41346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B0754-B434-4BCE-B761-79EF6FE257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063134-BD69-4334-85CC-473AB7500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0D564B1-8F20-407D-92EB-EBEB75C09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F63523-5F6B-460D-81FE-A4195190D0B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6FA5BFAA-EA87-4203-A80C-4D3C596EEB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D19840-4E09-4C23-A9D0-0C39DB4A7717}"/>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424589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1B282-A918-4608-964C-5D7B8E4C34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D0C4DC-FE5C-4800-B017-0AFBE14EF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5BDD36-FA42-4C74-AF70-654FF3617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0E01E99-D5E6-40EE-AA03-707BC33D9635}"/>
              </a:ext>
            </a:extLst>
          </p:cNvPr>
          <p:cNvSpPr>
            <a:spLocks noGrp="1"/>
          </p:cNvSpPr>
          <p:nvPr>
            <p:ph type="dt" sz="half" idx="10"/>
          </p:nvPr>
        </p:nvSpPr>
        <p:spPr/>
        <p:txBody>
          <a:bodyPr/>
          <a:lstStyle/>
          <a:p>
            <a:fld id="{7550D5F9-FC4D-4D8C-B082-184294122B28}" type="datetimeFigureOut">
              <a:rPr lang="zh-CN" altLang="en-US" smtClean="0"/>
              <a:t>2018/12/12 Wednesday</a:t>
            </a:fld>
            <a:endParaRPr lang="zh-CN" altLang="en-US"/>
          </a:p>
        </p:txBody>
      </p:sp>
      <p:sp>
        <p:nvSpPr>
          <p:cNvPr id="6" name="页脚占位符 5">
            <a:extLst>
              <a:ext uri="{FF2B5EF4-FFF2-40B4-BE49-F238E27FC236}">
                <a16:creationId xmlns:a16="http://schemas.microsoft.com/office/drawing/2014/main" id="{EBDBB54A-33FB-4188-AA71-2F346FD457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58293A-CE80-4567-90C3-E1FA75929C96}"/>
              </a:ext>
            </a:extLst>
          </p:cNvPr>
          <p:cNvSpPr>
            <a:spLocks noGrp="1"/>
          </p:cNvSpPr>
          <p:nvPr>
            <p:ph type="sldNum" sz="quarter" idx="12"/>
          </p:nvPr>
        </p:nvSpPr>
        <p:spPr/>
        <p:txBody>
          <a:body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10158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theme" Target="../theme/theme5.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AB949F-35A9-46FB-859D-DD9288A43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DFAE6C-9323-481C-80C1-DAF0EE3FB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24845A-39FF-4946-9F0F-4AC03E9C9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15A7153-2C05-47D5-AA1A-B7A6A9D2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117DB-AA7B-40C8-86FE-E410DD1E1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4051863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96382D-63E9-4930-BD55-EA9FD3BA3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FC78DF-4070-4419-8315-409F56D3A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73E944-BD68-4E37-B773-9794D6E86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78AA7EA3-F7D8-4467-9A99-3898804C4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3B169B-88EB-4A8C-A32A-B2E413D10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38991474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AB949F-35A9-46FB-859D-DD9288A43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DFAE6C-9323-481C-80C1-DAF0EE3FB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24845A-39FF-4946-9F0F-4AC03E9C9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15A7153-2C05-47D5-AA1A-B7A6A9D2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117DB-AA7B-40C8-86FE-E410DD1E1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24777413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AB949F-35A9-46FB-859D-DD9288A43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DFAE6C-9323-481C-80C1-DAF0EE3FB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24845A-39FF-4946-9F0F-4AC03E9C9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0D5F9-FC4D-4D8C-B082-184294122B28}"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915A7153-2C05-47D5-AA1A-B7A6A9D2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117DB-AA7B-40C8-86FE-E410DD1E1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5A97A-C520-44E5-9D19-375108DA2988}" type="slidenum">
              <a:rPr lang="zh-CN" altLang="en-US" smtClean="0"/>
              <a:t>‹#›</a:t>
            </a:fld>
            <a:endParaRPr lang="zh-CN" altLang="en-US"/>
          </a:p>
        </p:txBody>
      </p:sp>
    </p:spTree>
    <p:extLst>
      <p:ext uri="{BB962C8B-B14F-4D97-AF65-F5344CB8AC3E}">
        <p14:creationId xmlns:p14="http://schemas.microsoft.com/office/powerpoint/2010/main" val="3071134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96382D-63E9-4930-BD55-EA9FD3BA3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FC78DF-4070-4419-8315-409F56D3A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73E944-BD68-4E37-B773-9794D6E86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686DF-78F7-4F34-BC90-1E0F135477F4}" type="datetimeFigureOut">
              <a:rPr lang="zh-CN" altLang="en-US" smtClean="0"/>
              <a:t>2018/12/12 Wednesday</a:t>
            </a:fld>
            <a:endParaRPr lang="zh-CN" altLang="en-US"/>
          </a:p>
        </p:txBody>
      </p:sp>
      <p:sp>
        <p:nvSpPr>
          <p:cNvPr id="5" name="页脚占位符 4">
            <a:extLst>
              <a:ext uri="{FF2B5EF4-FFF2-40B4-BE49-F238E27FC236}">
                <a16:creationId xmlns:a16="http://schemas.microsoft.com/office/drawing/2014/main" id="{78AA7EA3-F7D8-4467-9A99-3898804C4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3B169B-88EB-4A8C-A32A-B2E413D10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AA0B7-5FCA-4C7E-937C-284595926A96}" type="slidenum">
              <a:rPr lang="zh-CN" altLang="en-US" smtClean="0"/>
              <a:t>‹#›</a:t>
            </a:fld>
            <a:endParaRPr lang="zh-CN" altLang="en-US"/>
          </a:p>
        </p:txBody>
      </p:sp>
    </p:spTree>
    <p:extLst>
      <p:ext uri="{BB962C8B-B14F-4D97-AF65-F5344CB8AC3E}">
        <p14:creationId xmlns:p14="http://schemas.microsoft.com/office/powerpoint/2010/main" val="58172153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50F56-5307-4EB8-8C2F-867537ED6C4F}"/>
              </a:ext>
            </a:extLst>
          </p:cNvPr>
          <p:cNvSpPr>
            <a:spLocks noGrp="1"/>
          </p:cNvSpPr>
          <p:nvPr>
            <p:ph type="ctrTitle"/>
          </p:nvPr>
        </p:nvSpPr>
        <p:spPr/>
        <p:txBody>
          <a:bodyPr/>
          <a:lstStyle/>
          <a:p>
            <a:r>
              <a:rPr lang="zh-CN" altLang="en-US" dirty="0">
                <a:latin typeface="华文仿宋" panose="02010600040101010101" pitchFamily="2" charset="-122"/>
                <a:ea typeface="华文仿宋" panose="02010600040101010101" pitchFamily="2" charset="-122"/>
              </a:rPr>
              <a:t>隔离见证（</a:t>
            </a:r>
            <a:r>
              <a:rPr lang="en-US" altLang="zh-CN" dirty="0" err="1">
                <a:latin typeface="华文仿宋" panose="02010600040101010101" pitchFamily="2" charset="-122"/>
                <a:ea typeface="华文仿宋" panose="02010600040101010101" pitchFamily="2" charset="-122"/>
              </a:rPr>
              <a:t>segwit</a:t>
            </a:r>
            <a:r>
              <a:rPr lang="zh-CN" altLang="en-US"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427772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5" name="文本框 4">
            <a:extLst>
              <a:ext uri="{FF2B5EF4-FFF2-40B4-BE49-F238E27FC236}">
                <a16:creationId xmlns:a16="http://schemas.microsoft.com/office/drawing/2014/main" id="{01CA145D-1F4E-4116-A59E-6E70FFDDD258}"/>
              </a:ext>
            </a:extLst>
          </p:cNvPr>
          <p:cNvSpPr txBox="1"/>
          <p:nvPr/>
        </p:nvSpPr>
        <p:spPr>
          <a:xfrm>
            <a:off x="507999" y="1148349"/>
            <a:ext cx="6057901" cy="284693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800" dirty="0">
                <a:latin typeface="PingFang SC"/>
              </a:rPr>
              <a:t>2</a:t>
            </a:r>
            <a:r>
              <a:rPr lang="zh-CN" altLang="en-US" sz="2800" dirty="0">
                <a:latin typeface="PingFang SC"/>
              </a:rPr>
              <a:t>种新的交易类型被发明</a:t>
            </a:r>
            <a:r>
              <a:rPr lang="en-US" altLang="zh-CN" sz="2800" dirty="0">
                <a:latin typeface="PingFang SC"/>
              </a:rPr>
              <a:t>:</a:t>
            </a:r>
          </a:p>
          <a:p>
            <a:pPr marL="800100" lvl="1" indent="-342900">
              <a:lnSpc>
                <a:spcPct val="150000"/>
              </a:lnSpc>
              <a:buFont typeface="等线" panose="02010600030101010101" pitchFamily="2" charset="-122"/>
              <a:buChar char="–"/>
            </a:pPr>
            <a:r>
              <a:rPr lang="en-US" altLang="zh-CN" sz="2000" dirty="0">
                <a:latin typeface="PingFang SC"/>
              </a:rPr>
              <a:t>P2WPKH</a:t>
            </a:r>
          </a:p>
          <a:p>
            <a:pPr marL="742950" lvl="1" indent="-285750">
              <a:lnSpc>
                <a:spcPct val="150000"/>
              </a:lnSpc>
              <a:buFont typeface="Arial" panose="020B0604020202020204" pitchFamily="34" charset="0"/>
              <a:buChar char="•"/>
            </a:pPr>
            <a:r>
              <a:rPr lang="en-US" altLang="zh-CN" dirty="0"/>
              <a:t>Pay-to-witness-public-key-hash</a:t>
            </a:r>
          </a:p>
          <a:p>
            <a:pPr marL="800100" lvl="1" indent="-342900">
              <a:lnSpc>
                <a:spcPct val="150000"/>
              </a:lnSpc>
              <a:buFont typeface="等线" panose="02010600030101010101" pitchFamily="2" charset="-122"/>
              <a:buChar char="–"/>
            </a:pPr>
            <a:r>
              <a:rPr lang="en-US" altLang="zh-CN" sz="2000" dirty="0">
                <a:latin typeface="PingFang SC"/>
              </a:rPr>
              <a:t>P2WSH</a:t>
            </a:r>
          </a:p>
          <a:p>
            <a:pPr marL="742950" lvl="1" indent="-285750">
              <a:lnSpc>
                <a:spcPct val="150000"/>
              </a:lnSpc>
              <a:buFont typeface="Arial" panose="020B0604020202020204" pitchFamily="34" charset="0"/>
              <a:buChar char="•"/>
            </a:pPr>
            <a:r>
              <a:rPr lang="en-US" altLang="zh-CN" dirty="0"/>
              <a:t>Pay-to-witness-script-hash</a:t>
            </a:r>
          </a:p>
          <a:p>
            <a:pPr lvl="2"/>
            <a:endParaRPr lang="en-US" altLang="zh-CN" sz="2000" dirty="0"/>
          </a:p>
        </p:txBody>
      </p:sp>
    </p:spTree>
    <p:extLst>
      <p:ext uri="{BB962C8B-B14F-4D97-AF65-F5344CB8AC3E}">
        <p14:creationId xmlns:p14="http://schemas.microsoft.com/office/powerpoint/2010/main" val="87664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954107"/>
          </a:xfrm>
          <a:prstGeom prst="rect">
            <a:avLst/>
          </a:prstGeom>
          <a:noFill/>
        </p:spPr>
        <p:txBody>
          <a:bodyPr wrap="square" rtlCol="0">
            <a:spAutoFit/>
          </a:bodyPr>
          <a:lstStyle/>
          <a:p>
            <a:r>
              <a:rPr lang="en-US" altLang="zh-CN" sz="2000" b="1" dirty="0">
                <a:solidFill>
                  <a:srgbClr val="FF0000"/>
                </a:solidFill>
              </a:rPr>
              <a:t>1</a:t>
            </a:r>
            <a:r>
              <a:rPr lang="zh-CN" altLang="en-US" sz="2000" b="1" dirty="0">
                <a:solidFill>
                  <a:srgbClr val="FF0000"/>
                </a:solidFill>
              </a:rPr>
              <a:t>、</a:t>
            </a:r>
            <a:r>
              <a:rPr lang="en-US" altLang="zh-CN" sz="2000" b="1" dirty="0">
                <a:solidFill>
                  <a:srgbClr val="FF0000"/>
                </a:solidFill>
              </a:rPr>
              <a:t>Pay-to-Witness-public-key-hash</a:t>
            </a:r>
            <a:r>
              <a:rPr lang="zh-CN" altLang="en-US" sz="2000" b="1" dirty="0">
                <a:solidFill>
                  <a:srgbClr val="FF0000"/>
                </a:solidFill>
              </a:rPr>
              <a:t>（</a:t>
            </a:r>
            <a:r>
              <a:rPr lang="en-US" altLang="zh-CN" sz="2000" b="1" dirty="0">
                <a:solidFill>
                  <a:srgbClr val="FF0000"/>
                </a:solidFill>
              </a:rPr>
              <a:t>P2WPKH</a:t>
            </a:r>
            <a:r>
              <a:rPr lang="zh-CN" altLang="en-US" sz="2000" b="1" dirty="0">
                <a:solidFill>
                  <a:srgbClr val="FF0000"/>
                </a:solidFill>
              </a:rPr>
              <a:t>）</a:t>
            </a:r>
            <a:endParaRPr lang="en-US" altLang="zh-CN" sz="2000" b="1" dirty="0">
              <a:solidFill>
                <a:srgbClr val="FF0000"/>
              </a:solidFill>
            </a:endParaRPr>
          </a:p>
          <a:p>
            <a:endParaRPr lang="en-US" altLang="zh-CN" dirty="0">
              <a:solidFill>
                <a:srgbClr val="FF0000"/>
              </a:solidFill>
            </a:endParaRP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918912"/>
            <a:ext cx="9461500" cy="1200329"/>
          </a:xfrm>
          <a:prstGeom prst="rect">
            <a:avLst/>
          </a:prstGeom>
          <a:noFill/>
        </p:spPr>
        <p:txBody>
          <a:bodyPr wrap="square" rtlCol="0">
            <a:spAutoFit/>
          </a:bodyPr>
          <a:lstStyle/>
          <a:p>
            <a:r>
              <a:rPr lang="en-US" altLang="zh-CN" dirty="0"/>
              <a:t>Alice</a:t>
            </a:r>
            <a:r>
              <a:rPr lang="zh-CN" altLang="en-US" dirty="0"/>
              <a:t>为一杯咖啡创建了一笔交易去付款给</a:t>
            </a:r>
            <a:r>
              <a:rPr lang="en-US" altLang="zh-CN" dirty="0"/>
              <a:t>Bob</a:t>
            </a:r>
            <a:r>
              <a:rPr lang="zh-CN" altLang="en-US" dirty="0"/>
              <a:t>，该笔交易构建了一个价值</a:t>
            </a:r>
            <a:r>
              <a:rPr lang="en-US" altLang="zh-CN" dirty="0"/>
              <a:t>0.015BTC</a:t>
            </a:r>
            <a:r>
              <a:rPr lang="zh-CN" altLang="en-US" dirty="0"/>
              <a:t>的 </a:t>
            </a:r>
            <a:r>
              <a:rPr lang="en-US" altLang="zh-CN" dirty="0"/>
              <a:t>P2PKH </a:t>
            </a:r>
            <a:r>
              <a:rPr lang="zh-CN" altLang="en-US" dirty="0"/>
              <a:t>输出（</a:t>
            </a:r>
            <a:r>
              <a:rPr lang="en-US" altLang="zh-CN" dirty="0"/>
              <a:t>Bob</a:t>
            </a:r>
            <a:r>
              <a:rPr lang="zh-CN" altLang="en-US" dirty="0"/>
              <a:t>可用来花费）。</a:t>
            </a:r>
            <a:endParaRPr lang="en-US" altLang="zh-CN" dirty="0"/>
          </a:p>
          <a:p>
            <a:endParaRPr lang="en-US" altLang="zh-CN" dirty="0"/>
          </a:p>
          <a:p>
            <a:r>
              <a:rPr lang="en-US" altLang="zh-CN" dirty="0"/>
              <a:t>P2PKH </a:t>
            </a:r>
            <a:r>
              <a:rPr lang="zh-CN" altLang="en-US" dirty="0"/>
              <a:t>输出脚本示例：</a:t>
            </a:r>
            <a:endParaRPr lang="en-US" altLang="zh-CN" dirty="0"/>
          </a:p>
        </p:txBody>
      </p:sp>
      <p:pic>
        <p:nvPicPr>
          <p:cNvPr id="3" name="图片 2">
            <a:extLst>
              <a:ext uri="{FF2B5EF4-FFF2-40B4-BE49-F238E27FC236}">
                <a16:creationId xmlns:a16="http://schemas.microsoft.com/office/drawing/2014/main" id="{A0619016-0592-4956-92FE-F3DB83B99D95}"/>
              </a:ext>
            </a:extLst>
          </p:cNvPr>
          <p:cNvPicPr>
            <a:picLocks noChangeAspect="1"/>
          </p:cNvPicPr>
          <p:nvPr/>
        </p:nvPicPr>
        <p:blipFill>
          <a:blip r:embed="rId3"/>
          <a:stretch>
            <a:fillRect/>
          </a:stretch>
        </p:blipFill>
        <p:spPr>
          <a:xfrm>
            <a:off x="508000" y="3416300"/>
            <a:ext cx="9495903" cy="357212"/>
          </a:xfrm>
          <a:prstGeom prst="rect">
            <a:avLst/>
          </a:prstGeom>
        </p:spPr>
      </p:pic>
      <p:pic>
        <p:nvPicPr>
          <p:cNvPr id="4" name="图片 3">
            <a:extLst>
              <a:ext uri="{FF2B5EF4-FFF2-40B4-BE49-F238E27FC236}">
                <a16:creationId xmlns:a16="http://schemas.microsoft.com/office/drawing/2014/main" id="{4DB842B3-4363-4841-9607-9A3732D2382A}"/>
              </a:ext>
            </a:extLst>
          </p:cNvPr>
          <p:cNvPicPr>
            <a:picLocks noChangeAspect="1"/>
          </p:cNvPicPr>
          <p:nvPr/>
        </p:nvPicPr>
        <p:blipFill>
          <a:blip r:embed="rId4"/>
          <a:stretch>
            <a:fillRect/>
          </a:stretch>
        </p:blipFill>
        <p:spPr>
          <a:xfrm>
            <a:off x="304800" y="5262581"/>
            <a:ext cx="5506692" cy="434370"/>
          </a:xfrm>
          <a:prstGeom prst="rect">
            <a:avLst/>
          </a:prstGeom>
        </p:spPr>
      </p:pic>
      <p:sp>
        <p:nvSpPr>
          <p:cNvPr id="7" name="文本框 6">
            <a:extLst>
              <a:ext uri="{FF2B5EF4-FFF2-40B4-BE49-F238E27FC236}">
                <a16:creationId xmlns:a16="http://schemas.microsoft.com/office/drawing/2014/main" id="{B96E3F47-4935-4A26-96C4-656745663CE7}"/>
              </a:ext>
            </a:extLst>
          </p:cNvPr>
          <p:cNvSpPr txBox="1"/>
          <p:nvPr/>
        </p:nvSpPr>
        <p:spPr>
          <a:xfrm>
            <a:off x="508000" y="4116697"/>
            <a:ext cx="9639300" cy="1200329"/>
          </a:xfrm>
          <a:prstGeom prst="rect">
            <a:avLst/>
          </a:prstGeom>
          <a:noFill/>
        </p:spPr>
        <p:txBody>
          <a:bodyPr wrap="square" rtlCol="0">
            <a:spAutoFit/>
          </a:bodyPr>
          <a:lstStyle/>
          <a:p>
            <a:r>
              <a:rPr lang="zh-CN" altLang="en-US" dirty="0"/>
              <a:t>通过隔离见证，</a:t>
            </a:r>
            <a:r>
              <a:rPr lang="en-US" altLang="zh-CN" dirty="0"/>
              <a:t>Alice</a:t>
            </a:r>
            <a:r>
              <a:rPr lang="zh-CN" altLang="en-US" dirty="0"/>
              <a:t>将会创建一个“支付给见证公钥哈希”（</a:t>
            </a:r>
            <a:r>
              <a:rPr lang="en-US" altLang="zh-CN" dirty="0"/>
              <a:t>P2WPKH</a:t>
            </a:r>
            <a:r>
              <a:rPr lang="zh-CN" altLang="en-US" dirty="0"/>
              <a:t>）脚本。</a:t>
            </a:r>
            <a:endParaRPr lang="en-US" altLang="zh-CN" dirty="0"/>
          </a:p>
          <a:p>
            <a:endParaRPr lang="en-US" altLang="zh-CN" dirty="0"/>
          </a:p>
          <a:p>
            <a:r>
              <a:rPr lang="en-US" altLang="zh-CN" dirty="0"/>
              <a:t>P2WPKH </a:t>
            </a:r>
            <a:r>
              <a:rPr lang="zh-CN" altLang="en-US" dirty="0"/>
              <a:t>输出脚本示例：</a:t>
            </a:r>
            <a:endParaRPr lang="en-US" altLang="zh-CN" dirty="0"/>
          </a:p>
          <a:p>
            <a:endParaRPr lang="zh-CN" altLang="en-US" dirty="0"/>
          </a:p>
        </p:txBody>
      </p:sp>
    </p:spTree>
    <p:extLst>
      <p:ext uri="{BB962C8B-B14F-4D97-AF65-F5344CB8AC3E}">
        <p14:creationId xmlns:p14="http://schemas.microsoft.com/office/powerpoint/2010/main" val="17789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954107"/>
          </a:xfrm>
          <a:prstGeom prst="rect">
            <a:avLst/>
          </a:prstGeom>
          <a:noFill/>
        </p:spPr>
        <p:txBody>
          <a:bodyPr wrap="square" rtlCol="0">
            <a:spAutoFit/>
          </a:bodyPr>
          <a:lstStyle/>
          <a:p>
            <a:r>
              <a:rPr lang="en-US" altLang="zh-CN" sz="2000" b="1" dirty="0">
                <a:solidFill>
                  <a:srgbClr val="FF0000"/>
                </a:solidFill>
              </a:rPr>
              <a:t>1</a:t>
            </a:r>
            <a:r>
              <a:rPr lang="zh-CN" altLang="en-US" sz="2000" b="1" dirty="0">
                <a:solidFill>
                  <a:srgbClr val="FF0000"/>
                </a:solidFill>
              </a:rPr>
              <a:t>、</a:t>
            </a:r>
            <a:r>
              <a:rPr lang="en-US" altLang="zh-CN" sz="2000" b="1" dirty="0">
                <a:solidFill>
                  <a:srgbClr val="FF0000"/>
                </a:solidFill>
              </a:rPr>
              <a:t>Pay-to-Witness-public-key-hash</a:t>
            </a:r>
            <a:r>
              <a:rPr lang="zh-CN" altLang="en-US" sz="2000" b="1" dirty="0">
                <a:solidFill>
                  <a:srgbClr val="FF0000"/>
                </a:solidFill>
              </a:rPr>
              <a:t>（</a:t>
            </a:r>
            <a:r>
              <a:rPr lang="en-US" altLang="zh-CN" sz="2000" b="1" dirty="0">
                <a:solidFill>
                  <a:srgbClr val="FF0000"/>
                </a:solidFill>
              </a:rPr>
              <a:t>P2WPKH</a:t>
            </a:r>
            <a:r>
              <a:rPr lang="zh-CN" altLang="en-US" sz="2000" b="1" dirty="0">
                <a:solidFill>
                  <a:srgbClr val="FF0000"/>
                </a:solidFill>
              </a:rPr>
              <a:t>）</a:t>
            </a:r>
            <a:endParaRPr lang="en-US" altLang="zh-CN" sz="2000" b="1" dirty="0">
              <a:solidFill>
                <a:srgbClr val="FF0000"/>
              </a:solidFill>
            </a:endParaRPr>
          </a:p>
          <a:p>
            <a:endParaRPr lang="en-US" altLang="zh-CN" dirty="0">
              <a:solidFill>
                <a:srgbClr val="FF0000"/>
              </a:solidFill>
            </a:endParaRP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918912"/>
            <a:ext cx="9461500" cy="923330"/>
          </a:xfrm>
          <a:prstGeom prst="rect">
            <a:avLst/>
          </a:prstGeom>
          <a:noFill/>
        </p:spPr>
        <p:txBody>
          <a:bodyPr wrap="square" rtlCol="0">
            <a:spAutoFit/>
          </a:bodyPr>
          <a:lstStyle/>
          <a:p>
            <a:r>
              <a:rPr lang="zh-CN" altLang="en-US" dirty="0"/>
              <a:t>对于初始脚本（非隔离见证），</a:t>
            </a:r>
            <a:r>
              <a:rPr lang="en-US" altLang="zh-CN" dirty="0"/>
              <a:t>Bob</a:t>
            </a:r>
            <a:r>
              <a:rPr lang="zh-CN" altLang="en-US" dirty="0"/>
              <a:t>的交易必须包含签名在交易输入中：</a:t>
            </a:r>
            <a:endParaRPr lang="en-US" altLang="zh-CN" dirty="0"/>
          </a:p>
          <a:p>
            <a:endParaRPr lang="en-US" altLang="zh-CN" dirty="0"/>
          </a:p>
          <a:p>
            <a:r>
              <a:rPr lang="zh-CN" altLang="en-US" dirty="0"/>
              <a:t>以下被解码的交易显示了一个 </a:t>
            </a:r>
            <a:r>
              <a:rPr lang="en-US" altLang="zh-CN" dirty="0"/>
              <a:t>P2PKH </a:t>
            </a:r>
            <a:r>
              <a:rPr lang="zh-CN" altLang="en-US" dirty="0"/>
              <a:t>输出被一个签名使用：</a:t>
            </a:r>
            <a:endParaRPr lang="en-US" altLang="zh-CN" dirty="0"/>
          </a:p>
        </p:txBody>
      </p:sp>
      <p:sp>
        <p:nvSpPr>
          <p:cNvPr id="7" name="文本框 6">
            <a:extLst>
              <a:ext uri="{FF2B5EF4-FFF2-40B4-BE49-F238E27FC236}">
                <a16:creationId xmlns:a16="http://schemas.microsoft.com/office/drawing/2014/main" id="{B96E3F47-4935-4A26-96C4-656745663CE7}"/>
              </a:ext>
            </a:extLst>
          </p:cNvPr>
          <p:cNvSpPr txBox="1"/>
          <p:nvPr/>
        </p:nvSpPr>
        <p:spPr>
          <a:xfrm>
            <a:off x="508000" y="4116697"/>
            <a:ext cx="9639300" cy="1200329"/>
          </a:xfrm>
          <a:prstGeom prst="rect">
            <a:avLst/>
          </a:prstGeom>
          <a:noFill/>
        </p:spPr>
        <p:txBody>
          <a:bodyPr wrap="square" rtlCol="0">
            <a:spAutoFit/>
          </a:bodyPr>
          <a:lstStyle/>
          <a:p>
            <a:r>
              <a:rPr lang="zh-CN" altLang="en-US" dirty="0"/>
              <a:t>使用一个隔离见证输出时，交易输入内不存在签名。替代的，</a:t>
            </a:r>
            <a:r>
              <a:rPr lang="en-US" altLang="zh-CN" dirty="0"/>
              <a:t>Bob</a:t>
            </a:r>
            <a:r>
              <a:rPr lang="zh-CN" altLang="en-US" dirty="0"/>
              <a:t>的交易只有一个空的 </a:t>
            </a:r>
            <a:r>
              <a:rPr lang="en-US" altLang="zh-CN" dirty="0" err="1"/>
              <a:t>scriptSig</a:t>
            </a:r>
            <a:r>
              <a:rPr lang="en-US" altLang="zh-CN" dirty="0"/>
              <a:t> </a:t>
            </a:r>
            <a:r>
              <a:rPr lang="zh-CN" altLang="en-US" dirty="0"/>
              <a:t>，并在交易本身之外包含了一个隔离见证：</a:t>
            </a:r>
            <a:endParaRPr lang="en-US" altLang="zh-CN" dirty="0"/>
          </a:p>
          <a:p>
            <a:endParaRPr lang="en-US" altLang="zh-CN" dirty="0"/>
          </a:p>
          <a:p>
            <a:r>
              <a:rPr lang="zh-CN" altLang="en-US" dirty="0"/>
              <a:t>以下被解码的交易显示了一个被隔离见证数据使用的 </a:t>
            </a:r>
            <a:r>
              <a:rPr lang="en-US" altLang="zh-CN" dirty="0"/>
              <a:t>P2WPKH </a:t>
            </a:r>
            <a:r>
              <a:rPr lang="zh-CN" altLang="en-US" dirty="0"/>
              <a:t>输出：</a:t>
            </a:r>
          </a:p>
        </p:txBody>
      </p:sp>
      <p:pic>
        <p:nvPicPr>
          <p:cNvPr id="5" name="图片 4">
            <a:extLst>
              <a:ext uri="{FF2B5EF4-FFF2-40B4-BE49-F238E27FC236}">
                <a16:creationId xmlns:a16="http://schemas.microsoft.com/office/drawing/2014/main" id="{3B26F1FC-AE7C-4C73-AD5A-88AA5DE95CE7}"/>
              </a:ext>
            </a:extLst>
          </p:cNvPr>
          <p:cNvPicPr>
            <a:picLocks noChangeAspect="1"/>
          </p:cNvPicPr>
          <p:nvPr/>
        </p:nvPicPr>
        <p:blipFill>
          <a:blip r:embed="rId3"/>
          <a:stretch>
            <a:fillRect/>
          </a:stretch>
        </p:blipFill>
        <p:spPr>
          <a:xfrm>
            <a:off x="431800" y="2993629"/>
            <a:ext cx="10477500" cy="856044"/>
          </a:xfrm>
          <a:prstGeom prst="rect">
            <a:avLst/>
          </a:prstGeom>
        </p:spPr>
      </p:pic>
      <p:pic>
        <p:nvPicPr>
          <p:cNvPr id="9" name="图片 8">
            <a:extLst>
              <a:ext uri="{FF2B5EF4-FFF2-40B4-BE49-F238E27FC236}">
                <a16:creationId xmlns:a16="http://schemas.microsoft.com/office/drawing/2014/main" id="{9655364C-D552-4A15-9043-79D91D82AD59}"/>
              </a:ext>
            </a:extLst>
          </p:cNvPr>
          <p:cNvPicPr>
            <a:picLocks noChangeAspect="1"/>
          </p:cNvPicPr>
          <p:nvPr/>
        </p:nvPicPr>
        <p:blipFill>
          <a:blip r:embed="rId4"/>
          <a:stretch>
            <a:fillRect/>
          </a:stretch>
        </p:blipFill>
        <p:spPr>
          <a:xfrm>
            <a:off x="431800" y="5507850"/>
            <a:ext cx="10477500" cy="920967"/>
          </a:xfrm>
          <a:prstGeom prst="rect">
            <a:avLst/>
          </a:prstGeom>
        </p:spPr>
      </p:pic>
    </p:spTree>
    <p:extLst>
      <p:ext uri="{BB962C8B-B14F-4D97-AF65-F5344CB8AC3E}">
        <p14:creationId xmlns:p14="http://schemas.microsoft.com/office/powerpoint/2010/main" val="216252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954107"/>
          </a:xfrm>
          <a:prstGeom prst="rect">
            <a:avLst/>
          </a:prstGeom>
          <a:noFill/>
        </p:spPr>
        <p:txBody>
          <a:bodyPr wrap="square" rtlCol="0">
            <a:spAutoFit/>
          </a:bodyPr>
          <a:lstStyle/>
          <a:p>
            <a:r>
              <a:rPr lang="en-US" altLang="zh-CN" sz="2000" b="1" dirty="0">
                <a:solidFill>
                  <a:srgbClr val="FF0000"/>
                </a:solidFill>
              </a:rPr>
              <a:t>2</a:t>
            </a:r>
            <a:r>
              <a:rPr lang="zh-CN" altLang="en-US" sz="2000" b="1" dirty="0">
                <a:solidFill>
                  <a:srgbClr val="FF0000"/>
                </a:solidFill>
              </a:rPr>
              <a:t>、</a:t>
            </a:r>
            <a:r>
              <a:rPr lang="en-US" altLang="zh-CN" sz="2000" b="1" dirty="0">
                <a:solidFill>
                  <a:srgbClr val="FF0000"/>
                </a:solidFill>
              </a:rPr>
              <a:t>Pay-to-Witness-Script-Hash</a:t>
            </a:r>
            <a:r>
              <a:rPr lang="zh-CN" altLang="en-US" sz="2000" b="1" dirty="0">
                <a:solidFill>
                  <a:srgbClr val="FF0000"/>
                </a:solidFill>
              </a:rPr>
              <a:t>（</a:t>
            </a:r>
            <a:r>
              <a:rPr lang="en-US" altLang="zh-CN" sz="2000" b="1" dirty="0">
                <a:solidFill>
                  <a:srgbClr val="FF0000"/>
                </a:solidFill>
              </a:rPr>
              <a:t>P2WSH</a:t>
            </a:r>
            <a:r>
              <a:rPr lang="zh-CN" altLang="en-US" sz="2000" b="1" dirty="0">
                <a:solidFill>
                  <a:srgbClr val="FF0000"/>
                </a:solidFill>
              </a:rPr>
              <a:t>）</a:t>
            </a:r>
            <a:endParaRPr lang="en-US" altLang="zh-CN" sz="2000" b="1" dirty="0">
              <a:solidFill>
                <a:srgbClr val="FF0000"/>
              </a:solidFill>
            </a:endParaRPr>
          </a:p>
          <a:p>
            <a:endParaRPr lang="en-US" altLang="zh-CN" dirty="0">
              <a:solidFill>
                <a:srgbClr val="FF0000"/>
              </a:solidFill>
            </a:endParaRP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753812"/>
            <a:ext cx="9461500" cy="1200329"/>
          </a:xfrm>
          <a:prstGeom prst="rect">
            <a:avLst/>
          </a:prstGeom>
          <a:noFill/>
        </p:spPr>
        <p:txBody>
          <a:bodyPr wrap="square" rtlCol="0">
            <a:spAutoFit/>
          </a:bodyPr>
          <a:lstStyle/>
          <a:p>
            <a:r>
              <a:rPr lang="zh-CN" altLang="en-US" dirty="0"/>
              <a:t>穆罕默德的公司使用了</a:t>
            </a:r>
            <a:r>
              <a:rPr lang="en-US" altLang="zh-CN" dirty="0"/>
              <a:t>P2SH </a:t>
            </a:r>
            <a:r>
              <a:rPr lang="zh-CN" altLang="en-US" dirty="0"/>
              <a:t>来表达一个多重签名脚本。对穆罕默德的公司的支付被编码成一个这样的锁定脚本：</a:t>
            </a:r>
            <a:endParaRPr lang="en-US" altLang="zh-CN" dirty="0"/>
          </a:p>
          <a:p>
            <a:endParaRPr lang="en-US" altLang="zh-CN" dirty="0"/>
          </a:p>
          <a:p>
            <a:r>
              <a:rPr lang="en-US" altLang="zh-CN" dirty="0"/>
              <a:t>P2SH </a:t>
            </a:r>
            <a:r>
              <a:rPr lang="zh-CN" altLang="en-US" dirty="0"/>
              <a:t>输出脚本示例：</a:t>
            </a:r>
            <a:endParaRPr lang="en-US" altLang="zh-CN" dirty="0"/>
          </a:p>
        </p:txBody>
      </p:sp>
      <p:sp>
        <p:nvSpPr>
          <p:cNvPr id="7" name="文本框 6">
            <a:extLst>
              <a:ext uri="{FF2B5EF4-FFF2-40B4-BE49-F238E27FC236}">
                <a16:creationId xmlns:a16="http://schemas.microsoft.com/office/drawing/2014/main" id="{B96E3F47-4935-4A26-96C4-656745663CE7}"/>
              </a:ext>
            </a:extLst>
          </p:cNvPr>
          <p:cNvSpPr txBox="1"/>
          <p:nvPr/>
        </p:nvSpPr>
        <p:spPr>
          <a:xfrm>
            <a:off x="508000" y="3773797"/>
            <a:ext cx="9639300" cy="1754326"/>
          </a:xfrm>
          <a:prstGeom prst="rect">
            <a:avLst/>
          </a:prstGeom>
          <a:noFill/>
        </p:spPr>
        <p:txBody>
          <a:bodyPr wrap="square" rtlCol="0">
            <a:spAutoFit/>
          </a:bodyPr>
          <a:lstStyle/>
          <a:p>
            <a:r>
              <a:rPr lang="zh-CN" altLang="en-US" dirty="0"/>
              <a:t>这个</a:t>
            </a:r>
            <a:r>
              <a:rPr lang="en-US" altLang="zh-CN" dirty="0"/>
              <a:t>P2SH</a:t>
            </a:r>
            <a:r>
              <a:rPr lang="zh-CN" altLang="en-US" dirty="0"/>
              <a:t>脚本引用了一个赎回脚本的哈希值</a:t>
            </a:r>
            <a:endParaRPr lang="en-US" altLang="zh-CN" dirty="0"/>
          </a:p>
          <a:p>
            <a:endParaRPr lang="en-US" altLang="zh-CN" dirty="0"/>
          </a:p>
          <a:p>
            <a:r>
              <a:rPr lang="zh-CN" altLang="en-US" dirty="0"/>
              <a:t>为了使用该输出，穆罕默德的公司将提供这个赎回脚本以及满足该赎回脚本所需的签名，所有这些都在交易输出中：</a:t>
            </a:r>
            <a:endParaRPr lang="en-US" altLang="zh-CN" dirty="0"/>
          </a:p>
          <a:p>
            <a:endParaRPr lang="en-US" altLang="zh-CN" dirty="0"/>
          </a:p>
          <a:p>
            <a:r>
              <a:rPr lang="zh-CN" altLang="en-US" dirty="0"/>
              <a:t>显示一个</a:t>
            </a:r>
            <a:r>
              <a:rPr lang="en-US" altLang="zh-CN" dirty="0"/>
              <a:t>P2SH</a:t>
            </a:r>
            <a:r>
              <a:rPr lang="zh-CN" altLang="en-US" dirty="0"/>
              <a:t>输出被使用的解码交易：</a:t>
            </a:r>
          </a:p>
        </p:txBody>
      </p:sp>
      <p:pic>
        <p:nvPicPr>
          <p:cNvPr id="3" name="图片 2">
            <a:extLst>
              <a:ext uri="{FF2B5EF4-FFF2-40B4-BE49-F238E27FC236}">
                <a16:creationId xmlns:a16="http://schemas.microsoft.com/office/drawing/2014/main" id="{534A4A95-2982-4314-813E-E109519E5351}"/>
              </a:ext>
            </a:extLst>
          </p:cNvPr>
          <p:cNvPicPr>
            <a:picLocks noChangeAspect="1"/>
          </p:cNvPicPr>
          <p:nvPr/>
        </p:nvPicPr>
        <p:blipFill>
          <a:blip r:embed="rId3"/>
          <a:stretch>
            <a:fillRect/>
          </a:stretch>
        </p:blipFill>
        <p:spPr>
          <a:xfrm>
            <a:off x="431800" y="3036351"/>
            <a:ext cx="6477457" cy="513065"/>
          </a:xfrm>
          <a:prstGeom prst="rect">
            <a:avLst/>
          </a:prstGeom>
        </p:spPr>
      </p:pic>
      <p:pic>
        <p:nvPicPr>
          <p:cNvPr id="4" name="图片 3">
            <a:extLst>
              <a:ext uri="{FF2B5EF4-FFF2-40B4-BE49-F238E27FC236}">
                <a16:creationId xmlns:a16="http://schemas.microsoft.com/office/drawing/2014/main" id="{F3D7DF20-1C6C-4336-832B-2C9B3E078690}"/>
              </a:ext>
            </a:extLst>
          </p:cNvPr>
          <p:cNvPicPr>
            <a:picLocks noChangeAspect="1"/>
          </p:cNvPicPr>
          <p:nvPr/>
        </p:nvPicPr>
        <p:blipFill>
          <a:blip r:embed="rId4"/>
          <a:stretch>
            <a:fillRect/>
          </a:stretch>
        </p:blipFill>
        <p:spPr>
          <a:xfrm>
            <a:off x="431800" y="5602835"/>
            <a:ext cx="10604295" cy="884729"/>
          </a:xfrm>
          <a:prstGeom prst="rect">
            <a:avLst/>
          </a:prstGeom>
        </p:spPr>
      </p:pic>
    </p:spTree>
    <p:extLst>
      <p:ext uri="{BB962C8B-B14F-4D97-AF65-F5344CB8AC3E}">
        <p14:creationId xmlns:p14="http://schemas.microsoft.com/office/powerpoint/2010/main" val="4918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954107"/>
          </a:xfrm>
          <a:prstGeom prst="rect">
            <a:avLst/>
          </a:prstGeom>
          <a:noFill/>
        </p:spPr>
        <p:txBody>
          <a:bodyPr wrap="square" rtlCol="0">
            <a:spAutoFit/>
          </a:bodyPr>
          <a:lstStyle/>
          <a:p>
            <a:r>
              <a:rPr lang="en-US" altLang="zh-CN" sz="2000" b="1" dirty="0">
                <a:solidFill>
                  <a:srgbClr val="FF0000"/>
                </a:solidFill>
              </a:rPr>
              <a:t>2</a:t>
            </a:r>
            <a:r>
              <a:rPr lang="zh-CN" altLang="en-US" sz="2000" b="1" dirty="0">
                <a:solidFill>
                  <a:srgbClr val="FF0000"/>
                </a:solidFill>
              </a:rPr>
              <a:t>、</a:t>
            </a:r>
            <a:r>
              <a:rPr lang="en-US" altLang="zh-CN" sz="2000" b="1" dirty="0">
                <a:solidFill>
                  <a:srgbClr val="FF0000"/>
                </a:solidFill>
              </a:rPr>
              <a:t>Pay-to-Witness-Script-Hash</a:t>
            </a:r>
            <a:r>
              <a:rPr lang="zh-CN" altLang="en-US" sz="2000" b="1" dirty="0">
                <a:solidFill>
                  <a:srgbClr val="FF0000"/>
                </a:solidFill>
              </a:rPr>
              <a:t>（</a:t>
            </a:r>
            <a:r>
              <a:rPr lang="en-US" altLang="zh-CN" sz="2000" b="1" dirty="0">
                <a:solidFill>
                  <a:srgbClr val="FF0000"/>
                </a:solidFill>
              </a:rPr>
              <a:t>P2WSH</a:t>
            </a:r>
            <a:r>
              <a:rPr lang="zh-CN" altLang="en-US" sz="2000" b="1" dirty="0">
                <a:solidFill>
                  <a:srgbClr val="FF0000"/>
                </a:solidFill>
              </a:rPr>
              <a:t>）</a:t>
            </a:r>
            <a:endParaRPr lang="en-US" altLang="zh-CN" sz="2000" b="1" dirty="0">
              <a:solidFill>
                <a:srgbClr val="FF0000"/>
              </a:solidFill>
            </a:endParaRPr>
          </a:p>
          <a:p>
            <a:endParaRPr lang="en-US" altLang="zh-CN" dirty="0">
              <a:solidFill>
                <a:srgbClr val="FF0000"/>
              </a:solidFill>
            </a:endParaRP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753812"/>
            <a:ext cx="9461500" cy="1200329"/>
          </a:xfrm>
          <a:prstGeom prst="rect">
            <a:avLst/>
          </a:prstGeom>
          <a:noFill/>
        </p:spPr>
        <p:txBody>
          <a:bodyPr wrap="square" rtlCol="0">
            <a:spAutoFit/>
          </a:bodyPr>
          <a:lstStyle/>
          <a:p>
            <a:r>
              <a:rPr lang="zh-CN" altLang="en-US" dirty="0"/>
              <a:t>如果穆罕默德的客户使用的是一个隔离见证兼容的钱包，他们就会付款，创建一个“支付给脚本哈希”</a:t>
            </a:r>
            <a:r>
              <a:rPr lang="en-US" altLang="zh-CN" dirty="0"/>
              <a:t>(P2WSH)</a:t>
            </a:r>
            <a:r>
              <a:rPr lang="zh-CN" altLang="en-US" dirty="0"/>
              <a:t>输出，看起来就像这样：</a:t>
            </a:r>
            <a:endParaRPr lang="en-US" altLang="zh-CN" dirty="0"/>
          </a:p>
          <a:p>
            <a:endParaRPr lang="zh-CN" altLang="en-US" dirty="0"/>
          </a:p>
          <a:p>
            <a:r>
              <a:rPr lang="en-US" altLang="zh-CN" dirty="0"/>
              <a:t>P2WSH </a:t>
            </a:r>
            <a:r>
              <a:rPr lang="zh-CN" altLang="en-US" dirty="0"/>
              <a:t>输出脚本示例：</a:t>
            </a:r>
          </a:p>
        </p:txBody>
      </p:sp>
      <p:sp>
        <p:nvSpPr>
          <p:cNvPr id="7" name="文本框 6">
            <a:extLst>
              <a:ext uri="{FF2B5EF4-FFF2-40B4-BE49-F238E27FC236}">
                <a16:creationId xmlns:a16="http://schemas.microsoft.com/office/drawing/2014/main" id="{B96E3F47-4935-4A26-96C4-656745663CE7}"/>
              </a:ext>
            </a:extLst>
          </p:cNvPr>
          <p:cNvSpPr txBox="1"/>
          <p:nvPr/>
        </p:nvSpPr>
        <p:spPr>
          <a:xfrm>
            <a:off x="508000" y="3773797"/>
            <a:ext cx="9639300" cy="1477328"/>
          </a:xfrm>
          <a:prstGeom prst="rect">
            <a:avLst/>
          </a:prstGeom>
          <a:noFill/>
        </p:spPr>
        <p:txBody>
          <a:bodyPr wrap="square" rtlCol="0">
            <a:spAutoFit/>
          </a:bodyPr>
          <a:lstStyle/>
          <a:p>
            <a:r>
              <a:rPr lang="zh-CN" altLang="en-US" dirty="0"/>
              <a:t>穆罕默德的公司可以通过提供正确的赎回脚本和足够的签名满足并花出</a:t>
            </a:r>
            <a:r>
              <a:rPr lang="en-US" altLang="zh-CN" dirty="0"/>
              <a:t>P2WSH</a:t>
            </a:r>
            <a:r>
              <a:rPr lang="zh-CN" altLang="en-US" dirty="0"/>
              <a:t>输出。作为见证数据的一部分，赎回脚本和签名被隔离在此支出交易之外。在交易输入内部，穆罕默德的钱包会防止一个空的</a:t>
            </a:r>
            <a:r>
              <a:rPr lang="en-US" altLang="zh-CN" dirty="0" err="1"/>
              <a:t>scriptSig</a:t>
            </a:r>
            <a:r>
              <a:rPr lang="zh-CN" altLang="en-US" dirty="0"/>
              <a:t>：</a:t>
            </a:r>
            <a:endParaRPr lang="en-US" altLang="zh-CN" dirty="0"/>
          </a:p>
          <a:p>
            <a:endParaRPr lang="zh-CN" altLang="en-US" dirty="0"/>
          </a:p>
          <a:p>
            <a:r>
              <a:rPr lang="zh-CN" altLang="en-US" dirty="0"/>
              <a:t>显示了一个</a:t>
            </a:r>
            <a:r>
              <a:rPr lang="en-US" altLang="zh-CN" dirty="0"/>
              <a:t>P2WSH</a:t>
            </a:r>
            <a:r>
              <a:rPr lang="zh-CN" altLang="en-US" dirty="0"/>
              <a:t>输出被用隔离见证数据花出的解码交易：</a:t>
            </a:r>
          </a:p>
        </p:txBody>
      </p:sp>
      <p:pic>
        <p:nvPicPr>
          <p:cNvPr id="5" name="图片 4">
            <a:extLst>
              <a:ext uri="{FF2B5EF4-FFF2-40B4-BE49-F238E27FC236}">
                <a16:creationId xmlns:a16="http://schemas.microsoft.com/office/drawing/2014/main" id="{43C331F2-229C-45B3-9B14-F9D910A07381}"/>
              </a:ext>
            </a:extLst>
          </p:cNvPr>
          <p:cNvPicPr>
            <a:picLocks noChangeAspect="1"/>
          </p:cNvPicPr>
          <p:nvPr/>
        </p:nvPicPr>
        <p:blipFill>
          <a:blip r:embed="rId3"/>
          <a:stretch>
            <a:fillRect/>
          </a:stretch>
        </p:blipFill>
        <p:spPr>
          <a:xfrm>
            <a:off x="431800" y="3084203"/>
            <a:ext cx="8159824" cy="525592"/>
          </a:xfrm>
          <a:prstGeom prst="rect">
            <a:avLst/>
          </a:prstGeom>
        </p:spPr>
      </p:pic>
      <p:pic>
        <p:nvPicPr>
          <p:cNvPr id="9" name="图片 8">
            <a:extLst>
              <a:ext uri="{FF2B5EF4-FFF2-40B4-BE49-F238E27FC236}">
                <a16:creationId xmlns:a16="http://schemas.microsoft.com/office/drawing/2014/main" id="{D07668EF-D1B8-4163-82C0-8EB9AE9849A2}"/>
              </a:ext>
            </a:extLst>
          </p:cNvPr>
          <p:cNvPicPr>
            <a:picLocks noChangeAspect="1"/>
          </p:cNvPicPr>
          <p:nvPr/>
        </p:nvPicPr>
        <p:blipFill>
          <a:blip r:embed="rId4"/>
          <a:stretch>
            <a:fillRect/>
          </a:stretch>
        </p:blipFill>
        <p:spPr>
          <a:xfrm>
            <a:off x="508000" y="5448144"/>
            <a:ext cx="9946937" cy="933985"/>
          </a:xfrm>
          <a:prstGeom prst="rect">
            <a:avLst/>
          </a:prstGeom>
        </p:spPr>
      </p:pic>
    </p:spTree>
    <p:extLst>
      <p:ext uri="{BB962C8B-B14F-4D97-AF65-F5344CB8AC3E}">
        <p14:creationId xmlns:p14="http://schemas.microsoft.com/office/powerpoint/2010/main" val="203145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677108"/>
          </a:xfrm>
          <a:prstGeom prst="rect">
            <a:avLst/>
          </a:prstGeom>
          <a:noFill/>
        </p:spPr>
        <p:txBody>
          <a:bodyPr wrap="square" rtlCol="0">
            <a:spAutoFit/>
          </a:bodyPr>
          <a:lstStyle/>
          <a:p>
            <a:r>
              <a:rPr lang="zh-CN" altLang="en-US" sz="2000" b="1" dirty="0">
                <a:solidFill>
                  <a:srgbClr val="FF0000"/>
                </a:solidFill>
              </a:rPr>
              <a:t>区分</a:t>
            </a:r>
            <a:r>
              <a:rPr lang="en-US" altLang="zh-CN" sz="2000" b="1" dirty="0">
                <a:solidFill>
                  <a:srgbClr val="FF0000"/>
                </a:solidFill>
              </a:rPr>
              <a:t>P2WPKH</a:t>
            </a:r>
            <a:r>
              <a:rPr lang="zh-CN" altLang="en-US" sz="2000" b="1" dirty="0">
                <a:solidFill>
                  <a:srgbClr val="FF0000"/>
                </a:solidFill>
              </a:rPr>
              <a:t>和</a:t>
            </a:r>
            <a:r>
              <a:rPr lang="en-US" altLang="zh-CN" sz="2000" b="1" dirty="0">
                <a:solidFill>
                  <a:srgbClr val="FF0000"/>
                </a:solidFill>
              </a:rPr>
              <a:t>P2WSH</a:t>
            </a:r>
            <a:endParaRPr lang="en-US" altLang="zh-CN" dirty="0">
              <a:solidFill>
                <a:srgbClr val="FF0000"/>
              </a:solidFill>
            </a:endParaRP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753812"/>
            <a:ext cx="9461500" cy="369332"/>
          </a:xfrm>
          <a:prstGeom prst="rect">
            <a:avLst/>
          </a:prstGeom>
          <a:noFill/>
        </p:spPr>
        <p:txBody>
          <a:bodyPr wrap="square" rtlCol="0">
            <a:spAutoFit/>
          </a:bodyPr>
          <a:lstStyle/>
          <a:p>
            <a:r>
              <a:rPr lang="zh-CN" altLang="en-US" dirty="0"/>
              <a:t>这两种检证程序都有一个字节版本号和一个跟随其后的更长的哈希值组成。</a:t>
            </a:r>
          </a:p>
        </p:txBody>
      </p:sp>
      <p:pic>
        <p:nvPicPr>
          <p:cNvPr id="11" name="图片 10">
            <a:extLst>
              <a:ext uri="{FF2B5EF4-FFF2-40B4-BE49-F238E27FC236}">
                <a16:creationId xmlns:a16="http://schemas.microsoft.com/office/drawing/2014/main" id="{E6807FDC-8AC5-493D-891A-D75205ACB75A}"/>
              </a:ext>
            </a:extLst>
          </p:cNvPr>
          <p:cNvPicPr>
            <a:picLocks noChangeAspect="1"/>
          </p:cNvPicPr>
          <p:nvPr/>
        </p:nvPicPr>
        <p:blipFill>
          <a:blip r:embed="rId3"/>
          <a:stretch>
            <a:fillRect/>
          </a:stretch>
        </p:blipFill>
        <p:spPr>
          <a:xfrm>
            <a:off x="381000" y="2386488"/>
            <a:ext cx="5506692" cy="434370"/>
          </a:xfrm>
          <a:prstGeom prst="rect">
            <a:avLst/>
          </a:prstGeom>
        </p:spPr>
      </p:pic>
      <p:pic>
        <p:nvPicPr>
          <p:cNvPr id="12" name="图片 11">
            <a:extLst>
              <a:ext uri="{FF2B5EF4-FFF2-40B4-BE49-F238E27FC236}">
                <a16:creationId xmlns:a16="http://schemas.microsoft.com/office/drawing/2014/main" id="{AE99A1F6-7BDA-42AB-B5DF-107632F295D9}"/>
              </a:ext>
            </a:extLst>
          </p:cNvPr>
          <p:cNvPicPr>
            <a:picLocks noChangeAspect="1"/>
          </p:cNvPicPr>
          <p:nvPr/>
        </p:nvPicPr>
        <p:blipFill>
          <a:blip r:embed="rId4"/>
          <a:stretch>
            <a:fillRect/>
          </a:stretch>
        </p:blipFill>
        <p:spPr>
          <a:xfrm>
            <a:off x="431800" y="2969903"/>
            <a:ext cx="8159824" cy="525592"/>
          </a:xfrm>
          <a:prstGeom prst="rect">
            <a:avLst/>
          </a:prstGeom>
        </p:spPr>
      </p:pic>
      <p:sp>
        <p:nvSpPr>
          <p:cNvPr id="13" name="文本框 12">
            <a:extLst>
              <a:ext uri="{FF2B5EF4-FFF2-40B4-BE49-F238E27FC236}">
                <a16:creationId xmlns:a16="http://schemas.microsoft.com/office/drawing/2014/main" id="{A6CAD304-9819-4DDA-B788-A884D6FBB725}"/>
              </a:ext>
            </a:extLst>
          </p:cNvPr>
          <p:cNvSpPr txBox="1"/>
          <p:nvPr/>
        </p:nvSpPr>
        <p:spPr>
          <a:xfrm>
            <a:off x="508000" y="3900614"/>
            <a:ext cx="9461500" cy="2169825"/>
          </a:xfrm>
          <a:prstGeom prst="rect">
            <a:avLst/>
          </a:prstGeom>
          <a:noFill/>
        </p:spPr>
        <p:txBody>
          <a:bodyPr wrap="square" rtlCol="0">
            <a:spAutoFit/>
          </a:bodyPr>
          <a:lstStyle/>
          <a:p>
            <a:r>
              <a:rPr lang="zh-CN" altLang="en-US" dirty="0"/>
              <a:t>一个被解释为一个公钥哈希值，它被一个签名所满足；</a:t>
            </a:r>
            <a:endParaRPr lang="en-US" altLang="zh-CN" dirty="0"/>
          </a:p>
          <a:p>
            <a:endParaRPr lang="en-US" altLang="zh-CN" dirty="0"/>
          </a:p>
          <a:p>
            <a:pPr>
              <a:lnSpc>
                <a:spcPct val="150000"/>
              </a:lnSpc>
            </a:pPr>
            <a:r>
              <a:rPr lang="zh-CN" altLang="en-US" dirty="0"/>
              <a:t>另一个被解释为一个脚本哈希值，它被一个赎回脚本所满足。</a:t>
            </a:r>
            <a:endParaRPr lang="en-US" altLang="zh-CN" dirty="0"/>
          </a:p>
          <a:p>
            <a:pPr marL="285750" indent="-285750">
              <a:lnSpc>
                <a:spcPct val="150000"/>
              </a:lnSpc>
              <a:buFont typeface="Arial" panose="020B0604020202020204" pitchFamily="34" charset="0"/>
              <a:buChar char="•"/>
            </a:pPr>
            <a:r>
              <a:rPr lang="en-US" altLang="zh-CN" dirty="0">
                <a:solidFill>
                  <a:srgbClr val="00B050"/>
                </a:solidFill>
              </a:rPr>
              <a:t>P2WPKH</a:t>
            </a:r>
            <a:r>
              <a:rPr lang="zh-CN" altLang="en-US" dirty="0">
                <a:solidFill>
                  <a:srgbClr val="00B050"/>
                </a:solidFill>
              </a:rPr>
              <a:t>中的公钥哈希值是</a:t>
            </a:r>
            <a:r>
              <a:rPr lang="en-US" altLang="zh-CN" dirty="0">
                <a:solidFill>
                  <a:srgbClr val="00B050"/>
                </a:solidFill>
              </a:rPr>
              <a:t>20</a:t>
            </a:r>
            <a:r>
              <a:rPr lang="zh-CN" altLang="en-US" dirty="0">
                <a:solidFill>
                  <a:srgbClr val="00B050"/>
                </a:solidFill>
              </a:rPr>
              <a:t>字节。</a:t>
            </a:r>
          </a:p>
          <a:p>
            <a:pPr marL="285750" indent="-285750">
              <a:lnSpc>
                <a:spcPct val="150000"/>
              </a:lnSpc>
              <a:buFont typeface="Arial" panose="020B0604020202020204" pitchFamily="34" charset="0"/>
              <a:buChar char="•"/>
            </a:pPr>
            <a:r>
              <a:rPr lang="en-US" altLang="zh-CN" dirty="0">
                <a:solidFill>
                  <a:srgbClr val="00B050"/>
                </a:solidFill>
              </a:rPr>
              <a:t>P2WSH</a:t>
            </a:r>
            <a:r>
              <a:rPr lang="zh-CN" altLang="en-US" dirty="0">
                <a:solidFill>
                  <a:srgbClr val="00B050"/>
                </a:solidFill>
              </a:rPr>
              <a:t>中的脚本哈希值是</a:t>
            </a:r>
            <a:r>
              <a:rPr lang="en-US" altLang="zh-CN" dirty="0">
                <a:solidFill>
                  <a:srgbClr val="00B050"/>
                </a:solidFill>
              </a:rPr>
              <a:t>32</a:t>
            </a:r>
            <a:r>
              <a:rPr lang="zh-CN" altLang="en-US" dirty="0">
                <a:solidFill>
                  <a:srgbClr val="00B050"/>
                </a:solidFill>
              </a:rPr>
              <a:t>字节。</a:t>
            </a:r>
          </a:p>
          <a:p>
            <a:endParaRPr lang="zh-CN" altLang="en-US" dirty="0"/>
          </a:p>
        </p:txBody>
      </p:sp>
      <p:sp>
        <p:nvSpPr>
          <p:cNvPr id="3" name="矩形 2">
            <a:extLst>
              <a:ext uri="{FF2B5EF4-FFF2-40B4-BE49-F238E27FC236}">
                <a16:creationId xmlns:a16="http://schemas.microsoft.com/office/drawing/2014/main" id="{EA209A3F-BE41-46D0-AD58-94DD4DC61C77}"/>
              </a:ext>
            </a:extLst>
          </p:cNvPr>
          <p:cNvSpPr/>
          <p:nvPr/>
        </p:nvSpPr>
        <p:spPr>
          <a:xfrm>
            <a:off x="8313392" y="2386488"/>
            <a:ext cx="4108817" cy="369332"/>
          </a:xfrm>
          <a:prstGeom prst="rect">
            <a:avLst/>
          </a:prstGeom>
        </p:spPr>
        <p:txBody>
          <a:bodyPr wrap="none">
            <a:spAutoFit/>
          </a:bodyPr>
          <a:lstStyle/>
          <a:p>
            <a:r>
              <a:rPr lang="zh-CN" altLang="en-US" dirty="0">
                <a:solidFill>
                  <a:srgbClr val="C00000"/>
                </a:solidFill>
              </a:rPr>
              <a:t>他们之间的关键区别是哈希值的长度。</a:t>
            </a:r>
            <a:endParaRPr lang="en-US" altLang="zh-CN" dirty="0">
              <a:solidFill>
                <a:srgbClr val="C00000"/>
              </a:solidFill>
            </a:endParaRPr>
          </a:p>
        </p:txBody>
      </p:sp>
      <p:sp>
        <p:nvSpPr>
          <p:cNvPr id="4" name="箭头: 右 3">
            <a:extLst>
              <a:ext uri="{FF2B5EF4-FFF2-40B4-BE49-F238E27FC236}">
                <a16:creationId xmlns:a16="http://schemas.microsoft.com/office/drawing/2014/main" id="{44E65392-65FD-41B0-A0AC-99F5107EDF6E}"/>
              </a:ext>
            </a:extLst>
          </p:cNvPr>
          <p:cNvSpPr/>
          <p:nvPr/>
        </p:nvSpPr>
        <p:spPr>
          <a:xfrm>
            <a:off x="7277100" y="2467273"/>
            <a:ext cx="1036292" cy="233927"/>
          </a:xfrm>
          <a:prstGeom prst="rightArrow">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387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6" name="文本框 5">
            <a:extLst>
              <a:ext uri="{FF2B5EF4-FFF2-40B4-BE49-F238E27FC236}">
                <a16:creationId xmlns:a16="http://schemas.microsoft.com/office/drawing/2014/main" id="{E77F9934-BE31-4A43-85D3-1D40C7A4F757}"/>
              </a:ext>
            </a:extLst>
          </p:cNvPr>
          <p:cNvSpPr txBox="1"/>
          <p:nvPr/>
        </p:nvSpPr>
        <p:spPr>
          <a:xfrm>
            <a:off x="508000" y="1122949"/>
            <a:ext cx="8953500" cy="646331"/>
          </a:xfrm>
          <a:prstGeom prst="rect">
            <a:avLst/>
          </a:prstGeom>
          <a:noFill/>
        </p:spPr>
        <p:txBody>
          <a:bodyPr wrap="square" rtlCol="0">
            <a:spAutoFit/>
          </a:bodyPr>
          <a:lstStyle/>
          <a:p>
            <a:r>
              <a:rPr lang="zh-CN" altLang="en-US" b="1" dirty="0">
                <a:solidFill>
                  <a:srgbClr val="FF0000"/>
                </a:solidFill>
              </a:rPr>
              <a:t>在 </a:t>
            </a:r>
            <a:r>
              <a:rPr lang="en-US" altLang="zh-CN" b="1" dirty="0">
                <a:solidFill>
                  <a:srgbClr val="FF0000"/>
                </a:solidFill>
              </a:rPr>
              <a:t>P2SH </a:t>
            </a:r>
            <a:r>
              <a:rPr lang="zh-CN" altLang="en-US" b="1" dirty="0">
                <a:solidFill>
                  <a:srgbClr val="FF0000"/>
                </a:solidFill>
              </a:rPr>
              <a:t>中的 </a:t>
            </a:r>
            <a:r>
              <a:rPr lang="en-US" altLang="zh-CN" b="1" dirty="0">
                <a:solidFill>
                  <a:srgbClr val="FF0000"/>
                </a:solidFill>
              </a:rPr>
              <a:t>P2WPKH</a:t>
            </a:r>
          </a:p>
          <a:p>
            <a:endParaRPr lang="zh-CN" altLang="en-US" dirty="0">
              <a:solidFill>
                <a:srgbClr val="FF0000"/>
              </a:solidFill>
            </a:endParaRPr>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753812"/>
            <a:ext cx="9461500" cy="4524315"/>
          </a:xfrm>
          <a:prstGeom prst="rect">
            <a:avLst/>
          </a:prstGeom>
          <a:noFill/>
        </p:spPr>
        <p:txBody>
          <a:bodyPr wrap="square" rtlCol="0">
            <a:spAutoFit/>
          </a:bodyPr>
          <a:lstStyle/>
          <a:p>
            <a:r>
              <a:rPr lang="en-US" altLang="zh-CN" dirty="0"/>
              <a:t>1.Bob</a:t>
            </a:r>
            <a:r>
              <a:rPr lang="zh-CN" altLang="en-US" dirty="0"/>
              <a:t>的见证程序：</a:t>
            </a:r>
            <a:endParaRPr lang="en-US" altLang="zh-CN" dirty="0"/>
          </a:p>
          <a:p>
            <a:endParaRPr lang="en-US" altLang="zh-CN" dirty="0"/>
          </a:p>
          <a:p>
            <a:endParaRPr lang="en-US" altLang="zh-CN" dirty="0"/>
          </a:p>
          <a:p>
            <a:endParaRPr lang="en-US" altLang="zh-CN" dirty="0"/>
          </a:p>
          <a:p>
            <a:r>
              <a:rPr lang="en-US" altLang="zh-CN" dirty="0"/>
              <a:t>2.Bob</a:t>
            </a:r>
            <a:r>
              <a:rPr lang="zh-CN" altLang="en-US" dirty="0"/>
              <a:t>的钱包然后散列之前的见证程序，先用</a:t>
            </a:r>
            <a:r>
              <a:rPr lang="en-US" altLang="zh-CN" dirty="0"/>
              <a:t>SHA256</a:t>
            </a:r>
            <a:r>
              <a:rPr lang="zh-CN" altLang="en-US" dirty="0"/>
              <a:t>，然后用</a:t>
            </a:r>
            <a:r>
              <a:rPr lang="en-US" altLang="zh-CN" dirty="0"/>
              <a:t>RIPEMD160</a:t>
            </a:r>
            <a:r>
              <a:rPr lang="zh-CN" altLang="en-US" dirty="0"/>
              <a:t>，产生另一个</a:t>
            </a:r>
            <a:r>
              <a:rPr lang="en-US" altLang="zh-CN" dirty="0"/>
              <a:t>20</a:t>
            </a:r>
            <a:r>
              <a:rPr lang="zh-CN" altLang="en-US" dirty="0"/>
              <a:t>字节的散列：</a:t>
            </a:r>
            <a:endParaRPr lang="en-US" altLang="zh-CN" dirty="0"/>
          </a:p>
          <a:p>
            <a:endParaRPr lang="en-US" altLang="zh-CN" dirty="0"/>
          </a:p>
          <a:p>
            <a:endParaRPr lang="en-US" altLang="zh-CN" dirty="0"/>
          </a:p>
          <a:p>
            <a:endParaRPr lang="en-US" altLang="zh-CN" dirty="0"/>
          </a:p>
          <a:p>
            <a:r>
              <a:rPr lang="en-US" altLang="zh-CN" dirty="0"/>
              <a:t>3.</a:t>
            </a:r>
            <a:r>
              <a:rPr lang="zh-CN" altLang="en-US" dirty="0"/>
              <a:t>见证程序的</a:t>
            </a:r>
            <a:r>
              <a:rPr lang="en-US" altLang="zh-CN" dirty="0"/>
              <a:t>hash</a:t>
            </a:r>
            <a:r>
              <a:rPr lang="zh-CN" altLang="en-US" dirty="0"/>
              <a:t>嵌入到</a:t>
            </a:r>
            <a:r>
              <a:rPr lang="en-US" altLang="zh-CN" dirty="0"/>
              <a:t>P2SH</a:t>
            </a:r>
            <a:r>
              <a:rPr lang="zh-CN" altLang="en-US" dirty="0"/>
              <a:t>脚本中：</a:t>
            </a:r>
            <a:endParaRPr lang="en-US" altLang="zh-CN" dirty="0"/>
          </a:p>
          <a:p>
            <a:endParaRPr lang="en-US" altLang="zh-CN" dirty="0"/>
          </a:p>
          <a:p>
            <a:endParaRPr lang="en-US" altLang="zh-CN" dirty="0"/>
          </a:p>
          <a:p>
            <a:endParaRPr lang="en-US" altLang="zh-CN" dirty="0"/>
          </a:p>
          <a:p>
            <a:r>
              <a:rPr lang="en-US" altLang="zh-CN" dirty="0"/>
              <a:t>4.</a:t>
            </a:r>
            <a:r>
              <a:rPr lang="zh-CN" altLang="en-US" dirty="0"/>
              <a:t> </a:t>
            </a:r>
            <a:r>
              <a:rPr lang="en-US" altLang="zh-CN" dirty="0"/>
              <a:t>P2SH</a:t>
            </a:r>
            <a:r>
              <a:rPr lang="zh-CN" altLang="en-US" dirty="0"/>
              <a:t>脚本转换为</a:t>
            </a:r>
            <a:r>
              <a:rPr lang="en-US" altLang="zh-CN" dirty="0"/>
              <a:t>P2SH</a:t>
            </a:r>
            <a:r>
              <a:rPr lang="zh-CN" altLang="en-US" dirty="0"/>
              <a:t>比特币地址：</a:t>
            </a: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64402178-0429-4896-9FC8-050169AE4376}"/>
              </a:ext>
            </a:extLst>
          </p:cNvPr>
          <p:cNvPicPr>
            <a:picLocks noChangeAspect="1"/>
          </p:cNvPicPr>
          <p:nvPr/>
        </p:nvPicPr>
        <p:blipFill>
          <a:blip r:embed="rId3"/>
          <a:stretch>
            <a:fillRect/>
          </a:stretch>
        </p:blipFill>
        <p:spPr>
          <a:xfrm>
            <a:off x="431800" y="3606598"/>
            <a:ext cx="5951719" cy="559002"/>
          </a:xfrm>
          <a:prstGeom prst="rect">
            <a:avLst/>
          </a:prstGeom>
        </p:spPr>
      </p:pic>
      <p:pic>
        <p:nvPicPr>
          <p:cNvPr id="14" name="图片 13">
            <a:extLst>
              <a:ext uri="{FF2B5EF4-FFF2-40B4-BE49-F238E27FC236}">
                <a16:creationId xmlns:a16="http://schemas.microsoft.com/office/drawing/2014/main" id="{CDDC56B3-AC97-43B2-A3E8-0F31E8029F7F}"/>
              </a:ext>
            </a:extLst>
          </p:cNvPr>
          <p:cNvPicPr>
            <a:picLocks noChangeAspect="1"/>
          </p:cNvPicPr>
          <p:nvPr/>
        </p:nvPicPr>
        <p:blipFill>
          <a:blip r:embed="rId4"/>
          <a:stretch>
            <a:fillRect/>
          </a:stretch>
        </p:blipFill>
        <p:spPr>
          <a:xfrm>
            <a:off x="469900" y="4685734"/>
            <a:ext cx="7314792" cy="495664"/>
          </a:xfrm>
          <a:prstGeom prst="rect">
            <a:avLst/>
          </a:prstGeom>
        </p:spPr>
      </p:pic>
      <p:pic>
        <p:nvPicPr>
          <p:cNvPr id="15" name="图片 14">
            <a:extLst>
              <a:ext uri="{FF2B5EF4-FFF2-40B4-BE49-F238E27FC236}">
                <a16:creationId xmlns:a16="http://schemas.microsoft.com/office/drawing/2014/main" id="{23E80873-07D6-40C6-B4CB-83097B586E8D}"/>
              </a:ext>
            </a:extLst>
          </p:cNvPr>
          <p:cNvPicPr>
            <a:picLocks noChangeAspect="1"/>
          </p:cNvPicPr>
          <p:nvPr/>
        </p:nvPicPr>
        <p:blipFill>
          <a:blip r:embed="rId5"/>
          <a:stretch>
            <a:fillRect/>
          </a:stretch>
        </p:blipFill>
        <p:spPr>
          <a:xfrm>
            <a:off x="546100" y="5858353"/>
            <a:ext cx="3886200" cy="371946"/>
          </a:xfrm>
          <a:prstGeom prst="rect">
            <a:avLst/>
          </a:prstGeom>
        </p:spPr>
      </p:pic>
      <p:pic>
        <p:nvPicPr>
          <p:cNvPr id="16" name="图片 15">
            <a:extLst>
              <a:ext uri="{FF2B5EF4-FFF2-40B4-BE49-F238E27FC236}">
                <a16:creationId xmlns:a16="http://schemas.microsoft.com/office/drawing/2014/main" id="{07BC4E85-1F28-464F-B5D9-4F86DD720125}"/>
              </a:ext>
            </a:extLst>
          </p:cNvPr>
          <p:cNvPicPr>
            <a:picLocks noChangeAspect="1"/>
          </p:cNvPicPr>
          <p:nvPr/>
        </p:nvPicPr>
        <p:blipFill>
          <a:blip r:embed="rId6"/>
          <a:stretch>
            <a:fillRect/>
          </a:stretch>
        </p:blipFill>
        <p:spPr>
          <a:xfrm>
            <a:off x="546100" y="2242707"/>
            <a:ext cx="5951719" cy="432853"/>
          </a:xfrm>
          <a:prstGeom prst="rect">
            <a:avLst/>
          </a:prstGeom>
        </p:spPr>
      </p:pic>
    </p:spTree>
    <p:extLst>
      <p:ext uri="{BB962C8B-B14F-4D97-AF65-F5344CB8AC3E}">
        <p14:creationId xmlns:p14="http://schemas.microsoft.com/office/powerpoint/2010/main" val="122964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隔离见证带来的变化：</a:t>
            </a:r>
          </a:p>
          <a:p>
            <a:endParaRPr lang="zh-CN" altLang="en-US" dirty="0"/>
          </a:p>
        </p:txBody>
      </p:sp>
      <p:sp>
        <p:nvSpPr>
          <p:cNvPr id="2" name="文本框 1">
            <a:extLst>
              <a:ext uri="{FF2B5EF4-FFF2-40B4-BE49-F238E27FC236}">
                <a16:creationId xmlns:a16="http://schemas.microsoft.com/office/drawing/2014/main" id="{D32C8417-042B-4D82-9B97-033909F97B44}"/>
              </a:ext>
            </a:extLst>
          </p:cNvPr>
          <p:cNvSpPr txBox="1"/>
          <p:nvPr/>
        </p:nvSpPr>
        <p:spPr>
          <a:xfrm>
            <a:off x="508000" y="1433690"/>
            <a:ext cx="9461500"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解决了交易延展性的问题；</a:t>
            </a:r>
            <a:endParaRPr lang="en-US" altLang="zh-CN" dirty="0"/>
          </a:p>
          <a:p>
            <a:pPr marL="285750" indent="-285750">
              <a:lnSpc>
                <a:spcPct val="150000"/>
              </a:lnSpc>
              <a:buFont typeface="Wingdings" panose="05000000000000000000" pitchFamily="2" charset="2"/>
              <a:buChar char="l"/>
            </a:pPr>
            <a:r>
              <a:rPr lang="zh-CN" altLang="en-US" dirty="0"/>
              <a:t>变相扩容；</a:t>
            </a:r>
            <a:endParaRPr lang="en-US" altLang="zh-CN" dirty="0"/>
          </a:p>
          <a:p>
            <a:pPr marL="285750" indent="-285750">
              <a:lnSpc>
                <a:spcPct val="150000"/>
              </a:lnSpc>
              <a:buFont typeface="Wingdings" panose="05000000000000000000" pitchFamily="2" charset="2"/>
              <a:buChar char="l"/>
            </a:pPr>
            <a:r>
              <a:rPr lang="zh-CN" altLang="en-US" dirty="0"/>
              <a:t>验证</a:t>
            </a:r>
            <a:r>
              <a:rPr lang="en-US" altLang="zh-CN" dirty="0"/>
              <a:t>block</a:t>
            </a:r>
            <a:r>
              <a:rPr lang="zh-CN" altLang="en-US" dirty="0"/>
              <a:t>的时间和</a:t>
            </a:r>
            <a:r>
              <a:rPr lang="en-US" altLang="zh-CN" dirty="0"/>
              <a:t>block</a:t>
            </a:r>
            <a:r>
              <a:rPr lang="zh-CN" altLang="en-US" dirty="0"/>
              <a:t>大小的关系从指数级增加变成了线性增加；</a:t>
            </a:r>
            <a:endParaRPr lang="en-US" altLang="zh-CN" dirty="0"/>
          </a:p>
          <a:p>
            <a:pPr marL="742950" lvl="1" indent="-285750">
              <a:lnSpc>
                <a:spcPct val="150000"/>
              </a:lnSpc>
              <a:buFont typeface="等线" panose="02010600030101010101" pitchFamily="2" charset="-122"/>
              <a:buChar char="–"/>
            </a:pPr>
            <a:r>
              <a:rPr lang="zh-CN" altLang="en-US" dirty="0"/>
              <a:t>改变了</a:t>
            </a:r>
            <a:r>
              <a:rPr lang="en-US" altLang="zh-CN" dirty="0"/>
              <a:t>signature hashing</a:t>
            </a:r>
            <a:r>
              <a:rPr lang="zh-CN" altLang="en-US" dirty="0"/>
              <a:t>的计算方式，更加高效。</a:t>
            </a:r>
            <a:endParaRPr lang="en-US" altLang="zh-CN" dirty="0"/>
          </a:p>
          <a:p>
            <a:pPr marL="285750" indent="-285750">
              <a:lnSpc>
                <a:spcPct val="150000"/>
              </a:lnSpc>
              <a:buFont typeface="Wingdings" panose="05000000000000000000" pitchFamily="2" charset="2"/>
              <a:buChar char="l"/>
            </a:pPr>
            <a:r>
              <a:rPr lang="zh-CN" altLang="en-US" dirty="0"/>
              <a:t>使用</a:t>
            </a:r>
            <a:r>
              <a:rPr lang="en-US" altLang="zh-CN" dirty="0" err="1"/>
              <a:t>segwit</a:t>
            </a:r>
            <a:r>
              <a:rPr lang="zh-CN" altLang="en-US" dirty="0"/>
              <a:t>格式的交易会更便宜；</a:t>
            </a:r>
            <a:endParaRPr lang="en-US" altLang="zh-CN" dirty="0"/>
          </a:p>
          <a:p>
            <a:pPr marL="742950" lvl="1" indent="-285750">
              <a:lnSpc>
                <a:spcPct val="150000"/>
              </a:lnSpc>
              <a:buFont typeface="等线" panose="02010600030101010101" pitchFamily="2" charset="-122"/>
              <a:buChar char="–"/>
            </a:pPr>
            <a:r>
              <a:rPr lang="zh-CN" altLang="en-US" dirty="0"/>
              <a:t>因为</a:t>
            </a:r>
            <a:r>
              <a:rPr lang="en-US" altLang="zh-CN" dirty="0" err="1"/>
              <a:t>segwit</a:t>
            </a:r>
            <a:r>
              <a:rPr lang="zh-CN" altLang="en-US" dirty="0"/>
              <a:t>格式的交易，</a:t>
            </a:r>
            <a:r>
              <a:rPr lang="en-US" altLang="zh-CN" dirty="0"/>
              <a:t>base size</a:t>
            </a:r>
            <a:r>
              <a:rPr lang="zh-CN" altLang="en-US" dirty="0"/>
              <a:t>部分更小，所以交易费用更便宜。</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70121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50F56-5307-4EB8-8C2F-867537ED6C4F}"/>
              </a:ext>
            </a:extLst>
          </p:cNvPr>
          <p:cNvSpPr>
            <a:spLocks noGrp="1"/>
          </p:cNvSpPr>
          <p:nvPr>
            <p:ph type="ctrTitle"/>
          </p:nvPr>
        </p:nvSpPr>
        <p:spPr/>
        <p:txBody>
          <a:bodyPr/>
          <a:lstStyle/>
          <a:p>
            <a:r>
              <a:rPr lang="zh-CN" altLang="en-US" dirty="0">
                <a:latin typeface="华文仿宋" panose="02010600040101010101" pitchFamily="2" charset="-122"/>
                <a:ea typeface="华文仿宋" panose="02010600040101010101" pitchFamily="2" charset="-122"/>
              </a:rPr>
              <a:t>谢谢观看</a:t>
            </a:r>
          </a:p>
        </p:txBody>
      </p:sp>
    </p:spTree>
    <p:extLst>
      <p:ext uri="{BB962C8B-B14F-4D97-AF65-F5344CB8AC3E}">
        <p14:creationId xmlns:p14="http://schemas.microsoft.com/office/powerpoint/2010/main" val="347790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5461FEC-CB17-4CCD-B46C-B060792CAF08}"/>
              </a:ext>
            </a:extLst>
          </p:cNvPr>
          <p:cNvSpPr txBox="1"/>
          <p:nvPr/>
        </p:nvSpPr>
        <p:spPr>
          <a:xfrm>
            <a:off x="2415823" y="1133122"/>
            <a:ext cx="5508978" cy="3683188"/>
          </a:xfrm>
          <a:prstGeom prst="rect">
            <a:avLst/>
          </a:prstGeom>
          <a:noFill/>
        </p:spPr>
        <p:txBody>
          <a:bodyPr wrap="square" rtlCol="0">
            <a:spAutoFit/>
          </a:bodyPr>
          <a:lstStyle/>
          <a:p>
            <a:r>
              <a:rPr lang="zh-CN" altLang="en-US" sz="2400" dirty="0"/>
              <a:t>目录：</a:t>
            </a:r>
            <a:endParaRPr lang="en-US" altLang="zh-CN" sz="2400" dirty="0"/>
          </a:p>
          <a:p>
            <a:endParaRPr lang="en-US" altLang="zh-CN" sz="2400" dirty="0"/>
          </a:p>
          <a:p>
            <a:pPr marL="285750" indent="-285750">
              <a:lnSpc>
                <a:spcPct val="200000"/>
              </a:lnSpc>
              <a:buFont typeface="Arial" panose="020B0604020202020204" pitchFamily="34" charset="0"/>
              <a:buChar char="•"/>
            </a:pPr>
            <a:r>
              <a:rPr lang="zh-CN" altLang="en-US" sz="2400" dirty="0"/>
              <a:t>什么是隔离见证</a:t>
            </a:r>
            <a:endParaRPr lang="en-US" altLang="zh-CN" sz="2400" dirty="0"/>
          </a:p>
          <a:p>
            <a:pPr marL="285750" indent="-285750">
              <a:lnSpc>
                <a:spcPct val="200000"/>
              </a:lnSpc>
              <a:buFont typeface="Arial" panose="020B0604020202020204" pitchFamily="34" charset="0"/>
              <a:buChar char="•"/>
            </a:pPr>
            <a:r>
              <a:rPr lang="zh-CN" altLang="en-US" sz="2400" dirty="0"/>
              <a:t>为什么需要隔离见证</a:t>
            </a:r>
            <a:endParaRPr lang="en-US" altLang="zh-CN" sz="2400" dirty="0"/>
          </a:p>
          <a:p>
            <a:pPr marL="285750" indent="-285750">
              <a:lnSpc>
                <a:spcPct val="200000"/>
              </a:lnSpc>
              <a:buFont typeface="Arial" panose="020B0604020202020204" pitchFamily="34" charset="0"/>
              <a:buChar char="•"/>
            </a:pPr>
            <a:r>
              <a:rPr lang="zh-CN" altLang="en-US" sz="2400" dirty="0"/>
              <a:t>实现细节</a:t>
            </a:r>
            <a:endParaRPr lang="en-US" altLang="zh-CN" sz="2400" dirty="0"/>
          </a:p>
          <a:p>
            <a:pPr marL="285750" indent="-285750">
              <a:lnSpc>
                <a:spcPct val="200000"/>
              </a:lnSpc>
              <a:buFont typeface="Arial" panose="020B0604020202020204" pitchFamily="34" charset="0"/>
              <a:buChar char="•"/>
            </a:pPr>
            <a:r>
              <a:rPr lang="zh-CN" altLang="en-US" sz="2400" dirty="0"/>
              <a:t>隔离见证带来的变化</a:t>
            </a:r>
          </a:p>
        </p:txBody>
      </p:sp>
    </p:spTree>
    <p:extLst>
      <p:ext uri="{BB962C8B-B14F-4D97-AF65-F5344CB8AC3E}">
        <p14:creationId xmlns:p14="http://schemas.microsoft.com/office/powerpoint/2010/main" val="156263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什么是隔离见证</a:t>
            </a:r>
          </a:p>
          <a:p>
            <a:endParaRPr lang="zh-CN" altLang="en-US" dirty="0"/>
          </a:p>
        </p:txBody>
      </p:sp>
      <p:sp>
        <p:nvSpPr>
          <p:cNvPr id="2" name="文本框 1">
            <a:extLst>
              <a:ext uri="{FF2B5EF4-FFF2-40B4-BE49-F238E27FC236}">
                <a16:creationId xmlns:a16="http://schemas.microsoft.com/office/drawing/2014/main" id="{CD9E8D42-7F44-47FA-993C-BF8FFDF9E897}"/>
              </a:ext>
            </a:extLst>
          </p:cNvPr>
          <p:cNvSpPr txBox="1"/>
          <p:nvPr/>
        </p:nvSpPr>
        <p:spPr>
          <a:xfrm>
            <a:off x="711199" y="1310860"/>
            <a:ext cx="10735733" cy="2031325"/>
          </a:xfrm>
          <a:prstGeom prst="rect">
            <a:avLst/>
          </a:prstGeom>
          <a:noFill/>
        </p:spPr>
        <p:txBody>
          <a:bodyPr wrap="square" rtlCol="0">
            <a:spAutoFit/>
          </a:bodyPr>
          <a:lstStyle/>
          <a:p>
            <a:r>
              <a:rPr lang="zh-CN" altLang="en-US" dirty="0"/>
              <a:t>隔离见证是一次比特币共识规则和网络协议的升级，其提议和实施是基于</a:t>
            </a:r>
            <a:r>
              <a:rPr lang="en-US" altLang="zh-CN" dirty="0"/>
              <a:t>BIP-9 </a:t>
            </a:r>
            <a:r>
              <a:rPr lang="zh-CN" altLang="en-US" dirty="0"/>
              <a:t>软分叉方案。</a:t>
            </a:r>
            <a:endParaRPr lang="en-US" altLang="zh-CN" dirty="0"/>
          </a:p>
          <a:p>
            <a:endParaRPr lang="en-US" altLang="zh-CN" dirty="0"/>
          </a:p>
          <a:p>
            <a:endParaRPr lang="en-US" altLang="zh-CN" dirty="0"/>
          </a:p>
          <a:p>
            <a:r>
              <a:rPr lang="zh-CN" altLang="en-US" dirty="0"/>
              <a:t>“隔离见证”用最简单的形式来理解就是“分离解锁脚本” 或“分离签名”。</a:t>
            </a:r>
            <a:endParaRPr lang="en-US" altLang="zh-CN" dirty="0"/>
          </a:p>
          <a:p>
            <a:endParaRPr lang="en-US" altLang="zh-CN" dirty="0"/>
          </a:p>
          <a:p>
            <a:r>
              <a:rPr lang="zh-CN" altLang="en-US" dirty="0"/>
              <a:t>隔离见证就是比特币的一种结构性调整，旨在将见证数据部分从一笔交易的</a:t>
            </a:r>
            <a:r>
              <a:rPr lang="zh-CN" altLang="en-US" dirty="0">
                <a:solidFill>
                  <a:srgbClr val="FF0000"/>
                </a:solidFill>
              </a:rPr>
              <a:t>解锁脚本</a:t>
            </a:r>
            <a:r>
              <a:rPr lang="zh-CN" altLang="en-US" dirty="0"/>
              <a:t>字段移出至一个伴随交易的单独的见证数据结构。客户端请求交易数据时可以选择要或不要该部分伴随的见证数据。</a:t>
            </a:r>
          </a:p>
        </p:txBody>
      </p:sp>
    </p:spTree>
    <p:extLst>
      <p:ext uri="{BB962C8B-B14F-4D97-AF65-F5344CB8AC3E}">
        <p14:creationId xmlns:p14="http://schemas.microsoft.com/office/powerpoint/2010/main" val="315822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为什么需要隔离见证</a:t>
            </a:r>
          </a:p>
          <a:p>
            <a:endParaRPr lang="zh-CN" altLang="en-US" dirty="0"/>
          </a:p>
        </p:txBody>
      </p:sp>
      <p:sp>
        <p:nvSpPr>
          <p:cNvPr id="11" name="矩形 10">
            <a:extLst>
              <a:ext uri="{FF2B5EF4-FFF2-40B4-BE49-F238E27FC236}">
                <a16:creationId xmlns:a16="http://schemas.microsoft.com/office/drawing/2014/main" id="{5DF3EAE5-8C8B-457F-BECD-7DB52E3ECAD5}"/>
              </a:ext>
            </a:extLst>
          </p:cNvPr>
          <p:cNvSpPr/>
          <p:nvPr/>
        </p:nvSpPr>
        <p:spPr>
          <a:xfrm>
            <a:off x="508000" y="1776988"/>
            <a:ext cx="10864769" cy="2862322"/>
          </a:xfrm>
          <a:prstGeom prst="rect">
            <a:avLst/>
          </a:prstGeom>
        </p:spPr>
        <p:txBody>
          <a:bodyPr wrap="square">
            <a:spAutoFit/>
          </a:bodyPr>
          <a:lstStyle/>
          <a:p>
            <a:r>
              <a:rPr lang="zh-CN" altLang="en-US" b="0" i="0" dirty="0">
                <a:effectLst/>
                <a:latin typeface="PingFang SC"/>
              </a:rPr>
              <a:t>每一个比特币交易，其实可以分为两部分。</a:t>
            </a:r>
            <a:endParaRPr lang="en-US" altLang="zh-CN" b="0" i="0" dirty="0">
              <a:effectLst/>
              <a:latin typeface="PingFang SC"/>
            </a:endParaRPr>
          </a:p>
          <a:p>
            <a:endParaRPr lang="en-US" altLang="zh-CN" dirty="0">
              <a:latin typeface="PingFang SC"/>
            </a:endParaRPr>
          </a:p>
          <a:p>
            <a:r>
              <a:rPr lang="zh-CN" altLang="en-US" b="0" i="0">
                <a:effectLst/>
                <a:latin typeface="PingFang SC"/>
              </a:rPr>
              <a:t>第一部分是</a:t>
            </a:r>
            <a:r>
              <a:rPr lang="zh-CN" altLang="en-US" dirty="0"/>
              <a:t>“基础交易数据”，它负责记录比特币的来源和去处。</a:t>
            </a:r>
            <a:r>
              <a:rPr lang="zh-CN" altLang="en-US" b="0" i="0">
                <a:effectLst/>
                <a:latin typeface="PingFang SC"/>
              </a:rPr>
              <a:t>第二部分是</a:t>
            </a:r>
            <a:r>
              <a:rPr lang="zh-CN" altLang="en-US" b="0" i="0" dirty="0">
                <a:effectLst/>
                <a:latin typeface="PingFang SC"/>
              </a:rPr>
              <a:t>用来证明这个交易的合法性 。</a:t>
            </a:r>
            <a:r>
              <a:rPr lang="zh-CN" altLang="en-US" b="0" i="0">
                <a:effectLst/>
                <a:latin typeface="PingFang SC"/>
              </a:rPr>
              <a:t>第一部分可</a:t>
            </a:r>
            <a:r>
              <a:rPr lang="zh-CN" altLang="en-US" b="0" i="0" dirty="0">
                <a:effectLst/>
                <a:latin typeface="PingFang SC"/>
              </a:rPr>
              <a:t>称为</a:t>
            </a:r>
            <a:r>
              <a:rPr lang="zh-CN" altLang="en-US" b="0" i="0" dirty="0">
                <a:solidFill>
                  <a:srgbClr val="FF0000"/>
                </a:solidFill>
                <a:effectLst/>
                <a:latin typeface="PingFang SC"/>
              </a:rPr>
              <a:t>「交易状态」</a:t>
            </a:r>
            <a:r>
              <a:rPr lang="zh-CN" altLang="en-US" b="0" i="0" dirty="0">
                <a:effectLst/>
                <a:latin typeface="PingFang SC"/>
              </a:rPr>
              <a:t>，</a:t>
            </a:r>
            <a:r>
              <a:rPr lang="zh-CN" altLang="en-US" b="0" i="0">
                <a:effectLst/>
                <a:latin typeface="PingFang SC"/>
              </a:rPr>
              <a:t>第二部分就是</a:t>
            </a:r>
            <a:r>
              <a:rPr lang="zh-CN" altLang="en-US" b="0" i="0" dirty="0">
                <a:effectLst/>
                <a:latin typeface="PingFang SC"/>
              </a:rPr>
              <a:t>所谓的</a:t>
            </a:r>
            <a:r>
              <a:rPr lang="zh-CN" altLang="en-US" b="0" i="0" dirty="0">
                <a:solidFill>
                  <a:srgbClr val="FF0000"/>
                </a:solidFill>
                <a:effectLst/>
                <a:latin typeface="PingFang SC"/>
              </a:rPr>
              <a:t>「见证」</a:t>
            </a:r>
            <a:r>
              <a:rPr lang="zh-CN" altLang="en-US" b="0" i="0" dirty="0">
                <a:effectLst/>
                <a:latin typeface="PingFang SC"/>
              </a:rPr>
              <a:t>。</a:t>
            </a:r>
            <a:endParaRPr lang="en-US" altLang="zh-CN" b="0" i="0" dirty="0">
              <a:effectLst/>
              <a:latin typeface="PingFang SC"/>
            </a:endParaRPr>
          </a:p>
          <a:p>
            <a:endParaRPr lang="en-US" altLang="zh-CN" b="0" i="0" dirty="0">
              <a:effectLst/>
              <a:latin typeface="PingFang SC"/>
            </a:endParaRPr>
          </a:p>
          <a:p>
            <a:endParaRPr lang="en-US" altLang="zh-CN" dirty="0">
              <a:latin typeface="PingFang SC"/>
            </a:endParaRPr>
          </a:p>
          <a:p>
            <a:r>
              <a:rPr lang="zh-CN" altLang="en-US" dirty="0">
                <a:latin typeface="PingFang SC"/>
              </a:rPr>
              <a:t>如果你只关心每个账户的结余，其实交易状态说明就已经足够。只有部分人</a:t>
            </a:r>
            <a:r>
              <a:rPr lang="en-US" altLang="zh-CN" dirty="0">
                <a:latin typeface="PingFang SC"/>
              </a:rPr>
              <a:t>(</a:t>
            </a:r>
            <a:r>
              <a:rPr lang="zh-CN" altLang="en-US" dirty="0">
                <a:latin typeface="PingFang SC"/>
              </a:rPr>
              <a:t>主要是矿工</a:t>
            </a:r>
            <a:r>
              <a:rPr lang="en-US" altLang="zh-CN" dirty="0">
                <a:latin typeface="PingFang SC"/>
              </a:rPr>
              <a:t>)</a:t>
            </a:r>
            <a:r>
              <a:rPr lang="zh-CN" altLang="en-US" dirty="0">
                <a:latin typeface="PingFang SC"/>
              </a:rPr>
              <a:t>才有必要取得交易见证。</a:t>
            </a:r>
            <a:endParaRPr lang="en-US" altLang="zh-CN" dirty="0">
              <a:latin typeface="PingFang SC"/>
            </a:endParaRPr>
          </a:p>
          <a:p>
            <a:endParaRPr lang="en-US" altLang="zh-CN" b="0" i="0" dirty="0">
              <a:effectLst/>
              <a:latin typeface="PingFang SC"/>
            </a:endParaRPr>
          </a:p>
          <a:p>
            <a:endParaRPr lang="zh-CN" altLang="en-US" b="0" i="0" dirty="0">
              <a:effectLst/>
              <a:latin typeface="PingFang SC"/>
            </a:endParaRPr>
          </a:p>
        </p:txBody>
      </p:sp>
      <p:sp>
        <p:nvSpPr>
          <p:cNvPr id="5" name="文本框 4">
            <a:extLst>
              <a:ext uri="{FF2B5EF4-FFF2-40B4-BE49-F238E27FC236}">
                <a16:creationId xmlns:a16="http://schemas.microsoft.com/office/drawing/2014/main" id="{638D421B-4EEE-45DF-94EA-0C5E6D48E194}"/>
              </a:ext>
            </a:extLst>
          </p:cNvPr>
          <p:cNvSpPr txBox="1"/>
          <p:nvPr/>
        </p:nvSpPr>
        <p:spPr>
          <a:xfrm>
            <a:off x="508000" y="1122949"/>
            <a:ext cx="4910667" cy="369332"/>
          </a:xfrm>
          <a:prstGeom prst="rect">
            <a:avLst/>
          </a:prstGeom>
          <a:noFill/>
        </p:spPr>
        <p:txBody>
          <a:bodyPr wrap="square" rtlCol="0">
            <a:spAutoFit/>
          </a:bodyPr>
          <a:lstStyle/>
          <a:p>
            <a:r>
              <a:rPr lang="zh-CN" altLang="en-US" dirty="0">
                <a:solidFill>
                  <a:srgbClr val="FF0000"/>
                </a:solidFill>
              </a:rPr>
              <a:t>每笔交易的特点：</a:t>
            </a:r>
          </a:p>
        </p:txBody>
      </p:sp>
    </p:spTree>
    <p:extLst>
      <p:ext uri="{BB962C8B-B14F-4D97-AF65-F5344CB8AC3E}">
        <p14:creationId xmlns:p14="http://schemas.microsoft.com/office/powerpoint/2010/main" val="197772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为什么需要隔离见证</a:t>
            </a:r>
          </a:p>
          <a:p>
            <a:endParaRPr lang="zh-CN" altLang="en-US" dirty="0"/>
          </a:p>
        </p:txBody>
      </p:sp>
      <p:sp>
        <p:nvSpPr>
          <p:cNvPr id="11" name="矩形 10">
            <a:extLst>
              <a:ext uri="{FF2B5EF4-FFF2-40B4-BE49-F238E27FC236}">
                <a16:creationId xmlns:a16="http://schemas.microsoft.com/office/drawing/2014/main" id="{5DF3EAE5-8C8B-457F-BECD-7DB52E3ECAD5}"/>
              </a:ext>
            </a:extLst>
          </p:cNvPr>
          <p:cNvSpPr/>
          <p:nvPr/>
        </p:nvSpPr>
        <p:spPr>
          <a:xfrm>
            <a:off x="508000" y="1687874"/>
            <a:ext cx="10864769" cy="2862322"/>
          </a:xfrm>
          <a:prstGeom prst="rect">
            <a:avLst/>
          </a:prstGeom>
        </p:spPr>
        <p:txBody>
          <a:bodyPr wrap="square">
            <a:spAutoFit/>
          </a:bodyPr>
          <a:lstStyle/>
          <a:p>
            <a:r>
              <a:rPr lang="zh-CN" altLang="en-US" b="0" i="0" dirty="0">
                <a:effectLst/>
                <a:latin typeface="PingFang SC"/>
              </a:rPr>
              <a:t>中本聪设计比特币系统时，并没有把两部分资料分开处理，导致</a:t>
            </a:r>
            <a:r>
              <a:rPr lang="en-US" altLang="zh-CN" b="0" i="0" dirty="0" err="1">
                <a:effectLst/>
                <a:latin typeface="PingFang SC"/>
              </a:rPr>
              <a:t>Txid</a:t>
            </a:r>
            <a:r>
              <a:rPr lang="zh-CN" altLang="en-US" b="0" i="0" dirty="0">
                <a:effectLst/>
                <a:latin typeface="PingFang SC"/>
              </a:rPr>
              <a:t>的计算混合了交易状态和见证。</a:t>
            </a:r>
            <a:endParaRPr lang="en-US" altLang="zh-CN" b="0" i="0" dirty="0">
              <a:effectLst/>
              <a:latin typeface="PingFang SC"/>
            </a:endParaRPr>
          </a:p>
          <a:p>
            <a:endParaRPr lang="en-US" altLang="zh-CN" dirty="0">
              <a:latin typeface="PingFang SC"/>
            </a:endParaRPr>
          </a:p>
          <a:p>
            <a:r>
              <a:rPr lang="zh-CN" altLang="en-US" b="0" i="0" dirty="0">
                <a:effectLst/>
                <a:latin typeface="PingFang SC"/>
              </a:rPr>
              <a:t>因为见证本身包括签</a:t>
            </a:r>
            <a:r>
              <a:rPr lang="zh-CN" altLang="en-US" dirty="0">
                <a:latin typeface="PingFang SC"/>
              </a:rPr>
              <a:t>名</a:t>
            </a:r>
            <a:r>
              <a:rPr lang="zh-CN" altLang="en-US" b="0" i="0" dirty="0">
                <a:effectLst/>
                <a:latin typeface="PingFang SC"/>
              </a:rPr>
              <a:t>，因此见证是可以由任何人在没有交易双方同意下可以改变的，造成所谓交易可变性。在交易发出后，确认前的</a:t>
            </a:r>
            <a:r>
              <a:rPr lang="en-US" altLang="zh-CN" b="0" i="0" dirty="0" err="1">
                <a:effectLst/>
                <a:latin typeface="PingFang SC"/>
              </a:rPr>
              <a:t>Txid</a:t>
            </a:r>
            <a:r>
              <a:rPr lang="zh-CN" altLang="en-US" b="0" i="0" dirty="0">
                <a:effectLst/>
                <a:latin typeface="PingFang SC"/>
              </a:rPr>
              <a:t>可以被任意更改，因此</a:t>
            </a:r>
            <a:r>
              <a:rPr lang="zh-CN" altLang="en-US" dirty="0">
                <a:latin typeface="PingFang SC"/>
              </a:rPr>
              <a:t>基于</a:t>
            </a:r>
            <a:r>
              <a:rPr lang="zh-CN" altLang="en-US" b="0" i="0" dirty="0">
                <a:effectLst/>
                <a:latin typeface="PingFang SC"/>
              </a:rPr>
              <a:t>未确认交易的交易是绝对不安全的。</a:t>
            </a:r>
            <a:endParaRPr lang="en-US" altLang="zh-CN" dirty="0">
              <a:latin typeface="PingFang SC"/>
            </a:endParaRPr>
          </a:p>
          <a:p>
            <a:endParaRPr lang="en-US" altLang="zh-CN" dirty="0">
              <a:latin typeface="PingFang SC"/>
            </a:endParaRPr>
          </a:p>
          <a:p>
            <a:r>
              <a:rPr lang="zh-CN" altLang="en-US" dirty="0"/>
              <a:t>比特币核心开发员</a:t>
            </a:r>
            <a:r>
              <a:rPr lang="en-US" altLang="zh-CN" dirty="0"/>
              <a:t>Pieter </a:t>
            </a:r>
            <a:r>
              <a:rPr lang="en-US" altLang="zh-CN" dirty="0" err="1"/>
              <a:t>Wuille</a:t>
            </a:r>
            <a:r>
              <a:rPr lang="en-US" altLang="zh-CN" dirty="0"/>
              <a:t> </a:t>
            </a:r>
            <a:r>
              <a:rPr lang="zh-CN" altLang="en-US" dirty="0"/>
              <a:t>在</a:t>
            </a:r>
            <a:r>
              <a:rPr lang="en-US" altLang="zh-CN" dirty="0"/>
              <a:t>2015</a:t>
            </a:r>
            <a:r>
              <a:rPr lang="zh-CN" altLang="en-US" dirty="0"/>
              <a:t>年</a:t>
            </a:r>
            <a:r>
              <a:rPr lang="en-US" altLang="zh-CN" dirty="0"/>
              <a:t>12</a:t>
            </a:r>
            <a:r>
              <a:rPr lang="zh-CN" altLang="en-US" dirty="0"/>
              <a:t>月在香港提出的隔离见证软分叉非常巧妙地彻底解决了这个问题。</a:t>
            </a:r>
            <a:endParaRPr lang="en-US" altLang="zh-CN" dirty="0"/>
          </a:p>
          <a:p>
            <a:endParaRPr lang="en-US" altLang="zh-CN" dirty="0"/>
          </a:p>
          <a:p>
            <a:r>
              <a:rPr lang="en-US" altLang="zh-CN" dirty="0"/>
              <a:t>SW</a:t>
            </a:r>
            <a:r>
              <a:rPr lang="zh-CN" altLang="en-US" dirty="0"/>
              <a:t>用户在交易时，会把比特币传送到有别于传统的地址。当要使用这些比特币的时候，其签名部分并不会记录为</a:t>
            </a:r>
            <a:r>
              <a:rPr lang="en-US" altLang="zh-CN" dirty="0" err="1"/>
              <a:t>Txid</a:t>
            </a:r>
            <a:r>
              <a:rPr lang="zh-CN" altLang="en-US" dirty="0"/>
              <a:t>的一部分，而是另外处理。也就是说，交易</a:t>
            </a:r>
            <a:r>
              <a:rPr lang="en-US" altLang="zh-CN" dirty="0"/>
              <a:t>ID</a:t>
            </a:r>
            <a:r>
              <a:rPr lang="zh-CN" altLang="en-US" dirty="0"/>
              <a:t>完全是由交易状态决定，不受见证部分影响。</a:t>
            </a:r>
            <a:endParaRPr lang="zh-CN" altLang="en-US" b="0" i="0" dirty="0">
              <a:effectLst/>
              <a:latin typeface="PingFang SC"/>
            </a:endParaRPr>
          </a:p>
        </p:txBody>
      </p:sp>
      <p:sp>
        <p:nvSpPr>
          <p:cNvPr id="5" name="文本框 4">
            <a:extLst>
              <a:ext uri="{FF2B5EF4-FFF2-40B4-BE49-F238E27FC236}">
                <a16:creationId xmlns:a16="http://schemas.microsoft.com/office/drawing/2014/main" id="{01CA145D-1F4E-4116-A59E-6E70FFDDD258}"/>
              </a:ext>
            </a:extLst>
          </p:cNvPr>
          <p:cNvSpPr txBox="1"/>
          <p:nvPr/>
        </p:nvSpPr>
        <p:spPr>
          <a:xfrm>
            <a:off x="508000" y="1122949"/>
            <a:ext cx="4910667" cy="369332"/>
          </a:xfrm>
          <a:prstGeom prst="rect">
            <a:avLst/>
          </a:prstGeom>
          <a:noFill/>
        </p:spPr>
        <p:txBody>
          <a:bodyPr wrap="square" rtlCol="0">
            <a:spAutoFit/>
          </a:bodyPr>
          <a:lstStyle/>
          <a:p>
            <a:r>
              <a:rPr lang="zh-CN" altLang="en-US" dirty="0">
                <a:solidFill>
                  <a:srgbClr val="FF0000"/>
                </a:solidFill>
              </a:rPr>
              <a:t>设计的缺陷：</a:t>
            </a:r>
          </a:p>
        </p:txBody>
      </p:sp>
    </p:spTree>
    <p:extLst>
      <p:ext uri="{BB962C8B-B14F-4D97-AF65-F5344CB8AC3E}">
        <p14:creationId xmlns:p14="http://schemas.microsoft.com/office/powerpoint/2010/main" val="124992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369332"/>
          </a:xfrm>
          <a:prstGeom prst="rect">
            <a:avLst/>
          </a:prstGeom>
          <a:noFill/>
        </p:spPr>
        <p:txBody>
          <a:bodyPr wrap="square" rtlCol="0">
            <a:spAutoFit/>
          </a:bodyPr>
          <a:lstStyle/>
          <a:p>
            <a:r>
              <a:rPr lang="zh-CN" altLang="en-US" b="1" dirty="0">
                <a:solidFill>
                  <a:srgbClr val="0070C0"/>
                </a:solidFill>
              </a:rPr>
              <a:t>实现细节</a:t>
            </a:r>
            <a:endParaRPr lang="zh-CN" altLang="en-US" dirty="0"/>
          </a:p>
        </p:txBody>
      </p:sp>
      <p:sp>
        <p:nvSpPr>
          <p:cNvPr id="5" name="文本框 4">
            <a:extLst>
              <a:ext uri="{FF2B5EF4-FFF2-40B4-BE49-F238E27FC236}">
                <a16:creationId xmlns:a16="http://schemas.microsoft.com/office/drawing/2014/main" id="{01CA145D-1F4E-4116-A59E-6E70FFDDD258}"/>
              </a:ext>
            </a:extLst>
          </p:cNvPr>
          <p:cNvSpPr txBox="1"/>
          <p:nvPr/>
        </p:nvSpPr>
        <p:spPr>
          <a:xfrm>
            <a:off x="508000" y="1122949"/>
            <a:ext cx="4910667" cy="369332"/>
          </a:xfrm>
          <a:prstGeom prst="rect">
            <a:avLst/>
          </a:prstGeom>
          <a:noFill/>
        </p:spPr>
        <p:txBody>
          <a:bodyPr wrap="square" rtlCol="0">
            <a:spAutoFit/>
          </a:bodyPr>
          <a:lstStyle/>
          <a:p>
            <a:r>
              <a:rPr lang="zh-CN" altLang="en-US" dirty="0">
                <a:solidFill>
                  <a:srgbClr val="FF0000"/>
                </a:solidFill>
              </a:rPr>
              <a:t>交易数据结构设计：</a:t>
            </a:r>
          </a:p>
        </p:txBody>
      </p:sp>
      <p:pic>
        <p:nvPicPr>
          <p:cNvPr id="2" name="图片 1">
            <a:extLst>
              <a:ext uri="{FF2B5EF4-FFF2-40B4-BE49-F238E27FC236}">
                <a16:creationId xmlns:a16="http://schemas.microsoft.com/office/drawing/2014/main" id="{05E01EF3-2B28-45F5-A378-169509BB12BA}"/>
              </a:ext>
            </a:extLst>
          </p:cNvPr>
          <p:cNvPicPr>
            <a:picLocks noChangeAspect="1"/>
          </p:cNvPicPr>
          <p:nvPr/>
        </p:nvPicPr>
        <p:blipFill>
          <a:blip r:embed="rId3"/>
          <a:stretch>
            <a:fillRect/>
          </a:stretch>
        </p:blipFill>
        <p:spPr>
          <a:xfrm>
            <a:off x="3009900" y="1064358"/>
            <a:ext cx="6350000" cy="5601729"/>
          </a:xfrm>
          <a:prstGeom prst="rect">
            <a:avLst/>
          </a:prstGeom>
        </p:spPr>
      </p:pic>
    </p:spTree>
    <p:extLst>
      <p:ext uri="{BB962C8B-B14F-4D97-AF65-F5344CB8AC3E}">
        <p14:creationId xmlns:p14="http://schemas.microsoft.com/office/powerpoint/2010/main" val="79362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369332"/>
          </a:xfrm>
          <a:prstGeom prst="rect">
            <a:avLst/>
          </a:prstGeom>
          <a:noFill/>
        </p:spPr>
        <p:txBody>
          <a:bodyPr wrap="square" rtlCol="0">
            <a:spAutoFit/>
          </a:bodyPr>
          <a:lstStyle/>
          <a:p>
            <a:r>
              <a:rPr lang="zh-CN" altLang="en-US" b="1" dirty="0">
                <a:solidFill>
                  <a:srgbClr val="0070C0"/>
                </a:solidFill>
              </a:rPr>
              <a:t>实现细节</a:t>
            </a:r>
            <a:endParaRPr lang="zh-CN" altLang="en-US" dirty="0"/>
          </a:p>
        </p:txBody>
      </p:sp>
      <p:pic>
        <p:nvPicPr>
          <p:cNvPr id="4" name="图片 3">
            <a:extLst>
              <a:ext uri="{FF2B5EF4-FFF2-40B4-BE49-F238E27FC236}">
                <a16:creationId xmlns:a16="http://schemas.microsoft.com/office/drawing/2014/main" id="{9E9EBBDE-DDC1-4546-91ED-7423DFD5E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576" y="965202"/>
            <a:ext cx="9108624" cy="5700886"/>
          </a:xfrm>
          <a:prstGeom prst="rect">
            <a:avLst/>
          </a:prstGeom>
        </p:spPr>
      </p:pic>
    </p:spTree>
    <p:extLst>
      <p:ext uri="{BB962C8B-B14F-4D97-AF65-F5344CB8AC3E}">
        <p14:creationId xmlns:p14="http://schemas.microsoft.com/office/powerpoint/2010/main" val="307436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5" name="文本框 4">
            <a:extLst>
              <a:ext uri="{FF2B5EF4-FFF2-40B4-BE49-F238E27FC236}">
                <a16:creationId xmlns:a16="http://schemas.microsoft.com/office/drawing/2014/main" id="{01CA145D-1F4E-4116-A59E-6E70FFDDD258}"/>
              </a:ext>
            </a:extLst>
          </p:cNvPr>
          <p:cNvSpPr txBox="1"/>
          <p:nvPr/>
        </p:nvSpPr>
        <p:spPr>
          <a:xfrm>
            <a:off x="507999" y="1148349"/>
            <a:ext cx="491066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新的数据结构：</a:t>
            </a:r>
            <a:endParaRPr lang="en-US" altLang="zh-CN" sz="2000" dirty="0"/>
          </a:p>
          <a:p>
            <a:r>
              <a:rPr lang="en-US" altLang="zh-CN" sz="2000" dirty="0"/>
              <a:t>	-witness</a:t>
            </a:r>
          </a:p>
          <a:p>
            <a:endParaRPr lang="en-US" altLang="zh-CN" sz="2000" dirty="0"/>
          </a:p>
          <a:p>
            <a:pPr marL="342900" indent="-342900">
              <a:buFont typeface="Arial" panose="020B0604020202020204" pitchFamily="34" charset="0"/>
              <a:buChar char="•"/>
            </a:pPr>
            <a:r>
              <a:rPr lang="zh-CN" altLang="en-US" sz="2000" dirty="0"/>
              <a:t>每一笔交易都会有两个</a:t>
            </a:r>
            <a:r>
              <a:rPr lang="en-US" altLang="zh-CN" sz="2000" dirty="0"/>
              <a:t>id</a:t>
            </a:r>
            <a:r>
              <a:rPr lang="zh-CN" altLang="en-US" sz="2000" dirty="0"/>
              <a:t>。</a:t>
            </a:r>
          </a:p>
        </p:txBody>
      </p:sp>
      <p:pic>
        <p:nvPicPr>
          <p:cNvPr id="4" name="图片 3">
            <a:extLst>
              <a:ext uri="{FF2B5EF4-FFF2-40B4-BE49-F238E27FC236}">
                <a16:creationId xmlns:a16="http://schemas.microsoft.com/office/drawing/2014/main" id="{2D1B79FB-3DD5-4572-85D4-1998B7D83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290" y="1810068"/>
            <a:ext cx="7171910" cy="4695649"/>
          </a:xfrm>
          <a:prstGeom prst="rect">
            <a:avLst/>
          </a:prstGeom>
        </p:spPr>
      </p:pic>
    </p:spTree>
    <p:extLst>
      <p:ext uri="{BB962C8B-B14F-4D97-AF65-F5344CB8AC3E}">
        <p14:creationId xmlns:p14="http://schemas.microsoft.com/office/powerpoint/2010/main" val="237860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99AD5C2-95A3-4398-8F32-1504C3D6D64C}"/>
              </a:ext>
            </a:extLst>
          </p:cNvPr>
          <p:cNvCxnSpPr>
            <a:cxnSpLocks/>
          </p:cNvCxnSpPr>
          <p:nvPr/>
        </p:nvCxnSpPr>
        <p:spPr>
          <a:xfrm>
            <a:off x="0" y="8128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54EEC35-3B87-4A2E-B1D1-AECD91422B8C}"/>
              </a:ext>
            </a:extLst>
          </p:cNvPr>
          <p:cNvSpPr txBox="1"/>
          <p:nvPr/>
        </p:nvSpPr>
        <p:spPr>
          <a:xfrm>
            <a:off x="508000" y="191911"/>
            <a:ext cx="4910667" cy="646331"/>
          </a:xfrm>
          <a:prstGeom prst="rect">
            <a:avLst/>
          </a:prstGeom>
          <a:noFill/>
        </p:spPr>
        <p:txBody>
          <a:bodyPr wrap="square" rtlCol="0">
            <a:spAutoFit/>
          </a:bodyPr>
          <a:lstStyle/>
          <a:p>
            <a:r>
              <a:rPr lang="zh-CN" altLang="en-US" b="1" dirty="0">
                <a:solidFill>
                  <a:srgbClr val="0070C0"/>
                </a:solidFill>
              </a:rPr>
              <a:t>实现细节</a:t>
            </a:r>
          </a:p>
          <a:p>
            <a:endParaRPr lang="zh-CN" altLang="en-US" dirty="0"/>
          </a:p>
        </p:txBody>
      </p:sp>
      <p:sp>
        <p:nvSpPr>
          <p:cNvPr id="5" name="文本框 4">
            <a:extLst>
              <a:ext uri="{FF2B5EF4-FFF2-40B4-BE49-F238E27FC236}">
                <a16:creationId xmlns:a16="http://schemas.microsoft.com/office/drawing/2014/main" id="{01CA145D-1F4E-4116-A59E-6E70FFDDD258}"/>
              </a:ext>
            </a:extLst>
          </p:cNvPr>
          <p:cNvSpPr txBox="1"/>
          <p:nvPr/>
        </p:nvSpPr>
        <p:spPr>
          <a:xfrm>
            <a:off x="507999" y="1148349"/>
            <a:ext cx="6057901" cy="238526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800" dirty="0" err="1">
                <a:latin typeface="PingFang SC"/>
              </a:rPr>
              <a:t>Witness_root_hash</a:t>
            </a:r>
            <a:r>
              <a:rPr lang="en-US" altLang="zh-CN" sz="2800" dirty="0">
                <a:latin typeface="PingFang SC"/>
              </a:rPr>
              <a:t>:</a:t>
            </a:r>
          </a:p>
          <a:p>
            <a:pPr marL="800100" lvl="1" indent="-342900">
              <a:lnSpc>
                <a:spcPct val="150000"/>
              </a:lnSpc>
              <a:buFont typeface="等线" panose="02010600030101010101" pitchFamily="2" charset="-122"/>
              <a:buChar char="–"/>
            </a:pPr>
            <a:r>
              <a:rPr lang="zh-CN" altLang="en-US" sz="2000" dirty="0">
                <a:latin typeface="PingFang SC"/>
              </a:rPr>
              <a:t>计算方式和</a:t>
            </a:r>
            <a:r>
              <a:rPr lang="en-US" altLang="zh-CN" sz="2000" dirty="0" err="1">
                <a:latin typeface="PingFang SC"/>
              </a:rPr>
              <a:t>hashMerkleRoot</a:t>
            </a:r>
            <a:r>
              <a:rPr lang="zh-CN" altLang="en-US" sz="2000" dirty="0">
                <a:latin typeface="PingFang SC"/>
              </a:rPr>
              <a:t>一致</a:t>
            </a:r>
            <a:endParaRPr lang="en-US" altLang="zh-CN" sz="2000" dirty="0">
              <a:latin typeface="PingFang SC"/>
            </a:endParaRPr>
          </a:p>
          <a:p>
            <a:pPr marL="800100" lvl="1" indent="-342900">
              <a:lnSpc>
                <a:spcPct val="150000"/>
              </a:lnSpc>
              <a:buFont typeface="等线" panose="02010600030101010101" pitchFamily="2" charset="-122"/>
              <a:buChar char="–"/>
            </a:pPr>
            <a:r>
              <a:rPr lang="zh-CN" altLang="en-US" sz="2000" dirty="0">
                <a:latin typeface="PingFang SC"/>
              </a:rPr>
              <a:t>存在</a:t>
            </a:r>
            <a:r>
              <a:rPr lang="en-US" altLang="zh-CN" sz="2000" dirty="0" err="1">
                <a:latin typeface="PingFang SC"/>
              </a:rPr>
              <a:t>coinbase</a:t>
            </a:r>
            <a:r>
              <a:rPr lang="zh-CN" altLang="en-US" sz="2000" dirty="0">
                <a:latin typeface="PingFang SC"/>
              </a:rPr>
              <a:t>交易的</a:t>
            </a:r>
            <a:r>
              <a:rPr lang="en-US" altLang="zh-CN" sz="2000" dirty="0" err="1">
                <a:latin typeface="PingFang SC"/>
              </a:rPr>
              <a:t>scriptpubkey</a:t>
            </a:r>
            <a:r>
              <a:rPr lang="zh-CN" altLang="en-US" sz="2000" dirty="0">
                <a:latin typeface="PingFang SC"/>
              </a:rPr>
              <a:t>部分</a:t>
            </a:r>
            <a:endParaRPr lang="en-US" altLang="zh-CN" sz="2000" dirty="0">
              <a:latin typeface="PingFang SC"/>
            </a:endParaRPr>
          </a:p>
          <a:p>
            <a:pPr marL="1257300" lvl="2" indent="-342900">
              <a:lnSpc>
                <a:spcPct val="150000"/>
              </a:lnSpc>
              <a:buFont typeface="Arial" panose="020B0604020202020204" pitchFamily="34" charset="0"/>
              <a:buChar char="•"/>
            </a:pPr>
            <a:r>
              <a:rPr lang="zh-CN" altLang="en-US" dirty="0"/>
              <a:t>好处：不改变现有区块头结构</a:t>
            </a:r>
            <a:endParaRPr lang="en-US" altLang="zh-CN" dirty="0"/>
          </a:p>
          <a:p>
            <a:pPr lvl="2"/>
            <a:endParaRPr lang="en-US" altLang="zh-CN" sz="2000" dirty="0"/>
          </a:p>
        </p:txBody>
      </p:sp>
    </p:spTree>
    <p:extLst>
      <p:ext uri="{BB962C8B-B14F-4D97-AF65-F5344CB8AC3E}">
        <p14:creationId xmlns:p14="http://schemas.microsoft.com/office/powerpoint/2010/main" val="371136412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隔离见证">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隔离见证" id="{47102F56-9FDD-4226-B632-61AD8A8852B7}" vid="{F84CB3CA-2A66-4233-9FB8-1F213E693B08}"/>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1190</Words>
  <Application>Microsoft Office PowerPoint</Application>
  <PresentationFormat>宽屏</PresentationFormat>
  <Paragraphs>134</Paragraphs>
  <Slides>18</Slides>
  <Notes>14</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18</vt:i4>
      </vt:variant>
    </vt:vector>
  </HeadingPairs>
  <TitlesOfParts>
    <vt:vector size="29" baseType="lpstr">
      <vt:lpstr>PingFang SC</vt:lpstr>
      <vt:lpstr>等线</vt:lpstr>
      <vt:lpstr>等线 Light</vt:lpstr>
      <vt:lpstr>华文仿宋</vt:lpstr>
      <vt:lpstr>Arial</vt:lpstr>
      <vt:lpstr>Wingdings</vt:lpstr>
      <vt:lpstr>1_Office 主题​​</vt:lpstr>
      <vt:lpstr>自定义设计方案</vt:lpstr>
      <vt:lpstr>隔离见证</vt:lpstr>
      <vt:lpstr>2_Office 主题​​</vt:lpstr>
      <vt:lpstr>1_自定义设计方案</vt:lpstr>
      <vt:lpstr>隔离见证（segwit）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隔离验证</dc:title>
  <dc:creator>任野坤</dc:creator>
  <cp:lastModifiedBy>任野坤</cp:lastModifiedBy>
  <cp:revision>46</cp:revision>
  <dcterms:created xsi:type="dcterms:W3CDTF">2018-12-07T07:55:52Z</dcterms:created>
  <dcterms:modified xsi:type="dcterms:W3CDTF">2018-12-12T01:46:37Z</dcterms:modified>
</cp:coreProperties>
</file>