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3" r:id="rId5"/>
    <p:sldId id="262" r:id="rId6"/>
    <p:sldId id="264"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2018/11/27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a:t>Sleep and Health</a:t>
            </a:r>
            <a:endParaRPr lang="zh-CN" altLang="en-US" sz="6000" b="1" dirty="0"/>
          </a:p>
        </p:txBody>
      </p:sp>
      <p:sp>
        <p:nvSpPr>
          <p:cNvPr id="3" name="副标题 2"/>
          <p:cNvSpPr>
            <a:spLocks noGrp="1"/>
          </p:cNvSpPr>
          <p:nvPr>
            <p:ph type="subTitle" idx="1"/>
          </p:nvPr>
        </p:nvSpPr>
        <p:spPr/>
        <p:txBody>
          <a:bodyPr>
            <a:normAutofit/>
          </a:bodyPr>
          <a:lstStyle/>
          <a:p>
            <a:r>
              <a:rPr lang="en-US" altLang="zh-CN" sz="3600" dirty="0"/>
              <a:t> Ye-</a:t>
            </a:r>
            <a:r>
              <a:rPr lang="en-US" altLang="zh-CN" sz="3600" dirty="0" err="1"/>
              <a:t>Kun</a:t>
            </a:r>
            <a:r>
              <a:rPr lang="en-US" altLang="zh-CN" sz="3600" dirty="0"/>
              <a:t> Ren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1BE90-ED10-475C-B7B3-D5A762B3BD58}"/>
              </a:ext>
            </a:extLst>
          </p:cNvPr>
          <p:cNvSpPr>
            <a:spLocks noGrp="1"/>
          </p:cNvSpPr>
          <p:nvPr>
            <p:ph type="title"/>
          </p:nvPr>
        </p:nvSpPr>
        <p:spPr>
          <a:xfrm>
            <a:off x="457200" y="274638"/>
            <a:ext cx="8229600" cy="778098"/>
          </a:xfrm>
        </p:spPr>
        <p:txBody>
          <a:bodyPr>
            <a:normAutofit fontScale="90000"/>
          </a:bodyPr>
          <a:lstStyle/>
          <a:p>
            <a:br>
              <a:rPr lang="en-US" altLang="zh-CN" b="1" dirty="0"/>
            </a:br>
            <a:r>
              <a:rPr lang="en-US" altLang="zh-CN" b="1" dirty="0"/>
              <a:t>How much sleep do we need?</a:t>
            </a:r>
            <a:br>
              <a:rPr lang="en-US" altLang="zh-CN" b="1" dirty="0"/>
            </a:br>
            <a:endParaRPr lang="zh-CN" altLang="en-US" dirty="0"/>
          </a:p>
        </p:txBody>
      </p:sp>
      <p:sp>
        <p:nvSpPr>
          <p:cNvPr id="3" name="内容占位符 2">
            <a:extLst>
              <a:ext uri="{FF2B5EF4-FFF2-40B4-BE49-F238E27FC236}">
                <a16:creationId xmlns:a16="http://schemas.microsoft.com/office/drawing/2014/main" id="{F701F68D-2F68-4B9F-8D64-7A258A4158D7}"/>
              </a:ext>
            </a:extLst>
          </p:cNvPr>
          <p:cNvSpPr>
            <a:spLocks noGrp="1"/>
          </p:cNvSpPr>
          <p:nvPr>
            <p:ph idx="1"/>
          </p:nvPr>
        </p:nvSpPr>
        <p:spPr>
          <a:xfrm>
            <a:off x="457200" y="1078514"/>
            <a:ext cx="8229600" cy="4525963"/>
          </a:xfrm>
        </p:spPr>
        <p:txBody>
          <a:bodyPr>
            <a:normAutofit/>
          </a:bodyPr>
          <a:lstStyle/>
          <a:p>
            <a:pPr marL="0" indent="0" algn="just">
              <a:buNone/>
            </a:pPr>
            <a:r>
              <a:rPr lang="en-US" altLang="zh-CN" sz="2800" dirty="0"/>
              <a:t>Most of us need around 8 hours of good-quality sleep a night to function properly – but some need more and some need less. What matters is that you find out how much sleep you need and then try to achieve it.</a:t>
            </a:r>
          </a:p>
          <a:p>
            <a:pPr marL="0" indent="0" algn="just">
              <a:buNone/>
            </a:pPr>
            <a:r>
              <a:rPr lang="en-US" altLang="zh-CN" sz="2800" dirty="0"/>
              <a:t>As a general rule, if you wake up tired and spend the day longing for a chance to have a nap, it's likely that you're not getting enough sleep.</a:t>
            </a:r>
            <a:endParaRPr lang="zh-CN" altLang="en-US" sz="2800" dirty="0"/>
          </a:p>
        </p:txBody>
      </p:sp>
    </p:spTree>
    <p:extLst>
      <p:ext uri="{BB962C8B-B14F-4D97-AF65-F5344CB8AC3E}">
        <p14:creationId xmlns:p14="http://schemas.microsoft.com/office/powerpoint/2010/main" val="203672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1BE90-ED10-475C-B7B3-D5A762B3BD58}"/>
              </a:ext>
            </a:extLst>
          </p:cNvPr>
          <p:cNvSpPr>
            <a:spLocks noGrp="1"/>
          </p:cNvSpPr>
          <p:nvPr>
            <p:ph type="title"/>
          </p:nvPr>
        </p:nvSpPr>
        <p:spPr>
          <a:xfrm>
            <a:off x="457200" y="274638"/>
            <a:ext cx="8229600" cy="778098"/>
          </a:xfrm>
        </p:spPr>
        <p:txBody>
          <a:bodyPr>
            <a:normAutofit fontScale="90000"/>
          </a:bodyPr>
          <a:lstStyle/>
          <a:p>
            <a:br>
              <a:rPr lang="en-US" altLang="zh-CN" b="1" dirty="0"/>
            </a:br>
            <a:r>
              <a:rPr lang="en-US" altLang="zh-CN" sz="4000" b="1" dirty="0"/>
              <a:t>Why lack of sleep is bad for your health</a:t>
            </a:r>
            <a:br>
              <a:rPr lang="en-US" altLang="zh-CN" sz="4000" b="1" dirty="0"/>
            </a:br>
            <a:endParaRPr lang="zh-CN" altLang="en-US" dirty="0"/>
          </a:p>
        </p:txBody>
      </p:sp>
      <p:sp>
        <p:nvSpPr>
          <p:cNvPr id="3" name="内容占位符 2">
            <a:extLst>
              <a:ext uri="{FF2B5EF4-FFF2-40B4-BE49-F238E27FC236}">
                <a16:creationId xmlns:a16="http://schemas.microsoft.com/office/drawing/2014/main" id="{F701F68D-2F68-4B9F-8D64-7A258A4158D7}"/>
              </a:ext>
            </a:extLst>
          </p:cNvPr>
          <p:cNvSpPr>
            <a:spLocks noGrp="1"/>
          </p:cNvSpPr>
          <p:nvPr>
            <p:ph idx="1"/>
          </p:nvPr>
        </p:nvSpPr>
        <p:spPr>
          <a:xfrm>
            <a:off x="323528" y="1078514"/>
            <a:ext cx="8568952" cy="5374822"/>
          </a:xfrm>
        </p:spPr>
        <p:txBody>
          <a:bodyPr>
            <a:noAutofit/>
          </a:bodyPr>
          <a:lstStyle/>
          <a:p>
            <a:pPr marL="0" indent="0" algn="just">
              <a:buNone/>
            </a:pPr>
            <a:r>
              <a:rPr lang="en-US" altLang="zh-CN" sz="2800" dirty="0"/>
              <a:t>Many effects of a lack of sleep, such as feeling grumpy and not working at your best, are well known. But did you know that sleep </a:t>
            </a:r>
            <a:r>
              <a:rPr lang="en-US" altLang="zh-CN" sz="2800" i="1" dirty="0"/>
              <a:t>deprivation</a:t>
            </a:r>
            <a:r>
              <a:rPr lang="en-US" altLang="zh-CN" sz="2800" dirty="0"/>
              <a:t> can also have profound consequences on your physical health?</a:t>
            </a:r>
          </a:p>
          <a:p>
            <a:pPr marL="0" indent="0">
              <a:buNone/>
            </a:pPr>
            <a:r>
              <a:rPr lang="en-US" altLang="zh-CN" sz="2800" dirty="0"/>
              <a:t>The cost of all those sleepless nights is more than just bad moods and a lack of focus. Regular poor sleep puts you at risk of serious medical conditions, including obesity, heart disease and diabetes–and it shortens your life expectancy.</a:t>
            </a:r>
          </a:p>
          <a:p>
            <a:pPr marL="0" indent="0">
              <a:buNone/>
            </a:pPr>
            <a:endParaRPr lang="en-US" altLang="zh-CN" sz="2800" dirty="0"/>
          </a:p>
          <a:p>
            <a:pPr marL="0" indent="0">
              <a:buNone/>
            </a:pPr>
            <a:r>
              <a:rPr lang="en-US" altLang="zh-CN" sz="2400" i="1" dirty="0"/>
              <a:t>Deprivation:</a:t>
            </a:r>
            <a:r>
              <a:rPr lang="en-US" altLang="zh-CN" dirty="0"/>
              <a:t> </a:t>
            </a:r>
            <a:r>
              <a:rPr lang="en-US" altLang="zh-CN" sz="2000" dirty="0"/>
              <a:t>the lack or denial of something considered to be a necessity.</a:t>
            </a:r>
            <a:endParaRPr lang="en-US" altLang="zh-CN" sz="2400" dirty="0"/>
          </a:p>
        </p:txBody>
      </p:sp>
    </p:spTree>
    <p:extLst>
      <p:ext uri="{BB962C8B-B14F-4D97-AF65-F5344CB8AC3E}">
        <p14:creationId xmlns:p14="http://schemas.microsoft.com/office/powerpoint/2010/main" val="329573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1BE90-ED10-475C-B7B3-D5A762B3BD58}"/>
              </a:ext>
            </a:extLst>
          </p:cNvPr>
          <p:cNvSpPr>
            <a:spLocks noGrp="1"/>
          </p:cNvSpPr>
          <p:nvPr>
            <p:ph type="title"/>
          </p:nvPr>
        </p:nvSpPr>
        <p:spPr>
          <a:xfrm>
            <a:off x="457200" y="274638"/>
            <a:ext cx="8229600" cy="778098"/>
          </a:xfrm>
        </p:spPr>
        <p:txBody>
          <a:bodyPr>
            <a:normAutofit fontScale="90000"/>
          </a:bodyPr>
          <a:lstStyle/>
          <a:p>
            <a:br>
              <a:rPr lang="en-US" altLang="zh-CN" b="1" dirty="0"/>
            </a:br>
            <a:r>
              <a:rPr lang="en-US" altLang="zh-CN" b="1" dirty="0"/>
              <a:t>What happens if I don't sleep?</a:t>
            </a:r>
            <a:br>
              <a:rPr lang="en-US" altLang="zh-CN" b="1" dirty="0"/>
            </a:br>
            <a:endParaRPr lang="zh-CN" altLang="en-US" dirty="0"/>
          </a:p>
        </p:txBody>
      </p:sp>
      <p:sp>
        <p:nvSpPr>
          <p:cNvPr id="3" name="内容占位符 2">
            <a:extLst>
              <a:ext uri="{FF2B5EF4-FFF2-40B4-BE49-F238E27FC236}">
                <a16:creationId xmlns:a16="http://schemas.microsoft.com/office/drawing/2014/main" id="{F701F68D-2F68-4B9F-8D64-7A258A4158D7}"/>
              </a:ext>
            </a:extLst>
          </p:cNvPr>
          <p:cNvSpPr>
            <a:spLocks noGrp="1"/>
          </p:cNvSpPr>
          <p:nvPr>
            <p:ph idx="1"/>
          </p:nvPr>
        </p:nvSpPr>
        <p:spPr>
          <a:xfrm>
            <a:off x="323528" y="1078514"/>
            <a:ext cx="8568952" cy="5374822"/>
          </a:xfrm>
        </p:spPr>
        <p:txBody>
          <a:bodyPr>
            <a:noAutofit/>
          </a:bodyPr>
          <a:lstStyle/>
          <a:p>
            <a:pPr marL="0" indent="0" algn="just">
              <a:buNone/>
            </a:pPr>
            <a:r>
              <a:rPr lang="en-US" altLang="zh-CN" sz="2800" dirty="0"/>
              <a:t>Everyone's experienced the fatigue, short temper and lack of focus that often follow a poor night's sleep.</a:t>
            </a:r>
          </a:p>
          <a:p>
            <a:pPr marL="0" indent="0" algn="just">
              <a:buNone/>
            </a:pPr>
            <a:r>
              <a:rPr lang="en-US" altLang="zh-CN" sz="2800" dirty="0"/>
              <a:t>An occasional night without sleep makes you feel tired and irritable the next day, but it won't harm your health.</a:t>
            </a:r>
          </a:p>
          <a:p>
            <a:pPr marL="0" indent="0" algn="just">
              <a:buNone/>
            </a:pPr>
            <a:r>
              <a:rPr lang="en-US" altLang="zh-CN" sz="2800" dirty="0"/>
              <a:t>After several sleepless nights, the mental effects become more serious. Your brain will fog, making it difficult to concentrate and make decisions. You'll start to feel down, and may fall asleep during the day. Your risk of injury and accidents at home, work and on the road also increases.</a:t>
            </a:r>
          </a:p>
          <a:p>
            <a:pPr marL="0" indent="0">
              <a:buNone/>
            </a:pPr>
            <a:endParaRPr lang="en-US" altLang="zh-CN" sz="2800" dirty="0"/>
          </a:p>
        </p:txBody>
      </p:sp>
    </p:spTree>
    <p:extLst>
      <p:ext uri="{BB962C8B-B14F-4D97-AF65-F5344CB8AC3E}">
        <p14:creationId xmlns:p14="http://schemas.microsoft.com/office/powerpoint/2010/main" val="387909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01F68D-2F68-4B9F-8D64-7A258A4158D7}"/>
              </a:ext>
            </a:extLst>
          </p:cNvPr>
          <p:cNvSpPr>
            <a:spLocks noGrp="1"/>
          </p:cNvSpPr>
          <p:nvPr>
            <p:ph idx="1"/>
          </p:nvPr>
        </p:nvSpPr>
        <p:spPr>
          <a:xfrm>
            <a:off x="457200" y="1078514"/>
            <a:ext cx="8229600" cy="4525963"/>
          </a:xfrm>
        </p:spPr>
        <p:txBody>
          <a:bodyPr>
            <a:normAutofit/>
          </a:bodyPr>
          <a:lstStyle/>
          <a:p>
            <a:pPr marL="0" indent="0" algn="ctr">
              <a:spcBef>
                <a:spcPct val="0"/>
              </a:spcBef>
              <a:buNone/>
            </a:pPr>
            <a:endParaRPr lang="en-US" altLang="zh-CN" sz="6000" b="1" dirty="0">
              <a:latin typeface="+mj-lt"/>
              <a:ea typeface="+mj-ea"/>
              <a:cs typeface="+mj-cs"/>
            </a:endParaRPr>
          </a:p>
          <a:p>
            <a:pPr marL="0" indent="0" algn="ctr">
              <a:spcBef>
                <a:spcPct val="0"/>
              </a:spcBef>
              <a:buNone/>
            </a:pPr>
            <a:r>
              <a:rPr lang="en-US" altLang="zh-CN" sz="6000" b="1" dirty="0">
                <a:latin typeface="+mj-lt"/>
                <a:ea typeface="+mj-ea"/>
                <a:cs typeface="+mj-cs"/>
              </a:rPr>
              <a:t>a solid night's sleep </a:t>
            </a:r>
          </a:p>
          <a:p>
            <a:pPr marL="0" indent="0" algn="ctr">
              <a:spcBef>
                <a:spcPct val="0"/>
              </a:spcBef>
              <a:buNone/>
            </a:pPr>
            <a:r>
              <a:rPr lang="en-US" altLang="zh-CN" sz="6000" b="1" dirty="0">
                <a:latin typeface="+mj-lt"/>
                <a:ea typeface="+mj-ea"/>
                <a:cs typeface="+mj-cs"/>
              </a:rPr>
              <a:t>is essential for </a:t>
            </a:r>
          </a:p>
          <a:p>
            <a:pPr marL="0" indent="0" algn="ctr">
              <a:spcBef>
                <a:spcPct val="0"/>
              </a:spcBef>
              <a:buNone/>
            </a:pPr>
            <a:r>
              <a:rPr lang="en-US" altLang="zh-CN" sz="6000" b="1" dirty="0">
                <a:latin typeface="+mj-lt"/>
                <a:ea typeface="+mj-ea"/>
                <a:cs typeface="+mj-cs"/>
              </a:rPr>
              <a:t>a long and healthy life.</a:t>
            </a:r>
          </a:p>
          <a:p>
            <a:pPr marL="0" indent="0" algn="ctr">
              <a:buNone/>
            </a:pPr>
            <a:endParaRPr lang="zh-CN" altLang="en-US" sz="2800" dirty="0"/>
          </a:p>
        </p:txBody>
      </p:sp>
    </p:spTree>
    <p:extLst>
      <p:ext uri="{BB962C8B-B14F-4D97-AF65-F5344CB8AC3E}">
        <p14:creationId xmlns:p14="http://schemas.microsoft.com/office/powerpoint/2010/main" val="236038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1BE90-ED10-475C-B7B3-D5A762B3BD58}"/>
              </a:ext>
            </a:extLst>
          </p:cNvPr>
          <p:cNvSpPr>
            <a:spLocks noGrp="1"/>
          </p:cNvSpPr>
          <p:nvPr>
            <p:ph type="title"/>
          </p:nvPr>
        </p:nvSpPr>
        <p:spPr>
          <a:xfrm>
            <a:off x="457200" y="274638"/>
            <a:ext cx="8229600" cy="778098"/>
          </a:xfrm>
        </p:spPr>
        <p:txBody>
          <a:bodyPr>
            <a:normAutofit fontScale="90000"/>
          </a:bodyPr>
          <a:lstStyle/>
          <a:p>
            <a:br>
              <a:rPr lang="en-US" altLang="zh-CN" b="1" dirty="0"/>
            </a:br>
            <a:r>
              <a:rPr lang="en-US" altLang="zh-CN" b="1" dirty="0"/>
              <a:t>How to catch up on lost sleep</a:t>
            </a:r>
            <a:br>
              <a:rPr lang="en-US" altLang="zh-CN" b="1" dirty="0"/>
            </a:br>
            <a:endParaRPr lang="zh-CN" altLang="en-US" dirty="0"/>
          </a:p>
        </p:txBody>
      </p:sp>
      <p:sp>
        <p:nvSpPr>
          <p:cNvPr id="3" name="内容占位符 2">
            <a:extLst>
              <a:ext uri="{FF2B5EF4-FFF2-40B4-BE49-F238E27FC236}">
                <a16:creationId xmlns:a16="http://schemas.microsoft.com/office/drawing/2014/main" id="{F701F68D-2F68-4B9F-8D64-7A258A4158D7}"/>
              </a:ext>
            </a:extLst>
          </p:cNvPr>
          <p:cNvSpPr>
            <a:spLocks noGrp="1"/>
          </p:cNvSpPr>
          <p:nvPr>
            <p:ph idx="1"/>
          </p:nvPr>
        </p:nvSpPr>
        <p:spPr>
          <a:xfrm>
            <a:off x="323528" y="1078514"/>
            <a:ext cx="8568952" cy="5374822"/>
          </a:xfrm>
        </p:spPr>
        <p:txBody>
          <a:bodyPr>
            <a:noAutofit/>
          </a:bodyPr>
          <a:lstStyle/>
          <a:p>
            <a:pPr marL="0" indent="0" algn="just">
              <a:buNone/>
            </a:pPr>
            <a:r>
              <a:rPr lang="en-US" altLang="zh-CN" sz="2800" dirty="0"/>
              <a:t>If you don't get enough sleep, there's only one way to compensate – getting more sleep. It won't happen with a single early night. If you've had months of restricted sleep, you'll have built up a significant sleep debt, so expect recovery to take several weeks.</a:t>
            </a:r>
          </a:p>
          <a:p>
            <a:pPr marL="0" indent="0" algn="just">
              <a:buNone/>
            </a:pPr>
            <a:r>
              <a:rPr lang="en-US" altLang="zh-CN" sz="2800" dirty="0"/>
              <a:t>Starting on a weekend, try to add on an extra hour or 2 of sleep a night. The way to do this is to go to bed when you're tired, and allow your body to wake you in the morning.</a:t>
            </a:r>
          </a:p>
          <a:p>
            <a:pPr marL="0" indent="0" algn="just">
              <a:buNone/>
            </a:pPr>
            <a:r>
              <a:rPr lang="en-US" altLang="zh-CN" sz="2800" dirty="0"/>
              <a:t>Expect to sleep for upwards of 10 hours a night at first. After a while, the amount of time you sleep will gradually decrease to a normal level.</a:t>
            </a:r>
          </a:p>
          <a:p>
            <a:pPr marL="0" indent="0">
              <a:buNone/>
            </a:pPr>
            <a:endParaRPr lang="en-US" altLang="zh-CN" sz="2800" dirty="0"/>
          </a:p>
        </p:txBody>
      </p:sp>
    </p:spTree>
    <p:extLst>
      <p:ext uri="{BB962C8B-B14F-4D97-AF65-F5344CB8AC3E}">
        <p14:creationId xmlns:p14="http://schemas.microsoft.com/office/powerpoint/2010/main" val="157087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a:t>Thank you!</a:t>
            </a:r>
            <a:endParaRPr lang="zh-CN" altLang="en-US" sz="6000" b="1" dirty="0"/>
          </a:p>
        </p:txBody>
      </p:sp>
    </p:spTree>
    <p:extLst>
      <p:ext uri="{BB962C8B-B14F-4D97-AF65-F5344CB8AC3E}">
        <p14:creationId xmlns:p14="http://schemas.microsoft.com/office/powerpoint/2010/main" val="3413276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313</Words>
  <Application>Microsoft Office PowerPoint</Application>
  <PresentationFormat>全屏显示(4:3)</PresentationFormat>
  <Paragraphs>23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Calibri</vt:lpstr>
      <vt:lpstr>Office 主题</vt:lpstr>
      <vt:lpstr>Sleep and Health</vt:lpstr>
      <vt:lpstr> How much sleep do we need? </vt:lpstr>
      <vt:lpstr> Why lack of sleep is bad for your health </vt:lpstr>
      <vt:lpstr> What happens if I don't sleep? </vt:lpstr>
      <vt:lpstr>PowerPoint 演示文稿</vt:lpstr>
      <vt:lpstr> How to catch up on lost sleep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11</dc:title>
  <cp:lastModifiedBy>任野坤</cp:lastModifiedBy>
  <cp:revision>14</cp:revision>
  <dcterms:modified xsi:type="dcterms:W3CDTF">2018-11-27T02:02:26Z</dcterms:modified>
</cp:coreProperties>
</file>