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matic SC"/>
      <p:regular r:id="rId32"/>
      <p:bold r:id="rId33"/>
    </p:embeddedFont>
    <p:embeddedFont>
      <p:font typeface="Source Code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f0e7d87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f0e7d87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3f0e7d8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f0e7d8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2e8ea50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2e8ea50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2e8ea50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2e8ea50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3f0e7d8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f0e7d8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3f0e7d87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f0e7d87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3f0e7d87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3f0e7d87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3f0e7d87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f0e7d8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50d832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0d832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421fcca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421fcca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3f0e7d8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3f0e7d8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4293c396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293c396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421fcca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421fcca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421fccaf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421fccaf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421fccaf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421fccaf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421fcca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21fcca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3f0e7d8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f0e7d8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421fccaf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21fccaf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3f0e7d8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f0e7d8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3f0e7d8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f0e7d8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3f0e7d8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f0e7d8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3f0e7d8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f0e7d8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3f0e7d8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f0e7d8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3f0e7d8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f0e7d8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3f0e7d87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f0e7d8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Instacart Market Basket Analysis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Gareth Jobling, Suchetha Kadavgere, Xuanran Ji, </a:t>
            </a:r>
            <a:r>
              <a:rPr lang="en"/>
              <a:t>Ananth GV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Results</a:t>
            </a:r>
            <a:endParaRPr/>
          </a:p>
        </p:txBody>
      </p:sp>
      <p:sp>
        <p:nvSpPr>
          <p:cNvPr id="117" name="Google Shape;117;p22"/>
          <p:cNvSpPr txBox="1"/>
          <p:nvPr>
            <p:ph idx="1" type="body"/>
          </p:nvPr>
        </p:nvSpPr>
        <p:spPr>
          <a:xfrm>
            <a:off x="311700" y="1152475"/>
            <a:ext cx="85206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000000"/>
                </a:solidFill>
              </a:rPr>
              <a:t>Most of the orders are made on 0 and 1 day of the week. Information about which day 0 is was not given but we can assume it’s sunday.</a:t>
            </a:r>
            <a:endParaRPr>
              <a:solidFill>
                <a:srgbClr val="000000"/>
              </a:solidFill>
            </a:endParaRPr>
          </a:p>
        </p:txBody>
      </p:sp>
      <p:pic>
        <p:nvPicPr>
          <p:cNvPr id="118" name="Google Shape;118;p22"/>
          <p:cNvPicPr preferRelativeResize="0"/>
          <p:nvPr/>
        </p:nvPicPr>
        <p:blipFill>
          <a:blip r:embed="rId3">
            <a:alphaModFix/>
          </a:blip>
          <a:stretch>
            <a:fillRect/>
          </a:stretch>
        </p:blipFill>
        <p:spPr>
          <a:xfrm>
            <a:off x="2054600" y="1677225"/>
            <a:ext cx="5045675" cy="340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Results</a:t>
            </a:r>
            <a:endParaRPr/>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000000"/>
                </a:solidFill>
              </a:rPr>
              <a:t>Looks like people reorder within 7 days more frequently followed by 30 days being the next frequent  time period.</a:t>
            </a:r>
            <a:endParaRPr sz="1100">
              <a:solidFill>
                <a:srgbClr val="000000"/>
              </a:solidFill>
            </a:endParaRPr>
          </a:p>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311700" y="1550075"/>
            <a:ext cx="5943600" cy="312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Question 2 Results</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Mostly 7 to 9 products are ordered at once.</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32" name="Google Shape;132;p24"/>
          <p:cNvPicPr preferRelativeResize="0"/>
          <p:nvPr/>
        </p:nvPicPr>
        <p:blipFill>
          <a:blip r:embed="rId3">
            <a:alphaModFix/>
          </a:blip>
          <a:stretch>
            <a:fillRect/>
          </a:stretch>
        </p:blipFill>
        <p:spPr>
          <a:xfrm>
            <a:off x="311700" y="1633950"/>
            <a:ext cx="59436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Results</a:t>
            </a:r>
            <a:endParaRPr/>
          </a:p>
        </p:txBody>
      </p:sp>
      <p:sp>
        <p:nvSpPr>
          <p:cNvPr id="138" name="Google Shape;138;p25"/>
          <p:cNvSpPr txBox="1"/>
          <p:nvPr>
            <p:ph idx="1" type="body"/>
          </p:nvPr>
        </p:nvSpPr>
        <p:spPr>
          <a:xfrm>
            <a:off x="311700" y="1152475"/>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rPr>
              <a:t>Dairy eggs seem to be in the basket a lot of times along with produce. </a:t>
            </a:r>
            <a:endParaRPr b="1" sz="1100">
              <a:solidFill>
                <a:srgbClr val="000000"/>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139" name="Google Shape;139;p25"/>
          <p:cNvPicPr preferRelativeResize="0"/>
          <p:nvPr/>
        </p:nvPicPr>
        <p:blipFill>
          <a:blip r:embed="rId3">
            <a:alphaModFix/>
          </a:blip>
          <a:stretch>
            <a:fillRect/>
          </a:stretch>
        </p:blipFill>
        <p:spPr>
          <a:xfrm>
            <a:off x="501825" y="1656525"/>
            <a:ext cx="5943600" cy="309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45" name="Google Shape;145;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300"/>
              <a:buAutoNum type="arabicPeriod"/>
            </a:pPr>
            <a:r>
              <a:rPr lang="en" sz="1300">
                <a:solidFill>
                  <a:srgbClr val="000000"/>
                </a:solidFill>
              </a:rPr>
              <a:t>Which products and in which department make more sales on reorders?</a:t>
            </a:r>
            <a:endParaRPr sz="1300">
              <a:solidFill>
                <a:srgbClr val="000000"/>
              </a:solidFill>
            </a:endParaRPr>
          </a:p>
          <a:p>
            <a:pPr indent="0" lvl="0" marL="457200" marR="0" rtl="0" algn="l">
              <a:lnSpc>
                <a:spcPct val="115000"/>
              </a:lnSpc>
              <a:spcBef>
                <a:spcPts val="0"/>
              </a:spcBef>
              <a:spcAft>
                <a:spcPts val="0"/>
              </a:spcAft>
              <a:buNone/>
            </a:pPr>
            <a:r>
              <a:t/>
            </a:r>
            <a:endParaRPr sz="1300">
              <a:solidFill>
                <a:srgbClr val="000000"/>
              </a:solidFill>
            </a:endParaRPr>
          </a:p>
          <a:p>
            <a:pPr indent="-311150" lvl="0" marL="457200" marR="0" rtl="0" algn="l">
              <a:lnSpc>
                <a:spcPct val="115000"/>
              </a:lnSpc>
              <a:spcBef>
                <a:spcPts val="0"/>
              </a:spcBef>
              <a:spcAft>
                <a:spcPts val="0"/>
              </a:spcAft>
              <a:buClr>
                <a:srgbClr val="000000"/>
              </a:buClr>
              <a:buSzPts val="1300"/>
              <a:buAutoNum type="arabicPeriod"/>
            </a:pPr>
            <a:r>
              <a:rPr lang="en" sz="1300">
                <a:solidFill>
                  <a:srgbClr val="000000"/>
                </a:solidFill>
              </a:rPr>
              <a:t>What could be the reason behind the produce department having more reorders? Which other departments have low reorders and what additional attribute supports this answer?</a:t>
            </a:r>
            <a:endParaRPr sz="1300">
              <a:solidFill>
                <a:srgbClr val="000000"/>
              </a:solidFill>
            </a:endParaRPr>
          </a:p>
          <a:p>
            <a:pPr indent="0" lvl="0" marL="457200" marR="0" rtl="0" algn="l">
              <a:lnSpc>
                <a:spcPct val="115000"/>
              </a:lnSpc>
              <a:spcBef>
                <a:spcPts val="0"/>
              </a:spcBef>
              <a:spcAft>
                <a:spcPts val="0"/>
              </a:spcAft>
              <a:buNone/>
            </a:pPr>
            <a:r>
              <a:t/>
            </a:r>
            <a:endParaRPr sz="1300">
              <a:solidFill>
                <a:srgbClr val="000000"/>
              </a:solidFill>
            </a:endParaRPr>
          </a:p>
          <a:p>
            <a:pPr indent="-311150" lvl="0" marL="457200" marR="0" rtl="0" algn="l">
              <a:lnSpc>
                <a:spcPct val="115000"/>
              </a:lnSpc>
              <a:spcBef>
                <a:spcPts val="0"/>
              </a:spcBef>
              <a:spcAft>
                <a:spcPts val="0"/>
              </a:spcAft>
              <a:buClr>
                <a:srgbClr val="000000"/>
              </a:buClr>
              <a:buSzPts val="1300"/>
              <a:buAutoNum type="arabicPeriod"/>
            </a:pPr>
            <a:r>
              <a:rPr lang="en" sz="1300">
                <a:solidFill>
                  <a:srgbClr val="000000"/>
                </a:solidFill>
              </a:rPr>
              <a:t>What time of the day is the instacart used the most by customers?</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for Question 3</a:t>
            </a:r>
            <a:endParaRPr/>
          </a:p>
        </p:txBody>
      </p:sp>
      <p:sp>
        <p:nvSpPr>
          <p:cNvPr id="151" name="Google Shape;151;p27"/>
          <p:cNvSpPr txBox="1"/>
          <p:nvPr>
            <p:ph idx="1" type="body"/>
          </p:nvPr>
        </p:nvSpPr>
        <p:spPr>
          <a:xfrm>
            <a:off x="311700" y="1060175"/>
            <a:ext cx="8520600" cy="3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To understand what products were reordered the most and from which departments and time of the day, I joined all the secondary tables to form a primary table for the analysis.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AutoNum type="arabicPeriod"/>
            </a:pPr>
            <a:r>
              <a:rPr lang="en" sz="1100">
                <a:solidFill>
                  <a:srgbClr val="000000"/>
                </a:solidFill>
              </a:rPr>
              <a:t>In order to answer this question, I used products, orders, order_products__train, order_products__prior tables to do a group by and measure. We can see that the banana in produce is sold the most - 491,291.</a:t>
            </a:r>
            <a:endParaRPr sz="1100">
              <a:solidFill>
                <a:srgbClr val="000000"/>
              </a:solidFill>
            </a:endParaRPr>
          </a:p>
          <a:p>
            <a:pPr indent="0" lvl="0" marL="457200" marR="0" rtl="0" algn="l">
              <a:lnSpc>
                <a:spcPct val="115000"/>
              </a:lnSpc>
              <a:spcBef>
                <a:spcPts val="0"/>
              </a:spcBef>
              <a:spcAft>
                <a:spcPts val="0"/>
              </a:spcAft>
              <a:buNone/>
            </a:pPr>
            <a:r>
              <a:t/>
            </a:r>
            <a:endParaRPr sz="1100">
              <a:solidFill>
                <a:srgbClr val="000000"/>
              </a:solidFill>
            </a:endParaRPr>
          </a:p>
          <a:p>
            <a:pPr indent="-298450" lvl="0" marL="457200" marR="0" rtl="0" algn="l">
              <a:lnSpc>
                <a:spcPct val="115000"/>
              </a:lnSpc>
              <a:spcBef>
                <a:spcPts val="0"/>
              </a:spcBef>
              <a:spcAft>
                <a:spcPts val="0"/>
              </a:spcAft>
              <a:buClr>
                <a:srgbClr val="000000"/>
              </a:buClr>
              <a:buSzPts val="1100"/>
              <a:buAutoNum type="arabicPeriod"/>
            </a:pPr>
            <a:r>
              <a:rPr lang="en" sz="1100">
                <a:solidFill>
                  <a:srgbClr val="000000"/>
                </a:solidFill>
              </a:rPr>
              <a:t>If plotting the graph of departments and reorders, we can clearly see that the produce department generally has a greater reorder rate. The most obvious reason for this nature is the expiration of produce related products. Hence people generally tend to buy it every few days or so. The attribute that supports this answer is the average_days_since_prior_order. If we plot this we can see that alcohol has a reorder count of 102,221 but the average days since prior reorder is 13. But produce has most reorders (9888,378) but average days since prior order is 10.</a:t>
            </a:r>
            <a:endParaRPr sz="1100">
              <a:solidFill>
                <a:srgbClr val="000000"/>
              </a:solidFill>
            </a:endParaRPr>
          </a:p>
          <a:p>
            <a:pPr indent="0" lvl="0" marL="457200" marR="0" rtl="0" algn="l">
              <a:lnSpc>
                <a:spcPct val="115000"/>
              </a:lnSpc>
              <a:spcBef>
                <a:spcPts val="0"/>
              </a:spcBef>
              <a:spcAft>
                <a:spcPts val="0"/>
              </a:spcAft>
              <a:buNone/>
            </a:pPr>
            <a:r>
              <a:t/>
            </a:r>
            <a:endParaRPr sz="1100">
              <a:solidFill>
                <a:srgbClr val="000000"/>
              </a:solidFill>
            </a:endParaRPr>
          </a:p>
          <a:p>
            <a:pPr indent="-298450" lvl="0" marL="457200" marR="0" rtl="0" algn="l">
              <a:lnSpc>
                <a:spcPct val="115000"/>
              </a:lnSpc>
              <a:spcBef>
                <a:spcPts val="0"/>
              </a:spcBef>
              <a:spcAft>
                <a:spcPts val="0"/>
              </a:spcAft>
              <a:buClr>
                <a:srgbClr val="000000"/>
              </a:buClr>
              <a:buSzPts val="1100"/>
              <a:buAutoNum type="arabicPeriod"/>
            </a:pPr>
            <a:r>
              <a:rPr lang="en" sz="1100">
                <a:solidFill>
                  <a:srgbClr val="000000"/>
                </a:solidFill>
              </a:rPr>
              <a:t>This is essential to answer, because the application is not supposed to experience any downtime. We can ensure this by checking the usage statistics among customers. We plot the orders and reorders count against the time of the day. We can see that most people order products on instacart from 6am to 11pm. To be more specific, the usage is the most from 10m to 2pm.</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Results</a:t>
            </a:r>
            <a:endParaRPr/>
          </a:p>
        </p:txBody>
      </p:sp>
      <p:sp>
        <p:nvSpPr>
          <p:cNvPr id="157" name="Google Shape;157;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457200" lvl="0" marL="4572000" rtl="0" algn="l">
              <a:spcBef>
                <a:spcPts val="1600"/>
              </a:spcBef>
              <a:spcAft>
                <a:spcPts val="1600"/>
              </a:spcAft>
              <a:buNone/>
            </a:pPr>
            <a:r>
              <a:rPr lang="en" sz="1100">
                <a:solidFill>
                  <a:srgbClr val="000000"/>
                </a:solidFill>
              </a:rPr>
              <a:t>We can see that the banana in produce is    sold the most - 491,291.</a:t>
            </a:r>
            <a:endParaRPr/>
          </a:p>
        </p:txBody>
      </p:sp>
      <p:pic>
        <p:nvPicPr>
          <p:cNvPr id="158" name="Google Shape;158;p28"/>
          <p:cNvPicPr preferRelativeResize="0"/>
          <p:nvPr/>
        </p:nvPicPr>
        <p:blipFill>
          <a:blip r:embed="rId3">
            <a:alphaModFix/>
          </a:blip>
          <a:stretch>
            <a:fillRect/>
          </a:stretch>
        </p:blipFill>
        <p:spPr>
          <a:xfrm>
            <a:off x="412300" y="1317850"/>
            <a:ext cx="4739799" cy="325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Results</a:t>
            </a:r>
            <a:endParaRPr/>
          </a:p>
        </p:txBody>
      </p:sp>
      <p:sp>
        <p:nvSpPr>
          <p:cNvPr id="164" name="Google Shape;164;p29"/>
          <p:cNvSpPr txBox="1"/>
          <p:nvPr>
            <p:ph idx="1" type="body"/>
          </p:nvPr>
        </p:nvSpPr>
        <p:spPr>
          <a:xfrm>
            <a:off x="82075" y="1012275"/>
            <a:ext cx="87501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114800" rtl="0" algn="l">
              <a:spcBef>
                <a:spcPts val="1600"/>
              </a:spcBef>
              <a:spcAft>
                <a:spcPts val="0"/>
              </a:spcAft>
              <a:buNone/>
            </a:pPr>
            <a:r>
              <a:rPr lang="en" sz="1100">
                <a:solidFill>
                  <a:srgbClr val="000000"/>
                </a:solidFill>
                <a:latin typeface="Arial"/>
                <a:ea typeface="Arial"/>
                <a:cs typeface="Arial"/>
                <a:sym typeface="Arial"/>
              </a:rPr>
              <a:t>We can see that alcohol has a reorder count of 102,221 but the average days since prior reorder is 13. But produce has most reorders (9888,378) but average days since prior order is 10.</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65" name="Google Shape;165;p29"/>
          <p:cNvPicPr preferRelativeResize="0"/>
          <p:nvPr/>
        </p:nvPicPr>
        <p:blipFill>
          <a:blip r:embed="rId3">
            <a:alphaModFix/>
          </a:blip>
          <a:stretch>
            <a:fillRect/>
          </a:stretch>
        </p:blipFill>
        <p:spPr>
          <a:xfrm>
            <a:off x="200275" y="1012275"/>
            <a:ext cx="4690890" cy="1924475"/>
          </a:xfrm>
          <a:prstGeom prst="rect">
            <a:avLst/>
          </a:prstGeom>
          <a:noFill/>
          <a:ln>
            <a:noFill/>
          </a:ln>
        </p:spPr>
      </p:pic>
      <p:pic>
        <p:nvPicPr>
          <p:cNvPr id="166" name="Google Shape;166;p29"/>
          <p:cNvPicPr preferRelativeResize="0"/>
          <p:nvPr/>
        </p:nvPicPr>
        <p:blipFill>
          <a:blip r:embed="rId4">
            <a:alphaModFix/>
          </a:blip>
          <a:stretch>
            <a:fillRect/>
          </a:stretch>
        </p:blipFill>
        <p:spPr>
          <a:xfrm>
            <a:off x="5007809" y="1036212"/>
            <a:ext cx="3778441" cy="1924450"/>
          </a:xfrm>
          <a:prstGeom prst="rect">
            <a:avLst/>
          </a:prstGeom>
          <a:noFill/>
          <a:ln>
            <a:noFill/>
          </a:ln>
        </p:spPr>
      </p:pic>
      <p:pic>
        <p:nvPicPr>
          <p:cNvPr id="167" name="Google Shape;167;p29"/>
          <p:cNvPicPr preferRelativeResize="0"/>
          <p:nvPr/>
        </p:nvPicPr>
        <p:blipFill>
          <a:blip r:embed="rId5">
            <a:alphaModFix/>
          </a:blip>
          <a:stretch>
            <a:fillRect/>
          </a:stretch>
        </p:blipFill>
        <p:spPr>
          <a:xfrm>
            <a:off x="200275" y="3102575"/>
            <a:ext cx="3728726" cy="188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Results</a:t>
            </a:r>
            <a:endParaRPr/>
          </a:p>
        </p:txBody>
      </p:sp>
      <p:sp>
        <p:nvSpPr>
          <p:cNvPr id="173" name="Google Shape;173;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6400800" rtl="0" algn="l">
              <a:spcBef>
                <a:spcPts val="1600"/>
              </a:spcBef>
              <a:spcAft>
                <a:spcPts val="1600"/>
              </a:spcAft>
              <a:buNone/>
            </a:pPr>
            <a:r>
              <a:rPr lang="en" sz="1100">
                <a:solidFill>
                  <a:srgbClr val="000000"/>
                </a:solidFill>
                <a:latin typeface="Arial"/>
                <a:ea typeface="Arial"/>
                <a:cs typeface="Arial"/>
                <a:sym typeface="Arial"/>
              </a:rPr>
              <a:t>We can see that most people order products on instacart from 6am to 11pm. To be more specific, the usage is the most from 10m to 2pm.</a:t>
            </a:r>
            <a:endParaRPr/>
          </a:p>
        </p:txBody>
      </p:sp>
      <p:pic>
        <p:nvPicPr>
          <p:cNvPr id="174" name="Google Shape;174;p30"/>
          <p:cNvPicPr preferRelativeResize="0"/>
          <p:nvPr/>
        </p:nvPicPr>
        <p:blipFill>
          <a:blip r:embed="rId3">
            <a:alphaModFix/>
          </a:blip>
          <a:stretch>
            <a:fillRect/>
          </a:stretch>
        </p:blipFill>
        <p:spPr>
          <a:xfrm>
            <a:off x="384950" y="1330325"/>
            <a:ext cx="5943600" cy="331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80" name="Google Shape;180;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AutoNum type="arabicPeriod"/>
            </a:pPr>
            <a:r>
              <a:rPr lang="en" sz="1500">
                <a:solidFill>
                  <a:srgbClr val="000000"/>
                </a:solidFill>
              </a:rPr>
              <a:t>Which product is sold the most?</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n" sz="1500">
                <a:solidFill>
                  <a:srgbClr val="000000"/>
                </a:solidFill>
              </a:rPr>
              <a:t>Among all products, Which products are more likely to be in added_to_cart_order from which Aisle, which department? Thoughts on organic products.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n" sz="1500">
                <a:solidFill>
                  <a:srgbClr val="000000"/>
                </a:solidFill>
              </a:rPr>
              <a:t>What’s the relationship between add to cart order and reorder order? Any specific pattern? If there is, please explain. </a:t>
            </a:r>
            <a:endParaRPr sz="1500">
              <a:solidFill>
                <a:srgbClr val="000000"/>
              </a:solidFill>
            </a:endParaRPr>
          </a:p>
          <a:p>
            <a:pPr indent="0" lvl="0" marL="0" rtl="0" algn="l">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Instacart has quickly become a leader in grocery delivery and pickup services.  </a:t>
            </a:r>
            <a:endParaRPr/>
          </a:p>
          <a:p>
            <a:pPr indent="-342900" lvl="0" marL="457200" rtl="0" algn="l">
              <a:spcBef>
                <a:spcPts val="0"/>
              </a:spcBef>
              <a:spcAft>
                <a:spcPts val="0"/>
              </a:spcAft>
              <a:buSzPts val="1800"/>
              <a:buChar char="●"/>
            </a:pPr>
            <a:r>
              <a:rPr lang="en"/>
              <a:t>In the uncertain times we live in today with COVID-19, we can see just how valuable a service like Instacart is</a:t>
            </a:r>
            <a:endParaRPr/>
          </a:p>
          <a:p>
            <a:pPr indent="-317500" lvl="1" marL="914400" rtl="0" algn="l">
              <a:spcBef>
                <a:spcPts val="0"/>
              </a:spcBef>
              <a:spcAft>
                <a:spcPts val="0"/>
              </a:spcAft>
              <a:buSzPts val="1400"/>
              <a:buChar char="○"/>
            </a:pPr>
            <a:r>
              <a:rPr lang="en"/>
              <a:t>This is what peaked our interest to dive in and explore some of the data instacart has made available</a:t>
            </a:r>
            <a:endParaRPr/>
          </a:p>
          <a:p>
            <a:pPr indent="-342900" lvl="0" marL="457200" rtl="0" algn="l">
              <a:spcBef>
                <a:spcPts val="0"/>
              </a:spcBef>
              <a:spcAft>
                <a:spcPts val="0"/>
              </a:spcAft>
              <a:buSzPts val="1800"/>
              <a:buChar char="●"/>
            </a:pPr>
            <a:r>
              <a:rPr lang="en"/>
              <a:t>This data can allow us to conduct a market basket analysis on frequently bought instacart products</a:t>
            </a:r>
            <a:endParaRPr/>
          </a:p>
        </p:txBody>
      </p:sp>
      <p:pic>
        <p:nvPicPr>
          <p:cNvPr id="64" name="Google Shape;64;p14"/>
          <p:cNvPicPr preferRelativeResize="0"/>
          <p:nvPr/>
        </p:nvPicPr>
        <p:blipFill>
          <a:blip r:embed="rId3">
            <a:alphaModFix/>
          </a:blip>
          <a:stretch>
            <a:fillRect/>
          </a:stretch>
        </p:blipFill>
        <p:spPr>
          <a:xfrm>
            <a:off x="6513446" y="3207325"/>
            <a:ext cx="2696350" cy="1936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for question 4</a:t>
            </a:r>
            <a:endParaRPr/>
          </a:p>
        </p:txBody>
      </p:sp>
      <p:sp>
        <p:nvSpPr>
          <p:cNvPr id="186" name="Google Shape;186;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By apply filter to product and Sum the number of the same product name. Using the circle chart to plot the result.</a:t>
            </a:r>
            <a:endParaRPr sz="1600"/>
          </a:p>
          <a:p>
            <a:pPr indent="0" lvl="0" marL="0" rtl="0" algn="l">
              <a:spcBef>
                <a:spcPts val="1600"/>
              </a:spcBef>
              <a:spcAft>
                <a:spcPts val="0"/>
              </a:spcAft>
              <a:buNone/>
            </a:pPr>
            <a:r>
              <a:rPr lang="en" sz="1600"/>
              <a:t>2. By joining department, aisles, products, order_products_prior, set product name, aisle, department as column and add_to_cart_order as row. </a:t>
            </a:r>
            <a:endParaRPr sz="1600"/>
          </a:p>
          <a:p>
            <a:pPr indent="0" lvl="0" marL="0" rtl="0" algn="l">
              <a:spcBef>
                <a:spcPts val="1600"/>
              </a:spcBef>
              <a:spcAft>
                <a:spcPts val="0"/>
              </a:spcAft>
              <a:buNone/>
            </a:pPr>
            <a:r>
              <a:rPr lang="en" sz="1600"/>
              <a:t>3. Using Excel to plot the Number of Add to cart order VS Reordered Ratio. What we did is to first group add to cart order by their number. Calculated reorderer ratio based by using sum of reordered order divided by total number of orders.</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test for question 4</a:t>
            </a:r>
            <a:endParaRPr/>
          </a:p>
        </p:txBody>
      </p:sp>
      <p:sp>
        <p:nvSpPr>
          <p:cNvPr id="192" name="Google Shape;192;p33"/>
          <p:cNvSpPr txBox="1"/>
          <p:nvPr>
            <p:ph idx="1" type="body"/>
          </p:nvPr>
        </p:nvSpPr>
        <p:spPr>
          <a:xfrm>
            <a:off x="5331900" y="1152475"/>
            <a:ext cx="3146400" cy="32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see that banana is the most ordered products. </a:t>
            </a:r>
            <a:endParaRPr sz="1600"/>
          </a:p>
          <a:p>
            <a:pPr indent="0" lvl="0" marL="0" rtl="0" algn="l">
              <a:spcBef>
                <a:spcPts val="1600"/>
              </a:spcBef>
              <a:spcAft>
                <a:spcPts val="1600"/>
              </a:spcAft>
              <a:buNone/>
            </a:pPr>
            <a:r>
              <a:rPr lang="en" sz="1600"/>
              <a:t>We also notice many popular products are organic</a:t>
            </a:r>
            <a:endParaRPr sz="1600"/>
          </a:p>
        </p:txBody>
      </p:sp>
      <p:pic>
        <p:nvPicPr>
          <p:cNvPr id="193" name="Google Shape;193;p33"/>
          <p:cNvPicPr preferRelativeResize="0"/>
          <p:nvPr/>
        </p:nvPicPr>
        <p:blipFill>
          <a:blip r:embed="rId3">
            <a:alphaModFix/>
          </a:blip>
          <a:stretch>
            <a:fillRect/>
          </a:stretch>
        </p:blipFill>
        <p:spPr>
          <a:xfrm>
            <a:off x="466700" y="1093850"/>
            <a:ext cx="4573175" cy="3814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Test for question 4</a:t>
            </a:r>
            <a:endParaRPr/>
          </a:p>
        </p:txBody>
      </p:sp>
      <p:sp>
        <p:nvSpPr>
          <p:cNvPr id="199" name="Google Shape;199;p34"/>
          <p:cNvSpPr txBox="1"/>
          <p:nvPr>
            <p:ph idx="1" type="body"/>
          </p:nvPr>
        </p:nvSpPr>
        <p:spPr>
          <a:xfrm>
            <a:off x="6330450" y="1152475"/>
            <a:ext cx="25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As we can see, fresh vegetables from the produce department seem to be very popular.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We also notice that Organic food is also very popular VS non-organic food.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Using tableau filter, we found:</a:t>
            </a:r>
            <a:endParaRPr sz="1100">
              <a:solidFill>
                <a:srgbClr val="000000"/>
              </a:solidFill>
            </a:endParaRPr>
          </a:p>
          <a:p>
            <a:pPr indent="0" lvl="0" marL="0" rtl="0" algn="l">
              <a:spcBef>
                <a:spcPts val="0"/>
              </a:spcBef>
              <a:spcAft>
                <a:spcPts val="0"/>
              </a:spcAft>
              <a:buNone/>
            </a:pPr>
            <a:r>
              <a:rPr lang="en" sz="1100">
                <a:solidFill>
                  <a:srgbClr val="000000"/>
                </a:solidFill>
              </a:rPr>
              <a:t>49667 different product names </a:t>
            </a:r>
            <a:endParaRPr sz="1100">
              <a:solidFill>
                <a:srgbClr val="000000"/>
              </a:solidFill>
            </a:endParaRPr>
          </a:p>
          <a:p>
            <a:pPr indent="0" lvl="0" marL="0" rtl="0" algn="l">
              <a:spcBef>
                <a:spcPts val="0"/>
              </a:spcBef>
              <a:spcAft>
                <a:spcPts val="0"/>
              </a:spcAft>
              <a:buNone/>
            </a:pPr>
            <a:r>
              <a:rPr lang="en" sz="1100">
                <a:solidFill>
                  <a:srgbClr val="000000"/>
                </a:solidFill>
              </a:rPr>
              <a:t>5036 (10%) of product contains organic </a:t>
            </a:r>
            <a:endParaRPr sz="1100">
              <a:solidFill>
                <a:srgbClr val="000000"/>
              </a:solidFill>
            </a:endParaRPr>
          </a:p>
          <a:p>
            <a:pPr indent="0" lvl="0" marL="0" rtl="0" algn="l">
              <a:spcBef>
                <a:spcPts val="0"/>
              </a:spcBef>
              <a:spcAft>
                <a:spcPts val="0"/>
              </a:spcAft>
              <a:buClr>
                <a:schemeClr val="dk1"/>
              </a:buClr>
              <a:buSzPts val="1100"/>
              <a:buFont typeface="Arial"/>
              <a:buNone/>
            </a:pPr>
            <a:r>
              <a:rPr lang="en" sz="1100">
                <a:solidFill>
                  <a:srgbClr val="000000"/>
                </a:solidFill>
              </a:rPr>
              <a:t>44631 (90%)of product</a:t>
            </a:r>
            <a:r>
              <a:rPr lang="en" sz="1100">
                <a:solidFill>
                  <a:srgbClr val="000000"/>
                </a:solidFill>
              </a:rPr>
              <a:t> does not contains organic</a:t>
            </a:r>
            <a:endParaRPr sz="1100">
              <a:solidFill>
                <a:srgbClr val="000000"/>
              </a:solidFill>
            </a:endParaRPr>
          </a:p>
        </p:txBody>
      </p:sp>
      <p:pic>
        <p:nvPicPr>
          <p:cNvPr id="200" name="Google Shape;200;p34"/>
          <p:cNvPicPr preferRelativeResize="0"/>
          <p:nvPr/>
        </p:nvPicPr>
        <p:blipFill>
          <a:blip r:embed="rId3">
            <a:alphaModFix/>
          </a:blip>
          <a:stretch>
            <a:fillRect/>
          </a:stretch>
        </p:blipFill>
        <p:spPr>
          <a:xfrm>
            <a:off x="311700" y="1165225"/>
            <a:ext cx="5943600" cy="339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Test for question 4</a:t>
            </a:r>
            <a:endParaRPr/>
          </a:p>
        </p:txBody>
      </p:sp>
      <p:sp>
        <p:nvSpPr>
          <p:cNvPr id="206" name="Google Shape;206;p35"/>
          <p:cNvSpPr txBox="1"/>
          <p:nvPr>
            <p:ph idx="1" type="body"/>
          </p:nvPr>
        </p:nvSpPr>
        <p:spPr>
          <a:xfrm>
            <a:off x="6255300" y="1152475"/>
            <a:ext cx="257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32% of add to cart order has organic product in it.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About 68% of add to cart order does not have organic product in it. </a:t>
            </a:r>
            <a:endParaRPr/>
          </a:p>
        </p:txBody>
      </p:sp>
      <p:pic>
        <p:nvPicPr>
          <p:cNvPr id="207" name="Google Shape;207;p35"/>
          <p:cNvPicPr preferRelativeResize="0"/>
          <p:nvPr/>
        </p:nvPicPr>
        <p:blipFill>
          <a:blip r:embed="rId3">
            <a:alphaModFix/>
          </a:blip>
          <a:stretch>
            <a:fillRect/>
          </a:stretch>
        </p:blipFill>
        <p:spPr>
          <a:xfrm>
            <a:off x="311700" y="1152475"/>
            <a:ext cx="5943600"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test for Question 4</a:t>
            </a:r>
            <a:endParaRPr/>
          </a:p>
        </p:txBody>
      </p:sp>
      <p:sp>
        <p:nvSpPr>
          <p:cNvPr id="213" name="Google Shape;213;p36"/>
          <p:cNvSpPr txBox="1"/>
          <p:nvPr>
            <p:ph idx="1" type="body"/>
          </p:nvPr>
        </p:nvSpPr>
        <p:spPr>
          <a:xfrm>
            <a:off x="5906550" y="1582625"/>
            <a:ext cx="24963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We can see that the number of add to cart increasing, the reorder ratio decrease.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1600"/>
              </a:spcAft>
              <a:buNone/>
            </a:pPr>
            <a:r>
              <a:t/>
            </a:r>
            <a:endParaRPr/>
          </a:p>
        </p:txBody>
      </p:sp>
      <p:pic>
        <p:nvPicPr>
          <p:cNvPr id="214" name="Google Shape;214;p36"/>
          <p:cNvPicPr preferRelativeResize="0"/>
          <p:nvPr/>
        </p:nvPicPr>
        <p:blipFill>
          <a:blip r:embed="rId3">
            <a:alphaModFix/>
          </a:blip>
          <a:stretch>
            <a:fillRect/>
          </a:stretch>
        </p:blipFill>
        <p:spPr>
          <a:xfrm>
            <a:off x="311700" y="1152475"/>
            <a:ext cx="5397025"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0" name="Google Shape;220;p37"/>
          <p:cNvSpPr txBox="1"/>
          <p:nvPr>
            <p:ph idx="1" type="body"/>
          </p:nvPr>
        </p:nvSpPr>
        <p:spPr>
          <a:xfrm>
            <a:off x="311700" y="1152475"/>
            <a:ext cx="8520600" cy="38931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600"/>
              <a:t>Products that get reordered the highest percent are staple items</a:t>
            </a:r>
            <a:endParaRPr sz="1600"/>
          </a:p>
          <a:p>
            <a:pPr indent="-330200" lvl="0" marL="457200" marR="0" rtl="0" algn="l">
              <a:lnSpc>
                <a:spcPct val="115000"/>
              </a:lnSpc>
              <a:spcBef>
                <a:spcPts val="0"/>
              </a:spcBef>
              <a:spcAft>
                <a:spcPts val="0"/>
              </a:spcAft>
              <a:buSzPts val="1600"/>
              <a:buChar char="●"/>
            </a:pPr>
            <a:r>
              <a:rPr lang="en" sz="1600"/>
              <a:t>Products that get reordered the least often are items that get used sparingly</a:t>
            </a:r>
            <a:endParaRPr sz="1600"/>
          </a:p>
          <a:p>
            <a:pPr indent="-330200" lvl="0" marL="457200" marR="0" rtl="0" algn="l">
              <a:lnSpc>
                <a:spcPct val="115000"/>
              </a:lnSpc>
              <a:spcBef>
                <a:spcPts val="0"/>
              </a:spcBef>
              <a:spcAft>
                <a:spcPts val="0"/>
              </a:spcAft>
              <a:buSzPts val="1600"/>
              <a:buChar char="●"/>
            </a:pPr>
            <a:r>
              <a:rPr lang="en" sz="1600"/>
              <a:t>Most of the orders are placed on sundays with average of 7 products.</a:t>
            </a:r>
            <a:endParaRPr sz="1600"/>
          </a:p>
          <a:p>
            <a:pPr indent="-330200" lvl="0" marL="457200" marR="0" rtl="0" algn="l">
              <a:lnSpc>
                <a:spcPct val="115000"/>
              </a:lnSpc>
              <a:spcBef>
                <a:spcPts val="0"/>
              </a:spcBef>
              <a:spcAft>
                <a:spcPts val="0"/>
              </a:spcAft>
              <a:buSzPts val="1600"/>
              <a:buChar char="●"/>
            </a:pPr>
            <a:r>
              <a:rPr lang="en" sz="1600"/>
              <a:t>Most of the reorders are weekly or monthly.</a:t>
            </a:r>
            <a:endParaRPr sz="1600"/>
          </a:p>
          <a:p>
            <a:pPr indent="-330200" lvl="0" marL="457200" marR="0" rtl="0" algn="l">
              <a:lnSpc>
                <a:spcPct val="115000"/>
              </a:lnSpc>
              <a:spcBef>
                <a:spcPts val="0"/>
              </a:spcBef>
              <a:spcAft>
                <a:spcPts val="0"/>
              </a:spcAft>
              <a:buSzPts val="1600"/>
              <a:buChar char="●"/>
            </a:pPr>
            <a:r>
              <a:rPr lang="en" sz="1600"/>
              <a:t>Market Basket analysis shows place produce next to </a:t>
            </a:r>
            <a:r>
              <a:rPr lang="en" sz="1600"/>
              <a:t>dairy</a:t>
            </a:r>
            <a:r>
              <a:rPr lang="en" sz="1600"/>
              <a:t> eggs, snacks and beverage close to each other.</a:t>
            </a:r>
            <a:endParaRPr sz="1600"/>
          </a:p>
          <a:p>
            <a:pPr indent="-330200" lvl="0" marL="457200" marR="0" rtl="0" algn="l">
              <a:lnSpc>
                <a:spcPct val="115000"/>
              </a:lnSpc>
              <a:spcBef>
                <a:spcPts val="0"/>
              </a:spcBef>
              <a:spcAft>
                <a:spcPts val="0"/>
              </a:spcAft>
              <a:buSzPts val="1600"/>
              <a:buChar char="●"/>
            </a:pPr>
            <a:r>
              <a:rPr lang="en" sz="1600"/>
              <a:t>Products that are added to the cart in the beginning are more likely to be reordered again compared to the ones added later</a:t>
            </a:r>
            <a:endParaRPr sz="1600"/>
          </a:p>
          <a:p>
            <a:pPr indent="-330200" lvl="0" marL="457200" marR="0" rtl="0" algn="l">
              <a:lnSpc>
                <a:spcPct val="115000"/>
              </a:lnSpc>
              <a:spcBef>
                <a:spcPts val="0"/>
              </a:spcBef>
              <a:spcAft>
                <a:spcPts val="0"/>
              </a:spcAft>
              <a:buSzPts val="1600"/>
              <a:buChar char="●"/>
            </a:pPr>
            <a:r>
              <a:rPr lang="en" sz="1600"/>
              <a:t>Produce is the largest department and organic products accounts for 10% of product category but account 30% in add to cart order.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sp>
        <p:nvSpPr>
          <p:cNvPr id="70" name="Google Shape;70;p15"/>
          <p:cNvSpPr txBox="1"/>
          <p:nvPr>
            <p:ph idx="1" type="body"/>
          </p:nvPr>
        </p:nvSpPr>
        <p:spPr>
          <a:xfrm>
            <a:off x="311700" y="1228675"/>
            <a:ext cx="8520600" cy="38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Data was obtained from Kaggle. There are totally 6 files.</a:t>
            </a:r>
            <a:endParaRPr sz="1300">
              <a:solidFill>
                <a:srgbClr val="000000"/>
              </a:solidFill>
            </a:endParaRPr>
          </a:p>
          <a:p>
            <a:pPr indent="0" lvl="0" marL="0" rtl="0" algn="l">
              <a:spcBef>
                <a:spcPts val="0"/>
              </a:spcBef>
              <a:spcAft>
                <a:spcPts val="0"/>
              </a:spcAft>
              <a:buNone/>
            </a:pPr>
            <a:r>
              <a:rPr lang="en" sz="1300">
                <a:solidFill>
                  <a:srgbClr val="000000"/>
                </a:solidFill>
              </a:rPr>
              <a:t>1)Aisle.csv : Data about Aisle</a:t>
            </a:r>
            <a:endParaRPr sz="1300">
              <a:solidFill>
                <a:srgbClr val="000000"/>
              </a:solidFill>
            </a:endParaRPr>
          </a:p>
          <a:p>
            <a:pPr indent="0" lvl="0" marL="0" rtl="0" algn="l">
              <a:spcBef>
                <a:spcPts val="0"/>
              </a:spcBef>
              <a:spcAft>
                <a:spcPts val="0"/>
              </a:spcAft>
              <a:buClr>
                <a:schemeClr val="dk1"/>
              </a:buClr>
              <a:buSzPts val="1100"/>
              <a:buFont typeface="Arial"/>
              <a:buNone/>
            </a:pPr>
            <a:r>
              <a:t/>
            </a:r>
            <a:endParaRPr sz="1300">
              <a:solidFill>
                <a:srgbClr val="000000"/>
              </a:solidFill>
            </a:endParaRPr>
          </a:p>
          <a:p>
            <a:pPr indent="0" lvl="0" marL="0" rtl="0" algn="l">
              <a:spcBef>
                <a:spcPts val="0"/>
              </a:spcBef>
              <a:spcAft>
                <a:spcPts val="0"/>
              </a:spcAft>
              <a:buNone/>
            </a:pPr>
            <a:r>
              <a:rPr lang="en" sz="1300">
                <a:solidFill>
                  <a:srgbClr val="000000"/>
                </a:solidFill>
              </a:rPr>
              <a:t>2)Departments_csv : Data about Different </a:t>
            </a:r>
            <a:r>
              <a:rPr lang="en" sz="1300">
                <a:solidFill>
                  <a:srgbClr val="000000"/>
                </a:solidFill>
              </a:rPr>
              <a:t>departments</a:t>
            </a:r>
            <a:endParaRPr sz="1300">
              <a:solidFill>
                <a:srgbClr val="000000"/>
              </a:solidFill>
            </a:endParaRPr>
          </a:p>
          <a:p>
            <a:pPr indent="0" lvl="0" marL="0" rtl="0" algn="l">
              <a:spcBef>
                <a:spcPts val="0"/>
              </a:spcBef>
              <a:spcAft>
                <a:spcPts val="0"/>
              </a:spcAft>
              <a:buClr>
                <a:schemeClr val="dk1"/>
              </a:buClr>
              <a:buSzPts val="1100"/>
              <a:buFont typeface="Arial"/>
              <a:buNone/>
            </a:pPr>
            <a:r>
              <a:t/>
            </a:r>
            <a:endParaRPr sz="1300">
              <a:solidFill>
                <a:srgbClr val="000000"/>
              </a:solidFill>
            </a:endParaRPr>
          </a:p>
          <a:p>
            <a:pPr indent="0" lvl="0" marL="0" rtl="0" algn="l">
              <a:spcBef>
                <a:spcPts val="0"/>
              </a:spcBef>
              <a:spcAft>
                <a:spcPts val="0"/>
              </a:spcAft>
              <a:buNone/>
            </a:pPr>
            <a:r>
              <a:rPr lang="en" sz="1300">
                <a:solidFill>
                  <a:srgbClr val="000000"/>
                </a:solidFill>
              </a:rPr>
              <a:t>3)Order_products_prior.csv : Data about each product ordered in every single </a:t>
            </a:r>
            <a:r>
              <a:rPr lang="en" sz="1300">
                <a:solidFill>
                  <a:srgbClr val="000000"/>
                </a:solidFill>
              </a:rPr>
              <a:t>order and if reordered</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4)Order_products_train.csv :</a:t>
            </a:r>
            <a:r>
              <a:rPr lang="en" sz="1300">
                <a:solidFill>
                  <a:srgbClr val="000000"/>
                </a:solidFill>
              </a:rPr>
              <a:t>Data about each product ordered in every single order and if reordered</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5)</a:t>
            </a:r>
            <a:r>
              <a:rPr lang="en" sz="1300">
                <a:solidFill>
                  <a:srgbClr val="000000"/>
                </a:solidFill>
              </a:rPr>
              <a:t>products_csv : Data about </a:t>
            </a:r>
            <a:r>
              <a:rPr lang="en" sz="1300">
                <a:solidFill>
                  <a:srgbClr val="000000"/>
                </a:solidFill>
              </a:rPr>
              <a:t>products</a:t>
            </a:r>
            <a:endParaRPr sz="1300">
              <a:solidFill>
                <a:srgbClr val="000000"/>
              </a:solidFill>
            </a:endParaRPr>
          </a:p>
          <a:p>
            <a:pPr indent="0" lvl="0" marL="0" rtl="0" algn="l">
              <a:spcBef>
                <a:spcPts val="0"/>
              </a:spcBef>
              <a:spcAft>
                <a:spcPts val="0"/>
              </a:spcAft>
              <a:buClr>
                <a:schemeClr val="dk1"/>
              </a:buClr>
              <a:buSzPts val="1100"/>
              <a:buFont typeface="Arial"/>
              <a:buNone/>
            </a:pPr>
            <a:r>
              <a:t/>
            </a:r>
            <a:endParaRPr sz="1300">
              <a:solidFill>
                <a:srgbClr val="000000"/>
              </a:solidFill>
            </a:endParaRPr>
          </a:p>
          <a:p>
            <a:pPr indent="0" lvl="0" marL="0" rtl="0" algn="l">
              <a:spcBef>
                <a:spcPts val="0"/>
              </a:spcBef>
              <a:spcAft>
                <a:spcPts val="0"/>
              </a:spcAft>
              <a:buNone/>
            </a:pPr>
            <a:r>
              <a:rPr lang="en" sz="1300">
                <a:solidFill>
                  <a:srgbClr val="000000"/>
                </a:solidFill>
              </a:rPr>
              <a:t>6)Orders_csv : Data about orders placed by the user and  when it was placed.</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Clr>
                <a:schemeClr val="dk1"/>
              </a:buClr>
              <a:buSzPts val="1100"/>
              <a:buFont typeface="Arial"/>
              <a:buNone/>
            </a:pPr>
            <a:r>
              <a:rPr lang="en" sz="1300">
                <a:solidFill>
                  <a:srgbClr val="000000"/>
                </a:solidFill>
              </a:rPr>
              <a:t>The data was clean and we merged the tables using Tableau and excel.</a:t>
            </a:r>
            <a:endParaRPr sz="1300">
              <a:solidFill>
                <a:srgbClr val="000000"/>
              </a:solidFill>
            </a:endParaRPr>
          </a:p>
          <a:p>
            <a:pPr indent="0" lvl="0" marL="0" rtl="0" algn="l">
              <a:spcBef>
                <a:spcPts val="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What category of products get reordered the most?  The least?</a:t>
            </a:r>
            <a:endParaRPr/>
          </a:p>
        </p:txBody>
      </p:sp>
      <p:sp>
        <p:nvSpPr>
          <p:cNvPr id="76" name="Google Shape;76;p16"/>
          <p:cNvSpPr txBox="1"/>
          <p:nvPr>
            <p:ph idx="1" type="body"/>
          </p:nvPr>
        </p:nvSpPr>
        <p:spPr>
          <a:xfrm>
            <a:off x="311700" y="14572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there any products that get repeatedly reordered more frequently than others?  </a:t>
            </a:r>
            <a:endParaRPr/>
          </a:p>
          <a:p>
            <a:pPr indent="-342900" lvl="0" marL="457200" rtl="0" algn="l">
              <a:spcBef>
                <a:spcPts val="0"/>
              </a:spcBef>
              <a:spcAft>
                <a:spcPts val="0"/>
              </a:spcAft>
              <a:buSzPts val="1800"/>
              <a:buChar char="●"/>
            </a:pPr>
            <a:r>
              <a:rPr lang="en"/>
              <a:t>Do these products fall into a certain category?  </a:t>
            </a:r>
            <a:endParaRPr/>
          </a:p>
          <a:p>
            <a:pPr indent="-342900" lvl="0" marL="457200" rtl="0" algn="l">
              <a:spcBef>
                <a:spcPts val="0"/>
              </a:spcBef>
              <a:spcAft>
                <a:spcPts val="0"/>
              </a:spcAft>
              <a:buSzPts val="1800"/>
              <a:buChar char="●"/>
            </a:pPr>
            <a:r>
              <a:rPr lang="en"/>
              <a:t>What about the products that do not get reordered as frequently?  </a:t>
            </a:r>
            <a:endParaRPr/>
          </a:p>
          <a:p>
            <a:pPr indent="-342900" lvl="0" marL="457200" rtl="0" algn="l">
              <a:spcBef>
                <a:spcPts val="0"/>
              </a:spcBef>
              <a:spcAft>
                <a:spcPts val="0"/>
              </a:spcAft>
              <a:buSzPts val="1800"/>
              <a:buChar char="●"/>
            </a:pPr>
            <a:r>
              <a:rPr lang="en"/>
              <a:t>Is there any reason as to why?</a:t>
            </a:r>
            <a:endParaRPr/>
          </a:p>
        </p:txBody>
      </p:sp>
      <p:sp>
        <p:nvSpPr>
          <p:cNvPr id="77" name="Google Shape;77;p16"/>
          <p:cNvSpPr txBox="1"/>
          <p:nvPr/>
        </p:nvSpPr>
        <p:spPr>
          <a:xfrm>
            <a:off x="6668600" y="2695575"/>
            <a:ext cx="1218600" cy="1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0">
                <a:latin typeface="Source Code Pro"/>
                <a:ea typeface="Source Code Pro"/>
                <a:cs typeface="Source Code Pro"/>
                <a:sym typeface="Source Code Pro"/>
              </a:rPr>
              <a:t>?</a:t>
            </a:r>
            <a:endParaRPr sz="150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for Question 1</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test I ran was an analysis by type of product (aisles) to display the % of time that product type was reordered</a:t>
            </a:r>
            <a:endParaRPr/>
          </a:p>
          <a:p>
            <a:pPr indent="-342900" lvl="0" marL="457200" rtl="0" algn="l">
              <a:spcBef>
                <a:spcPts val="0"/>
              </a:spcBef>
              <a:spcAft>
                <a:spcPts val="0"/>
              </a:spcAft>
              <a:buSzPts val="1800"/>
              <a:buChar char="●"/>
            </a:pPr>
            <a:r>
              <a:rPr lang="en"/>
              <a:t>Using the same test we can also see which products get recorded less frequently</a:t>
            </a:r>
            <a:endParaRPr/>
          </a:p>
          <a:p>
            <a:pPr indent="-342900" lvl="0" marL="457200" rtl="0" algn="l">
              <a:spcBef>
                <a:spcPts val="0"/>
              </a:spcBef>
              <a:spcAft>
                <a:spcPts val="0"/>
              </a:spcAft>
              <a:buSzPts val="1800"/>
              <a:buChar char="●"/>
            </a:pPr>
            <a:r>
              <a:rPr lang="en"/>
              <a:t>The last type of analysis uses how often the product type is reordered on average</a:t>
            </a:r>
            <a:endParaRPr/>
          </a:p>
          <a:p>
            <a:pPr indent="-317500" lvl="1" marL="914400" rtl="0" algn="l">
              <a:spcBef>
                <a:spcPts val="0"/>
              </a:spcBef>
              <a:spcAft>
                <a:spcPts val="0"/>
              </a:spcAft>
              <a:buSzPts val="1400"/>
              <a:buChar char="○"/>
            </a:pPr>
            <a:r>
              <a:rPr lang="en"/>
              <a:t>This will help us to identify if these products are staples and are bought most times someone places an order or if they are one time purchases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Results</a:t>
            </a:r>
            <a:endParaRPr/>
          </a:p>
        </p:txBody>
      </p:sp>
      <p:sp>
        <p:nvSpPr>
          <p:cNvPr id="89" name="Google Shape;89;p18"/>
          <p:cNvSpPr txBox="1"/>
          <p:nvPr>
            <p:ph idx="1" type="body"/>
          </p:nvPr>
        </p:nvSpPr>
        <p:spPr>
          <a:xfrm>
            <a:off x="6493150" y="1381075"/>
            <a:ext cx="248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First chart shows us which category of products get reordered the most by percentage.</a:t>
            </a:r>
            <a:endParaRPr sz="1600"/>
          </a:p>
          <a:p>
            <a:pPr indent="0" lvl="0" marL="0" rtl="0" algn="l">
              <a:spcBef>
                <a:spcPts val="1600"/>
              </a:spcBef>
              <a:spcAft>
                <a:spcPts val="1600"/>
              </a:spcAft>
              <a:buClr>
                <a:schemeClr val="dk1"/>
              </a:buClr>
              <a:buSzPts val="1100"/>
              <a:buFont typeface="Arial"/>
              <a:buNone/>
            </a:pPr>
            <a:r>
              <a:rPr lang="en" sz="1600"/>
              <a:t>Second</a:t>
            </a:r>
            <a:r>
              <a:rPr lang="en" sz="1600"/>
              <a:t> chart shows us which category of products get reordered the least by percentage.</a:t>
            </a:r>
            <a:endParaRPr sz="1600"/>
          </a:p>
        </p:txBody>
      </p:sp>
      <p:pic>
        <p:nvPicPr>
          <p:cNvPr id="90" name="Google Shape;90;p18"/>
          <p:cNvPicPr preferRelativeResize="0"/>
          <p:nvPr/>
        </p:nvPicPr>
        <p:blipFill>
          <a:blip r:embed="rId3">
            <a:alphaModFix/>
          </a:blip>
          <a:stretch>
            <a:fillRect/>
          </a:stretch>
        </p:blipFill>
        <p:spPr>
          <a:xfrm>
            <a:off x="119475" y="1152475"/>
            <a:ext cx="5943600" cy="1895475"/>
          </a:xfrm>
          <a:prstGeom prst="rect">
            <a:avLst/>
          </a:prstGeom>
          <a:noFill/>
          <a:ln>
            <a:noFill/>
          </a:ln>
        </p:spPr>
      </p:pic>
      <p:pic>
        <p:nvPicPr>
          <p:cNvPr id="91" name="Google Shape;91;p18"/>
          <p:cNvPicPr preferRelativeResize="0"/>
          <p:nvPr/>
        </p:nvPicPr>
        <p:blipFill>
          <a:blip r:embed="rId4">
            <a:alphaModFix/>
          </a:blip>
          <a:stretch>
            <a:fillRect/>
          </a:stretch>
        </p:blipFill>
        <p:spPr>
          <a:xfrm>
            <a:off x="311700" y="3216825"/>
            <a:ext cx="5751375" cy="17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Results</a:t>
            </a:r>
            <a:endParaRPr/>
          </a:p>
        </p:txBody>
      </p:sp>
      <p:pic>
        <p:nvPicPr>
          <p:cNvPr id="97" name="Google Shape;97;p19"/>
          <p:cNvPicPr preferRelativeResize="0"/>
          <p:nvPr/>
        </p:nvPicPr>
        <p:blipFill>
          <a:blip r:embed="rId3">
            <a:alphaModFix/>
          </a:blip>
          <a:stretch>
            <a:fillRect/>
          </a:stretch>
        </p:blipFill>
        <p:spPr>
          <a:xfrm>
            <a:off x="2650800" y="1229750"/>
            <a:ext cx="6340799" cy="3261858"/>
          </a:xfrm>
          <a:prstGeom prst="rect">
            <a:avLst/>
          </a:prstGeom>
          <a:noFill/>
          <a:ln>
            <a:noFill/>
          </a:ln>
        </p:spPr>
      </p:pic>
      <p:sp>
        <p:nvSpPr>
          <p:cNvPr id="98" name="Google Shape;98;p19"/>
          <p:cNvSpPr txBox="1"/>
          <p:nvPr>
            <p:ph idx="1" type="body"/>
          </p:nvPr>
        </p:nvSpPr>
        <p:spPr>
          <a:xfrm>
            <a:off x="186900" y="1152475"/>
            <a:ext cx="246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chart shows us by product category which items get reordered the fastest, calculated as the average number of days since prior order.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04" name="Google Shape;104;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1)What day of week  do people order the most?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2)How often do people reorder in days?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3)How many products are usually ordered at once?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4)Market Basket analysis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5199400" y="3046950"/>
            <a:ext cx="3944601" cy="2012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for Question 2</a:t>
            </a:r>
            <a:endParaRPr/>
          </a:p>
        </p:txBody>
      </p:sp>
      <p:sp>
        <p:nvSpPr>
          <p:cNvPr id="111" name="Google Shape;111;p21"/>
          <p:cNvSpPr txBox="1"/>
          <p:nvPr>
            <p:ph idx="1" type="body"/>
          </p:nvPr>
        </p:nvSpPr>
        <p:spPr>
          <a:xfrm>
            <a:off x="311700" y="1152475"/>
            <a:ext cx="8520600" cy="3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1</a:t>
            </a:r>
            <a:r>
              <a:rPr lang="en" sz="1300">
                <a:solidFill>
                  <a:srgbClr val="000000"/>
                </a:solidFill>
              </a:rPr>
              <a:t>)The first thing looking at orders data was to analyse on which day was the traffic higher. I used a  bar graph to explore on Tableau</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2)To see the buying pattern from an application I used days_since_prior_order column to build a treemap.</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3)Pivot table helped to get the number of products for each order_id and the frequency of the number of products with pivot charts gave an idea of the average number of products ordered at once.</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4)To know which department should be placed where strategically, I used market basket analysis. I referred to videos on how to run a market basket analysis and created a dashboard to select different departments and see what was bought along with it the most number of times.</a:t>
            </a:r>
            <a:endParaRPr sz="13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