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38" r:id="rId5"/>
    <p:sldId id="340" r:id="rId6"/>
    <p:sldId id="339" r:id="rId7"/>
    <p:sldId id="349" r:id="rId8"/>
    <p:sldId id="348" r:id="rId9"/>
    <p:sldId id="352" r:id="rId10"/>
    <p:sldId id="350" r:id="rId11"/>
    <p:sldId id="351" r:id="rId12"/>
    <p:sldId id="353" r:id="rId13"/>
    <p:sldId id="357" r:id="rId14"/>
    <p:sldId id="355" r:id="rId15"/>
    <p:sldId id="356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5735"/>
  </p:normalViewPr>
  <p:slideViewPr>
    <p:cSldViewPr snapToGrid="0">
      <p:cViewPr>
        <p:scale>
          <a:sx n="108" d="100"/>
          <a:sy n="108" d="100"/>
        </p:scale>
        <p:origin x="4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6:56:0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 0 24575,'-23'0'0,"4"0"0,-4 0 0,8 0 0,-2 0 0,7 0 0,-27 0 0,18 0 0,-19 0 0,24 0 0,1 0 0,0 0 0,3 0 0,-8 4 0,9 1 0,-9 4 0,8 0 0,-3 0 0,0-1 0,3 1 0,-8 0 0,9 0 0,-5 0 0,6-1 0,-1-3 0,1 3 0,-1-4 0,0 5 0,1-1 0,-1-3 0,0 3 0,1-4 0,3 5 0,-3-1 0,4 1 0,-5-1 0,0 1 0,1-1 0,-1 1 0,0 3 0,1-2 0,-6 7 0,4-3 0,-3 5 0,3 0 0,1-5 0,0-1 0,0 0 0,4-3 0,-3 3 0,7-5 0,-3 1 0,0-1 0,3 1 0,-2 4 0,-1-4 0,3 9 0,-7-4 0,7 0 0,-3 0 0,4-6 0,0 0 0,-4 1 0,3-1 0,-3 1 0,4-1 0,0 0 0,0 1 0,0-1 0,0 5 0,0 1 0,0 5 0,0 4 0,0-3 0,0-1 0,0-1 0,0-4 0,0 5 0,0-5 0,0 3 0,4-2 0,1-1 0,4 3 0,0-2 0,1 9 0,-1-4 0,5 4 0,1-5 0,0 5 0,3-4 0,-3 4 0,4 0 0,0-4 0,1 5 0,-1-7 0,5 2 0,-4-1 0,4 1 0,-5-6 0,3 3 0,-6-7 0,0 3 0,-7-5 0,-1-3 0,1-1 0,-1-4 0,1 4 0,4-3 0,6 2 0,7 2 0,4-4 0,1 8 0,-1-8 0,0 4 0,1 0 0,0-4 0,0 3 0,-6-4 0,5 0 0,-5 0 0,1 0 0,9-5 0,-8-1 0,11-4 0,-8-5 0,7 3 0,-5-3 0,4 4 0,-6 1 0,-4 0 0,-2 0 0,-5 1 0,-1 3 0,1-2 0,-5 3 0,0 0 0,-6-3 0,0 7 0,1-3 0,-4 1 0,2-2 0,-6-8 0,7-2 0,-7-9 0,3-2 0,-4-5 0,0-6 0,0-9 0,0 5 0,0-3 0,0 18 0,0-3 0,0 8 0,0-8 0,0 3 0,-9-5 0,-1 5 0,-6-3 0,-3 3 0,3-5 0,-4 6 0,1 1 0,4 5 0,2 0 0,4 5 0,-1-4 0,5 8 0,-3 1 0,7 1 0,-3 4 0,1-5 0,2-4 0,-7 4 0,7-9 0,-7 4 0,3 0 0,-4-4 0,4 8 0,-3-3 0,7 0 0,-7 3 0,3-3 0,1 4 0,-4 1 0,3 3 0,-4-3 0,1 3 0,-1-8 0,-4 3 0,2-3 0,-6 3 0,7 2 0,-3-1 0,4-4 0,-5 2 0,1-6 0,2 7 0,-5-2 0,10 3 0,-7 4 0,9-3 0,-4 8 0,4-4 0,-1 4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6:56:06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858 11 24575,'-17'0'0,"5"0"0,-1 0 0,4 0 0,-4 0 0,3 0 0,-8 0 0,4 0 0,-10 0 0,-2 0 0,1 0 0,-5 0 0,10 0 0,-5 0 0,1 0 0,8 0 0,-7 0 0,9 0 0,-5 0 0,0 4 0,5 1 0,-4 4 0,4 0 0,-5 1 0,-6-1 0,5 5 0,-10 2 0,5-1 0,0 4 0,-5-8 0,10 7 0,-4-7 0,5 2 0,0-4 0,0 1 0,5-1 0,1 0 0,4-1 0,0 1 0,1-1 0,-1 0 0,1 1 0,-1-1 0,1 1 0,-1-1 0,1 0 0,-1 1 0,0 4 0,0-3 0,0 3 0,1-5 0,3 1 0,-3-1 0,7 1 0,-3-1 0,4 0 0,0 0 0,0 5 0,0 1 0,0 10 0,0-4 0,0 16 0,0-3 0,0 12 0,0 7 0,5-6 0,1 6 0,5-8 0,0-5 0,0-2 0,-5-6 0,2-10 0,-3 2 0,4-9 0,0 0 0,0-1 0,0 0 0,-5-3 0,4 3 0,-3-5 0,4 5 0,0-3 0,-4 3 0,2-4 0,-2-1 0,0 1 0,2-1 0,-2 5 0,4-3 0,0 3 0,0 0 0,-1-3 0,6 7 0,0-7 0,4 8 0,1-8 0,5 4 0,-4-5 0,4 1 0,-5 0 0,-1-5 0,1 3 0,5-7 0,-3 3 0,14-4 0,-8 0 0,17 0 0,-12 5 0,11-4 0,-10 4 0,3-5 0,-10 0 0,-2 0 0,-5 0 0,0 0 0,-5 0 0,-1 0 0,0 0 0,1 0 0,5 0 0,-1-4 0,1-6 0,0 0 0,5-9 0,-4 4 0,4-1 0,-5-1 0,0 2 0,0-4 0,-1 4 0,7-3 0,-5 7 0,4-8 0,-5 9 0,-1-8 0,1 7 0,0-7 0,-4 4 0,-2-1 0,-4-3 0,0 4 0,-4-5 0,4-8 0,-8 6 0,3-6 0,-4 8 0,0-5 0,0 3 0,0-8 0,0 8 0,0-3 0,0 0 0,0 4 0,0-10 0,0 10 0,0-10 0,0 10 0,0-10 0,0 10 0,0-4 0,0 5 0,0-5 0,0 4 0,0 0 0,0 2 0,0 4 0,0-5 0,0 0 0,0 0 0,0 0 0,0-5 0,-4 4 0,-1 0 0,-5 2 0,5 4 0,-3-1 0,4 2 0,-1 5 0,-3-6 0,3 5 0,0-9 0,-3 8 0,3-8 0,-4 9 0,0-5 0,0 6 0,-4-1 0,3 0 0,-11 0 0,6 0 0,-4 0 0,2 4 0,7-3 0,-3 7 0,0-7 0,3 7 0,-3-3 0,4 0 0,-4 3 0,3-3 0,-3 4 0,4 0 0,1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6:57:52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24575,'17'0'0,"12"0"0,11 0 0,7 0 0,12 0 0,-13 0 0,6 0 0,-7 0 0,0 0 0,-1 0 0,-10 5 0,1-4 0,-3 3 0,0-4 0,0 0 0,-2 4 0,-10-3 0,0 4 0,-3-5 0,-7 0 0,3 0 0,-5 0 0,1 0 0,-1 0 0,1 0 0,4 0 0,1 0 0,5 0 0,0 0 0,5 0 0,-4 4 0,-1-3 0,-6 3 0,-4-4 0,-1 0 0,1 0 0,-1 0 0,0 0 0,1 0 0,-1 4 0,1-3 0,-1 3 0,5-4 0,1 0 0,10 4 0,-4 2 0,5-1 0,-7 4 0,1-8 0,0 7 0,-5-7 0,4 3 0,-9 0 0,9-3 0,-9 3 0,9-4 0,-8 0 0,7 0 0,-7 0 0,3 0 0,-4 0 0,-1 0 0,0 0 0,1 0 0,-1 0 0,1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6:58:52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556 3192 24575,'-41'-16'0,"3"-6"0,-5-1 0,1-11 0,3 10 0,-6-4 0,12 7 0,-4 0 0,12 1 0,0 4 0,7 3 0,3-1 0,-2 0 0,7-1 0,-4-2 0,5-3 0,-1 0 0,0-10 0,0 10 0,0-10 0,0 5 0,4-1 0,-3-4 0,8 5 0,-4-6 0,1 0 0,2-6 0,-2 4 0,4-10 0,0 4 0,0-6 0,0 0 0,0 0 0,0 1 0,0-1 0,0 0 0,0 6 0,5-4 0,-4 4 0,8 1 0,-8 1 0,9 0 0,-9 4 0,4-11 0,-5 12 0,0-11 0,0 10 0,0-17 0,0 9 0,0-11 0,0 7 0,-5 0 0,-1 1 0,-5-1 0,-1 0 0,1 6 0,5-4 0,2 4 0,4-6 0,0 6 0,0-5 0,0 6 0,0-1 0,0 2 0,0-7 0,0 10 0,0-5 0,0 9 0,0 15 0,0-4 0,0 10 0,0 1 0,0-1 0,0 1 0,0-5 0,0-2 0,0-4 0,0 0 0,0-5 0,0-2 0,0 1 0,0-5 0,0 5 0,0-6 0,0 0 0,0 5 0,0-4 0,0 5 0,0-6 0,3 14 0,-2 0 0,6 7 0,-1-4 0,8-10 0,7-3 0,1 1 0,3 1 0,-6 6 0,-5 5 0,-1 0 0,-4 6 0,-1-1 0,1 1 0,-1-1 0,1-4 0,0 3 0,0-7 0,4 7 0,-3-8 0,8 3 0,-8 1 0,3-4 0,-4 9 0,0-5 0,4 5 0,-4 1 0,4-1 0,-4 0 0,4 4 0,1-3 0,5 7 0,-1-7 0,1 7 0,0-8 0,0 8 0,-1-3 0,1 4 0,0 0 0,5 0 0,2 0 0,4 0 0,1 0 0,6 0 0,-5 0 0,12 0 0,-12 0 0,12 0 0,-12 0 0,5 0 0,-6 0 0,0 0 0,-6 0 0,0 0 0,-2 0 0,-3 0 0,10 0 0,-10 0 0,9 0 0,-9 0 0,10 0 0,-5 0 0,6 0 0,0 0 0,-6 0 0,5 4 0,-10-3 0,4 8 0,-10-8 0,-1 7 0,-4-7 0,-1 3 0,1 0 0,-1-3 0,1 2 0,-1-3 0,1 0 0,4 0 0,1 0 0,5 0 0,0 0 0,-1 0 0,1 0 0,0 0 0,0 0 0,5 0 0,-4 0 0,4 0 0,9 9 0,-6-2 0,7 7 0,-5 1 0,-9-5 0,10 9 0,-10-4 0,4 1 0,-5-3 0,-1-3 0,-3-1 0,-2-1 0,-5 1 0,1-1 0,-1 1 0,1-1 0,-1 1 0,-3 4 0,-1-3 0,-4 7 0,0 3 0,0 0 0,0 9 0,0 3 0,0 6 0,0 22 0,0-11 0,0 34 0,0-10 0,0 1 0,0 8 0,-6-18 0,4 14 0,-9-7 0,10-3 0,-10-15 0,10 6 0,-9-13 0,9 6 0,-10-7 0,10 0 0,-9 0 0,9 26 0,-9-19 0,8 20 0,-3-28 0,5 1 0,-4-7 0,3 6 0,-4-12 0,1-1 0,3-2 0,-8-4 0,8 6 0,-8-1 0,8 7 0,-9-4 0,5 4 0,-6-6 0,0 6 0,1-5 0,-1 5 0,1-6 0,-1 6 0,0-4 0,1 4 0,4-12 0,-3 5 0,8-5 0,-4 1 0,5 3 0,-4-9 0,3 10 0,-4-10 0,5 4 0,0-5 0,0 0 0,0-1 0,0 1 0,0-5 0,0 4 0,0-4 0,0 5 0,5 0 0,0 3 0,0-7 0,3 7 0,-7-13 0,7 4 0,-7-4 0,3-1 0,-4 1 0,4-5 0,-3 3 0,2-2 0,-3 3 0,0 0 0,0 5 0,4-4 0,-3 9 0,3-8 0,-4 3 0,0-5 0,0 1 0,0-1 0,0 1 0,0-1 0,0 0 0,4 1 0,-3 9 0,2 3 0,-3 10 0,5 0 0,-4 6 0,8-5 0,-7 5 0,7-6 0,-8-5 0,3-2 0,-4-6 0,4-3 0,-3-2 0,3-5 0,-4 0 0,0-3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7:06:20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24575,'19'0'0,"2"0"0,-7 0 0,5 0 0,-1 0 0,-3 0 0,2 0 0,-7 0 0,3 0 0,-5 0 0,1 0 0,-1 0 0,0 0 0,0 0 0,0 0 0,0 0 0,1 0 0,-1 0 0,1 0 0,4 0 0,-4 0 0,4 0 0,-4 0 0,-1 0 0,1 0 0,-1 0 0,1 0 0,-1 0 0,0 0 0,0 0 0,0 0 0,1 0 0,-1 0 0,1 0 0,-1 0 0,1 0 0,4 0 0,-4 0 0,5 0 0,-6 0 0,1 0 0,-1 0 0,1 0 0,-1 0 0,5 0 0,-3 0 0,3 0 0,-5 0 0,1 0 0,-1 0 0,1 0 0,-1 0 0,0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7:06:26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24575,'18'0'0,"-1"0"0,-9 0 0,1 0 0,-1 0 0,0 0 0,0 0 0,0 0 0,0 0 0,0 0 0,0 0 0,0 0 0,0 0 0,5 0 0,1 0 0,5 0 0,5 0 0,-4 0 0,4 0 0,-5 4 0,0-3 0,-5 3 0,-1 0 0,-4-3 0,-1 3 0,0-1 0,0-2 0,0 3 0,0-4 0,0 0 0,-1 0 0,1 0 0,0 0 0,0 0 0,0 0 0,0 0 0,0 0 0,1 0 0,4 0 0,7 0 0,0-5 0,9 4 0,-9-7 0,10 7 0,-10-4 0,0 2 0,-7 2 0,-5-3 0,1 4 0,-1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7:35:37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 1168 24575,'-17'0'0,"0"0"0,-2 0 0,4 0 0,-2 0 0,2 0 0,-9 0 0,-15 0 0,5 0 0,-16 0 0,17 0 0,-18-5 0,5-2 0,-8-5 0,3 1 0,6-1 0,6 1 0,-5-5 0,17 5 0,-3-9 0,5 9 0,5-2 0,-10-2 0,14 0 0,-7-1 0,13-2 0,-8 4 0,8 0 0,0-4 0,2 8 0,7-8 0,-6 4 0,6 0 0,-4-4 0,5 4 0,0-5 0,0 0 0,0-5 0,0-2 0,0-5 0,0 0 0,0 0 0,0-6 0,0-2 0,0 1 0,5-6 0,2 5 0,3 1 0,1 0 0,4 8 0,-4 4 0,8-3 0,-3 3 0,3 1 0,1-5 0,-1 10 0,0-4 0,-4 5 0,3 0 0,-4 0 0,5 4 0,-4-2 0,3 6 0,1-3 0,7 4 0,5 0 0,-1 4 0,0-4 0,0 5 0,-4-1 0,3-3 0,-9 7 0,5-2 0,-7 4 0,1 0 0,5 0 0,-4 0 0,9 0 0,-4 0 0,0 0 0,4 0 0,-3 4 0,4 2 0,0 4 0,-5 0 0,-1-1 0,0 1 0,-4 0 0,0-1 0,-3 0 0,-7 0 0,8 0 0,-9 0 0,9 0 0,-4 0 0,5 0 0,6 12 0,1-4 0,1 8 0,2-4 0,-2 4 0,3-8 0,-3 8 0,-4-10 0,-4-1 0,-5-1 0,4-3 0,-8 3 0,7 5 0,-7-3 0,3 7 0,0-12 0,-2 7 0,2-7 0,-4 8 0,0-8 0,0 3 0,0 0 0,-1-4 0,-3 5 0,-1-6 0,-4 1 0,0 4 0,0 1 0,0 4 0,0 1 0,0 0 0,0 0 0,0 0 0,0-1 0,0 1 0,0 0 0,-4 0 0,-1 0 0,-5-5 0,1 3 0,-4-7 0,2 8 0,-7-8 0,4 4 0,-5-5 0,0 1 0,0-1 0,0 1 0,-5-1 0,4-3 0,-5 2 0,6-7 0,0 4 0,0-1 0,1-3 0,3 3 0,-2-4 0,2 4 0,1-3 0,-4 8 0,-5-8 0,7 7 0,-10-7 0,16 2 0,-3-3 0,4 4 0,1-3 0,3 6 0,-2-6 0,2 3 0,0 0 0,-3 0 0,4 1 0,-5 3 0,1-4 0,-1 5 0,0-1 0,1 1 0,-1-1 0,1-3 0,-1-2 0,5-3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6T17:35:42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 15 24575,'-23'0'0,"0"0"0,9 0 0,-9 0 0,7 0 0,-20 0 0,14 0 0,-13 0 0,15 0 0,-10 0 0,14 0 0,-7 0 0,9 0 0,-5 0 0,5 0 0,1 0 0,8 4 0,1 1 0,1 3 0,2 0 0,-7 1 0,7-1 0,-7 1 0,3 4 0,0 1 0,-3 5 0,2 5 0,-4-4 0,0 4 0,5-5 0,-3 0 0,3-5 0,0 3 0,1-2 0,0-1 0,3 4 0,-3-4 0,4 0 0,0 3 0,0-3 0,0 5 0,0 0 0,0 0 0,0 5 0,0-4 0,0 4 0,0 0 0,-4-4 0,3 5 0,-3-7 0,4 1 0,0 0 0,-4-5 0,3 4 0,-3 1 0,4 1 0,0 4 0,0 7 0,0-4 0,0 10 0,0-6 0,0-1 0,0-4 0,0-2 0,0-5 0,0-1 0,0 1 0,0-5 0,0 4 0,0-8 0,4 7 0,1-7 0,4 3 0,0 0 0,0-3 0,4 7 0,1-7 0,10 4 0,-3-4 0,8 0 0,-4 0 0,6 0 0,-6-4 0,5 3 0,-5-8 0,6 3 0,-6-4 0,0 0 0,-1 0 0,-4 0 0,4 0 0,-5 0 0,-1 0 0,1 0 0,5 0 0,-4-4 0,10-1 0,-5-1 0,6-3 0,6 3 0,-4 0 0,3 1 0,8 0 0,-16 4 0,10-4 0,-19 5 0,0-4 0,0-1 0,-5-4 0,-1 0 0,0 0 0,-3-5 0,3 4 0,1-8 0,0 8 0,1-8 0,-2 4 0,1-5 0,-4 4 0,3-2 0,-4 2 0,1-9 0,-1 4 0,-3-9 0,3 3 0,-8-5 0,3 0 0,-4 0 0,0 5 0,0-3 0,0 8 0,0-3 0,0 5 0,0 0 0,-4 0 0,-1 0 0,-10-5 0,1 4 0,-2-9 0,3 9 0,-2-10 0,4 15 0,1-8 0,2 9 0,3-1 0,0 2 0,-2 5 0,6-5 0,-7 3 0,3-8 0,-4 8 0,0-7 0,0 2 0,-1-4 0,1 0 0,3 1 0,-2 3 0,7 2 0,-6 5 0,2 3 0,0-3 0,-3 3 0,-1-4 0,-1-4 0,-8 3 0,4-8 0,-5 4 0,0-1 0,0-3 0,0 7 0,1-2 0,3 4 0,-2-1 0,7 5 0,-3-3 0,0 7 0,3-3 0,-3 4 0,4 0 0,1 0 0,-1 0 0,-4 0 0,3 0 0,-8 0 0,9 0 0,-9 0 0,8 0 0,-3 0 0,4 0 0,1 0 0,-1 0 0,1 0 0,4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8/6/20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8/6/20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8/6/20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PromptCloudHQ/amazon-reviews-unlocked-mobile-phon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Reviews: Unlocked </a:t>
            </a:r>
            <a:r>
              <a:rPr lang="en-US" dirty="0" err="1"/>
              <a:t>MoBile</a:t>
            </a:r>
            <a:r>
              <a:rPr lang="en-US" dirty="0"/>
              <a:t> 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Xuanran</a:t>
            </a:r>
            <a:r>
              <a:rPr lang="en-US" dirty="0"/>
              <a:t> Ji</a:t>
            </a:r>
          </a:p>
          <a:p>
            <a:r>
              <a:rPr lang="en-US" dirty="0"/>
              <a:t>IST 736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2853-FC9C-7B41-8D06-572C9796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531917"/>
            <a:ext cx="11029617" cy="4891997"/>
          </a:xfrm>
        </p:spPr>
        <p:txBody>
          <a:bodyPr/>
          <a:lstStyle/>
          <a:p>
            <a:r>
              <a:rPr lang="en-US" dirty="0"/>
              <a:t>Accuracy score: 0.7456142470520007 </a:t>
            </a:r>
          </a:p>
          <a:p>
            <a:r>
              <a:rPr lang="en-US" dirty="0"/>
              <a:t>Confusion Matrix (1 star rating predicted as 5 star, 5 star predicted to be 1 star)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93DE2-ACB2-E74C-A42F-D74123E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svc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1DBBA-740A-EB47-B8A7-1ECFA7BF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516766"/>
            <a:ext cx="4021063" cy="33015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5E6568-E93F-564A-A526-63E8C1C354BB}"/>
                  </a:ext>
                </a:extLst>
              </p14:cNvPr>
              <p14:cNvContentPartPr/>
              <p14:nvPr/>
            </p14:nvContentPartPr>
            <p14:xfrm>
              <a:off x="3059523" y="2848086"/>
              <a:ext cx="516600" cy="420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5E6568-E93F-564A-A526-63E8C1C354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523" y="2830446"/>
                <a:ext cx="5522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F99DEA-301A-534C-A3C8-2B96B0261685}"/>
                  </a:ext>
                </a:extLst>
              </p14:cNvPr>
              <p14:cNvContentPartPr/>
              <p14:nvPr/>
            </p14:nvContentPartPr>
            <p14:xfrm>
              <a:off x="1222803" y="4816566"/>
              <a:ext cx="390960" cy="420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F99DEA-301A-534C-A3C8-2B96B0261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4803" y="4798566"/>
                <a:ext cx="42660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8AA39-B66B-3F41-814E-169DFA4D3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348" y="2090057"/>
            <a:ext cx="6923475" cy="289655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01F2FA-84FF-0F41-9AE6-5458130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svc model</a:t>
            </a:r>
          </a:p>
        </p:txBody>
      </p:sp>
    </p:spTree>
    <p:extLst>
      <p:ext uri="{BB962C8B-B14F-4D97-AF65-F5344CB8AC3E}">
        <p14:creationId xmlns:p14="http://schemas.microsoft.com/office/powerpoint/2010/main" val="29671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271C-84B4-5047-A13B-88C75F2E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519" y="1341913"/>
            <a:ext cx="10898290" cy="5082002"/>
          </a:xfrm>
        </p:spPr>
        <p:txBody>
          <a:bodyPr/>
          <a:lstStyle/>
          <a:p>
            <a:r>
              <a:rPr lang="en-US" dirty="0"/>
              <a:t>Prediction shows error that predict one stars rating as five stars rating</a:t>
            </a:r>
          </a:p>
          <a:p>
            <a:r>
              <a:rPr lang="en-US" dirty="0"/>
              <a:t>Total error 3055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C412F6-EA86-1147-A9DF-CF02167C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F4AE9-2408-A04A-8FFD-42F97176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2" y="2200634"/>
            <a:ext cx="9987148" cy="39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29B4-9730-AE42-86BE-A8982523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56391"/>
            <a:ext cx="11029617" cy="4467523"/>
          </a:xfrm>
        </p:spPr>
        <p:txBody>
          <a:bodyPr/>
          <a:lstStyle/>
          <a:p>
            <a:r>
              <a:rPr lang="en-US" dirty="0"/>
              <a:t>In terms of accuracy, linear SVC perform better than Multinomial Naive Bayes Model</a:t>
            </a:r>
          </a:p>
          <a:p>
            <a:r>
              <a:rPr lang="en-US" dirty="0"/>
              <a:t>Linear SVC perform better prediction for rating other rating</a:t>
            </a:r>
          </a:p>
          <a:p>
            <a:r>
              <a:rPr lang="en-US" dirty="0"/>
              <a:t>Both model have difficulty to predict negation reviews</a:t>
            </a:r>
          </a:p>
          <a:p>
            <a:r>
              <a:rPr lang="en-US" dirty="0"/>
              <a:t>Linear SVC model are more flexibility to penalties and loss functions when there are large numbers of samples.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31B67-C02D-9D45-8C05-F32B4FB3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62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 </a:t>
            </a:r>
          </a:p>
          <a:p>
            <a:r>
              <a:rPr lang="en-US" dirty="0"/>
              <a:t>Performance 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Error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A42916-AD30-FD46-80DC-7FE541E6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668213"/>
            <a:ext cx="3521574" cy="3521574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Customer Reviews help customers to learn more about the product and decide whether it is the right product for them before purchase.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Reviews not only have the power to influence consumer decisions but can strengthen a company's credibility. Reviews have the power to gain customer trust and encourage customers to interact with the product company.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1531917"/>
            <a:ext cx="11029615" cy="4536374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goal of the project is to classify the review with right rating because customer rating are not 100% accurate. Sometime people accidentally left bad ratings with good reviews and a good rating for a bad review.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 ratings are integers ranging from one to five that represent how the reviewer likes about the product. Apply text mining for classification task.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37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442313"/>
            <a:ext cx="10825561" cy="455553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https://www.kaggle.com/PromptCloudHQ/amazon-reviews-unlocked-mobile-phones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413840 rows and 6 columns (information about brand, rating, price, reviews)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Distribution of rating (Data is skewed towards very positive reviews with 5 rating being the most)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590433-3FCF-F844-AEC7-EE303769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2" y="1773936"/>
            <a:ext cx="8543191" cy="165506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9C78D-C2E8-A84F-8220-CF960D54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47" y="4328239"/>
            <a:ext cx="3373291" cy="21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242-A0F9-0E4A-A26B-BA4EB983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769" y="1442313"/>
            <a:ext cx="10922040" cy="4981602"/>
          </a:xfrm>
        </p:spPr>
        <p:txBody>
          <a:bodyPr/>
          <a:lstStyle/>
          <a:p>
            <a:r>
              <a:rPr lang="en-US" dirty="0"/>
              <a:t>Data is skewed with more than 50% of reviews being a 5 stars rating.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majority vote baseline (54%) since data is skewed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AEE89F-50FD-A74F-86C6-0235343D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Baselines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B0B11A-6940-164B-ABD1-523E683D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3" y="2063832"/>
            <a:ext cx="3441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2853-FC9C-7B41-8D06-572C9796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531917"/>
            <a:ext cx="11029617" cy="4891997"/>
          </a:xfrm>
        </p:spPr>
        <p:txBody>
          <a:bodyPr/>
          <a:lstStyle/>
          <a:p>
            <a:r>
              <a:rPr lang="en-US" dirty="0"/>
              <a:t>Accuracy score: 0.7012976029383337</a:t>
            </a:r>
          </a:p>
          <a:p>
            <a:r>
              <a:rPr lang="en-US" dirty="0"/>
              <a:t>Confusion Matrix (1 star rating predicted as 5 star, 5 star predicted to be 1 star)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93DE2-ACB2-E74C-A42F-D74123E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Naive Bayes Model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535341-0CDC-D644-BDA2-10E5730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518557"/>
            <a:ext cx="3752272" cy="30822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748E3A-AFCB-5149-86AF-4652277D45D5}"/>
                  </a:ext>
                </a:extLst>
              </p14:cNvPr>
              <p14:cNvContentPartPr/>
              <p14:nvPr/>
            </p14:nvContentPartPr>
            <p14:xfrm>
              <a:off x="2895723" y="2738646"/>
              <a:ext cx="436680" cy="43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748E3A-AFCB-5149-86AF-4652277D4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8083" y="2720646"/>
                <a:ext cx="4723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692575-8A5D-3A46-9181-6BC574AA3FCB}"/>
                  </a:ext>
                </a:extLst>
              </p14:cNvPr>
              <p14:cNvContentPartPr/>
              <p14:nvPr/>
            </p14:nvContentPartPr>
            <p14:xfrm>
              <a:off x="938403" y="4657086"/>
              <a:ext cx="452160" cy="45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692575-8A5D-3A46-9181-6BC574AA3F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03" y="4639086"/>
                <a:ext cx="487800" cy="4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1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2853-FC9C-7B41-8D06-572C9796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531917"/>
            <a:ext cx="11029617" cy="4891997"/>
          </a:xfrm>
        </p:spPr>
        <p:txBody>
          <a:bodyPr/>
          <a:lstStyle/>
          <a:p>
            <a:r>
              <a:rPr lang="en-US" dirty="0"/>
              <a:t>Precision, Recall, and F-Measure support for Imbalanced Classification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93DE2-ACB2-E74C-A42F-D74123E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Naive Bayes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70488-772B-5C4B-98C7-547B2E04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4" y="1944991"/>
            <a:ext cx="6757760" cy="2968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EE6007-4AF6-4042-9324-5906AE8B9CCC}"/>
                  </a:ext>
                </a:extLst>
              </p14:cNvPr>
              <p14:cNvContentPartPr/>
              <p14:nvPr/>
            </p14:nvContentPartPr>
            <p14:xfrm>
              <a:off x="4989483" y="3861126"/>
              <a:ext cx="46728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EE6007-4AF6-4042-9324-5906AE8B9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1483" y="3843126"/>
                <a:ext cx="5029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E61DE1-7509-594B-8763-E45AD3D0F013}"/>
                  </a:ext>
                </a:extLst>
              </p14:cNvPr>
              <p14:cNvContentPartPr/>
              <p14:nvPr/>
            </p14:nvContentPartPr>
            <p14:xfrm>
              <a:off x="4813443" y="2723166"/>
              <a:ext cx="711720" cy="121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E61DE1-7509-594B-8763-E45AD3D0F0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803" y="2705526"/>
                <a:ext cx="747360" cy="12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8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AB30-F43A-1F47-925D-3101AF94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442312"/>
            <a:ext cx="11029617" cy="4483475"/>
          </a:xfrm>
        </p:spPr>
        <p:txBody>
          <a:bodyPr/>
          <a:lstStyle/>
          <a:p>
            <a:r>
              <a:rPr lang="en-US" dirty="0"/>
              <a:t>Prediction shows error that predict one stars rating as five stars rating</a:t>
            </a:r>
          </a:p>
          <a:p>
            <a:r>
              <a:rPr lang="en-US" dirty="0"/>
              <a:t>Total error 3167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D7F758-3CDF-134F-82D6-89909F5D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err="1"/>
              <a:t>ANalysis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1DCDF-8324-6445-8B65-31408C88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2" y="2422566"/>
            <a:ext cx="10783495" cy="29931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3D039F-B34D-5041-A028-001412B23DC8}"/>
                  </a:ext>
                </a:extLst>
              </p14:cNvPr>
              <p14:cNvContentPartPr/>
              <p14:nvPr/>
            </p14:nvContentPartPr>
            <p14:xfrm>
              <a:off x="800163" y="2622366"/>
              <a:ext cx="1998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3D039F-B34D-5041-A028-001412B23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163" y="2604366"/>
                <a:ext cx="235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D670F4-EF9B-6F4A-B7E8-5B73C9470662}"/>
                  </a:ext>
                </a:extLst>
              </p14:cNvPr>
              <p14:cNvContentPartPr/>
              <p14:nvPr/>
            </p14:nvContentPartPr>
            <p14:xfrm>
              <a:off x="1145403" y="3559806"/>
              <a:ext cx="234720" cy="10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D670F4-EF9B-6F4A-B7E8-5B73C94706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763" y="3542166"/>
                <a:ext cx="27036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2532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378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Helvetica Light</vt:lpstr>
      <vt:lpstr>Wingdings 2</vt:lpstr>
      <vt:lpstr>DividendVTI</vt:lpstr>
      <vt:lpstr>Amazon Reviews: Unlocked MoBile Phones</vt:lpstr>
      <vt:lpstr>Outline</vt:lpstr>
      <vt:lpstr>Introduction</vt:lpstr>
      <vt:lpstr>Goal</vt:lpstr>
      <vt:lpstr>Data</vt:lpstr>
      <vt:lpstr>Evaluation Baselines</vt:lpstr>
      <vt:lpstr>Multinomial Naive Bayes Model</vt:lpstr>
      <vt:lpstr>Multinomial Naive Bayes Model</vt:lpstr>
      <vt:lpstr>Error ANalysis</vt:lpstr>
      <vt:lpstr>Linear svc Model</vt:lpstr>
      <vt:lpstr>Linear svc model</vt:lpstr>
      <vt:lpstr>Error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Reviews: Unlocked MoIBle Phones</dc:title>
  <dc:creator>Xuanran Ji</dc:creator>
  <cp:lastModifiedBy>Xuanran Ji</cp:lastModifiedBy>
  <cp:revision>16</cp:revision>
  <dcterms:created xsi:type="dcterms:W3CDTF">2020-08-06T06:48:33Z</dcterms:created>
  <dcterms:modified xsi:type="dcterms:W3CDTF">2020-08-06T18:55:47Z</dcterms:modified>
</cp:coreProperties>
</file>