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5143500" cx="9144000"/>
  <p:notesSz cx="6858000" cy="9144000"/>
  <p:embeddedFontLst>
    <p:embeddedFont>
      <p:font typeface="Roboto"/>
      <p:regular r:id="rId75"/>
      <p:bold r:id="rId76"/>
      <p:italic r:id="rId77"/>
      <p:boldItalic r:id="rId78"/>
    </p:embeddedFont>
    <p:embeddedFont>
      <p:font typeface="Nunito"/>
      <p:regular r:id="rId79"/>
      <p:bold r:id="rId80"/>
      <p:italic r:id="rId81"/>
      <p:boldItalic r:id="rId82"/>
    </p:embeddedFont>
    <p:embeddedFont>
      <p:font typeface="Montserrat"/>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4B5806-73B7-42B0-A44E-BE1B650C26F5}">
  <a:tblStyle styleId="{F54B5806-73B7-42B0-A44E-BE1B650C26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Montserrat-bold.fntdata"/><Relationship Id="rId83" Type="http://schemas.openxmlformats.org/officeDocument/2006/relationships/font" Target="fonts/Montserrat-regular.fntdata"/><Relationship Id="rId42" Type="http://schemas.openxmlformats.org/officeDocument/2006/relationships/slide" Target="slides/slide36.xml"/><Relationship Id="rId86" Type="http://schemas.openxmlformats.org/officeDocument/2006/relationships/font" Target="fonts/Montserrat-boldItalic.fntdata"/><Relationship Id="rId41" Type="http://schemas.openxmlformats.org/officeDocument/2006/relationships/slide" Target="slides/slide35.xml"/><Relationship Id="rId85" Type="http://schemas.openxmlformats.org/officeDocument/2006/relationships/font" Target="fonts/Montserrat-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Nunito-bold.fntdata"/><Relationship Id="rId82" Type="http://schemas.openxmlformats.org/officeDocument/2006/relationships/font" Target="fonts/Nunito-boldItalic.fntdata"/><Relationship Id="rId81"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Roboto-italic.fntdata"/><Relationship Id="rId32" Type="http://schemas.openxmlformats.org/officeDocument/2006/relationships/slide" Target="slides/slide26.xml"/><Relationship Id="rId76" Type="http://schemas.openxmlformats.org/officeDocument/2006/relationships/font" Target="fonts/Roboto-bold.fntdata"/><Relationship Id="rId35" Type="http://schemas.openxmlformats.org/officeDocument/2006/relationships/slide" Target="slides/slide29.xml"/><Relationship Id="rId79" Type="http://schemas.openxmlformats.org/officeDocument/2006/relationships/font" Target="fonts/Nunito-regular.fntdata"/><Relationship Id="rId34" Type="http://schemas.openxmlformats.org/officeDocument/2006/relationships/slide" Target="slides/slide28.xml"/><Relationship Id="rId78" Type="http://schemas.openxmlformats.org/officeDocument/2006/relationships/font" Target="fonts/Roboto-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dcfbb5b4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dcfbb5b4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dcfbb5b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dcfbb5b4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dcfbb5b4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dcfbb5b4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dcfbb5b4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dcfbb5b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dcfbb5b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dcfbb5b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dcfbb5b4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dcfbb5b4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dcfbb5b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dcfbb5b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dcfbb5b4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dcfbb5b4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dcfbb5b4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dcfbb5b4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e0aef76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e0aef76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39f422f9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39f422f9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e0aef763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e0aef763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e0aef76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e0aef76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e0aef763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e0aef763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e0aef763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e0aef763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385640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385640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3856409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3856409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3856409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3856409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3856409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3856409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3856409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3856409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38564094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3856409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39f422f9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39f422f9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e0aef76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e0aef76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fabd204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fabd204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fabd204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fabd204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fabd204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fabd204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fabd2047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fabd2047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fabd2047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fabd2047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fabd2047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fabd2047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fabd2047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fabd2047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fabd2047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fabd2047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fabd204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fabd2047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dcfbb5b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dcfbb5b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fabd2047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fabd2047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0eb5496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0eb5496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fdfa752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fdfa752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fdfa752e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fdfa752e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fdfa752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fdfa752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0eb5496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0eb5496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0eb5496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0eb5496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0eb54969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0eb54969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0eb54969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0eb5496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0eb54969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0eb54969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39f422f9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39f422f9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0eb5496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90eb5496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0eb5496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0eb5496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90eb54969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90eb54969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0eb54969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0eb54969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0feb7ee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0feb7ee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4fdfa752e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4fdfa752e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fdfa752e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4fdfa752e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4fdfa752e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4fdfa752e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fdfa752e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4fdfa752e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90feb7ee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90feb7ee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dcfbb5b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dcfbb5b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0feb7ee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90feb7ee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0feb7ee1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0feb7ee1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90feb7ee1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90feb7ee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0feb7ee1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90feb7ee1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4fdfa752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4fdfa752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4fdfa752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4fdfa752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4fdfa752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4fdfa752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4fdfa752e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4fdfa752e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4fdfa752e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4fdfa752e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dcfbb5b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dcfbb5b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dcfbb5b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dcfbb5b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e0aef76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e0aef76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orporatefinanceinstitute.com/resources/valuation/net-present-value-np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eaweb.org/research/mafia-italy-voting-construction" TargetMode="External"/><Relationship Id="rId4" Type="http://schemas.openxmlformats.org/officeDocument/2006/relationships/hyperlink" Target="https://www.aeaweb.org/research/what-impact-does-public-health-insurance-have-on-labor-market" TargetMode="External"/><Relationship Id="rId5" Type="http://schemas.openxmlformats.org/officeDocument/2006/relationships/hyperlink" Target="https://www.aeaweb.org/research/rain-on-election-day-dampen-turnout-years-to-com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49900" y="795025"/>
            <a:ext cx="8282400" cy="72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5977"/>
              <a:t>Unit- 3 </a:t>
            </a:r>
            <a:endParaRPr b="1" sz="5977"/>
          </a:p>
          <a:p>
            <a:pPr indent="0" lvl="0" marL="0" rtl="0" algn="ctr">
              <a:spcBef>
                <a:spcPts val="0"/>
              </a:spcBef>
              <a:spcAft>
                <a:spcPts val="0"/>
              </a:spcAft>
              <a:buNone/>
            </a:pPr>
            <a:r>
              <a:rPr b="1" lang="en" sz="4311"/>
              <a:t>FUNDAMENTALS OF ECONOMICS</a:t>
            </a:r>
            <a:endParaRPr b="1" sz="4311"/>
          </a:p>
        </p:txBody>
      </p:sp>
      <p:sp>
        <p:nvSpPr>
          <p:cNvPr id="55" name="Google Shape;55;p13"/>
          <p:cNvSpPr txBox="1"/>
          <p:nvPr>
            <p:ph idx="1" type="subTitle"/>
          </p:nvPr>
        </p:nvSpPr>
        <p:spPr>
          <a:xfrm>
            <a:off x="311700" y="2834125"/>
            <a:ext cx="8520600" cy="722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4000">
                <a:solidFill>
                  <a:srgbClr val="FF0000"/>
                </a:solidFill>
              </a:rPr>
              <a:t>BY- PROF.TANVI BAGGA</a:t>
            </a:r>
            <a:endParaRPr b="1" sz="4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9332B"/>
                </a:solidFill>
              </a:rPr>
              <a:t>SIGNIFICANCE OF ECONOMICS</a:t>
            </a:r>
            <a:endParaRPr b="1">
              <a:solidFill>
                <a:srgbClr val="F9332B"/>
              </a:solidFill>
            </a:endParaRPr>
          </a:p>
        </p:txBody>
      </p:sp>
      <p:sp>
        <p:nvSpPr>
          <p:cNvPr id="106" name="Google Shape;106;p22"/>
          <p:cNvSpPr txBox="1"/>
          <p:nvPr>
            <p:ph idx="1" type="body"/>
          </p:nvPr>
        </p:nvSpPr>
        <p:spPr>
          <a:xfrm>
            <a:off x="0" y="496700"/>
            <a:ext cx="9144000" cy="4646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t/>
            </a:r>
            <a:endParaRPr b="1" sz="1700">
              <a:solidFill>
                <a:srgbClr val="111111"/>
              </a:solidFill>
              <a:highlight>
                <a:srgbClr val="FFFFFF"/>
              </a:highlight>
            </a:endParaRPr>
          </a:p>
          <a:p>
            <a:pPr indent="0" lvl="0" marL="0" rtl="0" algn="l">
              <a:spcBef>
                <a:spcPts val="400"/>
              </a:spcBef>
              <a:spcAft>
                <a:spcPts val="1200"/>
              </a:spcAft>
              <a:buNone/>
            </a:pPr>
            <a:r>
              <a:t/>
            </a:r>
            <a:endParaRPr/>
          </a:p>
        </p:txBody>
      </p:sp>
      <p:pic>
        <p:nvPicPr>
          <p:cNvPr id="107" name="Google Shape;107;p22"/>
          <p:cNvPicPr preferRelativeResize="0"/>
          <p:nvPr/>
        </p:nvPicPr>
        <p:blipFill rotWithShape="1">
          <a:blip r:embed="rId3">
            <a:alphaModFix/>
          </a:blip>
          <a:srcRect b="6037" l="0" r="0" t="13673"/>
          <a:stretch/>
        </p:blipFill>
        <p:spPr>
          <a:xfrm>
            <a:off x="0" y="634750"/>
            <a:ext cx="9144000" cy="387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0" y="0"/>
            <a:ext cx="8520600" cy="8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solidFill>
                  <a:srgbClr val="FF0000"/>
                </a:solidFill>
              </a:rPr>
              <a:t>DIFFERENCE BETWEEN MICRO AND MACRO ECONOMICS</a:t>
            </a:r>
            <a:endParaRPr b="1" sz="2520">
              <a:solidFill>
                <a:srgbClr val="FF0000"/>
              </a:solidFill>
            </a:endParaRPr>
          </a:p>
        </p:txBody>
      </p:sp>
      <p:pic>
        <p:nvPicPr>
          <p:cNvPr id="113" name="Google Shape;113;p23"/>
          <p:cNvPicPr preferRelativeResize="0"/>
          <p:nvPr/>
        </p:nvPicPr>
        <p:blipFill rotWithShape="1">
          <a:blip r:embed="rId3">
            <a:alphaModFix/>
          </a:blip>
          <a:srcRect b="13511" l="0" r="0" t="6871"/>
          <a:stretch/>
        </p:blipFill>
        <p:spPr>
          <a:xfrm>
            <a:off x="2135875" y="685800"/>
            <a:ext cx="7008125" cy="4375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0" y="0"/>
            <a:ext cx="4446150" cy="2466225"/>
          </a:xfrm>
          <a:prstGeom prst="rect">
            <a:avLst/>
          </a:prstGeom>
          <a:noFill/>
          <a:ln>
            <a:noFill/>
          </a:ln>
        </p:spPr>
      </p:pic>
      <p:pic>
        <p:nvPicPr>
          <p:cNvPr id="119" name="Google Shape;119;p24"/>
          <p:cNvPicPr preferRelativeResize="0"/>
          <p:nvPr/>
        </p:nvPicPr>
        <p:blipFill>
          <a:blip r:embed="rId4">
            <a:alphaModFix/>
          </a:blip>
          <a:stretch>
            <a:fillRect/>
          </a:stretch>
        </p:blipFill>
        <p:spPr>
          <a:xfrm>
            <a:off x="4750950" y="2466225"/>
            <a:ext cx="4393051" cy="26457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0" y="0"/>
            <a:ext cx="9144000" cy="51435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38000"/>
              </a:lnSpc>
              <a:spcBef>
                <a:spcPts val="0"/>
              </a:spcBef>
              <a:spcAft>
                <a:spcPts val="0"/>
              </a:spcAft>
              <a:buClr>
                <a:schemeClr val="dk1"/>
              </a:buClr>
              <a:buSzPct val="47665"/>
              <a:buFont typeface="Arial"/>
              <a:buNone/>
            </a:pPr>
            <a:r>
              <a:rPr b="1" lang="en" sz="2307">
                <a:solidFill>
                  <a:srgbClr val="FF0000"/>
                </a:solidFill>
                <a:highlight>
                  <a:srgbClr val="FFFFFF"/>
                </a:highlight>
              </a:rPr>
              <a:t>Microeconomics</a:t>
            </a:r>
            <a:r>
              <a:rPr b="1" lang="en" sz="1825">
                <a:solidFill>
                  <a:schemeClr val="dk1"/>
                </a:solidFill>
                <a:highlight>
                  <a:srgbClr val="FFFFFF"/>
                </a:highlight>
              </a:rPr>
              <a:t> </a:t>
            </a:r>
            <a:r>
              <a:rPr b="1" lang="en" sz="1954">
                <a:solidFill>
                  <a:schemeClr val="dk1"/>
                </a:solidFill>
                <a:highlight>
                  <a:srgbClr val="FFFFFF"/>
                </a:highlight>
              </a:rPr>
              <a:t>focuses on the choices made by individual consumers as well as businesses concerning the fluctuating cost of goods and services in an economy. Microeconomics covers several aspects, such as – </a:t>
            </a:r>
            <a:endParaRPr b="1" sz="1954">
              <a:solidFill>
                <a:schemeClr val="dk1"/>
              </a:solidFill>
              <a:highlight>
                <a:srgbClr val="FFFFFF"/>
              </a:highlight>
            </a:endParaRPr>
          </a:p>
          <a:p>
            <a:pPr indent="-324800" lvl="0" marL="457200" rtl="0" algn="l">
              <a:spcBef>
                <a:spcPts val="1200"/>
              </a:spcBef>
              <a:spcAft>
                <a:spcPts val="0"/>
              </a:spcAft>
              <a:buClr>
                <a:schemeClr val="dk1"/>
              </a:buClr>
              <a:buSzPct val="100000"/>
              <a:buChar char="●"/>
            </a:pPr>
            <a:r>
              <a:rPr b="1" lang="en" sz="1954">
                <a:solidFill>
                  <a:schemeClr val="dk1"/>
                </a:solidFill>
                <a:highlight>
                  <a:srgbClr val="FFFFFF"/>
                </a:highlight>
              </a:rPr>
              <a:t>Supply and demand for goods in different marketplaces.</a:t>
            </a:r>
            <a:endParaRPr b="1" sz="1954">
              <a:solidFill>
                <a:schemeClr val="dk1"/>
              </a:solidFill>
              <a:highlight>
                <a:srgbClr val="FFFFFF"/>
              </a:highlight>
            </a:endParaRPr>
          </a:p>
          <a:p>
            <a:pPr indent="-324800" lvl="0" marL="457200" rtl="0" algn="l">
              <a:spcBef>
                <a:spcPts val="0"/>
              </a:spcBef>
              <a:spcAft>
                <a:spcPts val="0"/>
              </a:spcAft>
              <a:buClr>
                <a:schemeClr val="dk1"/>
              </a:buClr>
              <a:buSzPct val="100000"/>
              <a:buChar char="●"/>
            </a:pPr>
            <a:r>
              <a:rPr b="1" lang="en" sz="1954">
                <a:solidFill>
                  <a:schemeClr val="dk1"/>
                </a:solidFill>
                <a:highlight>
                  <a:srgbClr val="FFFFFF"/>
                </a:highlight>
              </a:rPr>
              <a:t>Consumer behaviour, as an individual or as a group.</a:t>
            </a:r>
            <a:endParaRPr b="1" sz="1954">
              <a:solidFill>
                <a:schemeClr val="dk1"/>
              </a:solidFill>
              <a:highlight>
                <a:srgbClr val="FFFFFF"/>
              </a:highlight>
            </a:endParaRPr>
          </a:p>
          <a:p>
            <a:pPr indent="-324800" lvl="0" marL="457200" rtl="0" algn="l">
              <a:spcBef>
                <a:spcPts val="0"/>
              </a:spcBef>
              <a:spcAft>
                <a:spcPts val="0"/>
              </a:spcAft>
              <a:buClr>
                <a:schemeClr val="dk1"/>
              </a:buClr>
              <a:buSzPct val="100000"/>
              <a:buChar char="●"/>
            </a:pPr>
            <a:r>
              <a:rPr b="1" lang="en" sz="1954">
                <a:solidFill>
                  <a:schemeClr val="dk1"/>
                </a:solidFill>
                <a:highlight>
                  <a:srgbClr val="FFFFFF"/>
                </a:highlight>
              </a:rPr>
              <a:t>Demand for service and labour, including individual labour markets, demand, and determinants like the wage of an employee.</a:t>
            </a:r>
            <a:endParaRPr b="1" sz="1954">
              <a:solidFill>
                <a:schemeClr val="dk1"/>
              </a:solidFill>
              <a:highlight>
                <a:srgbClr val="FFFFFF"/>
              </a:highlight>
            </a:endParaRPr>
          </a:p>
          <a:p>
            <a:pPr indent="0" lvl="0" marL="0" rtl="0" algn="just">
              <a:lnSpc>
                <a:spcPct val="138000"/>
              </a:lnSpc>
              <a:spcBef>
                <a:spcPts val="0"/>
              </a:spcBef>
              <a:spcAft>
                <a:spcPts val="0"/>
              </a:spcAft>
              <a:buClr>
                <a:schemeClr val="dk1"/>
              </a:buClr>
              <a:buSzPct val="56272"/>
              <a:buFont typeface="Arial"/>
              <a:buNone/>
            </a:pPr>
            <a:r>
              <a:rPr b="1" lang="en" sz="1954">
                <a:solidFill>
                  <a:schemeClr val="dk1"/>
                </a:solidFill>
                <a:highlight>
                  <a:srgbClr val="FFFFFF"/>
                </a:highlight>
              </a:rPr>
              <a:t>One of the main features of microeconomics is it focuses on casual situations when a marketplace experiences certain changes in the existing conditions. It takes a bottom-up approach to analyse the economy.</a:t>
            </a:r>
            <a:endParaRPr b="1" sz="1954">
              <a:solidFill>
                <a:schemeClr val="dk1"/>
              </a:solidFill>
              <a:highlight>
                <a:srgbClr val="FFFFFF"/>
              </a:highlight>
            </a:endParaRPr>
          </a:p>
          <a:p>
            <a:pPr indent="0" lvl="0" marL="0" rtl="0" algn="just">
              <a:lnSpc>
                <a:spcPct val="138000"/>
              </a:lnSpc>
              <a:spcBef>
                <a:spcPts val="0"/>
              </a:spcBef>
              <a:spcAft>
                <a:spcPts val="0"/>
              </a:spcAft>
              <a:buNone/>
            </a:pPr>
            <a:r>
              <a:rPr b="1" lang="en" sz="2054">
                <a:solidFill>
                  <a:srgbClr val="FF0000"/>
                </a:solidFill>
                <a:highlight>
                  <a:srgbClr val="FFFFFF"/>
                </a:highlight>
              </a:rPr>
              <a:t>What are the Different Components of Microeconomics?</a:t>
            </a:r>
            <a:endParaRPr b="1" sz="2054">
              <a:solidFill>
                <a:srgbClr val="FF0000"/>
              </a:solidFill>
              <a:highlight>
                <a:srgbClr val="FFFFFF"/>
              </a:highlight>
            </a:endParaRPr>
          </a:p>
          <a:p>
            <a:pPr indent="0" lvl="0" marL="0" rtl="0" algn="just">
              <a:lnSpc>
                <a:spcPct val="138000"/>
              </a:lnSpc>
              <a:spcBef>
                <a:spcPts val="1000"/>
              </a:spcBef>
              <a:spcAft>
                <a:spcPts val="0"/>
              </a:spcAft>
              <a:buClr>
                <a:schemeClr val="dk1"/>
              </a:buClr>
              <a:buSzPct val="56272"/>
              <a:buFont typeface="Arial"/>
              <a:buNone/>
            </a:pPr>
            <a:r>
              <a:rPr b="1" lang="en" sz="1954">
                <a:solidFill>
                  <a:schemeClr val="dk1"/>
                </a:solidFill>
                <a:highlight>
                  <a:srgbClr val="FFFFFF"/>
                </a:highlight>
              </a:rPr>
              <a:t>The different components of microeconomics include:</a:t>
            </a:r>
            <a:endParaRPr b="1" sz="1954">
              <a:solidFill>
                <a:schemeClr val="dk1"/>
              </a:solidFill>
              <a:highlight>
                <a:srgbClr val="FFFFFF"/>
              </a:highlight>
            </a:endParaRPr>
          </a:p>
          <a:p>
            <a:pPr indent="-324800" lvl="0" marL="457200" rtl="0" algn="l">
              <a:spcBef>
                <a:spcPts val="1200"/>
              </a:spcBef>
              <a:spcAft>
                <a:spcPts val="0"/>
              </a:spcAft>
              <a:buClr>
                <a:schemeClr val="dk1"/>
              </a:buClr>
              <a:buSzPct val="100000"/>
              <a:buChar char="●"/>
            </a:pPr>
            <a:r>
              <a:rPr b="1" lang="en" sz="1954">
                <a:solidFill>
                  <a:schemeClr val="dk1"/>
                </a:solidFill>
                <a:highlight>
                  <a:srgbClr val="FFFFFF"/>
                </a:highlight>
              </a:rPr>
              <a:t>Market demand and supply (For example Textile)</a:t>
            </a:r>
            <a:endParaRPr b="1" sz="1954">
              <a:solidFill>
                <a:schemeClr val="dk1"/>
              </a:solidFill>
              <a:highlight>
                <a:srgbClr val="FFFFFF"/>
              </a:highlight>
            </a:endParaRPr>
          </a:p>
          <a:p>
            <a:pPr indent="-324800" lvl="0" marL="457200" rtl="0" algn="l">
              <a:spcBef>
                <a:spcPts val="0"/>
              </a:spcBef>
              <a:spcAft>
                <a:spcPts val="0"/>
              </a:spcAft>
              <a:buClr>
                <a:schemeClr val="dk1"/>
              </a:buClr>
              <a:buSzPct val="100000"/>
              <a:buChar char="●"/>
            </a:pPr>
            <a:r>
              <a:rPr b="1" lang="en" sz="1954">
                <a:solidFill>
                  <a:schemeClr val="dk1"/>
                </a:solidFill>
                <a:highlight>
                  <a:srgbClr val="FFFFFF"/>
                </a:highlight>
              </a:rPr>
              <a:t>Consumer Behavior ( for example Consumer Choice Theory)</a:t>
            </a:r>
            <a:endParaRPr b="1" sz="1954">
              <a:solidFill>
                <a:schemeClr val="dk1"/>
              </a:solidFill>
              <a:highlight>
                <a:srgbClr val="FFFFFF"/>
              </a:highlight>
            </a:endParaRPr>
          </a:p>
          <a:p>
            <a:pPr indent="-324800" lvl="0" marL="457200" rtl="0" algn="l">
              <a:spcBef>
                <a:spcPts val="0"/>
              </a:spcBef>
              <a:spcAft>
                <a:spcPts val="0"/>
              </a:spcAft>
              <a:buClr>
                <a:schemeClr val="dk1"/>
              </a:buClr>
              <a:buSzPct val="100000"/>
              <a:buChar char="●"/>
            </a:pPr>
            <a:r>
              <a:rPr b="1" lang="en" sz="1954">
                <a:solidFill>
                  <a:schemeClr val="dk1"/>
                </a:solidFill>
                <a:highlight>
                  <a:srgbClr val="FFFFFF"/>
                </a:highlight>
              </a:rPr>
              <a:t>Producers are driven by individual preferences.</a:t>
            </a:r>
            <a:endParaRPr b="1" sz="1954">
              <a:solidFill>
                <a:schemeClr val="dk1"/>
              </a:solidFill>
              <a:highlight>
                <a:srgbClr val="FFFFFF"/>
              </a:highlight>
            </a:endParaRPr>
          </a:p>
          <a:p>
            <a:pPr indent="-324800" lvl="0" marL="457200" rtl="0" algn="l">
              <a:spcBef>
                <a:spcPts val="0"/>
              </a:spcBef>
              <a:spcAft>
                <a:spcPts val="0"/>
              </a:spcAft>
              <a:buClr>
                <a:schemeClr val="dk1"/>
              </a:buClr>
              <a:buSzPct val="100000"/>
              <a:buChar char="●"/>
            </a:pPr>
            <a:r>
              <a:rPr b="1" lang="en" sz="1954">
                <a:solidFill>
                  <a:schemeClr val="dk1"/>
                </a:solidFill>
                <a:highlight>
                  <a:srgbClr val="FFFFFF"/>
                </a:highlight>
              </a:rPr>
              <a:t>Market-specific labor markets ( For example demand labor wage determination in specific markets).</a:t>
            </a:r>
            <a:endParaRPr b="1" sz="1954">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just">
              <a:lnSpc>
                <a:spcPct val="138000"/>
              </a:lnSpc>
              <a:spcBef>
                <a:spcPts val="0"/>
              </a:spcBef>
              <a:spcAft>
                <a:spcPts val="0"/>
              </a:spcAft>
              <a:buClr>
                <a:schemeClr val="dk1"/>
              </a:buClr>
              <a:buSzPts val="1100"/>
              <a:buFont typeface="Arial"/>
              <a:buNone/>
            </a:pPr>
            <a:r>
              <a:rPr b="1" lang="en" sz="1700">
                <a:solidFill>
                  <a:srgbClr val="FF0000"/>
                </a:solidFill>
                <a:highlight>
                  <a:srgbClr val="FFFFFF"/>
                </a:highlight>
              </a:rPr>
              <a:t>Macroeconomics </a:t>
            </a:r>
            <a:r>
              <a:rPr b="1" lang="en" sz="1600">
                <a:solidFill>
                  <a:schemeClr val="dk1"/>
                </a:solidFill>
                <a:highlight>
                  <a:srgbClr val="FFFFFF"/>
                </a:highlight>
              </a:rPr>
              <a:t>studies the economic progress and steps taken by a nation. It also includes the study of policies and other influencing factors that affect the economy as a whole. Macroeconomics follows a top-down approach, and involves strategies like – </a:t>
            </a:r>
            <a:endParaRPr b="1" sz="1600">
              <a:solidFill>
                <a:schemeClr val="dk1"/>
              </a:solidFill>
              <a:highlight>
                <a:srgbClr val="FFFFFF"/>
              </a:highlight>
            </a:endParaRPr>
          </a:p>
          <a:p>
            <a:pPr indent="-330200" lvl="0" marL="457200" rtl="0" algn="l">
              <a:spcBef>
                <a:spcPts val="1200"/>
              </a:spcBef>
              <a:spcAft>
                <a:spcPts val="0"/>
              </a:spcAft>
              <a:buClr>
                <a:schemeClr val="dk1"/>
              </a:buClr>
              <a:buSzPts val="1600"/>
              <a:buChar char="●"/>
            </a:pPr>
            <a:r>
              <a:rPr b="1" lang="en" sz="1600">
                <a:solidFill>
                  <a:schemeClr val="dk1"/>
                </a:solidFill>
                <a:highlight>
                  <a:srgbClr val="FFFFFF"/>
                </a:highlight>
              </a:rPr>
              <a:t>The overall economic growth of a country.</a:t>
            </a:r>
            <a:endParaRPr b="1"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b="1" lang="en" sz="1600">
                <a:solidFill>
                  <a:schemeClr val="dk1"/>
                </a:solidFill>
                <a:highlight>
                  <a:srgbClr val="FFFFFF"/>
                </a:highlight>
              </a:rPr>
              <a:t>Reasons that are likely to influence unemployment and inflation.</a:t>
            </a:r>
            <a:endParaRPr b="1"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b="1" lang="en" sz="1600">
                <a:solidFill>
                  <a:schemeClr val="dk1"/>
                </a:solidFill>
                <a:highlight>
                  <a:srgbClr val="FFFFFF"/>
                </a:highlight>
              </a:rPr>
              <a:t>Fiscal policies are likely to influence factors like interest rates.</a:t>
            </a:r>
            <a:endParaRPr b="1"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b="1" lang="en" sz="1600">
                <a:solidFill>
                  <a:schemeClr val="dk1"/>
                </a:solidFill>
                <a:highlight>
                  <a:srgbClr val="FFFFFF"/>
                </a:highlight>
              </a:rPr>
              <a:t>Effect of globalization and international trade.</a:t>
            </a:r>
            <a:endParaRPr b="1"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b="1" lang="en" sz="1600">
                <a:solidFill>
                  <a:schemeClr val="dk1"/>
                </a:solidFill>
                <a:highlight>
                  <a:srgbClr val="FFFFFF"/>
                </a:highlight>
              </a:rPr>
              <a:t>Reasons that affect varying economic growths among countries.</a:t>
            </a:r>
            <a:endParaRPr b="1" sz="1600">
              <a:solidFill>
                <a:schemeClr val="dk1"/>
              </a:solidFill>
              <a:highlight>
                <a:srgbClr val="FFFFFF"/>
              </a:highlight>
            </a:endParaRPr>
          </a:p>
          <a:p>
            <a:pPr indent="0" lvl="0" marL="0" rtl="0" algn="just">
              <a:lnSpc>
                <a:spcPct val="138000"/>
              </a:lnSpc>
              <a:spcBef>
                <a:spcPts val="0"/>
              </a:spcBef>
              <a:spcAft>
                <a:spcPts val="0"/>
              </a:spcAft>
              <a:buClr>
                <a:schemeClr val="dk1"/>
              </a:buClr>
              <a:buSzPts val="1100"/>
              <a:buFont typeface="Arial"/>
              <a:buNone/>
            </a:pPr>
            <a:r>
              <a:rPr b="1" lang="en" sz="1600">
                <a:solidFill>
                  <a:schemeClr val="dk1"/>
                </a:solidFill>
                <a:highlight>
                  <a:srgbClr val="FFFFFF"/>
                </a:highlight>
              </a:rPr>
              <a:t>Another feature of macroeconomics is that it focuses on aggregated growth and its economic correlation.</a:t>
            </a:r>
            <a:endParaRPr b="1" sz="1600">
              <a:solidFill>
                <a:schemeClr val="dk1"/>
              </a:solidFill>
              <a:highlight>
                <a:srgbClr val="FFFFFF"/>
              </a:highlight>
            </a:endParaRPr>
          </a:p>
          <a:p>
            <a:pPr indent="0" lvl="0" marL="0" rtl="0" algn="just">
              <a:lnSpc>
                <a:spcPct val="138000"/>
              </a:lnSpc>
              <a:spcBef>
                <a:spcPts val="0"/>
              </a:spcBef>
              <a:spcAft>
                <a:spcPts val="0"/>
              </a:spcAft>
              <a:buClr>
                <a:schemeClr val="dk1"/>
              </a:buClr>
              <a:buSzPts val="1100"/>
              <a:buFont typeface="Arial"/>
              <a:buNone/>
            </a:pPr>
            <a:r>
              <a:rPr b="1" lang="en" sz="1700">
                <a:solidFill>
                  <a:srgbClr val="FF0000"/>
                </a:solidFill>
                <a:highlight>
                  <a:srgbClr val="FFFFFF"/>
                </a:highlight>
              </a:rPr>
              <a:t>What are the Different Components of Macroeconomics?</a:t>
            </a:r>
            <a:endParaRPr b="1" sz="1700">
              <a:solidFill>
                <a:srgbClr val="FF0000"/>
              </a:solidFill>
              <a:highlight>
                <a:srgbClr val="FFFFFF"/>
              </a:highlight>
            </a:endParaRPr>
          </a:p>
          <a:p>
            <a:pPr indent="0" lvl="0" marL="0" rtl="0" algn="just">
              <a:lnSpc>
                <a:spcPct val="138000"/>
              </a:lnSpc>
              <a:spcBef>
                <a:spcPts val="1000"/>
              </a:spcBef>
              <a:spcAft>
                <a:spcPts val="0"/>
              </a:spcAft>
              <a:buClr>
                <a:schemeClr val="dk1"/>
              </a:buClr>
              <a:buSzPts val="1100"/>
              <a:buFont typeface="Arial"/>
              <a:buNone/>
            </a:pPr>
            <a:r>
              <a:rPr b="1" lang="en" sz="1600">
                <a:solidFill>
                  <a:schemeClr val="dk1"/>
                </a:solidFill>
                <a:highlight>
                  <a:srgbClr val="FFFFFF"/>
                </a:highlight>
              </a:rPr>
              <a:t>The different components of macroeconomics include:</a:t>
            </a:r>
            <a:endParaRPr b="1" sz="1600">
              <a:solidFill>
                <a:schemeClr val="dk1"/>
              </a:solidFill>
              <a:highlight>
                <a:srgbClr val="FFFFFF"/>
              </a:highlight>
            </a:endParaRPr>
          </a:p>
          <a:p>
            <a:pPr indent="-330200" lvl="0" marL="457200" rtl="0" algn="l">
              <a:spcBef>
                <a:spcPts val="1200"/>
              </a:spcBef>
              <a:spcAft>
                <a:spcPts val="0"/>
              </a:spcAft>
              <a:buClr>
                <a:schemeClr val="dk1"/>
              </a:buClr>
              <a:buSzPts val="1600"/>
              <a:buChar char="●"/>
            </a:pPr>
            <a:r>
              <a:rPr b="1" lang="en" sz="1600">
                <a:solidFill>
                  <a:schemeClr val="dk1"/>
                </a:solidFill>
                <a:highlight>
                  <a:srgbClr val="FFFFFF"/>
                </a:highlight>
              </a:rPr>
              <a:t>National Output</a:t>
            </a:r>
            <a:endParaRPr b="1"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b="1" lang="en" sz="1600">
                <a:solidFill>
                  <a:schemeClr val="dk1"/>
                </a:solidFill>
                <a:highlight>
                  <a:srgbClr val="FFFFFF"/>
                </a:highlight>
              </a:rPr>
              <a:t>Unemployment</a:t>
            </a:r>
            <a:endParaRPr b="1"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b="1" lang="en" sz="1600">
                <a:solidFill>
                  <a:schemeClr val="dk1"/>
                </a:solidFill>
                <a:highlight>
                  <a:srgbClr val="FFFFFF"/>
                </a:highlight>
              </a:rPr>
              <a:t>Inflation</a:t>
            </a:r>
            <a:endParaRPr b="1" sz="16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idx="1" type="body"/>
          </p:nvPr>
        </p:nvSpPr>
        <p:spPr>
          <a:xfrm>
            <a:off x="0" y="0"/>
            <a:ext cx="9144000" cy="507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935"/>
              <a:buFont typeface="Arial"/>
              <a:buNone/>
            </a:pPr>
            <a:r>
              <a:rPr b="1" lang="en" sz="1629">
                <a:solidFill>
                  <a:srgbClr val="353C3F"/>
                </a:solidFill>
              </a:rPr>
              <a:t>Studying microeconomics and macroeconomics is important for several reasons:</a:t>
            </a:r>
            <a:endParaRPr b="1" sz="1629">
              <a:solidFill>
                <a:srgbClr val="353C3F"/>
              </a:solidFill>
            </a:endParaRPr>
          </a:p>
          <a:p>
            <a:pPr indent="0" lvl="0" marL="0" rtl="0" algn="l">
              <a:lnSpc>
                <a:spcPct val="105000"/>
              </a:lnSpc>
              <a:spcBef>
                <a:spcPts val="1200"/>
              </a:spcBef>
              <a:spcAft>
                <a:spcPts val="0"/>
              </a:spcAft>
              <a:buClr>
                <a:schemeClr val="dk1"/>
              </a:buClr>
              <a:buSzPts val="935"/>
              <a:buFont typeface="Arial"/>
              <a:buNone/>
            </a:pPr>
            <a:r>
              <a:rPr b="1" lang="en" sz="1629">
                <a:solidFill>
                  <a:srgbClr val="FF0000"/>
                </a:solidFill>
              </a:rPr>
              <a:t>1. Understanding Individual and Market Behavior:</a:t>
            </a:r>
            <a:r>
              <a:rPr b="1" lang="en" sz="1629">
                <a:solidFill>
                  <a:srgbClr val="353C3F"/>
                </a:solidFill>
              </a:rPr>
              <a:t> Microeconomics helps you comprehend how individuals and firms make economic decisions, allocate resources, and interact in markets.</a:t>
            </a:r>
            <a:endParaRPr b="1" sz="1629">
              <a:solidFill>
                <a:srgbClr val="353C3F"/>
              </a:solidFill>
            </a:endParaRPr>
          </a:p>
          <a:p>
            <a:pPr indent="0" lvl="0" marL="0" rtl="0" algn="l">
              <a:lnSpc>
                <a:spcPct val="105000"/>
              </a:lnSpc>
              <a:spcBef>
                <a:spcPts val="1200"/>
              </a:spcBef>
              <a:spcAft>
                <a:spcPts val="0"/>
              </a:spcAft>
              <a:buClr>
                <a:schemeClr val="dk1"/>
              </a:buClr>
              <a:buSzPts val="935"/>
              <a:buFont typeface="Arial"/>
              <a:buNone/>
            </a:pPr>
            <a:r>
              <a:rPr b="1" lang="en" sz="1629">
                <a:solidFill>
                  <a:srgbClr val="FF0000"/>
                </a:solidFill>
              </a:rPr>
              <a:t>2. Resource Allocation:</a:t>
            </a:r>
            <a:r>
              <a:rPr b="1" lang="en" sz="1629">
                <a:solidFill>
                  <a:srgbClr val="353C3F"/>
                </a:solidFill>
              </a:rPr>
              <a:t> Microeconomics aids in the efficient allocation of resources, which is crucial for businesses and policymakers.</a:t>
            </a:r>
            <a:endParaRPr b="1" sz="1629">
              <a:solidFill>
                <a:srgbClr val="353C3F"/>
              </a:solidFill>
            </a:endParaRPr>
          </a:p>
          <a:p>
            <a:pPr indent="0" lvl="0" marL="0" rtl="0" algn="l">
              <a:lnSpc>
                <a:spcPct val="105000"/>
              </a:lnSpc>
              <a:spcBef>
                <a:spcPts val="1200"/>
              </a:spcBef>
              <a:spcAft>
                <a:spcPts val="0"/>
              </a:spcAft>
              <a:buClr>
                <a:schemeClr val="dk1"/>
              </a:buClr>
              <a:buSzPts val="935"/>
              <a:buFont typeface="Arial"/>
              <a:buNone/>
            </a:pPr>
            <a:r>
              <a:rPr b="1" lang="en" sz="1629">
                <a:solidFill>
                  <a:srgbClr val="F9332B"/>
                </a:solidFill>
              </a:rPr>
              <a:t>3. Policy Analysis: </a:t>
            </a:r>
            <a:r>
              <a:rPr b="1" lang="en" sz="1629">
                <a:solidFill>
                  <a:srgbClr val="353C3F"/>
                </a:solidFill>
              </a:rPr>
              <a:t>Macroeconomics focuses on the economy as a whole, helping to analyze and formulate policies related to inflation, unemployment, and economic growth.</a:t>
            </a:r>
            <a:endParaRPr b="1" sz="1629">
              <a:solidFill>
                <a:srgbClr val="353C3F"/>
              </a:solidFill>
            </a:endParaRPr>
          </a:p>
          <a:p>
            <a:pPr indent="0" lvl="0" marL="0" rtl="0" algn="l">
              <a:lnSpc>
                <a:spcPct val="105000"/>
              </a:lnSpc>
              <a:spcBef>
                <a:spcPts val="1200"/>
              </a:spcBef>
              <a:spcAft>
                <a:spcPts val="0"/>
              </a:spcAft>
              <a:buSzPts val="935"/>
              <a:buNone/>
            </a:pPr>
            <a:r>
              <a:rPr b="1" lang="en" sz="1629">
                <a:solidFill>
                  <a:srgbClr val="F9332B"/>
                </a:solidFill>
              </a:rPr>
              <a:t>4. Real-World Applications: </a:t>
            </a:r>
            <a:r>
              <a:rPr b="1" lang="en" sz="1629">
                <a:solidFill>
                  <a:srgbClr val="353C3F"/>
                </a:solidFill>
              </a:rPr>
              <a:t>Both micro and macroeconomics provide valuable insights into real-world issues, from personal finance decisions to national economic stability.</a:t>
            </a:r>
            <a:endParaRPr b="1" sz="1629">
              <a:solidFill>
                <a:srgbClr val="353C3F"/>
              </a:solidFill>
            </a:endParaRPr>
          </a:p>
          <a:p>
            <a:pPr indent="0" lvl="0" marL="0" rtl="0" algn="l">
              <a:lnSpc>
                <a:spcPct val="105000"/>
              </a:lnSpc>
              <a:spcBef>
                <a:spcPts val="1200"/>
              </a:spcBef>
              <a:spcAft>
                <a:spcPts val="0"/>
              </a:spcAft>
              <a:buClr>
                <a:schemeClr val="dk1"/>
              </a:buClr>
              <a:buSzPts val="1100"/>
              <a:buFont typeface="Arial"/>
              <a:buNone/>
            </a:pPr>
            <a:r>
              <a:rPr b="1" lang="en" sz="1629">
                <a:solidFill>
                  <a:srgbClr val="FF0000"/>
                </a:solidFill>
              </a:rPr>
              <a:t>5. Business Management:</a:t>
            </a:r>
            <a:r>
              <a:rPr b="1" lang="en" sz="1629">
                <a:solidFill>
                  <a:srgbClr val="353C3F"/>
                </a:solidFill>
              </a:rPr>
              <a:t> Microeconomics is useful for businesses in setting prices, understanding consumer behavior, and making production decisions.</a:t>
            </a:r>
            <a:endParaRPr b="1" sz="1629">
              <a:solidFill>
                <a:srgbClr val="353C3F"/>
              </a:solidFill>
            </a:endParaRPr>
          </a:p>
          <a:p>
            <a:pPr indent="0" lvl="0" marL="0" rtl="0" algn="l">
              <a:lnSpc>
                <a:spcPct val="105000"/>
              </a:lnSpc>
              <a:spcBef>
                <a:spcPts val="1200"/>
              </a:spcBef>
              <a:spcAft>
                <a:spcPts val="0"/>
              </a:spcAft>
              <a:buClr>
                <a:schemeClr val="dk1"/>
              </a:buClr>
              <a:buSzPts val="1100"/>
              <a:buFont typeface="Arial"/>
              <a:buNone/>
            </a:pPr>
            <a:r>
              <a:rPr b="1" lang="en" sz="1629">
                <a:solidFill>
                  <a:srgbClr val="FF0000"/>
                </a:solidFill>
              </a:rPr>
              <a:t>6. Economic Citizenship: </a:t>
            </a:r>
            <a:r>
              <a:rPr b="1" lang="en" sz="1629">
                <a:solidFill>
                  <a:srgbClr val="353C3F"/>
                </a:solidFill>
              </a:rPr>
              <a:t>A basic understanding of economics enables informed citizenship and better decision-making in areas like voting and personal finance.</a:t>
            </a:r>
            <a:endParaRPr b="1" sz="1629">
              <a:solidFill>
                <a:srgbClr val="353C3F"/>
              </a:solidFill>
            </a:endParaRPr>
          </a:p>
          <a:p>
            <a:pPr indent="0" lvl="0" marL="0" rtl="0" algn="l">
              <a:lnSpc>
                <a:spcPct val="105000"/>
              </a:lnSpc>
              <a:spcBef>
                <a:spcPts val="1200"/>
              </a:spcBef>
              <a:spcAft>
                <a:spcPts val="0"/>
              </a:spcAft>
              <a:buClr>
                <a:schemeClr val="dk1"/>
              </a:buClr>
              <a:buSzPts val="935"/>
              <a:buFont typeface="Arial"/>
              <a:buNone/>
            </a:pPr>
            <a:r>
              <a:t/>
            </a:r>
            <a:endParaRPr b="1" sz="1629">
              <a:solidFill>
                <a:srgbClr val="353C3F"/>
              </a:solidFill>
            </a:endParaRPr>
          </a:p>
          <a:p>
            <a:pPr indent="0" lvl="0" marL="0" rtl="0" algn="l">
              <a:lnSpc>
                <a:spcPct val="105000"/>
              </a:lnSpc>
              <a:spcBef>
                <a:spcPts val="1200"/>
              </a:spcBef>
              <a:spcAft>
                <a:spcPts val="1200"/>
              </a:spcAft>
              <a:buSzPts val="935"/>
              <a:buNone/>
            </a:pPr>
            <a:r>
              <a:t/>
            </a:r>
            <a:endParaRPr b="1" sz="1629">
              <a:solidFill>
                <a:srgbClr val="353C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562350" y="-244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WHAT IS TIME VALUE OF MONEY?(TVM)</a:t>
            </a:r>
            <a:endParaRPr b="1" sz="2620"/>
          </a:p>
        </p:txBody>
      </p:sp>
      <p:sp>
        <p:nvSpPr>
          <p:cNvPr id="140" name="Google Shape;140;p28"/>
          <p:cNvSpPr txBox="1"/>
          <p:nvPr>
            <p:ph idx="1" type="body"/>
          </p:nvPr>
        </p:nvSpPr>
        <p:spPr>
          <a:xfrm>
            <a:off x="-68575" y="0"/>
            <a:ext cx="9212700" cy="507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500">
                <a:solidFill>
                  <a:srgbClr val="F9332B"/>
                </a:solidFill>
              </a:rPr>
              <a:t>WHAT IS TIME VALUE OF MONEY(TVM)?</a:t>
            </a:r>
            <a:endParaRPr b="1" sz="2500">
              <a:solidFill>
                <a:srgbClr val="F9332B"/>
              </a:solidFill>
            </a:endParaRPr>
          </a:p>
          <a:p>
            <a:pPr indent="0" lvl="0" marL="0" rtl="0" algn="l">
              <a:spcBef>
                <a:spcPts val="1200"/>
              </a:spcBef>
              <a:spcAft>
                <a:spcPts val="0"/>
              </a:spcAft>
              <a:buNone/>
            </a:pPr>
            <a:r>
              <a:rPr b="1" i="1" lang="en" sz="2450">
                <a:solidFill>
                  <a:srgbClr val="000000"/>
                </a:solidFill>
                <a:highlight>
                  <a:srgbClr val="FFFFFF"/>
                </a:highlight>
                <a:latin typeface="Roboto"/>
                <a:ea typeface="Roboto"/>
                <a:cs typeface="Roboto"/>
                <a:sym typeface="Roboto"/>
              </a:rPr>
              <a:t>The time value of money is a basic financial concept that holds that money in the present is worth more than the same sum of money to be received in the future. </a:t>
            </a:r>
            <a:endParaRPr b="1" i="1" sz="245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rPr b="1" i="1" lang="en" sz="2450">
                <a:solidFill>
                  <a:srgbClr val="000000"/>
                </a:solidFill>
                <a:highlight>
                  <a:srgbClr val="FFFFFF"/>
                </a:highlight>
                <a:latin typeface="Roboto"/>
                <a:ea typeface="Roboto"/>
                <a:cs typeface="Roboto"/>
                <a:sym typeface="Roboto"/>
              </a:rPr>
              <a:t>This is true because money that you have right now can be invested and earn a return, thus creating a larger amount of money in the future. (Also, with future money, there is the additional risk that the money may never actually be received, for one reason or another). </a:t>
            </a:r>
            <a:endParaRPr b="1" i="1" sz="245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rPr b="1" i="1" lang="en" sz="2450">
                <a:solidFill>
                  <a:srgbClr val="000000"/>
                </a:solidFill>
                <a:highlight>
                  <a:srgbClr val="FFFFFF"/>
                </a:highlight>
                <a:latin typeface="Roboto"/>
                <a:ea typeface="Roboto"/>
                <a:cs typeface="Roboto"/>
                <a:sym typeface="Roboto"/>
              </a:rPr>
              <a:t>The time value of money is sometimes referred to as the </a:t>
            </a:r>
            <a:r>
              <a:rPr b="1" i="1" lang="en" sz="2450">
                <a:solidFill>
                  <a:srgbClr val="000000"/>
                </a:solidFill>
                <a:highlight>
                  <a:srgbClr val="FFFFFF"/>
                </a:highlight>
                <a:uFill>
                  <a:noFill/>
                </a:uFill>
                <a:latin typeface="Roboto"/>
                <a:ea typeface="Roboto"/>
                <a:cs typeface="Roboto"/>
                <a:sym typeface="Roboto"/>
                <a:hlinkClick r:id="rId3">
                  <a:extLst>
                    <a:ext uri="{A12FA001-AC4F-418D-AE19-62706E023703}">
                      <ahyp:hlinkClr val="tx"/>
                    </a:ext>
                  </a:extLst>
                </a:hlinkClick>
              </a:rPr>
              <a:t>net present value</a:t>
            </a:r>
            <a:r>
              <a:rPr b="1" i="1" lang="en" sz="2450">
                <a:solidFill>
                  <a:srgbClr val="000000"/>
                </a:solidFill>
                <a:highlight>
                  <a:srgbClr val="FFFFFF"/>
                </a:highlight>
                <a:latin typeface="Roboto"/>
                <a:ea typeface="Roboto"/>
                <a:cs typeface="Roboto"/>
                <a:sym typeface="Roboto"/>
              </a:rPr>
              <a:t> (NPV) of money.</a:t>
            </a:r>
            <a:endParaRPr b="1" i="1" sz="3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9"/>
          <p:cNvPicPr preferRelativeResize="0"/>
          <p:nvPr/>
        </p:nvPicPr>
        <p:blipFill rotWithShape="1">
          <a:blip r:embed="rId3">
            <a:alphaModFix/>
          </a:blip>
          <a:srcRect b="13325" l="0" r="0" t="4268"/>
          <a:stretch/>
        </p:blipFill>
        <p:spPr>
          <a:xfrm>
            <a:off x="1060500" y="0"/>
            <a:ext cx="7082406" cy="492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0"/>
          <p:cNvPicPr preferRelativeResize="0"/>
          <p:nvPr/>
        </p:nvPicPr>
        <p:blipFill rotWithShape="1">
          <a:blip r:embed="rId3">
            <a:alphaModFix/>
          </a:blip>
          <a:srcRect b="0" l="0" r="0" t="19865"/>
          <a:stretch/>
        </p:blipFill>
        <p:spPr>
          <a:xfrm>
            <a:off x="152400" y="0"/>
            <a:ext cx="89916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583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solidFill>
                  <a:srgbClr val="F9332B"/>
                </a:solidFill>
              </a:rPr>
              <a:t>LAW OF </a:t>
            </a:r>
            <a:r>
              <a:rPr b="1" lang="en" sz="2620">
                <a:solidFill>
                  <a:srgbClr val="F9332B"/>
                </a:solidFill>
              </a:rPr>
              <a:t>DIMINISHING</a:t>
            </a:r>
            <a:r>
              <a:rPr b="1" lang="en" sz="2620">
                <a:solidFill>
                  <a:srgbClr val="F9332B"/>
                </a:solidFill>
              </a:rPr>
              <a:t> MARGINAL UTILITY</a:t>
            </a:r>
            <a:endParaRPr b="1" sz="2620">
              <a:solidFill>
                <a:srgbClr val="F9332B"/>
              </a:solidFill>
            </a:endParaRPr>
          </a:p>
        </p:txBody>
      </p:sp>
      <p:sp>
        <p:nvSpPr>
          <p:cNvPr id="156" name="Google Shape;156;p31"/>
          <p:cNvSpPr txBox="1"/>
          <p:nvPr>
            <p:ph idx="1" type="body"/>
          </p:nvPr>
        </p:nvSpPr>
        <p:spPr>
          <a:xfrm>
            <a:off x="0" y="484050"/>
            <a:ext cx="9144000" cy="46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700">
                <a:solidFill>
                  <a:schemeClr val="dk1"/>
                </a:solidFill>
                <a:highlight>
                  <a:srgbClr val="FFFFFF"/>
                </a:highlight>
                <a:latin typeface="Montserrat"/>
                <a:ea typeface="Montserrat"/>
                <a:cs typeface="Montserrat"/>
                <a:sym typeface="Montserrat"/>
              </a:rPr>
              <a:t>According to many economists like Dr Marshall, the law of diminishing marginal utility definition is when the additional benefit that a person derives from a given increase of his stock of anything diminishes with the increase in the stock that he already has. The law states that the more we have of a commodity, the less we want to have more of it as the utility derived from every success unit of the commodity keeps on declining when more is consumed.</a:t>
            </a:r>
            <a:endParaRPr b="1" sz="1700">
              <a:solidFill>
                <a:schemeClr val="dk1"/>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t/>
            </a:r>
            <a:endParaRPr b="1" sz="1600">
              <a:solidFill>
                <a:schemeClr val="dk1"/>
              </a:solidFill>
            </a:endParaRPr>
          </a:p>
          <a:p>
            <a:pPr indent="0" lvl="0" marL="0" rtl="0" algn="l">
              <a:spcBef>
                <a:spcPts val="1200"/>
              </a:spcBef>
              <a:spcAft>
                <a:spcPts val="1200"/>
              </a:spcAft>
              <a:buNone/>
            </a:pPr>
            <a:r>
              <a:rPr b="1" lang="en" sz="1700">
                <a:solidFill>
                  <a:schemeClr val="dk1"/>
                </a:solidFill>
                <a:highlight>
                  <a:srgbClr val="FFFFFF"/>
                </a:highlight>
                <a:latin typeface="Montserrat"/>
                <a:ea typeface="Montserrat"/>
                <a:cs typeface="Montserrat"/>
                <a:sym typeface="Montserrat"/>
              </a:rPr>
              <a:t>John, for example, is starving and hasn't consumed anything for a while. When he eventually starts to consume, the very first piece will provide him with a considerable measure of satisfaction. As he continues to eat even more meals, his hunger will wane to the extent that he no longer wants to eat</a:t>
            </a:r>
            <a:endParaRPr b="1" sz="2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WHAT IS ECONOMICS?</a:t>
            </a:r>
            <a:endParaRPr b="1">
              <a:solidFill>
                <a:srgbClr val="FF0000"/>
              </a:solidFill>
            </a:endParaRPr>
          </a:p>
        </p:txBody>
      </p:sp>
      <p:sp>
        <p:nvSpPr>
          <p:cNvPr id="61" name="Google Shape;61;p14"/>
          <p:cNvSpPr txBox="1"/>
          <p:nvPr>
            <p:ph idx="1" type="body"/>
          </p:nvPr>
        </p:nvSpPr>
        <p:spPr>
          <a:xfrm>
            <a:off x="0" y="509375"/>
            <a:ext cx="8832300" cy="40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rgbClr val="111111"/>
                </a:solidFill>
                <a:highlight>
                  <a:srgbClr val="FFFFFF"/>
                </a:highlight>
              </a:rPr>
              <a:t>Economics is a social science that focuses on the production, distribution, and consumption of goods and services, and analyzes the choices that individuals, businesses, governments, and nations make to allocate resources.</a:t>
            </a:r>
            <a:endParaRPr b="1" sz="1950">
              <a:solidFill>
                <a:srgbClr val="111111"/>
              </a:solidFill>
              <a:highlight>
                <a:srgbClr val="FFFFFF"/>
              </a:highlight>
            </a:endParaRPr>
          </a:p>
          <a:p>
            <a:pPr indent="0" lvl="0" marL="0" rtl="0" algn="l">
              <a:spcBef>
                <a:spcPts val="2100"/>
              </a:spcBef>
              <a:spcAft>
                <a:spcPts val="0"/>
              </a:spcAft>
              <a:buClr>
                <a:schemeClr val="dk1"/>
              </a:buClr>
              <a:buSzPts val="1100"/>
              <a:buFont typeface="Arial"/>
              <a:buNone/>
            </a:pPr>
            <a:r>
              <a:t/>
            </a:r>
            <a:endParaRPr sz="1350">
              <a:solidFill>
                <a:srgbClr val="111111"/>
              </a:solidFill>
              <a:highlight>
                <a:srgbClr val="FFFFFF"/>
              </a:highlight>
            </a:endParaRPr>
          </a:p>
          <a:p>
            <a:pPr indent="0" lvl="0" marL="0" rtl="0" algn="l">
              <a:spcBef>
                <a:spcPts val="21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62" name="Google Shape;62;p14"/>
          <p:cNvPicPr preferRelativeResize="0"/>
          <p:nvPr/>
        </p:nvPicPr>
        <p:blipFill rotWithShape="1">
          <a:blip r:embed="rId3">
            <a:alphaModFix/>
          </a:blip>
          <a:srcRect b="8550" l="0" r="1989" t="0"/>
          <a:stretch/>
        </p:blipFill>
        <p:spPr>
          <a:xfrm>
            <a:off x="1025175" y="2194325"/>
            <a:ext cx="7907576" cy="2888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lnSpc>
                <a:spcPct val="148000"/>
              </a:lnSpc>
              <a:spcBef>
                <a:spcPts val="800"/>
              </a:spcBef>
              <a:spcAft>
                <a:spcPts val="0"/>
              </a:spcAft>
              <a:buNone/>
            </a:pPr>
            <a:r>
              <a:rPr lang="en" sz="1450">
                <a:solidFill>
                  <a:schemeClr val="dk1"/>
                </a:solidFill>
                <a:highlight>
                  <a:srgbClr val="FFFFFF"/>
                </a:highlight>
                <a:latin typeface="Times New Roman"/>
                <a:ea typeface="Times New Roman"/>
                <a:cs typeface="Times New Roman"/>
                <a:sym typeface="Times New Roman"/>
              </a:rPr>
              <a:t>two important terms – total utility and marginal utility</a:t>
            </a:r>
            <a:endParaRPr sz="1450">
              <a:solidFill>
                <a:schemeClr val="dk1"/>
              </a:solidFill>
              <a:highlight>
                <a:srgbClr val="FFFFFF"/>
              </a:highlight>
              <a:latin typeface="Times New Roman"/>
              <a:ea typeface="Times New Roman"/>
              <a:cs typeface="Times New Roman"/>
              <a:sym typeface="Times New Roman"/>
            </a:endParaRPr>
          </a:p>
          <a:p>
            <a:pPr indent="0" lvl="0" marL="0" rtl="0" algn="l">
              <a:lnSpc>
                <a:spcPct val="148000"/>
              </a:lnSpc>
              <a:spcBef>
                <a:spcPts val="2300"/>
              </a:spcBef>
              <a:spcAft>
                <a:spcPts val="0"/>
              </a:spcAft>
              <a:buNone/>
            </a:pPr>
            <a:r>
              <a:rPr lang="en" sz="1400">
                <a:solidFill>
                  <a:srgbClr val="FF0000"/>
                </a:solidFill>
                <a:highlight>
                  <a:srgbClr val="FFFFFF"/>
                </a:highlight>
                <a:latin typeface="Times New Roman"/>
                <a:ea typeface="Times New Roman"/>
                <a:cs typeface="Times New Roman"/>
                <a:sym typeface="Times New Roman"/>
              </a:rPr>
              <a:t>Total Utility or Full Satiety – </a:t>
            </a:r>
            <a:r>
              <a:rPr lang="en" sz="1400">
                <a:solidFill>
                  <a:srgbClr val="0B0B0B"/>
                </a:solidFill>
                <a:highlight>
                  <a:srgbClr val="FFFFFF"/>
                </a:highlight>
                <a:latin typeface="Times New Roman"/>
                <a:ea typeface="Times New Roman"/>
                <a:cs typeface="Times New Roman"/>
                <a:sym typeface="Times New Roman"/>
              </a:rPr>
              <a:t>is the sum of utility derived from different units of a commodity consumed by a consumer. Therefore, Total Utility = the sum total of all marginal utility.</a:t>
            </a:r>
            <a:endParaRPr sz="1400">
              <a:solidFill>
                <a:srgbClr val="0B0B0B"/>
              </a:solidFill>
              <a:highlight>
                <a:srgbClr val="FFFFFF"/>
              </a:highlight>
              <a:latin typeface="Times New Roman"/>
              <a:ea typeface="Times New Roman"/>
              <a:cs typeface="Times New Roman"/>
              <a:sym typeface="Times New Roman"/>
            </a:endParaRPr>
          </a:p>
          <a:p>
            <a:pPr indent="0" lvl="0" marL="0" rtl="0" algn="l">
              <a:lnSpc>
                <a:spcPct val="148000"/>
              </a:lnSpc>
              <a:spcBef>
                <a:spcPts val="2300"/>
              </a:spcBef>
              <a:spcAft>
                <a:spcPts val="0"/>
              </a:spcAft>
              <a:buNone/>
            </a:pPr>
            <a:r>
              <a:rPr lang="en" sz="1400">
                <a:solidFill>
                  <a:srgbClr val="F9332B"/>
                </a:solidFill>
                <a:highlight>
                  <a:srgbClr val="FFFFFF"/>
                </a:highlight>
                <a:latin typeface="Times New Roman"/>
                <a:ea typeface="Times New Roman"/>
                <a:cs typeface="Times New Roman"/>
                <a:sym typeface="Times New Roman"/>
              </a:rPr>
              <a:t>Marginal Utility or Marginal Satiety – </a:t>
            </a:r>
            <a:r>
              <a:rPr lang="en" sz="1400">
                <a:solidFill>
                  <a:srgbClr val="0B0B0B"/>
                </a:solidFill>
                <a:highlight>
                  <a:srgbClr val="FFFFFF"/>
                </a:highlight>
                <a:latin typeface="Times New Roman"/>
                <a:ea typeface="Times New Roman"/>
                <a:cs typeface="Times New Roman"/>
                <a:sym typeface="Times New Roman"/>
              </a:rPr>
              <a:t>is the additional utility derived from the consumption of an additional unit of a commodity. Therefore, Marginal Utility = the addition made to the Total Utility by consuming one more unit of a commodity.</a:t>
            </a:r>
            <a:endParaRPr sz="1400">
              <a:solidFill>
                <a:srgbClr val="0B0B0B"/>
              </a:solidFill>
              <a:highlight>
                <a:srgbClr val="FFFFFF"/>
              </a:highlight>
              <a:latin typeface="Times New Roman"/>
              <a:ea typeface="Times New Roman"/>
              <a:cs typeface="Times New Roman"/>
              <a:sym typeface="Times New Roman"/>
            </a:endParaRPr>
          </a:p>
          <a:p>
            <a:pPr indent="0" lvl="0" marL="0" marR="228600" rtl="0" algn="l">
              <a:lnSpc>
                <a:spcPct val="158000"/>
              </a:lnSpc>
              <a:spcBef>
                <a:spcPts val="2300"/>
              </a:spcBef>
              <a:spcAft>
                <a:spcPts val="0"/>
              </a:spcAft>
              <a:buNone/>
            </a:pPr>
            <a:r>
              <a:t/>
            </a:r>
            <a:endParaRPr sz="1600">
              <a:solidFill>
                <a:srgbClr val="0B0B0B"/>
              </a:solidFill>
              <a:highlight>
                <a:srgbClr val="FFFFFF"/>
              </a:highlight>
              <a:latin typeface="Times New Roman"/>
              <a:ea typeface="Times New Roman"/>
              <a:cs typeface="Times New Roman"/>
              <a:sym typeface="Times New Roman"/>
            </a:endParaRPr>
          </a:p>
          <a:p>
            <a:pPr indent="0" lvl="0" marL="0" rtl="0" algn="l">
              <a:spcBef>
                <a:spcPts val="2300"/>
              </a:spcBef>
              <a:spcAft>
                <a:spcPts val="1200"/>
              </a:spcAft>
              <a:buNone/>
            </a:pPr>
            <a:r>
              <a:t/>
            </a:r>
            <a:endParaRPr/>
          </a:p>
        </p:txBody>
      </p:sp>
      <p:pic>
        <p:nvPicPr>
          <p:cNvPr id="162" name="Google Shape;162;p32"/>
          <p:cNvPicPr preferRelativeResize="0"/>
          <p:nvPr/>
        </p:nvPicPr>
        <p:blipFill>
          <a:blip r:embed="rId3">
            <a:alphaModFix/>
          </a:blip>
          <a:stretch>
            <a:fillRect/>
          </a:stretch>
        </p:blipFill>
        <p:spPr>
          <a:xfrm>
            <a:off x="2965774" y="2196875"/>
            <a:ext cx="4046400" cy="3085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idx="1" type="body"/>
          </p:nvPr>
        </p:nvSpPr>
        <p:spPr>
          <a:xfrm>
            <a:off x="-74725"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solidFill>
                  <a:srgbClr val="F9332B"/>
                </a:solidFill>
                <a:highlight>
                  <a:srgbClr val="FFFFFF"/>
                </a:highlight>
                <a:latin typeface="Montserrat"/>
                <a:ea typeface="Montserrat"/>
                <a:cs typeface="Montserrat"/>
                <a:sym typeface="Montserrat"/>
              </a:rPr>
              <a:t>Assumptions of the Law of Marginal Utility-</a:t>
            </a:r>
            <a:endParaRPr b="1" sz="1900">
              <a:solidFill>
                <a:srgbClr val="F9332B"/>
              </a:solidFill>
              <a:highlight>
                <a:srgbClr val="FFFFFF"/>
              </a:highlight>
              <a:latin typeface="Montserrat"/>
              <a:ea typeface="Montserrat"/>
              <a:cs typeface="Montserrat"/>
              <a:sym typeface="Montserrat"/>
            </a:endParaRPr>
          </a:p>
          <a:p>
            <a:pPr indent="-349250" lvl="0" marL="457200" rtl="0" algn="l">
              <a:spcBef>
                <a:spcPts val="1200"/>
              </a:spcBef>
              <a:spcAft>
                <a:spcPts val="0"/>
              </a:spcAft>
              <a:buClr>
                <a:schemeClr val="dk1"/>
              </a:buClr>
              <a:buSzPts val="1900"/>
              <a:buFont typeface="Montserrat"/>
              <a:buChar char="●"/>
            </a:pPr>
            <a:r>
              <a:rPr b="1" lang="en" sz="1900">
                <a:solidFill>
                  <a:schemeClr val="dk1"/>
                </a:solidFill>
                <a:highlight>
                  <a:srgbClr val="FFFFFF"/>
                </a:highlight>
                <a:latin typeface="Montserrat"/>
                <a:ea typeface="Montserrat"/>
                <a:cs typeface="Montserrat"/>
                <a:sym typeface="Montserrat"/>
              </a:rPr>
              <a:t>Units of commodities consumed should be identical or homogeneous, that is, the same in all respects.</a:t>
            </a:r>
            <a:endParaRPr b="1" sz="1900">
              <a:solidFill>
                <a:schemeClr val="dk1"/>
              </a:solidFill>
              <a:highlight>
                <a:srgbClr val="FFFFFF"/>
              </a:highlight>
              <a:latin typeface="Montserrat"/>
              <a:ea typeface="Montserrat"/>
              <a:cs typeface="Montserrat"/>
              <a:sym typeface="Montserrat"/>
            </a:endParaRPr>
          </a:p>
          <a:p>
            <a:pPr indent="-349250" lvl="0" marL="457200" rtl="0" algn="l">
              <a:spcBef>
                <a:spcPts val="0"/>
              </a:spcBef>
              <a:spcAft>
                <a:spcPts val="0"/>
              </a:spcAft>
              <a:buClr>
                <a:schemeClr val="dk1"/>
              </a:buClr>
              <a:buSzPts val="1900"/>
              <a:buFont typeface="Montserrat"/>
              <a:buChar char="●"/>
            </a:pPr>
            <a:r>
              <a:rPr b="1" lang="en" sz="1900">
                <a:solidFill>
                  <a:schemeClr val="dk1"/>
                </a:solidFill>
                <a:highlight>
                  <a:srgbClr val="FFFFFF"/>
                </a:highlight>
                <a:latin typeface="Montserrat"/>
                <a:ea typeface="Montserrat"/>
                <a:cs typeface="Montserrat"/>
                <a:sym typeface="Montserrat"/>
              </a:rPr>
              <a:t>Units should be consumed in quick succession with minimal breaks in between.</a:t>
            </a:r>
            <a:endParaRPr b="1" sz="1900">
              <a:solidFill>
                <a:schemeClr val="dk1"/>
              </a:solidFill>
              <a:highlight>
                <a:srgbClr val="FFFFFF"/>
              </a:highlight>
              <a:latin typeface="Montserrat"/>
              <a:ea typeface="Montserrat"/>
              <a:cs typeface="Montserrat"/>
              <a:sym typeface="Montserrat"/>
            </a:endParaRPr>
          </a:p>
          <a:p>
            <a:pPr indent="-349250" lvl="0" marL="457200" rtl="0" algn="l">
              <a:spcBef>
                <a:spcPts val="0"/>
              </a:spcBef>
              <a:spcAft>
                <a:spcPts val="0"/>
              </a:spcAft>
              <a:buClr>
                <a:schemeClr val="dk1"/>
              </a:buClr>
              <a:buSzPts val="1900"/>
              <a:buFont typeface="Montserrat"/>
              <a:buChar char="●"/>
            </a:pPr>
            <a:r>
              <a:rPr b="1" lang="en" sz="1900">
                <a:solidFill>
                  <a:schemeClr val="dk1"/>
                </a:solidFill>
                <a:highlight>
                  <a:srgbClr val="FFFFFF"/>
                </a:highlight>
                <a:latin typeface="Montserrat"/>
                <a:ea typeface="Montserrat"/>
                <a:cs typeface="Montserrat"/>
                <a:sym typeface="Montserrat"/>
              </a:rPr>
              <a:t>Units should be of a standard size, that is, neither too big nor too small.</a:t>
            </a:r>
            <a:endParaRPr b="1" sz="1900">
              <a:solidFill>
                <a:schemeClr val="dk1"/>
              </a:solidFill>
              <a:highlight>
                <a:srgbClr val="FFFFFF"/>
              </a:highlight>
              <a:latin typeface="Montserrat"/>
              <a:ea typeface="Montserrat"/>
              <a:cs typeface="Montserrat"/>
              <a:sym typeface="Montserrat"/>
            </a:endParaRPr>
          </a:p>
          <a:p>
            <a:pPr indent="-349250" lvl="0" marL="457200" rtl="0" algn="l">
              <a:spcBef>
                <a:spcPts val="0"/>
              </a:spcBef>
              <a:spcAft>
                <a:spcPts val="0"/>
              </a:spcAft>
              <a:buClr>
                <a:schemeClr val="dk1"/>
              </a:buClr>
              <a:buSzPts val="1900"/>
              <a:buFont typeface="Montserrat"/>
              <a:buChar char="●"/>
            </a:pPr>
            <a:r>
              <a:rPr b="1" lang="en" sz="1900">
                <a:solidFill>
                  <a:schemeClr val="dk1"/>
                </a:solidFill>
                <a:highlight>
                  <a:srgbClr val="FFFFFF"/>
                </a:highlight>
                <a:latin typeface="Montserrat"/>
                <a:ea typeface="Montserrat"/>
                <a:cs typeface="Montserrat"/>
                <a:sym typeface="Montserrat"/>
              </a:rPr>
              <a:t>The taste of the consumers should be constant.</a:t>
            </a:r>
            <a:endParaRPr b="1" sz="1900">
              <a:solidFill>
                <a:schemeClr val="dk1"/>
              </a:solidFill>
              <a:highlight>
                <a:srgbClr val="FFFFFF"/>
              </a:highlight>
              <a:latin typeface="Montserrat"/>
              <a:ea typeface="Montserrat"/>
              <a:cs typeface="Montserrat"/>
              <a:sym typeface="Montserrat"/>
            </a:endParaRPr>
          </a:p>
          <a:p>
            <a:pPr indent="-349250" lvl="0" marL="457200" rtl="0" algn="l">
              <a:spcBef>
                <a:spcPts val="0"/>
              </a:spcBef>
              <a:spcAft>
                <a:spcPts val="0"/>
              </a:spcAft>
              <a:buClr>
                <a:schemeClr val="dk1"/>
              </a:buClr>
              <a:buSzPts val="1900"/>
              <a:buFont typeface="Montserrat"/>
              <a:buChar char="●"/>
            </a:pPr>
            <a:r>
              <a:rPr b="1" lang="en" sz="1900">
                <a:solidFill>
                  <a:schemeClr val="dk1"/>
                </a:solidFill>
                <a:highlight>
                  <a:srgbClr val="FFFFFF"/>
                </a:highlight>
                <a:latin typeface="Montserrat"/>
                <a:ea typeface="Montserrat"/>
                <a:cs typeface="Montserrat"/>
                <a:sym typeface="Montserrat"/>
              </a:rPr>
              <a:t>There should be no change in the price of substitute goods. If the prices of substitute goods change, it may become difficult to have an idea about the utility that the consumer might get from the main commodity.</a:t>
            </a:r>
            <a:endParaRPr b="1" sz="1900">
              <a:solidFill>
                <a:schemeClr val="dk1"/>
              </a:solidFill>
              <a:highlight>
                <a:srgbClr val="FFFFFF"/>
              </a:highlight>
              <a:latin typeface="Montserrat"/>
              <a:ea typeface="Montserrat"/>
              <a:cs typeface="Montserrat"/>
              <a:sym typeface="Montserrat"/>
            </a:endParaRPr>
          </a:p>
          <a:p>
            <a:pPr indent="-349250" lvl="0" marL="457200" rtl="0" algn="l">
              <a:spcBef>
                <a:spcPts val="0"/>
              </a:spcBef>
              <a:spcAft>
                <a:spcPts val="0"/>
              </a:spcAft>
              <a:buClr>
                <a:schemeClr val="dk1"/>
              </a:buClr>
              <a:buSzPts val="1900"/>
              <a:buFont typeface="Montserrat"/>
              <a:buChar char="●"/>
            </a:pPr>
            <a:r>
              <a:rPr b="1" lang="en" sz="1900">
                <a:solidFill>
                  <a:schemeClr val="dk1"/>
                </a:solidFill>
                <a:highlight>
                  <a:srgbClr val="FFFFFF"/>
                </a:highlight>
                <a:latin typeface="Montserrat"/>
                <a:ea typeface="Montserrat"/>
                <a:cs typeface="Montserrat"/>
                <a:sym typeface="Montserrat"/>
              </a:rPr>
              <a:t>The utility is measurable.</a:t>
            </a:r>
            <a:endParaRPr b="1" sz="1900">
              <a:solidFill>
                <a:schemeClr val="dk1"/>
              </a:solidFill>
              <a:highlight>
                <a:srgbClr val="FFFFFF"/>
              </a:highlight>
              <a:latin typeface="Montserrat"/>
              <a:ea typeface="Montserrat"/>
              <a:cs typeface="Montserrat"/>
              <a:sym typeface="Montserrat"/>
            </a:endParaRPr>
          </a:p>
          <a:p>
            <a:pPr indent="-349250" lvl="0" marL="457200" rtl="0" algn="l">
              <a:spcBef>
                <a:spcPts val="0"/>
              </a:spcBef>
              <a:spcAft>
                <a:spcPts val="0"/>
              </a:spcAft>
              <a:buClr>
                <a:schemeClr val="dk1"/>
              </a:buClr>
              <a:buSzPts val="1900"/>
              <a:buFont typeface="Montserrat"/>
              <a:buChar char="●"/>
            </a:pPr>
            <a:r>
              <a:rPr b="1" lang="en" sz="1900">
                <a:solidFill>
                  <a:schemeClr val="dk1"/>
                </a:solidFill>
                <a:highlight>
                  <a:srgbClr val="FFFFFF"/>
                </a:highlight>
                <a:latin typeface="Montserrat"/>
                <a:ea typeface="Montserrat"/>
                <a:cs typeface="Montserrat"/>
                <a:sym typeface="Montserrat"/>
              </a:rPr>
              <a:t>The consumer is rational while making consumption decisions.</a:t>
            </a:r>
            <a:endParaRPr b="1" sz="190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1200"/>
              </a:spcAft>
              <a:buNone/>
            </a:pPr>
            <a:r>
              <a:t/>
            </a:r>
            <a:endParaRPr b="1"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idx="1" type="body"/>
          </p:nvPr>
        </p:nvSpPr>
        <p:spPr>
          <a:xfrm>
            <a:off x="-6205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rgbClr val="111111"/>
                </a:solidFill>
                <a:highlight>
                  <a:srgbClr val="FFFFFF"/>
                </a:highlight>
                <a:latin typeface="Montserrat"/>
                <a:ea typeface="Montserrat"/>
                <a:cs typeface="Montserrat"/>
                <a:sym typeface="Montserrat"/>
              </a:rPr>
              <a:t>Limitations of the Law of Diminishing Marginal Utility:</a:t>
            </a:r>
            <a:endParaRPr b="1" sz="1400">
              <a:solidFill>
                <a:srgbClr val="111111"/>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400">
                <a:solidFill>
                  <a:srgbClr val="111111"/>
                </a:solidFill>
                <a:highlight>
                  <a:srgbClr val="FFFFFF"/>
                </a:highlight>
                <a:latin typeface="Montserrat"/>
                <a:ea typeface="Montserrat"/>
                <a:cs typeface="Montserrat"/>
                <a:sym typeface="Montserrat"/>
              </a:rPr>
              <a:t>The law does not operate in the following cases:</a:t>
            </a:r>
            <a:endParaRPr b="1" sz="1400">
              <a:solidFill>
                <a:srgbClr val="111111"/>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400">
                <a:solidFill>
                  <a:srgbClr val="F9332B"/>
                </a:solidFill>
                <a:highlight>
                  <a:srgbClr val="FFFFFF"/>
                </a:highlight>
                <a:latin typeface="Montserrat"/>
                <a:ea typeface="Montserrat"/>
                <a:cs typeface="Montserrat"/>
                <a:sym typeface="Montserrat"/>
              </a:rPr>
              <a:t>Very Small Units:</a:t>
            </a:r>
            <a:r>
              <a:rPr b="1" lang="en" sz="1400">
                <a:solidFill>
                  <a:srgbClr val="111111"/>
                </a:solidFill>
                <a:highlight>
                  <a:srgbClr val="FFFFFF"/>
                </a:highlight>
                <a:latin typeface="Montserrat"/>
                <a:ea typeface="Montserrat"/>
                <a:cs typeface="Montserrat"/>
                <a:sym typeface="Montserrat"/>
              </a:rPr>
              <a:t> If the units of commodities are very small then the law does not operate.</a:t>
            </a:r>
            <a:endParaRPr b="1" sz="1400">
              <a:solidFill>
                <a:srgbClr val="111111"/>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400">
                <a:solidFill>
                  <a:srgbClr val="F9332B"/>
                </a:solidFill>
                <a:highlight>
                  <a:srgbClr val="FFFFFF"/>
                </a:highlight>
                <a:latin typeface="Montserrat"/>
                <a:ea typeface="Montserrat"/>
                <a:cs typeface="Montserrat"/>
                <a:sym typeface="Montserrat"/>
              </a:rPr>
              <a:t>Dissimilar units:</a:t>
            </a:r>
            <a:r>
              <a:rPr b="1" lang="en" sz="1400">
                <a:solidFill>
                  <a:srgbClr val="111111"/>
                </a:solidFill>
                <a:highlight>
                  <a:srgbClr val="FFFFFF"/>
                </a:highlight>
                <a:latin typeface="Montserrat"/>
                <a:ea typeface="Montserrat"/>
                <a:cs typeface="Montserrat"/>
                <a:sym typeface="Montserrat"/>
              </a:rPr>
              <a:t> The unit should be similar in size, quality etc. The law of diminishing marginal utility will not operate if the units that are consumed are not similar in size and quality.</a:t>
            </a:r>
            <a:endParaRPr b="1" sz="1400">
              <a:solidFill>
                <a:srgbClr val="111111"/>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400">
                <a:solidFill>
                  <a:srgbClr val="F9332B"/>
                </a:solidFill>
                <a:highlight>
                  <a:srgbClr val="FFFFFF"/>
                </a:highlight>
                <a:latin typeface="Montserrat"/>
                <a:ea typeface="Montserrat"/>
                <a:cs typeface="Montserrat"/>
                <a:sym typeface="Montserrat"/>
              </a:rPr>
              <a:t>Too long an interval: </a:t>
            </a:r>
            <a:r>
              <a:rPr b="1" lang="en" sz="1400">
                <a:solidFill>
                  <a:srgbClr val="111111"/>
                </a:solidFill>
                <a:highlight>
                  <a:srgbClr val="FFFFFF"/>
                </a:highlight>
                <a:latin typeface="Montserrat"/>
                <a:ea typeface="Montserrat"/>
                <a:cs typeface="Montserrat"/>
                <a:sym typeface="Montserrat"/>
              </a:rPr>
              <a:t>The law will also not operate if the units are consumed after long breaks.</a:t>
            </a:r>
            <a:endParaRPr b="1" sz="1400">
              <a:solidFill>
                <a:srgbClr val="11111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b="1" lang="en" sz="1400">
                <a:solidFill>
                  <a:srgbClr val="F9332B"/>
                </a:solidFill>
                <a:highlight>
                  <a:srgbClr val="FFFFFF"/>
                </a:highlight>
                <a:latin typeface="Montserrat"/>
                <a:ea typeface="Montserrat"/>
                <a:cs typeface="Montserrat"/>
                <a:sym typeface="Montserrat"/>
              </a:rPr>
              <a:t>Mentally unstable people:</a:t>
            </a:r>
            <a:r>
              <a:rPr b="1" lang="en" sz="1400">
                <a:solidFill>
                  <a:srgbClr val="111111"/>
                </a:solidFill>
                <a:highlight>
                  <a:srgbClr val="FFFFFF"/>
                </a:highlight>
                <a:latin typeface="Montserrat"/>
                <a:ea typeface="Montserrat"/>
                <a:cs typeface="Montserrat"/>
                <a:sym typeface="Montserrat"/>
              </a:rPr>
              <a:t> People like drunkards or drug addicts will get greater satisfaction with every successive dose of liquor. Hence, the law fails to operate in these cases.</a:t>
            </a:r>
            <a:endParaRPr b="1" sz="1400">
              <a:solidFill>
                <a:srgbClr val="111111"/>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400">
                <a:solidFill>
                  <a:srgbClr val="F9332B"/>
                </a:solidFill>
                <a:highlight>
                  <a:srgbClr val="FFFFFF"/>
                </a:highlight>
                <a:latin typeface="Montserrat"/>
                <a:ea typeface="Montserrat"/>
                <a:cs typeface="Montserrat"/>
                <a:sym typeface="Montserrat"/>
              </a:rPr>
              <a:t>Rare collections: </a:t>
            </a:r>
            <a:r>
              <a:rPr b="1" lang="en" sz="1400">
                <a:solidFill>
                  <a:srgbClr val="111111"/>
                </a:solidFill>
                <a:highlight>
                  <a:srgbClr val="FFFFFF"/>
                </a:highlight>
                <a:latin typeface="Montserrat"/>
                <a:ea typeface="Montserrat"/>
                <a:cs typeface="Montserrat"/>
                <a:sym typeface="Montserrat"/>
              </a:rPr>
              <a:t>This refers to hobbies. When people collect rare coins and stamps for example, in such cases the</a:t>
            </a:r>
            <a:r>
              <a:rPr b="1" lang="en" sz="1400">
                <a:solidFill>
                  <a:srgbClr val="111111"/>
                </a:solidFill>
                <a:highlight>
                  <a:srgbClr val="FFFFFF"/>
                </a:highlight>
                <a:latin typeface="Montserrat"/>
                <a:ea typeface="Montserrat"/>
                <a:cs typeface="Montserrat"/>
                <a:sym typeface="Montserrat"/>
              </a:rPr>
              <a:t> </a:t>
            </a:r>
            <a:r>
              <a:rPr b="1" lang="en" sz="1400">
                <a:solidFill>
                  <a:srgbClr val="111111"/>
                </a:solidFill>
                <a:highlight>
                  <a:srgbClr val="FFFFFF"/>
                </a:highlight>
                <a:latin typeface="Montserrat"/>
                <a:ea typeface="Montserrat"/>
                <a:cs typeface="Montserrat"/>
                <a:sym typeface="Montserrat"/>
              </a:rPr>
              <a:t>person’s satisfaction increases with every addition to his stock or collection. The law hence cannot operate.</a:t>
            </a:r>
            <a:endParaRPr b="1" sz="1400">
              <a:solidFill>
                <a:srgbClr val="111111"/>
              </a:solidFill>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sz="1400">
                <a:solidFill>
                  <a:srgbClr val="F9332B"/>
                </a:solidFill>
                <a:highlight>
                  <a:srgbClr val="FFFFFF"/>
                </a:highlight>
                <a:latin typeface="Montserrat"/>
                <a:ea typeface="Montserrat"/>
                <a:cs typeface="Montserrat"/>
                <a:sym typeface="Montserrat"/>
              </a:rPr>
              <a:t>Not applicable to money: </a:t>
            </a:r>
            <a:r>
              <a:rPr b="1" lang="en" sz="1400">
                <a:solidFill>
                  <a:srgbClr val="111111"/>
                </a:solidFill>
                <a:highlight>
                  <a:srgbClr val="FFFFFF"/>
                </a:highlight>
                <a:latin typeface="Montserrat"/>
                <a:ea typeface="Montserrat"/>
                <a:cs typeface="Montserrat"/>
                <a:sym typeface="Montserrat"/>
              </a:rPr>
              <a:t>Money is a commodity which is appreciated greatly by rich and poor. There is a saying that the more money a person has the want he wants of it, hence, the law cannot operate in the case of money.</a:t>
            </a:r>
            <a:endParaRPr b="1" sz="1400">
              <a:solidFill>
                <a:srgbClr val="111111"/>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b="1" sz="2000">
              <a:solidFill>
                <a:srgbClr val="11111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5"/>
          <p:cNvPicPr preferRelativeResize="0"/>
          <p:nvPr/>
        </p:nvPicPr>
        <p:blipFill>
          <a:blip r:embed="rId3">
            <a:alphaModFix/>
          </a:blip>
          <a:stretch>
            <a:fillRect/>
          </a:stretch>
        </p:blipFill>
        <p:spPr>
          <a:xfrm>
            <a:off x="324953" y="31"/>
            <a:ext cx="8494131"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320">
                <a:solidFill>
                  <a:srgbClr val="FF0000"/>
                </a:solidFill>
              </a:rPr>
              <a:t>PRICE ELASTICITY OF DEMAND</a:t>
            </a:r>
            <a:endParaRPr b="1" sz="3320">
              <a:solidFill>
                <a:srgbClr val="FF0000"/>
              </a:solidFill>
            </a:endParaRPr>
          </a:p>
        </p:txBody>
      </p:sp>
      <p:sp>
        <p:nvSpPr>
          <p:cNvPr id="183" name="Google Shape;183;p36"/>
          <p:cNvSpPr txBox="1"/>
          <p:nvPr>
            <p:ph idx="1" type="body"/>
          </p:nvPr>
        </p:nvSpPr>
        <p:spPr>
          <a:xfrm>
            <a:off x="0" y="572700"/>
            <a:ext cx="91440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50">
                <a:solidFill>
                  <a:srgbClr val="111111"/>
                </a:solidFill>
                <a:highlight>
                  <a:srgbClr val="FFFFFF"/>
                </a:highlight>
              </a:rPr>
              <a:t>Price elasticity of demand is a measurement of the change in the consumption of a product in relation to a change in its price. Expressed mathematically, it is:</a:t>
            </a:r>
            <a:endParaRPr b="1" sz="1550">
              <a:solidFill>
                <a:srgbClr val="111111"/>
              </a:solidFill>
              <a:highlight>
                <a:srgbClr val="FFFFFF"/>
              </a:highlight>
            </a:endParaRPr>
          </a:p>
          <a:p>
            <a:pPr indent="0" lvl="0" marL="381000" marR="381000" rtl="0" algn="l">
              <a:spcBef>
                <a:spcPts val="2100"/>
              </a:spcBef>
              <a:spcAft>
                <a:spcPts val="0"/>
              </a:spcAft>
              <a:buNone/>
            </a:pPr>
            <a:r>
              <a:rPr b="1" i="1" lang="en" sz="1550">
                <a:solidFill>
                  <a:srgbClr val="111111"/>
                </a:solidFill>
                <a:highlight>
                  <a:srgbClr val="FFFFFF"/>
                </a:highlight>
              </a:rPr>
              <a:t>Price Elasticity of Demand = Percentage Change in Quantity Demanded ÷ Percentage Change in Price</a:t>
            </a:r>
            <a:endParaRPr b="1" i="1" sz="1550">
              <a:solidFill>
                <a:srgbClr val="111111"/>
              </a:solidFill>
              <a:highlight>
                <a:srgbClr val="FFFFFF"/>
              </a:highlight>
            </a:endParaRPr>
          </a:p>
          <a:p>
            <a:pPr indent="0" lvl="0" marL="381000" marR="381000" rtl="0" algn="l">
              <a:spcBef>
                <a:spcPts val="0"/>
              </a:spcBef>
              <a:spcAft>
                <a:spcPts val="0"/>
              </a:spcAft>
              <a:buNone/>
            </a:pPr>
            <a:r>
              <a:t/>
            </a:r>
            <a:endParaRPr b="1" i="1" sz="1550">
              <a:solidFill>
                <a:srgbClr val="111111"/>
              </a:solidFill>
              <a:highlight>
                <a:srgbClr val="FFFFFF"/>
              </a:highlight>
            </a:endParaRPr>
          </a:p>
          <a:p>
            <a:pPr indent="0" lvl="0" marL="381000" marR="381000" rtl="0" algn="l">
              <a:spcBef>
                <a:spcPts val="0"/>
              </a:spcBef>
              <a:spcAft>
                <a:spcPts val="0"/>
              </a:spcAft>
              <a:buClr>
                <a:schemeClr val="dk1"/>
              </a:buClr>
              <a:buSzPts val="1100"/>
              <a:buFont typeface="Arial"/>
              <a:buNone/>
            </a:pPr>
            <a:r>
              <a:t/>
            </a:r>
            <a:endParaRPr b="1" i="1" sz="1550">
              <a:solidFill>
                <a:srgbClr val="111111"/>
              </a:solidFill>
              <a:highlight>
                <a:srgbClr val="FFFFFF"/>
              </a:highlight>
            </a:endParaRPr>
          </a:p>
          <a:p>
            <a:pPr indent="0" lvl="0" marL="0" rtl="0" algn="l">
              <a:spcBef>
                <a:spcPts val="0"/>
              </a:spcBef>
              <a:spcAft>
                <a:spcPts val="1200"/>
              </a:spcAft>
              <a:buNone/>
            </a:pPr>
            <a:r>
              <a:t/>
            </a:r>
            <a:endParaRPr b="1" sz="2000"/>
          </a:p>
        </p:txBody>
      </p:sp>
      <p:pic>
        <p:nvPicPr>
          <p:cNvPr id="184" name="Google Shape;184;p36"/>
          <p:cNvPicPr preferRelativeResize="0"/>
          <p:nvPr/>
        </p:nvPicPr>
        <p:blipFill rotWithShape="1">
          <a:blip r:embed="rId3">
            <a:alphaModFix/>
          </a:blip>
          <a:srcRect b="13111" l="0" r="0" t="0"/>
          <a:stretch/>
        </p:blipFill>
        <p:spPr>
          <a:xfrm>
            <a:off x="5383550" y="2305700"/>
            <a:ext cx="3760451" cy="283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950">
                <a:solidFill>
                  <a:srgbClr val="FF0000"/>
                </a:solidFill>
                <a:highlight>
                  <a:srgbClr val="FFFFFF"/>
                </a:highlight>
              </a:rPr>
              <a:t>1.Perfectly Elastic Demand</a:t>
            </a:r>
            <a:r>
              <a:rPr b="1" lang="en" sz="1950">
                <a:solidFill>
                  <a:srgbClr val="1468A1"/>
                </a:solidFill>
                <a:highlight>
                  <a:srgbClr val="FFFFFF"/>
                </a:highlight>
              </a:rPr>
              <a:t> </a:t>
            </a:r>
            <a:r>
              <a:rPr b="1" lang="en" sz="1400">
                <a:solidFill>
                  <a:srgbClr val="0A0A0A"/>
                </a:solidFill>
                <a:highlight>
                  <a:srgbClr val="FFFFFF"/>
                </a:highlight>
              </a:rPr>
              <a:t>When a small change (rise or fall) in the price results in a large change (fall or rise) in the quantity demanded, it is known as perfectly elastic demand.</a:t>
            </a:r>
            <a:endParaRPr b="1" sz="1400">
              <a:solidFill>
                <a:srgbClr val="0A0A0A"/>
              </a:solidFill>
              <a:highlight>
                <a:srgbClr val="FFFFFF"/>
              </a:highlight>
            </a:endParaRPr>
          </a:p>
          <a:p>
            <a:pPr indent="0" lvl="0" marL="0" rtl="0" algn="l">
              <a:lnSpc>
                <a:spcPct val="115000"/>
              </a:lnSpc>
              <a:spcBef>
                <a:spcPts val="1500"/>
              </a:spcBef>
              <a:spcAft>
                <a:spcPts val="0"/>
              </a:spcAft>
              <a:buNone/>
            </a:pPr>
            <a:r>
              <a:rPr b="1" lang="en" sz="1200">
                <a:solidFill>
                  <a:srgbClr val="0A0A0A"/>
                </a:solidFill>
                <a:highlight>
                  <a:srgbClr val="FFFFFF"/>
                </a:highlight>
              </a:rPr>
              <a:t>Under such type of elasticity of demand, a small rise in price results in a fall in demand to zero, while a small fall in price causes an increase in demand to infinity. </a:t>
            </a:r>
            <a:endParaRPr b="1" sz="1400">
              <a:solidFill>
                <a:srgbClr val="0A0A0A"/>
              </a:solidFill>
              <a:highlight>
                <a:srgbClr val="FFFFFF"/>
              </a:highlight>
            </a:endParaRPr>
          </a:p>
          <a:p>
            <a:pPr indent="0" lvl="0" marL="0" rtl="0" algn="l">
              <a:lnSpc>
                <a:spcPct val="115000"/>
              </a:lnSpc>
              <a:spcBef>
                <a:spcPts val="1500"/>
              </a:spcBef>
              <a:spcAft>
                <a:spcPts val="0"/>
              </a:spcAft>
              <a:buNone/>
            </a:pPr>
            <a:r>
              <a:rPr b="1" lang="en" sz="1400">
                <a:solidFill>
                  <a:srgbClr val="0A0A0A"/>
                </a:solidFill>
                <a:highlight>
                  <a:srgbClr val="FFFFFF"/>
                </a:highlight>
              </a:rPr>
              <a:t> </a:t>
            </a:r>
            <a:r>
              <a:rPr b="1" lang="en" sz="1400">
                <a:solidFill>
                  <a:schemeClr val="dk1"/>
                </a:solidFill>
              </a:rPr>
              <a:t>Suppose product X is manufactured by a large number of sellers in the market. If a person wants to buy the product X, he could choose among different firms for the purchase. Let’s say, firm A increased the price of product X, above market equilibrium. As a result, the demand for the product X for the firm would decrease to a great extent as the same product is available with other sellers too at cheaper prices. Thus, the demand for product X of the firm A is perfectly elastic.</a:t>
            </a:r>
            <a:endParaRPr b="1" sz="1400">
              <a:solidFill>
                <a:schemeClr val="dk1"/>
              </a:solidFill>
            </a:endParaRPr>
          </a:p>
          <a:p>
            <a:pPr indent="0" lvl="0" marL="0" rtl="0" algn="l">
              <a:lnSpc>
                <a:spcPct val="115000"/>
              </a:lnSpc>
              <a:spcBef>
                <a:spcPts val="1500"/>
              </a:spcBef>
              <a:spcAft>
                <a:spcPts val="0"/>
              </a:spcAft>
              <a:buNone/>
            </a:pPr>
            <a:r>
              <a:t/>
            </a:r>
            <a:endParaRPr b="1" sz="1500">
              <a:solidFill>
                <a:schemeClr val="dk1"/>
              </a:solidFill>
            </a:endParaRPr>
          </a:p>
          <a:p>
            <a:pPr indent="0" lvl="0" marL="0" rtl="0" algn="l">
              <a:spcBef>
                <a:spcPts val="1500"/>
              </a:spcBef>
              <a:spcAft>
                <a:spcPts val="0"/>
              </a:spcAft>
              <a:buNone/>
            </a:pPr>
            <a:r>
              <a:t/>
            </a:r>
            <a:endParaRPr sz="1100">
              <a:solidFill>
                <a:schemeClr val="dk1"/>
              </a:solidFill>
            </a:endParaRPr>
          </a:p>
          <a:p>
            <a:pPr indent="0" lvl="0" marL="0" rtl="0" algn="l">
              <a:lnSpc>
                <a:spcPct val="140000"/>
              </a:lnSpc>
              <a:spcBef>
                <a:spcPts val="0"/>
              </a:spcBef>
              <a:spcAft>
                <a:spcPts val="0"/>
              </a:spcAft>
              <a:buClr>
                <a:schemeClr val="dk1"/>
              </a:buClr>
              <a:buSzPts val="1100"/>
              <a:buFont typeface="Arial"/>
              <a:buNone/>
            </a:pPr>
            <a:r>
              <a:t/>
            </a:r>
            <a:endParaRPr sz="1300">
              <a:solidFill>
                <a:srgbClr val="0A0A0A"/>
              </a:solidFill>
              <a:highlight>
                <a:srgbClr val="FFFFFF"/>
              </a:highlight>
            </a:endParaRPr>
          </a:p>
          <a:p>
            <a:pPr indent="0" lvl="0" marL="0" rtl="0" algn="l">
              <a:spcBef>
                <a:spcPts val="1500"/>
              </a:spcBef>
              <a:spcAft>
                <a:spcPts val="1200"/>
              </a:spcAft>
              <a:buNone/>
            </a:pPr>
            <a:r>
              <a:t/>
            </a:r>
            <a:endParaRPr/>
          </a:p>
        </p:txBody>
      </p:sp>
      <p:pic>
        <p:nvPicPr>
          <p:cNvPr id="190" name="Google Shape;190;p37"/>
          <p:cNvPicPr preferRelativeResize="0"/>
          <p:nvPr/>
        </p:nvPicPr>
        <p:blipFill rotWithShape="1">
          <a:blip r:embed="rId3">
            <a:alphaModFix/>
          </a:blip>
          <a:srcRect b="13993" l="0" r="0" t="0"/>
          <a:stretch/>
        </p:blipFill>
        <p:spPr>
          <a:xfrm>
            <a:off x="5544875" y="2435025"/>
            <a:ext cx="3599125" cy="2657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950">
                <a:solidFill>
                  <a:srgbClr val="F9332B"/>
                </a:solidFill>
                <a:highlight>
                  <a:srgbClr val="FFFFFF"/>
                </a:highlight>
              </a:rPr>
              <a:t>2.Perfectly Inelastic Demand</a:t>
            </a:r>
            <a:r>
              <a:rPr b="1" lang="en" sz="1950">
                <a:solidFill>
                  <a:srgbClr val="1468A1"/>
                </a:solidFill>
                <a:highlight>
                  <a:srgbClr val="FFFFFF"/>
                </a:highlight>
              </a:rPr>
              <a:t> </a:t>
            </a:r>
            <a:r>
              <a:rPr b="1" lang="en">
                <a:solidFill>
                  <a:srgbClr val="0A0A0A"/>
                </a:solidFill>
                <a:highlight>
                  <a:srgbClr val="FFFFFF"/>
                </a:highlight>
              </a:rPr>
              <a:t>When a change (rise or fall) in the price of a product does not bring any change (fall or rise) in the quantity demanded, the demand is called perfectly inelastic demand.</a:t>
            </a:r>
            <a:endParaRPr b="1">
              <a:solidFill>
                <a:srgbClr val="0A0A0A"/>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300">
              <a:solidFill>
                <a:srgbClr val="0A0A0A"/>
              </a:solidFill>
              <a:highlight>
                <a:srgbClr val="FFFFFF"/>
              </a:highlight>
            </a:endParaRPr>
          </a:p>
          <a:p>
            <a:pPr indent="0" lvl="0" marL="0" rtl="0" algn="l">
              <a:spcBef>
                <a:spcPts val="1500"/>
              </a:spcBef>
              <a:spcAft>
                <a:spcPts val="1200"/>
              </a:spcAft>
              <a:buNone/>
            </a:pPr>
            <a:r>
              <a:t/>
            </a:r>
            <a:endParaRPr/>
          </a:p>
        </p:txBody>
      </p:sp>
      <p:pic>
        <p:nvPicPr>
          <p:cNvPr id="196" name="Google Shape;196;p38"/>
          <p:cNvPicPr preferRelativeResize="0"/>
          <p:nvPr/>
        </p:nvPicPr>
        <p:blipFill rotWithShape="1">
          <a:blip r:embed="rId3">
            <a:alphaModFix/>
          </a:blip>
          <a:srcRect b="13859" l="0" r="0" t="0"/>
          <a:stretch/>
        </p:blipFill>
        <p:spPr>
          <a:xfrm>
            <a:off x="4308575" y="1573552"/>
            <a:ext cx="4835425" cy="3509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1" type="body"/>
          </p:nvPr>
        </p:nvSpPr>
        <p:spPr>
          <a:xfrm>
            <a:off x="0" y="-50675"/>
            <a:ext cx="91440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950">
                <a:solidFill>
                  <a:srgbClr val="FF0000"/>
                </a:solidFill>
                <a:highlight>
                  <a:srgbClr val="FFFFFF"/>
                </a:highlight>
              </a:rPr>
              <a:t>3.Relatively Elastic Demand</a:t>
            </a:r>
            <a:r>
              <a:rPr b="1" lang="en" sz="1950">
                <a:solidFill>
                  <a:srgbClr val="1468A1"/>
                </a:solidFill>
                <a:highlight>
                  <a:srgbClr val="FFFFFF"/>
                </a:highlight>
              </a:rPr>
              <a:t> </a:t>
            </a:r>
            <a:r>
              <a:rPr b="1" lang="en" sz="1300">
                <a:solidFill>
                  <a:srgbClr val="0A0A0A"/>
                </a:solidFill>
                <a:highlight>
                  <a:srgbClr val="FFFFFF"/>
                </a:highlight>
              </a:rPr>
              <a:t>When a proportionate or percentage change (fall or rise) in price results in greater than the proportionate or percentage change (rise or fall) in quantity demanded, the demand is said to be relatively elastic demand. In other words, a change in demand is greater than the change in price. </a:t>
            </a:r>
            <a:endParaRPr b="1" sz="1300">
              <a:solidFill>
                <a:srgbClr val="0A0A0A"/>
              </a:solidFill>
              <a:highlight>
                <a:srgbClr val="FFFFFF"/>
              </a:highlight>
            </a:endParaRPr>
          </a:p>
          <a:p>
            <a:pPr indent="0" lvl="0" marL="0" rtl="0" algn="l">
              <a:lnSpc>
                <a:spcPct val="115000"/>
              </a:lnSpc>
              <a:spcBef>
                <a:spcPts val="1500"/>
              </a:spcBef>
              <a:spcAft>
                <a:spcPts val="0"/>
              </a:spcAft>
              <a:buNone/>
            </a:pPr>
            <a:r>
              <a:t/>
            </a:r>
            <a:endParaRPr b="1" sz="1300">
              <a:solidFill>
                <a:srgbClr val="0A0A0A"/>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b="1" sz="1300">
              <a:solidFill>
                <a:srgbClr val="0A0A0A"/>
              </a:solidFill>
              <a:highlight>
                <a:srgbClr val="FFFFFF"/>
              </a:highlight>
            </a:endParaRPr>
          </a:p>
          <a:p>
            <a:pPr indent="0" lvl="0" marL="0" rtl="0" algn="l">
              <a:spcBef>
                <a:spcPts val="1500"/>
              </a:spcBef>
              <a:spcAft>
                <a:spcPts val="1200"/>
              </a:spcAft>
              <a:buNone/>
            </a:pPr>
            <a:r>
              <a:t/>
            </a:r>
            <a:endParaRPr/>
          </a:p>
        </p:txBody>
      </p:sp>
      <p:pic>
        <p:nvPicPr>
          <p:cNvPr id="202" name="Google Shape;202;p39"/>
          <p:cNvPicPr preferRelativeResize="0"/>
          <p:nvPr/>
        </p:nvPicPr>
        <p:blipFill rotWithShape="1">
          <a:blip r:embed="rId3">
            <a:alphaModFix/>
          </a:blip>
          <a:srcRect b="17898" l="0" r="0" t="0"/>
          <a:stretch/>
        </p:blipFill>
        <p:spPr>
          <a:xfrm>
            <a:off x="5781675" y="2382873"/>
            <a:ext cx="3362325" cy="2760625"/>
          </a:xfrm>
          <a:prstGeom prst="rect">
            <a:avLst/>
          </a:prstGeom>
          <a:noFill/>
          <a:ln>
            <a:noFill/>
          </a:ln>
        </p:spPr>
      </p:pic>
      <p:graphicFrame>
        <p:nvGraphicFramePr>
          <p:cNvPr id="203" name="Google Shape;203;p39"/>
          <p:cNvGraphicFramePr/>
          <p:nvPr/>
        </p:nvGraphicFramePr>
        <p:xfrm>
          <a:off x="0" y="1090450"/>
          <a:ext cx="3000000" cy="3000000"/>
        </p:xfrm>
        <a:graphic>
          <a:graphicData uri="http://schemas.openxmlformats.org/drawingml/2006/table">
            <a:tbl>
              <a:tblPr>
                <a:noFill/>
                <a:tableStyleId>{F54B5806-73B7-42B0-A44E-BE1B650C26F5}</a:tableStyleId>
              </a:tblPr>
              <a:tblGrid>
                <a:gridCol w="3333750"/>
                <a:gridCol w="3333750"/>
              </a:tblGrid>
              <a:tr h="371475">
                <a:tc>
                  <a:txBody>
                    <a:bodyPr/>
                    <a:lstStyle/>
                    <a:p>
                      <a:pPr indent="0" lvl="0" marL="0" rtl="0" algn="ctr">
                        <a:lnSpc>
                          <a:spcPct val="115000"/>
                        </a:lnSpc>
                        <a:spcBef>
                          <a:spcPts val="0"/>
                        </a:spcBef>
                        <a:spcAft>
                          <a:spcPts val="0"/>
                        </a:spcAft>
                        <a:buNone/>
                      </a:pPr>
                      <a:r>
                        <a:rPr b="1" lang="en" sz="1300">
                          <a:solidFill>
                            <a:srgbClr val="0A0A0A"/>
                          </a:solidFill>
                          <a:highlight>
                            <a:srgbClr val="FFFFFF"/>
                          </a:highlight>
                        </a:rPr>
                        <a:t>PRICE OF PEN </a:t>
                      </a:r>
                      <a:r>
                        <a:rPr lang="en" sz="1300">
                          <a:solidFill>
                            <a:srgbClr val="0A0A0A"/>
                          </a:solidFill>
                          <a:highlight>
                            <a:srgbClr val="FFFFFF"/>
                          </a:highlight>
                        </a:rPr>
                        <a:t>(</a:t>
                      </a:r>
                      <a:r>
                        <a:rPr b="1" lang="en" sz="1300">
                          <a:solidFill>
                            <a:srgbClr val="0A0A0A"/>
                          </a:solidFill>
                          <a:highlight>
                            <a:srgbClr val="FFFFFF"/>
                          </a:highlight>
                        </a:rPr>
                        <a:t>₹</a:t>
                      </a:r>
                      <a:r>
                        <a:rPr lang="en" sz="1300">
                          <a:solidFill>
                            <a:srgbClr val="0A0A0A"/>
                          </a:solidFill>
                          <a:highlight>
                            <a:srgbClr val="FFFFFF"/>
                          </a:highlight>
                        </a:rPr>
                        <a:t> PER PEN)</a:t>
                      </a:r>
                      <a:endParaRPr sz="1300">
                        <a:solidFill>
                          <a:srgbClr val="0A0A0A"/>
                        </a:solidFill>
                        <a:highlight>
                          <a:srgbClr val="FFFFFF"/>
                        </a:highlight>
                      </a:endParaRPr>
                    </a:p>
                  </a:txBody>
                  <a:tcPr marT="82550" marB="82550" marR="82550" marL="8255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0A0A0A"/>
                          </a:solidFill>
                          <a:highlight>
                            <a:srgbClr val="FFFFFF"/>
                          </a:highlight>
                        </a:rPr>
                        <a:t>QUANTITY DEMANDED</a:t>
                      </a:r>
                      <a:endParaRPr b="1" sz="1300">
                        <a:solidFill>
                          <a:srgbClr val="0A0A0A"/>
                        </a:solidFill>
                        <a:highlight>
                          <a:srgbClr val="FFFFFF"/>
                        </a:highlight>
                      </a:endParaRPr>
                    </a:p>
                  </a:txBody>
                  <a:tcPr marT="82550" marB="82550" marR="82550" marL="8255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300">
                          <a:solidFill>
                            <a:srgbClr val="0A0A0A"/>
                          </a:solidFill>
                          <a:highlight>
                            <a:srgbClr val="FFFFFF"/>
                          </a:highlight>
                        </a:rPr>
                        <a:t>25</a:t>
                      </a:r>
                      <a:endParaRPr sz="1300">
                        <a:solidFill>
                          <a:srgbClr val="0A0A0A"/>
                        </a:solidFill>
                        <a:highlight>
                          <a:srgbClr val="FFFFFF"/>
                        </a:highlight>
                      </a:endParaRPr>
                    </a:p>
                  </a:txBody>
                  <a:tcPr marT="82550" marB="82550" marR="82550" marL="8255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0A0A0A"/>
                          </a:solidFill>
                          <a:highlight>
                            <a:srgbClr val="FFFFFF"/>
                          </a:highlight>
                        </a:rPr>
                        <a:t>50</a:t>
                      </a:r>
                      <a:endParaRPr sz="1300">
                        <a:solidFill>
                          <a:srgbClr val="0A0A0A"/>
                        </a:solidFill>
                        <a:highlight>
                          <a:srgbClr val="FFFFFF"/>
                        </a:highlight>
                      </a:endParaRPr>
                    </a:p>
                  </a:txBody>
                  <a:tcPr marT="82550" marB="82550" marR="82550" marL="8255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361950">
                <a:tc>
                  <a:txBody>
                    <a:bodyPr/>
                    <a:lstStyle/>
                    <a:p>
                      <a:pPr indent="0" lvl="0" marL="0" rtl="0" algn="ctr">
                        <a:lnSpc>
                          <a:spcPct val="115000"/>
                        </a:lnSpc>
                        <a:spcBef>
                          <a:spcPts val="0"/>
                        </a:spcBef>
                        <a:spcAft>
                          <a:spcPts val="0"/>
                        </a:spcAft>
                        <a:buNone/>
                      </a:pPr>
                      <a:r>
                        <a:rPr lang="en" sz="1300">
                          <a:solidFill>
                            <a:srgbClr val="0A0A0A"/>
                          </a:solidFill>
                          <a:highlight>
                            <a:srgbClr val="FFFFFF"/>
                          </a:highlight>
                        </a:rPr>
                        <a:t>20</a:t>
                      </a:r>
                      <a:endParaRPr sz="1300">
                        <a:solidFill>
                          <a:srgbClr val="0A0A0A"/>
                        </a:solidFill>
                        <a:highlight>
                          <a:srgbClr val="FFFFFF"/>
                        </a:highlight>
                      </a:endParaRPr>
                    </a:p>
                  </a:txBody>
                  <a:tcPr marT="82550" marB="82550" marR="82550" marL="8255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0A0A0A"/>
                          </a:solidFill>
                          <a:highlight>
                            <a:srgbClr val="FFFFFF"/>
                          </a:highlight>
                        </a:rPr>
                        <a:t>100</a:t>
                      </a:r>
                      <a:endParaRPr sz="1300">
                        <a:solidFill>
                          <a:srgbClr val="0A0A0A"/>
                        </a:solidFill>
                        <a:highlight>
                          <a:srgbClr val="FFFFFF"/>
                        </a:highlight>
                      </a:endParaRPr>
                    </a:p>
                  </a:txBody>
                  <a:tcPr marT="82550" marB="82550" marR="82550" marL="8255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bl>
          </a:graphicData>
        </a:graphic>
      </p:graphicFrame>
      <p:sp>
        <p:nvSpPr>
          <p:cNvPr id="204" name="Google Shape;204;p39"/>
          <p:cNvSpPr txBox="1"/>
          <p:nvPr/>
        </p:nvSpPr>
        <p:spPr>
          <a:xfrm>
            <a:off x="-2406300" y="2612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500"/>
              </a:spcAft>
              <a:buNone/>
            </a:pPr>
            <a:r>
              <a:t/>
            </a:r>
            <a:endParaRPr sz="1300">
              <a:solidFill>
                <a:srgbClr val="0A0A0A"/>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idx="1" type="body"/>
          </p:nvPr>
        </p:nvSpPr>
        <p:spPr>
          <a:xfrm>
            <a:off x="-50675" y="-50675"/>
            <a:ext cx="91440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500"/>
              </a:spcAft>
              <a:buNone/>
            </a:pPr>
            <a:r>
              <a:rPr b="1" lang="en" sz="1950">
                <a:solidFill>
                  <a:srgbClr val="F9332B"/>
                </a:solidFill>
                <a:highlight>
                  <a:srgbClr val="FFFFFF"/>
                </a:highlight>
              </a:rPr>
              <a:t>4.Relatively Inelastic Demand </a:t>
            </a:r>
            <a:r>
              <a:rPr b="1" lang="en" sz="1300">
                <a:solidFill>
                  <a:srgbClr val="0A0A0A"/>
                </a:solidFill>
                <a:highlight>
                  <a:srgbClr val="FFFFFF"/>
                </a:highlight>
              </a:rPr>
              <a:t>When a percentage or proportionate change (fall or rise) in price results in less than the percentage or proportionate change (rise or fall) in demand, the demand is said to be relatively inelastic demand. In other words, a change in demand is less than the change in price. </a:t>
            </a:r>
            <a:endParaRPr/>
          </a:p>
        </p:txBody>
      </p:sp>
      <p:pic>
        <p:nvPicPr>
          <p:cNvPr id="210" name="Google Shape;210;p40"/>
          <p:cNvPicPr preferRelativeResize="0"/>
          <p:nvPr/>
        </p:nvPicPr>
        <p:blipFill rotWithShape="1">
          <a:blip r:embed="rId3">
            <a:alphaModFix/>
          </a:blip>
          <a:srcRect b="16763" l="0" r="0" t="0"/>
          <a:stretch/>
        </p:blipFill>
        <p:spPr>
          <a:xfrm>
            <a:off x="5781675" y="2344873"/>
            <a:ext cx="3362325" cy="2798625"/>
          </a:xfrm>
          <a:prstGeom prst="rect">
            <a:avLst/>
          </a:prstGeom>
          <a:noFill/>
          <a:ln>
            <a:noFill/>
          </a:ln>
        </p:spPr>
      </p:pic>
      <p:graphicFrame>
        <p:nvGraphicFramePr>
          <p:cNvPr id="211" name="Google Shape;211;p40"/>
          <p:cNvGraphicFramePr/>
          <p:nvPr/>
        </p:nvGraphicFramePr>
        <p:xfrm>
          <a:off x="177725" y="1189125"/>
          <a:ext cx="3000000" cy="3000000"/>
        </p:xfrm>
        <a:graphic>
          <a:graphicData uri="http://schemas.openxmlformats.org/drawingml/2006/table">
            <a:tbl>
              <a:tblPr>
                <a:solidFill>
                  <a:srgbClr val="FFFFFF"/>
                </a:solidFill>
                <a:tableStyleId>{F54B5806-73B7-42B0-A44E-BE1B650C26F5}</a:tableStyleId>
              </a:tblPr>
              <a:tblGrid>
                <a:gridCol w="3333750"/>
                <a:gridCol w="3333750"/>
              </a:tblGrid>
              <a:tr h="371475">
                <a:tc>
                  <a:txBody>
                    <a:bodyPr/>
                    <a:lstStyle/>
                    <a:p>
                      <a:pPr indent="0" lvl="0" marL="0" rtl="0" algn="ctr">
                        <a:lnSpc>
                          <a:spcPct val="115000"/>
                        </a:lnSpc>
                        <a:spcBef>
                          <a:spcPts val="0"/>
                        </a:spcBef>
                        <a:spcAft>
                          <a:spcPts val="0"/>
                        </a:spcAft>
                        <a:buNone/>
                      </a:pPr>
                      <a:r>
                        <a:rPr b="1" lang="en" sz="1300">
                          <a:solidFill>
                            <a:srgbClr val="0A0A0A"/>
                          </a:solidFill>
                          <a:highlight>
                            <a:srgbClr val="FFFFFF"/>
                          </a:highlight>
                        </a:rPr>
                        <a:t>PRICE OF MILK(₹</a:t>
                      </a:r>
                      <a:r>
                        <a:rPr lang="en" sz="1300">
                          <a:solidFill>
                            <a:srgbClr val="0A0A0A"/>
                          </a:solidFill>
                          <a:highlight>
                            <a:srgbClr val="FFFFFF"/>
                          </a:highlight>
                        </a:rPr>
                        <a:t> </a:t>
                      </a:r>
                      <a:r>
                        <a:rPr b="1" lang="en" sz="1300">
                          <a:solidFill>
                            <a:srgbClr val="0A0A0A"/>
                          </a:solidFill>
                          <a:highlight>
                            <a:srgbClr val="FFFFFF"/>
                          </a:highlight>
                        </a:rPr>
                        <a:t>PER LITRE)</a:t>
                      </a:r>
                      <a:endParaRPr b="1" sz="1300">
                        <a:solidFill>
                          <a:srgbClr val="0A0A0A"/>
                        </a:solidFill>
                        <a:highlight>
                          <a:srgbClr val="FFFFFF"/>
                        </a:highlight>
                      </a:endParaRPr>
                    </a:p>
                  </a:txBody>
                  <a:tcPr marT="82550" marB="82550" marR="82550" marL="82550">
                    <a:lnL cap="flat" cmpd="sng" w="8650">
                      <a:solidFill>
                        <a:srgbClr val="0A0A0A"/>
                      </a:solidFill>
                      <a:prstDash val="solid"/>
                      <a:round/>
                      <a:headEnd len="sm" w="sm" type="none"/>
                      <a:tailEnd len="sm" w="sm" type="none"/>
                    </a:lnL>
                    <a:lnR cap="flat" cmpd="sng" w="8650">
                      <a:solidFill>
                        <a:srgbClr val="0A0A0A"/>
                      </a:solidFill>
                      <a:prstDash val="solid"/>
                      <a:round/>
                      <a:headEnd len="sm" w="sm" type="none"/>
                      <a:tailEnd len="sm" w="sm" type="none"/>
                    </a:lnR>
                    <a:lnT cap="flat" cmpd="sng" w="8650">
                      <a:solidFill>
                        <a:srgbClr val="0A0A0A"/>
                      </a:solidFill>
                      <a:prstDash val="solid"/>
                      <a:round/>
                      <a:headEnd len="sm" w="sm" type="none"/>
                      <a:tailEnd len="sm" w="sm" type="none"/>
                    </a:lnT>
                    <a:lnB cap="flat" cmpd="sng" w="8650">
                      <a:solidFill>
                        <a:srgbClr val="0A0A0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0A0A0A"/>
                          </a:solidFill>
                          <a:highlight>
                            <a:srgbClr val="FFFFFF"/>
                          </a:highlight>
                        </a:rPr>
                        <a:t>QUANTITY DEMANDED</a:t>
                      </a:r>
                      <a:endParaRPr b="1" sz="1300">
                        <a:solidFill>
                          <a:srgbClr val="0A0A0A"/>
                        </a:solidFill>
                        <a:highlight>
                          <a:srgbClr val="FFFFFF"/>
                        </a:highlight>
                      </a:endParaRPr>
                    </a:p>
                  </a:txBody>
                  <a:tcPr marT="82550" marB="82550" marR="82550" marL="82550">
                    <a:lnL cap="flat" cmpd="sng" w="8650">
                      <a:solidFill>
                        <a:srgbClr val="0A0A0A"/>
                      </a:solidFill>
                      <a:prstDash val="solid"/>
                      <a:round/>
                      <a:headEnd len="sm" w="sm" type="none"/>
                      <a:tailEnd len="sm" w="sm" type="none"/>
                    </a:lnL>
                    <a:lnR cap="flat" cmpd="sng" w="8650">
                      <a:solidFill>
                        <a:srgbClr val="0A0A0A"/>
                      </a:solidFill>
                      <a:prstDash val="solid"/>
                      <a:round/>
                      <a:headEnd len="sm" w="sm" type="none"/>
                      <a:tailEnd len="sm" w="sm" type="none"/>
                    </a:lnR>
                    <a:lnT cap="flat" cmpd="sng" w="8650">
                      <a:solidFill>
                        <a:srgbClr val="0A0A0A"/>
                      </a:solidFill>
                      <a:prstDash val="solid"/>
                      <a:round/>
                      <a:headEnd len="sm" w="sm" type="none"/>
                      <a:tailEnd len="sm" w="sm" type="none"/>
                    </a:lnT>
                    <a:lnB cap="flat" cmpd="sng" w="8650">
                      <a:solidFill>
                        <a:srgbClr val="0A0A0A"/>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300">
                          <a:solidFill>
                            <a:srgbClr val="0A0A0A"/>
                          </a:solidFill>
                          <a:highlight>
                            <a:srgbClr val="FFFFFF"/>
                          </a:highlight>
                        </a:rPr>
                        <a:t>15</a:t>
                      </a:r>
                      <a:endParaRPr sz="1300">
                        <a:solidFill>
                          <a:srgbClr val="0A0A0A"/>
                        </a:solidFill>
                        <a:highlight>
                          <a:srgbClr val="FFFFFF"/>
                        </a:highlight>
                      </a:endParaRPr>
                    </a:p>
                  </a:txBody>
                  <a:tcPr marT="82550" marB="82550" marR="82550" marL="82550">
                    <a:lnL cap="flat" cmpd="sng" w="8650">
                      <a:solidFill>
                        <a:srgbClr val="0A0A0A"/>
                      </a:solidFill>
                      <a:prstDash val="solid"/>
                      <a:round/>
                      <a:headEnd len="sm" w="sm" type="none"/>
                      <a:tailEnd len="sm" w="sm" type="none"/>
                    </a:lnL>
                    <a:lnR cap="flat" cmpd="sng" w="8650">
                      <a:solidFill>
                        <a:srgbClr val="0A0A0A"/>
                      </a:solidFill>
                      <a:prstDash val="solid"/>
                      <a:round/>
                      <a:headEnd len="sm" w="sm" type="none"/>
                      <a:tailEnd len="sm" w="sm" type="none"/>
                    </a:lnR>
                    <a:lnT cap="flat" cmpd="sng" w="8650">
                      <a:solidFill>
                        <a:srgbClr val="0A0A0A"/>
                      </a:solidFill>
                      <a:prstDash val="solid"/>
                      <a:round/>
                      <a:headEnd len="sm" w="sm" type="none"/>
                      <a:tailEnd len="sm" w="sm" type="none"/>
                    </a:lnT>
                    <a:lnB cap="flat" cmpd="sng" w="8650">
                      <a:solidFill>
                        <a:srgbClr val="0A0A0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0A0A0A"/>
                          </a:solidFill>
                          <a:highlight>
                            <a:srgbClr val="FFFFFF"/>
                          </a:highlight>
                        </a:rPr>
                        <a:t>90</a:t>
                      </a:r>
                      <a:endParaRPr sz="1300">
                        <a:solidFill>
                          <a:srgbClr val="0A0A0A"/>
                        </a:solidFill>
                        <a:highlight>
                          <a:srgbClr val="FFFFFF"/>
                        </a:highlight>
                      </a:endParaRPr>
                    </a:p>
                  </a:txBody>
                  <a:tcPr marT="82550" marB="82550" marR="82550" marL="82550">
                    <a:lnL cap="flat" cmpd="sng" w="8650">
                      <a:solidFill>
                        <a:srgbClr val="0A0A0A"/>
                      </a:solidFill>
                      <a:prstDash val="solid"/>
                      <a:round/>
                      <a:headEnd len="sm" w="sm" type="none"/>
                      <a:tailEnd len="sm" w="sm" type="none"/>
                    </a:lnL>
                    <a:lnR cap="flat" cmpd="sng" w="8650">
                      <a:solidFill>
                        <a:srgbClr val="0A0A0A"/>
                      </a:solidFill>
                      <a:prstDash val="solid"/>
                      <a:round/>
                      <a:headEnd len="sm" w="sm" type="none"/>
                      <a:tailEnd len="sm" w="sm" type="none"/>
                    </a:lnR>
                    <a:lnT cap="flat" cmpd="sng" w="8650">
                      <a:solidFill>
                        <a:srgbClr val="0A0A0A"/>
                      </a:solidFill>
                      <a:prstDash val="solid"/>
                      <a:round/>
                      <a:headEnd len="sm" w="sm" type="none"/>
                      <a:tailEnd len="sm" w="sm" type="none"/>
                    </a:lnT>
                    <a:lnB cap="flat" cmpd="sng" w="8650">
                      <a:solidFill>
                        <a:srgbClr val="0A0A0A"/>
                      </a:solidFill>
                      <a:prstDash val="solid"/>
                      <a:round/>
                      <a:headEnd len="sm" w="sm" type="none"/>
                      <a:tailEnd len="sm" w="sm" type="none"/>
                    </a:lnB>
                  </a:tcPr>
                </a:tc>
              </a:tr>
              <a:tr h="444375">
                <a:tc>
                  <a:txBody>
                    <a:bodyPr/>
                    <a:lstStyle/>
                    <a:p>
                      <a:pPr indent="0" lvl="0" marL="0" rtl="0" algn="ctr">
                        <a:lnSpc>
                          <a:spcPct val="115000"/>
                        </a:lnSpc>
                        <a:spcBef>
                          <a:spcPts val="0"/>
                        </a:spcBef>
                        <a:spcAft>
                          <a:spcPts val="0"/>
                        </a:spcAft>
                        <a:buNone/>
                      </a:pPr>
                      <a:r>
                        <a:rPr lang="en" sz="1300">
                          <a:solidFill>
                            <a:srgbClr val="0A0A0A"/>
                          </a:solidFill>
                          <a:highlight>
                            <a:srgbClr val="FFFFFF"/>
                          </a:highlight>
                        </a:rPr>
                        <a:t>20</a:t>
                      </a:r>
                      <a:endParaRPr sz="1300">
                        <a:solidFill>
                          <a:srgbClr val="0A0A0A"/>
                        </a:solidFill>
                        <a:highlight>
                          <a:srgbClr val="FFFFFF"/>
                        </a:highlight>
                      </a:endParaRPr>
                    </a:p>
                  </a:txBody>
                  <a:tcPr marT="82550" marB="82550" marR="82550" marL="82550">
                    <a:lnL cap="flat" cmpd="sng" w="8650">
                      <a:solidFill>
                        <a:srgbClr val="0A0A0A"/>
                      </a:solidFill>
                      <a:prstDash val="solid"/>
                      <a:round/>
                      <a:headEnd len="sm" w="sm" type="none"/>
                      <a:tailEnd len="sm" w="sm" type="none"/>
                    </a:lnL>
                    <a:lnR cap="flat" cmpd="sng" w="8650">
                      <a:solidFill>
                        <a:srgbClr val="0A0A0A"/>
                      </a:solidFill>
                      <a:prstDash val="solid"/>
                      <a:round/>
                      <a:headEnd len="sm" w="sm" type="none"/>
                      <a:tailEnd len="sm" w="sm" type="none"/>
                    </a:lnR>
                    <a:lnT cap="flat" cmpd="sng" w="8650">
                      <a:solidFill>
                        <a:srgbClr val="0A0A0A"/>
                      </a:solidFill>
                      <a:prstDash val="solid"/>
                      <a:round/>
                      <a:headEnd len="sm" w="sm" type="none"/>
                      <a:tailEnd len="sm" w="sm" type="none"/>
                    </a:lnT>
                    <a:lnB cap="flat" cmpd="sng" w="8650">
                      <a:solidFill>
                        <a:srgbClr val="0A0A0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0A0A0A"/>
                          </a:solidFill>
                          <a:highlight>
                            <a:srgbClr val="FFFFFF"/>
                          </a:highlight>
                        </a:rPr>
                        <a:t>85</a:t>
                      </a:r>
                      <a:endParaRPr sz="1300">
                        <a:solidFill>
                          <a:srgbClr val="0A0A0A"/>
                        </a:solidFill>
                        <a:highlight>
                          <a:srgbClr val="FFFFFF"/>
                        </a:highlight>
                      </a:endParaRPr>
                    </a:p>
                  </a:txBody>
                  <a:tcPr marT="82550" marB="82550" marR="82550" marL="82550">
                    <a:lnL cap="flat" cmpd="sng" w="8650">
                      <a:solidFill>
                        <a:srgbClr val="0A0A0A"/>
                      </a:solidFill>
                      <a:prstDash val="solid"/>
                      <a:round/>
                      <a:headEnd len="sm" w="sm" type="none"/>
                      <a:tailEnd len="sm" w="sm" type="none"/>
                    </a:lnL>
                    <a:lnR cap="flat" cmpd="sng" w="8650">
                      <a:solidFill>
                        <a:srgbClr val="0A0A0A"/>
                      </a:solidFill>
                      <a:prstDash val="solid"/>
                      <a:round/>
                      <a:headEnd len="sm" w="sm" type="none"/>
                      <a:tailEnd len="sm" w="sm" type="none"/>
                    </a:lnR>
                    <a:lnT cap="flat" cmpd="sng" w="8650">
                      <a:solidFill>
                        <a:srgbClr val="0A0A0A"/>
                      </a:solidFill>
                      <a:prstDash val="solid"/>
                      <a:round/>
                      <a:headEnd len="sm" w="sm" type="none"/>
                      <a:tailEnd len="sm" w="sm" type="none"/>
                    </a:lnT>
                    <a:lnB cap="flat" cmpd="sng" w="8650">
                      <a:solidFill>
                        <a:srgbClr val="0A0A0A"/>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FF0000"/>
                </a:solidFill>
                <a:highlight>
                  <a:srgbClr val="FFFFFF"/>
                </a:highlight>
              </a:rPr>
              <a:t>5.Unitary Elastic Demand </a:t>
            </a:r>
            <a:r>
              <a:rPr b="1" lang="en" sz="1700">
                <a:solidFill>
                  <a:srgbClr val="0A0A0A"/>
                </a:solidFill>
                <a:highlight>
                  <a:srgbClr val="FFFFFF"/>
                </a:highlight>
              </a:rPr>
              <a:t>Unitary elastic demand occurs when a change (rise or fall) in price results in equivalent change (fall or rise) in demand.</a:t>
            </a:r>
            <a:endParaRPr b="1" sz="1700">
              <a:solidFill>
                <a:srgbClr val="0A0A0A"/>
              </a:solidFill>
              <a:highlight>
                <a:srgbClr val="FFFFFF"/>
              </a:highlight>
            </a:endParaRPr>
          </a:p>
          <a:p>
            <a:pPr indent="0" lvl="0" marL="0" rtl="0" algn="l">
              <a:spcBef>
                <a:spcPts val="1500"/>
              </a:spcBef>
              <a:spcAft>
                <a:spcPts val="1200"/>
              </a:spcAft>
              <a:buNone/>
            </a:pPr>
            <a:r>
              <a:t/>
            </a:r>
            <a:endParaRPr b="1" sz="1300">
              <a:solidFill>
                <a:schemeClr val="dk1"/>
              </a:solidFill>
            </a:endParaRPr>
          </a:p>
        </p:txBody>
      </p:sp>
      <p:pic>
        <p:nvPicPr>
          <p:cNvPr id="217" name="Google Shape;217;p41"/>
          <p:cNvPicPr preferRelativeResize="0"/>
          <p:nvPr/>
        </p:nvPicPr>
        <p:blipFill rotWithShape="1">
          <a:blip r:embed="rId3">
            <a:alphaModFix/>
          </a:blip>
          <a:srcRect b="13374" l="0" r="0" t="0"/>
          <a:stretch/>
        </p:blipFill>
        <p:spPr>
          <a:xfrm>
            <a:off x="4262425" y="914776"/>
            <a:ext cx="4881575" cy="422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0" y="0"/>
            <a:ext cx="9144000" cy="5260200"/>
          </a:xfrm>
          <a:prstGeom prst="rect">
            <a:avLst/>
          </a:prstGeom>
        </p:spPr>
        <p:txBody>
          <a:bodyPr anchorCtr="0" anchor="t" bIns="91425" lIns="91425" spcFirstLastPara="1" rIns="91425" wrap="square" tIns="91425">
            <a:normAutofit lnSpcReduction="10000"/>
          </a:bodyPr>
          <a:lstStyle/>
          <a:p>
            <a:pPr indent="-298450" lvl="0" marL="736600" rtl="0" algn="l">
              <a:spcBef>
                <a:spcPts val="600"/>
              </a:spcBef>
              <a:spcAft>
                <a:spcPts val="0"/>
              </a:spcAft>
              <a:buClr>
                <a:srgbClr val="353C3F"/>
              </a:buClr>
              <a:buSzPts val="1100"/>
              <a:buFont typeface="Georgia"/>
              <a:buChar char="●"/>
            </a:pPr>
            <a:r>
              <a:rPr b="1" lang="en" sz="1100">
                <a:solidFill>
                  <a:srgbClr val="353C3F"/>
                </a:solidFill>
                <a:highlight>
                  <a:srgbClr val="FFFFFF"/>
                </a:highlight>
                <a:latin typeface="Georgia"/>
                <a:ea typeface="Georgia"/>
                <a:cs typeface="Georgia"/>
                <a:sym typeface="Georgia"/>
              </a:rPr>
              <a:t>Why are some countries rich and some countries poor? </a:t>
            </a:r>
            <a:endParaRPr b="1" sz="1100">
              <a:solidFill>
                <a:srgbClr val="353C3F"/>
              </a:solidFill>
              <a:highlight>
                <a:srgbClr val="FFFFFF"/>
              </a:highlight>
              <a:latin typeface="Georgia"/>
              <a:ea typeface="Georgia"/>
              <a:cs typeface="Georgia"/>
              <a:sym typeface="Georgia"/>
            </a:endParaRPr>
          </a:p>
          <a:p>
            <a:pPr indent="-298450" lvl="0" marL="736600" rtl="0" algn="l">
              <a:spcBef>
                <a:spcPts val="0"/>
              </a:spcBef>
              <a:spcAft>
                <a:spcPts val="0"/>
              </a:spcAft>
              <a:buClr>
                <a:srgbClr val="353C3F"/>
              </a:buClr>
              <a:buSzPts val="1100"/>
              <a:buFont typeface="Georgia"/>
              <a:buChar char="●"/>
            </a:pPr>
            <a:r>
              <a:rPr b="1" lang="en" sz="1100">
                <a:solidFill>
                  <a:srgbClr val="353C3F"/>
                </a:solidFill>
                <a:highlight>
                  <a:srgbClr val="FFFFFF"/>
                </a:highlight>
                <a:latin typeface="Georgia"/>
                <a:ea typeface="Georgia"/>
                <a:cs typeface="Georgia"/>
                <a:sym typeface="Georgia"/>
              </a:rPr>
              <a:t>Why do women earn less than men?</a:t>
            </a:r>
            <a:endParaRPr b="1" sz="1100">
              <a:solidFill>
                <a:srgbClr val="353C3F"/>
              </a:solidFill>
              <a:highlight>
                <a:srgbClr val="FFFFFF"/>
              </a:highlight>
              <a:latin typeface="Georgia"/>
              <a:ea typeface="Georgia"/>
              <a:cs typeface="Georgia"/>
              <a:sym typeface="Georgia"/>
            </a:endParaRPr>
          </a:p>
          <a:p>
            <a:pPr indent="-298450" lvl="0" marL="736600" rtl="0" algn="l">
              <a:spcBef>
                <a:spcPts val="0"/>
              </a:spcBef>
              <a:spcAft>
                <a:spcPts val="0"/>
              </a:spcAft>
              <a:buClr>
                <a:srgbClr val="353C3F"/>
              </a:buClr>
              <a:buSzPts val="1100"/>
              <a:buFont typeface="Georgia"/>
              <a:buChar char="●"/>
            </a:pPr>
            <a:r>
              <a:rPr b="1" lang="en" sz="1100">
                <a:solidFill>
                  <a:srgbClr val="353C3F"/>
                </a:solidFill>
                <a:highlight>
                  <a:srgbClr val="FFFFFF"/>
                </a:highlight>
                <a:latin typeface="Georgia"/>
                <a:ea typeface="Georgia"/>
                <a:cs typeface="Georgia"/>
                <a:sym typeface="Georgia"/>
              </a:rPr>
              <a:t>How can data help us understand the world?</a:t>
            </a:r>
            <a:endParaRPr b="1" sz="1100">
              <a:solidFill>
                <a:srgbClr val="353C3F"/>
              </a:solidFill>
              <a:highlight>
                <a:srgbClr val="FFFFFF"/>
              </a:highlight>
              <a:latin typeface="Georgia"/>
              <a:ea typeface="Georgia"/>
              <a:cs typeface="Georgia"/>
              <a:sym typeface="Georgia"/>
            </a:endParaRPr>
          </a:p>
          <a:p>
            <a:pPr indent="-298450" lvl="0" marL="736600" rtl="0" algn="l">
              <a:spcBef>
                <a:spcPts val="0"/>
              </a:spcBef>
              <a:spcAft>
                <a:spcPts val="0"/>
              </a:spcAft>
              <a:buClr>
                <a:srgbClr val="353C3F"/>
              </a:buClr>
              <a:buSzPts val="1100"/>
              <a:buFont typeface="Georgia"/>
              <a:buChar char="●"/>
            </a:pPr>
            <a:r>
              <a:rPr b="1" lang="en" sz="1100">
                <a:solidFill>
                  <a:srgbClr val="353C3F"/>
                </a:solidFill>
                <a:highlight>
                  <a:srgbClr val="FFFFFF"/>
                </a:highlight>
                <a:latin typeface="Georgia"/>
                <a:ea typeface="Georgia"/>
                <a:cs typeface="Georgia"/>
                <a:sym typeface="Georgia"/>
              </a:rPr>
              <a:t>Why do we ignore information that could help us make better decisions?</a:t>
            </a:r>
            <a:endParaRPr b="1" sz="1100">
              <a:solidFill>
                <a:srgbClr val="353C3F"/>
              </a:solidFill>
              <a:highlight>
                <a:srgbClr val="FFFFFF"/>
              </a:highlight>
              <a:latin typeface="Georgia"/>
              <a:ea typeface="Georgia"/>
              <a:cs typeface="Georgia"/>
              <a:sym typeface="Georgia"/>
            </a:endParaRPr>
          </a:p>
          <a:p>
            <a:pPr indent="-298450" lvl="0" marL="736600" rtl="0" algn="l">
              <a:spcBef>
                <a:spcPts val="0"/>
              </a:spcBef>
              <a:spcAft>
                <a:spcPts val="0"/>
              </a:spcAft>
              <a:buClr>
                <a:srgbClr val="353C3F"/>
              </a:buClr>
              <a:buSzPts val="1100"/>
              <a:buFont typeface="Georgia"/>
              <a:buChar char="●"/>
            </a:pPr>
            <a:r>
              <a:rPr b="1" lang="en" sz="1100">
                <a:solidFill>
                  <a:srgbClr val="353C3F"/>
                </a:solidFill>
                <a:highlight>
                  <a:srgbClr val="FFFFFF"/>
                </a:highlight>
                <a:latin typeface="Georgia"/>
                <a:ea typeface="Georgia"/>
                <a:cs typeface="Georgia"/>
                <a:sym typeface="Georgia"/>
              </a:rPr>
              <a:t>What causes recessions?</a:t>
            </a:r>
            <a:endParaRPr b="1" sz="1100">
              <a:solidFill>
                <a:srgbClr val="353C3F"/>
              </a:solidFill>
              <a:highlight>
                <a:srgbClr val="FFFFFF"/>
              </a:highlight>
              <a:latin typeface="Georgia"/>
              <a:ea typeface="Georgia"/>
              <a:cs typeface="Georgia"/>
              <a:sym typeface="Georgia"/>
            </a:endParaRPr>
          </a:p>
          <a:p>
            <a:pPr indent="0" lvl="0" marL="0" rtl="0" algn="l">
              <a:spcBef>
                <a:spcPts val="1800"/>
              </a:spcBef>
              <a:spcAft>
                <a:spcPts val="0"/>
              </a:spcAft>
              <a:buNone/>
            </a:pPr>
            <a:r>
              <a:rPr b="1" lang="en" sz="1400">
                <a:solidFill>
                  <a:schemeClr val="dk1"/>
                </a:solidFill>
                <a:highlight>
                  <a:srgbClr val="FFFFFF"/>
                </a:highlight>
                <a:latin typeface="Georgia"/>
                <a:ea typeface="Georgia"/>
                <a:cs typeface="Georgia"/>
                <a:sym typeface="Georgia"/>
              </a:rPr>
              <a:t>Economics can help us answer these questions. </a:t>
            </a:r>
            <a:endParaRPr b="1" sz="1400">
              <a:solidFill>
                <a:schemeClr val="dk1"/>
              </a:solidFill>
              <a:highlight>
                <a:srgbClr val="FFFFFF"/>
              </a:highlight>
              <a:latin typeface="Georgia"/>
              <a:ea typeface="Georgia"/>
              <a:cs typeface="Georgia"/>
              <a:sym typeface="Georgia"/>
            </a:endParaRPr>
          </a:p>
          <a:p>
            <a:pPr indent="0" lvl="0" marL="0" rtl="0" algn="l">
              <a:spcBef>
                <a:spcPts val="1800"/>
              </a:spcBef>
              <a:spcAft>
                <a:spcPts val="0"/>
              </a:spcAft>
              <a:buNone/>
            </a:pPr>
            <a:r>
              <a:rPr b="1" lang="en" sz="2400">
                <a:solidFill>
                  <a:schemeClr val="dk1"/>
                </a:solidFill>
                <a:highlight>
                  <a:srgbClr val="FFFFFF"/>
                </a:highlight>
                <a:latin typeface="Georgia"/>
                <a:ea typeface="Georgia"/>
                <a:cs typeface="Georgia"/>
                <a:sym typeface="Georgia"/>
              </a:rPr>
              <a:t>Economics can be defined in a few different ways. It’s the study of scarcity, the study of how people use resources and respond to incentives, or the study of decision-making. It often involves topics like wealth and finance, but it’s not all about money. Economics is a broad discipline that helps us understand </a:t>
            </a:r>
            <a:r>
              <a:rPr b="1" lang="en" sz="2400">
                <a:solidFill>
                  <a:schemeClr val="dk1"/>
                </a:solidFill>
                <a:highlight>
                  <a:srgbClr val="FFFFFF"/>
                </a:highlight>
                <a:uFill>
                  <a:noFill/>
                </a:uFill>
                <a:latin typeface="Georgia"/>
                <a:ea typeface="Georgia"/>
                <a:cs typeface="Georgia"/>
                <a:sym typeface="Georgia"/>
                <a:hlinkClick r:id="rId3">
                  <a:extLst>
                    <a:ext uri="{A12FA001-AC4F-418D-AE19-62706E023703}">
                      <ahyp:hlinkClr val="tx"/>
                    </a:ext>
                  </a:extLst>
                </a:hlinkClick>
              </a:rPr>
              <a:t>historical trends</a:t>
            </a:r>
            <a:r>
              <a:rPr b="1" lang="en" sz="2400">
                <a:solidFill>
                  <a:schemeClr val="dk1"/>
                </a:solidFill>
                <a:highlight>
                  <a:srgbClr val="FFFFFF"/>
                </a:highlight>
                <a:latin typeface="Georgia"/>
                <a:ea typeface="Georgia"/>
                <a:cs typeface="Georgia"/>
                <a:sym typeface="Georgia"/>
              </a:rPr>
              <a:t>, interpret </a:t>
            </a:r>
            <a:r>
              <a:rPr b="1" lang="en" sz="2400">
                <a:solidFill>
                  <a:schemeClr val="dk1"/>
                </a:solidFill>
                <a:highlight>
                  <a:srgbClr val="FFFFFF"/>
                </a:highlight>
                <a:uFill>
                  <a:noFill/>
                </a:uFill>
                <a:latin typeface="Georgia"/>
                <a:ea typeface="Georgia"/>
                <a:cs typeface="Georgia"/>
                <a:sym typeface="Georgia"/>
                <a:hlinkClick r:id="rId4">
                  <a:extLst>
                    <a:ext uri="{A12FA001-AC4F-418D-AE19-62706E023703}">
                      <ahyp:hlinkClr val="tx"/>
                    </a:ext>
                  </a:extLst>
                </a:hlinkClick>
              </a:rPr>
              <a:t>today’s headlines</a:t>
            </a:r>
            <a:r>
              <a:rPr b="1" lang="en" sz="2400">
                <a:solidFill>
                  <a:schemeClr val="dk1"/>
                </a:solidFill>
                <a:highlight>
                  <a:srgbClr val="FFFFFF"/>
                </a:highlight>
                <a:latin typeface="Georgia"/>
                <a:ea typeface="Georgia"/>
                <a:cs typeface="Georgia"/>
                <a:sym typeface="Georgia"/>
              </a:rPr>
              <a:t>, and </a:t>
            </a:r>
            <a:r>
              <a:rPr b="1" lang="en" sz="2400">
                <a:solidFill>
                  <a:schemeClr val="dk1"/>
                </a:solidFill>
                <a:highlight>
                  <a:srgbClr val="FFFFFF"/>
                </a:highlight>
                <a:uFill>
                  <a:noFill/>
                </a:uFill>
                <a:latin typeface="Georgia"/>
                <a:ea typeface="Georgia"/>
                <a:cs typeface="Georgia"/>
                <a:sym typeface="Georgia"/>
                <a:hlinkClick r:id="rId5">
                  <a:extLst>
                    <a:ext uri="{A12FA001-AC4F-418D-AE19-62706E023703}">
                      <ahyp:hlinkClr val="tx"/>
                    </a:ext>
                  </a:extLst>
                </a:hlinkClick>
              </a:rPr>
              <a:t>make predictions</a:t>
            </a:r>
            <a:r>
              <a:rPr b="1" lang="en" sz="2400">
                <a:solidFill>
                  <a:schemeClr val="dk1"/>
                </a:solidFill>
                <a:highlight>
                  <a:srgbClr val="FFFFFF"/>
                </a:highlight>
                <a:latin typeface="Georgia"/>
                <a:ea typeface="Georgia"/>
                <a:cs typeface="Georgia"/>
                <a:sym typeface="Georgia"/>
              </a:rPr>
              <a:t> about the coming years.</a:t>
            </a:r>
            <a:endParaRPr b="1" sz="2600">
              <a:solidFill>
                <a:schemeClr val="dk1"/>
              </a:solidFill>
              <a:highlight>
                <a:srgbClr val="FFFFFF"/>
              </a:highlight>
              <a:latin typeface="Georgia"/>
              <a:ea typeface="Georgia"/>
              <a:cs typeface="Georgia"/>
              <a:sym typeface="Georgia"/>
            </a:endParaRPr>
          </a:p>
          <a:p>
            <a:pPr indent="0" lvl="0" marL="0" rtl="0" algn="l">
              <a:spcBef>
                <a:spcPts val="1800"/>
              </a:spcBef>
              <a:spcAft>
                <a:spcPts val="1200"/>
              </a:spcAft>
              <a:buNone/>
            </a:pPr>
            <a:r>
              <a:t/>
            </a:r>
            <a:endParaRPr sz="1200">
              <a:solidFill>
                <a:srgbClr val="353C3F"/>
              </a:solidFill>
              <a:highlight>
                <a:srgbClr val="FFFFFF"/>
              </a:highlight>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F9332B"/>
                </a:solidFill>
              </a:rPr>
              <a:t>THEORY OF DEMAND AND SUPPLY</a:t>
            </a:r>
            <a:endParaRPr b="1" sz="2820">
              <a:solidFill>
                <a:srgbClr val="F9332B"/>
              </a:solidFill>
            </a:endParaRPr>
          </a:p>
        </p:txBody>
      </p:sp>
      <p:sp>
        <p:nvSpPr>
          <p:cNvPr id="223" name="Google Shape;223;p42"/>
          <p:cNvSpPr txBox="1"/>
          <p:nvPr>
            <p:ph idx="1" type="body"/>
          </p:nvPr>
        </p:nvSpPr>
        <p:spPr>
          <a:xfrm>
            <a:off x="0" y="572700"/>
            <a:ext cx="8832300" cy="3996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200">
                <a:solidFill>
                  <a:srgbClr val="FF9900"/>
                </a:solidFill>
              </a:rPr>
              <a:t>The Law of Demand</a:t>
            </a:r>
            <a:r>
              <a:rPr b="1" lang="en">
                <a:solidFill>
                  <a:srgbClr val="0000FF"/>
                </a:solidFill>
              </a:rPr>
              <a:t> (negative relationship of price and demand and this law is from </a:t>
            </a:r>
            <a:r>
              <a:rPr b="1" lang="en">
                <a:solidFill>
                  <a:srgbClr val="0000FF"/>
                </a:solidFill>
              </a:rPr>
              <a:t>consumer’s</a:t>
            </a:r>
            <a:r>
              <a:rPr b="1" lang="en">
                <a:solidFill>
                  <a:srgbClr val="0000FF"/>
                </a:solidFill>
              </a:rPr>
              <a:t> perspective- affordability)</a:t>
            </a:r>
            <a:endParaRPr b="1">
              <a:solidFill>
                <a:srgbClr val="0000FF"/>
              </a:solidFill>
            </a:endParaRPr>
          </a:p>
          <a:p>
            <a:pPr indent="0" lvl="0" marL="0" rtl="0" algn="l">
              <a:spcBef>
                <a:spcPts val="1200"/>
              </a:spcBef>
              <a:spcAft>
                <a:spcPts val="0"/>
              </a:spcAft>
              <a:buNone/>
            </a:pPr>
            <a:r>
              <a:rPr lang="en"/>
              <a:t> </a:t>
            </a:r>
            <a:r>
              <a:rPr b="1" lang="en">
                <a:solidFill>
                  <a:schemeClr val="dk1"/>
                </a:solidFill>
              </a:rPr>
              <a:t>The Law of Demand expresses the nature of functional relationship between the price of a commodity and its quantity demanded. </a:t>
            </a:r>
            <a:endParaRPr b="1">
              <a:solidFill>
                <a:schemeClr val="dk1"/>
              </a:solidFill>
            </a:endParaRPr>
          </a:p>
          <a:p>
            <a:pPr indent="0" lvl="0" marL="0" rtl="0" algn="l">
              <a:spcBef>
                <a:spcPts val="1200"/>
              </a:spcBef>
              <a:spcAft>
                <a:spcPts val="0"/>
              </a:spcAft>
              <a:buNone/>
            </a:pPr>
            <a:r>
              <a:rPr b="1" lang="en">
                <a:solidFill>
                  <a:schemeClr val="dk1"/>
                </a:solidFill>
              </a:rPr>
              <a:t> It simply states that demand varies inversely to the changes in price i.e. demand for a commodity expands when price falls and contracts when price rises. </a:t>
            </a:r>
            <a:endParaRPr b="1">
              <a:solidFill>
                <a:schemeClr val="dk1"/>
              </a:solidFill>
            </a:endParaRPr>
          </a:p>
          <a:p>
            <a:pPr indent="0" lvl="0" marL="0" rtl="0" algn="l">
              <a:spcBef>
                <a:spcPts val="1200"/>
              </a:spcBef>
              <a:spcAft>
                <a:spcPts val="0"/>
              </a:spcAft>
              <a:buNone/>
            </a:pPr>
            <a:r>
              <a:rPr b="1" lang="en">
                <a:solidFill>
                  <a:schemeClr val="dk1"/>
                </a:solidFill>
              </a:rPr>
              <a:t> “Law of Demand states that people will buy more at lower prices and buy less at higher prices, other things remaining the same.” </a:t>
            </a:r>
            <a:endParaRPr b="1">
              <a:solidFill>
                <a:schemeClr val="dk1"/>
              </a:solidFill>
            </a:endParaRPr>
          </a:p>
          <a:p>
            <a:pPr indent="0" lvl="0" marL="0" rtl="0" algn="l">
              <a:spcBef>
                <a:spcPts val="1200"/>
              </a:spcBef>
              <a:spcAft>
                <a:spcPts val="0"/>
              </a:spcAft>
              <a:buNone/>
            </a:pPr>
            <a:r>
              <a:rPr b="1" lang="en">
                <a:solidFill>
                  <a:schemeClr val="dk1"/>
                </a:solidFill>
              </a:rPr>
              <a:t> It is assumed that other determinants of demand are constant and ONLY PRICE IS THE VARIABLE AND INFLUENCING FACTOR. </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idx="1" type="body"/>
          </p:nvPr>
        </p:nvSpPr>
        <p:spPr>
          <a:xfrm>
            <a:off x="0" y="-76200"/>
            <a:ext cx="9072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 </a:t>
            </a:r>
            <a:r>
              <a:rPr b="1" lang="en" sz="1500">
                <a:solidFill>
                  <a:srgbClr val="F9332B"/>
                </a:solidFill>
              </a:rPr>
              <a:t>The law of demand</a:t>
            </a:r>
            <a:r>
              <a:rPr b="1" lang="en" sz="1500">
                <a:solidFill>
                  <a:schemeClr val="dk1"/>
                </a:solidFill>
              </a:rPr>
              <a:t> is based on the following main </a:t>
            </a:r>
            <a:r>
              <a:rPr b="1" lang="en" sz="2200">
                <a:solidFill>
                  <a:srgbClr val="F9332B"/>
                </a:solidFill>
              </a:rPr>
              <a:t>assumptions:— </a:t>
            </a:r>
            <a:endParaRPr b="1" sz="2200">
              <a:solidFill>
                <a:srgbClr val="F9332B"/>
              </a:solidFill>
            </a:endParaRPr>
          </a:p>
          <a:p>
            <a:pPr indent="0" lvl="0" marL="0" rtl="0" algn="l">
              <a:spcBef>
                <a:spcPts val="1200"/>
              </a:spcBef>
              <a:spcAft>
                <a:spcPts val="0"/>
              </a:spcAft>
              <a:buNone/>
            </a:pPr>
            <a:r>
              <a:rPr b="1" lang="en" sz="1500">
                <a:solidFill>
                  <a:schemeClr val="dk1"/>
                </a:solidFill>
              </a:rPr>
              <a:t>1. Consumers income remain unchanged.  </a:t>
            </a:r>
            <a:endParaRPr b="1" sz="1500">
              <a:solidFill>
                <a:schemeClr val="dk1"/>
              </a:solidFill>
            </a:endParaRPr>
          </a:p>
          <a:p>
            <a:pPr indent="0" lvl="0" marL="0" rtl="0" algn="l">
              <a:spcBef>
                <a:spcPts val="1200"/>
              </a:spcBef>
              <a:spcAft>
                <a:spcPts val="0"/>
              </a:spcAft>
              <a:buNone/>
            </a:pPr>
            <a:r>
              <a:rPr b="1" lang="en" sz="1500">
                <a:solidFill>
                  <a:schemeClr val="dk1"/>
                </a:solidFill>
              </a:rPr>
              <a:t>2. Tastes and preferences of consumers remain unchanged.</a:t>
            </a:r>
            <a:endParaRPr b="1" sz="1500">
              <a:solidFill>
                <a:schemeClr val="dk1"/>
              </a:solidFill>
            </a:endParaRPr>
          </a:p>
          <a:p>
            <a:pPr indent="0" lvl="0" marL="0" rtl="0" algn="l">
              <a:spcBef>
                <a:spcPts val="1200"/>
              </a:spcBef>
              <a:spcAft>
                <a:spcPts val="0"/>
              </a:spcAft>
              <a:buNone/>
            </a:pPr>
            <a:r>
              <a:rPr b="1" lang="en" sz="1500">
                <a:solidFill>
                  <a:schemeClr val="dk1"/>
                </a:solidFill>
              </a:rPr>
              <a:t> 3. Price of substitute goods and </a:t>
            </a:r>
            <a:r>
              <a:rPr b="1" lang="en" sz="1500">
                <a:solidFill>
                  <a:schemeClr val="dk1"/>
                </a:solidFill>
              </a:rPr>
              <a:t>complementary</a:t>
            </a:r>
            <a:r>
              <a:rPr b="1" lang="en" sz="1500">
                <a:solidFill>
                  <a:schemeClr val="dk1"/>
                </a:solidFill>
              </a:rPr>
              <a:t> goods remain unchanged.</a:t>
            </a:r>
            <a:endParaRPr b="1" sz="1500">
              <a:solidFill>
                <a:schemeClr val="dk1"/>
              </a:solidFill>
            </a:endParaRPr>
          </a:p>
          <a:p>
            <a:pPr indent="0" lvl="0" marL="0" rtl="0" algn="l">
              <a:spcBef>
                <a:spcPts val="1200"/>
              </a:spcBef>
              <a:spcAft>
                <a:spcPts val="0"/>
              </a:spcAft>
              <a:buNone/>
            </a:pPr>
            <a:r>
              <a:rPr b="1" lang="en" sz="1500">
                <a:solidFill>
                  <a:schemeClr val="dk1"/>
                </a:solidFill>
              </a:rPr>
              <a:t> 4. There are no expectations of future changes in the price of the commodity.</a:t>
            </a:r>
            <a:endParaRPr b="1" sz="1500">
              <a:solidFill>
                <a:schemeClr val="dk1"/>
              </a:solidFill>
            </a:endParaRPr>
          </a:p>
          <a:p>
            <a:pPr indent="0" lvl="0" marL="0" rtl="0" algn="l">
              <a:spcBef>
                <a:spcPts val="1200"/>
              </a:spcBef>
              <a:spcAft>
                <a:spcPts val="1200"/>
              </a:spcAft>
              <a:buNone/>
            </a:pPr>
            <a:r>
              <a:rPr b="1" lang="en" sz="1500">
                <a:solidFill>
                  <a:schemeClr val="dk1"/>
                </a:solidFill>
              </a:rPr>
              <a:t> 5. There is no change in the fashion of the commodity etc.</a:t>
            </a:r>
            <a:endParaRPr b="1" sz="1500">
              <a:solidFill>
                <a:schemeClr val="dk1"/>
              </a:solidFill>
            </a:endParaRPr>
          </a:p>
        </p:txBody>
      </p:sp>
      <p:pic>
        <p:nvPicPr>
          <p:cNvPr id="229" name="Google Shape;229;p43"/>
          <p:cNvPicPr preferRelativeResize="0"/>
          <p:nvPr/>
        </p:nvPicPr>
        <p:blipFill rotWithShape="1">
          <a:blip r:embed="rId3">
            <a:alphaModFix/>
          </a:blip>
          <a:srcRect b="8113" l="0" r="0" t="0"/>
          <a:stretch/>
        </p:blipFill>
        <p:spPr>
          <a:xfrm>
            <a:off x="5427500" y="2042300"/>
            <a:ext cx="3568475" cy="315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idx="1" type="body"/>
          </p:nvPr>
        </p:nvSpPr>
        <p:spPr>
          <a:xfrm>
            <a:off x="0" y="0"/>
            <a:ext cx="9144000" cy="5032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 sz="2029">
                <a:solidFill>
                  <a:srgbClr val="F9332B"/>
                </a:solidFill>
              </a:rPr>
              <a:t>Reasons for the law of demand</a:t>
            </a:r>
            <a:r>
              <a:rPr b="1" lang="en" sz="1530"/>
              <a:t> are as follows:— </a:t>
            </a:r>
            <a:endParaRPr b="1" sz="1530"/>
          </a:p>
          <a:p>
            <a:pPr indent="0" lvl="0" marL="0" rtl="0" algn="l">
              <a:lnSpc>
                <a:spcPct val="105000"/>
              </a:lnSpc>
              <a:spcBef>
                <a:spcPts val="1200"/>
              </a:spcBef>
              <a:spcAft>
                <a:spcPts val="0"/>
              </a:spcAft>
              <a:buSzPts val="935"/>
              <a:buNone/>
            </a:pPr>
            <a:r>
              <a:rPr b="1" lang="en" sz="1530">
                <a:solidFill>
                  <a:srgbClr val="F9332B"/>
                </a:solidFill>
              </a:rPr>
              <a:t>1. The Law of Diminishing Marginal Utility:</a:t>
            </a:r>
            <a:r>
              <a:rPr b="1" lang="en" sz="1530"/>
              <a:t>  According to this law, other things being equal as we consume a commodity, the marginal utility derived from its successive units go on falling. n Hence, the consumer purchases more units only at a lower price.  A consumer goes on purchasing a commodity till the marginal utility of the commodity is greater than its market price and stops when MU = Price i.e. when consumer is at equilibrium.  When the price of the commodity falls, MU of the commodity becomes greater than price and so consumer start purchasing more till again MU = Price. It therefore, follows that the diminishing marginal utility implies downward sloping demand curve and the law of demand operates.</a:t>
            </a:r>
            <a:endParaRPr b="1" sz="1530">
              <a:solidFill>
                <a:srgbClr val="F9332B"/>
              </a:solidFill>
            </a:endParaRPr>
          </a:p>
          <a:p>
            <a:pPr indent="0" lvl="0" marL="0" rtl="0" algn="l">
              <a:lnSpc>
                <a:spcPct val="105000"/>
              </a:lnSpc>
              <a:spcBef>
                <a:spcPts val="1200"/>
              </a:spcBef>
              <a:spcAft>
                <a:spcPts val="0"/>
              </a:spcAft>
              <a:buSzPts val="935"/>
              <a:buNone/>
            </a:pPr>
            <a:r>
              <a:rPr b="1" lang="en" sz="1530">
                <a:solidFill>
                  <a:srgbClr val="F9332B"/>
                </a:solidFill>
              </a:rPr>
              <a:t> 2. Change in the number of consumers:  </a:t>
            </a:r>
            <a:r>
              <a:rPr b="1" lang="en" sz="1530"/>
              <a:t>Many consumers who were unable to buy a commodity at higher price also start buying when the price of the commodity falls.  Old customers starts buying more when price falls.</a:t>
            </a:r>
            <a:endParaRPr b="1" sz="1530"/>
          </a:p>
          <a:p>
            <a:pPr indent="0" lvl="0" marL="0" rtl="0" algn="l">
              <a:lnSpc>
                <a:spcPct val="105000"/>
              </a:lnSpc>
              <a:spcBef>
                <a:spcPts val="1200"/>
              </a:spcBef>
              <a:spcAft>
                <a:spcPts val="0"/>
              </a:spcAft>
              <a:buSzPts val="935"/>
              <a:buNone/>
            </a:pPr>
            <a:r>
              <a:rPr b="1" lang="en" sz="1530">
                <a:solidFill>
                  <a:srgbClr val="FF0000"/>
                </a:solidFill>
              </a:rPr>
              <a:t> 3. Various uses of a commodity: </a:t>
            </a:r>
            <a:r>
              <a:rPr b="1" lang="en" sz="1530"/>
              <a:t>Commodity may have many uses. The number of uses to which the commodity can be put will increase at a lower price and vice versa. </a:t>
            </a:r>
            <a:endParaRPr b="1" sz="1530"/>
          </a:p>
          <a:p>
            <a:pPr indent="0" lvl="0" marL="0" rtl="0" algn="l">
              <a:lnSpc>
                <a:spcPct val="105000"/>
              </a:lnSpc>
              <a:spcBef>
                <a:spcPts val="1200"/>
              </a:spcBef>
              <a:spcAft>
                <a:spcPts val="1200"/>
              </a:spcAft>
              <a:buSzPts val="935"/>
              <a:buNone/>
            </a:pPr>
            <a:r>
              <a:rPr b="1" lang="en" sz="1530">
                <a:solidFill>
                  <a:srgbClr val="FF0000"/>
                </a:solidFill>
              </a:rPr>
              <a:t>4. Income effect:</a:t>
            </a:r>
            <a:r>
              <a:rPr b="1" lang="en" sz="1530"/>
              <a:t>  When price of a commodity falls, the purchasing power (i.e. the real income) of the consumer increases.  Thus he can purchase the same quantity with lesser money or he can get more quantity for the same money.  This is called income effect of the change in price of the commodity</a:t>
            </a:r>
            <a:endParaRPr b="1" sz="153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5"/>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chemeClr val="accent4"/>
                </a:solidFill>
              </a:rPr>
              <a:t>LAW OF SUPPLY</a:t>
            </a:r>
            <a:endParaRPr b="1" sz="2400">
              <a:solidFill>
                <a:schemeClr val="accent4"/>
              </a:solidFill>
            </a:endParaRPr>
          </a:p>
        </p:txBody>
      </p:sp>
      <p:pic>
        <p:nvPicPr>
          <p:cNvPr id="240" name="Google Shape;240;p45"/>
          <p:cNvPicPr preferRelativeResize="0"/>
          <p:nvPr/>
        </p:nvPicPr>
        <p:blipFill>
          <a:blip r:embed="rId3">
            <a:alphaModFix/>
          </a:blip>
          <a:stretch>
            <a:fillRect/>
          </a:stretch>
        </p:blipFill>
        <p:spPr>
          <a:xfrm>
            <a:off x="5436175" y="1228875"/>
            <a:ext cx="3707825" cy="2445025"/>
          </a:xfrm>
          <a:prstGeom prst="rect">
            <a:avLst/>
          </a:prstGeom>
          <a:noFill/>
          <a:ln>
            <a:noFill/>
          </a:ln>
        </p:spPr>
      </p:pic>
      <p:pic>
        <p:nvPicPr>
          <p:cNvPr id="241" name="Google Shape;241;p45"/>
          <p:cNvPicPr preferRelativeResize="0"/>
          <p:nvPr/>
        </p:nvPicPr>
        <p:blipFill>
          <a:blip r:embed="rId4">
            <a:alphaModFix/>
          </a:blip>
          <a:stretch>
            <a:fillRect/>
          </a:stretch>
        </p:blipFill>
        <p:spPr>
          <a:xfrm>
            <a:off x="0" y="560050"/>
            <a:ext cx="4572000" cy="3737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6"/>
          <p:cNvSpPr txBox="1"/>
          <p:nvPr>
            <p:ph idx="1" type="body"/>
          </p:nvPr>
        </p:nvSpPr>
        <p:spPr>
          <a:xfrm>
            <a:off x="0" y="0"/>
            <a:ext cx="9144000" cy="5196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663">
                <a:solidFill>
                  <a:schemeClr val="dk1"/>
                </a:solidFill>
                <a:highlight>
                  <a:srgbClr val="FFFFFF"/>
                </a:highlight>
              </a:rPr>
              <a:t>The law of supply states that an increase in the price of goods or services results in an increase in the quantity that suppliers make available to the market.</a:t>
            </a:r>
            <a:endParaRPr b="1" sz="1663">
              <a:solidFill>
                <a:schemeClr val="dk1"/>
              </a:solidFill>
              <a:highlight>
                <a:srgbClr val="FFFFFF"/>
              </a:highlight>
            </a:endParaRPr>
          </a:p>
          <a:p>
            <a:pPr indent="0" lvl="0" marL="0" rtl="0" algn="l">
              <a:lnSpc>
                <a:spcPct val="105000"/>
              </a:lnSpc>
              <a:spcBef>
                <a:spcPts val="1900"/>
              </a:spcBef>
              <a:spcAft>
                <a:spcPts val="0"/>
              </a:spcAft>
              <a:buNone/>
            </a:pPr>
            <a:r>
              <a:rPr b="1" lang="en" sz="1663">
                <a:solidFill>
                  <a:schemeClr val="dk1"/>
                </a:solidFill>
                <a:highlight>
                  <a:srgbClr val="FFFFFF"/>
                </a:highlight>
              </a:rPr>
              <a:t>Existing suppliers increase production of higher-priced goods to maximize profits, while new suppliers may also ent</a:t>
            </a:r>
            <a:r>
              <a:rPr b="1" lang="en" sz="1663">
                <a:solidFill>
                  <a:schemeClr val="dk1"/>
                </a:solidFill>
                <a:highlight>
                  <a:srgbClr val="FFFFFF"/>
                </a:highlight>
              </a:rPr>
              <a:t>er </a:t>
            </a:r>
            <a:r>
              <a:rPr b="1" lang="en" sz="1663">
                <a:solidFill>
                  <a:schemeClr val="dk1"/>
                </a:solidFill>
                <a:highlight>
                  <a:srgbClr val="FFFFFF"/>
                </a:highlight>
              </a:rPr>
              <a:t>the market.</a:t>
            </a:r>
            <a:endParaRPr b="1" sz="1663">
              <a:solidFill>
                <a:schemeClr val="dk1"/>
              </a:solidFill>
              <a:highlight>
                <a:srgbClr val="FFFFFF"/>
              </a:highlight>
            </a:endParaRPr>
          </a:p>
          <a:p>
            <a:pPr indent="0" lvl="0" marL="0" rtl="0" algn="l">
              <a:lnSpc>
                <a:spcPct val="105000"/>
              </a:lnSpc>
              <a:spcBef>
                <a:spcPts val="1900"/>
              </a:spcBef>
              <a:spcAft>
                <a:spcPts val="0"/>
              </a:spcAft>
              <a:buNone/>
            </a:pPr>
            <a:r>
              <a:rPr b="1" lang="en" sz="1663">
                <a:solidFill>
                  <a:schemeClr val="dk1"/>
                </a:solidFill>
                <a:highlight>
                  <a:srgbClr val="FFFFFF"/>
                </a:highlight>
              </a:rPr>
              <a:t>The law of supply assumes that all other factors remain constant. In practice, many other factors can play into supply decisions, including rising production costs and market competition.</a:t>
            </a:r>
            <a:endParaRPr b="1" sz="1663">
              <a:solidFill>
                <a:schemeClr val="dk1"/>
              </a:solidFill>
              <a:highlight>
                <a:srgbClr val="FFFFFF"/>
              </a:highlight>
            </a:endParaRPr>
          </a:p>
          <a:p>
            <a:pPr indent="0" lvl="0" marL="0" rtl="0" algn="l">
              <a:lnSpc>
                <a:spcPct val="105000"/>
              </a:lnSpc>
              <a:spcBef>
                <a:spcPts val="1900"/>
              </a:spcBef>
              <a:spcAft>
                <a:spcPts val="0"/>
              </a:spcAft>
              <a:buNone/>
            </a:pPr>
            <a:r>
              <a:rPr b="1" lang="en" sz="1663">
                <a:solidFill>
                  <a:schemeClr val="dk1"/>
                </a:solidFill>
                <a:highlight>
                  <a:srgbClr val="FFFFFF"/>
                </a:highlight>
              </a:rPr>
              <a:t>The owner of a coffee shop notices that sandwich prices are rising. To boost profits, the owner starts making more sandwiches for sale.</a:t>
            </a:r>
            <a:endParaRPr b="1" sz="1663">
              <a:solidFill>
                <a:schemeClr val="dk1"/>
              </a:solidFill>
              <a:highlight>
                <a:srgbClr val="FFFFFF"/>
              </a:highlight>
            </a:endParaRPr>
          </a:p>
          <a:p>
            <a:pPr indent="0" lvl="0" marL="0" rtl="0" algn="l">
              <a:lnSpc>
                <a:spcPct val="105000"/>
              </a:lnSpc>
              <a:spcBef>
                <a:spcPts val="1900"/>
              </a:spcBef>
              <a:spcAft>
                <a:spcPts val="0"/>
              </a:spcAft>
              <a:buNone/>
            </a:pPr>
            <a:r>
              <a:rPr b="1" lang="en" sz="1663">
                <a:solidFill>
                  <a:schemeClr val="dk1"/>
                </a:solidFill>
                <a:highlight>
                  <a:srgbClr val="FFFFFF"/>
                </a:highlight>
              </a:rPr>
              <a:t>A movie studio sees that major theaters are charging higher prices for blockbuster films, so it begins greenlighting more projects to develop star-studded action movies.</a:t>
            </a:r>
            <a:endParaRPr b="1" sz="1663">
              <a:solidFill>
                <a:schemeClr val="dk1"/>
              </a:solidFill>
              <a:highlight>
                <a:srgbClr val="FFFFFF"/>
              </a:highlight>
            </a:endParaRPr>
          </a:p>
          <a:p>
            <a:pPr indent="0" lvl="0" marL="0" rtl="0" algn="l">
              <a:lnSpc>
                <a:spcPct val="105000"/>
              </a:lnSpc>
              <a:spcBef>
                <a:spcPts val="1900"/>
              </a:spcBef>
              <a:spcAft>
                <a:spcPts val="0"/>
              </a:spcAft>
              <a:buNone/>
            </a:pPr>
            <a:r>
              <a:rPr b="1" lang="en" sz="1663">
                <a:solidFill>
                  <a:schemeClr val="dk1"/>
                </a:solidFill>
                <a:highlight>
                  <a:srgbClr val="FFFFFF"/>
                </a:highlight>
              </a:rPr>
              <a:t>Noticing that the price of organic vegetables is increasing faster than the price of conventionally produced crops, a farmer starts the process of gaining organic certification.</a:t>
            </a:r>
            <a:endParaRPr b="1" sz="1663">
              <a:solidFill>
                <a:schemeClr val="dk1"/>
              </a:solidFill>
              <a:highlight>
                <a:srgbClr val="FFFFFF"/>
              </a:highlight>
            </a:endParaRPr>
          </a:p>
          <a:p>
            <a:pPr indent="0" lvl="0" marL="457200" rtl="0" algn="l">
              <a:lnSpc>
                <a:spcPct val="105000"/>
              </a:lnSpc>
              <a:spcBef>
                <a:spcPts val="1900"/>
              </a:spcBef>
              <a:spcAft>
                <a:spcPts val="0"/>
              </a:spcAft>
              <a:buSzPts val="523"/>
              <a:buNone/>
            </a:pPr>
            <a:r>
              <a:t/>
            </a:r>
            <a:endParaRPr sz="1341">
              <a:solidFill>
                <a:schemeClr val="dk1"/>
              </a:solidFill>
              <a:highlight>
                <a:srgbClr val="FFFFFF"/>
              </a:highlight>
            </a:endParaRPr>
          </a:p>
          <a:p>
            <a:pPr indent="0" lvl="0" marL="0" rtl="0" algn="l">
              <a:lnSpc>
                <a:spcPct val="105000"/>
              </a:lnSpc>
              <a:spcBef>
                <a:spcPts val="1900"/>
              </a:spcBef>
              <a:spcAft>
                <a:spcPts val="1200"/>
              </a:spcAft>
              <a:buSzPts val="523"/>
              <a:buNone/>
            </a:pPr>
            <a:r>
              <a:t/>
            </a:r>
            <a:endParaRPr sz="1355"/>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400">
                <a:solidFill>
                  <a:srgbClr val="0B0B0B"/>
                </a:solidFill>
                <a:highlight>
                  <a:srgbClr val="FFFFFF"/>
                </a:highlight>
              </a:rPr>
              <a:t>Assumptions of law of supply</a:t>
            </a:r>
            <a:endParaRPr b="1" sz="1400">
              <a:solidFill>
                <a:srgbClr val="0B0B0B"/>
              </a:solidFill>
              <a:highlight>
                <a:srgbClr val="FFFFFF"/>
              </a:highlight>
            </a:endParaRPr>
          </a:p>
          <a:p>
            <a:pPr indent="0" lvl="0" marL="0" rtl="0" algn="l">
              <a:spcBef>
                <a:spcPts val="1000"/>
              </a:spcBef>
              <a:spcAft>
                <a:spcPts val="0"/>
              </a:spcAft>
              <a:buClr>
                <a:schemeClr val="dk1"/>
              </a:buClr>
              <a:buSzPts val="1100"/>
              <a:buFont typeface="Arial"/>
              <a:buNone/>
            </a:pPr>
            <a:r>
              <a:rPr lang="en" sz="1200">
                <a:solidFill>
                  <a:srgbClr val="0B0B0B"/>
                </a:solidFill>
                <a:highlight>
                  <a:srgbClr val="FFFFFF"/>
                </a:highlight>
              </a:rPr>
              <a:t>The assumptions of the law of supply are as under:</a:t>
            </a:r>
            <a:endParaRPr sz="1200">
              <a:solidFill>
                <a:srgbClr val="0B0B0B"/>
              </a:solidFill>
              <a:highlight>
                <a:srgbClr val="FFFFFF"/>
              </a:highlight>
            </a:endParaRPr>
          </a:p>
          <a:p>
            <a:pPr indent="0" lvl="0" marL="0" rtl="0" algn="l">
              <a:spcBef>
                <a:spcPts val="1400"/>
              </a:spcBef>
              <a:spcAft>
                <a:spcPts val="0"/>
              </a:spcAft>
              <a:buClr>
                <a:schemeClr val="dk1"/>
              </a:buClr>
              <a:buSzPts val="1100"/>
              <a:buFont typeface="Arial"/>
              <a:buNone/>
            </a:pPr>
            <a:r>
              <a:rPr b="1" lang="en" sz="1200">
                <a:solidFill>
                  <a:srgbClr val="F9332B"/>
                </a:solidFill>
                <a:highlight>
                  <a:srgbClr val="FFFFFF"/>
                </a:highlight>
              </a:rPr>
              <a:t>No change in cost of production</a:t>
            </a:r>
            <a:endParaRPr b="1" sz="1200">
              <a:solidFill>
                <a:srgbClr val="F9332B"/>
              </a:solidFill>
              <a:highlight>
                <a:srgbClr val="FFFFFF"/>
              </a:highlight>
            </a:endParaRPr>
          </a:p>
          <a:p>
            <a:pPr indent="0" lvl="0" marL="0" rtl="0" algn="l">
              <a:spcBef>
                <a:spcPts val="1000"/>
              </a:spcBef>
              <a:spcAft>
                <a:spcPts val="0"/>
              </a:spcAft>
              <a:buClr>
                <a:schemeClr val="dk1"/>
              </a:buClr>
              <a:buSzPts val="1100"/>
              <a:buFont typeface="Arial"/>
              <a:buNone/>
            </a:pPr>
            <a:r>
              <a:rPr lang="en" sz="1200">
                <a:solidFill>
                  <a:srgbClr val="0B0B0B"/>
                </a:solidFill>
                <a:highlight>
                  <a:srgbClr val="FFFFFF"/>
                </a:highlight>
              </a:rPr>
              <a:t>It assumed that there is no change in cost of production because of the profit decreases with the increase in cost of production and it causes the decrease in supply. If price of a commodity decreases and cost of production also decreases, at the same time, the quantity supplied does not decrease and profit remains constant.</a:t>
            </a:r>
            <a:endParaRPr sz="1200">
              <a:solidFill>
                <a:srgbClr val="0B0B0B"/>
              </a:solidFill>
              <a:highlight>
                <a:srgbClr val="FFFFFF"/>
              </a:highlight>
            </a:endParaRPr>
          </a:p>
          <a:p>
            <a:pPr indent="0" lvl="0" marL="0" rtl="0" algn="l">
              <a:spcBef>
                <a:spcPts val="1400"/>
              </a:spcBef>
              <a:spcAft>
                <a:spcPts val="0"/>
              </a:spcAft>
              <a:buClr>
                <a:schemeClr val="dk1"/>
              </a:buClr>
              <a:buSzPts val="1100"/>
              <a:buFont typeface="Arial"/>
              <a:buNone/>
            </a:pPr>
            <a:r>
              <a:rPr b="1" lang="en" sz="1200">
                <a:solidFill>
                  <a:srgbClr val="F9332B"/>
                </a:solidFill>
                <a:highlight>
                  <a:srgbClr val="FFFFFF"/>
                </a:highlight>
              </a:rPr>
              <a:t>No change in technology</a:t>
            </a:r>
            <a:endParaRPr b="1" sz="1200">
              <a:solidFill>
                <a:srgbClr val="F9332B"/>
              </a:solidFill>
              <a:highlight>
                <a:srgbClr val="FFFFFF"/>
              </a:highlight>
            </a:endParaRPr>
          </a:p>
          <a:p>
            <a:pPr indent="0" lvl="0" marL="0" rtl="0" algn="l">
              <a:spcBef>
                <a:spcPts val="1000"/>
              </a:spcBef>
              <a:spcAft>
                <a:spcPts val="0"/>
              </a:spcAft>
              <a:buClr>
                <a:schemeClr val="dk1"/>
              </a:buClr>
              <a:buSzPts val="1100"/>
              <a:buFont typeface="Arial"/>
              <a:buNone/>
            </a:pPr>
            <a:r>
              <a:rPr lang="en" sz="1200">
                <a:solidFill>
                  <a:srgbClr val="0B0B0B"/>
                </a:solidFill>
                <a:highlight>
                  <a:srgbClr val="FFFFFF"/>
                </a:highlight>
              </a:rPr>
              <a:t>It is also assumed that technique of production does not change. If better methods of production are invented, profit increases at the previous price. The sellers increase supply and law of supply does not operate.</a:t>
            </a:r>
            <a:endParaRPr sz="1200">
              <a:solidFill>
                <a:srgbClr val="0B0B0B"/>
              </a:solidFill>
              <a:highlight>
                <a:srgbClr val="FFFFFF"/>
              </a:highlight>
            </a:endParaRPr>
          </a:p>
          <a:p>
            <a:pPr indent="0" lvl="0" marL="0" rtl="0" algn="l">
              <a:spcBef>
                <a:spcPts val="1400"/>
              </a:spcBef>
              <a:spcAft>
                <a:spcPts val="0"/>
              </a:spcAft>
              <a:buClr>
                <a:schemeClr val="dk1"/>
              </a:buClr>
              <a:buSzPts val="1100"/>
              <a:buFont typeface="Arial"/>
              <a:buNone/>
            </a:pPr>
            <a:r>
              <a:rPr b="1" lang="en" sz="1200">
                <a:solidFill>
                  <a:srgbClr val="FF0000"/>
                </a:solidFill>
                <a:highlight>
                  <a:srgbClr val="FFFFFF"/>
                </a:highlight>
              </a:rPr>
              <a:t>No change in climate</a:t>
            </a:r>
            <a:endParaRPr b="1" sz="1200">
              <a:solidFill>
                <a:srgbClr val="FF0000"/>
              </a:solidFill>
              <a:highlight>
                <a:srgbClr val="FFFFFF"/>
              </a:highlight>
            </a:endParaRPr>
          </a:p>
          <a:p>
            <a:pPr indent="0" lvl="0" marL="0" rtl="0" algn="l">
              <a:spcBef>
                <a:spcPts val="1000"/>
              </a:spcBef>
              <a:spcAft>
                <a:spcPts val="0"/>
              </a:spcAft>
              <a:buClr>
                <a:schemeClr val="dk1"/>
              </a:buClr>
              <a:buSzPts val="1100"/>
              <a:buFont typeface="Arial"/>
              <a:buNone/>
            </a:pPr>
            <a:r>
              <a:rPr lang="en" sz="1200">
                <a:solidFill>
                  <a:srgbClr val="0B0B0B"/>
                </a:solidFill>
                <a:highlight>
                  <a:srgbClr val="FFFFFF"/>
                </a:highlight>
              </a:rPr>
              <a:t>It is also assumed  that there is no change in climatic situation. For example, at any place flood or earth quake occurred. The supply of goods decreases at that place at previously prevailing price.</a:t>
            </a:r>
            <a:endParaRPr sz="1200">
              <a:solidFill>
                <a:srgbClr val="0B0B0B"/>
              </a:solidFill>
              <a:highlight>
                <a:srgbClr val="FFFFFF"/>
              </a:highlight>
            </a:endParaRPr>
          </a:p>
          <a:p>
            <a:pPr indent="0" lvl="0" marL="0" rtl="0" algn="l">
              <a:spcBef>
                <a:spcPts val="1400"/>
              </a:spcBef>
              <a:spcAft>
                <a:spcPts val="0"/>
              </a:spcAft>
              <a:buClr>
                <a:schemeClr val="dk1"/>
              </a:buClr>
              <a:buSzPts val="1100"/>
              <a:buFont typeface="Arial"/>
              <a:buNone/>
            </a:pPr>
            <a:r>
              <a:rPr b="1" lang="en" sz="1200">
                <a:solidFill>
                  <a:srgbClr val="FF0000"/>
                </a:solidFill>
                <a:highlight>
                  <a:srgbClr val="FFFFFF"/>
                </a:highlight>
              </a:rPr>
              <a:t>No change in prices of substitutes</a:t>
            </a:r>
            <a:endParaRPr b="1" sz="1200">
              <a:solidFill>
                <a:srgbClr val="FF0000"/>
              </a:solidFill>
              <a:highlight>
                <a:srgbClr val="FFFFFF"/>
              </a:highlight>
            </a:endParaRPr>
          </a:p>
          <a:p>
            <a:pPr indent="0" lvl="0" marL="0" rtl="0" algn="l">
              <a:spcBef>
                <a:spcPts val="1000"/>
              </a:spcBef>
              <a:spcAft>
                <a:spcPts val="0"/>
              </a:spcAft>
              <a:buClr>
                <a:schemeClr val="dk1"/>
              </a:buClr>
              <a:buSzPts val="1100"/>
              <a:buFont typeface="Arial"/>
              <a:buNone/>
            </a:pPr>
            <a:r>
              <a:rPr lang="en" sz="1200">
                <a:solidFill>
                  <a:srgbClr val="0B0B0B"/>
                </a:solidFill>
                <a:highlight>
                  <a:srgbClr val="FFFFFF"/>
                </a:highlight>
              </a:rPr>
              <a:t>If the prices of substitutes of a commodity fall then the tendency of consumers diverts to substitutes therefore, the supply of a commodity falls without any change in price.</a:t>
            </a:r>
            <a:endParaRPr sz="1200">
              <a:solidFill>
                <a:srgbClr val="0B0B0B"/>
              </a:solidFill>
              <a:highlight>
                <a:srgbClr val="FFFFFF"/>
              </a:highlight>
            </a:endParaRPr>
          </a:p>
          <a:p>
            <a:pPr indent="0" lvl="0" marL="0" rtl="0" algn="l">
              <a:spcBef>
                <a:spcPts val="1000"/>
              </a:spcBef>
              <a:spcAft>
                <a:spcPts val="1000"/>
              </a:spcAft>
              <a:buNone/>
            </a:pPr>
            <a:r>
              <a:t/>
            </a:r>
            <a:endParaRPr sz="2000">
              <a:solidFill>
                <a:srgbClr val="0B0B0B"/>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95000"/>
              </a:lnSpc>
              <a:spcBef>
                <a:spcPts val="1800"/>
              </a:spcBef>
              <a:spcAft>
                <a:spcPts val="0"/>
              </a:spcAft>
              <a:buClr>
                <a:schemeClr val="dk1"/>
              </a:buClr>
              <a:buSzPts val="1100"/>
              <a:buFont typeface="Arial"/>
              <a:buNone/>
            </a:pPr>
            <a:r>
              <a:rPr b="1" lang="en" sz="1900">
                <a:solidFill>
                  <a:srgbClr val="F9332B"/>
                </a:solidFill>
                <a:highlight>
                  <a:srgbClr val="FFFFFF"/>
                </a:highlight>
                <a:latin typeface="Nunito"/>
                <a:ea typeface="Nunito"/>
                <a:cs typeface="Nunito"/>
                <a:sym typeface="Nunito"/>
              </a:rPr>
              <a:t>Reason for Law of Supply</a:t>
            </a:r>
            <a:endParaRPr b="1" sz="1900">
              <a:solidFill>
                <a:srgbClr val="F9332B"/>
              </a:solidFill>
              <a:highlight>
                <a:srgbClr val="FFFFFF"/>
              </a:highlight>
              <a:latin typeface="Nunito"/>
              <a:ea typeface="Nunito"/>
              <a:cs typeface="Nunito"/>
              <a:sym typeface="Nunito"/>
            </a:endParaRPr>
          </a:p>
          <a:p>
            <a:pPr indent="0" lvl="0" marL="0" rtl="0" algn="l">
              <a:lnSpc>
                <a:spcPct val="95000"/>
              </a:lnSpc>
              <a:spcBef>
                <a:spcPts val="1800"/>
              </a:spcBef>
              <a:spcAft>
                <a:spcPts val="0"/>
              </a:spcAft>
              <a:buClr>
                <a:schemeClr val="dk1"/>
              </a:buClr>
              <a:buSzPts val="1100"/>
              <a:buFont typeface="Arial"/>
              <a:buNone/>
            </a:pPr>
            <a:r>
              <a:rPr lang="en" sz="1500">
                <a:solidFill>
                  <a:srgbClr val="273239"/>
                </a:solidFill>
                <a:highlight>
                  <a:srgbClr val="FFFFFF"/>
                </a:highlight>
                <a:latin typeface="Nunito"/>
                <a:ea typeface="Nunito"/>
                <a:cs typeface="Nunito"/>
                <a:sym typeface="Nunito"/>
              </a:rPr>
              <a:t>The main reasons behind the law of supply are as follows:</a:t>
            </a:r>
            <a:endParaRPr sz="1500">
              <a:solidFill>
                <a:srgbClr val="273239"/>
              </a:solidFill>
              <a:highlight>
                <a:srgbClr val="FFFFFF"/>
              </a:highlight>
              <a:latin typeface="Nunito"/>
              <a:ea typeface="Nunito"/>
              <a:cs typeface="Nunito"/>
              <a:sym typeface="Nunito"/>
            </a:endParaRPr>
          </a:p>
          <a:p>
            <a:pPr indent="0" lvl="0" marL="0" rtl="0" algn="l">
              <a:lnSpc>
                <a:spcPct val="95000"/>
              </a:lnSpc>
              <a:spcBef>
                <a:spcPts val="800"/>
              </a:spcBef>
              <a:spcAft>
                <a:spcPts val="0"/>
              </a:spcAft>
              <a:buClr>
                <a:schemeClr val="dk1"/>
              </a:buClr>
              <a:buSzPts val="1100"/>
              <a:buFont typeface="Arial"/>
              <a:buNone/>
            </a:pPr>
            <a:r>
              <a:rPr b="1" lang="en" sz="1400">
                <a:solidFill>
                  <a:srgbClr val="F9332B"/>
                </a:solidFill>
                <a:highlight>
                  <a:srgbClr val="FFFFFF"/>
                </a:highlight>
                <a:latin typeface="Nunito"/>
                <a:ea typeface="Nunito"/>
                <a:cs typeface="Nunito"/>
                <a:sym typeface="Nunito"/>
              </a:rPr>
              <a:t>1. Profit Motive:</a:t>
            </a:r>
            <a:endParaRPr b="1" sz="1400">
              <a:solidFill>
                <a:srgbClr val="F9332B"/>
              </a:solidFill>
              <a:highlight>
                <a:srgbClr val="FFFFFF"/>
              </a:highlight>
              <a:latin typeface="Nunito"/>
              <a:ea typeface="Nunito"/>
              <a:cs typeface="Nunito"/>
              <a:sym typeface="Nunito"/>
            </a:endParaRPr>
          </a:p>
          <a:p>
            <a:pPr indent="0" lvl="0" marL="0" rtl="0" algn="l">
              <a:lnSpc>
                <a:spcPct val="95000"/>
              </a:lnSpc>
              <a:spcBef>
                <a:spcPts val="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Maximising profits is the primary goal of producers when they supply a good or service. Their profits grow when the price of a commodity rises without a change in costs. Therefore, by increasing production, manufacturers increase the commodity’s supply. On the other hand, as price fall, supply also declines since low price result in lower profit margins.</a:t>
            </a:r>
            <a:endParaRPr b="1" sz="1500">
              <a:solidFill>
                <a:srgbClr val="273239"/>
              </a:solidFill>
              <a:highlight>
                <a:srgbClr val="FFFFFF"/>
              </a:highlight>
              <a:latin typeface="Nunito"/>
              <a:ea typeface="Nunito"/>
              <a:cs typeface="Nunito"/>
              <a:sym typeface="Nunito"/>
            </a:endParaRPr>
          </a:p>
          <a:p>
            <a:pPr indent="0" lvl="0" marL="0" rtl="0" algn="l">
              <a:lnSpc>
                <a:spcPct val="95000"/>
              </a:lnSpc>
              <a:spcBef>
                <a:spcPts val="800"/>
              </a:spcBef>
              <a:spcAft>
                <a:spcPts val="0"/>
              </a:spcAft>
              <a:buClr>
                <a:schemeClr val="dk1"/>
              </a:buClr>
              <a:buSzPts val="1100"/>
              <a:buFont typeface="Arial"/>
              <a:buNone/>
            </a:pPr>
            <a:r>
              <a:rPr b="1" lang="en" sz="1400">
                <a:solidFill>
                  <a:srgbClr val="F9332B"/>
                </a:solidFill>
                <a:highlight>
                  <a:srgbClr val="FFFFFF"/>
                </a:highlight>
                <a:latin typeface="Nunito"/>
                <a:ea typeface="Nunito"/>
                <a:cs typeface="Nunito"/>
                <a:sym typeface="Nunito"/>
              </a:rPr>
              <a:t>2. Change in Number of Firms:</a:t>
            </a:r>
            <a:endParaRPr b="1" sz="1400">
              <a:solidFill>
                <a:srgbClr val="F9332B"/>
              </a:solidFill>
              <a:highlight>
                <a:srgbClr val="FFFFFF"/>
              </a:highlight>
              <a:latin typeface="Nunito"/>
              <a:ea typeface="Nunito"/>
              <a:cs typeface="Nunito"/>
              <a:sym typeface="Nunito"/>
            </a:endParaRPr>
          </a:p>
          <a:p>
            <a:pPr indent="0" lvl="0" marL="0" rtl="0" algn="l">
              <a:lnSpc>
                <a:spcPct val="95000"/>
              </a:lnSpc>
              <a:spcBef>
                <a:spcPts val="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When the price of a specific commodity increases, potential producers are encouraged to enter the market and produce the good to make money. The market supply rises as the number of businesses increases. However, once the price begins to decline, some businesses that do not anticipate making any money at a low price may stop production or cut it back. As the number of businesses in the market declines, it decreases the supply of the given commodity.</a:t>
            </a:r>
            <a:endParaRPr b="1" sz="1500">
              <a:solidFill>
                <a:srgbClr val="273239"/>
              </a:solidFill>
              <a:highlight>
                <a:srgbClr val="FFFFFF"/>
              </a:highlight>
              <a:latin typeface="Nunito"/>
              <a:ea typeface="Nunito"/>
              <a:cs typeface="Nunito"/>
              <a:sym typeface="Nunito"/>
            </a:endParaRPr>
          </a:p>
          <a:p>
            <a:pPr indent="0" lvl="0" marL="0" rtl="0" algn="l">
              <a:lnSpc>
                <a:spcPct val="95000"/>
              </a:lnSpc>
              <a:spcBef>
                <a:spcPts val="800"/>
              </a:spcBef>
              <a:spcAft>
                <a:spcPts val="0"/>
              </a:spcAft>
              <a:buClr>
                <a:schemeClr val="dk1"/>
              </a:buClr>
              <a:buSzPts val="1100"/>
              <a:buFont typeface="Arial"/>
              <a:buNone/>
            </a:pPr>
            <a:r>
              <a:rPr b="1" lang="en" sz="1400">
                <a:solidFill>
                  <a:srgbClr val="F9332B"/>
                </a:solidFill>
                <a:highlight>
                  <a:srgbClr val="FFFFFF"/>
                </a:highlight>
                <a:latin typeface="Nunito"/>
                <a:ea typeface="Nunito"/>
                <a:cs typeface="Nunito"/>
                <a:sym typeface="Nunito"/>
              </a:rPr>
              <a:t>3. Change in Stock:</a:t>
            </a:r>
            <a:endParaRPr b="1" sz="1400">
              <a:solidFill>
                <a:srgbClr val="F9332B"/>
              </a:solidFill>
              <a:highlight>
                <a:srgbClr val="FFFFFF"/>
              </a:highlight>
              <a:latin typeface="Nunito"/>
              <a:ea typeface="Nunito"/>
              <a:cs typeface="Nunito"/>
              <a:sym typeface="Nunito"/>
            </a:endParaRPr>
          </a:p>
          <a:p>
            <a:pPr indent="0" lvl="0" marL="0" rtl="0" algn="l">
              <a:lnSpc>
                <a:spcPct val="95000"/>
              </a:lnSpc>
              <a:spcBef>
                <a:spcPts val="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When the price of an item rises, sellers are eager to supply additional things from their stocks. However, the producers do not release significant amounts from their stock at a significantly cheaper price. They work on building up their inventory in anticipation of potential price increases in the future.</a:t>
            </a:r>
            <a:endParaRPr b="1" sz="1500">
              <a:solidFill>
                <a:srgbClr val="273239"/>
              </a:solidFill>
              <a:highlight>
                <a:srgbClr val="FFFFFF"/>
              </a:highlight>
              <a:latin typeface="Nunito"/>
              <a:ea typeface="Nunito"/>
              <a:cs typeface="Nunito"/>
              <a:sym typeface="Nunito"/>
            </a:endParaRPr>
          </a:p>
          <a:p>
            <a:pPr indent="0" lvl="0" marL="0" rtl="0" algn="l">
              <a:lnSpc>
                <a:spcPct val="95000"/>
              </a:lnSpc>
              <a:spcBef>
                <a:spcPts val="800"/>
              </a:spcBef>
              <a:spcAft>
                <a:spcPts val="1200"/>
              </a:spcAft>
              <a:buNone/>
            </a:pPr>
            <a:r>
              <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9"/>
          <p:cNvSpPr txBox="1"/>
          <p:nvPr>
            <p:ph type="title"/>
          </p:nvPr>
        </p:nvSpPr>
        <p:spPr>
          <a:xfrm>
            <a:off x="0" y="0"/>
            <a:ext cx="85206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672"/>
              <a:buNone/>
            </a:pPr>
            <a:r>
              <a:rPr b="1" lang="en" sz="2320">
                <a:solidFill>
                  <a:srgbClr val="F9332B"/>
                </a:solidFill>
              </a:rPr>
              <a:t>THEORY OF DEMAND AND SUPPLY(point of equilibrium)</a:t>
            </a:r>
            <a:endParaRPr b="1" sz="2320">
              <a:solidFill>
                <a:srgbClr val="F9332B"/>
              </a:solidFill>
            </a:endParaRPr>
          </a:p>
        </p:txBody>
      </p:sp>
      <p:sp>
        <p:nvSpPr>
          <p:cNvPr id="262" name="Google Shape;262;p49"/>
          <p:cNvSpPr txBox="1"/>
          <p:nvPr>
            <p:ph idx="1" type="body"/>
          </p:nvPr>
        </p:nvSpPr>
        <p:spPr>
          <a:xfrm>
            <a:off x="0" y="443025"/>
            <a:ext cx="9144000" cy="47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50">
                <a:solidFill>
                  <a:schemeClr val="dk1"/>
                </a:solidFill>
                <a:highlight>
                  <a:srgbClr val="FFFFFF"/>
                </a:highlight>
              </a:rPr>
              <a:t>The law of supply and demand is the theory that prices are determined by the relationship between supply and demand. If the supply of a good or service outstrips the demand for it, prices will fall. If demand exceeds supply, prices will rise.</a:t>
            </a:r>
            <a:endParaRPr b="1" sz="1650">
              <a:solidFill>
                <a:schemeClr val="dk1"/>
              </a:solidFill>
              <a:highlight>
                <a:srgbClr val="FFFFFF"/>
              </a:highlight>
            </a:endParaRPr>
          </a:p>
          <a:p>
            <a:pPr indent="0" lvl="0" marL="0" rtl="0" algn="l">
              <a:spcBef>
                <a:spcPts val="1200"/>
              </a:spcBef>
              <a:spcAft>
                <a:spcPts val="0"/>
              </a:spcAft>
              <a:buNone/>
            </a:pPr>
            <a:r>
              <a:rPr b="1" lang="en" sz="1650">
                <a:solidFill>
                  <a:schemeClr val="dk1"/>
                </a:solidFill>
                <a:highlight>
                  <a:srgbClr val="FFFFFF"/>
                </a:highlight>
              </a:rPr>
              <a:t>Theoretically, a free market will move toward an equilibrium(mutual point) quantity and price where supply and demand intersect. At that point, supply exactly matches the demand — suppliers produce just enough of a good or service, at the right price, to satisfy everyone's demands.</a:t>
            </a:r>
            <a:endParaRPr b="1" sz="1650">
              <a:solidFill>
                <a:schemeClr val="dk1"/>
              </a:solidFill>
              <a:highlight>
                <a:srgbClr val="FFFFFF"/>
              </a:highlight>
            </a:endParaRPr>
          </a:p>
          <a:p>
            <a:pPr indent="0" lvl="0" marL="0" rtl="0" algn="l">
              <a:spcBef>
                <a:spcPts val="1200"/>
              </a:spcBef>
              <a:spcAft>
                <a:spcPts val="1200"/>
              </a:spcAft>
              <a:buNone/>
            </a:pPr>
            <a:r>
              <a:rPr b="1" lang="en" sz="1850">
                <a:solidFill>
                  <a:schemeClr val="dk1"/>
                </a:solidFill>
                <a:highlight>
                  <a:srgbClr val="FFFFFF"/>
                </a:highlight>
              </a:rPr>
              <a:t> If a supplier wants more money than the customer is willing to pay, items will most likely stay on the shelf. If the price is set too low, customers will be eager to buy the items, but each item will be less profitable.</a:t>
            </a:r>
            <a:endParaRPr b="1" sz="2150">
              <a:solidFill>
                <a:schemeClr val="dk1"/>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50"/>
          <p:cNvPicPr preferRelativeResize="0"/>
          <p:nvPr/>
        </p:nvPicPr>
        <p:blipFill>
          <a:blip r:embed="rId3">
            <a:alphaModFix/>
          </a:blip>
          <a:stretch>
            <a:fillRect/>
          </a:stretch>
        </p:blipFill>
        <p:spPr>
          <a:xfrm>
            <a:off x="6" y="6"/>
            <a:ext cx="3168475" cy="3168475"/>
          </a:xfrm>
          <a:prstGeom prst="rect">
            <a:avLst/>
          </a:prstGeom>
          <a:noFill/>
          <a:ln>
            <a:noFill/>
          </a:ln>
        </p:spPr>
      </p:pic>
      <p:pic>
        <p:nvPicPr>
          <p:cNvPr id="268" name="Google Shape;268;p50"/>
          <p:cNvPicPr preferRelativeResize="0"/>
          <p:nvPr/>
        </p:nvPicPr>
        <p:blipFill rotWithShape="1">
          <a:blip r:embed="rId4">
            <a:alphaModFix/>
          </a:blip>
          <a:srcRect b="0" l="0" r="0" t="6533"/>
          <a:stretch/>
        </p:blipFill>
        <p:spPr>
          <a:xfrm>
            <a:off x="4131300" y="192675"/>
            <a:ext cx="4581975" cy="4623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1"/>
          <p:cNvPicPr preferRelativeResize="0"/>
          <p:nvPr/>
        </p:nvPicPr>
        <p:blipFill>
          <a:blip r:embed="rId3">
            <a:alphaModFix/>
          </a:blip>
          <a:stretch>
            <a:fillRect/>
          </a:stretch>
        </p:blipFill>
        <p:spPr>
          <a:xfrm>
            <a:off x="899096" y="0"/>
            <a:ext cx="7345807"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0" y="0"/>
            <a:ext cx="9144000" cy="50886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sz="1700">
                <a:solidFill>
                  <a:srgbClr val="393E42"/>
                </a:solidFill>
                <a:highlight>
                  <a:srgbClr val="FFFFFF"/>
                </a:highlight>
              </a:rPr>
              <a:t>EXAMPLE-</a:t>
            </a:r>
            <a:endParaRPr b="1" sz="1700">
              <a:solidFill>
                <a:srgbClr val="393E42"/>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b="1" lang="en" sz="1700">
                <a:solidFill>
                  <a:srgbClr val="393E42"/>
                </a:solidFill>
                <a:highlight>
                  <a:srgbClr val="FFFFFF"/>
                </a:highlight>
              </a:rPr>
              <a:t>You have $30 and you'd like to get a regular shirt, pants, and a pair of shoes to attend a free show that's normally $10. At the same time, there is a special brand of shoes that you're interested in. The regular shirt, pants, and pair of shoes cost $10 each, whereas the special brand shoes cost $30 a pair.</a:t>
            </a:r>
            <a:endParaRPr b="1" sz="1700">
              <a:solidFill>
                <a:srgbClr val="393E42"/>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b="1" lang="en" sz="1900">
                <a:solidFill>
                  <a:srgbClr val="DD7E6B"/>
                </a:solidFill>
                <a:highlight>
                  <a:srgbClr val="FFFFFF"/>
                </a:highlight>
              </a:rPr>
              <a:t>Economics</a:t>
            </a:r>
            <a:r>
              <a:rPr b="1" lang="en" sz="1700">
                <a:solidFill>
                  <a:srgbClr val="393E42"/>
                </a:solidFill>
                <a:highlight>
                  <a:srgbClr val="FFFFFF"/>
                </a:highlight>
              </a:rPr>
              <a:t> is important because it helps you decide how to use your $30. Let's assume you have no clothes, to begin with. Buying the special brand pair of shoes means you don't get to see the free show because you are still naked! Looking at this situation, economics suggests that you should take the first set of options and buy the regular shirt, pants, and pair of shoes for a total of $30 because this enables you to go to the free show and gain additional value than if you had chosen just the shoes! This is the option that makes the best use of your $30.</a:t>
            </a:r>
            <a:endParaRPr b="1" sz="1700">
              <a:solidFill>
                <a:srgbClr val="393E42"/>
              </a:solidFill>
              <a:highlight>
                <a:srgbClr val="FFFFFF"/>
              </a:highlight>
            </a:endParaRPr>
          </a:p>
          <a:p>
            <a:pPr indent="0" lvl="0" marL="0" rtl="0" algn="l">
              <a:spcBef>
                <a:spcPts val="1500"/>
              </a:spcBef>
              <a:spcAft>
                <a:spcPts val="1200"/>
              </a:spcAft>
              <a:buNone/>
            </a:pPr>
            <a:r>
              <a:t/>
            </a:r>
            <a:endParaRPr b="1"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20">
                <a:solidFill>
                  <a:srgbClr val="F9332B"/>
                </a:solidFill>
              </a:rPr>
              <a:t>Meaning and types of costs</a:t>
            </a:r>
            <a:endParaRPr b="1" sz="3120">
              <a:solidFill>
                <a:srgbClr val="F9332B"/>
              </a:solidFill>
            </a:endParaRPr>
          </a:p>
        </p:txBody>
      </p:sp>
      <p:sp>
        <p:nvSpPr>
          <p:cNvPr id="279" name="Google Shape;279;p52"/>
          <p:cNvSpPr txBox="1"/>
          <p:nvPr>
            <p:ph idx="1" type="body"/>
          </p:nvPr>
        </p:nvSpPr>
        <p:spPr>
          <a:xfrm>
            <a:off x="0" y="572700"/>
            <a:ext cx="9144000" cy="451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300">
                <a:solidFill>
                  <a:srgbClr val="0B0B0B"/>
                </a:solidFill>
                <a:highlight>
                  <a:srgbClr val="FFFFFF"/>
                </a:highlight>
                <a:latin typeface="Nunito"/>
                <a:ea typeface="Nunito"/>
                <a:cs typeface="Nunito"/>
                <a:sym typeface="Nunito"/>
              </a:rPr>
              <a:t>Cost refers to the total expenditure made on inputs or resources that are used for the production of final goods or services. The resources used by a firm are limited in nature and thus require efficient allocation to maximise the firm’s profit. The cost or economic cost of a firm consists of all the expenses it faces, can manage, and are beyond its control. For example, cost of labor, capital, and raw materials.</a:t>
            </a:r>
            <a:endParaRPr b="1" sz="2800">
              <a:solidFill>
                <a:srgbClr val="0B0B0B"/>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3"/>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b="1" lang="en" sz="1700">
                <a:solidFill>
                  <a:srgbClr val="F9332B"/>
                </a:solidFill>
                <a:highlight>
                  <a:srgbClr val="FFFFFF"/>
                </a:highlight>
              </a:rPr>
              <a:t>1.Direct Costs</a:t>
            </a:r>
            <a:endParaRPr b="1" sz="1700">
              <a:solidFill>
                <a:srgbClr val="F9332B"/>
              </a:solidFill>
              <a:highlight>
                <a:srgbClr val="FFFFFF"/>
              </a:highlight>
            </a:endParaRPr>
          </a:p>
          <a:p>
            <a:pPr indent="0" lvl="0" marL="0" rtl="0" algn="l">
              <a:spcBef>
                <a:spcPts val="400"/>
              </a:spcBef>
              <a:spcAft>
                <a:spcPts val="0"/>
              </a:spcAft>
              <a:buClr>
                <a:schemeClr val="dk1"/>
              </a:buClr>
              <a:buSzPts val="1100"/>
              <a:buFont typeface="Arial"/>
              <a:buNone/>
            </a:pPr>
            <a:r>
              <a:rPr b="1" lang="en" sz="1350">
                <a:solidFill>
                  <a:srgbClr val="111111"/>
                </a:solidFill>
                <a:highlight>
                  <a:srgbClr val="FFFFFF"/>
                </a:highlight>
              </a:rPr>
              <a:t>Direct costs are related to producing a good or service. A direct cost includes raw materials, labor, and expense or distribution costs associated with producing a product. The cost can easily be traced to a product, department, or project.</a:t>
            </a:r>
            <a:endParaRPr b="1" sz="1350">
              <a:solidFill>
                <a:srgbClr val="111111"/>
              </a:solidFill>
              <a:highlight>
                <a:srgbClr val="FFFFFF"/>
              </a:highlight>
            </a:endParaRPr>
          </a:p>
          <a:p>
            <a:pPr indent="0" lvl="0" marL="0" rtl="0" algn="l">
              <a:spcBef>
                <a:spcPts val="2100"/>
              </a:spcBef>
              <a:spcAft>
                <a:spcPts val="0"/>
              </a:spcAft>
              <a:buClr>
                <a:schemeClr val="dk1"/>
              </a:buClr>
              <a:buSzPts val="1100"/>
              <a:buFont typeface="Arial"/>
              <a:buNone/>
            </a:pPr>
            <a:r>
              <a:rPr b="1" lang="en" sz="1350">
                <a:solidFill>
                  <a:srgbClr val="111111"/>
                </a:solidFill>
                <a:highlight>
                  <a:srgbClr val="FFFFFF"/>
                </a:highlight>
              </a:rPr>
              <a:t>For example, Ford Motor Company (F) manufactures cars and trucks. A plant worker spends eight hours building a car. The direct costs associated with the car are the wages paid to the worker and the cost of the parts used to build the car.</a:t>
            </a:r>
            <a:endParaRPr b="1" sz="1350">
              <a:solidFill>
                <a:srgbClr val="111111"/>
              </a:solidFill>
              <a:highlight>
                <a:srgbClr val="FFFFFF"/>
              </a:highlight>
            </a:endParaRPr>
          </a:p>
          <a:p>
            <a:pPr indent="0" lvl="0" marL="0" rtl="0" algn="l">
              <a:lnSpc>
                <a:spcPct val="120000"/>
              </a:lnSpc>
              <a:spcBef>
                <a:spcPts val="2100"/>
              </a:spcBef>
              <a:spcAft>
                <a:spcPts val="0"/>
              </a:spcAft>
              <a:buClr>
                <a:schemeClr val="dk1"/>
              </a:buClr>
              <a:buSzPts val="1100"/>
              <a:buFont typeface="Arial"/>
              <a:buNone/>
            </a:pPr>
            <a:r>
              <a:rPr b="1" lang="en" sz="1700">
                <a:solidFill>
                  <a:srgbClr val="F9332B"/>
                </a:solidFill>
                <a:highlight>
                  <a:srgbClr val="FFFFFF"/>
                </a:highlight>
              </a:rPr>
              <a:t>2.Indirect Costs</a:t>
            </a:r>
            <a:endParaRPr b="1" sz="1700">
              <a:solidFill>
                <a:srgbClr val="F9332B"/>
              </a:solidFill>
              <a:highlight>
                <a:srgbClr val="FFFFFF"/>
              </a:highlight>
            </a:endParaRPr>
          </a:p>
          <a:p>
            <a:pPr indent="0" lvl="0" marL="0" rtl="0" algn="l">
              <a:spcBef>
                <a:spcPts val="400"/>
              </a:spcBef>
              <a:spcAft>
                <a:spcPts val="0"/>
              </a:spcAft>
              <a:buClr>
                <a:schemeClr val="dk1"/>
              </a:buClr>
              <a:buSzPts val="1100"/>
              <a:buFont typeface="Arial"/>
              <a:buNone/>
            </a:pPr>
            <a:r>
              <a:rPr b="1" lang="en" sz="1350">
                <a:solidFill>
                  <a:srgbClr val="111111"/>
                </a:solidFill>
                <a:highlight>
                  <a:srgbClr val="FFFFFF"/>
                </a:highlight>
              </a:rPr>
              <a:t>Indirect costs, on the other hand, are expenses unrelated to producing a good or service. An indirect cost cannot be easily traced to a product, department, activity, or project. For example, with Ford, the direct costs associated with each vehicle include tires and steel.</a:t>
            </a:r>
            <a:endParaRPr b="1" sz="1350">
              <a:solidFill>
                <a:srgbClr val="111111"/>
              </a:solidFill>
              <a:highlight>
                <a:srgbClr val="FFFFFF"/>
              </a:highlight>
            </a:endParaRPr>
          </a:p>
          <a:p>
            <a:pPr indent="0" lvl="0" marL="0" rtl="0" algn="l">
              <a:spcBef>
                <a:spcPts val="2100"/>
              </a:spcBef>
              <a:spcAft>
                <a:spcPts val="0"/>
              </a:spcAft>
              <a:buClr>
                <a:schemeClr val="dk1"/>
              </a:buClr>
              <a:buSzPts val="1100"/>
              <a:buFont typeface="Arial"/>
              <a:buNone/>
            </a:pPr>
            <a:r>
              <a:rPr b="1" lang="en" sz="1350">
                <a:solidFill>
                  <a:srgbClr val="111111"/>
                </a:solidFill>
                <a:highlight>
                  <a:srgbClr val="FFFFFF"/>
                </a:highlight>
              </a:rPr>
              <a:t>However, the electricity used to power the plant is considered an indirect cost because the electricity is used for all the products made in the plant. No one product can be traced back to the electric bill. Some other examples- </a:t>
            </a:r>
            <a:r>
              <a:rPr b="1" lang="en" sz="1350">
                <a:solidFill>
                  <a:srgbClr val="111111"/>
                </a:solidFill>
                <a:highlight>
                  <a:srgbClr val="FFFFFF"/>
                </a:highlight>
              </a:rPr>
              <a:t>advertising</a:t>
            </a:r>
            <a:r>
              <a:rPr b="1" lang="en" sz="1350">
                <a:solidFill>
                  <a:srgbClr val="111111"/>
                </a:solidFill>
                <a:highlight>
                  <a:srgbClr val="FFFFFF"/>
                </a:highlight>
              </a:rPr>
              <a:t> campaigns, promotional events etc.</a:t>
            </a:r>
            <a:endParaRPr b="1" sz="1350">
              <a:solidFill>
                <a:srgbClr val="111111"/>
              </a:solidFill>
              <a:highlight>
                <a:srgbClr val="FFFFFF"/>
              </a:highlight>
            </a:endParaRPr>
          </a:p>
          <a:p>
            <a:pPr indent="0" lvl="0" marL="0" rtl="0" algn="l">
              <a:spcBef>
                <a:spcPts val="2100"/>
              </a:spcBef>
              <a:spcAft>
                <a:spcPts val="1200"/>
              </a:spcAft>
              <a:buNone/>
            </a:pPr>
            <a:r>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4"/>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000">
                <a:solidFill>
                  <a:srgbClr val="F9332B"/>
                </a:solidFill>
                <a:highlight>
                  <a:srgbClr val="FFFFFF"/>
                </a:highlight>
              </a:rPr>
              <a:t>3.Fixed Costs</a:t>
            </a:r>
            <a:endParaRPr b="1" sz="2000">
              <a:solidFill>
                <a:srgbClr val="F9332B"/>
              </a:solidFill>
              <a:highlight>
                <a:srgbClr val="FFFFFF"/>
              </a:highlight>
            </a:endParaRPr>
          </a:p>
          <a:p>
            <a:pPr indent="0" lvl="0" marL="0" rtl="0" algn="l">
              <a:spcBef>
                <a:spcPts val="400"/>
              </a:spcBef>
              <a:spcAft>
                <a:spcPts val="0"/>
              </a:spcAft>
              <a:buClr>
                <a:schemeClr val="dk1"/>
              </a:buClr>
              <a:buSzPts val="1100"/>
              <a:buFont typeface="Arial"/>
              <a:buNone/>
            </a:pPr>
            <a:r>
              <a:rPr b="1" lang="en" sz="1650">
                <a:solidFill>
                  <a:srgbClr val="111111"/>
                </a:solidFill>
                <a:highlight>
                  <a:srgbClr val="FFFFFF"/>
                </a:highlight>
              </a:rPr>
              <a:t>Fixed costs do not vary with the number of goods or services a company produces over the short term. For example, suppose a company leases a machine for production for two years. The company has to pay $2,000 per month to cover the cost of the lease, no matter how many products that machine is used to make. The lease payment is considered a fixed cost as it remains unchanged.</a:t>
            </a:r>
            <a:endParaRPr b="1" sz="1650">
              <a:solidFill>
                <a:srgbClr val="111111"/>
              </a:solidFill>
              <a:highlight>
                <a:srgbClr val="FFFFFF"/>
              </a:highlight>
            </a:endParaRPr>
          </a:p>
          <a:p>
            <a:pPr indent="0" lvl="0" marL="0" rtl="0" algn="l">
              <a:lnSpc>
                <a:spcPct val="120000"/>
              </a:lnSpc>
              <a:spcBef>
                <a:spcPts val="2100"/>
              </a:spcBef>
              <a:spcAft>
                <a:spcPts val="0"/>
              </a:spcAft>
              <a:buClr>
                <a:schemeClr val="dk1"/>
              </a:buClr>
              <a:buSzPts val="1100"/>
              <a:buFont typeface="Arial"/>
              <a:buNone/>
            </a:pPr>
            <a:r>
              <a:rPr b="1" lang="en" sz="2000">
                <a:solidFill>
                  <a:srgbClr val="F9332B"/>
                </a:solidFill>
                <a:highlight>
                  <a:srgbClr val="FFFFFF"/>
                </a:highlight>
              </a:rPr>
              <a:t>4.Variable Costs</a:t>
            </a:r>
            <a:endParaRPr b="1" sz="2000">
              <a:solidFill>
                <a:srgbClr val="F9332B"/>
              </a:solidFill>
              <a:highlight>
                <a:srgbClr val="FFFFFF"/>
              </a:highlight>
            </a:endParaRPr>
          </a:p>
          <a:p>
            <a:pPr indent="0" lvl="0" marL="0" rtl="0" algn="l">
              <a:spcBef>
                <a:spcPts val="400"/>
              </a:spcBef>
              <a:spcAft>
                <a:spcPts val="0"/>
              </a:spcAft>
              <a:buClr>
                <a:schemeClr val="dk1"/>
              </a:buClr>
              <a:buSzPts val="1100"/>
              <a:buFont typeface="Arial"/>
              <a:buNone/>
            </a:pPr>
            <a:r>
              <a:rPr b="1" lang="en" sz="1650">
                <a:solidFill>
                  <a:srgbClr val="111111"/>
                </a:solidFill>
                <a:highlight>
                  <a:srgbClr val="FFFFFF"/>
                </a:highlight>
              </a:rPr>
              <a:t>Variable costs fluctuate as the level of production output changes, contrary to a fixed cost. This type of cost varies depending on the number of products a company produces. A variable cost increases as the production volume increases, and it falls as the production volume decreases.</a:t>
            </a:r>
            <a:endParaRPr b="1" sz="1650">
              <a:solidFill>
                <a:srgbClr val="111111"/>
              </a:solidFill>
              <a:highlight>
                <a:srgbClr val="FFFFFF"/>
              </a:highlight>
            </a:endParaRPr>
          </a:p>
          <a:p>
            <a:pPr indent="0" lvl="0" marL="0" rtl="0" algn="l">
              <a:spcBef>
                <a:spcPts val="2100"/>
              </a:spcBef>
              <a:spcAft>
                <a:spcPts val="0"/>
              </a:spcAft>
              <a:buClr>
                <a:schemeClr val="dk1"/>
              </a:buClr>
              <a:buSzPts val="1100"/>
              <a:buFont typeface="Arial"/>
              <a:buNone/>
            </a:pPr>
            <a:r>
              <a:rPr b="1" lang="en" sz="1650">
                <a:solidFill>
                  <a:srgbClr val="111111"/>
                </a:solidFill>
                <a:highlight>
                  <a:srgbClr val="FFFFFF"/>
                </a:highlight>
              </a:rPr>
              <a:t>For example, a toy manufacturer must package its toys before shipping products out to stores. This is considered a type of variable cost because, as the manufacturer produces more toys, its packaging costs increase, however, if the toy manufacturer's production level is decreasing, the variable cost associated with the packaging decreases.</a:t>
            </a:r>
            <a:endParaRPr b="1" sz="1650">
              <a:solidFill>
                <a:srgbClr val="111111"/>
              </a:solidFill>
              <a:highlight>
                <a:srgbClr val="FFFFFF"/>
              </a:highlight>
            </a:endParaRPr>
          </a:p>
          <a:p>
            <a:pPr indent="0" lvl="0" marL="0" rtl="0" algn="l">
              <a:spcBef>
                <a:spcPts val="2100"/>
              </a:spcBef>
              <a:spcAft>
                <a:spcPts val="1200"/>
              </a:spcAft>
              <a:buNone/>
            </a:pPr>
            <a:r>
              <a:t/>
            </a:r>
            <a:endParaRPr b="1" sz="2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idx="1" type="body"/>
          </p:nvPr>
        </p:nvSpPr>
        <p:spPr>
          <a:xfrm>
            <a:off x="0" y="0"/>
            <a:ext cx="9144000" cy="52095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000">
                <a:solidFill>
                  <a:srgbClr val="F9332B"/>
                </a:solidFill>
                <a:highlight>
                  <a:srgbClr val="FFFFFF"/>
                </a:highlight>
              </a:rPr>
              <a:t>5.Opportunity Costs</a:t>
            </a:r>
            <a:endParaRPr b="1" sz="2000">
              <a:solidFill>
                <a:srgbClr val="F9332B"/>
              </a:solidFill>
              <a:highlight>
                <a:srgbClr val="FFFFFF"/>
              </a:highlight>
            </a:endParaRPr>
          </a:p>
          <a:p>
            <a:pPr indent="0" lvl="0" marL="0" rtl="0" algn="l">
              <a:spcBef>
                <a:spcPts val="400"/>
              </a:spcBef>
              <a:spcAft>
                <a:spcPts val="0"/>
              </a:spcAft>
              <a:buClr>
                <a:schemeClr val="dk1"/>
              </a:buClr>
              <a:buSzPts val="1100"/>
              <a:buFont typeface="Arial"/>
              <a:buNone/>
            </a:pPr>
            <a:r>
              <a:rPr b="1" lang="en" sz="1650">
                <a:solidFill>
                  <a:srgbClr val="111111"/>
                </a:solidFill>
                <a:highlight>
                  <a:srgbClr val="FFFFFF"/>
                </a:highlight>
              </a:rPr>
              <a:t>Opportunity cost is the benefits of an alternative given up when one decision is made over another. This cost is, therefore, most relevant for two mutually exclusive events. In investing, it's the difference in return between a chosen investment and one that is passed up. For companies, opportunity costs do not show up in the financial statements but are useful in planning by management. </a:t>
            </a:r>
            <a:endParaRPr b="1" sz="1650">
              <a:solidFill>
                <a:srgbClr val="111111"/>
              </a:solidFill>
              <a:highlight>
                <a:srgbClr val="FFFFFF"/>
              </a:highlight>
            </a:endParaRPr>
          </a:p>
          <a:p>
            <a:pPr indent="0" lvl="0" marL="0" rtl="0" algn="l">
              <a:spcBef>
                <a:spcPts val="2100"/>
              </a:spcBef>
              <a:spcAft>
                <a:spcPts val="0"/>
              </a:spcAft>
              <a:buClr>
                <a:schemeClr val="dk1"/>
              </a:buClr>
              <a:buSzPts val="1100"/>
              <a:buFont typeface="Arial"/>
              <a:buNone/>
            </a:pPr>
            <a:r>
              <a:rPr b="1" lang="en" sz="1650">
                <a:solidFill>
                  <a:srgbClr val="111111"/>
                </a:solidFill>
                <a:highlight>
                  <a:srgbClr val="FFFFFF"/>
                </a:highlight>
              </a:rPr>
              <a:t>For example, a company decides to buy a new piece of manufacturing equipment rather than lease it. The opportunity cost would be the difference between the cost of the cash outlay for the equipment and the improved productivity versus how much money could have been saved in interest expense had the money been used to pay down debt.</a:t>
            </a:r>
            <a:endParaRPr b="1" sz="1650">
              <a:solidFill>
                <a:srgbClr val="111111"/>
              </a:solidFill>
              <a:highlight>
                <a:srgbClr val="FFFFFF"/>
              </a:highlight>
            </a:endParaRPr>
          </a:p>
          <a:p>
            <a:pPr indent="0" lvl="0" marL="0" rtl="0" algn="l">
              <a:lnSpc>
                <a:spcPct val="120000"/>
              </a:lnSpc>
              <a:spcBef>
                <a:spcPts val="2100"/>
              </a:spcBef>
              <a:spcAft>
                <a:spcPts val="0"/>
              </a:spcAft>
              <a:buClr>
                <a:schemeClr val="dk1"/>
              </a:buClr>
              <a:buSzPts val="1100"/>
              <a:buFont typeface="Arial"/>
              <a:buNone/>
            </a:pPr>
            <a:r>
              <a:rPr b="1" lang="en" sz="2000">
                <a:solidFill>
                  <a:srgbClr val="F9332B"/>
                </a:solidFill>
                <a:highlight>
                  <a:srgbClr val="FFFFFF"/>
                </a:highlight>
              </a:rPr>
              <a:t>6.Sunk Costs</a:t>
            </a:r>
            <a:endParaRPr b="1" sz="2000">
              <a:solidFill>
                <a:srgbClr val="F9332B"/>
              </a:solidFill>
              <a:highlight>
                <a:srgbClr val="FFFFFF"/>
              </a:highlight>
            </a:endParaRPr>
          </a:p>
          <a:p>
            <a:pPr indent="0" lvl="0" marL="0" rtl="0" algn="l">
              <a:spcBef>
                <a:spcPts val="400"/>
              </a:spcBef>
              <a:spcAft>
                <a:spcPts val="0"/>
              </a:spcAft>
              <a:buClr>
                <a:schemeClr val="dk1"/>
              </a:buClr>
              <a:buSzPts val="1100"/>
              <a:buFont typeface="Arial"/>
              <a:buNone/>
            </a:pPr>
            <a:r>
              <a:rPr b="1" lang="en" sz="1650">
                <a:solidFill>
                  <a:srgbClr val="111111"/>
                </a:solidFill>
                <a:highlight>
                  <a:srgbClr val="FFFFFF"/>
                </a:highlight>
              </a:rPr>
              <a:t>Sunk costs are historical costs that have already been incurred and will not make any difference in the current decisions by management. Sunk costs are those costs that a company has committed to and are unavoidable or unrecoverable costs. Sunk costs are excluded from future business decisions.</a:t>
            </a:r>
            <a:endParaRPr b="1" sz="1650">
              <a:solidFill>
                <a:srgbClr val="111111"/>
              </a:solidFill>
              <a:highlight>
                <a:srgbClr val="FFFFFF"/>
              </a:highlight>
            </a:endParaRPr>
          </a:p>
          <a:p>
            <a:pPr indent="0" lvl="0" marL="0" rtl="0" algn="l">
              <a:spcBef>
                <a:spcPts val="2100"/>
              </a:spcBef>
              <a:spcAft>
                <a:spcPts val="1200"/>
              </a:spcAft>
              <a:buNone/>
            </a:pPr>
            <a:r>
              <a:t/>
            </a:r>
            <a:endParaRPr b="1" sz="2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0"/>
              </a:spcBef>
              <a:spcAft>
                <a:spcPts val="0"/>
              </a:spcAft>
              <a:buClr>
                <a:schemeClr val="dk1"/>
              </a:buClr>
              <a:buSzPts val="1100"/>
              <a:buFont typeface="Arial"/>
              <a:buNone/>
            </a:pPr>
            <a:r>
              <a:rPr b="1" lang="en" sz="1700">
                <a:solidFill>
                  <a:srgbClr val="F9332B"/>
                </a:solidFill>
                <a:highlight>
                  <a:srgbClr val="FFFFFF"/>
                </a:highlight>
              </a:rPr>
              <a:t>7.Controllable Costs</a:t>
            </a:r>
            <a:endParaRPr b="1" sz="1700">
              <a:solidFill>
                <a:srgbClr val="F9332B"/>
              </a:solidFill>
              <a:highlight>
                <a:srgbClr val="FFFFFF"/>
              </a:highlight>
            </a:endParaRPr>
          </a:p>
          <a:p>
            <a:pPr indent="0" lvl="0" marL="0" rtl="0" algn="l">
              <a:spcBef>
                <a:spcPts val="400"/>
              </a:spcBef>
              <a:spcAft>
                <a:spcPts val="0"/>
              </a:spcAft>
              <a:buClr>
                <a:schemeClr val="dk1"/>
              </a:buClr>
              <a:buSzPts val="1100"/>
              <a:buFont typeface="Arial"/>
              <a:buNone/>
            </a:pPr>
            <a:r>
              <a:rPr b="1" lang="en" sz="1950">
                <a:solidFill>
                  <a:srgbClr val="111111"/>
                </a:solidFill>
                <a:highlight>
                  <a:srgbClr val="FFFFFF"/>
                </a:highlight>
              </a:rPr>
              <a:t>Controllable costs are expenses managers have control over and have the power to increase or decrease. Controllable costs are considered when the decision of taking on the cost is made by one individual. Common examples of controllable costs are office supplies, advertising expenses, employee bonuses, and charitable donations. Controllable costs are categorized as short-term costs as they can be adjusted quickly.</a:t>
            </a:r>
            <a:endParaRPr b="1" sz="1950">
              <a:solidFill>
                <a:srgbClr val="111111"/>
              </a:solidFill>
              <a:highlight>
                <a:srgbClr val="FFFFFF"/>
              </a:highlight>
            </a:endParaRPr>
          </a:p>
          <a:p>
            <a:pPr indent="0" lvl="0" marL="0" rtl="0" algn="l">
              <a:spcBef>
                <a:spcPts val="21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solidFill>
                  <a:srgbClr val="F9332B"/>
                </a:solidFill>
              </a:rPr>
              <a:t>LAW OF VARIABLE PROPORTION</a:t>
            </a:r>
            <a:endParaRPr b="1" sz="2620">
              <a:solidFill>
                <a:srgbClr val="F9332B"/>
              </a:solidFill>
            </a:endParaRPr>
          </a:p>
        </p:txBody>
      </p:sp>
      <p:sp>
        <p:nvSpPr>
          <p:cNvPr id="305" name="Google Shape;305;p57"/>
          <p:cNvSpPr txBox="1"/>
          <p:nvPr>
            <p:ph idx="1" type="body"/>
          </p:nvPr>
        </p:nvSpPr>
        <p:spPr>
          <a:xfrm>
            <a:off x="0" y="500075"/>
            <a:ext cx="9144000" cy="46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highlight>
                  <a:srgbClr val="FFFFFF"/>
                </a:highlight>
              </a:rPr>
              <a:t> It is referred to as the law which states that when the quantity of one factor of production is increased, while keeping all other factors constant, it will result in the decline of the marginal product of that factor.</a:t>
            </a:r>
            <a:endParaRPr b="1" sz="1400">
              <a:solidFill>
                <a:schemeClr val="dk1"/>
              </a:solidFill>
              <a:highlight>
                <a:srgbClr val="FFFFFF"/>
              </a:highlight>
            </a:endParaRPr>
          </a:p>
          <a:p>
            <a:pPr indent="0" lvl="0" marL="0" rtl="0" algn="l">
              <a:lnSpc>
                <a:spcPct val="150000"/>
              </a:lnSpc>
              <a:spcBef>
                <a:spcPts val="1200"/>
              </a:spcBef>
              <a:spcAft>
                <a:spcPts val="0"/>
              </a:spcAft>
              <a:buNone/>
            </a:pPr>
            <a:r>
              <a:rPr b="1" lang="en" sz="1400">
                <a:solidFill>
                  <a:schemeClr val="dk1"/>
                </a:solidFill>
                <a:highlight>
                  <a:srgbClr val="FFFFFF"/>
                </a:highlight>
              </a:rPr>
              <a:t>When variable factor is increased while keeping all other factors constant, the total product will increase initially at an increasing rate, next it will be increasing at a diminishing rate and eventually there will be decline in the rate of production.</a:t>
            </a:r>
            <a:endParaRPr b="1" sz="1400">
              <a:solidFill>
                <a:schemeClr val="dk1"/>
              </a:solidFill>
              <a:highlight>
                <a:srgbClr val="FFFFFF"/>
              </a:highlight>
            </a:endParaRPr>
          </a:p>
          <a:p>
            <a:pPr indent="0" lvl="0" marL="0" rtl="0" algn="l">
              <a:lnSpc>
                <a:spcPct val="141176"/>
              </a:lnSpc>
              <a:spcBef>
                <a:spcPts val="1500"/>
              </a:spcBef>
              <a:spcAft>
                <a:spcPts val="0"/>
              </a:spcAft>
              <a:buNone/>
            </a:pPr>
            <a:r>
              <a:rPr b="1" lang="en" sz="2000">
                <a:solidFill>
                  <a:srgbClr val="F9332B"/>
                </a:solidFill>
                <a:highlight>
                  <a:srgbClr val="FFFFFF"/>
                </a:highlight>
              </a:rPr>
              <a:t>Stages of Law of Variable Proportion</a:t>
            </a:r>
            <a:endParaRPr b="1" sz="2000">
              <a:solidFill>
                <a:srgbClr val="F9332B"/>
              </a:solidFill>
              <a:highlight>
                <a:srgbClr val="FFFFFF"/>
              </a:highlight>
            </a:endParaRPr>
          </a:p>
          <a:p>
            <a:pPr indent="0" lvl="0" marL="0" rtl="0" algn="l">
              <a:lnSpc>
                <a:spcPct val="150000"/>
              </a:lnSpc>
              <a:spcBef>
                <a:spcPts val="800"/>
              </a:spcBef>
              <a:spcAft>
                <a:spcPts val="0"/>
              </a:spcAft>
              <a:buNone/>
            </a:pPr>
            <a:r>
              <a:rPr b="1" lang="en" sz="1400">
                <a:solidFill>
                  <a:schemeClr val="dk1"/>
                </a:solidFill>
                <a:highlight>
                  <a:srgbClr val="FFFFFF"/>
                </a:highlight>
              </a:rPr>
              <a:t>The Law of Variable proportions has three stages, which are discussed below.</a:t>
            </a:r>
            <a:endParaRPr b="1" sz="1400">
              <a:solidFill>
                <a:schemeClr val="dk1"/>
              </a:solidFill>
              <a:highlight>
                <a:srgbClr val="FFFFFF"/>
              </a:highlight>
            </a:endParaRPr>
          </a:p>
          <a:p>
            <a:pPr indent="-307975" lvl="0" marL="457200" rtl="0" algn="l">
              <a:spcBef>
                <a:spcPts val="1200"/>
              </a:spcBef>
              <a:spcAft>
                <a:spcPts val="0"/>
              </a:spcAft>
              <a:buClr>
                <a:schemeClr val="dk1"/>
              </a:buClr>
              <a:buSzPts val="1250"/>
              <a:buAutoNum type="arabicPeriod"/>
            </a:pPr>
            <a:r>
              <a:rPr b="1" lang="en" sz="1250">
                <a:solidFill>
                  <a:schemeClr val="dk1"/>
                </a:solidFill>
                <a:highlight>
                  <a:srgbClr val="FFFFFF"/>
                </a:highlight>
              </a:rPr>
              <a:t>First Stage or Stage of Increasing returns: In this stage, the total product increases at an increasing rate. This happens because the efficiency of the fixed factors increases with addition of variable inputs to the product.</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AutoNum type="arabicPeriod"/>
            </a:pPr>
            <a:r>
              <a:rPr b="1" lang="en" sz="1250">
                <a:solidFill>
                  <a:schemeClr val="dk1"/>
                </a:solidFill>
                <a:highlight>
                  <a:srgbClr val="FFFFFF"/>
                </a:highlight>
              </a:rPr>
              <a:t>Second Stage or Stage of Diminishing Returns: In this stage, the total product increases at a diminishing rate until it reaches the maximum point. The marginal and average product are positive but diminishing gradually.</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AutoNum type="arabicPeriod"/>
            </a:pPr>
            <a:r>
              <a:rPr b="1" lang="en" sz="1250">
                <a:solidFill>
                  <a:schemeClr val="dk1"/>
                </a:solidFill>
                <a:highlight>
                  <a:srgbClr val="FFFFFF"/>
                </a:highlight>
              </a:rPr>
              <a:t>Third Stage or Stage of Negative Returns: In this stage, the total product declines and the marginal product becomes negative.</a:t>
            </a:r>
            <a:endParaRPr b="1" sz="1250">
              <a:solidFill>
                <a:schemeClr val="dk1"/>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t/>
            </a:r>
            <a:endParaRPr b="1" sz="14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b="1" sz="1300">
              <a:solidFill>
                <a:schemeClr val="dk1"/>
              </a:solidFill>
            </a:endParaRPr>
          </a:p>
          <a:p>
            <a:pPr indent="0" lvl="0" marL="0" rtl="0" algn="l">
              <a:spcBef>
                <a:spcPts val="0"/>
              </a:spcBef>
              <a:spcAft>
                <a:spcPts val="1200"/>
              </a:spcAft>
              <a:buNone/>
            </a:pPr>
            <a:r>
              <a:t/>
            </a:r>
            <a:endParaRPr b="1" sz="1400">
              <a:solidFill>
                <a:schemeClr val="dk1"/>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8"/>
          <p:cNvSpPr txBox="1"/>
          <p:nvPr>
            <p:ph idx="1" type="body"/>
          </p:nvPr>
        </p:nvSpPr>
        <p:spPr>
          <a:xfrm>
            <a:off x="0" y="0"/>
            <a:ext cx="9144000" cy="5143500"/>
          </a:xfrm>
          <a:prstGeom prst="rect">
            <a:avLst/>
          </a:prstGeom>
        </p:spPr>
        <p:txBody>
          <a:bodyPr anchorCtr="0" anchor="t" bIns="91425" lIns="91425" spcFirstLastPara="1" rIns="91425" wrap="square" tIns="91425">
            <a:normAutofit lnSpcReduction="20000"/>
          </a:bodyPr>
          <a:lstStyle/>
          <a:p>
            <a:pPr indent="0" lvl="0" marL="0" rtl="0" algn="l">
              <a:lnSpc>
                <a:spcPct val="141176"/>
              </a:lnSpc>
              <a:spcBef>
                <a:spcPts val="1500"/>
              </a:spcBef>
              <a:spcAft>
                <a:spcPts val="0"/>
              </a:spcAft>
              <a:buClr>
                <a:schemeClr val="dk1"/>
              </a:buClr>
              <a:buSzPts val="1100"/>
              <a:buFont typeface="Arial"/>
              <a:buNone/>
            </a:pPr>
            <a:r>
              <a:rPr b="1" lang="en">
                <a:solidFill>
                  <a:srgbClr val="F9332B"/>
                </a:solidFill>
                <a:highlight>
                  <a:srgbClr val="FFFFFF"/>
                </a:highlight>
              </a:rPr>
              <a:t>Assumptions of Law of Variable Proportion</a:t>
            </a:r>
            <a:endParaRPr b="1">
              <a:solidFill>
                <a:srgbClr val="F9332B"/>
              </a:solidFill>
              <a:highlight>
                <a:srgbClr val="FFFFFF"/>
              </a:highlight>
            </a:endParaRPr>
          </a:p>
          <a:p>
            <a:pPr indent="0" lvl="0" marL="0" rtl="0" algn="l">
              <a:lnSpc>
                <a:spcPct val="150000"/>
              </a:lnSpc>
              <a:spcBef>
                <a:spcPts val="800"/>
              </a:spcBef>
              <a:spcAft>
                <a:spcPts val="0"/>
              </a:spcAft>
              <a:buClr>
                <a:schemeClr val="dk1"/>
              </a:buClr>
              <a:buSzPts val="1100"/>
              <a:buFont typeface="Arial"/>
              <a:buNone/>
            </a:pPr>
            <a:r>
              <a:rPr b="1" lang="en" sz="2000">
                <a:solidFill>
                  <a:srgbClr val="0B0B0B"/>
                </a:solidFill>
                <a:highlight>
                  <a:srgbClr val="FFFFFF"/>
                </a:highlight>
              </a:rPr>
              <a:t>Law of variable proportion holds good under certain circumstances, which will be discussed in the following lines.</a:t>
            </a:r>
            <a:endParaRPr b="1" sz="2000">
              <a:solidFill>
                <a:srgbClr val="0B0B0B"/>
              </a:solidFill>
              <a:highlight>
                <a:srgbClr val="FFFFFF"/>
              </a:highlight>
            </a:endParaRPr>
          </a:p>
          <a:p>
            <a:pPr indent="-346075" lvl="0" marL="457200" rtl="0" algn="l">
              <a:spcBef>
                <a:spcPts val="1200"/>
              </a:spcBef>
              <a:spcAft>
                <a:spcPts val="0"/>
              </a:spcAft>
              <a:buClr>
                <a:srgbClr val="0B0B0B"/>
              </a:buClr>
              <a:buSzPts val="1850"/>
              <a:buAutoNum type="arabicPeriod"/>
            </a:pPr>
            <a:r>
              <a:rPr b="1" lang="en" sz="1850">
                <a:solidFill>
                  <a:srgbClr val="F9332B"/>
                </a:solidFill>
                <a:highlight>
                  <a:srgbClr val="FFFFFF"/>
                </a:highlight>
              </a:rPr>
              <a:t>Constant state of Technology:</a:t>
            </a:r>
            <a:r>
              <a:rPr b="1" lang="en" sz="1850">
                <a:solidFill>
                  <a:srgbClr val="0B0B0B"/>
                </a:solidFill>
                <a:highlight>
                  <a:srgbClr val="FFFFFF"/>
                </a:highlight>
              </a:rPr>
              <a:t> It is assumed that the state of technology will be constant and with improvements in the technology, the production will improve.</a:t>
            </a:r>
            <a:endParaRPr b="1" sz="1850">
              <a:solidFill>
                <a:srgbClr val="0B0B0B"/>
              </a:solidFill>
              <a:highlight>
                <a:srgbClr val="FFFFFF"/>
              </a:highlight>
            </a:endParaRPr>
          </a:p>
          <a:p>
            <a:pPr indent="-346075" lvl="0" marL="457200" rtl="0" algn="l">
              <a:spcBef>
                <a:spcPts val="0"/>
              </a:spcBef>
              <a:spcAft>
                <a:spcPts val="0"/>
              </a:spcAft>
              <a:buClr>
                <a:srgbClr val="0B0B0B"/>
              </a:buClr>
              <a:buSzPts val="1850"/>
              <a:buAutoNum type="arabicPeriod"/>
            </a:pPr>
            <a:r>
              <a:rPr b="1" lang="en" sz="1850">
                <a:solidFill>
                  <a:srgbClr val="F9332B"/>
                </a:solidFill>
                <a:highlight>
                  <a:srgbClr val="FFFFFF"/>
                </a:highlight>
              </a:rPr>
              <a:t>Variable Factor Proportions:</a:t>
            </a:r>
            <a:r>
              <a:rPr b="1" lang="en" sz="1850">
                <a:solidFill>
                  <a:srgbClr val="0B0B0B"/>
                </a:solidFill>
                <a:highlight>
                  <a:srgbClr val="FFFFFF"/>
                </a:highlight>
              </a:rPr>
              <a:t> This assumes that factors of production are variable. The law is not valid, if factors of production are fixed.</a:t>
            </a:r>
            <a:endParaRPr b="1" sz="1850">
              <a:solidFill>
                <a:srgbClr val="0B0B0B"/>
              </a:solidFill>
              <a:highlight>
                <a:srgbClr val="FFFFFF"/>
              </a:highlight>
            </a:endParaRPr>
          </a:p>
          <a:p>
            <a:pPr indent="-346075" lvl="0" marL="457200" rtl="0" algn="l">
              <a:spcBef>
                <a:spcPts val="0"/>
              </a:spcBef>
              <a:spcAft>
                <a:spcPts val="0"/>
              </a:spcAft>
              <a:buClr>
                <a:srgbClr val="0B0B0B"/>
              </a:buClr>
              <a:buSzPts val="1850"/>
              <a:buAutoNum type="arabicPeriod"/>
            </a:pPr>
            <a:r>
              <a:rPr b="1" lang="en" sz="1850">
                <a:solidFill>
                  <a:srgbClr val="F9332B"/>
                </a:solidFill>
                <a:highlight>
                  <a:srgbClr val="FFFFFF"/>
                </a:highlight>
              </a:rPr>
              <a:t>Homogeneous factor units: </a:t>
            </a:r>
            <a:r>
              <a:rPr b="1" lang="en" sz="1850">
                <a:solidFill>
                  <a:srgbClr val="0B0B0B"/>
                </a:solidFill>
                <a:highlight>
                  <a:srgbClr val="FFFFFF"/>
                </a:highlight>
              </a:rPr>
              <a:t>This assumes that all the units produced are identical in quality, quantity and price. In other words, the units are homogeneous in nature.</a:t>
            </a:r>
            <a:endParaRPr b="1" sz="1850">
              <a:solidFill>
                <a:srgbClr val="0B0B0B"/>
              </a:solidFill>
              <a:highlight>
                <a:srgbClr val="FFFFFF"/>
              </a:highlight>
            </a:endParaRPr>
          </a:p>
          <a:p>
            <a:pPr indent="-346075" lvl="0" marL="457200" rtl="0" algn="l">
              <a:spcBef>
                <a:spcPts val="0"/>
              </a:spcBef>
              <a:spcAft>
                <a:spcPts val="0"/>
              </a:spcAft>
              <a:buClr>
                <a:srgbClr val="0B0B0B"/>
              </a:buClr>
              <a:buSzPts val="1850"/>
              <a:buAutoNum type="arabicPeriod"/>
            </a:pPr>
            <a:r>
              <a:rPr b="1" lang="en" sz="1850">
                <a:solidFill>
                  <a:srgbClr val="F9332B"/>
                </a:solidFill>
                <a:highlight>
                  <a:srgbClr val="FFFFFF"/>
                </a:highlight>
              </a:rPr>
              <a:t>Short Run:</a:t>
            </a:r>
            <a:r>
              <a:rPr b="1" lang="en" sz="1850">
                <a:solidFill>
                  <a:srgbClr val="0B0B0B"/>
                </a:solidFill>
                <a:highlight>
                  <a:srgbClr val="FFFFFF"/>
                </a:highlight>
              </a:rPr>
              <a:t> This assumes that this law is applicable for those systems that are operating for a short term, where it is not possible to alter all factor inputs.</a:t>
            </a:r>
            <a:endParaRPr b="1" sz="1850">
              <a:solidFill>
                <a:srgbClr val="0B0B0B"/>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9"/>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30200" lvl="0" marL="749300" marR="228600" rtl="0" algn="l">
              <a:lnSpc>
                <a:spcPct val="158000"/>
              </a:lnSpc>
              <a:spcBef>
                <a:spcPts val="120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 – MPP increasing</a:t>
            </a:r>
            <a:endParaRPr sz="1600">
              <a:solidFill>
                <a:srgbClr val="0B0B0B"/>
              </a:solidFill>
              <a:highlight>
                <a:srgbClr val="FFFFFF"/>
              </a:highlight>
              <a:latin typeface="Times New Roman"/>
              <a:ea typeface="Times New Roman"/>
              <a:cs typeface="Times New Roman"/>
              <a:sym typeface="Times New Roman"/>
            </a:endParaRPr>
          </a:p>
          <a:p>
            <a:pPr indent="-330200" lvl="0" marL="749300" marR="228600" rtl="0" algn="l">
              <a:lnSpc>
                <a:spcPct val="158000"/>
              </a:lnSpc>
              <a:spcBef>
                <a:spcPts val="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II – MPP decreasing but remaining positive</a:t>
            </a:r>
            <a:endParaRPr sz="1600">
              <a:solidFill>
                <a:srgbClr val="0B0B0B"/>
              </a:solidFill>
              <a:highlight>
                <a:srgbClr val="FFFFFF"/>
              </a:highlight>
              <a:latin typeface="Times New Roman"/>
              <a:ea typeface="Times New Roman"/>
              <a:cs typeface="Times New Roman"/>
              <a:sym typeface="Times New Roman"/>
            </a:endParaRPr>
          </a:p>
          <a:p>
            <a:pPr indent="-330200" lvl="0" marL="749300" marR="228600" rtl="0" algn="l">
              <a:lnSpc>
                <a:spcPct val="158000"/>
              </a:lnSpc>
              <a:spcBef>
                <a:spcPts val="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III – MPP continuing to decrease and becoming negative</a:t>
            </a:r>
            <a:endParaRPr sz="1600">
              <a:solidFill>
                <a:srgbClr val="0B0B0B"/>
              </a:solidFill>
              <a:highlight>
                <a:srgbClr val="FFFFFF"/>
              </a:highlight>
              <a:latin typeface="Times New Roman"/>
              <a:ea typeface="Times New Roman"/>
              <a:cs typeface="Times New Roman"/>
              <a:sym typeface="Times New Roman"/>
            </a:endParaRPr>
          </a:p>
          <a:p>
            <a:pPr indent="-330200" lvl="0" marL="457200" marR="228600" rtl="0" algn="l">
              <a:lnSpc>
                <a:spcPct val="158000"/>
              </a:lnSpc>
              <a:spcBef>
                <a:spcPts val="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 – MPP increasing</a:t>
            </a:r>
            <a:endParaRPr sz="1600">
              <a:solidFill>
                <a:srgbClr val="0B0B0B"/>
              </a:solidFill>
              <a:highlight>
                <a:srgbClr val="FFFFFF"/>
              </a:highlight>
              <a:latin typeface="Times New Roman"/>
              <a:ea typeface="Times New Roman"/>
              <a:cs typeface="Times New Roman"/>
              <a:sym typeface="Times New Roman"/>
            </a:endParaRPr>
          </a:p>
          <a:p>
            <a:pPr indent="-330200" lvl="0" marL="457200" marR="228600" rtl="0" algn="l">
              <a:lnSpc>
                <a:spcPct val="158000"/>
              </a:lnSpc>
              <a:spcBef>
                <a:spcPts val="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II – MPP decreasing but remaining positive</a:t>
            </a:r>
            <a:endParaRPr sz="1600">
              <a:solidFill>
                <a:srgbClr val="0B0B0B"/>
              </a:solidFill>
              <a:highlight>
                <a:srgbClr val="FFFFFF"/>
              </a:highlight>
              <a:latin typeface="Times New Roman"/>
              <a:ea typeface="Times New Roman"/>
              <a:cs typeface="Times New Roman"/>
              <a:sym typeface="Times New Roman"/>
            </a:endParaRPr>
          </a:p>
          <a:p>
            <a:pPr indent="-330200" lvl="0" marL="457200" marR="228600" rtl="0" algn="l">
              <a:lnSpc>
                <a:spcPct val="158000"/>
              </a:lnSpc>
              <a:spcBef>
                <a:spcPts val="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III – MPP continuing to decrease and becoming negative</a:t>
            </a:r>
            <a:endParaRPr sz="1600">
              <a:solidFill>
                <a:srgbClr val="0B0B0B"/>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b="1"/>
          </a:p>
        </p:txBody>
      </p:sp>
      <p:pic>
        <p:nvPicPr>
          <p:cNvPr id="316" name="Google Shape;316;p59"/>
          <p:cNvPicPr preferRelativeResize="0"/>
          <p:nvPr/>
        </p:nvPicPr>
        <p:blipFill>
          <a:blip r:embed="rId3">
            <a:alphaModFix/>
          </a:blip>
          <a:stretch>
            <a:fillRect/>
          </a:stretch>
        </p:blipFill>
        <p:spPr>
          <a:xfrm>
            <a:off x="83325" y="3"/>
            <a:ext cx="5975449" cy="2940850"/>
          </a:xfrm>
          <a:prstGeom prst="rect">
            <a:avLst/>
          </a:prstGeom>
          <a:noFill/>
          <a:ln>
            <a:noFill/>
          </a:ln>
        </p:spPr>
      </p:pic>
      <p:sp>
        <p:nvSpPr>
          <p:cNvPr id="317" name="Google Shape;317;p59"/>
          <p:cNvSpPr txBox="1"/>
          <p:nvPr/>
        </p:nvSpPr>
        <p:spPr>
          <a:xfrm>
            <a:off x="130975" y="3059900"/>
            <a:ext cx="5286300" cy="1524000"/>
          </a:xfrm>
          <a:prstGeom prst="rect">
            <a:avLst/>
          </a:prstGeom>
          <a:noFill/>
          <a:ln>
            <a:noFill/>
          </a:ln>
        </p:spPr>
        <p:txBody>
          <a:bodyPr anchorCtr="0" anchor="t" bIns="91425" lIns="91425" spcFirstLastPara="1" rIns="91425" wrap="square" tIns="91425">
            <a:noAutofit/>
          </a:bodyPr>
          <a:lstStyle/>
          <a:p>
            <a:pPr indent="-330200" lvl="0" marL="749300" marR="228600" rtl="0" algn="l">
              <a:lnSpc>
                <a:spcPct val="158000"/>
              </a:lnSpc>
              <a:spcBef>
                <a:spcPts val="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 – MPP increasing</a:t>
            </a:r>
            <a:endParaRPr sz="1600">
              <a:solidFill>
                <a:srgbClr val="0B0B0B"/>
              </a:solidFill>
              <a:highlight>
                <a:srgbClr val="FFFFFF"/>
              </a:highlight>
              <a:latin typeface="Times New Roman"/>
              <a:ea typeface="Times New Roman"/>
              <a:cs typeface="Times New Roman"/>
              <a:sym typeface="Times New Roman"/>
            </a:endParaRPr>
          </a:p>
          <a:p>
            <a:pPr indent="-330200" lvl="0" marL="749300" marR="228600" rtl="0" algn="l">
              <a:lnSpc>
                <a:spcPct val="158000"/>
              </a:lnSpc>
              <a:spcBef>
                <a:spcPts val="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II – MPP decreasing but remaining positive</a:t>
            </a:r>
            <a:endParaRPr sz="1600">
              <a:solidFill>
                <a:srgbClr val="0B0B0B"/>
              </a:solidFill>
              <a:highlight>
                <a:srgbClr val="FFFFFF"/>
              </a:highlight>
              <a:latin typeface="Times New Roman"/>
              <a:ea typeface="Times New Roman"/>
              <a:cs typeface="Times New Roman"/>
              <a:sym typeface="Times New Roman"/>
            </a:endParaRPr>
          </a:p>
          <a:p>
            <a:pPr indent="-330200" lvl="0" marL="749300" marR="228600" rtl="0" algn="l">
              <a:lnSpc>
                <a:spcPct val="158000"/>
              </a:lnSpc>
              <a:spcBef>
                <a:spcPts val="0"/>
              </a:spcBef>
              <a:spcAft>
                <a:spcPts val="0"/>
              </a:spcAft>
              <a:buClr>
                <a:srgbClr val="0B0B0B"/>
              </a:buClr>
              <a:buSzPts val="1600"/>
              <a:buFont typeface="Times New Roman"/>
              <a:buAutoNum type="arabicPeriod"/>
            </a:pPr>
            <a:r>
              <a:rPr lang="en" sz="1600">
                <a:solidFill>
                  <a:srgbClr val="0B0B0B"/>
                </a:solidFill>
                <a:highlight>
                  <a:srgbClr val="FFFFFF"/>
                </a:highlight>
                <a:latin typeface="Times New Roman"/>
                <a:ea typeface="Times New Roman"/>
                <a:cs typeface="Times New Roman"/>
                <a:sym typeface="Times New Roman"/>
              </a:rPr>
              <a:t>III – MPP continuing to decrease and becoming negative</a:t>
            </a:r>
            <a:endParaRPr sz="1600">
              <a:solidFill>
                <a:srgbClr val="0B0B0B"/>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60"/>
          <p:cNvSpPr txBox="1"/>
          <p:nvPr>
            <p:ph idx="1" type="body"/>
          </p:nvPr>
        </p:nvSpPr>
        <p:spPr>
          <a:xfrm>
            <a:off x="125" y="0"/>
            <a:ext cx="9144000" cy="5143500"/>
          </a:xfrm>
          <a:prstGeom prst="rect">
            <a:avLst/>
          </a:prstGeom>
        </p:spPr>
        <p:txBody>
          <a:bodyPr anchorCtr="0" anchor="t" bIns="91425" lIns="91425" spcFirstLastPara="1" rIns="91425" wrap="square" tIns="91425">
            <a:normAutofit lnSpcReduction="20000"/>
          </a:bodyPr>
          <a:lstStyle/>
          <a:p>
            <a:pPr indent="0" lvl="0" marL="0" rtl="0" algn="just">
              <a:lnSpc>
                <a:spcPct val="156521"/>
              </a:lnSpc>
              <a:spcBef>
                <a:spcPts val="1200"/>
              </a:spcBef>
              <a:spcAft>
                <a:spcPts val="0"/>
              </a:spcAft>
              <a:buNone/>
            </a:pPr>
            <a:r>
              <a:rPr b="1" lang="en" sz="1550">
                <a:solidFill>
                  <a:srgbClr val="F9332B"/>
                </a:solidFill>
                <a:latin typeface="Verdana"/>
                <a:ea typeface="Verdana"/>
                <a:cs typeface="Verdana"/>
                <a:sym typeface="Verdana"/>
              </a:rPr>
              <a:t>The law of variable proportion</a:t>
            </a:r>
            <a:r>
              <a:rPr b="1" lang="en" sz="1550">
                <a:solidFill>
                  <a:schemeClr val="dk1"/>
                </a:solidFill>
                <a:latin typeface="Verdana"/>
                <a:ea typeface="Verdana"/>
                <a:cs typeface="Verdana"/>
                <a:sym typeface="Verdana"/>
              </a:rPr>
              <a:t> is an important and widely used law in economics. IT not only paves the path for controlled production but also shows the producers why their productions may have halted. The law also offers insight into the optimal amount of inputs that are required to control a given amount of output.</a:t>
            </a:r>
            <a:endParaRPr b="1" sz="1550">
              <a:solidFill>
                <a:schemeClr val="dk1"/>
              </a:solidFill>
              <a:latin typeface="Verdana"/>
              <a:ea typeface="Verdana"/>
              <a:cs typeface="Verdana"/>
              <a:sym typeface="Verdana"/>
            </a:endParaRPr>
          </a:p>
          <a:p>
            <a:pPr indent="0" lvl="0" marL="0" rtl="0" algn="just">
              <a:lnSpc>
                <a:spcPct val="156521"/>
              </a:lnSpc>
              <a:spcBef>
                <a:spcPts val="1200"/>
              </a:spcBef>
              <a:spcAft>
                <a:spcPts val="0"/>
              </a:spcAft>
              <a:buNone/>
            </a:pPr>
            <a:r>
              <a:t/>
            </a:r>
            <a:endParaRPr b="1" sz="1550">
              <a:solidFill>
                <a:schemeClr val="dk1"/>
              </a:solidFill>
              <a:latin typeface="Verdana"/>
              <a:ea typeface="Verdana"/>
              <a:cs typeface="Verdana"/>
              <a:sym typeface="Verdana"/>
            </a:endParaRPr>
          </a:p>
          <a:p>
            <a:pPr indent="0" lvl="0" marL="0" rtl="0" algn="just">
              <a:lnSpc>
                <a:spcPct val="156521"/>
              </a:lnSpc>
              <a:spcBef>
                <a:spcPts val="1200"/>
              </a:spcBef>
              <a:spcAft>
                <a:spcPts val="0"/>
              </a:spcAft>
              <a:buClr>
                <a:schemeClr val="dk1"/>
              </a:buClr>
              <a:buSzPts val="1100"/>
              <a:buFont typeface="Arial"/>
              <a:buNone/>
            </a:pPr>
            <a:r>
              <a:rPr b="1" lang="en" sz="1550">
                <a:solidFill>
                  <a:schemeClr val="dk1"/>
                </a:solidFill>
                <a:latin typeface="Verdana"/>
                <a:ea typeface="Verdana"/>
                <a:cs typeface="Verdana"/>
                <a:sym typeface="Verdana"/>
              </a:rPr>
              <a:t>The producers of goods and services can be benefited from the use of this law. As it offers the idea of variables that must be altered to get the desired amount of output, producers can use this law on their behalf. Moreover, in the case of two variable productions, producers can realize the points of increasing, diminishing, and negative outputs. Thereby they can limit the wastage of resources and increase the output to the maximum level.</a:t>
            </a:r>
            <a:endParaRPr b="1" sz="1550">
              <a:solidFill>
                <a:schemeClr val="dk1"/>
              </a:solidFill>
              <a:latin typeface="Verdana"/>
              <a:ea typeface="Verdana"/>
              <a:cs typeface="Verdana"/>
              <a:sym typeface="Verdana"/>
            </a:endParaRPr>
          </a:p>
          <a:p>
            <a:pPr indent="0" lvl="0" marL="38100" marR="38100" rtl="0" algn="l">
              <a:lnSpc>
                <a:spcPct val="130000"/>
              </a:lnSpc>
              <a:spcBef>
                <a:spcPts val="1200"/>
              </a:spcBef>
              <a:spcAft>
                <a:spcPts val="0"/>
              </a:spcAft>
              <a:buClr>
                <a:schemeClr val="dk1"/>
              </a:buClr>
              <a:buSzPts val="1100"/>
              <a:buFont typeface="Arial"/>
              <a:buNone/>
            </a:pPr>
            <a:r>
              <a:rPr lang="en" sz="750">
                <a:solidFill>
                  <a:srgbClr val="FFFFFF"/>
                </a:solidFill>
                <a:latin typeface="Verdana"/>
                <a:ea typeface="Verdana"/>
                <a:cs typeface="Verdana"/>
                <a:sym typeface="Verdana"/>
              </a:rPr>
              <a:t>AD</a:t>
            </a:r>
            <a:endParaRPr sz="75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latin typeface="Verdana"/>
              <a:ea typeface="Verdana"/>
              <a:cs typeface="Verdana"/>
              <a:sym typeface="Verdana"/>
            </a:endParaRPr>
          </a:p>
          <a:p>
            <a:pPr indent="0" lvl="0" marL="0" rtl="0" algn="l">
              <a:spcBef>
                <a:spcPts val="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MEANING AND TYPES OF MARKET STRUCTURE</a:t>
            </a:r>
            <a:endParaRPr b="1">
              <a:solidFill>
                <a:srgbClr val="FF0000"/>
              </a:solidFill>
            </a:endParaRPr>
          </a:p>
        </p:txBody>
      </p:sp>
      <p:sp>
        <p:nvSpPr>
          <p:cNvPr id="328" name="Google Shape;328;p61"/>
          <p:cNvSpPr txBox="1"/>
          <p:nvPr>
            <p:ph idx="1" type="body"/>
          </p:nvPr>
        </p:nvSpPr>
        <p:spPr>
          <a:xfrm>
            <a:off x="0" y="428625"/>
            <a:ext cx="9144000" cy="471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750">
                <a:solidFill>
                  <a:schemeClr val="dk1"/>
                </a:solidFill>
                <a:highlight>
                  <a:srgbClr val="FFFFFF"/>
                </a:highlight>
                <a:latin typeface="Roboto"/>
                <a:ea typeface="Roboto"/>
                <a:cs typeface="Roboto"/>
                <a:sym typeface="Roboto"/>
              </a:rPr>
              <a:t>Market structure, in economics, refers to how different industries are classified and differentiated based on their degree and nature of competition for goods and services. It is based on the characteristics that influence the behavior and outcomes of companies working in a specific market.</a:t>
            </a:r>
            <a:endParaRPr b="1" sz="175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550">
                <a:solidFill>
                  <a:schemeClr val="dk1"/>
                </a:solidFill>
                <a:highlight>
                  <a:srgbClr val="FFFFFF"/>
                </a:highlight>
                <a:latin typeface="Roboto"/>
                <a:ea typeface="Roboto"/>
                <a:cs typeface="Roboto"/>
                <a:sym typeface="Roboto"/>
              </a:rPr>
              <a:t> Market structures can be understood well by closely examining an array of factors or features exhibited by different players. It is common to differentiate these markets across the following seven distinct features.</a:t>
            </a:r>
            <a:endParaRPr b="1" sz="1550">
              <a:solidFill>
                <a:schemeClr val="dk1"/>
              </a:solidFill>
              <a:highlight>
                <a:srgbClr val="FFFFFF"/>
              </a:highlight>
              <a:latin typeface="Roboto"/>
              <a:ea typeface="Roboto"/>
              <a:cs typeface="Roboto"/>
              <a:sym typeface="Roboto"/>
            </a:endParaRPr>
          </a:p>
          <a:p>
            <a:pPr indent="-327025" lvl="0" marL="457200" rtl="0" algn="l">
              <a:spcBef>
                <a:spcPts val="1800"/>
              </a:spcBef>
              <a:spcAft>
                <a:spcPts val="0"/>
              </a:spcAft>
              <a:buClr>
                <a:srgbClr val="0000FF"/>
              </a:buClr>
              <a:buSzPts val="1550"/>
              <a:buFont typeface="Roboto"/>
              <a:buAutoNum type="arabicPeriod"/>
            </a:pPr>
            <a:r>
              <a:rPr b="1" lang="en" sz="1550">
                <a:solidFill>
                  <a:srgbClr val="0000FF"/>
                </a:solidFill>
                <a:highlight>
                  <a:srgbClr val="FFFFFF"/>
                </a:highlight>
                <a:latin typeface="Roboto"/>
                <a:ea typeface="Roboto"/>
                <a:cs typeface="Roboto"/>
                <a:sym typeface="Roboto"/>
              </a:rPr>
              <a:t>The industry’s buyer structure</a:t>
            </a:r>
            <a:endParaRPr b="1" sz="1550">
              <a:solidFill>
                <a:srgbClr val="0000FF"/>
              </a:solidFill>
              <a:highlight>
                <a:srgbClr val="FFFFFF"/>
              </a:highlight>
              <a:latin typeface="Roboto"/>
              <a:ea typeface="Roboto"/>
              <a:cs typeface="Roboto"/>
              <a:sym typeface="Roboto"/>
            </a:endParaRPr>
          </a:p>
          <a:p>
            <a:pPr indent="-327025" lvl="0" marL="457200" rtl="0" algn="l">
              <a:spcBef>
                <a:spcPts val="0"/>
              </a:spcBef>
              <a:spcAft>
                <a:spcPts val="0"/>
              </a:spcAft>
              <a:buClr>
                <a:srgbClr val="0000FF"/>
              </a:buClr>
              <a:buSzPts val="1550"/>
              <a:buFont typeface="Roboto"/>
              <a:buAutoNum type="arabicPeriod"/>
            </a:pPr>
            <a:r>
              <a:rPr b="1" lang="en" sz="1550">
                <a:solidFill>
                  <a:srgbClr val="0000FF"/>
                </a:solidFill>
                <a:highlight>
                  <a:srgbClr val="FFFFFF"/>
                </a:highlight>
                <a:latin typeface="Roboto"/>
                <a:ea typeface="Roboto"/>
                <a:cs typeface="Roboto"/>
                <a:sym typeface="Roboto"/>
              </a:rPr>
              <a:t>The turnover of customers</a:t>
            </a:r>
            <a:endParaRPr b="1" sz="1550">
              <a:solidFill>
                <a:srgbClr val="0000FF"/>
              </a:solidFill>
              <a:highlight>
                <a:srgbClr val="FFFFFF"/>
              </a:highlight>
              <a:latin typeface="Roboto"/>
              <a:ea typeface="Roboto"/>
              <a:cs typeface="Roboto"/>
              <a:sym typeface="Roboto"/>
            </a:endParaRPr>
          </a:p>
          <a:p>
            <a:pPr indent="-327025" lvl="0" marL="457200" rtl="0" algn="l">
              <a:spcBef>
                <a:spcPts val="0"/>
              </a:spcBef>
              <a:spcAft>
                <a:spcPts val="0"/>
              </a:spcAft>
              <a:buClr>
                <a:srgbClr val="0000FF"/>
              </a:buClr>
              <a:buSzPts val="1550"/>
              <a:buFont typeface="Roboto"/>
              <a:buAutoNum type="arabicPeriod"/>
            </a:pPr>
            <a:r>
              <a:rPr b="1" lang="en" sz="1550">
                <a:solidFill>
                  <a:srgbClr val="0000FF"/>
                </a:solidFill>
                <a:highlight>
                  <a:srgbClr val="FFFFFF"/>
                </a:highlight>
                <a:latin typeface="Roboto"/>
                <a:ea typeface="Roboto"/>
                <a:cs typeface="Roboto"/>
                <a:sym typeface="Roboto"/>
              </a:rPr>
              <a:t>The extent of product differentiation</a:t>
            </a:r>
            <a:endParaRPr b="1" sz="1550">
              <a:solidFill>
                <a:srgbClr val="0000FF"/>
              </a:solidFill>
              <a:highlight>
                <a:srgbClr val="FFFFFF"/>
              </a:highlight>
              <a:latin typeface="Roboto"/>
              <a:ea typeface="Roboto"/>
              <a:cs typeface="Roboto"/>
              <a:sym typeface="Roboto"/>
            </a:endParaRPr>
          </a:p>
          <a:p>
            <a:pPr indent="-327025" lvl="0" marL="457200" rtl="0" algn="l">
              <a:spcBef>
                <a:spcPts val="0"/>
              </a:spcBef>
              <a:spcAft>
                <a:spcPts val="0"/>
              </a:spcAft>
              <a:buClr>
                <a:srgbClr val="0000FF"/>
              </a:buClr>
              <a:buSzPts val="1550"/>
              <a:buFont typeface="Roboto"/>
              <a:buAutoNum type="arabicPeriod"/>
            </a:pPr>
            <a:r>
              <a:rPr b="1" lang="en" sz="1550">
                <a:solidFill>
                  <a:srgbClr val="0000FF"/>
                </a:solidFill>
                <a:highlight>
                  <a:srgbClr val="FFFFFF"/>
                </a:highlight>
                <a:latin typeface="Roboto"/>
                <a:ea typeface="Roboto"/>
                <a:cs typeface="Roboto"/>
                <a:sym typeface="Roboto"/>
              </a:rPr>
              <a:t>The nature of costs of inputs</a:t>
            </a:r>
            <a:endParaRPr b="1" sz="1550">
              <a:solidFill>
                <a:srgbClr val="0000FF"/>
              </a:solidFill>
              <a:highlight>
                <a:srgbClr val="FFFFFF"/>
              </a:highlight>
              <a:latin typeface="Roboto"/>
              <a:ea typeface="Roboto"/>
              <a:cs typeface="Roboto"/>
              <a:sym typeface="Roboto"/>
            </a:endParaRPr>
          </a:p>
          <a:p>
            <a:pPr indent="-327025" lvl="0" marL="457200" rtl="0" algn="l">
              <a:spcBef>
                <a:spcPts val="0"/>
              </a:spcBef>
              <a:spcAft>
                <a:spcPts val="0"/>
              </a:spcAft>
              <a:buClr>
                <a:srgbClr val="0000FF"/>
              </a:buClr>
              <a:buSzPts val="1550"/>
              <a:buFont typeface="Roboto"/>
              <a:buAutoNum type="arabicPeriod"/>
            </a:pPr>
            <a:r>
              <a:rPr b="1" lang="en" sz="1550">
                <a:solidFill>
                  <a:srgbClr val="0000FF"/>
                </a:solidFill>
                <a:highlight>
                  <a:srgbClr val="FFFFFF"/>
                </a:highlight>
                <a:latin typeface="Roboto"/>
                <a:ea typeface="Roboto"/>
                <a:cs typeface="Roboto"/>
                <a:sym typeface="Roboto"/>
              </a:rPr>
              <a:t>The number of players in the market</a:t>
            </a:r>
            <a:endParaRPr b="1" sz="1550">
              <a:solidFill>
                <a:srgbClr val="0000FF"/>
              </a:solidFill>
              <a:highlight>
                <a:srgbClr val="FFFFFF"/>
              </a:highlight>
              <a:latin typeface="Roboto"/>
              <a:ea typeface="Roboto"/>
              <a:cs typeface="Roboto"/>
              <a:sym typeface="Roboto"/>
            </a:endParaRPr>
          </a:p>
          <a:p>
            <a:pPr indent="-327025" lvl="0" marL="457200" rtl="0" algn="l">
              <a:spcBef>
                <a:spcPts val="0"/>
              </a:spcBef>
              <a:spcAft>
                <a:spcPts val="0"/>
              </a:spcAft>
              <a:buClr>
                <a:srgbClr val="0000FF"/>
              </a:buClr>
              <a:buSzPts val="1550"/>
              <a:buFont typeface="Roboto"/>
              <a:buAutoNum type="arabicPeriod"/>
            </a:pPr>
            <a:r>
              <a:rPr b="1" lang="en" sz="1550">
                <a:solidFill>
                  <a:srgbClr val="0000FF"/>
                </a:solidFill>
                <a:highlight>
                  <a:srgbClr val="FFFFFF"/>
                </a:highlight>
                <a:latin typeface="Roboto"/>
                <a:ea typeface="Roboto"/>
                <a:cs typeface="Roboto"/>
                <a:sym typeface="Roboto"/>
              </a:rPr>
              <a:t>The largest player’s market share</a:t>
            </a:r>
            <a:endParaRPr b="1" sz="1550">
              <a:solidFill>
                <a:srgbClr val="0000FF"/>
              </a:solidFill>
              <a:highlight>
                <a:srgbClr val="FFFFFF"/>
              </a:highlight>
              <a:latin typeface="Roboto"/>
              <a:ea typeface="Roboto"/>
              <a:cs typeface="Roboto"/>
              <a:sym typeface="Roboto"/>
            </a:endParaRPr>
          </a:p>
          <a:p>
            <a:pPr indent="0" lvl="0" marL="0" rtl="0" algn="l">
              <a:spcBef>
                <a:spcPts val="1800"/>
              </a:spcBef>
              <a:spcAft>
                <a:spcPts val="1200"/>
              </a:spcAft>
              <a:buNone/>
            </a:pPr>
            <a:r>
              <a:t/>
            </a:r>
            <a:endParaRPr b="1" sz="1750">
              <a:solidFill>
                <a:srgbClr val="0000FF"/>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0" y="0"/>
            <a:ext cx="88323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solidFill>
                  <a:srgbClr val="FF0000"/>
                </a:solidFill>
              </a:rPr>
              <a:t>NATURE OF ECONOMICS</a:t>
            </a:r>
            <a:endParaRPr b="1" sz="2620">
              <a:solidFill>
                <a:srgbClr val="FF0000"/>
              </a:solidFill>
            </a:endParaRPr>
          </a:p>
        </p:txBody>
      </p:sp>
      <p:sp>
        <p:nvSpPr>
          <p:cNvPr id="78" name="Google Shape;78;p17"/>
          <p:cNvSpPr txBox="1"/>
          <p:nvPr>
            <p:ph idx="1" type="body"/>
          </p:nvPr>
        </p:nvSpPr>
        <p:spPr>
          <a:xfrm>
            <a:off x="0" y="523800"/>
            <a:ext cx="9144000" cy="45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rgbClr val="202124"/>
                </a:solidFill>
                <a:highlight>
                  <a:srgbClr val="FFFFFF"/>
                </a:highlight>
              </a:rPr>
              <a:t>Economics is </a:t>
            </a:r>
            <a:r>
              <a:rPr lang="en" sz="1500">
                <a:solidFill>
                  <a:srgbClr val="040C28"/>
                </a:solidFill>
                <a:highlight>
                  <a:srgbClr val="FFFFFF"/>
                </a:highlight>
              </a:rPr>
              <a:t>the scientific study of the ownership, use, and exchange of scarce resources</a:t>
            </a:r>
            <a:r>
              <a:rPr lang="en" sz="1500">
                <a:solidFill>
                  <a:srgbClr val="202124"/>
                </a:solidFill>
                <a:highlight>
                  <a:srgbClr val="FFFFFF"/>
                </a:highlight>
              </a:rPr>
              <a:t> – often shortened to the science of scarcity.</a:t>
            </a:r>
            <a:endParaRPr sz="15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rgbClr val="202124"/>
              </a:solidFill>
              <a:highlight>
                <a:srgbClr val="FFFFFF"/>
              </a:highlight>
            </a:endParaRPr>
          </a:p>
          <a:p>
            <a:pPr indent="0" lvl="0" marL="0" marR="76200" rtl="0" algn="l">
              <a:lnSpc>
                <a:spcPct val="140000"/>
              </a:lnSpc>
              <a:spcBef>
                <a:spcPts val="0"/>
              </a:spcBef>
              <a:spcAft>
                <a:spcPts val="0"/>
              </a:spcAft>
              <a:buClr>
                <a:schemeClr val="dk1"/>
              </a:buClr>
              <a:buSzPts val="1100"/>
              <a:buFont typeface="Arial"/>
              <a:buNone/>
            </a:pPr>
            <a:r>
              <a:t/>
            </a:r>
            <a:endParaRPr sz="1500">
              <a:solidFill>
                <a:srgbClr val="202124"/>
              </a:solidFill>
              <a:highlight>
                <a:srgbClr val="FFFFFF"/>
              </a:highlight>
            </a:endParaRPr>
          </a:p>
          <a:p>
            <a:pPr indent="0" lvl="0" marL="0" rtl="0" algn="l">
              <a:spcBef>
                <a:spcPts val="0"/>
              </a:spcBef>
              <a:spcAft>
                <a:spcPts val="1200"/>
              </a:spcAft>
              <a:buNone/>
            </a:pPr>
            <a:r>
              <a:t/>
            </a:r>
            <a:endParaRPr/>
          </a:p>
        </p:txBody>
      </p:sp>
      <p:pic>
        <p:nvPicPr>
          <p:cNvPr id="79" name="Google Shape;79;p17"/>
          <p:cNvPicPr preferRelativeResize="0"/>
          <p:nvPr/>
        </p:nvPicPr>
        <p:blipFill rotWithShape="1">
          <a:blip r:embed="rId3">
            <a:alphaModFix/>
          </a:blip>
          <a:srcRect b="0" l="-1759" r="-1749" t="6112"/>
          <a:stretch/>
        </p:blipFill>
        <p:spPr>
          <a:xfrm>
            <a:off x="3352350" y="904875"/>
            <a:ext cx="5479950" cy="41672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62"/>
          <p:cNvPicPr preferRelativeResize="0"/>
          <p:nvPr/>
        </p:nvPicPr>
        <p:blipFill rotWithShape="1">
          <a:blip r:embed="rId3">
            <a:alphaModFix/>
          </a:blip>
          <a:srcRect b="3707" l="0" r="0" t="0"/>
          <a:stretch/>
        </p:blipFill>
        <p:spPr>
          <a:xfrm>
            <a:off x="0" y="0"/>
            <a:ext cx="9048750"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63"/>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4"/>
          <p:cNvSpPr txBox="1"/>
          <p:nvPr>
            <p:ph idx="1" type="body"/>
          </p:nvPr>
        </p:nvSpPr>
        <p:spPr>
          <a:xfrm>
            <a:off x="0" y="71450"/>
            <a:ext cx="8832300" cy="4497300"/>
          </a:xfrm>
          <a:prstGeom prst="rect">
            <a:avLst/>
          </a:prstGeom>
        </p:spPr>
        <p:txBody>
          <a:bodyPr anchorCtr="0" anchor="t" bIns="91425" lIns="91425" spcFirstLastPara="1" rIns="91425" wrap="square" tIns="91425">
            <a:normAutofit/>
          </a:bodyPr>
          <a:lstStyle/>
          <a:p>
            <a:pPr indent="0" lvl="0" marL="0" rtl="0" algn="l">
              <a:lnSpc>
                <a:spcPct val="161538"/>
              </a:lnSpc>
              <a:spcBef>
                <a:spcPts val="1500"/>
              </a:spcBef>
              <a:spcAft>
                <a:spcPts val="0"/>
              </a:spcAft>
              <a:buClr>
                <a:schemeClr val="dk1"/>
              </a:buClr>
              <a:buSzPts val="1100"/>
              <a:buFont typeface="Arial"/>
              <a:buNone/>
            </a:pPr>
            <a:r>
              <a:rPr b="1" lang="en" sz="1700">
                <a:solidFill>
                  <a:srgbClr val="F9332B"/>
                </a:solidFill>
                <a:highlight>
                  <a:srgbClr val="FFFFFF"/>
                </a:highlight>
              </a:rPr>
              <a:t>Monopoly:</a:t>
            </a:r>
            <a:endParaRPr b="1" sz="1700">
              <a:solidFill>
                <a:srgbClr val="F9332B"/>
              </a:solidFill>
              <a:highlight>
                <a:srgbClr val="FFFFFF"/>
              </a:highlight>
            </a:endParaRPr>
          </a:p>
          <a:p>
            <a:pPr indent="0" lvl="0" marL="0" rtl="0" algn="l">
              <a:lnSpc>
                <a:spcPct val="150000"/>
              </a:lnSpc>
              <a:spcBef>
                <a:spcPts val="800"/>
              </a:spcBef>
              <a:spcAft>
                <a:spcPts val="0"/>
              </a:spcAft>
              <a:buClr>
                <a:schemeClr val="dk1"/>
              </a:buClr>
              <a:buSzPts val="1100"/>
              <a:buFont typeface="Arial"/>
              <a:buNone/>
            </a:pPr>
            <a:r>
              <a:rPr b="1" lang="en" sz="1400">
                <a:solidFill>
                  <a:srgbClr val="444444"/>
                </a:solidFill>
                <a:highlight>
                  <a:srgbClr val="FFFFFF"/>
                </a:highlight>
              </a:rPr>
              <a:t>A monopolistic market is a market formation with the qualities of a pure market. A pure monopoly can only exist when one provider gives a specific service or a product to numerous customers. In a monopolistic market, the imposing business organisation, or the controlling organisation, has the overall control of the entire market, so it sets the supply and price of its goods and services. For example, the Indian Railway, Google, Microsoft, and Facebook.</a:t>
            </a:r>
            <a:endParaRPr b="1" sz="1400">
              <a:solidFill>
                <a:srgbClr val="444444"/>
              </a:solidFill>
              <a:highlight>
                <a:srgbClr val="FFFFFF"/>
              </a:highlight>
            </a:endParaRPr>
          </a:p>
          <a:p>
            <a:pPr indent="0" lvl="0" marL="0" rtl="0" algn="l">
              <a:lnSpc>
                <a:spcPct val="161538"/>
              </a:lnSpc>
              <a:spcBef>
                <a:spcPts val="1500"/>
              </a:spcBef>
              <a:spcAft>
                <a:spcPts val="0"/>
              </a:spcAft>
              <a:buClr>
                <a:schemeClr val="dk1"/>
              </a:buClr>
              <a:buSzPts val="1100"/>
              <a:buFont typeface="Arial"/>
              <a:buNone/>
            </a:pPr>
            <a:r>
              <a:rPr b="1" lang="en" sz="1700">
                <a:solidFill>
                  <a:srgbClr val="F9332B"/>
                </a:solidFill>
                <a:highlight>
                  <a:srgbClr val="FFFFFF"/>
                </a:highlight>
              </a:rPr>
              <a:t>Oligopoly:</a:t>
            </a:r>
            <a:endParaRPr b="1" sz="1700">
              <a:solidFill>
                <a:srgbClr val="F9332B"/>
              </a:solidFill>
              <a:highlight>
                <a:srgbClr val="FFFFFF"/>
              </a:highlight>
            </a:endParaRPr>
          </a:p>
          <a:p>
            <a:pPr indent="0" lvl="0" marL="0" rtl="0" algn="l">
              <a:lnSpc>
                <a:spcPct val="150000"/>
              </a:lnSpc>
              <a:spcBef>
                <a:spcPts val="800"/>
              </a:spcBef>
              <a:spcAft>
                <a:spcPts val="0"/>
              </a:spcAft>
              <a:buClr>
                <a:schemeClr val="dk1"/>
              </a:buClr>
              <a:buSzPts val="1100"/>
              <a:buFont typeface="Arial"/>
              <a:buNone/>
            </a:pPr>
            <a:r>
              <a:rPr b="1" lang="en" sz="1400">
                <a:solidFill>
                  <a:srgbClr val="444444"/>
                </a:solidFill>
                <a:highlight>
                  <a:srgbClr val="FFFFFF"/>
                </a:highlight>
              </a:rPr>
              <a:t>An oligopoly is a market form with a few firms, none of which can hold the others back from having a critical impact. The fixation or concentration proportion estimates the piece of the market share of the biggest firms. For example, commercial air travel, auto industries, cable television, etc.</a:t>
            </a:r>
            <a:endParaRPr b="1" sz="1400">
              <a:solidFill>
                <a:srgbClr val="444444"/>
              </a:solidFill>
              <a:highlight>
                <a:srgbClr val="FFFFFF"/>
              </a:highlight>
            </a:endParaRPr>
          </a:p>
          <a:p>
            <a:pPr indent="0" lvl="0" marL="0" rtl="0" algn="l">
              <a:spcBef>
                <a:spcPts val="1200"/>
              </a:spcBef>
              <a:spcAft>
                <a:spcPts val="1200"/>
              </a:spcAft>
              <a:buNone/>
            </a:pPr>
            <a:r>
              <a:t/>
            </a:r>
            <a:endParaRPr b="1"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5"/>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61538"/>
              </a:lnSpc>
              <a:spcBef>
                <a:spcPts val="1500"/>
              </a:spcBef>
              <a:spcAft>
                <a:spcPts val="0"/>
              </a:spcAft>
              <a:buClr>
                <a:schemeClr val="dk1"/>
              </a:buClr>
              <a:buSzPts val="1100"/>
              <a:buFont typeface="Arial"/>
              <a:buNone/>
            </a:pPr>
            <a:r>
              <a:rPr b="1" lang="en">
                <a:solidFill>
                  <a:srgbClr val="F9332B"/>
                </a:solidFill>
                <a:highlight>
                  <a:srgbClr val="FFFFFF"/>
                </a:highlight>
              </a:rPr>
              <a:t>Perfect competition:</a:t>
            </a:r>
            <a:endParaRPr b="1">
              <a:solidFill>
                <a:srgbClr val="F9332B"/>
              </a:solidFill>
              <a:highlight>
                <a:srgbClr val="FFFFFF"/>
              </a:highlight>
            </a:endParaRPr>
          </a:p>
          <a:p>
            <a:pPr indent="0" lvl="0" marL="0" rtl="0" algn="l">
              <a:lnSpc>
                <a:spcPct val="150000"/>
              </a:lnSpc>
              <a:spcBef>
                <a:spcPts val="800"/>
              </a:spcBef>
              <a:spcAft>
                <a:spcPts val="0"/>
              </a:spcAft>
              <a:buClr>
                <a:schemeClr val="dk1"/>
              </a:buClr>
              <a:buSzPts val="1100"/>
              <a:buFont typeface="Arial"/>
              <a:buNone/>
            </a:pPr>
            <a:r>
              <a:rPr b="1" lang="en" sz="1500">
                <a:solidFill>
                  <a:srgbClr val="444444"/>
                </a:solidFill>
                <a:highlight>
                  <a:srgbClr val="FFFFFF"/>
                </a:highlight>
              </a:rPr>
              <a:t>Perfect competition is an absolute sort of market form wherein all end consumers and producers have complete and balanced data and no exchange costs. There is an enormous number of makers and customers rivalling each other in this sort of environment. For example, agricultural products like carrots, potatoes, and various grain products, the securities market, foreign exchange markets, and even online shopping websites, etc.</a:t>
            </a:r>
            <a:endParaRPr b="1" sz="1500">
              <a:solidFill>
                <a:srgbClr val="444444"/>
              </a:solidFill>
              <a:highlight>
                <a:srgbClr val="FFFFFF"/>
              </a:highlight>
            </a:endParaRPr>
          </a:p>
          <a:p>
            <a:pPr indent="0" lvl="0" marL="0" rtl="0" algn="l">
              <a:lnSpc>
                <a:spcPct val="161538"/>
              </a:lnSpc>
              <a:spcBef>
                <a:spcPts val="1500"/>
              </a:spcBef>
              <a:spcAft>
                <a:spcPts val="0"/>
              </a:spcAft>
              <a:buClr>
                <a:schemeClr val="dk1"/>
              </a:buClr>
              <a:buSzPts val="1100"/>
              <a:buFont typeface="Arial"/>
              <a:buNone/>
            </a:pPr>
            <a:r>
              <a:rPr b="1" lang="en">
                <a:solidFill>
                  <a:srgbClr val="F9332B"/>
                </a:solidFill>
                <a:highlight>
                  <a:srgbClr val="FFFFFF"/>
                </a:highlight>
              </a:rPr>
              <a:t>Monopolistic competition:</a:t>
            </a:r>
            <a:endParaRPr b="1">
              <a:solidFill>
                <a:srgbClr val="F9332B"/>
              </a:solidFill>
              <a:highlight>
                <a:srgbClr val="FFFFFF"/>
              </a:highlight>
            </a:endParaRPr>
          </a:p>
          <a:p>
            <a:pPr indent="0" lvl="0" marL="0" rtl="0" algn="l">
              <a:lnSpc>
                <a:spcPct val="150000"/>
              </a:lnSpc>
              <a:spcBef>
                <a:spcPts val="800"/>
              </a:spcBef>
              <a:spcAft>
                <a:spcPts val="0"/>
              </a:spcAft>
              <a:buClr>
                <a:schemeClr val="dk1"/>
              </a:buClr>
              <a:buSzPts val="1100"/>
              <a:buFont typeface="Arial"/>
              <a:buNone/>
            </a:pPr>
            <a:r>
              <a:rPr b="1" lang="en" sz="1500">
                <a:solidFill>
                  <a:srgbClr val="444444"/>
                </a:solidFill>
                <a:highlight>
                  <a:srgbClr val="FFFFFF"/>
                </a:highlight>
              </a:rPr>
              <a:t>Monopolistic competition portrays an industry where many firms offer their services and products that are comparative (however somewhat flawed) substitutes. Obstructions or barriers to exit and entry in monopolistic competitive industries are low, and the choices made of any firm don’t explicitly influence those of its rivals. The monopolistic competition is firmly identified with the business technique of brand separation and differentiation. For example, hairdressers, restaurant businesses, hotels, and pubs.</a:t>
            </a:r>
            <a:endParaRPr b="1" sz="1500">
              <a:solidFill>
                <a:srgbClr val="444444"/>
              </a:solidFill>
              <a:highlight>
                <a:srgbClr val="FFFFFF"/>
              </a:highlight>
            </a:endParaRPr>
          </a:p>
          <a:p>
            <a:pPr indent="0" lvl="0" marL="0" rtl="0" algn="l">
              <a:spcBef>
                <a:spcPts val="1200"/>
              </a:spcBef>
              <a:spcAft>
                <a:spcPts val="1200"/>
              </a:spcAft>
              <a:buNone/>
            </a:pPr>
            <a:r>
              <a:t/>
            </a:r>
            <a:endParaRPr b="1" sz="21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9332B"/>
                </a:solidFill>
              </a:rPr>
              <a:t>NATIONAL INCOME AND RELATED AGGREGATES</a:t>
            </a:r>
            <a:endParaRPr b="1">
              <a:solidFill>
                <a:srgbClr val="F9332B"/>
              </a:solidFill>
            </a:endParaRPr>
          </a:p>
        </p:txBody>
      </p:sp>
      <p:sp>
        <p:nvSpPr>
          <p:cNvPr id="354" name="Google Shape;354;p66"/>
          <p:cNvSpPr txBox="1"/>
          <p:nvPr>
            <p:ph idx="1" type="body"/>
          </p:nvPr>
        </p:nvSpPr>
        <p:spPr>
          <a:xfrm>
            <a:off x="0" y="488150"/>
            <a:ext cx="9144000" cy="46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highlight>
                  <a:srgbClr val="FFFFFF"/>
                </a:highlight>
                <a:latin typeface="Nunito"/>
                <a:ea typeface="Nunito"/>
                <a:cs typeface="Nunito"/>
                <a:sym typeface="Nunito"/>
              </a:rPr>
              <a:t>National Income is the aggregate value of all goods and services produced by firms in a given financial year. It can be stated that when the aggregate revenue generated by the firms is paid out to factors of production, it equals aggregate income or National Income. There are different variants or aggregates of National Income and each of the aggregates has a specific meaning, use, and method of measurement. These aggregates are as follows:</a:t>
            </a:r>
            <a:endParaRPr b="1" sz="1500">
              <a:solidFill>
                <a:schemeClr val="dk1"/>
              </a:solidFill>
              <a:highlight>
                <a:srgbClr val="FFFFFF"/>
              </a:highlight>
              <a:latin typeface="Nunito"/>
              <a:ea typeface="Nunito"/>
              <a:cs typeface="Nunito"/>
              <a:sym typeface="Nunito"/>
            </a:endParaRPr>
          </a:p>
          <a:p>
            <a:pPr indent="-311150" lvl="0" marL="685800" rtl="0" algn="l">
              <a:lnSpc>
                <a:spcPct val="158000"/>
              </a:lnSpc>
              <a:spcBef>
                <a:spcPts val="800"/>
              </a:spcBef>
              <a:spcAft>
                <a:spcPts val="0"/>
              </a:spcAft>
              <a:buClr>
                <a:schemeClr val="dk1"/>
              </a:buClr>
              <a:buSzPts val="1300"/>
              <a:buFont typeface="Nunito"/>
              <a:buAutoNum type="arabicPeriod"/>
            </a:pPr>
            <a:r>
              <a:rPr b="1" lang="en" sz="1500">
                <a:solidFill>
                  <a:schemeClr val="dk1"/>
                </a:solidFill>
                <a:highlight>
                  <a:srgbClr val="FFFFFF"/>
                </a:highlight>
                <a:latin typeface="Nunito"/>
                <a:ea typeface="Nunito"/>
                <a:cs typeface="Nunito"/>
                <a:sym typeface="Nunito"/>
              </a:rPr>
              <a:t>Gross Domestic Product at Market Price (GDP</a:t>
            </a:r>
            <a:r>
              <a:rPr b="1" lang="en" sz="1150">
                <a:solidFill>
                  <a:schemeClr val="dk1"/>
                </a:solidFill>
                <a:highlight>
                  <a:srgbClr val="FFFFFF"/>
                </a:highlight>
                <a:latin typeface="Nunito"/>
                <a:ea typeface="Nunito"/>
                <a:cs typeface="Nunito"/>
                <a:sym typeface="Nunito"/>
              </a:rPr>
              <a:t>MP</a:t>
            </a:r>
            <a:r>
              <a:rPr b="1" lang="en" sz="1500">
                <a:solidFill>
                  <a:schemeClr val="dk1"/>
                </a:solidFill>
                <a:highlight>
                  <a:srgbClr val="FFFFFF"/>
                </a:highlight>
                <a:latin typeface="Nunito"/>
                <a:ea typeface="Nunito"/>
                <a:cs typeface="Nunito"/>
                <a:sym typeface="Nunito"/>
              </a:rPr>
              <a:t>)</a:t>
            </a:r>
            <a:endParaRPr b="1" sz="1500">
              <a:solidFill>
                <a:schemeClr val="dk1"/>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chemeClr val="dk1"/>
              </a:buClr>
              <a:buSzPts val="1300"/>
              <a:buFont typeface="Nunito"/>
              <a:buAutoNum type="arabicPeriod"/>
            </a:pPr>
            <a:r>
              <a:rPr b="1" lang="en" sz="1500">
                <a:solidFill>
                  <a:schemeClr val="dk1"/>
                </a:solidFill>
                <a:highlight>
                  <a:srgbClr val="FFFFFF"/>
                </a:highlight>
                <a:latin typeface="Nunito"/>
                <a:ea typeface="Nunito"/>
                <a:cs typeface="Nunito"/>
                <a:sym typeface="Nunito"/>
              </a:rPr>
              <a:t>Gross Domestic Product at Factor Cost (GDP</a:t>
            </a:r>
            <a:r>
              <a:rPr b="1" lang="en" sz="1150">
                <a:solidFill>
                  <a:schemeClr val="dk1"/>
                </a:solidFill>
                <a:highlight>
                  <a:srgbClr val="FFFFFF"/>
                </a:highlight>
                <a:latin typeface="Nunito"/>
                <a:ea typeface="Nunito"/>
                <a:cs typeface="Nunito"/>
                <a:sym typeface="Nunito"/>
              </a:rPr>
              <a:t>FC</a:t>
            </a:r>
            <a:r>
              <a:rPr b="1" lang="en" sz="1500">
                <a:solidFill>
                  <a:schemeClr val="dk1"/>
                </a:solidFill>
                <a:highlight>
                  <a:srgbClr val="FFFFFF"/>
                </a:highlight>
                <a:latin typeface="Nunito"/>
                <a:ea typeface="Nunito"/>
                <a:cs typeface="Nunito"/>
                <a:sym typeface="Nunito"/>
              </a:rPr>
              <a:t>)</a:t>
            </a:r>
            <a:endParaRPr b="1" sz="1500">
              <a:solidFill>
                <a:schemeClr val="dk1"/>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chemeClr val="dk1"/>
              </a:buClr>
              <a:buSzPts val="1300"/>
              <a:buFont typeface="Nunito"/>
              <a:buAutoNum type="arabicPeriod"/>
            </a:pPr>
            <a:r>
              <a:rPr b="1" lang="en" sz="1500">
                <a:solidFill>
                  <a:schemeClr val="dk1"/>
                </a:solidFill>
                <a:highlight>
                  <a:srgbClr val="FFFFFF"/>
                </a:highlight>
                <a:latin typeface="Nunito"/>
                <a:ea typeface="Nunito"/>
                <a:cs typeface="Nunito"/>
                <a:sym typeface="Nunito"/>
              </a:rPr>
              <a:t>Net Domestic Product at Market Price (NDP</a:t>
            </a:r>
            <a:r>
              <a:rPr b="1" lang="en" sz="1150">
                <a:solidFill>
                  <a:schemeClr val="dk1"/>
                </a:solidFill>
                <a:highlight>
                  <a:srgbClr val="FFFFFF"/>
                </a:highlight>
                <a:latin typeface="Nunito"/>
                <a:ea typeface="Nunito"/>
                <a:cs typeface="Nunito"/>
                <a:sym typeface="Nunito"/>
              </a:rPr>
              <a:t>MP</a:t>
            </a:r>
            <a:r>
              <a:rPr b="1" lang="en" sz="1500">
                <a:solidFill>
                  <a:schemeClr val="dk1"/>
                </a:solidFill>
                <a:highlight>
                  <a:srgbClr val="FFFFFF"/>
                </a:highlight>
                <a:latin typeface="Nunito"/>
                <a:ea typeface="Nunito"/>
                <a:cs typeface="Nunito"/>
                <a:sym typeface="Nunito"/>
              </a:rPr>
              <a:t>)</a:t>
            </a:r>
            <a:endParaRPr b="1" sz="1500">
              <a:solidFill>
                <a:schemeClr val="dk1"/>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chemeClr val="dk1"/>
              </a:buClr>
              <a:buSzPts val="1300"/>
              <a:buFont typeface="Nunito"/>
              <a:buAutoNum type="arabicPeriod"/>
            </a:pPr>
            <a:r>
              <a:rPr b="1" lang="en" sz="1500">
                <a:solidFill>
                  <a:schemeClr val="dk1"/>
                </a:solidFill>
                <a:highlight>
                  <a:srgbClr val="FFFFFF"/>
                </a:highlight>
                <a:latin typeface="Nunito"/>
                <a:ea typeface="Nunito"/>
                <a:cs typeface="Nunito"/>
                <a:sym typeface="Nunito"/>
              </a:rPr>
              <a:t>Net Domestic Product at Factor Cost (NDP</a:t>
            </a:r>
            <a:r>
              <a:rPr b="1" lang="en" sz="1150">
                <a:solidFill>
                  <a:schemeClr val="dk1"/>
                </a:solidFill>
                <a:highlight>
                  <a:srgbClr val="FFFFFF"/>
                </a:highlight>
                <a:latin typeface="Nunito"/>
                <a:ea typeface="Nunito"/>
                <a:cs typeface="Nunito"/>
                <a:sym typeface="Nunito"/>
              </a:rPr>
              <a:t>FC</a:t>
            </a:r>
            <a:r>
              <a:rPr b="1" lang="en" sz="1500">
                <a:solidFill>
                  <a:schemeClr val="dk1"/>
                </a:solidFill>
                <a:highlight>
                  <a:srgbClr val="FFFFFF"/>
                </a:highlight>
                <a:latin typeface="Nunito"/>
                <a:ea typeface="Nunito"/>
                <a:cs typeface="Nunito"/>
                <a:sym typeface="Nunito"/>
              </a:rPr>
              <a:t>)</a:t>
            </a:r>
            <a:endParaRPr b="1" sz="1500">
              <a:solidFill>
                <a:schemeClr val="dk1"/>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chemeClr val="dk1"/>
              </a:buClr>
              <a:buSzPts val="1300"/>
              <a:buFont typeface="Nunito"/>
              <a:buAutoNum type="arabicPeriod"/>
            </a:pPr>
            <a:r>
              <a:rPr b="1" lang="en" sz="1500">
                <a:solidFill>
                  <a:schemeClr val="dk1"/>
                </a:solidFill>
                <a:highlight>
                  <a:srgbClr val="FFFFFF"/>
                </a:highlight>
                <a:latin typeface="Nunito"/>
                <a:ea typeface="Nunito"/>
                <a:cs typeface="Nunito"/>
                <a:sym typeface="Nunito"/>
              </a:rPr>
              <a:t>Gross National Product at Market Price (GNP</a:t>
            </a:r>
            <a:r>
              <a:rPr b="1" lang="en" sz="1150">
                <a:solidFill>
                  <a:schemeClr val="dk1"/>
                </a:solidFill>
                <a:highlight>
                  <a:srgbClr val="FFFFFF"/>
                </a:highlight>
                <a:latin typeface="Nunito"/>
                <a:ea typeface="Nunito"/>
                <a:cs typeface="Nunito"/>
                <a:sym typeface="Nunito"/>
              </a:rPr>
              <a:t>MP</a:t>
            </a:r>
            <a:r>
              <a:rPr b="1" lang="en" sz="1500">
                <a:solidFill>
                  <a:schemeClr val="dk1"/>
                </a:solidFill>
                <a:highlight>
                  <a:srgbClr val="FFFFFF"/>
                </a:highlight>
                <a:latin typeface="Nunito"/>
                <a:ea typeface="Nunito"/>
                <a:cs typeface="Nunito"/>
                <a:sym typeface="Nunito"/>
              </a:rPr>
              <a:t>)</a:t>
            </a:r>
            <a:endParaRPr b="1" sz="1500">
              <a:solidFill>
                <a:schemeClr val="dk1"/>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chemeClr val="dk1"/>
              </a:buClr>
              <a:buSzPts val="1300"/>
              <a:buFont typeface="Nunito"/>
              <a:buAutoNum type="arabicPeriod"/>
            </a:pPr>
            <a:r>
              <a:rPr b="1" lang="en" sz="1500">
                <a:solidFill>
                  <a:schemeClr val="dk1"/>
                </a:solidFill>
                <a:highlight>
                  <a:srgbClr val="FFFFFF"/>
                </a:highlight>
                <a:latin typeface="Nunito"/>
                <a:ea typeface="Nunito"/>
                <a:cs typeface="Nunito"/>
                <a:sym typeface="Nunito"/>
              </a:rPr>
              <a:t>Gross National Product at Factor Cost (GNP</a:t>
            </a:r>
            <a:r>
              <a:rPr b="1" lang="en" sz="1150">
                <a:solidFill>
                  <a:schemeClr val="dk1"/>
                </a:solidFill>
                <a:highlight>
                  <a:srgbClr val="FFFFFF"/>
                </a:highlight>
                <a:latin typeface="Nunito"/>
                <a:ea typeface="Nunito"/>
                <a:cs typeface="Nunito"/>
                <a:sym typeface="Nunito"/>
              </a:rPr>
              <a:t>FC</a:t>
            </a:r>
            <a:r>
              <a:rPr b="1" lang="en" sz="1500">
                <a:solidFill>
                  <a:schemeClr val="dk1"/>
                </a:solidFill>
                <a:highlight>
                  <a:srgbClr val="FFFFFF"/>
                </a:highlight>
                <a:latin typeface="Nunito"/>
                <a:ea typeface="Nunito"/>
                <a:cs typeface="Nunito"/>
                <a:sym typeface="Nunito"/>
              </a:rPr>
              <a:t>)</a:t>
            </a:r>
            <a:endParaRPr b="1" sz="1500">
              <a:solidFill>
                <a:schemeClr val="dk1"/>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chemeClr val="dk1"/>
              </a:buClr>
              <a:buSzPts val="1300"/>
              <a:buFont typeface="Nunito"/>
              <a:buAutoNum type="arabicPeriod"/>
            </a:pPr>
            <a:r>
              <a:rPr b="1" lang="en" sz="1500">
                <a:solidFill>
                  <a:schemeClr val="dk1"/>
                </a:solidFill>
                <a:highlight>
                  <a:srgbClr val="FFFFFF"/>
                </a:highlight>
                <a:latin typeface="Nunito"/>
                <a:ea typeface="Nunito"/>
                <a:cs typeface="Nunito"/>
                <a:sym typeface="Nunito"/>
              </a:rPr>
              <a:t>Net National Product at Market Price (NNP</a:t>
            </a:r>
            <a:r>
              <a:rPr b="1" lang="en" sz="1150">
                <a:solidFill>
                  <a:schemeClr val="dk1"/>
                </a:solidFill>
                <a:highlight>
                  <a:srgbClr val="FFFFFF"/>
                </a:highlight>
                <a:latin typeface="Nunito"/>
                <a:ea typeface="Nunito"/>
                <a:cs typeface="Nunito"/>
                <a:sym typeface="Nunito"/>
              </a:rPr>
              <a:t>MP</a:t>
            </a:r>
            <a:r>
              <a:rPr b="1" lang="en" sz="1500">
                <a:solidFill>
                  <a:schemeClr val="dk1"/>
                </a:solidFill>
                <a:highlight>
                  <a:srgbClr val="FFFFFF"/>
                </a:highlight>
                <a:latin typeface="Nunito"/>
                <a:ea typeface="Nunito"/>
                <a:cs typeface="Nunito"/>
                <a:sym typeface="Nunito"/>
              </a:rPr>
              <a:t>)</a:t>
            </a:r>
            <a:endParaRPr b="1" sz="1500">
              <a:solidFill>
                <a:schemeClr val="dk1"/>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chemeClr val="dk1"/>
              </a:buClr>
              <a:buSzPts val="1300"/>
              <a:buFont typeface="Nunito"/>
              <a:buAutoNum type="arabicPeriod"/>
            </a:pPr>
            <a:r>
              <a:rPr b="1" lang="en" sz="1500">
                <a:solidFill>
                  <a:schemeClr val="dk1"/>
                </a:solidFill>
                <a:highlight>
                  <a:srgbClr val="FFFFFF"/>
                </a:highlight>
                <a:latin typeface="Nunito"/>
                <a:ea typeface="Nunito"/>
                <a:cs typeface="Nunito"/>
                <a:sym typeface="Nunito"/>
              </a:rPr>
              <a:t>Net National Product at Factor Cost (NNP</a:t>
            </a:r>
            <a:r>
              <a:rPr b="1" lang="en" sz="1150">
                <a:solidFill>
                  <a:schemeClr val="dk1"/>
                </a:solidFill>
                <a:highlight>
                  <a:srgbClr val="FFFFFF"/>
                </a:highlight>
                <a:latin typeface="Nunito"/>
                <a:ea typeface="Nunito"/>
                <a:cs typeface="Nunito"/>
                <a:sym typeface="Nunito"/>
              </a:rPr>
              <a:t>FC</a:t>
            </a:r>
            <a:endParaRPr b="1" sz="1150">
              <a:solidFill>
                <a:schemeClr val="dk1"/>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b="1" sz="20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7"/>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900">
                <a:solidFill>
                  <a:srgbClr val="F9332B"/>
                </a:solidFill>
                <a:highlight>
                  <a:srgbClr val="FFFFFF"/>
                </a:highlight>
                <a:latin typeface="Nunito"/>
                <a:ea typeface="Nunito"/>
                <a:cs typeface="Nunito"/>
                <a:sym typeface="Nunito"/>
              </a:rPr>
              <a:t>1. Gross Domestic Product at Market Price (GDP</a:t>
            </a:r>
            <a:r>
              <a:rPr b="1" lang="en" sz="1550">
                <a:solidFill>
                  <a:srgbClr val="F9332B"/>
                </a:solidFill>
                <a:highlight>
                  <a:srgbClr val="FFFFFF"/>
                </a:highlight>
                <a:latin typeface="Nunito"/>
                <a:ea typeface="Nunito"/>
                <a:cs typeface="Nunito"/>
                <a:sym typeface="Nunito"/>
              </a:rPr>
              <a:t>MP</a:t>
            </a:r>
            <a:r>
              <a:rPr b="1" lang="en" sz="1900">
                <a:solidFill>
                  <a:srgbClr val="F9332B"/>
                </a:solidFill>
                <a:highlight>
                  <a:srgbClr val="FFFFFF"/>
                </a:highlight>
                <a:latin typeface="Nunito"/>
                <a:ea typeface="Nunito"/>
                <a:cs typeface="Nunito"/>
                <a:sym typeface="Nunito"/>
              </a:rPr>
              <a:t>) </a:t>
            </a:r>
            <a:r>
              <a:rPr b="1" lang="en">
                <a:solidFill>
                  <a:schemeClr val="dk1"/>
                </a:solidFill>
                <a:highlight>
                  <a:srgbClr val="FFFFFF"/>
                </a:highlight>
                <a:latin typeface="Nunito"/>
                <a:ea typeface="Nunito"/>
                <a:cs typeface="Nunito"/>
                <a:sym typeface="Nunito"/>
              </a:rPr>
              <a:t>GDP</a:t>
            </a:r>
            <a:r>
              <a:rPr b="1" lang="en" sz="1450">
                <a:solidFill>
                  <a:schemeClr val="dk1"/>
                </a:solidFill>
                <a:highlight>
                  <a:srgbClr val="FFFFFF"/>
                </a:highlight>
                <a:latin typeface="Nunito"/>
                <a:ea typeface="Nunito"/>
                <a:cs typeface="Nunito"/>
                <a:sym typeface="Nunito"/>
              </a:rPr>
              <a:t>MP</a:t>
            </a:r>
            <a:r>
              <a:rPr b="1" lang="en">
                <a:solidFill>
                  <a:schemeClr val="dk1"/>
                </a:solidFill>
                <a:highlight>
                  <a:srgbClr val="FFFFFF"/>
                </a:highlight>
                <a:latin typeface="Nunito"/>
                <a:ea typeface="Nunito"/>
                <a:cs typeface="Nunito"/>
                <a:sym typeface="Nunito"/>
              </a:rPr>
              <a:t> refers to the gross market value of all the final goods and services produced during a year within the domestic territory of a country. Gross in GDP</a:t>
            </a:r>
            <a:r>
              <a:rPr b="1" lang="en" sz="1450">
                <a:solidFill>
                  <a:schemeClr val="dk1"/>
                </a:solidFill>
                <a:highlight>
                  <a:srgbClr val="FFFFFF"/>
                </a:highlight>
                <a:latin typeface="Nunito"/>
                <a:ea typeface="Nunito"/>
                <a:cs typeface="Nunito"/>
                <a:sym typeface="Nunito"/>
              </a:rPr>
              <a:t>MP</a:t>
            </a:r>
            <a:r>
              <a:rPr b="1" lang="en">
                <a:solidFill>
                  <a:schemeClr val="dk1"/>
                </a:solidFill>
                <a:highlight>
                  <a:srgbClr val="FFFFFF"/>
                </a:highlight>
                <a:latin typeface="Nunito"/>
                <a:ea typeface="Nunito"/>
                <a:cs typeface="Nunito"/>
                <a:sym typeface="Nunito"/>
              </a:rPr>
              <a:t> means that the total value of final goods and services includes depreciation, i.e., no provision has been made for it. </a:t>
            </a:r>
            <a:endParaRPr b="1">
              <a:solidFill>
                <a:schemeClr val="dk1"/>
              </a:solidFill>
              <a:highlight>
                <a:srgbClr val="FFFFFF"/>
              </a:highlight>
              <a:latin typeface="Nunito"/>
              <a:ea typeface="Nunito"/>
              <a:cs typeface="Nunito"/>
              <a:sym typeface="Nunito"/>
            </a:endParaRPr>
          </a:p>
          <a:p>
            <a:pPr indent="0" lvl="0" marL="0" rtl="0" algn="l">
              <a:spcBef>
                <a:spcPts val="1800"/>
              </a:spcBef>
              <a:spcAft>
                <a:spcPts val="0"/>
              </a:spcAft>
              <a:buNone/>
            </a:pPr>
            <a:r>
              <a:rPr b="1" lang="en" sz="1900">
                <a:solidFill>
                  <a:srgbClr val="273239"/>
                </a:solidFill>
                <a:highlight>
                  <a:srgbClr val="FFFFFF"/>
                </a:highlight>
                <a:latin typeface="Nunito"/>
                <a:ea typeface="Nunito"/>
                <a:cs typeface="Nunito"/>
                <a:sym typeface="Nunito"/>
              </a:rPr>
              <a:t>Domestic in GDP</a:t>
            </a:r>
            <a:r>
              <a:rPr b="1" lang="en" sz="1550">
                <a:solidFill>
                  <a:srgbClr val="273239"/>
                </a:solidFill>
                <a:highlight>
                  <a:srgbClr val="FFFFFF"/>
                </a:highlight>
                <a:latin typeface="Nunito"/>
                <a:ea typeface="Nunito"/>
                <a:cs typeface="Nunito"/>
                <a:sym typeface="Nunito"/>
              </a:rPr>
              <a:t>MP</a:t>
            </a:r>
            <a:r>
              <a:rPr b="1" lang="en" sz="1900">
                <a:solidFill>
                  <a:srgbClr val="273239"/>
                </a:solidFill>
                <a:highlight>
                  <a:srgbClr val="FFFFFF"/>
                </a:highlight>
                <a:latin typeface="Nunito"/>
                <a:ea typeface="Nunito"/>
                <a:cs typeface="Nunito"/>
                <a:sym typeface="Nunito"/>
              </a:rPr>
              <a:t> means that the final goods and services produced are located within the domestic boundaries of the country. </a:t>
            </a:r>
            <a:endParaRPr b="1" sz="19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b="1" lang="en" sz="1900">
                <a:solidFill>
                  <a:srgbClr val="273239"/>
                </a:solidFill>
                <a:highlight>
                  <a:srgbClr val="FFFFFF"/>
                </a:highlight>
                <a:latin typeface="Nunito"/>
                <a:ea typeface="Nunito"/>
                <a:cs typeface="Nunito"/>
                <a:sym typeface="Nunito"/>
              </a:rPr>
              <a:t>Product in GDP</a:t>
            </a:r>
            <a:r>
              <a:rPr b="1" lang="en" sz="1550">
                <a:solidFill>
                  <a:srgbClr val="273239"/>
                </a:solidFill>
                <a:highlight>
                  <a:srgbClr val="FFFFFF"/>
                </a:highlight>
                <a:latin typeface="Nunito"/>
                <a:ea typeface="Nunito"/>
                <a:cs typeface="Nunito"/>
                <a:sym typeface="Nunito"/>
              </a:rPr>
              <a:t>MP</a:t>
            </a:r>
            <a:r>
              <a:rPr b="1" lang="en" sz="1900">
                <a:solidFill>
                  <a:srgbClr val="273239"/>
                </a:solidFill>
                <a:highlight>
                  <a:srgbClr val="FFFFFF"/>
                </a:highlight>
                <a:latin typeface="Nunito"/>
                <a:ea typeface="Nunito"/>
                <a:cs typeface="Nunito"/>
                <a:sym typeface="Nunito"/>
              </a:rPr>
              <a:t> indicates that only final goods and services are included. </a:t>
            </a:r>
            <a:endParaRPr b="1" sz="19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b="1" lang="en" sz="1900">
                <a:solidFill>
                  <a:srgbClr val="273239"/>
                </a:solidFill>
                <a:highlight>
                  <a:srgbClr val="FFFFFF"/>
                </a:highlight>
                <a:latin typeface="Nunito"/>
                <a:ea typeface="Nunito"/>
                <a:cs typeface="Nunito"/>
                <a:sym typeface="Nunito"/>
              </a:rPr>
              <a:t>Market Price in GDP</a:t>
            </a:r>
            <a:r>
              <a:rPr b="1" lang="en" sz="1550">
                <a:solidFill>
                  <a:srgbClr val="273239"/>
                </a:solidFill>
                <a:highlight>
                  <a:srgbClr val="FFFFFF"/>
                </a:highlight>
                <a:latin typeface="Nunito"/>
                <a:ea typeface="Nunito"/>
                <a:cs typeface="Nunito"/>
                <a:sym typeface="Nunito"/>
              </a:rPr>
              <a:t>MP</a:t>
            </a:r>
            <a:r>
              <a:rPr b="1" lang="en" sz="1900">
                <a:solidFill>
                  <a:srgbClr val="273239"/>
                </a:solidFill>
                <a:highlight>
                  <a:srgbClr val="FFFFFF"/>
                </a:highlight>
                <a:latin typeface="Nunito"/>
                <a:ea typeface="Nunito"/>
                <a:cs typeface="Nunito"/>
                <a:sym typeface="Nunito"/>
              </a:rPr>
              <a:t> means that the amount of indirect taxes paid is included in GDP; however, the subsidies are excluded from it.</a:t>
            </a:r>
            <a:endParaRPr b="1" sz="19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b="1" lang="en">
                <a:solidFill>
                  <a:srgbClr val="F9332B"/>
                </a:solidFill>
                <a:highlight>
                  <a:srgbClr val="FFFFFF"/>
                </a:highlight>
                <a:latin typeface="Nunito"/>
                <a:ea typeface="Nunito"/>
                <a:cs typeface="Nunito"/>
                <a:sym typeface="Nunito"/>
              </a:rPr>
              <a:t>2. Gross Domestic Product at Factor Cost (GDP</a:t>
            </a:r>
            <a:r>
              <a:rPr b="1" lang="en" sz="1450">
                <a:solidFill>
                  <a:srgbClr val="F9332B"/>
                </a:solidFill>
                <a:highlight>
                  <a:srgbClr val="FFFFFF"/>
                </a:highlight>
                <a:latin typeface="Nunito"/>
                <a:ea typeface="Nunito"/>
                <a:cs typeface="Nunito"/>
                <a:sym typeface="Nunito"/>
              </a:rPr>
              <a:t>FC</a:t>
            </a:r>
            <a:r>
              <a:rPr b="1" lang="en">
                <a:solidFill>
                  <a:srgbClr val="F9332B"/>
                </a:solidFill>
                <a:highlight>
                  <a:srgbClr val="FFFFFF"/>
                </a:highlight>
                <a:latin typeface="Nunito"/>
                <a:ea typeface="Nunito"/>
                <a:cs typeface="Nunito"/>
                <a:sym typeface="Nunito"/>
              </a:rPr>
              <a:t>) </a:t>
            </a:r>
            <a:r>
              <a:rPr b="1" lang="en" sz="1700">
                <a:solidFill>
                  <a:schemeClr val="dk1"/>
                </a:solidFill>
                <a:highlight>
                  <a:srgbClr val="FFFFFF"/>
                </a:highlight>
                <a:latin typeface="Nunito"/>
                <a:ea typeface="Nunito"/>
                <a:cs typeface="Nunito"/>
                <a:sym typeface="Nunito"/>
              </a:rPr>
              <a:t>GDP</a:t>
            </a:r>
            <a:r>
              <a:rPr b="1" lang="en" sz="1350">
                <a:solidFill>
                  <a:schemeClr val="dk1"/>
                </a:solidFill>
                <a:highlight>
                  <a:srgbClr val="FFFFFF"/>
                </a:highlight>
                <a:latin typeface="Nunito"/>
                <a:ea typeface="Nunito"/>
                <a:cs typeface="Nunito"/>
                <a:sym typeface="Nunito"/>
              </a:rPr>
              <a:t>FC</a:t>
            </a:r>
            <a:r>
              <a:rPr b="1" lang="en" sz="1700">
                <a:solidFill>
                  <a:schemeClr val="dk1"/>
                </a:solidFill>
                <a:highlight>
                  <a:srgbClr val="FFFFFF"/>
                </a:highlight>
                <a:latin typeface="Nunito"/>
                <a:ea typeface="Nunito"/>
                <a:cs typeface="Nunito"/>
                <a:sym typeface="Nunito"/>
              </a:rPr>
              <a:t> refers to the gross money value of all the final goods and services produced during a year within the domestic territory of a country. It can be determined as:</a:t>
            </a:r>
            <a:endParaRPr b="1" sz="1700">
              <a:solidFill>
                <a:schemeClr val="dk1"/>
              </a:solidFill>
              <a:highlight>
                <a:srgbClr val="FFFFFF"/>
              </a:highlight>
              <a:latin typeface="Nunito"/>
              <a:ea typeface="Nunito"/>
              <a:cs typeface="Nunito"/>
              <a:sym typeface="Nunito"/>
            </a:endParaRPr>
          </a:p>
          <a:p>
            <a:pPr indent="0" lvl="0" marL="0" rtl="0" algn="ctr">
              <a:spcBef>
                <a:spcPts val="800"/>
              </a:spcBef>
              <a:spcAft>
                <a:spcPts val="0"/>
              </a:spcAft>
              <a:buNone/>
            </a:pPr>
            <a:r>
              <a:rPr b="1" lang="en" sz="1700">
                <a:solidFill>
                  <a:schemeClr val="dk1"/>
                </a:solidFill>
                <a:highlight>
                  <a:srgbClr val="FFFFFF"/>
                </a:highlight>
                <a:latin typeface="Nunito"/>
                <a:ea typeface="Nunito"/>
                <a:cs typeface="Nunito"/>
                <a:sym typeface="Nunito"/>
              </a:rPr>
              <a:t>GDP</a:t>
            </a:r>
            <a:r>
              <a:rPr b="1" lang="en" sz="1350">
                <a:solidFill>
                  <a:schemeClr val="dk1"/>
                </a:solidFill>
                <a:highlight>
                  <a:srgbClr val="FFFFFF"/>
                </a:highlight>
                <a:latin typeface="Nunito"/>
                <a:ea typeface="Nunito"/>
                <a:cs typeface="Nunito"/>
                <a:sym typeface="Nunito"/>
              </a:rPr>
              <a:t>FC</a:t>
            </a:r>
            <a:r>
              <a:rPr b="1" lang="en" sz="1700">
                <a:solidFill>
                  <a:schemeClr val="dk1"/>
                </a:solidFill>
                <a:highlight>
                  <a:srgbClr val="FFFFFF"/>
                </a:highlight>
                <a:latin typeface="Nunito"/>
                <a:ea typeface="Nunito"/>
                <a:cs typeface="Nunito"/>
                <a:sym typeface="Nunito"/>
              </a:rPr>
              <a:t> = GDP</a:t>
            </a:r>
            <a:r>
              <a:rPr b="1" lang="en" sz="1350">
                <a:solidFill>
                  <a:schemeClr val="dk1"/>
                </a:solidFill>
                <a:highlight>
                  <a:srgbClr val="FFFFFF"/>
                </a:highlight>
                <a:latin typeface="Nunito"/>
                <a:ea typeface="Nunito"/>
                <a:cs typeface="Nunito"/>
                <a:sym typeface="Nunito"/>
              </a:rPr>
              <a:t>MP</a:t>
            </a:r>
            <a:r>
              <a:rPr b="1" lang="en" sz="1700">
                <a:solidFill>
                  <a:schemeClr val="dk1"/>
                </a:solidFill>
                <a:highlight>
                  <a:srgbClr val="FFFFFF"/>
                </a:highlight>
                <a:latin typeface="Nunito"/>
                <a:ea typeface="Nunito"/>
                <a:cs typeface="Nunito"/>
                <a:sym typeface="Nunito"/>
              </a:rPr>
              <a:t> – Net Indirect Taxes</a:t>
            </a:r>
            <a:endParaRPr b="1" sz="1700">
              <a:solidFill>
                <a:schemeClr val="dk1"/>
              </a:solidFill>
              <a:highlight>
                <a:srgbClr val="FFFFFF"/>
              </a:highlight>
              <a:latin typeface="Nunito"/>
              <a:ea typeface="Nunito"/>
              <a:cs typeface="Nunito"/>
              <a:sym typeface="Nunito"/>
            </a:endParaRPr>
          </a:p>
          <a:p>
            <a:pPr indent="0" lvl="0" marL="0" rtl="0" algn="ctr">
              <a:spcBef>
                <a:spcPts val="800"/>
              </a:spcBef>
              <a:spcAft>
                <a:spcPts val="0"/>
              </a:spcAft>
              <a:buNone/>
            </a:pPr>
            <a:r>
              <a:t/>
            </a:r>
            <a:endParaRPr b="1" sz="1100">
              <a:solidFill>
                <a:schemeClr val="dk1"/>
              </a:solidFill>
              <a:highlight>
                <a:srgbClr val="FFFFFF"/>
              </a:highlight>
              <a:latin typeface="Nunito"/>
              <a:ea typeface="Nunito"/>
              <a:cs typeface="Nunito"/>
              <a:sym typeface="Nunito"/>
            </a:endParaRPr>
          </a:p>
          <a:p>
            <a:pPr indent="0" lvl="0" marL="0" rtl="0" algn="ctr">
              <a:spcBef>
                <a:spcPts val="800"/>
              </a:spcBef>
              <a:spcAft>
                <a:spcPts val="0"/>
              </a:spcAft>
              <a:buNone/>
            </a:pPr>
            <a:r>
              <a:t/>
            </a:r>
            <a:endParaRPr b="1" sz="1100">
              <a:solidFill>
                <a:schemeClr val="dk1"/>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sz="1100">
              <a:solidFill>
                <a:schemeClr val="dk1"/>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t/>
            </a:r>
            <a:endParaRPr sz="1100">
              <a:solidFill>
                <a:schemeClr val="dk1"/>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sz="16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2100">
                <a:solidFill>
                  <a:srgbClr val="F9332B"/>
                </a:solidFill>
                <a:highlight>
                  <a:srgbClr val="FFFFFF"/>
                </a:highlight>
                <a:latin typeface="Nunito"/>
                <a:ea typeface="Nunito"/>
                <a:cs typeface="Nunito"/>
                <a:sym typeface="Nunito"/>
              </a:rPr>
              <a:t>3. Net Domestic Product at Market Price (NDP</a:t>
            </a:r>
            <a:r>
              <a:rPr b="1" lang="en" sz="1750">
                <a:solidFill>
                  <a:srgbClr val="F9332B"/>
                </a:solidFill>
                <a:highlight>
                  <a:srgbClr val="FFFFFF"/>
                </a:highlight>
                <a:latin typeface="Nunito"/>
                <a:ea typeface="Nunito"/>
                <a:cs typeface="Nunito"/>
                <a:sym typeface="Nunito"/>
              </a:rPr>
              <a:t>MP</a:t>
            </a:r>
            <a:r>
              <a:rPr b="1" lang="en" sz="2100">
                <a:solidFill>
                  <a:srgbClr val="F9332B"/>
                </a:solidFill>
                <a:highlight>
                  <a:srgbClr val="FFFFFF"/>
                </a:highlight>
                <a:latin typeface="Nunito"/>
                <a:ea typeface="Nunito"/>
                <a:cs typeface="Nunito"/>
                <a:sym typeface="Nunito"/>
              </a:rPr>
              <a:t>)</a:t>
            </a:r>
            <a:endParaRPr b="1" sz="2100">
              <a:solidFill>
                <a:srgbClr val="F9332B"/>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NDP</a:t>
            </a:r>
            <a:r>
              <a:rPr b="1" lang="en" sz="1650">
                <a:solidFill>
                  <a:srgbClr val="273239"/>
                </a:solidFill>
                <a:highlight>
                  <a:srgbClr val="FFFFFF"/>
                </a:highlight>
                <a:latin typeface="Nunito"/>
                <a:ea typeface="Nunito"/>
                <a:cs typeface="Nunito"/>
                <a:sym typeface="Nunito"/>
              </a:rPr>
              <a:t>MP</a:t>
            </a:r>
            <a:r>
              <a:rPr b="1" lang="en" sz="2000">
                <a:solidFill>
                  <a:srgbClr val="273239"/>
                </a:solidFill>
                <a:highlight>
                  <a:srgbClr val="FFFFFF"/>
                </a:highlight>
                <a:latin typeface="Nunito"/>
                <a:ea typeface="Nunito"/>
                <a:cs typeface="Nunito"/>
                <a:sym typeface="Nunito"/>
              </a:rPr>
              <a:t> refers to the net market value of all the final goods and services produced during a year within the domestic territory of a country. It can be determined as:</a:t>
            </a:r>
            <a:endParaRPr b="1" sz="2000">
              <a:solidFill>
                <a:srgbClr val="273239"/>
              </a:solidFill>
              <a:highlight>
                <a:srgbClr val="FFFFFF"/>
              </a:highlight>
              <a:latin typeface="Nunito"/>
              <a:ea typeface="Nunito"/>
              <a:cs typeface="Nunito"/>
              <a:sym typeface="Nunito"/>
            </a:endParaRPr>
          </a:p>
          <a:p>
            <a:pPr indent="0" lvl="0" marL="0" rtl="0" algn="ctr">
              <a:spcBef>
                <a:spcPts val="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NDP</a:t>
            </a:r>
            <a:r>
              <a:rPr b="1" lang="en" sz="1650">
                <a:solidFill>
                  <a:srgbClr val="273239"/>
                </a:solidFill>
                <a:highlight>
                  <a:srgbClr val="FFFFFF"/>
                </a:highlight>
                <a:latin typeface="Nunito"/>
                <a:ea typeface="Nunito"/>
                <a:cs typeface="Nunito"/>
                <a:sym typeface="Nunito"/>
              </a:rPr>
              <a:t>MP</a:t>
            </a:r>
            <a:r>
              <a:rPr b="1" lang="en" sz="2000">
                <a:solidFill>
                  <a:srgbClr val="273239"/>
                </a:solidFill>
                <a:highlight>
                  <a:srgbClr val="FFFFFF"/>
                </a:highlight>
                <a:latin typeface="Nunito"/>
                <a:ea typeface="Nunito"/>
                <a:cs typeface="Nunito"/>
                <a:sym typeface="Nunito"/>
              </a:rPr>
              <a:t> = GDP</a:t>
            </a:r>
            <a:r>
              <a:rPr b="1" lang="en" sz="1650">
                <a:solidFill>
                  <a:srgbClr val="273239"/>
                </a:solidFill>
                <a:highlight>
                  <a:srgbClr val="FFFFFF"/>
                </a:highlight>
                <a:latin typeface="Nunito"/>
                <a:ea typeface="Nunito"/>
                <a:cs typeface="Nunito"/>
                <a:sym typeface="Nunito"/>
              </a:rPr>
              <a:t>MP</a:t>
            </a:r>
            <a:r>
              <a:rPr b="1" lang="en" sz="2000">
                <a:solidFill>
                  <a:srgbClr val="273239"/>
                </a:solidFill>
                <a:highlight>
                  <a:srgbClr val="FFFFFF"/>
                </a:highlight>
                <a:latin typeface="Nunito"/>
                <a:ea typeface="Nunito"/>
                <a:cs typeface="Nunito"/>
                <a:sym typeface="Nunito"/>
              </a:rPr>
              <a:t> – Depreciation</a:t>
            </a:r>
            <a:endParaRPr b="1" sz="20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b="1" lang="en" sz="2100">
                <a:solidFill>
                  <a:srgbClr val="F9332B"/>
                </a:solidFill>
                <a:highlight>
                  <a:srgbClr val="FFFFFF"/>
                </a:highlight>
                <a:latin typeface="Nunito"/>
                <a:ea typeface="Nunito"/>
                <a:cs typeface="Nunito"/>
                <a:sym typeface="Nunito"/>
              </a:rPr>
              <a:t>4. Net Domestic Product at Factor Cost (NDP</a:t>
            </a:r>
            <a:r>
              <a:rPr b="1" lang="en" sz="1750">
                <a:solidFill>
                  <a:srgbClr val="F9332B"/>
                </a:solidFill>
                <a:highlight>
                  <a:srgbClr val="FFFFFF"/>
                </a:highlight>
                <a:latin typeface="Nunito"/>
                <a:ea typeface="Nunito"/>
                <a:cs typeface="Nunito"/>
                <a:sym typeface="Nunito"/>
              </a:rPr>
              <a:t>FC</a:t>
            </a:r>
            <a:r>
              <a:rPr b="1" lang="en" sz="2100">
                <a:solidFill>
                  <a:srgbClr val="F9332B"/>
                </a:solidFill>
                <a:highlight>
                  <a:srgbClr val="FFFFFF"/>
                </a:highlight>
                <a:latin typeface="Nunito"/>
                <a:ea typeface="Nunito"/>
                <a:cs typeface="Nunito"/>
                <a:sym typeface="Nunito"/>
              </a:rPr>
              <a:t>)</a:t>
            </a:r>
            <a:endParaRPr b="1" sz="2100">
              <a:solidFill>
                <a:srgbClr val="F9332B"/>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NDP</a:t>
            </a:r>
            <a:r>
              <a:rPr b="1" lang="en" sz="1650">
                <a:solidFill>
                  <a:srgbClr val="273239"/>
                </a:solidFill>
                <a:highlight>
                  <a:srgbClr val="FFFFFF"/>
                </a:highlight>
                <a:latin typeface="Nunito"/>
                <a:ea typeface="Nunito"/>
                <a:cs typeface="Nunito"/>
                <a:sym typeface="Nunito"/>
              </a:rPr>
              <a:t>FC</a:t>
            </a:r>
            <a:r>
              <a:rPr b="1" lang="en" sz="2000">
                <a:solidFill>
                  <a:srgbClr val="273239"/>
                </a:solidFill>
                <a:highlight>
                  <a:srgbClr val="FFFFFF"/>
                </a:highlight>
                <a:latin typeface="Nunito"/>
                <a:ea typeface="Nunito"/>
                <a:cs typeface="Nunito"/>
                <a:sym typeface="Nunito"/>
              </a:rPr>
              <a:t> refers to the net money value of all the final goods and services produced during a year within the domestic territory of a country. It can be determined as:</a:t>
            </a:r>
            <a:endParaRPr b="1" sz="2000">
              <a:solidFill>
                <a:srgbClr val="273239"/>
              </a:solidFill>
              <a:highlight>
                <a:srgbClr val="FFFFFF"/>
              </a:highlight>
              <a:latin typeface="Nunito"/>
              <a:ea typeface="Nunito"/>
              <a:cs typeface="Nunito"/>
              <a:sym typeface="Nunito"/>
            </a:endParaRPr>
          </a:p>
          <a:p>
            <a:pPr indent="0" lvl="0" marL="0" rtl="0" algn="ctr">
              <a:spcBef>
                <a:spcPts val="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NDP</a:t>
            </a:r>
            <a:r>
              <a:rPr b="1" lang="en" sz="1650">
                <a:solidFill>
                  <a:srgbClr val="273239"/>
                </a:solidFill>
                <a:highlight>
                  <a:srgbClr val="FFFFFF"/>
                </a:highlight>
                <a:latin typeface="Nunito"/>
                <a:ea typeface="Nunito"/>
                <a:cs typeface="Nunito"/>
                <a:sym typeface="Nunito"/>
              </a:rPr>
              <a:t>FC</a:t>
            </a:r>
            <a:r>
              <a:rPr b="1" lang="en" sz="2000">
                <a:solidFill>
                  <a:srgbClr val="273239"/>
                </a:solidFill>
                <a:highlight>
                  <a:srgbClr val="FFFFFF"/>
                </a:highlight>
                <a:latin typeface="Nunito"/>
                <a:ea typeface="Nunito"/>
                <a:cs typeface="Nunito"/>
                <a:sym typeface="Nunito"/>
              </a:rPr>
              <a:t> = GDP</a:t>
            </a:r>
            <a:r>
              <a:rPr b="1" lang="en" sz="1650">
                <a:solidFill>
                  <a:srgbClr val="273239"/>
                </a:solidFill>
                <a:highlight>
                  <a:srgbClr val="FFFFFF"/>
                </a:highlight>
                <a:latin typeface="Nunito"/>
                <a:ea typeface="Nunito"/>
                <a:cs typeface="Nunito"/>
                <a:sym typeface="Nunito"/>
              </a:rPr>
              <a:t>MP</a:t>
            </a:r>
            <a:r>
              <a:rPr b="1" lang="en" sz="2000">
                <a:solidFill>
                  <a:srgbClr val="273239"/>
                </a:solidFill>
                <a:highlight>
                  <a:srgbClr val="FFFFFF"/>
                </a:highlight>
                <a:latin typeface="Nunito"/>
                <a:ea typeface="Nunito"/>
                <a:cs typeface="Nunito"/>
                <a:sym typeface="Nunito"/>
              </a:rPr>
              <a:t> – Net Indirect Taxes – Depreciation</a:t>
            </a:r>
            <a:endParaRPr b="1" sz="20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NDP</a:t>
            </a:r>
            <a:r>
              <a:rPr b="1" lang="en" sz="1650">
                <a:solidFill>
                  <a:srgbClr val="273239"/>
                </a:solidFill>
                <a:highlight>
                  <a:srgbClr val="FFFFFF"/>
                </a:highlight>
                <a:latin typeface="Nunito"/>
                <a:ea typeface="Nunito"/>
                <a:cs typeface="Nunito"/>
                <a:sym typeface="Nunito"/>
              </a:rPr>
              <a:t>FC</a:t>
            </a:r>
            <a:r>
              <a:rPr b="1" lang="en" sz="2000">
                <a:solidFill>
                  <a:srgbClr val="273239"/>
                </a:solidFill>
                <a:highlight>
                  <a:srgbClr val="FFFFFF"/>
                </a:highlight>
                <a:latin typeface="Nunito"/>
                <a:ea typeface="Nunito"/>
                <a:cs typeface="Nunito"/>
                <a:sym typeface="Nunito"/>
              </a:rPr>
              <a:t> is also known as Domestic Factor Income or Domestic Income. </a:t>
            </a:r>
            <a:endParaRPr b="1" sz="20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b="1" sz="25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9"/>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2200">
                <a:solidFill>
                  <a:srgbClr val="F9332B"/>
                </a:solidFill>
                <a:highlight>
                  <a:srgbClr val="FFFFFF"/>
                </a:highlight>
                <a:latin typeface="Nunito"/>
                <a:ea typeface="Nunito"/>
                <a:cs typeface="Nunito"/>
                <a:sym typeface="Nunito"/>
              </a:rPr>
              <a:t>5. Gross National Product at Market Price (GNP</a:t>
            </a:r>
            <a:r>
              <a:rPr b="1" lang="en" sz="1850">
                <a:solidFill>
                  <a:srgbClr val="F9332B"/>
                </a:solidFill>
                <a:highlight>
                  <a:srgbClr val="FFFFFF"/>
                </a:highlight>
                <a:latin typeface="Nunito"/>
                <a:ea typeface="Nunito"/>
                <a:cs typeface="Nunito"/>
                <a:sym typeface="Nunito"/>
              </a:rPr>
              <a:t>MP</a:t>
            </a:r>
            <a:r>
              <a:rPr b="1" lang="en" sz="2200">
                <a:solidFill>
                  <a:srgbClr val="F9332B"/>
                </a:solidFill>
                <a:highlight>
                  <a:srgbClr val="FFFFFF"/>
                </a:highlight>
                <a:latin typeface="Nunito"/>
                <a:ea typeface="Nunito"/>
                <a:cs typeface="Nunito"/>
                <a:sym typeface="Nunito"/>
              </a:rPr>
              <a:t>)</a:t>
            </a:r>
            <a:endParaRPr b="1" sz="2200">
              <a:solidFill>
                <a:srgbClr val="F9332B"/>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b="1" lang="en" sz="2100">
                <a:solidFill>
                  <a:srgbClr val="273239"/>
                </a:solidFill>
                <a:highlight>
                  <a:srgbClr val="FFFFFF"/>
                </a:highlight>
                <a:latin typeface="Nunito"/>
                <a:ea typeface="Nunito"/>
                <a:cs typeface="Nunito"/>
                <a:sym typeface="Nunito"/>
              </a:rPr>
              <a:t>GNP</a:t>
            </a:r>
            <a:r>
              <a:rPr b="1" lang="en" sz="1750">
                <a:solidFill>
                  <a:srgbClr val="273239"/>
                </a:solidFill>
                <a:highlight>
                  <a:srgbClr val="FFFFFF"/>
                </a:highlight>
                <a:latin typeface="Nunito"/>
                <a:ea typeface="Nunito"/>
                <a:cs typeface="Nunito"/>
                <a:sym typeface="Nunito"/>
              </a:rPr>
              <a:t>MP</a:t>
            </a:r>
            <a:r>
              <a:rPr b="1" lang="en" sz="2100">
                <a:solidFill>
                  <a:srgbClr val="273239"/>
                </a:solidFill>
                <a:highlight>
                  <a:srgbClr val="FFFFFF"/>
                </a:highlight>
                <a:latin typeface="Nunito"/>
                <a:ea typeface="Nunito"/>
                <a:cs typeface="Nunito"/>
                <a:sym typeface="Nunito"/>
              </a:rPr>
              <a:t> </a:t>
            </a:r>
            <a:r>
              <a:rPr lang="en" sz="2100">
                <a:solidFill>
                  <a:srgbClr val="273239"/>
                </a:solidFill>
                <a:highlight>
                  <a:srgbClr val="FFFFFF"/>
                </a:highlight>
                <a:latin typeface="Nunito"/>
                <a:ea typeface="Nunito"/>
                <a:cs typeface="Nunito"/>
                <a:sym typeface="Nunito"/>
              </a:rPr>
              <a:t>refers to the gross market value of all the final goods and services produced during a year by the normal residents of a country. It can be determined as:</a:t>
            </a:r>
            <a:endParaRPr sz="2100">
              <a:solidFill>
                <a:srgbClr val="273239"/>
              </a:solidFill>
              <a:highlight>
                <a:srgbClr val="FFFFFF"/>
              </a:highlight>
              <a:latin typeface="Nunito"/>
              <a:ea typeface="Nunito"/>
              <a:cs typeface="Nunito"/>
              <a:sym typeface="Nunito"/>
            </a:endParaRPr>
          </a:p>
          <a:p>
            <a:pPr indent="0" lvl="0" marL="0" rtl="0" algn="ctr">
              <a:spcBef>
                <a:spcPts val="800"/>
              </a:spcBef>
              <a:spcAft>
                <a:spcPts val="0"/>
              </a:spcAft>
              <a:buNone/>
            </a:pPr>
            <a:r>
              <a:rPr b="1" lang="en" sz="2100">
                <a:solidFill>
                  <a:srgbClr val="273239"/>
                </a:solidFill>
                <a:highlight>
                  <a:srgbClr val="FFFFFF"/>
                </a:highlight>
                <a:latin typeface="Nunito"/>
                <a:ea typeface="Nunito"/>
                <a:cs typeface="Nunito"/>
                <a:sym typeface="Nunito"/>
              </a:rPr>
              <a:t>GNP</a:t>
            </a:r>
            <a:r>
              <a:rPr b="1" lang="en" sz="1750">
                <a:solidFill>
                  <a:srgbClr val="273239"/>
                </a:solidFill>
                <a:highlight>
                  <a:srgbClr val="FFFFFF"/>
                </a:highlight>
                <a:latin typeface="Nunito"/>
                <a:ea typeface="Nunito"/>
                <a:cs typeface="Nunito"/>
                <a:sym typeface="Nunito"/>
              </a:rPr>
              <a:t>MP</a:t>
            </a:r>
            <a:r>
              <a:rPr b="1" lang="en" sz="2100">
                <a:solidFill>
                  <a:srgbClr val="273239"/>
                </a:solidFill>
                <a:highlight>
                  <a:srgbClr val="FFFFFF"/>
                </a:highlight>
                <a:latin typeface="Nunito"/>
                <a:ea typeface="Nunito"/>
                <a:cs typeface="Nunito"/>
                <a:sym typeface="Nunito"/>
              </a:rPr>
              <a:t> = GDP</a:t>
            </a:r>
            <a:r>
              <a:rPr b="1" lang="en" sz="1750">
                <a:solidFill>
                  <a:srgbClr val="273239"/>
                </a:solidFill>
                <a:highlight>
                  <a:srgbClr val="FFFFFF"/>
                </a:highlight>
                <a:latin typeface="Nunito"/>
                <a:ea typeface="Nunito"/>
                <a:cs typeface="Nunito"/>
                <a:sym typeface="Nunito"/>
              </a:rPr>
              <a:t>MP</a:t>
            </a:r>
            <a:r>
              <a:rPr b="1" lang="en" sz="2100">
                <a:solidFill>
                  <a:srgbClr val="273239"/>
                </a:solidFill>
                <a:highlight>
                  <a:srgbClr val="FFFFFF"/>
                </a:highlight>
                <a:latin typeface="Nunito"/>
                <a:ea typeface="Nunito"/>
                <a:cs typeface="Nunito"/>
                <a:sym typeface="Nunito"/>
              </a:rPr>
              <a:t> + Net Factor Income from Abroad</a:t>
            </a:r>
            <a:endParaRPr b="1" sz="21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rPr b="1" lang="en" sz="2200">
                <a:solidFill>
                  <a:srgbClr val="F9332B"/>
                </a:solidFill>
                <a:highlight>
                  <a:srgbClr val="FFFFFF"/>
                </a:highlight>
                <a:latin typeface="Nunito"/>
                <a:ea typeface="Nunito"/>
                <a:cs typeface="Nunito"/>
                <a:sym typeface="Nunito"/>
              </a:rPr>
              <a:t>6. Gross National Product at Factor Cost (GNP</a:t>
            </a:r>
            <a:r>
              <a:rPr b="1" lang="en" sz="1850">
                <a:solidFill>
                  <a:srgbClr val="F9332B"/>
                </a:solidFill>
                <a:highlight>
                  <a:srgbClr val="FFFFFF"/>
                </a:highlight>
                <a:latin typeface="Nunito"/>
                <a:ea typeface="Nunito"/>
                <a:cs typeface="Nunito"/>
                <a:sym typeface="Nunito"/>
              </a:rPr>
              <a:t>FC</a:t>
            </a:r>
            <a:r>
              <a:rPr b="1" lang="en" sz="2200">
                <a:solidFill>
                  <a:srgbClr val="F9332B"/>
                </a:solidFill>
                <a:highlight>
                  <a:srgbClr val="FFFFFF"/>
                </a:highlight>
                <a:latin typeface="Nunito"/>
                <a:ea typeface="Nunito"/>
                <a:cs typeface="Nunito"/>
                <a:sym typeface="Nunito"/>
              </a:rPr>
              <a:t>)</a:t>
            </a:r>
            <a:endParaRPr b="1" sz="2200">
              <a:solidFill>
                <a:srgbClr val="F9332B"/>
              </a:solidFill>
              <a:highlight>
                <a:srgbClr val="FFFFFF"/>
              </a:highlight>
              <a:latin typeface="Nunito"/>
              <a:ea typeface="Nunito"/>
              <a:cs typeface="Nunito"/>
              <a:sym typeface="Nunito"/>
            </a:endParaRPr>
          </a:p>
          <a:p>
            <a:pPr indent="0" lvl="0" marL="0" rtl="0" algn="l">
              <a:spcBef>
                <a:spcPts val="1800"/>
              </a:spcBef>
              <a:spcAft>
                <a:spcPts val="0"/>
              </a:spcAft>
              <a:buNone/>
            </a:pPr>
            <a:r>
              <a:rPr b="1" lang="en" sz="2100">
                <a:solidFill>
                  <a:srgbClr val="273239"/>
                </a:solidFill>
                <a:highlight>
                  <a:srgbClr val="FFFFFF"/>
                </a:highlight>
                <a:latin typeface="Nunito"/>
                <a:ea typeface="Nunito"/>
                <a:cs typeface="Nunito"/>
                <a:sym typeface="Nunito"/>
              </a:rPr>
              <a:t>GNP</a:t>
            </a:r>
            <a:r>
              <a:rPr b="1" lang="en" sz="1750">
                <a:solidFill>
                  <a:srgbClr val="273239"/>
                </a:solidFill>
                <a:highlight>
                  <a:srgbClr val="FFFFFF"/>
                </a:highlight>
                <a:latin typeface="Nunito"/>
                <a:ea typeface="Nunito"/>
                <a:cs typeface="Nunito"/>
                <a:sym typeface="Nunito"/>
              </a:rPr>
              <a:t>FC</a:t>
            </a:r>
            <a:r>
              <a:rPr b="1" lang="en" sz="2100">
                <a:solidFill>
                  <a:srgbClr val="273239"/>
                </a:solidFill>
                <a:highlight>
                  <a:srgbClr val="FFFFFF"/>
                </a:highlight>
                <a:latin typeface="Nunito"/>
                <a:ea typeface="Nunito"/>
                <a:cs typeface="Nunito"/>
                <a:sym typeface="Nunito"/>
              </a:rPr>
              <a:t> </a:t>
            </a:r>
            <a:r>
              <a:rPr lang="en" sz="2100">
                <a:solidFill>
                  <a:srgbClr val="273239"/>
                </a:solidFill>
                <a:highlight>
                  <a:srgbClr val="FFFFFF"/>
                </a:highlight>
                <a:latin typeface="Nunito"/>
                <a:ea typeface="Nunito"/>
                <a:cs typeface="Nunito"/>
                <a:sym typeface="Nunito"/>
              </a:rPr>
              <a:t>refers to the gross money value of all the final goods and services produced during a year by the normal residents of a country. It can be determined as:</a:t>
            </a:r>
            <a:endParaRPr sz="2100">
              <a:solidFill>
                <a:srgbClr val="273239"/>
              </a:solidFill>
              <a:highlight>
                <a:srgbClr val="FFFFFF"/>
              </a:highlight>
              <a:latin typeface="Nunito"/>
              <a:ea typeface="Nunito"/>
              <a:cs typeface="Nunito"/>
              <a:sym typeface="Nunito"/>
            </a:endParaRPr>
          </a:p>
          <a:p>
            <a:pPr indent="0" lvl="0" marL="0" rtl="0" algn="ctr">
              <a:spcBef>
                <a:spcPts val="800"/>
              </a:spcBef>
              <a:spcAft>
                <a:spcPts val="0"/>
              </a:spcAft>
              <a:buNone/>
            </a:pPr>
            <a:r>
              <a:rPr b="1" lang="en" sz="2100">
                <a:solidFill>
                  <a:srgbClr val="273239"/>
                </a:solidFill>
                <a:highlight>
                  <a:srgbClr val="FFFFFF"/>
                </a:highlight>
                <a:latin typeface="Nunito"/>
                <a:ea typeface="Nunito"/>
                <a:cs typeface="Nunito"/>
                <a:sym typeface="Nunito"/>
              </a:rPr>
              <a:t>GNP</a:t>
            </a:r>
            <a:r>
              <a:rPr b="1" lang="en" sz="1750">
                <a:solidFill>
                  <a:srgbClr val="273239"/>
                </a:solidFill>
                <a:highlight>
                  <a:srgbClr val="FFFFFF"/>
                </a:highlight>
                <a:latin typeface="Nunito"/>
                <a:ea typeface="Nunito"/>
                <a:cs typeface="Nunito"/>
                <a:sym typeface="Nunito"/>
              </a:rPr>
              <a:t>FC</a:t>
            </a:r>
            <a:r>
              <a:rPr b="1" lang="en" sz="2100">
                <a:solidFill>
                  <a:srgbClr val="273239"/>
                </a:solidFill>
                <a:highlight>
                  <a:srgbClr val="FFFFFF"/>
                </a:highlight>
                <a:latin typeface="Nunito"/>
                <a:ea typeface="Nunito"/>
                <a:cs typeface="Nunito"/>
                <a:sym typeface="Nunito"/>
              </a:rPr>
              <a:t> = GNP</a:t>
            </a:r>
            <a:r>
              <a:rPr b="1" lang="en" sz="1750">
                <a:solidFill>
                  <a:srgbClr val="273239"/>
                </a:solidFill>
                <a:highlight>
                  <a:srgbClr val="FFFFFF"/>
                </a:highlight>
                <a:latin typeface="Nunito"/>
                <a:ea typeface="Nunito"/>
                <a:cs typeface="Nunito"/>
                <a:sym typeface="Nunito"/>
              </a:rPr>
              <a:t>MP</a:t>
            </a:r>
            <a:r>
              <a:rPr b="1" lang="en" sz="2100">
                <a:solidFill>
                  <a:srgbClr val="273239"/>
                </a:solidFill>
                <a:highlight>
                  <a:srgbClr val="FFFFFF"/>
                </a:highlight>
                <a:latin typeface="Nunito"/>
                <a:ea typeface="Nunito"/>
                <a:cs typeface="Nunito"/>
                <a:sym typeface="Nunito"/>
              </a:rPr>
              <a:t> – Net Indirect Taxes</a:t>
            </a:r>
            <a:endParaRPr b="1" sz="2100">
              <a:solidFill>
                <a:srgbClr val="273239"/>
              </a:solidFill>
              <a:highlight>
                <a:srgbClr val="FFFFFF"/>
              </a:highlight>
              <a:latin typeface="Nunito"/>
              <a:ea typeface="Nunito"/>
              <a:cs typeface="Nunito"/>
              <a:sym typeface="Nunito"/>
            </a:endParaRPr>
          </a:p>
          <a:p>
            <a:pPr indent="0" lvl="0" marL="0" rtl="0" algn="ctr">
              <a:spcBef>
                <a:spcPts val="800"/>
              </a:spcBef>
              <a:spcAft>
                <a:spcPts val="0"/>
              </a:spcAft>
              <a:buClr>
                <a:schemeClr val="dk1"/>
              </a:buClr>
              <a:buSzPts val="1100"/>
              <a:buFont typeface="Arial"/>
              <a:buNone/>
            </a:pPr>
            <a:r>
              <a:t/>
            </a:r>
            <a:endParaRPr b="1" sz="21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sz="26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0"/>
          <p:cNvSpPr txBox="1"/>
          <p:nvPr>
            <p:ph idx="1" type="body"/>
          </p:nvPr>
        </p:nvSpPr>
        <p:spPr>
          <a:xfrm>
            <a:off x="0" y="0"/>
            <a:ext cx="9144000" cy="50829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2100">
                <a:solidFill>
                  <a:srgbClr val="F9332B"/>
                </a:solidFill>
                <a:highlight>
                  <a:srgbClr val="FFFFFF"/>
                </a:highlight>
                <a:latin typeface="Nunito"/>
                <a:ea typeface="Nunito"/>
                <a:cs typeface="Nunito"/>
                <a:sym typeface="Nunito"/>
              </a:rPr>
              <a:t>7. Net National Product at Market Price (NNP</a:t>
            </a:r>
            <a:r>
              <a:rPr b="1" lang="en" sz="1750">
                <a:solidFill>
                  <a:srgbClr val="F9332B"/>
                </a:solidFill>
                <a:highlight>
                  <a:srgbClr val="FFFFFF"/>
                </a:highlight>
                <a:latin typeface="Nunito"/>
                <a:ea typeface="Nunito"/>
                <a:cs typeface="Nunito"/>
                <a:sym typeface="Nunito"/>
              </a:rPr>
              <a:t>MP</a:t>
            </a:r>
            <a:r>
              <a:rPr b="1" lang="en" sz="2100">
                <a:solidFill>
                  <a:srgbClr val="F9332B"/>
                </a:solidFill>
                <a:highlight>
                  <a:srgbClr val="FFFFFF"/>
                </a:highlight>
                <a:latin typeface="Nunito"/>
                <a:ea typeface="Nunito"/>
                <a:cs typeface="Nunito"/>
                <a:sym typeface="Nunito"/>
              </a:rPr>
              <a:t>)</a:t>
            </a:r>
            <a:endParaRPr b="1" sz="2100">
              <a:solidFill>
                <a:srgbClr val="F9332B"/>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NNP</a:t>
            </a:r>
            <a:r>
              <a:rPr b="1" lang="en" sz="1650">
                <a:solidFill>
                  <a:srgbClr val="273239"/>
                </a:solidFill>
                <a:highlight>
                  <a:srgbClr val="FFFFFF"/>
                </a:highlight>
                <a:latin typeface="Nunito"/>
                <a:ea typeface="Nunito"/>
                <a:cs typeface="Nunito"/>
                <a:sym typeface="Nunito"/>
              </a:rPr>
              <a:t>MP</a:t>
            </a:r>
            <a:r>
              <a:rPr b="1" lang="en" sz="2000">
                <a:solidFill>
                  <a:srgbClr val="273239"/>
                </a:solidFill>
                <a:highlight>
                  <a:srgbClr val="FFFFFF"/>
                </a:highlight>
                <a:latin typeface="Nunito"/>
                <a:ea typeface="Nunito"/>
                <a:cs typeface="Nunito"/>
                <a:sym typeface="Nunito"/>
              </a:rPr>
              <a:t> refers to the net market value of all the final goods and services produced during a year by the normal residents of a country. It can be determined as:</a:t>
            </a:r>
            <a:endParaRPr b="1" sz="2000">
              <a:solidFill>
                <a:srgbClr val="273239"/>
              </a:solidFill>
              <a:highlight>
                <a:srgbClr val="FFFFFF"/>
              </a:highlight>
              <a:latin typeface="Nunito"/>
              <a:ea typeface="Nunito"/>
              <a:cs typeface="Nunito"/>
              <a:sym typeface="Nunito"/>
            </a:endParaRPr>
          </a:p>
          <a:p>
            <a:pPr indent="0" lvl="0" marL="0" rtl="0" algn="ctr">
              <a:spcBef>
                <a:spcPts val="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NNP</a:t>
            </a:r>
            <a:r>
              <a:rPr b="1" lang="en" sz="1650">
                <a:solidFill>
                  <a:srgbClr val="273239"/>
                </a:solidFill>
                <a:highlight>
                  <a:srgbClr val="FFFFFF"/>
                </a:highlight>
                <a:latin typeface="Nunito"/>
                <a:ea typeface="Nunito"/>
                <a:cs typeface="Nunito"/>
                <a:sym typeface="Nunito"/>
              </a:rPr>
              <a:t>MP</a:t>
            </a:r>
            <a:r>
              <a:rPr b="1" lang="en" sz="2000">
                <a:solidFill>
                  <a:srgbClr val="273239"/>
                </a:solidFill>
                <a:highlight>
                  <a:srgbClr val="FFFFFF"/>
                </a:highlight>
                <a:latin typeface="Nunito"/>
                <a:ea typeface="Nunito"/>
                <a:cs typeface="Nunito"/>
                <a:sym typeface="Nunito"/>
              </a:rPr>
              <a:t> = GNP</a:t>
            </a:r>
            <a:r>
              <a:rPr b="1" lang="en" sz="1650">
                <a:solidFill>
                  <a:srgbClr val="273239"/>
                </a:solidFill>
                <a:highlight>
                  <a:srgbClr val="FFFFFF"/>
                </a:highlight>
                <a:latin typeface="Nunito"/>
                <a:ea typeface="Nunito"/>
                <a:cs typeface="Nunito"/>
                <a:sym typeface="Nunito"/>
              </a:rPr>
              <a:t>MP</a:t>
            </a:r>
            <a:r>
              <a:rPr b="1" lang="en" sz="2000">
                <a:solidFill>
                  <a:srgbClr val="273239"/>
                </a:solidFill>
                <a:highlight>
                  <a:srgbClr val="FFFFFF"/>
                </a:highlight>
                <a:latin typeface="Nunito"/>
                <a:ea typeface="Nunito"/>
                <a:cs typeface="Nunito"/>
                <a:sym typeface="Nunito"/>
              </a:rPr>
              <a:t> – Depreciation</a:t>
            </a:r>
            <a:endParaRPr b="1" sz="20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b="1" lang="en" sz="2100">
                <a:solidFill>
                  <a:srgbClr val="F9332B"/>
                </a:solidFill>
                <a:highlight>
                  <a:srgbClr val="FFFFFF"/>
                </a:highlight>
                <a:latin typeface="Nunito"/>
                <a:ea typeface="Nunito"/>
                <a:cs typeface="Nunito"/>
                <a:sym typeface="Nunito"/>
              </a:rPr>
              <a:t>8. Net National Product at Factor Cost (NNP</a:t>
            </a:r>
            <a:r>
              <a:rPr b="1" lang="en" sz="1750">
                <a:solidFill>
                  <a:srgbClr val="F9332B"/>
                </a:solidFill>
                <a:highlight>
                  <a:srgbClr val="FFFFFF"/>
                </a:highlight>
                <a:latin typeface="Nunito"/>
                <a:ea typeface="Nunito"/>
                <a:cs typeface="Nunito"/>
                <a:sym typeface="Nunito"/>
              </a:rPr>
              <a:t>FC</a:t>
            </a:r>
            <a:r>
              <a:rPr b="1" lang="en" sz="2100">
                <a:solidFill>
                  <a:srgbClr val="F9332B"/>
                </a:solidFill>
                <a:highlight>
                  <a:srgbClr val="FFFFFF"/>
                </a:highlight>
                <a:latin typeface="Nunito"/>
                <a:ea typeface="Nunito"/>
                <a:cs typeface="Nunito"/>
                <a:sym typeface="Nunito"/>
              </a:rPr>
              <a:t>)</a:t>
            </a:r>
            <a:endParaRPr b="1" sz="2100">
              <a:solidFill>
                <a:srgbClr val="F9332B"/>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NNP</a:t>
            </a:r>
            <a:r>
              <a:rPr b="1" lang="en" sz="1650">
                <a:solidFill>
                  <a:srgbClr val="273239"/>
                </a:solidFill>
                <a:highlight>
                  <a:srgbClr val="FFFFFF"/>
                </a:highlight>
                <a:latin typeface="Nunito"/>
                <a:ea typeface="Nunito"/>
                <a:cs typeface="Nunito"/>
                <a:sym typeface="Nunito"/>
              </a:rPr>
              <a:t>FC</a:t>
            </a:r>
            <a:r>
              <a:rPr b="1" lang="en" sz="2000">
                <a:solidFill>
                  <a:srgbClr val="273239"/>
                </a:solidFill>
                <a:highlight>
                  <a:srgbClr val="FFFFFF"/>
                </a:highlight>
                <a:latin typeface="Nunito"/>
                <a:ea typeface="Nunito"/>
                <a:cs typeface="Nunito"/>
                <a:sym typeface="Nunito"/>
              </a:rPr>
              <a:t> refers to the net money value of all the final goods and services produced during a year by the normal residents of a country. It can be determined as:</a:t>
            </a:r>
            <a:endParaRPr b="1" sz="2000">
              <a:solidFill>
                <a:srgbClr val="273239"/>
              </a:solidFill>
              <a:highlight>
                <a:srgbClr val="FFFFFF"/>
              </a:highlight>
              <a:latin typeface="Nunito"/>
              <a:ea typeface="Nunito"/>
              <a:cs typeface="Nunito"/>
              <a:sym typeface="Nunito"/>
            </a:endParaRPr>
          </a:p>
          <a:p>
            <a:pPr indent="0" lvl="0" marL="0" rtl="0" algn="ctr">
              <a:spcBef>
                <a:spcPts val="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NNP</a:t>
            </a:r>
            <a:r>
              <a:rPr b="1" lang="en" sz="1650">
                <a:solidFill>
                  <a:srgbClr val="273239"/>
                </a:solidFill>
                <a:highlight>
                  <a:srgbClr val="FFFFFF"/>
                </a:highlight>
                <a:latin typeface="Nunito"/>
                <a:ea typeface="Nunito"/>
                <a:cs typeface="Nunito"/>
                <a:sym typeface="Nunito"/>
              </a:rPr>
              <a:t>FC</a:t>
            </a:r>
            <a:r>
              <a:rPr b="1" lang="en" sz="2000">
                <a:solidFill>
                  <a:srgbClr val="273239"/>
                </a:solidFill>
                <a:highlight>
                  <a:srgbClr val="FFFFFF"/>
                </a:highlight>
                <a:latin typeface="Nunito"/>
                <a:ea typeface="Nunito"/>
                <a:cs typeface="Nunito"/>
                <a:sym typeface="Nunito"/>
              </a:rPr>
              <a:t> = GNP</a:t>
            </a:r>
            <a:r>
              <a:rPr b="1" lang="en" sz="1650">
                <a:solidFill>
                  <a:srgbClr val="273239"/>
                </a:solidFill>
                <a:highlight>
                  <a:srgbClr val="FFFFFF"/>
                </a:highlight>
                <a:latin typeface="Nunito"/>
                <a:ea typeface="Nunito"/>
                <a:cs typeface="Nunito"/>
                <a:sym typeface="Nunito"/>
              </a:rPr>
              <a:t>MP</a:t>
            </a:r>
            <a:r>
              <a:rPr b="1" lang="en" sz="2000">
                <a:solidFill>
                  <a:srgbClr val="273239"/>
                </a:solidFill>
                <a:highlight>
                  <a:srgbClr val="FFFFFF"/>
                </a:highlight>
                <a:latin typeface="Nunito"/>
                <a:ea typeface="Nunito"/>
                <a:cs typeface="Nunito"/>
                <a:sym typeface="Nunito"/>
              </a:rPr>
              <a:t> – Net Indirect Taxes – Depreciation</a:t>
            </a:r>
            <a:endParaRPr b="1" sz="20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NNP</a:t>
            </a:r>
            <a:r>
              <a:rPr b="1" lang="en" sz="1650">
                <a:solidFill>
                  <a:srgbClr val="273239"/>
                </a:solidFill>
                <a:highlight>
                  <a:srgbClr val="FFFFFF"/>
                </a:highlight>
                <a:latin typeface="Nunito"/>
                <a:ea typeface="Nunito"/>
                <a:cs typeface="Nunito"/>
                <a:sym typeface="Nunito"/>
              </a:rPr>
              <a:t>FC</a:t>
            </a:r>
            <a:r>
              <a:rPr b="1" lang="en" sz="2000">
                <a:solidFill>
                  <a:srgbClr val="273239"/>
                </a:solidFill>
                <a:highlight>
                  <a:srgbClr val="FFFFFF"/>
                </a:highlight>
                <a:latin typeface="Nunito"/>
                <a:ea typeface="Nunito"/>
                <a:cs typeface="Nunito"/>
                <a:sym typeface="Nunito"/>
              </a:rPr>
              <a:t> is also known as National Income.</a:t>
            </a:r>
            <a:endParaRPr b="1" sz="20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b="1" sz="25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rgbClr val="F9332B"/>
                </a:solidFill>
              </a:rPr>
              <a:t>INFLATION AND ITS TYPES</a:t>
            </a:r>
            <a:endParaRPr b="1" sz="3020">
              <a:solidFill>
                <a:srgbClr val="F9332B"/>
              </a:solidFill>
            </a:endParaRPr>
          </a:p>
        </p:txBody>
      </p:sp>
      <p:sp>
        <p:nvSpPr>
          <p:cNvPr id="380" name="Google Shape;380;p71"/>
          <p:cNvSpPr txBox="1"/>
          <p:nvPr>
            <p:ph idx="1" type="body"/>
          </p:nvPr>
        </p:nvSpPr>
        <p:spPr>
          <a:xfrm>
            <a:off x="0" y="572700"/>
            <a:ext cx="9144000" cy="46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rgbClr val="3A3A3A"/>
                </a:solidFill>
                <a:highlight>
                  <a:srgbClr val="FFFFFF"/>
                </a:highlight>
              </a:rPr>
              <a:t>Inflation means a sustained increase in the general price level. The main two types of inflation are</a:t>
            </a:r>
            <a:endParaRPr b="1" sz="1700">
              <a:solidFill>
                <a:srgbClr val="3A3A3A"/>
              </a:solidFill>
              <a:highlight>
                <a:srgbClr val="FFFFFF"/>
              </a:highlight>
            </a:endParaRPr>
          </a:p>
          <a:p>
            <a:pPr indent="-336550" lvl="0" marL="876300" rtl="0" algn="l">
              <a:spcBef>
                <a:spcPts val="1900"/>
              </a:spcBef>
              <a:spcAft>
                <a:spcPts val="0"/>
              </a:spcAft>
              <a:buClr>
                <a:srgbClr val="3A3A3A"/>
              </a:buClr>
              <a:buSzPts val="1700"/>
              <a:buAutoNum type="arabicPeriod"/>
            </a:pPr>
            <a:r>
              <a:rPr b="1" lang="en" sz="1700">
                <a:solidFill>
                  <a:srgbClr val="3A3A3A"/>
                </a:solidFill>
                <a:highlight>
                  <a:srgbClr val="FFFFFF"/>
                </a:highlight>
              </a:rPr>
              <a:t>Demand-pull inflation – this occurs when the economy grows quickly and starts to ‘overheat’ – Aggregate demand (AD) will be increasing faster than aggregate supply (LRAS).</a:t>
            </a:r>
            <a:endParaRPr b="1" sz="1700">
              <a:solidFill>
                <a:srgbClr val="3A3A3A"/>
              </a:solidFill>
              <a:highlight>
                <a:srgbClr val="FFFFFF"/>
              </a:highlight>
            </a:endParaRPr>
          </a:p>
          <a:p>
            <a:pPr indent="-336550" lvl="0" marL="876300" rtl="0" algn="l">
              <a:spcBef>
                <a:spcPts val="0"/>
              </a:spcBef>
              <a:spcAft>
                <a:spcPts val="0"/>
              </a:spcAft>
              <a:buClr>
                <a:srgbClr val="3A3A3A"/>
              </a:buClr>
              <a:buSzPts val="1700"/>
              <a:buAutoNum type="arabicPeriod"/>
            </a:pPr>
            <a:r>
              <a:rPr b="1" lang="en" sz="1700">
                <a:solidFill>
                  <a:srgbClr val="3A3A3A"/>
                </a:solidFill>
                <a:highlight>
                  <a:srgbClr val="FFFFFF"/>
                </a:highlight>
              </a:rPr>
              <a:t>Cost-push inflation – this occurs when there is a rise in the price of raw materials, higher taxes, e.t.c</a:t>
            </a:r>
            <a:endParaRPr b="1" sz="1700">
              <a:solidFill>
                <a:srgbClr val="3A3A3A"/>
              </a:solidFill>
              <a:highlight>
                <a:srgbClr val="FFFFFF"/>
              </a:highlight>
            </a:endParaRPr>
          </a:p>
          <a:p>
            <a:pPr indent="0" lvl="0" marL="0" rtl="0" algn="l">
              <a:spcBef>
                <a:spcPts val="1900"/>
              </a:spcBef>
              <a:spcAft>
                <a:spcPts val="0"/>
              </a:spcAft>
              <a:buClr>
                <a:schemeClr val="dk1"/>
              </a:buClr>
              <a:buSzPts val="1100"/>
              <a:buFont typeface="Arial"/>
              <a:buNone/>
            </a:pPr>
            <a:r>
              <a:rPr b="1" lang="en" sz="1700">
                <a:solidFill>
                  <a:srgbClr val="3A3A3A"/>
                </a:solidFill>
                <a:highlight>
                  <a:srgbClr val="FFFFFF"/>
                </a:highlight>
              </a:rPr>
              <a:t>We can also categorise inflation by how fast the price increases are, such as:</a:t>
            </a:r>
            <a:endParaRPr b="1" sz="1700">
              <a:solidFill>
                <a:srgbClr val="3A3A3A"/>
              </a:solidFill>
              <a:highlight>
                <a:srgbClr val="FFFFFF"/>
              </a:highlight>
            </a:endParaRPr>
          </a:p>
          <a:p>
            <a:pPr indent="-336550" lvl="0" marL="876300" rtl="0" algn="l">
              <a:spcBef>
                <a:spcPts val="1900"/>
              </a:spcBef>
              <a:spcAft>
                <a:spcPts val="0"/>
              </a:spcAft>
              <a:buClr>
                <a:srgbClr val="3A3A3A"/>
              </a:buClr>
              <a:buSzPts val="1700"/>
              <a:buChar char="●"/>
            </a:pPr>
            <a:r>
              <a:rPr b="1" lang="en" sz="1700">
                <a:solidFill>
                  <a:srgbClr val="3A3A3A"/>
                </a:solidFill>
                <a:highlight>
                  <a:srgbClr val="FFFFFF"/>
                </a:highlight>
              </a:rPr>
              <a:t>Disinflation – a falling rate of inflation</a:t>
            </a:r>
            <a:endParaRPr b="1" sz="1700">
              <a:solidFill>
                <a:srgbClr val="3A3A3A"/>
              </a:solidFill>
              <a:highlight>
                <a:srgbClr val="FFFFFF"/>
              </a:highlight>
            </a:endParaRPr>
          </a:p>
          <a:p>
            <a:pPr indent="-336550" lvl="0" marL="876300" rtl="0" algn="l">
              <a:spcBef>
                <a:spcPts val="0"/>
              </a:spcBef>
              <a:spcAft>
                <a:spcPts val="0"/>
              </a:spcAft>
              <a:buClr>
                <a:srgbClr val="3A3A3A"/>
              </a:buClr>
              <a:buSzPts val="1700"/>
              <a:buChar char="●"/>
            </a:pPr>
            <a:r>
              <a:rPr b="1" lang="en" sz="1700">
                <a:solidFill>
                  <a:srgbClr val="3A3A3A"/>
                </a:solidFill>
                <a:highlight>
                  <a:srgbClr val="FFFFFF"/>
                </a:highlight>
              </a:rPr>
              <a:t>Creeping inflation – low, but consistently creeping up.</a:t>
            </a:r>
            <a:endParaRPr b="1" sz="1700">
              <a:solidFill>
                <a:srgbClr val="3A3A3A"/>
              </a:solidFill>
              <a:highlight>
                <a:srgbClr val="FFFFFF"/>
              </a:highlight>
            </a:endParaRPr>
          </a:p>
          <a:p>
            <a:pPr indent="-336550" lvl="0" marL="876300" rtl="0" algn="l">
              <a:spcBef>
                <a:spcPts val="0"/>
              </a:spcBef>
              <a:spcAft>
                <a:spcPts val="0"/>
              </a:spcAft>
              <a:buClr>
                <a:srgbClr val="3A3A3A"/>
              </a:buClr>
              <a:buSzPts val="1700"/>
              <a:buChar char="●"/>
            </a:pPr>
            <a:r>
              <a:rPr b="1" lang="en" sz="1700">
                <a:solidFill>
                  <a:srgbClr val="3A3A3A"/>
                </a:solidFill>
                <a:highlight>
                  <a:srgbClr val="FFFFFF"/>
                </a:highlight>
              </a:rPr>
              <a:t>Walking/moderate inflation –  (2-10%)</a:t>
            </a:r>
            <a:endParaRPr b="1" sz="1700">
              <a:solidFill>
                <a:srgbClr val="3A3A3A"/>
              </a:solidFill>
              <a:highlight>
                <a:srgbClr val="FFFFFF"/>
              </a:highlight>
            </a:endParaRPr>
          </a:p>
          <a:p>
            <a:pPr indent="-336550" lvl="0" marL="876300" rtl="0" algn="l">
              <a:spcBef>
                <a:spcPts val="0"/>
              </a:spcBef>
              <a:spcAft>
                <a:spcPts val="0"/>
              </a:spcAft>
              <a:buClr>
                <a:srgbClr val="3A3A3A"/>
              </a:buClr>
              <a:buSzPts val="1700"/>
              <a:buChar char="●"/>
            </a:pPr>
            <a:r>
              <a:rPr b="1" lang="en" sz="1700">
                <a:solidFill>
                  <a:srgbClr val="3A3A3A"/>
                </a:solidFill>
                <a:highlight>
                  <a:srgbClr val="FFFFFF"/>
                </a:highlight>
              </a:rPr>
              <a:t>Running inflation (10-20%)</a:t>
            </a:r>
            <a:endParaRPr b="1" sz="1700">
              <a:solidFill>
                <a:srgbClr val="3A3A3A"/>
              </a:solidFill>
              <a:highlight>
                <a:srgbClr val="FFFFFF"/>
              </a:highlight>
            </a:endParaRPr>
          </a:p>
          <a:p>
            <a:pPr indent="0" lvl="0" marL="0" rtl="0" algn="l">
              <a:spcBef>
                <a:spcPts val="1900"/>
              </a:spcBef>
              <a:spcAft>
                <a:spcPts val="1200"/>
              </a:spcAft>
              <a:buNone/>
            </a:pPr>
            <a:r>
              <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840597" y="0"/>
            <a:ext cx="7462819" cy="5143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72"/>
          <p:cNvPicPr preferRelativeResize="0"/>
          <p:nvPr/>
        </p:nvPicPr>
        <p:blipFill rotWithShape="1">
          <a:blip r:embed="rId3">
            <a:alphaModFix/>
          </a:blip>
          <a:srcRect b="22940" l="0" r="0" t="0"/>
          <a:stretch/>
        </p:blipFill>
        <p:spPr>
          <a:xfrm>
            <a:off x="-70375" y="1"/>
            <a:ext cx="9143999" cy="432617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3"/>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b="1" lang="en" sz="2343">
                <a:solidFill>
                  <a:srgbClr val="F9332B"/>
                </a:solidFill>
                <a:highlight>
                  <a:srgbClr val="FFFFFF"/>
                </a:highlight>
              </a:rPr>
              <a:t>1. Demand-pull inflation </a:t>
            </a:r>
            <a:r>
              <a:rPr b="1" lang="en" sz="1762">
                <a:solidFill>
                  <a:srgbClr val="3A3A3A"/>
                </a:solidFill>
                <a:highlight>
                  <a:srgbClr val="FFFFFF"/>
                </a:highlight>
              </a:rPr>
              <a:t>This occurs when AD increases at a faster rate than AS. Demand-pull inflation will typically occur when the economy is growing faster than the long-run trend rate of growth. If demand exceeds supply, firms will respond by pushing up prices.</a:t>
            </a:r>
            <a:endParaRPr b="1" sz="1762">
              <a:solidFill>
                <a:srgbClr val="3A3A3A"/>
              </a:solidFill>
              <a:highlight>
                <a:srgbClr val="FFFFFF"/>
              </a:highlight>
            </a:endParaRPr>
          </a:p>
          <a:p>
            <a:pPr indent="0" lvl="0" marL="0" rtl="0" algn="l">
              <a:lnSpc>
                <a:spcPct val="100000"/>
              </a:lnSpc>
              <a:spcBef>
                <a:spcPts val="1500"/>
              </a:spcBef>
              <a:spcAft>
                <a:spcPts val="0"/>
              </a:spcAft>
              <a:buSzPts val="852"/>
              <a:buNone/>
            </a:pPr>
            <a:r>
              <a:rPr b="1" lang="en" sz="2343">
                <a:solidFill>
                  <a:srgbClr val="F9332B"/>
                </a:solidFill>
                <a:highlight>
                  <a:srgbClr val="FFFFFF"/>
                </a:highlight>
              </a:rPr>
              <a:t>2. Cost-push inflation </a:t>
            </a:r>
            <a:r>
              <a:rPr b="1" lang="en" sz="1917">
                <a:solidFill>
                  <a:srgbClr val="3A3A3A"/>
                </a:solidFill>
                <a:highlight>
                  <a:srgbClr val="FFFFFF"/>
                </a:highlight>
              </a:rPr>
              <a:t>This occurs when there is an increase in the cost of production for firms causing aggregate supply to shift to the left. Cost-push inflation could be caused by rising energy and commodity prices. </a:t>
            </a:r>
            <a:endParaRPr b="1" sz="1917">
              <a:solidFill>
                <a:srgbClr val="3A3A3A"/>
              </a:solidFill>
              <a:highlight>
                <a:srgbClr val="FFFFFF"/>
              </a:highlight>
            </a:endParaRPr>
          </a:p>
          <a:p>
            <a:pPr indent="0" lvl="0" marL="0" rtl="0" algn="l">
              <a:lnSpc>
                <a:spcPct val="100000"/>
              </a:lnSpc>
              <a:spcBef>
                <a:spcPts val="1500"/>
              </a:spcBef>
              <a:spcAft>
                <a:spcPts val="0"/>
              </a:spcAft>
              <a:buSzPts val="852"/>
              <a:buNone/>
            </a:pPr>
            <a:r>
              <a:rPr b="1" lang="en" sz="2498">
                <a:solidFill>
                  <a:srgbClr val="F9332B"/>
                </a:solidFill>
                <a:highlight>
                  <a:srgbClr val="FFFFFF"/>
                </a:highlight>
              </a:rPr>
              <a:t>3. Wage Push Inflation </a:t>
            </a:r>
            <a:r>
              <a:rPr b="1" lang="en" sz="1840">
                <a:solidFill>
                  <a:srgbClr val="3A3A3A"/>
                </a:solidFill>
                <a:highlight>
                  <a:srgbClr val="FFFFFF"/>
                </a:highlight>
              </a:rPr>
              <a:t>Rising wages tend to cause inflation. In effect, this is a combination of demand-pull and cost-push inflation. Rising wages increase costs for firms, and so these are passed onto consumers in the form of higher prices. </a:t>
            </a:r>
            <a:endParaRPr b="1" sz="1840">
              <a:solidFill>
                <a:srgbClr val="3A3A3A"/>
              </a:solidFill>
              <a:highlight>
                <a:srgbClr val="FFFFFF"/>
              </a:highlight>
            </a:endParaRPr>
          </a:p>
          <a:p>
            <a:pPr indent="0" lvl="0" marL="0" rtl="0" algn="l">
              <a:lnSpc>
                <a:spcPct val="100000"/>
              </a:lnSpc>
              <a:spcBef>
                <a:spcPts val="1500"/>
              </a:spcBef>
              <a:spcAft>
                <a:spcPts val="0"/>
              </a:spcAft>
              <a:buSzPts val="852"/>
              <a:buNone/>
            </a:pPr>
            <a:r>
              <a:rPr b="1" lang="en" sz="2111">
                <a:solidFill>
                  <a:srgbClr val="F9332B"/>
                </a:solidFill>
              </a:rPr>
              <a:t>4.Creeping Inflation</a:t>
            </a:r>
            <a:r>
              <a:rPr b="1" lang="en" sz="2111">
                <a:solidFill>
                  <a:srgbClr val="0C4E54"/>
                </a:solidFill>
              </a:rPr>
              <a:t> </a:t>
            </a:r>
            <a:r>
              <a:rPr b="1" lang="en" sz="1944">
                <a:solidFill>
                  <a:schemeClr val="accent2"/>
                </a:solidFill>
                <a:latin typeface="Roboto"/>
                <a:ea typeface="Roboto"/>
                <a:cs typeface="Roboto"/>
                <a:sym typeface="Roboto"/>
              </a:rPr>
              <a:t>In the initial stage, the inflation rate is around 2%, 3%, or 5%. At this point, the prices rise at a very minimal rate gradually. However, ignoring them can cause prices to rise.</a:t>
            </a:r>
            <a:endParaRPr b="1" sz="1944">
              <a:solidFill>
                <a:schemeClr val="accent2"/>
              </a:solidFill>
              <a:latin typeface="Roboto"/>
              <a:ea typeface="Roboto"/>
              <a:cs typeface="Roboto"/>
              <a:sym typeface="Roboto"/>
            </a:endParaRPr>
          </a:p>
          <a:p>
            <a:pPr indent="0" lvl="0" marL="0" rtl="0" algn="l">
              <a:lnSpc>
                <a:spcPct val="100000"/>
              </a:lnSpc>
              <a:spcBef>
                <a:spcPts val="1500"/>
              </a:spcBef>
              <a:spcAft>
                <a:spcPts val="0"/>
              </a:spcAft>
              <a:buSzPts val="852"/>
              <a:buNone/>
            </a:pPr>
            <a:r>
              <a:t/>
            </a:r>
            <a:endParaRPr b="1" sz="2022">
              <a:solidFill>
                <a:srgbClr val="3A3A3A"/>
              </a:solidFill>
              <a:highlight>
                <a:srgbClr val="FFFFFF"/>
              </a:highlight>
            </a:endParaRPr>
          </a:p>
          <a:p>
            <a:pPr indent="0" lvl="0" marL="0" rtl="0" algn="l">
              <a:lnSpc>
                <a:spcPct val="95000"/>
              </a:lnSpc>
              <a:spcBef>
                <a:spcPts val="1500"/>
              </a:spcBef>
              <a:spcAft>
                <a:spcPts val="0"/>
              </a:spcAft>
              <a:buSzPts val="852"/>
              <a:buNone/>
            </a:pPr>
            <a:r>
              <a:t/>
            </a:r>
            <a:endParaRPr sz="1452">
              <a:solidFill>
                <a:schemeClr val="dk1"/>
              </a:solidFill>
            </a:endParaRPr>
          </a:p>
          <a:p>
            <a:pPr indent="0" lvl="0" marL="0" rtl="0" algn="l">
              <a:lnSpc>
                <a:spcPct val="100000"/>
              </a:lnSpc>
              <a:spcBef>
                <a:spcPts val="0"/>
              </a:spcBef>
              <a:spcAft>
                <a:spcPts val="0"/>
              </a:spcAft>
              <a:buSzPts val="852"/>
              <a:buNone/>
            </a:pPr>
            <a:r>
              <a:t/>
            </a:r>
            <a:endParaRPr b="1" sz="1917">
              <a:solidFill>
                <a:srgbClr val="3A3A3A"/>
              </a:solidFill>
              <a:highlight>
                <a:srgbClr val="FFFFFF"/>
              </a:highlight>
            </a:endParaRPr>
          </a:p>
          <a:p>
            <a:pPr indent="0" lvl="0" marL="0" rtl="0" algn="l">
              <a:lnSpc>
                <a:spcPct val="100000"/>
              </a:lnSpc>
              <a:spcBef>
                <a:spcPts val="1500"/>
              </a:spcBef>
              <a:spcAft>
                <a:spcPts val="0"/>
              </a:spcAft>
              <a:buClr>
                <a:schemeClr val="dk1"/>
              </a:buClr>
              <a:buSzPts val="852"/>
              <a:buFont typeface="Arial"/>
              <a:buNone/>
            </a:pPr>
            <a:r>
              <a:t/>
            </a:r>
            <a:endParaRPr b="1" sz="1762">
              <a:solidFill>
                <a:srgbClr val="3A3A3A"/>
              </a:solidFill>
              <a:highlight>
                <a:srgbClr val="FFFFFF"/>
              </a:highlight>
            </a:endParaRPr>
          </a:p>
          <a:p>
            <a:pPr indent="0" lvl="0" marL="0" rtl="0" algn="l">
              <a:lnSpc>
                <a:spcPct val="95000"/>
              </a:lnSpc>
              <a:spcBef>
                <a:spcPts val="1500"/>
              </a:spcBef>
              <a:spcAft>
                <a:spcPts val="1200"/>
              </a:spcAft>
              <a:buSzPts val="852"/>
              <a:buNone/>
            </a:pPr>
            <a:r>
              <a:t/>
            </a:r>
            <a:endParaRPr sz="1995"/>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4"/>
          <p:cNvSpPr txBox="1"/>
          <p:nvPr>
            <p:ph idx="1" type="body"/>
          </p:nvPr>
        </p:nvSpPr>
        <p:spPr>
          <a:xfrm>
            <a:off x="0" y="0"/>
            <a:ext cx="9203400" cy="51435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2550">
                <a:solidFill>
                  <a:srgbClr val="F9332B"/>
                </a:solidFill>
              </a:rPr>
              <a:t>5.Galloping Inflation</a:t>
            </a:r>
            <a:r>
              <a:rPr b="1" lang="en" sz="2550">
                <a:solidFill>
                  <a:srgbClr val="0C4E54"/>
                </a:solidFill>
              </a:rPr>
              <a:t> </a:t>
            </a:r>
            <a:r>
              <a:rPr b="1" lang="en" sz="2400">
                <a:solidFill>
                  <a:schemeClr val="accent2"/>
                </a:solidFill>
                <a:latin typeface="Roboto"/>
                <a:ea typeface="Roboto"/>
                <a:cs typeface="Roboto"/>
                <a:sym typeface="Roboto"/>
              </a:rPr>
              <a:t>Galloping inflation occurs when the rate is between 20-1000%. In such situations, there is too much instability within the economy. As a result, the governing bodies fail to bring situations within control. For example, in the 1990s, Russia faced a galloping situation where the prices of food and goods increased severely. In 1993, the rate in Russia was 839.21 %.</a:t>
            </a:r>
            <a:endParaRPr b="1" sz="2400">
              <a:solidFill>
                <a:schemeClr val="accent2"/>
              </a:solidFill>
              <a:latin typeface="Roboto"/>
              <a:ea typeface="Roboto"/>
              <a:cs typeface="Roboto"/>
              <a:sym typeface="Roboto"/>
            </a:endParaRPr>
          </a:p>
          <a:p>
            <a:pPr indent="0" lvl="0" marL="0" rtl="0" algn="l">
              <a:lnSpc>
                <a:spcPct val="120000"/>
              </a:lnSpc>
              <a:spcBef>
                <a:spcPts val="1500"/>
              </a:spcBef>
              <a:spcAft>
                <a:spcPts val="0"/>
              </a:spcAft>
              <a:buNone/>
            </a:pPr>
            <a:r>
              <a:rPr b="1" lang="en" sz="2750">
                <a:solidFill>
                  <a:srgbClr val="F9332B"/>
                </a:solidFill>
              </a:rPr>
              <a:t> 7.Hyperinflation</a:t>
            </a:r>
            <a:r>
              <a:rPr b="1" lang="en" sz="2550">
                <a:solidFill>
                  <a:srgbClr val="0C4E54"/>
                </a:solidFill>
              </a:rPr>
              <a:t> </a:t>
            </a:r>
            <a:r>
              <a:rPr b="1" lang="en" sz="2600">
                <a:solidFill>
                  <a:srgbClr val="0C4E54"/>
                </a:solidFill>
                <a:latin typeface="Roboto"/>
                <a:ea typeface="Roboto"/>
                <a:cs typeface="Roboto"/>
                <a:sym typeface="Roboto"/>
              </a:rPr>
              <a:t>Hyperinflation</a:t>
            </a:r>
            <a:r>
              <a:rPr b="1" lang="en" sz="2600">
                <a:solidFill>
                  <a:schemeClr val="accent2"/>
                </a:solidFill>
                <a:latin typeface="Roboto"/>
                <a:ea typeface="Roboto"/>
                <a:cs typeface="Roboto"/>
                <a:sym typeface="Roboto"/>
              </a:rPr>
              <a:t> occurs when the rate is above 1000%. At this stage, the value of money depreciates faster.</a:t>
            </a:r>
            <a:endParaRPr b="1" sz="2600">
              <a:solidFill>
                <a:schemeClr val="accent2"/>
              </a:solidFill>
              <a:latin typeface="Roboto"/>
              <a:ea typeface="Roboto"/>
              <a:cs typeface="Roboto"/>
              <a:sym typeface="Roboto"/>
            </a:endParaRPr>
          </a:p>
          <a:p>
            <a:pPr indent="0" lvl="0" marL="0" rtl="0" algn="l">
              <a:lnSpc>
                <a:spcPct val="120000"/>
              </a:lnSpc>
              <a:spcBef>
                <a:spcPts val="1500"/>
              </a:spcBef>
              <a:spcAft>
                <a:spcPts val="0"/>
              </a:spcAft>
              <a:buNone/>
            </a:pPr>
            <a:r>
              <a:t/>
            </a:r>
            <a:endParaRPr b="1" sz="2900">
              <a:solidFill>
                <a:schemeClr val="accent2"/>
              </a:solidFill>
              <a:latin typeface="Roboto"/>
              <a:ea typeface="Roboto"/>
              <a:cs typeface="Roboto"/>
              <a:sym typeface="Roboto"/>
            </a:endParaRPr>
          </a:p>
          <a:p>
            <a:pPr indent="0" lvl="0" marL="0" rtl="0" algn="l">
              <a:lnSpc>
                <a:spcPct val="155000"/>
              </a:lnSpc>
              <a:spcBef>
                <a:spcPts val="1500"/>
              </a:spcBef>
              <a:spcAft>
                <a:spcPts val="0"/>
              </a:spcAft>
              <a:buClr>
                <a:schemeClr val="dk1"/>
              </a:buClr>
              <a:buSzPts val="1100"/>
              <a:buFont typeface="Arial"/>
              <a:buNone/>
            </a:pPr>
            <a:r>
              <a:t/>
            </a:r>
            <a:endParaRPr b="1" sz="2550">
              <a:solidFill>
                <a:srgbClr val="0C4E54"/>
              </a:solidFill>
            </a:endParaRPr>
          </a:p>
          <a:p>
            <a:pPr indent="0" lvl="0" marL="0" rtl="0" algn="l">
              <a:spcBef>
                <a:spcPts val="1500"/>
              </a:spcBef>
              <a:spcAft>
                <a:spcPts val="1200"/>
              </a:spcAft>
              <a:buNone/>
            </a:pPr>
            <a:r>
              <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solidFill>
                  <a:srgbClr val="FF0000"/>
                </a:solidFill>
              </a:rPr>
              <a:t>MEANING AND PHASES OF BUSINESS CYCLE</a:t>
            </a:r>
            <a:endParaRPr b="1" sz="2720">
              <a:solidFill>
                <a:srgbClr val="FF0000"/>
              </a:solidFill>
            </a:endParaRPr>
          </a:p>
        </p:txBody>
      </p:sp>
      <p:sp>
        <p:nvSpPr>
          <p:cNvPr id="401" name="Google Shape;401;p75"/>
          <p:cNvSpPr txBox="1"/>
          <p:nvPr>
            <p:ph idx="1" type="body"/>
          </p:nvPr>
        </p:nvSpPr>
        <p:spPr>
          <a:xfrm>
            <a:off x="0" y="471375"/>
            <a:ext cx="9144000" cy="46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50">
                <a:solidFill>
                  <a:schemeClr val="dk1"/>
                </a:solidFill>
                <a:highlight>
                  <a:srgbClr val="FFFFFF"/>
                </a:highlight>
                <a:latin typeface="Roboto"/>
                <a:ea typeface="Roboto"/>
                <a:cs typeface="Roboto"/>
                <a:sym typeface="Roboto"/>
              </a:rPr>
              <a:t>A business cycle is a cycle of fluctuations in the Gross Domestic Product (GDP) around its long-term natural growth rate. It explains the expansion and contraction in economic activity that an economy experiences over time.</a:t>
            </a:r>
            <a:endParaRPr b="1" sz="1750">
              <a:solidFill>
                <a:schemeClr val="dk1"/>
              </a:solidFill>
              <a:highlight>
                <a:srgbClr val="FFFFFF"/>
              </a:highlight>
              <a:latin typeface="Roboto"/>
              <a:ea typeface="Roboto"/>
              <a:cs typeface="Roboto"/>
              <a:sym typeface="Roboto"/>
            </a:endParaRPr>
          </a:p>
          <a:p>
            <a:pPr indent="0" lvl="0" marL="0" rtl="0" algn="l">
              <a:spcBef>
                <a:spcPts val="1800"/>
              </a:spcBef>
              <a:spcAft>
                <a:spcPts val="0"/>
              </a:spcAft>
              <a:buNone/>
            </a:pPr>
            <a:r>
              <a:rPr b="1" lang="en" sz="1950">
                <a:solidFill>
                  <a:schemeClr val="dk1"/>
                </a:solidFill>
                <a:highlight>
                  <a:srgbClr val="FFFFFF"/>
                </a:highlight>
                <a:latin typeface="Roboto"/>
                <a:ea typeface="Roboto"/>
                <a:cs typeface="Roboto"/>
                <a:sym typeface="Roboto"/>
              </a:rPr>
              <a:t>A business cycle is completed when it goes through a single boom and a single contraction in sequence. The time period to complete this sequence is called the length of the business cycle.</a:t>
            </a:r>
            <a:endParaRPr b="1" sz="1950">
              <a:solidFill>
                <a:schemeClr val="dk1"/>
              </a:solidFill>
              <a:highlight>
                <a:srgbClr val="FFFFFF"/>
              </a:highlight>
              <a:latin typeface="Roboto"/>
              <a:ea typeface="Roboto"/>
              <a:cs typeface="Roboto"/>
              <a:sym typeface="Roboto"/>
            </a:endParaRPr>
          </a:p>
          <a:p>
            <a:pPr indent="0" lvl="0" marL="0" rtl="0" algn="l">
              <a:spcBef>
                <a:spcPts val="1800"/>
              </a:spcBef>
              <a:spcAft>
                <a:spcPts val="0"/>
              </a:spcAft>
              <a:buNone/>
            </a:pPr>
            <a:r>
              <a:rPr b="1" lang="en" sz="1950">
                <a:solidFill>
                  <a:schemeClr val="dk1"/>
                </a:solidFill>
                <a:highlight>
                  <a:srgbClr val="FFFFFF"/>
                </a:highlight>
                <a:latin typeface="Roboto"/>
                <a:ea typeface="Roboto"/>
                <a:cs typeface="Roboto"/>
                <a:sym typeface="Roboto"/>
              </a:rPr>
              <a:t>A boom is characterized by a period of rapid economic growth whereas a period of relatively stagnated economic growth is a recession. </a:t>
            </a:r>
            <a:endParaRPr b="1" sz="1950">
              <a:solidFill>
                <a:schemeClr val="dk1"/>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t/>
            </a:r>
            <a:endParaRPr b="1" sz="2350">
              <a:solidFill>
                <a:schemeClr val="dk1"/>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1200"/>
              </a:spcAft>
              <a:buNone/>
            </a:pPr>
            <a:r>
              <a:t/>
            </a:r>
            <a:endParaRPr b="1">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76"/>
          <p:cNvPicPr preferRelativeResize="0"/>
          <p:nvPr/>
        </p:nvPicPr>
        <p:blipFill>
          <a:blip r:embed="rId3">
            <a:alphaModFix/>
          </a:blip>
          <a:stretch>
            <a:fillRect/>
          </a:stretch>
        </p:blipFill>
        <p:spPr>
          <a:xfrm>
            <a:off x="516125" y="0"/>
            <a:ext cx="8111749" cy="51435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7"/>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 sz="2300">
                <a:solidFill>
                  <a:srgbClr val="FF0000"/>
                </a:solidFill>
                <a:highlight>
                  <a:srgbClr val="FFFFFF"/>
                </a:highlight>
                <a:latin typeface="Roboto"/>
                <a:ea typeface="Roboto"/>
                <a:cs typeface="Roboto"/>
                <a:sym typeface="Roboto"/>
              </a:rPr>
              <a:t>1. Expansion</a:t>
            </a:r>
            <a:endParaRPr b="1" sz="2300">
              <a:solidFill>
                <a:srgbClr val="FF0000"/>
              </a:solidFill>
              <a:highlight>
                <a:srgbClr val="FFFFFF"/>
              </a:highlight>
              <a:latin typeface="Roboto"/>
              <a:ea typeface="Roboto"/>
              <a:cs typeface="Roboto"/>
              <a:sym typeface="Roboto"/>
            </a:endParaRPr>
          </a:p>
          <a:p>
            <a:pPr indent="0" lvl="0" marL="0" rtl="0" algn="l">
              <a:spcBef>
                <a:spcPts val="200"/>
              </a:spcBef>
              <a:spcAft>
                <a:spcPts val="0"/>
              </a:spcAft>
              <a:buClr>
                <a:schemeClr val="dk1"/>
              </a:buClr>
              <a:buSzPts val="1100"/>
              <a:buFont typeface="Arial"/>
              <a:buNone/>
            </a:pPr>
            <a:r>
              <a:rPr b="1" lang="en" sz="1950">
                <a:solidFill>
                  <a:schemeClr val="dk1"/>
                </a:solidFill>
                <a:highlight>
                  <a:srgbClr val="FFFFFF"/>
                </a:highlight>
                <a:latin typeface="Roboto"/>
                <a:ea typeface="Roboto"/>
                <a:cs typeface="Roboto"/>
                <a:sym typeface="Roboto"/>
              </a:rPr>
              <a:t>The first stage in the business cycle is expansion. In this stage, there is an increase in positive economic indicators such as employment, income, output, wages, profits, demand, and supply of goods and services. Debtors are generally paying their debts on time, the velocity of the money supply is high, and investment is high. This process continues as long as economic conditions are favorable for expansion.</a:t>
            </a:r>
            <a:endParaRPr b="1" sz="1950">
              <a:solidFill>
                <a:schemeClr val="dk1"/>
              </a:solidFill>
              <a:highlight>
                <a:srgbClr val="FFFFFF"/>
              </a:highlight>
              <a:latin typeface="Roboto"/>
              <a:ea typeface="Roboto"/>
              <a:cs typeface="Roboto"/>
              <a:sym typeface="Roboto"/>
            </a:endParaRPr>
          </a:p>
          <a:p>
            <a:pPr indent="0" lvl="0" marL="0" rtl="0" algn="l">
              <a:lnSpc>
                <a:spcPct val="125000"/>
              </a:lnSpc>
              <a:spcBef>
                <a:spcPts val="1800"/>
              </a:spcBef>
              <a:spcAft>
                <a:spcPts val="0"/>
              </a:spcAft>
              <a:buClr>
                <a:schemeClr val="dk1"/>
              </a:buClr>
              <a:buSzPts val="1100"/>
              <a:buFont typeface="Arial"/>
              <a:buNone/>
            </a:pPr>
            <a:r>
              <a:rPr b="1" lang="en" sz="2500">
                <a:solidFill>
                  <a:srgbClr val="F9332B"/>
                </a:solidFill>
                <a:highlight>
                  <a:srgbClr val="FFFFFF"/>
                </a:highlight>
                <a:latin typeface="Roboto"/>
                <a:ea typeface="Roboto"/>
                <a:cs typeface="Roboto"/>
                <a:sym typeface="Roboto"/>
              </a:rPr>
              <a:t>2. Peak</a:t>
            </a:r>
            <a:endParaRPr b="1" sz="2500">
              <a:solidFill>
                <a:srgbClr val="F9332B"/>
              </a:solidFill>
              <a:highlight>
                <a:srgbClr val="FFFFFF"/>
              </a:highlight>
              <a:latin typeface="Roboto"/>
              <a:ea typeface="Roboto"/>
              <a:cs typeface="Roboto"/>
              <a:sym typeface="Roboto"/>
            </a:endParaRPr>
          </a:p>
          <a:p>
            <a:pPr indent="0" lvl="0" marL="0" rtl="0" algn="l">
              <a:spcBef>
                <a:spcPts val="200"/>
              </a:spcBef>
              <a:spcAft>
                <a:spcPts val="0"/>
              </a:spcAft>
              <a:buClr>
                <a:schemeClr val="dk1"/>
              </a:buClr>
              <a:buSzPts val="1100"/>
              <a:buFont typeface="Arial"/>
              <a:buNone/>
            </a:pPr>
            <a:r>
              <a:rPr b="1" lang="en" sz="1950">
                <a:solidFill>
                  <a:schemeClr val="dk1"/>
                </a:solidFill>
                <a:highlight>
                  <a:srgbClr val="FFFFFF"/>
                </a:highlight>
                <a:latin typeface="Roboto"/>
                <a:ea typeface="Roboto"/>
                <a:cs typeface="Roboto"/>
                <a:sym typeface="Roboto"/>
              </a:rPr>
              <a:t>The economy then reaches a saturation point, or peak, which is the second stage of the business cycle. The maximum limit of growth is attained. The economic indicators do not grow further and are at their highest. Prices are at their peak. This stage marks the reversal point in the trend of economic growth. Consumers tend to restructure their budgets at this point.</a:t>
            </a:r>
            <a:endParaRPr b="1" sz="1950">
              <a:solidFill>
                <a:schemeClr val="dk1"/>
              </a:solidFill>
              <a:highlight>
                <a:srgbClr val="FFFFFF"/>
              </a:highlight>
              <a:latin typeface="Roboto"/>
              <a:ea typeface="Roboto"/>
              <a:cs typeface="Roboto"/>
              <a:sym typeface="Roboto"/>
            </a:endParaRPr>
          </a:p>
          <a:p>
            <a:pPr indent="0" lvl="0" marL="0" rtl="0" algn="l">
              <a:spcBef>
                <a:spcPts val="1800"/>
              </a:spcBef>
              <a:spcAft>
                <a:spcPts val="1200"/>
              </a:spcAft>
              <a:buNone/>
            </a:pPr>
            <a:r>
              <a:t/>
            </a:r>
            <a:endParaRPr b="1" sz="24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 sz="1500">
                <a:solidFill>
                  <a:srgbClr val="F9332B"/>
                </a:solidFill>
                <a:highlight>
                  <a:srgbClr val="FFFFFF"/>
                </a:highlight>
                <a:latin typeface="Roboto"/>
                <a:ea typeface="Roboto"/>
                <a:cs typeface="Roboto"/>
                <a:sym typeface="Roboto"/>
              </a:rPr>
              <a:t>3. Recession</a:t>
            </a:r>
            <a:endParaRPr b="1" sz="1500">
              <a:solidFill>
                <a:srgbClr val="F9332B"/>
              </a:solidFill>
              <a:highlight>
                <a:srgbClr val="FFFFFF"/>
              </a:highlight>
              <a:latin typeface="Roboto"/>
              <a:ea typeface="Roboto"/>
              <a:cs typeface="Roboto"/>
              <a:sym typeface="Roboto"/>
            </a:endParaRPr>
          </a:p>
          <a:p>
            <a:pPr indent="0" lvl="0" marL="0" rtl="0" algn="l">
              <a:spcBef>
                <a:spcPts val="200"/>
              </a:spcBef>
              <a:spcAft>
                <a:spcPts val="0"/>
              </a:spcAft>
              <a:buClr>
                <a:schemeClr val="dk1"/>
              </a:buClr>
              <a:buSzPts val="1100"/>
              <a:buFont typeface="Arial"/>
              <a:buNone/>
            </a:pPr>
            <a:r>
              <a:rPr b="1" lang="en" sz="1750">
                <a:solidFill>
                  <a:srgbClr val="040C28"/>
                </a:solidFill>
                <a:highlight>
                  <a:srgbClr val="FFFFFF"/>
                </a:highlight>
                <a:latin typeface="Roboto"/>
                <a:ea typeface="Roboto"/>
                <a:cs typeface="Roboto"/>
                <a:sym typeface="Roboto"/>
              </a:rPr>
              <a:t>The recession is the stage that follows the peak phase. The demand for goods and services starts declining rapidly and steadily in this phase. Producers do not notice the decrease in demand instantly and go on producing, which creates a situation of excess supply in the market. Prices tend to fall. All positive economic indicators such as income, output, wages, etc., consequently start to fall.</a:t>
            </a:r>
            <a:endParaRPr b="1" sz="1750">
              <a:solidFill>
                <a:srgbClr val="040C28"/>
              </a:solidFill>
              <a:highlight>
                <a:srgbClr val="FFFFFF"/>
              </a:highlight>
              <a:latin typeface="Roboto"/>
              <a:ea typeface="Roboto"/>
              <a:cs typeface="Roboto"/>
              <a:sym typeface="Roboto"/>
            </a:endParaRPr>
          </a:p>
          <a:p>
            <a:pPr indent="0" lvl="0" marL="0" rtl="0" algn="l">
              <a:lnSpc>
                <a:spcPct val="125000"/>
              </a:lnSpc>
              <a:spcBef>
                <a:spcPts val="1800"/>
              </a:spcBef>
              <a:spcAft>
                <a:spcPts val="0"/>
              </a:spcAft>
              <a:buClr>
                <a:schemeClr val="dk1"/>
              </a:buClr>
              <a:buSzPts val="1100"/>
              <a:buFont typeface="Arial"/>
              <a:buNone/>
            </a:pPr>
            <a:r>
              <a:rPr b="1" lang="en" sz="1500">
                <a:solidFill>
                  <a:srgbClr val="F9332B"/>
                </a:solidFill>
                <a:highlight>
                  <a:srgbClr val="FFFFFF"/>
                </a:highlight>
                <a:latin typeface="Roboto"/>
                <a:ea typeface="Roboto"/>
                <a:cs typeface="Roboto"/>
                <a:sym typeface="Roboto"/>
              </a:rPr>
              <a:t>4. Depression</a:t>
            </a:r>
            <a:endParaRPr b="1" sz="1500">
              <a:solidFill>
                <a:srgbClr val="F9332B"/>
              </a:solidFill>
              <a:highlight>
                <a:srgbClr val="FFFFFF"/>
              </a:highlight>
              <a:latin typeface="Roboto"/>
              <a:ea typeface="Roboto"/>
              <a:cs typeface="Roboto"/>
              <a:sym typeface="Roboto"/>
            </a:endParaRPr>
          </a:p>
          <a:p>
            <a:pPr indent="0" lvl="0" marL="0" rtl="0" algn="l">
              <a:spcBef>
                <a:spcPts val="200"/>
              </a:spcBef>
              <a:spcAft>
                <a:spcPts val="0"/>
              </a:spcAft>
              <a:buNone/>
            </a:pPr>
            <a:r>
              <a:rPr b="1" lang="en" sz="1750">
                <a:solidFill>
                  <a:srgbClr val="040C28"/>
                </a:solidFill>
                <a:highlight>
                  <a:srgbClr val="FFFFFF"/>
                </a:highlight>
                <a:latin typeface="Roboto"/>
                <a:ea typeface="Roboto"/>
                <a:cs typeface="Roboto"/>
                <a:sym typeface="Roboto"/>
              </a:rPr>
              <a:t>There is a commensurate rise in unemployment. The growth in the economy continues to decline, and as this falls below the steady growth line, the stage is called a depression.</a:t>
            </a:r>
            <a:endParaRPr b="1" sz="1750">
              <a:solidFill>
                <a:srgbClr val="040C28"/>
              </a:solidFill>
              <a:highlight>
                <a:srgbClr val="FFFFFF"/>
              </a:highlight>
              <a:latin typeface="Roboto"/>
              <a:ea typeface="Roboto"/>
              <a:cs typeface="Roboto"/>
              <a:sym typeface="Roboto"/>
            </a:endParaRPr>
          </a:p>
          <a:p>
            <a:pPr indent="0" lvl="0" marL="0" rtl="0" algn="l">
              <a:lnSpc>
                <a:spcPct val="125000"/>
              </a:lnSpc>
              <a:spcBef>
                <a:spcPts val="1800"/>
              </a:spcBef>
              <a:spcAft>
                <a:spcPts val="0"/>
              </a:spcAft>
              <a:buNone/>
            </a:pPr>
            <a:r>
              <a:rPr b="1" lang="en" sz="1500">
                <a:solidFill>
                  <a:srgbClr val="F9332B"/>
                </a:solidFill>
                <a:highlight>
                  <a:srgbClr val="FFFFFF"/>
                </a:highlight>
                <a:latin typeface="Roboto"/>
                <a:ea typeface="Roboto"/>
                <a:cs typeface="Roboto"/>
                <a:sym typeface="Roboto"/>
              </a:rPr>
              <a:t>5. Trough</a:t>
            </a:r>
            <a:endParaRPr b="1" sz="1500">
              <a:solidFill>
                <a:srgbClr val="F9332B"/>
              </a:solidFill>
              <a:highlight>
                <a:srgbClr val="FFFFFF"/>
              </a:highlight>
              <a:latin typeface="Roboto"/>
              <a:ea typeface="Roboto"/>
              <a:cs typeface="Roboto"/>
              <a:sym typeface="Roboto"/>
            </a:endParaRPr>
          </a:p>
          <a:p>
            <a:pPr indent="0" lvl="0" marL="0" rtl="0" algn="l">
              <a:spcBef>
                <a:spcPts val="200"/>
              </a:spcBef>
              <a:spcAft>
                <a:spcPts val="0"/>
              </a:spcAft>
              <a:buNone/>
            </a:pPr>
            <a:r>
              <a:rPr b="1" lang="en" sz="1750">
                <a:solidFill>
                  <a:srgbClr val="040C28"/>
                </a:solidFill>
                <a:highlight>
                  <a:srgbClr val="FFFFFF"/>
                </a:highlight>
                <a:latin typeface="Roboto"/>
                <a:ea typeface="Roboto"/>
                <a:cs typeface="Roboto"/>
                <a:sym typeface="Roboto"/>
              </a:rPr>
              <a:t>In the depression stage, the economy’s growth rate becomes negative. There is further decline until the prices of factors, as well as the demand and supply of goods and services, contract to reach their lowest point. The economy eventually reaches the trough. It is the negative saturation point for an economy. There is extensive depletion of national income and expenditure.</a:t>
            </a:r>
            <a:endParaRPr b="1" sz="1750">
              <a:solidFill>
                <a:srgbClr val="040C28"/>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t/>
            </a:r>
            <a:endParaRPr b="1" sz="1750">
              <a:solidFill>
                <a:srgbClr val="040C28"/>
              </a:solidFill>
              <a:highlight>
                <a:srgbClr val="FFFFFF"/>
              </a:highlight>
              <a:latin typeface="Roboto"/>
              <a:ea typeface="Roboto"/>
              <a:cs typeface="Roboto"/>
              <a:sym typeface="Roboto"/>
            </a:endParaRPr>
          </a:p>
          <a:p>
            <a:pPr indent="0" lvl="0" marL="0" rtl="0" algn="l">
              <a:spcBef>
                <a:spcPts val="1800"/>
              </a:spcBef>
              <a:spcAft>
                <a:spcPts val="1200"/>
              </a:spcAft>
              <a:buNone/>
            </a:pPr>
            <a:r>
              <a:t/>
            </a:r>
            <a:endParaRPr b="1" sz="2200">
              <a:solidFill>
                <a:srgbClr val="040C28"/>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9"/>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 sz="2100">
                <a:solidFill>
                  <a:srgbClr val="F9332B"/>
                </a:solidFill>
                <a:highlight>
                  <a:srgbClr val="FFFFFF"/>
                </a:highlight>
                <a:latin typeface="Roboto"/>
                <a:ea typeface="Roboto"/>
                <a:cs typeface="Roboto"/>
                <a:sym typeface="Roboto"/>
              </a:rPr>
              <a:t>6. Recovery</a:t>
            </a:r>
            <a:endParaRPr b="1" sz="2100">
              <a:solidFill>
                <a:srgbClr val="F9332B"/>
              </a:solidFill>
              <a:highlight>
                <a:srgbClr val="FFFFFF"/>
              </a:highlight>
              <a:latin typeface="Roboto"/>
              <a:ea typeface="Roboto"/>
              <a:cs typeface="Roboto"/>
              <a:sym typeface="Roboto"/>
            </a:endParaRPr>
          </a:p>
          <a:p>
            <a:pPr indent="0" lvl="0" marL="0" rtl="0" algn="l">
              <a:spcBef>
                <a:spcPts val="200"/>
              </a:spcBef>
              <a:spcAft>
                <a:spcPts val="0"/>
              </a:spcAft>
              <a:buClr>
                <a:schemeClr val="dk1"/>
              </a:buClr>
              <a:buSzPts val="1100"/>
              <a:buFont typeface="Arial"/>
              <a:buNone/>
            </a:pPr>
            <a:r>
              <a:rPr b="1" lang="en" sz="1950">
                <a:solidFill>
                  <a:srgbClr val="111111"/>
                </a:solidFill>
                <a:highlight>
                  <a:srgbClr val="FFFFFF"/>
                </a:highlight>
                <a:latin typeface="Roboto"/>
                <a:ea typeface="Roboto"/>
                <a:cs typeface="Roboto"/>
                <a:sym typeface="Roboto"/>
              </a:rPr>
              <a:t>After the trough, the economy moves to the stage of recovery. In this phase, there is a turnaround in the economy, and it begins to recover from the negative growth rate. Demand starts to pick up due to low prices and, consequently, supply begins to increase. The population develops a positive attitude towards investment and employment and production starts increasing.</a:t>
            </a:r>
            <a:endParaRPr b="1" sz="1950">
              <a:solidFill>
                <a:srgbClr val="111111"/>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rPr b="1" lang="en" sz="1950">
                <a:solidFill>
                  <a:srgbClr val="111111"/>
                </a:solidFill>
                <a:highlight>
                  <a:srgbClr val="FFFFFF"/>
                </a:highlight>
                <a:latin typeface="Roboto"/>
                <a:ea typeface="Roboto"/>
                <a:cs typeface="Roboto"/>
                <a:sym typeface="Roboto"/>
              </a:rPr>
              <a:t>Employment begins to rise and, due to accumulated cash balances with the bankers, lending also shows positive signals. In this phase, depreciated capital is replaced, leading to new investments in the production process. Recovery continues until the economy returns to steady growth levels. </a:t>
            </a:r>
            <a:endParaRPr b="1" sz="1950">
              <a:solidFill>
                <a:srgbClr val="111111"/>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rPr b="1" lang="en" sz="1950">
                <a:solidFill>
                  <a:srgbClr val="111111"/>
                </a:solidFill>
                <a:highlight>
                  <a:srgbClr val="FFFFFF"/>
                </a:highlight>
                <a:latin typeface="Roboto"/>
                <a:ea typeface="Roboto"/>
                <a:cs typeface="Roboto"/>
                <a:sym typeface="Roboto"/>
              </a:rPr>
              <a:t>This completes one full business cycle of boom and contraction. </a:t>
            </a:r>
            <a:r>
              <a:rPr b="1" lang="en" sz="1950">
                <a:solidFill>
                  <a:srgbClr val="FF0000"/>
                </a:solidFill>
                <a:highlight>
                  <a:srgbClr val="FFFFFF"/>
                </a:highlight>
                <a:latin typeface="Roboto"/>
                <a:ea typeface="Roboto"/>
                <a:cs typeface="Roboto"/>
                <a:sym typeface="Roboto"/>
              </a:rPr>
              <a:t>The extreme points are the peak and the trough.</a:t>
            </a:r>
            <a:endParaRPr b="1" sz="1950">
              <a:solidFill>
                <a:srgbClr val="FF0000"/>
              </a:solidFill>
              <a:highlight>
                <a:srgbClr val="FFFFFF"/>
              </a:highlight>
              <a:latin typeface="Roboto"/>
              <a:ea typeface="Roboto"/>
              <a:cs typeface="Roboto"/>
              <a:sym typeface="Roboto"/>
            </a:endParaRPr>
          </a:p>
          <a:p>
            <a:pPr indent="0" lvl="0" marL="0" rtl="0" algn="l">
              <a:spcBef>
                <a:spcPts val="1800"/>
              </a:spcBef>
              <a:spcAft>
                <a:spcPts val="1200"/>
              </a:spcAft>
              <a:buNone/>
            </a:pPr>
            <a:r>
              <a:t/>
            </a:r>
            <a:endParaRPr b="1" sz="2400">
              <a:solidFill>
                <a:srgbClr val="11111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9200">
                <a:solidFill>
                  <a:srgbClr val="F9332B"/>
                </a:solidFill>
              </a:rPr>
              <a:t>THANK YOU</a:t>
            </a:r>
            <a:endParaRPr sz="9200">
              <a:solidFill>
                <a:srgbClr val="F9332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0" y="59525"/>
            <a:ext cx="8832300" cy="5084100"/>
          </a:xfrm>
          <a:prstGeom prst="rect">
            <a:avLst/>
          </a:prstGeom>
        </p:spPr>
        <p:txBody>
          <a:bodyPr anchorCtr="0" anchor="t" bIns="91425" lIns="91425" spcFirstLastPara="1" rIns="91425" wrap="square" tIns="91425">
            <a:noAutofit/>
          </a:bodyPr>
          <a:lstStyle/>
          <a:p>
            <a:pPr indent="0" lvl="0" marL="0" rtl="0" algn="just">
              <a:lnSpc>
                <a:spcPct val="140000"/>
              </a:lnSpc>
              <a:spcBef>
                <a:spcPts val="1500"/>
              </a:spcBef>
              <a:spcAft>
                <a:spcPts val="0"/>
              </a:spcAft>
              <a:buSzPts val="523"/>
              <a:buNone/>
            </a:pPr>
            <a:r>
              <a:rPr b="1" i="1" lang="en" sz="1652">
                <a:solidFill>
                  <a:srgbClr val="F9332B"/>
                </a:solidFill>
                <a:highlight>
                  <a:srgbClr val="FFFFFF"/>
                </a:highlight>
                <a:latin typeface="Verdana"/>
                <a:ea typeface="Verdana"/>
                <a:cs typeface="Verdana"/>
                <a:sym typeface="Verdana"/>
              </a:rPr>
              <a:t>Examples -</a:t>
            </a:r>
            <a:endParaRPr b="1" i="1" sz="1652">
              <a:solidFill>
                <a:srgbClr val="F9332B"/>
              </a:solidFill>
              <a:highlight>
                <a:srgbClr val="FFFFFF"/>
              </a:highlight>
              <a:latin typeface="Verdana"/>
              <a:ea typeface="Verdana"/>
              <a:cs typeface="Verdana"/>
              <a:sym typeface="Verdana"/>
            </a:endParaRPr>
          </a:p>
          <a:p>
            <a:pPr indent="0" lvl="0" marL="0" rtl="0" algn="just">
              <a:lnSpc>
                <a:spcPct val="140000"/>
              </a:lnSpc>
              <a:spcBef>
                <a:spcPts val="1500"/>
              </a:spcBef>
              <a:spcAft>
                <a:spcPts val="0"/>
              </a:spcAft>
              <a:buClr>
                <a:schemeClr val="dk1"/>
              </a:buClr>
              <a:buSzPts val="523"/>
              <a:buFont typeface="Arial"/>
              <a:buNone/>
            </a:pPr>
            <a:r>
              <a:rPr b="1" i="1" lang="en" sz="1652">
                <a:solidFill>
                  <a:srgbClr val="F9332B"/>
                </a:solidFill>
                <a:highlight>
                  <a:srgbClr val="FFFFFF"/>
                </a:highlight>
                <a:latin typeface="Verdana"/>
                <a:ea typeface="Verdana"/>
                <a:cs typeface="Verdana"/>
                <a:sym typeface="Verdana"/>
              </a:rPr>
              <a:t>Positive Economic</a:t>
            </a:r>
            <a:r>
              <a:rPr b="1" i="1" lang="en" sz="1652">
                <a:solidFill>
                  <a:srgbClr val="F9332B"/>
                </a:solidFill>
                <a:highlight>
                  <a:srgbClr val="FFFFFF"/>
                </a:highlight>
                <a:latin typeface="Verdana"/>
                <a:ea typeface="Verdana"/>
                <a:cs typeface="Verdana"/>
                <a:sym typeface="Verdana"/>
              </a:rPr>
              <a:t>s   </a:t>
            </a:r>
            <a:r>
              <a:rPr b="1" lang="en" sz="1652">
                <a:solidFill>
                  <a:srgbClr val="333333"/>
                </a:solidFill>
                <a:highlight>
                  <a:srgbClr val="FFFFFF"/>
                </a:highlight>
                <a:latin typeface="Times New Roman"/>
                <a:ea typeface="Times New Roman"/>
                <a:cs typeface="Times New Roman"/>
                <a:sym typeface="Times New Roman"/>
              </a:rPr>
              <a:t>a.</a:t>
            </a:r>
            <a:r>
              <a:rPr b="1" lang="en" sz="1319">
                <a:solidFill>
                  <a:srgbClr val="333333"/>
                </a:solidFill>
                <a:highlight>
                  <a:srgbClr val="FFFFFF"/>
                </a:highlight>
                <a:latin typeface="Times New Roman"/>
                <a:ea typeface="Times New Roman"/>
                <a:cs typeface="Times New Roman"/>
                <a:sym typeface="Times New Roman"/>
              </a:rPr>
              <a:t>        </a:t>
            </a:r>
            <a:r>
              <a:rPr b="1" lang="en" sz="1652">
                <a:solidFill>
                  <a:srgbClr val="333333"/>
                </a:solidFill>
                <a:highlight>
                  <a:srgbClr val="FFFFFF"/>
                </a:highlight>
                <a:latin typeface="Times New Roman"/>
                <a:ea typeface="Times New Roman"/>
                <a:cs typeface="Times New Roman"/>
                <a:sym typeface="Times New Roman"/>
              </a:rPr>
              <a:t>An increase in money supply implies a price-rise in an economy.</a:t>
            </a:r>
            <a:endParaRPr b="1" sz="1652">
              <a:solidFill>
                <a:srgbClr val="333333"/>
              </a:solidFill>
              <a:highlight>
                <a:srgbClr val="FFFFFF"/>
              </a:highlight>
              <a:latin typeface="Times New Roman"/>
              <a:ea typeface="Times New Roman"/>
              <a:cs typeface="Times New Roman"/>
              <a:sym typeface="Times New Roman"/>
            </a:endParaRPr>
          </a:p>
          <a:p>
            <a:pPr indent="0" lvl="0" marL="0" rtl="0" algn="just">
              <a:lnSpc>
                <a:spcPct val="140000"/>
              </a:lnSpc>
              <a:spcBef>
                <a:spcPts val="800"/>
              </a:spcBef>
              <a:spcAft>
                <a:spcPts val="0"/>
              </a:spcAft>
              <a:buClr>
                <a:schemeClr val="dk1"/>
              </a:buClr>
              <a:buSzPts val="523"/>
              <a:buFont typeface="Arial"/>
              <a:buNone/>
            </a:pPr>
            <a:r>
              <a:rPr b="1" lang="en" sz="1652">
                <a:solidFill>
                  <a:srgbClr val="333333"/>
                </a:solidFill>
                <a:highlight>
                  <a:srgbClr val="FFFFFF"/>
                </a:highlight>
                <a:latin typeface="Times New Roman"/>
                <a:ea typeface="Times New Roman"/>
                <a:cs typeface="Times New Roman"/>
                <a:sym typeface="Times New Roman"/>
              </a:rPr>
              <a:t> b.</a:t>
            </a:r>
            <a:r>
              <a:rPr b="1" lang="en" sz="1319">
                <a:solidFill>
                  <a:srgbClr val="333333"/>
                </a:solidFill>
                <a:highlight>
                  <a:srgbClr val="FFFFFF"/>
                </a:highlight>
                <a:latin typeface="Times New Roman"/>
                <a:ea typeface="Times New Roman"/>
                <a:cs typeface="Times New Roman"/>
                <a:sym typeface="Times New Roman"/>
              </a:rPr>
              <a:t>        </a:t>
            </a:r>
            <a:r>
              <a:rPr b="1" lang="en" sz="1652">
                <a:solidFill>
                  <a:srgbClr val="333333"/>
                </a:solidFill>
                <a:highlight>
                  <a:srgbClr val="FFFFFF"/>
                </a:highlight>
                <a:latin typeface="Times New Roman"/>
                <a:ea typeface="Times New Roman"/>
                <a:cs typeface="Times New Roman"/>
                <a:sym typeface="Times New Roman"/>
              </a:rPr>
              <a:t>As the irrigation facilities and application of chemical fertilizers expand, the production of food-grains increases.</a:t>
            </a:r>
            <a:endParaRPr b="1" sz="1652">
              <a:solidFill>
                <a:srgbClr val="333333"/>
              </a:solidFill>
              <a:highlight>
                <a:srgbClr val="FFFFFF"/>
              </a:highlight>
              <a:latin typeface="Times New Roman"/>
              <a:ea typeface="Times New Roman"/>
              <a:cs typeface="Times New Roman"/>
              <a:sym typeface="Times New Roman"/>
            </a:endParaRPr>
          </a:p>
          <a:p>
            <a:pPr indent="0" lvl="0" marL="0" rtl="0" algn="just">
              <a:lnSpc>
                <a:spcPct val="140000"/>
              </a:lnSpc>
              <a:spcBef>
                <a:spcPts val="800"/>
              </a:spcBef>
              <a:spcAft>
                <a:spcPts val="0"/>
              </a:spcAft>
              <a:buClr>
                <a:schemeClr val="dk1"/>
              </a:buClr>
              <a:buSzPts val="523"/>
              <a:buFont typeface="Arial"/>
              <a:buNone/>
            </a:pPr>
            <a:r>
              <a:rPr b="1" lang="en" sz="1652">
                <a:solidFill>
                  <a:srgbClr val="333333"/>
                </a:solidFill>
                <a:highlight>
                  <a:srgbClr val="FFFFFF"/>
                </a:highlight>
                <a:latin typeface="Times New Roman"/>
                <a:ea typeface="Times New Roman"/>
                <a:cs typeface="Times New Roman"/>
                <a:sym typeface="Times New Roman"/>
              </a:rPr>
              <a:t> c.</a:t>
            </a:r>
            <a:r>
              <a:rPr b="1" lang="en" sz="1319">
                <a:solidFill>
                  <a:srgbClr val="333333"/>
                </a:solidFill>
                <a:highlight>
                  <a:srgbClr val="FFFFFF"/>
                </a:highlight>
                <a:latin typeface="Times New Roman"/>
                <a:ea typeface="Times New Roman"/>
                <a:cs typeface="Times New Roman"/>
                <a:sym typeface="Times New Roman"/>
              </a:rPr>
              <a:t>         </a:t>
            </a:r>
            <a:r>
              <a:rPr b="1" lang="en" sz="1652">
                <a:solidFill>
                  <a:srgbClr val="333333"/>
                </a:solidFill>
                <a:highlight>
                  <a:srgbClr val="FFFFFF"/>
                </a:highlight>
                <a:latin typeface="Times New Roman"/>
                <a:ea typeface="Times New Roman"/>
                <a:cs typeface="Times New Roman"/>
                <a:sym typeface="Times New Roman"/>
              </a:rPr>
              <a:t>An increase in the birth rate and a decrease in the death rate reflect the rate of growth of population.</a:t>
            </a:r>
            <a:endParaRPr b="1" sz="1652">
              <a:solidFill>
                <a:srgbClr val="333333"/>
              </a:solidFill>
              <a:highlight>
                <a:srgbClr val="FFFFFF"/>
              </a:highlight>
              <a:latin typeface="Times New Roman"/>
              <a:ea typeface="Times New Roman"/>
              <a:cs typeface="Times New Roman"/>
              <a:sym typeface="Times New Roman"/>
            </a:endParaRPr>
          </a:p>
          <a:p>
            <a:pPr indent="0" lvl="0" marL="0" rtl="0" algn="just">
              <a:lnSpc>
                <a:spcPct val="140000"/>
              </a:lnSpc>
              <a:spcBef>
                <a:spcPts val="800"/>
              </a:spcBef>
              <a:spcAft>
                <a:spcPts val="0"/>
              </a:spcAft>
              <a:buClr>
                <a:schemeClr val="dk1"/>
              </a:buClr>
              <a:buSzPts val="523"/>
              <a:buFont typeface="Arial"/>
              <a:buNone/>
            </a:pPr>
            <a:r>
              <a:rPr b="1" lang="en" sz="1652">
                <a:solidFill>
                  <a:srgbClr val="333333"/>
                </a:solidFill>
                <a:highlight>
                  <a:srgbClr val="FFFFFF"/>
                </a:highlight>
                <a:latin typeface="Times New Roman"/>
                <a:ea typeface="Times New Roman"/>
                <a:cs typeface="Times New Roman"/>
                <a:sym typeface="Times New Roman"/>
              </a:rPr>
              <a:t> </a:t>
            </a:r>
            <a:endParaRPr b="1" sz="1652">
              <a:solidFill>
                <a:srgbClr val="333333"/>
              </a:solidFill>
              <a:highlight>
                <a:srgbClr val="FFFFFF"/>
              </a:highlight>
              <a:latin typeface="Times New Roman"/>
              <a:ea typeface="Times New Roman"/>
              <a:cs typeface="Times New Roman"/>
              <a:sym typeface="Times New Roman"/>
            </a:endParaRPr>
          </a:p>
          <a:p>
            <a:pPr indent="0" lvl="0" marL="0" rtl="0" algn="just">
              <a:lnSpc>
                <a:spcPct val="140000"/>
              </a:lnSpc>
              <a:spcBef>
                <a:spcPts val="1500"/>
              </a:spcBef>
              <a:spcAft>
                <a:spcPts val="0"/>
              </a:spcAft>
              <a:buSzPts val="523"/>
              <a:buNone/>
            </a:pPr>
            <a:r>
              <a:rPr b="1" i="1" lang="en" sz="1652">
                <a:solidFill>
                  <a:srgbClr val="F9332B"/>
                </a:solidFill>
                <a:highlight>
                  <a:srgbClr val="FFFFFF"/>
                </a:highlight>
                <a:latin typeface="Verdana"/>
                <a:ea typeface="Verdana"/>
                <a:cs typeface="Verdana"/>
                <a:sym typeface="Verdana"/>
              </a:rPr>
              <a:t>Normative Economics </a:t>
            </a:r>
            <a:r>
              <a:rPr b="1" lang="en" sz="1652">
                <a:solidFill>
                  <a:srgbClr val="333333"/>
                </a:solidFill>
                <a:highlight>
                  <a:srgbClr val="FFFFFF"/>
                </a:highlight>
                <a:latin typeface="Times New Roman"/>
                <a:ea typeface="Times New Roman"/>
                <a:cs typeface="Times New Roman"/>
                <a:sym typeface="Times New Roman"/>
              </a:rPr>
              <a:t>a.</a:t>
            </a:r>
            <a:r>
              <a:rPr b="1" lang="en" sz="1319">
                <a:solidFill>
                  <a:srgbClr val="333333"/>
                </a:solidFill>
                <a:highlight>
                  <a:srgbClr val="FFFFFF"/>
                </a:highlight>
                <a:latin typeface="Times New Roman"/>
                <a:ea typeface="Times New Roman"/>
                <a:cs typeface="Times New Roman"/>
                <a:sym typeface="Times New Roman"/>
              </a:rPr>
              <a:t>        </a:t>
            </a:r>
            <a:r>
              <a:rPr b="1" lang="en" sz="1652">
                <a:solidFill>
                  <a:srgbClr val="333333"/>
                </a:solidFill>
                <a:highlight>
                  <a:srgbClr val="FFFFFF"/>
                </a:highlight>
                <a:latin typeface="Times New Roman"/>
                <a:ea typeface="Times New Roman"/>
                <a:cs typeface="Times New Roman"/>
                <a:sym typeface="Times New Roman"/>
              </a:rPr>
              <a:t>Inflation is better than deflation.</a:t>
            </a:r>
            <a:endParaRPr b="1" sz="1652">
              <a:solidFill>
                <a:srgbClr val="333333"/>
              </a:solidFill>
              <a:highlight>
                <a:srgbClr val="FFFFFF"/>
              </a:highlight>
              <a:latin typeface="Times New Roman"/>
              <a:ea typeface="Times New Roman"/>
              <a:cs typeface="Times New Roman"/>
              <a:sym typeface="Times New Roman"/>
            </a:endParaRPr>
          </a:p>
          <a:p>
            <a:pPr indent="0" lvl="0" marL="0" rtl="0" algn="just">
              <a:lnSpc>
                <a:spcPct val="140000"/>
              </a:lnSpc>
              <a:spcBef>
                <a:spcPts val="1500"/>
              </a:spcBef>
              <a:spcAft>
                <a:spcPts val="0"/>
              </a:spcAft>
              <a:buClr>
                <a:schemeClr val="dk1"/>
              </a:buClr>
              <a:buSzPts val="523"/>
              <a:buFont typeface="Arial"/>
              <a:buNone/>
            </a:pPr>
            <a:r>
              <a:rPr b="1" lang="en" sz="1652">
                <a:solidFill>
                  <a:srgbClr val="333333"/>
                </a:solidFill>
                <a:highlight>
                  <a:srgbClr val="FFFFFF"/>
                </a:highlight>
                <a:latin typeface="Times New Roman"/>
                <a:ea typeface="Times New Roman"/>
                <a:cs typeface="Times New Roman"/>
                <a:sym typeface="Times New Roman"/>
              </a:rPr>
              <a:t>b.</a:t>
            </a:r>
            <a:r>
              <a:rPr b="1" lang="en" sz="1319">
                <a:solidFill>
                  <a:srgbClr val="333333"/>
                </a:solidFill>
                <a:highlight>
                  <a:srgbClr val="FFFFFF"/>
                </a:highlight>
                <a:latin typeface="Times New Roman"/>
                <a:ea typeface="Times New Roman"/>
                <a:cs typeface="Times New Roman"/>
                <a:sym typeface="Times New Roman"/>
              </a:rPr>
              <a:t>        </a:t>
            </a:r>
            <a:r>
              <a:rPr b="1" lang="en" sz="1652">
                <a:solidFill>
                  <a:srgbClr val="333333"/>
                </a:solidFill>
                <a:highlight>
                  <a:srgbClr val="FFFFFF"/>
                </a:highlight>
                <a:latin typeface="Times New Roman"/>
                <a:ea typeface="Times New Roman"/>
                <a:cs typeface="Times New Roman"/>
                <a:sym typeface="Times New Roman"/>
              </a:rPr>
              <a:t>More production of luxury goods is not good for a less-developed country.</a:t>
            </a:r>
            <a:endParaRPr b="1" sz="1652">
              <a:solidFill>
                <a:srgbClr val="333333"/>
              </a:solidFill>
              <a:highlight>
                <a:srgbClr val="FFFFFF"/>
              </a:highlight>
              <a:latin typeface="Times New Roman"/>
              <a:ea typeface="Times New Roman"/>
              <a:cs typeface="Times New Roman"/>
              <a:sym typeface="Times New Roman"/>
            </a:endParaRPr>
          </a:p>
          <a:p>
            <a:pPr indent="0" lvl="0" marL="0" rtl="0" algn="just">
              <a:lnSpc>
                <a:spcPct val="140000"/>
              </a:lnSpc>
              <a:spcBef>
                <a:spcPts val="800"/>
              </a:spcBef>
              <a:spcAft>
                <a:spcPts val="0"/>
              </a:spcAft>
              <a:buClr>
                <a:schemeClr val="dk1"/>
              </a:buClr>
              <a:buSzPts val="523"/>
              <a:buFont typeface="Arial"/>
              <a:buNone/>
            </a:pPr>
            <a:r>
              <a:rPr b="1" lang="en" sz="1652">
                <a:solidFill>
                  <a:srgbClr val="333333"/>
                </a:solidFill>
                <a:highlight>
                  <a:srgbClr val="FFFFFF"/>
                </a:highlight>
                <a:latin typeface="Times New Roman"/>
                <a:ea typeface="Times New Roman"/>
                <a:cs typeface="Times New Roman"/>
                <a:sym typeface="Times New Roman"/>
              </a:rPr>
              <a:t> c.</a:t>
            </a:r>
            <a:r>
              <a:rPr b="1" lang="en" sz="1319">
                <a:solidFill>
                  <a:srgbClr val="333333"/>
                </a:solidFill>
                <a:highlight>
                  <a:srgbClr val="FFFFFF"/>
                </a:highlight>
                <a:latin typeface="Times New Roman"/>
                <a:ea typeface="Times New Roman"/>
                <a:cs typeface="Times New Roman"/>
                <a:sym typeface="Times New Roman"/>
              </a:rPr>
              <a:t>         </a:t>
            </a:r>
            <a:r>
              <a:rPr b="1" lang="en" sz="1652">
                <a:solidFill>
                  <a:srgbClr val="333333"/>
                </a:solidFill>
                <a:highlight>
                  <a:srgbClr val="FFFFFF"/>
                </a:highlight>
                <a:latin typeface="Times New Roman"/>
                <a:ea typeface="Times New Roman"/>
                <a:cs typeface="Times New Roman"/>
                <a:sym typeface="Times New Roman"/>
              </a:rPr>
              <a:t>Inequalities in the distribution of wealth and incomes should be reduced.</a:t>
            </a:r>
            <a:endParaRPr b="1" sz="1652">
              <a:solidFill>
                <a:srgbClr val="333333"/>
              </a:solidFill>
              <a:highlight>
                <a:srgbClr val="FFFFFF"/>
              </a:highlight>
              <a:latin typeface="Times New Roman"/>
              <a:ea typeface="Times New Roman"/>
              <a:cs typeface="Times New Roman"/>
              <a:sym typeface="Times New Roman"/>
            </a:endParaRPr>
          </a:p>
          <a:p>
            <a:pPr indent="0" lvl="0" marL="0" rtl="0" algn="just">
              <a:lnSpc>
                <a:spcPct val="140000"/>
              </a:lnSpc>
              <a:spcBef>
                <a:spcPts val="800"/>
              </a:spcBef>
              <a:spcAft>
                <a:spcPts val="0"/>
              </a:spcAft>
              <a:buClr>
                <a:schemeClr val="dk1"/>
              </a:buClr>
              <a:buSzPts val="523"/>
              <a:buFont typeface="Arial"/>
              <a:buNone/>
            </a:pPr>
            <a:r>
              <a:rPr b="1" lang="en" sz="864">
                <a:solidFill>
                  <a:srgbClr val="333333"/>
                </a:solidFill>
                <a:highlight>
                  <a:srgbClr val="FFFFFF"/>
                </a:highlight>
                <a:latin typeface="Times New Roman"/>
                <a:ea typeface="Times New Roman"/>
                <a:cs typeface="Times New Roman"/>
                <a:sym typeface="Times New Roman"/>
              </a:rPr>
              <a:t> </a:t>
            </a:r>
            <a:endParaRPr b="1" sz="864">
              <a:solidFill>
                <a:srgbClr val="333333"/>
              </a:solidFill>
              <a:highlight>
                <a:srgbClr val="FFFFFF"/>
              </a:highlight>
              <a:latin typeface="Times New Roman"/>
              <a:ea typeface="Times New Roman"/>
              <a:cs typeface="Times New Roman"/>
              <a:sym typeface="Times New Roman"/>
            </a:endParaRPr>
          </a:p>
          <a:p>
            <a:pPr indent="0" lvl="0" marL="0" rtl="0" algn="l">
              <a:lnSpc>
                <a:spcPct val="105000"/>
              </a:lnSpc>
              <a:spcBef>
                <a:spcPts val="800"/>
              </a:spcBef>
              <a:spcAft>
                <a:spcPts val="1200"/>
              </a:spcAft>
              <a:buSzPts val="523"/>
              <a:buNone/>
            </a:pPr>
            <a:r>
              <a:t/>
            </a:r>
            <a:endParaRPr b="1" sz="105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solidFill>
                  <a:srgbClr val="FF0000"/>
                </a:solidFill>
              </a:rPr>
              <a:t>Scope Of Economics</a:t>
            </a:r>
            <a:endParaRPr b="1" sz="2720">
              <a:solidFill>
                <a:srgbClr val="FF0000"/>
              </a:solidFill>
            </a:endParaRPr>
          </a:p>
        </p:txBody>
      </p:sp>
      <p:sp>
        <p:nvSpPr>
          <p:cNvPr id="95" name="Google Shape;95;p20"/>
          <p:cNvSpPr txBox="1"/>
          <p:nvPr>
            <p:ph idx="1" type="body"/>
          </p:nvPr>
        </p:nvSpPr>
        <p:spPr>
          <a:xfrm>
            <a:off x="0" y="500075"/>
            <a:ext cx="9144000" cy="4643400"/>
          </a:xfrm>
          <a:prstGeom prst="rect">
            <a:avLst/>
          </a:prstGeom>
        </p:spPr>
        <p:txBody>
          <a:bodyPr anchorCtr="0" anchor="t" bIns="91425" lIns="91425" spcFirstLastPara="1" rIns="91425" wrap="square" tIns="91425">
            <a:normAutofit/>
          </a:bodyPr>
          <a:lstStyle/>
          <a:p>
            <a:pPr indent="0" lvl="0" marL="0" rtl="0" algn="l">
              <a:lnSpc>
                <a:spcPct val="138461"/>
              </a:lnSpc>
              <a:spcBef>
                <a:spcPts val="0"/>
              </a:spcBef>
              <a:spcAft>
                <a:spcPts val="0"/>
              </a:spcAft>
              <a:buClr>
                <a:schemeClr val="dk1"/>
              </a:buClr>
              <a:buSzPts val="1100"/>
              <a:buFont typeface="Arial"/>
              <a:buNone/>
            </a:pPr>
            <a:r>
              <a:rPr b="1" lang="en" sz="1500">
                <a:solidFill>
                  <a:srgbClr val="F9332B"/>
                </a:solidFill>
                <a:highlight>
                  <a:srgbClr val="FFFFFF"/>
                </a:highlight>
              </a:rPr>
              <a:t>Microeconomics</a:t>
            </a:r>
            <a:endParaRPr b="1">
              <a:solidFill>
                <a:schemeClr val="dk1"/>
              </a:solidFill>
              <a:highlight>
                <a:srgbClr val="FFFFFF"/>
              </a:highlight>
            </a:endParaRPr>
          </a:p>
          <a:p>
            <a:pPr indent="0" lvl="0" marL="0" rtl="0" algn="l">
              <a:lnSpc>
                <a:spcPct val="150000"/>
              </a:lnSpc>
              <a:spcBef>
                <a:spcPts val="1500"/>
              </a:spcBef>
              <a:spcAft>
                <a:spcPts val="0"/>
              </a:spcAft>
              <a:buClr>
                <a:schemeClr val="dk1"/>
              </a:buClr>
              <a:buSzPts val="1100"/>
              <a:buFont typeface="Arial"/>
              <a:buNone/>
            </a:pPr>
            <a:r>
              <a:rPr b="1" lang="en" sz="1350">
                <a:solidFill>
                  <a:schemeClr val="dk1"/>
                </a:solidFill>
                <a:highlight>
                  <a:srgbClr val="FFFFFF"/>
                </a:highlight>
              </a:rPr>
              <a:t>Micro refers to small; it is the study of individual units of consumption of goods and services as well as that of production and much more. It is concerned with one single household, office, industry or market.</a:t>
            </a:r>
            <a:endParaRPr b="1" sz="1350">
              <a:solidFill>
                <a:schemeClr val="dk1"/>
              </a:solidFill>
              <a:highlight>
                <a:srgbClr val="FFFFFF"/>
              </a:highlight>
            </a:endParaRPr>
          </a:p>
          <a:p>
            <a:pPr indent="0" lvl="0" marL="0" rtl="0" algn="l">
              <a:lnSpc>
                <a:spcPct val="150000"/>
              </a:lnSpc>
              <a:spcBef>
                <a:spcPts val="1100"/>
              </a:spcBef>
              <a:spcAft>
                <a:spcPts val="0"/>
              </a:spcAft>
              <a:buClr>
                <a:schemeClr val="dk1"/>
              </a:buClr>
              <a:buSzPts val="1100"/>
              <a:buFont typeface="Arial"/>
              <a:buNone/>
            </a:pPr>
            <a:r>
              <a:rPr b="1" lang="en" sz="1350">
                <a:solidFill>
                  <a:schemeClr val="dk1"/>
                </a:solidFill>
                <a:highlight>
                  <a:srgbClr val="FFFFFF"/>
                </a:highlight>
              </a:rPr>
              <a:t>Moreover, concepts such as product pricing and consumer or firm behaviour are a part of it. Various types of markets are also studied under this. Hence, the consumption of goods and services and the behaviour responsible for it is a part of microeconomics.</a:t>
            </a:r>
            <a:endParaRPr b="1" sz="1350">
              <a:solidFill>
                <a:schemeClr val="dk1"/>
              </a:solidFill>
              <a:highlight>
                <a:srgbClr val="FFFFFF"/>
              </a:highlight>
            </a:endParaRPr>
          </a:p>
          <a:p>
            <a:pPr indent="0" lvl="0" marL="0" rtl="0" algn="l">
              <a:lnSpc>
                <a:spcPct val="138461"/>
              </a:lnSpc>
              <a:spcBef>
                <a:spcPts val="1100"/>
              </a:spcBef>
              <a:spcAft>
                <a:spcPts val="0"/>
              </a:spcAft>
              <a:buClr>
                <a:schemeClr val="dk1"/>
              </a:buClr>
              <a:buSzPts val="1100"/>
              <a:buFont typeface="Arial"/>
              <a:buNone/>
            </a:pPr>
            <a:r>
              <a:rPr b="1" lang="en" sz="1500">
                <a:solidFill>
                  <a:srgbClr val="F9332B"/>
                </a:solidFill>
                <a:highlight>
                  <a:srgbClr val="FFFFFF"/>
                </a:highlight>
              </a:rPr>
              <a:t>Macroeconomics</a:t>
            </a:r>
            <a:endParaRPr b="1" sz="1500">
              <a:solidFill>
                <a:srgbClr val="F9332B"/>
              </a:solidFill>
              <a:highlight>
                <a:srgbClr val="FFFFFF"/>
              </a:highlight>
            </a:endParaRPr>
          </a:p>
          <a:p>
            <a:pPr indent="0" lvl="0" marL="0" rtl="0" algn="l">
              <a:lnSpc>
                <a:spcPct val="150000"/>
              </a:lnSpc>
              <a:spcBef>
                <a:spcPts val="1500"/>
              </a:spcBef>
              <a:spcAft>
                <a:spcPts val="0"/>
              </a:spcAft>
              <a:buClr>
                <a:schemeClr val="dk1"/>
              </a:buClr>
              <a:buSzPts val="1100"/>
              <a:buFont typeface="Arial"/>
              <a:buNone/>
            </a:pPr>
            <a:r>
              <a:rPr b="1" lang="en" sz="1350">
                <a:solidFill>
                  <a:schemeClr val="dk1"/>
                </a:solidFill>
                <a:highlight>
                  <a:srgbClr val="FFFFFF"/>
                </a:highlight>
              </a:rPr>
              <a:t>Macro means large; it is the study of the overall production and consumption of goods and services. It is concerned with national income, GDP, GNP or gross national product. Concepts such as macro-level business cycles, national budget, unemployment and money supply are a part of macroeconomics.</a:t>
            </a:r>
            <a:endParaRPr b="1" sz="1350">
              <a:solidFill>
                <a:schemeClr val="dk1"/>
              </a:solidFill>
              <a:highlight>
                <a:srgbClr val="FFFFFF"/>
              </a:highlight>
            </a:endParaRPr>
          </a:p>
          <a:p>
            <a:pPr indent="0" lvl="0" marL="0" rtl="0" algn="l">
              <a:spcBef>
                <a:spcPts val="1100"/>
              </a:spcBef>
              <a:spcAft>
                <a:spcPts val="1200"/>
              </a:spcAft>
              <a:buNone/>
            </a:pPr>
            <a:r>
              <a:t/>
            </a:r>
            <a:endParaRPr b="1"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13741" l="0" r="0" t="0"/>
          <a:stretch/>
        </p:blipFill>
        <p:spPr>
          <a:xfrm>
            <a:off x="2368875" y="0"/>
            <a:ext cx="4811650" cy="443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