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57" r:id="rId2"/>
    <p:sldId id="269" r:id="rId3"/>
    <p:sldId id="259" r:id="rId4"/>
    <p:sldId id="258" r:id="rId5"/>
    <p:sldId id="281" r:id="rId6"/>
    <p:sldId id="300" r:id="rId7"/>
    <p:sldId id="301" r:id="rId8"/>
    <p:sldId id="260" r:id="rId9"/>
    <p:sldId id="261" r:id="rId10"/>
    <p:sldId id="262" r:id="rId11"/>
    <p:sldId id="263" r:id="rId12"/>
    <p:sldId id="264" r:id="rId13"/>
    <p:sldId id="265" r:id="rId14"/>
    <p:sldId id="266" r:id="rId15"/>
    <p:sldId id="267" r:id="rId16"/>
    <p:sldId id="268" r:id="rId17"/>
    <p:sldId id="270" r:id="rId18"/>
    <p:sldId id="271" r:id="rId19"/>
    <p:sldId id="273" r:id="rId20"/>
    <p:sldId id="272" r:id="rId21"/>
    <p:sldId id="274" r:id="rId22"/>
    <p:sldId id="282" r:id="rId23"/>
    <p:sldId id="280" r:id="rId24"/>
    <p:sldId id="276" r:id="rId25"/>
    <p:sldId id="277" r:id="rId26"/>
    <p:sldId id="283" r:id="rId27"/>
    <p:sldId id="284" r:id="rId28"/>
    <p:sldId id="285" r:id="rId29"/>
    <p:sldId id="286" r:id="rId30"/>
    <p:sldId id="287" r:id="rId31"/>
    <p:sldId id="288" r:id="rId32"/>
    <p:sldId id="289" r:id="rId33"/>
    <p:sldId id="290" r:id="rId34"/>
    <p:sldId id="291" r:id="rId35"/>
    <p:sldId id="292" r:id="rId36"/>
    <p:sldId id="293" r:id="rId37"/>
    <p:sldId id="295" r:id="rId38"/>
    <p:sldId id="294" r:id="rId39"/>
    <p:sldId id="296" r:id="rId40"/>
    <p:sldId id="302" r:id="rId41"/>
    <p:sldId id="303" r:id="rId42"/>
    <p:sldId id="304" r:id="rId43"/>
    <p:sldId id="305" r:id="rId44"/>
    <p:sldId id="306" r:id="rId45"/>
    <p:sldId id="307" r:id="rId46"/>
    <p:sldId id="308" r:id="rId47"/>
    <p:sldId id="309" r:id="rId48"/>
    <p:sldId id="310" r:id="rId49"/>
    <p:sldId id="311" r:id="rId50"/>
    <p:sldId id="312" r:id="rId51"/>
    <p:sldId id="313" r:id="rId52"/>
    <p:sldId id="314" r:id="rId53"/>
    <p:sldId id="315" r:id="rId54"/>
    <p:sldId id="316" r:id="rId55"/>
    <p:sldId id="317" r:id="rId56"/>
    <p:sldId id="318" r:id="rId57"/>
    <p:sldId id="319" r:id="rId58"/>
    <p:sldId id="320" r:id="rId59"/>
    <p:sldId id="321" r:id="rId60"/>
    <p:sldId id="322" r:id="rId61"/>
    <p:sldId id="323" r:id="rId62"/>
    <p:sldId id="324" r:id="rId63"/>
    <p:sldId id="325" r:id="rId64"/>
    <p:sldId id="279"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99663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p:scale>
          <a:sx n="70" d="100"/>
          <a:sy n="70" d="100"/>
        </p:scale>
        <p:origin x="-720" y="-5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3E5525-F97C-4E42-8F6D-4B4601B44EF0}" type="datetimeFigureOut">
              <a:rPr lang="en-IN" smtClean="0"/>
              <a:pPr/>
              <a:t>30-03-2021</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D7A6EF-1A04-4393-B69B-ABC8C80CDE04}" type="slidenum">
              <a:rPr lang="en-IN" smtClean="0"/>
              <a:pPr/>
              <a:t>‹#›</a:t>
            </a:fld>
            <a:endParaRPr lang="en-IN" dirty="0"/>
          </a:p>
        </p:txBody>
      </p:sp>
    </p:spTree>
    <p:extLst>
      <p:ext uri="{BB962C8B-B14F-4D97-AF65-F5344CB8AC3E}">
        <p14:creationId xmlns:p14="http://schemas.microsoft.com/office/powerpoint/2010/main" xmlns="" val="569435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BD7A6EF-1A04-4393-B69B-ABC8C80CDE04}" type="slidenum">
              <a:rPr lang="en-IN" smtClean="0"/>
              <a:pPr/>
              <a:t>1</a:t>
            </a:fld>
            <a:endParaRPr lang="en-IN" dirty="0"/>
          </a:p>
        </p:txBody>
      </p:sp>
    </p:spTree>
    <p:extLst>
      <p:ext uri="{BB962C8B-B14F-4D97-AF65-F5344CB8AC3E}">
        <p14:creationId xmlns:p14="http://schemas.microsoft.com/office/powerpoint/2010/main" xmlns="" val="33524072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smtClean="0"/>
          </a:p>
        </p:txBody>
      </p:sp>
      <p:sp>
        <p:nvSpPr>
          <p:cNvPr id="327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146FB2D-1E6B-4870-9548-E50E33D22339}" type="slidenum">
              <a:rPr lang="en-IN" smtClean="0"/>
              <a:pPr fontAlgn="base">
                <a:spcBef>
                  <a:spcPct val="0"/>
                </a:spcBef>
                <a:spcAft>
                  <a:spcPct val="0"/>
                </a:spcAft>
                <a:defRPr/>
              </a:pPr>
              <a:t>42</a:t>
            </a:fld>
            <a:endParaRPr lang="en-I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37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smtClean="0"/>
          </a:p>
        </p:txBody>
      </p:sp>
      <p:sp>
        <p:nvSpPr>
          <p:cNvPr id="337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7A55F81-8D21-4BAE-B08F-7CF9C2554A0B}" type="slidenum">
              <a:rPr lang="en-IN" smtClean="0"/>
              <a:pPr fontAlgn="base">
                <a:spcBef>
                  <a:spcPct val="0"/>
                </a:spcBef>
                <a:spcAft>
                  <a:spcPct val="0"/>
                </a:spcAft>
                <a:defRPr/>
              </a:pPr>
              <a:t>43</a:t>
            </a:fld>
            <a:endParaRPr lang="en-I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smtClean="0"/>
          </a:p>
        </p:txBody>
      </p:sp>
      <p:sp>
        <p:nvSpPr>
          <p:cNvPr id="348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E3DE196-5B21-47F3-A53F-CC20571BCB8D}" type="slidenum">
              <a:rPr lang="en-IN" smtClean="0"/>
              <a:pPr fontAlgn="base">
                <a:spcBef>
                  <a:spcPct val="0"/>
                </a:spcBef>
                <a:spcAft>
                  <a:spcPct val="0"/>
                </a:spcAft>
                <a:defRPr/>
              </a:pPr>
              <a:t>48</a:t>
            </a:fld>
            <a:endParaRPr lang="en-I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smtClean="0"/>
          </a:p>
        </p:txBody>
      </p:sp>
      <p:sp>
        <p:nvSpPr>
          <p:cNvPr id="358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7B39C11-4B02-4F2C-9448-DB5B1D77FC80}" type="slidenum">
              <a:rPr lang="en-IN" smtClean="0"/>
              <a:pPr fontAlgn="base">
                <a:spcBef>
                  <a:spcPct val="0"/>
                </a:spcBef>
                <a:spcAft>
                  <a:spcPct val="0"/>
                </a:spcAft>
                <a:defRPr/>
              </a:pPr>
              <a:t>49</a:t>
            </a:fld>
            <a:endParaRPr lang="en-I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smtClean="0"/>
          </a:p>
        </p:txBody>
      </p:sp>
      <p:sp>
        <p:nvSpPr>
          <p:cNvPr id="368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6FD2EE1-178D-4DAA-9254-5800C2565435}" type="slidenum">
              <a:rPr lang="en-IN" smtClean="0"/>
              <a:pPr fontAlgn="base">
                <a:spcBef>
                  <a:spcPct val="0"/>
                </a:spcBef>
                <a:spcAft>
                  <a:spcPct val="0"/>
                </a:spcAft>
                <a:defRPr/>
              </a:pPr>
              <a:t>53</a:t>
            </a:fld>
            <a:endParaRPr lang="en-I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smtClean="0"/>
          </a:p>
        </p:txBody>
      </p:sp>
      <p:sp>
        <p:nvSpPr>
          <p:cNvPr id="378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DDBED29-89B0-4D15-88B2-FAA4F0E5339B}" type="slidenum">
              <a:rPr lang="en-IN" smtClean="0"/>
              <a:pPr fontAlgn="base">
                <a:spcBef>
                  <a:spcPct val="0"/>
                </a:spcBef>
                <a:spcAft>
                  <a:spcPct val="0"/>
                </a:spcAft>
                <a:defRPr/>
              </a:pPr>
              <a:t>59</a:t>
            </a:fld>
            <a:endParaRPr lang="en-I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BD7A6EF-1A04-4393-B69B-ABC8C80CDE04}" type="slidenum">
              <a:rPr lang="en-IN" smtClean="0"/>
              <a:pPr/>
              <a:t>64</a:t>
            </a:fld>
            <a:endParaRPr lang="en-IN" dirty="0"/>
          </a:p>
        </p:txBody>
      </p:sp>
    </p:spTree>
    <p:extLst>
      <p:ext uri="{BB962C8B-B14F-4D97-AF65-F5344CB8AC3E}">
        <p14:creationId xmlns:p14="http://schemas.microsoft.com/office/powerpoint/2010/main" xmlns="" val="535430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BD7A6EF-1A04-4393-B69B-ABC8C80CDE04}" type="slidenum">
              <a:rPr lang="en-IN" smtClean="0"/>
              <a:pPr/>
              <a:t>2</a:t>
            </a:fld>
            <a:endParaRPr lang="en-IN" dirty="0"/>
          </a:p>
        </p:txBody>
      </p:sp>
    </p:spTree>
    <p:extLst>
      <p:ext uri="{BB962C8B-B14F-4D97-AF65-F5344CB8AC3E}">
        <p14:creationId xmlns:p14="http://schemas.microsoft.com/office/powerpoint/2010/main" xmlns="" val="393777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BD7A6EF-1A04-4393-B69B-ABC8C80CDE04}" type="slidenum">
              <a:rPr lang="en-IN" smtClean="0"/>
              <a:pPr/>
              <a:t>3</a:t>
            </a:fld>
            <a:endParaRPr lang="en-IN" dirty="0"/>
          </a:p>
        </p:txBody>
      </p:sp>
    </p:spTree>
    <p:extLst>
      <p:ext uri="{BB962C8B-B14F-4D97-AF65-F5344CB8AC3E}">
        <p14:creationId xmlns:p14="http://schemas.microsoft.com/office/powerpoint/2010/main" xmlns="" val="1503535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BD7A6EF-1A04-4393-B69B-ABC8C80CDE04}" type="slidenum">
              <a:rPr lang="en-IN" smtClean="0"/>
              <a:pPr/>
              <a:t>4</a:t>
            </a:fld>
            <a:endParaRPr lang="en-IN" dirty="0"/>
          </a:p>
        </p:txBody>
      </p:sp>
    </p:spTree>
    <p:extLst>
      <p:ext uri="{BB962C8B-B14F-4D97-AF65-F5344CB8AC3E}">
        <p14:creationId xmlns:p14="http://schemas.microsoft.com/office/powerpoint/2010/main" xmlns="" val="128819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BD7A6EF-1A04-4393-B69B-ABC8C80CDE04}" type="slidenum">
              <a:rPr lang="en-IN" smtClean="0"/>
              <a:pPr/>
              <a:t>5</a:t>
            </a:fld>
            <a:endParaRPr lang="en-IN" dirty="0"/>
          </a:p>
        </p:txBody>
      </p:sp>
    </p:spTree>
    <p:extLst>
      <p:ext uri="{BB962C8B-B14F-4D97-AF65-F5344CB8AC3E}">
        <p14:creationId xmlns:p14="http://schemas.microsoft.com/office/powerpoint/2010/main" xmlns="" val="24008215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BD7A6EF-1A04-4393-B69B-ABC8C80CDE04}" type="slidenum">
              <a:rPr lang="en-IN" smtClean="0"/>
              <a:pPr/>
              <a:t>12</a:t>
            </a:fld>
            <a:endParaRPr lang="en-IN" dirty="0"/>
          </a:p>
        </p:txBody>
      </p:sp>
    </p:spTree>
    <p:extLst>
      <p:ext uri="{BB962C8B-B14F-4D97-AF65-F5344CB8AC3E}">
        <p14:creationId xmlns:p14="http://schemas.microsoft.com/office/powerpoint/2010/main" xmlns="" val="2922962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BD7A6EF-1A04-4393-B69B-ABC8C80CDE04}" type="slidenum">
              <a:rPr lang="en-IN" smtClean="0"/>
              <a:pPr/>
              <a:t>16</a:t>
            </a:fld>
            <a:endParaRPr lang="en-IN" dirty="0"/>
          </a:p>
        </p:txBody>
      </p:sp>
    </p:spTree>
    <p:extLst>
      <p:ext uri="{BB962C8B-B14F-4D97-AF65-F5344CB8AC3E}">
        <p14:creationId xmlns:p14="http://schemas.microsoft.com/office/powerpoint/2010/main" xmlns="" val="13420049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p:spPr>
      </p:sp>
      <p:sp>
        <p:nvSpPr>
          <p:cNvPr id="307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smtClean="0"/>
          </a:p>
        </p:txBody>
      </p:sp>
      <p:sp>
        <p:nvSpPr>
          <p:cNvPr id="307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33E5710-62BF-43CE-B35F-404E1F48F1AD}" type="slidenum">
              <a:rPr lang="en-IN" smtClean="0"/>
              <a:pPr fontAlgn="base">
                <a:spcBef>
                  <a:spcPct val="0"/>
                </a:spcBef>
                <a:spcAft>
                  <a:spcPct val="0"/>
                </a:spcAft>
                <a:defRPr/>
              </a:pPr>
              <a:t>40</a:t>
            </a:fld>
            <a:endParaRPr lang="en-I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smtClean="0"/>
          </a:p>
        </p:txBody>
      </p:sp>
      <p:sp>
        <p:nvSpPr>
          <p:cNvPr id="317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18363EF-EF77-4174-99A3-4A396A74974B}" type="slidenum">
              <a:rPr lang="en-IN" smtClean="0"/>
              <a:pPr fontAlgn="base">
                <a:spcBef>
                  <a:spcPct val="0"/>
                </a:spcBef>
                <a:spcAft>
                  <a:spcPct val="0"/>
                </a:spcAft>
                <a:defRPr/>
              </a:pPr>
              <a:t>41</a:t>
            </a:fld>
            <a:endParaRPr lang="en-I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C6CC26-C596-4322-8138-628164688E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0D19C7AA-76F3-4B59-B427-83CD764CFF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1EC7DAE8-FB27-466D-B4E1-E058B2E3F0E1}"/>
              </a:ext>
            </a:extLst>
          </p:cNvPr>
          <p:cNvSpPr>
            <a:spLocks noGrp="1"/>
          </p:cNvSpPr>
          <p:nvPr>
            <p:ph type="dt" sz="half" idx="10"/>
          </p:nvPr>
        </p:nvSpPr>
        <p:spPr/>
        <p:txBody>
          <a:bodyPr/>
          <a:lstStyle/>
          <a:p>
            <a:fld id="{1E9E36CD-00F9-44ED-9C10-628FF0A9119F}" type="datetime1">
              <a:rPr lang="en-IN" smtClean="0"/>
              <a:pPr/>
              <a:t>30-03-2021</a:t>
            </a:fld>
            <a:endParaRPr lang="en-IN" dirty="0"/>
          </a:p>
        </p:txBody>
      </p:sp>
      <p:sp>
        <p:nvSpPr>
          <p:cNvPr id="5" name="Footer Placeholder 4">
            <a:extLst>
              <a:ext uri="{FF2B5EF4-FFF2-40B4-BE49-F238E27FC236}">
                <a16:creationId xmlns:a16="http://schemas.microsoft.com/office/drawing/2014/main" xmlns="" id="{96C5AE2E-DB11-4EF2-8F6F-E508A0CDE2D0}"/>
              </a:ext>
            </a:extLst>
          </p:cNvPr>
          <p:cNvSpPr>
            <a:spLocks noGrp="1"/>
          </p:cNvSpPr>
          <p:nvPr>
            <p:ph type="ftr" sz="quarter" idx="11"/>
          </p:nvPr>
        </p:nvSpPr>
        <p:spPr/>
        <p:txBody>
          <a:bodyPr/>
          <a:lstStyle/>
          <a:p>
            <a:r>
              <a:rPr lang="en-IN" dirty="0" err="1" smtClean="0"/>
              <a:t>Swati</a:t>
            </a:r>
            <a:r>
              <a:rPr lang="en-IN" dirty="0" smtClean="0"/>
              <a:t> </a:t>
            </a:r>
            <a:r>
              <a:rPr lang="en-IN" dirty="0" err="1" smtClean="0"/>
              <a:t>Vaidya</a:t>
            </a:r>
            <a:r>
              <a:rPr lang="en-IN" dirty="0" smtClean="0"/>
              <a:t> </a:t>
            </a:r>
            <a:r>
              <a:rPr lang="en-IN" dirty="0"/>
              <a:t>(Assistant Professor, Medi-Caps University, Indore)</a:t>
            </a:r>
          </a:p>
        </p:txBody>
      </p:sp>
      <p:sp>
        <p:nvSpPr>
          <p:cNvPr id="6" name="Slide Number Placeholder 5">
            <a:extLst>
              <a:ext uri="{FF2B5EF4-FFF2-40B4-BE49-F238E27FC236}">
                <a16:creationId xmlns:a16="http://schemas.microsoft.com/office/drawing/2014/main" xmlns="" id="{334563C8-8447-436A-A48C-CF0C7ADFE29A}"/>
              </a:ext>
            </a:extLst>
          </p:cNvPr>
          <p:cNvSpPr>
            <a:spLocks noGrp="1"/>
          </p:cNvSpPr>
          <p:nvPr>
            <p:ph type="sldNum" sz="quarter" idx="12"/>
          </p:nvPr>
        </p:nvSpPr>
        <p:spPr/>
        <p:txBody>
          <a:bodyPr/>
          <a:lstStyle/>
          <a:p>
            <a:fld id="{7B623638-21D5-45E3-B418-1A9EA2C7AEFC}" type="slidenum">
              <a:rPr lang="en-IN" smtClean="0"/>
              <a:pPr/>
              <a:t>‹#›</a:t>
            </a:fld>
            <a:endParaRPr lang="en-IN" dirty="0"/>
          </a:p>
        </p:txBody>
      </p:sp>
    </p:spTree>
    <p:extLst>
      <p:ext uri="{BB962C8B-B14F-4D97-AF65-F5344CB8AC3E}">
        <p14:creationId xmlns:p14="http://schemas.microsoft.com/office/powerpoint/2010/main" xmlns="" val="244670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8E1F08-D77C-4CB6-948C-6B5C4FD8757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E5F17BD7-8A1C-4F74-A39B-AC069138DD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E892D74-51BB-47BC-8C22-2C990F9A4089}"/>
              </a:ext>
            </a:extLst>
          </p:cNvPr>
          <p:cNvSpPr>
            <a:spLocks noGrp="1"/>
          </p:cNvSpPr>
          <p:nvPr>
            <p:ph type="dt" sz="half" idx="10"/>
          </p:nvPr>
        </p:nvSpPr>
        <p:spPr/>
        <p:txBody>
          <a:bodyPr/>
          <a:lstStyle/>
          <a:p>
            <a:fld id="{5A05915B-9A08-497B-9BE4-CA547EE9E144}" type="datetime1">
              <a:rPr lang="en-IN" smtClean="0"/>
              <a:pPr/>
              <a:t>30-03-2021</a:t>
            </a:fld>
            <a:endParaRPr lang="en-IN" dirty="0"/>
          </a:p>
        </p:txBody>
      </p:sp>
      <p:sp>
        <p:nvSpPr>
          <p:cNvPr id="5" name="Footer Placeholder 4">
            <a:extLst>
              <a:ext uri="{FF2B5EF4-FFF2-40B4-BE49-F238E27FC236}">
                <a16:creationId xmlns:a16="http://schemas.microsoft.com/office/drawing/2014/main" xmlns="" id="{2AE86903-D40F-4D92-9C87-1207452701F6}"/>
              </a:ext>
            </a:extLst>
          </p:cNvPr>
          <p:cNvSpPr>
            <a:spLocks noGrp="1"/>
          </p:cNvSpPr>
          <p:nvPr>
            <p:ph type="ftr" sz="quarter" idx="11"/>
          </p:nvPr>
        </p:nvSpPr>
        <p:spPr/>
        <p:txBody>
          <a:bodyPr/>
          <a:lstStyle/>
          <a:p>
            <a:r>
              <a:rPr lang="en-IN" dirty="0" err="1" smtClean="0"/>
              <a:t>Swati</a:t>
            </a:r>
            <a:r>
              <a:rPr lang="en-IN" dirty="0" smtClean="0"/>
              <a:t> </a:t>
            </a:r>
            <a:r>
              <a:rPr lang="en-IN" dirty="0" err="1" smtClean="0"/>
              <a:t>Vaidya</a:t>
            </a:r>
            <a:r>
              <a:rPr lang="en-IN" dirty="0" smtClean="0"/>
              <a:t> </a:t>
            </a:r>
            <a:r>
              <a:rPr lang="en-IN" dirty="0"/>
              <a:t>(Assistant Professor, Medi-Caps University, Indore)</a:t>
            </a:r>
          </a:p>
        </p:txBody>
      </p:sp>
      <p:sp>
        <p:nvSpPr>
          <p:cNvPr id="6" name="Slide Number Placeholder 5">
            <a:extLst>
              <a:ext uri="{FF2B5EF4-FFF2-40B4-BE49-F238E27FC236}">
                <a16:creationId xmlns:a16="http://schemas.microsoft.com/office/drawing/2014/main" xmlns="" id="{4EF4AFD8-B2A3-45C8-96DD-A3FF2F747BC6}"/>
              </a:ext>
            </a:extLst>
          </p:cNvPr>
          <p:cNvSpPr>
            <a:spLocks noGrp="1"/>
          </p:cNvSpPr>
          <p:nvPr>
            <p:ph type="sldNum" sz="quarter" idx="12"/>
          </p:nvPr>
        </p:nvSpPr>
        <p:spPr/>
        <p:txBody>
          <a:bodyPr/>
          <a:lstStyle/>
          <a:p>
            <a:fld id="{7B623638-21D5-45E3-B418-1A9EA2C7AEFC}" type="slidenum">
              <a:rPr lang="en-IN" smtClean="0"/>
              <a:pPr/>
              <a:t>‹#›</a:t>
            </a:fld>
            <a:endParaRPr lang="en-IN" dirty="0"/>
          </a:p>
        </p:txBody>
      </p:sp>
    </p:spTree>
    <p:extLst>
      <p:ext uri="{BB962C8B-B14F-4D97-AF65-F5344CB8AC3E}">
        <p14:creationId xmlns:p14="http://schemas.microsoft.com/office/powerpoint/2010/main" xmlns="" val="4256211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426AF669-0A64-4D2C-891B-FFBB2A43755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2FA8C8D5-B12D-4128-BD8A-9D7E9F6B2E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C4AB0D10-74D8-4525-8FCD-030BCB627176}"/>
              </a:ext>
            </a:extLst>
          </p:cNvPr>
          <p:cNvSpPr>
            <a:spLocks noGrp="1"/>
          </p:cNvSpPr>
          <p:nvPr>
            <p:ph type="dt" sz="half" idx="10"/>
          </p:nvPr>
        </p:nvSpPr>
        <p:spPr/>
        <p:txBody>
          <a:bodyPr/>
          <a:lstStyle/>
          <a:p>
            <a:fld id="{4D2074B3-0581-4D68-87AB-43EE80B53838}" type="datetime1">
              <a:rPr lang="en-IN" smtClean="0"/>
              <a:pPr/>
              <a:t>30-03-2021</a:t>
            </a:fld>
            <a:endParaRPr lang="en-IN" dirty="0"/>
          </a:p>
        </p:txBody>
      </p:sp>
      <p:sp>
        <p:nvSpPr>
          <p:cNvPr id="5" name="Footer Placeholder 4">
            <a:extLst>
              <a:ext uri="{FF2B5EF4-FFF2-40B4-BE49-F238E27FC236}">
                <a16:creationId xmlns:a16="http://schemas.microsoft.com/office/drawing/2014/main" xmlns="" id="{E49A8EC4-AC26-4C42-B846-0352902F9F83}"/>
              </a:ext>
            </a:extLst>
          </p:cNvPr>
          <p:cNvSpPr>
            <a:spLocks noGrp="1"/>
          </p:cNvSpPr>
          <p:nvPr>
            <p:ph type="ftr" sz="quarter" idx="11"/>
          </p:nvPr>
        </p:nvSpPr>
        <p:spPr/>
        <p:txBody>
          <a:bodyPr/>
          <a:lstStyle/>
          <a:p>
            <a:r>
              <a:rPr lang="en-IN" dirty="0" err="1" smtClean="0"/>
              <a:t>Swati</a:t>
            </a:r>
            <a:r>
              <a:rPr lang="en-IN" dirty="0" smtClean="0"/>
              <a:t> </a:t>
            </a:r>
            <a:r>
              <a:rPr lang="en-IN" dirty="0" err="1" smtClean="0"/>
              <a:t>Vaidya</a:t>
            </a:r>
            <a:r>
              <a:rPr lang="en-IN" dirty="0" smtClean="0"/>
              <a:t> </a:t>
            </a:r>
            <a:r>
              <a:rPr lang="en-IN" dirty="0"/>
              <a:t>(Assistant Professor, Medi-Caps University, Indore)</a:t>
            </a:r>
          </a:p>
        </p:txBody>
      </p:sp>
      <p:sp>
        <p:nvSpPr>
          <p:cNvPr id="6" name="Slide Number Placeholder 5">
            <a:extLst>
              <a:ext uri="{FF2B5EF4-FFF2-40B4-BE49-F238E27FC236}">
                <a16:creationId xmlns:a16="http://schemas.microsoft.com/office/drawing/2014/main" xmlns="" id="{8DF26377-B8C2-4726-984E-B3CB74E46A63}"/>
              </a:ext>
            </a:extLst>
          </p:cNvPr>
          <p:cNvSpPr>
            <a:spLocks noGrp="1"/>
          </p:cNvSpPr>
          <p:nvPr>
            <p:ph type="sldNum" sz="quarter" idx="12"/>
          </p:nvPr>
        </p:nvSpPr>
        <p:spPr/>
        <p:txBody>
          <a:bodyPr/>
          <a:lstStyle/>
          <a:p>
            <a:fld id="{7B623638-21D5-45E3-B418-1A9EA2C7AEFC}" type="slidenum">
              <a:rPr lang="en-IN" smtClean="0"/>
              <a:pPr/>
              <a:t>‹#›</a:t>
            </a:fld>
            <a:endParaRPr lang="en-IN" dirty="0"/>
          </a:p>
        </p:txBody>
      </p:sp>
    </p:spTree>
    <p:extLst>
      <p:ext uri="{BB962C8B-B14F-4D97-AF65-F5344CB8AC3E}">
        <p14:creationId xmlns:p14="http://schemas.microsoft.com/office/powerpoint/2010/main" xmlns="" val="2296621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390C4C-AD02-4B74-9E2B-ADA7CE172A2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1C96726-DBE2-4C48-B0B4-969680F205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A28E11E-21EC-4C14-9C99-41F8CA9B7EF2}"/>
              </a:ext>
            </a:extLst>
          </p:cNvPr>
          <p:cNvSpPr>
            <a:spLocks noGrp="1"/>
          </p:cNvSpPr>
          <p:nvPr>
            <p:ph type="dt" sz="half" idx="10"/>
          </p:nvPr>
        </p:nvSpPr>
        <p:spPr/>
        <p:txBody>
          <a:bodyPr/>
          <a:lstStyle/>
          <a:p>
            <a:fld id="{1AB59551-7378-4DA0-BC2F-9500806D68CB}" type="datetime1">
              <a:rPr lang="en-IN" smtClean="0"/>
              <a:pPr/>
              <a:t>30-03-2021</a:t>
            </a:fld>
            <a:endParaRPr lang="en-IN" dirty="0"/>
          </a:p>
        </p:txBody>
      </p:sp>
      <p:sp>
        <p:nvSpPr>
          <p:cNvPr id="5" name="Footer Placeholder 4">
            <a:extLst>
              <a:ext uri="{FF2B5EF4-FFF2-40B4-BE49-F238E27FC236}">
                <a16:creationId xmlns:a16="http://schemas.microsoft.com/office/drawing/2014/main" xmlns="" id="{345C7969-BB6F-4045-9A8C-3EE0214EC4EC}"/>
              </a:ext>
            </a:extLst>
          </p:cNvPr>
          <p:cNvSpPr>
            <a:spLocks noGrp="1"/>
          </p:cNvSpPr>
          <p:nvPr>
            <p:ph type="ftr" sz="quarter" idx="11"/>
          </p:nvPr>
        </p:nvSpPr>
        <p:spPr/>
        <p:txBody>
          <a:bodyPr/>
          <a:lstStyle/>
          <a:p>
            <a:r>
              <a:rPr lang="en-IN" dirty="0" err="1" smtClean="0"/>
              <a:t>Swati</a:t>
            </a:r>
            <a:r>
              <a:rPr lang="en-IN" dirty="0" smtClean="0"/>
              <a:t> </a:t>
            </a:r>
            <a:r>
              <a:rPr lang="en-IN" dirty="0" err="1" smtClean="0"/>
              <a:t>Vaidya</a:t>
            </a:r>
            <a:r>
              <a:rPr lang="en-IN" dirty="0" smtClean="0"/>
              <a:t> </a:t>
            </a:r>
            <a:r>
              <a:rPr lang="en-IN" dirty="0"/>
              <a:t>(Assistant Professor, Medi-Caps University, Indore)</a:t>
            </a:r>
          </a:p>
        </p:txBody>
      </p:sp>
      <p:sp>
        <p:nvSpPr>
          <p:cNvPr id="6" name="Slide Number Placeholder 5">
            <a:extLst>
              <a:ext uri="{FF2B5EF4-FFF2-40B4-BE49-F238E27FC236}">
                <a16:creationId xmlns:a16="http://schemas.microsoft.com/office/drawing/2014/main" xmlns="" id="{F9449426-C462-4C8C-BB8F-653E9EBD0FF7}"/>
              </a:ext>
            </a:extLst>
          </p:cNvPr>
          <p:cNvSpPr>
            <a:spLocks noGrp="1"/>
          </p:cNvSpPr>
          <p:nvPr>
            <p:ph type="sldNum" sz="quarter" idx="12"/>
          </p:nvPr>
        </p:nvSpPr>
        <p:spPr/>
        <p:txBody>
          <a:bodyPr/>
          <a:lstStyle/>
          <a:p>
            <a:fld id="{7B623638-21D5-45E3-B418-1A9EA2C7AEFC}" type="slidenum">
              <a:rPr lang="en-IN" smtClean="0"/>
              <a:pPr/>
              <a:t>‹#›</a:t>
            </a:fld>
            <a:endParaRPr lang="en-IN" dirty="0"/>
          </a:p>
        </p:txBody>
      </p:sp>
    </p:spTree>
    <p:extLst>
      <p:ext uri="{BB962C8B-B14F-4D97-AF65-F5344CB8AC3E}">
        <p14:creationId xmlns:p14="http://schemas.microsoft.com/office/powerpoint/2010/main" xmlns="" val="2503045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C45242-0386-4A0C-A39D-F62AE272B5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5BC87F27-C634-4DCB-8E2F-E7EBF5ADE7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25A59878-E4B9-493B-89A9-793D02C48A3B}"/>
              </a:ext>
            </a:extLst>
          </p:cNvPr>
          <p:cNvSpPr>
            <a:spLocks noGrp="1"/>
          </p:cNvSpPr>
          <p:nvPr>
            <p:ph type="dt" sz="half" idx="10"/>
          </p:nvPr>
        </p:nvSpPr>
        <p:spPr/>
        <p:txBody>
          <a:bodyPr/>
          <a:lstStyle/>
          <a:p>
            <a:fld id="{96662309-B1DE-4381-ACBD-4C704C90C6CB}" type="datetime1">
              <a:rPr lang="en-IN" smtClean="0"/>
              <a:pPr/>
              <a:t>30-03-2021</a:t>
            </a:fld>
            <a:endParaRPr lang="en-IN" dirty="0"/>
          </a:p>
        </p:txBody>
      </p:sp>
      <p:sp>
        <p:nvSpPr>
          <p:cNvPr id="5" name="Footer Placeholder 4">
            <a:extLst>
              <a:ext uri="{FF2B5EF4-FFF2-40B4-BE49-F238E27FC236}">
                <a16:creationId xmlns:a16="http://schemas.microsoft.com/office/drawing/2014/main" xmlns="" id="{B2C04CA5-3804-46DB-99CB-C8B5385D04F7}"/>
              </a:ext>
            </a:extLst>
          </p:cNvPr>
          <p:cNvSpPr>
            <a:spLocks noGrp="1"/>
          </p:cNvSpPr>
          <p:nvPr>
            <p:ph type="ftr" sz="quarter" idx="11"/>
          </p:nvPr>
        </p:nvSpPr>
        <p:spPr/>
        <p:txBody>
          <a:bodyPr/>
          <a:lstStyle/>
          <a:p>
            <a:r>
              <a:rPr lang="en-IN" dirty="0" err="1" smtClean="0"/>
              <a:t>Swati</a:t>
            </a:r>
            <a:r>
              <a:rPr lang="en-IN" dirty="0" smtClean="0"/>
              <a:t> </a:t>
            </a:r>
            <a:r>
              <a:rPr lang="en-IN" dirty="0" err="1" smtClean="0"/>
              <a:t>Vaidya</a:t>
            </a:r>
            <a:r>
              <a:rPr lang="en-IN" dirty="0" smtClean="0"/>
              <a:t> </a:t>
            </a:r>
            <a:r>
              <a:rPr lang="en-IN" dirty="0"/>
              <a:t>(Assistant Professor, Medi-Caps University, Indore)</a:t>
            </a:r>
          </a:p>
        </p:txBody>
      </p:sp>
      <p:sp>
        <p:nvSpPr>
          <p:cNvPr id="6" name="Slide Number Placeholder 5">
            <a:extLst>
              <a:ext uri="{FF2B5EF4-FFF2-40B4-BE49-F238E27FC236}">
                <a16:creationId xmlns:a16="http://schemas.microsoft.com/office/drawing/2014/main" xmlns="" id="{07DEA1DC-CCE7-4DC2-B4E2-2481CD371FA9}"/>
              </a:ext>
            </a:extLst>
          </p:cNvPr>
          <p:cNvSpPr>
            <a:spLocks noGrp="1"/>
          </p:cNvSpPr>
          <p:nvPr>
            <p:ph type="sldNum" sz="quarter" idx="12"/>
          </p:nvPr>
        </p:nvSpPr>
        <p:spPr/>
        <p:txBody>
          <a:bodyPr/>
          <a:lstStyle/>
          <a:p>
            <a:fld id="{7B623638-21D5-45E3-B418-1A9EA2C7AEFC}" type="slidenum">
              <a:rPr lang="en-IN" smtClean="0"/>
              <a:pPr/>
              <a:t>‹#›</a:t>
            </a:fld>
            <a:endParaRPr lang="en-IN" dirty="0"/>
          </a:p>
        </p:txBody>
      </p:sp>
    </p:spTree>
    <p:extLst>
      <p:ext uri="{BB962C8B-B14F-4D97-AF65-F5344CB8AC3E}">
        <p14:creationId xmlns:p14="http://schemas.microsoft.com/office/powerpoint/2010/main" xmlns="" val="3419143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97A052-8B87-45F3-8DA3-5A9CC50028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439B71F8-2A0D-48BD-A962-63404D850C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2988A188-295E-4153-BA56-B88EC9AD48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6F49E883-22A1-44E7-A76A-2A7A17189A16}"/>
              </a:ext>
            </a:extLst>
          </p:cNvPr>
          <p:cNvSpPr>
            <a:spLocks noGrp="1"/>
          </p:cNvSpPr>
          <p:nvPr>
            <p:ph type="dt" sz="half" idx="10"/>
          </p:nvPr>
        </p:nvSpPr>
        <p:spPr/>
        <p:txBody>
          <a:bodyPr/>
          <a:lstStyle/>
          <a:p>
            <a:fld id="{BA998E0E-C15E-45A3-AC43-B0BF39F48370}" type="datetime1">
              <a:rPr lang="en-IN" smtClean="0"/>
              <a:pPr/>
              <a:t>30-03-2021</a:t>
            </a:fld>
            <a:endParaRPr lang="en-IN" dirty="0"/>
          </a:p>
        </p:txBody>
      </p:sp>
      <p:sp>
        <p:nvSpPr>
          <p:cNvPr id="6" name="Footer Placeholder 5">
            <a:extLst>
              <a:ext uri="{FF2B5EF4-FFF2-40B4-BE49-F238E27FC236}">
                <a16:creationId xmlns:a16="http://schemas.microsoft.com/office/drawing/2014/main" xmlns="" id="{1094E7C6-2088-4A09-8FC1-7D73F549860B}"/>
              </a:ext>
            </a:extLst>
          </p:cNvPr>
          <p:cNvSpPr>
            <a:spLocks noGrp="1"/>
          </p:cNvSpPr>
          <p:nvPr>
            <p:ph type="ftr" sz="quarter" idx="11"/>
          </p:nvPr>
        </p:nvSpPr>
        <p:spPr/>
        <p:txBody>
          <a:bodyPr/>
          <a:lstStyle/>
          <a:p>
            <a:r>
              <a:rPr lang="en-IN" dirty="0" err="1" smtClean="0"/>
              <a:t>Swati</a:t>
            </a:r>
            <a:r>
              <a:rPr lang="en-IN" dirty="0" smtClean="0"/>
              <a:t> </a:t>
            </a:r>
            <a:r>
              <a:rPr lang="en-IN" dirty="0" err="1" smtClean="0"/>
              <a:t>Vaidya</a:t>
            </a:r>
            <a:r>
              <a:rPr lang="en-IN" dirty="0" smtClean="0"/>
              <a:t> </a:t>
            </a:r>
            <a:r>
              <a:rPr lang="en-IN" dirty="0"/>
              <a:t>(Assistant Professor, Medi-Caps University, Indore)</a:t>
            </a:r>
          </a:p>
        </p:txBody>
      </p:sp>
      <p:sp>
        <p:nvSpPr>
          <p:cNvPr id="7" name="Slide Number Placeholder 6">
            <a:extLst>
              <a:ext uri="{FF2B5EF4-FFF2-40B4-BE49-F238E27FC236}">
                <a16:creationId xmlns:a16="http://schemas.microsoft.com/office/drawing/2014/main" xmlns="" id="{A08DA72B-7B45-4AAC-80E7-20EF9968025F}"/>
              </a:ext>
            </a:extLst>
          </p:cNvPr>
          <p:cNvSpPr>
            <a:spLocks noGrp="1"/>
          </p:cNvSpPr>
          <p:nvPr>
            <p:ph type="sldNum" sz="quarter" idx="12"/>
          </p:nvPr>
        </p:nvSpPr>
        <p:spPr/>
        <p:txBody>
          <a:bodyPr/>
          <a:lstStyle/>
          <a:p>
            <a:fld id="{7B623638-21D5-45E3-B418-1A9EA2C7AEFC}" type="slidenum">
              <a:rPr lang="en-IN" smtClean="0"/>
              <a:pPr/>
              <a:t>‹#›</a:t>
            </a:fld>
            <a:endParaRPr lang="en-IN" dirty="0"/>
          </a:p>
        </p:txBody>
      </p:sp>
    </p:spTree>
    <p:extLst>
      <p:ext uri="{BB962C8B-B14F-4D97-AF65-F5344CB8AC3E}">
        <p14:creationId xmlns:p14="http://schemas.microsoft.com/office/powerpoint/2010/main" xmlns="" val="2214389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378B6E-FFDC-4D0F-B914-26EEEACBCAC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5F777AB0-F252-417F-83C7-0451F6A21D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2DF7E74F-D524-4665-9331-A40CF6A8E0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A328BEFA-0ADE-4035-A37C-2D3060B654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FE49BDFC-84CC-418B-995B-52DC7B21C2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AF07F7DA-C6AB-4AF9-A594-D9427594A8CB}"/>
              </a:ext>
            </a:extLst>
          </p:cNvPr>
          <p:cNvSpPr>
            <a:spLocks noGrp="1"/>
          </p:cNvSpPr>
          <p:nvPr>
            <p:ph type="dt" sz="half" idx="10"/>
          </p:nvPr>
        </p:nvSpPr>
        <p:spPr/>
        <p:txBody>
          <a:bodyPr/>
          <a:lstStyle/>
          <a:p>
            <a:fld id="{458119B5-BE52-452B-83FC-CB17D640D7BF}" type="datetime1">
              <a:rPr lang="en-IN" smtClean="0"/>
              <a:pPr/>
              <a:t>30-03-2021</a:t>
            </a:fld>
            <a:endParaRPr lang="en-IN" dirty="0"/>
          </a:p>
        </p:txBody>
      </p:sp>
      <p:sp>
        <p:nvSpPr>
          <p:cNvPr id="8" name="Footer Placeholder 7">
            <a:extLst>
              <a:ext uri="{FF2B5EF4-FFF2-40B4-BE49-F238E27FC236}">
                <a16:creationId xmlns:a16="http://schemas.microsoft.com/office/drawing/2014/main" xmlns="" id="{E51D22EA-2EFB-46B7-AA69-64069F42653C}"/>
              </a:ext>
            </a:extLst>
          </p:cNvPr>
          <p:cNvSpPr>
            <a:spLocks noGrp="1"/>
          </p:cNvSpPr>
          <p:nvPr>
            <p:ph type="ftr" sz="quarter" idx="11"/>
          </p:nvPr>
        </p:nvSpPr>
        <p:spPr/>
        <p:txBody>
          <a:bodyPr/>
          <a:lstStyle/>
          <a:p>
            <a:r>
              <a:rPr lang="en-IN" dirty="0" err="1" smtClean="0"/>
              <a:t>Swati</a:t>
            </a:r>
            <a:r>
              <a:rPr lang="en-IN" dirty="0" smtClean="0"/>
              <a:t> </a:t>
            </a:r>
            <a:r>
              <a:rPr lang="en-IN" dirty="0" err="1" smtClean="0"/>
              <a:t>Vaidya</a:t>
            </a:r>
            <a:r>
              <a:rPr lang="en-IN" dirty="0" smtClean="0"/>
              <a:t> </a:t>
            </a:r>
            <a:r>
              <a:rPr lang="en-IN" dirty="0"/>
              <a:t>(Assistant Professor, Medi-Caps University, Indore)</a:t>
            </a:r>
          </a:p>
        </p:txBody>
      </p:sp>
      <p:sp>
        <p:nvSpPr>
          <p:cNvPr id="9" name="Slide Number Placeholder 8">
            <a:extLst>
              <a:ext uri="{FF2B5EF4-FFF2-40B4-BE49-F238E27FC236}">
                <a16:creationId xmlns:a16="http://schemas.microsoft.com/office/drawing/2014/main" xmlns="" id="{EA065B47-BA8B-4B44-AD8F-B03F0E952673}"/>
              </a:ext>
            </a:extLst>
          </p:cNvPr>
          <p:cNvSpPr>
            <a:spLocks noGrp="1"/>
          </p:cNvSpPr>
          <p:nvPr>
            <p:ph type="sldNum" sz="quarter" idx="12"/>
          </p:nvPr>
        </p:nvSpPr>
        <p:spPr/>
        <p:txBody>
          <a:bodyPr/>
          <a:lstStyle/>
          <a:p>
            <a:fld id="{7B623638-21D5-45E3-B418-1A9EA2C7AEFC}" type="slidenum">
              <a:rPr lang="en-IN" smtClean="0"/>
              <a:pPr/>
              <a:t>‹#›</a:t>
            </a:fld>
            <a:endParaRPr lang="en-IN" dirty="0"/>
          </a:p>
        </p:txBody>
      </p:sp>
    </p:spTree>
    <p:extLst>
      <p:ext uri="{BB962C8B-B14F-4D97-AF65-F5344CB8AC3E}">
        <p14:creationId xmlns:p14="http://schemas.microsoft.com/office/powerpoint/2010/main" xmlns="" val="3796962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86D5AC-CF97-445D-B6BA-DAD63359932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66149020-6DDF-4EFA-8B9A-C4B6F6884C1C}"/>
              </a:ext>
            </a:extLst>
          </p:cNvPr>
          <p:cNvSpPr>
            <a:spLocks noGrp="1"/>
          </p:cNvSpPr>
          <p:nvPr>
            <p:ph type="dt" sz="half" idx="10"/>
          </p:nvPr>
        </p:nvSpPr>
        <p:spPr/>
        <p:txBody>
          <a:bodyPr/>
          <a:lstStyle/>
          <a:p>
            <a:fld id="{4E73F37B-6C1A-44DD-8486-DDBE96230993}" type="datetime1">
              <a:rPr lang="en-IN" smtClean="0"/>
              <a:pPr/>
              <a:t>30-03-2021</a:t>
            </a:fld>
            <a:endParaRPr lang="en-IN" dirty="0"/>
          </a:p>
        </p:txBody>
      </p:sp>
      <p:sp>
        <p:nvSpPr>
          <p:cNvPr id="4" name="Footer Placeholder 3">
            <a:extLst>
              <a:ext uri="{FF2B5EF4-FFF2-40B4-BE49-F238E27FC236}">
                <a16:creationId xmlns:a16="http://schemas.microsoft.com/office/drawing/2014/main" xmlns="" id="{88C85C77-A6B2-43F9-A192-E5F98DC850F3}"/>
              </a:ext>
            </a:extLst>
          </p:cNvPr>
          <p:cNvSpPr>
            <a:spLocks noGrp="1"/>
          </p:cNvSpPr>
          <p:nvPr>
            <p:ph type="ftr" sz="quarter" idx="11"/>
          </p:nvPr>
        </p:nvSpPr>
        <p:spPr/>
        <p:txBody>
          <a:bodyPr/>
          <a:lstStyle/>
          <a:p>
            <a:r>
              <a:rPr lang="en-IN" dirty="0" err="1" smtClean="0"/>
              <a:t>Swati</a:t>
            </a:r>
            <a:r>
              <a:rPr lang="en-IN" dirty="0" smtClean="0"/>
              <a:t> </a:t>
            </a:r>
            <a:r>
              <a:rPr lang="en-IN" dirty="0" err="1" smtClean="0"/>
              <a:t>Vaidya</a:t>
            </a:r>
            <a:r>
              <a:rPr lang="en-IN" dirty="0" smtClean="0"/>
              <a:t> </a:t>
            </a:r>
            <a:r>
              <a:rPr lang="en-IN" dirty="0"/>
              <a:t>(Assistant Professor, Medi-Caps University, Indore)</a:t>
            </a:r>
          </a:p>
        </p:txBody>
      </p:sp>
      <p:sp>
        <p:nvSpPr>
          <p:cNvPr id="5" name="Slide Number Placeholder 4">
            <a:extLst>
              <a:ext uri="{FF2B5EF4-FFF2-40B4-BE49-F238E27FC236}">
                <a16:creationId xmlns:a16="http://schemas.microsoft.com/office/drawing/2014/main" xmlns="" id="{86C53A12-8F1F-451D-B88A-935034382855}"/>
              </a:ext>
            </a:extLst>
          </p:cNvPr>
          <p:cNvSpPr>
            <a:spLocks noGrp="1"/>
          </p:cNvSpPr>
          <p:nvPr>
            <p:ph type="sldNum" sz="quarter" idx="12"/>
          </p:nvPr>
        </p:nvSpPr>
        <p:spPr/>
        <p:txBody>
          <a:bodyPr/>
          <a:lstStyle/>
          <a:p>
            <a:fld id="{7B623638-21D5-45E3-B418-1A9EA2C7AEFC}" type="slidenum">
              <a:rPr lang="en-IN" smtClean="0"/>
              <a:pPr/>
              <a:t>‹#›</a:t>
            </a:fld>
            <a:endParaRPr lang="en-IN" dirty="0"/>
          </a:p>
        </p:txBody>
      </p:sp>
    </p:spTree>
    <p:extLst>
      <p:ext uri="{BB962C8B-B14F-4D97-AF65-F5344CB8AC3E}">
        <p14:creationId xmlns:p14="http://schemas.microsoft.com/office/powerpoint/2010/main" xmlns="" val="2716177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FC14B94-D56F-4982-8B7C-852D25D5BEB1}"/>
              </a:ext>
            </a:extLst>
          </p:cNvPr>
          <p:cNvSpPr>
            <a:spLocks noGrp="1"/>
          </p:cNvSpPr>
          <p:nvPr>
            <p:ph type="dt" sz="half" idx="10"/>
          </p:nvPr>
        </p:nvSpPr>
        <p:spPr/>
        <p:txBody>
          <a:bodyPr/>
          <a:lstStyle/>
          <a:p>
            <a:fld id="{CC2AC4AF-B1F2-4457-ACC2-900385E61302}" type="datetime1">
              <a:rPr lang="en-IN" smtClean="0"/>
              <a:pPr/>
              <a:t>30-03-2021</a:t>
            </a:fld>
            <a:endParaRPr lang="en-IN" dirty="0"/>
          </a:p>
        </p:txBody>
      </p:sp>
      <p:sp>
        <p:nvSpPr>
          <p:cNvPr id="3" name="Footer Placeholder 2">
            <a:extLst>
              <a:ext uri="{FF2B5EF4-FFF2-40B4-BE49-F238E27FC236}">
                <a16:creationId xmlns:a16="http://schemas.microsoft.com/office/drawing/2014/main" xmlns="" id="{1C9CC1E5-5EC5-4EFE-963C-8D5851554587}"/>
              </a:ext>
            </a:extLst>
          </p:cNvPr>
          <p:cNvSpPr>
            <a:spLocks noGrp="1"/>
          </p:cNvSpPr>
          <p:nvPr>
            <p:ph type="ftr" sz="quarter" idx="11"/>
          </p:nvPr>
        </p:nvSpPr>
        <p:spPr/>
        <p:txBody>
          <a:bodyPr/>
          <a:lstStyle/>
          <a:p>
            <a:r>
              <a:rPr lang="en-IN" dirty="0" err="1" smtClean="0"/>
              <a:t>Swati</a:t>
            </a:r>
            <a:r>
              <a:rPr lang="en-IN" dirty="0" smtClean="0"/>
              <a:t> </a:t>
            </a:r>
            <a:r>
              <a:rPr lang="en-IN" dirty="0" err="1" smtClean="0"/>
              <a:t>Vaidya</a:t>
            </a:r>
            <a:r>
              <a:rPr lang="en-IN" dirty="0" smtClean="0"/>
              <a:t> </a:t>
            </a:r>
            <a:r>
              <a:rPr lang="en-IN" dirty="0"/>
              <a:t>(Assistant Professor, Medi-Caps University, Indore)</a:t>
            </a:r>
          </a:p>
        </p:txBody>
      </p:sp>
      <p:sp>
        <p:nvSpPr>
          <p:cNvPr id="4" name="Slide Number Placeholder 3">
            <a:extLst>
              <a:ext uri="{FF2B5EF4-FFF2-40B4-BE49-F238E27FC236}">
                <a16:creationId xmlns:a16="http://schemas.microsoft.com/office/drawing/2014/main" xmlns="" id="{AAAD38D9-E135-4ACF-AADA-E36AA732E2E7}"/>
              </a:ext>
            </a:extLst>
          </p:cNvPr>
          <p:cNvSpPr>
            <a:spLocks noGrp="1"/>
          </p:cNvSpPr>
          <p:nvPr>
            <p:ph type="sldNum" sz="quarter" idx="12"/>
          </p:nvPr>
        </p:nvSpPr>
        <p:spPr/>
        <p:txBody>
          <a:bodyPr/>
          <a:lstStyle/>
          <a:p>
            <a:fld id="{7B623638-21D5-45E3-B418-1A9EA2C7AEFC}" type="slidenum">
              <a:rPr lang="en-IN" smtClean="0"/>
              <a:pPr/>
              <a:t>‹#›</a:t>
            </a:fld>
            <a:endParaRPr lang="en-IN" dirty="0"/>
          </a:p>
        </p:txBody>
      </p:sp>
    </p:spTree>
    <p:extLst>
      <p:ext uri="{BB962C8B-B14F-4D97-AF65-F5344CB8AC3E}">
        <p14:creationId xmlns:p14="http://schemas.microsoft.com/office/powerpoint/2010/main" xmlns="" val="513765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5D6BCD-9E61-4E7D-9645-264F701A4C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B6E234BF-468B-48D4-AD7B-4961B86123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DE1535BE-DA83-4E77-8C3E-3C56CCE393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E6A1E90-210D-4564-9064-D0C006D0BC5D}"/>
              </a:ext>
            </a:extLst>
          </p:cNvPr>
          <p:cNvSpPr>
            <a:spLocks noGrp="1"/>
          </p:cNvSpPr>
          <p:nvPr>
            <p:ph type="dt" sz="half" idx="10"/>
          </p:nvPr>
        </p:nvSpPr>
        <p:spPr/>
        <p:txBody>
          <a:bodyPr/>
          <a:lstStyle/>
          <a:p>
            <a:fld id="{04DD5642-5CD3-4D90-82E8-2BFCCFD12EA4}" type="datetime1">
              <a:rPr lang="en-IN" smtClean="0"/>
              <a:pPr/>
              <a:t>30-03-2021</a:t>
            </a:fld>
            <a:endParaRPr lang="en-IN" dirty="0"/>
          </a:p>
        </p:txBody>
      </p:sp>
      <p:sp>
        <p:nvSpPr>
          <p:cNvPr id="6" name="Footer Placeholder 5">
            <a:extLst>
              <a:ext uri="{FF2B5EF4-FFF2-40B4-BE49-F238E27FC236}">
                <a16:creationId xmlns:a16="http://schemas.microsoft.com/office/drawing/2014/main" xmlns="" id="{EEA7A8DA-D9CE-4D8A-9A29-80DF50302EF8}"/>
              </a:ext>
            </a:extLst>
          </p:cNvPr>
          <p:cNvSpPr>
            <a:spLocks noGrp="1"/>
          </p:cNvSpPr>
          <p:nvPr>
            <p:ph type="ftr" sz="quarter" idx="11"/>
          </p:nvPr>
        </p:nvSpPr>
        <p:spPr/>
        <p:txBody>
          <a:bodyPr/>
          <a:lstStyle/>
          <a:p>
            <a:r>
              <a:rPr lang="en-IN" dirty="0" err="1" smtClean="0"/>
              <a:t>Swati</a:t>
            </a:r>
            <a:r>
              <a:rPr lang="en-IN" dirty="0" smtClean="0"/>
              <a:t> </a:t>
            </a:r>
            <a:r>
              <a:rPr lang="en-IN" dirty="0" err="1" smtClean="0"/>
              <a:t>Vaidya</a:t>
            </a:r>
            <a:r>
              <a:rPr lang="en-IN" dirty="0" smtClean="0"/>
              <a:t> </a:t>
            </a:r>
            <a:r>
              <a:rPr lang="en-IN" dirty="0"/>
              <a:t>(Assistant Professor, Medi-Caps University, Indore)</a:t>
            </a:r>
          </a:p>
        </p:txBody>
      </p:sp>
      <p:sp>
        <p:nvSpPr>
          <p:cNvPr id="7" name="Slide Number Placeholder 6">
            <a:extLst>
              <a:ext uri="{FF2B5EF4-FFF2-40B4-BE49-F238E27FC236}">
                <a16:creationId xmlns:a16="http://schemas.microsoft.com/office/drawing/2014/main" xmlns="" id="{867A236E-E67D-4277-B821-0652E1916242}"/>
              </a:ext>
            </a:extLst>
          </p:cNvPr>
          <p:cNvSpPr>
            <a:spLocks noGrp="1"/>
          </p:cNvSpPr>
          <p:nvPr>
            <p:ph type="sldNum" sz="quarter" idx="12"/>
          </p:nvPr>
        </p:nvSpPr>
        <p:spPr/>
        <p:txBody>
          <a:bodyPr/>
          <a:lstStyle/>
          <a:p>
            <a:fld id="{7B623638-21D5-45E3-B418-1A9EA2C7AEFC}" type="slidenum">
              <a:rPr lang="en-IN" smtClean="0"/>
              <a:pPr/>
              <a:t>‹#›</a:t>
            </a:fld>
            <a:endParaRPr lang="en-IN" dirty="0"/>
          </a:p>
        </p:txBody>
      </p:sp>
    </p:spTree>
    <p:extLst>
      <p:ext uri="{BB962C8B-B14F-4D97-AF65-F5344CB8AC3E}">
        <p14:creationId xmlns:p14="http://schemas.microsoft.com/office/powerpoint/2010/main" xmlns="" val="897732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F66DA8-8F42-4A42-85ED-B793A7659B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8652B421-652F-4E15-BC0B-E7A4A66F70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xmlns="" id="{F9699674-319E-4FBA-8BCC-BAAC7822A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7D0AD0D-EDA1-4B91-BE51-EDE5D5E86D25}"/>
              </a:ext>
            </a:extLst>
          </p:cNvPr>
          <p:cNvSpPr>
            <a:spLocks noGrp="1"/>
          </p:cNvSpPr>
          <p:nvPr>
            <p:ph type="dt" sz="half" idx="10"/>
          </p:nvPr>
        </p:nvSpPr>
        <p:spPr/>
        <p:txBody>
          <a:bodyPr/>
          <a:lstStyle/>
          <a:p>
            <a:fld id="{2F1D76CB-16CF-41A3-970A-33702255A506}" type="datetime1">
              <a:rPr lang="en-IN" smtClean="0"/>
              <a:pPr/>
              <a:t>30-03-2021</a:t>
            </a:fld>
            <a:endParaRPr lang="en-IN" dirty="0"/>
          </a:p>
        </p:txBody>
      </p:sp>
      <p:sp>
        <p:nvSpPr>
          <p:cNvPr id="6" name="Footer Placeholder 5">
            <a:extLst>
              <a:ext uri="{FF2B5EF4-FFF2-40B4-BE49-F238E27FC236}">
                <a16:creationId xmlns:a16="http://schemas.microsoft.com/office/drawing/2014/main" xmlns="" id="{C20A5BF3-461C-46BD-9656-77D1D8DCB28C}"/>
              </a:ext>
            </a:extLst>
          </p:cNvPr>
          <p:cNvSpPr>
            <a:spLocks noGrp="1"/>
          </p:cNvSpPr>
          <p:nvPr>
            <p:ph type="ftr" sz="quarter" idx="11"/>
          </p:nvPr>
        </p:nvSpPr>
        <p:spPr/>
        <p:txBody>
          <a:bodyPr/>
          <a:lstStyle/>
          <a:p>
            <a:r>
              <a:rPr lang="en-IN" dirty="0" err="1" smtClean="0"/>
              <a:t>Swati</a:t>
            </a:r>
            <a:r>
              <a:rPr lang="en-IN" dirty="0" smtClean="0"/>
              <a:t> </a:t>
            </a:r>
            <a:r>
              <a:rPr lang="en-IN" dirty="0" err="1" smtClean="0"/>
              <a:t>Vaidya</a:t>
            </a:r>
            <a:r>
              <a:rPr lang="en-IN" dirty="0" smtClean="0"/>
              <a:t> </a:t>
            </a:r>
            <a:r>
              <a:rPr lang="en-IN" dirty="0"/>
              <a:t>(Assistant Professor, Medi-Caps University, Indore)</a:t>
            </a:r>
          </a:p>
        </p:txBody>
      </p:sp>
      <p:sp>
        <p:nvSpPr>
          <p:cNvPr id="7" name="Slide Number Placeholder 6">
            <a:extLst>
              <a:ext uri="{FF2B5EF4-FFF2-40B4-BE49-F238E27FC236}">
                <a16:creationId xmlns:a16="http://schemas.microsoft.com/office/drawing/2014/main" xmlns="" id="{884B93E5-B1D9-4AA6-917E-84460967636D}"/>
              </a:ext>
            </a:extLst>
          </p:cNvPr>
          <p:cNvSpPr>
            <a:spLocks noGrp="1"/>
          </p:cNvSpPr>
          <p:nvPr>
            <p:ph type="sldNum" sz="quarter" idx="12"/>
          </p:nvPr>
        </p:nvSpPr>
        <p:spPr/>
        <p:txBody>
          <a:bodyPr/>
          <a:lstStyle/>
          <a:p>
            <a:fld id="{7B623638-21D5-45E3-B418-1A9EA2C7AEFC}" type="slidenum">
              <a:rPr lang="en-IN" smtClean="0"/>
              <a:pPr/>
              <a:t>‹#›</a:t>
            </a:fld>
            <a:endParaRPr lang="en-IN" dirty="0"/>
          </a:p>
        </p:txBody>
      </p:sp>
    </p:spTree>
    <p:extLst>
      <p:ext uri="{BB962C8B-B14F-4D97-AF65-F5344CB8AC3E}">
        <p14:creationId xmlns:p14="http://schemas.microsoft.com/office/powerpoint/2010/main" xmlns="" val="3509922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AEE16B2-1344-4A5B-AFD2-BACA26959A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8E6A38A9-7333-46F7-BF04-FB0857C308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159CF22-75EF-4A9A-BF27-4650195499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9B4D91-A708-4AB0-9C69-6F9AC441CAC0}" type="datetime1">
              <a:rPr lang="en-IN" smtClean="0"/>
              <a:pPr/>
              <a:t>30-03-2021</a:t>
            </a:fld>
            <a:endParaRPr lang="en-IN" dirty="0"/>
          </a:p>
        </p:txBody>
      </p:sp>
      <p:sp>
        <p:nvSpPr>
          <p:cNvPr id="5" name="Footer Placeholder 4">
            <a:extLst>
              <a:ext uri="{FF2B5EF4-FFF2-40B4-BE49-F238E27FC236}">
                <a16:creationId xmlns:a16="http://schemas.microsoft.com/office/drawing/2014/main" xmlns="" id="{9434D0C5-9173-4C3D-87A6-F3F4C3043D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err="1" smtClean="0"/>
              <a:t>Swati</a:t>
            </a:r>
            <a:r>
              <a:rPr lang="en-IN" dirty="0" smtClean="0"/>
              <a:t> </a:t>
            </a:r>
            <a:r>
              <a:rPr lang="en-IN" dirty="0" err="1" smtClean="0"/>
              <a:t>Vaidya</a:t>
            </a:r>
            <a:r>
              <a:rPr lang="en-IN" dirty="0" smtClean="0"/>
              <a:t> </a:t>
            </a:r>
            <a:r>
              <a:rPr lang="en-IN" dirty="0"/>
              <a:t>(Assistant Professor, Medi-Caps University, Indore)</a:t>
            </a:r>
          </a:p>
        </p:txBody>
      </p:sp>
      <p:sp>
        <p:nvSpPr>
          <p:cNvPr id="6" name="Slide Number Placeholder 5">
            <a:extLst>
              <a:ext uri="{FF2B5EF4-FFF2-40B4-BE49-F238E27FC236}">
                <a16:creationId xmlns:a16="http://schemas.microsoft.com/office/drawing/2014/main" xmlns="" id="{DCA47090-932D-406D-BADA-4A0DE8BA00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623638-21D5-45E3-B418-1A9EA2C7AEFC}" type="slidenum">
              <a:rPr lang="en-IN" smtClean="0"/>
              <a:pPr/>
              <a:t>‹#›</a:t>
            </a:fld>
            <a:endParaRPr lang="en-IN" dirty="0"/>
          </a:p>
        </p:txBody>
      </p:sp>
    </p:spTree>
    <p:extLst>
      <p:ext uri="{BB962C8B-B14F-4D97-AF65-F5344CB8AC3E}">
        <p14:creationId xmlns:p14="http://schemas.microsoft.com/office/powerpoint/2010/main" xmlns="" val="2855435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CBAB89-16C7-496E-ADBD-A48842F60DFD}"/>
              </a:ext>
            </a:extLst>
          </p:cNvPr>
          <p:cNvSpPr>
            <a:spLocks noGrp="1"/>
          </p:cNvSpPr>
          <p:nvPr>
            <p:ph type="title"/>
          </p:nvPr>
        </p:nvSpPr>
        <p:spPr>
          <a:xfrm>
            <a:off x="838200" y="2644092"/>
            <a:ext cx="10515600" cy="1325563"/>
          </a:xfrm>
        </p:spPr>
        <p:txBody>
          <a:bodyPr>
            <a:normAutofit fontScale="90000"/>
          </a:bodyPr>
          <a:lstStyle/>
          <a:p>
            <a:pPr algn="ctr"/>
            <a:r>
              <a:rPr lang="en-IN" sz="4800" b="1" dirty="0">
                <a:solidFill>
                  <a:srgbClr val="000099"/>
                </a:solidFill>
                <a:latin typeface="Times New Roman" panose="02020603050405020304" pitchFamily="18" charset="0"/>
                <a:cs typeface="Times New Roman" panose="02020603050405020304" pitchFamily="18" charset="0"/>
              </a:rPr>
              <a:t>UNIT – IV</a:t>
            </a:r>
            <a:br>
              <a:rPr lang="en-IN" sz="4800" b="1" dirty="0">
                <a:solidFill>
                  <a:srgbClr val="000099"/>
                </a:solidFill>
                <a:latin typeface="Times New Roman" panose="02020603050405020304" pitchFamily="18" charset="0"/>
                <a:cs typeface="Times New Roman" panose="02020603050405020304" pitchFamily="18" charset="0"/>
              </a:rPr>
            </a:br>
            <a:r>
              <a:rPr lang="en-IN" sz="4800" b="1" dirty="0">
                <a:solidFill>
                  <a:srgbClr val="000099"/>
                </a:solidFill>
                <a:latin typeface="Times New Roman" panose="02020603050405020304" pitchFamily="18" charset="0"/>
                <a:cs typeface="Times New Roman" panose="02020603050405020304" pitchFamily="18" charset="0"/>
              </a:rPr>
              <a:t>Exception Handling &amp; Multithreading</a:t>
            </a:r>
          </a:p>
        </p:txBody>
      </p:sp>
      <p:pic>
        <p:nvPicPr>
          <p:cNvPr id="20" name="Picture 19">
            <a:extLst>
              <a:ext uri="{FF2B5EF4-FFF2-40B4-BE49-F238E27FC236}">
                <a16:creationId xmlns:a16="http://schemas.microsoft.com/office/drawing/2014/main" xmlns="" id="{5A1DD4AC-4757-47BA-8E78-34B4AD867E90}"/>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141784" y="371401"/>
            <a:ext cx="5908431" cy="1511727"/>
          </a:xfrm>
          <a:prstGeom prst="rect">
            <a:avLst/>
          </a:prstGeom>
        </p:spPr>
      </p:pic>
      <p:sp>
        <p:nvSpPr>
          <p:cNvPr id="23" name="Footer Placeholder 22">
            <a:extLst>
              <a:ext uri="{FF2B5EF4-FFF2-40B4-BE49-F238E27FC236}">
                <a16:creationId xmlns:a16="http://schemas.microsoft.com/office/drawing/2014/main" xmlns="" id="{51D7D1B4-F41E-44AC-92BA-E1D9B3A746B0}"/>
              </a:ext>
            </a:extLst>
          </p:cNvPr>
          <p:cNvSpPr>
            <a:spLocks noGrp="1"/>
          </p:cNvSpPr>
          <p:nvPr>
            <p:ph type="ftr" sz="quarter" idx="11"/>
          </p:nvPr>
        </p:nvSpPr>
        <p:spPr>
          <a:xfrm>
            <a:off x="6935372" y="4839286"/>
            <a:ext cx="4875627" cy="1647313"/>
          </a:xfrm>
        </p:spPr>
        <p:txBody>
          <a:bodyPr/>
          <a:lstStyle/>
          <a:p>
            <a:r>
              <a:rPr lang="en-IN" sz="2000" b="1" i="1" dirty="0" err="1" smtClean="0">
                <a:solidFill>
                  <a:srgbClr val="000099"/>
                </a:solidFill>
                <a:latin typeface="Times New Roman" panose="02020603050405020304" pitchFamily="18" charset="0"/>
                <a:cs typeface="Times New Roman" panose="02020603050405020304" pitchFamily="18" charset="0"/>
              </a:rPr>
              <a:t>Swati</a:t>
            </a:r>
            <a:r>
              <a:rPr lang="en-IN" sz="2000" b="1" i="1" dirty="0" smtClean="0">
                <a:solidFill>
                  <a:srgbClr val="000099"/>
                </a:solidFill>
                <a:latin typeface="Times New Roman" panose="02020603050405020304" pitchFamily="18" charset="0"/>
                <a:cs typeface="Times New Roman" panose="02020603050405020304" pitchFamily="18" charset="0"/>
              </a:rPr>
              <a:t> </a:t>
            </a:r>
            <a:r>
              <a:rPr lang="en-IN" sz="2000" b="1" i="1" dirty="0" err="1" smtClean="0">
                <a:solidFill>
                  <a:srgbClr val="000099"/>
                </a:solidFill>
                <a:latin typeface="Times New Roman" panose="02020603050405020304" pitchFamily="18" charset="0"/>
                <a:cs typeface="Times New Roman" panose="02020603050405020304" pitchFamily="18" charset="0"/>
              </a:rPr>
              <a:t>Vaidya</a:t>
            </a:r>
            <a:endParaRPr lang="en-IN" sz="2000" b="1" i="1" dirty="0">
              <a:solidFill>
                <a:srgbClr val="000099"/>
              </a:solidFill>
              <a:latin typeface="Times New Roman" panose="02020603050405020304" pitchFamily="18" charset="0"/>
              <a:cs typeface="Times New Roman" panose="02020603050405020304" pitchFamily="18" charset="0"/>
            </a:endParaRPr>
          </a:p>
          <a:p>
            <a:r>
              <a:rPr lang="en-IN" sz="1800" b="1" i="1" dirty="0">
                <a:solidFill>
                  <a:srgbClr val="000099"/>
                </a:solidFill>
                <a:latin typeface="Times New Roman" panose="02020603050405020304" pitchFamily="18" charset="0"/>
                <a:cs typeface="Times New Roman" panose="02020603050405020304" pitchFamily="18" charset="0"/>
              </a:rPr>
              <a:t> Assistant Professor,</a:t>
            </a:r>
          </a:p>
          <a:p>
            <a:r>
              <a:rPr lang="en-IN" sz="1800" b="1" i="1" dirty="0">
                <a:solidFill>
                  <a:srgbClr val="000099"/>
                </a:solidFill>
                <a:latin typeface="Times New Roman" panose="02020603050405020304" pitchFamily="18" charset="0"/>
                <a:cs typeface="Times New Roman" panose="02020603050405020304" pitchFamily="18" charset="0"/>
              </a:rPr>
              <a:t>Computer Science &amp; Engineering Department,</a:t>
            </a:r>
          </a:p>
          <a:p>
            <a:r>
              <a:rPr lang="en-IN" sz="1800" b="1" i="1" dirty="0">
                <a:solidFill>
                  <a:srgbClr val="000099"/>
                </a:solidFill>
                <a:latin typeface="Times New Roman" panose="02020603050405020304" pitchFamily="18" charset="0"/>
                <a:cs typeface="Times New Roman" panose="02020603050405020304" pitchFamily="18" charset="0"/>
              </a:rPr>
              <a:t> Medi-Caps University, Indore</a:t>
            </a:r>
          </a:p>
        </p:txBody>
      </p:sp>
    </p:spTree>
    <p:extLst>
      <p:ext uri="{BB962C8B-B14F-4D97-AF65-F5344CB8AC3E}">
        <p14:creationId xmlns:p14="http://schemas.microsoft.com/office/powerpoint/2010/main" xmlns="" val="2283461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546C373-9837-46C8-A27C-4A06E232103B}"/>
              </a:ext>
            </a:extLst>
          </p:cNvPr>
          <p:cNvSpPr>
            <a:spLocks noGrp="1"/>
          </p:cNvSpPr>
          <p:nvPr>
            <p:ph idx="1"/>
          </p:nvPr>
        </p:nvSpPr>
        <p:spPr>
          <a:xfrm>
            <a:off x="838200" y="492369"/>
            <a:ext cx="10515600" cy="5684594"/>
          </a:xfrm>
        </p:spPr>
        <p:txBody>
          <a:bodyPr>
            <a:normAutofit/>
          </a:bodyPr>
          <a:lstStyle/>
          <a:p>
            <a:pPr algn="just"/>
            <a:r>
              <a:rPr lang="en-IN" b="1" u="sng" dirty="0">
                <a:solidFill>
                  <a:srgbClr val="FF0000"/>
                </a:solidFill>
                <a:latin typeface="Times New Roman" panose="02020603050405020304" pitchFamily="18" charset="0"/>
                <a:cs typeface="Times New Roman" panose="02020603050405020304" pitchFamily="18" charset="0"/>
              </a:rPr>
              <a:t>Common Scenarios of Java Exceptions</a:t>
            </a:r>
          </a:p>
          <a:p>
            <a:pPr algn="just"/>
            <a:r>
              <a:rPr lang="en-IN" dirty="0">
                <a:latin typeface="Times New Roman" panose="02020603050405020304" pitchFamily="18" charset="0"/>
                <a:cs typeface="Times New Roman" panose="02020603050405020304" pitchFamily="18" charset="0"/>
              </a:rPr>
              <a:t>There are given some scenarios where exceptions may occur. They are as follows:</a:t>
            </a:r>
          </a:p>
          <a:p>
            <a:pPr algn="just">
              <a:buFont typeface="Wingdings" panose="05000000000000000000" pitchFamily="2" charset="2"/>
              <a:buChar char="v"/>
            </a:pPr>
            <a:r>
              <a:rPr lang="en-IN" u="sng" dirty="0">
                <a:solidFill>
                  <a:srgbClr val="000099"/>
                </a:solidFill>
                <a:latin typeface="Times New Roman" panose="02020603050405020304" pitchFamily="18" charset="0"/>
                <a:cs typeface="Times New Roman" panose="02020603050405020304" pitchFamily="18" charset="0"/>
              </a:rPr>
              <a:t>A scenario where ArithmeticException occurs</a:t>
            </a:r>
          </a:p>
          <a:p>
            <a:pPr algn="just"/>
            <a:r>
              <a:rPr lang="en-IN" dirty="0">
                <a:latin typeface="Times New Roman" panose="02020603050405020304" pitchFamily="18" charset="0"/>
                <a:cs typeface="Times New Roman" panose="02020603050405020304" pitchFamily="18" charset="0"/>
              </a:rPr>
              <a:t>If we divide any number by zero, there occurs an ArithmeticException.</a:t>
            </a:r>
          </a:p>
          <a:p>
            <a:pPr marL="0" indent="0" algn="ctr">
              <a:buNone/>
            </a:pPr>
            <a:r>
              <a:rPr lang="en-IN" dirty="0">
                <a:latin typeface="Times New Roman" panose="02020603050405020304" pitchFamily="18" charset="0"/>
                <a:cs typeface="Times New Roman" panose="02020603050405020304" pitchFamily="18" charset="0"/>
              </a:rPr>
              <a:t>	</a:t>
            </a:r>
            <a:r>
              <a:rPr lang="en-IN" dirty="0">
                <a:solidFill>
                  <a:srgbClr val="000099"/>
                </a:solidFill>
                <a:latin typeface="Times New Roman" panose="02020603050405020304" pitchFamily="18" charset="0"/>
                <a:cs typeface="Times New Roman" panose="02020603050405020304" pitchFamily="18" charset="0"/>
              </a:rPr>
              <a:t>int a=50/0;</a:t>
            </a:r>
            <a:r>
              <a:rPr lang="en-IN" dirty="0">
                <a:solidFill>
                  <a:srgbClr val="FF0000"/>
                </a:solidFill>
                <a:latin typeface="Times New Roman" panose="02020603050405020304" pitchFamily="18" charset="0"/>
                <a:cs typeface="Times New Roman" panose="02020603050405020304" pitchFamily="18" charset="0"/>
              </a:rPr>
              <a:t>//ArithmeticException  </a:t>
            </a:r>
          </a:p>
          <a:p>
            <a:pPr algn="just">
              <a:buFont typeface="Wingdings" panose="05000000000000000000" pitchFamily="2" charset="2"/>
              <a:buChar char="v"/>
            </a:pPr>
            <a:r>
              <a:rPr lang="en-IN" dirty="0">
                <a:solidFill>
                  <a:srgbClr val="000099"/>
                </a:solidFill>
                <a:latin typeface="Times New Roman" panose="02020603050405020304" pitchFamily="18" charset="0"/>
                <a:cs typeface="Times New Roman" panose="02020603050405020304" pitchFamily="18" charset="0"/>
              </a:rPr>
              <a:t>A scenario where NullPointerException occurs</a:t>
            </a:r>
          </a:p>
          <a:p>
            <a:pPr algn="just"/>
            <a:r>
              <a:rPr lang="en-IN" dirty="0">
                <a:latin typeface="Times New Roman" panose="02020603050405020304" pitchFamily="18" charset="0"/>
                <a:cs typeface="Times New Roman" panose="02020603050405020304" pitchFamily="18" charset="0"/>
              </a:rPr>
              <a:t>If we have a null value in any variable, performing any operation on the variable throws a NullPointerException.</a:t>
            </a:r>
          </a:p>
          <a:p>
            <a:pPr marL="0" indent="0" algn="just">
              <a:buNone/>
            </a:pPr>
            <a:r>
              <a:rPr lang="en-IN" dirty="0">
                <a:latin typeface="Times New Roman" panose="02020603050405020304" pitchFamily="18" charset="0"/>
                <a:cs typeface="Times New Roman" panose="02020603050405020304" pitchFamily="18" charset="0"/>
              </a:rPr>
              <a:t>		</a:t>
            </a:r>
            <a:r>
              <a:rPr lang="en-IN" dirty="0">
                <a:solidFill>
                  <a:srgbClr val="000099"/>
                </a:solidFill>
                <a:latin typeface="Times New Roman" panose="02020603050405020304" pitchFamily="18" charset="0"/>
                <a:cs typeface="Times New Roman" panose="02020603050405020304" pitchFamily="18" charset="0"/>
              </a:rPr>
              <a:t>String s=null;  </a:t>
            </a:r>
          </a:p>
          <a:p>
            <a:pPr marL="0" indent="0" algn="just">
              <a:buNone/>
            </a:pPr>
            <a:r>
              <a:rPr lang="en-IN" dirty="0">
                <a:solidFill>
                  <a:srgbClr val="000099"/>
                </a:solidFill>
                <a:latin typeface="Times New Roman" panose="02020603050405020304" pitchFamily="18" charset="0"/>
                <a:cs typeface="Times New Roman" panose="02020603050405020304" pitchFamily="18" charset="0"/>
              </a:rPr>
              <a:t>		System.out.println(s.length()); </a:t>
            </a:r>
            <a:r>
              <a:rPr lang="en-IN" dirty="0">
                <a:solidFill>
                  <a:srgbClr val="FF0000"/>
                </a:solidFill>
                <a:latin typeface="Times New Roman" panose="02020603050405020304" pitchFamily="18" charset="0"/>
                <a:cs typeface="Times New Roman" panose="02020603050405020304" pitchFamily="18" charset="0"/>
              </a:rPr>
              <a:t>//NullPointerException</a:t>
            </a:r>
            <a:r>
              <a:rPr lang="en-IN" dirty="0">
                <a:solidFill>
                  <a:srgbClr val="000099"/>
                </a:solidFill>
                <a:latin typeface="Times New Roman" panose="02020603050405020304" pitchFamily="18" charset="0"/>
                <a:cs typeface="Times New Roman" panose="02020603050405020304" pitchFamily="18" charset="0"/>
              </a:rPr>
              <a:t>  </a:t>
            </a:r>
          </a:p>
          <a:p>
            <a:pPr marL="0" indent="0" algn="just">
              <a:buNone/>
            </a:pPr>
            <a:endParaRPr lang="en-IN"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xmlns="" id="{24D9A39F-0697-4BEF-A60B-9B265C29C736}"/>
              </a:ext>
            </a:extLst>
          </p:cNvPr>
          <p:cNvSpPr>
            <a:spLocks noGrp="1"/>
          </p:cNvSpPr>
          <p:nvPr>
            <p:ph type="ftr" sz="quarter" idx="11"/>
          </p:nvPr>
        </p:nvSpPr>
        <p:spPr/>
        <p:txBody>
          <a:bodyPr/>
          <a:lstStyle/>
          <a:p>
            <a:r>
              <a:rPr lang="en-IN" b="1" i="1" dirty="0" err="1" smtClean="0">
                <a:solidFill>
                  <a:srgbClr val="996633"/>
                </a:solidFill>
                <a:latin typeface="Times New Roman" panose="02020603050405020304" pitchFamily="18" charset="0"/>
                <a:cs typeface="Times New Roman" panose="02020603050405020304" pitchFamily="18" charset="0"/>
              </a:rPr>
              <a:t>Swati</a:t>
            </a:r>
            <a:r>
              <a:rPr lang="en-IN" b="1" i="1" dirty="0" smtClean="0">
                <a:solidFill>
                  <a:srgbClr val="996633"/>
                </a:solidFill>
                <a:latin typeface="Times New Roman" panose="02020603050405020304" pitchFamily="18" charset="0"/>
                <a:cs typeface="Times New Roman" panose="02020603050405020304" pitchFamily="18" charset="0"/>
              </a:rPr>
              <a:t> </a:t>
            </a:r>
            <a:r>
              <a:rPr lang="en-IN" b="1" i="1" dirty="0" err="1" smtClean="0">
                <a:solidFill>
                  <a:srgbClr val="996633"/>
                </a:solidFill>
                <a:latin typeface="Times New Roman" panose="02020603050405020304" pitchFamily="18" charset="0"/>
                <a:cs typeface="Times New Roman" panose="02020603050405020304" pitchFamily="18" charset="0"/>
              </a:rPr>
              <a:t>Vaidya</a:t>
            </a:r>
            <a:r>
              <a:rPr lang="en-IN" b="1" i="1" dirty="0" smtClean="0">
                <a:solidFill>
                  <a:srgbClr val="996633"/>
                </a:solidFill>
                <a:latin typeface="Times New Roman" panose="02020603050405020304" pitchFamily="18" charset="0"/>
                <a:cs typeface="Times New Roman" panose="02020603050405020304" pitchFamily="18" charset="0"/>
              </a:rPr>
              <a:t> </a:t>
            </a:r>
            <a:r>
              <a:rPr lang="en-IN" b="1" i="1" dirty="0">
                <a:solidFill>
                  <a:srgbClr val="996633"/>
                </a:solidFill>
                <a:latin typeface="Times New Roman" panose="02020603050405020304" pitchFamily="18" charset="0"/>
                <a:cs typeface="Times New Roman" panose="02020603050405020304" pitchFamily="18" charset="0"/>
              </a:rPr>
              <a:t>(Assistant Professor, Medi-Caps University, Indore)</a:t>
            </a:r>
          </a:p>
        </p:txBody>
      </p:sp>
      <p:pic>
        <p:nvPicPr>
          <p:cNvPr id="7" name="Picture 6">
            <a:extLst>
              <a:ext uri="{FF2B5EF4-FFF2-40B4-BE49-F238E27FC236}">
                <a16:creationId xmlns:a16="http://schemas.microsoft.com/office/drawing/2014/main" xmlns="" id="{2908E635-7F32-47FD-9852-721BBB473E5C}"/>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879015" y="5545015"/>
            <a:ext cx="1312985" cy="1312985"/>
          </a:xfrm>
          <a:prstGeom prst="rect">
            <a:avLst/>
          </a:prstGeom>
        </p:spPr>
      </p:pic>
    </p:spTree>
    <p:extLst>
      <p:ext uri="{BB962C8B-B14F-4D97-AF65-F5344CB8AC3E}">
        <p14:creationId xmlns:p14="http://schemas.microsoft.com/office/powerpoint/2010/main" xmlns="" val="959200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475A550-6908-4520-A93B-A19B1136C936}"/>
              </a:ext>
            </a:extLst>
          </p:cNvPr>
          <p:cNvSpPr>
            <a:spLocks noGrp="1"/>
          </p:cNvSpPr>
          <p:nvPr>
            <p:ph idx="1"/>
          </p:nvPr>
        </p:nvSpPr>
        <p:spPr>
          <a:xfrm>
            <a:off x="838200" y="590843"/>
            <a:ext cx="10515600" cy="5586120"/>
          </a:xfrm>
        </p:spPr>
        <p:txBody>
          <a:bodyPr>
            <a:normAutofit lnSpcReduction="10000"/>
          </a:bodyPr>
          <a:lstStyle/>
          <a:p>
            <a:pPr algn="just">
              <a:buFont typeface="Wingdings" panose="05000000000000000000" pitchFamily="2" charset="2"/>
              <a:buChar char="v"/>
            </a:pPr>
            <a:r>
              <a:rPr lang="en-IN" u="sng" dirty="0">
                <a:solidFill>
                  <a:srgbClr val="000099"/>
                </a:solidFill>
                <a:latin typeface="Times New Roman" panose="02020603050405020304" pitchFamily="18" charset="0"/>
                <a:cs typeface="Times New Roman" panose="02020603050405020304" pitchFamily="18" charset="0"/>
              </a:rPr>
              <a:t>A scenario where NumberFormatException occurs</a:t>
            </a:r>
          </a:p>
          <a:p>
            <a:pPr algn="just"/>
            <a:r>
              <a:rPr lang="en-IN" dirty="0">
                <a:latin typeface="Times New Roman" panose="02020603050405020304" pitchFamily="18" charset="0"/>
                <a:cs typeface="Times New Roman" panose="02020603050405020304" pitchFamily="18" charset="0"/>
              </a:rPr>
              <a:t>The wrong formatting of any value may occur NumberFormatException.</a:t>
            </a:r>
          </a:p>
          <a:p>
            <a:pPr algn="just"/>
            <a:r>
              <a:rPr lang="en-IN" dirty="0">
                <a:latin typeface="Times New Roman" panose="02020603050405020304" pitchFamily="18" charset="0"/>
                <a:cs typeface="Times New Roman" panose="02020603050405020304" pitchFamily="18" charset="0"/>
              </a:rPr>
              <a:t>Suppose String variable that has characters, converting this variable into digit will occur NumberFormatException.</a:t>
            </a:r>
          </a:p>
          <a:p>
            <a:pPr marL="0" indent="0" algn="just">
              <a:buNone/>
            </a:pPr>
            <a:r>
              <a:rPr lang="en-IN" dirty="0">
                <a:latin typeface="Times New Roman" panose="02020603050405020304" pitchFamily="18" charset="0"/>
                <a:cs typeface="Times New Roman" panose="02020603050405020304" pitchFamily="18" charset="0"/>
              </a:rPr>
              <a:t>		</a:t>
            </a:r>
            <a:r>
              <a:rPr lang="en-IN" dirty="0">
                <a:solidFill>
                  <a:srgbClr val="000099"/>
                </a:solidFill>
                <a:latin typeface="Times New Roman" panose="02020603050405020304" pitchFamily="18" charset="0"/>
                <a:cs typeface="Times New Roman" panose="02020603050405020304" pitchFamily="18" charset="0"/>
              </a:rPr>
              <a:t>String s="abc";  </a:t>
            </a:r>
          </a:p>
          <a:p>
            <a:pPr marL="0" indent="0" algn="just">
              <a:buNone/>
            </a:pPr>
            <a:r>
              <a:rPr lang="en-IN" dirty="0">
                <a:solidFill>
                  <a:srgbClr val="000099"/>
                </a:solidFill>
                <a:latin typeface="Times New Roman" panose="02020603050405020304" pitchFamily="18" charset="0"/>
                <a:cs typeface="Times New Roman" panose="02020603050405020304" pitchFamily="18" charset="0"/>
              </a:rPr>
              <a:t>		int i=Integer.parseInt(s); </a:t>
            </a:r>
            <a:r>
              <a:rPr lang="en-IN" dirty="0">
                <a:solidFill>
                  <a:srgbClr val="FF0000"/>
                </a:solidFill>
                <a:latin typeface="Times New Roman" panose="02020603050405020304" pitchFamily="18" charset="0"/>
                <a:cs typeface="Times New Roman" panose="02020603050405020304" pitchFamily="18" charset="0"/>
              </a:rPr>
              <a:t>//NumberFormatException  </a:t>
            </a:r>
          </a:p>
          <a:p>
            <a:pPr algn="just">
              <a:buFont typeface="Wingdings" panose="05000000000000000000" pitchFamily="2" charset="2"/>
              <a:buChar char="v"/>
            </a:pPr>
            <a:r>
              <a:rPr lang="en-IN" u="sng" dirty="0">
                <a:solidFill>
                  <a:srgbClr val="000099"/>
                </a:solidFill>
                <a:latin typeface="Times New Roman" panose="02020603050405020304" pitchFamily="18" charset="0"/>
                <a:cs typeface="Times New Roman" panose="02020603050405020304" pitchFamily="18" charset="0"/>
              </a:rPr>
              <a:t>A scenario where ArrayIndexOutOfBoundsException occurs</a:t>
            </a:r>
          </a:p>
          <a:p>
            <a:pPr algn="just"/>
            <a:r>
              <a:rPr lang="en-IN" dirty="0">
                <a:latin typeface="Times New Roman" panose="02020603050405020304" pitchFamily="18" charset="0"/>
                <a:cs typeface="Times New Roman" panose="02020603050405020304" pitchFamily="18" charset="0"/>
              </a:rPr>
              <a:t>If you are inserting any value in the wrong index, it would result in ArrayIndexOutOfBoundsException as shown below:</a:t>
            </a:r>
          </a:p>
          <a:p>
            <a:pPr marL="0" indent="0" algn="just">
              <a:buNone/>
            </a:pPr>
            <a:r>
              <a:rPr lang="en-IN" dirty="0">
                <a:latin typeface="Times New Roman" panose="02020603050405020304" pitchFamily="18" charset="0"/>
                <a:cs typeface="Times New Roman" panose="02020603050405020304" pitchFamily="18" charset="0"/>
              </a:rPr>
              <a:t>		</a:t>
            </a:r>
            <a:r>
              <a:rPr lang="en-IN" dirty="0">
                <a:solidFill>
                  <a:srgbClr val="000099"/>
                </a:solidFill>
                <a:latin typeface="Times New Roman" panose="02020603050405020304" pitchFamily="18" charset="0"/>
                <a:cs typeface="Times New Roman" panose="02020603050405020304" pitchFamily="18" charset="0"/>
              </a:rPr>
              <a:t>int a[]=new int[5];  </a:t>
            </a:r>
          </a:p>
          <a:p>
            <a:pPr marL="0" indent="0" algn="just">
              <a:buNone/>
            </a:pPr>
            <a:r>
              <a:rPr lang="en-IN" dirty="0">
                <a:solidFill>
                  <a:srgbClr val="000099"/>
                </a:solidFill>
                <a:latin typeface="Times New Roman" panose="02020603050405020304" pitchFamily="18" charset="0"/>
                <a:cs typeface="Times New Roman" panose="02020603050405020304" pitchFamily="18" charset="0"/>
              </a:rPr>
              <a:t>		a[10]=50; </a:t>
            </a:r>
            <a:r>
              <a:rPr lang="en-IN" dirty="0">
                <a:solidFill>
                  <a:srgbClr val="FF0000"/>
                </a:solidFill>
                <a:latin typeface="Times New Roman" panose="02020603050405020304" pitchFamily="18" charset="0"/>
                <a:cs typeface="Times New Roman" panose="02020603050405020304" pitchFamily="18" charset="0"/>
              </a:rPr>
              <a:t>//ArrayIndexOutOfBoundsException  </a:t>
            </a:r>
          </a:p>
          <a:p>
            <a:pPr algn="just"/>
            <a:endParaRPr lang="en-IN"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xmlns="" id="{C047F36F-85BC-4FF3-87E2-14A38451AE5E}"/>
              </a:ext>
            </a:extLst>
          </p:cNvPr>
          <p:cNvSpPr>
            <a:spLocks noGrp="1"/>
          </p:cNvSpPr>
          <p:nvPr>
            <p:ph type="ftr" sz="quarter" idx="11"/>
          </p:nvPr>
        </p:nvSpPr>
        <p:spPr/>
        <p:txBody>
          <a:bodyPr/>
          <a:lstStyle/>
          <a:p>
            <a:r>
              <a:rPr lang="en-IN" b="1" i="1" dirty="0" err="1" smtClean="0">
                <a:solidFill>
                  <a:srgbClr val="996633"/>
                </a:solidFill>
                <a:latin typeface="Times New Roman" panose="02020603050405020304" pitchFamily="18" charset="0"/>
                <a:cs typeface="Times New Roman" panose="02020603050405020304" pitchFamily="18" charset="0"/>
              </a:rPr>
              <a:t>Swati</a:t>
            </a:r>
            <a:r>
              <a:rPr lang="en-IN" b="1" i="1" dirty="0" smtClean="0">
                <a:solidFill>
                  <a:srgbClr val="996633"/>
                </a:solidFill>
                <a:latin typeface="Times New Roman" panose="02020603050405020304" pitchFamily="18" charset="0"/>
                <a:cs typeface="Times New Roman" panose="02020603050405020304" pitchFamily="18" charset="0"/>
              </a:rPr>
              <a:t> </a:t>
            </a:r>
            <a:r>
              <a:rPr lang="en-IN" b="1" i="1" dirty="0" err="1" smtClean="0">
                <a:solidFill>
                  <a:srgbClr val="996633"/>
                </a:solidFill>
                <a:latin typeface="Times New Roman" panose="02020603050405020304" pitchFamily="18" charset="0"/>
                <a:cs typeface="Times New Roman" panose="02020603050405020304" pitchFamily="18" charset="0"/>
              </a:rPr>
              <a:t>Vaidya</a:t>
            </a:r>
            <a:r>
              <a:rPr lang="en-IN" b="1" i="1" dirty="0" smtClean="0">
                <a:solidFill>
                  <a:srgbClr val="996633"/>
                </a:solidFill>
                <a:latin typeface="Times New Roman" panose="02020603050405020304" pitchFamily="18" charset="0"/>
                <a:cs typeface="Times New Roman" panose="02020603050405020304" pitchFamily="18" charset="0"/>
              </a:rPr>
              <a:t> </a:t>
            </a:r>
            <a:r>
              <a:rPr lang="en-IN" b="1" i="1" dirty="0">
                <a:solidFill>
                  <a:srgbClr val="996633"/>
                </a:solidFill>
                <a:latin typeface="Times New Roman" panose="02020603050405020304" pitchFamily="18" charset="0"/>
                <a:cs typeface="Times New Roman" panose="02020603050405020304" pitchFamily="18" charset="0"/>
              </a:rPr>
              <a:t>(Assistant Professor, Medi-Caps University, Indore)</a:t>
            </a:r>
          </a:p>
        </p:txBody>
      </p:sp>
      <p:pic>
        <p:nvPicPr>
          <p:cNvPr id="6" name="Picture 5">
            <a:extLst>
              <a:ext uri="{FF2B5EF4-FFF2-40B4-BE49-F238E27FC236}">
                <a16:creationId xmlns:a16="http://schemas.microsoft.com/office/drawing/2014/main" xmlns="" id="{207814D0-F1BE-4563-B2FE-B084C00AC3E6}"/>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879015" y="5545015"/>
            <a:ext cx="1312985" cy="1312985"/>
          </a:xfrm>
          <a:prstGeom prst="rect">
            <a:avLst/>
          </a:prstGeom>
        </p:spPr>
      </p:pic>
    </p:spTree>
    <p:extLst>
      <p:ext uri="{BB962C8B-B14F-4D97-AF65-F5344CB8AC3E}">
        <p14:creationId xmlns:p14="http://schemas.microsoft.com/office/powerpoint/2010/main" xmlns="" val="469878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531FF08-7D30-4F77-A156-AF7B00BC4D2F}"/>
              </a:ext>
            </a:extLst>
          </p:cNvPr>
          <p:cNvSpPr>
            <a:spLocks noGrp="1"/>
          </p:cNvSpPr>
          <p:nvPr>
            <p:ph idx="1"/>
          </p:nvPr>
        </p:nvSpPr>
        <p:spPr>
          <a:xfrm>
            <a:off x="838200" y="618978"/>
            <a:ext cx="10515600" cy="5557985"/>
          </a:xfrm>
        </p:spPr>
        <p:txBody>
          <a:bodyPr>
            <a:normAutofit lnSpcReduction="10000"/>
          </a:bodyPr>
          <a:lstStyle/>
          <a:p>
            <a:pPr algn="just"/>
            <a:r>
              <a:rPr lang="en-IN" sz="3200" b="1" u="sng" dirty="0">
                <a:solidFill>
                  <a:srgbClr val="FF0000"/>
                </a:solidFill>
                <a:latin typeface="Times New Roman" panose="02020603050405020304" pitchFamily="18" charset="0"/>
                <a:cs typeface="Times New Roman" panose="02020603050405020304" pitchFamily="18" charset="0"/>
              </a:rPr>
              <a:t>Java try-catch block</a:t>
            </a:r>
          </a:p>
          <a:p>
            <a:pPr algn="just">
              <a:buFont typeface="Wingdings" panose="05000000000000000000" pitchFamily="2" charset="2"/>
              <a:buChar char="q"/>
            </a:pPr>
            <a:r>
              <a:rPr lang="en-IN" sz="3200" b="1" u="sng" dirty="0">
                <a:solidFill>
                  <a:srgbClr val="000099"/>
                </a:solidFill>
                <a:latin typeface="Times New Roman" panose="02020603050405020304" pitchFamily="18" charset="0"/>
                <a:cs typeface="Times New Roman" panose="02020603050405020304" pitchFamily="18" charset="0"/>
              </a:rPr>
              <a:t>Java try block</a:t>
            </a:r>
          </a:p>
          <a:p>
            <a:pPr algn="just"/>
            <a:r>
              <a:rPr lang="en-IN" sz="3200" dirty="0">
                <a:latin typeface="Times New Roman" panose="02020603050405020304" pitchFamily="18" charset="0"/>
                <a:cs typeface="Times New Roman" panose="02020603050405020304" pitchFamily="18" charset="0"/>
              </a:rPr>
              <a:t>Java try block is used to enclose the code that might throw an exception.</a:t>
            </a:r>
          </a:p>
          <a:p>
            <a:pPr algn="just"/>
            <a:r>
              <a:rPr lang="en-IN" sz="3200" dirty="0">
                <a:latin typeface="Times New Roman" panose="02020603050405020304" pitchFamily="18" charset="0"/>
                <a:cs typeface="Times New Roman" panose="02020603050405020304" pitchFamily="18" charset="0"/>
              </a:rPr>
              <a:t>It must be used within the method.</a:t>
            </a:r>
          </a:p>
          <a:p>
            <a:pPr algn="just"/>
            <a:r>
              <a:rPr lang="en-IN" sz="3200" dirty="0">
                <a:latin typeface="Times New Roman" panose="02020603050405020304" pitchFamily="18" charset="0"/>
                <a:cs typeface="Times New Roman" panose="02020603050405020304" pitchFamily="18" charset="0"/>
              </a:rPr>
              <a:t>If an exception occurs at the particular statement of try block, the rest of the block code will not execute.</a:t>
            </a:r>
          </a:p>
          <a:p>
            <a:pPr algn="just"/>
            <a:r>
              <a:rPr lang="en-IN" sz="3200" dirty="0">
                <a:latin typeface="Times New Roman" panose="02020603050405020304" pitchFamily="18" charset="0"/>
                <a:cs typeface="Times New Roman" panose="02020603050405020304" pitchFamily="18" charset="0"/>
              </a:rPr>
              <a:t>So, it is recommended not to keeping the code in try block that will not throw an exception.</a:t>
            </a:r>
          </a:p>
          <a:p>
            <a:pPr algn="just"/>
            <a:r>
              <a:rPr lang="en-IN" sz="3200" dirty="0">
                <a:latin typeface="Times New Roman" panose="02020603050405020304" pitchFamily="18" charset="0"/>
                <a:cs typeface="Times New Roman" panose="02020603050405020304" pitchFamily="18" charset="0"/>
              </a:rPr>
              <a:t>Java try block must be followed by either catch or finally block.</a:t>
            </a:r>
          </a:p>
          <a:p>
            <a:pPr marL="0" indent="0" algn="just">
              <a:buNone/>
            </a:pPr>
            <a:endParaRPr lang="en-IN" sz="32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xmlns="" id="{708DBB89-B97F-4B43-9F63-5795B6B358B4}"/>
              </a:ext>
            </a:extLst>
          </p:cNvPr>
          <p:cNvSpPr>
            <a:spLocks noGrp="1"/>
          </p:cNvSpPr>
          <p:nvPr>
            <p:ph type="ftr" sz="quarter" idx="11"/>
          </p:nvPr>
        </p:nvSpPr>
        <p:spPr/>
        <p:txBody>
          <a:bodyPr/>
          <a:lstStyle/>
          <a:p>
            <a:r>
              <a:rPr lang="en-IN" b="1" i="1" dirty="0" err="1" smtClean="0">
                <a:solidFill>
                  <a:srgbClr val="996633"/>
                </a:solidFill>
                <a:latin typeface="Times New Roman" panose="02020603050405020304" pitchFamily="18" charset="0"/>
                <a:cs typeface="Times New Roman" panose="02020603050405020304" pitchFamily="18" charset="0"/>
              </a:rPr>
              <a:t>Swati</a:t>
            </a:r>
            <a:r>
              <a:rPr lang="en-IN" b="1" i="1" dirty="0" smtClean="0">
                <a:solidFill>
                  <a:srgbClr val="996633"/>
                </a:solidFill>
                <a:latin typeface="Times New Roman" panose="02020603050405020304" pitchFamily="18" charset="0"/>
                <a:cs typeface="Times New Roman" panose="02020603050405020304" pitchFamily="18" charset="0"/>
              </a:rPr>
              <a:t> </a:t>
            </a:r>
            <a:r>
              <a:rPr lang="en-IN" b="1" i="1" dirty="0" err="1" smtClean="0">
                <a:solidFill>
                  <a:srgbClr val="996633"/>
                </a:solidFill>
                <a:latin typeface="Times New Roman" panose="02020603050405020304" pitchFamily="18" charset="0"/>
                <a:cs typeface="Times New Roman" panose="02020603050405020304" pitchFamily="18" charset="0"/>
              </a:rPr>
              <a:t>Vaidya</a:t>
            </a:r>
            <a:r>
              <a:rPr lang="en-IN" b="1" i="1" dirty="0" smtClean="0">
                <a:solidFill>
                  <a:srgbClr val="996633"/>
                </a:solidFill>
                <a:latin typeface="Times New Roman" panose="02020603050405020304" pitchFamily="18" charset="0"/>
                <a:cs typeface="Times New Roman" panose="02020603050405020304" pitchFamily="18" charset="0"/>
              </a:rPr>
              <a:t> </a:t>
            </a:r>
            <a:r>
              <a:rPr lang="en-IN" b="1" i="1" dirty="0">
                <a:solidFill>
                  <a:srgbClr val="996633"/>
                </a:solidFill>
                <a:latin typeface="Times New Roman" panose="02020603050405020304" pitchFamily="18" charset="0"/>
                <a:cs typeface="Times New Roman" panose="02020603050405020304" pitchFamily="18" charset="0"/>
              </a:rPr>
              <a:t>(Assistant Professor, Medi-Caps University, Indore)</a:t>
            </a:r>
          </a:p>
        </p:txBody>
      </p:sp>
      <p:pic>
        <p:nvPicPr>
          <p:cNvPr id="6" name="Picture 5">
            <a:extLst>
              <a:ext uri="{FF2B5EF4-FFF2-40B4-BE49-F238E27FC236}">
                <a16:creationId xmlns:a16="http://schemas.microsoft.com/office/drawing/2014/main" xmlns="" id="{8F6A4784-32BA-4B67-8C43-6D552F5DC601}"/>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879015" y="5545015"/>
            <a:ext cx="1312985" cy="1312985"/>
          </a:xfrm>
          <a:prstGeom prst="rect">
            <a:avLst/>
          </a:prstGeom>
        </p:spPr>
      </p:pic>
    </p:spTree>
    <p:extLst>
      <p:ext uri="{BB962C8B-B14F-4D97-AF65-F5344CB8AC3E}">
        <p14:creationId xmlns:p14="http://schemas.microsoft.com/office/powerpoint/2010/main" xmlns="" val="3112223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4554713-B0D0-45B7-A4AC-5E0B4E2CC816}"/>
              </a:ext>
            </a:extLst>
          </p:cNvPr>
          <p:cNvSpPr>
            <a:spLocks noGrp="1"/>
          </p:cNvSpPr>
          <p:nvPr>
            <p:ph idx="1"/>
          </p:nvPr>
        </p:nvSpPr>
        <p:spPr>
          <a:xfrm>
            <a:off x="838200" y="562708"/>
            <a:ext cx="10515600" cy="5614255"/>
          </a:xfrm>
        </p:spPr>
        <p:txBody>
          <a:bodyPr>
            <a:normAutofit/>
          </a:bodyPr>
          <a:lstStyle/>
          <a:p>
            <a:pPr algn="just">
              <a:buFont typeface="Wingdings" panose="05000000000000000000" pitchFamily="2" charset="2"/>
              <a:buChar char="q"/>
            </a:pPr>
            <a:r>
              <a:rPr lang="en-IN" sz="3200" b="1" u="sng" dirty="0">
                <a:solidFill>
                  <a:srgbClr val="000099"/>
                </a:solidFill>
                <a:latin typeface="Times New Roman" panose="02020603050405020304" pitchFamily="18" charset="0"/>
                <a:cs typeface="Times New Roman" panose="02020603050405020304" pitchFamily="18" charset="0"/>
              </a:rPr>
              <a:t>Java catch block</a:t>
            </a:r>
          </a:p>
          <a:p>
            <a:pPr algn="just"/>
            <a:endParaRPr lang="en-IN" sz="800" dirty="0">
              <a:latin typeface="Times New Roman" panose="02020603050405020304" pitchFamily="18" charset="0"/>
              <a:cs typeface="Times New Roman" panose="02020603050405020304" pitchFamily="18" charset="0"/>
            </a:endParaRPr>
          </a:p>
          <a:p>
            <a:pPr algn="just"/>
            <a:r>
              <a:rPr lang="en-IN" sz="3200" dirty="0">
                <a:latin typeface="Times New Roman" panose="02020603050405020304" pitchFamily="18" charset="0"/>
                <a:cs typeface="Times New Roman" panose="02020603050405020304" pitchFamily="18" charset="0"/>
              </a:rPr>
              <a:t>Java catch block is used to handle the Exception by declaring the type of exception within the parameter. </a:t>
            </a:r>
          </a:p>
          <a:p>
            <a:pPr algn="just"/>
            <a:r>
              <a:rPr lang="en-IN" sz="3200" dirty="0">
                <a:latin typeface="Times New Roman" panose="02020603050405020304" pitchFamily="18" charset="0"/>
                <a:cs typeface="Times New Roman" panose="02020603050405020304" pitchFamily="18" charset="0"/>
              </a:rPr>
              <a:t>The declared exception must be the parent class exception ( i.e., Exception) or the generated exception type. </a:t>
            </a:r>
          </a:p>
          <a:p>
            <a:pPr algn="just"/>
            <a:r>
              <a:rPr lang="en-IN" sz="3200" dirty="0">
                <a:latin typeface="Times New Roman" panose="02020603050405020304" pitchFamily="18" charset="0"/>
                <a:cs typeface="Times New Roman" panose="02020603050405020304" pitchFamily="18" charset="0"/>
              </a:rPr>
              <a:t>However, the good approach is to declare the generated type of exception.</a:t>
            </a:r>
          </a:p>
          <a:p>
            <a:pPr algn="just"/>
            <a:r>
              <a:rPr lang="en-IN" sz="3200" dirty="0">
                <a:latin typeface="Times New Roman" panose="02020603050405020304" pitchFamily="18" charset="0"/>
                <a:cs typeface="Times New Roman" panose="02020603050405020304" pitchFamily="18" charset="0"/>
              </a:rPr>
              <a:t>The catch block must be used after the try block only. </a:t>
            </a:r>
          </a:p>
          <a:p>
            <a:pPr algn="just"/>
            <a:r>
              <a:rPr lang="en-IN" sz="3200" dirty="0">
                <a:latin typeface="Times New Roman" panose="02020603050405020304" pitchFamily="18" charset="0"/>
                <a:cs typeface="Times New Roman" panose="02020603050405020304" pitchFamily="18" charset="0"/>
              </a:rPr>
              <a:t>You can use multiple catch block with a single try block.</a:t>
            </a:r>
          </a:p>
          <a:p>
            <a:pPr algn="just"/>
            <a:endParaRPr lang="en-IN" sz="32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xmlns="" id="{7D43B981-0425-4DE7-BFDE-72E38FEC7BF1}"/>
              </a:ext>
            </a:extLst>
          </p:cNvPr>
          <p:cNvSpPr>
            <a:spLocks noGrp="1"/>
          </p:cNvSpPr>
          <p:nvPr>
            <p:ph type="ftr" sz="quarter" idx="11"/>
          </p:nvPr>
        </p:nvSpPr>
        <p:spPr/>
        <p:txBody>
          <a:bodyPr/>
          <a:lstStyle/>
          <a:p>
            <a:r>
              <a:rPr lang="en-IN" b="1" i="1" dirty="0" err="1" smtClean="0">
                <a:solidFill>
                  <a:srgbClr val="996633"/>
                </a:solidFill>
                <a:latin typeface="Times New Roman" panose="02020603050405020304" pitchFamily="18" charset="0"/>
                <a:cs typeface="Times New Roman" panose="02020603050405020304" pitchFamily="18" charset="0"/>
              </a:rPr>
              <a:t>Swati</a:t>
            </a:r>
            <a:r>
              <a:rPr lang="en-IN" b="1" i="1" dirty="0" smtClean="0">
                <a:solidFill>
                  <a:srgbClr val="996633"/>
                </a:solidFill>
                <a:latin typeface="Times New Roman" panose="02020603050405020304" pitchFamily="18" charset="0"/>
                <a:cs typeface="Times New Roman" panose="02020603050405020304" pitchFamily="18" charset="0"/>
              </a:rPr>
              <a:t> </a:t>
            </a:r>
            <a:r>
              <a:rPr lang="en-IN" b="1" i="1" dirty="0" err="1" smtClean="0">
                <a:solidFill>
                  <a:srgbClr val="996633"/>
                </a:solidFill>
                <a:latin typeface="Times New Roman" panose="02020603050405020304" pitchFamily="18" charset="0"/>
                <a:cs typeface="Times New Roman" panose="02020603050405020304" pitchFamily="18" charset="0"/>
              </a:rPr>
              <a:t>Vaidya</a:t>
            </a:r>
            <a:r>
              <a:rPr lang="en-IN" b="1" i="1" dirty="0" smtClean="0">
                <a:solidFill>
                  <a:srgbClr val="996633"/>
                </a:solidFill>
                <a:latin typeface="Times New Roman" panose="02020603050405020304" pitchFamily="18" charset="0"/>
                <a:cs typeface="Times New Roman" panose="02020603050405020304" pitchFamily="18" charset="0"/>
              </a:rPr>
              <a:t> </a:t>
            </a:r>
            <a:r>
              <a:rPr lang="en-IN" b="1" i="1" dirty="0">
                <a:solidFill>
                  <a:srgbClr val="996633"/>
                </a:solidFill>
                <a:latin typeface="Times New Roman" panose="02020603050405020304" pitchFamily="18" charset="0"/>
                <a:cs typeface="Times New Roman" panose="02020603050405020304" pitchFamily="18" charset="0"/>
              </a:rPr>
              <a:t>(Assistant Professor, Medi-Caps University, Indore)</a:t>
            </a:r>
          </a:p>
        </p:txBody>
      </p:sp>
      <p:pic>
        <p:nvPicPr>
          <p:cNvPr id="6" name="Picture 5">
            <a:extLst>
              <a:ext uri="{FF2B5EF4-FFF2-40B4-BE49-F238E27FC236}">
                <a16:creationId xmlns:a16="http://schemas.microsoft.com/office/drawing/2014/main" xmlns="" id="{D452A33C-9E85-4578-B677-727ABC94EC75}"/>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879015" y="5545015"/>
            <a:ext cx="1312985" cy="1312985"/>
          </a:xfrm>
          <a:prstGeom prst="rect">
            <a:avLst/>
          </a:prstGeom>
        </p:spPr>
      </p:pic>
    </p:spTree>
    <p:extLst>
      <p:ext uri="{BB962C8B-B14F-4D97-AF65-F5344CB8AC3E}">
        <p14:creationId xmlns:p14="http://schemas.microsoft.com/office/powerpoint/2010/main" xmlns="" val="3366963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3AA5973-C742-4E58-AE65-A26D7CDF7754}"/>
              </a:ext>
            </a:extLst>
          </p:cNvPr>
          <p:cNvSpPr>
            <a:spLocks noGrp="1"/>
          </p:cNvSpPr>
          <p:nvPr>
            <p:ph idx="1"/>
          </p:nvPr>
        </p:nvSpPr>
        <p:spPr>
          <a:xfrm>
            <a:off x="838200" y="576775"/>
            <a:ext cx="10515600" cy="5600188"/>
          </a:xfrm>
        </p:spPr>
        <p:txBody>
          <a:bodyPr>
            <a:normAutofit lnSpcReduction="10000"/>
          </a:bodyPr>
          <a:lstStyle/>
          <a:p>
            <a:r>
              <a:rPr lang="en-IN" sz="3200" dirty="0">
                <a:solidFill>
                  <a:srgbClr val="000099"/>
                </a:solidFill>
                <a:latin typeface="Times New Roman" panose="02020603050405020304" pitchFamily="18" charset="0"/>
                <a:cs typeface="Times New Roman" panose="02020603050405020304" pitchFamily="18" charset="0"/>
              </a:rPr>
              <a:t>Syntax of Java try-catch</a:t>
            </a:r>
          </a:p>
          <a:p>
            <a:pPr marL="0" indent="0">
              <a:buNone/>
            </a:pPr>
            <a:endParaRPr lang="en-IN" sz="3200" dirty="0">
              <a:latin typeface="Times New Roman" panose="02020603050405020304" pitchFamily="18" charset="0"/>
              <a:cs typeface="Times New Roman" panose="02020603050405020304" pitchFamily="18" charset="0"/>
            </a:endParaRPr>
          </a:p>
          <a:p>
            <a:pPr marL="0" indent="0">
              <a:buNone/>
            </a:pPr>
            <a:r>
              <a:rPr lang="en-IN" sz="3200" dirty="0">
                <a:latin typeface="Times New Roman" panose="02020603050405020304" pitchFamily="18" charset="0"/>
                <a:cs typeface="Times New Roman" panose="02020603050405020304" pitchFamily="18" charset="0"/>
              </a:rPr>
              <a:t>	try</a:t>
            </a:r>
          </a:p>
          <a:p>
            <a:pPr marL="0" indent="0">
              <a:buNone/>
            </a:pPr>
            <a:r>
              <a:rPr lang="en-IN" sz="3200" dirty="0">
                <a:latin typeface="Times New Roman" panose="02020603050405020304" pitchFamily="18" charset="0"/>
                <a:cs typeface="Times New Roman" panose="02020603050405020304" pitchFamily="18" charset="0"/>
              </a:rPr>
              <a:t>	   {    </a:t>
            </a:r>
          </a:p>
          <a:p>
            <a:pPr marL="0" indent="0">
              <a:buNone/>
            </a:pPr>
            <a:r>
              <a:rPr lang="en-IN" sz="3200" dirty="0">
                <a:latin typeface="Times New Roman" panose="02020603050405020304" pitchFamily="18" charset="0"/>
                <a:cs typeface="Times New Roman" panose="02020603050405020304" pitchFamily="18" charset="0"/>
              </a:rPr>
              <a:t>		//code that may throw an exception    </a:t>
            </a:r>
          </a:p>
          <a:p>
            <a:pPr marL="0" indent="0">
              <a:buNone/>
            </a:pPr>
            <a:r>
              <a:rPr lang="en-IN" sz="3200" dirty="0">
                <a:latin typeface="Times New Roman" panose="02020603050405020304" pitchFamily="18" charset="0"/>
                <a:cs typeface="Times New Roman" panose="02020603050405020304" pitchFamily="18" charset="0"/>
              </a:rPr>
              <a:t>	    }</a:t>
            </a:r>
          </a:p>
          <a:p>
            <a:pPr marL="0" indent="0">
              <a:buNone/>
            </a:pPr>
            <a:r>
              <a:rPr lang="en-IN" sz="3200" dirty="0">
                <a:latin typeface="Times New Roman" panose="02020603050405020304" pitchFamily="18" charset="0"/>
                <a:cs typeface="Times New Roman" panose="02020603050405020304" pitchFamily="18" charset="0"/>
              </a:rPr>
              <a:t>	catch(Exception_class_Name ref)</a:t>
            </a:r>
          </a:p>
          <a:p>
            <a:pPr marL="0" indent="0">
              <a:buNone/>
            </a:pPr>
            <a:r>
              <a:rPr lang="en-IN" sz="3200" dirty="0">
                <a:latin typeface="Times New Roman" panose="02020603050405020304" pitchFamily="18" charset="0"/>
                <a:cs typeface="Times New Roman" panose="02020603050405020304" pitchFamily="18" charset="0"/>
              </a:rPr>
              <a:t>	   {</a:t>
            </a:r>
          </a:p>
          <a:p>
            <a:pPr marL="0" indent="0">
              <a:buNone/>
            </a:pPr>
            <a:r>
              <a:rPr lang="en-IN" sz="3200" dirty="0">
                <a:latin typeface="Times New Roman" panose="02020603050405020304" pitchFamily="18" charset="0"/>
                <a:cs typeface="Times New Roman" panose="02020603050405020304" pitchFamily="18" charset="0"/>
              </a:rPr>
              <a:t>	    </a:t>
            </a:r>
          </a:p>
          <a:p>
            <a:pPr marL="0" indent="0">
              <a:buNone/>
            </a:pPr>
            <a:r>
              <a:rPr lang="en-IN" sz="3200" dirty="0">
                <a:latin typeface="Times New Roman" panose="02020603050405020304" pitchFamily="18" charset="0"/>
                <a:cs typeface="Times New Roman" panose="02020603050405020304" pitchFamily="18" charset="0"/>
              </a:rPr>
              <a:t>	   }    </a:t>
            </a:r>
          </a:p>
          <a:p>
            <a:endParaRPr lang="en-IN" sz="32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xmlns="" id="{91B4A5BE-D0D4-427B-99C8-355565BC3916}"/>
              </a:ext>
            </a:extLst>
          </p:cNvPr>
          <p:cNvSpPr>
            <a:spLocks noGrp="1"/>
          </p:cNvSpPr>
          <p:nvPr>
            <p:ph type="ftr" sz="quarter" idx="11"/>
          </p:nvPr>
        </p:nvSpPr>
        <p:spPr/>
        <p:txBody>
          <a:bodyPr/>
          <a:lstStyle/>
          <a:p>
            <a:r>
              <a:rPr lang="en-IN" b="1" i="1" dirty="0" err="1" smtClean="0">
                <a:solidFill>
                  <a:srgbClr val="996633"/>
                </a:solidFill>
                <a:latin typeface="Times New Roman" panose="02020603050405020304" pitchFamily="18" charset="0"/>
                <a:cs typeface="Times New Roman" panose="02020603050405020304" pitchFamily="18" charset="0"/>
              </a:rPr>
              <a:t>Swati</a:t>
            </a:r>
            <a:r>
              <a:rPr lang="en-IN" b="1" i="1" dirty="0" smtClean="0">
                <a:solidFill>
                  <a:srgbClr val="996633"/>
                </a:solidFill>
                <a:latin typeface="Times New Roman" panose="02020603050405020304" pitchFamily="18" charset="0"/>
                <a:cs typeface="Times New Roman" panose="02020603050405020304" pitchFamily="18" charset="0"/>
              </a:rPr>
              <a:t> </a:t>
            </a:r>
            <a:r>
              <a:rPr lang="en-IN" b="1" i="1" dirty="0" err="1" smtClean="0">
                <a:solidFill>
                  <a:srgbClr val="996633"/>
                </a:solidFill>
                <a:latin typeface="Times New Roman" panose="02020603050405020304" pitchFamily="18" charset="0"/>
                <a:cs typeface="Times New Roman" panose="02020603050405020304" pitchFamily="18" charset="0"/>
              </a:rPr>
              <a:t>Vaidya</a:t>
            </a:r>
            <a:r>
              <a:rPr lang="en-IN" b="1" i="1" dirty="0" smtClean="0">
                <a:solidFill>
                  <a:srgbClr val="996633"/>
                </a:solidFill>
                <a:latin typeface="Times New Roman" panose="02020603050405020304" pitchFamily="18" charset="0"/>
                <a:cs typeface="Times New Roman" panose="02020603050405020304" pitchFamily="18" charset="0"/>
              </a:rPr>
              <a:t> </a:t>
            </a:r>
            <a:r>
              <a:rPr lang="en-IN" b="1" i="1" dirty="0">
                <a:solidFill>
                  <a:srgbClr val="996633"/>
                </a:solidFill>
                <a:latin typeface="Times New Roman" panose="02020603050405020304" pitchFamily="18" charset="0"/>
                <a:cs typeface="Times New Roman" panose="02020603050405020304" pitchFamily="18" charset="0"/>
              </a:rPr>
              <a:t>(Assistant Professor, Medi-Caps University, Indore)</a:t>
            </a:r>
          </a:p>
        </p:txBody>
      </p:sp>
      <p:pic>
        <p:nvPicPr>
          <p:cNvPr id="6" name="Picture 5">
            <a:extLst>
              <a:ext uri="{FF2B5EF4-FFF2-40B4-BE49-F238E27FC236}">
                <a16:creationId xmlns:a16="http://schemas.microsoft.com/office/drawing/2014/main" xmlns="" id="{72359132-7223-4C73-8313-D9AABB3B6593}"/>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879015" y="5545015"/>
            <a:ext cx="1312985" cy="1312985"/>
          </a:xfrm>
          <a:prstGeom prst="rect">
            <a:avLst/>
          </a:prstGeom>
        </p:spPr>
      </p:pic>
    </p:spTree>
    <p:extLst>
      <p:ext uri="{BB962C8B-B14F-4D97-AF65-F5344CB8AC3E}">
        <p14:creationId xmlns:p14="http://schemas.microsoft.com/office/powerpoint/2010/main" xmlns="" val="1505683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1CDD4DA-22E7-424A-8215-15C56D70AD97}"/>
              </a:ext>
            </a:extLst>
          </p:cNvPr>
          <p:cNvSpPr>
            <a:spLocks noGrp="1"/>
          </p:cNvSpPr>
          <p:nvPr>
            <p:ph idx="1"/>
          </p:nvPr>
        </p:nvSpPr>
        <p:spPr>
          <a:xfrm>
            <a:off x="838200" y="253218"/>
            <a:ext cx="10515600" cy="6372665"/>
          </a:xfrm>
        </p:spPr>
        <p:txBody>
          <a:bodyPr>
            <a:normAutofit fontScale="85000" lnSpcReduction="20000"/>
          </a:bodyPr>
          <a:lstStyle/>
          <a:p>
            <a:pPr marL="514350" indent="-514350">
              <a:buFont typeface="+mj-lt"/>
              <a:buAutoNum type="arabicPeriod"/>
            </a:pPr>
            <a:r>
              <a:rPr lang="en-IN" b="1" dirty="0">
                <a:solidFill>
                  <a:srgbClr val="FF0000"/>
                </a:solidFill>
                <a:latin typeface="Times New Roman" panose="02020603050405020304" pitchFamily="18" charset="0"/>
                <a:cs typeface="Times New Roman" panose="02020603050405020304" pitchFamily="18" charset="0"/>
              </a:rPr>
              <a:t>Example_1</a:t>
            </a:r>
            <a:r>
              <a:rPr lang="en-IN" b="1" dirty="0">
                <a:solidFill>
                  <a:srgbClr val="000099"/>
                </a:solidFill>
                <a:latin typeface="Times New Roman" panose="02020603050405020304" pitchFamily="18" charset="0"/>
                <a:cs typeface="Times New Roman" panose="02020603050405020304" pitchFamily="18" charset="0"/>
              </a:rPr>
              <a:t> </a:t>
            </a:r>
          </a:p>
          <a:p>
            <a:pPr marL="0" indent="0">
              <a:buNone/>
            </a:pPr>
            <a:r>
              <a:rPr lang="en-IN" b="1" dirty="0">
                <a:solidFill>
                  <a:srgbClr val="000099"/>
                </a:solidFill>
                <a:latin typeface="Times New Roman" panose="02020603050405020304" pitchFamily="18" charset="0"/>
                <a:cs typeface="Times New Roman" panose="02020603050405020304" pitchFamily="18" charset="0"/>
              </a:rPr>
              <a:t>public class Test </a:t>
            </a:r>
          </a:p>
          <a:p>
            <a:pPr marL="0" indent="0">
              <a:buNone/>
            </a:pPr>
            <a:r>
              <a:rPr lang="en-IN" b="1" dirty="0">
                <a:solidFill>
                  <a:srgbClr val="000099"/>
                </a:solidFill>
                <a:latin typeface="Times New Roman" panose="02020603050405020304" pitchFamily="18" charset="0"/>
                <a:cs typeface="Times New Roman" panose="02020603050405020304" pitchFamily="18" charset="0"/>
              </a:rPr>
              <a:t>{  </a:t>
            </a:r>
          </a:p>
          <a:p>
            <a:pPr marL="0" indent="0">
              <a:buNone/>
            </a:pPr>
            <a:r>
              <a:rPr lang="en-IN" b="1" dirty="0">
                <a:solidFill>
                  <a:srgbClr val="000099"/>
                </a:solidFill>
                <a:latin typeface="Times New Roman" panose="02020603050405020304" pitchFamily="18" charset="0"/>
                <a:cs typeface="Times New Roman" panose="02020603050405020304" pitchFamily="18" charset="0"/>
              </a:rPr>
              <a:t>    public static void main(String[] args) {  </a:t>
            </a:r>
          </a:p>
          <a:p>
            <a:pPr marL="0" indent="0">
              <a:buNone/>
            </a:pPr>
            <a:r>
              <a:rPr lang="en-IN" b="1" dirty="0">
                <a:solidFill>
                  <a:srgbClr val="000099"/>
                </a:solidFill>
                <a:latin typeface="Times New Roman" panose="02020603050405020304" pitchFamily="18" charset="0"/>
                <a:cs typeface="Times New Roman" panose="02020603050405020304" pitchFamily="18" charset="0"/>
              </a:rPr>
              <a:t>        try  </a:t>
            </a:r>
          </a:p>
          <a:p>
            <a:pPr marL="0" indent="0">
              <a:buNone/>
            </a:pPr>
            <a:r>
              <a:rPr lang="en-IN" b="1" dirty="0">
                <a:solidFill>
                  <a:srgbClr val="000099"/>
                </a:solidFill>
                <a:latin typeface="Times New Roman" panose="02020603050405020304" pitchFamily="18" charset="0"/>
                <a:cs typeface="Times New Roman" panose="02020603050405020304" pitchFamily="18" charset="0"/>
              </a:rPr>
              <a:t>        {  </a:t>
            </a:r>
          </a:p>
          <a:p>
            <a:pPr marL="0" indent="0">
              <a:buNone/>
            </a:pPr>
            <a:r>
              <a:rPr lang="en-IN" b="1" dirty="0">
                <a:solidFill>
                  <a:srgbClr val="000099"/>
                </a:solidFill>
                <a:latin typeface="Times New Roman" panose="02020603050405020304" pitchFamily="18" charset="0"/>
                <a:cs typeface="Times New Roman" panose="02020603050405020304" pitchFamily="18" charset="0"/>
              </a:rPr>
              <a:t>        int data=50/0; 	</a:t>
            </a:r>
            <a:r>
              <a:rPr lang="en-IN" b="1" dirty="0">
                <a:solidFill>
                  <a:srgbClr val="FF0000"/>
                </a:solidFill>
                <a:latin typeface="Times New Roman" panose="02020603050405020304" pitchFamily="18" charset="0"/>
                <a:cs typeface="Times New Roman" panose="02020603050405020304" pitchFamily="18" charset="0"/>
              </a:rPr>
              <a:t>// throw exception</a:t>
            </a:r>
            <a:r>
              <a:rPr lang="en-IN" b="1" dirty="0">
                <a:solidFill>
                  <a:srgbClr val="000099"/>
                </a:solidFill>
                <a:latin typeface="Times New Roman" panose="02020603050405020304" pitchFamily="18" charset="0"/>
                <a:cs typeface="Times New Roman" panose="02020603050405020304" pitchFamily="18" charset="0"/>
              </a:rPr>
              <a:t>   </a:t>
            </a:r>
          </a:p>
          <a:p>
            <a:pPr marL="0" indent="0">
              <a:buNone/>
            </a:pPr>
            <a:r>
              <a:rPr lang="en-IN" b="1" dirty="0">
                <a:solidFill>
                  <a:srgbClr val="000099"/>
                </a:solidFill>
                <a:latin typeface="Times New Roman" panose="02020603050405020304" pitchFamily="18" charset="0"/>
                <a:cs typeface="Times New Roman" panose="02020603050405020304" pitchFamily="18" charset="0"/>
              </a:rPr>
              <a:t>        System.out.println("Hello try block");</a:t>
            </a:r>
          </a:p>
          <a:p>
            <a:pPr marL="0" indent="0">
              <a:buNone/>
            </a:pPr>
            <a:r>
              <a:rPr lang="en-IN" b="1" dirty="0">
                <a:solidFill>
                  <a:srgbClr val="000099"/>
                </a:solidFill>
                <a:latin typeface="Times New Roman" panose="02020603050405020304" pitchFamily="18" charset="0"/>
                <a:cs typeface="Times New Roman" panose="02020603050405020304" pitchFamily="18" charset="0"/>
              </a:rPr>
              <a:t>        }  </a:t>
            </a:r>
          </a:p>
          <a:p>
            <a:pPr marL="0" indent="0">
              <a:buNone/>
            </a:pPr>
            <a:r>
              <a:rPr lang="en-IN" b="1" dirty="0">
                <a:solidFill>
                  <a:srgbClr val="000099"/>
                </a:solidFill>
                <a:latin typeface="Times New Roman" panose="02020603050405020304" pitchFamily="18" charset="0"/>
                <a:cs typeface="Times New Roman" panose="02020603050405020304" pitchFamily="18" charset="0"/>
              </a:rPr>
              <a:t>        catch(Exception e)  </a:t>
            </a:r>
          </a:p>
          <a:p>
            <a:pPr marL="0" indent="0">
              <a:buNone/>
            </a:pPr>
            <a:r>
              <a:rPr lang="en-IN" b="1" dirty="0">
                <a:solidFill>
                  <a:srgbClr val="000099"/>
                </a:solidFill>
                <a:latin typeface="Times New Roman" panose="02020603050405020304" pitchFamily="18" charset="0"/>
                <a:cs typeface="Times New Roman" panose="02020603050405020304" pitchFamily="18" charset="0"/>
              </a:rPr>
              <a:t>        {  </a:t>
            </a:r>
          </a:p>
          <a:p>
            <a:pPr marL="0" indent="0">
              <a:buNone/>
            </a:pPr>
            <a:r>
              <a:rPr lang="en-IN" b="1" dirty="0">
                <a:solidFill>
                  <a:srgbClr val="000099"/>
                </a:solidFill>
                <a:latin typeface="Times New Roman" panose="02020603050405020304" pitchFamily="18" charset="0"/>
                <a:cs typeface="Times New Roman" panose="02020603050405020304" pitchFamily="18" charset="0"/>
              </a:rPr>
              <a:t>            System.out.println("Can't divided by zero");  </a:t>
            </a:r>
            <a:r>
              <a:rPr lang="en-IN" sz="2100" b="1" dirty="0">
                <a:solidFill>
                  <a:srgbClr val="000099"/>
                </a:solidFill>
                <a:latin typeface="Times New Roman" panose="02020603050405020304" pitchFamily="18" charset="0"/>
                <a:cs typeface="Times New Roman" panose="02020603050405020304" pitchFamily="18" charset="0"/>
              </a:rPr>
              <a:t> </a:t>
            </a:r>
            <a:r>
              <a:rPr lang="en-IN" sz="2100" b="1" dirty="0">
                <a:solidFill>
                  <a:schemeClr val="accent4">
                    <a:lumMod val="50000"/>
                  </a:schemeClr>
                </a:solidFill>
                <a:latin typeface="Times New Roman" panose="02020603050405020304" pitchFamily="18" charset="0"/>
                <a:cs typeface="Times New Roman" panose="02020603050405020304" pitchFamily="18" charset="0"/>
              </a:rPr>
              <a:t>// displaying the custom message  </a:t>
            </a:r>
            <a:endParaRPr lang="en-IN" b="1" dirty="0">
              <a:solidFill>
                <a:schemeClr val="accent4">
                  <a:lumMod val="50000"/>
                </a:schemeClr>
              </a:solidFill>
              <a:latin typeface="Times New Roman" panose="02020603050405020304" pitchFamily="18" charset="0"/>
              <a:cs typeface="Times New Roman" panose="02020603050405020304" pitchFamily="18" charset="0"/>
            </a:endParaRPr>
          </a:p>
          <a:p>
            <a:pPr marL="0" indent="0">
              <a:buNone/>
            </a:pPr>
            <a:r>
              <a:rPr lang="en-IN" b="1" dirty="0">
                <a:solidFill>
                  <a:srgbClr val="000099"/>
                </a:solidFill>
                <a:latin typeface="Times New Roman" panose="02020603050405020304" pitchFamily="18" charset="0"/>
                <a:cs typeface="Times New Roman" panose="02020603050405020304" pitchFamily="18" charset="0"/>
              </a:rPr>
              <a:t>        }  </a:t>
            </a:r>
          </a:p>
          <a:p>
            <a:pPr marL="0" indent="0">
              <a:buNone/>
            </a:pPr>
            <a:r>
              <a:rPr lang="en-IN" b="1" dirty="0">
                <a:solidFill>
                  <a:srgbClr val="000099"/>
                </a:solidFill>
                <a:latin typeface="Times New Roman" panose="02020603050405020304" pitchFamily="18" charset="0"/>
                <a:cs typeface="Times New Roman" panose="02020603050405020304" pitchFamily="18" charset="0"/>
              </a:rPr>
              <a:t>    }     </a:t>
            </a:r>
          </a:p>
          <a:p>
            <a:pPr marL="0" indent="0">
              <a:buNone/>
            </a:pPr>
            <a:r>
              <a:rPr lang="en-IN" b="1" dirty="0">
                <a:solidFill>
                  <a:srgbClr val="000099"/>
                </a:solidFill>
                <a:latin typeface="Times New Roman" panose="02020603050405020304" pitchFamily="18" charset="0"/>
                <a:cs typeface="Times New Roman" panose="02020603050405020304" pitchFamily="18" charset="0"/>
              </a:rPr>
              <a:t>}  </a:t>
            </a:r>
          </a:p>
          <a:p>
            <a:pPr marL="0" indent="0">
              <a:buNone/>
            </a:pPr>
            <a:r>
              <a:rPr lang="en-IN" b="1" dirty="0">
                <a:solidFill>
                  <a:srgbClr val="FF0000"/>
                </a:solidFill>
                <a:latin typeface="Times New Roman" panose="02020603050405020304" pitchFamily="18" charset="0"/>
                <a:cs typeface="Times New Roman" panose="02020603050405020304" pitchFamily="18" charset="0"/>
              </a:rPr>
              <a:t>Output: </a:t>
            </a:r>
            <a:r>
              <a:rPr lang="en-IN" b="1" dirty="0">
                <a:latin typeface="Times New Roman" panose="02020603050405020304" pitchFamily="18" charset="0"/>
                <a:cs typeface="Times New Roman" panose="02020603050405020304" pitchFamily="18" charset="0"/>
              </a:rPr>
              <a:t>Can't divided by zero</a:t>
            </a:r>
          </a:p>
          <a:p>
            <a:pPr marL="0" indent="0">
              <a:buNone/>
            </a:pPr>
            <a:endParaRPr lang="en-IN" b="1" dirty="0">
              <a:solidFill>
                <a:srgbClr val="000099"/>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xmlns="" id="{832A481C-358A-457A-91E0-D7A61CA8D670}"/>
              </a:ext>
            </a:extLst>
          </p:cNvPr>
          <p:cNvSpPr>
            <a:spLocks noGrp="1"/>
          </p:cNvSpPr>
          <p:nvPr>
            <p:ph type="ftr" sz="quarter" idx="11"/>
          </p:nvPr>
        </p:nvSpPr>
        <p:spPr/>
        <p:txBody>
          <a:bodyPr/>
          <a:lstStyle/>
          <a:p>
            <a:r>
              <a:rPr lang="en-IN" b="1" i="1" dirty="0" err="1" smtClean="0">
                <a:solidFill>
                  <a:srgbClr val="996633"/>
                </a:solidFill>
                <a:latin typeface="Times New Roman" panose="02020603050405020304" pitchFamily="18" charset="0"/>
                <a:cs typeface="Times New Roman" panose="02020603050405020304" pitchFamily="18" charset="0"/>
              </a:rPr>
              <a:t>Swati</a:t>
            </a:r>
            <a:r>
              <a:rPr lang="en-IN" b="1" i="1" dirty="0" smtClean="0">
                <a:solidFill>
                  <a:srgbClr val="996633"/>
                </a:solidFill>
                <a:latin typeface="Times New Roman" panose="02020603050405020304" pitchFamily="18" charset="0"/>
                <a:cs typeface="Times New Roman" panose="02020603050405020304" pitchFamily="18" charset="0"/>
              </a:rPr>
              <a:t> </a:t>
            </a:r>
            <a:r>
              <a:rPr lang="en-IN" b="1" i="1" dirty="0" err="1" smtClean="0">
                <a:solidFill>
                  <a:srgbClr val="996633"/>
                </a:solidFill>
                <a:latin typeface="Times New Roman" panose="02020603050405020304" pitchFamily="18" charset="0"/>
                <a:cs typeface="Times New Roman" panose="02020603050405020304" pitchFamily="18" charset="0"/>
              </a:rPr>
              <a:t>Vaidya</a:t>
            </a:r>
            <a:r>
              <a:rPr lang="en-IN" b="1" i="1" dirty="0" smtClean="0">
                <a:solidFill>
                  <a:srgbClr val="996633"/>
                </a:solidFill>
                <a:latin typeface="Times New Roman" panose="02020603050405020304" pitchFamily="18" charset="0"/>
                <a:cs typeface="Times New Roman" panose="02020603050405020304" pitchFamily="18" charset="0"/>
              </a:rPr>
              <a:t> </a:t>
            </a:r>
            <a:r>
              <a:rPr lang="en-IN" b="1" i="1" dirty="0">
                <a:solidFill>
                  <a:srgbClr val="996633"/>
                </a:solidFill>
                <a:latin typeface="Times New Roman" panose="02020603050405020304" pitchFamily="18" charset="0"/>
                <a:cs typeface="Times New Roman" panose="02020603050405020304" pitchFamily="18" charset="0"/>
              </a:rPr>
              <a:t>(Assistant Professor, Medi-Caps University, Indore)</a:t>
            </a:r>
          </a:p>
        </p:txBody>
      </p:sp>
      <p:pic>
        <p:nvPicPr>
          <p:cNvPr id="6" name="Picture 5">
            <a:extLst>
              <a:ext uri="{FF2B5EF4-FFF2-40B4-BE49-F238E27FC236}">
                <a16:creationId xmlns:a16="http://schemas.microsoft.com/office/drawing/2014/main" xmlns="" id="{45E818F0-EF62-4557-A7C0-02ADB8FF0C6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879015" y="5545015"/>
            <a:ext cx="1312985" cy="1312985"/>
          </a:xfrm>
          <a:prstGeom prst="rect">
            <a:avLst/>
          </a:prstGeom>
        </p:spPr>
      </p:pic>
    </p:spTree>
    <p:extLst>
      <p:ext uri="{BB962C8B-B14F-4D97-AF65-F5344CB8AC3E}">
        <p14:creationId xmlns:p14="http://schemas.microsoft.com/office/powerpoint/2010/main" xmlns="" val="1522058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BF7C89F-9DA3-44A8-9A72-A94A9A374294}"/>
              </a:ext>
            </a:extLst>
          </p:cNvPr>
          <p:cNvSpPr>
            <a:spLocks noGrp="1"/>
          </p:cNvSpPr>
          <p:nvPr>
            <p:ph idx="1"/>
          </p:nvPr>
        </p:nvSpPr>
        <p:spPr>
          <a:xfrm>
            <a:off x="838200" y="379828"/>
            <a:ext cx="10515600" cy="6161649"/>
          </a:xfrm>
        </p:spPr>
        <p:txBody>
          <a:bodyPr>
            <a:normAutofit fontScale="77500" lnSpcReduction="20000"/>
          </a:bodyPr>
          <a:lstStyle/>
          <a:p>
            <a:pPr marL="0" indent="0" algn="just">
              <a:buNone/>
            </a:pPr>
            <a:r>
              <a:rPr lang="en-IN" b="1" dirty="0">
                <a:solidFill>
                  <a:srgbClr val="FF0000"/>
                </a:solidFill>
                <a:latin typeface="Times New Roman" panose="02020603050405020304" pitchFamily="18" charset="0"/>
                <a:cs typeface="Times New Roman" panose="02020603050405020304" pitchFamily="18" charset="0"/>
              </a:rPr>
              <a:t>2. Example_2</a:t>
            </a:r>
            <a:r>
              <a:rPr lang="en-IN" b="1" dirty="0">
                <a:solidFill>
                  <a:srgbClr val="000099"/>
                </a:solidFill>
                <a:latin typeface="Times New Roman" panose="02020603050405020304" pitchFamily="18" charset="0"/>
                <a:cs typeface="Times New Roman" panose="02020603050405020304" pitchFamily="18" charset="0"/>
              </a:rPr>
              <a:t> </a:t>
            </a:r>
          </a:p>
          <a:p>
            <a:pPr marL="0" indent="0" algn="just">
              <a:buNone/>
            </a:pPr>
            <a:r>
              <a:rPr lang="en-IN" b="1" dirty="0">
                <a:solidFill>
                  <a:srgbClr val="000099"/>
                </a:solidFill>
                <a:latin typeface="Times New Roman" panose="02020603050405020304" pitchFamily="18" charset="0"/>
                <a:cs typeface="Times New Roman" panose="02020603050405020304" pitchFamily="18" charset="0"/>
              </a:rPr>
              <a:t>public class Test{  </a:t>
            </a:r>
          </a:p>
          <a:p>
            <a:pPr marL="0" indent="0" algn="just">
              <a:buNone/>
            </a:pPr>
            <a:r>
              <a:rPr lang="en-IN" b="1" dirty="0">
                <a:solidFill>
                  <a:srgbClr val="000099"/>
                </a:solidFill>
                <a:latin typeface="Times New Roman" panose="02020603050405020304" pitchFamily="18" charset="0"/>
                <a:cs typeface="Times New Roman" panose="02020603050405020304" pitchFamily="18" charset="0"/>
              </a:rPr>
              <a:t>    public static void main(String[] args) {  </a:t>
            </a:r>
          </a:p>
          <a:p>
            <a:pPr marL="0" indent="0" algn="just">
              <a:buNone/>
            </a:pPr>
            <a:r>
              <a:rPr lang="en-IN" b="1" dirty="0">
                <a:solidFill>
                  <a:srgbClr val="000099"/>
                </a:solidFill>
                <a:latin typeface="Times New Roman" panose="02020603050405020304" pitchFamily="18" charset="0"/>
                <a:cs typeface="Times New Roman" panose="02020603050405020304" pitchFamily="18" charset="0"/>
              </a:rPr>
              <a:t>        try  </a:t>
            </a:r>
          </a:p>
          <a:p>
            <a:pPr marL="0" indent="0" algn="just">
              <a:buNone/>
            </a:pPr>
            <a:r>
              <a:rPr lang="en-IN" b="1" dirty="0">
                <a:solidFill>
                  <a:srgbClr val="000099"/>
                </a:solidFill>
                <a:latin typeface="Times New Roman" panose="02020603050405020304" pitchFamily="18" charset="0"/>
                <a:cs typeface="Times New Roman" panose="02020603050405020304" pitchFamily="18" charset="0"/>
              </a:rPr>
              <a:t>        {  </a:t>
            </a:r>
          </a:p>
          <a:p>
            <a:pPr marL="0" indent="0" algn="just">
              <a:buNone/>
            </a:pPr>
            <a:r>
              <a:rPr lang="en-IN" b="1" dirty="0">
                <a:solidFill>
                  <a:srgbClr val="000099"/>
                </a:solidFill>
                <a:latin typeface="Times New Roman" panose="02020603050405020304" pitchFamily="18" charset="0"/>
                <a:cs typeface="Times New Roman" panose="02020603050405020304" pitchFamily="18" charset="0"/>
              </a:rPr>
              <a:t>        int data=50/0;   </a:t>
            </a:r>
            <a:r>
              <a:rPr lang="en-IN" b="1" dirty="0">
                <a:solidFill>
                  <a:srgbClr val="FF0000"/>
                </a:solidFill>
                <a:latin typeface="Times New Roman" panose="02020603050405020304" pitchFamily="18" charset="0"/>
                <a:cs typeface="Times New Roman" panose="02020603050405020304" pitchFamily="18" charset="0"/>
              </a:rPr>
              <a:t>// throw exception   </a:t>
            </a:r>
          </a:p>
          <a:p>
            <a:pPr marL="0" indent="0" algn="just">
              <a:buNone/>
            </a:pPr>
            <a:r>
              <a:rPr lang="en-IN" b="1" dirty="0">
                <a:solidFill>
                  <a:srgbClr val="000099"/>
                </a:solidFill>
                <a:latin typeface="Times New Roman" panose="02020603050405020304" pitchFamily="18" charset="0"/>
                <a:cs typeface="Times New Roman" panose="02020603050405020304" pitchFamily="18" charset="0"/>
              </a:rPr>
              <a:t>         }  </a:t>
            </a:r>
          </a:p>
          <a:p>
            <a:pPr marL="0" indent="0" algn="just">
              <a:buNone/>
            </a:pPr>
            <a:r>
              <a:rPr lang="en-IN" b="1" dirty="0">
                <a:solidFill>
                  <a:srgbClr val="000099"/>
                </a:solidFill>
                <a:latin typeface="Times New Roman" panose="02020603050405020304" pitchFamily="18" charset="0"/>
                <a:cs typeface="Times New Roman" panose="02020603050405020304" pitchFamily="18" charset="0"/>
              </a:rPr>
              <a:t>      </a:t>
            </a:r>
            <a:r>
              <a:rPr lang="en-IN" sz="2600" b="1" dirty="0">
                <a:solidFill>
                  <a:srgbClr val="996633"/>
                </a:solidFill>
                <a:latin typeface="Times New Roman" panose="02020603050405020304" pitchFamily="18" charset="0"/>
                <a:cs typeface="Times New Roman" panose="02020603050405020304" pitchFamily="18" charset="0"/>
              </a:rPr>
              <a:t>// try to handle the ArithmeticException using ArrayIndexOutOfBoundsException  </a:t>
            </a:r>
            <a:endParaRPr lang="en-IN" b="1" dirty="0">
              <a:solidFill>
                <a:srgbClr val="996633"/>
              </a:solidFill>
              <a:latin typeface="Times New Roman" panose="02020603050405020304" pitchFamily="18" charset="0"/>
              <a:cs typeface="Times New Roman" panose="02020603050405020304" pitchFamily="18" charset="0"/>
            </a:endParaRPr>
          </a:p>
          <a:p>
            <a:pPr marL="0" indent="0" algn="just">
              <a:buNone/>
            </a:pPr>
            <a:r>
              <a:rPr lang="en-IN" b="1" dirty="0">
                <a:solidFill>
                  <a:srgbClr val="000099"/>
                </a:solidFill>
                <a:latin typeface="Times New Roman" panose="02020603050405020304" pitchFamily="18" charset="0"/>
                <a:cs typeface="Times New Roman" panose="02020603050405020304" pitchFamily="18" charset="0"/>
              </a:rPr>
              <a:t>        catch(ArrayIndexOutOfBoundsException e)  </a:t>
            </a:r>
          </a:p>
          <a:p>
            <a:pPr marL="0" indent="0" algn="just">
              <a:buNone/>
            </a:pPr>
            <a:r>
              <a:rPr lang="en-IN" b="1" dirty="0">
                <a:solidFill>
                  <a:srgbClr val="000099"/>
                </a:solidFill>
                <a:latin typeface="Times New Roman" panose="02020603050405020304" pitchFamily="18" charset="0"/>
                <a:cs typeface="Times New Roman" panose="02020603050405020304" pitchFamily="18" charset="0"/>
              </a:rPr>
              <a:t>        {  </a:t>
            </a:r>
          </a:p>
          <a:p>
            <a:pPr marL="0" indent="0" algn="just">
              <a:buNone/>
            </a:pPr>
            <a:r>
              <a:rPr lang="en-IN" b="1" dirty="0">
                <a:solidFill>
                  <a:srgbClr val="000099"/>
                </a:solidFill>
                <a:latin typeface="Times New Roman" panose="02020603050405020304" pitchFamily="18" charset="0"/>
                <a:cs typeface="Times New Roman" panose="02020603050405020304" pitchFamily="18" charset="0"/>
              </a:rPr>
              <a:t>            System.out.println(e);  </a:t>
            </a:r>
          </a:p>
          <a:p>
            <a:pPr marL="0" indent="0" algn="just">
              <a:buNone/>
            </a:pPr>
            <a:r>
              <a:rPr lang="en-IN" b="1" dirty="0">
                <a:solidFill>
                  <a:srgbClr val="000099"/>
                </a:solidFill>
                <a:latin typeface="Times New Roman" panose="02020603050405020304" pitchFamily="18" charset="0"/>
                <a:cs typeface="Times New Roman" panose="02020603050405020304" pitchFamily="18" charset="0"/>
              </a:rPr>
              <a:t>        }  </a:t>
            </a:r>
          </a:p>
          <a:p>
            <a:pPr marL="0" indent="0" algn="just">
              <a:buNone/>
            </a:pPr>
            <a:r>
              <a:rPr lang="en-IN" b="1" dirty="0">
                <a:solidFill>
                  <a:srgbClr val="000099"/>
                </a:solidFill>
                <a:latin typeface="Times New Roman" panose="02020603050405020304" pitchFamily="18" charset="0"/>
                <a:cs typeface="Times New Roman" panose="02020603050405020304" pitchFamily="18" charset="0"/>
              </a:rPr>
              <a:t>        System.out.println("rest of the code");  </a:t>
            </a:r>
          </a:p>
          <a:p>
            <a:pPr marL="0" indent="0" algn="just">
              <a:buNone/>
            </a:pPr>
            <a:r>
              <a:rPr lang="en-IN" b="1" dirty="0">
                <a:solidFill>
                  <a:srgbClr val="000099"/>
                </a:solidFill>
                <a:latin typeface="Times New Roman" panose="02020603050405020304" pitchFamily="18" charset="0"/>
                <a:cs typeface="Times New Roman" panose="02020603050405020304" pitchFamily="18" charset="0"/>
              </a:rPr>
              <a:t>    }  </a:t>
            </a:r>
          </a:p>
          <a:p>
            <a:pPr marL="0" indent="0" algn="just">
              <a:buNone/>
            </a:pPr>
            <a:r>
              <a:rPr lang="en-IN" b="1" dirty="0">
                <a:solidFill>
                  <a:srgbClr val="000099"/>
                </a:solidFill>
                <a:latin typeface="Times New Roman" panose="02020603050405020304" pitchFamily="18" charset="0"/>
                <a:cs typeface="Times New Roman" panose="02020603050405020304" pitchFamily="18" charset="0"/>
              </a:rPr>
              <a:t>}  </a:t>
            </a:r>
          </a:p>
          <a:p>
            <a:pPr marL="0" indent="0" algn="just">
              <a:buNone/>
            </a:pPr>
            <a:r>
              <a:rPr lang="en-IN" dirty="0">
                <a:latin typeface="Times New Roman" panose="02020603050405020304" pitchFamily="18" charset="0"/>
                <a:cs typeface="Times New Roman" panose="02020603050405020304" pitchFamily="18" charset="0"/>
              </a:rPr>
              <a:t>Output: Exception in thread "main" java.lang.ArithmeticException: / by zero</a:t>
            </a: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xmlns="" id="{BF0DF2EE-6E2F-4582-A426-C99302E21DF1}"/>
              </a:ext>
            </a:extLst>
          </p:cNvPr>
          <p:cNvSpPr>
            <a:spLocks noGrp="1"/>
          </p:cNvSpPr>
          <p:nvPr>
            <p:ph type="ftr" sz="quarter" idx="11"/>
          </p:nvPr>
        </p:nvSpPr>
        <p:spPr/>
        <p:txBody>
          <a:bodyPr/>
          <a:lstStyle/>
          <a:p>
            <a:r>
              <a:rPr lang="en-IN" b="1" i="1" dirty="0" err="1" smtClean="0">
                <a:solidFill>
                  <a:srgbClr val="996633"/>
                </a:solidFill>
                <a:latin typeface="Times New Roman" panose="02020603050405020304" pitchFamily="18" charset="0"/>
                <a:cs typeface="Times New Roman" panose="02020603050405020304" pitchFamily="18" charset="0"/>
              </a:rPr>
              <a:t>Swati</a:t>
            </a:r>
            <a:r>
              <a:rPr lang="en-IN" b="1" i="1" dirty="0" smtClean="0">
                <a:solidFill>
                  <a:srgbClr val="996633"/>
                </a:solidFill>
                <a:latin typeface="Times New Roman" panose="02020603050405020304" pitchFamily="18" charset="0"/>
                <a:cs typeface="Times New Roman" panose="02020603050405020304" pitchFamily="18" charset="0"/>
              </a:rPr>
              <a:t> </a:t>
            </a:r>
            <a:r>
              <a:rPr lang="en-IN" b="1" i="1" dirty="0" err="1" smtClean="0">
                <a:solidFill>
                  <a:srgbClr val="996633"/>
                </a:solidFill>
                <a:latin typeface="Times New Roman" panose="02020603050405020304" pitchFamily="18" charset="0"/>
                <a:cs typeface="Times New Roman" panose="02020603050405020304" pitchFamily="18" charset="0"/>
              </a:rPr>
              <a:t>Vaidya</a:t>
            </a:r>
            <a:r>
              <a:rPr lang="en-IN" b="1" i="1" dirty="0" smtClean="0">
                <a:solidFill>
                  <a:srgbClr val="996633"/>
                </a:solidFill>
                <a:latin typeface="Times New Roman" panose="02020603050405020304" pitchFamily="18" charset="0"/>
                <a:cs typeface="Times New Roman" panose="02020603050405020304" pitchFamily="18" charset="0"/>
              </a:rPr>
              <a:t> </a:t>
            </a:r>
            <a:r>
              <a:rPr lang="en-IN" b="1" i="1" dirty="0">
                <a:solidFill>
                  <a:srgbClr val="996633"/>
                </a:solidFill>
                <a:latin typeface="Times New Roman" panose="02020603050405020304" pitchFamily="18" charset="0"/>
                <a:cs typeface="Times New Roman" panose="02020603050405020304" pitchFamily="18" charset="0"/>
              </a:rPr>
              <a:t>(Assistant Professor, Medi-Caps University, Indore)</a:t>
            </a:r>
          </a:p>
        </p:txBody>
      </p:sp>
      <p:pic>
        <p:nvPicPr>
          <p:cNvPr id="6" name="Picture 5">
            <a:extLst>
              <a:ext uri="{FF2B5EF4-FFF2-40B4-BE49-F238E27FC236}">
                <a16:creationId xmlns:a16="http://schemas.microsoft.com/office/drawing/2014/main" xmlns="" id="{087467EE-5C8F-449B-82F2-437BC5818F49}"/>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879015" y="5545015"/>
            <a:ext cx="1312985" cy="1312985"/>
          </a:xfrm>
          <a:prstGeom prst="rect">
            <a:avLst/>
          </a:prstGeom>
        </p:spPr>
      </p:pic>
    </p:spTree>
    <p:extLst>
      <p:ext uri="{BB962C8B-B14F-4D97-AF65-F5344CB8AC3E}">
        <p14:creationId xmlns:p14="http://schemas.microsoft.com/office/powerpoint/2010/main" xmlns="" val="2431650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2713E1E-C1F4-4418-8EC7-EFDAA5E01C6E}"/>
              </a:ext>
            </a:extLst>
          </p:cNvPr>
          <p:cNvSpPr>
            <a:spLocks noGrp="1"/>
          </p:cNvSpPr>
          <p:nvPr>
            <p:ph idx="1"/>
          </p:nvPr>
        </p:nvSpPr>
        <p:spPr>
          <a:xfrm>
            <a:off x="838200" y="136525"/>
            <a:ext cx="10515600" cy="6040438"/>
          </a:xfrm>
        </p:spPr>
        <p:txBody>
          <a:bodyPr/>
          <a:lstStyle/>
          <a:p>
            <a:pPr marL="0" indent="0" algn="ctr">
              <a:buNone/>
            </a:pPr>
            <a:r>
              <a:rPr lang="en-IN" b="1" u="sng" dirty="0">
                <a:solidFill>
                  <a:srgbClr val="FF0000"/>
                </a:solidFill>
                <a:latin typeface="Times New Roman" panose="02020603050405020304" pitchFamily="18" charset="0"/>
                <a:cs typeface="Times New Roman" panose="02020603050405020304" pitchFamily="18" charset="0"/>
              </a:rPr>
              <a:t>Internal working of java try-catch block</a:t>
            </a:r>
          </a:p>
          <a:p>
            <a:pPr algn="just"/>
            <a:endParaRPr lang="en-IN" sz="3200" b="1" u="sng" dirty="0">
              <a:solidFill>
                <a:srgbClr val="FF0000"/>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xmlns="" id="{D138668C-73D1-4111-9B3F-A0A2652B476D}"/>
              </a:ext>
            </a:extLst>
          </p:cNvPr>
          <p:cNvSpPr>
            <a:spLocks noGrp="1"/>
          </p:cNvSpPr>
          <p:nvPr>
            <p:ph type="ftr" sz="quarter" idx="11"/>
          </p:nvPr>
        </p:nvSpPr>
        <p:spPr>
          <a:xfrm>
            <a:off x="4038600" y="6356350"/>
            <a:ext cx="4114800" cy="365125"/>
          </a:xfrm>
        </p:spPr>
        <p:txBody>
          <a:bodyPr/>
          <a:lstStyle/>
          <a:p>
            <a:r>
              <a:rPr lang="en-IN" b="1" i="1" dirty="0" err="1" smtClean="0">
                <a:solidFill>
                  <a:srgbClr val="996633"/>
                </a:solidFill>
                <a:latin typeface="Times New Roman" panose="02020603050405020304" pitchFamily="18" charset="0"/>
                <a:cs typeface="Times New Roman" panose="02020603050405020304" pitchFamily="18" charset="0"/>
              </a:rPr>
              <a:t>Swati</a:t>
            </a:r>
            <a:r>
              <a:rPr lang="en-IN" b="1" i="1" dirty="0" smtClean="0">
                <a:solidFill>
                  <a:srgbClr val="996633"/>
                </a:solidFill>
                <a:latin typeface="Times New Roman" panose="02020603050405020304" pitchFamily="18" charset="0"/>
                <a:cs typeface="Times New Roman" panose="02020603050405020304" pitchFamily="18" charset="0"/>
              </a:rPr>
              <a:t> </a:t>
            </a:r>
            <a:r>
              <a:rPr lang="en-IN" b="1" i="1" dirty="0" err="1" smtClean="0">
                <a:solidFill>
                  <a:srgbClr val="996633"/>
                </a:solidFill>
                <a:latin typeface="Times New Roman" panose="02020603050405020304" pitchFamily="18" charset="0"/>
                <a:cs typeface="Times New Roman" panose="02020603050405020304" pitchFamily="18" charset="0"/>
              </a:rPr>
              <a:t>Vaidya</a:t>
            </a:r>
            <a:r>
              <a:rPr lang="en-IN" b="1" i="1" dirty="0" smtClean="0">
                <a:solidFill>
                  <a:srgbClr val="996633"/>
                </a:solidFill>
                <a:latin typeface="Times New Roman" panose="02020603050405020304" pitchFamily="18" charset="0"/>
                <a:cs typeface="Times New Roman" panose="02020603050405020304" pitchFamily="18" charset="0"/>
              </a:rPr>
              <a:t> </a:t>
            </a:r>
            <a:r>
              <a:rPr lang="en-IN" b="1" i="1" dirty="0">
                <a:solidFill>
                  <a:srgbClr val="996633"/>
                </a:solidFill>
                <a:latin typeface="Times New Roman" panose="02020603050405020304" pitchFamily="18" charset="0"/>
                <a:cs typeface="Times New Roman" panose="02020603050405020304" pitchFamily="18" charset="0"/>
              </a:rPr>
              <a:t>(Assistant Professor, Medi-Caps University, Indore)</a:t>
            </a:r>
          </a:p>
        </p:txBody>
      </p:sp>
      <p:pic>
        <p:nvPicPr>
          <p:cNvPr id="6" name="Picture 5">
            <a:extLst>
              <a:ext uri="{FF2B5EF4-FFF2-40B4-BE49-F238E27FC236}">
                <a16:creationId xmlns:a16="http://schemas.microsoft.com/office/drawing/2014/main" xmlns="" id="{2589C4C7-278C-42B6-B1E5-CFAAAD2B84CD}"/>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879015" y="5545015"/>
            <a:ext cx="1312985" cy="1312985"/>
          </a:xfrm>
          <a:prstGeom prst="rect">
            <a:avLst/>
          </a:prstGeom>
        </p:spPr>
      </p:pic>
      <p:pic>
        <p:nvPicPr>
          <p:cNvPr id="7" name="Picture 6" descr="internal working of try-catch block">
            <a:extLst>
              <a:ext uri="{FF2B5EF4-FFF2-40B4-BE49-F238E27FC236}">
                <a16:creationId xmlns:a16="http://schemas.microsoft.com/office/drawing/2014/main" xmlns="" id="{94E51753-4CD2-4931-B829-9507DD924F3B}"/>
              </a:ext>
            </a:extLst>
          </p:cNvPr>
          <p:cNvPicPr/>
          <p:nvPr/>
        </p:nvPicPr>
        <p:blipFill>
          <a:blip r:embed="rId3">
            <a:extLst>
              <a:ext uri="{28A0092B-C50C-407E-A947-70E740481C1C}">
                <a14:useLocalDpi xmlns:a14="http://schemas.microsoft.com/office/drawing/2010/main" xmlns="" val="0"/>
              </a:ext>
            </a:extLst>
          </a:blip>
          <a:srcRect/>
          <a:stretch>
            <a:fillRect/>
          </a:stretch>
        </p:blipFill>
        <p:spPr bwMode="auto">
          <a:xfrm>
            <a:off x="1596366" y="759032"/>
            <a:ext cx="8999267" cy="5339935"/>
          </a:xfrm>
          <a:prstGeom prst="rect">
            <a:avLst/>
          </a:prstGeom>
          <a:noFill/>
          <a:ln>
            <a:noFill/>
          </a:ln>
        </p:spPr>
      </p:pic>
    </p:spTree>
    <p:extLst>
      <p:ext uri="{BB962C8B-B14F-4D97-AF65-F5344CB8AC3E}">
        <p14:creationId xmlns:p14="http://schemas.microsoft.com/office/powerpoint/2010/main" xmlns="" val="14698085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7D9C115-9E85-444B-BA3E-AC5D79E2F9D7}"/>
              </a:ext>
            </a:extLst>
          </p:cNvPr>
          <p:cNvSpPr>
            <a:spLocks noGrp="1"/>
          </p:cNvSpPr>
          <p:nvPr>
            <p:ph idx="1"/>
          </p:nvPr>
        </p:nvSpPr>
        <p:spPr>
          <a:xfrm>
            <a:off x="267286" y="570388"/>
            <a:ext cx="11704320" cy="5785962"/>
          </a:xfrm>
        </p:spPr>
        <p:txBody>
          <a:bodyPr/>
          <a:lstStyle/>
          <a:p>
            <a:pPr algn="just"/>
            <a:r>
              <a:rPr lang="en-IN" sz="3200" dirty="0">
                <a:latin typeface="Times New Roman" panose="02020603050405020304" pitchFamily="18" charset="0"/>
                <a:cs typeface="Times New Roman" panose="02020603050405020304" pitchFamily="18" charset="0"/>
              </a:rPr>
              <a:t>The JVM firstly checks whether the exception is handled or not.</a:t>
            </a:r>
          </a:p>
          <a:p>
            <a:pPr algn="just"/>
            <a:r>
              <a:rPr lang="en-IN" sz="3200" dirty="0">
                <a:latin typeface="Times New Roman" panose="02020603050405020304" pitchFamily="18" charset="0"/>
                <a:cs typeface="Times New Roman" panose="02020603050405020304" pitchFamily="18" charset="0"/>
              </a:rPr>
              <a:t>If exception is not handled, JVM provides a default exception handler that performs the following tasks:</a:t>
            </a:r>
          </a:p>
          <a:p>
            <a:pPr lvl="1" algn="just">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	Prints out exception description.	</a:t>
            </a:r>
          </a:p>
          <a:p>
            <a:pPr lvl="1" algn="just">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	Prints the stack trace (Hierarchy of methods where the exception occurred).</a:t>
            </a:r>
          </a:p>
          <a:p>
            <a:pPr lvl="1" algn="just">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	Causes the program to terminate.</a:t>
            </a:r>
          </a:p>
          <a:p>
            <a:pPr algn="just"/>
            <a:r>
              <a:rPr lang="en-IN" sz="3200" dirty="0">
                <a:latin typeface="Times New Roman" panose="02020603050405020304" pitchFamily="18" charset="0"/>
                <a:cs typeface="Times New Roman" panose="02020603050405020304" pitchFamily="18" charset="0"/>
              </a:rPr>
              <a:t>But if exception is handled by the application programmer, normal flow of the application is maintained i.e. rest of the code is executed.</a:t>
            </a:r>
          </a:p>
          <a:p>
            <a:endParaRPr lang="en-IN" dirty="0"/>
          </a:p>
          <a:p>
            <a:endParaRPr lang="en-IN" dirty="0"/>
          </a:p>
        </p:txBody>
      </p:sp>
      <p:sp>
        <p:nvSpPr>
          <p:cNvPr id="5" name="Footer Placeholder 4">
            <a:extLst>
              <a:ext uri="{FF2B5EF4-FFF2-40B4-BE49-F238E27FC236}">
                <a16:creationId xmlns:a16="http://schemas.microsoft.com/office/drawing/2014/main" xmlns="" id="{7319D66C-70EA-49FB-B6EA-CBE4E58854C1}"/>
              </a:ext>
            </a:extLst>
          </p:cNvPr>
          <p:cNvSpPr>
            <a:spLocks noGrp="1"/>
          </p:cNvSpPr>
          <p:nvPr>
            <p:ph type="ftr" sz="quarter" idx="11"/>
          </p:nvPr>
        </p:nvSpPr>
        <p:spPr>
          <a:xfrm>
            <a:off x="4038600" y="6356350"/>
            <a:ext cx="4114800" cy="365125"/>
          </a:xfrm>
        </p:spPr>
        <p:txBody>
          <a:bodyPr/>
          <a:lstStyle/>
          <a:p>
            <a:r>
              <a:rPr lang="en-IN" b="1" i="1" dirty="0" err="1" smtClean="0">
                <a:solidFill>
                  <a:srgbClr val="996633"/>
                </a:solidFill>
                <a:latin typeface="Times New Roman" panose="02020603050405020304" pitchFamily="18" charset="0"/>
                <a:cs typeface="Times New Roman" panose="02020603050405020304" pitchFamily="18" charset="0"/>
              </a:rPr>
              <a:t>Swati</a:t>
            </a:r>
            <a:r>
              <a:rPr lang="en-IN" b="1" i="1" dirty="0" smtClean="0">
                <a:solidFill>
                  <a:srgbClr val="996633"/>
                </a:solidFill>
                <a:latin typeface="Times New Roman" panose="02020603050405020304" pitchFamily="18" charset="0"/>
                <a:cs typeface="Times New Roman" panose="02020603050405020304" pitchFamily="18" charset="0"/>
              </a:rPr>
              <a:t> </a:t>
            </a:r>
            <a:r>
              <a:rPr lang="en-IN" b="1" i="1" dirty="0" err="1" smtClean="0">
                <a:solidFill>
                  <a:srgbClr val="996633"/>
                </a:solidFill>
                <a:latin typeface="Times New Roman" panose="02020603050405020304" pitchFamily="18" charset="0"/>
                <a:cs typeface="Times New Roman" panose="02020603050405020304" pitchFamily="18" charset="0"/>
              </a:rPr>
              <a:t>Vaidya</a:t>
            </a:r>
            <a:r>
              <a:rPr lang="en-IN" b="1" i="1" dirty="0" smtClean="0">
                <a:solidFill>
                  <a:srgbClr val="996633"/>
                </a:solidFill>
                <a:latin typeface="Times New Roman" panose="02020603050405020304" pitchFamily="18" charset="0"/>
                <a:cs typeface="Times New Roman" panose="02020603050405020304" pitchFamily="18" charset="0"/>
              </a:rPr>
              <a:t> </a:t>
            </a:r>
            <a:r>
              <a:rPr lang="en-IN" b="1" i="1" dirty="0">
                <a:solidFill>
                  <a:srgbClr val="996633"/>
                </a:solidFill>
                <a:latin typeface="Times New Roman" panose="02020603050405020304" pitchFamily="18" charset="0"/>
                <a:cs typeface="Times New Roman" panose="02020603050405020304" pitchFamily="18" charset="0"/>
              </a:rPr>
              <a:t>(Assistant Professor, Medi-Caps University, Indore)</a:t>
            </a:r>
          </a:p>
        </p:txBody>
      </p:sp>
      <p:pic>
        <p:nvPicPr>
          <p:cNvPr id="6" name="Picture 5">
            <a:extLst>
              <a:ext uri="{FF2B5EF4-FFF2-40B4-BE49-F238E27FC236}">
                <a16:creationId xmlns:a16="http://schemas.microsoft.com/office/drawing/2014/main" xmlns="" id="{075EF27B-3C35-4EB4-89FF-3AEE34E87193}"/>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879015" y="5545015"/>
            <a:ext cx="1312985" cy="1312985"/>
          </a:xfrm>
          <a:prstGeom prst="rect">
            <a:avLst/>
          </a:prstGeom>
        </p:spPr>
      </p:pic>
    </p:spTree>
    <p:extLst>
      <p:ext uri="{BB962C8B-B14F-4D97-AF65-F5344CB8AC3E}">
        <p14:creationId xmlns:p14="http://schemas.microsoft.com/office/powerpoint/2010/main" xmlns="" val="20859888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xmlns="" id="{3750E5FC-F706-425B-98EB-9D6CC801EC3D}"/>
              </a:ext>
            </a:extLst>
          </p:cNvPr>
          <p:cNvSpPr>
            <a:spLocks noGrp="1"/>
          </p:cNvSpPr>
          <p:nvPr>
            <p:ph type="ftr" sz="quarter" idx="11"/>
          </p:nvPr>
        </p:nvSpPr>
        <p:spPr>
          <a:xfrm>
            <a:off x="4038600" y="6356350"/>
            <a:ext cx="4114800" cy="365125"/>
          </a:xfrm>
        </p:spPr>
        <p:txBody>
          <a:bodyPr/>
          <a:lstStyle/>
          <a:p>
            <a:r>
              <a:rPr lang="en-IN" b="1" i="1" dirty="0" err="1" smtClean="0">
                <a:solidFill>
                  <a:srgbClr val="996633"/>
                </a:solidFill>
                <a:latin typeface="Times New Roman" panose="02020603050405020304" pitchFamily="18" charset="0"/>
                <a:cs typeface="Times New Roman" panose="02020603050405020304" pitchFamily="18" charset="0"/>
              </a:rPr>
              <a:t>Swati</a:t>
            </a:r>
            <a:r>
              <a:rPr lang="en-IN" b="1" i="1" dirty="0" smtClean="0">
                <a:solidFill>
                  <a:srgbClr val="996633"/>
                </a:solidFill>
                <a:latin typeface="Times New Roman" panose="02020603050405020304" pitchFamily="18" charset="0"/>
                <a:cs typeface="Times New Roman" panose="02020603050405020304" pitchFamily="18" charset="0"/>
              </a:rPr>
              <a:t> </a:t>
            </a:r>
            <a:r>
              <a:rPr lang="en-IN" b="1" i="1" dirty="0" err="1" smtClean="0">
                <a:solidFill>
                  <a:srgbClr val="996633"/>
                </a:solidFill>
                <a:latin typeface="Times New Roman" panose="02020603050405020304" pitchFamily="18" charset="0"/>
                <a:cs typeface="Times New Roman" panose="02020603050405020304" pitchFamily="18" charset="0"/>
              </a:rPr>
              <a:t>Vaidya</a:t>
            </a:r>
            <a:r>
              <a:rPr lang="en-IN" b="1" i="1" dirty="0" smtClean="0">
                <a:solidFill>
                  <a:srgbClr val="996633"/>
                </a:solidFill>
                <a:latin typeface="Times New Roman" panose="02020603050405020304" pitchFamily="18" charset="0"/>
                <a:cs typeface="Times New Roman" panose="02020603050405020304" pitchFamily="18" charset="0"/>
              </a:rPr>
              <a:t> </a:t>
            </a:r>
            <a:r>
              <a:rPr lang="en-IN" b="1" i="1" dirty="0">
                <a:solidFill>
                  <a:srgbClr val="996633"/>
                </a:solidFill>
                <a:latin typeface="Times New Roman" panose="02020603050405020304" pitchFamily="18" charset="0"/>
                <a:cs typeface="Times New Roman" panose="02020603050405020304" pitchFamily="18" charset="0"/>
              </a:rPr>
              <a:t>(Assistant Professor, Medi-Caps University, Indore)</a:t>
            </a:r>
          </a:p>
        </p:txBody>
      </p:sp>
      <p:pic>
        <p:nvPicPr>
          <p:cNvPr id="8" name="Picture 7">
            <a:extLst>
              <a:ext uri="{FF2B5EF4-FFF2-40B4-BE49-F238E27FC236}">
                <a16:creationId xmlns:a16="http://schemas.microsoft.com/office/drawing/2014/main" xmlns="" id="{F98B45C3-1473-47C0-9445-AA21C7142E6F}"/>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879015" y="5545015"/>
            <a:ext cx="1312985" cy="1312985"/>
          </a:xfrm>
          <a:prstGeom prst="rect">
            <a:avLst/>
          </a:prstGeom>
        </p:spPr>
      </p:pic>
      <p:sp>
        <p:nvSpPr>
          <p:cNvPr id="3" name="Content Placeholder 2">
            <a:extLst>
              <a:ext uri="{FF2B5EF4-FFF2-40B4-BE49-F238E27FC236}">
                <a16:creationId xmlns:a16="http://schemas.microsoft.com/office/drawing/2014/main" xmlns="" id="{4FA5A685-9CF5-4F2F-BD50-9F58C4624E3C}"/>
              </a:ext>
            </a:extLst>
          </p:cNvPr>
          <p:cNvSpPr>
            <a:spLocks noGrp="1"/>
          </p:cNvSpPr>
          <p:nvPr>
            <p:ph idx="1"/>
          </p:nvPr>
        </p:nvSpPr>
        <p:spPr>
          <a:xfrm>
            <a:off x="838200" y="450166"/>
            <a:ext cx="10515600" cy="5726797"/>
          </a:xfrm>
        </p:spPr>
        <p:txBody>
          <a:bodyPr>
            <a:normAutofit/>
          </a:bodyPr>
          <a:lstStyle/>
          <a:p>
            <a:pPr algn="just"/>
            <a:r>
              <a:rPr lang="en-IN" sz="3200" b="1" u="sng" dirty="0">
                <a:solidFill>
                  <a:srgbClr val="FF0000"/>
                </a:solidFill>
                <a:latin typeface="Times New Roman" panose="02020603050405020304" pitchFamily="18" charset="0"/>
                <a:cs typeface="Times New Roman" panose="02020603050405020304" pitchFamily="18" charset="0"/>
              </a:rPr>
              <a:t>Java Multi-catch block</a:t>
            </a:r>
          </a:p>
          <a:p>
            <a:pPr algn="just"/>
            <a:r>
              <a:rPr lang="en-IN" sz="3200" dirty="0">
                <a:latin typeface="Times New Roman" panose="02020603050405020304" pitchFamily="18" charset="0"/>
                <a:cs typeface="Times New Roman" panose="02020603050405020304" pitchFamily="18" charset="0"/>
              </a:rPr>
              <a:t>A try block can be followed by one or more catch blocks.</a:t>
            </a:r>
          </a:p>
          <a:p>
            <a:pPr algn="just"/>
            <a:r>
              <a:rPr lang="en-IN" sz="3200" dirty="0">
                <a:latin typeface="Times New Roman" panose="02020603050405020304" pitchFamily="18" charset="0"/>
                <a:cs typeface="Times New Roman" panose="02020603050405020304" pitchFamily="18" charset="0"/>
              </a:rPr>
              <a:t>Each catch block must contain a different exception handler.</a:t>
            </a:r>
          </a:p>
          <a:p>
            <a:pPr algn="just"/>
            <a:r>
              <a:rPr lang="en-IN" sz="3200" dirty="0">
                <a:latin typeface="Times New Roman" panose="02020603050405020304" pitchFamily="18" charset="0"/>
                <a:cs typeface="Times New Roman" panose="02020603050405020304" pitchFamily="18" charset="0"/>
              </a:rPr>
              <a:t>So, if you have to perform different tasks at the occurrence of different exceptions, use java multi-catch block.</a:t>
            </a:r>
          </a:p>
          <a:p>
            <a:pPr algn="just"/>
            <a:r>
              <a:rPr lang="en-IN" sz="3200" b="1" u="sng" dirty="0">
                <a:latin typeface="Times New Roman" panose="02020603050405020304" pitchFamily="18" charset="0"/>
                <a:cs typeface="Times New Roman" panose="02020603050405020304" pitchFamily="18" charset="0"/>
              </a:rPr>
              <a:t>Points to remember</a:t>
            </a:r>
          </a:p>
          <a:p>
            <a:pPr lvl="1" algn="just"/>
            <a:r>
              <a:rPr lang="en-IN" sz="2800" dirty="0">
                <a:latin typeface="Times New Roman" panose="02020603050405020304" pitchFamily="18" charset="0"/>
                <a:cs typeface="Times New Roman" panose="02020603050405020304" pitchFamily="18" charset="0"/>
              </a:rPr>
              <a:t>At a time only one exception occurs and at a time only one catch block is executed.</a:t>
            </a:r>
          </a:p>
          <a:p>
            <a:pPr lvl="1" algn="just"/>
            <a:r>
              <a:rPr lang="en-IN" sz="2800" dirty="0">
                <a:latin typeface="Times New Roman" panose="02020603050405020304" pitchFamily="18" charset="0"/>
                <a:cs typeface="Times New Roman" panose="02020603050405020304" pitchFamily="18" charset="0"/>
              </a:rPr>
              <a:t>All catch blocks must be ordered from most specific to most general, i.e. catch for ArithmeticException must come before catch for Exception.</a:t>
            </a:r>
          </a:p>
          <a:p>
            <a:pPr algn="just"/>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589545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CBAB89-16C7-496E-ADBD-A48842F60DFD}"/>
              </a:ext>
            </a:extLst>
          </p:cNvPr>
          <p:cNvSpPr>
            <a:spLocks noGrp="1"/>
          </p:cNvSpPr>
          <p:nvPr>
            <p:ph type="title"/>
          </p:nvPr>
        </p:nvSpPr>
        <p:spPr/>
        <p:txBody>
          <a:bodyPr>
            <a:normAutofit/>
          </a:bodyPr>
          <a:lstStyle/>
          <a:p>
            <a:pPr algn="ctr"/>
            <a:r>
              <a:rPr lang="en-IN" sz="4800" b="1" u="sng" dirty="0">
                <a:solidFill>
                  <a:srgbClr val="FF0000"/>
                </a:solidFill>
                <a:latin typeface="Times New Roman" panose="02020603050405020304" pitchFamily="18" charset="0"/>
                <a:cs typeface="Times New Roman" panose="02020603050405020304" pitchFamily="18" charset="0"/>
              </a:rPr>
              <a:t>Exception Handling in Java</a:t>
            </a:r>
            <a:endParaRPr lang="en-IN" sz="4800" u="sng" dirty="0">
              <a:solidFill>
                <a:srgbClr val="FF0000"/>
              </a:solidFill>
            </a:endParaRPr>
          </a:p>
        </p:txBody>
      </p:sp>
      <p:sp>
        <p:nvSpPr>
          <p:cNvPr id="3" name="Content Placeholder 2">
            <a:extLst>
              <a:ext uri="{FF2B5EF4-FFF2-40B4-BE49-F238E27FC236}">
                <a16:creationId xmlns:a16="http://schemas.microsoft.com/office/drawing/2014/main" xmlns="" id="{828E9229-3540-47DE-BF3F-586630440BCB}"/>
              </a:ext>
            </a:extLst>
          </p:cNvPr>
          <p:cNvSpPr>
            <a:spLocks noGrp="1"/>
          </p:cNvSpPr>
          <p:nvPr>
            <p:ph idx="1"/>
          </p:nvPr>
        </p:nvSpPr>
        <p:spPr/>
        <p:txBody>
          <a:bodyPr>
            <a:normAutofit/>
          </a:bodyPr>
          <a:lstStyle/>
          <a:p>
            <a:pPr marL="0" indent="0" algn="just">
              <a:buNone/>
            </a:pPr>
            <a:r>
              <a:rPr lang="en-IN" b="1" u="sng" dirty="0">
                <a:solidFill>
                  <a:srgbClr val="000099"/>
                </a:solidFill>
                <a:latin typeface="Times New Roman" panose="02020603050405020304" pitchFamily="18" charset="0"/>
                <a:cs typeface="Times New Roman" panose="02020603050405020304" pitchFamily="18" charset="0"/>
              </a:rPr>
              <a:t>What is Exception in Java?</a:t>
            </a:r>
          </a:p>
          <a:p>
            <a:pPr algn="just"/>
            <a:r>
              <a:rPr lang="en-IN" dirty="0">
                <a:latin typeface="Times New Roman" panose="02020603050405020304" pitchFamily="18" charset="0"/>
                <a:cs typeface="Times New Roman" panose="02020603050405020304" pitchFamily="18" charset="0"/>
              </a:rPr>
              <a:t>Dictionary Meaning: Exception is an abnormal condition.</a:t>
            </a:r>
          </a:p>
          <a:p>
            <a:pPr algn="just"/>
            <a:r>
              <a:rPr lang="en-IN" dirty="0">
                <a:latin typeface="Times New Roman" panose="02020603050405020304" pitchFamily="18" charset="0"/>
                <a:cs typeface="Times New Roman" panose="02020603050405020304" pitchFamily="18" charset="0"/>
              </a:rPr>
              <a:t>“An exception is an event that disrupts the normal flow of the program.”</a:t>
            </a:r>
          </a:p>
          <a:p>
            <a:pPr marL="0" indent="0" algn="just">
              <a:buNone/>
            </a:pPr>
            <a:r>
              <a:rPr lang="en-IN" b="1" u="sng" dirty="0">
                <a:solidFill>
                  <a:srgbClr val="000099"/>
                </a:solidFill>
                <a:latin typeface="Times New Roman" panose="02020603050405020304" pitchFamily="18" charset="0"/>
                <a:cs typeface="Times New Roman" panose="02020603050405020304" pitchFamily="18" charset="0"/>
              </a:rPr>
              <a:t>What is Exception Handling?</a:t>
            </a:r>
          </a:p>
          <a:p>
            <a:pPr algn="just"/>
            <a:r>
              <a:rPr lang="en-IN" dirty="0">
                <a:latin typeface="Times New Roman" panose="02020603050405020304" pitchFamily="18" charset="0"/>
                <a:cs typeface="Times New Roman" panose="02020603050405020304" pitchFamily="18" charset="0"/>
              </a:rPr>
              <a:t>The Exception Handling in Java is one of the powerful mechanism to handle the runtime errors (such as ClassNotFoundException, IOException, SQLException, RemoteException, etc.) so that normal flow of the application can be maintained.</a:t>
            </a:r>
          </a:p>
          <a:p>
            <a:pPr algn="just"/>
            <a:endParaRPr lang="en-IN" sz="32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xmlns="" id="{38C26730-574E-4BC4-9406-6A78015B0BC0}"/>
              </a:ext>
            </a:extLst>
          </p:cNvPr>
          <p:cNvSpPr>
            <a:spLocks noGrp="1"/>
          </p:cNvSpPr>
          <p:nvPr>
            <p:ph type="ftr" sz="quarter" idx="11"/>
          </p:nvPr>
        </p:nvSpPr>
        <p:spPr/>
        <p:txBody>
          <a:bodyPr/>
          <a:lstStyle/>
          <a:p>
            <a:r>
              <a:rPr lang="en-IN" b="1" i="1" dirty="0" err="1" smtClean="0">
                <a:solidFill>
                  <a:srgbClr val="996633"/>
                </a:solidFill>
                <a:latin typeface="Times New Roman" panose="02020603050405020304" pitchFamily="18" charset="0"/>
                <a:cs typeface="Times New Roman" panose="02020603050405020304" pitchFamily="18" charset="0"/>
              </a:rPr>
              <a:t>Swati</a:t>
            </a:r>
            <a:r>
              <a:rPr lang="en-IN" b="1" i="1" dirty="0" smtClean="0">
                <a:solidFill>
                  <a:srgbClr val="996633"/>
                </a:solidFill>
                <a:latin typeface="Times New Roman" panose="02020603050405020304" pitchFamily="18" charset="0"/>
                <a:cs typeface="Times New Roman" panose="02020603050405020304" pitchFamily="18" charset="0"/>
              </a:rPr>
              <a:t> </a:t>
            </a:r>
            <a:r>
              <a:rPr lang="en-IN" b="1" i="1" dirty="0" err="1" smtClean="0">
                <a:solidFill>
                  <a:srgbClr val="996633"/>
                </a:solidFill>
                <a:latin typeface="Times New Roman" panose="02020603050405020304" pitchFamily="18" charset="0"/>
                <a:cs typeface="Times New Roman" panose="02020603050405020304" pitchFamily="18" charset="0"/>
              </a:rPr>
              <a:t>Vaidya</a:t>
            </a:r>
            <a:r>
              <a:rPr lang="en-IN" b="1" i="1" dirty="0" smtClean="0">
                <a:solidFill>
                  <a:srgbClr val="996633"/>
                </a:solidFill>
                <a:latin typeface="Times New Roman" panose="02020603050405020304" pitchFamily="18" charset="0"/>
                <a:cs typeface="Times New Roman" panose="02020603050405020304" pitchFamily="18" charset="0"/>
              </a:rPr>
              <a:t> </a:t>
            </a:r>
            <a:r>
              <a:rPr lang="en-IN" b="1" i="1" dirty="0">
                <a:solidFill>
                  <a:srgbClr val="996633"/>
                </a:solidFill>
                <a:latin typeface="Times New Roman" panose="02020603050405020304" pitchFamily="18" charset="0"/>
                <a:cs typeface="Times New Roman" panose="02020603050405020304" pitchFamily="18" charset="0"/>
              </a:rPr>
              <a:t>(Assistant Professor, Medi-Caps University, Indore)</a:t>
            </a:r>
          </a:p>
        </p:txBody>
      </p:sp>
      <p:pic>
        <p:nvPicPr>
          <p:cNvPr id="7" name="Picture 6">
            <a:extLst>
              <a:ext uri="{FF2B5EF4-FFF2-40B4-BE49-F238E27FC236}">
                <a16:creationId xmlns:a16="http://schemas.microsoft.com/office/drawing/2014/main" xmlns="" id="{1778121C-B7B6-4019-A35E-F78299D996F0}"/>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879015" y="5545015"/>
            <a:ext cx="1312985" cy="1312985"/>
          </a:xfrm>
          <a:prstGeom prst="rect">
            <a:avLst/>
          </a:prstGeom>
        </p:spPr>
      </p:pic>
    </p:spTree>
    <p:extLst>
      <p:ext uri="{BB962C8B-B14F-4D97-AF65-F5344CB8AC3E}">
        <p14:creationId xmlns:p14="http://schemas.microsoft.com/office/powerpoint/2010/main" xmlns="" val="2505283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998B10E-B523-4289-B4D2-B8CB354F7DE6}"/>
              </a:ext>
            </a:extLst>
          </p:cNvPr>
          <p:cNvSpPr>
            <a:spLocks noGrp="1"/>
          </p:cNvSpPr>
          <p:nvPr>
            <p:ph sz="half" idx="1"/>
          </p:nvPr>
        </p:nvSpPr>
        <p:spPr>
          <a:xfrm>
            <a:off x="152400" y="178728"/>
            <a:ext cx="6135858" cy="6177622"/>
          </a:xfrm>
        </p:spPr>
        <p:txBody>
          <a:bodyPr>
            <a:noAutofit/>
          </a:bodyPr>
          <a:lstStyle/>
          <a:p>
            <a:pPr algn="just"/>
            <a:r>
              <a:rPr lang="en-IN" sz="1400" b="1" dirty="0">
                <a:solidFill>
                  <a:srgbClr val="FF0000"/>
                </a:solidFill>
                <a:latin typeface="Times New Roman" panose="02020603050405020304" pitchFamily="18" charset="0"/>
                <a:cs typeface="Times New Roman" panose="02020603050405020304" pitchFamily="18" charset="0"/>
              </a:rPr>
              <a:t>Example_1</a:t>
            </a:r>
            <a:r>
              <a:rPr lang="en-IN" sz="1400" b="1" dirty="0">
                <a:solidFill>
                  <a:srgbClr val="000099"/>
                </a:solidFill>
                <a:latin typeface="Times New Roman" panose="02020603050405020304" pitchFamily="18" charset="0"/>
                <a:cs typeface="Times New Roman" panose="02020603050405020304" pitchFamily="18" charset="0"/>
              </a:rPr>
              <a:t> </a:t>
            </a:r>
          </a:p>
          <a:p>
            <a:pPr marL="0" indent="0" algn="just">
              <a:buNone/>
            </a:pPr>
            <a:r>
              <a:rPr lang="en-IN" sz="1400" b="1" dirty="0">
                <a:solidFill>
                  <a:srgbClr val="000099"/>
                </a:solidFill>
                <a:latin typeface="Times New Roman" panose="02020603050405020304" pitchFamily="18" charset="0"/>
                <a:cs typeface="Times New Roman" panose="02020603050405020304" pitchFamily="18" charset="0"/>
              </a:rPr>
              <a:t>public class Demo</a:t>
            </a:r>
          </a:p>
          <a:p>
            <a:pPr marL="0" indent="0" algn="just">
              <a:buNone/>
            </a:pPr>
            <a:r>
              <a:rPr lang="en-IN" sz="1400" b="1" dirty="0">
                <a:solidFill>
                  <a:srgbClr val="000099"/>
                </a:solidFill>
                <a:latin typeface="Times New Roman" panose="02020603050405020304" pitchFamily="18" charset="0"/>
                <a:cs typeface="Times New Roman" panose="02020603050405020304" pitchFamily="18" charset="0"/>
              </a:rPr>
              <a:t> {  </a:t>
            </a:r>
          </a:p>
          <a:p>
            <a:pPr marL="0" indent="0" algn="just">
              <a:buNone/>
            </a:pPr>
            <a:r>
              <a:rPr lang="en-IN" sz="1400" b="1" dirty="0">
                <a:solidFill>
                  <a:srgbClr val="000099"/>
                </a:solidFill>
                <a:latin typeface="Times New Roman" panose="02020603050405020304" pitchFamily="18" charset="0"/>
                <a:cs typeface="Times New Roman" panose="02020603050405020304" pitchFamily="18" charset="0"/>
              </a:rPr>
              <a:t>      public static void main(String[] args) </a:t>
            </a:r>
          </a:p>
          <a:p>
            <a:pPr marL="0" indent="0" algn="just">
              <a:buNone/>
            </a:pPr>
            <a:r>
              <a:rPr lang="en-IN" sz="1400" b="1" dirty="0">
                <a:solidFill>
                  <a:srgbClr val="000099"/>
                </a:solidFill>
                <a:latin typeface="Times New Roman" panose="02020603050405020304" pitchFamily="18" charset="0"/>
                <a:cs typeface="Times New Roman" panose="02020603050405020304" pitchFamily="18" charset="0"/>
              </a:rPr>
              <a:t>     {        </a:t>
            </a:r>
          </a:p>
          <a:p>
            <a:pPr marL="0" indent="0" algn="just">
              <a:buNone/>
            </a:pPr>
            <a:r>
              <a:rPr lang="en-IN" sz="1400" b="1" dirty="0">
                <a:solidFill>
                  <a:srgbClr val="000099"/>
                </a:solidFill>
                <a:latin typeface="Times New Roman" panose="02020603050405020304" pitchFamily="18" charset="0"/>
                <a:cs typeface="Times New Roman" panose="02020603050405020304" pitchFamily="18" charset="0"/>
              </a:rPr>
              <a:t>           try</a:t>
            </a:r>
          </a:p>
          <a:p>
            <a:pPr marL="0" indent="0" algn="just">
              <a:buNone/>
            </a:pPr>
            <a:r>
              <a:rPr lang="en-IN" sz="1400" b="1" dirty="0">
                <a:solidFill>
                  <a:srgbClr val="000099"/>
                </a:solidFill>
                <a:latin typeface="Times New Roman" panose="02020603050405020304" pitchFamily="18" charset="0"/>
                <a:cs typeface="Times New Roman" panose="02020603050405020304" pitchFamily="18" charset="0"/>
              </a:rPr>
              <a:t>               {    </a:t>
            </a:r>
          </a:p>
          <a:p>
            <a:pPr marL="0" indent="0" algn="just">
              <a:buNone/>
            </a:pPr>
            <a:r>
              <a:rPr lang="en-IN" sz="1400" b="1" dirty="0">
                <a:solidFill>
                  <a:srgbClr val="000099"/>
                </a:solidFill>
                <a:latin typeface="Times New Roman" panose="02020603050405020304" pitchFamily="18" charset="0"/>
                <a:cs typeface="Times New Roman" panose="02020603050405020304" pitchFamily="18" charset="0"/>
              </a:rPr>
              <a:t>                int a[]=new int[5];    </a:t>
            </a:r>
          </a:p>
          <a:p>
            <a:pPr marL="0" indent="0" algn="just">
              <a:buNone/>
            </a:pPr>
            <a:r>
              <a:rPr lang="en-IN" sz="1400" b="1" dirty="0">
                <a:solidFill>
                  <a:srgbClr val="000099"/>
                </a:solidFill>
                <a:latin typeface="Times New Roman" panose="02020603050405020304" pitchFamily="18" charset="0"/>
                <a:cs typeface="Times New Roman" panose="02020603050405020304" pitchFamily="18" charset="0"/>
              </a:rPr>
              <a:t>                System.out.println(a[10]);  </a:t>
            </a:r>
          </a:p>
          <a:p>
            <a:pPr marL="0" indent="0" algn="just">
              <a:buNone/>
            </a:pPr>
            <a:r>
              <a:rPr lang="en-IN" sz="1400" b="1" dirty="0">
                <a:solidFill>
                  <a:srgbClr val="000099"/>
                </a:solidFill>
                <a:latin typeface="Times New Roman" panose="02020603050405020304" pitchFamily="18" charset="0"/>
                <a:cs typeface="Times New Roman" panose="02020603050405020304" pitchFamily="18" charset="0"/>
              </a:rPr>
              <a:t>               }    </a:t>
            </a:r>
          </a:p>
          <a:p>
            <a:pPr marL="0" indent="0" algn="just">
              <a:buNone/>
            </a:pPr>
            <a:r>
              <a:rPr lang="en-IN" sz="1400" b="1" dirty="0">
                <a:solidFill>
                  <a:srgbClr val="000099"/>
                </a:solidFill>
                <a:latin typeface="Times New Roman" panose="02020603050405020304" pitchFamily="18" charset="0"/>
                <a:cs typeface="Times New Roman" panose="02020603050405020304" pitchFamily="18" charset="0"/>
              </a:rPr>
              <a:t>               catch(ArithmeticException e)  </a:t>
            </a:r>
          </a:p>
          <a:p>
            <a:pPr marL="0" indent="0" algn="just">
              <a:buNone/>
            </a:pPr>
            <a:r>
              <a:rPr lang="en-IN" sz="1400" b="1" dirty="0">
                <a:solidFill>
                  <a:srgbClr val="000099"/>
                </a:solidFill>
                <a:latin typeface="Times New Roman" panose="02020603050405020304" pitchFamily="18" charset="0"/>
                <a:cs typeface="Times New Roman" panose="02020603050405020304" pitchFamily="18" charset="0"/>
              </a:rPr>
              <a:t>                  {  </a:t>
            </a:r>
          </a:p>
          <a:p>
            <a:pPr marL="0" indent="0" algn="just">
              <a:buNone/>
            </a:pPr>
            <a:r>
              <a:rPr lang="en-IN" sz="1400" b="1" dirty="0">
                <a:solidFill>
                  <a:srgbClr val="000099"/>
                </a:solidFill>
                <a:latin typeface="Times New Roman" panose="02020603050405020304" pitchFamily="18" charset="0"/>
                <a:cs typeface="Times New Roman" panose="02020603050405020304" pitchFamily="18" charset="0"/>
              </a:rPr>
              <a:t>                   System.out.println("Arithmetic Exception occurs");  </a:t>
            </a:r>
          </a:p>
          <a:p>
            <a:pPr marL="0" indent="0" algn="just">
              <a:buNone/>
            </a:pPr>
            <a:r>
              <a:rPr lang="en-IN" sz="1400" b="1" dirty="0">
                <a:solidFill>
                  <a:srgbClr val="000099"/>
                </a:solidFill>
                <a:latin typeface="Times New Roman" panose="02020603050405020304" pitchFamily="18" charset="0"/>
                <a:cs typeface="Times New Roman" panose="02020603050405020304" pitchFamily="18" charset="0"/>
              </a:rPr>
              <a:t>                  }    </a:t>
            </a:r>
          </a:p>
          <a:p>
            <a:pPr marL="0" indent="0" algn="just">
              <a:buNone/>
            </a:pPr>
            <a:r>
              <a:rPr lang="en-IN" sz="1400" b="1" dirty="0">
                <a:solidFill>
                  <a:srgbClr val="000099"/>
                </a:solidFill>
                <a:latin typeface="Times New Roman" panose="02020603050405020304" pitchFamily="18" charset="0"/>
                <a:cs typeface="Times New Roman" panose="02020603050405020304" pitchFamily="18" charset="0"/>
              </a:rPr>
              <a:t>               catch(ArrayIndexOutOfBoundsException e)  </a:t>
            </a:r>
          </a:p>
          <a:p>
            <a:pPr marL="0" indent="0" algn="just">
              <a:buNone/>
            </a:pPr>
            <a:r>
              <a:rPr lang="en-IN" sz="1400" b="1" dirty="0">
                <a:solidFill>
                  <a:srgbClr val="000099"/>
                </a:solidFill>
                <a:latin typeface="Times New Roman" panose="02020603050405020304" pitchFamily="18" charset="0"/>
                <a:cs typeface="Times New Roman" panose="02020603050405020304" pitchFamily="18" charset="0"/>
              </a:rPr>
              <a:t>                  {  </a:t>
            </a:r>
          </a:p>
          <a:p>
            <a:pPr marL="0" indent="0" algn="just">
              <a:buNone/>
            </a:pPr>
            <a:r>
              <a:rPr lang="en-IN" sz="1400" b="1" dirty="0">
                <a:solidFill>
                  <a:srgbClr val="000099"/>
                </a:solidFill>
                <a:latin typeface="Times New Roman" panose="02020603050405020304" pitchFamily="18" charset="0"/>
                <a:cs typeface="Times New Roman" panose="02020603050405020304" pitchFamily="18" charset="0"/>
              </a:rPr>
              <a:t>                   System.out.println("</a:t>
            </a:r>
            <a:r>
              <a:rPr lang="en-IN" sz="1400" b="1" dirty="0" err="1">
                <a:solidFill>
                  <a:srgbClr val="000099"/>
                </a:solidFill>
                <a:latin typeface="Times New Roman" panose="02020603050405020304" pitchFamily="18" charset="0"/>
                <a:cs typeface="Times New Roman" panose="02020603050405020304" pitchFamily="18" charset="0"/>
              </a:rPr>
              <a:t>ArrayIndexOutOfBounds</a:t>
            </a:r>
            <a:r>
              <a:rPr lang="en-IN" sz="1400" b="1" dirty="0">
                <a:solidFill>
                  <a:srgbClr val="000099"/>
                </a:solidFill>
                <a:latin typeface="Times New Roman" panose="02020603050405020304" pitchFamily="18" charset="0"/>
                <a:cs typeface="Times New Roman" panose="02020603050405020304" pitchFamily="18" charset="0"/>
              </a:rPr>
              <a:t> Exception occurs");  </a:t>
            </a:r>
          </a:p>
          <a:p>
            <a:pPr marL="0" indent="0" algn="just">
              <a:buNone/>
            </a:pPr>
            <a:r>
              <a:rPr lang="en-IN" sz="1400" b="1" dirty="0">
                <a:solidFill>
                  <a:srgbClr val="000099"/>
                </a:solidFill>
                <a:latin typeface="Times New Roman" panose="02020603050405020304" pitchFamily="18" charset="0"/>
                <a:cs typeface="Times New Roman" panose="02020603050405020304" pitchFamily="18" charset="0"/>
              </a:rPr>
              <a:t>                  }    </a:t>
            </a:r>
            <a:endParaRPr lang="en-IN" sz="14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xmlns="" id="{6C37182B-00DC-4DB6-AF7A-FE8E4590CC27}"/>
              </a:ext>
            </a:extLst>
          </p:cNvPr>
          <p:cNvSpPr>
            <a:spLocks noGrp="1"/>
          </p:cNvSpPr>
          <p:nvPr>
            <p:ph sz="half" idx="2"/>
          </p:nvPr>
        </p:nvSpPr>
        <p:spPr>
          <a:xfrm>
            <a:off x="6288258" y="42203"/>
            <a:ext cx="5903742" cy="5797135"/>
          </a:xfrm>
        </p:spPr>
        <p:txBody>
          <a:bodyPr>
            <a:normAutofit/>
          </a:bodyPr>
          <a:lstStyle/>
          <a:p>
            <a:pPr marL="0" indent="0" algn="just">
              <a:buNone/>
            </a:pPr>
            <a:endParaRPr lang="en-IN" sz="1600" b="1" dirty="0">
              <a:solidFill>
                <a:srgbClr val="000099"/>
              </a:solidFill>
              <a:latin typeface="Times New Roman" panose="02020603050405020304" pitchFamily="18" charset="0"/>
              <a:cs typeface="Times New Roman" panose="02020603050405020304" pitchFamily="18" charset="0"/>
            </a:endParaRPr>
          </a:p>
          <a:p>
            <a:pPr marL="0" indent="0" algn="just">
              <a:buNone/>
            </a:pPr>
            <a:r>
              <a:rPr lang="en-IN" sz="1600" b="1" dirty="0">
                <a:solidFill>
                  <a:srgbClr val="000099"/>
                </a:solidFill>
                <a:latin typeface="Times New Roman" panose="02020603050405020304" pitchFamily="18" charset="0"/>
                <a:cs typeface="Times New Roman" panose="02020603050405020304" pitchFamily="18" charset="0"/>
              </a:rPr>
              <a:t>               catch(Exception e)  </a:t>
            </a:r>
          </a:p>
          <a:p>
            <a:pPr marL="0" indent="0" algn="just">
              <a:buNone/>
            </a:pPr>
            <a:r>
              <a:rPr lang="en-IN" sz="1600" b="1" dirty="0">
                <a:solidFill>
                  <a:srgbClr val="000099"/>
                </a:solidFill>
                <a:latin typeface="Times New Roman" panose="02020603050405020304" pitchFamily="18" charset="0"/>
                <a:cs typeface="Times New Roman" panose="02020603050405020304" pitchFamily="18" charset="0"/>
              </a:rPr>
              <a:t>                  {  </a:t>
            </a:r>
          </a:p>
          <a:p>
            <a:pPr marL="0" indent="0" algn="just">
              <a:buNone/>
            </a:pPr>
            <a:r>
              <a:rPr lang="en-IN" sz="1600" b="1" dirty="0">
                <a:solidFill>
                  <a:srgbClr val="000099"/>
                </a:solidFill>
                <a:latin typeface="Times New Roman" panose="02020603050405020304" pitchFamily="18" charset="0"/>
                <a:cs typeface="Times New Roman" panose="02020603050405020304" pitchFamily="18" charset="0"/>
              </a:rPr>
              <a:t>                   System.out.println("Parent Exception occurs");  </a:t>
            </a:r>
          </a:p>
          <a:p>
            <a:pPr marL="0" indent="0" algn="just">
              <a:buNone/>
            </a:pPr>
            <a:r>
              <a:rPr lang="en-IN" sz="1600" b="1" dirty="0">
                <a:solidFill>
                  <a:srgbClr val="000099"/>
                </a:solidFill>
                <a:latin typeface="Times New Roman" panose="02020603050405020304" pitchFamily="18" charset="0"/>
                <a:cs typeface="Times New Roman" panose="02020603050405020304" pitchFamily="18" charset="0"/>
              </a:rPr>
              <a:t>                  }             </a:t>
            </a:r>
          </a:p>
          <a:p>
            <a:pPr marL="0" indent="0" algn="just">
              <a:buNone/>
            </a:pPr>
            <a:r>
              <a:rPr lang="en-IN" sz="1600" b="1" dirty="0">
                <a:solidFill>
                  <a:srgbClr val="000099"/>
                </a:solidFill>
                <a:latin typeface="Times New Roman" panose="02020603050405020304" pitchFamily="18" charset="0"/>
                <a:cs typeface="Times New Roman" panose="02020603050405020304" pitchFamily="18" charset="0"/>
              </a:rPr>
              <a:t>               System.out.println("rest of the code");    </a:t>
            </a:r>
          </a:p>
          <a:p>
            <a:pPr marL="0" indent="0" algn="just">
              <a:buNone/>
            </a:pPr>
            <a:r>
              <a:rPr lang="en-IN" sz="1600" b="1" dirty="0">
                <a:solidFill>
                  <a:srgbClr val="000099"/>
                </a:solidFill>
                <a:latin typeface="Times New Roman" panose="02020603050405020304" pitchFamily="18" charset="0"/>
                <a:cs typeface="Times New Roman" panose="02020603050405020304" pitchFamily="18" charset="0"/>
              </a:rPr>
              <a:t>	} </a:t>
            </a:r>
          </a:p>
          <a:p>
            <a:pPr marL="0" indent="0" algn="just">
              <a:buNone/>
            </a:pPr>
            <a:r>
              <a:rPr lang="en-IN" sz="1600" b="1" dirty="0">
                <a:solidFill>
                  <a:srgbClr val="000099"/>
                </a:solidFill>
                <a:latin typeface="Times New Roman" panose="02020603050405020304" pitchFamily="18" charset="0"/>
                <a:cs typeface="Times New Roman" panose="02020603050405020304" pitchFamily="18" charset="0"/>
              </a:rPr>
              <a:t>              }  </a:t>
            </a:r>
          </a:p>
          <a:p>
            <a:pPr marL="0" indent="0" algn="just">
              <a:buNone/>
            </a:pPr>
            <a:endParaRPr lang="en-IN" sz="1600" b="1" dirty="0">
              <a:solidFill>
                <a:srgbClr val="000099"/>
              </a:solidFill>
              <a:latin typeface="Times New Roman" panose="02020603050405020304" pitchFamily="18" charset="0"/>
              <a:cs typeface="Times New Roman" panose="02020603050405020304" pitchFamily="18" charset="0"/>
            </a:endParaRPr>
          </a:p>
          <a:p>
            <a:pPr marL="0" indent="0" algn="just">
              <a:buNone/>
            </a:pPr>
            <a:endParaRPr lang="en-IN" sz="1600" b="1" dirty="0">
              <a:solidFill>
                <a:srgbClr val="000099"/>
              </a:solidFill>
              <a:latin typeface="Times New Roman" panose="02020603050405020304" pitchFamily="18" charset="0"/>
              <a:cs typeface="Times New Roman" panose="02020603050405020304" pitchFamily="18" charset="0"/>
            </a:endParaRPr>
          </a:p>
          <a:p>
            <a:pPr marL="0" indent="0" algn="just">
              <a:buNone/>
            </a:pPr>
            <a:endParaRPr lang="en-IN" sz="1600" b="1" dirty="0">
              <a:solidFill>
                <a:srgbClr val="000099"/>
              </a:solidFill>
              <a:latin typeface="Times New Roman" panose="02020603050405020304" pitchFamily="18" charset="0"/>
              <a:cs typeface="Times New Roman" panose="02020603050405020304" pitchFamily="18" charset="0"/>
            </a:endParaRPr>
          </a:p>
          <a:p>
            <a:pPr marL="0" indent="0" algn="just">
              <a:buNone/>
            </a:pPr>
            <a:endParaRPr lang="en-IN" sz="1600" b="1" dirty="0">
              <a:solidFill>
                <a:srgbClr val="000099"/>
              </a:solidFill>
              <a:latin typeface="Times New Roman" panose="02020603050405020304" pitchFamily="18" charset="0"/>
              <a:cs typeface="Times New Roman" panose="02020603050405020304" pitchFamily="18" charset="0"/>
            </a:endParaRPr>
          </a:p>
          <a:p>
            <a:pPr lvl="2" algn="just"/>
            <a:r>
              <a:rPr lang="en-IN" b="1" u="sng" dirty="0">
                <a:solidFill>
                  <a:srgbClr val="996633"/>
                </a:solidFill>
                <a:latin typeface="Times New Roman" panose="02020603050405020304" pitchFamily="18" charset="0"/>
                <a:cs typeface="Times New Roman" panose="02020603050405020304" pitchFamily="18" charset="0"/>
              </a:rPr>
              <a:t>Output:</a:t>
            </a:r>
          </a:p>
          <a:p>
            <a:pPr marL="0" indent="0" algn="just">
              <a:buNone/>
            </a:pPr>
            <a:r>
              <a:rPr lang="en-IN" sz="2000" dirty="0">
                <a:solidFill>
                  <a:srgbClr val="996633"/>
                </a:solidFill>
                <a:latin typeface="Times New Roman" panose="02020603050405020304" pitchFamily="18" charset="0"/>
                <a:cs typeface="Times New Roman" panose="02020603050405020304" pitchFamily="18" charset="0"/>
              </a:rPr>
              <a:t>	</a:t>
            </a:r>
            <a:r>
              <a:rPr lang="en-IN" sz="2000" dirty="0" err="1">
                <a:solidFill>
                  <a:srgbClr val="996633"/>
                </a:solidFill>
                <a:latin typeface="Times New Roman" panose="02020603050405020304" pitchFamily="18" charset="0"/>
                <a:cs typeface="Times New Roman" panose="02020603050405020304" pitchFamily="18" charset="0"/>
              </a:rPr>
              <a:t>ArrayIndexOutOfBounds</a:t>
            </a:r>
            <a:r>
              <a:rPr lang="en-IN" sz="2000" dirty="0">
                <a:solidFill>
                  <a:srgbClr val="996633"/>
                </a:solidFill>
                <a:latin typeface="Times New Roman" panose="02020603050405020304" pitchFamily="18" charset="0"/>
                <a:cs typeface="Times New Roman" panose="02020603050405020304" pitchFamily="18" charset="0"/>
              </a:rPr>
              <a:t> Exception occurs</a:t>
            </a:r>
          </a:p>
          <a:p>
            <a:pPr marL="0" indent="0" algn="just">
              <a:buNone/>
            </a:pPr>
            <a:r>
              <a:rPr lang="en-IN" sz="2000" dirty="0">
                <a:solidFill>
                  <a:srgbClr val="996633"/>
                </a:solidFill>
                <a:latin typeface="Times New Roman" panose="02020603050405020304" pitchFamily="18" charset="0"/>
                <a:cs typeface="Times New Roman" panose="02020603050405020304" pitchFamily="18" charset="0"/>
              </a:rPr>
              <a:t>	rest of the code</a:t>
            </a:r>
          </a:p>
          <a:p>
            <a:pPr marL="0" indent="0" algn="just">
              <a:buNone/>
            </a:pPr>
            <a:endParaRPr lang="en-IN" sz="1600" b="1" dirty="0">
              <a:solidFill>
                <a:srgbClr val="000099"/>
              </a:solidFill>
              <a:latin typeface="Times New Roman" panose="02020603050405020304" pitchFamily="18" charset="0"/>
              <a:cs typeface="Times New Roman" panose="02020603050405020304" pitchFamily="18" charset="0"/>
            </a:endParaRPr>
          </a:p>
          <a:p>
            <a:pPr marL="0" indent="0" algn="just">
              <a:buNone/>
            </a:pPr>
            <a:endParaRPr lang="en-IN" sz="1600" b="1" dirty="0">
              <a:solidFill>
                <a:srgbClr val="000099"/>
              </a:solidFill>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endParaRPr lang="en-IN" sz="1600" dirty="0"/>
          </a:p>
        </p:txBody>
      </p:sp>
      <p:sp>
        <p:nvSpPr>
          <p:cNvPr id="6" name="Footer Placeholder 4">
            <a:extLst>
              <a:ext uri="{FF2B5EF4-FFF2-40B4-BE49-F238E27FC236}">
                <a16:creationId xmlns:a16="http://schemas.microsoft.com/office/drawing/2014/main" xmlns="" id="{F42E675C-A067-4A44-869E-3B6B933E934E}"/>
              </a:ext>
            </a:extLst>
          </p:cNvPr>
          <p:cNvSpPr>
            <a:spLocks noGrp="1"/>
          </p:cNvSpPr>
          <p:nvPr>
            <p:ph type="ftr" sz="quarter" idx="11"/>
          </p:nvPr>
        </p:nvSpPr>
        <p:spPr/>
        <p:txBody>
          <a:bodyPr/>
          <a:lstStyle/>
          <a:p>
            <a:r>
              <a:rPr lang="en-IN" b="1" i="1" dirty="0" err="1" smtClean="0">
                <a:solidFill>
                  <a:srgbClr val="996633"/>
                </a:solidFill>
                <a:latin typeface="Times New Roman" panose="02020603050405020304" pitchFamily="18" charset="0"/>
                <a:cs typeface="Times New Roman" panose="02020603050405020304" pitchFamily="18" charset="0"/>
              </a:rPr>
              <a:t>Swati</a:t>
            </a:r>
            <a:r>
              <a:rPr lang="en-IN" b="1" i="1" dirty="0" smtClean="0">
                <a:solidFill>
                  <a:srgbClr val="996633"/>
                </a:solidFill>
                <a:latin typeface="Times New Roman" panose="02020603050405020304" pitchFamily="18" charset="0"/>
                <a:cs typeface="Times New Roman" panose="02020603050405020304" pitchFamily="18" charset="0"/>
              </a:rPr>
              <a:t> </a:t>
            </a:r>
            <a:r>
              <a:rPr lang="en-IN" b="1" i="1" dirty="0" err="1" smtClean="0">
                <a:solidFill>
                  <a:srgbClr val="996633"/>
                </a:solidFill>
                <a:latin typeface="Times New Roman" panose="02020603050405020304" pitchFamily="18" charset="0"/>
                <a:cs typeface="Times New Roman" panose="02020603050405020304" pitchFamily="18" charset="0"/>
              </a:rPr>
              <a:t>Vaidya</a:t>
            </a:r>
            <a:r>
              <a:rPr lang="en-IN" b="1" i="1" dirty="0" smtClean="0">
                <a:solidFill>
                  <a:srgbClr val="996633"/>
                </a:solidFill>
                <a:latin typeface="Times New Roman" panose="02020603050405020304" pitchFamily="18" charset="0"/>
                <a:cs typeface="Times New Roman" panose="02020603050405020304" pitchFamily="18" charset="0"/>
              </a:rPr>
              <a:t> </a:t>
            </a:r>
            <a:r>
              <a:rPr lang="en-IN" b="1" i="1" dirty="0">
                <a:solidFill>
                  <a:srgbClr val="996633"/>
                </a:solidFill>
                <a:latin typeface="Times New Roman" panose="02020603050405020304" pitchFamily="18" charset="0"/>
                <a:cs typeface="Times New Roman" panose="02020603050405020304" pitchFamily="18" charset="0"/>
              </a:rPr>
              <a:t>(Assistant Professor, Medi-Caps University, Indore)</a:t>
            </a:r>
          </a:p>
        </p:txBody>
      </p:sp>
      <p:pic>
        <p:nvPicPr>
          <p:cNvPr id="7" name="Picture 6">
            <a:extLst>
              <a:ext uri="{FF2B5EF4-FFF2-40B4-BE49-F238E27FC236}">
                <a16:creationId xmlns:a16="http://schemas.microsoft.com/office/drawing/2014/main" xmlns="" id="{815D53C9-00BC-4361-B59E-0C5D4A66664A}"/>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879015" y="5545015"/>
            <a:ext cx="1312985" cy="1312985"/>
          </a:xfrm>
          <a:prstGeom prst="rect">
            <a:avLst/>
          </a:prstGeom>
        </p:spPr>
      </p:pic>
      <p:cxnSp>
        <p:nvCxnSpPr>
          <p:cNvPr id="10" name="Connector: Elbow 9">
            <a:extLst>
              <a:ext uri="{FF2B5EF4-FFF2-40B4-BE49-F238E27FC236}">
                <a16:creationId xmlns:a16="http://schemas.microsoft.com/office/drawing/2014/main" xmlns="" id="{3E3EFA26-086A-4912-8FC7-4DF15BF82B9C}"/>
              </a:ext>
            </a:extLst>
          </p:cNvPr>
          <p:cNvCxnSpPr>
            <a:cxnSpLocks/>
          </p:cNvCxnSpPr>
          <p:nvPr/>
        </p:nvCxnSpPr>
        <p:spPr>
          <a:xfrm flipV="1">
            <a:off x="1127174" y="551533"/>
            <a:ext cx="5822852" cy="5797136"/>
          </a:xfrm>
          <a:prstGeom prst="bentConnector3">
            <a:avLst>
              <a:gd name="adj1" fmla="val 8793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5871092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1288D71F-43C2-4501-9522-7B759E52F83F}"/>
              </a:ext>
            </a:extLst>
          </p:cNvPr>
          <p:cNvSpPr>
            <a:spLocks noGrp="1"/>
          </p:cNvSpPr>
          <p:nvPr>
            <p:ph sz="half" idx="1"/>
          </p:nvPr>
        </p:nvSpPr>
        <p:spPr>
          <a:xfrm>
            <a:off x="126609" y="136525"/>
            <a:ext cx="5893191" cy="6040438"/>
          </a:xfrm>
        </p:spPr>
        <p:txBody>
          <a:bodyPr>
            <a:noAutofit/>
          </a:bodyPr>
          <a:lstStyle/>
          <a:p>
            <a:pPr algn="just"/>
            <a:r>
              <a:rPr lang="en-IN" sz="1600" b="1" dirty="0">
                <a:solidFill>
                  <a:srgbClr val="FF0000"/>
                </a:solidFill>
                <a:latin typeface="Times New Roman" panose="02020603050405020304" pitchFamily="18" charset="0"/>
                <a:cs typeface="Times New Roman" panose="02020603050405020304" pitchFamily="18" charset="0"/>
              </a:rPr>
              <a:t>Example_2</a:t>
            </a:r>
            <a:endParaRPr lang="en-IN" sz="1600" b="1" dirty="0">
              <a:solidFill>
                <a:srgbClr val="000099"/>
              </a:solidFill>
              <a:latin typeface="Times New Roman" panose="02020603050405020304" pitchFamily="18" charset="0"/>
              <a:cs typeface="Times New Roman" panose="02020603050405020304" pitchFamily="18" charset="0"/>
            </a:endParaRPr>
          </a:p>
          <a:p>
            <a:pPr marL="0" indent="0" algn="just">
              <a:buNone/>
            </a:pPr>
            <a:r>
              <a:rPr lang="en-IN" sz="1600" b="1" dirty="0">
                <a:solidFill>
                  <a:srgbClr val="000099"/>
                </a:solidFill>
                <a:latin typeface="Times New Roman" panose="02020603050405020304" pitchFamily="18" charset="0"/>
                <a:cs typeface="Times New Roman" panose="02020603050405020304" pitchFamily="18" charset="0"/>
              </a:rPr>
              <a:t>public class Demo2 </a:t>
            </a:r>
          </a:p>
          <a:p>
            <a:pPr marL="0" indent="0" algn="just">
              <a:buNone/>
            </a:pPr>
            <a:r>
              <a:rPr lang="en-IN" sz="1600" b="1" dirty="0">
                <a:solidFill>
                  <a:srgbClr val="000099"/>
                </a:solidFill>
                <a:latin typeface="Times New Roman" panose="02020603050405020304" pitchFamily="18" charset="0"/>
                <a:cs typeface="Times New Roman" panose="02020603050405020304" pitchFamily="18" charset="0"/>
              </a:rPr>
              <a:t>{  </a:t>
            </a:r>
          </a:p>
          <a:p>
            <a:pPr marL="0" indent="0" algn="just">
              <a:buNone/>
            </a:pPr>
            <a:r>
              <a:rPr lang="en-IN" sz="1600" b="1" dirty="0">
                <a:solidFill>
                  <a:srgbClr val="000099"/>
                </a:solidFill>
                <a:latin typeface="Times New Roman" panose="02020603050405020304" pitchFamily="18" charset="0"/>
                <a:cs typeface="Times New Roman" panose="02020603050405020304" pitchFamily="18" charset="0"/>
              </a:rPr>
              <a:t>    public static void main(String[] args) </a:t>
            </a:r>
          </a:p>
          <a:p>
            <a:pPr marL="0" indent="0" algn="just">
              <a:buNone/>
            </a:pPr>
            <a:r>
              <a:rPr lang="en-IN" sz="1600" b="1" dirty="0">
                <a:solidFill>
                  <a:srgbClr val="000099"/>
                </a:solidFill>
                <a:latin typeface="Times New Roman" panose="02020603050405020304" pitchFamily="18" charset="0"/>
                <a:cs typeface="Times New Roman" panose="02020603050405020304" pitchFamily="18" charset="0"/>
              </a:rPr>
              <a:t>    {    </a:t>
            </a:r>
          </a:p>
          <a:p>
            <a:pPr marL="0" indent="0" algn="just">
              <a:buNone/>
            </a:pPr>
            <a:r>
              <a:rPr lang="en-IN" sz="1600" b="1" dirty="0">
                <a:solidFill>
                  <a:srgbClr val="000099"/>
                </a:solidFill>
                <a:latin typeface="Times New Roman" panose="02020603050405020304" pitchFamily="18" charset="0"/>
                <a:cs typeface="Times New Roman" panose="02020603050405020304" pitchFamily="18" charset="0"/>
              </a:rPr>
              <a:t>         try</a:t>
            </a:r>
          </a:p>
          <a:p>
            <a:pPr marL="457200" lvl="1" indent="0" algn="just">
              <a:buNone/>
            </a:pPr>
            <a:r>
              <a:rPr lang="en-IN" sz="1200" b="1" dirty="0">
                <a:solidFill>
                  <a:srgbClr val="000099"/>
                </a:solidFill>
                <a:latin typeface="Times New Roman" panose="02020603050405020304" pitchFamily="18" charset="0"/>
                <a:cs typeface="Times New Roman" panose="02020603050405020304" pitchFamily="18" charset="0"/>
              </a:rPr>
              <a:t>{    </a:t>
            </a:r>
          </a:p>
          <a:p>
            <a:pPr marL="0" indent="0" algn="just">
              <a:buNone/>
            </a:pPr>
            <a:r>
              <a:rPr lang="en-IN" sz="1600" b="1" dirty="0">
                <a:solidFill>
                  <a:srgbClr val="000099"/>
                </a:solidFill>
                <a:latin typeface="Times New Roman" panose="02020603050405020304" pitchFamily="18" charset="0"/>
                <a:cs typeface="Times New Roman" panose="02020603050405020304" pitchFamily="18" charset="0"/>
              </a:rPr>
              <a:t>                String s=null;  </a:t>
            </a:r>
          </a:p>
          <a:p>
            <a:pPr marL="0" indent="0" algn="just">
              <a:buNone/>
            </a:pPr>
            <a:r>
              <a:rPr lang="en-IN" sz="1600" b="1" dirty="0">
                <a:solidFill>
                  <a:srgbClr val="000099"/>
                </a:solidFill>
                <a:latin typeface="Times New Roman" panose="02020603050405020304" pitchFamily="18" charset="0"/>
                <a:cs typeface="Times New Roman" panose="02020603050405020304" pitchFamily="18" charset="0"/>
              </a:rPr>
              <a:t>                System.out.println(s.length());  </a:t>
            </a:r>
          </a:p>
          <a:p>
            <a:pPr marL="0" indent="0" algn="just">
              <a:buNone/>
            </a:pPr>
            <a:r>
              <a:rPr lang="en-IN" sz="1600" b="1" dirty="0">
                <a:solidFill>
                  <a:srgbClr val="000099"/>
                </a:solidFill>
                <a:latin typeface="Times New Roman" panose="02020603050405020304" pitchFamily="18" charset="0"/>
                <a:cs typeface="Times New Roman" panose="02020603050405020304" pitchFamily="18" charset="0"/>
              </a:rPr>
              <a:t>         }    </a:t>
            </a:r>
          </a:p>
          <a:p>
            <a:pPr marL="0" indent="0" algn="just">
              <a:buNone/>
            </a:pPr>
            <a:r>
              <a:rPr lang="en-IN" sz="1600" b="1" dirty="0">
                <a:solidFill>
                  <a:srgbClr val="000099"/>
                </a:solidFill>
                <a:latin typeface="Times New Roman" panose="02020603050405020304" pitchFamily="18" charset="0"/>
                <a:cs typeface="Times New Roman" panose="02020603050405020304" pitchFamily="18" charset="0"/>
              </a:rPr>
              <a:t>          catch(ArithmeticException e) </a:t>
            </a:r>
          </a:p>
          <a:p>
            <a:pPr marL="0" indent="0" algn="just">
              <a:buNone/>
            </a:pPr>
            <a:r>
              <a:rPr lang="en-IN" sz="1600" b="1" dirty="0">
                <a:solidFill>
                  <a:srgbClr val="000099"/>
                </a:solidFill>
                <a:latin typeface="Times New Roman" panose="02020603050405020304" pitchFamily="18" charset="0"/>
                <a:cs typeface="Times New Roman" panose="02020603050405020304" pitchFamily="18" charset="0"/>
              </a:rPr>
              <a:t>         {   </a:t>
            </a:r>
          </a:p>
          <a:p>
            <a:pPr marL="0" indent="0" algn="just">
              <a:buNone/>
            </a:pPr>
            <a:r>
              <a:rPr lang="en-IN" sz="1600" b="1" dirty="0">
                <a:solidFill>
                  <a:srgbClr val="000099"/>
                </a:solidFill>
                <a:latin typeface="Times New Roman" panose="02020603050405020304" pitchFamily="18" charset="0"/>
                <a:cs typeface="Times New Roman" panose="02020603050405020304" pitchFamily="18" charset="0"/>
              </a:rPr>
              <a:t>         System.out.println("Arithmetic Exception occurs");                          	}    </a:t>
            </a:r>
          </a:p>
          <a:p>
            <a:pPr marL="0" indent="0" algn="just">
              <a:buNone/>
            </a:pPr>
            <a:r>
              <a:rPr lang="en-IN" sz="1600" b="1" dirty="0">
                <a:solidFill>
                  <a:srgbClr val="000099"/>
                </a:solidFill>
                <a:latin typeface="Times New Roman" panose="02020603050405020304" pitchFamily="18" charset="0"/>
                <a:cs typeface="Times New Roman" panose="02020603050405020304" pitchFamily="18" charset="0"/>
              </a:rPr>
              <a:t>         catch(ArrayIndexOutOfBoundsException e)  </a:t>
            </a:r>
          </a:p>
          <a:p>
            <a:pPr marL="0" indent="0" algn="just">
              <a:buNone/>
            </a:pPr>
            <a:r>
              <a:rPr lang="en-IN" sz="1600" b="1" dirty="0">
                <a:solidFill>
                  <a:srgbClr val="000099"/>
                </a:solidFill>
                <a:latin typeface="Times New Roman" panose="02020603050405020304" pitchFamily="18" charset="0"/>
                <a:cs typeface="Times New Roman" panose="02020603050405020304" pitchFamily="18" charset="0"/>
              </a:rPr>
              <a:t>         {  </a:t>
            </a:r>
          </a:p>
          <a:p>
            <a:pPr marL="0" indent="0" algn="just">
              <a:buNone/>
            </a:pPr>
            <a:r>
              <a:rPr lang="en-IN" sz="1600" b="1" dirty="0">
                <a:solidFill>
                  <a:srgbClr val="000099"/>
                </a:solidFill>
                <a:latin typeface="Times New Roman" panose="02020603050405020304" pitchFamily="18" charset="0"/>
                <a:cs typeface="Times New Roman" panose="02020603050405020304" pitchFamily="18" charset="0"/>
              </a:rPr>
              <a:t>System.out.println("</a:t>
            </a:r>
            <a:r>
              <a:rPr lang="en-IN" sz="1500" b="1" dirty="0" err="1">
                <a:solidFill>
                  <a:srgbClr val="000099"/>
                </a:solidFill>
                <a:latin typeface="Times New Roman" panose="02020603050405020304" pitchFamily="18" charset="0"/>
                <a:cs typeface="Times New Roman" panose="02020603050405020304" pitchFamily="18" charset="0"/>
              </a:rPr>
              <a:t>ArrayIndexOutOfBounds</a:t>
            </a:r>
            <a:r>
              <a:rPr lang="en-IN" sz="1500" b="1" dirty="0">
                <a:solidFill>
                  <a:srgbClr val="000099"/>
                </a:solidFill>
                <a:latin typeface="Times New Roman" panose="02020603050405020304" pitchFamily="18" charset="0"/>
                <a:cs typeface="Times New Roman" panose="02020603050405020304" pitchFamily="18" charset="0"/>
              </a:rPr>
              <a:t> Exception occurs</a:t>
            </a:r>
            <a:r>
              <a:rPr lang="en-IN" sz="1600" b="1" dirty="0">
                <a:solidFill>
                  <a:srgbClr val="000099"/>
                </a:solidFill>
                <a:latin typeface="Times New Roman" panose="02020603050405020304" pitchFamily="18" charset="0"/>
                <a:cs typeface="Times New Roman" panose="02020603050405020304" pitchFamily="18" charset="0"/>
              </a:rPr>
              <a:t>");  </a:t>
            </a:r>
          </a:p>
          <a:p>
            <a:pPr marL="0" indent="0" algn="just">
              <a:buNone/>
            </a:pPr>
            <a:r>
              <a:rPr lang="en-IN" sz="1600" b="1" dirty="0">
                <a:solidFill>
                  <a:srgbClr val="000099"/>
                </a:solidFill>
                <a:latin typeface="Times New Roman" panose="02020603050405020304" pitchFamily="18" charset="0"/>
                <a:cs typeface="Times New Roman" panose="02020603050405020304" pitchFamily="18" charset="0"/>
              </a:rPr>
              <a:t>          }    </a:t>
            </a:r>
          </a:p>
          <a:p>
            <a:pPr marL="0" indent="0" algn="just">
              <a:buNone/>
            </a:pPr>
            <a:r>
              <a:rPr lang="en-IN" sz="1600" b="1" dirty="0">
                <a:solidFill>
                  <a:srgbClr val="000099"/>
                </a:solidFill>
                <a:latin typeface="Times New Roman" panose="02020603050405020304" pitchFamily="18" charset="0"/>
                <a:cs typeface="Times New Roman" panose="02020603050405020304" pitchFamily="18" charset="0"/>
              </a:rPr>
              <a:t>          </a:t>
            </a:r>
          </a:p>
        </p:txBody>
      </p:sp>
      <p:sp>
        <p:nvSpPr>
          <p:cNvPr id="7" name="Content Placeholder 6">
            <a:extLst>
              <a:ext uri="{FF2B5EF4-FFF2-40B4-BE49-F238E27FC236}">
                <a16:creationId xmlns:a16="http://schemas.microsoft.com/office/drawing/2014/main" xmlns="" id="{97380D59-6858-45C1-A593-AEC90282A082}"/>
              </a:ext>
            </a:extLst>
          </p:cNvPr>
          <p:cNvSpPr>
            <a:spLocks noGrp="1"/>
          </p:cNvSpPr>
          <p:nvPr>
            <p:ph sz="half" idx="2"/>
          </p:nvPr>
        </p:nvSpPr>
        <p:spPr>
          <a:xfrm>
            <a:off x="6172200" y="136525"/>
            <a:ext cx="5181600" cy="6040438"/>
          </a:xfrm>
        </p:spPr>
        <p:txBody>
          <a:bodyPr>
            <a:normAutofit/>
          </a:bodyPr>
          <a:lstStyle/>
          <a:p>
            <a:pPr marL="0" indent="0" algn="just">
              <a:buNone/>
            </a:pPr>
            <a:r>
              <a:rPr lang="en-IN" sz="1600" b="1" dirty="0">
                <a:solidFill>
                  <a:srgbClr val="000099"/>
                </a:solidFill>
                <a:latin typeface="Times New Roman" panose="02020603050405020304" pitchFamily="18" charset="0"/>
                <a:cs typeface="Times New Roman" panose="02020603050405020304" pitchFamily="18" charset="0"/>
              </a:rPr>
              <a:t>   catch(Exception e)  </a:t>
            </a:r>
          </a:p>
          <a:p>
            <a:pPr marL="0" indent="0" algn="just">
              <a:buNone/>
            </a:pPr>
            <a:r>
              <a:rPr lang="en-IN" sz="1600" b="1" dirty="0">
                <a:solidFill>
                  <a:srgbClr val="000099"/>
                </a:solidFill>
                <a:latin typeface="Times New Roman" panose="02020603050405020304" pitchFamily="18" charset="0"/>
                <a:cs typeface="Times New Roman" panose="02020603050405020304" pitchFamily="18" charset="0"/>
              </a:rPr>
              <a:t>   {  </a:t>
            </a:r>
          </a:p>
          <a:p>
            <a:pPr marL="0" indent="0" algn="just">
              <a:buNone/>
            </a:pPr>
            <a:r>
              <a:rPr lang="en-IN" sz="1600" b="1" dirty="0">
                <a:solidFill>
                  <a:srgbClr val="000099"/>
                </a:solidFill>
                <a:latin typeface="Times New Roman" panose="02020603050405020304" pitchFamily="18" charset="0"/>
                <a:cs typeface="Times New Roman" panose="02020603050405020304" pitchFamily="18" charset="0"/>
              </a:rPr>
              <a:t>        System.out.println("Parent Exception occurs");  </a:t>
            </a:r>
          </a:p>
          <a:p>
            <a:pPr marL="0" indent="0" algn="just">
              <a:buNone/>
            </a:pPr>
            <a:r>
              <a:rPr lang="en-IN" sz="1600" b="1" dirty="0">
                <a:solidFill>
                  <a:srgbClr val="000099"/>
                </a:solidFill>
                <a:latin typeface="Times New Roman" panose="02020603050405020304" pitchFamily="18" charset="0"/>
                <a:cs typeface="Times New Roman" panose="02020603050405020304" pitchFamily="18" charset="0"/>
              </a:rPr>
              <a:t>    }             </a:t>
            </a:r>
          </a:p>
          <a:p>
            <a:pPr marL="0" indent="0" algn="just">
              <a:buNone/>
            </a:pPr>
            <a:r>
              <a:rPr lang="en-IN" sz="1600" b="1" dirty="0">
                <a:solidFill>
                  <a:srgbClr val="000099"/>
                </a:solidFill>
                <a:latin typeface="Times New Roman" panose="02020603050405020304" pitchFamily="18" charset="0"/>
                <a:cs typeface="Times New Roman" panose="02020603050405020304" pitchFamily="18" charset="0"/>
              </a:rPr>
              <a:t>   System.out.println("rest of the code");    </a:t>
            </a:r>
          </a:p>
          <a:p>
            <a:pPr marL="0" indent="0" algn="just">
              <a:buNone/>
            </a:pPr>
            <a:r>
              <a:rPr lang="en-IN" sz="1600" b="1" dirty="0">
                <a:solidFill>
                  <a:srgbClr val="000099"/>
                </a:solidFill>
                <a:latin typeface="Times New Roman" panose="02020603050405020304" pitchFamily="18" charset="0"/>
                <a:cs typeface="Times New Roman" panose="02020603050405020304" pitchFamily="18" charset="0"/>
              </a:rPr>
              <a:t>    }  </a:t>
            </a:r>
          </a:p>
          <a:p>
            <a:pPr marL="0" indent="0" algn="just">
              <a:buNone/>
            </a:pPr>
            <a:r>
              <a:rPr lang="en-IN" sz="1600" b="1" dirty="0">
                <a:solidFill>
                  <a:srgbClr val="000099"/>
                </a:solidFill>
                <a:latin typeface="Times New Roman" panose="02020603050405020304" pitchFamily="18" charset="0"/>
                <a:cs typeface="Times New Roman" panose="02020603050405020304" pitchFamily="18" charset="0"/>
              </a:rPr>
              <a:t>}  </a:t>
            </a:r>
          </a:p>
          <a:p>
            <a:pPr algn="just"/>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a:p>
            <a:pPr algn="just"/>
            <a:endParaRPr lang="en-IN" sz="2400" b="1" dirty="0">
              <a:latin typeface="Times New Roman" panose="02020603050405020304" pitchFamily="18" charset="0"/>
              <a:cs typeface="Times New Roman" panose="02020603050405020304" pitchFamily="18" charset="0"/>
            </a:endParaRPr>
          </a:p>
          <a:p>
            <a:pPr lvl="4" algn="just"/>
            <a:r>
              <a:rPr lang="en-IN" sz="2200" b="1" u="sng" dirty="0">
                <a:solidFill>
                  <a:srgbClr val="996633"/>
                </a:solidFill>
                <a:latin typeface="Times New Roman" panose="02020603050405020304" pitchFamily="18" charset="0"/>
                <a:cs typeface="Times New Roman" panose="02020603050405020304" pitchFamily="18" charset="0"/>
              </a:rPr>
              <a:t>Output:</a:t>
            </a:r>
            <a:r>
              <a:rPr lang="en-IN" sz="2200" b="1" dirty="0">
                <a:solidFill>
                  <a:srgbClr val="996633"/>
                </a:solidFill>
                <a:latin typeface="Times New Roman" panose="02020603050405020304" pitchFamily="18" charset="0"/>
                <a:cs typeface="Times New Roman" panose="02020603050405020304" pitchFamily="18" charset="0"/>
              </a:rPr>
              <a:t> </a:t>
            </a:r>
          </a:p>
          <a:p>
            <a:pPr marL="0" indent="0" algn="just">
              <a:buNone/>
            </a:pPr>
            <a:r>
              <a:rPr lang="en-IN" sz="2200" dirty="0">
                <a:solidFill>
                  <a:srgbClr val="996633"/>
                </a:solidFill>
                <a:latin typeface="Times New Roman" panose="02020603050405020304" pitchFamily="18" charset="0"/>
                <a:cs typeface="Times New Roman" panose="02020603050405020304" pitchFamily="18" charset="0"/>
              </a:rPr>
              <a:t>		Parent Exception occurs</a:t>
            </a:r>
          </a:p>
          <a:p>
            <a:pPr marL="0" indent="0" algn="just">
              <a:buNone/>
            </a:pPr>
            <a:r>
              <a:rPr lang="en-IN" sz="2200" dirty="0">
                <a:solidFill>
                  <a:srgbClr val="996633"/>
                </a:solidFill>
                <a:latin typeface="Times New Roman" panose="02020603050405020304" pitchFamily="18" charset="0"/>
                <a:cs typeface="Times New Roman" panose="02020603050405020304" pitchFamily="18" charset="0"/>
              </a:rPr>
              <a:t>		rest of the code</a:t>
            </a:r>
          </a:p>
          <a:p>
            <a:pPr marL="0" indent="0" algn="just">
              <a:buNone/>
            </a:pPr>
            <a:endParaRPr lang="en-IN" sz="1600" b="1" dirty="0">
              <a:solidFill>
                <a:srgbClr val="000099"/>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xmlns="" id="{F107691E-FB17-4755-84B5-20CF7F549B31}"/>
              </a:ext>
            </a:extLst>
          </p:cNvPr>
          <p:cNvSpPr>
            <a:spLocks noGrp="1"/>
          </p:cNvSpPr>
          <p:nvPr>
            <p:ph type="ftr" sz="quarter" idx="11"/>
          </p:nvPr>
        </p:nvSpPr>
        <p:spPr/>
        <p:txBody>
          <a:bodyPr/>
          <a:lstStyle/>
          <a:p>
            <a:r>
              <a:rPr lang="en-IN" b="1" i="1" dirty="0" err="1" smtClean="0">
                <a:solidFill>
                  <a:srgbClr val="996633"/>
                </a:solidFill>
                <a:latin typeface="Times New Roman" panose="02020603050405020304" pitchFamily="18" charset="0"/>
                <a:cs typeface="Times New Roman" panose="02020603050405020304" pitchFamily="18" charset="0"/>
              </a:rPr>
              <a:t>Swati</a:t>
            </a:r>
            <a:r>
              <a:rPr lang="en-IN" b="1" i="1" dirty="0" smtClean="0">
                <a:solidFill>
                  <a:srgbClr val="996633"/>
                </a:solidFill>
                <a:latin typeface="Times New Roman" panose="02020603050405020304" pitchFamily="18" charset="0"/>
                <a:cs typeface="Times New Roman" panose="02020603050405020304" pitchFamily="18" charset="0"/>
              </a:rPr>
              <a:t> </a:t>
            </a:r>
            <a:r>
              <a:rPr lang="en-IN" b="1" i="1" dirty="0" err="1" smtClean="0">
                <a:solidFill>
                  <a:srgbClr val="996633"/>
                </a:solidFill>
                <a:latin typeface="Times New Roman" panose="02020603050405020304" pitchFamily="18" charset="0"/>
                <a:cs typeface="Times New Roman" panose="02020603050405020304" pitchFamily="18" charset="0"/>
              </a:rPr>
              <a:t>Vaidya</a:t>
            </a:r>
            <a:r>
              <a:rPr lang="en-IN" b="1" i="1" dirty="0" smtClean="0">
                <a:solidFill>
                  <a:srgbClr val="996633"/>
                </a:solidFill>
                <a:latin typeface="Times New Roman" panose="02020603050405020304" pitchFamily="18" charset="0"/>
                <a:cs typeface="Times New Roman" panose="02020603050405020304" pitchFamily="18" charset="0"/>
              </a:rPr>
              <a:t> </a:t>
            </a:r>
            <a:r>
              <a:rPr lang="en-IN" b="1" i="1" dirty="0">
                <a:solidFill>
                  <a:srgbClr val="996633"/>
                </a:solidFill>
                <a:latin typeface="Times New Roman" panose="02020603050405020304" pitchFamily="18" charset="0"/>
                <a:cs typeface="Times New Roman" panose="02020603050405020304" pitchFamily="18" charset="0"/>
              </a:rPr>
              <a:t>(Assistant Professor, Medi-Caps University, Indore)</a:t>
            </a:r>
          </a:p>
        </p:txBody>
      </p:sp>
      <p:pic>
        <p:nvPicPr>
          <p:cNvPr id="6" name="Picture 5">
            <a:extLst>
              <a:ext uri="{FF2B5EF4-FFF2-40B4-BE49-F238E27FC236}">
                <a16:creationId xmlns:a16="http://schemas.microsoft.com/office/drawing/2014/main" xmlns="" id="{961C8F3D-D4F3-4FE2-BC96-845522F9F6D6}"/>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879015" y="5545015"/>
            <a:ext cx="1312985" cy="1312985"/>
          </a:xfrm>
          <a:prstGeom prst="rect">
            <a:avLst/>
          </a:prstGeom>
        </p:spPr>
      </p:pic>
      <p:cxnSp>
        <p:nvCxnSpPr>
          <p:cNvPr id="9" name="Connector: Elbow 8">
            <a:extLst>
              <a:ext uri="{FF2B5EF4-FFF2-40B4-BE49-F238E27FC236}">
                <a16:creationId xmlns:a16="http://schemas.microsoft.com/office/drawing/2014/main" xmlns="" id="{1669DC78-48EB-490D-AA5E-C8FB75E5D525}"/>
              </a:ext>
            </a:extLst>
          </p:cNvPr>
          <p:cNvCxnSpPr>
            <a:cxnSpLocks/>
          </p:cNvCxnSpPr>
          <p:nvPr/>
        </p:nvCxnSpPr>
        <p:spPr>
          <a:xfrm flipV="1">
            <a:off x="490025" y="250415"/>
            <a:ext cx="5829886" cy="5812657"/>
          </a:xfrm>
          <a:prstGeom prst="bentConnector3">
            <a:avLst>
              <a:gd name="adj1" fmla="val 93918"/>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2871954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95E3DCF-8C2E-46EA-AAEA-99202FE939D6}"/>
              </a:ext>
            </a:extLst>
          </p:cNvPr>
          <p:cNvSpPr>
            <a:spLocks noGrp="1"/>
          </p:cNvSpPr>
          <p:nvPr>
            <p:ph idx="1"/>
          </p:nvPr>
        </p:nvSpPr>
        <p:spPr>
          <a:xfrm>
            <a:off x="562709" y="316405"/>
            <a:ext cx="11099408" cy="6219825"/>
          </a:xfrm>
        </p:spPr>
        <p:txBody>
          <a:bodyPr>
            <a:noAutofit/>
          </a:bodyPr>
          <a:lstStyle/>
          <a:p>
            <a:pPr algn="just"/>
            <a:r>
              <a:rPr lang="en-IN" sz="3200" dirty="0">
                <a:latin typeface="Times New Roman" panose="02020603050405020304" pitchFamily="18" charset="0"/>
                <a:cs typeface="Times New Roman" panose="02020603050405020304" pitchFamily="18" charset="0"/>
              </a:rPr>
              <a:t>In this example, we generate NullPointerException, but didn't provide the corresponding exception type. </a:t>
            </a:r>
          </a:p>
          <a:p>
            <a:pPr algn="just"/>
            <a:r>
              <a:rPr lang="en-IN" sz="3200" dirty="0">
                <a:latin typeface="Times New Roman" panose="02020603050405020304" pitchFamily="18" charset="0"/>
                <a:cs typeface="Times New Roman" panose="02020603050405020304" pitchFamily="18" charset="0"/>
              </a:rPr>
              <a:t>In such case, the catch block containing the parent exception class Exception will invoked.</a:t>
            </a:r>
          </a:p>
          <a:p>
            <a:pPr algn="just"/>
            <a:r>
              <a:rPr lang="en-IN" sz="3200" b="1" u="sng" dirty="0">
                <a:solidFill>
                  <a:srgbClr val="FF0000"/>
                </a:solidFill>
                <a:latin typeface="Times New Roman" panose="02020603050405020304" pitchFamily="18" charset="0"/>
                <a:cs typeface="Times New Roman" panose="02020603050405020304" pitchFamily="18" charset="0"/>
              </a:rPr>
              <a:t>Java Nested try block:</a:t>
            </a:r>
          </a:p>
          <a:p>
            <a:pPr algn="just"/>
            <a:r>
              <a:rPr lang="en-IN" sz="3200" dirty="0">
                <a:latin typeface="Times New Roman" panose="02020603050405020304" pitchFamily="18" charset="0"/>
                <a:cs typeface="Times New Roman" panose="02020603050405020304" pitchFamily="18" charset="0"/>
              </a:rPr>
              <a:t>The try block within a try block is known as nested try block in java.</a:t>
            </a:r>
          </a:p>
          <a:p>
            <a:pPr algn="just"/>
            <a:r>
              <a:rPr lang="en-IN" sz="3200" dirty="0">
                <a:solidFill>
                  <a:srgbClr val="000099"/>
                </a:solidFill>
                <a:latin typeface="Times New Roman" panose="02020603050405020304" pitchFamily="18" charset="0"/>
                <a:cs typeface="Times New Roman" panose="02020603050405020304" pitchFamily="18" charset="0"/>
              </a:rPr>
              <a:t>Why use nested try block?</a:t>
            </a:r>
          </a:p>
          <a:p>
            <a:pPr algn="just"/>
            <a:r>
              <a:rPr lang="en-IN" sz="3200" dirty="0">
                <a:latin typeface="Times New Roman" panose="02020603050405020304" pitchFamily="18" charset="0"/>
                <a:cs typeface="Times New Roman" panose="02020603050405020304" pitchFamily="18" charset="0"/>
              </a:rPr>
              <a:t>Sometimes a situation may arise where a part of a block may cause one error and the entire block itself may cause another error. </a:t>
            </a:r>
          </a:p>
          <a:p>
            <a:pPr algn="just"/>
            <a:r>
              <a:rPr lang="en-IN" sz="3200" dirty="0">
                <a:latin typeface="Times New Roman" panose="02020603050405020304" pitchFamily="18" charset="0"/>
                <a:cs typeface="Times New Roman" panose="02020603050405020304" pitchFamily="18" charset="0"/>
              </a:rPr>
              <a:t>In such cases, exception handlers have to be nested.</a:t>
            </a:r>
          </a:p>
          <a:p>
            <a:pPr algn="just"/>
            <a:endParaRPr lang="en-IN" sz="3200" dirty="0">
              <a:latin typeface="Times New Roman" panose="02020603050405020304" pitchFamily="18" charset="0"/>
              <a:cs typeface="Times New Roman" panose="02020603050405020304" pitchFamily="18" charset="0"/>
            </a:endParaRPr>
          </a:p>
          <a:p>
            <a:pPr algn="just"/>
            <a:endParaRPr lang="en-IN" sz="32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xmlns="" id="{F107691E-FB17-4755-84B5-20CF7F549B31}"/>
              </a:ext>
            </a:extLst>
          </p:cNvPr>
          <p:cNvSpPr>
            <a:spLocks noGrp="1"/>
          </p:cNvSpPr>
          <p:nvPr>
            <p:ph type="ftr" sz="quarter" idx="11"/>
          </p:nvPr>
        </p:nvSpPr>
        <p:spPr>
          <a:xfrm>
            <a:off x="4038600" y="6356350"/>
            <a:ext cx="4114800" cy="365125"/>
          </a:xfrm>
        </p:spPr>
        <p:txBody>
          <a:bodyPr/>
          <a:lstStyle/>
          <a:p>
            <a:r>
              <a:rPr lang="en-IN" b="1" i="1" dirty="0" err="1" smtClean="0">
                <a:solidFill>
                  <a:srgbClr val="996633"/>
                </a:solidFill>
                <a:latin typeface="Times New Roman" panose="02020603050405020304" pitchFamily="18" charset="0"/>
                <a:cs typeface="Times New Roman" panose="02020603050405020304" pitchFamily="18" charset="0"/>
              </a:rPr>
              <a:t>Swati</a:t>
            </a:r>
            <a:r>
              <a:rPr lang="en-IN" b="1" i="1" dirty="0" smtClean="0">
                <a:solidFill>
                  <a:srgbClr val="996633"/>
                </a:solidFill>
                <a:latin typeface="Times New Roman" panose="02020603050405020304" pitchFamily="18" charset="0"/>
                <a:cs typeface="Times New Roman" panose="02020603050405020304" pitchFamily="18" charset="0"/>
              </a:rPr>
              <a:t> </a:t>
            </a:r>
            <a:r>
              <a:rPr lang="en-IN" b="1" i="1" dirty="0" err="1" smtClean="0">
                <a:solidFill>
                  <a:srgbClr val="996633"/>
                </a:solidFill>
                <a:latin typeface="Times New Roman" panose="02020603050405020304" pitchFamily="18" charset="0"/>
                <a:cs typeface="Times New Roman" panose="02020603050405020304" pitchFamily="18" charset="0"/>
              </a:rPr>
              <a:t>Vaidya</a:t>
            </a:r>
            <a:r>
              <a:rPr lang="en-IN" b="1" i="1" dirty="0" smtClean="0">
                <a:solidFill>
                  <a:srgbClr val="996633"/>
                </a:solidFill>
                <a:latin typeface="Times New Roman" panose="02020603050405020304" pitchFamily="18" charset="0"/>
                <a:cs typeface="Times New Roman" panose="02020603050405020304" pitchFamily="18" charset="0"/>
              </a:rPr>
              <a:t> </a:t>
            </a:r>
            <a:r>
              <a:rPr lang="en-IN" b="1" i="1" dirty="0">
                <a:solidFill>
                  <a:srgbClr val="996633"/>
                </a:solidFill>
                <a:latin typeface="Times New Roman" panose="02020603050405020304" pitchFamily="18" charset="0"/>
                <a:cs typeface="Times New Roman" panose="02020603050405020304" pitchFamily="18" charset="0"/>
              </a:rPr>
              <a:t>(Assistant Professor, Medi-Caps University, Indore)</a:t>
            </a:r>
          </a:p>
        </p:txBody>
      </p:sp>
      <p:pic>
        <p:nvPicPr>
          <p:cNvPr id="6" name="Picture 5">
            <a:extLst>
              <a:ext uri="{FF2B5EF4-FFF2-40B4-BE49-F238E27FC236}">
                <a16:creationId xmlns:a16="http://schemas.microsoft.com/office/drawing/2014/main" xmlns="" id="{961C8F3D-D4F3-4FE2-BC96-845522F9F6D6}"/>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879015" y="5545015"/>
            <a:ext cx="1312985" cy="1312985"/>
          </a:xfrm>
          <a:prstGeom prst="rect">
            <a:avLst/>
          </a:prstGeom>
        </p:spPr>
      </p:pic>
    </p:spTree>
    <p:extLst>
      <p:ext uri="{BB962C8B-B14F-4D97-AF65-F5344CB8AC3E}">
        <p14:creationId xmlns:p14="http://schemas.microsoft.com/office/powerpoint/2010/main" xmlns="" val="2958119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FBEC4B8-3356-4B79-94ED-47691D45204C}"/>
              </a:ext>
            </a:extLst>
          </p:cNvPr>
          <p:cNvSpPr>
            <a:spLocks noGrp="1"/>
          </p:cNvSpPr>
          <p:nvPr>
            <p:ph idx="1"/>
          </p:nvPr>
        </p:nvSpPr>
        <p:spPr>
          <a:xfrm>
            <a:off x="838200" y="136524"/>
            <a:ext cx="10515600" cy="6721475"/>
          </a:xfrm>
        </p:spPr>
        <p:txBody>
          <a:bodyPr>
            <a:noAutofit/>
          </a:bodyPr>
          <a:lstStyle/>
          <a:p>
            <a:pPr marL="0" indent="0">
              <a:buNone/>
            </a:pPr>
            <a:r>
              <a:rPr lang="en-IN" sz="2000" b="1" dirty="0">
                <a:solidFill>
                  <a:srgbClr val="000099"/>
                </a:solidFill>
                <a:latin typeface="Times New Roman" panose="02020603050405020304" pitchFamily="18" charset="0"/>
                <a:cs typeface="Times New Roman" panose="02020603050405020304" pitchFamily="18" charset="0"/>
              </a:rPr>
              <a:t>Syntax:</a:t>
            </a:r>
          </a:p>
          <a:p>
            <a:pPr marL="0" indent="0">
              <a:buNone/>
            </a:pPr>
            <a:r>
              <a:rPr lang="en-IN" sz="2000" b="1" dirty="0">
                <a:solidFill>
                  <a:srgbClr val="000099"/>
                </a:solidFill>
                <a:latin typeface="Times New Roman" panose="02020603050405020304" pitchFamily="18" charset="0"/>
                <a:cs typeface="Times New Roman" panose="02020603050405020304" pitchFamily="18" charset="0"/>
              </a:rPr>
              <a:t>try  </a:t>
            </a:r>
          </a:p>
          <a:p>
            <a:pPr marL="0" indent="0">
              <a:buNone/>
            </a:pPr>
            <a:r>
              <a:rPr lang="en-IN" sz="2000" b="1" dirty="0">
                <a:solidFill>
                  <a:srgbClr val="000099"/>
                </a:solidFill>
                <a:latin typeface="Times New Roman" panose="02020603050405020304" pitchFamily="18" charset="0"/>
                <a:cs typeface="Times New Roman" panose="02020603050405020304" pitchFamily="18" charset="0"/>
              </a:rPr>
              <a:t>{  </a:t>
            </a:r>
          </a:p>
          <a:p>
            <a:pPr marL="0" indent="0">
              <a:buNone/>
            </a:pPr>
            <a:r>
              <a:rPr lang="en-IN" sz="2000" b="1" dirty="0">
                <a:solidFill>
                  <a:srgbClr val="000099"/>
                </a:solidFill>
                <a:latin typeface="Times New Roman" panose="02020603050405020304" pitchFamily="18" charset="0"/>
                <a:cs typeface="Times New Roman" panose="02020603050405020304" pitchFamily="18" charset="0"/>
              </a:rPr>
              <a:t>    statement 1;  </a:t>
            </a:r>
          </a:p>
          <a:p>
            <a:pPr marL="0" indent="0">
              <a:buNone/>
            </a:pPr>
            <a:r>
              <a:rPr lang="en-IN" sz="2000" b="1" dirty="0">
                <a:solidFill>
                  <a:srgbClr val="000099"/>
                </a:solidFill>
                <a:latin typeface="Times New Roman" panose="02020603050405020304" pitchFamily="18" charset="0"/>
                <a:cs typeface="Times New Roman" panose="02020603050405020304" pitchFamily="18" charset="0"/>
              </a:rPr>
              <a:t>    statement 2;  </a:t>
            </a:r>
          </a:p>
          <a:p>
            <a:pPr marL="0" indent="0">
              <a:buNone/>
            </a:pPr>
            <a:r>
              <a:rPr lang="en-IN" sz="2000" b="1" dirty="0">
                <a:solidFill>
                  <a:srgbClr val="000099"/>
                </a:solidFill>
                <a:latin typeface="Times New Roman" panose="02020603050405020304" pitchFamily="18" charset="0"/>
                <a:cs typeface="Times New Roman" panose="02020603050405020304" pitchFamily="18" charset="0"/>
              </a:rPr>
              <a:t>    try</a:t>
            </a:r>
          </a:p>
          <a:p>
            <a:pPr marL="0" indent="0">
              <a:buNone/>
            </a:pPr>
            <a:r>
              <a:rPr lang="en-IN" sz="2000" b="1" dirty="0">
                <a:solidFill>
                  <a:srgbClr val="000099"/>
                </a:solidFill>
                <a:latin typeface="Times New Roman" panose="02020603050405020304" pitchFamily="18" charset="0"/>
                <a:cs typeface="Times New Roman" panose="02020603050405020304" pitchFamily="18" charset="0"/>
              </a:rPr>
              <a:t>  {  </a:t>
            </a:r>
          </a:p>
          <a:p>
            <a:pPr marL="0" indent="0">
              <a:buNone/>
            </a:pPr>
            <a:r>
              <a:rPr lang="en-IN" sz="2000" b="1" dirty="0">
                <a:solidFill>
                  <a:srgbClr val="000099"/>
                </a:solidFill>
                <a:latin typeface="Times New Roman" panose="02020603050405020304" pitchFamily="18" charset="0"/>
                <a:cs typeface="Times New Roman" panose="02020603050405020304" pitchFamily="18" charset="0"/>
              </a:rPr>
              <a:t>        statement 1;  </a:t>
            </a:r>
          </a:p>
          <a:p>
            <a:pPr marL="0" indent="0">
              <a:buNone/>
            </a:pPr>
            <a:r>
              <a:rPr lang="en-IN" sz="2000" b="1" dirty="0">
                <a:solidFill>
                  <a:srgbClr val="000099"/>
                </a:solidFill>
                <a:latin typeface="Times New Roman" panose="02020603050405020304" pitchFamily="18" charset="0"/>
                <a:cs typeface="Times New Roman" panose="02020603050405020304" pitchFamily="18" charset="0"/>
              </a:rPr>
              <a:t>        statement 2;  </a:t>
            </a:r>
          </a:p>
          <a:p>
            <a:pPr marL="0" indent="0">
              <a:buNone/>
            </a:pPr>
            <a:r>
              <a:rPr lang="en-IN" sz="2000" b="1" dirty="0">
                <a:solidFill>
                  <a:srgbClr val="000099"/>
                </a:solidFill>
                <a:latin typeface="Times New Roman" panose="02020603050405020304" pitchFamily="18" charset="0"/>
                <a:cs typeface="Times New Roman" panose="02020603050405020304" pitchFamily="18" charset="0"/>
              </a:rPr>
              <a:t>    }  </a:t>
            </a:r>
          </a:p>
          <a:p>
            <a:pPr marL="0" indent="0">
              <a:buNone/>
            </a:pPr>
            <a:r>
              <a:rPr lang="en-IN" sz="2000" b="1" dirty="0">
                <a:solidFill>
                  <a:srgbClr val="000099"/>
                </a:solidFill>
                <a:latin typeface="Times New Roman" panose="02020603050405020304" pitchFamily="18" charset="0"/>
                <a:cs typeface="Times New Roman" panose="02020603050405020304" pitchFamily="18" charset="0"/>
              </a:rPr>
              <a:t>    catch(Exception e)  </a:t>
            </a:r>
          </a:p>
          <a:p>
            <a:pPr marL="0" indent="0">
              <a:buNone/>
            </a:pPr>
            <a:r>
              <a:rPr lang="en-IN" sz="2000" b="1" dirty="0">
                <a:solidFill>
                  <a:srgbClr val="000099"/>
                </a:solidFill>
                <a:latin typeface="Times New Roman" panose="02020603050405020304" pitchFamily="18" charset="0"/>
                <a:cs typeface="Times New Roman" panose="02020603050405020304" pitchFamily="18" charset="0"/>
              </a:rPr>
              <a:t>    {  </a:t>
            </a:r>
          </a:p>
          <a:p>
            <a:pPr marL="0" indent="0">
              <a:buNone/>
            </a:pPr>
            <a:r>
              <a:rPr lang="en-IN" sz="2000" b="1" dirty="0">
                <a:solidFill>
                  <a:srgbClr val="000099"/>
                </a:solidFill>
                <a:latin typeface="Times New Roman" panose="02020603050405020304" pitchFamily="18" charset="0"/>
                <a:cs typeface="Times New Roman" panose="02020603050405020304" pitchFamily="18" charset="0"/>
              </a:rPr>
              <a:t>    }  </a:t>
            </a:r>
          </a:p>
          <a:p>
            <a:pPr marL="0" indent="0">
              <a:buNone/>
            </a:pPr>
            <a:r>
              <a:rPr lang="en-IN" sz="2000" b="1" dirty="0">
                <a:solidFill>
                  <a:srgbClr val="000099"/>
                </a:solidFill>
                <a:latin typeface="Times New Roman" panose="02020603050405020304" pitchFamily="18" charset="0"/>
                <a:cs typeface="Times New Roman" panose="02020603050405020304" pitchFamily="18" charset="0"/>
              </a:rPr>
              <a:t>}  </a:t>
            </a:r>
          </a:p>
          <a:p>
            <a:pPr marL="0" indent="0">
              <a:buNone/>
            </a:pPr>
            <a:r>
              <a:rPr lang="en-IN" sz="2000" b="1" dirty="0">
                <a:solidFill>
                  <a:srgbClr val="000099"/>
                </a:solidFill>
                <a:latin typeface="Times New Roman" panose="02020603050405020304" pitchFamily="18" charset="0"/>
                <a:cs typeface="Times New Roman" panose="02020603050405020304" pitchFamily="18" charset="0"/>
              </a:rPr>
              <a:t>catch(Exception e)  </a:t>
            </a:r>
          </a:p>
          <a:p>
            <a:pPr marL="0" indent="0">
              <a:buNone/>
            </a:pPr>
            <a:r>
              <a:rPr lang="en-IN" sz="2000" b="1" dirty="0">
                <a:solidFill>
                  <a:srgbClr val="000099"/>
                </a:solidFill>
                <a:latin typeface="Times New Roman" panose="02020603050405020304" pitchFamily="18" charset="0"/>
                <a:cs typeface="Times New Roman" panose="02020603050405020304" pitchFamily="18" charset="0"/>
              </a:rPr>
              <a:t>{  </a:t>
            </a:r>
          </a:p>
          <a:p>
            <a:pPr marL="0" indent="0">
              <a:buNone/>
            </a:pPr>
            <a:r>
              <a:rPr lang="en-IN" sz="2000" b="1" dirty="0">
                <a:solidFill>
                  <a:srgbClr val="000099"/>
                </a:solidFill>
                <a:latin typeface="Times New Roman" panose="02020603050405020304" pitchFamily="18" charset="0"/>
                <a:cs typeface="Times New Roman" panose="02020603050405020304" pitchFamily="18" charset="0"/>
              </a:rPr>
              <a:t>}  </a:t>
            </a:r>
          </a:p>
          <a:p>
            <a:pPr marL="0" indent="0" algn="just">
              <a:buNone/>
            </a:pPr>
            <a:endParaRPr lang="en-IN" sz="2000" dirty="0">
              <a:latin typeface="Times New Roman" panose="02020603050405020304" pitchFamily="18" charset="0"/>
              <a:cs typeface="Times New Roman" panose="02020603050405020304" pitchFamily="18" charset="0"/>
            </a:endParaRPr>
          </a:p>
        </p:txBody>
      </p:sp>
      <p:sp>
        <p:nvSpPr>
          <p:cNvPr id="6" name="Footer Placeholder 4">
            <a:extLst>
              <a:ext uri="{FF2B5EF4-FFF2-40B4-BE49-F238E27FC236}">
                <a16:creationId xmlns:a16="http://schemas.microsoft.com/office/drawing/2014/main" xmlns="" id="{2F08E7DC-6C03-4C7B-954B-AD84BC3353B9}"/>
              </a:ext>
            </a:extLst>
          </p:cNvPr>
          <p:cNvSpPr>
            <a:spLocks noGrp="1"/>
          </p:cNvSpPr>
          <p:nvPr>
            <p:ph type="ftr" sz="quarter" idx="11"/>
          </p:nvPr>
        </p:nvSpPr>
        <p:spPr>
          <a:xfrm>
            <a:off x="4038600" y="6356350"/>
            <a:ext cx="4114800" cy="365125"/>
          </a:xfrm>
        </p:spPr>
        <p:txBody>
          <a:bodyPr/>
          <a:lstStyle/>
          <a:p>
            <a:r>
              <a:rPr lang="en-IN" b="1" i="1" dirty="0" err="1" smtClean="0">
                <a:solidFill>
                  <a:srgbClr val="996633"/>
                </a:solidFill>
                <a:latin typeface="Times New Roman" panose="02020603050405020304" pitchFamily="18" charset="0"/>
                <a:cs typeface="Times New Roman" panose="02020603050405020304" pitchFamily="18" charset="0"/>
              </a:rPr>
              <a:t>Swati</a:t>
            </a:r>
            <a:r>
              <a:rPr lang="en-IN" b="1" i="1" dirty="0" smtClean="0">
                <a:solidFill>
                  <a:srgbClr val="996633"/>
                </a:solidFill>
                <a:latin typeface="Times New Roman" panose="02020603050405020304" pitchFamily="18" charset="0"/>
                <a:cs typeface="Times New Roman" panose="02020603050405020304" pitchFamily="18" charset="0"/>
              </a:rPr>
              <a:t> </a:t>
            </a:r>
            <a:r>
              <a:rPr lang="en-IN" b="1" i="1" dirty="0" err="1" smtClean="0">
                <a:solidFill>
                  <a:srgbClr val="996633"/>
                </a:solidFill>
                <a:latin typeface="Times New Roman" panose="02020603050405020304" pitchFamily="18" charset="0"/>
                <a:cs typeface="Times New Roman" panose="02020603050405020304" pitchFamily="18" charset="0"/>
              </a:rPr>
              <a:t>Vaidya</a:t>
            </a:r>
            <a:r>
              <a:rPr lang="en-IN" b="1" i="1" dirty="0" smtClean="0">
                <a:solidFill>
                  <a:srgbClr val="996633"/>
                </a:solidFill>
                <a:latin typeface="Times New Roman" panose="02020603050405020304" pitchFamily="18" charset="0"/>
                <a:cs typeface="Times New Roman" panose="02020603050405020304" pitchFamily="18" charset="0"/>
              </a:rPr>
              <a:t> </a:t>
            </a:r>
            <a:r>
              <a:rPr lang="en-IN" b="1" i="1" dirty="0">
                <a:solidFill>
                  <a:srgbClr val="996633"/>
                </a:solidFill>
                <a:latin typeface="Times New Roman" panose="02020603050405020304" pitchFamily="18" charset="0"/>
                <a:cs typeface="Times New Roman" panose="02020603050405020304" pitchFamily="18" charset="0"/>
              </a:rPr>
              <a:t>(Assistant Professor, Medi-Caps University, Indore)</a:t>
            </a:r>
          </a:p>
        </p:txBody>
      </p:sp>
      <p:pic>
        <p:nvPicPr>
          <p:cNvPr id="7" name="Picture 6">
            <a:extLst>
              <a:ext uri="{FF2B5EF4-FFF2-40B4-BE49-F238E27FC236}">
                <a16:creationId xmlns:a16="http://schemas.microsoft.com/office/drawing/2014/main" xmlns="" id="{45FAA64D-F232-4A46-86F9-C6CC7322650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879015" y="5545015"/>
            <a:ext cx="1312985" cy="1312985"/>
          </a:xfrm>
          <a:prstGeom prst="rect">
            <a:avLst/>
          </a:prstGeom>
        </p:spPr>
      </p:pic>
    </p:spTree>
    <p:extLst>
      <p:ext uri="{BB962C8B-B14F-4D97-AF65-F5344CB8AC3E}">
        <p14:creationId xmlns:p14="http://schemas.microsoft.com/office/powerpoint/2010/main" xmlns="" val="4848951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1232E95-0BCB-4834-AE14-4E1D10C5EA0F}"/>
              </a:ext>
            </a:extLst>
          </p:cNvPr>
          <p:cNvSpPr>
            <a:spLocks noGrp="1"/>
          </p:cNvSpPr>
          <p:nvPr>
            <p:ph idx="1"/>
          </p:nvPr>
        </p:nvSpPr>
        <p:spPr>
          <a:xfrm>
            <a:off x="838200" y="314793"/>
            <a:ext cx="10515600" cy="6160958"/>
          </a:xfrm>
        </p:spPr>
        <p:txBody>
          <a:bodyPr>
            <a:normAutofit lnSpcReduction="10000"/>
          </a:bodyPr>
          <a:lstStyle/>
          <a:p>
            <a:pPr marL="0" indent="0">
              <a:buNone/>
            </a:pPr>
            <a:r>
              <a:rPr lang="en-IN" sz="2000" b="1" dirty="0">
                <a:solidFill>
                  <a:srgbClr val="000099"/>
                </a:solidFill>
                <a:latin typeface="Times New Roman" panose="02020603050405020304" pitchFamily="18" charset="0"/>
                <a:cs typeface="Times New Roman" panose="02020603050405020304" pitchFamily="18" charset="0"/>
              </a:rPr>
              <a:t>class Example{  </a:t>
            </a:r>
          </a:p>
          <a:p>
            <a:pPr marL="0" indent="0">
              <a:buNone/>
            </a:pPr>
            <a:r>
              <a:rPr lang="en-IN" sz="2000" b="1" dirty="0">
                <a:solidFill>
                  <a:srgbClr val="000099"/>
                </a:solidFill>
                <a:latin typeface="Times New Roman" panose="02020603050405020304" pitchFamily="18" charset="0"/>
                <a:cs typeface="Times New Roman" panose="02020603050405020304" pitchFamily="18" charset="0"/>
              </a:rPr>
              <a:t> public static void main(String </a:t>
            </a:r>
            <a:r>
              <a:rPr lang="en-IN" sz="2000" b="1" dirty="0" err="1">
                <a:solidFill>
                  <a:srgbClr val="000099"/>
                </a:solidFill>
                <a:latin typeface="Times New Roman" panose="02020603050405020304" pitchFamily="18" charset="0"/>
                <a:cs typeface="Times New Roman" panose="02020603050405020304" pitchFamily="18" charset="0"/>
              </a:rPr>
              <a:t>args</a:t>
            </a:r>
            <a:r>
              <a:rPr lang="en-IN" sz="2000" b="1" dirty="0">
                <a:solidFill>
                  <a:srgbClr val="000099"/>
                </a:solidFill>
                <a:latin typeface="Times New Roman" panose="02020603050405020304" pitchFamily="18" charset="0"/>
                <a:cs typeface="Times New Roman" panose="02020603050405020304" pitchFamily="18" charset="0"/>
              </a:rPr>
              <a:t>[]){  </a:t>
            </a:r>
          </a:p>
          <a:p>
            <a:pPr marL="0" indent="0">
              <a:buNone/>
            </a:pPr>
            <a:r>
              <a:rPr lang="en-IN" sz="2000" b="1" dirty="0">
                <a:solidFill>
                  <a:srgbClr val="000099"/>
                </a:solidFill>
                <a:latin typeface="Times New Roman" panose="02020603050405020304" pitchFamily="18" charset="0"/>
                <a:cs typeface="Times New Roman" panose="02020603050405020304" pitchFamily="18" charset="0"/>
              </a:rPr>
              <a:t>  try{  </a:t>
            </a:r>
          </a:p>
          <a:p>
            <a:pPr marL="0" indent="0">
              <a:buNone/>
            </a:pPr>
            <a:r>
              <a:rPr lang="en-IN" sz="2000" b="1" dirty="0">
                <a:solidFill>
                  <a:srgbClr val="000099"/>
                </a:solidFill>
                <a:latin typeface="Times New Roman" panose="02020603050405020304" pitchFamily="18" charset="0"/>
                <a:cs typeface="Times New Roman" panose="02020603050405020304" pitchFamily="18" charset="0"/>
              </a:rPr>
              <a:t>    try{  </a:t>
            </a:r>
          </a:p>
          <a:p>
            <a:pPr marL="0" indent="0">
              <a:buNone/>
            </a:pPr>
            <a:r>
              <a:rPr lang="en-IN" sz="2000" b="1" dirty="0">
                <a:solidFill>
                  <a:srgbClr val="000099"/>
                </a:solidFill>
                <a:latin typeface="Times New Roman" panose="02020603050405020304" pitchFamily="18" charset="0"/>
                <a:cs typeface="Times New Roman" panose="02020603050405020304" pitchFamily="18" charset="0"/>
              </a:rPr>
              <a:t>     </a:t>
            </a:r>
            <a:r>
              <a:rPr lang="en-IN" sz="2000" b="1" dirty="0" err="1">
                <a:solidFill>
                  <a:srgbClr val="000099"/>
                </a:solidFill>
                <a:latin typeface="Times New Roman" panose="02020603050405020304" pitchFamily="18" charset="0"/>
                <a:cs typeface="Times New Roman" panose="02020603050405020304" pitchFamily="18" charset="0"/>
              </a:rPr>
              <a:t>System.out.println</a:t>
            </a:r>
            <a:r>
              <a:rPr lang="en-IN" sz="2000" b="1" dirty="0">
                <a:solidFill>
                  <a:srgbClr val="000099"/>
                </a:solidFill>
                <a:latin typeface="Times New Roman" panose="02020603050405020304" pitchFamily="18" charset="0"/>
                <a:cs typeface="Times New Roman" panose="02020603050405020304" pitchFamily="18" charset="0"/>
              </a:rPr>
              <a:t>("going to divide");  </a:t>
            </a:r>
          </a:p>
          <a:p>
            <a:pPr marL="0" indent="0">
              <a:buNone/>
            </a:pPr>
            <a:r>
              <a:rPr lang="en-IN" sz="2000" b="1" dirty="0">
                <a:solidFill>
                  <a:srgbClr val="000099"/>
                </a:solidFill>
                <a:latin typeface="Times New Roman" panose="02020603050405020304" pitchFamily="18" charset="0"/>
                <a:cs typeface="Times New Roman" panose="02020603050405020304" pitchFamily="18" charset="0"/>
              </a:rPr>
              <a:t>     int b =39/0;  </a:t>
            </a:r>
          </a:p>
          <a:p>
            <a:pPr marL="0" indent="0">
              <a:buNone/>
            </a:pPr>
            <a:r>
              <a:rPr lang="en-IN" sz="2000" b="1" dirty="0">
                <a:solidFill>
                  <a:srgbClr val="000099"/>
                </a:solidFill>
                <a:latin typeface="Times New Roman" panose="02020603050405020304" pitchFamily="18" charset="0"/>
                <a:cs typeface="Times New Roman" panose="02020603050405020304" pitchFamily="18" charset="0"/>
              </a:rPr>
              <a:t>    }catch(</a:t>
            </a:r>
            <a:r>
              <a:rPr lang="en-IN" sz="2000" b="1" dirty="0" err="1">
                <a:solidFill>
                  <a:srgbClr val="000099"/>
                </a:solidFill>
                <a:latin typeface="Times New Roman" panose="02020603050405020304" pitchFamily="18" charset="0"/>
                <a:cs typeface="Times New Roman" panose="02020603050405020304" pitchFamily="18" charset="0"/>
              </a:rPr>
              <a:t>ArithmeticException</a:t>
            </a:r>
            <a:r>
              <a:rPr lang="en-IN" sz="2000" b="1" dirty="0">
                <a:solidFill>
                  <a:srgbClr val="000099"/>
                </a:solidFill>
                <a:latin typeface="Times New Roman" panose="02020603050405020304" pitchFamily="18" charset="0"/>
                <a:cs typeface="Times New Roman" panose="02020603050405020304" pitchFamily="18" charset="0"/>
              </a:rPr>
              <a:t> e){</a:t>
            </a:r>
            <a:r>
              <a:rPr lang="en-IN" sz="2000" b="1" dirty="0" err="1">
                <a:solidFill>
                  <a:srgbClr val="000099"/>
                </a:solidFill>
                <a:latin typeface="Times New Roman" panose="02020603050405020304" pitchFamily="18" charset="0"/>
                <a:cs typeface="Times New Roman" panose="02020603050405020304" pitchFamily="18" charset="0"/>
              </a:rPr>
              <a:t>System.out.println</a:t>
            </a:r>
            <a:r>
              <a:rPr lang="en-IN" sz="2000" b="1" dirty="0">
                <a:solidFill>
                  <a:srgbClr val="000099"/>
                </a:solidFill>
                <a:latin typeface="Times New Roman" panose="02020603050405020304" pitchFamily="18" charset="0"/>
                <a:cs typeface="Times New Roman" panose="02020603050405020304" pitchFamily="18" charset="0"/>
              </a:rPr>
              <a:t>(e);}  </a:t>
            </a:r>
          </a:p>
          <a:p>
            <a:pPr marL="0" indent="0">
              <a:buNone/>
            </a:pPr>
            <a:r>
              <a:rPr lang="en-IN" sz="2000" b="1" dirty="0">
                <a:solidFill>
                  <a:srgbClr val="000099"/>
                </a:solidFill>
                <a:latin typeface="Times New Roman" panose="02020603050405020304" pitchFamily="18" charset="0"/>
                <a:cs typeface="Times New Roman" panose="02020603050405020304" pitchFamily="18" charset="0"/>
              </a:rPr>
              <a:t>    try{  </a:t>
            </a:r>
          </a:p>
          <a:p>
            <a:pPr marL="0" indent="0">
              <a:buNone/>
            </a:pPr>
            <a:r>
              <a:rPr lang="en-IN" sz="2000" b="1" dirty="0">
                <a:solidFill>
                  <a:srgbClr val="000099"/>
                </a:solidFill>
                <a:latin typeface="Times New Roman" panose="02020603050405020304" pitchFamily="18" charset="0"/>
                <a:cs typeface="Times New Roman" panose="02020603050405020304" pitchFamily="18" charset="0"/>
              </a:rPr>
              <a:t>    int a[]=new int[5];  </a:t>
            </a:r>
          </a:p>
          <a:p>
            <a:pPr marL="0" indent="0">
              <a:buNone/>
            </a:pPr>
            <a:r>
              <a:rPr lang="en-IN" sz="2000" b="1" dirty="0">
                <a:solidFill>
                  <a:srgbClr val="000099"/>
                </a:solidFill>
                <a:latin typeface="Times New Roman" panose="02020603050405020304" pitchFamily="18" charset="0"/>
                <a:cs typeface="Times New Roman" panose="02020603050405020304" pitchFamily="18" charset="0"/>
              </a:rPr>
              <a:t>    a[5]=4;  </a:t>
            </a:r>
          </a:p>
          <a:p>
            <a:pPr marL="0" indent="0">
              <a:buNone/>
            </a:pPr>
            <a:r>
              <a:rPr lang="en-IN" sz="2000" b="1" dirty="0">
                <a:solidFill>
                  <a:srgbClr val="000099"/>
                </a:solidFill>
                <a:latin typeface="Times New Roman" panose="02020603050405020304" pitchFamily="18" charset="0"/>
                <a:cs typeface="Times New Roman" panose="02020603050405020304" pitchFamily="18" charset="0"/>
              </a:rPr>
              <a:t>    }catch(</a:t>
            </a:r>
            <a:r>
              <a:rPr lang="en-IN" sz="2000" b="1" dirty="0" err="1">
                <a:solidFill>
                  <a:srgbClr val="000099"/>
                </a:solidFill>
                <a:latin typeface="Times New Roman" panose="02020603050405020304" pitchFamily="18" charset="0"/>
                <a:cs typeface="Times New Roman" panose="02020603050405020304" pitchFamily="18" charset="0"/>
              </a:rPr>
              <a:t>ArrayIndexOutOfBoundsException</a:t>
            </a:r>
            <a:r>
              <a:rPr lang="en-IN" sz="2000" b="1" dirty="0">
                <a:solidFill>
                  <a:srgbClr val="000099"/>
                </a:solidFill>
                <a:latin typeface="Times New Roman" panose="02020603050405020304" pitchFamily="18" charset="0"/>
                <a:cs typeface="Times New Roman" panose="02020603050405020304" pitchFamily="18" charset="0"/>
              </a:rPr>
              <a:t> e){</a:t>
            </a:r>
            <a:r>
              <a:rPr lang="en-IN" sz="2000" b="1" dirty="0" err="1">
                <a:solidFill>
                  <a:srgbClr val="000099"/>
                </a:solidFill>
                <a:latin typeface="Times New Roman" panose="02020603050405020304" pitchFamily="18" charset="0"/>
                <a:cs typeface="Times New Roman" panose="02020603050405020304" pitchFamily="18" charset="0"/>
              </a:rPr>
              <a:t>System.out.println</a:t>
            </a:r>
            <a:r>
              <a:rPr lang="en-IN" sz="2000" b="1" dirty="0">
                <a:solidFill>
                  <a:srgbClr val="000099"/>
                </a:solidFill>
                <a:latin typeface="Times New Roman" panose="02020603050405020304" pitchFamily="18" charset="0"/>
                <a:cs typeface="Times New Roman" panose="02020603050405020304" pitchFamily="18" charset="0"/>
              </a:rPr>
              <a:t>(e);}  </a:t>
            </a:r>
          </a:p>
          <a:p>
            <a:pPr marL="0" indent="0">
              <a:buNone/>
            </a:pPr>
            <a:r>
              <a:rPr lang="en-IN" sz="2000" b="1" dirty="0">
                <a:solidFill>
                  <a:srgbClr val="000099"/>
                </a:solidFill>
                <a:latin typeface="Times New Roman" panose="02020603050405020304" pitchFamily="18" charset="0"/>
                <a:cs typeface="Times New Roman" panose="02020603050405020304" pitchFamily="18" charset="0"/>
              </a:rPr>
              <a:t>   </a:t>
            </a:r>
            <a:r>
              <a:rPr lang="en-IN" sz="2000" b="1" dirty="0" err="1">
                <a:solidFill>
                  <a:srgbClr val="000099"/>
                </a:solidFill>
                <a:latin typeface="Times New Roman" panose="02020603050405020304" pitchFamily="18" charset="0"/>
                <a:cs typeface="Times New Roman" panose="02020603050405020304" pitchFamily="18" charset="0"/>
              </a:rPr>
              <a:t>System.out.println</a:t>
            </a:r>
            <a:r>
              <a:rPr lang="en-IN" sz="2000" b="1" dirty="0">
                <a:solidFill>
                  <a:srgbClr val="000099"/>
                </a:solidFill>
                <a:latin typeface="Times New Roman" panose="02020603050405020304" pitchFamily="18" charset="0"/>
                <a:cs typeface="Times New Roman" panose="02020603050405020304" pitchFamily="18" charset="0"/>
              </a:rPr>
              <a:t>("other statement);  </a:t>
            </a:r>
          </a:p>
          <a:p>
            <a:pPr marL="0" indent="0">
              <a:buNone/>
            </a:pPr>
            <a:r>
              <a:rPr lang="en-IN" sz="2000" b="1" dirty="0">
                <a:solidFill>
                  <a:srgbClr val="000099"/>
                </a:solidFill>
                <a:latin typeface="Times New Roman" panose="02020603050405020304" pitchFamily="18" charset="0"/>
                <a:cs typeface="Times New Roman" panose="02020603050405020304" pitchFamily="18" charset="0"/>
              </a:rPr>
              <a:t>  }catch(Exception e){</a:t>
            </a:r>
            <a:r>
              <a:rPr lang="en-IN" sz="2000" b="1" dirty="0" err="1">
                <a:solidFill>
                  <a:srgbClr val="000099"/>
                </a:solidFill>
                <a:latin typeface="Times New Roman" panose="02020603050405020304" pitchFamily="18" charset="0"/>
                <a:cs typeface="Times New Roman" panose="02020603050405020304" pitchFamily="18" charset="0"/>
              </a:rPr>
              <a:t>System.out.println</a:t>
            </a:r>
            <a:r>
              <a:rPr lang="en-IN" sz="2000" b="1" dirty="0">
                <a:solidFill>
                  <a:srgbClr val="000099"/>
                </a:solidFill>
                <a:latin typeface="Times New Roman" panose="02020603050405020304" pitchFamily="18" charset="0"/>
                <a:cs typeface="Times New Roman" panose="02020603050405020304" pitchFamily="18" charset="0"/>
              </a:rPr>
              <a:t>("</a:t>
            </a:r>
            <a:r>
              <a:rPr lang="en-IN" sz="2000" b="1" dirty="0" smtClean="0">
                <a:solidFill>
                  <a:srgbClr val="000099"/>
                </a:solidFill>
                <a:latin typeface="Times New Roman" panose="02020603050405020304" pitchFamily="18" charset="0"/>
                <a:cs typeface="Times New Roman" panose="02020603050405020304" pitchFamily="18" charset="0"/>
              </a:rPr>
              <a:t>handled</a:t>
            </a:r>
            <a:r>
              <a:rPr lang="en-IN" sz="2000" b="1" dirty="0">
                <a:solidFill>
                  <a:srgbClr val="000099"/>
                </a:solidFill>
                <a:latin typeface="Times New Roman" panose="02020603050405020304" pitchFamily="18" charset="0"/>
                <a:cs typeface="Times New Roman" panose="02020603050405020304" pitchFamily="18" charset="0"/>
              </a:rPr>
              <a:t>");}  </a:t>
            </a:r>
          </a:p>
          <a:p>
            <a:pPr marL="0" indent="0">
              <a:buNone/>
            </a:pPr>
            <a:r>
              <a:rPr lang="en-IN" sz="2000" b="1" dirty="0">
                <a:solidFill>
                  <a:srgbClr val="000099"/>
                </a:solidFill>
                <a:latin typeface="Times New Roman" panose="02020603050405020304" pitchFamily="18" charset="0"/>
                <a:cs typeface="Times New Roman" panose="02020603050405020304" pitchFamily="18" charset="0"/>
              </a:rPr>
              <a:t>    </a:t>
            </a:r>
            <a:r>
              <a:rPr lang="en-IN" sz="2000" b="1" dirty="0" err="1">
                <a:solidFill>
                  <a:srgbClr val="000099"/>
                </a:solidFill>
                <a:latin typeface="Times New Roman" panose="02020603050405020304" pitchFamily="18" charset="0"/>
                <a:cs typeface="Times New Roman" panose="02020603050405020304" pitchFamily="18" charset="0"/>
              </a:rPr>
              <a:t>System.out.println</a:t>
            </a:r>
            <a:r>
              <a:rPr lang="en-IN" sz="2000" b="1" dirty="0">
                <a:solidFill>
                  <a:srgbClr val="000099"/>
                </a:solidFill>
                <a:latin typeface="Times New Roman" panose="02020603050405020304" pitchFamily="18" charset="0"/>
                <a:cs typeface="Times New Roman" panose="02020603050405020304" pitchFamily="18" charset="0"/>
              </a:rPr>
              <a:t>("normal flow..");  </a:t>
            </a:r>
          </a:p>
          <a:p>
            <a:pPr marL="0" indent="0">
              <a:buNone/>
            </a:pPr>
            <a:r>
              <a:rPr lang="en-IN" sz="2000" b="1" dirty="0">
                <a:solidFill>
                  <a:srgbClr val="000099"/>
                </a:solidFill>
                <a:latin typeface="Times New Roman" panose="02020603050405020304" pitchFamily="18" charset="0"/>
                <a:cs typeface="Times New Roman" panose="02020603050405020304" pitchFamily="18" charset="0"/>
              </a:rPr>
              <a:t> }  </a:t>
            </a:r>
          </a:p>
          <a:p>
            <a:pPr marL="0" indent="0">
              <a:buNone/>
            </a:pPr>
            <a:r>
              <a:rPr lang="en-IN" sz="2000" b="1" dirty="0">
                <a:solidFill>
                  <a:srgbClr val="000099"/>
                </a:solidFill>
                <a:latin typeface="Times New Roman" panose="02020603050405020304" pitchFamily="18" charset="0"/>
                <a:cs typeface="Times New Roman" panose="02020603050405020304" pitchFamily="18" charset="0"/>
              </a:rPr>
              <a:t>}  </a:t>
            </a:r>
          </a:p>
          <a:p>
            <a:pPr marL="0" indent="0" algn="just">
              <a:buNone/>
            </a:pPr>
            <a:endParaRPr lang="en-IN" sz="16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xmlns="" id="{5F84B87B-F97E-449D-AAC9-73D069445A8D}"/>
              </a:ext>
            </a:extLst>
          </p:cNvPr>
          <p:cNvSpPr>
            <a:spLocks noGrp="1"/>
          </p:cNvSpPr>
          <p:nvPr>
            <p:ph type="ftr" sz="quarter" idx="11"/>
          </p:nvPr>
        </p:nvSpPr>
        <p:spPr>
          <a:xfrm>
            <a:off x="4038600" y="6356350"/>
            <a:ext cx="4114800" cy="365125"/>
          </a:xfrm>
        </p:spPr>
        <p:txBody>
          <a:bodyPr/>
          <a:lstStyle/>
          <a:p>
            <a:r>
              <a:rPr lang="en-IN" b="1" i="1" dirty="0" err="1" smtClean="0">
                <a:solidFill>
                  <a:srgbClr val="996633"/>
                </a:solidFill>
                <a:latin typeface="Times New Roman" panose="02020603050405020304" pitchFamily="18" charset="0"/>
                <a:cs typeface="Times New Roman" panose="02020603050405020304" pitchFamily="18" charset="0"/>
              </a:rPr>
              <a:t>Swati</a:t>
            </a:r>
            <a:r>
              <a:rPr lang="en-IN" b="1" i="1" dirty="0" smtClean="0">
                <a:solidFill>
                  <a:srgbClr val="996633"/>
                </a:solidFill>
                <a:latin typeface="Times New Roman" panose="02020603050405020304" pitchFamily="18" charset="0"/>
                <a:cs typeface="Times New Roman" panose="02020603050405020304" pitchFamily="18" charset="0"/>
              </a:rPr>
              <a:t> </a:t>
            </a:r>
            <a:r>
              <a:rPr lang="en-IN" b="1" i="1" dirty="0" err="1" smtClean="0">
                <a:solidFill>
                  <a:srgbClr val="996633"/>
                </a:solidFill>
                <a:latin typeface="Times New Roman" panose="02020603050405020304" pitchFamily="18" charset="0"/>
                <a:cs typeface="Times New Roman" panose="02020603050405020304" pitchFamily="18" charset="0"/>
              </a:rPr>
              <a:t>Vaidya</a:t>
            </a:r>
            <a:r>
              <a:rPr lang="en-IN" b="1" i="1" dirty="0" smtClean="0">
                <a:solidFill>
                  <a:srgbClr val="996633"/>
                </a:solidFill>
                <a:latin typeface="Times New Roman" panose="02020603050405020304" pitchFamily="18" charset="0"/>
                <a:cs typeface="Times New Roman" panose="02020603050405020304" pitchFamily="18" charset="0"/>
              </a:rPr>
              <a:t> </a:t>
            </a:r>
            <a:r>
              <a:rPr lang="en-IN" b="1" i="1" dirty="0">
                <a:solidFill>
                  <a:srgbClr val="996633"/>
                </a:solidFill>
                <a:latin typeface="Times New Roman" panose="02020603050405020304" pitchFamily="18" charset="0"/>
                <a:cs typeface="Times New Roman" panose="02020603050405020304" pitchFamily="18" charset="0"/>
              </a:rPr>
              <a:t>(Assistant Professor, Medi-Caps University, Indore)</a:t>
            </a:r>
          </a:p>
        </p:txBody>
      </p:sp>
      <p:pic>
        <p:nvPicPr>
          <p:cNvPr id="6" name="Picture 5">
            <a:extLst>
              <a:ext uri="{FF2B5EF4-FFF2-40B4-BE49-F238E27FC236}">
                <a16:creationId xmlns:a16="http://schemas.microsoft.com/office/drawing/2014/main" xmlns="" id="{C4499F60-FCA5-49B8-9B21-D6B97D4ABBE1}"/>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879015" y="5545015"/>
            <a:ext cx="1312985" cy="1312985"/>
          </a:xfrm>
          <a:prstGeom prst="rect">
            <a:avLst/>
          </a:prstGeom>
        </p:spPr>
      </p:pic>
    </p:spTree>
    <p:extLst>
      <p:ext uri="{BB962C8B-B14F-4D97-AF65-F5344CB8AC3E}">
        <p14:creationId xmlns:p14="http://schemas.microsoft.com/office/powerpoint/2010/main" xmlns="" val="11828806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0BEEC0C-10DA-45ED-AB47-09F5CE6437F5}"/>
              </a:ext>
            </a:extLst>
          </p:cNvPr>
          <p:cNvSpPr>
            <a:spLocks noGrp="1"/>
          </p:cNvSpPr>
          <p:nvPr>
            <p:ph idx="1"/>
          </p:nvPr>
        </p:nvSpPr>
        <p:spPr>
          <a:xfrm>
            <a:off x="838200" y="314793"/>
            <a:ext cx="10515600" cy="6041557"/>
          </a:xfrm>
        </p:spPr>
        <p:txBody>
          <a:bodyPr>
            <a:normAutofit/>
          </a:bodyPr>
          <a:lstStyle/>
          <a:p>
            <a:pPr algn="just"/>
            <a:r>
              <a:rPr lang="en-IN" sz="3200" b="1" u="sng" dirty="0">
                <a:solidFill>
                  <a:srgbClr val="FF0000"/>
                </a:solidFill>
                <a:latin typeface="Times New Roman" panose="02020603050405020304" pitchFamily="18" charset="0"/>
                <a:cs typeface="Times New Roman" panose="02020603050405020304" pitchFamily="18" charset="0"/>
              </a:rPr>
              <a:t>Java finally block</a:t>
            </a:r>
          </a:p>
          <a:p>
            <a:pPr algn="just"/>
            <a:r>
              <a:rPr lang="en-IN" dirty="0">
                <a:latin typeface="Times New Roman" panose="02020603050405020304" pitchFamily="18" charset="0"/>
                <a:cs typeface="Times New Roman" panose="02020603050405020304" pitchFamily="18" charset="0"/>
              </a:rPr>
              <a:t>Java finally block is a block that is used to execute important code such as closing connection, stream etc.</a:t>
            </a:r>
          </a:p>
          <a:p>
            <a:pPr algn="just"/>
            <a:r>
              <a:rPr lang="en-IN" dirty="0">
                <a:latin typeface="Times New Roman" panose="02020603050405020304" pitchFamily="18" charset="0"/>
                <a:cs typeface="Times New Roman" panose="02020603050405020304" pitchFamily="18" charset="0"/>
              </a:rPr>
              <a:t>Java finally block is always executed whether exception is handled or not.</a:t>
            </a:r>
          </a:p>
          <a:p>
            <a:pPr algn="just"/>
            <a:r>
              <a:rPr lang="en-IN" dirty="0">
                <a:latin typeface="Times New Roman" panose="02020603050405020304" pitchFamily="18" charset="0"/>
                <a:cs typeface="Times New Roman" panose="02020603050405020304" pitchFamily="18" charset="0"/>
              </a:rPr>
              <a:t>Java finally block follows try or catch block.</a:t>
            </a:r>
          </a:p>
          <a:p>
            <a:pPr algn="just"/>
            <a:r>
              <a:rPr lang="en-IN" dirty="0">
                <a:latin typeface="Times New Roman" panose="02020603050405020304" pitchFamily="18" charset="0"/>
                <a:cs typeface="Times New Roman" panose="02020603050405020304" pitchFamily="18" charset="0"/>
              </a:rPr>
              <a:t>If you don't handle exception, before terminating the program, JVM executes finally block(if any).</a:t>
            </a:r>
          </a:p>
          <a:p>
            <a:pPr marL="0" indent="0" algn="just">
              <a:buNone/>
            </a:pPr>
            <a:endParaRPr lang="en-IN" sz="1600" dirty="0">
              <a:latin typeface="Times New Roman" panose="02020603050405020304" pitchFamily="18" charset="0"/>
              <a:cs typeface="Times New Roman" panose="02020603050405020304" pitchFamily="18" charset="0"/>
            </a:endParaRPr>
          </a:p>
          <a:p>
            <a:r>
              <a:rPr lang="en-IN" b="1" dirty="0">
                <a:solidFill>
                  <a:srgbClr val="000099"/>
                </a:solidFill>
                <a:latin typeface="Times New Roman" panose="02020603050405020304" pitchFamily="18" charset="0"/>
                <a:cs typeface="Times New Roman" panose="02020603050405020304" pitchFamily="18" charset="0"/>
              </a:rPr>
              <a:t>Why use java finally?</a:t>
            </a:r>
          </a:p>
          <a:p>
            <a:r>
              <a:rPr lang="en-IN" dirty="0">
                <a:latin typeface="Times New Roman" panose="02020603050405020304" pitchFamily="18" charset="0"/>
                <a:cs typeface="Times New Roman" panose="02020603050405020304" pitchFamily="18" charset="0"/>
              </a:rPr>
              <a:t>Finally block in java can be used to put "</a:t>
            </a:r>
            <a:r>
              <a:rPr lang="en-IN" dirty="0" err="1">
                <a:latin typeface="Times New Roman" panose="02020603050405020304" pitchFamily="18" charset="0"/>
                <a:cs typeface="Times New Roman" panose="02020603050405020304" pitchFamily="18" charset="0"/>
              </a:rPr>
              <a:t>cleanup</a:t>
            </a:r>
            <a:r>
              <a:rPr lang="en-IN" dirty="0">
                <a:latin typeface="Times New Roman" panose="02020603050405020304" pitchFamily="18" charset="0"/>
                <a:cs typeface="Times New Roman" panose="02020603050405020304" pitchFamily="18" charset="0"/>
              </a:rPr>
              <a:t>" code such as closing a file, closing connection etc.</a:t>
            </a: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xmlns="" id="{874E57F1-60F5-4145-8AB6-95241ABEB0F1}"/>
              </a:ext>
            </a:extLst>
          </p:cNvPr>
          <p:cNvSpPr>
            <a:spLocks noGrp="1"/>
          </p:cNvSpPr>
          <p:nvPr>
            <p:ph type="ftr" sz="quarter" idx="11"/>
          </p:nvPr>
        </p:nvSpPr>
        <p:spPr>
          <a:xfrm>
            <a:off x="4038600" y="6356350"/>
            <a:ext cx="4114800" cy="365125"/>
          </a:xfrm>
        </p:spPr>
        <p:txBody>
          <a:bodyPr/>
          <a:lstStyle/>
          <a:p>
            <a:r>
              <a:rPr lang="en-IN" b="1" i="1" dirty="0" err="1" smtClean="0">
                <a:solidFill>
                  <a:srgbClr val="996633"/>
                </a:solidFill>
                <a:latin typeface="Times New Roman" panose="02020603050405020304" pitchFamily="18" charset="0"/>
                <a:cs typeface="Times New Roman" panose="02020603050405020304" pitchFamily="18" charset="0"/>
              </a:rPr>
              <a:t>Swati</a:t>
            </a:r>
            <a:r>
              <a:rPr lang="en-IN" b="1" i="1" dirty="0" smtClean="0">
                <a:solidFill>
                  <a:srgbClr val="996633"/>
                </a:solidFill>
                <a:latin typeface="Times New Roman" panose="02020603050405020304" pitchFamily="18" charset="0"/>
                <a:cs typeface="Times New Roman" panose="02020603050405020304" pitchFamily="18" charset="0"/>
              </a:rPr>
              <a:t> </a:t>
            </a:r>
            <a:r>
              <a:rPr lang="en-IN" b="1" i="1" dirty="0" err="1" smtClean="0">
                <a:solidFill>
                  <a:srgbClr val="996633"/>
                </a:solidFill>
                <a:latin typeface="Times New Roman" panose="02020603050405020304" pitchFamily="18" charset="0"/>
                <a:cs typeface="Times New Roman" panose="02020603050405020304" pitchFamily="18" charset="0"/>
              </a:rPr>
              <a:t>Vaidya</a:t>
            </a:r>
            <a:r>
              <a:rPr lang="en-IN" b="1" i="1" dirty="0" smtClean="0">
                <a:solidFill>
                  <a:srgbClr val="996633"/>
                </a:solidFill>
                <a:latin typeface="Times New Roman" panose="02020603050405020304" pitchFamily="18" charset="0"/>
                <a:cs typeface="Times New Roman" panose="02020603050405020304" pitchFamily="18" charset="0"/>
              </a:rPr>
              <a:t> </a:t>
            </a:r>
            <a:r>
              <a:rPr lang="en-IN" b="1" i="1" dirty="0">
                <a:solidFill>
                  <a:srgbClr val="996633"/>
                </a:solidFill>
                <a:latin typeface="Times New Roman" panose="02020603050405020304" pitchFamily="18" charset="0"/>
                <a:cs typeface="Times New Roman" panose="02020603050405020304" pitchFamily="18" charset="0"/>
              </a:rPr>
              <a:t>(Assistant Professor, Medi-Caps University, Indore)</a:t>
            </a:r>
          </a:p>
        </p:txBody>
      </p:sp>
      <p:pic>
        <p:nvPicPr>
          <p:cNvPr id="6" name="Picture 5">
            <a:extLst>
              <a:ext uri="{FF2B5EF4-FFF2-40B4-BE49-F238E27FC236}">
                <a16:creationId xmlns:a16="http://schemas.microsoft.com/office/drawing/2014/main" xmlns="" id="{43C197DD-9BA7-42C8-B628-34881A354DFB}"/>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879015" y="5545015"/>
            <a:ext cx="1312985" cy="1312985"/>
          </a:xfrm>
          <a:prstGeom prst="rect">
            <a:avLst/>
          </a:prstGeom>
        </p:spPr>
      </p:pic>
    </p:spTree>
    <p:extLst>
      <p:ext uri="{BB962C8B-B14F-4D97-AF65-F5344CB8AC3E}">
        <p14:creationId xmlns:p14="http://schemas.microsoft.com/office/powerpoint/2010/main" xmlns="" val="34750417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xmlns="" id="{874E57F1-60F5-4145-8AB6-95241ABEB0F1}"/>
              </a:ext>
            </a:extLst>
          </p:cNvPr>
          <p:cNvSpPr>
            <a:spLocks noGrp="1"/>
          </p:cNvSpPr>
          <p:nvPr>
            <p:ph type="ftr" sz="quarter" idx="11"/>
          </p:nvPr>
        </p:nvSpPr>
        <p:spPr>
          <a:xfrm>
            <a:off x="4038600" y="6356350"/>
            <a:ext cx="4114800" cy="365125"/>
          </a:xfrm>
        </p:spPr>
        <p:txBody>
          <a:bodyPr/>
          <a:lstStyle/>
          <a:p>
            <a:r>
              <a:rPr lang="en-IN" b="1" i="1" dirty="0" err="1" smtClean="0">
                <a:solidFill>
                  <a:srgbClr val="996633"/>
                </a:solidFill>
                <a:latin typeface="Times New Roman" panose="02020603050405020304" pitchFamily="18" charset="0"/>
                <a:cs typeface="Times New Roman" panose="02020603050405020304" pitchFamily="18" charset="0"/>
              </a:rPr>
              <a:t>Swati</a:t>
            </a:r>
            <a:r>
              <a:rPr lang="en-IN" b="1" i="1" dirty="0" smtClean="0">
                <a:solidFill>
                  <a:srgbClr val="996633"/>
                </a:solidFill>
                <a:latin typeface="Times New Roman" panose="02020603050405020304" pitchFamily="18" charset="0"/>
                <a:cs typeface="Times New Roman" panose="02020603050405020304" pitchFamily="18" charset="0"/>
              </a:rPr>
              <a:t> </a:t>
            </a:r>
            <a:r>
              <a:rPr lang="en-IN" b="1" i="1" dirty="0" err="1" smtClean="0">
                <a:solidFill>
                  <a:srgbClr val="996633"/>
                </a:solidFill>
                <a:latin typeface="Times New Roman" panose="02020603050405020304" pitchFamily="18" charset="0"/>
                <a:cs typeface="Times New Roman" panose="02020603050405020304" pitchFamily="18" charset="0"/>
              </a:rPr>
              <a:t>Vaidya</a:t>
            </a:r>
            <a:r>
              <a:rPr lang="en-IN" b="1" i="1" dirty="0" smtClean="0">
                <a:solidFill>
                  <a:srgbClr val="996633"/>
                </a:solidFill>
                <a:latin typeface="Times New Roman" panose="02020603050405020304" pitchFamily="18" charset="0"/>
                <a:cs typeface="Times New Roman" panose="02020603050405020304" pitchFamily="18" charset="0"/>
              </a:rPr>
              <a:t> </a:t>
            </a:r>
            <a:r>
              <a:rPr lang="en-IN" b="1" i="1" dirty="0">
                <a:solidFill>
                  <a:srgbClr val="996633"/>
                </a:solidFill>
                <a:latin typeface="Times New Roman" panose="02020603050405020304" pitchFamily="18" charset="0"/>
                <a:cs typeface="Times New Roman" panose="02020603050405020304" pitchFamily="18" charset="0"/>
              </a:rPr>
              <a:t>(Assistant Professor, Medi-Caps University, Indore)</a:t>
            </a:r>
          </a:p>
        </p:txBody>
      </p:sp>
      <p:pic>
        <p:nvPicPr>
          <p:cNvPr id="6" name="Picture 5">
            <a:extLst>
              <a:ext uri="{FF2B5EF4-FFF2-40B4-BE49-F238E27FC236}">
                <a16:creationId xmlns:a16="http://schemas.microsoft.com/office/drawing/2014/main" xmlns="" id="{43C197DD-9BA7-42C8-B628-34881A354DFB}"/>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879015" y="5545015"/>
            <a:ext cx="1312985" cy="1312985"/>
          </a:xfrm>
          <a:prstGeom prst="rect">
            <a:avLst/>
          </a:prstGeom>
        </p:spPr>
      </p:pic>
      <p:pic>
        <p:nvPicPr>
          <p:cNvPr id="7" name="Content Placeholder 6">
            <a:extLst>
              <a:ext uri="{FF2B5EF4-FFF2-40B4-BE49-F238E27FC236}">
                <a16:creationId xmlns:a16="http://schemas.microsoft.com/office/drawing/2014/main" xmlns="" id="{C52CFD0D-A48C-491E-8C06-FF28E4E57EF8}"/>
              </a:ext>
            </a:extLst>
          </p:cNvPr>
          <p:cNvPicPr>
            <a:picLocks noGrp="1"/>
          </p:cNvPicPr>
          <p:nvPr>
            <p:ph idx="1"/>
          </p:nvPr>
        </p:nvPicPr>
        <p:blipFill>
          <a:blip r:embed="rId3"/>
          <a:stretch>
            <a:fillRect/>
          </a:stretch>
        </p:blipFill>
        <p:spPr>
          <a:xfrm>
            <a:off x="2097979" y="570693"/>
            <a:ext cx="8781036" cy="5716614"/>
          </a:xfrm>
          <a:prstGeom prst="rect">
            <a:avLst/>
          </a:prstGeom>
        </p:spPr>
      </p:pic>
    </p:spTree>
    <p:extLst>
      <p:ext uri="{BB962C8B-B14F-4D97-AF65-F5344CB8AC3E}">
        <p14:creationId xmlns:p14="http://schemas.microsoft.com/office/powerpoint/2010/main" xmlns="" val="25093583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0BEEC0C-10DA-45ED-AB47-09F5CE6437F5}"/>
              </a:ext>
            </a:extLst>
          </p:cNvPr>
          <p:cNvSpPr>
            <a:spLocks noGrp="1"/>
          </p:cNvSpPr>
          <p:nvPr>
            <p:ph idx="1"/>
          </p:nvPr>
        </p:nvSpPr>
        <p:spPr>
          <a:xfrm>
            <a:off x="838200" y="314793"/>
            <a:ext cx="10515600" cy="6041557"/>
          </a:xfrm>
        </p:spPr>
        <p:txBody>
          <a:bodyPr>
            <a:normAutofit fontScale="25000" lnSpcReduction="20000"/>
          </a:bodyPr>
          <a:lstStyle/>
          <a:p>
            <a:pPr marL="0" indent="0">
              <a:buNone/>
            </a:pPr>
            <a:r>
              <a:rPr lang="en-IN" sz="8000" b="1" dirty="0">
                <a:solidFill>
                  <a:srgbClr val="000099"/>
                </a:solidFill>
                <a:latin typeface="Times New Roman" panose="02020603050405020304" pitchFamily="18" charset="0"/>
                <a:cs typeface="Times New Roman" panose="02020603050405020304" pitchFamily="18" charset="0"/>
              </a:rPr>
              <a:t>public class Test{  </a:t>
            </a:r>
          </a:p>
          <a:p>
            <a:pPr marL="0" indent="0">
              <a:buNone/>
            </a:pPr>
            <a:r>
              <a:rPr lang="en-IN" sz="8000" b="1" dirty="0">
                <a:solidFill>
                  <a:srgbClr val="000099"/>
                </a:solidFill>
                <a:latin typeface="Times New Roman" panose="02020603050405020304" pitchFamily="18" charset="0"/>
                <a:cs typeface="Times New Roman" panose="02020603050405020304" pitchFamily="18" charset="0"/>
              </a:rPr>
              <a:t>  public static void main(String </a:t>
            </a:r>
            <a:r>
              <a:rPr lang="en-IN" sz="8000" b="1" dirty="0" err="1">
                <a:solidFill>
                  <a:srgbClr val="000099"/>
                </a:solidFill>
                <a:latin typeface="Times New Roman" panose="02020603050405020304" pitchFamily="18" charset="0"/>
                <a:cs typeface="Times New Roman" panose="02020603050405020304" pitchFamily="18" charset="0"/>
              </a:rPr>
              <a:t>args</a:t>
            </a:r>
            <a:r>
              <a:rPr lang="en-IN" sz="8000" b="1" dirty="0">
                <a:solidFill>
                  <a:srgbClr val="000099"/>
                </a:solidFill>
                <a:latin typeface="Times New Roman" panose="02020603050405020304" pitchFamily="18" charset="0"/>
                <a:cs typeface="Times New Roman" panose="02020603050405020304" pitchFamily="18" charset="0"/>
              </a:rPr>
              <a:t>[]){  </a:t>
            </a:r>
          </a:p>
          <a:p>
            <a:pPr marL="0" indent="0">
              <a:buNone/>
            </a:pPr>
            <a:r>
              <a:rPr lang="en-IN" sz="8000" b="1" dirty="0">
                <a:solidFill>
                  <a:srgbClr val="000099"/>
                </a:solidFill>
                <a:latin typeface="Times New Roman" panose="02020603050405020304" pitchFamily="18" charset="0"/>
                <a:cs typeface="Times New Roman" panose="02020603050405020304" pitchFamily="18" charset="0"/>
              </a:rPr>
              <a:t>  try{  </a:t>
            </a:r>
          </a:p>
          <a:p>
            <a:pPr marL="0" indent="0">
              <a:buNone/>
            </a:pPr>
            <a:r>
              <a:rPr lang="en-IN" sz="8000" b="1" dirty="0">
                <a:solidFill>
                  <a:srgbClr val="000099"/>
                </a:solidFill>
                <a:latin typeface="Times New Roman" panose="02020603050405020304" pitchFamily="18" charset="0"/>
                <a:cs typeface="Times New Roman" panose="02020603050405020304" pitchFamily="18" charset="0"/>
              </a:rPr>
              <a:t>   int data=25/0;  </a:t>
            </a:r>
          </a:p>
          <a:p>
            <a:pPr marL="0" indent="0">
              <a:buNone/>
            </a:pPr>
            <a:r>
              <a:rPr lang="en-IN" sz="8000" b="1" dirty="0">
                <a:solidFill>
                  <a:srgbClr val="000099"/>
                </a:solidFill>
                <a:latin typeface="Times New Roman" panose="02020603050405020304" pitchFamily="18" charset="0"/>
                <a:cs typeface="Times New Roman" panose="02020603050405020304" pitchFamily="18" charset="0"/>
              </a:rPr>
              <a:t>     }  </a:t>
            </a:r>
          </a:p>
          <a:p>
            <a:pPr marL="0" indent="0">
              <a:buNone/>
            </a:pPr>
            <a:r>
              <a:rPr lang="en-IN" sz="8000" b="1" dirty="0">
                <a:solidFill>
                  <a:srgbClr val="000099"/>
                </a:solidFill>
                <a:latin typeface="Times New Roman" panose="02020603050405020304" pitchFamily="18" charset="0"/>
                <a:cs typeface="Times New Roman" panose="02020603050405020304" pitchFamily="18" charset="0"/>
              </a:rPr>
              <a:t>  catch(</a:t>
            </a:r>
            <a:r>
              <a:rPr lang="en-IN" sz="8000" b="1" dirty="0" err="1">
                <a:solidFill>
                  <a:srgbClr val="000099"/>
                </a:solidFill>
                <a:latin typeface="Times New Roman" panose="02020603050405020304" pitchFamily="18" charset="0"/>
                <a:cs typeface="Times New Roman" panose="02020603050405020304" pitchFamily="18" charset="0"/>
              </a:rPr>
              <a:t>ArithmeticException</a:t>
            </a:r>
            <a:r>
              <a:rPr lang="en-IN" sz="8000" b="1" dirty="0">
                <a:solidFill>
                  <a:srgbClr val="000099"/>
                </a:solidFill>
                <a:latin typeface="Times New Roman" panose="02020603050405020304" pitchFamily="18" charset="0"/>
                <a:cs typeface="Times New Roman" panose="02020603050405020304" pitchFamily="18" charset="0"/>
              </a:rPr>
              <a:t> e)</a:t>
            </a:r>
          </a:p>
          <a:p>
            <a:pPr marL="0" indent="0">
              <a:buNone/>
            </a:pPr>
            <a:r>
              <a:rPr lang="en-IN" sz="8000" b="1" dirty="0">
                <a:solidFill>
                  <a:srgbClr val="000099"/>
                </a:solidFill>
                <a:latin typeface="Times New Roman" panose="02020603050405020304" pitchFamily="18" charset="0"/>
                <a:cs typeface="Times New Roman" panose="02020603050405020304" pitchFamily="18" charset="0"/>
              </a:rPr>
              <a:t>    {</a:t>
            </a:r>
          </a:p>
          <a:p>
            <a:pPr marL="0" indent="0">
              <a:buNone/>
            </a:pPr>
            <a:r>
              <a:rPr lang="en-IN" sz="8000" b="1" dirty="0">
                <a:solidFill>
                  <a:srgbClr val="000099"/>
                </a:solidFill>
                <a:latin typeface="Times New Roman" panose="02020603050405020304" pitchFamily="18" charset="0"/>
                <a:cs typeface="Times New Roman" panose="02020603050405020304" pitchFamily="18" charset="0"/>
              </a:rPr>
              <a:t>      </a:t>
            </a:r>
            <a:r>
              <a:rPr lang="en-IN" sz="8000" b="1" dirty="0" err="1">
                <a:solidFill>
                  <a:srgbClr val="000099"/>
                </a:solidFill>
                <a:latin typeface="Times New Roman" panose="02020603050405020304" pitchFamily="18" charset="0"/>
                <a:cs typeface="Times New Roman" panose="02020603050405020304" pitchFamily="18" charset="0"/>
              </a:rPr>
              <a:t>System.out.println</a:t>
            </a:r>
            <a:r>
              <a:rPr lang="en-IN" sz="8000" b="1" dirty="0">
                <a:solidFill>
                  <a:srgbClr val="000099"/>
                </a:solidFill>
                <a:latin typeface="Times New Roman" panose="02020603050405020304" pitchFamily="18" charset="0"/>
                <a:cs typeface="Times New Roman" panose="02020603050405020304" pitchFamily="18" charset="0"/>
              </a:rPr>
              <a:t>(e);</a:t>
            </a:r>
          </a:p>
          <a:p>
            <a:pPr marL="0" indent="0">
              <a:buNone/>
            </a:pPr>
            <a:r>
              <a:rPr lang="en-IN" sz="8000" b="1" dirty="0">
                <a:solidFill>
                  <a:srgbClr val="000099"/>
                </a:solidFill>
                <a:latin typeface="Times New Roman" panose="02020603050405020304" pitchFamily="18" charset="0"/>
                <a:cs typeface="Times New Roman" panose="02020603050405020304" pitchFamily="18" charset="0"/>
              </a:rPr>
              <a:t>     }  </a:t>
            </a:r>
          </a:p>
          <a:p>
            <a:pPr marL="0" indent="0">
              <a:buNone/>
            </a:pPr>
            <a:r>
              <a:rPr lang="en-IN" sz="8000" b="1" dirty="0">
                <a:solidFill>
                  <a:srgbClr val="000099"/>
                </a:solidFill>
                <a:latin typeface="Times New Roman" panose="02020603050405020304" pitchFamily="18" charset="0"/>
                <a:cs typeface="Times New Roman" panose="02020603050405020304" pitchFamily="18" charset="0"/>
              </a:rPr>
              <a:t>  finally</a:t>
            </a:r>
          </a:p>
          <a:p>
            <a:pPr marL="0" indent="0">
              <a:buNone/>
            </a:pPr>
            <a:r>
              <a:rPr lang="en-IN" sz="8000" b="1" dirty="0">
                <a:solidFill>
                  <a:srgbClr val="000099"/>
                </a:solidFill>
                <a:latin typeface="Times New Roman" panose="02020603050405020304" pitchFamily="18" charset="0"/>
                <a:cs typeface="Times New Roman" panose="02020603050405020304" pitchFamily="18" charset="0"/>
              </a:rPr>
              <a:t>          {</a:t>
            </a:r>
          </a:p>
          <a:p>
            <a:pPr marL="0" indent="0">
              <a:buNone/>
            </a:pPr>
            <a:r>
              <a:rPr lang="en-IN" sz="8000" b="1" dirty="0">
                <a:solidFill>
                  <a:srgbClr val="000099"/>
                </a:solidFill>
                <a:latin typeface="Times New Roman" panose="02020603050405020304" pitchFamily="18" charset="0"/>
                <a:cs typeface="Times New Roman" panose="02020603050405020304" pitchFamily="18" charset="0"/>
              </a:rPr>
              <a:t>  	</a:t>
            </a:r>
            <a:r>
              <a:rPr lang="en-IN" sz="8000" b="1" dirty="0" err="1">
                <a:solidFill>
                  <a:srgbClr val="000099"/>
                </a:solidFill>
                <a:latin typeface="Times New Roman" panose="02020603050405020304" pitchFamily="18" charset="0"/>
                <a:cs typeface="Times New Roman" panose="02020603050405020304" pitchFamily="18" charset="0"/>
              </a:rPr>
              <a:t>System.out.println</a:t>
            </a:r>
            <a:r>
              <a:rPr lang="en-IN" sz="8000" b="1" dirty="0">
                <a:solidFill>
                  <a:srgbClr val="000099"/>
                </a:solidFill>
                <a:latin typeface="Times New Roman" panose="02020603050405020304" pitchFamily="18" charset="0"/>
                <a:cs typeface="Times New Roman" panose="02020603050405020304" pitchFamily="18" charset="0"/>
              </a:rPr>
              <a:t>("finally block is always executed");}  </a:t>
            </a:r>
          </a:p>
          <a:p>
            <a:pPr marL="0" indent="0">
              <a:buNone/>
            </a:pPr>
            <a:r>
              <a:rPr lang="en-IN" sz="8000" b="1" dirty="0">
                <a:solidFill>
                  <a:srgbClr val="000099"/>
                </a:solidFill>
                <a:latin typeface="Times New Roman" panose="02020603050405020304" pitchFamily="18" charset="0"/>
                <a:cs typeface="Times New Roman" panose="02020603050405020304" pitchFamily="18" charset="0"/>
              </a:rPr>
              <a:t>  	</a:t>
            </a:r>
            <a:r>
              <a:rPr lang="en-IN" sz="8000" b="1" dirty="0" err="1">
                <a:solidFill>
                  <a:srgbClr val="000099"/>
                </a:solidFill>
                <a:latin typeface="Times New Roman" panose="02020603050405020304" pitchFamily="18" charset="0"/>
                <a:cs typeface="Times New Roman" panose="02020603050405020304" pitchFamily="18" charset="0"/>
              </a:rPr>
              <a:t>System.out.println</a:t>
            </a:r>
            <a:r>
              <a:rPr lang="en-IN" sz="8000" b="1" dirty="0">
                <a:solidFill>
                  <a:srgbClr val="000099"/>
                </a:solidFill>
                <a:latin typeface="Times New Roman" panose="02020603050405020304" pitchFamily="18" charset="0"/>
                <a:cs typeface="Times New Roman" panose="02020603050405020304" pitchFamily="18" charset="0"/>
              </a:rPr>
              <a:t>("rest of the code...");  </a:t>
            </a:r>
          </a:p>
          <a:p>
            <a:pPr marL="0" indent="0">
              <a:buNone/>
            </a:pPr>
            <a:r>
              <a:rPr lang="en-IN" sz="8000" b="1" dirty="0">
                <a:solidFill>
                  <a:srgbClr val="000099"/>
                </a:solidFill>
                <a:latin typeface="Times New Roman" panose="02020603050405020304" pitchFamily="18" charset="0"/>
                <a:cs typeface="Times New Roman" panose="02020603050405020304" pitchFamily="18" charset="0"/>
              </a:rPr>
              <a:t>           }  </a:t>
            </a:r>
          </a:p>
          <a:p>
            <a:pPr marL="0" indent="0">
              <a:buNone/>
            </a:pPr>
            <a:r>
              <a:rPr lang="en-IN" sz="8000" b="1" dirty="0">
                <a:solidFill>
                  <a:srgbClr val="000099"/>
                </a:solidFill>
                <a:latin typeface="Times New Roman" panose="02020603050405020304" pitchFamily="18" charset="0"/>
                <a:cs typeface="Times New Roman" panose="02020603050405020304" pitchFamily="18" charset="0"/>
              </a:rPr>
              <a:t>}  </a:t>
            </a:r>
          </a:p>
          <a:p>
            <a:pPr marL="0" indent="0">
              <a:buNone/>
            </a:pPr>
            <a:r>
              <a:rPr lang="en-IN" sz="8000" b="1" dirty="0">
                <a:solidFill>
                  <a:srgbClr val="000099"/>
                </a:solidFill>
                <a:latin typeface="Times New Roman" panose="02020603050405020304" pitchFamily="18" charset="0"/>
                <a:cs typeface="Times New Roman" panose="02020603050405020304" pitchFamily="18" charset="0"/>
              </a:rPr>
              <a:t>	</a:t>
            </a:r>
            <a:r>
              <a:rPr lang="en-IN" sz="8000" b="1" dirty="0" err="1">
                <a:solidFill>
                  <a:srgbClr val="996633"/>
                </a:solidFill>
                <a:latin typeface="Times New Roman" panose="02020603050405020304" pitchFamily="18" charset="0"/>
                <a:cs typeface="Times New Roman" panose="02020603050405020304" pitchFamily="18" charset="0"/>
              </a:rPr>
              <a:t>Output:Exception</a:t>
            </a:r>
            <a:r>
              <a:rPr lang="en-IN" sz="8000" b="1" dirty="0">
                <a:solidFill>
                  <a:srgbClr val="996633"/>
                </a:solidFill>
                <a:latin typeface="Times New Roman" panose="02020603050405020304" pitchFamily="18" charset="0"/>
                <a:cs typeface="Times New Roman" panose="02020603050405020304" pitchFamily="18" charset="0"/>
              </a:rPr>
              <a:t> in thread main </a:t>
            </a:r>
            <a:r>
              <a:rPr lang="en-IN" sz="8000" b="1" dirty="0" err="1">
                <a:solidFill>
                  <a:srgbClr val="996633"/>
                </a:solidFill>
                <a:latin typeface="Times New Roman" panose="02020603050405020304" pitchFamily="18" charset="0"/>
                <a:cs typeface="Times New Roman" panose="02020603050405020304" pitchFamily="18" charset="0"/>
              </a:rPr>
              <a:t>java.lang.ArithmeticException</a:t>
            </a:r>
            <a:r>
              <a:rPr lang="en-IN" sz="8000" b="1" dirty="0">
                <a:solidFill>
                  <a:srgbClr val="996633"/>
                </a:solidFill>
                <a:latin typeface="Times New Roman" panose="02020603050405020304" pitchFamily="18" charset="0"/>
                <a:cs typeface="Times New Roman" panose="02020603050405020304" pitchFamily="18" charset="0"/>
              </a:rPr>
              <a:t>:/ by zero</a:t>
            </a:r>
          </a:p>
          <a:p>
            <a:pPr marL="0" indent="0">
              <a:buNone/>
            </a:pPr>
            <a:r>
              <a:rPr lang="en-IN" sz="8000" b="1" dirty="0">
                <a:solidFill>
                  <a:srgbClr val="996633"/>
                </a:solidFill>
                <a:latin typeface="Times New Roman" panose="02020603050405020304" pitchFamily="18" charset="0"/>
                <a:cs typeface="Times New Roman" panose="02020603050405020304" pitchFamily="18" charset="0"/>
              </a:rPr>
              <a:t>     	            finally block is always executed</a:t>
            </a:r>
          </a:p>
          <a:p>
            <a:pPr marL="0" indent="0">
              <a:buNone/>
            </a:pPr>
            <a:r>
              <a:rPr lang="en-IN" sz="8000" b="1" dirty="0">
                <a:solidFill>
                  <a:srgbClr val="996633"/>
                </a:solidFill>
                <a:latin typeface="Times New Roman" panose="02020603050405020304" pitchFamily="18" charset="0"/>
                <a:cs typeface="Times New Roman" panose="02020603050405020304" pitchFamily="18" charset="0"/>
              </a:rPr>
              <a:t>   	            rest of the code...</a:t>
            </a:r>
          </a:p>
          <a:p>
            <a:pPr marL="0" indent="0">
              <a:buNone/>
            </a:pPr>
            <a:r>
              <a:rPr lang="en-IN" b="1" dirty="0">
                <a:solidFill>
                  <a:srgbClr val="996633"/>
                </a:solidFill>
                <a:latin typeface="Times New Roman" panose="02020603050405020304" pitchFamily="18" charset="0"/>
                <a:cs typeface="Times New Roman" panose="02020603050405020304" pitchFamily="18" charset="0"/>
              </a:rPr>
              <a:t> </a:t>
            </a:r>
          </a:p>
          <a:p>
            <a:pPr marL="0" indent="0" algn="just">
              <a:buNone/>
            </a:pPr>
            <a:endParaRPr lang="en-IN" b="1" dirty="0">
              <a:solidFill>
                <a:srgbClr val="000099"/>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xmlns="" id="{874E57F1-60F5-4145-8AB6-95241ABEB0F1}"/>
              </a:ext>
            </a:extLst>
          </p:cNvPr>
          <p:cNvSpPr>
            <a:spLocks noGrp="1"/>
          </p:cNvSpPr>
          <p:nvPr>
            <p:ph type="ftr" sz="quarter" idx="11"/>
          </p:nvPr>
        </p:nvSpPr>
        <p:spPr>
          <a:xfrm>
            <a:off x="4038600" y="6356350"/>
            <a:ext cx="4114800" cy="365125"/>
          </a:xfrm>
        </p:spPr>
        <p:txBody>
          <a:bodyPr/>
          <a:lstStyle/>
          <a:p>
            <a:r>
              <a:rPr lang="en-IN" b="1" i="1" dirty="0" err="1" smtClean="0">
                <a:solidFill>
                  <a:srgbClr val="996633"/>
                </a:solidFill>
                <a:latin typeface="Times New Roman" panose="02020603050405020304" pitchFamily="18" charset="0"/>
                <a:cs typeface="Times New Roman" panose="02020603050405020304" pitchFamily="18" charset="0"/>
              </a:rPr>
              <a:t>Swati</a:t>
            </a:r>
            <a:r>
              <a:rPr lang="en-IN" b="1" i="1" dirty="0" smtClean="0">
                <a:solidFill>
                  <a:srgbClr val="996633"/>
                </a:solidFill>
                <a:latin typeface="Times New Roman" panose="02020603050405020304" pitchFamily="18" charset="0"/>
                <a:cs typeface="Times New Roman" panose="02020603050405020304" pitchFamily="18" charset="0"/>
              </a:rPr>
              <a:t> </a:t>
            </a:r>
            <a:r>
              <a:rPr lang="en-IN" b="1" i="1" dirty="0" err="1" smtClean="0">
                <a:solidFill>
                  <a:srgbClr val="996633"/>
                </a:solidFill>
                <a:latin typeface="Times New Roman" panose="02020603050405020304" pitchFamily="18" charset="0"/>
                <a:cs typeface="Times New Roman" panose="02020603050405020304" pitchFamily="18" charset="0"/>
              </a:rPr>
              <a:t>Vaidya</a:t>
            </a:r>
            <a:r>
              <a:rPr lang="en-IN" b="1" i="1" dirty="0" smtClean="0">
                <a:solidFill>
                  <a:srgbClr val="996633"/>
                </a:solidFill>
                <a:latin typeface="Times New Roman" panose="02020603050405020304" pitchFamily="18" charset="0"/>
                <a:cs typeface="Times New Roman" panose="02020603050405020304" pitchFamily="18" charset="0"/>
              </a:rPr>
              <a:t> </a:t>
            </a:r>
            <a:r>
              <a:rPr lang="en-IN" b="1" i="1" dirty="0">
                <a:solidFill>
                  <a:srgbClr val="996633"/>
                </a:solidFill>
                <a:latin typeface="Times New Roman" panose="02020603050405020304" pitchFamily="18" charset="0"/>
                <a:cs typeface="Times New Roman" panose="02020603050405020304" pitchFamily="18" charset="0"/>
              </a:rPr>
              <a:t>(Assistant Professor, Medi-Caps University, Indore)</a:t>
            </a:r>
          </a:p>
        </p:txBody>
      </p:sp>
      <p:pic>
        <p:nvPicPr>
          <p:cNvPr id="6" name="Picture 5">
            <a:extLst>
              <a:ext uri="{FF2B5EF4-FFF2-40B4-BE49-F238E27FC236}">
                <a16:creationId xmlns:a16="http://schemas.microsoft.com/office/drawing/2014/main" xmlns="" id="{43C197DD-9BA7-42C8-B628-34881A354DFB}"/>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879015" y="5545015"/>
            <a:ext cx="1312985" cy="1312985"/>
          </a:xfrm>
          <a:prstGeom prst="rect">
            <a:avLst/>
          </a:prstGeom>
        </p:spPr>
      </p:pic>
    </p:spTree>
    <p:extLst>
      <p:ext uri="{BB962C8B-B14F-4D97-AF65-F5344CB8AC3E}">
        <p14:creationId xmlns:p14="http://schemas.microsoft.com/office/powerpoint/2010/main" xmlns="" val="7773787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0BEEC0C-10DA-45ED-AB47-09F5CE6437F5}"/>
              </a:ext>
            </a:extLst>
          </p:cNvPr>
          <p:cNvSpPr>
            <a:spLocks noGrp="1"/>
          </p:cNvSpPr>
          <p:nvPr>
            <p:ph idx="1"/>
          </p:nvPr>
        </p:nvSpPr>
        <p:spPr>
          <a:xfrm>
            <a:off x="374754" y="136525"/>
            <a:ext cx="11167672" cy="6721475"/>
          </a:xfrm>
        </p:spPr>
        <p:txBody>
          <a:bodyPr>
            <a:normAutofit fontScale="85000" lnSpcReduction="20000"/>
          </a:bodyPr>
          <a:lstStyle/>
          <a:p>
            <a:pPr algn="just"/>
            <a:r>
              <a:rPr lang="en-IN" sz="4000" b="1" u="sng" dirty="0">
                <a:solidFill>
                  <a:srgbClr val="FF0000"/>
                </a:solidFill>
                <a:latin typeface="Times New Roman" panose="02020603050405020304" pitchFamily="18" charset="0"/>
                <a:cs typeface="Times New Roman" panose="02020603050405020304" pitchFamily="18" charset="0"/>
              </a:rPr>
              <a:t>Java throw keyword:</a:t>
            </a:r>
            <a:endParaRPr lang="en-IN" sz="3400" b="1" u="sng" dirty="0">
              <a:solidFill>
                <a:srgbClr val="FF0000"/>
              </a:solidFill>
              <a:latin typeface="Times New Roman" panose="02020603050405020304" pitchFamily="18" charset="0"/>
              <a:cs typeface="Times New Roman" panose="02020603050405020304" pitchFamily="18" charset="0"/>
            </a:endParaRPr>
          </a:p>
          <a:p>
            <a:pPr algn="just"/>
            <a:r>
              <a:rPr lang="en-IN" sz="3400" dirty="0">
                <a:latin typeface="Times New Roman" panose="02020603050405020304" pitchFamily="18" charset="0"/>
                <a:cs typeface="Times New Roman" panose="02020603050405020304" pitchFamily="18" charset="0"/>
              </a:rPr>
              <a:t>The Java throw keyword is used to explicitly throw an exception.</a:t>
            </a:r>
          </a:p>
          <a:p>
            <a:pPr algn="just"/>
            <a:r>
              <a:rPr lang="en-IN" sz="3100" dirty="0">
                <a:latin typeface="Times New Roman" panose="02020603050405020304" pitchFamily="18" charset="0"/>
                <a:cs typeface="Times New Roman" panose="02020603050405020304" pitchFamily="18" charset="0"/>
              </a:rPr>
              <a:t>java throw keyword example, we have created the validate method that takes integer value as a parameter. If the age is less than 18, we are throwing the </a:t>
            </a:r>
            <a:r>
              <a:rPr lang="en-IN" sz="3100" dirty="0" err="1">
                <a:latin typeface="Times New Roman" panose="02020603050405020304" pitchFamily="18" charset="0"/>
                <a:cs typeface="Times New Roman" panose="02020603050405020304" pitchFamily="18" charset="0"/>
              </a:rPr>
              <a:t>ArithmeticException</a:t>
            </a:r>
            <a:r>
              <a:rPr lang="en-IN" sz="3100" dirty="0">
                <a:latin typeface="Times New Roman" panose="02020603050405020304" pitchFamily="18" charset="0"/>
                <a:cs typeface="Times New Roman" panose="02020603050405020304" pitchFamily="18" charset="0"/>
              </a:rPr>
              <a:t> otherwise print a message welcome to vote.</a:t>
            </a:r>
          </a:p>
          <a:p>
            <a:pPr marL="0" indent="0">
              <a:buNone/>
            </a:pPr>
            <a:r>
              <a:rPr lang="en-IN" sz="3100" b="1" dirty="0">
                <a:solidFill>
                  <a:srgbClr val="000099"/>
                </a:solidFill>
                <a:latin typeface="Times New Roman" panose="02020603050405020304" pitchFamily="18" charset="0"/>
                <a:cs typeface="Times New Roman" panose="02020603050405020304" pitchFamily="18" charset="0"/>
              </a:rPr>
              <a:t>public class Test{  </a:t>
            </a:r>
          </a:p>
          <a:p>
            <a:pPr marL="0" indent="0">
              <a:buNone/>
            </a:pPr>
            <a:r>
              <a:rPr lang="en-IN" sz="3100" b="1" dirty="0">
                <a:solidFill>
                  <a:srgbClr val="000099"/>
                </a:solidFill>
                <a:latin typeface="Times New Roman" panose="02020603050405020304" pitchFamily="18" charset="0"/>
                <a:cs typeface="Times New Roman" panose="02020603050405020304" pitchFamily="18" charset="0"/>
              </a:rPr>
              <a:t>   static void validate(int age){  </a:t>
            </a:r>
          </a:p>
          <a:p>
            <a:pPr marL="0" indent="0">
              <a:buNone/>
            </a:pPr>
            <a:r>
              <a:rPr lang="en-IN" sz="3100" b="1" dirty="0">
                <a:solidFill>
                  <a:srgbClr val="000099"/>
                </a:solidFill>
                <a:latin typeface="Times New Roman" panose="02020603050405020304" pitchFamily="18" charset="0"/>
                <a:cs typeface="Times New Roman" panose="02020603050405020304" pitchFamily="18" charset="0"/>
              </a:rPr>
              <a:t>     if(age&lt;18)  </a:t>
            </a:r>
          </a:p>
          <a:p>
            <a:pPr marL="0" indent="0">
              <a:buNone/>
            </a:pPr>
            <a:r>
              <a:rPr lang="en-IN" sz="3100" b="1" dirty="0">
                <a:solidFill>
                  <a:srgbClr val="000099"/>
                </a:solidFill>
                <a:latin typeface="Times New Roman" panose="02020603050405020304" pitchFamily="18" charset="0"/>
                <a:cs typeface="Times New Roman" panose="02020603050405020304" pitchFamily="18" charset="0"/>
              </a:rPr>
              <a:t>      throw new </a:t>
            </a:r>
            <a:r>
              <a:rPr lang="en-IN" sz="3100" b="1" dirty="0" err="1">
                <a:solidFill>
                  <a:srgbClr val="000099"/>
                </a:solidFill>
                <a:latin typeface="Times New Roman" panose="02020603050405020304" pitchFamily="18" charset="0"/>
                <a:cs typeface="Times New Roman" panose="02020603050405020304" pitchFamily="18" charset="0"/>
              </a:rPr>
              <a:t>ArithmeticException</a:t>
            </a:r>
            <a:r>
              <a:rPr lang="en-IN" sz="3100" b="1" dirty="0">
                <a:solidFill>
                  <a:srgbClr val="000099"/>
                </a:solidFill>
                <a:latin typeface="Times New Roman" panose="02020603050405020304" pitchFamily="18" charset="0"/>
                <a:cs typeface="Times New Roman" panose="02020603050405020304" pitchFamily="18" charset="0"/>
              </a:rPr>
              <a:t>("not valid");  </a:t>
            </a:r>
          </a:p>
          <a:p>
            <a:pPr marL="0" indent="0">
              <a:buNone/>
            </a:pPr>
            <a:r>
              <a:rPr lang="en-IN" sz="3100" b="1" dirty="0">
                <a:solidFill>
                  <a:srgbClr val="000099"/>
                </a:solidFill>
                <a:latin typeface="Times New Roman" panose="02020603050405020304" pitchFamily="18" charset="0"/>
                <a:cs typeface="Times New Roman" panose="02020603050405020304" pitchFamily="18" charset="0"/>
              </a:rPr>
              <a:t>     else  </a:t>
            </a:r>
          </a:p>
          <a:p>
            <a:pPr marL="0" indent="0">
              <a:buNone/>
            </a:pPr>
            <a:r>
              <a:rPr lang="en-IN" sz="3100" b="1" dirty="0">
                <a:solidFill>
                  <a:srgbClr val="000099"/>
                </a:solidFill>
                <a:latin typeface="Times New Roman" panose="02020603050405020304" pitchFamily="18" charset="0"/>
                <a:cs typeface="Times New Roman" panose="02020603050405020304" pitchFamily="18" charset="0"/>
              </a:rPr>
              <a:t>      </a:t>
            </a:r>
            <a:r>
              <a:rPr lang="en-IN" sz="3100" b="1" dirty="0" err="1">
                <a:solidFill>
                  <a:srgbClr val="000099"/>
                </a:solidFill>
                <a:latin typeface="Times New Roman" panose="02020603050405020304" pitchFamily="18" charset="0"/>
                <a:cs typeface="Times New Roman" panose="02020603050405020304" pitchFamily="18" charset="0"/>
              </a:rPr>
              <a:t>System.out.println</a:t>
            </a:r>
            <a:r>
              <a:rPr lang="en-IN" sz="3100" b="1" dirty="0">
                <a:solidFill>
                  <a:srgbClr val="000099"/>
                </a:solidFill>
                <a:latin typeface="Times New Roman" panose="02020603050405020304" pitchFamily="18" charset="0"/>
                <a:cs typeface="Times New Roman" panose="02020603050405020304" pitchFamily="18" charset="0"/>
              </a:rPr>
              <a:t>("welcome to vote");  </a:t>
            </a:r>
          </a:p>
          <a:p>
            <a:pPr marL="0" indent="0">
              <a:buNone/>
            </a:pPr>
            <a:r>
              <a:rPr lang="en-IN" sz="3100" b="1" dirty="0">
                <a:solidFill>
                  <a:srgbClr val="000099"/>
                </a:solidFill>
                <a:latin typeface="Times New Roman" panose="02020603050405020304" pitchFamily="18" charset="0"/>
                <a:cs typeface="Times New Roman" panose="02020603050405020304" pitchFamily="18" charset="0"/>
              </a:rPr>
              <a:t>   }  </a:t>
            </a:r>
          </a:p>
          <a:p>
            <a:pPr marL="0" indent="0">
              <a:buNone/>
            </a:pPr>
            <a:r>
              <a:rPr lang="en-IN" sz="3100" b="1" dirty="0">
                <a:solidFill>
                  <a:srgbClr val="000099"/>
                </a:solidFill>
                <a:latin typeface="Times New Roman" panose="02020603050405020304" pitchFamily="18" charset="0"/>
                <a:cs typeface="Times New Roman" panose="02020603050405020304" pitchFamily="18" charset="0"/>
              </a:rPr>
              <a:t>   public static void main(String </a:t>
            </a:r>
            <a:r>
              <a:rPr lang="en-IN" sz="3100" b="1" dirty="0" err="1">
                <a:solidFill>
                  <a:srgbClr val="000099"/>
                </a:solidFill>
                <a:latin typeface="Times New Roman" panose="02020603050405020304" pitchFamily="18" charset="0"/>
                <a:cs typeface="Times New Roman" panose="02020603050405020304" pitchFamily="18" charset="0"/>
              </a:rPr>
              <a:t>args</a:t>
            </a:r>
            <a:r>
              <a:rPr lang="en-IN" sz="3100" b="1" dirty="0">
                <a:solidFill>
                  <a:srgbClr val="000099"/>
                </a:solidFill>
                <a:latin typeface="Times New Roman" panose="02020603050405020304" pitchFamily="18" charset="0"/>
                <a:cs typeface="Times New Roman" panose="02020603050405020304" pitchFamily="18" charset="0"/>
              </a:rPr>
              <a:t>[]){  </a:t>
            </a:r>
          </a:p>
          <a:p>
            <a:pPr marL="0" indent="0">
              <a:buNone/>
            </a:pPr>
            <a:r>
              <a:rPr lang="en-IN" sz="3100" b="1" dirty="0">
                <a:solidFill>
                  <a:srgbClr val="000099"/>
                </a:solidFill>
                <a:latin typeface="Times New Roman" panose="02020603050405020304" pitchFamily="18" charset="0"/>
                <a:cs typeface="Times New Roman" panose="02020603050405020304" pitchFamily="18" charset="0"/>
              </a:rPr>
              <a:t>      validate(13);  </a:t>
            </a:r>
          </a:p>
          <a:p>
            <a:pPr marL="0" indent="0">
              <a:buNone/>
            </a:pPr>
            <a:r>
              <a:rPr lang="en-IN" sz="3100" b="1" dirty="0">
                <a:solidFill>
                  <a:srgbClr val="000099"/>
                </a:solidFill>
                <a:latin typeface="Times New Roman" panose="02020603050405020304" pitchFamily="18" charset="0"/>
                <a:cs typeface="Times New Roman" panose="02020603050405020304" pitchFamily="18" charset="0"/>
              </a:rPr>
              <a:t>      </a:t>
            </a:r>
            <a:r>
              <a:rPr lang="en-IN" sz="3100" b="1" dirty="0" err="1">
                <a:solidFill>
                  <a:srgbClr val="000099"/>
                </a:solidFill>
                <a:latin typeface="Times New Roman" panose="02020603050405020304" pitchFamily="18" charset="0"/>
                <a:cs typeface="Times New Roman" panose="02020603050405020304" pitchFamily="18" charset="0"/>
              </a:rPr>
              <a:t>System.out.println</a:t>
            </a:r>
            <a:r>
              <a:rPr lang="en-IN" sz="3100" b="1" dirty="0">
                <a:solidFill>
                  <a:srgbClr val="000099"/>
                </a:solidFill>
                <a:latin typeface="Times New Roman" panose="02020603050405020304" pitchFamily="18" charset="0"/>
                <a:cs typeface="Times New Roman" panose="02020603050405020304" pitchFamily="18" charset="0"/>
              </a:rPr>
              <a:t>("rest of the code...");  </a:t>
            </a:r>
          </a:p>
          <a:p>
            <a:pPr marL="0" indent="0">
              <a:buNone/>
            </a:pPr>
            <a:r>
              <a:rPr lang="en-IN" sz="3100" b="1" dirty="0">
                <a:solidFill>
                  <a:srgbClr val="000099"/>
                </a:solidFill>
                <a:latin typeface="Times New Roman" panose="02020603050405020304" pitchFamily="18" charset="0"/>
                <a:cs typeface="Times New Roman" panose="02020603050405020304" pitchFamily="18" charset="0"/>
              </a:rPr>
              <a:t>  }  </a:t>
            </a:r>
          </a:p>
          <a:p>
            <a:pPr marL="0" indent="0">
              <a:buNone/>
            </a:pPr>
            <a:r>
              <a:rPr lang="en-IN" sz="3100" b="1" dirty="0">
                <a:solidFill>
                  <a:srgbClr val="000099"/>
                </a:solidFill>
                <a:latin typeface="Times New Roman" panose="02020603050405020304" pitchFamily="18" charset="0"/>
                <a:cs typeface="Times New Roman" panose="02020603050405020304" pitchFamily="18" charset="0"/>
              </a:rPr>
              <a:t>}  </a:t>
            </a:r>
          </a:p>
        </p:txBody>
      </p:sp>
      <p:sp>
        <p:nvSpPr>
          <p:cNvPr id="5" name="Footer Placeholder 4">
            <a:extLst>
              <a:ext uri="{FF2B5EF4-FFF2-40B4-BE49-F238E27FC236}">
                <a16:creationId xmlns:a16="http://schemas.microsoft.com/office/drawing/2014/main" xmlns="" id="{874E57F1-60F5-4145-8AB6-95241ABEB0F1}"/>
              </a:ext>
            </a:extLst>
          </p:cNvPr>
          <p:cNvSpPr>
            <a:spLocks noGrp="1"/>
          </p:cNvSpPr>
          <p:nvPr>
            <p:ph type="ftr" sz="quarter" idx="11"/>
          </p:nvPr>
        </p:nvSpPr>
        <p:spPr>
          <a:xfrm>
            <a:off x="3901190" y="6558603"/>
            <a:ext cx="4114800" cy="365125"/>
          </a:xfrm>
        </p:spPr>
        <p:txBody>
          <a:bodyPr/>
          <a:lstStyle/>
          <a:p>
            <a:r>
              <a:rPr lang="en-IN" b="1" i="1" dirty="0" err="1" smtClean="0">
                <a:solidFill>
                  <a:srgbClr val="996633"/>
                </a:solidFill>
                <a:latin typeface="Times New Roman" panose="02020603050405020304" pitchFamily="18" charset="0"/>
                <a:cs typeface="Times New Roman" panose="02020603050405020304" pitchFamily="18" charset="0"/>
              </a:rPr>
              <a:t>Swati</a:t>
            </a:r>
            <a:r>
              <a:rPr lang="en-IN" b="1" i="1" dirty="0" smtClean="0">
                <a:solidFill>
                  <a:srgbClr val="996633"/>
                </a:solidFill>
                <a:latin typeface="Times New Roman" panose="02020603050405020304" pitchFamily="18" charset="0"/>
                <a:cs typeface="Times New Roman" panose="02020603050405020304" pitchFamily="18" charset="0"/>
              </a:rPr>
              <a:t> </a:t>
            </a:r>
            <a:r>
              <a:rPr lang="en-IN" b="1" i="1" dirty="0" err="1" smtClean="0">
                <a:solidFill>
                  <a:srgbClr val="996633"/>
                </a:solidFill>
                <a:latin typeface="Times New Roman" panose="02020603050405020304" pitchFamily="18" charset="0"/>
                <a:cs typeface="Times New Roman" panose="02020603050405020304" pitchFamily="18" charset="0"/>
              </a:rPr>
              <a:t>Vaidya</a:t>
            </a:r>
            <a:r>
              <a:rPr lang="en-IN" b="1" i="1" dirty="0" smtClean="0">
                <a:solidFill>
                  <a:srgbClr val="996633"/>
                </a:solidFill>
                <a:latin typeface="Times New Roman" panose="02020603050405020304" pitchFamily="18" charset="0"/>
                <a:cs typeface="Times New Roman" panose="02020603050405020304" pitchFamily="18" charset="0"/>
              </a:rPr>
              <a:t> </a:t>
            </a:r>
            <a:r>
              <a:rPr lang="en-IN" b="1" i="1" dirty="0">
                <a:solidFill>
                  <a:srgbClr val="996633"/>
                </a:solidFill>
                <a:latin typeface="Times New Roman" panose="02020603050405020304" pitchFamily="18" charset="0"/>
                <a:cs typeface="Times New Roman" panose="02020603050405020304" pitchFamily="18" charset="0"/>
              </a:rPr>
              <a:t>(Assistant Professor, Medi-Caps University, Indore)</a:t>
            </a:r>
          </a:p>
        </p:txBody>
      </p:sp>
      <p:pic>
        <p:nvPicPr>
          <p:cNvPr id="6" name="Picture 5">
            <a:extLst>
              <a:ext uri="{FF2B5EF4-FFF2-40B4-BE49-F238E27FC236}">
                <a16:creationId xmlns:a16="http://schemas.microsoft.com/office/drawing/2014/main" xmlns="" id="{43C197DD-9BA7-42C8-B628-34881A354DFB}"/>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879015" y="5545015"/>
            <a:ext cx="1312985" cy="1312985"/>
          </a:xfrm>
          <a:prstGeom prst="rect">
            <a:avLst/>
          </a:prstGeom>
        </p:spPr>
      </p:pic>
      <p:sp>
        <p:nvSpPr>
          <p:cNvPr id="2" name="TextBox 1">
            <a:extLst>
              <a:ext uri="{FF2B5EF4-FFF2-40B4-BE49-F238E27FC236}">
                <a16:creationId xmlns:a16="http://schemas.microsoft.com/office/drawing/2014/main" xmlns="" id="{A96065F9-581A-465B-A767-97A9C07B5B63}"/>
              </a:ext>
            </a:extLst>
          </p:cNvPr>
          <p:cNvSpPr txBox="1"/>
          <p:nvPr/>
        </p:nvSpPr>
        <p:spPr>
          <a:xfrm>
            <a:off x="4002374" y="6201507"/>
            <a:ext cx="7177165" cy="646331"/>
          </a:xfrm>
          <a:prstGeom prst="rect">
            <a:avLst/>
          </a:prstGeom>
          <a:noFill/>
        </p:spPr>
        <p:txBody>
          <a:bodyPr wrap="square" rtlCol="0">
            <a:spAutoFit/>
          </a:bodyPr>
          <a:lstStyle/>
          <a:p>
            <a:r>
              <a:rPr lang="en-IN" dirty="0">
                <a:solidFill>
                  <a:srgbClr val="FF0000"/>
                </a:solidFill>
                <a:latin typeface="Times New Roman" panose="02020603050405020304" pitchFamily="18" charset="0"/>
                <a:cs typeface="Times New Roman" panose="02020603050405020304" pitchFamily="18" charset="0"/>
              </a:rPr>
              <a:t>Output: Exception in thread main </a:t>
            </a:r>
            <a:r>
              <a:rPr lang="en-IN" dirty="0" err="1">
                <a:solidFill>
                  <a:srgbClr val="FF0000"/>
                </a:solidFill>
                <a:latin typeface="Times New Roman" panose="02020603050405020304" pitchFamily="18" charset="0"/>
                <a:cs typeface="Times New Roman" panose="02020603050405020304" pitchFamily="18" charset="0"/>
              </a:rPr>
              <a:t>java.lang.ArithmeticException:not</a:t>
            </a:r>
            <a:r>
              <a:rPr lang="en-IN" dirty="0">
                <a:solidFill>
                  <a:srgbClr val="FF0000"/>
                </a:solidFill>
                <a:latin typeface="Times New Roman" panose="02020603050405020304" pitchFamily="18" charset="0"/>
                <a:cs typeface="Times New Roman" panose="02020603050405020304" pitchFamily="18" charset="0"/>
              </a:rPr>
              <a:t> valid</a:t>
            </a:r>
          </a:p>
          <a:p>
            <a:endParaRPr lang="en-IN"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1317860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0BEEC0C-10DA-45ED-AB47-09F5CE6437F5}"/>
              </a:ext>
            </a:extLst>
          </p:cNvPr>
          <p:cNvSpPr>
            <a:spLocks noGrp="1"/>
          </p:cNvSpPr>
          <p:nvPr>
            <p:ph idx="1"/>
          </p:nvPr>
        </p:nvSpPr>
        <p:spPr>
          <a:xfrm>
            <a:off x="838200" y="314793"/>
            <a:ext cx="10515600" cy="6041557"/>
          </a:xfrm>
        </p:spPr>
        <p:txBody>
          <a:bodyPr>
            <a:normAutofit/>
          </a:bodyPr>
          <a:lstStyle/>
          <a:p>
            <a:pPr algn="just"/>
            <a:r>
              <a:rPr lang="en-IN" dirty="0"/>
              <a:t>Difference between final, finally and finalize</a:t>
            </a:r>
          </a:p>
          <a:p>
            <a:pPr algn="just"/>
            <a:endParaRPr lang="en-IN"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xmlns="" id="{874E57F1-60F5-4145-8AB6-95241ABEB0F1}"/>
              </a:ext>
            </a:extLst>
          </p:cNvPr>
          <p:cNvSpPr>
            <a:spLocks noGrp="1"/>
          </p:cNvSpPr>
          <p:nvPr>
            <p:ph type="ftr" sz="quarter" idx="11"/>
          </p:nvPr>
        </p:nvSpPr>
        <p:spPr>
          <a:xfrm>
            <a:off x="4038600" y="6356350"/>
            <a:ext cx="4114800" cy="365125"/>
          </a:xfrm>
        </p:spPr>
        <p:txBody>
          <a:bodyPr/>
          <a:lstStyle/>
          <a:p>
            <a:r>
              <a:rPr lang="en-IN" b="1" i="1" dirty="0" err="1" smtClean="0">
                <a:solidFill>
                  <a:srgbClr val="996633"/>
                </a:solidFill>
                <a:latin typeface="Times New Roman" panose="02020603050405020304" pitchFamily="18" charset="0"/>
                <a:cs typeface="Times New Roman" panose="02020603050405020304" pitchFamily="18" charset="0"/>
              </a:rPr>
              <a:t>Swati</a:t>
            </a:r>
            <a:r>
              <a:rPr lang="en-IN" b="1" i="1" dirty="0" smtClean="0">
                <a:solidFill>
                  <a:srgbClr val="996633"/>
                </a:solidFill>
                <a:latin typeface="Times New Roman" panose="02020603050405020304" pitchFamily="18" charset="0"/>
                <a:cs typeface="Times New Roman" panose="02020603050405020304" pitchFamily="18" charset="0"/>
              </a:rPr>
              <a:t> </a:t>
            </a:r>
            <a:r>
              <a:rPr lang="en-IN" b="1" i="1" dirty="0" err="1" smtClean="0">
                <a:solidFill>
                  <a:srgbClr val="996633"/>
                </a:solidFill>
                <a:latin typeface="Times New Roman" panose="02020603050405020304" pitchFamily="18" charset="0"/>
                <a:cs typeface="Times New Roman" panose="02020603050405020304" pitchFamily="18" charset="0"/>
              </a:rPr>
              <a:t>Vaidya</a:t>
            </a:r>
            <a:r>
              <a:rPr lang="en-IN" b="1" i="1" dirty="0" smtClean="0">
                <a:solidFill>
                  <a:srgbClr val="996633"/>
                </a:solidFill>
                <a:latin typeface="Times New Roman" panose="02020603050405020304" pitchFamily="18" charset="0"/>
                <a:cs typeface="Times New Roman" panose="02020603050405020304" pitchFamily="18" charset="0"/>
              </a:rPr>
              <a:t> </a:t>
            </a:r>
            <a:r>
              <a:rPr lang="en-IN" b="1" i="1" dirty="0">
                <a:solidFill>
                  <a:srgbClr val="996633"/>
                </a:solidFill>
                <a:latin typeface="Times New Roman" panose="02020603050405020304" pitchFamily="18" charset="0"/>
                <a:cs typeface="Times New Roman" panose="02020603050405020304" pitchFamily="18" charset="0"/>
              </a:rPr>
              <a:t>(Assistant Professor, Medi-Caps University, Indore)</a:t>
            </a:r>
          </a:p>
        </p:txBody>
      </p:sp>
      <p:pic>
        <p:nvPicPr>
          <p:cNvPr id="6" name="Picture 5">
            <a:extLst>
              <a:ext uri="{FF2B5EF4-FFF2-40B4-BE49-F238E27FC236}">
                <a16:creationId xmlns:a16="http://schemas.microsoft.com/office/drawing/2014/main" xmlns="" id="{43C197DD-9BA7-42C8-B628-34881A354DFB}"/>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879015" y="5545015"/>
            <a:ext cx="1312985" cy="1312985"/>
          </a:xfrm>
          <a:prstGeom prst="rect">
            <a:avLst/>
          </a:prstGeom>
        </p:spPr>
      </p:pic>
      <p:graphicFrame>
        <p:nvGraphicFramePr>
          <p:cNvPr id="2" name="Table 1">
            <a:extLst>
              <a:ext uri="{FF2B5EF4-FFF2-40B4-BE49-F238E27FC236}">
                <a16:creationId xmlns:a16="http://schemas.microsoft.com/office/drawing/2014/main" xmlns="" id="{CE695667-EBA1-406D-9AD9-1AE420F65757}"/>
              </a:ext>
            </a:extLst>
          </p:cNvPr>
          <p:cNvGraphicFramePr>
            <a:graphicFrameLocks noGrp="1"/>
          </p:cNvGraphicFramePr>
          <p:nvPr>
            <p:extLst>
              <p:ext uri="{D42A27DB-BD31-4B8C-83A1-F6EECF244321}">
                <p14:modId xmlns:p14="http://schemas.microsoft.com/office/powerpoint/2010/main" xmlns="" val="2489933113"/>
              </p:ext>
            </p:extLst>
          </p:nvPr>
        </p:nvGraphicFramePr>
        <p:xfrm>
          <a:off x="838200" y="1154243"/>
          <a:ext cx="10515599" cy="3753725"/>
        </p:xfrm>
        <a:graphic>
          <a:graphicData uri="http://schemas.openxmlformats.org/drawingml/2006/table">
            <a:tbl>
              <a:tblPr firstRow="1" firstCol="1" bandRow="1">
                <a:tableStyleId>{5C22544A-7EE6-4342-B048-85BDC9FD1C3A}</a:tableStyleId>
              </a:tblPr>
              <a:tblGrid>
                <a:gridCol w="642697">
                  <a:extLst>
                    <a:ext uri="{9D8B030D-6E8A-4147-A177-3AD203B41FA5}">
                      <a16:colId xmlns:a16="http://schemas.microsoft.com/office/drawing/2014/main" xmlns="" val="1084733307"/>
                    </a:ext>
                  </a:extLst>
                </a:gridCol>
                <a:gridCol w="3380617">
                  <a:extLst>
                    <a:ext uri="{9D8B030D-6E8A-4147-A177-3AD203B41FA5}">
                      <a16:colId xmlns:a16="http://schemas.microsoft.com/office/drawing/2014/main" xmlns="" val="2611131931"/>
                    </a:ext>
                  </a:extLst>
                </a:gridCol>
                <a:gridCol w="3299117">
                  <a:extLst>
                    <a:ext uri="{9D8B030D-6E8A-4147-A177-3AD203B41FA5}">
                      <a16:colId xmlns:a16="http://schemas.microsoft.com/office/drawing/2014/main" xmlns="" val="1929065954"/>
                    </a:ext>
                  </a:extLst>
                </a:gridCol>
                <a:gridCol w="3193168">
                  <a:extLst>
                    <a:ext uri="{9D8B030D-6E8A-4147-A177-3AD203B41FA5}">
                      <a16:colId xmlns:a16="http://schemas.microsoft.com/office/drawing/2014/main" xmlns="" val="3017398223"/>
                    </a:ext>
                  </a:extLst>
                </a:gridCol>
              </a:tblGrid>
              <a:tr h="684728">
                <a:tc>
                  <a:txBody>
                    <a:bodyPr/>
                    <a:lstStyle/>
                    <a:p>
                      <a:pPr algn="just">
                        <a:lnSpc>
                          <a:spcPct val="107000"/>
                        </a:lnSpc>
                        <a:spcAft>
                          <a:spcPts val="800"/>
                        </a:spcAft>
                      </a:pPr>
                      <a:r>
                        <a:rPr lang="en-IN" sz="2000" b="1" u="sng" dirty="0">
                          <a:solidFill>
                            <a:srgbClr val="000099"/>
                          </a:solidFill>
                          <a:effectLst/>
                          <a:latin typeface="Times New Roman" panose="02020603050405020304" pitchFamily="18" charset="0"/>
                          <a:cs typeface="Times New Roman" panose="02020603050405020304" pitchFamily="18" charset="0"/>
                        </a:rPr>
                        <a:t>No.</a:t>
                      </a:r>
                      <a:endParaRPr lang="en-IN" sz="2000" b="1" u="sng" dirty="0">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07000"/>
                        </a:lnSpc>
                        <a:spcAft>
                          <a:spcPts val="800"/>
                        </a:spcAft>
                      </a:pPr>
                      <a:r>
                        <a:rPr lang="en-IN" sz="2000" b="1" u="sng" dirty="0">
                          <a:solidFill>
                            <a:srgbClr val="000099"/>
                          </a:solidFill>
                          <a:effectLst/>
                          <a:latin typeface="Times New Roman" panose="02020603050405020304" pitchFamily="18" charset="0"/>
                          <a:cs typeface="Times New Roman" panose="02020603050405020304" pitchFamily="18" charset="0"/>
                        </a:rPr>
                        <a:t>Final</a:t>
                      </a:r>
                      <a:endParaRPr lang="en-IN" sz="2000" b="1" u="sng" dirty="0">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07000"/>
                        </a:lnSpc>
                        <a:spcAft>
                          <a:spcPts val="800"/>
                        </a:spcAft>
                      </a:pPr>
                      <a:r>
                        <a:rPr lang="en-IN" sz="2000" b="1" u="sng" dirty="0">
                          <a:solidFill>
                            <a:srgbClr val="000099"/>
                          </a:solidFill>
                          <a:effectLst/>
                          <a:latin typeface="Times New Roman" panose="02020603050405020304" pitchFamily="18" charset="0"/>
                          <a:cs typeface="Times New Roman" panose="02020603050405020304" pitchFamily="18" charset="0"/>
                        </a:rPr>
                        <a:t>finally</a:t>
                      </a:r>
                      <a:endParaRPr lang="en-IN" sz="2000" b="1" u="sng" dirty="0">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07000"/>
                        </a:lnSpc>
                        <a:spcAft>
                          <a:spcPts val="800"/>
                        </a:spcAft>
                      </a:pPr>
                      <a:r>
                        <a:rPr lang="en-IN" sz="2000" b="1" u="sng" dirty="0">
                          <a:solidFill>
                            <a:srgbClr val="000099"/>
                          </a:solidFill>
                          <a:effectLst/>
                          <a:latin typeface="Times New Roman" panose="02020603050405020304" pitchFamily="18" charset="0"/>
                          <a:cs typeface="Times New Roman" panose="02020603050405020304" pitchFamily="18" charset="0"/>
                        </a:rPr>
                        <a:t>finalize</a:t>
                      </a:r>
                      <a:endParaRPr lang="en-IN" sz="2000" b="1" u="sng" dirty="0">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2234540735"/>
                  </a:ext>
                </a:extLst>
              </a:tr>
              <a:tr h="1548806">
                <a:tc>
                  <a:txBody>
                    <a:bodyPr/>
                    <a:lstStyle/>
                    <a:p>
                      <a:pPr algn="just">
                        <a:lnSpc>
                          <a:spcPct val="107000"/>
                        </a:lnSpc>
                        <a:spcAft>
                          <a:spcPts val="800"/>
                        </a:spcAft>
                      </a:pPr>
                      <a:r>
                        <a:rPr lang="en-IN" sz="2000" b="1" dirty="0">
                          <a:solidFill>
                            <a:srgbClr val="000099"/>
                          </a:solidFill>
                          <a:effectLst/>
                          <a:latin typeface="Times New Roman" panose="02020603050405020304" pitchFamily="18" charset="0"/>
                          <a:cs typeface="Times New Roman" panose="02020603050405020304" pitchFamily="18" charset="0"/>
                        </a:rPr>
                        <a:t>1)</a:t>
                      </a:r>
                      <a:endParaRPr lang="en-IN" sz="2000" b="1" dirty="0">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07000"/>
                        </a:lnSpc>
                        <a:spcAft>
                          <a:spcPts val="800"/>
                        </a:spcAft>
                      </a:pPr>
                      <a:r>
                        <a:rPr lang="en-IN" sz="2000" b="1" dirty="0">
                          <a:solidFill>
                            <a:srgbClr val="000099"/>
                          </a:solidFill>
                          <a:effectLst/>
                          <a:latin typeface="Times New Roman" panose="02020603050405020304" pitchFamily="18" charset="0"/>
                          <a:cs typeface="Times New Roman" panose="02020603050405020304" pitchFamily="18" charset="0"/>
                        </a:rPr>
                        <a:t>Final is used to apply restrictions on class, method and variable. Final class can't be inherited, final method can't be overridden and final variable value can't be changed.</a:t>
                      </a:r>
                      <a:endParaRPr lang="en-IN" sz="2000" b="1" dirty="0">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07000"/>
                        </a:lnSpc>
                        <a:spcAft>
                          <a:spcPts val="800"/>
                        </a:spcAft>
                      </a:pPr>
                      <a:r>
                        <a:rPr lang="en-IN" sz="2000" b="1" dirty="0">
                          <a:solidFill>
                            <a:srgbClr val="000099"/>
                          </a:solidFill>
                          <a:effectLst/>
                          <a:latin typeface="Times New Roman" panose="02020603050405020304" pitchFamily="18" charset="0"/>
                          <a:cs typeface="Times New Roman" panose="02020603050405020304" pitchFamily="18" charset="0"/>
                        </a:rPr>
                        <a:t>Finally is used to place important code, it will be executed whether exception is handled or not.</a:t>
                      </a:r>
                      <a:endParaRPr lang="en-IN" sz="2000" b="1" dirty="0">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07000"/>
                        </a:lnSpc>
                        <a:spcAft>
                          <a:spcPts val="800"/>
                        </a:spcAft>
                      </a:pPr>
                      <a:r>
                        <a:rPr lang="en-IN" sz="2000" b="1">
                          <a:solidFill>
                            <a:srgbClr val="000099"/>
                          </a:solidFill>
                          <a:effectLst/>
                          <a:latin typeface="Times New Roman" panose="02020603050405020304" pitchFamily="18" charset="0"/>
                          <a:cs typeface="Times New Roman" panose="02020603050405020304" pitchFamily="18" charset="0"/>
                        </a:rPr>
                        <a:t>Finalize is used to perform clean up processing just before object is garbage collected.</a:t>
                      </a:r>
                      <a:endParaRPr lang="en-IN" sz="2000" b="1">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123433974"/>
                  </a:ext>
                </a:extLst>
              </a:tr>
              <a:tr h="633645">
                <a:tc>
                  <a:txBody>
                    <a:bodyPr/>
                    <a:lstStyle/>
                    <a:p>
                      <a:pPr algn="just">
                        <a:lnSpc>
                          <a:spcPct val="107000"/>
                        </a:lnSpc>
                        <a:spcAft>
                          <a:spcPts val="800"/>
                        </a:spcAft>
                      </a:pPr>
                      <a:r>
                        <a:rPr lang="en-IN" sz="2000" b="1">
                          <a:solidFill>
                            <a:srgbClr val="000099"/>
                          </a:solidFill>
                          <a:effectLst/>
                          <a:latin typeface="Times New Roman" panose="02020603050405020304" pitchFamily="18" charset="0"/>
                          <a:cs typeface="Times New Roman" panose="02020603050405020304" pitchFamily="18" charset="0"/>
                        </a:rPr>
                        <a:t>2)</a:t>
                      </a:r>
                      <a:endParaRPr lang="en-IN" sz="2000" b="1">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07000"/>
                        </a:lnSpc>
                        <a:spcAft>
                          <a:spcPts val="800"/>
                        </a:spcAft>
                      </a:pPr>
                      <a:r>
                        <a:rPr lang="en-IN" sz="2000" b="1">
                          <a:solidFill>
                            <a:srgbClr val="000099"/>
                          </a:solidFill>
                          <a:effectLst/>
                          <a:latin typeface="Times New Roman" panose="02020603050405020304" pitchFamily="18" charset="0"/>
                          <a:cs typeface="Times New Roman" panose="02020603050405020304" pitchFamily="18" charset="0"/>
                        </a:rPr>
                        <a:t>Final is a keyword.</a:t>
                      </a:r>
                      <a:endParaRPr lang="en-IN" sz="2000" b="1">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07000"/>
                        </a:lnSpc>
                        <a:spcAft>
                          <a:spcPts val="800"/>
                        </a:spcAft>
                      </a:pPr>
                      <a:r>
                        <a:rPr lang="en-IN" sz="2000" b="1">
                          <a:solidFill>
                            <a:srgbClr val="000099"/>
                          </a:solidFill>
                          <a:effectLst/>
                          <a:latin typeface="Times New Roman" panose="02020603050405020304" pitchFamily="18" charset="0"/>
                          <a:cs typeface="Times New Roman" panose="02020603050405020304" pitchFamily="18" charset="0"/>
                        </a:rPr>
                        <a:t>Finally is a block.</a:t>
                      </a:r>
                      <a:endParaRPr lang="en-IN" sz="2000" b="1">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07000"/>
                        </a:lnSpc>
                        <a:spcAft>
                          <a:spcPts val="800"/>
                        </a:spcAft>
                      </a:pPr>
                      <a:r>
                        <a:rPr lang="en-IN" sz="2000" b="1" dirty="0">
                          <a:solidFill>
                            <a:srgbClr val="000099"/>
                          </a:solidFill>
                          <a:effectLst/>
                          <a:latin typeface="Times New Roman" panose="02020603050405020304" pitchFamily="18" charset="0"/>
                          <a:cs typeface="Times New Roman" panose="02020603050405020304" pitchFamily="18" charset="0"/>
                        </a:rPr>
                        <a:t>Finalize is a method.</a:t>
                      </a:r>
                      <a:endParaRPr lang="en-IN" sz="2000" b="1" dirty="0">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2876623171"/>
                  </a:ext>
                </a:extLst>
              </a:tr>
            </a:tbl>
          </a:graphicData>
        </a:graphic>
      </p:graphicFrame>
    </p:spTree>
    <p:extLst>
      <p:ext uri="{BB962C8B-B14F-4D97-AF65-F5344CB8AC3E}">
        <p14:creationId xmlns:p14="http://schemas.microsoft.com/office/powerpoint/2010/main" xmlns="" val="3007505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6E43921-B0C3-4755-803F-FA8EEBCC9C59}"/>
              </a:ext>
            </a:extLst>
          </p:cNvPr>
          <p:cNvSpPr>
            <a:spLocks noGrp="1"/>
          </p:cNvSpPr>
          <p:nvPr>
            <p:ph idx="1"/>
          </p:nvPr>
        </p:nvSpPr>
        <p:spPr>
          <a:xfrm>
            <a:off x="363415" y="474710"/>
            <a:ext cx="10515600" cy="5726797"/>
          </a:xfrm>
        </p:spPr>
        <p:txBody>
          <a:bodyPr>
            <a:normAutofit fontScale="92500"/>
          </a:bodyPr>
          <a:lstStyle/>
          <a:p>
            <a:pPr algn="just"/>
            <a:r>
              <a:rPr lang="en-IN" dirty="0">
                <a:latin typeface="Times New Roman" panose="02020603050405020304" pitchFamily="18" charset="0"/>
                <a:cs typeface="Times New Roman" panose="02020603050405020304" pitchFamily="18" charset="0"/>
              </a:rPr>
              <a:t>An exception normally disrupts the normal flow of the application that is why we use exception handling to maintain the normal flow of the application. Let's take a scenario:</a:t>
            </a: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		</a:t>
            </a:r>
            <a:r>
              <a:rPr lang="en-IN" dirty="0">
                <a:solidFill>
                  <a:srgbClr val="000099"/>
                </a:solidFill>
                <a:latin typeface="Times New Roman" panose="02020603050405020304" pitchFamily="18" charset="0"/>
                <a:cs typeface="Times New Roman" panose="02020603050405020304" pitchFamily="18" charset="0"/>
              </a:rPr>
              <a:t>statement 1;  </a:t>
            </a:r>
          </a:p>
          <a:p>
            <a:pPr marL="0" indent="0" algn="just">
              <a:buNone/>
            </a:pPr>
            <a:r>
              <a:rPr lang="en-IN" dirty="0">
                <a:solidFill>
                  <a:srgbClr val="000099"/>
                </a:solidFill>
                <a:latin typeface="Times New Roman" panose="02020603050405020304" pitchFamily="18" charset="0"/>
                <a:cs typeface="Times New Roman" panose="02020603050405020304" pitchFamily="18" charset="0"/>
              </a:rPr>
              <a:t>		statement 2; </a:t>
            </a:r>
            <a:r>
              <a:rPr lang="en-IN" dirty="0">
                <a:solidFill>
                  <a:srgbClr val="FF0000"/>
                </a:solidFill>
                <a:latin typeface="Times New Roman" panose="02020603050405020304" pitchFamily="18" charset="0"/>
                <a:cs typeface="Times New Roman" panose="02020603050405020304" pitchFamily="18" charset="0"/>
              </a:rPr>
              <a:t>//exception occurs</a:t>
            </a:r>
            <a:r>
              <a:rPr lang="en-IN" dirty="0">
                <a:solidFill>
                  <a:srgbClr val="000099"/>
                </a:solidFill>
                <a:latin typeface="Times New Roman" panose="02020603050405020304" pitchFamily="18" charset="0"/>
                <a:cs typeface="Times New Roman" panose="02020603050405020304" pitchFamily="18" charset="0"/>
              </a:rPr>
              <a:t>  </a:t>
            </a:r>
          </a:p>
          <a:p>
            <a:pPr marL="0" indent="0" algn="just">
              <a:buNone/>
            </a:pPr>
            <a:r>
              <a:rPr lang="en-IN" dirty="0">
                <a:solidFill>
                  <a:srgbClr val="000099"/>
                </a:solidFill>
                <a:latin typeface="Times New Roman" panose="02020603050405020304" pitchFamily="18" charset="0"/>
                <a:cs typeface="Times New Roman" panose="02020603050405020304" pitchFamily="18" charset="0"/>
              </a:rPr>
              <a:t>		statement 3;  </a:t>
            </a:r>
          </a:p>
          <a:p>
            <a:pPr marL="0" indent="0" algn="just">
              <a:buNone/>
            </a:pPr>
            <a:r>
              <a:rPr lang="en-IN" dirty="0">
                <a:solidFill>
                  <a:srgbClr val="000099"/>
                </a:solidFill>
                <a:latin typeface="Times New Roman" panose="02020603050405020304" pitchFamily="18" charset="0"/>
                <a:cs typeface="Times New Roman" panose="02020603050405020304" pitchFamily="18" charset="0"/>
              </a:rPr>
              <a:t>		statement 4;  </a:t>
            </a:r>
          </a:p>
          <a:p>
            <a:pPr marL="0" indent="0" algn="just">
              <a:buNone/>
            </a:pP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Suppose there are 4 statements in your program and an exception occurs at statement 2, the rest of the code will not be executed i.e. statement 3 and 4 will not be executed. If we perform exception handling, the rest of the statement will be executed. That is why we use exception handling in Java.</a:t>
            </a: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xmlns="" id="{C1EE5B49-12E0-402A-8E42-06308D69017F}"/>
              </a:ext>
            </a:extLst>
          </p:cNvPr>
          <p:cNvSpPr>
            <a:spLocks noGrp="1"/>
          </p:cNvSpPr>
          <p:nvPr>
            <p:ph type="ftr" sz="quarter" idx="11"/>
          </p:nvPr>
        </p:nvSpPr>
        <p:spPr/>
        <p:txBody>
          <a:bodyPr/>
          <a:lstStyle/>
          <a:p>
            <a:r>
              <a:rPr lang="en-IN" b="1" i="1" dirty="0" err="1" smtClean="0">
                <a:solidFill>
                  <a:srgbClr val="996633"/>
                </a:solidFill>
                <a:latin typeface="Times New Roman" panose="02020603050405020304" pitchFamily="18" charset="0"/>
                <a:cs typeface="Times New Roman" panose="02020603050405020304" pitchFamily="18" charset="0"/>
              </a:rPr>
              <a:t>Swati</a:t>
            </a:r>
            <a:r>
              <a:rPr lang="en-IN" b="1" i="1" dirty="0" smtClean="0">
                <a:solidFill>
                  <a:srgbClr val="996633"/>
                </a:solidFill>
                <a:latin typeface="Times New Roman" panose="02020603050405020304" pitchFamily="18" charset="0"/>
                <a:cs typeface="Times New Roman" panose="02020603050405020304" pitchFamily="18" charset="0"/>
              </a:rPr>
              <a:t> </a:t>
            </a:r>
            <a:r>
              <a:rPr lang="en-IN" b="1" i="1" dirty="0" err="1" smtClean="0">
                <a:solidFill>
                  <a:srgbClr val="996633"/>
                </a:solidFill>
                <a:latin typeface="Times New Roman" panose="02020603050405020304" pitchFamily="18" charset="0"/>
                <a:cs typeface="Times New Roman" panose="02020603050405020304" pitchFamily="18" charset="0"/>
              </a:rPr>
              <a:t>Vaidya</a:t>
            </a:r>
            <a:r>
              <a:rPr lang="en-IN" b="1" i="1" dirty="0" smtClean="0">
                <a:solidFill>
                  <a:srgbClr val="996633"/>
                </a:solidFill>
                <a:latin typeface="Times New Roman" panose="02020603050405020304" pitchFamily="18" charset="0"/>
                <a:cs typeface="Times New Roman" panose="02020603050405020304" pitchFamily="18" charset="0"/>
              </a:rPr>
              <a:t> </a:t>
            </a:r>
            <a:r>
              <a:rPr lang="en-IN" b="1" i="1" dirty="0">
                <a:solidFill>
                  <a:srgbClr val="996633"/>
                </a:solidFill>
                <a:latin typeface="Times New Roman" panose="02020603050405020304" pitchFamily="18" charset="0"/>
                <a:cs typeface="Times New Roman" panose="02020603050405020304" pitchFamily="18" charset="0"/>
              </a:rPr>
              <a:t>(Assistant Professor, Medi-Caps University, Indore)</a:t>
            </a:r>
          </a:p>
        </p:txBody>
      </p:sp>
      <p:pic>
        <p:nvPicPr>
          <p:cNvPr id="7" name="Picture 6">
            <a:extLst>
              <a:ext uri="{FF2B5EF4-FFF2-40B4-BE49-F238E27FC236}">
                <a16:creationId xmlns:a16="http://schemas.microsoft.com/office/drawing/2014/main" xmlns="" id="{8248B8C3-7D1B-492C-9BC2-F010299FE8A0}"/>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879015" y="5545015"/>
            <a:ext cx="1312985" cy="1312985"/>
          </a:xfrm>
          <a:prstGeom prst="rect">
            <a:avLst/>
          </a:prstGeom>
        </p:spPr>
      </p:pic>
    </p:spTree>
    <p:extLst>
      <p:ext uri="{BB962C8B-B14F-4D97-AF65-F5344CB8AC3E}">
        <p14:creationId xmlns:p14="http://schemas.microsoft.com/office/powerpoint/2010/main" xmlns="" val="38907946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0BEEC0C-10DA-45ED-AB47-09F5CE6437F5}"/>
              </a:ext>
            </a:extLst>
          </p:cNvPr>
          <p:cNvSpPr>
            <a:spLocks noGrp="1"/>
          </p:cNvSpPr>
          <p:nvPr>
            <p:ph idx="1"/>
          </p:nvPr>
        </p:nvSpPr>
        <p:spPr>
          <a:xfrm>
            <a:off x="838200" y="314793"/>
            <a:ext cx="10515600" cy="6041557"/>
          </a:xfrm>
        </p:spPr>
        <p:txBody>
          <a:bodyPr>
            <a:normAutofit/>
          </a:bodyPr>
          <a:lstStyle/>
          <a:p>
            <a:pPr algn="just"/>
            <a:r>
              <a:rPr lang="en-IN" sz="3200" b="1" u="sng" dirty="0">
                <a:solidFill>
                  <a:srgbClr val="FF0000"/>
                </a:solidFill>
                <a:latin typeface="Times New Roman" panose="02020603050405020304" pitchFamily="18" charset="0"/>
                <a:cs typeface="Times New Roman" panose="02020603050405020304" pitchFamily="18" charset="0"/>
              </a:rPr>
              <a:t>Java final example:</a:t>
            </a:r>
          </a:p>
          <a:p>
            <a:pPr algn="just"/>
            <a:endParaRPr lang="en-IN" sz="3200" b="1" u="sng" dirty="0">
              <a:solidFill>
                <a:srgbClr val="FF0000"/>
              </a:solidFill>
              <a:latin typeface="Times New Roman" panose="02020603050405020304" pitchFamily="18" charset="0"/>
              <a:cs typeface="Times New Roman" panose="02020603050405020304" pitchFamily="18" charset="0"/>
            </a:endParaRPr>
          </a:p>
          <a:p>
            <a:pPr marL="0" indent="0" algn="just">
              <a:buNone/>
            </a:pPr>
            <a:r>
              <a:rPr lang="en-IN" sz="3200" dirty="0">
                <a:solidFill>
                  <a:srgbClr val="000099"/>
                </a:solidFill>
                <a:latin typeface="Times New Roman" panose="02020603050405020304" pitchFamily="18" charset="0"/>
                <a:cs typeface="Times New Roman" panose="02020603050405020304" pitchFamily="18" charset="0"/>
              </a:rPr>
              <a:t>class </a:t>
            </a:r>
            <a:r>
              <a:rPr lang="en-IN" sz="3200" dirty="0" err="1">
                <a:solidFill>
                  <a:srgbClr val="000099"/>
                </a:solidFill>
                <a:latin typeface="Times New Roman" panose="02020603050405020304" pitchFamily="18" charset="0"/>
                <a:cs typeface="Times New Roman" panose="02020603050405020304" pitchFamily="18" charset="0"/>
              </a:rPr>
              <a:t>FinalExample</a:t>
            </a:r>
            <a:endParaRPr lang="en-IN" sz="3200" dirty="0">
              <a:solidFill>
                <a:srgbClr val="000099"/>
              </a:solidFill>
              <a:latin typeface="Times New Roman" panose="02020603050405020304" pitchFamily="18" charset="0"/>
              <a:cs typeface="Times New Roman" panose="02020603050405020304" pitchFamily="18" charset="0"/>
            </a:endParaRPr>
          </a:p>
          <a:p>
            <a:pPr marL="0" indent="0" algn="just">
              <a:buNone/>
            </a:pPr>
            <a:r>
              <a:rPr lang="en-IN" sz="3200" dirty="0">
                <a:solidFill>
                  <a:srgbClr val="000099"/>
                </a:solidFill>
                <a:latin typeface="Times New Roman" panose="02020603050405020304" pitchFamily="18" charset="0"/>
                <a:cs typeface="Times New Roman" panose="02020603050405020304" pitchFamily="18" charset="0"/>
              </a:rPr>
              <a:t>{  </a:t>
            </a:r>
          </a:p>
          <a:p>
            <a:pPr marL="0" indent="0" algn="just">
              <a:buNone/>
            </a:pPr>
            <a:r>
              <a:rPr lang="en-IN" sz="3200" dirty="0">
                <a:solidFill>
                  <a:srgbClr val="000099"/>
                </a:solidFill>
                <a:latin typeface="Times New Roman" panose="02020603050405020304" pitchFamily="18" charset="0"/>
                <a:cs typeface="Times New Roman" panose="02020603050405020304" pitchFamily="18" charset="0"/>
              </a:rPr>
              <a:t>   public static void main(String[] </a:t>
            </a:r>
            <a:r>
              <a:rPr lang="en-IN" sz="3200" dirty="0" err="1">
                <a:solidFill>
                  <a:srgbClr val="000099"/>
                </a:solidFill>
                <a:latin typeface="Times New Roman" panose="02020603050405020304" pitchFamily="18" charset="0"/>
                <a:cs typeface="Times New Roman" panose="02020603050405020304" pitchFamily="18" charset="0"/>
              </a:rPr>
              <a:t>args</a:t>
            </a:r>
            <a:r>
              <a:rPr lang="en-IN" sz="3200" dirty="0">
                <a:solidFill>
                  <a:srgbClr val="000099"/>
                </a:solidFill>
                <a:latin typeface="Times New Roman" panose="02020603050405020304" pitchFamily="18" charset="0"/>
                <a:cs typeface="Times New Roman" panose="02020603050405020304" pitchFamily="18" charset="0"/>
              </a:rPr>
              <a:t>)</a:t>
            </a:r>
          </a:p>
          <a:p>
            <a:pPr marL="0" indent="0" algn="just">
              <a:buNone/>
            </a:pPr>
            <a:r>
              <a:rPr lang="en-IN" sz="3200" dirty="0">
                <a:solidFill>
                  <a:srgbClr val="000099"/>
                </a:solidFill>
                <a:latin typeface="Times New Roman" panose="02020603050405020304" pitchFamily="18" charset="0"/>
                <a:cs typeface="Times New Roman" panose="02020603050405020304" pitchFamily="18" charset="0"/>
              </a:rPr>
              <a:t>   {  </a:t>
            </a:r>
          </a:p>
          <a:p>
            <a:pPr marL="0" indent="0" algn="just">
              <a:buNone/>
            </a:pPr>
            <a:r>
              <a:rPr lang="en-IN" sz="3200" dirty="0">
                <a:solidFill>
                  <a:srgbClr val="000099"/>
                </a:solidFill>
                <a:latin typeface="Times New Roman" panose="02020603050405020304" pitchFamily="18" charset="0"/>
                <a:cs typeface="Times New Roman" panose="02020603050405020304" pitchFamily="18" charset="0"/>
              </a:rPr>
              <a:t>    final int x=100;  </a:t>
            </a:r>
          </a:p>
          <a:p>
            <a:pPr marL="0" indent="0" algn="just">
              <a:buNone/>
            </a:pPr>
            <a:r>
              <a:rPr lang="en-IN" sz="3200" dirty="0">
                <a:solidFill>
                  <a:srgbClr val="000099"/>
                </a:solidFill>
                <a:latin typeface="Times New Roman" panose="02020603050405020304" pitchFamily="18" charset="0"/>
                <a:cs typeface="Times New Roman" panose="02020603050405020304" pitchFamily="18" charset="0"/>
              </a:rPr>
              <a:t>     x=200;//Compile Time Error  </a:t>
            </a:r>
          </a:p>
          <a:p>
            <a:pPr marL="0" indent="0" algn="just">
              <a:buNone/>
            </a:pPr>
            <a:r>
              <a:rPr lang="en-IN" sz="3200" dirty="0">
                <a:solidFill>
                  <a:srgbClr val="000099"/>
                </a:solidFill>
                <a:latin typeface="Times New Roman" panose="02020603050405020304" pitchFamily="18" charset="0"/>
                <a:cs typeface="Times New Roman" panose="02020603050405020304" pitchFamily="18" charset="0"/>
              </a:rPr>
              <a:t>    }</a:t>
            </a:r>
          </a:p>
          <a:p>
            <a:pPr marL="0" indent="0" algn="just">
              <a:buNone/>
            </a:pPr>
            <a:r>
              <a:rPr lang="en-IN" sz="3200" dirty="0">
                <a:solidFill>
                  <a:srgbClr val="000099"/>
                </a:solidFill>
                <a:latin typeface="Times New Roman" panose="02020603050405020304" pitchFamily="18" charset="0"/>
                <a:cs typeface="Times New Roman" panose="02020603050405020304" pitchFamily="18" charset="0"/>
              </a:rPr>
              <a:t>}  </a:t>
            </a:r>
          </a:p>
          <a:p>
            <a:pPr algn="just"/>
            <a:endParaRPr lang="en-IN" sz="32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xmlns="" id="{874E57F1-60F5-4145-8AB6-95241ABEB0F1}"/>
              </a:ext>
            </a:extLst>
          </p:cNvPr>
          <p:cNvSpPr>
            <a:spLocks noGrp="1"/>
          </p:cNvSpPr>
          <p:nvPr>
            <p:ph type="ftr" sz="quarter" idx="11"/>
          </p:nvPr>
        </p:nvSpPr>
        <p:spPr>
          <a:xfrm>
            <a:off x="4038600" y="6356350"/>
            <a:ext cx="4114800" cy="365125"/>
          </a:xfrm>
        </p:spPr>
        <p:txBody>
          <a:bodyPr/>
          <a:lstStyle/>
          <a:p>
            <a:r>
              <a:rPr lang="en-IN" b="1" i="1" dirty="0" err="1" smtClean="0">
                <a:solidFill>
                  <a:srgbClr val="996633"/>
                </a:solidFill>
                <a:latin typeface="Times New Roman" panose="02020603050405020304" pitchFamily="18" charset="0"/>
                <a:cs typeface="Times New Roman" panose="02020603050405020304" pitchFamily="18" charset="0"/>
              </a:rPr>
              <a:t>Swati</a:t>
            </a:r>
            <a:r>
              <a:rPr lang="en-IN" b="1" i="1" dirty="0" smtClean="0">
                <a:solidFill>
                  <a:srgbClr val="996633"/>
                </a:solidFill>
                <a:latin typeface="Times New Roman" panose="02020603050405020304" pitchFamily="18" charset="0"/>
                <a:cs typeface="Times New Roman" panose="02020603050405020304" pitchFamily="18" charset="0"/>
              </a:rPr>
              <a:t> </a:t>
            </a:r>
            <a:r>
              <a:rPr lang="en-IN" b="1" i="1" dirty="0" err="1" smtClean="0">
                <a:solidFill>
                  <a:srgbClr val="996633"/>
                </a:solidFill>
                <a:latin typeface="Times New Roman" panose="02020603050405020304" pitchFamily="18" charset="0"/>
                <a:cs typeface="Times New Roman" panose="02020603050405020304" pitchFamily="18" charset="0"/>
              </a:rPr>
              <a:t>Vaidya</a:t>
            </a:r>
            <a:r>
              <a:rPr lang="en-IN" b="1" i="1" dirty="0" smtClean="0">
                <a:solidFill>
                  <a:srgbClr val="996633"/>
                </a:solidFill>
                <a:latin typeface="Times New Roman" panose="02020603050405020304" pitchFamily="18" charset="0"/>
                <a:cs typeface="Times New Roman" panose="02020603050405020304" pitchFamily="18" charset="0"/>
              </a:rPr>
              <a:t> </a:t>
            </a:r>
            <a:r>
              <a:rPr lang="en-IN" b="1" i="1" dirty="0">
                <a:solidFill>
                  <a:srgbClr val="996633"/>
                </a:solidFill>
                <a:latin typeface="Times New Roman" panose="02020603050405020304" pitchFamily="18" charset="0"/>
                <a:cs typeface="Times New Roman" panose="02020603050405020304" pitchFamily="18" charset="0"/>
              </a:rPr>
              <a:t>(Assistant Professor, Medi-Caps University, Indore)</a:t>
            </a:r>
          </a:p>
        </p:txBody>
      </p:sp>
      <p:pic>
        <p:nvPicPr>
          <p:cNvPr id="6" name="Picture 5">
            <a:extLst>
              <a:ext uri="{FF2B5EF4-FFF2-40B4-BE49-F238E27FC236}">
                <a16:creationId xmlns:a16="http://schemas.microsoft.com/office/drawing/2014/main" xmlns="" id="{43C197DD-9BA7-42C8-B628-34881A354DFB}"/>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879015" y="5545015"/>
            <a:ext cx="1312985" cy="1312985"/>
          </a:xfrm>
          <a:prstGeom prst="rect">
            <a:avLst/>
          </a:prstGeom>
        </p:spPr>
      </p:pic>
    </p:spTree>
    <p:extLst>
      <p:ext uri="{BB962C8B-B14F-4D97-AF65-F5344CB8AC3E}">
        <p14:creationId xmlns:p14="http://schemas.microsoft.com/office/powerpoint/2010/main" xmlns="" val="21521902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0BEEC0C-10DA-45ED-AB47-09F5CE6437F5}"/>
              </a:ext>
            </a:extLst>
          </p:cNvPr>
          <p:cNvSpPr>
            <a:spLocks noGrp="1"/>
          </p:cNvSpPr>
          <p:nvPr>
            <p:ph idx="1"/>
          </p:nvPr>
        </p:nvSpPr>
        <p:spPr>
          <a:xfrm>
            <a:off x="838200" y="104932"/>
            <a:ext cx="10515600" cy="6753067"/>
          </a:xfrm>
        </p:spPr>
        <p:txBody>
          <a:bodyPr>
            <a:normAutofit fontScale="25000" lnSpcReduction="20000"/>
          </a:bodyPr>
          <a:lstStyle/>
          <a:p>
            <a:r>
              <a:rPr lang="en-IN" sz="11200" b="1" u="sng" dirty="0">
                <a:solidFill>
                  <a:srgbClr val="FF0000"/>
                </a:solidFill>
                <a:latin typeface="Times New Roman" panose="02020603050405020304" pitchFamily="18" charset="0"/>
                <a:cs typeface="Times New Roman" panose="02020603050405020304" pitchFamily="18" charset="0"/>
              </a:rPr>
              <a:t>Java finally example:</a:t>
            </a:r>
          </a:p>
          <a:p>
            <a:endParaRPr lang="en-IN" sz="8000" b="1" u="sng" dirty="0">
              <a:solidFill>
                <a:srgbClr val="FF0000"/>
              </a:solidFill>
              <a:latin typeface="Times New Roman" panose="02020603050405020304" pitchFamily="18" charset="0"/>
              <a:cs typeface="Times New Roman" panose="02020603050405020304" pitchFamily="18" charset="0"/>
            </a:endParaRPr>
          </a:p>
          <a:p>
            <a:pPr marL="0" indent="0">
              <a:buNone/>
            </a:pPr>
            <a:r>
              <a:rPr lang="en-IN" sz="8400" b="1" dirty="0">
                <a:solidFill>
                  <a:srgbClr val="000099"/>
                </a:solidFill>
                <a:latin typeface="Times New Roman" panose="02020603050405020304" pitchFamily="18" charset="0"/>
                <a:cs typeface="Times New Roman" panose="02020603050405020304" pitchFamily="18" charset="0"/>
              </a:rPr>
              <a:t>class </a:t>
            </a:r>
            <a:r>
              <a:rPr lang="en-IN" sz="8400" b="1" dirty="0" err="1">
                <a:solidFill>
                  <a:srgbClr val="000099"/>
                </a:solidFill>
                <a:latin typeface="Times New Roman" panose="02020603050405020304" pitchFamily="18" charset="0"/>
                <a:cs typeface="Times New Roman" panose="02020603050405020304" pitchFamily="18" charset="0"/>
              </a:rPr>
              <a:t>FinallyExample</a:t>
            </a:r>
            <a:endParaRPr lang="en-IN" sz="8400" b="1" dirty="0">
              <a:solidFill>
                <a:srgbClr val="000099"/>
              </a:solidFill>
              <a:latin typeface="Times New Roman" panose="02020603050405020304" pitchFamily="18" charset="0"/>
              <a:cs typeface="Times New Roman" panose="02020603050405020304" pitchFamily="18" charset="0"/>
            </a:endParaRPr>
          </a:p>
          <a:p>
            <a:pPr marL="0" indent="0">
              <a:buNone/>
            </a:pPr>
            <a:r>
              <a:rPr lang="en-IN" sz="8400" b="1" dirty="0">
                <a:solidFill>
                  <a:srgbClr val="000099"/>
                </a:solidFill>
                <a:latin typeface="Times New Roman" panose="02020603050405020304" pitchFamily="18" charset="0"/>
                <a:cs typeface="Times New Roman" panose="02020603050405020304" pitchFamily="18" charset="0"/>
              </a:rPr>
              <a:t>{  </a:t>
            </a:r>
          </a:p>
          <a:p>
            <a:pPr marL="0" indent="0">
              <a:buNone/>
            </a:pPr>
            <a:r>
              <a:rPr lang="en-IN" sz="8400" b="1" dirty="0">
                <a:solidFill>
                  <a:srgbClr val="000099"/>
                </a:solidFill>
                <a:latin typeface="Times New Roman" panose="02020603050405020304" pitchFamily="18" charset="0"/>
                <a:cs typeface="Times New Roman" panose="02020603050405020304" pitchFamily="18" charset="0"/>
              </a:rPr>
              <a:t>   public static void main(String[] </a:t>
            </a:r>
            <a:r>
              <a:rPr lang="en-IN" sz="8400" b="1" dirty="0" err="1">
                <a:solidFill>
                  <a:srgbClr val="000099"/>
                </a:solidFill>
                <a:latin typeface="Times New Roman" panose="02020603050405020304" pitchFamily="18" charset="0"/>
                <a:cs typeface="Times New Roman" panose="02020603050405020304" pitchFamily="18" charset="0"/>
              </a:rPr>
              <a:t>args</a:t>
            </a:r>
            <a:r>
              <a:rPr lang="en-IN" sz="8400" b="1" dirty="0">
                <a:solidFill>
                  <a:srgbClr val="000099"/>
                </a:solidFill>
                <a:latin typeface="Times New Roman" panose="02020603050405020304" pitchFamily="18" charset="0"/>
                <a:cs typeface="Times New Roman" panose="02020603050405020304" pitchFamily="18" charset="0"/>
              </a:rPr>
              <a:t>)</a:t>
            </a:r>
          </a:p>
          <a:p>
            <a:pPr marL="0" indent="0">
              <a:buNone/>
            </a:pPr>
            <a:r>
              <a:rPr lang="en-IN" sz="8400" b="1" dirty="0">
                <a:solidFill>
                  <a:srgbClr val="000099"/>
                </a:solidFill>
                <a:latin typeface="Times New Roman" panose="02020603050405020304" pitchFamily="18" charset="0"/>
                <a:cs typeface="Times New Roman" panose="02020603050405020304" pitchFamily="18" charset="0"/>
              </a:rPr>
              <a:t>  {  </a:t>
            </a:r>
          </a:p>
          <a:p>
            <a:pPr marL="0" indent="0">
              <a:buNone/>
            </a:pPr>
            <a:r>
              <a:rPr lang="en-IN" sz="8400" b="1" dirty="0">
                <a:solidFill>
                  <a:srgbClr val="000099"/>
                </a:solidFill>
                <a:latin typeface="Times New Roman" panose="02020603050405020304" pitchFamily="18" charset="0"/>
                <a:cs typeface="Times New Roman" panose="02020603050405020304" pitchFamily="18" charset="0"/>
              </a:rPr>
              <a:t>    try</a:t>
            </a:r>
          </a:p>
          <a:p>
            <a:pPr marL="0" indent="0">
              <a:buNone/>
            </a:pPr>
            <a:r>
              <a:rPr lang="en-IN" sz="8400" b="1" dirty="0">
                <a:solidFill>
                  <a:srgbClr val="000099"/>
                </a:solidFill>
                <a:latin typeface="Times New Roman" panose="02020603050405020304" pitchFamily="18" charset="0"/>
                <a:cs typeface="Times New Roman" panose="02020603050405020304" pitchFamily="18" charset="0"/>
              </a:rPr>
              <a:t>      {  </a:t>
            </a:r>
          </a:p>
          <a:p>
            <a:pPr marL="0" indent="0">
              <a:buNone/>
            </a:pPr>
            <a:r>
              <a:rPr lang="en-IN" sz="8400" b="1" dirty="0">
                <a:solidFill>
                  <a:srgbClr val="000099"/>
                </a:solidFill>
                <a:latin typeface="Times New Roman" panose="02020603050405020304" pitchFamily="18" charset="0"/>
                <a:cs typeface="Times New Roman" panose="02020603050405020304" pitchFamily="18" charset="0"/>
              </a:rPr>
              <a:t>        int x=300;  </a:t>
            </a:r>
          </a:p>
          <a:p>
            <a:pPr marL="0" indent="0">
              <a:buNone/>
            </a:pPr>
            <a:r>
              <a:rPr lang="en-IN" sz="8400" b="1" dirty="0">
                <a:solidFill>
                  <a:srgbClr val="000099"/>
                </a:solidFill>
                <a:latin typeface="Times New Roman" panose="02020603050405020304" pitchFamily="18" charset="0"/>
                <a:cs typeface="Times New Roman" panose="02020603050405020304" pitchFamily="18" charset="0"/>
              </a:rPr>
              <a:t>       }</a:t>
            </a:r>
          </a:p>
          <a:p>
            <a:pPr marL="0" indent="0">
              <a:buNone/>
            </a:pPr>
            <a:r>
              <a:rPr lang="en-IN" sz="8400" b="1" dirty="0">
                <a:solidFill>
                  <a:srgbClr val="000099"/>
                </a:solidFill>
                <a:latin typeface="Times New Roman" panose="02020603050405020304" pitchFamily="18" charset="0"/>
                <a:cs typeface="Times New Roman" panose="02020603050405020304" pitchFamily="18" charset="0"/>
              </a:rPr>
              <a:t>    catch(Exception e)</a:t>
            </a:r>
          </a:p>
          <a:p>
            <a:pPr marL="0" indent="0">
              <a:buNone/>
            </a:pPr>
            <a:r>
              <a:rPr lang="en-IN" sz="8400" b="1" dirty="0">
                <a:solidFill>
                  <a:srgbClr val="000099"/>
                </a:solidFill>
                <a:latin typeface="Times New Roman" panose="02020603050405020304" pitchFamily="18" charset="0"/>
                <a:cs typeface="Times New Roman" panose="02020603050405020304" pitchFamily="18" charset="0"/>
              </a:rPr>
              <a:t>      {</a:t>
            </a:r>
          </a:p>
          <a:p>
            <a:pPr marL="0" indent="0">
              <a:buNone/>
            </a:pPr>
            <a:r>
              <a:rPr lang="en-IN" sz="8400" b="1" dirty="0">
                <a:solidFill>
                  <a:srgbClr val="000099"/>
                </a:solidFill>
                <a:latin typeface="Times New Roman" panose="02020603050405020304" pitchFamily="18" charset="0"/>
                <a:cs typeface="Times New Roman" panose="02020603050405020304" pitchFamily="18" charset="0"/>
              </a:rPr>
              <a:t>       </a:t>
            </a:r>
            <a:r>
              <a:rPr lang="en-IN" sz="8400" b="1" dirty="0" err="1">
                <a:solidFill>
                  <a:srgbClr val="000099"/>
                </a:solidFill>
                <a:latin typeface="Times New Roman" panose="02020603050405020304" pitchFamily="18" charset="0"/>
                <a:cs typeface="Times New Roman" panose="02020603050405020304" pitchFamily="18" charset="0"/>
              </a:rPr>
              <a:t>System.out.println</a:t>
            </a:r>
            <a:r>
              <a:rPr lang="en-IN" sz="8400" b="1" dirty="0">
                <a:solidFill>
                  <a:srgbClr val="000099"/>
                </a:solidFill>
                <a:latin typeface="Times New Roman" panose="02020603050405020304" pitchFamily="18" charset="0"/>
                <a:cs typeface="Times New Roman" panose="02020603050405020304" pitchFamily="18" charset="0"/>
              </a:rPr>
              <a:t>(e);</a:t>
            </a:r>
          </a:p>
          <a:p>
            <a:pPr marL="0" indent="0">
              <a:buNone/>
            </a:pPr>
            <a:r>
              <a:rPr lang="en-IN" sz="8400" b="1" dirty="0">
                <a:solidFill>
                  <a:srgbClr val="000099"/>
                </a:solidFill>
                <a:latin typeface="Times New Roman" panose="02020603050405020304" pitchFamily="18" charset="0"/>
                <a:cs typeface="Times New Roman" panose="02020603050405020304" pitchFamily="18" charset="0"/>
              </a:rPr>
              <a:t>      }  </a:t>
            </a:r>
          </a:p>
          <a:p>
            <a:pPr marL="0" indent="0">
              <a:buNone/>
            </a:pPr>
            <a:r>
              <a:rPr lang="en-IN" sz="8400" b="1" dirty="0">
                <a:solidFill>
                  <a:srgbClr val="000099"/>
                </a:solidFill>
                <a:latin typeface="Times New Roman" panose="02020603050405020304" pitchFamily="18" charset="0"/>
                <a:cs typeface="Times New Roman" panose="02020603050405020304" pitchFamily="18" charset="0"/>
              </a:rPr>
              <a:t>    finally</a:t>
            </a:r>
          </a:p>
          <a:p>
            <a:pPr marL="0" indent="0">
              <a:buNone/>
            </a:pPr>
            <a:r>
              <a:rPr lang="en-IN" sz="8400" b="1" dirty="0">
                <a:solidFill>
                  <a:srgbClr val="000099"/>
                </a:solidFill>
                <a:latin typeface="Times New Roman" panose="02020603050405020304" pitchFamily="18" charset="0"/>
                <a:cs typeface="Times New Roman" panose="02020603050405020304" pitchFamily="18" charset="0"/>
              </a:rPr>
              <a:t>     {</a:t>
            </a:r>
          </a:p>
          <a:p>
            <a:pPr marL="0" indent="0">
              <a:buNone/>
            </a:pPr>
            <a:r>
              <a:rPr lang="en-IN" sz="8400" b="1" dirty="0">
                <a:solidFill>
                  <a:srgbClr val="000099"/>
                </a:solidFill>
                <a:latin typeface="Times New Roman" panose="02020603050405020304" pitchFamily="18" charset="0"/>
                <a:cs typeface="Times New Roman" panose="02020603050405020304" pitchFamily="18" charset="0"/>
              </a:rPr>
              <a:t>      </a:t>
            </a:r>
            <a:r>
              <a:rPr lang="en-IN" sz="8400" b="1" dirty="0" err="1">
                <a:solidFill>
                  <a:srgbClr val="000099"/>
                </a:solidFill>
                <a:latin typeface="Times New Roman" panose="02020603050405020304" pitchFamily="18" charset="0"/>
                <a:cs typeface="Times New Roman" panose="02020603050405020304" pitchFamily="18" charset="0"/>
              </a:rPr>
              <a:t>System.out.println</a:t>
            </a:r>
            <a:r>
              <a:rPr lang="en-IN" sz="8400" b="1" dirty="0">
                <a:solidFill>
                  <a:srgbClr val="000099"/>
                </a:solidFill>
                <a:latin typeface="Times New Roman" panose="02020603050405020304" pitchFamily="18" charset="0"/>
                <a:cs typeface="Times New Roman" panose="02020603050405020304" pitchFamily="18" charset="0"/>
              </a:rPr>
              <a:t>("finally block is executed");</a:t>
            </a:r>
          </a:p>
          <a:p>
            <a:pPr marL="0" indent="0">
              <a:buNone/>
            </a:pPr>
            <a:r>
              <a:rPr lang="en-IN" sz="8400" b="1" dirty="0">
                <a:solidFill>
                  <a:srgbClr val="000099"/>
                </a:solidFill>
                <a:latin typeface="Times New Roman" panose="02020603050405020304" pitchFamily="18" charset="0"/>
                <a:cs typeface="Times New Roman" panose="02020603050405020304" pitchFamily="18" charset="0"/>
              </a:rPr>
              <a:t>     }  </a:t>
            </a:r>
          </a:p>
          <a:p>
            <a:pPr marL="0" indent="0">
              <a:buNone/>
            </a:pPr>
            <a:r>
              <a:rPr lang="en-IN" sz="8400" b="1" dirty="0">
                <a:solidFill>
                  <a:srgbClr val="000099"/>
                </a:solidFill>
                <a:latin typeface="Times New Roman" panose="02020603050405020304" pitchFamily="18" charset="0"/>
                <a:cs typeface="Times New Roman" panose="02020603050405020304" pitchFamily="18" charset="0"/>
              </a:rPr>
              <a:t>}}  </a:t>
            </a:r>
          </a:p>
          <a:p>
            <a:pPr algn="just"/>
            <a:endParaRPr lang="en-IN" sz="32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xmlns="" id="{874E57F1-60F5-4145-8AB6-95241ABEB0F1}"/>
              </a:ext>
            </a:extLst>
          </p:cNvPr>
          <p:cNvSpPr>
            <a:spLocks noGrp="1"/>
          </p:cNvSpPr>
          <p:nvPr>
            <p:ph type="ftr" sz="quarter" idx="11"/>
          </p:nvPr>
        </p:nvSpPr>
        <p:spPr>
          <a:xfrm>
            <a:off x="4038600" y="6356350"/>
            <a:ext cx="4114800" cy="365125"/>
          </a:xfrm>
        </p:spPr>
        <p:txBody>
          <a:bodyPr/>
          <a:lstStyle/>
          <a:p>
            <a:r>
              <a:rPr lang="en-IN" b="1" i="1" dirty="0" err="1" smtClean="0">
                <a:solidFill>
                  <a:srgbClr val="996633"/>
                </a:solidFill>
                <a:latin typeface="Times New Roman" panose="02020603050405020304" pitchFamily="18" charset="0"/>
                <a:cs typeface="Times New Roman" panose="02020603050405020304" pitchFamily="18" charset="0"/>
              </a:rPr>
              <a:t>Swati</a:t>
            </a:r>
            <a:r>
              <a:rPr lang="en-IN" b="1" i="1" dirty="0" smtClean="0">
                <a:solidFill>
                  <a:srgbClr val="996633"/>
                </a:solidFill>
                <a:latin typeface="Times New Roman" panose="02020603050405020304" pitchFamily="18" charset="0"/>
                <a:cs typeface="Times New Roman" panose="02020603050405020304" pitchFamily="18" charset="0"/>
              </a:rPr>
              <a:t> </a:t>
            </a:r>
            <a:r>
              <a:rPr lang="en-IN" b="1" i="1" dirty="0" err="1" smtClean="0">
                <a:solidFill>
                  <a:srgbClr val="996633"/>
                </a:solidFill>
                <a:latin typeface="Times New Roman" panose="02020603050405020304" pitchFamily="18" charset="0"/>
                <a:cs typeface="Times New Roman" panose="02020603050405020304" pitchFamily="18" charset="0"/>
              </a:rPr>
              <a:t>Vaidya</a:t>
            </a:r>
            <a:r>
              <a:rPr lang="en-IN" b="1" i="1" dirty="0" smtClean="0">
                <a:solidFill>
                  <a:srgbClr val="996633"/>
                </a:solidFill>
                <a:latin typeface="Times New Roman" panose="02020603050405020304" pitchFamily="18" charset="0"/>
                <a:cs typeface="Times New Roman" panose="02020603050405020304" pitchFamily="18" charset="0"/>
              </a:rPr>
              <a:t> </a:t>
            </a:r>
            <a:r>
              <a:rPr lang="en-IN" b="1" i="1" dirty="0">
                <a:solidFill>
                  <a:srgbClr val="996633"/>
                </a:solidFill>
                <a:latin typeface="Times New Roman" panose="02020603050405020304" pitchFamily="18" charset="0"/>
                <a:cs typeface="Times New Roman" panose="02020603050405020304" pitchFamily="18" charset="0"/>
              </a:rPr>
              <a:t>(Assistant Professor, Medi-Caps University, Indore)</a:t>
            </a:r>
          </a:p>
        </p:txBody>
      </p:sp>
      <p:pic>
        <p:nvPicPr>
          <p:cNvPr id="6" name="Picture 5">
            <a:extLst>
              <a:ext uri="{FF2B5EF4-FFF2-40B4-BE49-F238E27FC236}">
                <a16:creationId xmlns:a16="http://schemas.microsoft.com/office/drawing/2014/main" xmlns="" id="{43C197DD-9BA7-42C8-B628-34881A354DFB}"/>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879015" y="5545015"/>
            <a:ext cx="1312985" cy="1312985"/>
          </a:xfrm>
          <a:prstGeom prst="rect">
            <a:avLst/>
          </a:prstGeom>
        </p:spPr>
      </p:pic>
    </p:spTree>
    <p:extLst>
      <p:ext uri="{BB962C8B-B14F-4D97-AF65-F5344CB8AC3E}">
        <p14:creationId xmlns:p14="http://schemas.microsoft.com/office/powerpoint/2010/main" xmlns="" val="41769222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0BEEC0C-10DA-45ED-AB47-09F5CE6437F5}"/>
              </a:ext>
            </a:extLst>
          </p:cNvPr>
          <p:cNvSpPr>
            <a:spLocks noGrp="1"/>
          </p:cNvSpPr>
          <p:nvPr>
            <p:ph idx="1"/>
          </p:nvPr>
        </p:nvSpPr>
        <p:spPr>
          <a:xfrm>
            <a:off x="838200" y="314793"/>
            <a:ext cx="10515600" cy="6543207"/>
          </a:xfrm>
        </p:spPr>
        <p:txBody>
          <a:bodyPr>
            <a:normAutofit fontScale="25000" lnSpcReduction="20000"/>
          </a:bodyPr>
          <a:lstStyle/>
          <a:p>
            <a:r>
              <a:rPr lang="en-IN" sz="11200" b="1" u="sng" dirty="0">
                <a:solidFill>
                  <a:srgbClr val="FF0000"/>
                </a:solidFill>
                <a:latin typeface="Times New Roman" panose="02020603050405020304" pitchFamily="18" charset="0"/>
                <a:cs typeface="Times New Roman" panose="02020603050405020304" pitchFamily="18" charset="0"/>
              </a:rPr>
              <a:t>Java finalize example:</a:t>
            </a:r>
          </a:p>
          <a:p>
            <a:pPr marL="0" indent="0">
              <a:buNone/>
            </a:pPr>
            <a:endParaRPr lang="en-IN" sz="2400" dirty="0">
              <a:solidFill>
                <a:srgbClr val="000099"/>
              </a:solidFill>
              <a:latin typeface="Times New Roman" panose="02020603050405020304" pitchFamily="18" charset="0"/>
              <a:cs typeface="Times New Roman" panose="02020603050405020304" pitchFamily="18" charset="0"/>
            </a:endParaRPr>
          </a:p>
          <a:p>
            <a:pPr marL="0" indent="0">
              <a:buNone/>
            </a:pPr>
            <a:r>
              <a:rPr lang="en-IN" sz="9600" dirty="0">
                <a:solidFill>
                  <a:srgbClr val="000099"/>
                </a:solidFill>
                <a:latin typeface="Times New Roman" panose="02020603050405020304" pitchFamily="18" charset="0"/>
                <a:cs typeface="Times New Roman" panose="02020603050405020304" pitchFamily="18" charset="0"/>
              </a:rPr>
              <a:t>class </a:t>
            </a:r>
            <a:r>
              <a:rPr lang="en-IN" sz="9600" dirty="0" err="1">
                <a:solidFill>
                  <a:srgbClr val="000099"/>
                </a:solidFill>
                <a:latin typeface="Times New Roman" panose="02020603050405020304" pitchFamily="18" charset="0"/>
                <a:cs typeface="Times New Roman" panose="02020603050405020304" pitchFamily="18" charset="0"/>
              </a:rPr>
              <a:t>FinalizeExample</a:t>
            </a:r>
            <a:endParaRPr lang="en-IN" sz="9600" dirty="0">
              <a:solidFill>
                <a:srgbClr val="000099"/>
              </a:solidFill>
              <a:latin typeface="Times New Roman" panose="02020603050405020304" pitchFamily="18" charset="0"/>
              <a:cs typeface="Times New Roman" panose="02020603050405020304" pitchFamily="18" charset="0"/>
            </a:endParaRPr>
          </a:p>
          <a:p>
            <a:pPr marL="0" indent="0">
              <a:buNone/>
            </a:pPr>
            <a:r>
              <a:rPr lang="en-IN" sz="9600" dirty="0">
                <a:solidFill>
                  <a:srgbClr val="000099"/>
                </a:solidFill>
                <a:latin typeface="Times New Roman" panose="02020603050405020304" pitchFamily="18" charset="0"/>
                <a:cs typeface="Times New Roman" panose="02020603050405020304" pitchFamily="18" charset="0"/>
              </a:rPr>
              <a:t>{  </a:t>
            </a:r>
          </a:p>
          <a:p>
            <a:pPr marL="0" indent="0">
              <a:buNone/>
            </a:pPr>
            <a:r>
              <a:rPr lang="en-IN" sz="9600" dirty="0">
                <a:solidFill>
                  <a:srgbClr val="000099"/>
                </a:solidFill>
                <a:latin typeface="Times New Roman" panose="02020603050405020304" pitchFamily="18" charset="0"/>
                <a:cs typeface="Times New Roman" panose="02020603050405020304" pitchFamily="18" charset="0"/>
              </a:rPr>
              <a:t>public void finalize()</a:t>
            </a:r>
          </a:p>
          <a:p>
            <a:pPr marL="0" indent="0">
              <a:buNone/>
            </a:pPr>
            <a:r>
              <a:rPr lang="en-IN" sz="9600" dirty="0">
                <a:solidFill>
                  <a:srgbClr val="000099"/>
                </a:solidFill>
                <a:latin typeface="Times New Roman" panose="02020603050405020304" pitchFamily="18" charset="0"/>
                <a:cs typeface="Times New Roman" panose="02020603050405020304" pitchFamily="18" charset="0"/>
              </a:rPr>
              <a:t>{</a:t>
            </a:r>
          </a:p>
          <a:p>
            <a:pPr marL="0" indent="0">
              <a:buNone/>
            </a:pPr>
            <a:r>
              <a:rPr lang="en-IN" sz="9600" dirty="0" err="1">
                <a:solidFill>
                  <a:srgbClr val="000099"/>
                </a:solidFill>
                <a:latin typeface="Times New Roman" panose="02020603050405020304" pitchFamily="18" charset="0"/>
                <a:cs typeface="Times New Roman" panose="02020603050405020304" pitchFamily="18" charset="0"/>
              </a:rPr>
              <a:t>System.out.println</a:t>
            </a:r>
            <a:r>
              <a:rPr lang="en-IN" sz="9600" dirty="0">
                <a:solidFill>
                  <a:srgbClr val="000099"/>
                </a:solidFill>
                <a:latin typeface="Times New Roman" panose="02020603050405020304" pitchFamily="18" charset="0"/>
                <a:cs typeface="Times New Roman" panose="02020603050405020304" pitchFamily="18" charset="0"/>
              </a:rPr>
              <a:t>("finalize called");</a:t>
            </a:r>
          </a:p>
          <a:p>
            <a:pPr marL="0" indent="0">
              <a:buNone/>
            </a:pPr>
            <a:r>
              <a:rPr lang="en-IN" sz="9600" dirty="0">
                <a:solidFill>
                  <a:srgbClr val="000099"/>
                </a:solidFill>
                <a:latin typeface="Times New Roman" panose="02020603050405020304" pitchFamily="18" charset="0"/>
                <a:cs typeface="Times New Roman" panose="02020603050405020304" pitchFamily="18" charset="0"/>
              </a:rPr>
              <a:t>}  </a:t>
            </a:r>
          </a:p>
          <a:p>
            <a:pPr marL="0" indent="0">
              <a:buNone/>
            </a:pPr>
            <a:r>
              <a:rPr lang="en-IN" sz="9600" dirty="0">
                <a:solidFill>
                  <a:srgbClr val="000099"/>
                </a:solidFill>
                <a:latin typeface="Times New Roman" panose="02020603050405020304" pitchFamily="18" charset="0"/>
                <a:cs typeface="Times New Roman" panose="02020603050405020304" pitchFamily="18" charset="0"/>
              </a:rPr>
              <a:t>public static void main(String[] </a:t>
            </a:r>
            <a:r>
              <a:rPr lang="en-IN" sz="9600" dirty="0" err="1">
                <a:solidFill>
                  <a:srgbClr val="000099"/>
                </a:solidFill>
                <a:latin typeface="Times New Roman" panose="02020603050405020304" pitchFamily="18" charset="0"/>
                <a:cs typeface="Times New Roman" panose="02020603050405020304" pitchFamily="18" charset="0"/>
              </a:rPr>
              <a:t>args</a:t>
            </a:r>
            <a:r>
              <a:rPr lang="en-IN" sz="9600" dirty="0">
                <a:solidFill>
                  <a:srgbClr val="000099"/>
                </a:solidFill>
                <a:latin typeface="Times New Roman" panose="02020603050405020304" pitchFamily="18" charset="0"/>
                <a:cs typeface="Times New Roman" panose="02020603050405020304" pitchFamily="18" charset="0"/>
              </a:rPr>
              <a:t>)</a:t>
            </a:r>
          </a:p>
          <a:p>
            <a:pPr marL="0" indent="0">
              <a:buNone/>
            </a:pPr>
            <a:r>
              <a:rPr lang="en-IN" sz="9600" dirty="0">
                <a:solidFill>
                  <a:srgbClr val="000099"/>
                </a:solidFill>
                <a:latin typeface="Times New Roman" panose="02020603050405020304" pitchFamily="18" charset="0"/>
                <a:cs typeface="Times New Roman" panose="02020603050405020304" pitchFamily="18" charset="0"/>
              </a:rPr>
              <a:t>{  </a:t>
            </a:r>
          </a:p>
          <a:p>
            <a:pPr marL="0" indent="0">
              <a:buNone/>
            </a:pPr>
            <a:r>
              <a:rPr lang="en-IN" sz="9600" dirty="0" err="1">
                <a:solidFill>
                  <a:srgbClr val="000099"/>
                </a:solidFill>
                <a:latin typeface="Times New Roman" panose="02020603050405020304" pitchFamily="18" charset="0"/>
                <a:cs typeface="Times New Roman" panose="02020603050405020304" pitchFamily="18" charset="0"/>
              </a:rPr>
              <a:t>FinalizeExample</a:t>
            </a:r>
            <a:r>
              <a:rPr lang="en-IN" sz="9600" dirty="0">
                <a:solidFill>
                  <a:srgbClr val="000099"/>
                </a:solidFill>
                <a:latin typeface="Times New Roman" panose="02020603050405020304" pitchFamily="18" charset="0"/>
                <a:cs typeface="Times New Roman" panose="02020603050405020304" pitchFamily="18" charset="0"/>
              </a:rPr>
              <a:t> f1=new </a:t>
            </a:r>
            <a:r>
              <a:rPr lang="en-IN" sz="9600" dirty="0" err="1">
                <a:solidFill>
                  <a:srgbClr val="000099"/>
                </a:solidFill>
                <a:latin typeface="Times New Roman" panose="02020603050405020304" pitchFamily="18" charset="0"/>
                <a:cs typeface="Times New Roman" panose="02020603050405020304" pitchFamily="18" charset="0"/>
              </a:rPr>
              <a:t>FinalizeExample</a:t>
            </a:r>
            <a:r>
              <a:rPr lang="en-IN" sz="9600" dirty="0">
                <a:solidFill>
                  <a:srgbClr val="000099"/>
                </a:solidFill>
                <a:latin typeface="Times New Roman" panose="02020603050405020304" pitchFamily="18" charset="0"/>
                <a:cs typeface="Times New Roman" panose="02020603050405020304" pitchFamily="18" charset="0"/>
              </a:rPr>
              <a:t>();  </a:t>
            </a:r>
          </a:p>
          <a:p>
            <a:pPr marL="0" indent="0">
              <a:buNone/>
            </a:pPr>
            <a:r>
              <a:rPr lang="en-IN" sz="9600" dirty="0" err="1">
                <a:solidFill>
                  <a:srgbClr val="000099"/>
                </a:solidFill>
                <a:latin typeface="Times New Roman" panose="02020603050405020304" pitchFamily="18" charset="0"/>
                <a:cs typeface="Times New Roman" panose="02020603050405020304" pitchFamily="18" charset="0"/>
              </a:rPr>
              <a:t>FinalizeExample</a:t>
            </a:r>
            <a:r>
              <a:rPr lang="en-IN" sz="9600" dirty="0">
                <a:solidFill>
                  <a:srgbClr val="000099"/>
                </a:solidFill>
                <a:latin typeface="Times New Roman" panose="02020603050405020304" pitchFamily="18" charset="0"/>
                <a:cs typeface="Times New Roman" panose="02020603050405020304" pitchFamily="18" charset="0"/>
              </a:rPr>
              <a:t> f2=new </a:t>
            </a:r>
            <a:r>
              <a:rPr lang="en-IN" sz="9600" dirty="0" err="1">
                <a:solidFill>
                  <a:srgbClr val="000099"/>
                </a:solidFill>
                <a:latin typeface="Times New Roman" panose="02020603050405020304" pitchFamily="18" charset="0"/>
                <a:cs typeface="Times New Roman" panose="02020603050405020304" pitchFamily="18" charset="0"/>
              </a:rPr>
              <a:t>FinalizeExample</a:t>
            </a:r>
            <a:r>
              <a:rPr lang="en-IN" sz="9600" dirty="0">
                <a:solidFill>
                  <a:srgbClr val="000099"/>
                </a:solidFill>
                <a:latin typeface="Times New Roman" panose="02020603050405020304" pitchFamily="18" charset="0"/>
                <a:cs typeface="Times New Roman" panose="02020603050405020304" pitchFamily="18" charset="0"/>
              </a:rPr>
              <a:t>();  </a:t>
            </a:r>
          </a:p>
          <a:p>
            <a:pPr marL="0" indent="0">
              <a:buNone/>
            </a:pPr>
            <a:r>
              <a:rPr lang="en-IN" sz="9600" dirty="0">
                <a:solidFill>
                  <a:srgbClr val="000099"/>
                </a:solidFill>
                <a:latin typeface="Times New Roman" panose="02020603050405020304" pitchFamily="18" charset="0"/>
                <a:cs typeface="Times New Roman" panose="02020603050405020304" pitchFamily="18" charset="0"/>
              </a:rPr>
              <a:t>f1=null;  </a:t>
            </a:r>
          </a:p>
          <a:p>
            <a:pPr marL="0" indent="0">
              <a:buNone/>
            </a:pPr>
            <a:r>
              <a:rPr lang="en-IN" sz="9600" dirty="0">
                <a:solidFill>
                  <a:srgbClr val="000099"/>
                </a:solidFill>
                <a:latin typeface="Times New Roman" panose="02020603050405020304" pitchFamily="18" charset="0"/>
                <a:cs typeface="Times New Roman" panose="02020603050405020304" pitchFamily="18" charset="0"/>
              </a:rPr>
              <a:t>f2=null;  </a:t>
            </a:r>
          </a:p>
          <a:p>
            <a:pPr marL="0" indent="0">
              <a:buNone/>
            </a:pPr>
            <a:r>
              <a:rPr lang="en-IN" sz="9600" dirty="0" err="1">
                <a:solidFill>
                  <a:srgbClr val="000099"/>
                </a:solidFill>
                <a:latin typeface="Times New Roman" panose="02020603050405020304" pitchFamily="18" charset="0"/>
                <a:cs typeface="Times New Roman" panose="02020603050405020304" pitchFamily="18" charset="0"/>
              </a:rPr>
              <a:t>System.gc</a:t>
            </a:r>
            <a:r>
              <a:rPr lang="en-IN" sz="9600" dirty="0">
                <a:solidFill>
                  <a:srgbClr val="000099"/>
                </a:solidFill>
                <a:latin typeface="Times New Roman" panose="02020603050405020304" pitchFamily="18" charset="0"/>
                <a:cs typeface="Times New Roman" panose="02020603050405020304" pitchFamily="18" charset="0"/>
              </a:rPr>
              <a:t>();  </a:t>
            </a:r>
          </a:p>
          <a:p>
            <a:pPr marL="0" indent="0">
              <a:buNone/>
            </a:pPr>
            <a:r>
              <a:rPr lang="en-IN" sz="9600" dirty="0">
                <a:solidFill>
                  <a:srgbClr val="000099"/>
                </a:solidFill>
                <a:latin typeface="Times New Roman" panose="02020603050405020304" pitchFamily="18" charset="0"/>
                <a:cs typeface="Times New Roman" panose="02020603050405020304" pitchFamily="18" charset="0"/>
              </a:rPr>
              <a:t>}</a:t>
            </a:r>
          </a:p>
          <a:p>
            <a:pPr marL="0" indent="0">
              <a:buNone/>
            </a:pPr>
            <a:r>
              <a:rPr lang="en-IN" sz="9600" dirty="0" smtClean="0">
                <a:solidFill>
                  <a:srgbClr val="000099"/>
                </a:solidFill>
                <a:latin typeface="Times New Roman" panose="02020603050405020304" pitchFamily="18" charset="0"/>
                <a:cs typeface="Times New Roman" panose="02020603050405020304" pitchFamily="18" charset="0"/>
              </a:rPr>
              <a:t>}     </a:t>
            </a:r>
            <a:r>
              <a:rPr lang="en-IN" sz="9600" dirty="0" smtClean="0">
                <a:solidFill>
                  <a:schemeClr val="accent6">
                    <a:lumMod val="75000"/>
                  </a:schemeClr>
                </a:solidFill>
                <a:latin typeface="Times New Roman" panose="02020603050405020304" pitchFamily="18" charset="0"/>
                <a:cs typeface="Times New Roman" panose="02020603050405020304" pitchFamily="18" charset="0"/>
              </a:rPr>
              <a:t>OUTPUT= finalize called</a:t>
            </a:r>
            <a:r>
              <a:rPr lang="en-IN" sz="9600" dirty="0">
                <a:solidFill>
                  <a:srgbClr val="000099"/>
                </a:solidFill>
                <a:latin typeface="Times New Roman" panose="02020603050405020304" pitchFamily="18" charset="0"/>
                <a:cs typeface="Times New Roman" panose="02020603050405020304" pitchFamily="18" charset="0"/>
              </a:rPr>
              <a:t> </a:t>
            </a:r>
          </a:p>
        </p:txBody>
      </p:sp>
      <p:sp>
        <p:nvSpPr>
          <p:cNvPr id="5" name="Footer Placeholder 4">
            <a:extLst>
              <a:ext uri="{FF2B5EF4-FFF2-40B4-BE49-F238E27FC236}">
                <a16:creationId xmlns:a16="http://schemas.microsoft.com/office/drawing/2014/main" xmlns="" id="{874E57F1-60F5-4145-8AB6-95241ABEB0F1}"/>
              </a:ext>
            </a:extLst>
          </p:cNvPr>
          <p:cNvSpPr>
            <a:spLocks noGrp="1"/>
          </p:cNvSpPr>
          <p:nvPr>
            <p:ph type="ftr" sz="quarter" idx="11"/>
          </p:nvPr>
        </p:nvSpPr>
        <p:spPr>
          <a:xfrm>
            <a:off x="4038600" y="6356350"/>
            <a:ext cx="4114800" cy="365125"/>
          </a:xfrm>
        </p:spPr>
        <p:txBody>
          <a:bodyPr/>
          <a:lstStyle/>
          <a:p>
            <a:r>
              <a:rPr lang="en-IN" b="1" i="1" dirty="0" err="1" smtClean="0">
                <a:solidFill>
                  <a:srgbClr val="996633"/>
                </a:solidFill>
                <a:latin typeface="Times New Roman" panose="02020603050405020304" pitchFamily="18" charset="0"/>
                <a:cs typeface="Times New Roman" panose="02020603050405020304" pitchFamily="18" charset="0"/>
              </a:rPr>
              <a:t>Swati</a:t>
            </a:r>
            <a:r>
              <a:rPr lang="en-IN" b="1" i="1" dirty="0" smtClean="0">
                <a:solidFill>
                  <a:srgbClr val="996633"/>
                </a:solidFill>
                <a:latin typeface="Times New Roman" panose="02020603050405020304" pitchFamily="18" charset="0"/>
                <a:cs typeface="Times New Roman" panose="02020603050405020304" pitchFamily="18" charset="0"/>
              </a:rPr>
              <a:t> </a:t>
            </a:r>
            <a:r>
              <a:rPr lang="en-IN" b="1" i="1" dirty="0" err="1" smtClean="0">
                <a:solidFill>
                  <a:srgbClr val="996633"/>
                </a:solidFill>
                <a:latin typeface="Times New Roman" panose="02020603050405020304" pitchFamily="18" charset="0"/>
                <a:cs typeface="Times New Roman" panose="02020603050405020304" pitchFamily="18" charset="0"/>
              </a:rPr>
              <a:t>Vaidya</a:t>
            </a:r>
            <a:r>
              <a:rPr lang="en-IN" b="1" i="1" dirty="0" smtClean="0">
                <a:solidFill>
                  <a:srgbClr val="996633"/>
                </a:solidFill>
                <a:latin typeface="Times New Roman" panose="02020603050405020304" pitchFamily="18" charset="0"/>
                <a:cs typeface="Times New Roman" panose="02020603050405020304" pitchFamily="18" charset="0"/>
              </a:rPr>
              <a:t> </a:t>
            </a:r>
            <a:r>
              <a:rPr lang="en-IN" b="1" i="1" dirty="0">
                <a:solidFill>
                  <a:srgbClr val="996633"/>
                </a:solidFill>
                <a:latin typeface="Times New Roman" panose="02020603050405020304" pitchFamily="18" charset="0"/>
                <a:cs typeface="Times New Roman" panose="02020603050405020304" pitchFamily="18" charset="0"/>
              </a:rPr>
              <a:t>(Assistant Professor, Medi-Caps University, Indore)</a:t>
            </a:r>
          </a:p>
        </p:txBody>
      </p:sp>
      <p:pic>
        <p:nvPicPr>
          <p:cNvPr id="6" name="Picture 5">
            <a:extLst>
              <a:ext uri="{FF2B5EF4-FFF2-40B4-BE49-F238E27FC236}">
                <a16:creationId xmlns:a16="http://schemas.microsoft.com/office/drawing/2014/main" xmlns="" id="{43C197DD-9BA7-42C8-B628-34881A354DFB}"/>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879015" y="5545015"/>
            <a:ext cx="1312985" cy="1312985"/>
          </a:xfrm>
          <a:prstGeom prst="rect">
            <a:avLst/>
          </a:prstGeom>
        </p:spPr>
      </p:pic>
    </p:spTree>
    <p:extLst>
      <p:ext uri="{BB962C8B-B14F-4D97-AF65-F5344CB8AC3E}">
        <p14:creationId xmlns:p14="http://schemas.microsoft.com/office/powerpoint/2010/main" xmlns="" val="41409792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Java Exception propagation</a:t>
            </a:r>
            <a:endParaRPr lang="en-US" dirty="0"/>
          </a:p>
        </p:txBody>
      </p:sp>
      <p:sp>
        <p:nvSpPr>
          <p:cNvPr id="3" name="Content Placeholder 2"/>
          <p:cNvSpPr>
            <a:spLocks noGrp="1"/>
          </p:cNvSpPr>
          <p:nvPr>
            <p:ph idx="1"/>
          </p:nvPr>
        </p:nvSpPr>
        <p:spPr/>
        <p:txBody>
          <a:bodyPr>
            <a:normAutofit/>
          </a:bodyPr>
          <a:lstStyle/>
          <a:p>
            <a:pPr algn="just"/>
            <a:r>
              <a:rPr lang="en-US" sz="3200" dirty="0" smtClean="0"/>
              <a:t>An exception is first thrown from the top of the stack and if it is not caught, it drops down the call stack to the previous method, If not caught there, the exception again drops down to the previous method, and so on until they are caught or until they reach the very bottom of the call stack. This is called exception propagation.</a:t>
            </a:r>
          </a:p>
          <a:p>
            <a:pPr algn="just"/>
            <a:r>
              <a:rPr lang="en-US" sz="3200" b="1" i="1" dirty="0" smtClean="0">
                <a:solidFill>
                  <a:srgbClr val="FF0000"/>
                </a:solidFill>
              </a:rPr>
              <a:t>Note that checked exceptions are not propagated</a:t>
            </a:r>
            <a:endParaRPr lang="en-US" sz="3200" b="1" i="1" dirty="0">
              <a:solidFill>
                <a:srgbClr val="FF0000"/>
              </a:solidFill>
            </a:endParaRPr>
          </a:p>
        </p:txBody>
      </p:sp>
      <p:sp>
        <p:nvSpPr>
          <p:cNvPr id="4" name="Footer Placeholder 3"/>
          <p:cNvSpPr>
            <a:spLocks noGrp="1"/>
          </p:cNvSpPr>
          <p:nvPr>
            <p:ph type="ftr" sz="quarter" idx="11"/>
          </p:nvPr>
        </p:nvSpPr>
        <p:spPr/>
        <p:txBody>
          <a:bodyPr/>
          <a:lstStyle/>
          <a:p>
            <a:r>
              <a:rPr lang="en-IN" smtClean="0"/>
              <a:t>Swati Vaidya (Assistant Professor, Medi-Caps University, Indore)</a:t>
            </a:r>
            <a:endParaRPr lang="en-I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784" y="0"/>
            <a:ext cx="10917072" cy="6509982"/>
          </a:xfrm>
        </p:spPr>
        <p:txBody>
          <a:bodyPr>
            <a:normAutofit fontScale="77500" lnSpcReduction="20000"/>
          </a:bodyPr>
          <a:lstStyle/>
          <a:p>
            <a:pPr>
              <a:buNone/>
            </a:pPr>
            <a:r>
              <a:rPr lang="en-US" dirty="0" smtClean="0"/>
              <a:t>class TestExceptionPropagation1{  </a:t>
            </a:r>
          </a:p>
          <a:p>
            <a:pPr>
              <a:buNone/>
            </a:pPr>
            <a:r>
              <a:rPr lang="en-US" dirty="0" smtClean="0"/>
              <a:t>  void m(){  </a:t>
            </a:r>
          </a:p>
          <a:p>
            <a:pPr>
              <a:buNone/>
            </a:pPr>
            <a:r>
              <a:rPr lang="en-US" dirty="0" smtClean="0"/>
              <a:t>    </a:t>
            </a:r>
            <a:r>
              <a:rPr lang="en-US" dirty="0" err="1" smtClean="0"/>
              <a:t>int</a:t>
            </a:r>
            <a:r>
              <a:rPr lang="en-US" dirty="0" smtClean="0"/>
              <a:t> data=50/0;  </a:t>
            </a:r>
          </a:p>
          <a:p>
            <a:pPr>
              <a:buNone/>
            </a:pPr>
            <a:r>
              <a:rPr lang="en-US" dirty="0" smtClean="0"/>
              <a:t>  }  </a:t>
            </a:r>
          </a:p>
          <a:p>
            <a:pPr>
              <a:buNone/>
            </a:pPr>
            <a:r>
              <a:rPr lang="en-US" dirty="0" smtClean="0"/>
              <a:t>  void n(){  </a:t>
            </a:r>
          </a:p>
          <a:p>
            <a:pPr>
              <a:buNone/>
            </a:pPr>
            <a:r>
              <a:rPr lang="en-US" dirty="0" smtClean="0"/>
              <a:t>    m();  </a:t>
            </a:r>
          </a:p>
          <a:p>
            <a:pPr>
              <a:buNone/>
            </a:pPr>
            <a:r>
              <a:rPr lang="en-US" dirty="0" smtClean="0"/>
              <a:t>  }  </a:t>
            </a:r>
          </a:p>
          <a:p>
            <a:pPr>
              <a:buNone/>
            </a:pPr>
            <a:r>
              <a:rPr lang="en-US" dirty="0" smtClean="0"/>
              <a:t>  void p(){  </a:t>
            </a:r>
          </a:p>
          <a:p>
            <a:pPr>
              <a:buNone/>
            </a:pPr>
            <a:r>
              <a:rPr lang="en-US" dirty="0" smtClean="0"/>
              <a:t>   try{  </a:t>
            </a:r>
          </a:p>
          <a:p>
            <a:pPr>
              <a:buNone/>
            </a:pPr>
            <a:r>
              <a:rPr lang="en-US" dirty="0" smtClean="0"/>
              <a:t>    n();  </a:t>
            </a:r>
          </a:p>
          <a:p>
            <a:pPr>
              <a:buNone/>
            </a:pPr>
            <a:r>
              <a:rPr lang="en-US" dirty="0" smtClean="0"/>
              <a:t>   }catch(Exception e){</a:t>
            </a:r>
            <a:r>
              <a:rPr lang="en-US" dirty="0" err="1" smtClean="0"/>
              <a:t>System.out.println</a:t>
            </a:r>
            <a:r>
              <a:rPr lang="en-US" dirty="0" smtClean="0"/>
              <a:t>("exception handled");}  </a:t>
            </a:r>
          </a:p>
          <a:p>
            <a:pPr>
              <a:buNone/>
            </a:pPr>
            <a:r>
              <a:rPr lang="en-US" dirty="0" smtClean="0"/>
              <a:t>  }  </a:t>
            </a:r>
          </a:p>
          <a:p>
            <a:pPr>
              <a:buNone/>
            </a:pPr>
            <a:r>
              <a:rPr lang="en-US" dirty="0" smtClean="0"/>
              <a:t>  public static void main(String </a:t>
            </a:r>
            <a:r>
              <a:rPr lang="en-US" dirty="0" err="1" smtClean="0"/>
              <a:t>args</a:t>
            </a:r>
            <a:r>
              <a:rPr lang="en-US" dirty="0" smtClean="0"/>
              <a:t>[]){  </a:t>
            </a:r>
          </a:p>
          <a:p>
            <a:pPr>
              <a:buNone/>
            </a:pPr>
            <a:r>
              <a:rPr lang="en-US" dirty="0" smtClean="0"/>
              <a:t>   TestExceptionPropagation1 </a:t>
            </a:r>
            <a:r>
              <a:rPr lang="en-US" dirty="0" err="1" smtClean="0"/>
              <a:t>obj</a:t>
            </a:r>
            <a:r>
              <a:rPr lang="en-US" dirty="0" smtClean="0"/>
              <a:t>=new TestExceptionPropagation1();  </a:t>
            </a:r>
          </a:p>
          <a:p>
            <a:pPr>
              <a:buNone/>
            </a:pPr>
            <a:r>
              <a:rPr lang="en-US" dirty="0" smtClean="0"/>
              <a:t>   </a:t>
            </a:r>
            <a:r>
              <a:rPr lang="en-US" dirty="0" err="1" smtClean="0"/>
              <a:t>obj.p</a:t>
            </a:r>
            <a:r>
              <a:rPr lang="en-US" dirty="0" smtClean="0"/>
              <a:t>();  </a:t>
            </a:r>
          </a:p>
          <a:p>
            <a:pPr>
              <a:buNone/>
            </a:pPr>
            <a:r>
              <a:rPr lang="en-US" dirty="0" smtClean="0"/>
              <a:t>   </a:t>
            </a:r>
            <a:r>
              <a:rPr lang="en-US" dirty="0" err="1" smtClean="0"/>
              <a:t>System.out.println</a:t>
            </a:r>
            <a:r>
              <a:rPr lang="en-US" dirty="0" smtClean="0"/>
              <a:t>("normal flow...");  </a:t>
            </a:r>
          </a:p>
          <a:p>
            <a:pPr>
              <a:buNone/>
            </a:pPr>
            <a:r>
              <a:rPr lang="en-US" dirty="0" smtClean="0"/>
              <a:t>  }  </a:t>
            </a:r>
          </a:p>
          <a:p>
            <a:pPr>
              <a:buNone/>
            </a:pPr>
            <a:r>
              <a:rPr lang="en-US" dirty="0" smtClean="0"/>
              <a:t>}  </a:t>
            </a:r>
          </a:p>
          <a:p>
            <a:endParaRPr lang="en-US" dirty="0"/>
          </a:p>
        </p:txBody>
      </p:sp>
      <p:sp>
        <p:nvSpPr>
          <p:cNvPr id="4" name="Footer Placeholder 3"/>
          <p:cNvSpPr>
            <a:spLocks noGrp="1"/>
          </p:cNvSpPr>
          <p:nvPr>
            <p:ph type="ftr" sz="quarter" idx="11"/>
          </p:nvPr>
        </p:nvSpPr>
        <p:spPr/>
        <p:txBody>
          <a:bodyPr/>
          <a:lstStyle/>
          <a:p>
            <a:r>
              <a:rPr lang="en-IN" smtClean="0"/>
              <a:t>Swati Vaidya (Assistant Professor, Medi-Caps University, Indore)</a:t>
            </a:r>
            <a:endParaRPr lang="en-IN" dirty="0"/>
          </a:p>
        </p:txBody>
      </p:sp>
      <p:sp>
        <p:nvSpPr>
          <p:cNvPr id="9217" name="Rectangle 1"/>
          <p:cNvSpPr>
            <a:spLocks noChangeArrowheads="1"/>
          </p:cNvSpPr>
          <p:nvPr/>
        </p:nvSpPr>
        <p:spPr bwMode="auto">
          <a:xfrm>
            <a:off x="6332562" y="5636524"/>
            <a:ext cx="4694830"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Unicode MS" pitchFamily="34" charset="-128"/>
                <a:cs typeface="Arial" pitchFamily="34" charset="0"/>
              </a:rPr>
              <a:t>Output: exception handled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Unicode MS" pitchFamily="34" charset="-128"/>
                <a:cs typeface="Arial" pitchFamily="34" charset="0"/>
              </a:rPr>
              <a:t>normal flow...</a:t>
            </a:r>
            <a:r>
              <a:rPr kumimoji="0" lang="en-US" sz="2000" b="1" i="0" u="none" strike="noStrike" cap="none" normalizeH="0" baseline="0" dirty="0" smtClean="0">
                <a:ln>
                  <a:noFill/>
                </a:ln>
                <a:solidFill>
                  <a:schemeClr val="tx1"/>
                </a:solidFill>
                <a:effectLst/>
                <a:latin typeface="Arial" pitchFamily="34" charset="0"/>
                <a:cs typeface="Arial" pitchFamily="34" charset="0"/>
              </a:rPr>
              <a:t> </a:t>
            </a:r>
            <a:endParaRPr kumimoji="0" lang="en-US" sz="3600" b="1"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smtClean="0"/>
              <a:t>Swati Vaidya (Assistant Professor, Medi-Caps University, Indore)</a:t>
            </a:r>
            <a:endParaRPr lang="en-IN" dirty="0"/>
          </a:p>
        </p:txBody>
      </p:sp>
      <p:pic>
        <p:nvPicPr>
          <p:cNvPr id="8193" name="Picture 1"/>
          <p:cNvPicPr>
            <a:picLocks noGrp="1" noChangeAspect="1" noChangeArrowheads="1"/>
          </p:cNvPicPr>
          <p:nvPr>
            <p:ph idx="1"/>
          </p:nvPr>
        </p:nvPicPr>
        <p:blipFill>
          <a:blip r:embed="rId2"/>
          <a:srcRect/>
          <a:stretch>
            <a:fillRect/>
          </a:stretch>
        </p:blipFill>
        <p:spPr bwMode="auto">
          <a:xfrm>
            <a:off x="2606722" y="411507"/>
            <a:ext cx="4490825" cy="2457450"/>
          </a:xfrm>
          <a:prstGeom prst="rect">
            <a:avLst/>
          </a:prstGeom>
          <a:noFill/>
          <a:ln w="9525">
            <a:noFill/>
            <a:miter lim="800000"/>
            <a:headEnd/>
            <a:tailEnd/>
          </a:ln>
          <a:effectLst/>
        </p:spPr>
      </p:pic>
      <p:sp>
        <p:nvSpPr>
          <p:cNvPr id="6" name="Rectangle 5"/>
          <p:cNvSpPr/>
          <p:nvPr/>
        </p:nvSpPr>
        <p:spPr>
          <a:xfrm>
            <a:off x="996287" y="3057098"/>
            <a:ext cx="9567080" cy="2677656"/>
          </a:xfrm>
          <a:prstGeom prst="rect">
            <a:avLst/>
          </a:prstGeom>
        </p:spPr>
        <p:txBody>
          <a:bodyPr wrap="square">
            <a:spAutoFit/>
          </a:bodyPr>
          <a:lstStyle/>
          <a:p>
            <a:pPr algn="just"/>
            <a:r>
              <a:rPr lang="en-US" sz="2800" dirty="0" smtClean="0">
                <a:latin typeface="Times New Roman" pitchFamily="18" charset="0"/>
                <a:cs typeface="Times New Roman" pitchFamily="18" charset="0"/>
              </a:rPr>
              <a:t>In the above example exception occurs in m() method where it is not handled, so it is propagated to previous n() method where it is not handled, again it is propagated to p() method where exception is handled. </a:t>
            </a:r>
          </a:p>
          <a:p>
            <a:pPr algn="just"/>
            <a:r>
              <a:rPr lang="en-US" sz="2800" dirty="0" smtClean="0">
                <a:latin typeface="Times New Roman" pitchFamily="18" charset="0"/>
                <a:cs typeface="Times New Roman" pitchFamily="18" charset="0"/>
              </a:rPr>
              <a:t>Exception can be handled in any method in call stack either in main() method, p() method, n() method or m() method.</a:t>
            </a:r>
            <a:endParaRPr lang="en-US" sz="2800" dirty="0">
              <a:latin typeface="Times New Roman" pitchFamily="18" charset="0"/>
              <a:cs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Java throws keyword</a:t>
            </a:r>
          </a:p>
        </p:txBody>
      </p:sp>
      <p:sp>
        <p:nvSpPr>
          <p:cNvPr id="3" name="Content Placeholder 2"/>
          <p:cNvSpPr>
            <a:spLocks noGrp="1"/>
          </p:cNvSpPr>
          <p:nvPr>
            <p:ph idx="1"/>
          </p:nvPr>
        </p:nvSpPr>
        <p:spPr/>
        <p:txBody>
          <a:bodyPr>
            <a:normAutofit fontScale="92500" lnSpcReduction="10000"/>
          </a:bodyPr>
          <a:lstStyle/>
          <a:p>
            <a:r>
              <a:rPr lang="en-US" dirty="0" smtClean="0"/>
              <a:t>The </a:t>
            </a:r>
            <a:r>
              <a:rPr lang="en-US" b="1" dirty="0" smtClean="0"/>
              <a:t>Java throws keyword</a:t>
            </a:r>
            <a:r>
              <a:rPr lang="en-US" dirty="0" smtClean="0"/>
              <a:t> is used to declare an exception. It gives an information to the programmer that there may occur an exception so it is better for the programmer to provide the exception handling code so that normal flow can be maintained.</a:t>
            </a:r>
          </a:p>
          <a:p>
            <a:r>
              <a:rPr lang="en-US" dirty="0" smtClean="0"/>
              <a:t>Exception Handling is mainly used to handle the checked exceptions. If there occurs any unchecked exception such as </a:t>
            </a:r>
            <a:r>
              <a:rPr lang="en-US" dirty="0" err="1" smtClean="0"/>
              <a:t>NullPointerException</a:t>
            </a:r>
            <a:r>
              <a:rPr lang="en-US" dirty="0" smtClean="0"/>
              <a:t>, it is programmers fault that he is not performing check up before the code being used.</a:t>
            </a:r>
          </a:p>
          <a:p>
            <a:r>
              <a:rPr lang="en-US" b="1" dirty="0" smtClean="0"/>
              <a:t>Syntax of java throws</a:t>
            </a:r>
          </a:p>
          <a:p>
            <a:pPr lvl="1">
              <a:buNone/>
            </a:pPr>
            <a:r>
              <a:rPr lang="en-US" sz="2800" dirty="0" err="1" smtClean="0"/>
              <a:t>return_type</a:t>
            </a:r>
            <a:r>
              <a:rPr lang="en-US" sz="2800" dirty="0" smtClean="0"/>
              <a:t> </a:t>
            </a:r>
            <a:r>
              <a:rPr lang="en-US" sz="2800" dirty="0" err="1" smtClean="0"/>
              <a:t>method_name</a:t>
            </a:r>
            <a:r>
              <a:rPr lang="en-US" sz="2800" dirty="0" smtClean="0"/>
              <a:t>() throws </a:t>
            </a:r>
            <a:r>
              <a:rPr lang="en-US" sz="2800" dirty="0" err="1" smtClean="0"/>
              <a:t>exception_class_name</a:t>
            </a:r>
            <a:r>
              <a:rPr lang="en-US" sz="2800" dirty="0" smtClean="0"/>
              <a:t>{  </a:t>
            </a:r>
          </a:p>
          <a:p>
            <a:pPr lvl="1">
              <a:buNone/>
            </a:pPr>
            <a:r>
              <a:rPr lang="en-US" sz="2800" dirty="0" smtClean="0"/>
              <a:t>//method code  </a:t>
            </a:r>
          </a:p>
          <a:p>
            <a:pPr lvl="1">
              <a:buNone/>
            </a:pPr>
            <a:r>
              <a:rPr lang="en-US" sz="2800" dirty="0" smtClean="0"/>
              <a:t>}</a:t>
            </a:r>
          </a:p>
          <a:p>
            <a:endParaRPr lang="en-US" dirty="0"/>
          </a:p>
        </p:txBody>
      </p:sp>
      <p:sp>
        <p:nvSpPr>
          <p:cNvPr id="4" name="Footer Placeholder 3"/>
          <p:cNvSpPr>
            <a:spLocks noGrp="1"/>
          </p:cNvSpPr>
          <p:nvPr>
            <p:ph type="ftr" sz="quarter" idx="11"/>
          </p:nvPr>
        </p:nvSpPr>
        <p:spPr/>
        <p:txBody>
          <a:bodyPr/>
          <a:lstStyle/>
          <a:p>
            <a:r>
              <a:rPr lang="en-IN" smtClean="0"/>
              <a:t>Swati Vaidya (Assistant Professor, Medi-Caps University, Indore)</a:t>
            </a:r>
            <a:endParaRPr lang="en-I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32263"/>
            <a:ext cx="10515600" cy="5644700"/>
          </a:xfrm>
        </p:spPr>
        <p:txBody>
          <a:bodyPr/>
          <a:lstStyle/>
          <a:p>
            <a:r>
              <a:rPr lang="en-US" b="1" dirty="0" smtClean="0"/>
              <a:t>Which exception should be declared with throws?</a:t>
            </a:r>
          </a:p>
          <a:p>
            <a:r>
              <a:rPr lang="en-US" b="1" dirty="0" err="1" smtClean="0"/>
              <a:t>Ans</a:t>
            </a:r>
            <a:r>
              <a:rPr lang="en-US" b="1" dirty="0" smtClean="0"/>
              <a:t>)</a:t>
            </a:r>
            <a:r>
              <a:rPr lang="en-US" dirty="0" smtClean="0"/>
              <a:t> checked exception only</a:t>
            </a:r>
          </a:p>
          <a:p>
            <a:endParaRPr lang="en-US" dirty="0" smtClean="0"/>
          </a:p>
          <a:p>
            <a:r>
              <a:rPr lang="en-US" b="1" dirty="0" smtClean="0"/>
              <a:t>Advantage of Java throws keyword</a:t>
            </a:r>
          </a:p>
          <a:p>
            <a:r>
              <a:rPr lang="en-US" dirty="0" smtClean="0"/>
              <a:t>Now Checked Exception can be propagated (forwarded in call stack).</a:t>
            </a:r>
          </a:p>
          <a:p>
            <a:r>
              <a:rPr lang="en-US" dirty="0" smtClean="0"/>
              <a:t>It provides information to the caller of the method about the exception.</a:t>
            </a:r>
          </a:p>
          <a:p>
            <a:endParaRPr lang="en-US" dirty="0" smtClean="0"/>
          </a:p>
          <a:p>
            <a:r>
              <a:rPr lang="en-US" dirty="0" smtClean="0"/>
              <a:t>Let's see the example of java throws clause which describes that checked exceptions can be propagated by throws keyword. (in next Slide)</a:t>
            </a:r>
            <a:endParaRPr lang="en-US" dirty="0"/>
          </a:p>
        </p:txBody>
      </p:sp>
      <p:sp>
        <p:nvSpPr>
          <p:cNvPr id="4" name="Footer Placeholder 3"/>
          <p:cNvSpPr>
            <a:spLocks noGrp="1"/>
          </p:cNvSpPr>
          <p:nvPr>
            <p:ph type="ftr" sz="quarter" idx="11"/>
          </p:nvPr>
        </p:nvSpPr>
        <p:spPr/>
        <p:txBody>
          <a:bodyPr/>
          <a:lstStyle/>
          <a:p>
            <a:r>
              <a:rPr lang="en-IN" smtClean="0"/>
              <a:t>Swati Vaidya (Assistant Professor, Medi-Caps University, Indore)</a:t>
            </a:r>
            <a:endParaRPr lang="en-I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858000"/>
          </a:xfrm>
        </p:spPr>
        <p:txBody>
          <a:bodyPr>
            <a:normAutofit fontScale="77500" lnSpcReduction="20000"/>
          </a:bodyPr>
          <a:lstStyle/>
          <a:p>
            <a:pPr>
              <a:buNone/>
            </a:pPr>
            <a:r>
              <a:rPr lang="en-US" dirty="0" smtClean="0"/>
              <a:t>import </a:t>
            </a:r>
            <a:r>
              <a:rPr lang="en-US" dirty="0" err="1" smtClean="0"/>
              <a:t>java.io.IOException</a:t>
            </a:r>
            <a:r>
              <a:rPr lang="en-US" dirty="0" smtClean="0"/>
              <a:t>;  </a:t>
            </a:r>
          </a:p>
          <a:p>
            <a:pPr>
              <a:buNone/>
            </a:pPr>
            <a:r>
              <a:rPr lang="en-US" dirty="0" smtClean="0"/>
              <a:t>class Testthrows1{  </a:t>
            </a:r>
          </a:p>
          <a:p>
            <a:pPr>
              <a:buNone/>
            </a:pPr>
            <a:r>
              <a:rPr lang="en-US" dirty="0" smtClean="0"/>
              <a:t>  void m()throws </a:t>
            </a:r>
            <a:r>
              <a:rPr lang="en-US" dirty="0" err="1" smtClean="0"/>
              <a:t>IOException</a:t>
            </a:r>
            <a:r>
              <a:rPr lang="en-US" dirty="0" smtClean="0"/>
              <a:t>{  </a:t>
            </a:r>
          </a:p>
          <a:p>
            <a:pPr>
              <a:buNone/>
            </a:pPr>
            <a:r>
              <a:rPr lang="en-US" dirty="0" smtClean="0"/>
              <a:t>    throw new </a:t>
            </a:r>
            <a:r>
              <a:rPr lang="en-US" dirty="0" err="1" smtClean="0"/>
              <a:t>IOException</a:t>
            </a:r>
            <a:r>
              <a:rPr lang="en-US" dirty="0" smtClean="0"/>
              <a:t>("device error"); </a:t>
            </a:r>
          </a:p>
          <a:p>
            <a:pPr>
              <a:buNone/>
            </a:pPr>
            <a:r>
              <a:rPr lang="en-US" dirty="0" smtClean="0"/>
              <a:t>  }  </a:t>
            </a:r>
          </a:p>
          <a:p>
            <a:pPr>
              <a:buNone/>
            </a:pPr>
            <a:r>
              <a:rPr lang="en-US" dirty="0" smtClean="0"/>
              <a:t>  void n()throws </a:t>
            </a:r>
            <a:r>
              <a:rPr lang="en-US" dirty="0" err="1" smtClean="0"/>
              <a:t>IOException</a:t>
            </a:r>
            <a:r>
              <a:rPr lang="en-US" dirty="0" smtClean="0"/>
              <a:t>{  </a:t>
            </a:r>
          </a:p>
          <a:p>
            <a:pPr>
              <a:buNone/>
            </a:pPr>
            <a:r>
              <a:rPr lang="en-US" dirty="0" smtClean="0"/>
              <a:t>    m();  </a:t>
            </a:r>
          </a:p>
          <a:p>
            <a:pPr>
              <a:buNone/>
            </a:pPr>
            <a:r>
              <a:rPr lang="en-US" dirty="0" smtClean="0"/>
              <a:t>  }  </a:t>
            </a:r>
          </a:p>
          <a:p>
            <a:pPr>
              <a:buNone/>
            </a:pPr>
            <a:r>
              <a:rPr lang="en-US" dirty="0" smtClean="0"/>
              <a:t>  void p(){  </a:t>
            </a:r>
          </a:p>
          <a:p>
            <a:pPr>
              <a:buNone/>
            </a:pPr>
            <a:r>
              <a:rPr lang="en-US" dirty="0" smtClean="0"/>
              <a:t>   try{  </a:t>
            </a:r>
          </a:p>
          <a:p>
            <a:pPr>
              <a:buNone/>
            </a:pPr>
            <a:r>
              <a:rPr lang="en-US" dirty="0" smtClean="0"/>
              <a:t>    n();  </a:t>
            </a:r>
          </a:p>
          <a:p>
            <a:pPr>
              <a:buNone/>
            </a:pPr>
            <a:r>
              <a:rPr lang="en-US" dirty="0" smtClean="0"/>
              <a:t>   }catch(Exception e){</a:t>
            </a:r>
            <a:r>
              <a:rPr lang="en-US" dirty="0" err="1" smtClean="0"/>
              <a:t>System.out.println</a:t>
            </a:r>
            <a:r>
              <a:rPr lang="en-US" dirty="0" smtClean="0"/>
              <a:t>("exception handled");}  </a:t>
            </a:r>
          </a:p>
          <a:p>
            <a:pPr>
              <a:buNone/>
            </a:pPr>
            <a:r>
              <a:rPr lang="en-US" dirty="0" smtClean="0"/>
              <a:t>  }  </a:t>
            </a:r>
          </a:p>
          <a:p>
            <a:pPr>
              <a:buNone/>
            </a:pPr>
            <a:r>
              <a:rPr lang="en-US" dirty="0" smtClean="0"/>
              <a:t>  public static void main(String </a:t>
            </a:r>
            <a:r>
              <a:rPr lang="en-US" dirty="0" err="1" smtClean="0"/>
              <a:t>args</a:t>
            </a:r>
            <a:r>
              <a:rPr lang="en-US" dirty="0" smtClean="0"/>
              <a:t>[]){  </a:t>
            </a:r>
          </a:p>
          <a:p>
            <a:pPr>
              <a:buNone/>
            </a:pPr>
            <a:r>
              <a:rPr lang="en-US" dirty="0" smtClean="0"/>
              <a:t>   Testthrows1 </a:t>
            </a:r>
            <a:r>
              <a:rPr lang="en-US" dirty="0" err="1" smtClean="0"/>
              <a:t>obj</a:t>
            </a:r>
            <a:r>
              <a:rPr lang="en-US" dirty="0" smtClean="0"/>
              <a:t>=new Testthrows1();  </a:t>
            </a:r>
          </a:p>
          <a:p>
            <a:pPr>
              <a:buNone/>
            </a:pPr>
            <a:r>
              <a:rPr lang="en-US" dirty="0" smtClean="0"/>
              <a:t>   </a:t>
            </a:r>
            <a:r>
              <a:rPr lang="en-US" dirty="0" err="1" smtClean="0"/>
              <a:t>obj.p</a:t>
            </a:r>
            <a:r>
              <a:rPr lang="en-US" dirty="0" smtClean="0"/>
              <a:t>();  </a:t>
            </a:r>
          </a:p>
          <a:p>
            <a:pPr>
              <a:buNone/>
            </a:pPr>
            <a:r>
              <a:rPr lang="en-US" dirty="0" smtClean="0"/>
              <a:t>   </a:t>
            </a:r>
            <a:r>
              <a:rPr lang="en-US" dirty="0" err="1" smtClean="0"/>
              <a:t>System.out.println</a:t>
            </a:r>
            <a:r>
              <a:rPr lang="en-US" dirty="0" smtClean="0"/>
              <a:t>("normal flow...");  </a:t>
            </a:r>
          </a:p>
          <a:p>
            <a:pPr>
              <a:buNone/>
            </a:pPr>
            <a:r>
              <a:rPr lang="en-US" dirty="0" smtClean="0"/>
              <a:t>  }  </a:t>
            </a:r>
          </a:p>
          <a:p>
            <a:pPr>
              <a:buNone/>
            </a:pPr>
            <a:r>
              <a:rPr lang="en-US" dirty="0" smtClean="0"/>
              <a:t>}  </a:t>
            </a:r>
          </a:p>
          <a:p>
            <a:endParaRPr lang="en-US" dirty="0"/>
          </a:p>
        </p:txBody>
      </p:sp>
      <p:sp>
        <p:nvSpPr>
          <p:cNvPr id="4" name="Footer Placeholder 3"/>
          <p:cNvSpPr>
            <a:spLocks noGrp="1"/>
          </p:cNvSpPr>
          <p:nvPr>
            <p:ph type="ftr" sz="quarter" idx="11"/>
          </p:nvPr>
        </p:nvSpPr>
        <p:spPr/>
        <p:txBody>
          <a:bodyPr/>
          <a:lstStyle/>
          <a:p>
            <a:r>
              <a:rPr lang="en-IN" smtClean="0"/>
              <a:t>Swati Vaidya (Assistant Professor, Medi-Caps University, Indore)</a:t>
            </a:r>
            <a:endParaRPr lang="en-IN" dirty="0"/>
          </a:p>
        </p:txBody>
      </p:sp>
      <p:sp>
        <p:nvSpPr>
          <p:cNvPr id="5" name="Rectangle 1"/>
          <p:cNvSpPr>
            <a:spLocks noChangeArrowheads="1"/>
          </p:cNvSpPr>
          <p:nvPr/>
        </p:nvSpPr>
        <p:spPr bwMode="auto">
          <a:xfrm>
            <a:off x="6332562" y="5636524"/>
            <a:ext cx="4694830"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Unicode MS" pitchFamily="34" charset="-128"/>
                <a:cs typeface="Arial" pitchFamily="34" charset="0"/>
              </a:rPr>
              <a:t>Output: exception handled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Unicode MS" pitchFamily="34" charset="-128"/>
                <a:cs typeface="Arial" pitchFamily="34" charset="0"/>
              </a:rPr>
              <a:t>normal flow...</a:t>
            </a:r>
            <a:r>
              <a:rPr kumimoji="0" lang="en-US" sz="2000" b="1" i="0" u="none" strike="noStrike" cap="none" normalizeH="0" baseline="0" dirty="0" smtClean="0">
                <a:ln>
                  <a:noFill/>
                </a:ln>
                <a:solidFill>
                  <a:schemeClr val="tx1"/>
                </a:solidFill>
                <a:effectLst/>
                <a:latin typeface="Arial" pitchFamily="34" charset="0"/>
                <a:cs typeface="Arial" pitchFamily="34" charset="0"/>
              </a:rPr>
              <a:t> </a:t>
            </a:r>
            <a:endParaRPr kumimoji="0" lang="en-US" sz="3600" b="1"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Difference between throw and throws in Java</a:t>
            </a:r>
            <a:br>
              <a:rPr lang="en-US" b="1" dirty="0" smtClean="0"/>
            </a:br>
            <a:endParaRPr lang="en-US" dirty="0"/>
          </a:p>
        </p:txBody>
      </p:sp>
      <p:sp>
        <p:nvSpPr>
          <p:cNvPr id="4" name="Footer Placeholder 3"/>
          <p:cNvSpPr>
            <a:spLocks noGrp="1"/>
          </p:cNvSpPr>
          <p:nvPr>
            <p:ph type="ftr" sz="quarter" idx="11"/>
          </p:nvPr>
        </p:nvSpPr>
        <p:spPr/>
        <p:txBody>
          <a:bodyPr/>
          <a:lstStyle/>
          <a:p>
            <a:r>
              <a:rPr lang="en-IN" smtClean="0"/>
              <a:t>Swati Vaidya (Assistant Professor, Medi-Caps University, Indore)</a:t>
            </a:r>
            <a:endParaRPr lang="en-IN" dirty="0"/>
          </a:p>
        </p:txBody>
      </p:sp>
      <p:graphicFrame>
        <p:nvGraphicFramePr>
          <p:cNvPr id="5" name="Table 4"/>
          <p:cNvGraphicFramePr>
            <a:graphicFrameLocks noGrp="1"/>
          </p:cNvGraphicFramePr>
          <p:nvPr/>
        </p:nvGraphicFramePr>
        <p:xfrm>
          <a:off x="1595272" y="1115451"/>
          <a:ext cx="9063630" cy="5053336"/>
        </p:xfrm>
        <a:graphic>
          <a:graphicData uri="http://schemas.openxmlformats.org/drawingml/2006/table">
            <a:tbl>
              <a:tblPr firstRow="1" bandRow="1">
                <a:tableStyleId>{5C22544A-7EE6-4342-B048-85BDC9FD1C3A}</a:tableStyleId>
              </a:tblPr>
              <a:tblGrid>
                <a:gridCol w="874973"/>
                <a:gridCol w="3930555"/>
                <a:gridCol w="4258102"/>
              </a:tblGrid>
              <a:tr h="379130">
                <a:tc>
                  <a:txBody>
                    <a:bodyPr/>
                    <a:lstStyle/>
                    <a:p>
                      <a:r>
                        <a:rPr lang="en-US" dirty="0" smtClean="0"/>
                        <a:t>No.</a:t>
                      </a:r>
                      <a:endParaRPr lang="en-US" dirty="0"/>
                    </a:p>
                  </a:txBody>
                  <a:tcPr anchor="ctr"/>
                </a:tc>
                <a:tc>
                  <a:txBody>
                    <a:bodyPr/>
                    <a:lstStyle/>
                    <a:p>
                      <a:r>
                        <a:rPr lang="en-US" dirty="0" smtClean="0"/>
                        <a:t>throw</a:t>
                      </a:r>
                      <a:endParaRPr lang="en-US" dirty="0"/>
                    </a:p>
                  </a:txBody>
                  <a:tcPr anchor="ctr"/>
                </a:tc>
                <a:tc>
                  <a:txBody>
                    <a:bodyPr/>
                    <a:lstStyle/>
                    <a:p>
                      <a:r>
                        <a:rPr lang="en-US" dirty="0" smtClean="0"/>
                        <a:t>throws</a:t>
                      </a:r>
                      <a:endParaRPr lang="en-US" dirty="0"/>
                    </a:p>
                  </a:txBody>
                  <a:tcPr/>
                </a:tc>
              </a:tr>
              <a:tr h="934841">
                <a:tc>
                  <a:txBody>
                    <a:bodyPr/>
                    <a:lstStyle/>
                    <a:p>
                      <a:r>
                        <a:rPr lang="en-US"/>
                        <a:t>1)</a:t>
                      </a:r>
                    </a:p>
                  </a:txBody>
                  <a:tcPr anchor="ctr"/>
                </a:tc>
                <a:tc>
                  <a:txBody>
                    <a:bodyPr/>
                    <a:lstStyle/>
                    <a:p>
                      <a:r>
                        <a:rPr lang="en-US"/>
                        <a:t>Java throw keyword is used to explicitly throw an exception.</a:t>
                      </a:r>
                    </a:p>
                  </a:txBody>
                  <a:tcPr anchor="ctr"/>
                </a:tc>
                <a:tc>
                  <a:txBody>
                    <a:bodyPr/>
                    <a:lstStyle/>
                    <a:p>
                      <a:r>
                        <a:rPr lang="en-US"/>
                        <a:t>Java throws keyword is used to declare an exception.</a:t>
                      </a:r>
                    </a:p>
                  </a:txBody>
                  <a:tcPr anchor="ctr"/>
                </a:tc>
              </a:tr>
              <a:tr h="934841">
                <a:tc>
                  <a:txBody>
                    <a:bodyPr/>
                    <a:lstStyle/>
                    <a:p>
                      <a:r>
                        <a:rPr lang="en-US"/>
                        <a:t>2)</a:t>
                      </a:r>
                    </a:p>
                  </a:txBody>
                  <a:tcPr anchor="ctr"/>
                </a:tc>
                <a:tc>
                  <a:txBody>
                    <a:bodyPr/>
                    <a:lstStyle/>
                    <a:p>
                      <a:r>
                        <a:rPr lang="en-US" dirty="0"/>
                        <a:t>Checked exception cannot be propagated using throw only.</a:t>
                      </a:r>
                    </a:p>
                  </a:txBody>
                  <a:tcPr anchor="ctr"/>
                </a:tc>
                <a:tc>
                  <a:txBody>
                    <a:bodyPr/>
                    <a:lstStyle/>
                    <a:p>
                      <a:r>
                        <a:rPr lang="en-US"/>
                        <a:t>Checked exception can be propagated with throws.</a:t>
                      </a:r>
                    </a:p>
                  </a:txBody>
                  <a:tcPr anchor="ctr"/>
                </a:tc>
              </a:tr>
              <a:tr h="654389">
                <a:tc>
                  <a:txBody>
                    <a:bodyPr/>
                    <a:lstStyle/>
                    <a:p>
                      <a:r>
                        <a:rPr lang="en-US"/>
                        <a:t>3)</a:t>
                      </a:r>
                    </a:p>
                  </a:txBody>
                  <a:tcPr anchor="ctr"/>
                </a:tc>
                <a:tc>
                  <a:txBody>
                    <a:bodyPr/>
                    <a:lstStyle/>
                    <a:p>
                      <a:r>
                        <a:rPr lang="en-US"/>
                        <a:t>Throw is followed by an instance.</a:t>
                      </a:r>
                    </a:p>
                  </a:txBody>
                  <a:tcPr anchor="ctr"/>
                </a:tc>
                <a:tc>
                  <a:txBody>
                    <a:bodyPr/>
                    <a:lstStyle/>
                    <a:p>
                      <a:r>
                        <a:rPr lang="en-US"/>
                        <a:t>Throws is followed by class.</a:t>
                      </a:r>
                    </a:p>
                  </a:txBody>
                  <a:tcPr anchor="ctr"/>
                </a:tc>
              </a:tr>
              <a:tr h="654389">
                <a:tc>
                  <a:txBody>
                    <a:bodyPr/>
                    <a:lstStyle/>
                    <a:p>
                      <a:r>
                        <a:rPr lang="en-US"/>
                        <a:t>4)</a:t>
                      </a:r>
                    </a:p>
                  </a:txBody>
                  <a:tcPr anchor="ctr"/>
                </a:tc>
                <a:tc>
                  <a:txBody>
                    <a:bodyPr/>
                    <a:lstStyle/>
                    <a:p>
                      <a:r>
                        <a:rPr lang="en-US"/>
                        <a:t>Throw is used within the method.</a:t>
                      </a:r>
                    </a:p>
                  </a:txBody>
                  <a:tcPr anchor="ctr"/>
                </a:tc>
                <a:tc>
                  <a:txBody>
                    <a:bodyPr/>
                    <a:lstStyle/>
                    <a:p>
                      <a:r>
                        <a:rPr lang="en-US"/>
                        <a:t>Throws is used with the method signature.</a:t>
                      </a:r>
                    </a:p>
                  </a:txBody>
                  <a:tcPr anchor="ctr"/>
                </a:tc>
              </a:tr>
              <a:tr h="1495746">
                <a:tc>
                  <a:txBody>
                    <a:bodyPr/>
                    <a:lstStyle/>
                    <a:p>
                      <a:r>
                        <a:rPr lang="en-US"/>
                        <a:t>5)</a:t>
                      </a:r>
                    </a:p>
                  </a:txBody>
                  <a:tcPr anchor="ctr"/>
                </a:tc>
                <a:tc>
                  <a:txBody>
                    <a:bodyPr/>
                    <a:lstStyle/>
                    <a:p>
                      <a:r>
                        <a:rPr lang="en-US"/>
                        <a:t>You cannot throw multiple exceptions.</a:t>
                      </a:r>
                    </a:p>
                  </a:txBody>
                  <a:tcPr anchor="ctr"/>
                </a:tc>
                <a:tc>
                  <a:txBody>
                    <a:bodyPr/>
                    <a:lstStyle/>
                    <a:p>
                      <a:r>
                        <a:rPr lang="en-US" dirty="0"/>
                        <a:t>You can declare multiple exceptions e.g.</a:t>
                      </a:r>
                      <a:br>
                        <a:rPr lang="en-US" dirty="0"/>
                      </a:br>
                      <a:r>
                        <a:rPr lang="en-US" dirty="0"/>
                        <a:t>public void method()throws </a:t>
                      </a:r>
                      <a:r>
                        <a:rPr lang="en-US" dirty="0" err="1"/>
                        <a:t>IOException,SQLException</a:t>
                      </a:r>
                      <a:r>
                        <a:rPr lang="en-US" dirty="0"/>
                        <a:t>.</a:t>
                      </a:r>
                    </a:p>
                  </a:txBody>
                  <a:tcPr anchor="ct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ooter Placeholder 20">
            <a:extLst>
              <a:ext uri="{FF2B5EF4-FFF2-40B4-BE49-F238E27FC236}">
                <a16:creationId xmlns:a16="http://schemas.microsoft.com/office/drawing/2014/main" xmlns="" id="{26AD030E-4FD9-42D9-B4CB-A47BB3540416}"/>
              </a:ext>
            </a:extLst>
          </p:cNvPr>
          <p:cNvSpPr>
            <a:spLocks noGrp="1"/>
          </p:cNvSpPr>
          <p:nvPr>
            <p:ph type="ftr" sz="quarter" idx="11"/>
          </p:nvPr>
        </p:nvSpPr>
        <p:spPr/>
        <p:txBody>
          <a:bodyPr/>
          <a:lstStyle/>
          <a:p>
            <a:r>
              <a:rPr lang="en-IN" b="1" i="1" dirty="0" err="1" smtClean="0">
                <a:solidFill>
                  <a:srgbClr val="996633"/>
                </a:solidFill>
                <a:latin typeface="Times New Roman" panose="02020603050405020304" pitchFamily="18" charset="0"/>
                <a:cs typeface="Times New Roman" panose="02020603050405020304" pitchFamily="18" charset="0"/>
              </a:rPr>
              <a:t>Swati</a:t>
            </a:r>
            <a:r>
              <a:rPr lang="en-IN" b="1" i="1" dirty="0" smtClean="0">
                <a:solidFill>
                  <a:srgbClr val="996633"/>
                </a:solidFill>
                <a:latin typeface="Times New Roman" panose="02020603050405020304" pitchFamily="18" charset="0"/>
                <a:cs typeface="Times New Roman" panose="02020603050405020304" pitchFamily="18" charset="0"/>
              </a:rPr>
              <a:t> </a:t>
            </a:r>
            <a:r>
              <a:rPr lang="en-IN" b="1" i="1" dirty="0" err="1" smtClean="0">
                <a:solidFill>
                  <a:srgbClr val="996633"/>
                </a:solidFill>
                <a:latin typeface="Times New Roman" panose="02020603050405020304" pitchFamily="18" charset="0"/>
                <a:cs typeface="Times New Roman" panose="02020603050405020304" pitchFamily="18" charset="0"/>
              </a:rPr>
              <a:t>Vaidya</a:t>
            </a:r>
            <a:r>
              <a:rPr lang="en-IN" b="1" i="1" dirty="0" smtClean="0">
                <a:solidFill>
                  <a:srgbClr val="996633"/>
                </a:solidFill>
                <a:latin typeface="Times New Roman" panose="02020603050405020304" pitchFamily="18" charset="0"/>
                <a:cs typeface="Times New Roman" panose="02020603050405020304" pitchFamily="18" charset="0"/>
              </a:rPr>
              <a:t> </a:t>
            </a:r>
            <a:r>
              <a:rPr lang="en-IN" b="1" i="1" dirty="0">
                <a:solidFill>
                  <a:srgbClr val="996633"/>
                </a:solidFill>
                <a:latin typeface="Times New Roman" panose="02020603050405020304" pitchFamily="18" charset="0"/>
                <a:cs typeface="Times New Roman" panose="02020603050405020304" pitchFamily="18" charset="0"/>
              </a:rPr>
              <a:t>(Assistant Professor, Medi-Caps University, Indore)</a:t>
            </a:r>
          </a:p>
        </p:txBody>
      </p:sp>
      <p:pic>
        <p:nvPicPr>
          <p:cNvPr id="22" name="Picture 21">
            <a:extLst>
              <a:ext uri="{FF2B5EF4-FFF2-40B4-BE49-F238E27FC236}">
                <a16:creationId xmlns:a16="http://schemas.microsoft.com/office/drawing/2014/main" xmlns="" id="{F2E08C83-CA6A-4456-8A78-68FDB7801B8E}"/>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879015" y="5545015"/>
            <a:ext cx="1312985" cy="1312985"/>
          </a:xfrm>
          <a:prstGeom prst="rect">
            <a:avLst/>
          </a:prstGeom>
        </p:spPr>
      </p:pic>
      <p:sp>
        <p:nvSpPr>
          <p:cNvPr id="5" name="Content Placeholder 4">
            <a:extLst>
              <a:ext uri="{FF2B5EF4-FFF2-40B4-BE49-F238E27FC236}">
                <a16:creationId xmlns:a16="http://schemas.microsoft.com/office/drawing/2014/main" xmlns="" id="{378413FE-7409-45A2-A48F-386864445AE0}"/>
              </a:ext>
            </a:extLst>
          </p:cNvPr>
          <p:cNvSpPr>
            <a:spLocks noGrp="1"/>
          </p:cNvSpPr>
          <p:nvPr>
            <p:ph idx="1"/>
          </p:nvPr>
        </p:nvSpPr>
        <p:spPr>
          <a:xfrm>
            <a:off x="838200" y="1322363"/>
            <a:ext cx="10515600" cy="4854600"/>
          </a:xfrm>
        </p:spPr>
        <p:txBody>
          <a:bodyPr>
            <a:normAutofit/>
          </a:bodyPr>
          <a:lstStyle/>
          <a:p>
            <a:pPr algn="just"/>
            <a:r>
              <a:rPr lang="en-IN" sz="3200" b="1" u="sng" dirty="0">
                <a:latin typeface="Times New Roman" panose="02020603050405020304" pitchFamily="18" charset="0"/>
                <a:cs typeface="Times New Roman" panose="02020603050405020304" pitchFamily="18" charset="0"/>
              </a:rPr>
              <a:t>Hierarchy of Java Exception classes</a:t>
            </a:r>
          </a:p>
          <a:p>
            <a:pPr algn="just"/>
            <a:r>
              <a:rPr lang="en-IN" sz="3200" dirty="0">
                <a:latin typeface="Times New Roman" panose="02020603050405020304" pitchFamily="18" charset="0"/>
                <a:cs typeface="Times New Roman" panose="02020603050405020304" pitchFamily="18" charset="0"/>
              </a:rPr>
              <a:t>The java.lang.Throwable class is the root class of Java Exception hierarchy</a:t>
            </a:r>
          </a:p>
          <a:p>
            <a:pPr algn="just"/>
            <a:r>
              <a:rPr lang="en-IN" sz="3200" dirty="0">
                <a:latin typeface="Times New Roman" panose="02020603050405020304" pitchFamily="18" charset="0"/>
                <a:cs typeface="Times New Roman" panose="02020603050405020304" pitchFamily="18" charset="0"/>
              </a:rPr>
              <a:t>Which is inherited by two subclasses: Exception and Error.</a:t>
            </a:r>
          </a:p>
          <a:p>
            <a:pPr algn="just"/>
            <a:r>
              <a:rPr lang="en-US" sz="3200" dirty="0">
                <a:latin typeface="Times New Roman" panose="02020603050405020304" pitchFamily="18" charset="0"/>
                <a:cs typeface="Times New Roman" panose="02020603050405020304" pitchFamily="18" charset="0"/>
              </a:rPr>
              <a:t>A hierarchy of Java Exception classes are given in next slide:</a:t>
            </a:r>
            <a:endParaRPr lang="en-IN" sz="3200" dirty="0">
              <a:latin typeface="Times New Roman" panose="02020603050405020304" pitchFamily="18" charset="0"/>
              <a:cs typeface="Times New Roman" panose="02020603050405020304" pitchFamily="18" charset="0"/>
            </a:endParaRPr>
          </a:p>
          <a:p>
            <a:pPr marL="0" indent="0" algn="just">
              <a:buNone/>
            </a:pP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8006835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algn="ctr" eaLnBrk="1" hangingPunct="1"/>
            <a:r>
              <a:rPr lang="en-IN" sz="4800" b="1" u="sng" smtClean="0">
                <a:solidFill>
                  <a:srgbClr val="FF0000"/>
                </a:solidFill>
                <a:latin typeface="Times New Roman" pitchFamily="18" charset="0"/>
                <a:cs typeface="Times New Roman" pitchFamily="18" charset="0"/>
              </a:rPr>
              <a:t>Multithreading in Java</a:t>
            </a:r>
            <a:endParaRPr lang="en-IN" sz="4800" u="sng" smtClean="0">
              <a:solidFill>
                <a:srgbClr val="FF0000"/>
              </a:solidFill>
            </a:endParaRPr>
          </a:p>
        </p:txBody>
      </p:sp>
      <p:sp>
        <p:nvSpPr>
          <p:cNvPr id="3" name="Content Placeholder 2">
            <a:extLst>
              <a:ext uri="{FF2B5EF4-FFF2-40B4-BE49-F238E27FC236}"/>
            </a:extLst>
          </p:cNvPr>
          <p:cNvSpPr>
            <a:spLocks noGrp="1"/>
          </p:cNvSpPr>
          <p:nvPr>
            <p:ph idx="1"/>
          </p:nvPr>
        </p:nvSpPr>
        <p:spPr/>
        <p:txBody>
          <a:bodyPr rtlCol="0">
            <a:normAutofit lnSpcReduction="10000"/>
          </a:bodyPr>
          <a:lstStyle/>
          <a:p>
            <a:pPr algn="just" eaLnBrk="1" fontAlgn="auto" hangingPunct="1">
              <a:spcAft>
                <a:spcPts val="0"/>
              </a:spcAft>
              <a:buFont typeface="Arial" panose="020B0604020202020204" pitchFamily="34" charset="0"/>
              <a:buChar char="•"/>
              <a:defRPr/>
            </a:pPr>
            <a:r>
              <a:rPr lang="en-IN" dirty="0">
                <a:latin typeface="Times New Roman" panose="02020603050405020304" pitchFamily="18" charset="0"/>
                <a:cs typeface="Times New Roman" panose="02020603050405020304" pitchFamily="18" charset="0"/>
              </a:rPr>
              <a:t>Multithreading in Java is a process of executing multiple threads simultaneously.</a:t>
            </a:r>
          </a:p>
          <a:p>
            <a:pPr algn="just" eaLnBrk="1" fontAlgn="auto" hangingPunct="1">
              <a:spcAft>
                <a:spcPts val="0"/>
              </a:spcAft>
              <a:buFont typeface="Arial" panose="020B0604020202020204" pitchFamily="34" charset="0"/>
              <a:buChar char="•"/>
              <a:defRPr/>
            </a:pPr>
            <a:r>
              <a:rPr lang="en-IN" dirty="0">
                <a:latin typeface="Times New Roman" panose="02020603050405020304" pitchFamily="18" charset="0"/>
                <a:cs typeface="Times New Roman" panose="02020603050405020304" pitchFamily="18" charset="0"/>
              </a:rPr>
              <a:t>A thread is a lightweight sub-process, the smallest unit of processing.</a:t>
            </a:r>
          </a:p>
          <a:p>
            <a:pPr algn="just" eaLnBrk="1" fontAlgn="auto" hangingPunct="1">
              <a:spcAft>
                <a:spcPts val="0"/>
              </a:spcAft>
              <a:buFont typeface="Arial" panose="020B0604020202020204" pitchFamily="34" charset="0"/>
              <a:buChar char="•"/>
              <a:defRPr/>
            </a:pPr>
            <a:r>
              <a:rPr lang="en-IN" dirty="0">
                <a:latin typeface="Times New Roman" panose="02020603050405020304" pitchFamily="18" charset="0"/>
                <a:cs typeface="Times New Roman" panose="02020603050405020304" pitchFamily="18" charset="0"/>
              </a:rPr>
              <a:t>Multiprocessing and multithreading, both are used to achieve multitasking.</a:t>
            </a:r>
          </a:p>
          <a:p>
            <a:pPr algn="just" eaLnBrk="1" fontAlgn="auto" hangingPunct="1">
              <a:spcAft>
                <a:spcPts val="0"/>
              </a:spcAft>
              <a:buFont typeface="Arial" panose="020B0604020202020204" pitchFamily="34" charset="0"/>
              <a:buChar char="•"/>
              <a:defRPr/>
            </a:pPr>
            <a:r>
              <a:rPr lang="en-IN" dirty="0">
                <a:latin typeface="Times New Roman" panose="02020603050405020304" pitchFamily="18" charset="0"/>
                <a:cs typeface="Times New Roman" panose="02020603050405020304" pitchFamily="18" charset="0"/>
              </a:rPr>
              <a:t>However, we use multithreading than multiprocessing because threads use a shared memory area. </a:t>
            </a:r>
          </a:p>
          <a:p>
            <a:pPr algn="just" eaLnBrk="1" fontAlgn="auto" hangingPunct="1">
              <a:spcAft>
                <a:spcPts val="0"/>
              </a:spcAft>
              <a:buFont typeface="Arial" panose="020B0604020202020204" pitchFamily="34" charset="0"/>
              <a:buChar char="•"/>
              <a:defRPr/>
            </a:pPr>
            <a:r>
              <a:rPr lang="en-IN" dirty="0">
                <a:latin typeface="Times New Roman" panose="02020603050405020304" pitchFamily="18" charset="0"/>
                <a:cs typeface="Times New Roman" panose="02020603050405020304" pitchFamily="18" charset="0"/>
              </a:rPr>
              <a:t>They don't allocate separate memory area so saves memory, and context-switching between the threads takes less time than process.</a:t>
            </a:r>
          </a:p>
          <a:p>
            <a:pPr algn="just" eaLnBrk="1" fontAlgn="auto" hangingPunct="1">
              <a:spcAft>
                <a:spcPts val="0"/>
              </a:spcAft>
              <a:buFont typeface="Arial" panose="020B0604020202020204" pitchFamily="34" charset="0"/>
              <a:buChar char="•"/>
              <a:defRPr/>
            </a:pPr>
            <a:r>
              <a:rPr lang="en-IN" dirty="0">
                <a:latin typeface="Times New Roman" panose="02020603050405020304" pitchFamily="18" charset="0"/>
                <a:cs typeface="Times New Roman" panose="02020603050405020304" pitchFamily="18" charset="0"/>
              </a:rPr>
              <a:t>Java Multithreading is mostly used in games, animation, etc.</a:t>
            </a:r>
          </a:p>
          <a:p>
            <a:pPr algn="just" eaLnBrk="1" fontAlgn="auto" hangingPunct="1">
              <a:spcAft>
                <a:spcPts val="0"/>
              </a:spcAft>
              <a:buFont typeface="Arial" panose="020B0604020202020204" pitchFamily="34" charset="0"/>
              <a:buChar char="•"/>
              <a:defRPr/>
            </a:pPr>
            <a:endParaRPr lang="en-IN" sz="3200" dirty="0">
              <a:latin typeface="Times New Roman" panose="02020603050405020304" pitchFamily="18" charset="0"/>
              <a:cs typeface="Times New Roman" panose="02020603050405020304" pitchFamily="18" charset="0"/>
            </a:endParaRPr>
          </a:p>
        </p:txBody>
      </p:sp>
      <p:sp>
        <p:nvSpPr>
          <p:cNvPr id="3076" name="Footer Placeholder 4"/>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IN" b="1" i="1" smtClean="0">
                <a:solidFill>
                  <a:srgbClr val="996633"/>
                </a:solidFill>
                <a:latin typeface="Times New Roman" pitchFamily="18" charset="0"/>
                <a:cs typeface="Times New Roman" pitchFamily="18" charset="0"/>
              </a:rPr>
              <a:t>Arpit Deo (Assistant Professor, Medi-Caps University, Indore)</a:t>
            </a:r>
          </a:p>
        </p:txBody>
      </p:sp>
      <p:pic>
        <p:nvPicPr>
          <p:cNvPr id="3077" name="Picture 6"/>
          <p:cNvPicPr>
            <a:picLocks noChangeAspect="1"/>
          </p:cNvPicPr>
          <p:nvPr/>
        </p:nvPicPr>
        <p:blipFill>
          <a:blip r:embed="rId3"/>
          <a:srcRect/>
          <a:stretch>
            <a:fillRect/>
          </a:stretch>
        </p:blipFill>
        <p:spPr bwMode="auto">
          <a:xfrm>
            <a:off x="10879138" y="5545138"/>
            <a:ext cx="1312862" cy="1312862"/>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2"/>
          <p:cNvSpPr>
            <a:spLocks noGrp="1"/>
          </p:cNvSpPr>
          <p:nvPr>
            <p:ph idx="1"/>
          </p:nvPr>
        </p:nvSpPr>
        <p:spPr>
          <a:xfrm>
            <a:off x="363538" y="474663"/>
            <a:ext cx="10515600" cy="5726112"/>
          </a:xfrm>
        </p:spPr>
        <p:txBody>
          <a:bodyPr/>
          <a:lstStyle/>
          <a:p>
            <a:pPr algn="just" eaLnBrk="1" hangingPunct="1">
              <a:buFont typeface="Wingdings" pitchFamily="2" charset="2"/>
              <a:buChar char="q"/>
            </a:pPr>
            <a:r>
              <a:rPr lang="en-IN" b="1" u="sng" smtClean="0">
                <a:solidFill>
                  <a:srgbClr val="FF0000"/>
                </a:solidFill>
                <a:latin typeface="Times New Roman" pitchFamily="18" charset="0"/>
                <a:cs typeface="Times New Roman" pitchFamily="18" charset="0"/>
              </a:rPr>
              <a:t>Advantages of Java Multithreading:</a:t>
            </a:r>
          </a:p>
          <a:p>
            <a:pPr algn="just" eaLnBrk="1" hangingPunct="1"/>
            <a:r>
              <a:rPr lang="en-IN" smtClean="0">
                <a:latin typeface="Times New Roman" pitchFamily="18" charset="0"/>
                <a:cs typeface="Times New Roman" pitchFamily="18" charset="0"/>
              </a:rPr>
              <a:t>It doesn't block the user because threads are independent and you can perform multiple operations at the same time.</a:t>
            </a:r>
          </a:p>
          <a:p>
            <a:pPr algn="just" eaLnBrk="1" hangingPunct="1"/>
            <a:r>
              <a:rPr lang="en-IN" smtClean="0">
                <a:latin typeface="Times New Roman" pitchFamily="18" charset="0"/>
                <a:cs typeface="Times New Roman" pitchFamily="18" charset="0"/>
              </a:rPr>
              <a:t>You can perform many operations together, so it saves time.</a:t>
            </a:r>
          </a:p>
          <a:p>
            <a:pPr algn="just" eaLnBrk="1" hangingPunct="1"/>
            <a:r>
              <a:rPr lang="en-IN" smtClean="0">
                <a:latin typeface="Times New Roman" pitchFamily="18" charset="0"/>
                <a:cs typeface="Times New Roman" pitchFamily="18" charset="0"/>
              </a:rPr>
              <a:t>Threads are independent, so it doesn't affect other threads if an exception occurs in a single thread.</a:t>
            </a:r>
          </a:p>
          <a:p>
            <a:pPr algn="just" eaLnBrk="1" hangingPunct="1">
              <a:buFont typeface="Wingdings" pitchFamily="2" charset="2"/>
              <a:buChar char="q"/>
            </a:pPr>
            <a:r>
              <a:rPr lang="en-IN" b="1" u="sng" smtClean="0">
                <a:solidFill>
                  <a:srgbClr val="FF0000"/>
                </a:solidFill>
                <a:latin typeface="Times New Roman" pitchFamily="18" charset="0"/>
                <a:cs typeface="Times New Roman" pitchFamily="18" charset="0"/>
              </a:rPr>
              <a:t>Multitasking:</a:t>
            </a:r>
          </a:p>
          <a:p>
            <a:pPr algn="just" eaLnBrk="1" hangingPunct="1"/>
            <a:r>
              <a:rPr lang="en-IN" smtClean="0">
                <a:latin typeface="Times New Roman" pitchFamily="18" charset="0"/>
                <a:cs typeface="Times New Roman" pitchFamily="18" charset="0"/>
              </a:rPr>
              <a:t>Multitasking is a process of executing multiple tasks simultaneously. We use multitasking to utilize the CPU. Multitasking can be achieved in two ways:</a:t>
            </a:r>
          </a:p>
          <a:p>
            <a:pPr algn="just" eaLnBrk="1" hangingPunct="1"/>
            <a:r>
              <a:rPr lang="en-IN" smtClean="0">
                <a:latin typeface="Times New Roman" pitchFamily="18" charset="0"/>
                <a:cs typeface="Times New Roman" pitchFamily="18" charset="0"/>
              </a:rPr>
              <a:t>Process-based Multitasking (Multiprocessing)</a:t>
            </a:r>
          </a:p>
          <a:p>
            <a:pPr algn="just" eaLnBrk="1" hangingPunct="1"/>
            <a:r>
              <a:rPr lang="en-IN" smtClean="0">
                <a:latin typeface="Times New Roman" pitchFamily="18" charset="0"/>
                <a:cs typeface="Times New Roman" pitchFamily="18" charset="0"/>
              </a:rPr>
              <a:t>Thread-based Multitasking (Multithreading)</a:t>
            </a:r>
          </a:p>
          <a:p>
            <a:pPr algn="just" eaLnBrk="1" hangingPunct="1"/>
            <a:endParaRPr lang="en-IN" smtClean="0">
              <a:latin typeface="Times New Roman" pitchFamily="18" charset="0"/>
              <a:cs typeface="Times New Roman" pitchFamily="18" charset="0"/>
            </a:endParaRPr>
          </a:p>
        </p:txBody>
      </p:sp>
      <p:sp>
        <p:nvSpPr>
          <p:cNvPr id="4099" name="Footer Placeholder 4"/>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IN" b="1" i="1" smtClean="0">
                <a:solidFill>
                  <a:srgbClr val="996633"/>
                </a:solidFill>
                <a:latin typeface="Times New Roman" pitchFamily="18" charset="0"/>
                <a:cs typeface="Times New Roman" pitchFamily="18" charset="0"/>
              </a:rPr>
              <a:t>Arpit Deo (Assistant Professor, Medi-Caps University, Indore)</a:t>
            </a:r>
          </a:p>
        </p:txBody>
      </p:sp>
      <p:pic>
        <p:nvPicPr>
          <p:cNvPr id="4100" name="Picture 6"/>
          <p:cNvPicPr>
            <a:picLocks noChangeAspect="1"/>
          </p:cNvPicPr>
          <p:nvPr/>
        </p:nvPicPr>
        <p:blipFill>
          <a:blip r:embed="rId3"/>
          <a:srcRect/>
          <a:stretch>
            <a:fillRect/>
          </a:stretch>
        </p:blipFill>
        <p:spPr bwMode="auto">
          <a:xfrm>
            <a:off x="10879138" y="5545138"/>
            <a:ext cx="1312862" cy="1312862"/>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20"/>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IN" b="1" i="1" smtClean="0">
                <a:solidFill>
                  <a:srgbClr val="996633"/>
                </a:solidFill>
                <a:latin typeface="Times New Roman" pitchFamily="18" charset="0"/>
                <a:cs typeface="Times New Roman" pitchFamily="18" charset="0"/>
              </a:rPr>
              <a:t>Arpit Deo (Assistant Professor, Medi-Caps University, Indore)</a:t>
            </a:r>
          </a:p>
        </p:txBody>
      </p:sp>
      <p:pic>
        <p:nvPicPr>
          <p:cNvPr id="5123" name="Picture 21"/>
          <p:cNvPicPr>
            <a:picLocks noChangeAspect="1"/>
          </p:cNvPicPr>
          <p:nvPr/>
        </p:nvPicPr>
        <p:blipFill>
          <a:blip r:embed="rId3"/>
          <a:srcRect/>
          <a:stretch>
            <a:fillRect/>
          </a:stretch>
        </p:blipFill>
        <p:spPr bwMode="auto">
          <a:xfrm>
            <a:off x="10879138" y="5545138"/>
            <a:ext cx="1312862" cy="1312862"/>
          </a:xfrm>
          <a:prstGeom prst="rect">
            <a:avLst/>
          </a:prstGeom>
          <a:noFill/>
          <a:ln w="9525">
            <a:noFill/>
            <a:miter lim="800000"/>
            <a:headEnd/>
            <a:tailEnd/>
          </a:ln>
        </p:spPr>
      </p:pic>
      <p:sp>
        <p:nvSpPr>
          <p:cNvPr id="5" name="Content Placeholder 4">
            <a:extLst>
              <a:ext uri="{FF2B5EF4-FFF2-40B4-BE49-F238E27FC236}"/>
            </a:extLst>
          </p:cNvPr>
          <p:cNvSpPr>
            <a:spLocks noGrp="1"/>
          </p:cNvSpPr>
          <p:nvPr>
            <p:ph idx="1"/>
          </p:nvPr>
        </p:nvSpPr>
        <p:spPr>
          <a:xfrm>
            <a:off x="838200" y="523875"/>
            <a:ext cx="10515600" cy="5653088"/>
          </a:xfrm>
        </p:spPr>
        <p:txBody>
          <a:bodyPr rtlCol="0">
            <a:normAutofit/>
          </a:bodyPr>
          <a:lstStyle/>
          <a:p>
            <a:pPr algn="just" eaLnBrk="1" fontAlgn="auto" hangingPunct="1">
              <a:spcAft>
                <a:spcPts val="0"/>
              </a:spcAft>
              <a:buFont typeface="Wingdings" panose="05000000000000000000" pitchFamily="2" charset="2"/>
              <a:buChar char="q"/>
              <a:defRPr/>
            </a:pPr>
            <a:r>
              <a:rPr lang="en-IN" sz="3200" b="1" u="sng" dirty="0">
                <a:solidFill>
                  <a:srgbClr val="FF0000"/>
                </a:solidFill>
                <a:latin typeface="Times New Roman" panose="02020603050405020304" pitchFamily="18" charset="0"/>
                <a:cs typeface="Times New Roman" panose="02020603050405020304" pitchFamily="18" charset="0"/>
              </a:rPr>
              <a:t>Process-based Multitasking (Multiprocessing)</a:t>
            </a:r>
          </a:p>
          <a:p>
            <a:pPr algn="just" eaLnBrk="1" fontAlgn="auto" hangingPunct="1">
              <a:spcAft>
                <a:spcPts val="0"/>
              </a:spcAft>
              <a:buFont typeface="Arial" panose="020B0604020202020204" pitchFamily="34" charset="0"/>
              <a:buChar char="•"/>
              <a:defRPr/>
            </a:pPr>
            <a:endParaRPr lang="en-IN" dirty="0">
              <a:latin typeface="Times New Roman" panose="02020603050405020304" pitchFamily="18" charset="0"/>
              <a:cs typeface="Times New Roman" panose="02020603050405020304" pitchFamily="18" charset="0"/>
            </a:endParaRPr>
          </a:p>
          <a:p>
            <a:pPr algn="just" eaLnBrk="1" fontAlgn="auto" hangingPunct="1">
              <a:spcAft>
                <a:spcPts val="0"/>
              </a:spcAft>
              <a:buFont typeface="Arial" panose="020B0604020202020204" pitchFamily="34" charset="0"/>
              <a:buChar char="•"/>
              <a:defRPr/>
            </a:pPr>
            <a:r>
              <a:rPr lang="en-IN" dirty="0">
                <a:latin typeface="Times New Roman" panose="02020603050405020304" pitchFamily="18" charset="0"/>
                <a:cs typeface="Times New Roman" panose="02020603050405020304" pitchFamily="18" charset="0"/>
              </a:rPr>
              <a:t>Each process has an address in memory. In other words, each process allocates a separate memory area.</a:t>
            </a:r>
          </a:p>
          <a:p>
            <a:pPr algn="just" eaLnBrk="1" fontAlgn="auto" hangingPunct="1">
              <a:spcAft>
                <a:spcPts val="0"/>
              </a:spcAft>
              <a:buFont typeface="Arial" panose="020B0604020202020204" pitchFamily="34" charset="0"/>
              <a:buChar char="•"/>
              <a:defRPr/>
            </a:pPr>
            <a:r>
              <a:rPr lang="en-IN" dirty="0">
                <a:latin typeface="Times New Roman" panose="02020603050405020304" pitchFamily="18" charset="0"/>
                <a:cs typeface="Times New Roman" panose="02020603050405020304" pitchFamily="18" charset="0"/>
              </a:rPr>
              <a:t>A process is heavyweight.</a:t>
            </a:r>
          </a:p>
          <a:p>
            <a:pPr algn="just" eaLnBrk="1" fontAlgn="auto" hangingPunct="1">
              <a:spcAft>
                <a:spcPts val="0"/>
              </a:spcAft>
              <a:buFont typeface="Arial" panose="020B0604020202020204" pitchFamily="34" charset="0"/>
              <a:buChar char="•"/>
              <a:defRPr/>
            </a:pPr>
            <a:r>
              <a:rPr lang="en-IN" dirty="0">
                <a:latin typeface="Times New Roman" panose="02020603050405020304" pitchFamily="18" charset="0"/>
                <a:cs typeface="Times New Roman" panose="02020603050405020304" pitchFamily="18" charset="0"/>
              </a:rPr>
              <a:t>Cost of communication between the process is high.</a:t>
            </a:r>
          </a:p>
          <a:p>
            <a:pPr algn="just" eaLnBrk="1" fontAlgn="auto" hangingPunct="1">
              <a:spcAft>
                <a:spcPts val="0"/>
              </a:spcAft>
              <a:buFont typeface="Arial" panose="020B0604020202020204" pitchFamily="34" charset="0"/>
              <a:buChar char="•"/>
              <a:defRPr/>
            </a:pPr>
            <a:r>
              <a:rPr lang="en-IN" dirty="0">
                <a:latin typeface="Times New Roman" panose="02020603050405020304" pitchFamily="18" charset="0"/>
                <a:cs typeface="Times New Roman" panose="02020603050405020304" pitchFamily="18" charset="0"/>
              </a:rPr>
              <a:t>Switching from one process to another requires some time for saving and </a:t>
            </a:r>
            <a:r>
              <a:rPr lang="en-IN">
                <a:latin typeface="Times New Roman" panose="02020603050405020304" pitchFamily="18" charset="0"/>
                <a:cs typeface="Times New Roman" panose="02020603050405020304" pitchFamily="18" charset="0"/>
              </a:rPr>
              <a:t>loading registers, </a:t>
            </a:r>
            <a:r>
              <a:rPr lang="en-IN" dirty="0">
                <a:latin typeface="Times New Roman" panose="02020603050405020304" pitchFamily="18" charset="0"/>
                <a:cs typeface="Times New Roman" panose="02020603050405020304" pitchFamily="18" charset="0"/>
              </a:rPr>
              <a:t>memory maps, updating lists, etc.</a:t>
            </a:r>
          </a:p>
          <a:p>
            <a:pPr marL="0" indent="0" algn="just" eaLnBrk="1" fontAlgn="auto" hangingPunct="1">
              <a:spcAft>
                <a:spcPts val="0"/>
              </a:spcAft>
              <a:buFont typeface="Arial" panose="020B0604020202020204" pitchFamily="34" charset="0"/>
              <a:buNone/>
              <a:defRPr/>
            </a:pP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20"/>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IN" b="1" i="1" smtClean="0">
                <a:solidFill>
                  <a:srgbClr val="996633"/>
                </a:solidFill>
                <a:latin typeface="Times New Roman" pitchFamily="18" charset="0"/>
                <a:cs typeface="Times New Roman" pitchFamily="18" charset="0"/>
              </a:rPr>
              <a:t>Arpit Deo (Assistant Professor, Medi-Caps University, Indore)</a:t>
            </a:r>
          </a:p>
        </p:txBody>
      </p:sp>
      <p:pic>
        <p:nvPicPr>
          <p:cNvPr id="6147" name="Picture 21"/>
          <p:cNvPicPr>
            <a:picLocks noChangeAspect="1"/>
          </p:cNvPicPr>
          <p:nvPr/>
        </p:nvPicPr>
        <p:blipFill>
          <a:blip r:embed="rId3"/>
          <a:srcRect/>
          <a:stretch>
            <a:fillRect/>
          </a:stretch>
        </p:blipFill>
        <p:spPr bwMode="auto">
          <a:xfrm>
            <a:off x="10879138" y="5545138"/>
            <a:ext cx="1312862" cy="1312862"/>
          </a:xfrm>
          <a:prstGeom prst="rect">
            <a:avLst/>
          </a:prstGeom>
          <a:noFill/>
          <a:ln w="9525">
            <a:noFill/>
            <a:miter lim="800000"/>
            <a:headEnd/>
            <a:tailEnd/>
          </a:ln>
        </p:spPr>
      </p:pic>
      <p:sp>
        <p:nvSpPr>
          <p:cNvPr id="6148" name="Content Placeholder 2"/>
          <p:cNvSpPr>
            <a:spLocks noGrp="1"/>
          </p:cNvSpPr>
          <p:nvPr>
            <p:ph idx="1"/>
          </p:nvPr>
        </p:nvSpPr>
        <p:spPr>
          <a:xfrm>
            <a:off x="838200" y="569913"/>
            <a:ext cx="10515600" cy="5607050"/>
          </a:xfrm>
        </p:spPr>
        <p:txBody>
          <a:bodyPr/>
          <a:lstStyle/>
          <a:p>
            <a:pPr algn="just" eaLnBrk="1" hangingPunct="1">
              <a:buFont typeface="Wingdings" pitchFamily="2" charset="2"/>
              <a:buChar char="q"/>
            </a:pPr>
            <a:r>
              <a:rPr lang="en-IN" sz="3200" b="1" u="sng" smtClean="0">
                <a:solidFill>
                  <a:srgbClr val="FF0000"/>
                </a:solidFill>
                <a:latin typeface="Times New Roman" pitchFamily="18" charset="0"/>
                <a:cs typeface="Times New Roman" pitchFamily="18" charset="0"/>
              </a:rPr>
              <a:t>Thread-based Multitasking (Multithreading)</a:t>
            </a:r>
          </a:p>
          <a:p>
            <a:pPr algn="just" eaLnBrk="1" hangingPunct="1"/>
            <a:endParaRPr lang="en-IN" smtClean="0">
              <a:latin typeface="Times New Roman" pitchFamily="18" charset="0"/>
              <a:cs typeface="Times New Roman" pitchFamily="18" charset="0"/>
            </a:endParaRPr>
          </a:p>
          <a:p>
            <a:pPr algn="just" eaLnBrk="1" hangingPunct="1"/>
            <a:r>
              <a:rPr lang="en-IN" smtClean="0">
                <a:latin typeface="Times New Roman" pitchFamily="18" charset="0"/>
                <a:cs typeface="Times New Roman" pitchFamily="18" charset="0"/>
              </a:rPr>
              <a:t>Threads share the same address space.</a:t>
            </a:r>
          </a:p>
          <a:p>
            <a:pPr algn="just" eaLnBrk="1" hangingPunct="1"/>
            <a:r>
              <a:rPr lang="en-IN" smtClean="0">
                <a:latin typeface="Times New Roman" pitchFamily="18" charset="0"/>
                <a:cs typeface="Times New Roman" pitchFamily="18" charset="0"/>
              </a:rPr>
              <a:t>A thread is lightweight.</a:t>
            </a:r>
          </a:p>
          <a:p>
            <a:pPr algn="just" eaLnBrk="1" hangingPunct="1"/>
            <a:r>
              <a:rPr lang="en-IN" smtClean="0">
                <a:latin typeface="Times New Roman" pitchFamily="18" charset="0"/>
                <a:cs typeface="Times New Roman" pitchFamily="18" charset="0"/>
              </a:rPr>
              <a:t>Cost of communication between the thread is low.</a:t>
            </a:r>
          </a:p>
          <a:p>
            <a:pPr algn="just" eaLnBrk="1" hangingPunct="1"/>
            <a:endParaRPr lang="en-IN" smtClean="0">
              <a:latin typeface="Times New Roman" pitchFamily="18" charset="0"/>
              <a:cs typeface="Times New Roman"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extLst>
          </p:cNvPr>
          <p:cNvSpPr>
            <a:spLocks noGrp="1"/>
          </p:cNvSpPr>
          <p:nvPr>
            <p:ph idx="1"/>
          </p:nvPr>
        </p:nvSpPr>
        <p:spPr>
          <a:xfrm>
            <a:off x="838200" y="365125"/>
            <a:ext cx="11109325" cy="5991225"/>
          </a:xfrm>
        </p:spPr>
        <p:txBody>
          <a:bodyPr rtlCol="0">
            <a:normAutofit/>
          </a:bodyPr>
          <a:lstStyle/>
          <a:p>
            <a:pPr algn="just" eaLnBrk="1" fontAlgn="auto" hangingPunct="1">
              <a:spcAft>
                <a:spcPts val="0"/>
              </a:spcAft>
              <a:buFont typeface="Wingdings" panose="05000000000000000000" pitchFamily="2" charset="2"/>
              <a:buChar char="q"/>
              <a:defRPr/>
            </a:pPr>
            <a:r>
              <a:rPr lang="en-IN" b="1" u="sng" dirty="0">
                <a:solidFill>
                  <a:srgbClr val="FF0000"/>
                </a:solidFill>
                <a:latin typeface="Times New Roman" panose="02020603050405020304" pitchFamily="18" charset="0"/>
                <a:cs typeface="Times New Roman" panose="02020603050405020304" pitchFamily="18" charset="0"/>
              </a:rPr>
              <a:t>What is Thread in java?</a:t>
            </a:r>
          </a:p>
          <a:p>
            <a:pPr marL="0" indent="0" algn="just" eaLnBrk="1" fontAlgn="auto" hangingPunct="1">
              <a:spcAft>
                <a:spcPts val="0"/>
              </a:spcAft>
              <a:buFont typeface="Arial" panose="020B0604020202020204" pitchFamily="34" charset="0"/>
              <a:buNone/>
              <a:defRPr/>
            </a:pPr>
            <a:endParaRPr lang="en-IN" b="1" u="sng" dirty="0">
              <a:solidFill>
                <a:srgbClr val="FF0000"/>
              </a:solidFill>
              <a:latin typeface="Times New Roman" panose="02020603050405020304" pitchFamily="18" charset="0"/>
              <a:cs typeface="Times New Roman" panose="02020603050405020304" pitchFamily="18" charset="0"/>
            </a:endParaRPr>
          </a:p>
          <a:p>
            <a:pPr algn="just" eaLnBrk="1" fontAlgn="auto" hangingPunct="1">
              <a:spcAft>
                <a:spcPts val="0"/>
              </a:spcAft>
              <a:buFont typeface="Arial" panose="020B0604020202020204" pitchFamily="34" charset="0"/>
              <a:buChar char="•"/>
              <a:defRPr/>
            </a:pPr>
            <a:r>
              <a:rPr lang="en-IN" dirty="0">
                <a:latin typeface="Times New Roman" panose="02020603050405020304" pitchFamily="18" charset="0"/>
                <a:cs typeface="Times New Roman" panose="02020603050405020304" pitchFamily="18" charset="0"/>
              </a:rPr>
              <a:t>A thread is a lightweight subprocess, the smallest unit of processing. </a:t>
            </a:r>
          </a:p>
          <a:p>
            <a:pPr algn="just" eaLnBrk="1" fontAlgn="auto" hangingPunct="1">
              <a:spcAft>
                <a:spcPts val="0"/>
              </a:spcAft>
              <a:buFont typeface="Arial" panose="020B0604020202020204" pitchFamily="34" charset="0"/>
              <a:buChar char="•"/>
              <a:defRPr/>
            </a:pPr>
            <a:r>
              <a:rPr lang="en-IN" dirty="0">
                <a:latin typeface="Times New Roman" panose="02020603050405020304" pitchFamily="18" charset="0"/>
                <a:cs typeface="Times New Roman" panose="02020603050405020304" pitchFamily="18" charset="0"/>
              </a:rPr>
              <a:t>It is a separate path of execution.</a:t>
            </a:r>
          </a:p>
          <a:p>
            <a:pPr algn="just" eaLnBrk="1" fontAlgn="auto" hangingPunct="1">
              <a:spcAft>
                <a:spcPts val="0"/>
              </a:spcAft>
              <a:buFont typeface="Arial" panose="020B0604020202020204" pitchFamily="34" charset="0"/>
              <a:buChar char="•"/>
              <a:defRPr/>
            </a:pPr>
            <a:r>
              <a:rPr lang="en-IN" dirty="0">
                <a:latin typeface="Times New Roman" panose="02020603050405020304" pitchFamily="18" charset="0"/>
                <a:cs typeface="Times New Roman" panose="02020603050405020304" pitchFamily="18" charset="0"/>
              </a:rPr>
              <a:t>Threads are independent. </a:t>
            </a:r>
          </a:p>
          <a:p>
            <a:pPr algn="just" eaLnBrk="1" fontAlgn="auto" hangingPunct="1">
              <a:spcAft>
                <a:spcPts val="0"/>
              </a:spcAft>
              <a:buFont typeface="Arial" panose="020B0604020202020204" pitchFamily="34" charset="0"/>
              <a:buChar char="•"/>
              <a:defRPr/>
            </a:pPr>
            <a:r>
              <a:rPr lang="en-IN" dirty="0">
                <a:latin typeface="Times New Roman" panose="02020603050405020304" pitchFamily="18" charset="0"/>
                <a:cs typeface="Times New Roman" panose="02020603050405020304" pitchFamily="18" charset="0"/>
              </a:rPr>
              <a:t>If there occurs exception in one thread, it doesn't affect other threads. </a:t>
            </a:r>
          </a:p>
          <a:p>
            <a:pPr algn="just" eaLnBrk="1" fontAlgn="auto" hangingPunct="1">
              <a:spcAft>
                <a:spcPts val="0"/>
              </a:spcAft>
              <a:buFont typeface="Arial" panose="020B0604020202020204" pitchFamily="34" charset="0"/>
              <a:buChar char="•"/>
              <a:defRPr/>
            </a:pPr>
            <a:r>
              <a:rPr lang="en-IN" dirty="0">
                <a:latin typeface="Times New Roman" panose="02020603050405020304" pitchFamily="18" charset="0"/>
                <a:cs typeface="Times New Roman" panose="02020603050405020304" pitchFamily="18" charset="0"/>
              </a:rPr>
              <a:t>It uses a shared memory area.</a:t>
            </a:r>
          </a:p>
          <a:p>
            <a:pPr algn="just" eaLnBrk="1" fontAlgn="auto" hangingPunct="1">
              <a:spcAft>
                <a:spcPts val="0"/>
              </a:spcAft>
              <a:buFont typeface="Arial" panose="020B0604020202020204" pitchFamily="34" charset="0"/>
              <a:buChar char="•"/>
              <a:defRPr/>
            </a:pPr>
            <a:endParaRPr lang="en-IN" sz="2400" dirty="0">
              <a:latin typeface="Times New Roman" panose="02020603050405020304" pitchFamily="18" charset="0"/>
              <a:cs typeface="Times New Roman" panose="02020603050405020304" pitchFamily="18" charset="0"/>
            </a:endParaRPr>
          </a:p>
        </p:txBody>
      </p:sp>
      <p:sp>
        <p:nvSpPr>
          <p:cNvPr id="7171" name="Footer Placeholder 4"/>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IN" b="1" i="1" smtClean="0">
                <a:solidFill>
                  <a:srgbClr val="996633"/>
                </a:solidFill>
                <a:latin typeface="Times New Roman" pitchFamily="18" charset="0"/>
                <a:cs typeface="Times New Roman" pitchFamily="18" charset="0"/>
              </a:rPr>
              <a:t>Arpit Deo (Assistant Professor, Medi-Caps University, Indore)</a:t>
            </a:r>
          </a:p>
        </p:txBody>
      </p:sp>
      <p:pic>
        <p:nvPicPr>
          <p:cNvPr id="7172" name="Picture 5"/>
          <p:cNvPicPr>
            <a:picLocks noChangeAspect="1"/>
          </p:cNvPicPr>
          <p:nvPr/>
        </p:nvPicPr>
        <p:blipFill>
          <a:blip r:embed="rId2"/>
          <a:srcRect/>
          <a:stretch>
            <a:fillRect/>
          </a:stretch>
        </p:blipFill>
        <p:spPr bwMode="auto">
          <a:xfrm>
            <a:off x="10879138" y="5545138"/>
            <a:ext cx="1312862" cy="1312862"/>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4"/>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IN" b="1" i="1" smtClean="0">
                <a:solidFill>
                  <a:srgbClr val="996633"/>
                </a:solidFill>
                <a:latin typeface="Times New Roman" pitchFamily="18" charset="0"/>
                <a:cs typeface="Times New Roman" pitchFamily="18" charset="0"/>
              </a:rPr>
              <a:t>Arpit Deo (Assistant Professor, Medi-Caps University, Indore)</a:t>
            </a:r>
          </a:p>
        </p:txBody>
      </p:sp>
      <p:pic>
        <p:nvPicPr>
          <p:cNvPr id="8195" name="Picture 5"/>
          <p:cNvPicPr>
            <a:picLocks noChangeAspect="1"/>
          </p:cNvPicPr>
          <p:nvPr/>
        </p:nvPicPr>
        <p:blipFill>
          <a:blip r:embed="rId2"/>
          <a:srcRect/>
          <a:stretch>
            <a:fillRect/>
          </a:stretch>
        </p:blipFill>
        <p:spPr bwMode="auto">
          <a:xfrm>
            <a:off x="10879138" y="5545138"/>
            <a:ext cx="1312862" cy="1312862"/>
          </a:xfrm>
          <a:prstGeom prst="rect">
            <a:avLst/>
          </a:prstGeom>
          <a:noFill/>
          <a:ln w="9525">
            <a:noFill/>
            <a:miter lim="800000"/>
            <a:headEnd/>
            <a:tailEnd/>
          </a:ln>
        </p:spPr>
      </p:pic>
      <p:pic>
        <p:nvPicPr>
          <p:cNvPr id="8196" name="Content Placeholder 6" descr="Java Multithreading"/>
          <p:cNvPicPr>
            <a:picLocks noGrp="1"/>
          </p:cNvPicPr>
          <p:nvPr>
            <p:ph idx="1"/>
          </p:nvPr>
        </p:nvPicPr>
        <p:blipFill>
          <a:blip r:embed="rId3"/>
          <a:srcRect/>
          <a:stretch>
            <a:fillRect/>
          </a:stretch>
        </p:blipFill>
        <p:spPr>
          <a:xfrm>
            <a:off x="3135313" y="379413"/>
            <a:ext cx="5921375" cy="6099175"/>
          </a:xfr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extLst>
          </p:cNvPr>
          <p:cNvSpPr>
            <a:spLocks noGrp="1"/>
          </p:cNvSpPr>
          <p:nvPr>
            <p:ph idx="1"/>
          </p:nvPr>
        </p:nvSpPr>
        <p:spPr>
          <a:xfrm>
            <a:off x="838200" y="492125"/>
            <a:ext cx="10515600" cy="5684838"/>
          </a:xfrm>
        </p:spPr>
        <p:txBody>
          <a:bodyPr rtlCol="0">
            <a:normAutofit/>
          </a:bodyPr>
          <a:lstStyle/>
          <a:p>
            <a:pPr algn="just" eaLnBrk="1" fontAlgn="auto" hangingPunct="1">
              <a:spcAft>
                <a:spcPts val="0"/>
              </a:spcAft>
              <a:buFont typeface="Arial" panose="020B0604020202020204" pitchFamily="34" charset="0"/>
              <a:buChar char="•"/>
              <a:defRPr/>
            </a:pPr>
            <a:r>
              <a:rPr lang="en-IN" dirty="0">
                <a:latin typeface="Times New Roman" panose="02020603050405020304" pitchFamily="18" charset="0"/>
                <a:cs typeface="Times New Roman" panose="02020603050405020304" pitchFamily="18" charset="0"/>
              </a:rPr>
              <a:t>As shown in the previous slide’s figure, a thread is executed inside the process. </a:t>
            </a:r>
          </a:p>
          <a:p>
            <a:pPr algn="just" eaLnBrk="1" fontAlgn="auto" hangingPunct="1">
              <a:spcAft>
                <a:spcPts val="0"/>
              </a:spcAft>
              <a:buFont typeface="Arial" panose="020B0604020202020204" pitchFamily="34" charset="0"/>
              <a:buChar char="•"/>
              <a:defRPr/>
            </a:pPr>
            <a:r>
              <a:rPr lang="en-IN" dirty="0">
                <a:latin typeface="Times New Roman" panose="02020603050405020304" pitchFamily="18" charset="0"/>
                <a:cs typeface="Times New Roman" panose="02020603050405020304" pitchFamily="18" charset="0"/>
              </a:rPr>
              <a:t>There is context-switching between the threads. </a:t>
            </a:r>
          </a:p>
          <a:p>
            <a:pPr algn="just" eaLnBrk="1" fontAlgn="auto" hangingPunct="1">
              <a:spcAft>
                <a:spcPts val="0"/>
              </a:spcAft>
              <a:buFont typeface="Arial" panose="020B0604020202020204" pitchFamily="34" charset="0"/>
              <a:buChar char="•"/>
              <a:defRPr/>
            </a:pPr>
            <a:r>
              <a:rPr lang="en-IN" dirty="0">
                <a:latin typeface="Times New Roman" panose="02020603050405020304" pitchFamily="18" charset="0"/>
                <a:cs typeface="Times New Roman" panose="02020603050405020304" pitchFamily="18" charset="0"/>
              </a:rPr>
              <a:t>There can be multiple processes inside the OS, and one process can have multiple threads.</a:t>
            </a:r>
          </a:p>
          <a:p>
            <a:pPr algn="just" eaLnBrk="1" fontAlgn="auto" hangingPunct="1">
              <a:spcAft>
                <a:spcPts val="0"/>
              </a:spcAft>
              <a:buFont typeface="Arial" panose="020B0604020202020204" pitchFamily="34" charset="0"/>
              <a:buChar char="•"/>
              <a:defRPr/>
            </a:pPr>
            <a:r>
              <a:rPr lang="en-IN" dirty="0">
                <a:latin typeface="Times New Roman" panose="02020603050405020304" pitchFamily="18" charset="0"/>
                <a:cs typeface="Times New Roman" panose="02020603050405020304" pitchFamily="18" charset="0"/>
              </a:rPr>
              <a:t>At a time one thread is executed only.</a:t>
            </a:r>
          </a:p>
          <a:p>
            <a:pPr marL="0" indent="0" algn="just" eaLnBrk="1" fontAlgn="auto" hangingPunct="1">
              <a:spcAft>
                <a:spcPts val="0"/>
              </a:spcAft>
              <a:buFont typeface="Arial" panose="020B0604020202020204" pitchFamily="34" charset="0"/>
              <a:buNone/>
              <a:defRPr/>
            </a:pPr>
            <a:endParaRPr lang="en-IN" dirty="0">
              <a:latin typeface="Times New Roman" panose="02020603050405020304" pitchFamily="18" charset="0"/>
              <a:cs typeface="Times New Roman" panose="02020603050405020304" pitchFamily="18" charset="0"/>
            </a:endParaRPr>
          </a:p>
        </p:txBody>
      </p:sp>
      <p:sp>
        <p:nvSpPr>
          <p:cNvPr id="9219" name="Footer Placeholder 5"/>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IN" b="1" i="1" smtClean="0">
                <a:solidFill>
                  <a:srgbClr val="996633"/>
                </a:solidFill>
                <a:latin typeface="Times New Roman" pitchFamily="18" charset="0"/>
                <a:cs typeface="Times New Roman" pitchFamily="18" charset="0"/>
              </a:rPr>
              <a:t>Arpit Deo (Assistant Professor, Medi-Caps University, Indore)</a:t>
            </a:r>
          </a:p>
        </p:txBody>
      </p:sp>
      <p:pic>
        <p:nvPicPr>
          <p:cNvPr id="9220" name="Picture 6"/>
          <p:cNvPicPr>
            <a:picLocks noChangeAspect="1"/>
          </p:cNvPicPr>
          <p:nvPr/>
        </p:nvPicPr>
        <p:blipFill>
          <a:blip r:embed="rId2"/>
          <a:srcRect/>
          <a:stretch>
            <a:fillRect/>
          </a:stretch>
        </p:blipFill>
        <p:spPr bwMode="auto">
          <a:xfrm>
            <a:off x="10879138" y="5545138"/>
            <a:ext cx="1312862" cy="1312862"/>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extLst>
          </p:cNvPr>
          <p:cNvSpPr>
            <a:spLocks noGrp="1"/>
          </p:cNvSpPr>
          <p:nvPr>
            <p:ph idx="1"/>
          </p:nvPr>
        </p:nvSpPr>
        <p:spPr>
          <a:xfrm>
            <a:off x="838200" y="590550"/>
            <a:ext cx="10515600" cy="5586413"/>
          </a:xfrm>
        </p:spPr>
        <p:txBody>
          <a:bodyPr rtlCol="0">
            <a:normAutofit fontScale="92500" lnSpcReduction="10000"/>
          </a:bodyPr>
          <a:lstStyle/>
          <a:p>
            <a:pPr algn="just" eaLnBrk="1" fontAlgn="auto" hangingPunct="1">
              <a:spcAft>
                <a:spcPts val="0"/>
              </a:spcAft>
              <a:buFont typeface="Wingdings" panose="05000000000000000000" pitchFamily="2" charset="2"/>
              <a:buChar char="q"/>
              <a:defRPr/>
            </a:pPr>
            <a:r>
              <a:rPr lang="en-IN" sz="3500" b="1" u="sng" dirty="0">
                <a:solidFill>
                  <a:srgbClr val="FF0000"/>
                </a:solidFill>
                <a:latin typeface="Times New Roman" panose="02020603050405020304" pitchFamily="18" charset="0"/>
                <a:cs typeface="Times New Roman" panose="02020603050405020304" pitchFamily="18" charset="0"/>
              </a:rPr>
              <a:t>Life cycle of a Thread (Thread States):</a:t>
            </a:r>
          </a:p>
          <a:p>
            <a:pPr algn="just" eaLnBrk="1" fontAlgn="auto" hangingPunct="1">
              <a:spcAft>
                <a:spcPts val="0"/>
              </a:spcAft>
              <a:buFont typeface="Arial" panose="020B0604020202020204" pitchFamily="34" charset="0"/>
              <a:buChar char="•"/>
              <a:defRPr/>
            </a:pPr>
            <a:r>
              <a:rPr lang="en-IN" sz="3000" dirty="0">
                <a:latin typeface="Times New Roman" panose="02020603050405020304" pitchFamily="18" charset="0"/>
                <a:cs typeface="Times New Roman" panose="02020603050405020304" pitchFamily="18" charset="0"/>
              </a:rPr>
              <a:t>A thread can be in one of the five states. </a:t>
            </a:r>
          </a:p>
          <a:p>
            <a:pPr algn="just" eaLnBrk="1" fontAlgn="auto" hangingPunct="1">
              <a:spcAft>
                <a:spcPts val="0"/>
              </a:spcAft>
              <a:buFont typeface="Arial" panose="020B0604020202020204" pitchFamily="34" charset="0"/>
              <a:buChar char="•"/>
              <a:defRPr/>
            </a:pPr>
            <a:r>
              <a:rPr lang="en-IN" sz="3000" dirty="0">
                <a:latin typeface="Times New Roman" panose="02020603050405020304" pitchFamily="18" charset="0"/>
                <a:cs typeface="Times New Roman" panose="02020603050405020304" pitchFamily="18" charset="0"/>
              </a:rPr>
              <a:t>According to sun, there is only 4 states in thread life cycle in java new, runnable, non-runnable and terminated. There is no running state.</a:t>
            </a:r>
          </a:p>
          <a:p>
            <a:pPr algn="just" eaLnBrk="1" fontAlgn="auto" hangingPunct="1">
              <a:spcAft>
                <a:spcPts val="0"/>
              </a:spcAft>
              <a:buFont typeface="Arial" panose="020B0604020202020204" pitchFamily="34" charset="0"/>
              <a:buChar char="•"/>
              <a:defRPr/>
            </a:pPr>
            <a:r>
              <a:rPr lang="en-IN" sz="3000" dirty="0">
                <a:latin typeface="Times New Roman" panose="02020603050405020304" pitchFamily="18" charset="0"/>
                <a:cs typeface="Times New Roman" panose="02020603050405020304" pitchFamily="18" charset="0"/>
              </a:rPr>
              <a:t>But for better understanding the threads, we are understanding it in the 5 states.</a:t>
            </a:r>
          </a:p>
          <a:p>
            <a:pPr algn="just" eaLnBrk="1" fontAlgn="auto" hangingPunct="1">
              <a:spcAft>
                <a:spcPts val="0"/>
              </a:spcAft>
              <a:buFont typeface="Arial" panose="020B0604020202020204" pitchFamily="34" charset="0"/>
              <a:buChar char="•"/>
              <a:defRPr/>
            </a:pPr>
            <a:r>
              <a:rPr lang="en-IN" sz="3000" dirty="0">
                <a:latin typeface="Times New Roman" panose="02020603050405020304" pitchFamily="18" charset="0"/>
                <a:cs typeface="Times New Roman" panose="02020603050405020304" pitchFamily="18" charset="0"/>
              </a:rPr>
              <a:t>The life cycle of the thread in java is controlled by JVM. </a:t>
            </a:r>
          </a:p>
          <a:p>
            <a:pPr algn="just" eaLnBrk="1" fontAlgn="auto" hangingPunct="1">
              <a:spcAft>
                <a:spcPts val="0"/>
              </a:spcAft>
              <a:buFont typeface="Arial" panose="020B0604020202020204" pitchFamily="34" charset="0"/>
              <a:buChar char="•"/>
              <a:defRPr/>
            </a:pPr>
            <a:r>
              <a:rPr lang="en-IN" sz="3000" dirty="0">
                <a:latin typeface="Times New Roman" panose="02020603050405020304" pitchFamily="18" charset="0"/>
                <a:cs typeface="Times New Roman" panose="02020603050405020304" pitchFamily="18" charset="0"/>
              </a:rPr>
              <a:t>The java thread states are as follows:</a:t>
            </a:r>
          </a:p>
          <a:p>
            <a:pPr lvl="1" algn="just" eaLnBrk="1" fontAlgn="auto" hangingPunct="1">
              <a:spcAft>
                <a:spcPts val="0"/>
              </a:spcAft>
              <a:buFont typeface="Wingdings" panose="05000000000000000000" pitchFamily="2" charset="2"/>
              <a:buChar char="ü"/>
              <a:defRPr/>
            </a:pPr>
            <a:endParaRPr lang="en-IN" dirty="0">
              <a:latin typeface="Times New Roman" panose="02020603050405020304" pitchFamily="18" charset="0"/>
              <a:cs typeface="Times New Roman" panose="02020603050405020304" pitchFamily="18" charset="0"/>
            </a:endParaRPr>
          </a:p>
          <a:p>
            <a:pPr marL="914400" lvl="1" indent="-457200" algn="just" eaLnBrk="1" fontAlgn="auto" hangingPunct="1">
              <a:spcAft>
                <a:spcPts val="0"/>
              </a:spcAft>
              <a:buFont typeface="+mj-lt"/>
              <a:buAutoNum type="arabicPeriod"/>
              <a:defRPr/>
            </a:pPr>
            <a:r>
              <a:rPr lang="en-IN" dirty="0">
                <a:latin typeface="Times New Roman" panose="02020603050405020304" pitchFamily="18" charset="0"/>
                <a:cs typeface="Times New Roman" panose="02020603050405020304" pitchFamily="18" charset="0"/>
              </a:rPr>
              <a:t>New</a:t>
            </a:r>
          </a:p>
          <a:p>
            <a:pPr marL="914400" lvl="1" indent="-457200" algn="just" eaLnBrk="1" fontAlgn="auto" hangingPunct="1">
              <a:spcAft>
                <a:spcPts val="0"/>
              </a:spcAft>
              <a:buFont typeface="+mj-lt"/>
              <a:buAutoNum type="arabicPeriod"/>
              <a:defRPr/>
            </a:pPr>
            <a:r>
              <a:rPr lang="en-IN" dirty="0">
                <a:latin typeface="Times New Roman" panose="02020603050405020304" pitchFamily="18" charset="0"/>
                <a:cs typeface="Times New Roman" panose="02020603050405020304" pitchFamily="18" charset="0"/>
              </a:rPr>
              <a:t>Runnable</a:t>
            </a:r>
          </a:p>
          <a:p>
            <a:pPr marL="914400" lvl="1" indent="-457200" algn="just" eaLnBrk="1" fontAlgn="auto" hangingPunct="1">
              <a:spcAft>
                <a:spcPts val="0"/>
              </a:spcAft>
              <a:buFont typeface="+mj-lt"/>
              <a:buAutoNum type="arabicPeriod"/>
              <a:defRPr/>
            </a:pPr>
            <a:r>
              <a:rPr lang="en-IN" dirty="0">
                <a:latin typeface="Times New Roman" panose="02020603050405020304" pitchFamily="18" charset="0"/>
                <a:cs typeface="Times New Roman" panose="02020603050405020304" pitchFamily="18" charset="0"/>
              </a:rPr>
              <a:t>Running</a:t>
            </a:r>
          </a:p>
          <a:p>
            <a:pPr marL="914400" lvl="1" indent="-457200" algn="just" eaLnBrk="1" fontAlgn="auto" hangingPunct="1">
              <a:spcAft>
                <a:spcPts val="0"/>
              </a:spcAft>
              <a:buFont typeface="+mj-lt"/>
              <a:buAutoNum type="arabicPeriod"/>
              <a:defRPr/>
            </a:pPr>
            <a:r>
              <a:rPr lang="en-IN" dirty="0">
                <a:latin typeface="Times New Roman" panose="02020603050405020304" pitchFamily="18" charset="0"/>
                <a:cs typeface="Times New Roman" panose="02020603050405020304" pitchFamily="18" charset="0"/>
              </a:rPr>
              <a:t>Non-Runnable (Blocked)</a:t>
            </a:r>
          </a:p>
          <a:p>
            <a:pPr marL="914400" lvl="1" indent="-457200" algn="just" eaLnBrk="1" fontAlgn="auto" hangingPunct="1">
              <a:spcAft>
                <a:spcPts val="0"/>
              </a:spcAft>
              <a:buFont typeface="+mj-lt"/>
              <a:buAutoNum type="arabicPeriod"/>
              <a:defRPr/>
            </a:pPr>
            <a:r>
              <a:rPr lang="en-IN" dirty="0">
                <a:latin typeface="Times New Roman" panose="02020603050405020304" pitchFamily="18" charset="0"/>
                <a:cs typeface="Times New Roman" panose="02020603050405020304" pitchFamily="18" charset="0"/>
              </a:rPr>
              <a:t>Terminated</a:t>
            </a:r>
          </a:p>
          <a:p>
            <a:pPr algn="just" eaLnBrk="1" fontAlgn="auto" hangingPunct="1">
              <a:spcAft>
                <a:spcPts val="0"/>
              </a:spcAft>
              <a:buFont typeface="Arial" panose="020B0604020202020204" pitchFamily="34" charset="0"/>
              <a:buChar char="•"/>
              <a:defRPr/>
            </a:pPr>
            <a:endParaRPr lang="en-IN" dirty="0">
              <a:latin typeface="Times New Roman" panose="02020603050405020304" pitchFamily="18" charset="0"/>
              <a:cs typeface="Times New Roman" panose="02020603050405020304" pitchFamily="18" charset="0"/>
            </a:endParaRPr>
          </a:p>
          <a:p>
            <a:pPr algn="just" eaLnBrk="1" fontAlgn="auto" hangingPunct="1">
              <a:spcAft>
                <a:spcPts val="0"/>
              </a:spcAft>
              <a:buFont typeface="Arial" panose="020B0604020202020204" pitchFamily="34" charset="0"/>
              <a:buChar char="•"/>
              <a:defRPr/>
            </a:pPr>
            <a:endParaRPr lang="en-IN" dirty="0">
              <a:latin typeface="Times New Roman" panose="02020603050405020304" pitchFamily="18" charset="0"/>
              <a:cs typeface="Times New Roman" panose="02020603050405020304" pitchFamily="18" charset="0"/>
            </a:endParaRPr>
          </a:p>
        </p:txBody>
      </p:sp>
      <p:sp>
        <p:nvSpPr>
          <p:cNvPr id="10243" name="Footer Placeholder 4"/>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IN" b="1" i="1" smtClean="0">
                <a:solidFill>
                  <a:srgbClr val="996633"/>
                </a:solidFill>
                <a:latin typeface="Times New Roman" pitchFamily="18" charset="0"/>
                <a:cs typeface="Times New Roman" pitchFamily="18" charset="0"/>
              </a:rPr>
              <a:t>Arpit Deo (Assistant Professor, Medi-Caps University, Indore)</a:t>
            </a:r>
          </a:p>
        </p:txBody>
      </p:sp>
      <p:pic>
        <p:nvPicPr>
          <p:cNvPr id="10244" name="Picture 5"/>
          <p:cNvPicPr>
            <a:picLocks noChangeAspect="1"/>
          </p:cNvPicPr>
          <p:nvPr/>
        </p:nvPicPr>
        <p:blipFill>
          <a:blip r:embed="rId2"/>
          <a:srcRect/>
          <a:stretch>
            <a:fillRect/>
          </a:stretch>
        </p:blipFill>
        <p:spPr bwMode="auto">
          <a:xfrm>
            <a:off x="10879138" y="5545138"/>
            <a:ext cx="1312862" cy="1312862"/>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4"/>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IN" b="1" i="1" smtClean="0">
                <a:solidFill>
                  <a:srgbClr val="996633"/>
                </a:solidFill>
                <a:latin typeface="Times New Roman" pitchFamily="18" charset="0"/>
                <a:cs typeface="Times New Roman" pitchFamily="18" charset="0"/>
              </a:rPr>
              <a:t>Arpit Deo (Assistant Professor, Medi-Caps University, Indore)</a:t>
            </a:r>
          </a:p>
        </p:txBody>
      </p:sp>
      <p:pic>
        <p:nvPicPr>
          <p:cNvPr id="11267" name="Picture 5"/>
          <p:cNvPicPr>
            <a:picLocks noChangeAspect="1"/>
          </p:cNvPicPr>
          <p:nvPr/>
        </p:nvPicPr>
        <p:blipFill>
          <a:blip r:embed="rId3"/>
          <a:srcRect/>
          <a:stretch>
            <a:fillRect/>
          </a:stretch>
        </p:blipFill>
        <p:spPr bwMode="auto">
          <a:xfrm>
            <a:off x="10879138" y="5545138"/>
            <a:ext cx="1312862" cy="1312862"/>
          </a:xfrm>
          <a:prstGeom prst="rect">
            <a:avLst/>
          </a:prstGeom>
          <a:noFill/>
          <a:ln w="9525">
            <a:noFill/>
            <a:miter lim="800000"/>
            <a:headEnd/>
            <a:tailEnd/>
          </a:ln>
        </p:spPr>
      </p:pic>
      <p:sp>
        <p:nvSpPr>
          <p:cNvPr id="11268" name="Content Placeholder 3"/>
          <p:cNvSpPr>
            <a:spLocks noGrp="1"/>
          </p:cNvSpPr>
          <p:nvPr>
            <p:ph idx="1"/>
          </p:nvPr>
        </p:nvSpPr>
        <p:spPr>
          <a:xfrm>
            <a:off x="838200" y="644525"/>
            <a:ext cx="10515600" cy="5532438"/>
          </a:xfrm>
        </p:spPr>
        <p:txBody>
          <a:bodyPr/>
          <a:lstStyle/>
          <a:p>
            <a:pPr marL="514350" indent="-514350" algn="just" eaLnBrk="1" hangingPunct="1">
              <a:buFont typeface="Calibri Light" pitchFamily="34" charset="0"/>
              <a:buAutoNum type="arabicPeriod"/>
            </a:pPr>
            <a:r>
              <a:rPr lang="en-IN" b="1" u="sng" smtClean="0">
                <a:solidFill>
                  <a:srgbClr val="FF0000"/>
                </a:solidFill>
                <a:latin typeface="Times New Roman" pitchFamily="18" charset="0"/>
                <a:cs typeface="Times New Roman" pitchFamily="18" charset="0"/>
              </a:rPr>
              <a:t>New:</a:t>
            </a:r>
            <a:r>
              <a:rPr lang="en-IN" smtClean="0">
                <a:latin typeface="Times New Roman" pitchFamily="18" charset="0"/>
                <a:cs typeface="Times New Roman" pitchFamily="18" charset="0"/>
              </a:rPr>
              <a:t> The thread is in new state if you create an instance of Thread class but before the invocation of start() method.</a:t>
            </a:r>
          </a:p>
          <a:p>
            <a:pPr marL="514350" indent="-514350" algn="just" eaLnBrk="1" hangingPunct="1">
              <a:buFont typeface="Calibri Light" pitchFamily="34" charset="0"/>
              <a:buAutoNum type="arabicPeriod"/>
            </a:pPr>
            <a:r>
              <a:rPr lang="en-IN" b="1" u="sng" smtClean="0">
                <a:solidFill>
                  <a:srgbClr val="FF0000"/>
                </a:solidFill>
                <a:latin typeface="Times New Roman" pitchFamily="18" charset="0"/>
                <a:cs typeface="Times New Roman" pitchFamily="18" charset="0"/>
              </a:rPr>
              <a:t>Runnable:</a:t>
            </a:r>
            <a:r>
              <a:rPr lang="en-IN" smtClean="0">
                <a:latin typeface="Times New Roman" pitchFamily="18" charset="0"/>
                <a:cs typeface="Times New Roman" pitchFamily="18" charset="0"/>
              </a:rPr>
              <a:t> The thread is in runnable state after invocation of start() method, but the thread scheduler has not selected it to be the running thread.</a:t>
            </a:r>
          </a:p>
          <a:p>
            <a:pPr marL="514350" indent="-514350" algn="just" eaLnBrk="1" hangingPunct="1">
              <a:buFont typeface="Calibri Light" pitchFamily="34" charset="0"/>
              <a:buAutoNum type="arabicPeriod"/>
            </a:pPr>
            <a:r>
              <a:rPr lang="en-IN" b="1" u="sng" smtClean="0">
                <a:solidFill>
                  <a:srgbClr val="FF0000"/>
                </a:solidFill>
                <a:latin typeface="Times New Roman" pitchFamily="18" charset="0"/>
                <a:cs typeface="Times New Roman" pitchFamily="18" charset="0"/>
              </a:rPr>
              <a:t>Running:</a:t>
            </a:r>
            <a:r>
              <a:rPr lang="en-IN" smtClean="0">
                <a:latin typeface="Times New Roman" pitchFamily="18" charset="0"/>
                <a:cs typeface="Times New Roman" pitchFamily="18" charset="0"/>
              </a:rPr>
              <a:t> The thread is in running state if the thread scheduler has selected it.</a:t>
            </a:r>
          </a:p>
          <a:p>
            <a:pPr marL="514350" indent="-514350" algn="just" eaLnBrk="1" hangingPunct="1">
              <a:buFont typeface="Calibri Light" pitchFamily="34" charset="0"/>
              <a:buAutoNum type="arabicPeriod"/>
            </a:pPr>
            <a:r>
              <a:rPr lang="en-IN" b="1" u="sng" smtClean="0">
                <a:solidFill>
                  <a:srgbClr val="FF0000"/>
                </a:solidFill>
                <a:latin typeface="Times New Roman" pitchFamily="18" charset="0"/>
                <a:cs typeface="Times New Roman" pitchFamily="18" charset="0"/>
              </a:rPr>
              <a:t>Non-Runnable (Blocked):</a:t>
            </a:r>
            <a:r>
              <a:rPr lang="en-IN" smtClean="0">
                <a:latin typeface="Times New Roman" pitchFamily="18" charset="0"/>
                <a:cs typeface="Times New Roman" pitchFamily="18" charset="0"/>
              </a:rPr>
              <a:t> This is the state when the thread is still alive, but is currently not eligible to run.</a:t>
            </a:r>
          </a:p>
          <a:p>
            <a:pPr marL="514350" indent="-514350" algn="just" eaLnBrk="1" hangingPunct="1">
              <a:buFont typeface="Calibri Light" pitchFamily="34" charset="0"/>
              <a:buAutoNum type="arabicPeriod"/>
            </a:pPr>
            <a:r>
              <a:rPr lang="en-IN" b="1" u="sng" smtClean="0">
                <a:solidFill>
                  <a:srgbClr val="FF0000"/>
                </a:solidFill>
                <a:latin typeface="Times New Roman" pitchFamily="18" charset="0"/>
                <a:cs typeface="Times New Roman" pitchFamily="18" charset="0"/>
              </a:rPr>
              <a:t>Terminated:</a:t>
            </a:r>
            <a:r>
              <a:rPr lang="en-IN" smtClean="0">
                <a:latin typeface="Times New Roman" pitchFamily="18" charset="0"/>
                <a:cs typeface="Times New Roman" pitchFamily="18" charset="0"/>
              </a:rPr>
              <a:t> A thread is in terminated or dead state when its run() method exits.</a:t>
            </a:r>
          </a:p>
          <a:p>
            <a:pPr marL="514350" indent="-514350" algn="just" eaLnBrk="1" hangingPunct="1">
              <a:buFont typeface="Calibri Light" pitchFamily="34" charset="0"/>
              <a:buAutoNum type="arabicPeriod"/>
            </a:pPr>
            <a:endParaRPr lang="en-IN" smtClean="0">
              <a:latin typeface="Times New Roman" pitchFamily="18" charset="0"/>
              <a:cs typeface="Times New Roman"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4"/>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IN" b="1" i="1" smtClean="0">
                <a:solidFill>
                  <a:srgbClr val="996633"/>
                </a:solidFill>
                <a:latin typeface="Times New Roman" pitchFamily="18" charset="0"/>
                <a:cs typeface="Times New Roman" pitchFamily="18" charset="0"/>
              </a:rPr>
              <a:t>Arpit Deo (Assistant Professor, Medi-Caps University, Indore)</a:t>
            </a:r>
          </a:p>
        </p:txBody>
      </p:sp>
      <p:pic>
        <p:nvPicPr>
          <p:cNvPr id="12291" name="Picture 5"/>
          <p:cNvPicPr>
            <a:picLocks noChangeAspect="1"/>
          </p:cNvPicPr>
          <p:nvPr/>
        </p:nvPicPr>
        <p:blipFill>
          <a:blip r:embed="rId3"/>
          <a:srcRect/>
          <a:stretch>
            <a:fillRect/>
          </a:stretch>
        </p:blipFill>
        <p:spPr bwMode="auto">
          <a:xfrm>
            <a:off x="10879138" y="5545138"/>
            <a:ext cx="1312862" cy="1312862"/>
          </a:xfrm>
          <a:prstGeom prst="rect">
            <a:avLst/>
          </a:prstGeom>
          <a:noFill/>
          <a:ln w="9525">
            <a:noFill/>
            <a:miter lim="800000"/>
            <a:headEnd/>
            <a:tailEnd/>
          </a:ln>
        </p:spPr>
      </p:pic>
      <p:pic>
        <p:nvPicPr>
          <p:cNvPr id="12292" name="Content Placeholder 6" descr="Java thread life cycle"/>
          <p:cNvPicPr>
            <a:picLocks noGrp="1"/>
          </p:cNvPicPr>
          <p:nvPr>
            <p:ph idx="1"/>
          </p:nvPr>
        </p:nvPicPr>
        <p:blipFill>
          <a:blip r:embed="rId4"/>
          <a:srcRect/>
          <a:stretch>
            <a:fillRect/>
          </a:stretch>
        </p:blipFill>
        <p:spPr>
          <a:xfrm>
            <a:off x="1198563" y="0"/>
            <a:ext cx="9680575" cy="6356350"/>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ooter Placeholder 20">
            <a:extLst>
              <a:ext uri="{FF2B5EF4-FFF2-40B4-BE49-F238E27FC236}">
                <a16:creationId xmlns:a16="http://schemas.microsoft.com/office/drawing/2014/main" xmlns="" id="{26AD030E-4FD9-42D9-B4CB-A47BB3540416}"/>
              </a:ext>
            </a:extLst>
          </p:cNvPr>
          <p:cNvSpPr>
            <a:spLocks noGrp="1"/>
          </p:cNvSpPr>
          <p:nvPr>
            <p:ph type="ftr" sz="quarter" idx="11"/>
          </p:nvPr>
        </p:nvSpPr>
        <p:spPr/>
        <p:txBody>
          <a:bodyPr/>
          <a:lstStyle/>
          <a:p>
            <a:r>
              <a:rPr lang="en-IN" b="1" i="1" dirty="0" err="1" smtClean="0">
                <a:solidFill>
                  <a:srgbClr val="996633"/>
                </a:solidFill>
                <a:latin typeface="Times New Roman" panose="02020603050405020304" pitchFamily="18" charset="0"/>
                <a:cs typeface="Times New Roman" panose="02020603050405020304" pitchFamily="18" charset="0"/>
              </a:rPr>
              <a:t>Swati</a:t>
            </a:r>
            <a:r>
              <a:rPr lang="en-IN" b="1" i="1" dirty="0" smtClean="0">
                <a:solidFill>
                  <a:srgbClr val="996633"/>
                </a:solidFill>
                <a:latin typeface="Times New Roman" panose="02020603050405020304" pitchFamily="18" charset="0"/>
                <a:cs typeface="Times New Roman" panose="02020603050405020304" pitchFamily="18" charset="0"/>
              </a:rPr>
              <a:t> </a:t>
            </a:r>
            <a:r>
              <a:rPr lang="en-IN" b="1" i="1" dirty="0" err="1" smtClean="0">
                <a:solidFill>
                  <a:srgbClr val="996633"/>
                </a:solidFill>
                <a:latin typeface="Times New Roman" panose="02020603050405020304" pitchFamily="18" charset="0"/>
                <a:cs typeface="Times New Roman" panose="02020603050405020304" pitchFamily="18" charset="0"/>
              </a:rPr>
              <a:t>Vaidya</a:t>
            </a:r>
            <a:r>
              <a:rPr lang="en-IN" b="1" i="1" dirty="0" smtClean="0">
                <a:solidFill>
                  <a:srgbClr val="996633"/>
                </a:solidFill>
                <a:latin typeface="Times New Roman" panose="02020603050405020304" pitchFamily="18" charset="0"/>
                <a:cs typeface="Times New Roman" panose="02020603050405020304" pitchFamily="18" charset="0"/>
              </a:rPr>
              <a:t> </a:t>
            </a:r>
            <a:r>
              <a:rPr lang="en-IN" b="1" i="1" dirty="0">
                <a:solidFill>
                  <a:srgbClr val="996633"/>
                </a:solidFill>
                <a:latin typeface="Times New Roman" panose="02020603050405020304" pitchFamily="18" charset="0"/>
                <a:cs typeface="Times New Roman" panose="02020603050405020304" pitchFamily="18" charset="0"/>
              </a:rPr>
              <a:t>(Assistant Professor, Medi-Caps University, Indore)</a:t>
            </a:r>
          </a:p>
        </p:txBody>
      </p:sp>
      <p:pic>
        <p:nvPicPr>
          <p:cNvPr id="22" name="Picture 21">
            <a:extLst>
              <a:ext uri="{FF2B5EF4-FFF2-40B4-BE49-F238E27FC236}">
                <a16:creationId xmlns:a16="http://schemas.microsoft.com/office/drawing/2014/main" xmlns="" id="{F2E08C83-CA6A-4456-8A78-68FDB7801B8E}"/>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879015" y="5545015"/>
            <a:ext cx="1312985" cy="1312985"/>
          </a:xfrm>
          <a:prstGeom prst="rect">
            <a:avLst/>
          </a:prstGeom>
        </p:spPr>
      </p:pic>
      <p:pic>
        <p:nvPicPr>
          <p:cNvPr id="6" name="Content Placeholder 5" descr="hierarchy of exception handling">
            <a:extLst>
              <a:ext uri="{FF2B5EF4-FFF2-40B4-BE49-F238E27FC236}">
                <a16:creationId xmlns:a16="http://schemas.microsoft.com/office/drawing/2014/main" xmlns="" id="{02A4571B-3B3E-459E-BF6B-87207CBB27A5}"/>
              </a:ext>
            </a:extLst>
          </p:cNvPr>
          <p:cNvPicPr>
            <a:picLocks noGrp="1"/>
          </p:cNvPicPr>
          <p:nvPr>
            <p:ph idx="1"/>
          </p:nvPr>
        </p:nvPicPr>
        <p:blipFill>
          <a:blip r:embed="rId4">
            <a:extLst>
              <a:ext uri="{28A0092B-C50C-407E-A947-70E740481C1C}">
                <a14:useLocalDpi xmlns:a14="http://schemas.microsoft.com/office/drawing/2010/main" xmlns="" val="0"/>
              </a:ext>
            </a:extLst>
          </a:blip>
          <a:srcRect/>
          <a:stretch>
            <a:fillRect/>
          </a:stretch>
        </p:blipFill>
        <p:spPr bwMode="auto">
          <a:xfrm>
            <a:off x="1731943" y="136525"/>
            <a:ext cx="8728114" cy="6337300"/>
          </a:xfrm>
          <a:prstGeom prst="rect">
            <a:avLst/>
          </a:prstGeom>
          <a:noFill/>
          <a:ln>
            <a:noFill/>
          </a:ln>
        </p:spPr>
      </p:pic>
      <p:sp>
        <p:nvSpPr>
          <p:cNvPr id="5" name="Oval 4"/>
          <p:cNvSpPr/>
          <p:nvPr/>
        </p:nvSpPr>
        <p:spPr>
          <a:xfrm>
            <a:off x="2142699" y="1392072"/>
            <a:ext cx="3548417" cy="14603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V="1">
            <a:off x="1009934" y="2320119"/>
            <a:ext cx="1214651" cy="7915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63773" y="3057099"/>
            <a:ext cx="1842448" cy="646331"/>
          </a:xfrm>
          <a:prstGeom prst="rect">
            <a:avLst/>
          </a:prstGeom>
          <a:noFill/>
        </p:spPr>
        <p:txBody>
          <a:bodyPr wrap="square" rtlCol="0">
            <a:spAutoFit/>
          </a:bodyPr>
          <a:lstStyle/>
          <a:p>
            <a:r>
              <a:rPr lang="en-US" dirty="0" smtClean="0"/>
              <a:t>Checked Exceptions</a:t>
            </a:r>
            <a:endParaRPr lang="en-US" dirty="0"/>
          </a:p>
        </p:txBody>
      </p:sp>
      <p:sp>
        <p:nvSpPr>
          <p:cNvPr id="10" name="Oval 9"/>
          <p:cNvSpPr/>
          <p:nvPr/>
        </p:nvSpPr>
        <p:spPr>
          <a:xfrm>
            <a:off x="1746913" y="2975212"/>
            <a:ext cx="6359857" cy="36303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V="1">
            <a:off x="532263" y="3875964"/>
            <a:ext cx="1705970" cy="8461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0" y="4722126"/>
            <a:ext cx="2688609" cy="369332"/>
          </a:xfrm>
          <a:prstGeom prst="rect">
            <a:avLst/>
          </a:prstGeom>
          <a:noFill/>
        </p:spPr>
        <p:txBody>
          <a:bodyPr wrap="square" rtlCol="0">
            <a:spAutoFit/>
          </a:bodyPr>
          <a:lstStyle/>
          <a:p>
            <a:r>
              <a:rPr lang="en-US" dirty="0" err="1" smtClean="0"/>
              <a:t>UnChecked</a:t>
            </a:r>
            <a:r>
              <a:rPr lang="en-US" dirty="0" smtClean="0"/>
              <a:t> Exceptions</a:t>
            </a:r>
            <a:endParaRPr lang="en-US" dirty="0"/>
          </a:p>
        </p:txBody>
      </p:sp>
    </p:spTree>
    <p:extLst>
      <p:ext uri="{BB962C8B-B14F-4D97-AF65-F5344CB8AC3E}">
        <p14:creationId xmlns:p14="http://schemas.microsoft.com/office/powerpoint/2010/main" xmlns="" val="24578633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extLst>
          </p:cNvPr>
          <p:cNvSpPr>
            <a:spLocks noGrp="1"/>
          </p:cNvSpPr>
          <p:nvPr>
            <p:ph idx="1"/>
          </p:nvPr>
        </p:nvSpPr>
        <p:spPr>
          <a:xfrm>
            <a:off x="838200" y="561975"/>
            <a:ext cx="10515600" cy="5614988"/>
          </a:xfrm>
        </p:spPr>
        <p:txBody>
          <a:bodyPr rtlCol="0">
            <a:normAutofit/>
          </a:bodyPr>
          <a:lstStyle/>
          <a:p>
            <a:pPr algn="just" eaLnBrk="1" fontAlgn="auto" hangingPunct="1">
              <a:spcAft>
                <a:spcPts val="0"/>
              </a:spcAft>
              <a:buFont typeface="Wingdings" panose="05000000000000000000" pitchFamily="2" charset="2"/>
              <a:buChar char="q"/>
              <a:defRPr/>
            </a:pPr>
            <a:r>
              <a:rPr lang="en-IN" sz="3600" b="1" u="sng" dirty="0">
                <a:solidFill>
                  <a:srgbClr val="FF0000"/>
                </a:solidFill>
                <a:latin typeface="Times New Roman" panose="02020603050405020304" pitchFamily="18" charset="0"/>
                <a:cs typeface="Times New Roman" panose="02020603050405020304" pitchFamily="18" charset="0"/>
              </a:rPr>
              <a:t>How to create thread?</a:t>
            </a:r>
          </a:p>
          <a:p>
            <a:pPr marL="0" indent="0" algn="just" eaLnBrk="1" fontAlgn="auto" hangingPunct="1">
              <a:spcAft>
                <a:spcPts val="0"/>
              </a:spcAft>
              <a:buFont typeface="Arial" panose="020B0604020202020204" pitchFamily="34" charset="0"/>
              <a:buNone/>
              <a:defRPr/>
            </a:pPr>
            <a:endParaRPr lang="en-IN" sz="3600" b="1" dirty="0">
              <a:latin typeface="Times New Roman" panose="02020603050405020304" pitchFamily="18" charset="0"/>
              <a:cs typeface="Times New Roman" panose="02020603050405020304" pitchFamily="18" charset="0"/>
            </a:endParaRPr>
          </a:p>
          <a:p>
            <a:pPr algn="just" eaLnBrk="1" fontAlgn="auto" hangingPunct="1">
              <a:spcAft>
                <a:spcPts val="0"/>
              </a:spcAft>
              <a:buFont typeface="Arial" panose="020B0604020202020204" pitchFamily="34" charset="0"/>
              <a:buChar char="•"/>
              <a:defRPr/>
            </a:pPr>
            <a:r>
              <a:rPr lang="en-IN" sz="3600" dirty="0">
                <a:solidFill>
                  <a:srgbClr val="000099"/>
                </a:solidFill>
                <a:latin typeface="Times New Roman" panose="02020603050405020304" pitchFamily="18" charset="0"/>
                <a:cs typeface="Times New Roman" panose="02020603050405020304" pitchFamily="18" charset="0"/>
              </a:rPr>
              <a:t>There are two ways to create a thread:</a:t>
            </a:r>
          </a:p>
          <a:p>
            <a:pPr lvl="1" algn="just" eaLnBrk="1" fontAlgn="auto" hangingPunct="1">
              <a:spcAft>
                <a:spcPts val="0"/>
              </a:spcAft>
              <a:buFont typeface="Arial" panose="020B0604020202020204" pitchFamily="34" charset="0"/>
              <a:buChar char="•"/>
              <a:defRPr/>
            </a:pPr>
            <a:endParaRPr lang="en-IN" sz="3200" dirty="0">
              <a:latin typeface="Times New Roman" panose="02020603050405020304" pitchFamily="18" charset="0"/>
              <a:cs typeface="Times New Roman" panose="02020603050405020304" pitchFamily="18" charset="0"/>
            </a:endParaRPr>
          </a:p>
          <a:p>
            <a:pPr lvl="1" algn="just" eaLnBrk="1" fontAlgn="auto" hangingPunct="1">
              <a:spcAft>
                <a:spcPts val="0"/>
              </a:spcAft>
              <a:buFont typeface="Wingdings" panose="05000000000000000000" pitchFamily="2" charset="2"/>
              <a:buChar char="ü"/>
              <a:defRPr/>
            </a:pPr>
            <a:r>
              <a:rPr lang="en-IN" sz="3200" dirty="0">
                <a:latin typeface="Times New Roman" panose="02020603050405020304" pitchFamily="18" charset="0"/>
                <a:cs typeface="Times New Roman" panose="02020603050405020304" pitchFamily="18" charset="0"/>
              </a:rPr>
              <a:t>By extending Thread class</a:t>
            </a:r>
          </a:p>
          <a:p>
            <a:pPr lvl="1" algn="just" eaLnBrk="1" fontAlgn="auto" hangingPunct="1">
              <a:spcAft>
                <a:spcPts val="0"/>
              </a:spcAft>
              <a:buFont typeface="Wingdings" panose="05000000000000000000" pitchFamily="2" charset="2"/>
              <a:buChar char="ü"/>
              <a:defRPr/>
            </a:pPr>
            <a:r>
              <a:rPr lang="en-IN" sz="3200" dirty="0">
                <a:latin typeface="Times New Roman" panose="02020603050405020304" pitchFamily="18" charset="0"/>
                <a:cs typeface="Times New Roman" panose="02020603050405020304" pitchFamily="18" charset="0"/>
              </a:rPr>
              <a:t>By implementing Runnable interface.</a:t>
            </a:r>
          </a:p>
          <a:p>
            <a:pPr algn="just" eaLnBrk="1" fontAlgn="auto" hangingPunct="1">
              <a:spcAft>
                <a:spcPts val="0"/>
              </a:spcAft>
              <a:buFont typeface="Arial" panose="020B0604020202020204" pitchFamily="34" charset="0"/>
              <a:buChar char="•"/>
              <a:defRPr/>
            </a:pPr>
            <a:endParaRPr lang="en-IN" sz="4000" dirty="0">
              <a:latin typeface="Times New Roman" panose="02020603050405020304" pitchFamily="18" charset="0"/>
              <a:cs typeface="Times New Roman" panose="02020603050405020304" pitchFamily="18" charset="0"/>
            </a:endParaRPr>
          </a:p>
        </p:txBody>
      </p:sp>
      <p:sp>
        <p:nvSpPr>
          <p:cNvPr id="13315" name="Footer Placeholder 4"/>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IN" b="1" i="1" smtClean="0">
                <a:solidFill>
                  <a:srgbClr val="996633"/>
                </a:solidFill>
                <a:latin typeface="Times New Roman" pitchFamily="18" charset="0"/>
                <a:cs typeface="Times New Roman" pitchFamily="18" charset="0"/>
              </a:rPr>
              <a:t>Arpit Deo (Assistant Professor, Medi-Caps University, Indore)</a:t>
            </a:r>
          </a:p>
        </p:txBody>
      </p:sp>
      <p:pic>
        <p:nvPicPr>
          <p:cNvPr id="13316" name="Picture 5"/>
          <p:cNvPicPr>
            <a:picLocks noChangeAspect="1"/>
          </p:cNvPicPr>
          <p:nvPr/>
        </p:nvPicPr>
        <p:blipFill>
          <a:blip r:embed="rId2"/>
          <a:srcRect/>
          <a:stretch>
            <a:fillRect/>
          </a:stretch>
        </p:blipFill>
        <p:spPr bwMode="auto">
          <a:xfrm>
            <a:off x="10879138" y="5545138"/>
            <a:ext cx="1312862" cy="1312862"/>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extLst>
          </p:cNvPr>
          <p:cNvSpPr>
            <a:spLocks noGrp="1"/>
          </p:cNvSpPr>
          <p:nvPr>
            <p:ph idx="1"/>
          </p:nvPr>
        </p:nvSpPr>
        <p:spPr>
          <a:xfrm>
            <a:off x="838200" y="576263"/>
            <a:ext cx="10515600" cy="5600700"/>
          </a:xfrm>
        </p:spPr>
        <p:txBody>
          <a:bodyPr rtlCol="0">
            <a:normAutofit lnSpcReduction="10000"/>
          </a:bodyPr>
          <a:lstStyle/>
          <a:p>
            <a:pPr algn="just" eaLnBrk="1" fontAlgn="auto" hangingPunct="1">
              <a:spcAft>
                <a:spcPts val="0"/>
              </a:spcAft>
              <a:buFont typeface="Wingdings" panose="05000000000000000000" pitchFamily="2" charset="2"/>
              <a:buChar char="q"/>
              <a:defRPr/>
            </a:pPr>
            <a:r>
              <a:rPr lang="en-IN" sz="3200" b="1" u="sng" dirty="0">
                <a:solidFill>
                  <a:srgbClr val="FF0000"/>
                </a:solidFill>
                <a:latin typeface="Times New Roman" panose="02020603050405020304" pitchFamily="18" charset="0"/>
                <a:cs typeface="Times New Roman" panose="02020603050405020304" pitchFamily="18" charset="0"/>
              </a:rPr>
              <a:t>Thread class: </a:t>
            </a:r>
          </a:p>
          <a:p>
            <a:pPr algn="just" eaLnBrk="1" fontAlgn="auto" hangingPunct="1">
              <a:spcAft>
                <a:spcPts val="0"/>
              </a:spcAft>
              <a:buFont typeface="Arial" panose="020B0604020202020204" pitchFamily="34" charset="0"/>
              <a:buChar char="•"/>
              <a:defRPr/>
            </a:pPr>
            <a:r>
              <a:rPr lang="en-IN" sz="3200" dirty="0">
                <a:latin typeface="Times New Roman" panose="02020603050405020304" pitchFamily="18" charset="0"/>
                <a:cs typeface="Times New Roman" panose="02020603050405020304" pitchFamily="18" charset="0"/>
              </a:rPr>
              <a:t>Thread class provide constructors and methods to create and perform operations on a thread.</a:t>
            </a:r>
          </a:p>
          <a:p>
            <a:pPr algn="just" eaLnBrk="1" fontAlgn="auto" hangingPunct="1">
              <a:spcAft>
                <a:spcPts val="0"/>
              </a:spcAft>
              <a:buFont typeface="Arial" panose="020B0604020202020204" pitchFamily="34" charset="0"/>
              <a:buChar char="•"/>
              <a:defRPr/>
            </a:pPr>
            <a:r>
              <a:rPr lang="en-IN" sz="3200" dirty="0">
                <a:solidFill>
                  <a:srgbClr val="000099"/>
                </a:solidFill>
                <a:latin typeface="Times New Roman" panose="02020603050405020304" pitchFamily="18" charset="0"/>
                <a:cs typeface="Times New Roman" panose="02020603050405020304" pitchFamily="18" charset="0"/>
              </a:rPr>
              <a:t>Commonly used Constructors of Thread class:</a:t>
            </a:r>
          </a:p>
          <a:p>
            <a:pPr lvl="1" algn="just" eaLnBrk="1" fontAlgn="auto" hangingPunct="1">
              <a:spcAft>
                <a:spcPts val="0"/>
              </a:spcAft>
              <a:buFont typeface="Wingdings" panose="05000000000000000000" pitchFamily="2" charset="2"/>
              <a:buChar char="ü"/>
              <a:defRPr/>
            </a:pPr>
            <a:r>
              <a:rPr lang="en-IN" sz="3200" dirty="0">
                <a:latin typeface="Times New Roman" panose="02020603050405020304" pitchFamily="18" charset="0"/>
                <a:cs typeface="Times New Roman" panose="02020603050405020304" pitchFamily="18" charset="0"/>
              </a:rPr>
              <a:t>Thread()</a:t>
            </a:r>
          </a:p>
          <a:p>
            <a:pPr lvl="1" algn="just" eaLnBrk="1" fontAlgn="auto" hangingPunct="1">
              <a:spcAft>
                <a:spcPts val="0"/>
              </a:spcAft>
              <a:buFont typeface="Wingdings" panose="05000000000000000000" pitchFamily="2" charset="2"/>
              <a:buChar char="ü"/>
              <a:defRPr/>
            </a:pPr>
            <a:r>
              <a:rPr lang="en-IN" sz="3200" dirty="0">
                <a:latin typeface="Times New Roman" panose="02020603050405020304" pitchFamily="18" charset="0"/>
                <a:cs typeface="Times New Roman" panose="02020603050405020304" pitchFamily="18" charset="0"/>
              </a:rPr>
              <a:t>Thread(String name)</a:t>
            </a:r>
          </a:p>
          <a:p>
            <a:pPr lvl="1" algn="just" eaLnBrk="1" fontAlgn="auto" hangingPunct="1">
              <a:spcAft>
                <a:spcPts val="0"/>
              </a:spcAft>
              <a:buFont typeface="Wingdings" panose="05000000000000000000" pitchFamily="2" charset="2"/>
              <a:buChar char="ü"/>
              <a:defRPr/>
            </a:pPr>
            <a:r>
              <a:rPr lang="en-IN" sz="3200" dirty="0">
                <a:latin typeface="Times New Roman" panose="02020603050405020304" pitchFamily="18" charset="0"/>
                <a:cs typeface="Times New Roman" panose="02020603050405020304" pitchFamily="18" charset="0"/>
              </a:rPr>
              <a:t>Thread(Runnable r)</a:t>
            </a:r>
          </a:p>
          <a:p>
            <a:pPr lvl="1" algn="just" eaLnBrk="1" fontAlgn="auto" hangingPunct="1">
              <a:spcAft>
                <a:spcPts val="0"/>
              </a:spcAft>
              <a:buFont typeface="Wingdings" panose="05000000000000000000" pitchFamily="2" charset="2"/>
              <a:buChar char="ü"/>
              <a:defRPr/>
            </a:pPr>
            <a:r>
              <a:rPr lang="en-IN" sz="3200" dirty="0">
                <a:latin typeface="Times New Roman" panose="02020603050405020304" pitchFamily="18" charset="0"/>
                <a:cs typeface="Times New Roman" panose="02020603050405020304" pitchFamily="18" charset="0"/>
              </a:rPr>
              <a:t>Thread(Runnable r, String name)</a:t>
            </a:r>
          </a:p>
          <a:p>
            <a:pPr algn="just" eaLnBrk="1" fontAlgn="auto" hangingPunct="1">
              <a:spcAft>
                <a:spcPts val="0"/>
              </a:spcAft>
              <a:buFont typeface="Arial" panose="020B0604020202020204" pitchFamily="34" charset="0"/>
              <a:buChar char="•"/>
              <a:defRPr/>
            </a:pPr>
            <a:r>
              <a:rPr lang="en-IN" sz="3200" dirty="0">
                <a:solidFill>
                  <a:srgbClr val="000099"/>
                </a:solidFill>
                <a:latin typeface="Times New Roman" panose="02020603050405020304" pitchFamily="18" charset="0"/>
                <a:cs typeface="Times New Roman" panose="02020603050405020304" pitchFamily="18" charset="0"/>
              </a:rPr>
              <a:t>Starting a thread:</a:t>
            </a:r>
          </a:p>
          <a:p>
            <a:pPr algn="just" eaLnBrk="1" fontAlgn="auto" hangingPunct="1">
              <a:spcAft>
                <a:spcPts val="0"/>
              </a:spcAft>
              <a:buFont typeface="Arial" panose="020B0604020202020204" pitchFamily="34" charset="0"/>
              <a:buChar char="•"/>
              <a:defRPr/>
            </a:pPr>
            <a:r>
              <a:rPr lang="en-IN" sz="3600" dirty="0">
                <a:latin typeface="Times New Roman" panose="02020603050405020304" pitchFamily="18" charset="0"/>
                <a:cs typeface="Times New Roman" panose="02020603050405020304" pitchFamily="18" charset="0"/>
              </a:rPr>
              <a:t>Start() method of Thread class is used to start a newly created thread.</a:t>
            </a:r>
          </a:p>
        </p:txBody>
      </p:sp>
      <p:sp>
        <p:nvSpPr>
          <p:cNvPr id="14339" name="Footer Placeholder 4"/>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IN" b="1" i="1" smtClean="0">
                <a:solidFill>
                  <a:srgbClr val="996633"/>
                </a:solidFill>
                <a:latin typeface="Times New Roman" pitchFamily="18" charset="0"/>
                <a:cs typeface="Times New Roman" pitchFamily="18" charset="0"/>
              </a:rPr>
              <a:t>Arpit Deo (Assistant Professor, Medi-Caps University, Indore)</a:t>
            </a:r>
          </a:p>
        </p:txBody>
      </p:sp>
      <p:pic>
        <p:nvPicPr>
          <p:cNvPr id="14340" name="Picture 5"/>
          <p:cNvPicPr>
            <a:picLocks noChangeAspect="1"/>
          </p:cNvPicPr>
          <p:nvPr/>
        </p:nvPicPr>
        <p:blipFill>
          <a:blip r:embed="rId2"/>
          <a:srcRect/>
          <a:stretch>
            <a:fillRect/>
          </a:stretch>
        </p:blipFill>
        <p:spPr bwMode="auto">
          <a:xfrm>
            <a:off x="10879138" y="5545138"/>
            <a:ext cx="1312862" cy="1312862"/>
          </a:xfrm>
          <a:prstGeom prst="rect">
            <a:avLst/>
          </a:prstGeom>
          <a:noFill/>
          <a:ln w="9525">
            <a:noFill/>
            <a:miter lim="800000"/>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extLst>
          </p:cNvPr>
          <p:cNvSpPr>
            <a:spLocks noGrp="1"/>
          </p:cNvSpPr>
          <p:nvPr>
            <p:ph idx="1"/>
          </p:nvPr>
        </p:nvSpPr>
        <p:spPr>
          <a:xfrm>
            <a:off x="838200" y="254000"/>
            <a:ext cx="10515600" cy="6372225"/>
          </a:xfrm>
        </p:spPr>
        <p:txBody>
          <a:bodyPr rtlCol="0">
            <a:normAutofit fontScale="92500" lnSpcReduction="20000"/>
          </a:bodyPr>
          <a:lstStyle/>
          <a:p>
            <a:pPr algn="just" eaLnBrk="1" fontAlgn="auto" hangingPunct="1">
              <a:spcAft>
                <a:spcPts val="0"/>
              </a:spcAft>
              <a:buFont typeface="Wingdings" panose="05000000000000000000" pitchFamily="2" charset="2"/>
              <a:buChar char="q"/>
              <a:defRPr/>
            </a:pPr>
            <a:r>
              <a:rPr lang="en-IN" sz="3200" b="1" u="sng" dirty="0">
                <a:solidFill>
                  <a:srgbClr val="FF0000"/>
                </a:solidFill>
                <a:latin typeface="Times New Roman" panose="02020603050405020304" pitchFamily="18" charset="0"/>
                <a:cs typeface="Times New Roman" panose="02020603050405020304" pitchFamily="18" charset="0"/>
              </a:rPr>
              <a:t>Java Thread Example by extending Thread class</a:t>
            </a:r>
          </a:p>
          <a:p>
            <a:pPr marL="0" indent="0" algn="just" eaLnBrk="1" fontAlgn="auto" hangingPunct="1">
              <a:spcAft>
                <a:spcPts val="0"/>
              </a:spcAft>
              <a:buFont typeface="Arial" panose="020B0604020202020204" pitchFamily="34" charset="0"/>
              <a:buNone/>
              <a:defRPr/>
            </a:pPr>
            <a:r>
              <a:rPr lang="en-IN" sz="3200" dirty="0">
                <a:solidFill>
                  <a:srgbClr val="000099"/>
                </a:solidFill>
                <a:latin typeface="Times New Roman" panose="02020603050405020304" pitchFamily="18" charset="0"/>
                <a:cs typeface="Times New Roman" panose="02020603050405020304" pitchFamily="18" charset="0"/>
              </a:rPr>
              <a:t>class Multi extends Thread</a:t>
            </a:r>
          </a:p>
          <a:p>
            <a:pPr marL="0" indent="0" algn="just" eaLnBrk="1" fontAlgn="auto" hangingPunct="1">
              <a:spcAft>
                <a:spcPts val="0"/>
              </a:spcAft>
              <a:buFont typeface="Arial" panose="020B0604020202020204" pitchFamily="34" charset="0"/>
              <a:buNone/>
              <a:defRPr/>
            </a:pPr>
            <a:r>
              <a:rPr lang="en-IN" sz="3200" dirty="0">
                <a:solidFill>
                  <a:srgbClr val="000099"/>
                </a:solidFill>
                <a:latin typeface="Times New Roman" panose="02020603050405020304" pitchFamily="18" charset="0"/>
                <a:cs typeface="Times New Roman" panose="02020603050405020304" pitchFamily="18" charset="0"/>
              </a:rPr>
              <a:t>{  </a:t>
            </a:r>
          </a:p>
          <a:p>
            <a:pPr marL="0" indent="0" algn="just" eaLnBrk="1" fontAlgn="auto" hangingPunct="1">
              <a:spcAft>
                <a:spcPts val="0"/>
              </a:spcAft>
              <a:buFont typeface="Arial" panose="020B0604020202020204" pitchFamily="34" charset="0"/>
              <a:buNone/>
              <a:defRPr/>
            </a:pPr>
            <a:r>
              <a:rPr lang="en-IN" sz="3200" dirty="0">
                <a:solidFill>
                  <a:srgbClr val="000099"/>
                </a:solidFill>
                <a:latin typeface="Times New Roman" panose="02020603050405020304" pitchFamily="18" charset="0"/>
                <a:cs typeface="Times New Roman" panose="02020603050405020304" pitchFamily="18" charset="0"/>
              </a:rPr>
              <a:t>public void run</a:t>
            </a:r>
            <a:r>
              <a:rPr lang="en-IN" sz="3200" dirty="0" smtClean="0">
                <a:solidFill>
                  <a:srgbClr val="000099"/>
                </a:solidFill>
                <a:latin typeface="Times New Roman" panose="02020603050405020304" pitchFamily="18" charset="0"/>
                <a:cs typeface="Times New Roman" panose="02020603050405020304" pitchFamily="18" charset="0"/>
              </a:rPr>
              <a:t>() // tasks of thread</a:t>
            </a:r>
            <a:endParaRPr lang="en-IN" sz="3200" dirty="0">
              <a:solidFill>
                <a:srgbClr val="000099"/>
              </a:solidFill>
              <a:latin typeface="Times New Roman" panose="02020603050405020304" pitchFamily="18" charset="0"/>
              <a:cs typeface="Times New Roman" panose="02020603050405020304" pitchFamily="18" charset="0"/>
            </a:endParaRPr>
          </a:p>
          <a:p>
            <a:pPr marL="0" indent="0" algn="just" eaLnBrk="1" fontAlgn="auto" hangingPunct="1">
              <a:spcAft>
                <a:spcPts val="0"/>
              </a:spcAft>
              <a:buFont typeface="Arial" panose="020B0604020202020204" pitchFamily="34" charset="0"/>
              <a:buNone/>
              <a:defRPr/>
            </a:pPr>
            <a:r>
              <a:rPr lang="en-IN" sz="3200" dirty="0">
                <a:solidFill>
                  <a:srgbClr val="000099"/>
                </a:solidFill>
                <a:latin typeface="Times New Roman" panose="02020603050405020304" pitchFamily="18" charset="0"/>
                <a:cs typeface="Times New Roman" panose="02020603050405020304" pitchFamily="18" charset="0"/>
              </a:rPr>
              <a:t>{  </a:t>
            </a:r>
          </a:p>
          <a:p>
            <a:pPr marL="0" indent="0" algn="just" eaLnBrk="1" fontAlgn="auto" hangingPunct="1">
              <a:spcAft>
                <a:spcPts val="0"/>
              </a:spcAft>
              <a:buFont typeface="Arial" panose="020B0604020202020204" pitchFamily="34" charset="0"/>
              <a:buNone/>
              <a:defRPr/>
            </a:pPr>
            <a:r>
              <a:rPr lang="en-IN" sz="3200" dirty="0" err="1">
                <a:solidFill>
                  <a:srgbClr val="000099"/>
                </a:solidFill>
                <a:latin typeface="Times New Roman" panose="02020603050405020304" pitchFamily="18" charset="0"/>
                <a:cs typeface="Times New Roman" panose="02020603050405020304" pitchFamily="18" charset="0"/>
              </a:rPr>
              <a:t>System.out.println</a:t>
            </a:r>
            <a:r>
              <a:rPr lang="en-IN" sz="3200" dirty="0">
                <a:solidFill>
                  <a:srgbClr val="000099"/>
                </a:solidFill>
                <a:latin typeface="Times New Roman" panose="02020603050405020304" pitchFamily="18" charset="0"/>
                <a:cs typeface="Times New Roman" panose="02020603050405020304" pitchFamily="18" charset="0"/>
              </a:rPr>
              <a:t>("thread is running...");  </a:t>
            </a:r>
          </a:p>
          <a:p>
            <a:pPr marL="0" indent="0" algn="just" eaLnBrk="1" fontAlgn="auto" hangingPunct="1">
              <a:spcAft>
                <a:spcPts val="0"/>
              </a:spcAft>
              <a:buFont typeface="Arial" panose="020B0604020202020204" pitchFamily="34" charset="0"/>
              <a:buNone/>
              <a:defRPr/>
            </a:pPr>
            <a:r>
              <a:rPr lang="en-IN" sz="3200" dirty="0">
                <a:solidFill>
                  <a:srgbClr val="000099"/>
                </a:solidFill>
                <a:latin typeface="Times New Roman" panose="02020603050405020304" pitchFamily="18" charset="0"/>
                <a:cs typeface="Times New Roman" panose="02020603050405020304" pitchFamily="18" charset="0"/>
              </a:rPr>
              <a:t>}  </a:t>
            </a:r>
          </a:p>
          <a:p>
            <a:pPr marL="0" indent="0" algn="just" eaLnBrk="1" fontAlgn="auto" hangingPunct="1">
              <a:spcAft>
                <a:spcPts val="0"/>
              </a:spcAft>
              <a:buFont typeface="Arial" panose="020B0604020202020204" pitchFamily="34" charset="0"/>
              <a:buNone/>
              <a:defRPr/>
            </a:pPr>
            <a:r>
              <a:rPr lang="en-IN" sz="3200" dirty="0">
                <a:solidFill>
                  <a:srgbClr val="000099"/>
                </a:solidFill>
                <a:latin typeface="Times New Roman" panose="02020603050405020304" pitchFamily="18" charset="0"/>
                <a:cs typeface="Times New Roman" panose="02020603050405020304" pitchFamily="18" charset="0"/>
              </a:rPr>
              <a:t>public static void main(String </a:t>
            </a:r>
            <a:r>
              <a:rPr lang="en-IN" sz="3200" dirty="0" err="1">
                <a:solidFill>
                  <a:srgbClr val="000099"/>
                </a:solidFill>
                <a:latin typeface="Times New Roman" panose="02020603050405020304" pitchFamily="18" charset="0"/>
                <a:cs typeface="Times New Roman" panose="02020603050405020304" pitchFamily="18" charset="0"/>
              </a:rPr>
              <a:t>args</a:t>
            </a:r>
            <a:r>
              <a:rPr lang="en-IN" sz="3200" dirty="0">
                <a:solidFill>
                  <a:srgbClr val="000099"/>
                </a:solidFill>
                <a:latin typeface="Times New Roman" panose="02020603050405020304" pitchFamily="18" charset="0"/>
                <a:cs typeface="Times New Roman" panose="02020603050405020304" pitchFamily="18" charset="0"/>
              </a:rPr>
              <a:t>[])</a:t>
            </a:r>
          </a:p>
          <a:p>
            <a:pPr marL="0" indent="0" algn="just" eaLnBrk="1" fontAlgn="auto" hangingPunct="1">
              <a:spcAft>
                <a:spcPts val="0"/>
              </a:spcAft>
              <a:buFont typeface="Arial" panose="020B0604020202020204" pitchFamily="34" charset="0"/>
              <a:buNone/>
              <a:defRPr/>
            </a:pPr>
            <a:r>
              <a:rPr lang="en-IN" sz="3200" dirty="0">
                <a:solidFill>
                  <a:srgbClr val="000099"/>
                </a:solidFill>
                <a:latin typeface="Times New Roman" panose="02020603050405020304" pitchFamily="18" charset="0"/>
                <a:cs typeface="Times New Roman" panose="02020603050405020304" pitchFamily="18" charset="0"/>
              </a:rPr>
              <a:t>{  </a:t>
            </a:r>
          </a:p>
          <a:p>
            <a:pPr marL="0" indent="0" algn="just" eaLnBrk="1" fontAlgn="auto" hangingPunct="1">
              <a:spcAft>
                <a:spcPts val="0"/>
              </a:spcAft>
              <a:buFont typeface="Arial" panose="020B0604020202020204" pitchFamily="34" charset="0"/>
              <a:buNone/>
              <a:defRPr/>
            </a:pPr>
            <a:r>
              <a:rPr lang="en-IN" sz="3200" dirty="0">
                <a:solidFill>
                  <a:srgbClr val="000099"/>
                </a:solidFill>
                <a:latin typeface="Times New Roman" panose="02020603050405020304" pitchFamily="18" charset="0"/>
                <a:cs typeface="Times New Roman" panose="02020603050405020304" pitchFamily="18" charset="0"/>
              </a:rPr>
              <a:t>Multi t1=new Multi();  </a:t>
            </a:r>
          </a:p>
          <a:p>
            <a:pPr marL="0" indent="0" algn="just" eaLnBrk="1" fontAlgn="auto" hangingPunct="1">
              <a:spcAft>
                <a:spcPts val="0"/>
              </a:spcAft>
              <a:buFont typeface="Arial" panose="020B0604020202020204" pitchFamily="34" charset="0"/>
              <a:buNone/>
              <a:defRPr/>
            </a:pPr>
            <a:r>
              <a:rPr lang="en-IN" sz="3200" dirty="0">
                <a:solidFill>
                  <a:srgbClr val="000099"/>
                </a:solidFill>
                <a:latin typeface="Times New Roman" panose="02020603050405020304" pitchFamily="18" charset="0"/>
                <a:cs typeface="Times New Roman" panose="02020603050405020304" pitchFamily="18" charset="0"/>
              </a:rPr>
              <a:t>t1.start();  </a:t>
            </a:r>
            <a:r>
              <a:rPr lang="en-IN" sz="3200" dirty="0" smtClean="0">
                <a:solidFill>
                  <a:srgbClr val="000099"/>
                </a:solidFill>
                <a:latin typeface="Times New Roman" panose="02020603050405020304" pitchFamily="18" charset="0"/>
                <a:cs typeface="Times New Roman" panose="02020603050405020304" pitchFamily="18" charset="0"/>
              </a:rPr>
              <a:t>// creation of thread</a:t>
            </a:r>
            <a:endParaRPr lang="en-IN" sz="3200" dirty="0">
              <a:solidFill>
                <a:srgbClr val="000099"/>
              </a:solidFill>
              <a:latin typeface="Times New Roman" panose="02020603050405020304" pitchFamily="18" charset="0"/>
              <a:cs typeface="Times New Roman" panose="02020603050405020304" pitchFamily="18" charset="0"/>
            </a:endParaRPr>
          </a:p>
          <a:p>
            <a:pPr marL="0" indent="0" algn="just" eaLnBrk="1" fontAlgn="auto" hangingPunct="1">
              <a:spcAft>
                <a:spcPts val="0"/>
              </a:spcAft>
              <a:buFont typeface="Arial" panose="020B0604020202020204" pitchFamily="34" charset="0"/>
              <a:buNone/>
              <a:defRPr/>
            </a:pPr>
            <a:r>
              <a:rPr lang="en-IN" sz="3200" dirty="0">
                <a:solidFill>
                  <a:srgbClr val="000099"/>
                </a:solidFill>
                <a:latin typeface="Times New Roman" panose="02020603050405020304" pitchFamily="18" charset="0"/>
                <a:cs typeface="Times New Roman" panose="02020603050405020304" pitchFamily="18" charset="0"/>
              </a:rPr>
              <a:t> }  </a:t>
            </a:r>
          </a:p>
          <a:p>
            <a:pPr marL="0" indent="0" algn="just" eaLnBrk="1" fontAlgn="auto" hangingPunct="1">
              <a:spcAft>
                <a:spcPts val="0"/>
              </a:spcAft>
              <a:buFont typeface="Arial" panose="020B0604020202020204" pitchFamily="34" charset="0"/>
              <a:buNone/>
              <a:defRPr/>
            </a:pPr>
            <a:r>
              <a:rPr lang="en-IN" sz="3200" dirty="0">
                <a:solidFill>
                  <a:srgbClr val="000099"/>
                </a:solidFill>
                <a:latin typeface="Times New Roman" panose="02020603050405020304" pitchFamily="18" charset="0"/>
                <a:cs typeface="Times New Roman" panose="02020603050405020304" pitchFamily="18" charset="0"/>
              </a:rPr>
              <a:t>}  </a:t>
            </a:r>
          </a:p>
          <a:p>
            <a:pPr marL="0" indent="0" algn="just" eaLnBrk="1" fontAlgn="auto" hangingPunct="1">
              <a:spcAft>
                <a:spcPts val="0"/>
              </a:spcAft>
              <a:buFont typeface="Arial" panose="020B0604020202020204" pitchFamily="34" charset="0"/>
              <a:buNone/>
              <a:defRPr/>
            </a:pPr>
            <a:r>
              <a:rPr lang="en-IN" sz="3200" dirty="0" err="1">
                <a:solidFill>
                  <a:srgbClr val="FF0000"/>
                </a:solidFill>
                <a:latin typeface="Times New Roman" panose="02020603050405020304" pitchFamily="18" charset="0"/>
                <a:cs typeface="Times New Roman" panose="02020603050405020304" pitchFamily="18" charset="0"/>
              </a:rPr>
              <a:t>Output:thread</a:t>
            </a:r>
            <a:r>
              <a:rPr lang="en-IN" sz="3200" dirty="0">
                <a:solidFill>
                  <a:srgbClr val="FF0000"/>
                </a:solidFill>
                <a:latin typeface="Times New Roman" panose="02020603050405020304" pitchFamily="18" charset="0"/>
                <a:cs typeface="Times New Roman" panose="02020603050405020304" pitchFamily="18" charset="0"/>
              </a:rPr>
              <a:t> is running...</a:t>
            </a:r>
          </a:p>
          <a:p>
            <a:pPr marL="0" indent="0" algn="just" eaLnBrk="1" fontAlgn="auto" hangingPunct="1">
              <a:spcAft>
                <a:spcPts val="0"/>
              </a:spcAft>
              <a:buFont typeface="Arial" panose="020B0604020202020204" pitchFamily="34" charset="0"/>
              <a:buNone/>
              <a:defRPr/>
            </a:pPr>
            <a:endParaRPr lang="en-IN" b="1" dirty="0">
              <a:solidFill>
                <a:srgbClr val="000099"/>
              </a:solidFill>
              <a:latin typeface="Times New Roman" panose="02020603050405020304" pitchFamily="18" charset="0"/>
              <a:cs typeface="Times New Roman" panose="02020603050405020304" pitchFamily="18" charset="0"/>
            </a:endParaRPr>
          </a:p>
        </p:txBody>
      </p:sp>
      <p:sp>
        <p:nvSpPr>
          <p:cNvPr id="15363" name="Footer Placeholder 4"/>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IN" b="1" i="1" smtClean="0">
                <a:solidFill>
                  <a:srgbClr val="996633"/>
                </a:solidFill>
                <a:latin typeface="Times New Roman" pitchFamily="18" charset="0"/>
                <a:cs typeface="Times New Roman" pitchFamily="18" charset="0"/>
              </a:rPr>
              <a:t>Arpit Deo (Assistant Professor, Medi-Caps University, Indore)</a:t>
            </a:r>
          </a:p>
        </p:txBody>
      </p:sp>
      <p:pic>
        <p:nvPicPr>
          <p:cNvPr id="15364" name="Picture 5"/>
          <p:cNvPicPr>
            <a:picLocks noChangeAspect="1"/>
          </p:cNvPicPr>
          <p:nvPr/>
        </p:nvPicPr>
        <p:blipFill>
          <a:blip r:embed="rId2"/>
          <a:srcRect/>
          <a:stretch>
            <a:fillRect/>
          </a:stretch>
        </p:blipFill>
        <p:spPr bwMode="auto">
          <a:xfrm>
            <a:off x="10879138" y="5545138"/>
            <a:ext cx="1312862" cy="1312862"/>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extLst>
          </p:cNvPr>
          <p:cNvSpPr>
            <a:spLocks noGrp="1"/>
          </p:cNvSpPr>
          <p:nvPr>
            <p:ph idx="1"/>
          </p:nvPr>
        </p:nvSpPr>
        <p:spPr>
          <a:xfrm>
            <a:off x="838200" y="379413"/>
            <a:ext cx="10515600" cy="6162675"/>
          </a:xfrm>
        </p:spPr>
        <p:txBody>
          <a:bodyPr rtlCol="0">
            <a:normAutofit/>
          </a:bodyPr>
          <a:lstStyle/>
          <a:p>
            <a:pPr algn="just" eaLnBrk="1" fontAlgn="auto" hangingPunct="1">
              <a:spcAft>
                <a:spcPts val="0"/>
              </a:spcAft>
              <a:buFont typeface="Wingdings" panose="05000000000000000000" pitchFamily="2" charset="2"/>
              <a:buChar char="q"/>
              <a:defRPr/>
            </a:pPr>
            <a:r>
              <a:rPr lang="en-IN" sz="3200" b="1" u="sng" dirty="0">
                <a:solidFill>
                  <a:srgbClr val="FF0000"/>
                </a:solidFill>
                <a:latin typeface="Times New Roman" panose="02020603050405020304" pitchFamily="18" charset="0"/>
                <a:cs typeface="Times New Roman" panose="02020603050405020304" pitchFamily="18" charset="0"/>
              </a:rPr>
              <a:t>Runnable interface:</a:t>
            </a:r>
          </a:p>
          <a:p>
            <a:pPr marL="0" indent="0" algn="just" eaLnBrk="1" fontAlgn="auto" hangingPunct="1">
              <a:spcAft>
                <a:spcPts val="0"/>
              </a:spcAft>
              <a:buFont typeface="Arial" panose="020B0604020202020204" pitchFamily="34" charset="0"/>
              <a:buNone/>
              <a:defRPr/>
            </a:pPr>
            <a:endParaRPr lang="en-IN" b="1" u="sng" dirty="0">
              <a:solidFill>
                <a:srgbClr val="FF0000"/>
              </a:solidFill>
              <a:latin typeface="Times New Roman" panose="02020603050405020304" pitchFamily="18" charset="0"/>
              <a:cs typeface="Times New Roman" panose="02020603050405020304" pitchFamily="18" charset="0"/>
            </a:endParaRPr>
          </a:p>
          <a:p>
            <a:pPr algn="just" eaLnBrk="1" fontAlgn="auto" hangingPunct="1">
              <a:spcAft>
                <a:spcPts val="0"/>
              </a:spcAft>
              <a:buFont typeface="Arial" panose="020B0604020202020204" pitchFamily="34" charset="0"/>
              <a:buChar char="•"/>
              <a:defRPr/>
            </a:pPr>
            <a:r>
              <a:rPr lang="en-IN" dirty="0">
                <a:latin typeface="Times New Roman" panose="02020603050405020304" pitchFamily="18" charset="0"/>
                <a:cs typeface="Times New Roman" panose="02020603050405020304" pitchFamily="18" charset="0"/>
              </a:rPr>
              <a:t>The Runnable interface should be implemented by any class whose instances are intended to be executed by a thread. </a:t>
            </a:r>
          </a:p>
          <a:p>
            <a:pPr algn="just" eaLnBrk="1" fontAlgn="auto" hangingPunct="1">
              <a:spcAft>
                <a:spcPts val="0"/>
              </a:spcAft>
              <a:buFont typeface="Arial" panose="020B0604020202020204" pitchFamily="34" charset="0"/>
              <a:buChar char="•"/>
              <a:defRPr/>
            </a:pPr>
            <a:r>
              <a:rPr lang="en-IN" dirty="0">
                <a:latin typeface="Times New Roman" panose="02020603050405020304" pitchFamily="18" charset="0"/>
                <a:cs typeface="Times New Roman" panose="02020603050405020304" pitchFamily="18" charset="0"/>
              </a:rPr>
              <a:t>Runnable interface have only one method named run()</a:t>
            </a:r>
          </a:p>
          <a:p>
            <a:pPr algn="just" eaLnBrk="1" fontAlgn="auto" hangingPunct="1">
              <a:spcAft>
                <a:spcPts val="0"/>
              </a:spcAft>
              <a:buFont typeface="Arial" panose="020B0604020202020204" pitchFamily="34" charset="0"/>
              <a:buChar char="•"/>
              <a:defRPr/>
            </a:pPr>
            <a:r>
              <a:rPr lang="en-IN" dirty="0">
                <a:latin typeface="Times New Roman" panose="02020603050405020304" pitchFamily="18" charset="0"/>
                <a:cs typeface="Times New Roman" panose="02020603050405020304" pitchFamily="18" charset="0"/>
              </a:rPr>
              <a:t>public void run(): is used to perform action for a thread.</a:t>
            </a:r>
          </a:p>
          <a:p>
            <a:pPr marL="0" indent="0" algn="just" eaLnBrk="1" fontAlgn="auto" hangingPunct="1">
              <a:spcAft>
                <a:spcPts val="0"/>
              </a:spcAft>
              <a:buFont typeface="Arial" panose="020B0604020202020204" pitchFamily="34" charset="0"/>
              <a:buNone/>
              <a:defRPr/>
            </a:pPr>
            <a:r>
              <a:rPr lang="en-IN" dirty="0">
                <a:latin typeface="Times New Roman" panose="02020603050405020304" pitchFamily="18" charset="0"/>
                <a:cs typeface="Times New Roman" panose="02020603050405020304" pitchFamily="18" charset="0"/>
              </a:rPr>
              <a:t> </a:t>
            </a:r>
          </a:p>
          <a:p>
            <a:pPr marL="0" indent="0" algn="just" eaLnBrk="1" fontAlgn="auto" hangingPunct="1">
              <a:spcAft>
                <a:spcPts val="0"/>
              </a:spcAft>
              <a:buFont typeface="Arial" panose="020B0604020202020204" pitchFamily="34" charset="0"/>
              <a:buNone/>
              <a:defRPr/>
            </a:pPr>
            <a:endParaRPr lang="en-IN" dirty="0">
              <a:latin typeface="Times New Roman" panose="02020603050405020304" pitchFamily="18" charset="0"/>
              <a:cs typeface="Times New Roman" panose="02020603050405020304" pitchFamily="18" charset="0"/>
            </a:endParaRPr>
          </a:p>
        </p:txBody>
      </p:sp>
      <p:sp>
        <p:nvSpPr>
          <p:cNvPr id="16387" name="Footer Placeholder 4"/>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IN" b="1" i="1" smtClean="0">
                <a:solidFill>
                  <a:srgbClr val="996633"/>
                </a:solidFill>
                <a:latin typeface="Times New Roman" pitchFamily="18" charset="0"/>
                <a:cs typeface="Times New Roman" pitchFamily="18" charset="0"/>
              </a:rPr>
              <a:t>Arpit Deo (Assistant Professor, Medi-Caps University, Indore)</a:t>
            </a:r>
          </a:p>
        </p:txBody>
      </p:sp>
      <p:pic>
        <p:nvPicPr>
          <p:cNvPr id="16388" name="Picture 5"/>
          <p:cNvPicPr>
            <a:picLocks noChangeAspect="1"/>
          </p:cNvPicPr>
          <p:nvPr/>
        </p:nvPicPr>
        <p:blipFill>
          <a:blip r:embed="rId3"/>
          <a:srcRect/>
          <a:stretch>
            <a:fillRect/>
          </a:stretch>
        </p:blipFill>
        <p:spPr bwMode="auto">
          <a:xfrm>
            <a:off x="10879138" y="5545138"/>
            <a:ext cx="1312862" cy="1312862"/>
          </a:xfrm>
          <a:prstGeom prst="rect">
            <a:avLst/>
          </a:prstGeom>
          <a:noFill/>
          <a:ln w="9525">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extLst>
          </p:cNvPr>
          <p:cNvSpPr>
            <a:spLocks noGrp="1"/>
          </p:cNvSpPr>
          <p:nvPr>
            <p:ph idx="1"/>
          </p:nvPr>
        </p:nvSpPr>
        <p:spPr>
          <a:xfrm>
            <a:off x="838200" y="136525"/>
            <a:ext cx="10515600" cy="6354763"/>
          </a:xfrm>
        </p:spPr>
        <p:txBody>
          <a:bodyPr rtlCol="0">
            <a:normAutofit fontScale="85000" lnSpcReduction="20000"/>
          </a:bodyPr>
          <a:lstStyle/>
          <a:p>
            <a:pPr algn="just" eaLnBrk="1" fontAlgn="auto" hangingPunct="1">
              <a:spcAft>
                <a:spcPts val="0"/>
              </a:spcAft>
              <a:buFont typeface="Wingdings" panose="05000000000000000000" pitchFamily="2" charset="2"/>
              <a:buChar char="q"/>
              <a:defRPr/>
            </a:pPr>
            <a:r>
              <a:rPr lang="en-IN" sz="3300" u="sng" dirty="0">
                <a:solidFill>
                  <a:srgbClr val="FF0000"/>
                </a:solidFill>
                <a:latin typeface="Times New Roman" panose="02020603050405020304" pitchFamily="18" charset="0"/>
                <a:cs typeface="Times New Roman" panose="02020603050405020304" pitchFamily="18" charset="0"/>
              </a:rPr>
              <a:t>Java Thread Example by implementing Runnable interface</a:t>
            </a:r>
          </a:p>
          <a:p>
            <a:pPr marL="0" indent="0" algn="just" eaLnBrk="1" fontAlgn="auto" hangingPunct="1">
              <a:spcAft>
                <a:spcPts val="0"/>
              </a:spcAft>
              <a:buFont typeface="Arial" panose="020B0604020202020204" pitchFamily="34" charset="0"/>
              <a:buNone/>
              <a:defRPr/>
            </a:pPr>
            <a:r>
              <a:rPr lang="en-IN" sz="3300" b="1" dirty="0">
                <a:solidFill>
                  <a:srgbClr val="000099"/>
                </a:solidFill>
                <a:latin typeface="Times New Roman" panose="02020603050405020304" pitchFamily="18" charset="0"/>
                <a:cs typeface="Times New Roman" panose="02020603050405020304" pitchFamily="18" charset="0"/>
              </a:rPr>
              <a:t>class Multi implements Runnable</a:t>
            </a:r>
          </a:p>
          <a:p>
            <a:pPr marL="0" indent="0" algn="just" eaLnBrk="1" fontAlgn="auto" hangingPunct="1">
              <a:spcAft>
                <a:spcPts val="0"/>
              </a:spcAft>
              <a:buFont typeface="Arial" panose="020B0604020202020204" pitchFamily="34" charset="0"/>
              <a:buNone/>
              <a:defRPr/>
            </a:pPr>
            <a:r>
              <a:rPr lang="en-IN" sz="3300" b="1" dirty="0">
                <a:solidFill>
                  <a:srgbClr val="000099"/>
                </a:solidFill>
                <a:latin typeface="Times New Roman" panose="02020603050405020304" pitchFamily="18" charset="0"/>
                <a:cs typeface="Times New Roman" panose="02020603050405020304" pitchFamily="18" charset="0"/>
              </a:rPr>
              <a:t>{  </a:t>
            </a:r>
          </a:p>
          <a:p>
            <a:pPr marL="0" indent="0" algn="just" eaLnBrk="1" fontAlgn="auto" hangingPunct="1">
              <a:spcAft>
                <a:spcPts val="0"/>
              </a:spcAft>
              <a:buFont typeface="Arial" panose="020B0604020202020204" pitchFamily="34" charset="0"/>
              <a:buNone/>
              <a:defRPr/>
            </a:pPr>
            <a:r>
              <a:rPr lang="en-IN" sz="3300" b="1" dirty="0">
                <a:solidFill>
                  <a:srgbClr val="000099"/>
                </a:solidFill>
                <a:latin typeface="Times New Roman" panose="02020603050405020304" pitchFamily="18" charset="0"/>
                <a:cs typeface="Times New Roman" panose="02020603050405020304" pitchFamily="18" charset="0"/>
              </a:rPr>
              <a:t>public void run()</a:t>
            </a:r>
          </a:p>
          <a:p>
            <a:pPr marL="0" indent="0" algn="just" eaLnBrk="1" fontAlgn="auto" hangingPunct="1">
              <a:spcAft>
                <a:spcPts val="0"/>
              </a:spcAft>
              <a:buFont typeface="Arial" panose="020B0604020202020204" pitchFamily="34" charset="0"/>
              <a:buNone/>
              <a:defRPr/>
            </a:pPr>
            <a:r>
              <a:rPr lang="en-IN" sz="3300" b="1" dirty="0">
                <a:solidFill>
                  <a:srgbClr val="000099"/>
                </a:solidFill>
                <a:latin typeface="Times New Roman" panose="02020603050405020304" pitchFamily="18" charset="0"/>
                <a:cs typeface="Times New Roman" panose="02020603050405020304" pitchFamily="18" charset="0"/>
              </a:rPr>
              <a:t>{  </a:t>
            </a:r>
          </a:p>
          <a:p>
            <a:pPr marL="0" indent="0" algn="just" eaLnBrk="1" fontAlgn="auto" hangingPunct="1">
              <a:spcAft>
                <a:spcPts val="0"/>
              </a:spcAft>
              <a:buFont typeface="Arial" panose="020B0604020202020204" pitchFamily="34" charset="0"/>
              <a:buNone/>
              <a:defRPr/>
            </a:pPr>
            <a:r>
              <a:rPr lang="en-IN" sz="3300" b="1" dirty="0" err="1">
                <a:solidFill>
                  <a:srgbClr val="000099"/>
                </a:solidFill>
                <a:latin typeface="Times New Roman" panose="02020603050405020304" pitchFamily="18" charset="0"/>
                <a:cs typeface="Times New Roman" panose="02020603050405020304" pitchFamily="18" charset="0"/>
              </a:rPr>
              <a:t>System.out.println</a:t>
            </a:r>
            <a:r>
              <a:rPr lang="en-IN" sz="3300" b="1" dirty="0">
                <a:solidFill>
                  <a:srgbClr val="000099"/>
                </a:solidFill>
                <a:latin typeface="Times New Roman" panose="02020603050405020304" pitchFamily="18" charset="0"/>
                <a:cs typeface="Times New Roman" panose="02020603050405020304" pitchFamily="18" charset="0"/>
              </a:rPr>
              <a:t>("thread is running...");  </a:t>
            </a:r>
          </a:p>
          <a:p>
            <a:pPr marL="0" indent="0" algn="just" eaLnBrk="1" fontAlgn="auto" hangingPunct="1">
              <a:spcAft>
                <a:spcPts val="0"/>
              </a:spcAft>
              <a:buFont typeface="Arial" panose="020B0604020202020204" pitchFamily="34" charset="0"/>
              <a:buNone/>
              <a:defRPr/>
            </a:pPr>
            <a:r>
              <a:rPr lang="en-IN" sz="3300" b="1" dirty="0">
                <a:solidFill>
                  <a:srgbClr val="000099"/>
                </a:solidFill>
                <a:latin typeface="Times New Roman" panose="02020603050405020304" pitchFamily="18" charset="0"/>
                <a:cs typeface="Times New Roman" panose="02020603050405020304" pitchFamily="18" charset="0"/>
              </a:rPr>
              <a:t>}  </a:t>
            </a:r>
          </a:p>
          <a:p>
            <a:pPr marL="0" indent="0" algn="just" eaLnBrk="1" fontAlgn="auto" hangingPunct="1">
              <a:spcAft>
                <a:spcPts val="0"/>
              </a:spcAft>
              <a:buFont typeface="Arial" panose="020B0604020202020204" pitchFamily="34" charset="0"/>
              <a:buNone/>
              <a:defRPr/>
            </a:pPr>
            <a:r>
              <a:rPr lang="en-IN" sz="3300" b="1" dirty="0">
                <a:solidFill>
                  <a:srgbClr val="000099"/>
                </a:solidFill>
                <a:latin typeface="Times New Roman" panose="02020603050405020304" pitchFamily="18" charset="0"/>
                <a:cs typeface="Times New Roman" panose="02020603050405020304" pitchFamily="18" charset="0"/>
              </a:rPr>
              <a:t>  public static void main(String </a:t>
            </a:r>
            <a:r>
              <a:rPr lang="en-IN" sz="3300" b="1" dirty="0" err="1">
                <a:solidFill>
                  <a:srgbClr val="000099"/>
                </a:solidFill>
                <a:latin typeface="Times New Roman" panose="02020603050405020304" pitchFamily="18" charset="0"/>
                <a:cs typeface="Times New Roman" panose="02020603050405020304" pitchFamily="18" charset="0"/>
              </a:rPr>
              <a:t>args</a:t>
            </a:r>
            <a:r>
              <a:rPr lang="en-IN" sz="3300" b="1" dirty="0">
                <a:solidFill>
                  <a:srgbClr val="000099"/>
                </a:solidFill>
                <a:latin typeface="Times New Roman" panose="02020603050405020304" pitchFamily="18" charset="0"/>
                <a:cs typeface="Times New Roman" panose="02020603050405020304" pitchFamily="18" charset="0"/>
              </a:rPr>
              <a:t>[])</a:t>
            </a:r>
          </a:p>
          <a:p>
            <a:pPr marL="0" indent="0" algn="just" eaLnBrk="1" fontAlgn="auto" hangingPunct="1">
              <a:spcAft>
                <a:spcPts val="0"/>
              </a:spcAft>
              <a:buFont typeface="Arial" panose="020B0604020202020204" pitchFamily="34" charset="0"/>
              <a:buNone/>
              <a:defRPr/>
            </a:pPr>
            <a:r>
              <a:rPr lang="en-IN" sz="3300" b="1" dirty="0">
                <a:solidFill>
                  <a:srgbClr val="000099"/>
                </a:solidFill>
                <a:latin typeface="Times New Roman" panose="02020603050405020304" pitchFamily="18" charset="0"/>
                <a:cs typeface="Times New Roman" panose="02020603050405020304" pitchFamily="18" charset="0"/>
              </a:rPr>
              <a:t>{  </a:t>
            </a:r>
          </a:p>
          <a:p>
            <a:pPr marL="0" indent="0" algn="just" eaLnBrk="1" fontAlgn="auto" hangingPunct="1">
              <a:spcAft>
                <a:spcPts val="0"/>
              </a:spcAft>
              <a:buFont typeface="Arial" panose="020B0604020202020204" pitchFamily="34" charset="0"/>
              <a:buNone/>
              <a:defRPr/>
            </a:pPr>
            <a:r>
              <a:rPr lang="en-IN" sz="3300" b="1" dirty="0">
                <a:solidFill>
                  <a:srgbClr val="000099"/>
                </a:solidFill>
                <a:latin typeface="Times New Roman" panose="02020603050405020304" pitchFamily="18" charset="0"/>
                <a:cs typeface="Times New Roman" panose="02020603050405020304" pitchFamily="18" charset="0"/>
              </a:rPr>
              <a:t>  Multi m1=new Multi();  </a:t>
            </a:r>
          </a:p>
          <a:p>
            <a:pPr marL="0" indent="0" algn="just" eaLnBrk="1" fontAlgn="auto" hangingPunct="1">
              <a:spcAft>
                <a:spcPts val="0"/>
              </a:spcAft>
              <a:buFont typeface="Arial" panose="020B0604020202020204" pitchFamily="34" charset="0"/>
              <a:buNone/>
              <a:defRPr/>
            </a:pPr>
            <a:r>
              <a:rPr lang="en-IN" sz="3300" b="1" dirty="0">
                <a:solidFill>
                  <a:srgbClr val="000099"/>
                </a:solidFill>
                <a:latin typeface="Times New Roman" panose="02020603050405020304" pitchFamily="18" charset="0"/>
                <a:cs typeface="Times New Roman" panose="02020603050405020304" pitchFamily="18" charset="0"/>
              </a:rPr>
              <a:t>  Thread t1 =new Thread(m1);  </a:t>
            </a:r>
          </a:p>
          <a:p>
            <a:pPr marL="0" indent="0" algn="just" eaLnBrk="1" fontAlgn="auto" hangingPunct="1">
              <a:spcAft>
                <a:spcPts val="0"/>
              </a:spcAft>
              <a:buFont typeface="Arial" panose="020B0604020202020204" pitchFamily="34" charset="0"/>
              <a:buNone/>
              <a:defRPr/>
            </a:pPr>
            <a:r>
              <a:rPr lang="en-IN" sz="3300" b="1" dirty="0">
                <a:solidFill>
                  <a:srgbClr val="000099"/>
                </a:solidFill>
                <a:latin typeface="Times New Roman" panose="02020603050405020304" pitchFamily="18" charset="0"/>
                <a:cs typeface="Times New Roman" panose="02020603050405020304" pitchFamily="18" charset="0"/>
              </a:rPr>
              <a:t>   t1.start();  </a:t>
            </a:r>
          </a:p>
          <a:p>
            <a:pPr marL="0" indent="0" algn="just" eaLnBrk="1" fontAlgn="auto" hangingPunct="1">
              <a:spcAft>
                <a:spcPts val="0"/>
              </a:spcAft>
              <a:buFont typeface="Arial" panose="020B0604020202020204" pitchFamily="34" charset="0"/>
              <a:buNone/>
              <a:defRPr/>
            </a:pPr>
            <a:r>
              <a:rPr lang="en-IN" sz="3300" b="1" dirty="0">
                <a:solidFill>
                  <a:srgbClr val="000099"/>
                </a:solidFill>
                <a:latin typeface="Times New Roman" panose="02020603050405020304" pitchFamily="18" charset="0"/>
                <a:cs typeface="Times New Roman" panose="02020603050405020304" pitchFamily="18" charset="0"/>
              </a:rPr>
              <a:t> }</a:t>
            </a:r>
          </a:p>
          <a:p>
            <a:pPr marL="0" indent="0" algn="just" eaLnBrk="1" fontAlgn="auto" hangingPunct="1">
              <a:spcAft>
                <a:spcPts val="0"/>
              </a:spcAft>
              <a:buFont typeface="Arial" panose="020B0604020202020204" pitchFamily="34" charset="0"/>
              <a:buNone/>
              <a:defRPr/>
            </a:pPr>
            <a:r>
              <a:rPr lang="en-IN" sz="3300" b="1" dirty="0">
                <a:solidFill>
                  <a:srgbClr val="000099"/>
                </a:solidFill>
                <a:latin typeface="Times New Roman" panose="02020603050405020304" pitchFamily="18" charset="0"/>
                <a:cs typeface="Times New Roman" panose="02020603050405020304" pitchFamily="18" charset="0"/>
              </a:rPr>
              <a:t>}  </a:t>
            </a:r>
          </a:p>
          <a:p>
            <a:pPr marL="0" indent="0" algn="just" eaLnBrk="1" fontAlgn="auto" hangingPunct="1">
              <a:spcAft>
                <a:spcPts val="0"/>
              </a:spcAft>
              <a:buFont typeface="Arial" panose="020B0604020202020204" pitchFamily="34" charset="0"/>
              <a:buNone/>
              <a:defRPr/>
            </a:pPr>
            <a:r>
              <a:rPr lang="en-IN" sz="3300" b="1" dirty="0">
                <a:solidFill>
                  <a:srgbClr val="996633"/>
                </a:solidFill>
                <a:latin typeface="Times New Roman" panose="02020603050405020304" pitchFamily="18" charset="0"/>
                <a:cs typeface="Times New Roman" panose="02020603050405020304" pitchFamily="18" charset="0"/>
              </a:rPr>
              <a:t>Output: thread is running...</a:t>
            </a:r>
          </a:p>
          <a:p>
            <a:pPr algn="just" eaLnBrk="1" fontAlgn="auto" hangingPunct="1">
              <a:spcAft>
                <a:spcPts val="0"/>
              </a:spcAft>
              <a:buFont typeface="Arial" panose="020B0604020202020204" pitchFamily="34" charset="0"/>
              <a:buChar char="•"/>
              <a:defRPr/>
            </a:pPr>
            <a:endParaRPr lang="en-IN" sz="3200" b="1" u="sng" dirty="0">
              <a:solidFill>
                <a:srgbClr val="FF0000"/>
              </a:solidFill>
              <a:latin typeface="Times New Roman" panose="02020603050405020304" pitchFamily="18" charset="0"/>
              <a:cs typeface="Times New Roman" panose="02020603050405020304" pitchFamily="18" charset="0"/>
            </a:endParaRPr>
          </a:p>
        </p:txBody>
      </p:sp>
      <p:sp>
        <p:nvSpPr>
          <p:cNvPr id="17411" name="Footer Placeholder 4"/>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IN" b="1" i="1" smtClean="0">
                <a:solidFill>
                  <a:srgbClr val="996633"/>
                </a:solidFill>
                <a:latin typeface="Times New Roman" pitchFamily="18" charset="0"/>
                <a:cs typeface="Times New Roman" pitchFamily="18" charset="0"/>
              </a:rPr>
              <a:t>Arpit Deo (Assistant Professor, Medi-Caps University, Indore)</a:t>
            </a:r>
          </a:p>
        </p:txBody>
      </p:sp>
      <p:pic>
        <p:nvPicPr>
          <p:cNvPr id="17412" name="Picture 5"/>
          <p:cNvPicPr>
            <a:picLocks noChangeAspect="1"/>
          </p:cNvPicPr>
          <p:nvPr/>
        </p:nvPicPr>
        <p:blipFill>
          <a:blip r:embed="rId2"/>
          <a:srcRect/>
          <a:stretch>
            <a:fillRect/>
          </a:stretch>
        </p:blipFill>
        <p:spPr bwMode="auto">
          <a:xfrm>
            <a:off x="10879138" y="5545138"/>
            <a:ext cx="1312862" cy="1312862"/>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p:cNvSpPr>
            <a:spLocks noGrp="1"/>
          </p:cNvSpPr>
          <p:nvPr>
            <p:ph idx="1"/>
          </p:nvPr>
        </p:nvSpPr>
        <p:spPr>
          <a:xfrm>
            <a:off x="266700" y="569913"/>
            <a:ext cx="11704638" cy="5786437"/>
          </a:xfrm>
        </p:spPr>
        <p:txBody>
          <a:bodyPr/>
          <a:lstStyle/>
          <a:p>
            <a:pPr algn="just" eaLnBrk="1" hangingPunct="1">
              <a:buFont typeface="Wingdings" pitchFamily="2" charset="2"/>
              <a:buChar char="ü"/>
            </a:pPr>
            <a:r>
              <a:rPr lang="en-IN" smtClean="0">
                <a:solidFill>
                  <a:srgbClr val="C00000"/>
                </a:solidFill>
                <a:latin typeface="Times New Roman" pitchFamily="18" charset="0"/>
                <a:cs typeface="Times New Roman" pitchFamily="18" charset="0"/>
              </a:rPr>
              <a:t>Note:</a:t>
            </a:r>
          </a:p>
          <a:p>
            <a:pPr lvl="1" algn="just" eaLnBrk="1" hangingPunct="1"/>
            <a:r>
              <a:rPr lang="en-IN" smtClean="0">
                <a:solidFill>
                  <a:srgbClr val="C00000"/>
                </a:solidFill>
                <a:latin typeface="Times New Roman" pitchFamily="18" charset="0"/>
                <a:cs typeface="Times New Roman" pitchFamily="18" charset="0"/>
              </a:rPr>
              <a:t>If you are not extending the Thread class, your class object would not be treated as a thread object.</a:t>
            </a:r>
          </a:p>
          <a:p>
            <a:pPr lvl="1" algn="just" eaLnBrk="1" hangingPunct="1"/>
            <a:r>
              <a:rPr lang="en-IN" smtClean="0">
                <a:solidFill>
                  <a:srgbClr val="C00000"/>
                </a:solidFill>
                <a:latin typeface="Times New Roman" pitchFamily="18" charset="0"/>
                <a:cs typeface="Times New Roman" pitchFamily="18" charset="0"/>
              </a:rPr>
              <a:t>So you need to explicitly create Thread class object.</a:t>
            </a:r>
          </a:p>
          <a:p>
            <a:pPr lvl="1" algn="just" eaLnBrk="1" hangingPunct="1"/>
            <a:r>
              <a:rPr lang="en-IN" smtClean="0">
                <a:solidFill>
                  <a:srgbClr val="C00000"/>
                </a:solidFill>
                <a:latin typeface="Times New Roman" pitchFamily="18" charset="0"/>
                <a:cs typeface="Times New Roman" pitchFamily="18" charset="0"/>
              </a:rPr>
              <a:t>We are passing the object of your class that implements Runnable so that your class run() method may execute.</a:t>
            </a:r>
          </a:p>
        </p:txBody>
      </p:sp>
      <p:sp>
        <p:nvSpPr>
          <p:cNvPr id="18435" name="Footer Placeholder 4"/>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IN" b="1" i="1" smtClean="0">
                <a:solidFill>
                  <a:srgbClr val="996633"/>
                </a:solidFill>
                <a:latin typeface="Times New Roman" pitchFamily="18" charset="0"/>
                <a:cs typeface="Times New Roman" pitchFamily="18" charset="0"/>
              </a:rPr>
              <a:t>Arpit Deo (Assistant Professor, Medi-Caps University, Indore)</a:t>
            </a:r>
          </a:p>
        </p:txBody>
      </p:sp>
      <p:pic>
        <p:nvPicPr>
          <p:cNvPr id="18436" name="Picture 5"/>
          <p:cNvPicPr>
            <a:picLocks noChangeAspect="1"/>
          </p:cNvPicPr>
          <p:nvPr/>
        </p:nvPicPr>
        <p:blipFill>
          <a:blip r:embed="rId2"/>
          <a:srcRect/>
          <a:stretch>
            <a:fillRect/>
          </a:stretch>
        </p:blipFill>
        <p:spPr bwMode="auto">
          <a:xfrm>
            <a:off x="10879138" y="5545138"/>
            <a:ext cx="1312862" cy="1312862"/>
          </a:xfrm>
          <a:prstGeom prst="rect">
            <a:avLst/>
          </a:prstGeom>
          <a:noFill/>
          <a:ln w="9525">
            <a:no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4"/>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IN" b="1" i="1" smtClean="0">
                <a:solidFill>
                  <a:srgbClr val="996633"/>
                </a:solidFill>
                <a:latin typeface="Times New Roman" pitchFamily="18" charset="0"/>
                <a:cs typeface="Times New Roman" pitchFamily="18" charset="0"/>
              </a:rPr>
              <a:t>Arpit Deo (Assistant Professor, Medi-Caps University, Indore)</a:t>
            </a:r>
          </a:p>
        </p:txBody>
      </p:sp>
      <p:pic>
        <p:nvPicPr>
          <p:cNvPr id="19459" name="Picture 7"/>
          <p:cNvPicPr>
            <a:picLocks noChangeAspect="1"/>
          </p:cNvPicPr>
          <p:nvPr/>
        </p:nvPicPr>
        <p:blipFill>
          <a:blip r:embed="rId2"/>
          <a:srcRect/>
          <a:stretch>
            <a:fillRect/>
          </a:stretch>
        </p:blipFill>
        <p:spPr bwMode="auto">
          <a:xfrm>
            <a:off x="10879138" y="5545138"/>
            <a:ext cx="1312862" cy="1312862"/>
          </a:xfrm>
          <a:prstGeom prst="rect">
            <a:avLst/>
          </a:prstGeom>
          <a:noFill/>
          <a:ln w="9525">
            <a:noFill/>
            <a:miter lim="800000"/>
            <a:headEnd/>
            <a:tailEnd/>
          </a:ln>
        </p:spPr>
      </p:pic>
      <p:sp>
        <p:nvSpPr>
          <p:cNvPr id="19460" name="Content Placeholder 2"/>
          <p:cNvSpPr>
            <a:spLocks noGrp="1"/>
          </p:cNvSpPr>
          <p:nvPr>
            <p:ph idx="1"/>
          </p:nvPr>
        </p:nvSpPr>
        <p:spPr>
          <a:xfrm>
            <a:off x="838200" y="450850"/>
            <a:ext cx="10515600" cy="5726113"/>
          </a:xfrm>
        </p:spPr>
        <p:txBody>
          <a:bodyPr/>
          <a:lstStyle/>
          <a:p>
            <a:pPr algn="just" eaLnBrk="1" hangingPunct="1">
              <a:buFont typeface="Wingdings" pitchFamily="2" charset="2"/>
              <a:buChar char="q"/>
            </a:pPr>
            <a:r>
              <a:rPr lang="en-IN" sz="3200" b="1" u="sng" smtClean="0">
                <a:solidFill>
                  <a:srgbClr val="FF0000"/>
                </a:solidFill>
                <a:latin typeface="Times New Roman" pitchFamily="18" charset="0"/>
                <a:cs typeface="Times New Roman" pitchFamily="18" charset="0"/>
              </a:rPr>
              <a:t>Sleep method in java</a:t>
            </a:r>
          </a:p>
          <a:p>
            <a:pPr algn="just" eaLnBrk="1" hangingPunct="1"/>
            <a:r>
              <a:rPr lang="en-IN" smtClean="0">
                <a:latin typeface="Times New Roman" pitchFamily="18" charset="0"/>
                <a:cs typeface="Times New Roman" pitchFamily="18" charset="0"/>
              </a:rPr>
              <a:t>The sleep() method of Thread class is used to sleep a thread for the specified amount of time.</a:t>
            </a:r>
          </a:p>
          <a:p>
            <a:pPr algn="just" eaLnBrk="1" hangingPunct="1"/>
            <a:endParaRPr lang="en-IN" smtClean="0">
              <a:latin typeface="Times New Roman" pitchFamily="18" charset="0"/>
              <a:cs typeface="Times New Roman" pitchFamily="18" charset="0"/>
            </a:endParaRPr>
          </a:p>
          <a:p>
            <a:pPr algn="just" eaLnBrk="1" hangingPunct="1">
              <a:buFont typeface="Wingdings" pitchFamily="2" charset="2"/>
              <a:buChar char="q"/>
            </a:pPr>
            <a:r>
              <a:rPr lang="en-IN" b="1" u="sng" smtClean="0">
                <a:solidFill>
                  <a:srgbClr val="FF0000"/>
                </a:solidFill>
                <a:latin typeface="Times New Roman" pitchFamily="18" charset="0"/>
                <a:cs typeface="Times New Roman" pitchFamily="18" charset="0"/>
              </a:rPr>
              <a:t>Syntax of sleep() method in java</a:t>
            </a:r>
          </a:p>
          <a:p>
            <a:pPr algn="just" eaLnBrk="1" hangingPunct="1"/>
            <a:r>
              <a:rPr lang="en-IN" smtClean="0">
                <a:latin typeface="Times New Roman" pitchFamily="18" charset="0"/>
                <a:cs typeface="Times New Roman" pitchFamily="18" charset="0"/>
              </a:rPr>
              <a:t>The Thread class provides two methods for sleeping a thread:</a:t>
            </a:r>
          </a:p>
          <a:p>
            <a:pPr lvl="1" algn="just" eaLnBrk="1" hangingPunct="1">
              <a:buFont typeface="Wingdings" pitchFamily="2" charset="2"/>
              <a:buChar char="ü"/>
            </a:pPr>
            <a:endParaRPr lang="en-IN" smtClean="0">
              <a:latin typeface="Times New Roman" pitchFamily="18" charset="0"/>
              <a:cs typeface="Times New Roman" pitchFamily="18" charset="0"/>
            </a:endParaRPr>
          </a:p>
          <a:p>
            <a:pPr lvl="1" algn="just" eaLnBrk="1" hangingPunct="1">
              <a:buFont typeface="Wingdings" pitchFamily="2" charset="2"/>
              <a:buChar char="ü"/>
            </a:pPr>
            <a:r>
              <a:rPr lang="en-IN" smtClean="0">
                <a:solidFill>
                  <a:srgbClr val="000099"/>
                </a:solidFill>
                <a:latin typeface="Times New Roman" pitchFamily="18" charset="0"/>
                <a:cs typeface="Times New Roman" pitchFamily="18" charset="0"/>
              </a:rPr>
              <a:t>public static void sleep(long miliseconds)throws InterruptedException</a:t>
            </a:r>
          </a:p>
          <a:p>
            <a:pPr lvl="1" algn="just" eaLnBrk="1" hangingPunct="1">
              <a:buFont typeface="Wingdings" pitchFamily="2" charset="2"/>
              <a:buChar char="ü"/>
            </a:pPr>
            <a:endParaRPr lang="en-IN" smtClean="0">
              <a:solidFill>
                <a:srgbClr val="000099"/>
              </a:solidFill>
              <a:latin typeface="Times New Roman" pitchFamily="18" charset="0"/>
              <a:cs typeface="Times New Roman" pitchFamily="18" charset="0"/>
            </a:endParaRPr>
          </a:p>
          <a:p>
            <a:pPr lvl="1" algn="just" eaLnBrk="1" hangingPunct="1">
              <a:buFont typeface="Wingdings" pitchFamily="2" charset="2"/>
              <a:buChar char="ü"/>
            </a:pPr>
            <a:r>
              <a:rPr lang="en-IN" smtClean="0">
                <a:solidFill>
                  <a:srgbClr val="000099"/>
                </a:solidFill>
                <a:latin typeface="Times New Roman" pitchFamily="18" charset="0"/>
                <a:cs typeface="Times New Roman" pitchFamily="18" charset="0"/>
              </a:rPr>
              <a:t>public static void sleep(long miliseconds, int nanos)throws InterruptedException</a:t>
            </a:r>
          </a:p>
          <a:p>
            <a:pPr algn="just" eaLnBrk="1" hangingPunct="1"/>
            <a:endParaRPr lang="en-IN" sz="3200" smtClean="0">
              <a:latin typeface="Times New Roman" pitchFamily="18" charset="0"/>
              <a:cs typeface="Times New Roman"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extLst>
          </p:cNvPr>
          <p:cNvSpPr>
            <a:spLocks noGrp="1"/>
          </p:cNvSpPr>
          <p:nvPr>
            <p:ph sz="half" idx="1"/>
          </p:nvPr>
        </p:nvSpPr>
        <p:spPr>
          <a:xfrm>
            <a:off x="152400" y="179388"/>
            <a:ext cx="8226425" cy="6176962"/>
          </a:xfrm>
        </p:spPr>
        <p:txBody>
          <a:bodyPr rtlCol="0">
            <a:noAutofit/>
          </a:bodyPr>
          <a:lstStyle/>
          <a:p>
            <a:pPr eaLnBrk="1" fontAlgn="auto" hangingPunct="1">
              <a:spcAft>
                <a:spcPts val="0"/>
              </a:spcAft>
              <a:buFont typeface="Wingdings" panose="05000000000000000000" pitchFamily="2" charset="2"/>
              <a:buChar char="q"/>
              <a:defRPr/>
            </a:pPr>
            <a:r>
              <a:rPr lang="en-IN" sz="1800" b="1" u="sng" dirty="0">
                <a:solidFill>
                  <a:srgbClr val="FF0000"/>
                </a:solidFill>
                <a:latin typeface="Times New Roman" panose="02020603050405020304" pitchFamily="18" charset="0"/>
                <a:cs typeface="Times New Roman" panose="02020603050405020304" pitchFamily="18" charset="0"/>
              </a:rPr>
              <a:t>Example of sleep method in java</a:t>
            </a:r>
          </a:p>
          <a:p>
            <a:pPr marL="0" indent="0" eaLnBrk="1" fontAlgn="auto" hangingPunct="1">
              <a:spcAft>
                <a:spcPts val="0"/>
              </a:spcAft>
              <a:buFont typeface="Arial" panose="020B0604020202020204" pitchFamily="34" charset="0"/>
              <a:buNone/>
              <a:defRPr/>
            </a:pPr>
            <a:r>
              <a:rPr lang="en-IN" sz="1800" b="1" dirty="0">
                <a:solidFill>
                  <a:srgbClr val="000099"/>
                </a:solidFill>
                <a:latin typeface="Times New Roman" panose="02020603050405020304" pitchFamily="18" charset="0"/>
                <a:cs typeface="Times New Roman" panose="02020603050405020304" pitchFamily="18" charset="0"/>
              </a:rPr>
              <a:t>class TestSleepMethod1 extends Thread{  </a:t>
            </a:r>
          </a:p>
          <a:p>
            <a:pPr marL="0" indent="0" eaLnBrk="1" fontAlgn="auto" hangingPunct="1">
              <a:spcAft>
                <a:spcPts val="0"/>
              </a:spcAft>
              <a:buFont typeface="Arial" panose="020B0604020202020204" pitchFamily="34" charset="0"/>
              <a:buNone/>
              <a:defRPr/>
            </a:pPr>
            <a:r>
              <a:rPr lang="en-IN" sz="1800" b="1" dirty="0">
                <a:solidFill>
                  <a:srgbClr val="000099"/>
                </a:solidFill>
                <a:latin typeface="Times New Roman" panose="02020603050405020304" pitchFamily="18" charset="0"/>
                <a:cs typeface="Times New Roman" panose="02020603050405020304" pitchFamily="18" charset="0"/>
              </a:rPr>
              <a:t> public void run()</a:t>
            </a:r>
          </a:p>
          <a:p>
            <a:pPr marL="0" indent="0" eaLnBrk="1" fontAlgn="auto" hangingPunct="1">
              <a:spcAft>
                <a:spcPts val="0"/>
              </a:spcAft>
              <a:buFont typeface="Arial" panose="020B0604020202020204" pitchFamily="34" charset="0"/>
              <a:buNone/>
              <a:defRPr/>
            </a:pPr>
            <a:r>
              <a:rPr lang="en-IN" sz="1800" b="1" dirty="0">
                <a:solidFill>
                  <a:srgbClr val="000099"/>
                </a:solidFill>
                <a:latin typeface="Times New Roman" panose="02020603050405020304" pitchFamily="18" charset="0"/>
                <a:cs typeface="Times New Roman" panose="02020603050405020304" pitchFamily="18" charset="0"/>
              </a:rPr>
              <a:t>{  </a:t>
            </a:r>
          </a:p>
          <a:p>
            <a:pPr marL="0" indent="0" eaLnBrk="1" fontAlgn="auto" hangingPunct="1">
              <a:spcAft>
                <a:spcPts val="0"/>
              </a:spcAft>
              <a:buFont typeface="Arial" panose="020B0604020202020204" pitchFamily="34" charset="0"/>
              <a:buNone/>
              <a:defRPr/>
            </a:pPr>
            <a:r>
              <a:rPr lang="en-IN" sz="1800" b="1" dirty="0">
                <a:solidFill>
                  <a:srgbClr val="000099"/>
                </a:solidFill>
                <a:latin typeface="Times New Roman" panose="02020603050405020304" pitchFamily="18" charset="0"/>
                <a:cs typeface="Times New Roman" panose="02020603050405020304" pitchFamily="18" charset="0"/>
              </a:rPr>
              <a:t>  for(int </a:t>
            </a:r>
            <a:r>
              <a:rPr lang="en-IN" sz="1800" b="1" dirty="0" err="1">
                <a:solidFill>
                  <a:srgbClr val="000099"/>
                </a:solidFill>
                <a:latin typeface="Times New Roman" panose="02020603050405020304" pitchFamily="18" charset="0"/>
                <a:cs typeface="Times New Roman" panose="02020603050405020304" pitchFamily="18" charset="0"/>
              </a:rPr>
              <a:t>i</a:t>
            </a:r>
            <a:r>
              <a:rPr lang="en-IN" sz="1800" b="1" dirty="0">
                <a:solidFill>
                  <a:srgbClr val="000099"/>
                </a:solidFill>
                <a:latin typeface="Times New Roman" panose="02020603050405020304" pitchFamily="18" charset="0"/>
                <a:cs typeface="Times New Roman" panose="02020603050405020304" pitchFamily="18" charset="0"/>
              </a:rPr>
              <a:t>=1;i&lt;5;i++)</a:t>
            </a:r>
          </a:p>
          <a:p>
            <a:pPr marL="0" indent="0" eaLnBrk="1" fontAlgn="auto" hangingPunct="1">
              <a:spcAft>
                <a:spcPts val="0"/>
              </a:spcAft>
              <a:buFont typeface="Arial" panose="020B0604020202020204" pitchFamily="34" charset="0"/>
              <a:buNone/>
              <a:defRPr/>
            </a:pPr>
            <a:r>
              <a:rPr lang="en-IN" sz="1800" b="1" dirty="0">
                <a:solidFill>
                  <a:srgbClr val="000099"/>
                </a:solidFill>
                <a:latin typeface="Times New Roman" panose="02020603050405020304" pitchFamily="18" charset="0"/>
                <a:cs typeface="Times New Roman" panose="02020603050405020304" pitchFamily="18" charset="0"/>
              </a:rPr>
              <a:t>{  </a:t>
            </a:r>
          </a:p>
          <a:p>
            <a:pPr marL="0" indent="0" eaLnBrk="1" fontAlgn="auto" hangingPunct="1">
              <a:spcAft>
                <a:spcPts val="0"/>
              </a:spcAft>
              <a:buFont typeface="Arial" panose="020B0604020202020204" pitchFamily="34" charset="0"/>
              <a:buNone/>
              <a:defRPr/>
            </a:pPr>
            <a:r>
              <a:rPr lang="en-IN" sz="1800" b="1" dirty="0">
                <a:solidFill>
                  <a:srgbClr val="000099"/>
                </a:solidFill>
                <a:latin typeface="Times New Roman" panose="02020603050405020304" pitchFamily="18" charset="0"/>
                <a:cs typeface="Times New Roman" panose="02020603050405020304" pitchFamily="18" charset="0"/>
              </a:rPr>
              <a:t>    try{</a:t>
            </a:r>
            <a:r>
              <a:rPr lang="en-IN" sz="1800" b="1" dirty="0" err="1">
                <a:solidFill>
                  <a:srgbClr val="000099"/>
                </a:solidFill>
                <a:latin typeface="Times New Roman" panose="02020603050405020304" pitchFamily="18" charset="0"/>
                <a:cs typeface="Times New Roman" panose="02020603050405020304" pitchFamily="18" charset="0"/>
              </a:rPr>
              <a:t>Thread.sleep</a:t>
            </a:r>
            <a:r>
              <a:rPr lang="en-IN" sz="1800" b="1" dirty="0">
                <a:solidFill>
                  <a:srgbClr val="000099"/>
                </a:solidFill>
                <a:latin typeface="Times New Roman" panose="02020603050405020304" pitchFamily="18" charset="0"/>
                <a:cs typeface="Times New Roman" panose="02020603050405020304" pitchFamily="18" charset="0"/>
              </a:rPr>
              <a:t>(500);}catch(</a:t>
            </a:r>
            <a:r>
              <a:rPr lang="en-IN" sz="1800" b="1" dirty="0" err="1">
                <a:solidFill>
                  <a:srgbClr val="000099"/>
                </a:solidFill>
                <a:latin typeface="Times New Roman" panose="02020603050405020304" pitchFamily="18" charset="0"/>
                <a:cs typeface="Times New Roman" panose="02020603050405020304" pitchFamily="18" charset="0"/>
              </a:rPr>
              <a:t>InterruptedException</a:t>
            </a:r>
            <a:r>
              <a:rPr lang="en-IN" sz="1800" b="1" dirty="0">
                <a:solidFill>
                  <a:srgbClr val="000099"/>
                </a:solidFill>
                <a:latin typeface="Times New Roman" panose="02020603050405020304" pitchFamily="18" charset="0"/>
                <a:cs typeface="Times New Roman" panose="02020603050405020304" pitchFamily="18" charset="0"/>
              </a:rPr>
              <a:t> e){</a:t>
            </a:r>
            <a:r>
              <a:rPr lang="en-IN" sz="1800" b="1" dirty="0" err="1">
                <a:solidFill>
                  <a:srgbClr val="000099"/>
                </a:solidFill>
                <a:latin typeface="Times New Roman" panose="02020603050405020304" pitchFamily="18" charset="0"/>
                <a:cs typeface="Times New Roman" panose="02020603050405020304" pitchFamily="18" charset="0"/>
              </a:rPr>
              <a:t>System.out.println</a:t>
            </a:r>
            <a:r>
              <a:rPr lang="en-IN" sz="1800" b="1" dirty="0">
                <a:solidFill>
                  <a:srgbClr val="000099"/>
                </a:solidFill>
                <a:latin typeface="Times New Roman" panose="02020603050405020304" pitchFamily="18" charset="0"/>
                <a:cs typeface="Times New Roman" panose="02020603050405020304" pitchFamily="18" charset="0"/>
              </a:rPr>
              <a:t>(e);}  </a:t>
            </a:r>
          </a:p>
          <a:p>
            <a:pPr marL="0" indent="0" eaLnBrk="1" fontAlgn="auto" hangingPunct="1">
              <a:spcAft>
                <a:spcPts val="0"/>
              </a:spcAft>
              <a:buFont typeface="Arial" panose="020B0604020202020204" pitchFamily="34" charset="0"/>
              <a:buNone/>
              <a:defRPr/>
            </a:pPr>
            <a:r>
              <a:rPr lang="en-IN" sz="1800" b="1" dirty="0">
                <a:solidFill>
                  <a:srgbClr val="000099"/>
                </a:solidFill>
                <a:latin typeface="Times New Roman" panose="02020603050405020304" pitchFamily="18" charset="0"/>
                <a:cs typeface="Times New Roman" panose="02020603050405020304" pitchFamily="18" charset="0"/>
              </a:rPr>
              <a:t>    </a:t>
            </a:r>
            <a:r>
              <a:rPr lang="en-IN" sz="1800" b="1" dirty="0" err="1">
                <a:solidFill>
                  <a:srgbClr val="000099"/>
                </a:solidFill>
                <a:latin typeface="Times New Roman" panose="02020603050405020304" pitchFamily="18" charset="0"/>
                <a:cs typeface="Times New Roman" panose="02020603050405020304" pitchFamily="18" charset="0"/>
              </a:rPr>
              <a:t>System.out.println</a:t>
            </a:r>
            <a:r>
              <a:rPr lang="en-IN" sz="1800" b="1" dirty="0">
                <a:solidFill>
                  <a:srgbClr val="000099"/>
                </a:solidFill>
                <a:latin typeface="Times New Roman" panose="02020603050405020304" pitchFamily="18" charset="0"/>
                <a:cs typeface="Times New Roman" panose="02020603050405020304" pitchFamily="18" charset="0"/>
              </a:rPr>
              <a:t>(</a:t>
            </a:r>
            <a:r>
              <a:rPr lang="en-IN" sz="1800" b="1" dirty="0" err="1">
                <a:solidFill>
                  <a:srgbClr val="000099"/>
                </a:solidFill>
                <a:latin typeface="Times New Roman" panose="02020603050405020304" pitchFamily="18" charset="0"/>
                <a:cs typeface="Times New Roman" panose="02020603050405020304" pitchFamily="18" charset="0"/>
              </a:rPr>
              <a:t>i</a:t>
            </a:r>
            <a:r>
              <a:rPr lang="en-IN" sz="1800" b="1" dirty="0">
                <a:solidFill>
                  <a:srgbClr val="000099"/>
                </a:solidFill>
                <a:latin typeface="Times New Roman" panose="02020603050405020304" pitchFamily="18" charset="0"/>
                <a:cs typeface="Times New Roman" panose="02020603050405020304" pitchFamily="18" charset="0"/>
              </a:rPr>
              <a:t>);  </a:t>
            </a:r>
          </a:p>
          <a:p>
            <a:pPr marL="0" indent="0" eaLnBrk="1" fontAlgn="auto" hangingPunct="1">
              <a:spcAft>
                <a:spcPts val="0"/>
              </a:spcAft>
              <a:buFont typeface="Arial" panose="020B0604020202020204" pitchFamily="34" charset="0"/>
              <a:buNone/>
              <a:defRPr/>
            </a:pPr>
            <a:r>
              <a:rPr lang="en-IN" sz="1800" b="1" dirty="0">
                <a:solidFill>
                  <a:srgbClr val="000099"/>
                </a:solidFill>
                <a:latin typeface="Times New Roman" panose="02020603050405020304" pitchFamily="18" charset="0"/>
                <a:cs typeface="Times New Roman" panose="02020603050405020304" pitchFamily="18" charset="0"/>
              </a:rPr>
              <a:t>  }  </a:t>
            </a:r>
          </a:p>
          <a:p>
            <a:pPr marL="0" indent="0" eaLnBrk="1" fontAlgn="auto" hangingPunct="1">
              <a:spcAft>
                <a:spcPts val="0"/>
              </a:spcAft>
              <a:buFont typeface="Arial" panose="020B0604020202020204" pitchFamily="34" charset="0"/>
              <a:buNone/>
              <a:defRPr/>
            </a:pPr>
            <a:r>
              <a:rPr lang="en-IN" sz="1800" b="1" dirty="0">
                <a:solidFill>
                  <a:srgbClr val="000099"/>
                </a:solidFill>
                <a:latin typeface="Times New Roman" panose="02020603050405020304" pitchFamily="18" charset="0"/>
                <a:cs typeface="Times New Roman" panose="02020603050405020304" pitchFamily="18" charset="0"/>
              </a:rPr>
              <a:t> }  </a:t>
            </a:r>
          </a:p>
          <a:p>
            <a:pPr marL="0" indent="0" eaLnBrk="1" fontAlgn="auto" hangingPunct="1">
              <a:spcAft>
                <a:spcPts val="0"/>
              </a:spcAft>
              <a:buFont typeface="Arial" panose="020B0604020202020204" pitchFamily="34" charset="0"/>
              <a:buNone/>
              <a:defRPr/>
            </a:pPr>
            <a:r>
              <a:rPr lang="en-IN" sz="1800" b="1" dirty="0">
                <a:solidFill>
                  <a:srgbClr val="000099"/>
                </a:solidFill>
                <a:latin typeface="Times New Roman" panose="02020603050405020304" pitchFamily="18" charset="0"/>
                <a:cs typeface="Times New Roman" panose="02020603050405020304" pitchFamily="18" charset="0"/>
              </a:rPr>
              <a:t> public static void main(String </a:t>
            </a:r>
            <a:r>
              <a:rPr lang="en-IN" sz="1800" b="1" dirty="0" err="1">
                <a:solidFill>
                  <a:srgbClr val="000099"/>
                </a:solidFill>
                <a:latin typeface="Times New Roman" panose="02020603050405020304" pitchFamily="18" charset="0"/>
                <a:cs typeface="Times New Roman" panose="02020603050405020304" pitchFamily="18" charset="0"/>
              </a:rPr>
              <a:t>args</a:t>
            </a:r>
            <a:r>
              <a:rPr lang="en-IN" sz="1800" b="1" dirty="0">
                <a:solidFill>
                  <a:srgbClr val="000099"/>
                </a:solidFill>
                <a:latin typeface="Times New Roman" panose="02020603050405020304" pitchFamily="18" charset="0"/>
                <a:cs typeface="Times New Roman" panose="02020603050405020304" pitchFamily="18" charset="0"/>
              </a:rPr>
              <a:t>[])</a:t>
            </a:r>
          </a:p>
          <a:p>
            <a:pPr marL="0" indent="0" eaLnBrk="1" fontAlgn="auto" hangingPunct="1">
              <a:spcAft>
                <a:spcPts val="0"/>
              </a:spcAft>
              <a:buFont typeface="Arial" panose="020B0604020202020204" pitchFamily="34" charset="0"/>
              <a:buNone/>
              <a:defRPr/>
            </a:pPr>
            <a:r>
              <a:rPr lang="en-IN" sz="1800" b="1" dirty="0">
                <a:solidFill>
                  <a:srgbClr val="000099"/>
                </a:solidFill>
                <a:latin typeface="Times New Roman" panose="02020603050405020304" pitchFamily="18" charset="0"/>
                <a:cs typeface="Times New Roman" panose="02020603050405020304" pitchFamily="18" charset="0"/>
              </a:rPr>
              <a:t>{  </a:t>
            </a:r>
          </a:p>
          <a:p>
            <a:pPr marL="0" indent="0" eaLnBrk="1" fontAlgn="auto" hangingPunct="1">
              <a:spcAft>
                <a:spcPts val="0"/>
              </a:spcAft>
              <a:buFont typeface="Arial" panose="020B0604020202020204" pitchFamily="34" charset="0"/>
              <a:buNone/>
              <a:defRPr/>
            </a:pPr>
            <a:r>
              <a:rPr lang="en-IN" sz="1800" b="1" dirty="0">
                <a:solidFill>
                  <a:srgbClr val="000099"/>
                </a:solidFill>
                <a:latin typeface="Times New Roman" panose="02020603050405020304" pitchFamily="18" charset="0"/>
                <a:cs typeface="Times New Roman" panose="02020603050405020304" pitchFamily="18" charset="0"/>
              </a:rPr>
              <a:t>  TestSleepMethod1 t1=new TestSleepMethod1();  </a:t>
            </a:r>
          </a:p>
          <a:p>
            <a:pPr marL="0" indent="0" eaLnBrk="1" fontAlgn="auto" hangingPunct="1">
              <a:spcAft>
                <a:spcPts val="0"/>
              </a:spcAft>
              <a:buFont typeface="Arial" panose="020B0604020202020204" pitchFamily="34" charset="0"/>
              <a:buNone/>
              <a:defRPr/>
            </a:pPr>
            <a:r>
              <a:rPr lang="en-IN" sz="1800" b="1" dirty="0">
                <a:solidFill>
                  <a:srgbClr val="000099"/>
                </a:solidFill>
                <a:latin typeface="Times New Roman" panose="02020603050405020304" pitchFamily="18" charset="0"/>
                <a:cs typeface="Times New Roman" panose="02020603050405020304" pitchFamily="18" charset="0"/>
              </a:rPr>
              <a:t>  TestSleepMethod1 t2=new TestSleepMethod1();   </a:t>
            </a:r>
          </a:p>
          <a:p>
            <a:pPr marL="0" indent="0" eaLnBrk="1" fontAlgn="auto" hangingPunct="1">
              <a:spcAft>
                <a:spcPts val="0"/>
              </a:spcAft>
              <a:buFont typeface="Arial" panose="020B0604020202020204" pitchFamily="34" charset="0"/>
              <a:buNone/>
              <a:defRPr/>
            </a:pPr>
            <a:r>
              <a:rPr lang="en-IN" sz="1800" b="1" dirty="0">
                <a:solidFill>
                  <a:srgbClr val="000099"/>
                </a:solidFill>
                <a:latin typeface="Times New Roman" panose="02020603050405020304" pitchFamily="18" charset="0"/>
                <a:cs typeface="Times New Roman" panose="02020603050405020304" pitchFamily="18" charset="0"/>
              </a:rPr>
              <a:t>  t1.start();  </a:t>
            </a:r>
          </a:p>
          <a:p>
            <a:pPr marL="0" indent="0" eaLnBrk="1" fontAlgn="auto" hangingPunct="1">
              <a:spcAft>
                <a:spcPts val="0"/>
              </a:spcAft>
              <a:buFont typeface="Arial" panose="020B0604020202020204" pitchFamily="34" charset="0"/>
              <a:buNone/>
              <a:defRPr/>
            </a:pPr>
            <a:r>
              <a:rPr lang="en-IN" sz="1800" b="1" dirty="0">
                <a:solidFill>
                  <a:srgbClr val="000099"/>
                </a:solidFill>
                <a:latin typeface="Times New Roman" panose="02020603050405020304" pitchFamily="18" charset="0"/>
                <a:cs typeface="Times New Roman" panose="02020603050405020304" pitchFamily="18" charset="0"/>
              </a:rPr>
              <a:t>  t2.start();  </a:t>
            </a:r>
          </a:p>
          <a:p>
            <a:pPr marL="0" indent="0" eaLnBrk="1" fontAlgn="auto" hangingPunct="1">
              <a:spcAft>
                <a:spcPts val="0"/>
              </a:spcAft>
              <a:buFont typeface="Arial" panose="020B0604020202020204" pitchFamily="34" charset="0"/>
              <a:buNone/>
              <a:defRPr/>
            </a:pPr>
            <a:r>
              <a:rPr lang="en-IN" sz="1800" b="1" dirty="0">
                <a:solidFill>
                  <a:srgbClr val="000099"/>
                </a:solidFill>
                <a:latin typeface="Times New Roman" panose="02020603050405020304" pitchFamily="18" charset="0"/>
                <a:cs typeface="Times New Roman" panose="02020603050405020304" pitchFamily="18" charset="0"/>
              </a:rPr>
              <a:t> }  </a:t>
            </a:r>
          </a:p>
          <a:p>
            <a:pPr marL="0" indent="0" eaLnBrk="1" fontAlgn="auto" hangingPunct="1">
              <a:spcAft>
                <a:spcPts val="0"/>
              </a:spcAft>
              <a:buFont typeface="Arial" panose="020B0604020202020204" pitchFamily="34" charset="0"/>
              <a:buNone/>
              <a:defRPr/>
            </a:pPr>
            <a:r>
              <a:rPr lang="en-IN" sz="1800" b="1" dirty="0">
                <a:solidFill>
                  <a:srgbClr val="000099"/>
                </a:solidFill>
                <a:latin typeface="Times New Roman" panose="02020603050405020304" pitchFamily="18" charset="0"/>
                <a:cs typeface="Times New Roman" panose="02020603050405020304" pitchFamily="18" charset="0"/>
              </a:rPr>
              <a:t>}  </a:t>
            </a:r>
          </a:p>
          <a:p>
            <a:pPr marL="0" indent="0" algn="just" eaLnBrk="1" fontAlgn="auto" hangingPunct="1">
              <a:spcAft>
                <a:spcPts val="0"/>
              </a:spcAft>
              <a:buFont typeface="Arial" panose="020B0604020202020204" pitchFamily="34" charset="0"/>
              <a:buNone/>
              <a:defRPr/>
            </a:pPr>
            <a:endParaRPr lang="en-IN" sz="1050" b="1" dirty="0">
              <a:solidFill>
                <a:srgbClr val="000099"/>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extLst>
          </p:cNvPr>
          <p:cNvSpPr>
            <a:spLocks noGrp="1"/>
          </p:cNvSpPr>
          <p:nvPr>
            <p:ph sz="half" idx="2"/>
          </p:nvPr>
        </p:nvSpPr>
        <p:spPr>
          <a:xfrm>
            <a:off x="8697913" y="179388"/>
            <a:ext cx="3341687" cy="5545137"/>
          </a:xfrm>
        </p:spPr>
        <p:txBody>
          <a:bodyPr rtlCol="0">
            <a:normAutofit lnSpcReduction="10000"/>
          </a:bodyPr>
          <a:lstStyle/>
          <a:p>
            <a:pPr marL="0" indent="0" eaLnBrk="1" fontAlgn="auto" hangingPunct="1">
              <a:spcAft>
                <a:spcPts val="0"/>
              </a:spcAft>
              <a:buFont typeface="Arial" panose="020B0604020202020204" pitchFamily="34" charset="0"/>
              <a:buNone/>
              <a:defRPr/>
            </a:pPr>
            <a:r>
              <a:rPr lang="en-IN" sz="2000" dirty="0">
                <a:solidFill>
                  <a:srgbClr val="FF0000"/>
                </a:solidFill>
                <a:latin typeface="Times New Roman" panose="02020603050405020304" pitchFamily="18" charset="0"/>
                <a:cs typeface="Times New Roman" panose="02020603050405020304" pitchFamily="18" charset="0"/>
              </a:rPr>
              <a:t>Output:</a:t>
            </a:r>
          </a:p>
          <a:p>
            <a:pPr marL="0" indent="0" eaLnBrk="1" fontAlgn="auto" hangingPunct="1">
              <a:spcAft>
                <a:spcPts val="0"/>
              </a:spcAft>
              <a:buFont typeface="Arial" panose="020B0604020202020204" pitchFamily="34" charset="0"/>
              <a:buNone/>
              <a:defRPr/>
            </a:pPr>
            <a:r>
              <a:rPr lang="en-IN" sz="2000" dirty="0">
                <a:solidFill>
                  <a:srgbClr val="FF0000"/>
                </a:solidFill>
                <a:latin typeface="Times New Roman" panose="02020603050405020304" pitchFamily="18" charset="0"/>
                <a:cs typeface="Times New Roman" panose="02020603050405020304" pitchFamily="18" charset="0"/>
              </a:rPr>
              <a:t>       1</a:t>
            </a:r>
          </a:p>
          <a:p>
            <a:pPr marL="0" indent="0" eaLnBrk="1" fontAlgn="auto" hangingPunct="1">
              <a:spcAft>
                <a:spcPts val="0"/>
              </a:spcAft>
              <a:buFont typeface="Arial" panose="020B0604020202020204" pitchFamily="34" charset="0"/>
              <a:buNone/>
              <a:defRPr/>
            </a:pPr>
            <a:r>
              <a:rPr lang="en-IN" sz="2000" dirty="0">
                <a:solidFill>
                  <a:srgbClr val="FF0000"/>
                </a:solidFill>
                <a:latin typeface="Times New Roman" panose="02020603050405020304" pitchFamily="18" charset="0"/>
                <a:cs typeface="Times New Roman" panose="02020603050405020304" pitchFamily="18" charset="0"/>
              </a:rPr>
              <a:t>       1</a:t>
            </a:r>
          </a:p>
          <a:p>
            <a:pPr marL="0" indent="0" eaLnBrk="1" fontAlgn="auto" hangingPunct="1">
              <a:spcAft>
                <a:spcPts val="0"/>
              </a:spcAft>
              <a:buFont typeface="Arial" panose="020B0604020202020204" pitchFamily="34" charset="0"/>
              <a:buNone/>
              <a:defRPr/>
            </a:pPr>
            <a:r>
              <a:rPr lang="en-IN" sz="2000" dirty="0">
                <a:solidFill>
                  <a:srgbClr val="FF0000"/>
                </a:solidFill>
                <a:latin typeface="Times New Roman" panose="02020603050405020304" pitchFamily="18" charset="0"/>
                <a:cs typeface="Times New Roman" panose="02020603050405020304" pitchFamily="18" charset="0"/>
              </a:rPr>
              <a:t>       2</a:t>
            </a:r>
          </a:p>
          <a:p>
            <a:pPr marL="0" indent="0" eaLnBrk="1" fontAlgn="auto" hangingPunct="1">
              <a:spcAft>
                <a:spcPts val="0"/>
              </a:spcAft>
              <a:buFont typeface="Arial" panose="020B0604020202020204" pitchFamily="34" charset="0"/>
              <a:buNone/>
              <a:defRPr/>
            </a:pPr>
            <a:r>
              <a:rPr lang="en-IN" sz="2000" dirty="0">
                <a:solidFill>
                  <a:srgbClr val="FF0000"/>
                </a:solidFill>
                <a:latin typeface="Times New Roman" panose="02020603050405020304" pitchFamily="18" charset="0"/>
                <a:cs typeface="Times New Roman" panose="02020603050405020304" pitchFamily="18" charset="0"/>
              </a:rPr>
              <a:t>       2</a:t>
            </a:r>
          </a:p>
          <a:p>
            <a:pPr marL="0" indent="0" eaLnBrk="1" fontAlgn="auto" hangingPunct="1">
              <a:spcAft>
                <a:spcPts val="0"/>
              </a:spcAft>
              <a:buFont typeface="Arial" panose="020B0604020202020204" pitchFamily="34" charset="0"/>
              <a:buNone/>
              <a:defRPr/>
            </a:pPr>
            <a:r>
              <a:rPr lang="en-IN" sz="2000" dirty="0">
                <a:solidFill>
                  <a:srgbClr val="FF0000"/>
                </a:solidFill>
                <a:latin typeface="Times New Roman" panose="02020603050405020304" pitchFamily="18" charset="0"/>
                <a:cs typeface="Times New Roman" panose="02020603050405020304" pitchFamily="18" charset="0"/>
              </a:rPr>
              <a:t>       3</a:t>
            </a:r>
          </a:p>
          <a:p>
            <a:pPr marL="0" indent="0" eaLnBrk="1" fontAlgn="auto" hangingPunct="1">
              <a:spcAft>
                <a:spcPts val="0"/>
              </a:spcAft>
              <a:buFont typeface="Arial" panose="020B0604020202020204" pitchFamily="34" charset="0"/>
              <a:buNone/>
              <a:defRPr/>
            </a:pPr>
            <a:r>
              <a:rPr lang="en-IN" sz="2000" dirty="0">
                <a:solidFill>
                  <a:srgbClr val="FF0000"/>
                </a:solidFill>
                <a:latin typeface="Times New Roman" panose="02020603050405020304" pitchFamily="18" charset="0"/>
                <a:cs typeface="Times New Roman" panose="02020603050405020304" pitchFamily="18" charset="0"/>
              </a:rPr>
              <a:t>       3</a:t>
            </a:r>
          </a:p>
          <a:p>
            <a:pPr marL="0" indent="0" eaLnBrk="1" fontAlgn="auto" hangingPunct="1">
              <a:spcAft>
                <a:spcPts val="0"/>
              </a:spcAft>
              <a:buFont typeface="Arial" panose="020B0604020202020204" pitchFamily="34" charset="0"/>
              <a:buNone/>
              <a:defRPr/>
            </a:pPr>
            <a:r>
              <a:rPr lang="en-IN" sz="2000" dirty="0">
                <a:solidFill>
                  <a:srgbClr val="FF0000"/>
                </a:solidFill>
                <a:latin typeface="Times New Roman" panose="02020603050405020304" pitchFamily="18" charset="0"/>
                <a:cs typeface="Times New Roman" panose="02020603050405020304" pitchFamily="18" charset="0"/>
              </a:rPr>
              <a:t>       4</a:t>
            </a:r>
          </a:p>
          <a:p>
            <a:pPr marL="0" indent="0" eaLnBrk="1" fontAlgn="auto" hangingPunct="1">
              <a:spcAft>
                <a:spcPts val="0"/>
              </a:spcAft>
              <a:buFont typeface="Arial" panose="020B0604020202020204" pitchFamily="34" charset="0"/>
              <a:buNone/>
              <a:defRPr/>
            </a:pPr>
            <a:r>
              <a:rPr lang="en-IN" sz="2000" dirty="0">
                <a:solidFill>
                  <a:srgbClr val="FF0000"/>
                </a:solidFill>
                <a:latin typeface="Times New Roman" panose="02020603050405020304" pitchFamily="18" charset="0"/>
                <a:cs typeface="Times New Roman" panose="02020603050405020304" pitchFamily="18" charset="0"/>
              </a:rPr>
              <a:t>       4</a:t>
            </a:r>
          </a:p>
          <a:p>
            <a:pPr algn="just" eaLnBrk="1" fontAlgn="auto" hangingPunct="1">
              <a:spcAft>
                <a:spcPts val="0"/>
              </a:spcAft>
              <a:buFont typeface="Wingdings" panose="05000000000000000000" pitchFamily="2" charset="2"/>
              <a:buChar char="ü"/>
              <a:defRPr/>
            </a:pPr>
            <a:r>
              <a:rPr lang="en-IN" sz="2200" dirty="0">
                <a:latin typeface="Times New Roman" panose="02020603050405020304" pitchFamily="18" charset="0"/>
                <a:cs typeface="Times New Roman" panose="02020603050405020304" pitchFamily="18" charset="0"/>
              </a:rPr>
              <a:t>As you know well that at a time only one thread is executed. </a:t>
            </a:r>
          </a:p>
          <a:p>
            <a:pPr algn="just" eaLnBrk="1" fontAlgn="auto" hangingPunct="1">
              <a:spcAft>
                <a:spcPts val="0"/>
              </a:spcAft>
              <a:buFont typeface="Wingdings" panose="05000000000000000000" pitchFamily="2" charset="2"/>
              <a:buChar char="ü"/>
              <a:defRPr/>
            </a:pPr>
            <a:r>
              <a:rPr lang="en-IN" sz="2200" dirty="0">
                <a:latin typeface="Times New Roman" panose="02020603050405020304" pitchFamily="18" charset="0"/>
                <a:cs typeface="Times New Roman" panose="02020603050405020304" pitchFamily="18" charset="0"/>
              </a:rPr>
              <a:t>If you sleep a thread for the specified time, the thread schedular picks up another thread and so on.</a:t>
            </a:r>
          </a:p>
          <a:p>
            <a:pPr marL="0" indent="0" eaLnBrk="1" fontAlgn="auto" hangingPunct="1">
              <a:spcAft>
                <a:spcPts val="0"/>
              </a:spcAft>
              <a:buFont typeface="Arial" panose="020B0604020202020204" pitchFamily="34" charset="0"/>
              <a:buNone/>
              <a:defRPr/>
            </a:pPr>
            <a:endParaRPr lang="en-IN" sz="2000" dirty="0">
              <a:solidFill>
                <a:srgbClr val="FF0000"/>
              </a:solidFill>
              <a:latin typeface="Times New Roman" panose="02020603050405020304" pitchFamily="18" charset="0"/>
              <a:cs typeface="Times New Roman" panose="02020603050405020304" pitchFamily="18" charset="0"/>
            </a:endParaRPr>
          </a:p>
          <a:p>
            <a:pPr marL="0" indent="0" eaLnBrk="1" fontAlgn="auto" hangingPunct="1">
              <a:spcAft>
                <a:spcPts val="0"/>
              </a:spcAft>
              <a:buFont typeface="Arial" panose="020B0604020202020204" pitchFamily="34" charset="0"/>
              <a:buNone/>
              <a:defRPr/>
            </a:pPr>
            <a:endParaRPr lang="en-IN" sz="1200" dirty="0">
              <a:solidFill>
                <a:srgbClr val="FF0000"/>
              </a:solidFill>
              <a:latin typeface="Times New Roman" panose="02020603050405020304" pitchFamily="18" charset="0"/>
              <a:cs typeface="Times New Roman" panose="02020603050405020304" pitchFamily="18" charset="0"/>
            </a:endParaRPr>
          </a:p>
        </p:txBody>
      </p:sp>
      <p:sp>
        <p:nvSpPr>
          <p:cNvPr id="20484" name="Footer Placeholder 4"/>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IN" b="1" i="1" smtClean="0">
                <a:solidFill>
                  <a:srgbClr val="996633"/>
                </a:solidFill>
                <a:latin typeface="Times New Roman" pitchFamily="18" charset="0"/>
                <a:cs typeface="Times New Roman" pitchFamily="18" charset="0"/>
              </a:rPr>
              <a:t>Arpit Deo (Assistant Professor, Medi-Caps University, Indore)</a:t>
            </a:r>
          </a:p>
        </p:txBody>
      </p:sp>
      <p:pic>
        <p:nvPicPr>
          <p:cNvPr id="20485" name="Picture 6"/>
          <p:cNvPicPr>
            <a:picLocks noChangeAspect="1"/>
          </p:cNvPicPr>
          <p:nvPr/>
        </p:nvPicPr>
        <p:blipFill>
          <a:blip r:embed="rId2"/>
          <a:srcRect/>
          <a:stretch>
            <a:fillRect/>
          </a:stretch>
        </p:blipFill>
        <p:spPr bwMode="auto">
          <a:xfrm>
            <a:off x="10879138" y="5545138"/>
            <a:ext cx="1312862" cy="1312862"/>
          </a:xfrm>
          <a:prstGeom prst="rect">
            <a:avLst/>
          </a:prstGeom>
          <a:noFill/>
          <a:ln w="9525">
            <a:noFill/>
            <a:miter lim="800000"/>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idx="1"/>
          </p:nvPr>
        </p:nvSpPr>
        <p:spPr>
          <a:xfrm>
            <a:off x="546100" y="0"/>
            <a:ext cx="11099800" cy="6858000"/>
          </a:xfrm>
        </p:spPr>
        <p:txBody>
          <a:bodyPr/>
          <a:lstStyle/>
          <a:p>
            <a:pPr algn="just" eaLnBrk="1" hangingPunct="1">
              <a:buFont typeface="Wingdings" pitchFamily="2" charset="2"/>
              <a:buChar char="q"/>
            </a:pPr>
            <a:r>
              <a:rPr lang="en-IN" sz="3200" b="1" u="sng" smtClean="0">
                <a:solidFill>
                  <a:srgbClr val="FF0000"/>
                </a:solidFill>
                <a:latin typeface="Times New Roman" pitchFamily="18" charset="0"/>
                <a:cs typeface="Times New Roman" pitchFamily="18" charset="0"/>
              </a:rPr>
              <a:t>Priority of a Thread (Thread Priority):</a:t>
            </a:r>
          </a:p>
          <a:p>
            <a:pPr algn="just" eaLnBrk="1" hangingPunct="1"/>
            <a:r>
              <a:rPr lang="en-IN" sz="3200" smtClean="0">
                <a:latin typeface="Times New Roman" pitchFamily="18" charset="0"/>
                <a:cs typeface="Times New Roman" pitchFamily="18" charset="0"/>
              </a:rPr>
              <a:t>Each thread has a priority. </a:t>
            </a:r>
          </a:p>
          <a:p>
            <a:pPr algn="just" eaLnBrk="1" hangingPunct="1"/>
            <a:r>
              <a:rPr lang="en-IN" sz="3200" smtClean="0">
                <a:latin typeface="Times New Roman" pitchFamily="18" charset="0"/>
                <a:cs typeface="Times New Roman" pitchFamily="18" charset="0"/>
              </a:rPr>
              <a:t>Priorities are represented by a number between 1 and 10. </a:t>
            </a:r>
          </a:p>
          <a:p>
            <a:pPr algn="just" eaLnBrk="1" hangingPunct="1"/>
            <a:r>
              <a:rPr lang="en-IN" sz="3200" smtClean="0">
                <a:latin typeface="Times New Roman" pitchFamily="18" charset="0"/>
                <a:cs typeface="Times New Roman" pitchFamily="18" charset="0"/>
              </a:rPr>
              <a:t>In most cases, thread schedular schedules the threads according to their priority (known as preemptive scheduling). </a:t>
            </a:r>
          </a:p>
          <a:p>
            <a:pPr algn="just" eaLnBrk="1" hangingPunct="1"/>
            <a:r>
              <a:rPr lang="en-IN" sz="3200" smtClean="0">
                <a:latin typeface="Times New Roman" pitchFamily="18" charset="0"/>
                <a:cs typeface="Times New Roman" pitchFamily="18" charset="0"/>
              </a:rPr>
              <a:t>But it is not guaranteed because it depends on JVM specification that which scheduling it chooses.</a:t>
            </a:r>
          </a:p>
          <a:p>
            <a:pPr algn="just" eaLnBrk="1" hangingPunct="1">
              <a:buFont typeface="Wingdings" pitchFamily="2" charset="2"/>
              <a:buChar char="q"/>
            </a:pPr>
            <a:r>
              <a:rPr lang="en-IN" sz="3200" b="1" u="sng" smtClean="0">
                <a:solidFill>
                  <a:srgbClr val="FF0000"/>
                </a:solidFill>
                <a:latin typeface="Times New Roman" pitchFamily="18" charset="0"/>
                <a:cs typeface="Times New Roman" pitchFamily="18" charset="0"/>
              </a:rPr>
              <a:t>3 constants defined in Thread class:</a:t>
            </a:r>
          </a:p>
          <a:p>
            <a:pPr lvl="1" algn="just" eaLnBrk="1" hangingPunct="1"/>
            <a:r>
              <a:rPr lang="en-IN" sz="2800" smtClean="0">
                <a:latin typeface="Times New Roman" pitchFamily="18" charset="0"/>
                <a:cs typeface="Times New Roman" pitchFamily="18" charset="0"/>
              </a:rPr>
              <a:t>public static int MIN_PRIORITY</a:t>
            </a:r>
          </a:p>
          <a:p>
            <a:pPr lvl="1" algn="just" eaLnBrk="1" hangingPunct="1"/>
            <a:r>
              <a:rPr lang="en-IN" sz="2800" smtClean="0">
                <a:latin typeface="Times New Roman" pitchFamily="18" charset="0"/>
                <a:cs typeface="Times New Roman" pitchFamily="18" charset="0"/>
              </a:rPr>
              <a:t>public static int NORM_PRIORITY</a:t>
            </a:r>
          </a:p>
          <a:p>
            <a:pPr lvl="1" algn="just" eaLnBrk="1" hangingPunct="1"/>
            <a:r>
              <a:rPr lang="en-IN" sz="2800" smtClean="0">
                <a:latin typeface="Times New Roman" pitchFamily="18" charset="0"/>
                <a:cs typeface="Times New Roman" pitchFamily="18" charset="0"/>
              </a:rPr>
              <a:t>public static int MAX_PRIORITY</a:t>
            </a:r>
          </a:p>
          <a:p>
            <a:pPr algn="just" eaLnBrk="1" hangingPunct="1"/>
            <a:r>
              <a:rPr lang="en-IN" smtClean="0">
                <a:latin typeface="Times New Roman" pitchFamily="18" charset="0"/>
                <a:cs typeface="Times New Roman" pitchFamily="18" charset="0"/>
              </a:rPr>
              <a:t>Default priority of a thread is 5 (NORM_PRIORITY). The value of MIN_PRIORITY is 1 and the value of MAX_PRIORITY is 10.</a:t>
            </a:r>
          </a:p>
          <a:p>
            <a:pPr lvl="1" algn="just" eaLnBrk="1" hangingPunct="1"/>
            <a:endParaRPr lang="en-IN" sz="2800" smtClean="0">
              <a:latin typeface="Times New Roman" pitchFamily="18" charset="0"/>
              <a:cs typeface="Times New Roman" pitchFamily="18" charset="0"/>
            </a:endParaRPr>
          </a:p>
          <a:p>
            <a:pPr algn="just" eaLnBrk="1" hangingPunct="1"/>
            <a:endParaRPr lang="en-IN" sz="3200" smtClean="0">
              <a:latin typeface="Times New Roman" pitchFamily="18" charset="0"/>
              <a:cs typeface="Times New Roman" pitchFamily="18" charset="0"/>
            </a:endParaRPr>
          </a:p>
          <a:p>
            <a:pPr algn="just" eaLnBrk="1" hangingPunct="1"/>
            <a:endParaRPr lang="en-IN" sz="3600" smtClean="0">
              <a:latin typeface="Times New Roman" pitchFamily="18" charset="0"/>
              <a:cs typeface="Times New Roman" pitchFamily="18" charset="0"/>
            </a:endParaRPr>
          </a:p>
        </p:txBody>
      </p:sp>
      <p:sp>
        <p:nvSpPr>
          <p:cNvPr id="21507" name="Footer Placeholder 4"/>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IN" b="1" i="1" smtClean="0">
                <a:solidFill>
                  <a:srgbClr val="996633"/>
                </a:solidFill>
                <a:latin typeface="Times New Roman" pitchFamily="18" charset="0"/>
                <a:cs typeface="Times New Roman" pitchFamily="18" charset="0"/>
              </a:rPr>
              <a:t>Arpit Deo (Assistant Professor, Medi-Caps University, Indore)</a:t>
            </a:r>
          </a:p>
        </p:txBody>
      </p:sp>
      <p:pic>
        <p:nvPicPr>
          <p:cNvPr id="21508" name="Picture 5"/>
          <p:cNvPicPr>
            <a:picLocks noChangeAspect="1"/>
          </p:cNvPicPr>
          <p:nvPr/>
        </p:nvPicPr>
        <p:blipFill>
          <a:blip r:embed="rId2"/>
          <a:srcRect/>
          <a:stretch>
            <a:fillRect/>
          </a:stretch>
        </p:blipFill>
        <p:spPr bwMode="auto">
          <a:xfrm>
            <a:off x="10879138" y="0"/>
            <a:ext cx="1312862" cy="1312863"/>
          </a:xfrm>
          <a:prstGeom prst="rect">
            <a:avLst/>
          </a:prstGeom>
          <a:noFill/>
          <a:ln w="9525">
            <a:noFill/>
            <a:miter lim="800000"/>
            <a:headEnd/>
            <a:tailEnd/>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1"/>
          </p:nvPr>
        </p:nvSpPr>
        <p:spPr>
          <a:xfrm>
            <a:off x="838200" y="136525"/>
            <a:ext cx="10764838" cy="6721475"/>
          </a:xfrm>
        </p:spPr>
        <p:txBody>
          <a:bodyPr/>
          <a:lstStyle/>
          <a:p>
            <a:pPr marL="0" indent="0" algn="just" eaLnBrk="1" hangingPunct="1">
              <a:buFont typeface="Arial" charset="0"/>
              <a:buNone/>
            </a:pPr>
            <a:r>
              <a:rPr lang="en-IN" sz="2200" b="1" smtClean="0">
                <a:solidFill>
                  <a:srgbClr val="000099"/>
                </a:solidFill>
                <a:latin typeface="Times New Roman" pitchFamily="18" charset="0"/>
                <a:cs typeface="Times New Roman" pitchFamily="18" charset="0"/>
              </a:rPr>
              <a:t>class TestPriority extends Thread</a:t>
            </a:r>
          </a:p>
          <a:p>
            <a:pPr marL="0" indent="0" algn="just" eaLnBrk="1" hangingPunct="1">
              <a:buFont typeface="Arial" charset="0"/>
              <a:buNone/>
            </a:pPr>
            <a:r>
              <a:rPr lang="en-IN" sz="2200" b="1" smtClean="0">
                <a:solidFill>
                  <a:srgbClr val="000099"/>
                </a:solidFill>
                <a:latin typeface="Times New Roman" pitchFamily="18" charset="0"/>
                <a:cs typeface="Times New Roman" pitchFamily="18" charset="0"/>
              </a:rPr>
              <a:t>{  </a:t>
            </a:r>
          </a:p>
          <a:p>
            <a:pPr marL="0" indent="0" algn="just" eaLnBrk="1" hangingPunct="1">
              <a:buFont typeface="Arial" charset="0"/>
              <a:buNone/>
            </a:pPr>
            <a:r>
              <a:rPr lang="en-IN" sz="2200" b="1" smtClean="0">
                <a:solidFill>
                  <a:srgbClr val="000099"/>
                </a:solidFill>
                <a:latin typeface="Times New Roman" pitchFamily="18" charset="0"/>
                <a:cs typeface="Times New Roman" pitchFamily="18" charset="0"/>
              </a:rPr>
              <a:t> public void run(){  </a:t>
            </a:r>
          </a:p>
          <a:p>
            <a:pPr marL="0" indent="0" algn="just" eaLnBrk="1" hangingPunct="1">
              <a:buFont typeface="Arial" charset="0"/>
              <a:buNone/>
            </a:pPr>
            <a:r>
              <a:rPr lang="en-IN" sz="2200" b="1" smtClean="0">
                <a:solidFill>
                  <a:srgbClr val="000099"/>
                </a:solidFill>
                <a:latin typeface="Times New Roman" pitchFamily="18" charset="0"/>
                <a:cs typeface="Times New Roman" pitchFamily="18" charset="0"/>
              </a:rPr>
              <a:t>  System.out.println("running thread priority is:"+Thread.currentThread().getPriority());  </a:t>
            </a:r>
          </a:p>
          <a:p>
            <a:pPr marL="0" indent="0" algn="just" eaLnBrk="1" hangingPunct="1">
              <a:buFont typeface="Arial" charset="0"/>
              <a:buNone/>
            </a:pPr>
            <a:r>
              <a:rPr lang="en-IN" sz="2200" b="1" smtClean="0">
                <a:solidFill>
                  <a:srgbClr val="000099"/>
                </a:solidFill>
                <a:latin typeface="Times New Roman" pitchFamily="18" charset="0"/>
                <a:cs typeface="Times New Roman" pitchFamily="18" charset="0"/>
              </a:rPr>
              <a:t>    }  </a:t>
            </a:r>
          </a:p>
          <a:p>
            <a:pPr marL="0" indent="0" algn="just" eaLnBrk="1" hangingPunct="1">
              <a:buFont typeface="Arial" charset="0"/>
              <a:buNone/>
            </a:pPr>
            <a:r>
              <a:rPr lang="en-IN" sz="2200" b="1" smtClean="0">
                <a:solidFill>
                  <a:srgbClr val="000099"/>
                </a:solidFill>
                <a:latin typeface="Times New Roman" pitchFamily="18" charset="0"/>
                <a:cs typeface="Times New Roman" pitchFamily="18" charset="0"/>
              </a:rPr>
              <a:t> public static void main(String args[])</a:t>
            </a:r>
          </a:p>
          <a:p>
            <a:pPr marL="0" indent="0" algn="just" eaLnBrk="1" hangingPunct="1">
              <a:buFont typeface="Arial" charset="0"/>
              <a:buNone/>
            </a:pPr>
            <a:r>
              <a:rPr lang="en-IN" sz="2200" b="1" smtClean="0">
                <a:solidFill>
                  <a:srgbClr val="000099"/>
                </a:solidFill>
                <a:latin typeface="Times New Roman" pitchFamily="18" charset="0"/>
                <a:cs typeface="Times New Roman" pitchFamily="18" charset="0"/>
              </a:rPr>
              <a:t>{  </a:t>
            </a:r>
          </a:p>
          <a:p>
            <a:pPr marL="0" indent="0" algn="just" eaLnBrk="1" hangingPunct="1">
              <a:buFont typeface="Arial" charset="0"/>
              <a:buNone/>
            </a:pPr>
            <a:r>
              <a:rPr lang="en-IN" sz="2200" b="1" smtClean="0">
                <a:solidFill>
                  <a:srgbClr val="000099"/>
                </a:solidFill>
                <a:latin typeface="Times New Roman" pitchFamily="18" charset="0"/>
                <a:cs typeface="Times New Roman" pitchFamily="18" charset="0"/>
              </a:rPr>
              <a:t>  TestPriority1 m1=new TestPriority1();  </a:t>
            </a:r>
          </a:p>
          <a:p>
            <a:pPr marL="0" indent="0" algn="just" eaLnBrk="1" hangingPunct="1">
              <a:buFont typeface="Arial" charset="0"/>
              <a:buNone/>
            </a:pPr>
            <a:r>
              <a:rPr lang="en-IN" sz="2200" b="1" smtClean="0">
                <a:solidFill>
                  <a:srgbClr val="000099"/>
                </a:solidFill>
                <a:latin typeface="Times New Roman" pitchFamily="18" charset="0"/>
                <a:cs typeface="Times New Roman" pitchFamily="18" charset="0"/>
              </a:rPr>
              <a:t>  TestPriority1 m2=new TestPriority1();  </a:t>
            </a:r>
          </a:p>
          <a:p>
            <a:pPr marL="0" indent="0" algn="just" eaLnBrk="1" hangingPunct="1">
              <a:buFont typeface="Arial" charset="0"/>
              <a:buNone/>
            </a:pPr>
            <a:r>
              <a:rPr lang="en-IN" sz="2200" b="1" smtClean="0">
                <a:solidFill>
                  <a:srgbClr val="000099"/>
                </a:solidFill>
                <a:latin typeface="Times New Roman" pitchFamily="18" charset="0"/>
                <a:cs typeface="Times New Roman" pitchFamily="18" charset="0"/>
              </a:rPr>
              <a:t>  m1.setPriority(Thread.MIN_PRIORITY);  //m1.setPriority(6)</a:t>
            </a:r>
          </a:p>
          <a:p>
            <a:pPr marL="0" indent="0" algn="just" eaLnBrk="1" hangingPunct="1">
              <a:buFont typeface="Arial" charset="0"/>
              <a:buNone/>
            </a:pPr>
            <a:r>
              <a:rPr lang="en-IN" sz="2200" b="1" smtClean="0">
                <a:solidFill>
                  <a:srgbClr val="000099"/>
                </a:solidFill>
                <a:latin typeface="Times New Roman" pitchFamily="18" charset="0"/>
                <a:cs typeface="Times New Roman" pitchFamily="18" charset="0"/>
              </a:rPr>
              <a:t>  m2.setPriority(Thread.MAX_PRIORITY);  </a:t>
            </a:r>
          </a:p>
          <a:p>
            <a:pPr marL="0" indent="0" algn="just" eaLnBrk="1" hangingPunct="1">
              <a:buFont typeface="Arial" charset="0"/>
              <a:buNone/>
            </a:pPr>
            <a:r>
              <a:rPr lang="en-IN" sz="2200" b="1" smtClean="0">
                <a:solidFill>
                  <a:srgbClr val="000099"/>
                </a:solidFill>
                <a:latin typeface="Times New Roman" pitchFamily="18" charset="0"/>
                <a:cs typeface="Times New Roman" pitchFamily="18" charset="0"/>
              </a:rPr>
              <a:t>  m1.start();  </a:t>
            </a:r>
          </a:p>
          <a:p>
            <a:pPr marL="0" indent="0" algn="just" eaLnBrk="1" hangingPunct="1">
              <a:buFont typeface="Arial" charset="0"/>
              <a:buNone/>
            </a:pPr>
            <a:r>
              <a:rPr lang="en-IN" sz="2200" b="1" smtClean="0">
                <a:solidFill>
                  <a:srgbClr val="000099"/>
                </a:solidFill>
                <a:latin typeface="Times New Roman" pitchFamily="18" charset="0"/>
                <a:cs typeface="Times New Roman" pitchFamily="18" charset="0"/>
              </a:rPr>
              <a:t>  m2.start();  </a:t>
            </a:r>
          </a:p>
          <a:p>
            <a:pPr marL="0" indent="0" algn="just" eaLnBrk="1" hangingPunct="1">
              <a:buFont typeface="Arial" charset="0"/>
              <a:buNone/>
            </a:pPr>
            <a:r>
              <a:rPr lang="en-IN" sz="2200" b="1" smtClean="0">
                <a:solidFill>
                  <a:srgbClr val="000099"/>
                </a:solidFill>
                <a:latin typeface="Times New Roman" pitchFamily="18" charset="0"/>
                <a:cs typeface="Times New Roman" pitchFamily="18" charset="0"/>
              </a:rPr>
              <a:t>    }  </a:t>
            </a:r>
          </a:p>
          <a:p>
            <a:pPr marL="0" indent="0" algn="just" eaLnBrk="1" hangingPunct="1">
              <a:buFont typeface="Arial" charset="0"/>
              <a:buNone/>
            </a:pPr>
            <a:r>
              <a:rPr lang="en-IN" sz="2200" b="1" smtClean="0">
                <a:solidFill>
                  <a:srgbClr val="000099"/>
                </a:solidFill>
                <a:latin typeface="Times New Roman" pitchFamily="18" charset="0"/>
                <a:cs typeface="Times New Roman" pitchFamily="18" charset="0"/>
              </a:rPr>
              <a:t>}     </a:t>
            </a:r>
          </a:p>
          <a:p>
            <a:pPr marL="0" indent="0" algn="just" eaLnBrk="1" hangingPunct="1">
              <a:buFont typeface="Arial" charset="0"/>
              <a:buNone/>
            </a:pPr>
            <a:endParaRPr lang="en-IN" sz="2200" b="1" smtClean="0">
              <a:solidFill>
                <a:srgbClr val="000099"/>
              </a:solidFill>
              <a:latin typeface="Times New Roman" pitchFamily="18" charset="0"/>
              <a:cs typeface="Times New Roman" pitchFamily="18" charset="0"/>
            </a:endParaRPr>
          </a:p>
        </p:txBody>
      </p:sp>
      <p:sp>
        <p:nvSpPr>
          <p:cNvPr id="22531" name="Footer Placeholder 4"/>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IN" b="1" i="1" smtClean="0">
                <a:solidFill>
                  <a:srgbClr val="996633"/>
                </a:solidFill>
                <a:latin typeface="Times New Roman" pitchFamily="18" charset="0"/>
                <a:cs typeface="Times New Roman" pitchFamily="18" charset="0"/>
              </a:rPr>
              <a:t>Arpit Deo (Assistant Professor, Medi-Caps University, Indore)</a:t>
            </a:r>
          </a:p>
        </p:txBody>
      </p:sp>
      <p:pic>
        <p:nvPicPr>
          <p:cNvPr id="22532" name="Picture 6"/>
          <p:cNvPicPr>
            <a:picLocks noChangeAspect="1"/>
          </p:cNvPicPr>
          <p:nvPr/>
        </p:nvPicPr>
        <p:blipFill>
          <a:blip r:embed="rId3"/>
          <a:srcRect/>
          <a:stretch>
            <a:fillRect/>
          </a:stretch>
        </p:blipFill>
        <p:spPr bwMode="auto">
          <a:xfrm>
            <a:off x="10879138" y="5545138"/>
            <a:ext cx="1312862" cy="1312862"/>
          </a:xfrm>
          <a:prstGeom prst="rect">
            <a:avLst/>
          </a:prstGeom>
          <a:noFill/>
          <a:ln w="9525">
            <a:noFill/>
            <a:miter lim="800000"/>
            <a:headEnd/>
            <a:tailEnd/>
          </a:ln>
        </p:spPr>
      </p:pic>
      <p:sp>
        <p:nvSpPr>
          <p:cNvPr id="22533" name="TextBox 1"/>
          <p:cNvSpPr txBox="1">
            <a:spLocks noChangeArrowheads="1"/>
          </p:cNvSpPr>
          <p:nvPr/>
        </p:nvSpPr>
        <p:spPr bwMode="auto">
          <a:xfrm>
            <a:off x="6767513" y="5553075"/>
            <a:ext cx="4586287" cy="1016000"/>
          </a:xfrm>
          <a:prstGeom prst="rect">
            <a:avLst/>
          </a:prstGeom>
          <a:noFill/>
          <a:ln w="9525">
            <a:noFill/>
            <a:miter lim="800000"/>
            <a:headEnd/>
            <a:tailEnd/>
          </a:ln>
        </p:spPr>
        <p:txBody>
          <a:bodyPr>
            <a:spAutoFit/>
          </a:bodyPr>
          <a:lstStyle/>
          <a:p>
            <a:r>
              <a:rPr lang="en-IN" sz="2000">
                <a:solidFill>
                  <a:srgbClr val="FF0000"/>
                </a:solidFill>
                <a:latin typeface="Times New Roman" pitchFamily="18" charset="0"/>
                <a:cs typeface="Times New Roman" pitchFamily="18" charset="0"/>
              </a:rPr>
              <a:t>Output:running thread priority is:10</a:t>
            </a:r>
          </a:p>
          <a:p>
            <a:r>
              <a:rPr lang="en-IN" sz="2000">
                <a:solidFill>
                  <a:srgbClr val="FF0000"/>
                </a:solidFill>
                <a:latin typeface="Times New Roman" pitchFamily="18" charset="0"/>
                <a:cs typeface="Times New Roman" pitchFamily="18" charset="0"/>
              </a:rPr>
              <a:t>            running thread priority is:1</a:t>
            </a:r>
          </a:p>
          <a:p>
            <a:endParaRPr lang="en-IN" sz="2000">
              <a:solidFill>
                <a:srgbClr val="FF0000"/>
              </a:solidFill>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Java Exceptions</a:t>
            </a:r>
          </a:p>
        </p:txBody>
      </p:sp>
      <p:sp>
        <p:nvSpPr>
          <p:cNvPr id="3" name="Content Placeholder 2"/>
          <p:cNvSpPr>
            <a:spLocks noGrp="1"/>
          </p:cNvSpPr>
          <p:nvPr>
            <p:ph idx="1"/>
          </p:nvPr>
        </p:nvSpPr>
        <p:spPr/>
        <p:txBody>
          <a:bodyPr/>
          <a:lstStyle/>
          <a:p>
            <a:r>
              <a:rPr lang="en-US" dirty="0" smtClean="0"/>
              <a:t>There are mainly two types of exceptions: checked and unchecked. Here, an error is considered as the unchecked exception. According to Oracle, there are three types of exceptions: </a:t>
            </a:r>
          </a:p>
          <a:p>
            <a:r>
              <a:rPr lang="en-US" dirty="0" smtClean="0"/>
              <a:t>Checked Exception</a:t>
            </a:r>
          </a:p>
          <a:p>
            <a:r>
              <a:rPr lang="en-US" dirty="0" smtClean="0"/>
              <a:t>Unchecked Exception</a:t>
            </a:r>
          </a:p>
          <a:p>
            <a:r>
              <a:rPr lang="en-US" dirty="0" smtClean="0"/>
              <a:t>Error</a:t>
            </a:r>
          </a:p>
          <a:p>
            <a:endParaRPr lang="en-US" dirty="0"/>
          </a:p>
        </p:txBody>
      </p:sp>
      <p:sp>
        <p:nvSpPr>
          <p:cNvPr id="4" name="Footer Placeholder 3"/>
          <p:cNvSpPr>
            <a:spLocks noGrp="1"/>
          </p:cNvSpPr>
          <p:nvPr>
            <p:ph type="ftr" sz="quarter" idx="11"/>
          </p:nvPr>
        </p:nvSpPr>
        <p:spPr/>
        <p:txBody>
          <a:bodyPr/>
          <a:lstStyle/>
          <a:p>
            <a:r>
              <a:rPr lang="en-IN" smtClean="0"/>
              <a:t>Swati Vaidya (Assistant Professor, Medi-Caps University, Indore)</a:t>
            </a:r>
            <a:endParaRPr lang="en-IN"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extLst>
          </p:cNvPr>
          <p:cNvSpPr>
            <a:spLocks noGrp="1"/>
          </p:cNvSpPr>
          <p:nvPr>
            <p:ph idx="1"/>
          </p:nvPr>
        </p:nvSpPr>
        <p:spPr>
          <a:xfrm>
            <a:off x="838200" y="314325"/>
            <a:ext cx="10515600" cy="6161088"/>
          </a:xfrm>
        </p:spPr>
        <p:txBody>
          <a:bodyPr rtlCol="0">
            <a:normAutofit fontScale="92500" lnSpcReduction="10000"/>
          </a:bodyPr>
          <a:lstStyle/>
          <a:p>
            <a:pPr algn="just" eaLnBrk="1" fontAlgn="auto" hangingPunct="1">
              <a:spcAft>
                <a:spcPts val="0"/>
              </a:spcAft>
              <a:buFont typeface="Wingdings" panose="05000000000000000000" pitchFamily="2" charset="2"/>
              <a:buChar char="q"/>
              <a:defRPr/>
            </a:pPr>
            <a:r>
              <a:rPr lang="en-IN" sz="3200" b="1" u="sng" dirty="0">
                <a:solidFill>
                  <a:srgbClr val="FF0000"/>
                </a:solidFill>
                <a:latin typeface="Times New Roman" panose="02020603050405020304" pitchFamily="18" charset="0"/>
                <a:cs typeface="Times New Roman" panose="02020603050405020304" pitchFamily="18" charset="0"/>
              </a:rPr>
              <a:t>Daemon Thread in Java</a:t>
            </a:r>
          </a:p>
          <a:p>
            <a:pPr algn="just" eaLnBrk="1" fontAlgn="auto" hangingPunct="1">
              <a:spcAft>
                <a:spcPts val="0"/>
              </a:spcAft>
              <a:buFont typeface="Arial" panose="020B0604020202020204" pitchFamily="34" charset="0"/>
              <a:buChar char="•"/>
              <a:defRPr/>
            </a:pPr>
            <a:r>
              <a:rPr lang="en-IN" sz="3200" dirty="0">
                <a:latin typeface="Times New Roman" panose="02020603050405020304" pitchFamily="18" charset="0"/>
                <a:cs typeface="Times New Roman" panose="02020603050405020304" pitchFamily="18" charset="0"/>
              </a:rPr>
              <a:t>Daemon thread in java is a service provider thread that provides services to the user thread. </a:t>
            </a:r>
          </a:p>
          <a:p>
            <a:pPr algn="just" eaLnBrk="1" fontAlgn="auto" hangingPunct="1">
              <a:spcAft>
                <a:spcPts val="0"/>
              </a:spcAft>
              <a:buFont typeface="Arial" panose="020B0604020202020204" pitchFamily="34" charset="0"/>
              <a:buChar char="•"/>
              <a:defRPr/>
            </a:pPr>
            <a:r>
              <a:rPr lang="en-IN" sz="3200" dirty="0">
                <a:latin typeface="Times New Roman" panose="02020603050405020304" pitchFamily="18" charset="0"/>
                <a:cs typeface="Times New Roman" panose="02020603050405020304" pitchFamily="18" charset="0"/>
              </a:rPr>
              <a:t>Its life depend on the mercy of user threads i.e. when all the user threads dies, JVM terminates this thread automatically.</a:t>
            </a:r>
          </a:p>
          <a:p>
            <a:pPr algn="just" eaLnBrk="1" fontAlgn="auto" hangingPunct="1">
              <a:spcAft>
                <a:spcPts val="0"/>
              </a:spcAft>
              <a:buFont typeface="Arial" panose="020B0604020202020204" pitchFamily="34" charset="0"/>
              <a:buChar char="•"/>
              <a:defRPr/>
            </a:pPr>
            <a:r>
              <a:rPr lang="en-IN" sz="3200" dirty="0">
                <a:latin typeface="Times New Roman" panose="02020603050405020304" pitchFamily="18" charset="0"/>
                <a:cs typeface="Times New Roman" panose="02020603050405020304" pitchFamily="18" charset="0"/>
              </a:rPr>
              <a:t>There are many java daemon threads running automatically e.g. </a:t>
            </a:r>
            <a:r>
              <a:rPr lang="en-IN" sz="3200" dirty="0" err="1">
                <a:latin typeface="Times New Roman" panose="02020603050405020304" pitchFamily="18" charset="0"/>
                <a:cs typeface="Times New Roman" panose="02020603050405020304" pitchFamily="18" charset="0"/>
              </a:rPr>
              <a:t>gc</a:t>
            </a:r>
            <a:r>
              <a:rPr lang="en-IN" sz="3200" dirty="0">
                <a:latin typeface="Times New Roman" panose="02020603050405020304" pitchFamily="18" charset="0"/>
                <a:cs typeface="Times New Roman" panose="02020603050405020304" pitchFamily="18" charset="0"/>
              </a:rPr>
              <a:t>, finalizer etc.</a:t>
            </a:r>
          </a:p>
          <a:p>
            <a:pPr algn="just" eaLnBrk="1" fontAlgn="auto" hangingPunct="1">
              <a:spcAft>
                <a:spcPts val="0"/>
              </a:spcAft>
              <a:buFont typeface="Wingdings" panose="05000000000000000000" pitchFamily="2" charset="2"/>
              <a:buChar char="q"/>
              <a:defRPr/>
            </a:pPr>
            <a:r>
              <a:rPr lang="en-IN" sz="3200" b="1" u="sng" dirty="0">
                <a:solidFill>
                  <a:srgbClr val="FF0000"/>
                </a:solidFill>
                <a:latin typeface="Times New Roman" panose="02020603050405020304" pitchFamily="18" charset="0"/>
                <a:cs typeface="Times New Roman" panose="02020603050405020304" pitchFamily="18" charset="0"/>
              </a:rPr>
              <a:t>Points to remember for Daemon Thread in Java</a:t>
            </a:r>
          </a:p>
          <a:p>
            <a:pPr algn="just" eaLnBrk="1" fontAlgn="auto" hangingPunct="1">
              <a:spcAft>
                <a:spcPts val="0"/>
              </a:spcAft>
              <a:buFont typeface="Arial" panose="020B0604020202020204" pitchFamily="34" charset="0"/>
              <a:buChar char="•"/>
              <a:defRPr/>
            </a:pPr>
            <a:r>
              <a:rPr lang="en-IN" sz="3200" dirty="0">
                <a:latin typeface="Times New Roman" panose="02020603050405020304" pitchFamily="18" charset="0"/>
                <a:cs typeface="Times New Roman" panose="02020603050405020304" pitchFamily="18" charset="0"/>
              </a:rPr>
              <a:t>It provides services to user threads for background supporting tasks. </a:t>
            </a:r>
          </a:p>
          <a:p>
            <a:pPr algn="just" eaLnBrk="1" fontAlgn="auto" hangingPunct="1">
              <a:spcAft>
                <a:spcPts val="0"/>
              </a:spcAft>
              <a:buFont typeface="Arial" panose="020B0604020202020204" pitchFamily="34" charset="0"/>
              <a:buChar char="•"/>
              <a:defRPr/>
            </a:pPr>
            <a:r>
              <a:rPr lang="en-IN" sz="3200" dirty="0">
                <a:latin typeface="Times New Roman" panose="02020603050405020304" pitchFamily="18" charset="0"/>
                <a:cs typeface="Times New Roman" panose="02020603050405020304" pitchFamily="18" charset="0"/>
              </a:rPr>
              <a:t>It has no role in life than to serve user threads.</a:t>
            </a:r>
          </a:p>
          <a:p>
            <a:pPr algn="just" eaLnBrk="1" fontAlgn="auto" hangingPunct="1">
              <a:spcAft>
                <a:spcPts val="0"/>
              </a:spcAft>
              <a:buFont typeface="Arial" panose="020B0604020202020204" pitchFamily="34" charset="0"/>
              <a:buChar char="•"/>
              <a:defRPr/>
            </a:pPr>
            <a:r>
              <a:rPr lang="en-IN" sz="3200" dirty="0">
                <a:latin typeface="Times New Roman" panose="02020603050405020304" pitchFamily="18" charset="0"/>
                <a:cs typeface="Times New Roman" panose="02020603050405020304" pitchFamily="18" charset="0"/>
              </a:rPr>
              <a:t>Its life depends on user threads.</a:t>
            </a:r>
          </a:p>
          <a:p>
            <a:pPr algn="just" eaLnBrk="1" fontAlgn="auto" hangingPunct="1">
              <a:spcAft>
                <a:spcPts val="0"/>
              </a:spcAft>
              <a:buFont typeface="Arial" panose="020B0604020202020204" pitchFamily="34" charset="0"/>
              <a:buChar char="•"/>
              <a:defRPr/>
            </a:pPr>
            <a:r>
              <a:rPr lang="en-IN" sz="3200" dirty="0">
                <a:latin typeface="Times New Roman" panose="02020603050405020304" pitchFamily="18" charset="0"/>
                <a:cs typeface="Times New Roman" panose="02020603050405020304" pitchFamily="18" charset="0"/>
              </a:rPr>
              <a:t>It is a low priority thread.</a:t>
            </a:r>
          </a:p>
          <a:p>
            <a:pPr algn="just" eaLnBrk="1" fontAlgn="auto" hangingPunct="1">
              <a:spcAft>
                <a:spcPts val="0"/>
              </a:spcAft>
              <a:buFont typeface="Arial" panose="020B0604020202020204" pitchFamily="34" charset="0"/>
              <a:buChar char="•"/>
              <a:defRPr/>
            </a:pPr>
            <a:endParaRPr lang="en-IN" sz="3200" dirty="0">
              <a:latin typeface="Times New Roman" panose="02020603050405020304" pitchFamily="18" charset="0"/>
              <a:cs typeface="Times New Roman" panose="02020603050405020304" pitchFamily="18" charset="0"/>
            </a:endParaRPr>
          </a:p>
          <a:p>
            <a:pPr marL="0" indent="0" algn="just" eaLnBrk="1" fontAlgn="auto" hangingPunct="1">
              <a:spcAft>
                <a:spcPts val="0"/>
              </a:spcAft>
              <a:buFont typeface="Arial" panose="020B0604020202020204" pitchFamily="34" charset="0"/>
              <a:buNone/>
              <a:defRPr/>
            </a:pPr>
            <a:endParaRPr lang="en-IN" sz="1800" dirty="0">
              <a:latin typeface="Times New Roman" panose="02020603050405020304" pitchFamily="18" charset="0"/>
              <a:cs typeface="Times New Roman" panose="02020603050405020304" pitchFamily="18" charset="0"/>
            </a:endParaRPr>
          </a:p>
        </p:txBody>
      </p:sp>
      <p:sp>
        <p:nvSpPr>
          <p:cNvPr id="23555" name="Footer Placeholder 4"/>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IN" b="1" i="1" smtClean="0">
                <a:solidFill>
                  <a:srgbClr val="996633"/>
                </a:solidFill>
                <a:latin typeface="Times New Roman" pitchFamily="18" charset="0"/>
                <a:cs typeface="Times New Roman" pitchFamily="18" charset="0"/>
              </a:rPr>
              <a:t>Arpit Deo (Assistant Professor, Medi-Caps University, Indore)</a:t>
            </a:r>
          </a:p>
        </p:txBody>
      </p:sp>
      <p:pic>
        <p:nvPicPr>
          <p:cNvPr id="23556" name="Picture 5"/>
          <p:cNvPicPr>
            <a:picLocks noChangeAspect="1"/>
          </p:cNvPicPr>
          <p:nvPr/>
        </p:nvPicPr>
        <p:blipFill>
          <a:blip r:embed="rId2"/>
          <a:srcRect/>
          <a:stretch>
            <a:fillRect/>
          </a:stretch>
        </p:blipFill>
        <p:spPr bwMode="auto">
          <a:xfrm>
            <a:off x="10879138" y="5545138"/>
            <a:ext cx="1312862" cy="1312862"/>
          </a:xfrm>
          <a:prstGeom prst="rect">
            <a:avLst/>
          </a:prstGeom>
          <a:noFill/>
          <a:ln w="9525">
            <a:noFill/>
            <a:miter lim="800000"/>
            <a:headEnd/>
            <a:tailEnd/>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2"/>
          <p:cNvSpPr>
            <a:spLocks noGrp="1"/>
          </p:cNvSpPr>
          <p:nvPr>
            <p:ph idx="1"/>
          </p:nvPr>
        </p:nvSpPr>
        <p:spPr>
          <a:xfrm>
            <a:off x="838200" y="314325"/>
            <a:ext cx="10515600" cy="6042025"/>
          </a:xfrm>
        </p:spPr>
        <p:txBody>
          <a:bodyPr/>
          <a:lstStyle/>
          <a:p>
            <a:pPr algn="just" eaLnBrk="1" hangingPunct="1"/>
            <a:r>
              <a:rPr lang="en-IN" sz="3200" b="1" u="sng" smtClean="0">
                <a:solidFill>
                  <a:srgbClr val="FF0000"/>
                </a:solidFill>
                <a:latin typeface="Times New Roman" pitchFamily="18" charset="0"/>
                <a:cs typeface="Times New Roman" pitchFamily="18" charset="0"/>
              </a:rPr>
              <a:t>Why JVM terminates the daemon thread if there is no user thread?</a:t>
            </a:r>
          </a:p>
          <a:p>
            <a:pPr algn="just" eaLnBrk="1" hangingPunct="1"/>
            <a:r>
              <a:rPr lang="en-IN" sz="3200" smtClean="0">
                <a:latin typeface="Times New Roman" pitchFamily="18" charset="0"/>
                <a:cs typeface="Times New Roman" pitchFamily="18" charset="0"/>
              </a:rPr>
              <a:t>The sole purpose of the daemon thread is that it provides services to user thread for background supporting task. </a:t>
            </a:r>
          </a:p>
          <a:p>
            <a:pPr algn="just" eaLnBrk="1" hangingPunct="1"/>
            <a:r>
              <a:rPr lang="en-IN" sz="3200" smtClean="0">
                <a:latin typeface="Times New Roman" pitchFamily="18" charset="0"/>
                <a:cs typeface="Times New Roman" pitchFamily="18" charset="0"/>
              </a:rPr>
              <a:t>If there is no user thread, why should JVM keep running this thread. </a:t>
            </a:r>
          </a:p>
          <a:p>
            <a:pPr algn="just" eaLnBrk="1" hangingPunct="1"/>
            <a:r>
              <a:rPr lang="en-IN" sz="3200" smtClean="0">
                <a:latin typeface="Times New Roman" pitchFamily="18" charset="0"/>
                <a:cs typeface="Times New Roman" pitchFamily="18" charset="0"/>
              </a:rPr>
              <a:t>That is why JVM terminates the daemon thread if there is no user thread.</a:t>
            </a:r>
          </a:p>
          <a:p>
            <a:pPr algn="just" eaLnBrk="1" hangingPunct="1"/>
            <a:endParaRPr lang="en-IN" sz="3200" smtClean="0">
              <a:latin typeface="Times New Roman" pitchFamily="18" charset="0"/>
              <a:cs typeface="Times New Roman" pitchFamily="18" charset="0"/>
            </a:endParaRPr>
          </a:p>
        </p:txBody>
      </p:sp>
      <p:sp>
        <p:nvSpPr>
          <p:cNvPr id="24579" name="Footer Placeholder 4"/>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IN" b="1" i="1" smtClean="0">
                <a:solidFill>
                  <a:srgbClr val="996633"/>
                </a:solidFill>
                <a:latin typeface="Times New Roman" pitchFamily="18" charset="0"/>
                <a:cs typeface="Times New Roman" pitchFamily="18" charset="0"/>
              </a:rPr>
              <a:t>Arpit Deo (Assistant Professor, Medi-Caps University, Indore)</a:t>
            </a:r>
          </a:p>
        </p:txBody>
      </p:sp>
      <p:pic>
        <p:nvPicPr>
          <p:cNvPr id="24580" name="Picture 5"/>
          <p:cNvPicPr>
            <a:picLocks noChangeAspect="1"/>
          </p:cNvPicPr>
          <p:nvPr/>
        </p:nvPicPr>
        <p:blipFill>
          <a:blip r:embed="rId2"/>
          <a:srcRect/>
          <a:stretch>
            <a:fillRect/>
          </a:stretch>
        </p:blipFill>
        <p:spPr bwMode="auto">
          <a:xfrm>
            <a:off x="10879138" y="5545138"/>
            <a:ext cx="1312862" cy="1312862"/>
          </a:xfrm>
          <a:prstGeom prst="rect">
            <a:avLst/>
          </a:prstGeom>
          <a:noFill/>
          <a:ln w="9525">
            <a:noFill/>
            <a:miter lim="800000"/>
            <a:headEnd/>
            <a:tailEnd/>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4"/>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IN" b="1" i="1" smtClean="0">
                <a:solidFill>
                  <a:srgbClr val="996633"/>
                </a:solidFill>
                <a:latin typeface="Times New Roman" pitchFamily="18" charset="0"/>
                <a:cs typeface="Times New Roman" pitchFamily="18" charset="0"/>
              </a:rPr>
              <a:t>Arpit Deo (Assistant Professor, Medi-Caps University, Indore)</a:t>
            </a:r>
          </a:p>
        </p:txBody>
      </p:sp>
      <p:pic>
        <p:nvPicPr>
          <p:cNvPr id="25603" name="Picture 5"/>
          <p:cNvPicPr>
            <a:picLocks noChangeAspect="1"/>
          </p:cNvPicPr>
          <p:nvPr/>
        </p:nvPicPr>
        <p:blipFill>
          <a:blip r:embed="rId2"/>
          <a:srcRect/>
          <a:stretch>
            <a:fillRect/>
          </a:stretch>
        </p:blipFill>
        <p:spPr bwMode="auto">
          <a:xfrm>
            <a:off x="10879138" y="5545138"/>
            <a:ext cx="1312862" cy="1312862"/>
          </a:xfrm>
          <a:prstGeom prst="rect">
            <a:avLst/>
          </a:prstGeom>
          <a:noFill/>
          <a:ln w="9525">
            <a:noFill/>
            <a:miter lim="800000"/>
            <a:headEnd/>
            <a:tailEnd/>
          </a:ln>
        </p:spPr>
      </p:pic>
      <p:sp>
        <p:nvSpPr>
          <p:cNvPr id="25604" name="Content Placeholder 2"/>
          <p:cNvSpPr>
            <a:spLocks noGrp="1"/>
          </p:cNvSpPr>
          <p:nvPr>
            <p:ph idx="1"/>
          </p:nvPr>
        </p:nvSpPr>
        <p:spPr>
          <a:xfrm>
            <a:off x="838200" y="685800"/>
            <a:ext cx="10515600" cy="5486400"/>
          </a:xfrm>
        </p:spPr>
        <p:txBody>
          <a:bodyPr/>
          <a:lstStyle/>
          <a:p>
            <a:pPr algn="just" eaLnBrk="1" hangingPunct="1"/>
            <a:r>
              <a:rPr lang="en-IN" u="sng" smtClean="0">
                <a:solidFill>
                  <a:srgbClr val="000099"/>
                </a:solidFill>
                <a:latin typeface="Times New Roman" pitchFamily="18" charset="0"/>
                <a:cs typeface="Times New Roman" pitchFamily="18" charset="0"/>
              </a:rPr>
              <a:t>Methods for Java Daemon thread by Thread class</a:t>
            </a:r>
          </a:p>
          <a:p>
            <a:pPr algn="just" eaLnBrk="1" hangingPunct="1"/>
            <a:r>
              <a:rPr lang="en-IN" smtClean="0">
                <a:latin typeface="Times New Roman" pitchFamily="18" charset="0"/>
                <a:cs typeface="Times New Roman" pitchFamily="18" charset="0"/>
              </a:rPr>
              <a:t>The java.lang.Thread class provides two methods for java daemon thread.</a:t>
            </a:r>
          </a:p>
          <a:p>
            <a:pPr algn="just" eaLnBrk="1" hangingPunct="1"/>
            <a:endParaRPr lang="en-IN" smtClean="0">
              <a:latin typeface="Times New Roman" pitchFamily="18" charset="0"/>
              <a:cs typeface="Times New Roman" pitchFamily="18" charset="0"/>
            </a:endParaRPr>
          </a:p>
        </p:txBody>
      </p:sp>
      <p:graphicFrame>
        <p:nvGraphicFramePr>
          <p:cNvPr id="7" name="Table 6">
            <a:extLst>
              <a:ext uri="{FF2B5EF4-FFF2-40B4-BE49-F238E27FC236}"/>
            </a:extLst>
          </p:cNvPr>
          <p:cNvGraphicFramePr>
            <a:graphicFrameLocks noGrp="1"/>
          </p:cNvGraphicFramePr>
          <p:nvPr/>
        </p:nvGraphicFramePr>
        <p:xfrm>
          <a:off x="1411288" y="2408238"/>
          <a:ext cx="9576023" cy="2452825"/>
        </p:xfrm>
        <a:graphic>
          <a:graphicData uri="http://schemas.openxmlformats.org/drawingml/2006/table">
            <a:tbl>
              <a:tblPr firstRow="1" firstCol="1" bandRow="1">
                <a:tableStyleId>{5C22544A-7EE6-4342-B048-85BDC9FD1C3A}</a:tableStyleId>
              </a:tblPr>
              <a:tblGrid>
                <a:gridCol w="761807">
                  <a:extLst>
                    <a:ext uri="{9D8B030D-6E8A-4147-A177-3AD203B41FA5}"/>
                  </a:extLst>
                </a:gridCol>
                <a:gridCol w="4152276">
                  <a:extLst>
                    <a:ext uri="{9D8B030D-6E8A-4147-A177-3AD203B41FA5}"/>
                  </a:extLst>
                </a:gridCol>
                <a:gridCol w="4661940">
                  <a:extLst>
                    <a:ext uri="{9D8B030D-6E8A-4147-A177-3AD203B41FA5}"/>
                  </a:extLst>
                </a:gridCol>
              </a:tblGrid>
              <a:tr h="504750">
                <a:tc>
                  <a:txBody>
                    <a:bodyPr/>
                    <a:lstStyle/>
                    <a:p>
                      <a:pPr algn="just">
                        <a:lnSpc>
                          <a:spcPct val="107000"/>
                        </a:lnSpc>
                        <a:spcAft>
                          <a:spcPts val="800"/>
                        </a:spcAft>
                      </a:pPr>
                      <a:r>
                        <a:rPr lang="en-IN" sz="2000">
                          <a:solidFill>
                            <a:schemeClr val="tx1"/>
                          </a:solidFill>
                          <a:effectLst/>
                          <a:latin typeface="Times New Roman" panose="02020603050405020304" pitchFamily="18" charset="0"/>
                          <a:cs typeface="Times New Roman" panose="02020603050405020304" pitchFamily="18" charset="0"/>
                        </a:rPr>
                        <a:t>No.</a:t>
                      </a:r>
                      <a:endParaRPr lang="en-IN"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07000"/>
                        </a:lnSpc>
                        <a:spcAft>
                          <a:spcPts val="800"/>
                        </a:spcAft>
                      </a:pPr>
                      <a:r>
                        <a:rPr lang="en-IN" sz="2000">
                          <a:solidFill>
                            <a:schemeClr val="tx1"/>
                          </a:solidFill>
                          <a:effectLst/>
                          <a:latin typeface="Times New Roman" panose="02020603050405020304" pitchFamily="18" charset="0"/>
                          <a:cs typeface="Times New Roman" panose="02020603050405020304" pitchFamily="18" charset="0"/>
                        </a:rPr>
                        <a:t>Method</a:t>
                      </a:r>
                      <a:endParaRPr lang="en-IN"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07000"/>
                        </a:lnSpc>
                        <a:spcAft>
                          <a:spcPts val="800"/>
                        </a:spcAft>
                      </a:pPr>
                      <a:r>
                        <a:rPr lang="en-IN" sz="2000" dirty="0">
                          <a:solidFill>
                            <a:schemeClr val="tx1"/>
                          </a:solidFill>
                          <a:effectLst/>
                          <a:latin typeface="Times New Roman" panose="02020603050405020304" pitchFamily="18" charset="0"/>
                          <a:cs typeface="Times New Roman" panose="02020603050405020304" pitchFamily="18" charset="0"/>
                        </a:rPr>
                        <a:t>Description</a:t>
                      </a:r>
                      <a:endPar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extLst>
              </a:tr>
              <a:tr h="847494">
                <a:tc>
                  <a:txBody>
                    <a:bodyPr/>
                    <a:lstStyle/>
                    <a:p>
                      <a:pPr algn="just">
                        <a:lnSpc>
                          <a:spcPct val="107000"/>
                        </a:lnSpc>
                        <a:spcAft>
                          <a:spcPts val="800"/>
                        </a:spcAft>
                      </a:pPr>
                      <a:r>
                        <a:rPr lang="en-IN" sz="2000" dirty="0">
                          <a:solidFill>
                            <a:schemeClr val="tx1"/>
                          </a:solidFill>
                          <a:effectLst/>
                          <a:latin typeface="Times New Roman" panose="02020603050405020304" pitchFamily="18" charset="0"/>
                          <a:cs typeface="Times New Roman" panose="02020603050405020304" pitchFamily="18" charset="0"/>
                        </a:rPr>
                        <a:t>1)</a:t>
                      </a:r>
                      <a:endPar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07000"/>
                        </a:lnSpc>
                        <a:spcAft>
                          <a:spcPts val="800"/>
                        </a:spcAft>
                      </a:pPr>
                      <a:r>
                        <a:rPr lang="en-IN" sz="2000">
                          <a:solidFill>
                            <a:schemeClr val="tx1"/>
                          </a:solidFill>
                          <a:effectLst/>
                          <a:latin typeface="Times New Roman" panose="02020603050405020304" pitchFamily="18" charset="0"/>
                          <a:cs typeface="Times New Roman" panose="02020603050405020304" pitchFamily="18" charset="0"/>
                        </a:rPr>
                        <a:t>public void setDaemon(boolean status)</a:t>
                      </a:r>
                      <a:endParaRPr lang="en-IN"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07000"/>
                        </a:lnSpc>
                        <a:spcAft>
                          <a:spcPts val="800"/>
                        </a:spcAft>
                      </a:pPr>
                      <a:r>
                        <a:rPr lang="en-IN" sz="2000" dirty="0">
                          <a:solidFill>
                            <a:schemeClr val="tx1"/>
                          </a:solidFill>
                          <a:effectLst/>
                          <a:latin typeface="Times New Roman" panose="02020603050405020304" pitchFamily="18" charset="0"/>
                          <a:cs typeface="Times New Roman" panose="02020603050405020304" pitchFamily="18" charset="0"/>
                        </a:rPr>
                        <a:t>is used to mark the current thread as daemon thread or user thread.</a:t>
                      </a:r>
                      <a:endPar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extLst>
              </a:tr>
              <a:tr h="1050595">
                <a:tc>
                  <a:txBody>
                    <a:bodyPr/>
                    <a:lstStyle/>
                    <a:p>
                      <a:pPr algn="just">
                        <a:lnSpc>
                          <a:spcPct val="107000"/>
                        </a:lnSpc>
                        <a:spcAft>
                          <a:spcPts val="800"/>
                        </a:spcAft>
                      </a:pPr>
                      <a:r>
                        <a:rPr lang="en-IN" sz="2000">
                          <a:solidFill>
                            <a:schemeClr val="tx1"/>
                          </a:solidFill>
                          <a:effectLst/>
                          <a:latin typeface="Times New Roman" panose="02020603050405020304" pitchFamily="18" charset="0"/>
                          <a:cs typeface="Times New Roman" panose="02020603050405020304" pitchFamily="18" charset="0"/>
                        </a:rPr>
                        <a:t>2)</a:t>
                      </a:r>
                      <a:endParaRPr lang="en-IN"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07000"/>
                        </a:lnSpc>
                        <a:spcAft>
                          <a:spcPts val="800"/>
                        </a:spcAft>
                      </a:pPr>
                      <a:r>
                        <a:rPr lang="en-IN" sz="2000">
                          <a:solidFill>
                            <a:schemeClr val="tx1"/>
                          </a:solidFill>
                          <a:effectLst/>
                          <a:latin typeface="Times New Roman" panose="02020603050405020304" pitchFamily="18" charset="0"/>
                          <a:cs typeface="Times New Roman" panose="02020603050405020304" pitchFamily="18" charset="0"/>
                        </a:rPr>
                        <a:t>public boolean isDaemon()</a:t>
                      </a:r>
                      <a:endParaRPr lang="en-IN"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07000"/>
                        </a:lnSpc>
                        <a:spcAft>
                          <a:spcPts val="800"/>
                        </a:spcAft>
                      </a:pPr>
                      <a:r>
                        <a:rPr lang="en-IN" sz="2000" dirty="0">
                          <a:solidFill>
                            <a:schemeClr val="tx1"/>
                          </a:solidFill>
                          <a:effectLst/>
                          <a:latin typeface="Times New Roman" panose="02020603050405020304" pitchFamily="18" charset="0"/>
                          <a:cs typeface="Times New Roman" panose="02020603050405020304" pitchFamily="18" charset="0"/>
                        </a:rPr>
                        <a:t>is used to check that current is daemon.</a:t>
                      </a:r>
                      <a:endPar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extLst>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extLst>
          </p:cNvPr>
          <p:cNvSpPr>
            <a:spLocks noGrp="1"/>
          </p:cNvSpPr>
          <p:nvPr>
            <p:ph idx="1"/>
          </p:nvPr>
        </p:nvSpPr>
        <p:spPr>
          <a:xfrm>
            <a:off x="838200" y="136525"/>
            <a:ext cx="10515600" cy="6721475"/>
          </a:xfrm>
        </p:spPr>
        <p:txBody>
          <a:bodyPr rtlCol="0">
            <a:normAutofit fontScale="70000" lnSpcReduction="20000"/>
          </a:bodyPr>
          <a:lstStyle/>
          <a:p>
            <a:pPr algn="just" eaLnBrk="1" fontAlgn="auto" hangingPunct="1">
              <a:spcAft>
                <a:spcPts val="0"/>
              </a:spcAft>
              <a:buFont typeface="Arial" panose="020B0604020202020204" pitchFamily="34" charset="0"/>
              <a:buChar char="•"/>
              <a:defRPr/>
            </a:pPr>
            <a:r>
              <a:rPr lang="en-IN" b="1" dirty="0">
                <a:solidFill>
                  <a:srgbClr val="000099"/>
                </a:solidFill>
                <a:latin typeface="Times New Roman" panose="02020603050405020304" pitchFamily="18" charset="0"/>
                <a:cs typeface="Times New Roman" panose="02020603050405020304" pitchFamily="18" charset="0"/>
              </a:rPr>
              <a:t>public class TestDaemonThread1 extends Thread{  </a:t>
            </a:r>
          </a:p>
          <a:p>
            <a:pPr algn="just" eaLnBrk="1" fontAlgn="auto" hangingPunct="1">
              <a:spcAft>
                <a:spcPts val="0"/>
              </a:spcAft>
              <a:buFont typeface="Arial" panose="020B0604020202020204" pitchFamily="34" charset="0"/>
              <a:buChar char="•"/>
              <a:defRPr/>
            </a:pPr>
            <a:r>
              <a:rPr lang="en-IN" b="1" dirty="0">
                <a:solidFill>
                  <a:srgbClr val="000099"/>
                </a:solidFill>
                <a:latin typeface="Times New Roman" panose="02020603050405020304" pitchFamily="18" charset="0"/>
                <a:cs typeface="Times New Roman" panose="02020603050405020304" pitchFamily="18" charset="0"/>
              </a:rPr>
              <a:t> public void run(){  </a:t>
            </a:r>
          </a:p>
          <a:p>
            <a:pPr algn="just" eaLnBrk="1" fontAlgn="auto" hangingPunct="1">
              <a:spcAft>
                <a:spcPts val="0"/>
              </a:spcAft>
              <a:buFont typeface="Arial" panose="020B0604020202020204" pitchFamily="34" charset="0"/>
              <a:buChar char="•"/>
              <a:defRPr/>
            </a:pPr>
            <a:r>
              <a:rPr lang="en-IN" b="1" dirty="0">
                <a:solidFill>
                  <a:srgbClr val="000099"/>
                </a:solidFill>
                <a:latin typeface="Times New Roman" panose="02020603050405020304" pitchFamily="18" charset="0"/>
                <a:cs typeface="Times New Roman" panose="02020603050405020304" pitchFamily="18" charset="0"/>
              </a:rPr>
              <a:t>  if(</a:t>
            </a:r>
            <a:r>
              <a:rPr lang="en-IN" b="1" dirty="0" err="1">
                <a:solidFill>
                  <a:srgbClr val="000099"/>
                </a:solidFill>
                <a:latin typeface="Times New Roman" panose="02020603050405020304" pitchFamily="18" charset="0"/>
                <a:cs typeface="Times New Roman" panose="02020603050405020304" pitchFamily="18" charset="0"/>
              </a:rPr>
              <a:t>Thread.currentThread</a:t>
            </a:r>
            <a:r>
              <a:rPr lang="en-IN" b="1" dirty="0">
                <a:solidFill>
                  <a:srgbClr val="000099"/>
                </a:solidFill>
                <a:latin typeface="Times New Roman" panose="02020603050405020304" pitchFamily="18" charset="0"/>
                <a:cs typeface="Times New Roman" panose="02020603050405020304" pitchFamily="18" charset="0"/>
              </a:rPr>
              <a:t>().</a:t>
            </a:r>
            <a:r>
              <a:rPr lang="en-IN" b="1" dirty="0" err="1">
                <a:solidFill>
                  <a:srgbClr val="000099"/>
                </a:solidFill>
                <a:latin typeface="Times New Roman" panose="02020603050405020304" pitchFamily="18" charset="0"/>
                <a:cs typeface="Times New Roman" panose="02020603050405020304" pitchFamily="18" charset="0"/>
              </a:rPr>
              <a:t>isDaemon</a:t>
            </a:r>
            <a:r>
              <a:rPr lang="en-IN" b="1" dirty="0">
                <a:solidFill>
                  <a:srgbClr val="000099"/>
                </a:solidFill>
                <a:latin typeface="Times New Roman" panose="02020603050405020304" pitchFamily="18" charset="0"/>
                <a:cs typeface="Times New Roman" panose="02020603050405020304" pitchFamily="18" charset="0"/>
              </a:rPr>
              <a:t>()){//checking for daemon thread  </a:t>
            </a:r>
          </a:p>
          <a:p>
            <a:pPr algn="just" eaLnBrk="1" fontAlgn="auto" hangingPunct="1">
              <a:spcAft>
                <a:spcPts val="0"/>
              </a:spcAft>
              <a:buFont typeface="Arial" panose="020B0604020202020204" pitchFamily="34" charset="0"/>
              <a:buChar char="•"/>
              <a:defRPr/>
            </a:pPr>
            <a:r>
              <a:rPr lang="en-IN" b="1" dirty="0">
                <a:solidFill>
                  <a:srgbClr val="000099"/>
                </a:solidFill>
                <a:latin typeface="Times New Roman" panose="02020603050405020304" pitchFamily="18" charset="0"/>
                <a:cs typeface="Times New Roman" panose="02020603050405020304" pitchFamily="18" charset="0"/>
              </a:rPr>
              <a:t>   </a:t>
            </a:r>
            <a:r>
              <a:rPr lang="en-IN" b="1" dirty="0" err="1">
                <a:solidFill>
                  <a:srgbClr val="000099"/>
                </a:solidFill>
                <a:latin typeface="Times New Roman" panose="02020603050405020304" pitchFamily="18" charset="0"/>
                <a:cs typeface="Times New Roman" panose="02020603050405020304" pitchFamily="18" charset="0"/>
              </a:rPr>
              <a:t>System.out.println</a:t>
            </a:r>
            <a:r>
              <a:rPr lang="en-IN" b="1" dirty="0">
                <a:solidFill>
                  <a:srgbClr val="000099"/>
                </a:solidFill>
                <a:latin typeface="Times New Roman" panose="02020603050405020304" pitchFamily="18" charset="0"/>
                <a:cs typeface="Times New Roman" panose="02020603050405020304" pitchFamily="18" charset="0"/>
              </a:rPr>
              <a:t>("daemon thread work");  </a:t>
            </a:r>
          </a:p>
          <a:p>
            <a:pPr algn="just" eaLnBrk="1" fontAlgn="auto" hangingPunct="1">
              <a:spcAft>
                <a:spcPts val="0"/>
              </a:spcAft>
              <a:buFont typeface="Arial" panose="020B0604020202020204" pitchFamily="34" charset="0"/>
              <a:buChar char="•"/>
              <a:defRPr/>
            </a:pPr>
            <a:r>
              <a:rPr lang="en-IN" b="1" dirty="0">
                <a:solidFill>
                  <a:srgbClr val="000099"/>
                </a:solidFill>
                <a:latin typeface="Times New Roman" panose="02020603050405020304" pitchFamily="18" charset="0"/>
                <a:cs typeface="Times New Roman" panose="02020603050405020304" pitchFamily="18" charset="0"/>
              </a:rPr>
              <a:t>  }  </a:t>
            </a:r>
          </a:p>
          <a:p>
            <a:pPr algn="just" eaLnBrk="1" fontAlgn="auto" hangingPunct="1">
              <a:spcAft>
                <a:spcPts val="0"/>
              </a:spcAft>
              <a:buFont typeface="Arial" panose="020B0604020202020204" pitchFamily="34" charset="0"/>
              <a:buChar char="•"/>
              <a:defRPr/>
            </a:pPr>
            <a:r>
              <a:rPr lang="en-IN" b="1" dirty="0">
                <a:solidFill>
                  <a:srgbClr val="000099"/>
                </a:solidFill>
                <a:latin typeface="Times New Roman" panose="02020603050405020304" pitchFamily="18" charset="0"/>
                <a:cs typeface="Times New Roman" panose="02020603050405020304" pitchFamily="18" charset="0"/>
              </a:rPr>
              <a:t>  else{  </a:t>
            </a:r>
          </a:p>
          <a:p>
            <a:pPr algn="just" eaLnBrk="1" fontAlgn="auto" hangingPunct="1">
              <a:spcAft>
                <a:spcPts val="0"/>
              </a:spcAft>
              <a:buFont typeface="Arial" panose="020B0604020202020204" pitchFamily="34" charset="0"/>
              <a:buChar char="•"/>
              <a:defRPr/>
            </a:pPr>
            <a:r>
              <a:rPr lang="en-IN" b="1" dirty="0">
                <a:solidFill>
                  <a:srgbClr val="000099"/>
                </a:solidFill>
                <a:latin typeface="Times New Roman" panose="02020603050405020304" pitchFamily="18" charset="0"/>
                <a:cs typeface="Times New Roman" panose="02020603050405020304" pitchFamily="18" charset="0"/>
              </a:rPr>
              <a:t>  </a:t>
            </a:r>
            <a:r>
              <a:rPr lang="en-IN" b="1" dirty="0" err="1">
                <a:solidFill>
                  <a:srgbClr val="000099"/>
                </a:solidFill>
                <a:latin typeface="Times New Roman" panose="02020603050405020304" pitchFamily="18" charset="0"/>
                <a:cs typeface="Times New Roman" panose="02020603050405020304" pitchFamily="18" charset="0"/>
              </a:rPr>
              <a:t>System.out.println</a:t>
            </a:r>
            <a:r>
              <a:rPr lang="en-IN" b="1" dirty="0">
                <a:solidFill>
                  <a:srgbClr val="000099"/>
                </a:solidFill>
                <a:latin typeface="Times New Roman" panose="02020603050405020304" pitchFamily="18" charset="0"/>
                <a:cs typeface="Times New Roman" panose="02020603050405020304" pitchFamily="18" charset="0"/>
              </a:rPr>
              <a:t>("user thread work");  </a:t>
            </a:r>
          </a:p>
          <a:p>
            <a:pPr algn="just" eaLnBrk="1" fontAlgn="auto" hangingPunct="1">
              <a:spcAft>
                <a:spcPts val="0"/>
              </a:spcAft>
              <a:buFont typeface="Arial" panose="020B0604020202020204" pitchFamily="34" charset="0"/>
              <a:buChar char="•"/>
              <a:defRPr/>
            </a:pPr>
            <a:r>
              <a:rPr lang="en-IN" b="1" dirty="0">
                <a:solidFill>
                  <a:srgbClr val="000099"/>
                </a:solidFill>
                <a:latin typeface="Times New Roman" panose="02020603050405020304" pitchFamily="18" charset="0"/>
                <a:cs typeface="Times New Roman" panose="02020603050405020304" pitchFamily="18" charset="0"/>
              </a:rPr>
              <a:t> }  </a:t>
            </a:r>
          </a:p>
          <a:p>
            <a:pPr algn="just" eaLnBrk="1" fontAlgn="auto" hangingPunct="1">
              <a:spcAft>
                <a:spcPts val="0"/>
              </a:spcAft>
              <a:buFont typeface="Arial" panose="020B0604020202020204" pitchFamily="34" charset="0"/>
              <a:buChar char="•"/>
              <a:defRPr/>
            </a:pPr>
            <a:r>
              <a:rPr lang="en-IN" b="1" dirty="0">
                <a:solidFill>
                  <a:srgbClr val="000099"/>
                </a:solidFill>
                <a:latin typeface="Times New Roman" panose="02020603050405020304" pitchFamily="18" charset="0"/>
                <a:cs typeface="Times New Roman" panose="02020603050405020304" pitchFamily="18" charset="0"/>
              </a:rPr>
              <a:t> }  </a:t>
            </a:r>
          </a:p>
          <a:p>
            <a:pPr algn="just" eaLnBrk="1" fontAlgn="auto" hangingPunct="1">
              <a:spcAft>
                <a:spcPts val="0"/>
              </a:spcAft>
              <a:buFont typeface="Arial" panose="020B0604020202020204" pitchFamily="34" charset="0"/>
              <a:buChar char="•"/>
              <a:defRPr/>
            </a:pPr>
            <a:r>
              <a:rPr lang="en-IN" b="1" dirty="0">
                <a:solidFill>
                  <a:srgbClr val="000099"/>
                </a:solidFill>
                <a:latin typeface="Times New Roman" panose="02020603050405020304" pitchFamily="18" charset="0"/>
                <a:cs typeface="Times New Roman" panose="02020603050405020304" pitchFamily="18" charset="0"/>
              </a:rPr>
              <a:t> public static void main(String[] </a:t>
            </a:r>
            <a:r>
              <a:rPr lang="en-IN" b="1" dirty="0" err="1">
                <a:solidFill>
                  <a:srgbClr val="000099"/>
                </a:solidFill>
                <a:latin typeface="Times New Roman" panose="02020603050405020304" pitchFamily="18" charset="0"/>
                <a:cs typeface="Times New Roman" panose="02020603050405020304" pitchFamily="18" charset="0"/>
              </a:rPr>
              <a:t>args</a:t>
            </a:r>
            <a:r>
              <a:rPr lang="en-IN" b="1" dirty="0">
                <a:solidFill>
                  <a:srgbClr val="000099"/>
                </a:solidFill>
                <a:latin typeface="Times New Roman" panose="02020603050405020304" pitchFamily="18" charset="0"/>
                <a:cs typeface="Times New Roman" panose="02020603050405020304" pitchFamily="18" charset="0"/>
              </a:rPr>
              <a:t>){  </a:t>
            </a:r>
          </a:p>
          <a:p>
            <a:pPr algn="just" eaLnBrk="1" fontAlgn="auto" hangingPunct="1">
              <a:spcAft>
                <a:spcPts val="0"/>
              </a:spcAft>
              <a:buFont typeface="Arial" panose="020B0604020202020204" pitchFamily="34" charset="0"/>
              <a:buChar char="•"/>
              <a:defRPr/>
            </a:pPr>
            <a:r>
              <a:rPr lang="en-IN" b="1" dirty="0">
                <a:solidFill>
                  <a:srgbClr val="000099"/>
                </a:solidFill>
                <a:latin typeface="Times New Roman" panose="02020603050405020304" pitchFamily="18" charset="0"/>
                <a:cs typeface="Times New Roman" panose="02020603050405020304" pitchFamily="18" charset="0"/>
              </a:rPr>
              <a:t>  TestDaemonThread1 t1=new TestDaemonThread1();//creating thread  </a:t>
            </a:r>
          </a:p>
          <a:p>
            <a:pPr algn="just" eaLnBrk="1" fontAlgn="auto" hangingPunct="1">
              <a:spcAft>
                <a:spcPts val="0"/>
              </a:spcAft>
              <a:buFont typeface="Arial" panose="020B0604020202020204" pitchFamily="34" charset="0"/>
              <a:buChar char="•"/>
              <a:defRPr/>
            </a:pPr>
            <a:r>
              <a:rPr lang="en-IN" b="1" dirty="0">
                <a:solidFill>
                  <a:srgbClr val="000099"/>
                </a:solidFill>
                <a:latin typeface="Times New Roman" panose="02020603050405020304" pitchFamily="18" charset="0"/>
                <a:cs typeface="Times New Roman" panose="02020603050405020304" pitchFamily="18" charset="0"/>
              </a:rPr>
              <a:t>  TestDaemonThread1 t2=new TestDaemonThread1();  </a:t>
            </a:r>
          </a:p>
          <a:p>
            <a:pPr algn="just" eaLnBrk="1" fontAlgn="auto" hangingPunct="1">
              <a:spcAft>
                <a:spcPts val="0"/>
              </a:spcAft>
              <a:buFont typeface="Arial" panose="020B0604020202020204" pitchFamily="34" charset="0"/>
              <a:buChar char="•"/>
              <a:defRPr/>
            </a:pPr>
            <a:r>
              <a:rPr lang="en-IN" b="1" dirty="0">
                <a:solidFill>
                  <a:srgbClr val="000099"/>
                </a:solidFill>
                <a:latin typeface="Times New Roman" panose="02020603050405020304" pitchFamily="18" charset="0"/>
                <a:cs typeface="Times New Roman" panose="02020603050405020304" pitchFamily="18" charset="0"/>
              </a:rPr>
              <a:t>  TestDaemonThread1 t3=new TestDaemonThread1();  </a:t>
            </a:r>
          </a:p>
          <a:p>
            <a:pPr algn="just" eaLnBrk="1" fontAlgn="auto" hangingPunct="1">
              <a:spcAft>
                <a:spcPts val="0"/>
              </a:spcAft>
              <a:buFont typeface="Arial" panose="020B0604020202020204" pitchFamily="34" charset="0"/>
              <a:buChar char="•"/>
              <a:defRPr/>
            </a:pPr>
            <a:r>
              <a:rPr lang="en-IN" b="1" dirty="0">
                <a:solidFill>
                  <a:srgbClr val="000099"/>
                </a:solidFill>
                <a:latin typeface="Times New Roman" panose="02020603050405020304" pitchFamily="18" charset="0"/>
                <a:cs typeface="Times New Roman" panose="02020603050405020304" pitchFamily="18" charset="0"/>
              </a:rPr>
              <a:t>  t1.setDaemon(true);//now t1 is daemon thread  </a:t>
            </a:r>
          </a:p>
          <a:p>
            <a:pPr algn="just" eaLnBrk="1" fontAlgn="auto" hangingPunct="1">
              <a:spcAft>
                <a:spcPts val="0"/>
              </a:spcAft>
              <a:buFont typeface="Arial" panose="020B0604020202020204" pitchFamily="34" charset="0"/>
              <a:buChar char="•"/>
              <a:defRPr/>
            </a:pPr>
            <a:r>
              <a:rPr lang="en-IN" b="1" dirty="0">
                <a:solidFill>
                  <a:srgbClr val="000099"/>
                </a:solidFill>
                <a:latin typeface="Times New Roman" panose="02020603050405020304" pitchFamily="18" charset="0"/>
                <a:cs typeface="Times New Roman" panose="02020603050405020304" pitchFamily="18" charset="0"/>
              </a:rPr>
              <a:t>  t1.start();//starting threads  </a:t>
            </a:r>
          </a:p>
          <a:p>
            <a:pPr algn="just" eaLnBrk="1" fontAlgn="auto" hangingPunct="1">
              <a:spcAft>
                <a:spcPts val="0"/>
              </a:spcAft>
              <a:buFont typeface="Arial" panose="020B0604020202020204" pitchFamily="34" charset="0"/>
              <a:buChar char="•"/>
              <a:defRPr/>
            </a:pPr>
            <a:r>
              <a:rPr lang="en-IN" b="1" dirty="0">
                <a:solidFill>
                  <a:srgbClr val="000099"/>
                </a:solidFill>
                <a:latin typeface="Times New Roman" panose="02020603050405020304" pitchFamily="18" charset="0"/>
                <a:cs typeface="Times New Roman" panose="02020603050405020304" pitchFamily="18" charset="0"/>
              </a:rPr>
              <a:t>  t2.start();  </a:t>
            </a:r>
          </a:p>
          <a:p>
            <a:pPr algn="just" eaLnBrk="1" fontAlgn="auto" hangingPunct="1">
              <a:spcAft>
                <a:spcPts val="0"/>
              </a:spcAft>
              <a:buFont typeface="Arial" panose="020B0604020202020204" pitchFamily="34" charset="0"/>
              <a:buChar char="•"/>
              <a:defRPr/>
            </a:pPr>
            <a:r>
              <a:rPr lang="en-IN" b="1" dirty="0">
                <a:solidFill>
                  <a:srgbClr val="000099"/>
                </a:solidFill>
                <a:latin typeface="Times New Roman" panose="02020603050405020304" pitchFamily="18" charset="0"/>
                <a:cs typeface="Times New Roman" panose="02020603050405020304" pitchFamily="18" charset="0"/>
              </a:rPr>
              <a:t>  t3.start();  </a:t>
            </a:r>
          </a:p>
          <a:p>
            <a:pPr algn="just" eaLnBrk="1" fontAlgn="auto" hangingPunct="1">
              <a:spcAft>
                <a:spcPts val="0"/>
              </a:spcAft>
              <a:buFont typeface="Arial" panose="020B0604020202020204" pitchFamily="34" charset="0"/>
              <a:buChar char="•"/>
              <a:defRPr/>
            </a:pPr>
            <a:r>
              <a:rPr lang="en-IN" b="1" dirty="0">
                <a:solidFill>
                  <a:srgbClr val="000099"/>
                </a:solidFill>
                <a:latin typeface="Times New Roman" panose="02020603050405020304" pitchFamily="18" charset="0"/>
                <a:cs typeface="Times New Roman" panose="02020603050405020304" pitchFamily="18" charset="0"/>
              </a:rPr>
              <a:t> }  </a:t>
            </a:r>
          </a:p>
          <a:p>
            <a:pPr algn="just" eaLnBrk="1" fontAlgn="auto" hangingPunct="1">
              <a:spcAft>
                <a:spcPts val="0"/>
              </a:spcAft>
              <a:buFont typeface="Arial" panose="020B0604020202020204" pitchFamily="34" charset="0"/>
              <a:buChar char="•"/>
              <a:defRPr/>
            </a:pPr>
            <a:r>
              <a:rPr lang="en-IN" b="1" dirty="0">
                <a:solidFill>
                  <a:srgbClr val="000099"/>
                </a:solidFill>
                <a:latin typeface="Times New Roman" panose="02020603050405020304" pitchFamily="18" charset="0"/>
                <a:cs typeface="Times New Roman" panose="02020603050405020304" pitchFamily="18" charset="0"/>
              </a:rPr>
              <a:t>}  </a:t>
            </a:r>
          </a:p>
          <a:p>
            <a:pPr algn="just" eaLnBrk="1" fontAlgn="auto" hangingPunct="1">
              <a:spcAft>
                <a:spcPts val="0"/>
              </a:spcAft>
              <a:buFont typeface="Arial" panose="020B0604020202020204" pitchFamily="34" charset="0"/>
              <a:buChar char="•"/>
              <a:defRPr/>
            </a:pPr>
            <a:endParaRPr lang="en-IN" b="1" dirty="0">
              <a:solidFill>
                <a:srgbClr val="000099"/>
              </a:solidFill>
              <a:latin typeface="Times New Roman" panose="02020603050405020304" pitchFamily="18" charset="0"/>
              <a:cs typeface="Times New Roman" panose="02020603050405020304" pitchFamily="18" charset="0"/>
            </a:endParaRPr>
          </a:p>
        </p:txBody>
      </p:sp>
      <p:sp>
        <p:nvSpPr>
          <p:cNvPr id="26627" name="Footer Placeholder 4"/>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IN" b="1" i="1" smtClean="0">
                <a:solidFill>
                  <a:srgbClr val="996633"/>
                </a:solidFill>
                <a:latin typeface="Times New Roman" pitchFamily="18" charset="0"/>
                <a:cs typeface="Times New Roman" pitchFamily="18" charset="0"/>
              </a:rPr>
              <a:t>Arpit Deo (Assistant Professor, Medi-Caps University, Indore)</a:t>
            </a:r>
          </a:p>
        </p:txBody>
      </p:sp>
      <p:pic>
        <p:nvPicPr>
          <p:cNvPr id="26628" name="Picture 5"/>
          <p:cNvPicPr>
            <a:picLocks noChangeAspect="1"/>
          </p:cNvPicPr>
          <p:nvPr/>
        </p:nvPicPr>
        <p:blipFill>
          <a:blip r:embed="rId2"/>
          <a:srcRect/>
          <a:stretch>
            <a:fillRect/>
          </a:stretch>
        </p:blipFill>
        <p:spPr bwMode="auto">
          <a:xfrm>
            <a:off x="10879138" y="5545138"/>
            <a:ext cx="1312862" cy="1312862"/>
          </a:xfrm>
          <a:prstGeom prst="rect">
            <a:avLst/>
          </a:prstGeom>
          <a:noFill/>
          <a:ln w="9525">
            <a:noFill/>
            <a:miter lim="800000"/>
            <a:headEnd/>
            <a:tailEnd/>
          </a:ln>
        </p:spPr>
      </p:pic>
      <p:sp>
        <p:nvSpPr>
          <p:cNvPr id="26629" name="TextBox 3"/>
          <p:cNvSpPr txBox="1">
            <a:spLocks noChangeArrowheads="1"/>
          </p:cNvSpPr>
          <p:nvPr/>
        </p:nvSpPr>
        <p:spPr bwMode="auto">
          <a:xfrm>
            <a:off x="8153400" y="5060950"/>
            <a:ext cx="2563813" cy="1631950"/>
          </a:xfrm>
          <a:prstGeom prst="rect">
            <a:avLst/>
          </a:prstGeom>
          <a:noFill/>
          <a:ln w="9525">
            <a:noFill/>
            <a:miter lim="800000"/>
            <a:headEnd/>
            <a:tailEnd/>
          </a:ln>
        </p:spPr>
        <p:txBody>
          <a:bodyPr>
            <a:spAutoFit/>
          </a:bodyPr>
          <a:lstStyle/>
          <a:p>
            <a:pPr algn="just"/>
            <a:r>
              <a:rPr lang="en-IN" sz="2000">
                <a:solidFill>
                  <a:srgbClr val="FF0000"/>
                </a:solidFill>
                <a:latin typeface="Times New Roman" pitchFamily="18" charset="0"/>
                <a:cs typeface="Times New Roman" pitchFamily="18" charset="0"/>
              </a:rPr>
              <a:t>Output:</a:t>
            </a:r>
          </a:p>
          <a:p>
            <a:pPr algn="just"/>
            <a:r>
              <a:rPr lang="en-IN" sz="2000">
                <a:solidFill>
                  <a:srgbClr val="FF0000"/>
                </a:solidFill>
                <a:latin typeface="Times New Roman" pitchFamily="18" charset="0"/>
                <a:cs typeface="Times New Roman" pitchFamily="18" charset="0"/>
              </a:rPr>
              <a:t>daemon thread work</a:t>
            </a:r>
          </a:p>
          <a:p>
            <a:pPr algn="just"/>
            <a:r>
              <a:rPr lang="en-IN" sz="2000">
                <a:solidFill>
                  <a:srgbClr val="FF0000"/>
                </a:solidFill>
                <a:latin typeface="Times New Roman" pitchFamily="18" charset="0"/>
                <a:cs typeface="Times New Roman" pitchFamily="18" charset="0"/>
              </a:rPr>
              <a:t>user thread work</a:t>
            </a:r>
          </a:p>
          <a:p>
            <a:pPr algn="just"/>
            <a:r>
              <a:rPr lang="en-IN" sz="2000">
                <a:solidFill>
                  <a:srgbClr val="FF0000"/>
                </a:solidFill>
                <a:latin typeface="Times New Roman" pitchFamily="18" charset="0"/>
                <a:cs typeface="Times New Roman" pitchFamily="18" charset="0"/>
              </a:rPr>
              <a:t>user thread work</a:t>
            </a:r>
          </a:p>
          <a:p>
            <a:pPr algn="just"/>
            <a:endParaRPr lang="en-IN" sz="2000">
              <a:latin typeface="Times New Roman" pitchFamily="18" charset="0"/>
              <a:cs typeface="Times New Roman" pitchFamily="18"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2A73A633-C27C-48A6-BDDD-B1293A45EACD}"/>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993261" y="3641264"/>
            <a:ext cx="2205478" cy="2205478"/>
          </a:xfrm>
          <a:prstGeom prst="rect">
            <a:avLst/>
          </a:prstGeom>
        </p:spPr>
      </p:pic>
      <p:sp>
        <p:nvSpPr>
          <p:cNvPr id="6" name="Footer Placeholder 4">
            <a:extLst>
              <a:ext uri="{FF2B5EF4-FFF2-40B4-BE49-F238E27FC236}">
                <a16:creationId xmlns:a16="http://schemas.microsoft.com/office/drawing/2014/main" xmlns="" id="{79040CF8-266C-4BFB-96AE-184017921D2F}"/>
              </a:ext>
            </a:extLst>
          </p:cNvPr>
          <p:cNvSpPr>
            <a:spLocks noGrp="1"/>
          </p:cNvSpPr>
          <p:nvPr>
            <p:ph type="ftr" sz="quarter" idx="11"/>
          </p:nvPr>
        </p:nvSpPr>
        <p:spPr>
          <a:xfrm>
            <a:off x="4038600" y="6356350"/>
            <a:ext cx="4114800" cy="365125"/>
          </a:xfrm>
        </p:spPr>
        <p:txBody>
          <a:bodyPr/>
          <a:lstStyle/>
          <a:p>
            <a:r>
              <a:rPr lang="en-IN" b="1" i="1" dirty="0" err="1" smtClean="0">
                <a:solidFill>
                  <a:srgbClr val="996633"/>
                </a:solidFill>
                <a:latin typeface="Times New Roman" panose="02020603050405020304" pitchFamily="18" charset="0"/>
                <a:cs typeface="Times New Roman" panose="02020603050405020304" pitchFamily="18" charset="0"/>
              </a:rPr>
              <a:t>Swati</a:t>
            </a:r>
            <a:r>
              <a:rPr lang="en-IN" b="1" i="1" dirty="0" smtClean="0">
                <a:solidFill>
                  <a:srgbClr val="996633"/>
                </a:solidFill>
                <a:latin typeface="Times New Roman" panose="02020603050405020304" pitchFamily="18" charset="0"/>
                <a:cs typeface="Times New Roman" panose="02020603050405020304" pitchFamily="18" charset="0"/>
              </a:rPr>
              <a:t> </a:t>
            </a:r>
            <a:r>
              <a:rPr lang="en-IN" b="1" i="1" dirty="0" err="1" smtClean="0">
                <a:solidFill>
                  <a:srgbClr val="996633"/>
                </a:solidFill>
                <a:latin typeface="Times New Roman" panose="02020603050405020304" pitchFamily="18" charset="0"/>
                <a:cs typeface="Times New Roman" panose="02020603050405020304" pitchFamily="18" charset="0"/>
              </a:rPr>
              <a:t>Vaidya</a:t>
            </a:r>
            <a:r>
              <a:rPr lang="en-IN" b="1" i="1" dirty="0" smtClean="0">
                <a:solidFill>
                  <a:srgbClr val="996633"/>
                </a:solidFill>
                <a:latin typeface="Times New Roman" panose="02020603050405020304" pitchFamily="18" charset="0"/>
                <a:cs typeface="Times New Roman" panose="02020603050405020304" pitchFamily="18" charset="0"/>
              </a:rPr>
              <a:t> </a:t>
            </a:r>
            <a:r>
              <a:rPr lang="en-IN" b="1" i="1" dirty="0">
                <a:solidFill>
                  <a:srgbClr val="996633"/>
                </a:solidFill>
                <a:latin typeface="Times New Roman" panose="02020603050405020304" pitchFamily="18" charset="0"/>
                <a:cs typeface="Times New Roman" panose="02020603050405020304" pitchFamily="18" charset="0"/>
              </a:rPr>
              <a:t>(Assistant Professor, Medi-Caps University, Indore)</a:t>
            </a:r>
          </a:p>
        </p:txBody>
      </p:sp>
      <p:sp>
        <p:nvSpPr>
          <p:cNvPr id="7" name="Rectangle 6">
            <a:extLst>
              <a:ext uri="{FF2B5EF4-FFF2-40B4-BE49-F238E27FC236}">
                <a16:creationId xmlns:a16="http://schemas.microsoft.com/office/drawing/2014/main" xmlns="" id="{21D07E95-C97C-4BEA-A34F-A5B3E9718652}"/>
              </a:ext>
            </a:extLst>
          </p:cNvPr>
          <p:cNvSpPr/>
          <p:nvPr/>
        </p:nvSpPr>
        <p:spPr>
          <a:xfrm>
            <a:off x="2730834" y="1982450"/>
            <a:ext cx="6730330" cy="1446550"/>
          </a:xfrm>
          <a:prstGeom prst="rect">
            <a:avLst/>
          </a:prstGeom>
          <a:noFill/>
        </p:spPr>
        <p:txBody>
          <a:bodyPr wrap="square" lIns="91440" tIns="45720" rIns="91440" bIns="45720">
            <a:spAutoFit/>
          </a:bodyPr>
          <a:lstStyle/>
          <a:p>
            <a:pPr algn="ctr"/>
            <a:r>
              <a:rPr lang="en-US" sz="8800" dirty="0">
                <a:ln w="0"/>
                <a:solidFill>
                  <a:schemeClr val="accent1"/>
                </a:solidFill>
                <a:effectLst>
                  <a:outerShdw blurRad="38100" dist="25400" dir="5400000" algn="ctr" rotWithShape="0">
                    <a:srgbClr val="6E747A">
                      <a:alpha val="43000"/>
                    </a:srgbClr>
                  </a:outerShdw>
                </a:effectLst>
                <a:latin typeface="Monotype Corsiva" panose="03010101010201010101" pitchFamily="66" charset="0"/>
              </a:rPr>
              <a:t>Thank You…</a:t>
            </a:r>
            <a:endParaRPr lang="en-US" sz="8800" b="0" cap="none" spc="0" dirty="0">
              <a:ln w="0"/>
              <a:solidFill>
                <a:schemeClr val="accent1"/>
              </a:solidFill>
              <a:effectLst>
                <a:outerShdw blurRad="38100" dist="25400" dir="5400000" algn="ctr" rotWithShape="0">
                  <a:srgbClr val="6E747A">
                    <a:alpha val="43000"/>
                  </a:srgbClr>
                </a:outerShdw>
              </a:effectLst>
              <a:latin typeface="Monotype Corsiva" panose="03010101010201010101" pitchFamily="66" charset="0"/>
            </a:endParaRPr>
          </a:p>
        </p:txBody>
      </p:sp>
    </p:spTree>
    <p:extLst>
      <p:ext uri="{BB962C8B-B14F-4D97-AF65-F5344CB8AC3E}">
        <p14:creationId xmlns:p14="http://schemas.microsoft.com/office/powerpoint/2010/main" xmlns="" val="3074388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Difference between Checked and Unchecked Exceptions</a:t>
            </a:r>
          </a:p>
        </p:txBody>
      </p:sp>
      <p:sp>
        <p:nvSpPr>
          <p:cNvPr id="3" name="Content Placeholder 2"/>
          <p:cNvSpPr>
            <a:spLocks noGrp="1"/>
          </p:cNvSpPr>
          <p:nvPr>
            <p:ph idx="1"/>
          </p:nvPr>
        </p:nvSpPr>
        <p:spPr/>
        <p:txBody>
          <a:bodyPr>
            <a:normAutofit fontScale="92500" lnSpcReduction="20000"/>
          </a:bodyPr>
          <a:lstStyle/>
          <a:p>
            <a:r>
              <a:rPr lang="en-US" b="1" dirty="0" smtClean="0"/>
              <a:t>1) Checked Exception</a:t>
            </a:r>
          </a:p>
          <a:p>
            <a:r>
              <a:rPr lang="en-US" dirty="0" smtClean="0"/>
              <a:t>The classes which directly inherit </a:t>
            </a:r>
            <a:r>
              <a:rPr lang="en-US" dirty="0" err="1" smtClean="0"/>
              <a:t>Throwable</a:t>
            </a:r>
            <a:r>
              <a:rPr lang="en-US" dirty="0" smtClean="0"/>
              <a:t> class except </a:t>
            </a:r>
            <a:r>
              <a:rPr lang="en-US" dirty="0" err="1" smtClean="0"/>
              <a:t>RuntimeException</a:t>
            </a:r>
            <a:r>
              <a:rPr lang="en-US" dirty="0" smtClean="0"/>
              <a:t> and Error are known as checked exceptions e.g. </a:t>
            </a:r>
            <a:r>
              <a:rPr lang="en-US" dirty="0" err="1" smtClean="0"/>
              <a:t>IOException</a:t>
            </a:r>
            <a:r>
              <a:rPr lang="en-US" dirty="0" smtClean="0"/>
              <a:t>, </a:t>
            </a:r>
            <a:r>
              <a:rPr lang="en-US" dirty="0" err="1" smtClean="0"/>
              <a:t>SQLException</a:t>
            </a:r>
            <a:r>
              <a:rPr lang="en-US" dirty="0" smtClean="0"/>
              <a:t> etc. Checked exceptions are checked at compile-time.</a:t>
            </a:r>
          </a:p>
          <a:p>
            <a:r>
              <a:rPr lang="en-US" b="1" dirty="0" smtClean="0"/>
              <a:t>2) Unchecked Exception</a:t>
            </a:r>
          </a:p>
          <a:p>
            <a:r>
              <a:rPr lang="en-US" dirty="0" smtClean="0"/>
              <a:t>The classes which inherit </a:t>
            </a:r>
            <a:r>
              <a:rPr lang="en-US" dirty="0" err="1" smtClean="0"/>
              <a:t>RuntimeException</a:t>
            </a:r>
            <a:r>
              <a:rPr lang="en-US" dirty="0" smtClean="0"/>
              <a:t> are known as unchecked exceptions e.g. </a:t>
            </a:r>
            <a:r>
              <a:rPr lang="en-US" dirty="0" err="1" smtClean="0"/>
              <a:t>ArithmeticException</a:t>
            </a:r>
            <a:r>
              <a:rPr lang="en-US" dirty="0" smtClean="0"/>
              <a:t>, </a:t>
            </a:r>
            <a:r>
              <a:rPr lang="en-US" dirty="0" err="1" smtClean="0"/>
              <a:t>NullPointerException</a:t>
            </a:r>
            <a:r>
              <a:rPr lang="en-US" dirty="0" smtClean="0"/>
              <a:t>, </a:t>
            </a:r>
            <a:r>
              <a:rPr lang="en-US" dirty="0" err="1" smtClean="0"/>
              <a:t>ArrayIndexOutOfBoundsException</a:t>
            </a:r>
            <a:r>
              <a:rPr lang="en-US" dirty="0" smtClean="0"/>
              <a:t> etc. Unchecked exceptions are not checked at compile-time, but they are checked at runtime. </a:t>
            </a:r>
          </a:p>
          <a:p>
            <a:r>
              <a:rPr lang="en-US" b="1" dirty="0" smtClean="0"/>
              <a:t>3) Error</a:t>
            </a:r>
          </a:p>
          <a:p>
            <a:r>
              <a:rPr lang="en-US" dirty="0" smtClean="0"/>
              <a:t>Error is irrecoverable e.g. </a:t>
            </a:r>
            <a:r>
              <a:rPr lang="en-US" dirty="0" err="1" smtClean="0"/>
              <a:t>OutOfMemoryError</a:t>
            </a:r>
            <a:r>
              <a:rPr lang="en-US" dirty="0" smtClean="0"/>
              <a:t>, </a:t>
            </a:r>
            <a:r>
              <a:rPr lang="en-US" dirty="0" err="1" smtClean="0"/>
              <a:t>VirtualMachineError</a:t>
            </a:r>
            <a:r>
              <a:rPr lang="en-US" dirty="0" smtClean="0"/>
              <a:t>, </a:t>
            </a:r>
            <a:r>
              <a:rPr lang="en-US" dirty="0" err="1" smtClean="0"/>
              <a:t>AssertionError</a:t>
            </a:r>
            <a:r>
              <a:rPr lang="en-US" dirty="0" smtClean="0"/>
              <a:t> etc.</a:t>
            </a:r>
          </a:p>
          <a:p>
            <a:endParaRPr lang="en-US" dirty="0"/>
          </a:p>
        </p:txBody>
      </p:sp>
      <p:sp>
        <p:nvSpPr>
          <p:cNvPr id="4" name="Footer Placeholder 3"/>
          <p:cNvSpPr>
            <a:spLocks noGrp="1"/>
          </p:cNvSpPr>
          <p:nvPr>
            <p:ph type="ftr" sz="quarter" idx="11"/>
          </p:nvPr>
        </p:nvSpPr>
        <p:spPr/>
        <p:txBody>
          <a:bodyPr/>
          <a:lstStyle/>
          <a:p>
            <a:r>
              <a:rPr lang="en-IN" smtClean="0"/>
              <a:t>Swati Vaidya (Assistant Professor, Medi-Caps University, Indore)</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4010E2A-5E7D-4616-B3F9-DBA3DE7C45B9}"/>
              </a:ext>
            </a:extLst>
          </p:cNvPr>
          <p:cNvSpPr>
            <a:spLocks noGrp="1"/>
          </p:cNvSpPr>
          <p:nvPr>
            <p:ph idx="1"/>
          </p:nvPr>
        </p:nvSpPr>
        <p:spPr>
          <a:xfrm>
            <a:off x="838200" y="365760"/>
            <a:ext cx="11353800" cy="5990590"/>
          </a:xfrm>
        </p:spPr>
        <p:txBody>
          <a:bodyPr>
            <a:normAutofit fontScale="62500" lnSpcReduction="20000"/>
          </a:bodyPr>
          <a:lstStyle/>
          <a:p>
            <a:pPr algn="just"/>
            <a:r>
              <a:rPr lang="en-IN" sz="3400" b="1" u="sng" dirty="0">
                <a:solidFill>
                  <a:srgbClr val="FF0000"/>
                </a:solidFill>
                <a:latin typeface="Times New Roman" panose="02020603050405020304" pitchFamily="18" charset="0"/>
                <a:cs typeface="Times New Roman" panose="02020603050405020304" pitchFamily="18" charset="0"/>
              </a:rPr>
              <a:t>Java Exception Handling Example</a:t>
            </a:r>
          </a:p>
          <a:p>
            <a:pPr marL="0" indent="0" algn="just">
              <a:buNone/>
            </a:pPr>
            <a:r>
              <a:rPr lang="en-IN" sz="3400" dirty="0">
                <a:solidFill>
                  <a:srgbClr val="000099"/>
                </a:solidFill>
                <a:latin typeface="Times New Roman" panose="02020603050405020304" pitchFamily="18" charset="0"/>
                <a:cs typeface="Times New Roman" panose="02020603050405020304" pitchFamily="18" charset="0"/>
              </a:rPr>
              <a:t>public class Test</a:t>
            </a:r>
          </a:p>
          <a:p>
            <a:pPr marL="0" indent="0" algn="just">
              <a:buNone/>
            </a:pPr>
            <a:r>
              <a:rPr lang="en-IN" sz="3400" dirty="0">
                <a:solidFill>
                  <a:srgbClr val="000099"/>
                </a:solidFill>
                <a:latin typeface="Times New Roman" panose="02020603050405020304" pitchFamily="18" charset="0"/>
                <a:cs typeface="Times New Roman" panose="02020603050405020304" pitchFamily="18" charset="0"/>
              </a:rPr>
              <a:t>{  </a:t>
            </a:r>
          </a:p>
          <a:p>
            <a:pPr marL="0" indent="0" algn="just">
              <a:buNone/>
            </a:pPr>
            <a:r>
              <a:rPr lang="en-IN" sz="3400" dirty="0">
                <a:solidFill>
                  <a:srgbClr val="000099"/>
                </a:solidFill>
                <a:latin typeface="Times New Roman" panose="02020603050405020304" pitchFamily="18" charset="0"/>
                <a:cs typeface="Times New Roman" panose="02020603050405020304" pitchFamily="18" charset="0"/>
              </a:rPr>
              <a:t>  public static void main(String args[])</a:t>
            </a:r>
          </a:p>
          <a:p>
            <a:pPr marL="0" indent="0" algn="just">
              <a:buNone/>
            </a:pPr>
            <a:r>
              <a:rPr lang="en-IN" sz="3400" dirty="0">
                <a:solidFill>
                  <a:srgbClr val="000099"/>
                </a:solidFill>
                <a:latin typeface="Times New Roman" panose="02020603050405020304" pitchFamily="18" charset="0"/>
                <a:cs typeface="Times New Roman" panose="02020603050405020304" pitchFamily="18" charset="0"/>
              </a:rPr>
              <a:t>  {  </a:t>
            </a:r>
          </a:p>
          <a:p>
            <a:pPr marL="0" indent="0" algn="just">
              <a:buNone/>
            </a:pPr>
            <a:r>
              <a:rPr lang="en-IN" sz="3400" dirty="0">
                <a:solidFill>
                  <a:srgbClr val="000099"/>
                </a:solidFill>
                <a:latin typeface="Times New Roman" panose="02020603050405020304" pitchFamily="18" charset="0"/>
                <a:cs typeface="Times New Roman" panose="02020603050405020304" pitchFamily="18" charset="0"/>
              </a:rPr>
              <a:t>   try</a:t>
            </a:r>
          </a:p>
          <a:p>
            <a:pPr marL="0" indent="0" algn="just">
              <a:buNone/>
            </a:pPr>
            <a:r>
              <a:rPr lang="en-IN" sz="3400" dirty="0">
                <a:solidFill>
                  <a:srgbClr val="000099"/>
                </a:solidFill>
                <a:latin typeface="Times New Roman" panose="02020603050405020304" pitchFamily="18" charset="0"/>
                <a:cs typeface="Times New Roman" panose="02020603050405020304" pitchFamily="18" charset="0"/>
              </a:rPr>
              <a:t>       {  </a:t>
            </a:r>
          </a:p>
          <a:p>
            <a:pPr marL="0" indent="0" algn="just">
              <a:buNone/>
            </a:pPr>
            <a:r>
              <a:rPr lang="en-IN" sz="3400" dirty="0">
                <a:solidFill>
                  <a:srgbClr val="000099"/>
                </a:solidFill>
                <a:latin typeface="Times New Roman" panose="02020603050405020304" pitchFamily="18" charset="0"/>
                <a:cs typeface="Times New Roman" panose="02020603050405020304" pitchFamily="18" charset="0"/>
              </a:rPr>
              <a:t>            int data=100/0;         </a:t>
            </a:r>
            <a:r>
              <a:rPr lang="en-IN" sz="3400" dirty="0">
                <a:solidFill>
                  <a:srgbClr val="FF0000"/>
                </a:solidFill>
                <a:latin typeface="Times New Roman" panose="02020603050405020304" pitchFamily="18" charset="0"/>
                <a:cs typeface="Times New Roman" panose="02020603050405020304" pitchFamily="18" charset="0"/>
              </a:rPr>
              <a:t>//code that raise exception  </a:t>
            </a:r>
          </a:p>
          <a:p>
            <a:pPr marL="0" indent="0" algn="just">
              <a:buNone/>
            </a:pPr>
            <a:r>
              <a:rPr lang="en-IN" sz="3400" dirty="0">
                <a:solidFill>
                  <a:srgbClr val="000099"/>
                </a:solidFill>
                <a:latin typeface="Times New Roman" panose="02020603050405020304" pitchFamily="18" charset="0"/>
                <a:cs typeface="Times New Roman" panose="02020603050405020304" pitchFamily="18" charset="0"/>
              </a:rPr>
              <a:t>       }</a:t>
            </a:r>
          </a:p>
          <a:p>
            <a:pPr marL="0" indent="0" algn="just">
              <a:buNone/>
            </a:pPr>
            <a:r>
              <a:rPr lang="en-IN" sz="3400" dirty="0">
                <a:solidFill>
                  <a:srgbClr val="000099"/>
                </a:solidFill>
                <a:latin typeface="Times New Roman" panose="02020603050405020304" pitchFamily="18" charset="0"/>
                <a:cs typeface="Times New Roman" panose="02020603050405020304" pitchFamily="18" charset="0"/>
              </a:rPr>
              <a:t>   catch(ArithmeticException e)</a:t>
            </a:r>
          </a:p>
          <a:p>
            <a:pPr marL="0" indent="0" algn="just">
              <a:buNone/>
            </a:pPr>
            <a:r>
              <a:rPr lang="en-IN" sz="3400" dirty="0">
                <a:solidFill>
                  <a:srgbClr val="000099"/>
                </a:solidFill>
                <a:latin typeface="Times New Roman" panose="02020603050405020304" pitchFamily="18" charset="0"/>
                <a:cs typeface="Times New Roman" panose="02020603050405020304" pitchFamily="18" charset="0"/>
              </a:rPr>
              <a:t>      {</a:t>
            </a:r>
          </a:p>
          <a:p>
            <a:pPr marL="0" indent="0" algn="just">
              <a:buNone/>
            </a:pPr>
            <a:r>
              <a:rPr lang="en-IN" sz="3400" dirty="0">
                <a:solidFill>
                  <a:srgbClr val="000099"/>
                </a:solidFill>
                <a:latin typeface="Times New Roman" panose="02020603050405020304" pitchFamily="18" charset="0"/>
                <a:cs typeface="Times New Roman" panose="02020603050405020304" pitchFamily="18" charset="0"/>
              </a:rPr>
              <a:t>           System.out.println(e);</a:t>
            </a:r>
          </a:p>
          <a:p>
            <a:pPr marL="0" indent="0" algn="just">
              <a:buNone/>
            </a:pPr>
            <a:r>
              <a:rPr lang="en-IN" sz="3400" dirty="0">
                <a:solidFill>
                  <a:srgbClr val="000099"/>
                </a:solidFill>
                <a:latin typeface="Times New Roman" panose="02020603050405020304" pitchFamily="18" charset="0"/>
                <a:cs typeface="Times New Roman" panose="02020603050405020304" pitchFamily="18" charset="0"/>
              </a:rPr>
              <a:t>      }  </a:t>
            </a:r>
          </a:p>
          <a:p>
            <a:pPr marL="0" indent="0" algn="just">
              <a:buNone/>
            </a:pPr>
            <a:r>
              <a:rPr lang="en-IN" sz="3400" dirty="0">
                <a:solidFill>
                  <a:srgbClr val="000099"/>
                </a:solidFill>
                <a:latin typeface="Times New Roman" panose="02020603050405020304" pitchFamily="18" charset="0"/>
                <a:cs typeface="Times New Roman" panose="02020603050405020304" pitchFamily="18" charset="0"/>
              </a:rPr>
              <a:t>   //rest code of the program   </a:t>
            </a:r>
          </a:p>
          <a:p>
            <a:pPr marL="0" indent="0" algn="just">
              <a:buNone/>
            </a:pPr>
            <a:r>
              <a:rPr lang="en-IN" sz="3400" dirty="0">
                <a:solidFill>
                  <a:srgbClr val="000099"/>
                </a:solidFill>
                <a:latin typeface="Times New Roman" panose="02020603050405020304" pitchFamily="18" charset="0"/>
                <a:cs typeface="Times New Roman" panose="02020603050405020304" pitchFamily="18" charset="0"/>
              </a:rPr>
              <a:t>   System.out.println("rest of the code...");  </a:t>
            </a:r>
          </a:p>
          <a:p>
            <a:pPr marL="0" indent="0" algn="just">
              <a:buNone/>
            </a:pPr>
            <a:r>
              <a:rPr lang="en-IN" sz="3400" dirty="0">
                <a:solidFill>
                  <a:srgbClr val="000099"/>
                </a:solidFill>
                <a:latin typeface="Times New Roman" panose="02020603050405020304" pitchFamily="18" charset="0"/>
                <a:cs typeface="Times New Roman" panose="02020603050405020304" pitchFamily="18" charset="0"/>
              </a:rPr>
              <a:t>  }  </a:t>
            </a:r>
          </a:p>
          <a:p>
            <a:pPr marL="0" indent="0" algn="just">
              <a:buNone/>
            </a:pPr>
            <a:r>
              <a:rPr lang="en-IN" sz="3400" dirty="0">
                <a:solidFill>
                  <a:srgbClr val="000099"/>
                </a:solidFill>
                <a:latin typeface="Times New Roman" panose="02020603050405020304" pitchFamily="18" charset="0"/>
                <a:cs typeface="Times New Roman" panose="02020603050405020304" pitchFamily="18" charset="0"/>
              </a:rPr>
              <a:t>}  </a:t>
            </a:r>
          </a:p>
          <a:p>
            <a:pPr algn="just"/>
            <a:endParaRPr lang="en-IN" sz="24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xmlns="" id="{00430108-FB9E-4DE8-9807-6C53F796D9D2}"/>
              </a:ext>
            </a:extLst>
          </p:cNvPr>
          <p:cNvSpPr>
            <a:spLocks noGrp="1"/>
          </p:cNvSpPr>
          <p:nvPr>
            <p:ph type="ftr" sz="quarter" idx="11"/>
          </p:nvPr>
        </p:nvSpPr>
        <p:spPr/>
        <p:txBody>
          <a:bodyPr/>
          <a:lstStyle/>
          <a:p>
            <a:r>
              <a:rPr lang="en-IN" b="1" i="1" dirty="0" err="1" smtClean="0">
                <a:solidFill>
                  <a:srgbClr val="996633"/>
                </a:solidFill>
                <a:latin typeface="Times New Roman" panose="02020603050405020304" pitchFamily="18" charset="0"/>
                <a:cs typeface="Times New Roman" panose="02020603050405020304" pitchFamily="18" charset="0"/>
              </a:rPr>
              <a:t>Swati</a:t>
            </a:r>
            <a:r>
              <a:rPr lang="en-IN" b="1" i="1" dirty="0" smtClean="0">
                <a:solidFill>
                  <a:srgbClr val="996633"/>
                </a:solidFill>
                <a:latin typeface="Times New Roman" panose="02020603050405020304" pitchFamily="18" charset="0"/>
                <a:cs typeface="Times New Roman" panose="02020603050405020304" pitchFamily="18" charset="0"/>
              </a:rPr>
              <a:t> </a:t>
            </a:r>
            <a:r>
              <a:rPr lang="en-IN" b="1" i="1" dirty="0" err="1" smtClean="0">
                <a:solidFill>
                  <a:srgbClr val="996633"/>
                </a:solidFill>
                <a:latin typeface="Times New Roman" panose="02020603050405020304" pitchFamily="18" charset="0"/>
                <a:cs typeface="Times New Roman" panose="02020603050405020304" pitchFamily="18" charset="0"/>
              </a:rPr>
              <a:t>Vaidya</a:t>
            </a:r>
            <a:r>
              <a:rPr lang="en-IN" b="1" i="1" dirty="0" smtClean="0">
                <a:solidFill>
                  <a:srgbClr val="996633"/>
                </a:solidFill>
                <a:latin typeface="Times New Roman" panose="02020603050405020304" pitchFamily="18" charset="0"/>
                <a:cs typeface="Times New Roman" panose="02020603050405020304" pitchFamily="18" charset="0"/>
              </a:rPr>
              <a:t> </a:t>
            </a:r>
            <a:r>
              <a:rPr lang="en-IN" b="1" i="1" dirty="0">
                <a:solidFill>
                  <a:srgbClr val="996633"/>
                </a:solidFill>
                <a:latin typeface="Times New Roman" panose="02020603050405020304" pitchFamily="18" charset="0"/>
                <a:cs typeface="Times New Roman" panose="02020603050405020304" pitchFamily="18" charset="0"/>
              </a:rPr>
              <a:t>(Assistant Professor, Medi-Caps University, Indore)</a:t>
            </a:r>
          </a:p>
        </p:txBody>
      </p:sp>
      <p:pic>
        <p:nvPicPr>
          <p:cNvPr id="6" name="Picture 5">
            <a:extLst>
              <a:ext uri="{FF2B5EF4-FFF2-40B4-BE49-F238E27FC236}">
                <a16:creationId xmlns:a16="http://schemas.microsoft.com/office/drawing/2014/main" xmlns="" id="{A96A2CA7-2B6C-43C3-AA5B-3C12A405B0E0}"/>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879015" y="0"/>
            <a:ext cx="1312985" cy="1312985"/>
          </a:xfrm>
          <a:prstGeom prst="rect">
            <a:avLst/>
          </a:prstGeom>
        </p:spPr>
      </p:pic>
      <p:sp>
        <p:nvSpPr>
          <p:cNvPr id="2" name="TextBox 1">
            <a:extLst>
              <a:ext uri="{FF2B5EF4-FFF2-40B4-BE49-F238E27FC236}">
                <a16:creationId xmlns:a16="http://schemas.microsoft.com/office/drawing/2014/main" xmlns="" id="{1136AF38-8D74-43BD-B8EE-AE3D008EDE71}"/>
              </a:ext>
            </a:extLst>
          </p:cNvPr>
          <p:cNvSpPr txBox="1"/>
          <p:nvPr/>
        </p:nvSpPr>
        <p:spPr>
          <a:xfrm>
            <a:off x="5964702" y="5291911"/>
            <a:ext cx="6227298" cy="1200329"/>
          </a:xfrm>
          <a:prstGeom prst="rect">
            <a:avLst/>
          </a:prstGeom>
          <a:noFill/>
        </p:spPr>
        <p:txBody>
          <a:bodyPr wrap="square" rtlCol="0">
            <a:spAutoFit/>
          </a:bodyPr>
          <a:lstStyle/>
          <a:p>
            <a:pPr algn="just"/>
            <a:r>
              <a:rPr lang="en-IN" dirty="0">
                <a:solidFill>
                  <a:schemeClr val="accent6">
                    <a:lumMod val="50000"/>
                  </a:schemeClr>
                </a:solidFill>
                <a:latin typeface="Times New Roman" panose="02020603050405020304" pitchFamily="18" charset="0"/>
                <a:cs typeface="Times New Roman" panose="02020603050405020304" pitchFamily="18" charset="0"/>
              </a:rPr>
              <a:t>Output:</a:t>
            </a:r>
          </a:p>
          <a:p>
            <a:pPr algn="just"/>
            <a:r>
              <a:rPr lang="en-IN" dirty="0">
                <a:solidFill>
                  <a:schemeClr val="accent6">
                    <a:lumMod val="50000"/>
                  </a:schemeClr>
                </a:solidFill>
                <a:latin typeface="Times New Roman" panose="02020603050405020304" pitchFamily="18" charset="0"/>
                <a:cs typeface="Times New Roman" panose="02020603050405020304" pitchFamily="18" charset="0"/>
              </a:rPr>
              <a:t>Exception in thread main java.lang.ArithmeticException:/ by zero</a:t>
            </a:r>
          </a:p>
          <a:p>
            <a:pPr algn="just"/>
            <a:r>
              <a:rPr lang="en-IN" dirty="0">
                <a:solidFill>
                  <a:schemeClr val="accent6">
                    <a:lumMod val="50000"/>
                  </a:schemeClr>
                </a:solidFill>
                <a:latin typeface="Times New Roman" panose="02020603050405020304" pitchFamily="18" charset="0"/>
                <a:cs typeface="Times New Roman" panose="02020603050405020304" pitchFamily="18" charset="0"/>
              </a:rPr>
              <a:t>rest of the code...</a:t>
            </a:r>
          </a:p>
          <a:p>
            <a:pPr algn="just"/>
            <a:endParaRPr lang="en-IN" dirty="0">
              <a:solidFill>
                <a:schemeClr val="accent6">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048481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1B4BCB3-1AEF-4DB9-A9EA-C8711309CF7E}"/>
              </a:ext>
            </a:extLst>
          </p:cNvPr>
          <p:cNvSpPr>
            <a:spLocks noGrp="1"/>
          </p:cNvSpPr>
          <p:nvPr>
            <p:ph idx="1"/>
          </p:nvPr>
        </p:nvSpPr>
        <p:spPr>
          <a:xfrm>
            <a:off x="838200" y="450166"/>
            <a:ext cx="10515600" cy="5726797"/>
          </a:xfrm>
        </p:spPr>
        <p:txBody>
          <a:bodyPr/>
          <a:lstStyle/>
          <a:p>
            <a:r>
              <a:rPr lang="en-IN" sz="3200" b="1" u="sng" dirty="0">
                <a:solidFill>
                  <a:srgbClr val="FF0000"/>
                </a:solidFill>
                <a:latin typeface="Times New Roman" panose="02020603050405020304" pitchFamily="18" charset="0"/>
                <a:cs typeface="Times New Roman" panose="02020603050405020304" pitchFamily="18" charset="0"/>
              </a:rPr>
              <a:t>Java Exception Keywords</a:t>
            </a:r>
          </a:p>
          <a:p>
            <a:endParaRPr lang="en-IN"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xmlns="" id="{738FB280-1922-4677-8774-2AF779AADAE1}"/>
              </a:ext>
            </a:extLst>
          </p:cNvPr>
          <p:cNvSpPr>
            <a:spLocks noGrp="1"/>
          </p:cNvSpPr>
          <p:nvPr>
            <p:ph type="ftr" sz="quarter" idx="11"/>
          </p:nvPr>
        </p:nvSpPr>
        <p:spPr/>
        <p:txBody>
          <a:bodyPr/>
          <a:lstStyle/>
          <a:p>
            <a:r>
              <a:rPr lang="en-IN" b="1" i="1" dirty="0" err="1" smtClean="0">
                <a:solidFill>
                  <a:srgbClr val="996633"/>
                </a:solidFill>
                <a:latin typeface="Times New Roman" panose="02020603050405020304" pitchFamily="18" charset="0"/>
                <a:cs typeface="Times New Roman" panose="02020603050405020304" pitchFamily="18" charset="0"/>
              </a:rPr>
              <a:t>Swati</a:t>
            </a:r>
            <a:r>
              <a:rPr lang="en-IN" b="1" i="1" dirty="0" smtClean="0">
                <a:solidFill>
                  <a:srgbClr val="996633"/>
                </a:solidFill>
                <a:latin typeface="Times New Roman" panose="02020603050405020304" pitchFamily="18" charset="0"/>
                <a:cs typeface="Times New Roman" panose="02020603050405020304" pitchFamily="18" charset="0"/>
              </a:rPr>
              <a:t> </a:t>
            </a:r>
            <a:r>
              <a:rPr lang="en-IN" b="1" i="1" dirty="0" err="1" smtClean="0">
                <a:solidFill>
                  <a:srgbClr val="996633"/>
                </a:solidFill>
                <a:latin typeface="Times New Roman" panose="02020603050405020304" pitchFamily="18" charset="0"/>
                <a:cs typeface="Times New Roman" panose="02020603050405020304" pitchFamily="18" charset="0"/>
              </a:rPr>
              <a:t>Vaidya</a:t>
            </a:r>
            <a:r>
              <a:rPr lang="en-IN" b="1" i="1" dirty="0" smtClean="0">
                <a:solidFill>
                  <a:srgbClr val="996633"/>
                </a:solidFill>
                <a:latin typeface="Times New Roman" panose="02020603050405020304" pitchFamily="18" charset="0"/>
                <a:cs typeface="Times New Roman" panose="02020603050405020304" pitchFamily="18" charset="0"/>
              </a:rPr>
              <a:t> </a:t>
            </a:r>
            <a:r>
              <a:rPr lang="en-IN" b="1" i="1" dirty="0">
                <a:solidFill>
                  <a:srgbClr val="996633"/>
                </a:solidFill>
                <a:latin typeface="Times New Roman" panose="02020603050405020304" pitchFamily="18" charset="0"/>
                <a:cs typeface="Times New Roman" panose="02020603050405020304" pitchFamily="18" charset="0"/>
              </a:rPr>
              <a:t>(Assistant Professor, Medi-Caps University, Indore)</a:t>
            </a:r>
          </a:p>
        </p:txBody>
      </p:sp>
      <p:pic>
        <p:nvPicPr>
          <p:cNvPr id="6" name="Picture 5">
            <a:extLst>
              <a:ext uri="{FF2B5EF4-FFF2-40B4-BE49-F238E27FC236}">
                <a16:creationId xmlns:a16="http://schemas.microsoft.com/office/drawing/2014/main" xmlns="" id="{18FD722B-282A-4F59-9BB6-526574438909}"/>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879015" y="5545015"/>
            <a:ext cx="1312985" cy="1312985"/>
          </a:xfrm>
          <a:prstGeom prst="rect">
            <a:avLst/>
          </a:prstGeom>
        </p:spPr>
      </p:pic>
      <p:graphicFrame>
        <p:nvGraphicFramePr>
          <p:cNvPr id="9" name="Table 8">
            <a:extLst>
              <a:ext uri="{FF2B5EF4-FFF2-40B4-BE49-F238E27FC236}">
                <a16:creationId xmlns:a16="http://schemas.microsoft.com/office/drawing/2014/main" xmlns="" id="{97B859CB-7F1F-4B4F-B04B-E6011E2F1C8F}"/>
              </a:ext>
            </a:extLst>
          </p:cNvPr>
          <p:cNvGraphicFramePr>
            <a:graphicFrameLocks noGrp="1"/>
          </p:cNvGraphicFramePr>
          <p:nvPr>
            <p:extLst>
              <p:ext uri="{D42A27DB-BD31-4B8C-83A1-F6EECF244321}">
                <p14:modId xmlns:p14="http://schemas.microsoft.com/office/powerpoint/2010/main" xmlns="" val="2623615611"/>
              </p:ext>
            </p:extLst>
          </p:nvPr>
        </p:nvGraphicFramePr>
        <p:xfrm>
          <a:off x="1111348" y="1195755"/>
          <a:ext cx="9031458" cy="5299178"/>
        </p:xfrm>
        <a:graphic>
          <a:graphicData uri="http://schemas.openxmlformats.org/drawingml/2006/table">
            <a:tbl>
              <a:tblPr firstRow="1" firstCol="1" bandRow="1">
                <a:tableStyleId>{5940675A-B579-460E-94D1-54222C63F5DA}</a:tableStyleId>
              </a:tblPr>
              <a:tblGrid>
                <a:gridCol w="1451346">
                  <a:extLst>
                    <a:ext uri="{9D8B030D-6E8A-4147-A177-3AD203B41FA5}">
                      <a16:colId xmlns:a16="http://schemas.microsoft.com/office/drawing/2014/main" xmlns="" val="2147107984"/>
                    </a:ext>
                  </a:extLst>
                </a:gridCol>
                <a:gridCol w="7580112">
                  <a:extLst>
                    <a:ext uri="{9D8B030D-6E8A-4147-A177-3AD203B41FA5}">
                      <a16:colId xmlns:a16="http://schemas.microsoft.com/office/drawing/2014/main" xmlns="" val="440767993"/>
                    </a:ext>
                  </a:extLst>
                </a:gridCol>
              </a:tblGrid>
              <a:tr h="431461">
                <a:tc>
                  <a:txBody>
                    <a:bodyPr/>
                    <a:lstStyle/>
                    <a:p>
                      <a:pPr algn="just">
                        <a:lnSpc>
                          <a:spcPct val="107000"/>
                        </a:lnSpc>
                        <a:spcAft>
                          <a:spcPts val="800"/>
                        </a:spcAft>
                      </a:pPr>
                      <a:r>
                        <a:rPr lang="en-IN" sz="2000" dirty="0">
                          <a:effectLst/>
                          <a:latin typeface="Times New Roman" panose="02020603050405020304" pitchFamily="18" charset="0"/>
                          <a:cs typeface="Times New Roman" panose="02020603050405020304" pitchFamily="18" charset="0"/>
                        </a:rPr>
                        <a:t>Keyword</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06924" marR="106924" marT="106924" marB="106924"/>
                </a:tc>
                <a:tc>
                  <a:txBody>
                    <a:bodyPr/>
                    <a:lstStyle/>
                    <a:p>
                      <a:pPr algn="just">
                        <a:lnSpc>
                          <a:spcPct val="107000"/>
                        </a:lnSpc>
                        <a:spcAft>
                          <a:spcPts val="800"/>
                        </a:spcAft>
                      </a:pPr>
                      <a:r>
                        <a:rPr lang="en-IN" sz="2000" dirty="0">
                          <a:effectLst/>
                          <a:latin typeface="Times New Roman" panose="02020603050405020304" pitchFamily="18" charset="0"/>
                          <a:cs typeface="Times New Roman" panose="02020603050405020304" pitchFamily="18" charset="0"/>
                        </a:rPr>
                        <a:t>Description</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06924" marR="106924" marT="106924" marB="106924"/>
                </a:tc>
                <a:extLst>
                  <a:ext uri="{0D108BD9-81ED-4DB2-BD59-A6C34878D82A}">
                    <a16:rowId xmlns:a16="http://schemas.microsoft.com/office/drawing/2014/main" xmlns="" val="3212965133"/>
                  </a:ext>
                </a:extLst>
              </a:tr>
              <a:tr h="963008">
                <a:tc>
                  <a:txBody>
                    <a:bodyPr/>
                    <a:lstStyle/>
                    <a:p>
                      <a:pPr algn="just">
                        <a:lnSpc>
                          <a:spcPct val="107000"/>
                        </a:lnSpc>
                        <a:spcAft>
                          <a:spcPts val="800"/>
                        </a:spcAft>
                      </a:pPr>
                      <a:r>
                        <a:rPr lang="en-IN" sz="2000" dirty="0">
                          <a:effectLst/>
                          <a:latin typeface="Times New Roman" panose="02020603050405020304" pitchFamily="18" charset="0"/>
                          <a:cs typeface="Times New Roman" panose="02020603050405020304" pitchFamily="18" charset="0"/>
                        </a:rPr>
                        <a:t>try</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1283" marR="71283" marT="71283" marB="71283"/>
                </a:tc>
                <a:tc>
                  <a:txBody>
                    <a:bodyPr/>
                    <a:lstStyle/>
                    <a:p>
                      <a:pPr algn="just">
                        <a:lnSpc>
                          <a:spcPct val="107000"/>
                        </a:lnSpc>
                        <a:spcAft>
                          <a:spcPts val="800"/>
                        </a:spcAft>
                      </a:pPr>
                      <a:r>
                        <a:rPr lang="en-IN" sz="2000" dirty="0">
                          <a:effectLst/>
                          <a:latin typeface="Times New Roman" panose="02020603050405020304" pitchFamily="18" charset="0"/>
                          <a:cs typeface="Times New Roman" panose="02020603050405020304" pitchFamily="18" charset="0"/>
                        </a:rPr>
                        <a:t>The "try" keyword is used to specify a block where we should place exception code. The try block must be followed by either catch or finally. It means, we can't use try block alone.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1283" marR="71283" marT="71283" marB="71283"/>
                </a:tc>
                <a:extLst>
                  <a:ext uri="{0D108BD9-81ED-4DB2-BD59-A6C34878D82A}">
                    <a16:rowId xmlns:a16="http://schemas.microsoft.com/office/drawing/2014/main" xmlns="" val="467335005"/>
                  </a:ext>
                </a:extLst>
              </a:tr>
              <a:tr h="963008">
                <a:tc>
                  <a:txBody>
                    <a:bodyPr/>
                    <a:lstStyle/>
                    <a:p>
                      <a:pPr algn="just">
                        <a:lnSpc>
                          <a:spcPct val="107000"/>
                        </a:lnSpc>
                        <a:spcAft>
                          <a:spcPts val="800"/>
                        </a:spcAft>
                      </a:pPr>
                      <a:r>
                        <a:rPr lang="en-IN" sz="2000" dirty="0">
                          <a:effectLst/>
                          <a:latin typeface="Times New Roman" panose="02020603050405020304" pitchFamily="18" charset="0"/>
                          <a:cs typeface="Times New Roman" panose="02020603050405020304" pitchFamily="18" charset="0"/>
                        </a:rPr>
                        <a:t>catch</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1283" marR="71283" marT="71283" marB="71283"/>
                </a:tc>
                <a:tc>
                  <a:txBody>
                    <a:bodyPr/>
                    <a:lstStyle/>
                    <a:p>
                      <a:pPr algn="just">
                        <a:lnSpc>
                          <a:spcPct val="107000"/>
                        </a:lnSpc>
                        <a:spcAft>
                          <a:spcPts val="800"/>
                        </a:spcAft>
                      </a:pPr>
                      <a:r>
                        <a:rPr lang="en-IN" sz="2000" dirty="0">
                          <a:effectLst/>
                          <a:latin typeface="Times New Roman" panose="02020603050405020304" pitchFamily="18" charset="0"/>
                          <a:cs typeface="Times New Roman" panose="02020603050405020304" pitchFamily="18" charset="0"/>
                        </a:rPr>
                        <a:t>The "catch" block is used to handle the exception. It must be preceded by try block which means we can't use catch block alone. It can be followed by finally block later.</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1283" marR="71283" marT="71283" marB="71283"/>
                </a:tc>
                <a:extLst>
                  <a:ext uri="{0D108BD9-81ED-4DB2-BD59-A6C34878D82A}">
                    <a16:rowId xmlns:a16="http://schemas.microsoft.com/office/drawing/2014/main" xmlns="" val="1334751572"/>
                  </a:ext>
                </a:extLst>
              </a:tr>
              <a:tr h="759401">
                <a:tc>
                  <a:txBody>
                    <a:bodyPr/>
                    <a:lstStyle/>
                    <a:p>
                      <a:pPr algn="just">
                        <a:lnSpc>
                          <a:spcPct val="107000"/>
                        </a:lnSpc>
                        <a:spcAft>
                          <a:spcPts val="800"/>
                        </a:spcAft>
                      </a:pPr>
                      <a:r>
                        <a:rPr lang="en-IN" sz="2000" dirty="0">
                          <a:effectLst/>
                          <a:latin typeface="Times New Roman" panose="02020603050405020304" pitchFamily="18" charset="0"/>
                          <a:cs typeface="Times New Roman" panose="02020603050405020304" pitchFamily="18" charset="0"/>
                        </a:rPr>
                        <a:t>finally</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1283" marR="71283" marT="71283" marB="71283"/>
                </a:tc>
                <a:tc>
                  <a:txBody>
                    <a:bodyPr/>
                    <a:lstStyle/>
                    <a:p>
                      <a:pPr algn="just">
                        <a:lnSpc>
                          <a:spcPct val="107000"/>
                        </a:lnSpc>
                        <a:spcAft>
                          <a:spcPts val="800"/>
                        </a:spcAft>
                      </a:pPr>
                      <a:r>
                        <a:rPr lang="en-IN" sz="2000" dirty="0">
                          <a:effectLst/>
                          <a:latin typeface="Times New Roman" panose="02020603050405020304" pitchFamily="18" charset="0"/>
                          <a:cs typeface="Times New Roman" panose="02020603050405020304" pitchFamily="18" charset="0"/>
                        </a:rPr>
                        <a:t>The "finally" block is used to execute the important code of the program. It is executed whether an exception is handled or not.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1283" marR="71283" marT="71283" marB="71283"/>
                </a:tc>
                <a:extLst>
                  <a:ext uri="{0D108BD9-81ED-4DB2-BD59-A6C34878D82A}">
                    <a16:rowId xmlns:a16="http://schemas.microsoft.com/office/drawing/2014/main" xmlns="" val="1333135782"/>
                  </a:ext>
                </a:extLst>
              </a:tr>
              <a:tr h="555793">
                <a:tc>
                  <a:txBody>
                    <a:bodyPr/>
                    <a:lstStyle/>
                    <a:p>
                      <a:pPr algn="just">
                        <a:lnSpc>
                          <a:spcPct val="107000"/>
                        </a:lnSpc>
                        <a:spcAft>
                          <a:spcPts val="800"/>
                        </a:spcAft>
                      </a:pPr>
                      <a:r>
                        <a:rPr lang="en-IN" sz="2000" dirty="0">
                          <a:effectLst/>
                          <a:latin typeface="Times New Roman" panose="02020603050405020304" pitchFamily="18" charset="0"/>
                          <a:cs typeface="Times New Roman" panose="02020603050405020304" pitchFamily="18" charset="0"/>
                        </a:rPr>
                        <a:t>throw</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1283" marR="71283" marT="71283" marB="71283"/>
                </a:tc>
                <a:tc>
                  <a:txBody>
                    <a:bodyPr/>
                    <a:lstStyle/>
                    <a:p>
                      <a:pPr algn="just">
                        <a:lnSpc>
                          <a:spcPct val="107000"/>
                        </a:lnSpc>
                        <a:spcAft>
                          <a:spcPts val="800"/>
                        </a:spcAft>
                      </a:pPr>
                      <a:r>
                        <a:rPr lang="en-IN" sz="2000" dirty="0">
                          <a:effectLst/>
                          <a:latin typeface="Times New Roman" panose="02020603050405020304" pitchFamily="18" charset="0"/>
                          <a:cs typeface="Times New Roman" panose="02020603050405020304" pitchFamily="18" charset="0"/>
                        </a:rPr>
                        <a:t>The "throw" keyword is used to throw an exception.</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1283" marR="71283" marT="71283" marB="71283"/>
                </a:tc>
                <a:extLst>
                  <a:ext uri="{0D108BD9-81ED-4DB2-BD59-A6C34878D82A}">
                    <a16:rowId xmlns:a16="http://schemas.microsoft.com/office/drawing/2014/main" xmlns="" val="2148310352"/>
                  </a:ext>
                </a:extLst>
              </a:tr>
              <a:tr h="1166615">
                <a:tc>
                  <a:txBody>
                    <a:bodyPr/>
                    <a:lstStyle/>
                    <a:p>
                      <a:pPr algn="just">
                        <a:lnSpc>
                          <a:spcPct val="107000"/>
                        </a:lnSpc>
                        <a:spcAft>
                          <a:spcPts val="800"/>
                        </a:spcAft>
                      </a:pPr>
                      <a:r>
                        <a:rPr lang="en-IN" sz="2000" dirty="0">
                          <a:effectLst/>
                          <a:latin typeface="Times New Roman" panose="02020603050405020304" pitchFamily="18" charset="0"/>
                          <a:cs typeface="Times New Roman" panose="02020603050405020304" pitchFamily="18" charset="0"/>
                        </a:rPr>
                        <a:t>throws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1283" marR="71283" marT="71283" marB="71283"/>
                </a:tc>
                <a:tc>
                  <a:txBody>
                    <a:bodyPr/>
                    <a:lstStyle/>
                    <a:p>
                      <a:pPr algn="just">
                        <a:lnSpc>
                          <a:spcPct val="107000"/>
                        </a:lnSpc>
                        <a:spcAft>
                          <a:spcPts val="800"/>
                        </a:spcAft>
                      </a:pPr>
                      <a:r>
                        <a:rPr lang="en-IN" sz="2000" dirty="0">
                          <a:effectLst/>
                          <a:latin typeface="Times New Roman" panose="02020603050405020304" pitchFamily="18" charset="0"/>
                          <a:cs typeface="Times New Roman" panose="02020603050405020304" pitchFamily="18" charset="0"/>
                        </a:rPr>
                        <a:t>The "throws" keyword is used to declare exceptions. It doesn't throw an exception. It specifies that there may occur an exception in the method. It is always used with method signature.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1283" marR="71283" marT="71283" marB="71283"/>
                </a:tc>
                <a:extLst>
                  <a:ext uri="{0D108BD9-81ED-4DB2-BD59-A6C34878D82A}">
                    <a16:rowId xmlns:a16="http://schemas.microsoft.com/office/drawing/2014/main" xmlns="" val="1817737048"/>
                  </a:ext>
                </a:extLst>
              </a:tr>
            </a:tbl>
          </a:graphicData>
        </a:graphic>
      </p:graphicFrame>
    </p:spTree>
    <p:extLst>
      <p:ext uri="{BB962C8B-B14F-4D97-AF65-F5344CB8AC3E}">
        <p14:creationId xmlns:p14="http://schemas.microsoft.com/office/powerpoint/2010/main" xmlns="" val="24315178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759</TotalTime>
  <Words>2925</Words>
  <Application>Microsoft Office PowerPoint</Application>
  <PresentationFormat>Custom</PresentationFormat>
  <Paragraphs>748</Paragraphs>
  <Slides>64</Slides>
  <Notes>16</Notes>
  <HiddenSlides>0</HiddenSlides>
  <MMClips>0</MMClips>
  <ScaleCrop>false</ScaleCrop>
  <HeadingPairs>
    <vt:vector size="4" baseType="variant">
      <vt:variant>
        <vt:lpstr>Theme</vt:lpstr>
      </vt:variant>
      <vt:variant>
        <vt:i4>1</vt:i4>
      </vt:variant>
      <vt:variant>
        <vt:lpstr>Slide Titles</vt:lpstr>
      </vt:variant>
      <vt:variant>
        <vt:i4>64</vt:i4>
      </vt:variant>
    </vt:vector>
  </HeadingPairs>
  <TitlesOfParts>
    <vt:vector size="65" baseType="lpstr">
      <vt:lpstr>Office Theme</vt:lpstr>
      <vt:lpstr>UNIT – IV Exception Handling &amp; Multithreading</vt:lpstr>
      <vt:lpstr>Exception Handling in Java</vt:lpstr>
      <vt:lpstr>Slide 3</vt:lpstr>
      <vt:lpstr>Slide 4</vt:lpstr>
      <vt:lpstr>Slide 5</vt:lpstr>
      <vt:lpstr>Types of Java Exceptions</vt:lpstr>
      <vt:lpstr>Difference between Checked and Unchecked Exceptions</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Java Exception propagation</vt:lpstr>
      <vt:lpstr>Slide 34</vt:lpstr>
      <vt:lpstr>Slide 35</vt:lpstr>
      <vt:lpstr>Java throws keyword</vt:lpstr>
      <vt:lpstr>Slide 37</vt:lpstr>
      <vt:lpstr>Slide 38</vt:lpstr>
      <vt:lpstr>Difference between throw and throws in Java </vt:lpstr>
      <vt:lpstr>Multithreading in Java</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HP</dc:creator>
  <cp:lastModifiedBy>Kaushal</cp:lastModifiedBy>
  <cp:revision>119</cp:revision>
  <dcterms:created xsi:type="dcterms:W3CDTF">2020-04-04T15:00:01Z</dcterms:created>
  <dcterms:modified xsi:type="dcterms:W3CDTF">2021-03-30T05:32:06Z</dcterms:modified>
</cp:coreProperties>
</file>