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Marcellus" charset="1" panose="020E0602050203020307"/>
      <p:regular r:id="rId31"/>
    </p:embeddedFont>
    <p:embeddedFont>
      <p:font typeface="Calibri (MS)" charset="1" panose="020F0502020204030204"/>
      <p:regular r:id="rId32"/>
    </p:embeddedFont>
    <p:embeddedFont>
      <p:font typeface="Calibri (MS) Italics" charset="1" panose="020F05020202040A02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notesMasters/notesMaster1.xml" Type="http://schemas.openxmlformats.org/officeDocument/2006/relationships/notesMaster"/><Relationship Id="rId29" Target="theme/theme2.xml" Type="http://schemas.openxmlformats.org/officeDocument/2006/relationships/theme"/><Relationship Id="rId3" Target="viewProps.xml" Type="http://schemas.openxmlformats.org/officeDocument/2006/relationships/viewProps"/><Relationship Id="rId30" Target="notesSlides/notesSlide1.xml" Type="http://schemas.openxmlformats.org/officeDocument/2006/relationships/notes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notesSlides/notesSlide2.xml" Type="http://schemas.openxmlformats.org/officeDocument/2006/relationships/notesSlide"/><Relationship Id="rId34" Target="fonts/font34.fntdata" Type="http://schemas.openxmlformats.org/officeDocument/2006/relationships/font"/><Relationship Id="rId35" Target="notesSlides/notesSlide3.xml" Type="http://schemas.openxmlformats.org/officeDocument/2006/relationships/notesSlide"/><Relationship Id="rId36" Target="notesSlides/notesSlide4.xml" Type="http://schemas.openxmlformats.org/officeDocument/2006/relationships/notesSlide"/><Relationship Id="rId37" Target="notesSlides/notesSlide5.xml" Type="http://schemas.openxmlformats.org/officeDocument/2006/relationships/notesSlide"/><Relationship Id="rId38" Target="notesSlides/notesSlide6.xml" Type="http://schemas.openxmlformats.org/officeDocument/2006/relationships/notesSlide"/><Relationship Id="rId39" Target="notesSlides/notesSlide7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Accuracy depends on training data.</a:t>
            </a:r>
          </a:p>
          <a:p>
            <a:r>
              <a:rPr lang="en-US"/>
              <a:t>May not detect highly sophisticated fake news.</a:t>
            </a:r>
          </a:p>
          <a:p>
            <a:r>
              <a:rPr lang="en-US"/>
              <a:t>Aggregation feature still in development (Future Goal).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Accuracy depends on training data.</a:t>
            </a:r>
          </a:p>
          <a:p>
            <a:r>
              <a:rPr lang="en-US"/>
              <a:t>May not detect highly sophisticated fake news.</a:t>
            </a:r>
          </a:p>
          <a:p>
            <a:r>
              <a:rPr lang="en-US"/>
              <a:t>Aggregation feature still in development (Future Goal).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19.png" Type="http://schemas.openxmlformats.org/officeDocument/2006/relationships/image"/><Relationship Id="rId6" Target="../media/image2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19.png" Type="http://schemas.openxmlformats.org/officeDocument/2006/relationships/image"/><Relationship Id="rId6" Target="../media/image2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19.png" Type="http://schemas.openxmlformats.org/officeDocument/2006/relationships/image"/><Relationship Id="rId6" Target="../media/image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19.png" Type="http://schemas.openxmlformats.org/officeDocument/2006/relationships/image"/><Relationship Id="rId6" Target="../media/image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19.png" Type="http://schemas.openxmlformats.org/officeDocument/2006/relationships/image"/><Relationship Id="rId6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8750" y="2908027"/>
            <a:ext cx="16335982" cy="3442246"/>
            <a:chOff x="0" y="0"/>
            <a:chExt cx="21781309" cy="4589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781309" cy="4589661"/>
            </a:xfrm>
            <a:custGeom>
              <a:avLst/>
              <a:gdLst/>
              <a:ahLst/>
              <a:cxnLst/>
              <a:rect r="r" b="b" t="t" l="l"/>
              <a:pathLst>
                <a:path h="4589661" w="21781309">
                  <a:moveTo>
                    <a:pt x="0" y="0"/>
                  </a:moveTo>
                  <a:lnTo>
                    <a:pt x="21781309" y="0"/>
                  </a:lnTo>
                  <a:lnTo>
                    <a:pt x="21781309" y="4589661"/>
                  </a:lnTo>
                  <a:lnTo>
                    <a:pt x="0" y="45896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76200"/>
              <a:ext cx="21781309" cy="451346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8100"/>
                </a:lnSpc>
              </a:pPr>
              <a:r>
                <a:rPr lang="en-US" sz="75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Revolutionizing Healthcare with Cloud Computing: The Impact of Clinical Decision Support Algorithms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08" y="3328"/>
            <a:ext cx="850437" cy="10283672"/>
          </a:xfrm>
          <a:custGeom>
            <a:avLst/>
            <a:gdLst/>
            <a:ahLst/>
            <a:cxnLst/>
            <a:rect r="r" b="b" t="t" l="l"/>
            <a:pathLst>
              <a:path h="10283672" w="850437">
                <a:moveTo>
                  <a:pt x="0" y="0"/>
                </a:moveTo>
                <a:lnTo>
                  <a:pt x="850436" y="0"/>
                </a:lnTo>
                <a:lnTo>
                  <a:pt x="850436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364" t="0" r="-6336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1344" y="0"/>
            <a:ext cx="314516" cy="8161020"/>
          </a:xfrm>
          <a:custGeom>
            <a:avLst/>
            <a:gdLst/>
            <a:ahLst/>
            <a:cxnLst/>
            <a:rect r="r" b="b" t="t" l="l"/>
            <a:pathLst>
              <a:path h="8161020" w="314516">
                <a:moveTo>
                  <a:pt x="0" y="0"/>
                </a:moveTo>
                <a:lnTo>
                  <a:pt x="314516" y="0"/>
                </a:lnTo>
                <a:lnTo>
                  <a:pt x="314516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941" t="0" r="-57941" b="0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-613128" y="6993508"/>
            <a:ext cx="7040890" cy="5029207"/>
          </a:xfrm>
          <a:custGeom>
            <a:avLst/>
            <a:gdLst/>
            <a:ahLst/>
            <a:cxnLst/>
            <a:rect r="r" b="b" t="t" l="l"/>
            <a:pathLst>
              <a:path h="5029207" w="7040890">
                <a:moveTo>
                  <a:pt x="0" y="0"/>
                </a:moveTo>
                <a:lnTo>
                  <a:pt x="7040890" y="0"/>
                </a:lnTo>
                <a:lnTo>
                  <a:pt x="7040890" y="5029208"/>
                </a:lnTo>
                <a:lnTo>
                  <a:pt x="0" y="50292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" t="0" r="-8" b="0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6237156" y="8663969"/>
            <a:ext cx="1717575" cy="1280223"/>
          </a:xfrm>
          <a:custGeom>
            <a:avLst/>
            <a:gdLst/>
            <a:ahLst/>
            <a:cxnLst/>
            <a:rect r="r" b="b" t="t" l="l"/>
            <a:pathLst>
              <a:path h="1280223" w="1717575">
                <a:moveTo>
                  <a:pt x="0" y="0"/>
                </a:moveTo>
                <a:lnTo>
                  <a:pt x="1717576" y="0"/>
                </a:lnTo>
                <a:lnTo>
                  <a:pt x="1717576" y="1280223"/>
                </a:lnTo>
                <a:lnTo>
                  <a:pt x="0" y="12802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0" r="0" b="-7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931611" y="686751"/>
            <a:ext cx="7288433" cy="553998"/>
            <a:chOff x="0" y="0"/>
            <a:chExt cx="9717910" cy="7386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17910" cy="738664"/>
            </a:xfrm>
            <a:custGeom>
              <a:avLst/>
              <a:gdLst/>
              <a:ahLst/>
              <a:cxnLst/>
              <a:rect r="r" b="b" t="t" l="l"/>
              <a:pathLst>
                <a:path h="738664" w="9717910">
                  <a:moveTo>
                    <a:pt x="0" y="0"/>
                  </a:moveTo>
                  <a:lnTo>
                    <a:pt x="9717910" y="0"/>
                  </a:lnTo>
                  <a:lnTo>
                    <a:pt x="9717910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9717910" cy="79581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Staff In-charge</a:t>
              </a: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: Prof. Swapnil Sir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454640" y="688657"/>
            <a:ext cx="7720965" cy="552450"/>
            <a:chOff x="0" y="0"/>
            <a:chExt cx="10294620" cy="736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94620" cy="736600"/>
            </a:xfrm>
            <a:custGeom>
              <a:avLst/>
              <a:gdLst/>
              <a:ahLst/>
              <a:cxnLst/>
              <a:rect r="r" b="b" t="t" l="l"/>
              <a:pathLst>
                <a:path h="736600" w="10294620">
                  <a:moveTo>
                    <a:pt x="0" y="0"/>
                  </a:moveTo>
                  <a:lnTo>
                    <a:pt x="10294620" y="0"/>
                  </a:lnTo>
                  <a:lnTo>
                    <a:pt x="10294620" y="736600"/>
                  </a:lnTo>
                  <a:lnTo>
                    <a:pt x="0" y="736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0294620" cy="7937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Institution Name: KJ Somaiya School of Engineering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414308" y="7884795"/>
            <a:ext cx="2761297" cy="552450"/>
            <a:chOff x="0" y="0"/>
            <a:chExt cx="3681730" cy="736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81730" cy="736600"/>
            </a:xfrm>
            <a:custGeom>
              <a:avLst/>
              <a:gdLst/>
              <a:ahLst/>
              <a:cxnLst/>
              <a:rect r="r" b="b" t="t" l="l"/>
              <a:pathLst>
                <a:path h="736600" w="3681730">
                  <a:moveTo>
                    <a:pt x="0" y="0"/>
                  </a:moveTo>
                  <a:lnTo>
                    <a:pt x="3681730" y="0"/>
                  </a:lnTo>
                  <a:lnTo>
                    <a:pt x="3681730" y="736600"/>
                  </a:lnTo>
                  <a:lnTo>
                    <a:pt x="0" y="736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681730" cy="7937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Date:11-04-2025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474578" y="7048512"/>
            <a:ext cx="7490933" cy="2225017"/>
            <a:chOff x="0" y="0"/>
            <a:chExt cx="9987911" cy="296668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87911" cy="2966689"/>
            </a:xfrm>
            <a:custGeom>
              <a:avLst/>
              <a:gdLst/>
              <a:ahLst/>
              <a:cxnLst/>
              <a:rect r="r" b="b" t="t" l="l"/>
              <a:pathLst>
                <a:path h="2966689" w="9987911">
                  <a:moveTo>
                    <a:pt x="0" y="0"/>
                  </a:moveTo>
                  <a:lnTo>
                    <a:pt x="9987911" y="0"/>
                  </a:lnTo>
                  <a:lnTo>
                    <a:pt x="9987911" y="2966689"/>
                  </a:lnTo>
                  <a:lnTo>
                    <a:pt x="0" y="29666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9987911" cy="303336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33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JIYA TRIVEDI </a:t>
              </a:r>
              <a:r>
                <a:rPr lang="en-US" sz="33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16010122321</a:t>
              </a:r>
            </a:p>
            <a:p>
              <a:pPr algn="ctr">
                <a:lnSpc>
                  <a:spcPts val="4079"/>
                </a:lnSpc>
              </a:pPr>
              <a:r>
                <a:rPr lang="en-US" sz="33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VEDANSH SAVLA 16010122323</a:t>
              </a:r>
            </a:p>
            <a:p>
              <a:pPr algn="ctr">
                <a:lnSpc>
                  <a:spcPts val="4079"/>
                </a:lnSpc>
              </a:pPr>
              <a:r>
                <a:rPr lang="en-US" sz="33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TISHA MOTANI 16010123808</a:t>
              </a:r>
            </a:p>
            <a:p>
              <a:pPr algn="ctr">
                <a:lnSpc>
                  <a:spcPts val="4079"/>
                </a:lnSpc>
              </a:pPr>
              <a:r>
                <a:rPr lang="en-US" sz="33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Div: C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78" y="1526033"/>
            <a:ext cx="5144988" cy="6438011"/>
            <a:chOff x="0" y="0"/>
            <a:chExt cx="6859984" cy="85840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59984" cy="8584015"/>
            </a:xfrm>
            <a:custGeom>
              <a:avLst/>
              <a:gdLst/>
              <a:ahLst/>
              <a:cxnLst/>
              <a:rect r="r" b="b" t="t" l="l"/>
              <a:pathLst>
                <a:path h="8584015" w="6859984">
                  <a:moveTo>
                    <a:pt x="0" y="0"/>
                  </a:moveTo>
                  <a:lnTo>
                    <a:pt x="6859984" y="0"/>
                  </a:lnTo>
                  <a:lnTo>
                    <a:pt x="6859984" y="8584015"/>
                  </a:lnTo>
                  <a:lnTo>
                    <a:pt x="0" y="85840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6859984" cy="851734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 Nominal Crew Health and Performance System Architecture</a:t>
              </a:r>
            </a:p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Fig.(1)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297178" y="8523254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6"/>
                </a:lnTo>
                <a:lnTo>
                  <a:pt x="0" y="1558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9240" y="261162"/>
            <a:ext cx="9743508" cy="9317229"/>
          </a:xfrm>
          <a:custGeom>
            <a:avLst/>
            <a:gdLst/>
            <a:ahLst/>
            <a:cxnLst/>
            <a:rect r="r" b="b" t="t" l="l"/>
            <a:pathLst>
              <a:path h="9317229" w="9743508">
                <a:moveTo>
                  <a:pt x="0" y="0"/>
                </a:moveTo>
                <a:lnTo>
                  <a:pt x="9743508" y="0"/>
                </a:lnTo>
                <a:lnTo>
                  <a:pt x="9743508" y="9317230"/>
                </a:lnTo>
                <a:lnTo>
                  <a:pt x="0" y="9317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0" r="0" b="-7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013178" y="9173807"/>
            <a:ext cx="4336814" cy="820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5"/>
              </a:lnSpc>
              <a:spcBef>
                <a:spcPct val="0"/>
              </a:spcBef>
            </a:pPr>
            <a:r>
              <a:rPr lang="en-US" sz="1949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In</a:t>
            </a:r>
            <a:r>
              <a:rPr lang="en-US" sz="1949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tegration of cloud computing and CDS for real-time healthcare decision support.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78" y="1526033"/>
            <a:ext cx="5144988" cy="5561711"/>
            <a:chOff x="0" y="0"/>
            <a:chExt cx="6859984" cy="7415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59984" cy="7415615"/>
            </a:xfrm>
            <a:custGeom>
              <a:avLst/>
              <a:gdLst/>
              <a:ahLst/>
              <a:cxnLst/>
              <a:rect r="r" b="b" t="t" l="l"/>
              <a:pathLst>
                <a:path h="7415615" w="6859984">
                  <a:moveTo>
                    <a:pt x="0" y="0"/>
                  </a:moveTo>
                  <a:lnTo>
                    <a:pt x="6859984" y="0"/>
                  </a:lnTo>
                  <a:lnTo>
                    <a:pt x="6859984" y="7415615"/>
                  </a:lnTo>
                  <a:lnTo>
                    <a:pt x="0" y="7415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6859984" cy="734894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>
                      <a:alpha val="12941"/>
                    </a:srgbClr>
                  </a:solidFill>
                  <a:latin typeface="Marcellus"/>
                  <a:ea typeface="Marcellus"/>
                  <a:cs typeface="Marcellus"/>
                  <a:sym typeface="Marcellus"/>
                </a:rPr>
                <a:t> Nominal Crew Health and Performance System Architecture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297178" y="8523254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6"/>
                </a:lnTo>
                <a:lnTo>
                  <a:pt x="0" y="1558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9240" y="261162"/>
            <a:ext cx="9743508" cy="9317229"/>
          </a:xfrm>
          <a:custGeom>
            <a:avLst/>
            <a:gdLst/>
            <a:ahLst/>
            <a:cxnLst/>
            <a:rect r="r" b="b" t="t" l="l"/>
            <a:pathLst>
              <a:path h="9317229" w="9743508">
                <a:moveTo>
                  <a:pt x="0" y="0"/>
                </a:moveTo>
                <a:lnTo>
                  <a:pt x="9743508" y="0"/>
                </a:lnTo>
                <a:lnTo>
                  <a:pt x="9743508" y="9317230"/>
                </a:lnTo>
                <a:lnTo>
                  <a:pt x="0" y="9317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0" r="0" b="-7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97178" y="261162"/>
            <a:ext cx="5192062" cy="2243388"/>
            <a:chOff x="0" y="0"/>
            <a:chExt cx="1367457" cy="5908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67457" cy="590851"/>
            </a:xfrm>
            <a:custGeom>
              <a:avLst/>
              <a:gdLst/>
              <a:ahLst/>
              <a:cxnLst/>
              <a:rect r="r" b="b" t="t" l="l"/>
              <a:pathLst>
                <a:path h="590851" w="1367457">
                  <a:moveTo>
                    <a:pt x="76046" y="0"/>
                  </a:moveTo>
                  <a:lnTo>
                    <a:pt x="1291410" y="0"/>
                  </a:lnTo>
                  <a:cubicBezTo>
                    <a:pt x="1311579" y="0"/>
                    <a:pt x="1330922" y="8012"/>
                    <a:pt x="1345183" y="22273"/>
                  </a:cubicBezTo>
                  <a:cubicBezTo>
                    <a:pt x="1359445" y="36535"/>
                    <a:pt x="1367457" y="55878"/>
                    <a:pt x="1367457" y="76046"/>
                  </a:cubicBezTo>
                  <a:lnTo>
                    <a:pt x="1367457" y="514805"/>
                  </a:lnTo>
                  <a:cubicBezTo>
                    <a:pt x="1367457" y="534973"/>
                    <a:pt x="1359445" y="554316"/>
                    <a:pt x="1345183" y="568578"/>
                  </a:cubicBezTo>
                  <a:cubicBezTo>
                    <a:pt x="1330922" y="582839"/>
                    <a:pt x="1311579" y="590851"/>
                    <a:pt x="1291410" y="590851"/>
                  </a:cubicBezTo>
                  <a:lnTo>
                    <a:pt x="76046" y="590851"/>
                  </a:lnTo>
                  <a:cubicBezTo>
                    <a:pt x="55878" y="590851"/>
                    <a:pt x="36535" y="582839"/>
                    <a:pt x="22273" y="568578"/>
                  </a:cubicBezTo>
                  <a:cubicBezTo>
                    <a:pt x="8012" y="554316"/>
                    <a:pt x="0" y="534973"/>
                    <a:pt x="0" y="514805"/>
                  </a:cubicBezTo>
                  <a:lnTo>
                    <a:pt x="0" y="76046"/>
                  </a:lnTo>
                  <a:cubicBezTo>
                    <a:pt x="0" y="55878"/>
                    <a:pt x="8012" y="36535"/>
                    <a:pt x="22273" y="22273"/>
                  </a:cubicBezTo>
                  <a:cubicBezTo>
                    <a:pt x="36535" y="8012"/>
                    <a:pt x="55878" y="0"/>
                    <a:pt x="76046" y="0"/>
                  </a:cubicBezTo>
                  <a:close/>
                </a:path>
              </a:pathLst>
            </a:custGeom>
            <a:solidFill>
              <a:srgbClr val="F14D5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367457" cy="648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Marcellus"/>
                  <a:ea typeface="Marcellus"/>
                  <a:cs typeface="Marcellus"/>
                  <a:sym typeface="Marcellus"/>
                </a:rPr>
                <a:t>Cloud Infrastructure: Centralized, high processing power.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73641" y="3248400"/>
            <a:ext cx="5192062" cy="2243388"/>
            <a:chOff x="0" y="0"/>
            <a:chExt cx="1367457" cy="5908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67457" cy="590851"/>
            </a:xfrm>
            <a:custGeom>
              <a:avLst/>
              <a:gdLst/>
              <a:ahLst/>
              <a:cxnLst/>
              <a:rect r="r" b="b" t="t" l="l"/>
              <a:pathLst>
                <a:path h="590851" w="1367457">
                  <a:moveTo>
                    <a:pt x="76046" y="0"/>
                  </a:moveTo>
                  <a:lnTo>
                    <a:pt x="1291410" y="0"/>
                  </a:lnTo>
                  <a:cubicBezTo>
                    <a:pt x="1311579" y="0"/>
                    <a:pt x="1330922" y="8012"/>
                    <a:pt x="1345183" y="22273"/>
                  </a:cubicBezTo>
                  <a:cubicBezTo>
                    <a:pt x="1359445" y="36535"/>
                    <a:pt x="1367457" y="55878"/>
                    <a:pt x="1367457" y="76046"/>
                  </a:cubicBezTo>
                  <a:lnTo>
                    <a:pt x="1367457" y="514805"/>
                  </a:lnTo>
                  <a:cubicBezTo>
                    <a:pt x="1367457" y="534973"/>
                    <a:pt x="1359445" y="554316"/>
                    <a:pt x="1345183" y="568578"/>
                  </a:cubicBezTo>
                  <a:cubicBezTo>
                    <a:pt x="1330922" y="582839"/>
                    <a:pt x="1311579" y="590851"/>
                    <a:pt x="1291410" y="590851"/>
                  </a:cubicBezTo>
                  <a:lnTo>
                    <a:pt x="76046" y="590851"/>
                  </a:lnTo>
                  <a:cubicBezTo>
                    <a:pt x="55878" y="590851"/>
                    <a:pt x="36535" y="582839"/>
                    <a:pt x="22273" y="568578"/>
                  </a:cubicBezTo>
                  <a:cubicBezTo>
                    <a:pt x="8012" y="554316"/>
                    <a:pt x="0" y="534973"/>
                    <a:pt x="0" y="514805"/>
                  </a:cubicBezTo>
                  <a:lnTo>
                    <a:pt x="0" y="76046"/>
                  </a:lnTo>
                  <a:cubicBezTo>
                    <a:pt x="0" y="55878"/>
                    <a:pt x="8012" y="36535"/>
                    <a:pt x="22273" y="22273"/>
                  </a:cubicBezTo>
                  <a:cubicBezTo>
                    <a:pt x="36535" y="8012"/>
                    <a:pt x="55878" y="0"/>
                    <a:pt x="76046" y="0"/>
                  </a:cubicBezTo>
                  <a:close/>
                </a:path>
              </a:pathLst>
            </a:custGeom>
            <a:solidFill>
              <a:srgbClr val="F14D5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367457" cy="648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Marcellus"/>
                  <a:ea typeface="Marcellus"/>
                  <a:cs typeface="Marcellus"/>
                  <a:sym typeface="Marcellus"/>
                </a:rPr>
                <a:t>Data Sources: Patient sensors, clinical notes, imaging.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97178" y="6234738"/>
            <a:ext cx="5192062" cy="2243388"/>
            <a:chOff x="0" y="0"/>
            <a:chExt cx="1367457" cy="5908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67457" cy="590851"/>
            </a:xfrm>
            <a:custGeom>
              <a:avLst/>
              <a:gdLst/>
              <a:ahLst/>
              <a:cxnLst/>
              <a:rect r="r" b="b" t="t" l="l"/>
              <a:pathLst>
                <a:path h="590851" w="1367457">
                  <a:moveTo>
                    <a:pt x="76046" y="0"/>
                  </a:moveTo>
                  <a:lnTo>
                    <a:pt x="1291410" y="0"/>
                  </a:lnTo>
                  <a:cubicBezTo>
                    <a:pt x="1311579" y="0"/>
                    <a:pt x="1330922" y="8012"/>
                    <a:pt x="1345183" y="22273"/>
                  </a:cubicBezTo>
                  <a:cubicBezTo>
                    <a:pt x="1359445" y="36535"/>
                    <a:pt x="1367457" y="55878"/>
                    <a:pt x="1367457" y="76046"/>
                  </a:cubicBezTo>
                  <a:lnTo>
                    <a:pt x="1367457" y="514805"/>
                  </a:lnTo>
                  <a:cubicBezTo>
                    <a:pt x="1367457" y="534973"/>
                    <a:pt x="1359445" y="554316"/>
                    <a:pt x="1345183" y="568578"/>
                  </a:cubicBezTo>
                  <a:cubicBezTo>
                    <a:pt x="1330922" y="582839"/>
                    <a:pt x="1311579" y="590851"/>
                    <a:pt x="1291410" y="590851"/>
                  </a:cubicBezTo>
                  <a:lnTo>
                    <a:pt x="76046" y="590851"/>
                  </a:lnTo>
                  <a:cubicBezTo>
                    <a:pt x="55878" y="590851"/>
                    <a:pt x="36535" y="582839"/>
                    <a:pt x="22273" y="568578"/>
                  </a:cubicBezTo>
                  <a:cubicBezTo>
                    <a:pt x="8012" y="554316"/>
                    <a:pt x="0" y="534973"/>
                    <a:pt x="0" y="514805"/>
                  </a:cubicBezTo>
                  <a:lnTo>
                    <a:pt x="0" y="76046"/>
                  </a:lnTo>
                  <a:cubicBezTo>
                    <a:pt x="0" y="55878"/>
                    <a:pt x="8012" y="36535"/>
                    <a:pt x="22273" y="22273"/>
                  </a:cubicBezTo>
                  <a:cubicBezTo>
                    <a:pt x="36535" y="8012"/>
                    <a:pt x="55878" y="0"/>
                    <a:pt x="76046" y="0"/>
                  </a:cubicBezTo>
                  <a:close/>
                </a:path>
              </a:pathLst>
            </a:custGeom>
            <a:solidFill>
              <a:srgbClr val="F14D5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367457" cy="648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Marcellus"/>
                  <a:ea typeface="Marcellus"/>
                  <a:cs typeface="Marcellus"/>
                  <a:sym typeface="Marcellus"/>
                </a:rPr>
                <a:t>Inference Engines: Process data to deliver real-time recommendations.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013178" y="9173807"/>
            <a:ext cx="4336814" cy="820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5"/>
              </a:lnSpc>
              <a:spcBef>
                <a:spcPct val="0"/>
              </a:spcBef>
            </a:pPr>
            <a:r>
              <a:rPr lang="en-US" sz="1949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In</a:t>
            </a:r>
            <a:r>
              <a:rPr lang="en-US" sz="1949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tegration of cloud computing and CDS for real-time healthcare decision support.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491" y="3046392"/>
            <a:ext cx="7143909" cy="3809111"/>
            <a:chOff x="0" y="0"/>
            <a:chExt cx="9525212" cy="50788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5212" cy="5078814"/>
            </a:xfrm>
            <a:custGeom>
              <a:avLst/>
              <a:gdLst/>
              <a:ahLst/>
              <a:cxnLst/>
              <a:rect r="r" b="b" t="t" l="l"/>
              <a:pathLst>
                <a:path h="5078814" w="9525212">
                  <a:moveTo>
                    <a:pt x="0" y="0"/>
                  </a:moveTo>
                  <a:lnTo>
                    <a:pt x="9525212" y="0"/>
                  </a:lnTo>
                  <a:lnTo>
                    <a:pt x="9525212" y="5078814"/>
                  </a:lnTo>
                  <a:lnTo>
                    <a:pt x="0" y="50788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9525212" cy="501214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Data-Driven Decisions in Healthcare</a:t>
              </a:r>
            </a:p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Figure 2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8014355" y="8659177"/>
            <a:ext cx="3863341" cy="1558007"/>
          </a:xfrm>
          <a:custGeom>
            <a:avLst/>
            <a:gdLst/>
            <a:ahLst/>
            <a:cxnLst/>
            <a:rect r="r" b="b" t="t" l="l"/>
            <a:pathLst>
              <a:path h="1558007" w="3863341">
                <a:moveTo>
                  <a:pt x="0" y="0"/>
                </a:moveTo>
                <a:lnTo>
                  <a:pt x="3863341" y="0"/>
                </a:lnTo>
                <a:lnTo>
                  <a:pt x="3863341" y="1558006"/>
                </a:lnTo>
                <a:lnTo>
                  <a:pt x="0" y="1558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69817"/>
            <a:ext cx="8014355" cy="10147367"/>
          </a:xfrm>
          <a:custGeom>
            <a:avLst/>
            <a:gdLst/>
            <a:ahLst/>
            <a:cxnLst/>
            <a:rect r="r" b="b" t="t" l="l"/>
            <a:pathLst>
              <a:path h="10147367" w="8014355">
                <a:moveTo>
                  <a:pt x="0" y="0"/>
                </a:moveTo>
                <a:lnTo>
                  <a:pt x="8014355" y="0"/>
                </a:lnTo>
                <a:lnTo>
                  <a:pt x="8014355" y="10147366"/>
                </a:lnTo>
                <a:lnTo>
                  <a:pt x="0" y="101473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30" r="0" b="-173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711522" y="479111"/>
            <a:ext cx="6311359" cy="112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749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Visual r</a:t>
            </a:r>
            <a:r>
              <a:rPr lang="en-US" sz="2749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epresentation of multi-source healthcare data merging into actionable insights.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81668"/>
            <a:ext cx="15773400" cy="1817705"/>
            <a:chOff x="0" y="0"/>
            <a:chExt cx="21031200" cy="2423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35693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Core Components of CDS Technologies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0" y="8725665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7"/>
                </a:lnTo>
                <a:lnTo>
                  <a:pt x="0" y="155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228849" y="2125851"/>
          <a:ext cx="11772900" cy="6705600"/>
        </p:xfrm>
        <a:graphic>
          <a:graphicData uri="http://schemas.openxmlformats.org/drawingml/2006/table">
            <a:tbl>
              <a:tblPr/>
              <a:tblGrid>
                <a:gridCol w="5886450"/>
                <a:gridCol w="5886450"/>
              </a:tblGrid>
              <a:tr h="14464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Inference Engines: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Automate reasoning; support rapid decision-making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Bayesian Networks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Model uncertainty; perform risk assessment.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9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Machine Learning Algorithms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Recognize patterns; improve predictive analytics.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6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Natural Language Processing (NLP)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Process unstructured text; enhance patient and clinician interactions.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0" id="10"/>
          <p:cNvGrpSpPr/>
          <p:nvPr/>
        </p:nvGrpSpPr>
        <p:grpSpPr>
          <a:xfrm rot="0">
            <a:off x="1931671" y="3604958"/>
            <a:ext cx="12511130" cy="5325215"/>
            <a:chOff x="0" y="0"/>
            <a:chExt cx="3295112" cy="14025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95112" cy="1402526"/>
            </a:xfrm>
            <a:custGeom>
              <a:avLst/>
              <a:gdLst/>
              <a:ahLst/>
              <a:cxnLst/>
              <a:rect r="r" b="b" t="t" l="l"/>
              <a:pathLst>
                <a:path h="1402526" w="3295112">
                  <a:moveTo>
                    <a:pt x="0" y="0"/>
                  </a:moveTo>
                  <a:lnTo>
                    <a:pt x="3295112" y="0"/>
                  </a:lnTo>
                  <a:lnTo>
                    <a:pt x="3295112" y="1402526"/>
                  </a:lnTo>
                  <a:lnTo>
                    <a:pt x="0" y="1402526"/>
                  </a:ln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95112" cy="1440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03004" y="1925826"/>
            <a:ext cx="1725845" cy="1725845"/>
          </a:xfrm>
          <a:custGeom>
            <a:avLst/>
            <a:gdLst/>
            <a:ahLst/>
            <a:cxnLst/>
            <a:rect r="r" b="b" t="t" l="l"/>
            <a:pathLst>
              <a:path h="1725845" w="1725845">
                <a:moveTo>
                  <a:pt x="0" y="0"/>
                </a:moveTo>
                <a:lnTo>
                  <a:pt x="1725845" y="0"/>
                </a:lnTo>
                <a:lnTo>
                  <a:pt x="1725845" y="1725845"/>
                </a:lnTo>
                <a:lnTo>
                  <a:pt x="0" y="1725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81668"/>
            <a:ext cx="15773400" cy="1817705"/>
            <a:chOff x="0" y="0"/>
            <a:chExt cx="21031200" cy="2423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35693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Core Components of CDS Technologies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0" y="8725665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7"/>
                </a:lnTo>
                <a:lnTo>
                  <a:pt x="0" y="155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228849" y="2125851"/>
          <a:ext cx="11772900" cy="6705600"/>
        </p:xfrm>
        <a:graphic>
          <a:graphicData uri="http://schemas.openxmlformats.org/drawingml/2006/table">
            <a:tbl>
              <a:tblPr/>
              <a:tblGrid>
                <a:gridCol w="5886450"/>
                <a:gridCol w="5886450"/>
              </a:tblGrid>
              <a:tr h="14464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Inference Engines: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Automate reasoning; support rapid decision-making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Bayesian Networks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Model uncertainty; perform risk assessment.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9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Machine Learning Algorithms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Recognize patterns; improve predictive analytics.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6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Natural Language Processing (NLP)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Process unstructured text; enhance patient and clinician interactions.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0">
            <a:off x="393307" y="3488322"/>
            <a:ext cx="1835542" cy="1835542"/>
          </a:xfrm>
          <a:custGeom>
            <a:avLst/>
            <a:gdLst/>
            <a:ahLst/>
            <a:cxnLst/>
            <a:rect r="r" b="b" t="t" l="l"/>
            <a:pathLst>
              <a:path h="1835542" w="1835542">
                <a:moveTo>
                  <a:pt x="0" y="0"/>
                </a:moveTo>
                <a:lnTo>
                  <a:pt x="1835542" y="0"/>
                </a:lnTo>
                <a:lnTo>
                  <a:pt x="1835542" y="1835542"/>
                </a:lnTo>
                <a:lnTo>
                  <a:pt x="0" y="18355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228849" y="5037985"/>
            <a:ext cx="12142015" cy="3793466"/>
            <a:chOff x="0" y="0"/>
            <a:chExt cx="3197897" cy="9991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97897" cy="999102"/>
            </a:xfrm>
            <a:custGeom>
              <a:avLst/>
              <a:gdLst/>
              <a:ahLst/>
              <a:cxnLst/>
              <a:rect r="r" b="b" t="t" l="l"/>
              <a:pathLst>
                <a:path h="999102" w="3197897">
                  <a:moveTo>
                    <a:pt x="0" y="0"/>
                  </a:moveTo>
                  <a:lnTo>
                    <a:pt x="3197897" y="0"/>
                  </a:lnTo>
                  <a:lnTo>
                    <a:pt x="3197897" y="999102"/>
                  </a:lnTo>
                  <a:lnTo>
                    <a:pt x="0" y="999102"/>
                  </a:ln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197897" cy="1037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81668"/>
            <a:ext cx="15773400" cy="1817705"/>
            <a:chOff x="0" y="0"/>
            <a:chExt cx="21031200" cy="2423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35693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Core Components of CDS Technologies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0" y="8725665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7"/>
                </a:lnTo>
                <a:lnTo>
                  <a:pt x="0" y="155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228849" y="2125851"/>
          <a:ext cx="11772900" cy="6705600"/>
        </p:xfrm>
        <a:graphic>
          <a:graphicData uri="http://schemas.openxmlformats.org/drawingml/2006/table">
            <a:tbl>
              <a:tblPr/>
              <a:tblGrid>
                <a:gridCol w="5886450"/>
                <a:gridCol w="5886450"/>
              </a:tblGrid>
              <a:tr h="14464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Inference Engines: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Automate reasoning; support rapid decision-making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Bayesian Networks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Model uncertainty; perform risk assessment.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9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Machine Learning Algorithms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Recognize patterns; improve predictive analytics.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6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Natural Language Processing (NLP)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Process unstructured text; enhance patient and clinician interactions.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0">
            <a:off x="506600" y="5141836"/>
            <a:ext cx="1722249" cy="1722249"/>
          </a:xfrm>
          <a:custGeom>
            <a:avLst/>
            <a:gdLst/>
            <a:ahLst/>
            <a:cxnLst/>
            <a:rect r="r" b="b" t="t" l="l"/>
            <a:pathLst>
              <a:path h="1722249" w="1722249">
                <a:moveTo>
                  <a:pt x="0" y="0"/>
                </a:moveTo>
                <a:lnTo>
                  <a:pt x="1722249" y="0"/>
                </a:lnTo>
                <a:lnTo>
                  <a:pt x="1722249" y="1722249"/>
                </a:lnTo>
                <a:lnTo>
                  <a:pt x="0" y="17222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209799" y="6902185"/>
            <a:ext cx="11974834" cy="2156193"/>
            <a:chOff x="0" y="0"/>
            <a:chExt cx="3153866" cy="5678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53866" cy="567886"/>
            </a:xfrm>
            <a:custGeom>
              <a:avLst/>
              <a:gdLst/>
              <a:ahLst/>
              <a:cxnLst/>
              <a:rect r="r" b="b" t="t" l="l"/>
              <a:pathLst>
                <a:path h="567886" w="3153866">
                  <a:moveTo>
                    <a:pt x="0" y="0"/>
                  </a:moveTo>
                  <a:lnTo>
                    <a:pt x="3153866" y="0"/>
                  </a:lnTo>
                  <a:lnTo>
                    <a:pt x="3153866" y="567886"/>
                  </a:lnTo>
                  <a:lnTo>
                    <a:pt x="0" y="567886"/>
                  </a:ln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153866" cy="60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81668"/>
            <a:ext cx="15773400" cy="1817705"/>
            <a:chOff x="0" y="0"/>
            <a:chExt cx="21031200" cy="2423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35693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Core Components of CDS Technologies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0" y="8725665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7"/>
                </a:lnTo>
                <a:lnTo>
                  <a:pt x="0" y="155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228849" y="2125851"/>
          <a:ext cx="11772900" cy="6705600"/>
        </p:xfrm>
        <a:graphic>
          <a:graphicData uri="http://schemas.openxmlformats.org/drawingml/2006/table">
            <a:tbl>
              <a:tblPr/>
              <a:tblGrid>
                <a:gridCol w="5886450"/>
                <a:gridCol w="5886450"/>
              </a:tblGrid>
              <a:tr h="14464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Inference Engines: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Automate reasoning; support rapid decision-making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Bayesian Networks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Model uncertainty; perform risk assessment.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9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Machine Learning Algorithms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Recognize patterns; improve predictive analytics.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6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Natural Language Processing (NLP)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Process unstructured text; enhance patient and clinician interactions.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0">
            <a:off x="468628" y="7071229"/>
            <a:ext cx="1760222" cy="1760222"/>
          </a:xfrm>
          <a:custGeom>
            <a:avLst/>
            <a:gdLst/>
            <a:ahLst/>
            <a:cxnLst/>
            <a:rect r="r" b="b" t="t" l="l"/>
            <a:pathLst>
              <a:path h="1760222" w="1760222">
                <a:moveTo>
                  <a:pt x="0" y="0"/>
                </a:moveTo>
                <a:lnTo>
                  <a:pt x="1760221" y="0"/>
                </a:lnTo>
                <a:lnTo>
                  <a:pt x="1760221" y="1760222"/>
                </a:lnTo>
                <a:lnTo>
                  <a:pt x="0" y="1760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8789" y="201163"/>
            <a:ext cx="15862189" cy="1817705"/>
            <a:chOff x="0" y="0"/>
            <a:chExt cx="21149585" cy="2423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49585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149585">
                  <a:moveTo>
                    <a:pt x="0" y="0"/>
                  </a:moveTo>
                  <a:lnTo>
                    <a:pt x="21149585" y="0"/>
                  </a:lnTo>
                  <a:lnTo>
                    <a:pt x="21149585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21149585" cy="237598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400"/>
                </a:lnSpc>
              </a:pPr>
              <a:r>
                <a:rPr lang="en-US" sz="50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 Deep Learning Healthcare System Schematic (Figure 3)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-88789" y="8888601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7"/>
                </a:lnTo>
                <a:lnTo>
                  <a:pt x="0" y="155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737" y="1994491"/>
            <a:ext cx="15363138" cy="6836960"/>
          </a:xfrm>
          <a:custGeom>
            <a:avLst/>
            <a:gdLst/>
            <a:ahLst/>
            <a:cxnLst/>
            <a:rect r="r" b="b" t="t" l="l"/>
            <a:pathLst>
              <a:path h="6836960" w="15363138">
                <a:moveTo>
                  <a:pt x="0" y="0"/>
                </a:moveTo>
                <a:lnTo>
                  <a:pt x="15363137" y="0"/>
                </a:lnTo>
                <a:lnTo>
                  <a:pt x="15363137" y="6836960"/>
                </a:lnTo>
                <a:lnTo>
                  <a:pt x="0" y="68369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63" t="-393" r="0" b="-4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09840" y="9010970"/>
            <a:ext cx="8895330" cy="82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3000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Deep l</a:t>
            </a:r>
            <a:r>
              <a:rPr lang="en-US" sz="3000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earning enhances the intelligence of CDS systems for precision diagnostics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50852" y="7304"/>
            <a:ext cx="841064" cy="10279696"/>
          </a:xfrm>
          <a:custGeom>
            <a:avLst/>
            <a:gdLst/>
            <a:ahLst/>
            <a:cxnLst/>
            <a:rect r="r" b="b" t="t" l="l"/>
            <a:pathLst>
              <a:path h="10279696" w="841064">
                <a:moveTo>
                  <a:pt x="0" y="0"/>
                </a:moveTo>
                <a:lnTo>
                  <a:pt x="841063" y="0"/>
                </a:lnTo>
                <a:lnTo>
                  <a:pt x="841063" y="10279696"/>
                </a:lnTo>
                <a:lnTo>
                  <a:pt x="0" y="10279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4583" t="0" r="-64583" b="0"/>
            </a:stretch>
          </a:blipFill>
        </p:spPr>
      </p:sp>
      <p:sp>
        <p:nvSpPr>
          <p:cNvPr name="Freeform 3" id="3" descr="A close up of a logo  Description automatically generated"/>
          <p:cNvSpPr/>
          <p:nvPr/>
        </p:nvSpPr>
        <p:spPr>
          <a:xfrm flipH="false" flipV="false" rot="0">
            <a:off x="234954" y="450332"/>
            <a:ext cx="4094260" cy="1332750"/>
          </a:xfrm>
          <a:custGeom>
            <a:avLst/>
            <a:gdLst/>
            <a:ahLst/>
            <a:cxnLst/>
            <a:rect r="r" b="b" t="t" l="l"/>
            <a:pathLst>
              <a:path h="1332750" w="4094260">
                <a:moveTo>
                  <a:pt x="0" y="0"/>
                </a:moveTo>
                <a:lnTo>
                  <a:pt x="4094260" y="0"/>
                </a:lnTo>
                <a:lnTo>
                  <a:pt x="4094260" y="1332749"/>
                </a:lnTo>
                <a:lnTo>
                  <a:pt x="0" y="1332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001" t="-126279" r="-35999" b="-151079"/>
            </a:stretch>
          </a:blipFill>
        </p:spPr>
      </p: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6179698" y="8790680"/>
            <a:ext cx="1452818" cy="1082880"/>
          </a:xfrm>
          <a:custGeom>
            <a:avLst/>
            <a:gdLst/>
            <a:ahLst/>
            <a:cxnLst/>
            <a:rect r="r" b="b" t="t" l="l"/>
            <a:pathLst>
              <a:path h="1082880" w="1452818">
                <a:moveTo>
                  <a:pt x="0" y="0"/>
                </a:moveTo>
                <a:lnTo>
                  <a:pt x="1452817" y="0"/>
                </a:lnTo>
                <a:lnTo>
                  <a:pt x="1452817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4" r="0" b="-9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879646" y="-1364559"/>
            <a:ext cx="838425" cy="3508369"/>
          </a:xfrm>
          <a:custGeom>
            <a:avLst/>
            <a:gdLst/>
            <a:ahLst/>
            <a:cxnLst/>
            <a:rect r="r" b="b" t="t" l="l"/>
            <a:pathLst>
              <a:path h="3508369" w="838425">
                <a:moveTo>
                  <a:pt x="0" y="0"/>
                </a:moveTo>
                <a:lnTo>
                  <a:pt x="838426" y="0"/>
                </a:lnTo>
                <a:lnTo>
                  <a:pt x="838426" y="3508369"/>
                </a:lnTo>
                <a:lnTo>
                  <a:pt x="0" y="3508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727" r="0" b="-1372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03609" y="-29587"/>
            <a:ext cx="841065" cy="838427"/>
          </a:xfrm>
          <a:custGeom>
            <a:avLst/>
            <a:gdLst/>
            <a:ahLst/>
            <a:cxnLst/>
            <a:rect r="r" b="b" t="t" l="l"/>
            <a:pathLst>
              <a:path h="838427" w="841065">
                <a:moveTo>
                  <a:pt x="0" y="0"/>
                </a:moveTo>
                <a:lnTo>
                  <a:pt x="841065" y="0"/>
                </a:lnTo>
                <a:lnTo>
                  <a:pt x="841065" y="838426"/>
                </a:lnTo>
                <a:lnTo>
                  <a:pt x="0" y="8384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52862" r="0" b="-552862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205297" y="1454033"/>
            <a:ext cx="7700809" cy="3156579"/>
            <a:chOff x="0" y="0"/>
            <a:chExt cx="10267745" cy="42087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267745" cy="4208771"/>
            </a:xfrm>
            <a:custGeom>
              <a:avLst/>
              <a:gdLst/>
              <a:ahLst/>
              <a:cxnLst/>
              <a:rect r="r" b="b" t="t" l="l"/>
              <a:pathLst>
                <a:path h="4208771" w="10267745">
                  <a:moveTo>
                    <a:pt x="0" y="0"/>
                  </a:moveTo>
                  <a:lnTo>
                    <a:pt x="10267745" y="0"/>
                  </a:lnTo>
                  <a:lnTo>
                    <a:pt x="10267745" y="4208771"/>
                  </a:lnTo>
                  <a:lnTo>
                    <a:pt x="0" y="4208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10267745" cy="412304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451"/>
                </a:lnSpc>
              </a:pPr>
              <a:r>
                <a:rPr lang="en-US" sz="68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Digital Twin in Healthcare </a:t>
              </a:r>
            </a:p>
            <a:p>
              <a:pPr algn="ctr">
                <a:lnSpc>
                  <a:spcPts val="7451"/>
                </a:lnSpc>
              </a:pPr>
              <a:r>
                <a:rPr lang="en-US" sz="68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(Figure 4)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54181" y="1454033"/>
            <a:ext cx="6703391" cy="7878087"/>
          </a:xfrm>
          <a:custGeom>
            <a:avLst/>
            <a:gdLst/>
            <a:ahLst/>
            <a:cxnLst/>
            <a:rect r="r" b="b" t="t" l="l"/>
            <a:pathLst>
              <a:path h="7878087" w="6703391">
                <a:moveTo>
                  <a:pt x="0" y="0"/>
                </a:moveTo>
                <a:lnTo>
                  <a:pt x="6703391" y="0"/>
                </a:lnTo>
                <a:lnTo>
                  <a:pt x="6703391" y="7878087"/>
                </a:lnTo>
                <a:lnTo>
                  <a:pt x="0" y="78780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574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97939" y="9529897"/>
            <a:ext cx="8895330" cy="715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8"/>
              </a:lnSpc>
              <a:spcBef>
                <a:spcPct val="0"/>
              </a:spcBef>
            </a:pPr>
            <a:r>
              <a:rPr lang="en-US" sz="2600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Us</a:t>
            </a:r>
            <a:r>
              <a:rPr lang="en-US" sz="2600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ing digital twins to simulate patient-specific scenarios for personalized treatment planning.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365408" y="4960141"/>
            <a:ext cx="5699990" cy="3830538"/>
            <a:chOff x="0" y="0"/>
            <a:chExt cx="1501232" cy="100886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01232" cy="1008866"/>
            </a:xfrm>
            <a:custGeom>
              <a:avLst/>
              <a:gdLst/>
              <a:ahLst/>
              <a:cxnLst/>
              <a:rect r="r" b="b" t="t" l="l"/>
              <a:pathLst>
                <a:path h="1008866" w="1501232">
                  <a:moveTo>
                    <a:pt x="69270" y="0"/>
                  </a:moveTo>
                  <a:lnTo>
                    <a:pt x="1431962" y="0"/>
                  </a:lnTo>
                  <a:cubicBezTo>
                    <a:pt x="1470219" y="0"/>
                    <a:pt x="1501232" y="31013"/>
                    <a:pt x="1501232" y="69270"/>
                  </a:cubicBezTo>
                  <a:lnTo>
                    <a:pt x="1501232" y="939596"/>
                  </a:lnTo>
                  <a:cubicBezTo>
                    <a:pt x="1501232" y="977853"/>
                    <a:pt x="1470219" y="1008866"/>
                    <a:pt x="1431962" y="1008866"/>
                  </a:cubicBezTo>
                  <a:lnTo>
                    <a:pt x="69270" y="1008866"/>
                  </a:lnTo>
                  <a:cubicBezTo>
                    <a:pt x="31013" y="1008866"/>
                    <a:pt x="0" y="977853"/>
                    <a:pt x="0" y="939596"/>
                  </a:cubicBezTo>
                  <a:lnTo>
                    <a:pt x="0" y="69270"/>
                  </a:lnTo>
                  <a:cubicBezTo>
                    <a:pt x="0" y="31013"/>
                    <a:pt x="31013" y="0"/>
                    <a:pt x="69270" y="0"/>
                  </a:cubicBezTo>
                  <a:close/>
                </a:path>
              </a:pathLst>
            </a:custGeom>
            <a:solidFill>
              <a:srgbClr val="F14D5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501232" cy="1066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Marcellus"/>
                  <a:ea typeface="Marcellus"/>
                  <a:cs typeface="Marcellus"/>
                  <a:sym typeface="Marcellus"/>
                </a:rPr>
                <a:t>Virtual replicas of patient conditions.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Marcellus"/>
                  <a:ea typeface="Marcellus"/>
                  <a:cs typeface="Marcellus"/>
                  <a:sym typeface="Marcellus"/>
                </a:rPr>
                <a:t>Simulation and optimization of treatment strategies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Marcellus"/>
                  <a:ea typeface="Marcellus"/>
                  <a:cs typeface="Marcellus"/>
                  <a:sym typeface="Marcellus"/>
                </a:rPr>
                <a:t>Real-time feedback and predictive modeling.</a:t>
              </a:r>
            </a:p>
            <a:p>
              <a:pPr algn="l"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50852" y="7304"/>
            <a:ext cx="841064" cy="10279696"/>
          </a:xfrm>
          <a:custGeom>
            <a:avLst/>
            <a:gdLst/>
            <a:ahLst/>
            <a:cxnLst/>
            <a:rect r="r" b="b" t="t" l="l"/>
            <a:pathLst>
              <a:path h="10279696" w="841064">
                <a:moveTo>
                  <a:pt x="0" y="0"/>
                </a:moveTo>
                <a:lnTo>
                  <a:pt x="841063" y="0"/>
                </a:lnTo>
                <a:lnTo>
                  <a:pt x="841063" y="10279696"/>
                </a:lnTo>
                <a:lnTo>
                  <a:pt x="0" y="10279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4583" t="0" r="-64583" b="0"/>
            </a:stretch>
          </a:blipFill>
        </p:spPr>
      </p:sp>
      <p:sp>
        <p:nvSpPr>
          <p:cNvPr name="Freeform 3" id="3" descr="A close up of a logo  Description automatically generated"/>
          <p:cNvSpPr/>
          <p:nvPr/>
        </p:nvSpPr>
        <p:spPr>
          <a:xfrm flipH="false" flipV="false" rot="0">
            <a:off x="234954" y="450332"/>
            <a:ext cx="4094260" cy="1332750"/>
          </a:xfrm>
          <a:custGeom>
            <a:avLst/>
            <a:gdLst/>
            <a:ahLst/>
            <a:cxnLst/>
            <a:rect r="r" b="b" t="t" l="l"/>
            <a:pathLst>
              <a:path h="1332750" w="4094260">
                <a:moveTo>
                  <a:pt x="0" y="0"/>
                </a:moveTo>
                <a:lnTo>
                  <a:pt x="4094260" y="0"/>
                </a:lnTo>
                <a:lnTo>
                  <a:pt x="4094260" y="1332749"/>
                </a:lnTo>
                <a:lnTo>
                  <a:pt x="0" y="1332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001" t="-126279" r="-35999" b="-151079"/>
            </a:stretch>
          </a:blipFill>
        </p:spPr>
      </p: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6179698" y="8790680"/>
            <a:ext cx="1452818" cy="1082880"/>
          </a:xfrm>
          <a:custGeom>
            <a:avLst/>
            <a:gdLst/>
            <a:ahLst/>
            <a:cxnLst/>
            <a:rect r="r" b="b" t="t" l="l"/>
            <a:pathLst>
              <a:path h="1082880" w="1452818">
                <a:moveTo>
                  <a:pt x="0" y="0"/>
                </a:moveTo>
                <a:lnTo>
                  <a:pt x="1452817" y="0"/>
                </a:lnTo>
                <a:lnTo>
                  <a:pt x="1452817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4" r="0" b="-9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879646" y="-1364559"/>
            <a:ext cx="838425" cy="3508369"/>
          </a:xfrm>
          <a:custGeom>
            <a:avLst/>
            <a:gdLst/>
            <a:ahLst/>
            <a:cxnLst/>
            <a:rect r="r" b="b" t="t" l="l"/>
            <a:pathLst>
              <a:path h="3508369" w="838425">
                <a:moveTo>
                  <a:pt x="0" y="0"/>
                </a:moveTo>
                <a:lnTo>
                  <a:pt x="838426" y="0"/>
                </a:lnTo>
                <a:lnTo>
                  <a:pt x="838426" y="3508369"/>
                </a:lnTo>
                <a:lnTo>
                  <a:pt x="0" y="3508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727" r="0" b="-1372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03609" y="-29587"/>
            <a:ext cx="841065" cy="838427"/>
          </a:xfrm>
          <a:custGeom>
            <a:avLst/>
            <a:gdLst/>
            <a:ahLst/>
            <a:cxnLst/>
            <a:rect r="r" b="b" t="t" l="l"/>
            <a:pathLst>
              <a:path h="838427" w="841065">
                <a:moveTo>
                  <a:pt x="0" y="0"/>
                </a:moveTo>
                <a:lnTo>
                  <a:pt x="841065" y="0"/>
                </a:lnTo>
                <a:lnTo>
                  <a:pt x="841065" y="838426"/>
                </a:lnTo>
                <a:lnTo>
                  <a:pt x="0" y="8384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52862" r="0" b="-552862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88884" y="851940"/>
            <a:ext cx="15773400" cy="2213604"/>
            <a:chOff x="0" y="0"/>
            <a:chExt cx="21031200" cy="2951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1200" cy="2951472"/>
            </a:xfrm>
            <a:custGeom>
              <a:avLst/>
              <a:gdLst/>
              <a:ahLst/>
              <a:cxnLst/>
              <a:rect r="r" b="b" t="t" l="l"/>
              <a:pathLst>
                <a:path h="295147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951472"/>
                  </a:lnTo>
                  <a:lnTo>
                    <a:pt x="0" y="2951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1031200" cy="286574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451"/>
                </a:lnSpc>
              </a:pPr>
              <a:r>
                <a:rPr lang="en-US" sz="68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Comparative Analysis of AI Techniques (Figure 5)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756974" y="3275476"/>
            <a:ext cx="10774052" cy="5772891"/>
          </a:xfrm>
          <a:custGeom>
            <a:avLst/>
            <a:gdLst/>
            <a:ahLst/>
            <a:cxnLst/>
            <a:rect r="r" b="b" t="t" l="l"/>
            <a:pathLst>
              <a:path h="5772891" w="10774052">
                <a:moveTo>
                  <a:pt x="0" y="0"/>
                </a:moveTo>
                <a:lnTo>
                  <a:pt x="10774052" y="0"/>
                </a:lnTo>
                <a:lnTo>
                  <a:pt x="10774052" y="5772891"/>
                </a:lnTo>
                <a:lnTo>
                  <a:pt x="0" y="57728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954" r="0" b="-438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27918" y="9296017"/>
            <a:ext cx="8895330" cy="82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3000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Chart compar</a:t>
            </a:r>
            <a:r>
              <a:rPr lang="en-US" sz="3000" u="sng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rPr>
              <a:t>ing the effectiveness and scalability of CDS components in healthcare.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1077" y="1871734"/>
            <a:ext cx="15202588" cy="1800492"/>
            <a:chOff x="0" y="0"/>
            <a:chExt cx="20270118" cy="24006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270118" cy="2400656"/>
            </a:xfrm>
            <a:custGeom>
              <a:avLst/>
              <a:gdLst/>
              <a:ahLst/>
              <a:cxnLst/>
              <a:rect r="r" b="b" t="t" l="l"/>
              <a:pathLst>
                <a:path h="2400656" w="20270118">
                  <a:moveTo>
                    <a:pt x="0" y="0"/>
                  </a:moveTo>
                  <a:lnTo>
                    <a:pt x="20270118" y="0"/>
                  </a:lnTo>
                  <a:lnTo>
                    <a:pt x="20270118" y="2400656"/>
                  </a:lnTo>
                  <a:lnTo>
                    <a:pt x="0" y="24006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20270118" cy="234350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185"/>
                </a:lnSpc>
              </a:pPr>
              <a:r>
                <a:rPr lang="en-US" sz="4801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Revolutionizing Healthcare with Cloud Computing: </a:t>
              </a:r>
            </a:p>
            <a:p>
              <a:pPr algn="ctr">
                <a:lnSpc>
                  <a:spcPts val="5185"/>
                </a:lnSpc>
              </a:pPr>
              <a:r>
                <a:rPr lang="en-US" sz="4801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The Impact of Clinical Decision Support Algorithms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08" y="3328"/>
            <a:ext cx="850437" cy="10283672"/>
          </a:xfrm>
          <a:custGeom>
            <a:avLst/>
            <a:gdLst/>
            <a:ahLst/>
            <a:cxnLst/>
            <a:rect r="r" b="b" t="t" l="l"/>
            <a:pathLst>
              <a:path h="10283672" w="850437">
                <a:moveTo>
                  <a:pt x="0" y="0"/>
                </a:moveTo>
                <a:lnTo>
                  <a:pt x="850436" y="0"/>
                </a:lnTo>
                <a:lnTo>
                  <a:pt x="850436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364" t="0" r="-6336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1344" y="0"/>
            <a:ext cx="314516" cy="8161020"/>
          </a:xfrm>
          <a:custGeom>
            <a:avLst/>
            <a:gdLst/>
            <a:ahLst/>
            <a:cxnLst/>
            <a:rect r="r" b="b" t="t" l="l"/>
            <a:pathLst>
              <a:path h="8161020" w="314516">
                <a:moveTo>
                  <a:pt x="0" y="0"/>
                </a:moveTo>
                <a:lnTo>
                  <a:pt x="314516" y="0"/>
                </a:lnTo>
                <a:lnTo>
                  <a:pt x="314516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941" t="0" r="-57941" b="0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-653628" y="7236509"/>
            <a:ext cx="7040890" cy="5029207"/>
          </a:xfrm>
          <a:custGeom>
            <a:avLst/>
            <a:gdLst/>
            <a:ahLst/>
            <a:cxnLst/>
            <a:rect r="r" b="b" t="t" l="l"/>
            <a:pathLst>
              <a:path h="5029207" w="7040890">
                <a:moveTo>
                  <a:pt x="0" y="0"/>
                </a:moveTo>
                <a:lnTo>
                  <a:pt x="7040890" y="0"/>
                </a:lnTo>
                <a:lnTo>
                  <a:pt x="7040890" y="5029207"/>
                </a:lnTo>
                <a:lnTo>
                  <a:pt x="0" y="50292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" t="0" r="-8" b="0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6400512" y="8890719"/>
            <a:ext cx="1717575" cy="1280223"/>
          </a:xfrm>
          <a:custGeom>
            <a:avLst/>
            <a:gdLst/>
            <a:ahLst/>
            <a:cxnLst/>
            <a:rect r="r" b="b" t="t" l="l"/>
            <a:pathLst>
              <a:path h="1280223" w="1717575">
                <a:moveTo>
                  <a:pt x="0" y="0"/>
                </a:moveTo>
                <a:lnTo>
                  <a:pt x="1717576" y="0"/>
                </a:lnTo>
                <a:lnTo>
                  <a:pt x="1717576" y="1280223"/>
                </a:lnTo>
                <a:lnTo>
                  <a:pt x="0" y="12802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0" r="0" b="-7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23713" y="3856643"/>
            <a:ext cx="4497317" cy="744381"/>
            <a:chOff x="0" y="0"/>
            <a:chExt cx="5996422" cy="9925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996422" cy="992508"/>
            </a:xfrm>
            <a:custGeom>
              <a:avLst/>
              <a:gdLst/>
              <a:ahLst/>
              <a:cxnLst/>
              <a:rect r="r" b="b" t="t" l="l"/>
              <a:pathLst>
                <a:path h="992508" w="5996422">
                  <a:moveTo>
                    <a:pt x="0" y="0"/>
                  </a:moveTo>
                  <a:lnTo>
                    <a:pt x="5996422" y="0"/>
                  </a:lnTo>
                  <a:lnTo>
                    <a:pt x="5996422" y="992508"/>
                  </a:lnTo>
                  <a:lnTo>
                    <a:pt x="0" y="9925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5996422" cy="10687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439"/>
                </a:lnSpc>
              </a:pPr>
              <a:r>
                <a:rPr lang="en-US" sz="3699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An in-depth study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99306" y="4567185"/>
            <a:ext cx="16946129" cy="1592312"/>
            <a:chOff x="0" y="0"/>
            <a:chExt cx="22594839" cy="212308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594839" cy="2123082"/>
            </a:xfrm>
            <a:custGeom>
              <a:avLst/>
              <a:gdLst/>
              <a:ahLst/>
              <a:cxnLst/>
              <a:rect r="r" b="b" t="t" l="l"/>
              <a:pathLst>
                <a:path h="2123082" w="22594839">
                  <a:moveTo>
                    <a:pt x="0" y="0"/>
                  </a:moveTo>
                  <a:lnTo>
                    <a:pt x="22594839" y="0"/>
                  </a:lnTo>
                  <a:lnTo>
                    <a:pt x="22594839" y="2123082"/>
                  </a:lnTo>
                  <a:lnTo>
                    <a:pt x="0" y="2123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525"/>
              <a:ext cx="22594839" cy="21135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 Authors:</a:t>
              </a:r>
            </a:p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Dr. J. Lenin, Anantha Raman Rathinam, Dr. A. Komathi, </a:t>
              </a:r>
            </a:p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A. Kasthuri, Hima Vijayan, C. Srinivasan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42564" y="6032527"/>
            <a:ext cx="16946129" cy="2582912"/>
            <a:chOff x="0" y="0"/>
            <a:chExt cx="22594839" cy="34438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594839" cy="3443882"/>
            </a:xfrm>
            <a:custGeom>
              <a:avLst/>
              <a:gdLst/>
              <a:ahLst/>
              <a:cxnLst/>
              <a:rect r="r" b="b" t="t" l="l"/>
              <a:pathLst>
                <a:path h="3443882" w="22594839">
                  <a:moveTo>
                    <a:pt x="0" y="0"/>
                  </a:moveTo>
                  <a:lnTo>
                    <a:pt x="22594839" y="0"/>
                  </a:lnTo>
                  <a:lnTo>
                    <a:pt x="22594839" y="3443882"/>
                  </a:lnTo>
                  <a:lnTo>
                    <a:pt x="0" y="3443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22594839" cy="34343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 ⁠</a:t>
              </a:r>
              <a:r>
                <a:rPr lang="en-US" sz="32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Affiliations:</a:t>
              </a:r>
              <a:r>
                <a:rPr lang="en-US" sz="32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 </a:t>
              </a:r>
            </a:p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  Alliance College of Engineering and Design, KL University, Nadar Saraswathi College, </a:t>
              </a:r>
            </a:p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Vinayaka Mission’s Institute, S.A. Engineering College, Saveetha University</a:t>
              </a:r>
            </a:p>
            <a:p>
              <a:pPr algn="ctr">
                <a:lnSpc>
                  <a:spcPts val="3959"/>
                </a:lnSpc>
              </a:pPr>
            </a:p>
            <a:p>
              <a:pPr algn="ctr">
                <a:lnSpc>
                  <a:spcPts val="3959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32515" y="7304"/>
            <a:ext cx="841063" cy="10279696"/>
          </a:xfrm>
          <a:custGeom>
            <a:avLst/>
            <a:gdLst/>
            <a:ahLst/>
            <a:cxnLst/>
            <a:rect r="r" b="b" t="t" l="l"/>
            <a:pathLst>
              <a:path h="10279696" w="841063">
                <a:moveTo>
                  <a:pt x="0" y="0"/>
                </a:moveTo>
                <a:lnTo>
                  <a:pt x="841063" y="0"/>
                </a:lnTo>
                <a:lnTo>
                  <a:pt x="841063" y="10279696"/>
                </a:lnTo>
                <a:lnTo>
                  <a:pt x="0" y="10279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4583" t="0" r="-64583" b="0"/>
            </a:stretch>
          </a:blipFill>
        </p:spPr>
      </p:sp>
      <p:sp>
        <p:nvSpPr>
          <p:cNvPr name="Freeform 3" id="3" descr="A close up of a logo  Description automatically generated"/>
          <p:cNvSpPr/>
          <p:nvPr/>
        </p:nvSpPr>
        <p:spPr>
          <a:xfrm flipH="false" flipV="false" rot="0">
            <a:off x="234954" y="450332"/>
            <a:ext cx="4094260" cy="1332750"/>
          </a:xfrm>
          <a:custGeom>
            <a:avLst/>
            <a:gdLst/>
            <a:ahLst/>
            <a:cxnLst/>
            <a:rect r="r" b="b" t="t" l="l"/>
            <a:pathLst>
              <a:path h="1332750" w="4094260">
                <a:moveTo>
                  <a:pt x="0" y="0"/>
                </a:moveTo>
                <a:lnTo>
                  <a:pt x="4094260" y="0"/>
                </a:lnTo>
                <a:lnTo>
                  <a:pt x="4094260" y="1332749"/>
                </a:lnTo>
                <a:lnTo>
                  <a:pt x="0" y="1332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001" t="-126279" r="-35999" b="-151079"/>
            </a:stretch>
          </a:blipFill>
        </p:spPr>
      </p: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856663" y="1028700"/>
            <a:ext cx="1452818" cy="1082880"/>
          </a:xfrm>
          <a:custGeom>
            <a:avLst/>
            <a:gdLst/>
            <a:ahLst/>
            <a:cxnLst/>
            <a:rect r="r" b="b" t="t" l="l"/>
            <a:pathLst>
              <a:path h="1082880" w="1452818">
                <a:moveTo>
                  <a:pt x="0" y="0"/>
                </a:moveTo>
                <a:lnTo>
                  <a:pt x="1452817" y="0"/>
                </a:lnTo>
                <a:lnTo>
                  <a:pt x="1452817" y="1082880"/>
                </a:lnTo>
                <a:lnTo>
                  <a:pt x="0" y="10828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4" r="0" b="-9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879646" y="-1364559"/>
            <a:ext cx="838425" cy="3508369"/>
          </a:xfrm>
          <a:custGeom>
            <a:avLst/>
            <a:gdLst/>
            <a:ahLst/>
            <a:cxnLst/>
            <a:rect r="r" b="b" t="t" l="l"/>
            <a:pathLst>
              <a:path h="3508369" w="838425">
                <a:moveTo>
                  <a:pt x="0" y="0"/>
                </a:moveTo>
                <a:lnTo>
                  <a:pt x="838426" y="0"/>
                </a:lnTo>
                <a:lnTo>
                  <a:pt x="838426" y="3508369"/>
                </a:lnTo>
                <a:lnTo>
                  <a:pt x="0" y="3508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727" r="0" b="-1372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03609" y="-29587"/>
            <a:ext cx="841065" cy="838427"/>
          </a:xfrm>
          <a:custGeom>
            <a:avLst/>
            <a:gdLst/>
            <a:ahLst/>
            <a:cxnLst/>
            <a:rect r="r" b="b" t="t" l="l"/>
            <a:pathLst>
              <a:path h="838427" w="841065">
                <a:moveTo>
                  <a:pt x="0" y="0"/>
                </a:moveTo>
                <a:lnTo>
                  <a:pt x="841065" y="0"/>
                </a:lnTo>
                <a:lnTo>
                  <a:pt x="841065" y="838426"/>
                </a:lnTo>
                <a:lnTo>
                  <a:pt x="0" y="8384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52862" r="0" b="-552862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09672" y="1028700"/>
            <a:ext cx="15773400" cy="1988345"/>
            <a:chOff x="0" y="0"/>
            <a:chExt cx="21031200" cy="26511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76200"/>
              <a:ext cx="21031200" cy="257492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Results, Discussion &amp; Implications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66115" y="2777254"/>
            <a:ext cx="16860513" cy="7497277"/>
            <a:chOff x="0" y="0"/>
            <a:chExt cx="22480684" cy="99963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480684" cy="9996369"/>
            </a:xfrm>
            <a:custGeom>
              <a:avLst/>
              <a:gdLst/>
              <a:ahLst/>
              <a:cxnLst/>
              <a:rect r="r" b="b" t="t" l="l"/>
              <a:pathLst>
                <a:path h="9996369" w="22480684">
                  <a:moveTo>
                    <a:pt x="0" y="0"/>
                  </a:moveTo>
                  <a:lnTo>
                    <a:pt x="22480684" y="0"/>
                  </a:lnTo>
                  <a:lnTo>
                    <a:pt x="22480684" y="9996369"/>
                  </a:lnTo>
                  <a:lnTo>
                    <a:pt x="0" y="99963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71450"/>
              <a:ext cx="22480684" cy="101678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33410" indent="-316705" lvl="1">
                <a:lnSpc>
                  <a:spcPts val="6054"/>
                </a:lnSpc>
                <a:buFont typeface="Arial"/>
                <a:buChar char="•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Results</a:t>
              </a:r>
            </a:p>
            <a:p>
              <a:pPr algn="l" marL="1511295" indent="-503765" lvl="2">
                <a:lnSpc>
                  <a:spcPts val="6054"/>
                </a:lnSpc>
                <a:buFont typeface="Arial"/>
                <a:buChar char="⚬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Improved diagnostic accuracy.</a:t>
              </a:r>
            </a:p>
            <a:p>
              <a:pPr algn="l" marL="1511295" indent="-503765" lvl="2">
                <a:lnSpc>
                  <a:spcPts val="6054"/>
                </a:lnSpc>
                <a:buFont typeface="Arial"/>
                <a:buChar char="⚬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Enhanced speed of clinical decision-making.</a:t>
              </a:r>
            </a:p>
            <a:p>
              <a:pPr algn="l" marL="1511295" indent="-503765" lvl="2">
                <a:lnSpc>
                  <a:spcPts val="6054"/>
                </a:lnSpc>
                <a:buFont typeface="Arial"/>
                <a:buChar char="⚬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H</a:t>
              </a: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igh scalability with cloud-based CDS.</a:t>
              </a:r>
            </a:p>
            <a:p>
              <a:pPr algn="l" marL="633410" indent="-316705" lvl="1">
                <a:lnSpc>
                  <a:spcPts val="6054"/>
                </a:lnSpc>
                <a:buFont typeface="Arial"/>
                <a:buChar char="•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Discussion</a:t>
              </a:r>
            </a:p>
            <a:p>
              <a:pPr algn="l" marL="1511295" indent="-503765" lvl="2">
                <a:lnSpc>
                  <a:spcPts val="6054"/>
                </a:lnSpc>
                <a:buFont typeface="Arial"/>
                <a:buChar char="⚬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Transformative impact on patient-centric care.</a:t>
              </a:r>
            </a:p>
            <a:p>
              <a:pPr algn="l" marL="1511295" indent="-503765" lvl="2">
                <a:lnSpc>
                  <a:spcPts val="6054"/>
                </a:lnSpc>
                <a:buFont typeface="Arial"/>
                <a:buChar char="⚬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Challenges: Data privacy, integration complexity.</a:t>
              </a:r>
            </a:p>
            <a:p>
              <a:pPr algn="l" marL="755647" indent="-377824" lvl="1">
                <a:lnSpc>
                  <a:spcPts val="6054"/>
                </a:lnSpc>
                <a:buFont typeface="Arial"/>
                <a:buChar char="•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Implications</a:t>
              </a:r>
            </a:p>
            <a:p>
              <a:pPr algn="l" marL="1511295" indent="-503765" lvl="2">
                <a:lnSpc>
                  <a:spcPts val="6054"/>
                </a:lnSpc>
                <a:buFont typeface="Arial"/>
                <a:buChar char="⚬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Fu</a:t>
              </a: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ture directions in Digital Twin applications and enhanced AI integration.</a:t>
              </a:r>
            </a:p>
            <a:p>
              <a:pPr algn="l">
                <a:lnSpc>
                  <a:spcPts val="6054"/>
                </a:lnSpc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32515" y="7304"/>
            <a:ext cx="841063" cy="10279696"/>
          </a:xfrm>
          <a:custGeom>
            <a:avLst/>
            <a:gdLst/>
            <a:ahLst/>
            <a:cxnLst/>
            <a:rect r="r" b="b" t="t" l="l"/>
            <a:pathLst>
              <a:path h="10279696" w="841063">
                <a:moveTo>
                  <a:pt x="0" y="0"/>
                </a:moveTo>
                <a:lnTo>
                  <a:pt x="841063" y="0"/>
                </a:lnTo>
                <a:lnTo>
                  <a:pt x="841063" y="10279696"/>
                </a:lnTo>
                <a:lnTo>
                  <a:pt x="0" y="10279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4583" t="0" r="-64583" b="0"/>
            </a:stretch>
          </a:blipFill>
        </p:spPr>
      </p:sp>
      <p:sp>
        <p:nvSpPr>
          <p:cNvPr name="Freeform 3" id="3" descr="A close up of a logo  Description automatically generated"/>
          <p:cNvSpPr/>
          <p:nvPr/>
        </p:nvSpPr>
        <p:spPr>
          <a:xfrm flipH="false" flipV="false" rot="0">
            <a:off x="234954" y="450332"/>
            <a:ext cx="4094260" cy="1332750"/>
          </a:xfrm>
          <a:custGeom>
            <a:avLst/>
            <a:gdLst/>
            <a:ahLst/>
            <a:cxnLst/>
            <a:rect r="r" b="b" t="t" l="l"/>
            <a:pathLst>
              <a:path h="1332750" w="4094260">
                <a:moveTo>
                  <a:pt x="0" y="0"/>
                </a:moveTo>
                <a:lnTo>
                  <a:pt x="4094260" y="0"/>
                </a:lnTo>
                <a:lnTo>
                  <a:pt x="4094260" y="1332749"/>
                </a:lnTo>
                <a:lnTo>
                  <a:pt x="0" y="1332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001" t="-126279" r="-35999" b="-151079"/>
            </a:stretch>
          </a:blipFill>
        </p:spPr>
      </p: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6179698" y="8790680"/>
            <a:ext cx="1452818" cy="1082880"/>
          </a:xfrm>
          <a:custGeom>
            <a:avLst/>
            <a:gdLst/>
            <a:ahLst/>
            <a:cxnLst/>
            <a:rect r="r" b="b" t="t" l="l"/>
            <a:pathLst>
              <a:path h="1082880" w="1452818">
                <a:moveTo>
                  <a:pt x="0" y="0"/>
                </a:moveTo>
                <a:lnTo>
                  <a:pt x="1452817" y="0"/>
                </a:lnTo>
                <a:lnTo>
                  <a:pt x="1452817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4" r="0" b="-9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879646" y="-1364559"/>
            <a:ext cx="838425" cy="3508369"/>
          </a:xfrm>
          <a:custGeom>
            <a:avLst/>
            <a:gdLst/>
            <a:ahLst/>
            <a:cxnLst/>
            <a:rect r="r" b="b" t="t" l="l"/>
            <a:pathLst>
              <a:path h="3508369" w="838425">
                <a:moveTo>
                  <a:pt x="0" y="0"/>
                </a:moveTo>
                <a:lnTo>
                  <a:pt x="838426" y="0"/>
                </a:lnTo>
                <a:lnTo>
                  <a:pt x="838426" y="3508369"/>
                </a:lnTo>
                <a:lnTo>
                  <a:pt x="0" y="3508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727" r="0" b="-1372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03609" y="-29587"/>
            <a:ext cx="841065" cy="838427"/>
          </a:xfrm>
          <a:custGeom>
            <a:avLst/>
            <a:gdLst/>
            <a:ahLst/>
            <a:cxnLst/>
            <a:rect r="r" b="b" t="t" l="l"/>
            <a:pathLst>
              <a:path h="838427" w="841065">
                <a:moveTo>
                  <a:pt x="0" y="0"/>
                </a:moveTo>
                <a:lnTo>
                  <a:pt x="841065" y="0"/>
                </a:lnTo>
                <a:lnTo>
                  <a:pt x="841065" y="838426"/>
                </a:lnTo>
                <a:lnTo>
                  <a:pt x="0" y="8384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52862" r="0" b="-552862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09672" y="788909"/>
            <a:ext cx="15773400" cy="1988345"/>
            <a:chOff x="0" y="0"/>
            <a:chExt cx="21031200" cy="26511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76200"/>
              <a:ext cx="21031200" cy="257492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 Conclusion &amp; Future Work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9186" y="3138283"/>
            <a:ext cx="15554371" cy="6735277"/>
            <a:chOff x="0" y="0"/>
            <a:chExt cx="20739162" cy="89803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739162" cy="8980369"/>
            </a:xfrm>
            <a:custGeom>
              <a:avLst/>
              <a:gdLst/>
              <a:ahLst/>
              <a:cxnLst/>
              <a:rect r="r" b="b" t="t" l="l"/>
              <a:pathLst>
                <a:path h="8980369" w="20739162">
                  <a:moveTo>
                    <a:pt x="0" y="0"/>
                  </a:moveTo>
                  <a:lnTo>
                    <a:pt x="20739162" y="0"/>
                  </a:lnTo>
                  <a:lnTo>
                    <a:pt x="20739162" y="8980369"/>
                  </a:lnTo>
                  <a:lnTo>
                    <a:pt x="0" y="89803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71450"/>
              <a:ext cx="20739162" cy="91518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33410" indent="-316705" lvl="1">
                <a:lnSpc>
                  <a:spcPts val="6054"/>
                </a:lnSpc>
                <a:buFont typeface="Arial"/>
                <a:buChar char="•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Co</a:t>
              </a: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nclusion</a:t>
              </a:r>
            </a:p>
            <a:p>
              <a:pPr algn="l" marL="1511295" indent="-503765" lvl="2">
                <a:lnSpc>
                  <a:spcPts val="6054"/>
                </a:lnSpc>
                <a:buFont typeface="Arial"/>
                <a:buChar char="⚬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Convergence of cloud computing with CDS algorithms revolutionizes healthcare.</a:t>
              </a:r>
            </a:p>
            <a:p>
              <a:pPr algn="l" marL="1511295" indent="-503765" lvl="2">
                <a:lnSpc>
                  <a:spcPts val="6054"/>
                </a:lnSpc>
                <a:buFont typeface="Arial"/>
                <a:buChar char="⚬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Significant improvements in patient outcomes, diagnostic precision, and treatment personalization.</a:t>
              </a:r>
            </a:p>
            <a:p>
              <a:pPr algn="l" marL="633410" indent="-316705" lvl="1">
                <a:lnSpc>
                  <a:spcPts val="6054"/>
                </a:lnSpc>
                <a:buFont typeface="Arial"/>
                <a:buChar char="•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Limitations</a:t>
              </a:r>
            </a:p>
            <a:p>
              <a:pPr algn="l" marL="1511295" indent="-503765" lvl="2">
                <a:lnSpc>
                  <a:spcPts val="6054"/>
                </a:lnSpc>
                <a:buFont typeface="Arial"/>
                <a:buChar char="⚬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Scaling digital twin applications.</a:t>
              </a:r>
            </a:p>
            <a:p>
              <a:pPr algn="l" marL="1511295" indent="-503765" lvl="2">
                <a:lnSpc>
                  <a:spcPts val="6054"/>
                </a:lnSpc>
                <a:buFont typeface="Arial"/>
                <a:buChar char="⚬"/>
              </a:pPr>
              <a:r>
                <a:rPr lang="en-US" sz="3499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Addressing data security and integration challenges.</a:t>
              </a:r>
            </a:p>
            <a:p>
              <a:pPr algn="l">
                <a:lnSpc>
                  <a:spcPts val="6054"/>
                </a:lnSpc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32515" y="7304"/>
            <a:ext cx="841063" cy="10279696"/>
          </a:xfrm>
          <a:custGeom>
            <a:avLst/>
            <a:gdLst/>
            <a:ahLst/>
            <a:cxnLst/>
            <a:rect r="r" b="b" t="t" l="l"/>
            <a:pathLst>
              <a:path h="10279696" w="841063">
                <a:moveTo>
                  <a:pt x="0" y="0"/>
                </a:moveTo>
                <a:lnTo>
                  <a:pt x="841063" y="0"/>
                </a:lnTo>
                <a:lnTo>
                  <a:pt x="841063" y="10279696"/>
                </a:lnTo>
                <a:lnTo>
                  <a:pt x="0" y="10279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4583" t="0" r="-64583" b="0"/>
            </a:stretch>
          </a:blipFill>
        </p:spPr>
      </p:sp>
      <p:sp>
        <p:nvSpPr>
          <p:cNvPr name="Freeform 3" id="3" descr="A close up of a logo  Description automatically generated"/>
          <p:cNvSpPr/>
          <p:nvPr/>
        </p:nvSpPr>
        <p:spPr>
          <a:xfrm flipH="false" flipV="false" rot="0">
            <a:off x="234954" y="450332"/>
            <a:ext cx="4094260" cy="1332750"/>
          </a:xfrm>
          <a:custGeom>
            <a:avLst/>
            <a:gdLst/>
            <a:ahLst/>
            <a:cxnLst/>
            <a:rect r="r" b="b" t="t" l="l"/>
            <a:pathLst>
              <a:path h="1332750" w="4094260">
                <a:moveTo>
                  <a:pt x="0" y="0"/>
                </a:moveTo>
                <a:lnTo>
                  <a:pt x="4094260" y="0"/>
                </a:lnTo>
                <a:lnTo>
                  <a:pt x="4094260" y="1332749"/>
                </a:lnTo>
                <a:lnTo>
                  <a:pt x="0" y="1332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001" t="-126279" r="-35999" b="-151079"/>
            </a:stretch>
          </a:blipFill>
        </p:spPr>
      </p: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6179698" y="8790680"/>
            <a:ext cx="1452818" cy="1082880"/>
          </a:xfrm>
          <a:custGeom>
            <a:avLst/>
            <a:gdLst/>
            <a:ahLst/>
            <a:cxnLst/>
            <a:rect r="r" b="b" t="t" l="l"/>
            <a:pathLst>
              <a:path h="1082880" w="1452818">
                <a:moveTo>
                  <a:pt x="0" y="0"/>
                </a:moveTo>
                <a:lnTo>
                  <a:pt x="1452817" y="0"/>
                </a:lnTo>
                <a:lnTo>
                  <a:pt x="1452817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4" r="0" b="-9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879646" y="-1364559"/>
            <a:ext cx="838425" cy="3508369"/>
          </a:xfrm>
          <a:custGeom>
            <a:avLst/>
            <a:gdLst/>
            <a:ahLst/>
            <a:cxnLst/>
            <a:rect r="r" b="b" t="t" l="l"/>
            <a:pathLst>
              <a:path h="3508369" w="838425">
                <a:moveTo>
                  <a:pt x="0" y="0"/>
                </a:moveTo>
                <a:lnTo>
                  <a:pt x="838426" y="0"/>
                </a:lnTo>
                <a:lnTo>
                  <a:pt x="838426" y="3508369"/>
                </a:lnTo>
                <a:lnTo>
                  <a:pt x="0" y="3508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727" r="0" b="-1372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03609" y="-29587"/>
            <a:ext cx="841065" cy="838427"/>
          </a:xfrm>
          <a:custGeom>
            <a:avLst/>
            <a:gdLst/>
            <a:ahLst/>
            <a:cxnLst/>
            <a:rect r="r" b="b" t="t" l="l"/>
            <a:pathLst>
              <a:path h="838427" w="841065">
                <a:moveTo>
                  <a:pt x="0" y="0"/>
                </a:moveTo>
                <a:lnTo>
                  <a:pt x="841065" y="0"/>
                </a:lnTo>
                <a:lnTo>
                  <a:pt x="841065" y="838426"/>
                </a:lnTo>
                <a:lnTo>
                  <a:pt x="0" y="8384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52862" r="0" b="-552862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81496" y="4243252"/>
            <a:ext cx="15125007" cy="1800494"/>
            <a:chOff x="0" y="0"/>
            <a:chExt cx="20166676" cy="24006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166676" cy="2400658"/>
            </a:xfrm>
            <a:custGeom>
              <a:avLst/>
              <a:gdLst/>
              <a:ahLst/>
              <a:cxnLst/>
              <a:rect r="r" b="b" t="t" l="l"/>
              <a:pathLst>
                <a:path h="2400658" w="20166676">
                  <a:moveTo>
                    <a:pt x="0" y="0"/>
                  </a:moveTo>
                  <a:lnTo>
                    <a:pt x="20166676" y="0"/>
                  </a:lnTo>
                  <a:lnTo>
                    <a:pt x="20166676" y="2400658"/>
                  </a:lnTo>
                  <a:lnTo>
                    <a:pt x="0" y="24006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0166676" cy="2391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2960"/>
                </a:lnSpc>
              </a:pPr>
              <a:r>
                <a:rPr lang="en-US" sz="108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297178" y="8523254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6"/>
                </a:lnTo>
                <a:lnTo>
                  <a:pt x="0" y="1558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5" id="5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525" y="-85725"/>
            <a:ext cx="15773400" cy="1817705"/>
            <a:chOff x="0" y="0"/>
            <a:chExt cx="21031200" cy="24236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31200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66675"/>
              <a:ext cx="21031200" cy="235693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Overview &amp; Objectives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1403731"/>
            <a:ext cx="18288000" cy="3434969"/>
            <a:chOff x="0" y="0"/>
            <a:chExt cx="24384000" cy="457995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15492"/>
              <a:ext cx="24384000" cy="3564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55651" indent="-377825" lvl="1">
                <a:lnSpc>
                  <a:spcPts val="5425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Integration of cloud computing with CDS algorithms is </a:t>
              </a:r>
            </a:p>
            <a:p>
              <a:pPr algn="l">
                <a:lnSpc>
                  <a:spcPts val="5425"/>
                </a:lnSpc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      </a:t>
              </a: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transforming diagnostic processes.</a:t>
              </a:r>
            </a:p>
            <a:p>
              <a:pPr algn="l" marL="755651" indent="-377825" lvl="1">
                <a:lnSpc>
                  <a:spcPts val="5425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Focus on key AI technologies: Inference Engines, </a:t>
              </a:r>
            </a:p>
            <a:p>
              <a:pPr algn="l">
                <a:lnSpc>
                  <a:spcPts val="5425"/>
                </a:lnSpc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      </a:t>
              </a: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Bayesian Networks, Machine Learning, and NLP.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34605" y="66675"/>
              <a:ext cx="5212755" cy="10483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3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Overview: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-85725"/>
            <a:ext cx="15773400" cy="1817705"/>
            <a:chOff x="0" y="0"/>
            <a:chExt cx="21031200" cy="2423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35693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Overview &amp; Objectives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-152400" y="8964801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7"/>
                </a:lnTo>
                <a:lnTo>
                  <a:pt x="0" y="155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1403731"/>
            <a:ext cx="18288000" cy="3434969"/>
            <a:chOff x="0" y="0"/>
            <a:chExt cx="24384000" cy="457995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15492"/>
              <a:ext cx="24384000" cy="3564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55651" indent="-377825" lvl="1">
                <a:lnSpc>
                  <a:spcPts val="5425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Integration of cloud computing with CDS algorithms is </a:t>
              </a:r>
            </a:p>
            <a:p>
              <a:pPr algn="l">
                <a:lnSpc>
                  <a:spcPts val="5425"/>
                </a:lnSpc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      </a:t>
              </a: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transforming diagnostic processes.</a:t>
              </a:r>
            </a:p>
            <a:p>
              <a:pPr algn="l" marL="755651" indent="-377825" lvl="1">
                <a:lnSpc>
                  <a:spcPts val="5425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Focus on key AI technologies: Inference Engines, </a:t>
              </a:r>
            </a:p>
            <a:p>
              <a:pPr algn="l">
                <a:lnSpc>
                  <a:spcPts val="5425"/>
                </a:lnSpc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      </a:t>
              </a: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Bayesian Networks, Machine Learning, and NLP.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34605" y="66675"/>
              <a:ext cx="5212755" cy="10483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3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Overview: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25" y="5413544"/>
            <a:ext cx="18288000" cy="4722749"/>
            <a:chOff x="0" y="0"/>
            <a:chExt cx="24384000" cy="629699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895265"/>
              <a:ext cx="24384000" cy="5401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55651" indent="-377825" lvl="1">
                <a:lnSpc>
                  <a:spcPts val="6650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Explai</a:t>
              </a: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n the technological synergy and its benefits.</a:t>
              </a:r>
            </a:p>
            <a:p>
              <a:pPr algn="l" marL="755651" indent="-377825" lvl="1">
                <a:lnSpc>
                  <a:spcPts val="6650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Illustrate system architecture and data-driven decision-making.</a:t>
              </a:r>
            </a:p>
            <a:p>
              <a:pPr algn="l" marL="755651" indent="-377825" lvl="1">
                <a:lnSpc>
                  <a:spcPts val="6650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Highlight performance, scalability, and personalized patient care.</a:t>
              </a:r>
            </a:p>
            <a:p>
              <a:pPr algn="l">
                <a:lnSpc>
                  <a:spcPts val="6650"/>
                </a:lnSpc>
              </a:pPr>
            </a:p>
            <a:p>
              <a:pPr algn="l">
                <a:lnSpc>
                  <a:spcPts val="6650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34605" y="-95250"/>
              <a:ext cx="5212755" cy="1204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Objectives: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19848"/>
            <a:ext cx="15773400" cy="1817705"/>
            <a:chOff x="0" y="0"/>
            <a:chExt cx="21031200" cy="2423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35693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911"/>
                </a:lnSpc>
              </a:pPr>
              <a:r>
                <a:rPr lang="en-US" sz="6399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Background &amp; Motivation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297178" y="8523254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6"/>
                </a:lnTo>
                <a:lnTo>
                  <a:pt x="0" y="1558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2064159"/>
            <a:ext cx="18288000" cy="2976595"/>
            <a:chOff x="0" y="0"/>
            <a:chExt cx="24384000" cy="396879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65667"/>
              <a:ext cx="24384000" cy="3003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55651" indent="-377825" lvl="1">
                <a:lnSpc>
                  <a:spcPts val="6265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D</a:t>
              </a: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ata overload from various sources (sensors, imaging, records).</a:t>
              </a:r>
            </a:p>
            <a:p>
              <a:pPr algn="l" marL="755651" indent="-377825" lvl="1">
                <a:lnSpc>
                  <a:spcPts val="6265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Slow, labor-intensive traditional decision-making.</a:t>
              </a:r>
            </a:p>
            <a:p>
              <a:pPr algn="l" marL="755651" indent="-377825" lvl="1">
                <a:lnSpc>
                  <a:spcPts val="6265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Need for personalized treatment.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81319" y="47625"/>
              <a:ext cx="19468563" cy="856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6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Challenges in Mod</a:t>
              </a:r>
              <a:r>
                <a:rPr lang="en-US" sz="45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ern Healthcare: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5293706"/>
            <a:ext cx="18288000" cy="2186020"/>
            <a:chOff x="0" y="0"/>
            <a:chExt cx="24384000" cy="29146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965667"/>
              <a:ext cx="24384000" cy="19490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55651" indent="-377825" lvl="1">
                <a:lnSpc>
                  <a:spcPts val="6265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Le</a:t>
              </a: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verage cloud computing for scalable, real-time data processing.</a:t>
              </a:r>
            </a:p>
            <a:p>
              <a:pPr algn="l" marL="755651" indent="-377825" lvl="1">
                <a:lnSpc>
                  <a:spcPts val="6265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Enhanc</a:t>
              </a:r>
              <a:r>
                <a:rPr lang="en-US" sz="3500">
                  <a:solidFill>
                    <a:srgbClr val="0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e diagnostic accuracy through CDS algorithms.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781319" y="47625"/>
              <a:ext cx="19468563" cy="856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6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Motivation fo</a:t>
              </a:r>
              <a:r>
                <a:rPr lang="en-US" sz="45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r the Research: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19848"/>
            <a:ext cx="15773400" cy="1817705"/>
            <a:chOff x="0" y="0"/>
            <a:chExt cx="21031200" cy="2423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1031200" cy="233788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748"/>
                </a:lnSpc>
              </a:pPr>
              <a:r>
                <a:rPr lang="en-US" sz="81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Technological Foundations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0" y="8725665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7"/>
                </a:lnTo>
                <a:lnTo>
                  <a:pt x="0" y="155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111238" y="1912284"/>
          <a:ext cx="13741138" cy="6919167"/>
        </p:xfrm>
        <a:graphic>
          <a:graphicData uri="http://schemas.openxmlformats.org/drawingml/2006/table">
            <a:tbl>
              <a:tblPr/>
              <a:tblGrid>
                <a:gridCol w="6870569"/>
                <a:gridCol w="6870569"/>
              </a:tblGrid>
              <a:tr h="1733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Cloud Computing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Clinical Decision Support (CDS) Algorithms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19442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19848"/>
            <a:ext cx="15773400" cy="1817705"/>
            <a:chOff x="0" y="0"/>
            <a:chExt cx="21031200" cy="2423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1031200" cy="233788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748"/>
                </a:lnSpc>
              </a:pPr>
              <a:r>
                <a:rPr lang="en-US" sz="81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Technological Foundations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0" y="8725665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7"/>
                </a:lnTo>
                <a:lnTo>
                  <a:pt x="0" y="155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111238" y="1912284"/>
          <a:ext cx="13741138" cy="6919167"/>
        </p:xfrm>
        <a:graphic>
          <a:graphicData uri="http://schemas.openxmlformats.org/drawingml/2006/table">
            <a:tbl>
              <a:tblPr/>
              <a:tblGrid>
                <a:gridCol w="6870569"/>
                <a:gridCol w="6870569"/>
              </a:tblGrid>
              <a:tr h="1733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Cloud Computing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Clinical Decision Support (CDS) Algorithms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19442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 Scalability and accessibility.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AI-driven algorithms: Inference Engines, Bayesian Networks, Machine Learning, NLP.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0">
            <a:off x="302024" y="1438182"/>
            <a:ext cx="2065144" cy="2057400"/>
          </a:xfrm>
          <a:custGeom>
            <a:avLst/>
            <a:gdLst/>
            <a:ahLst/>
            <a:cxnLst/>
            <a:rect r="r" b="b" t="t" l="l"/>
            <a:pathLst>
              <a:path h="2057400" w="2065144">
                <a:moveTo>
                  <a:pt x="0" y="0"/>
                </a:moveTo>
                <a:lnTo>
                  <a:pt x="2065144" y="0"/>
                </a:lnTo>
                <a:lnTo>
                  <a:pt x="206514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49689" y="8228069"/>
            <a:ext cx="2002687" cy="1574613"/>
          </a:xfrm>
          <a:custGeom>
            <a:avLst/>
            <a:gdLst/>
            <a:ahLst/>
            <a:cxnLst/>
            <a:rect r="r" b="b" t="t" l="l"/>
            <a:pathLst>
              <a:path h="1574613" w="2002687">
                <a:moveTo>
                  <a:pt x="0" y="0"/>
                </a:moveTo>
                <a:lnTo>
                  <a:pt x="2002687" y="0"/>
                </a:lnTo>
                <a:lnTo>
                  <a:pt x="2002687" y="1574612"/>
                </a:lnTo>
                <a:lnTo>
                  <a:pt x="0" y="15746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19848"/>
            <a:ext cx="15773400" cy="1817705"/>
            <a:chOff x="0" y="0"/>
            <a:chExt cx="21031200" cy="2423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1031200" cy="233788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748"/>
                </a:lnSpc>
              </a:pPr>
              <a:r>
                <a:rPr lang="en-US" sz="81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Technological Foundations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0" y="8725665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7"/>
                </a:lnTo>
                <a:lnTo>
                  <a:pt x="0" y="155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111238" y="1912284"/>
          <a:ext cx="13741138" cy="6919167"/>
        </p:xfrm>
        <a:graphic>
          <a:graphicData uri="http://schemas.openxmlformats.org/drawingml/2006/table">
            <a:tbl>
              <a:tblPr/>
              <a:tblGrid>
                <a:gridCol w="6870569"/>
                <a:gridCol w="6870569"/>
              </a:tblGrid>
              <a:tr h="1733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Cloud Computing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Clinical Decision Support (CDS) Algorithms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19442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 Scalability and accessibility.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AI-driven algorithms: Inference Engines, Bayesian Networks, Machine Learning, NLP.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 Centralized data storage and real-time processing.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 Provide rapid, evidence-based recommendations.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0">
            <a:off x="302024" y="1438182"/>
            <a:ext cx="2065144" cy="2057400"/>
          </a:xfrm>
          <a:custGeom>
            <a:avLst/>
            <a:gdLst/>
            <a:ahLst/>
            <a:cxnLst/>
            <a:rect r="r" b="b" t="t" l="l"/>
            <a:pathLst>
              <a:path h="2057400" w="2065144">
                <a:moveTo>
                  <a:pt x="0" y="0"/>
                </a:moveTo>
                <a:lnTo>
                  <a:pt x="2065144" y="0"/>
                </a:lnTo>
                <a:lnTo>
                  <a:pt x="206514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49689" y="8228069"/>
            <a:ext cx="2002687" cy="1574613"/>
          </a:xfrm>
          <a:custGeom>
            <a:avLst/>
            <a:gdLst/>
            <a:ahLst/>
            <a:cxnLst/>
            <a:rect r="r" b="b" t="t" l="l"/>
            <a:pathLst>
              <a:path h="1574613" w="2002687">
                <a:moveTo>
                  <a:pt x="0" y="0"/>
                </a:moveTo>
                <a:lnTo>
                  <a:pt x="2002687" y="0"/>
                </a:lnTo>
                <a:lnTo>
                  <a:pt x="2002687" y="1574612"/>
                </a:lnTo>
                <a:lnTo>
                  <a:pt x="0" y="15746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19848"/>
            <a:ext cx="15773400" cy="1817705"/>
            <a:chOff x="0" y="0"/>
            <a:chExt cx="21031200" cy="2423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423607"/>
            </a:xfrm>
            <a:custGeom>
              <a:avLst/>
              <a:gdLst/>
              <a:ahLst/>
              <a:cxnLst/>
              <a:rect r="r" b="b" t="t" l="l"/>
              <a:pathLst>
                <a:path h="242360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423607"/>
                  </a:lnTo>
                  <a:lnTo>
                    <a:pt x="0" y="2423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1031200" cy="233788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748"/>
                </a:lnSpc>
              </a:pPr>
              <a:r>
                <a:rPr lang="en-US" sz="81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Technological Foundations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1468" y="0"/>
            <a:ext cx="1726532" cy="10283672"/>
          </a:xfrm>
          <a:custGeom>
            <a:avLst/>
            <a:gdLst/>
            <a:ahLst/>
            <a:cxnLst/>
            <a:rect r="r" b="b" t="t" l="l"/>
            <a:pathLst>
              <a:path h="10283672" w="1726532">
                <a:moveTo>
                  <a:pt x="0" y="0"/>
                </a:moveTo>
                <a:lnTo>
                  <a:pt x="1726532" y="0"/>
                </a:lnTo>
                <a:lnTo>
                  <a:pt x="1726532" y="10283672"/>
                </a:lnTo>
                <a:lnTo>
                  <a:pt x="0" y="1028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9" t="0" r="-5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73400" y="0"/>
            <a:ext cx="788068" cy="8161020"/>
          </a:xfrm>
          <a:custGeom>
            <a:avLst/>
            <a:gdLst/>
            <a:ahLst/>
            <a:cxnLst/>
            <a:rect r="r" b="b" t="t" l="l"/>
            <a:pathLst>
              <a:path h="8161020" w="788068">
                <a:moveTo>
                  <a:pt x="0" y="0"/>
                </a:moveTo>
                <a:lnTo>
                  <a:pt x="788068" y="0"/>
                </a:lnTo>
                <a:lnTo>
                  <a:pt x="788068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2" r="0" b="-8032"/>
            </a:stretch>
          </a:blipFill>
        </p:spPr>
      </p:sp>
      <p:sp>
        <p:nvSpPr>
          <p:cNvPr name="Freeform 7" id="7" descr="A close up of a logo  Description automatically generated"/>
          <p:cNvSpPr/>
          <p:nvPr/>
        </p:nvSpPr>
        <p:spPr>
          <a:xfrm flipH="false" flipV="false" rot="0">
            <a:off x="0" y="8725665"/>
            <a:ext cx="3863342" cy="1558007"/>
          </a:xfrm>
          <a:custGeom>
            <a:avLst/>
            <a:gdLst/>
            <a:ahLst/>
            <a:cxnLst/>
            <a:rect r="r" b="b" t="t" l="l"/>
            <a:pathLst>
              <a:path h="1558007" w="3863342">
                <a:moveTo>
                  <a:pt x="0" y="0"/>
                </a:moveTo>
                <a:lnTo>
                  <a:pt x="3863342" y="0"/>
                </a:lnTo>
                <a:lnTo>
                  <a:pt x="3863342" y="1558007"/>
                </a:lnTo>
                <a:lnTo>
                  <a:pt x="0" y="155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386" t="-97746" r="-41895" b="-125052"/>
            </a:stretch>
          </a:blipFill>
        </p:spPr>
      </p:sp>
      <p:sp>
        <p:nvSpPr>
          <p:cNvPr name="Freeform 8" id="8" descr="A close up of a sign  Description automatically generated"/>
          <p:cNvSpPr/>
          <p:nvPr/>
        </p:nvSpPr>
        <p:spPr>
          <a:xfrm flipH="false" flipV="false" rot="0">
            <a:off x="14852376" y="8831451"/>
            <a:ext cx="1303025" cy="971230"/>
          </a:xfrm>
          <a:custGeom>
            <a:avLst/>
            <a:gdLst/>
            <a:ahLst/>
            <a:cxnLst/>
            <a:rect r="r" b="b" t="t" l="l"/>
            <a:pathLst>
              <a:path h="971230" w="1303025">
                <a:moveTo>
                  <a:pt x="0" y="0"/>
                </a:moveTo>
                <a:lnTo>
                  <a:pt x="1303025" y="0"/>
                </a:lnTo>
                <a:lnTo>
                  <a:pt x="1303025" y="971230"/>
                </a:lnTo>
                <a:lnTo>
                  <a:pt x="0" y="97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111238" y="1912284"/>
          <a:ext cx="13741138" cy="6919167"/>
        </p:xfrm>
        <a:graphic>
          <a:graphicData uri="http://schemas.openxmlformats.org/drawingml/2006/table">
            <a:tbl>
              <a:tblPr/>
              <a:tblGrid>
                <a:gridCol w="6870569"/>
                <a:gridCol w="6870569"/>
              </a:tblGrid>
              <a:tr h="1733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Cloud Computing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Clinical Decision Support (CDS) Algorithms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19442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 Scalability and accessibility.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AI-driven algorithms: Inference Engines, Bayesian Networks, Machine Learning, NLP.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 Centralized data storage and real-time processing.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 Provide rapid, evidence-based recommendations.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Enhanced data sharing across multiple locations.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Enable data-driven personalized care.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0">
            <a:off x="302024" y="1438182"/>
            <a:ext cx="2065144" cy="2057400"/>
          </a:xfrm>
          <a:custGeom>
            <a:avLst/>
            <a:gdLst/>
            <a:ahLst/>
            <a:cxnLst/>
            <a:rect r="r" b="b" t="t" l="l"/>
            <a:pathLst>
              <a:path h="2057400" w="2065144">
                <a:moveTo>
                  <a:pt x="0" y="0"/>
                </a:moveTo>
                <a:lnTo>
                  <a:pt x="2065144" y="0"/>
                </a:lnTo>
                <a:lnTo>
                  <a:pt x="206514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49689" y="8228069"/>
            <a:ext cx="2002687" cy="1574613"/>
          </a:xfrm>
          <a:custGeom>
            <a:avLst/>
            <a:gdLst/>
            <a:ahLst/>
            <a:cxnLst/>
            <a:rect r="r" b="b" t="t" l="l"/>
            <a:pathLst>
              <a:path h="1574613" w="2002687">
                <a:moveTo>
                  <a:pt x="0" y="0"/>
                </a:moveTo>
                <a:lnTo>
                  <a:pt x="2002687" y="0"/>
                </a:lnTo>
                <a:lnTo>
                  <a:pt x="2002687" y="1574612"/>
                </a:lnTo>
                <a:lnTo>
                  <a:pt x="0" y="15746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DAGkluvNy3s</dc:identifier>
  <dcterms:modified xsi:type="dcterms:W3CDTF">2011-08-01T06:04:30Z</dcterms:modified>
  <cp:revision>1</cp:revision>
  <dc:title>CC_IA2</dc:title>
</cp:coreProperties>
</file>