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257" r:id="rId3"/>
    <p:sldId id="258" r:id="rId4"/>
    <p:sldId id="259" r:id="rId5"/>
    <p:sldId id="260" r:id="rId6"/>
    <p:sldId id="679" r:id="rId7"/>
    <p:sldId id="680" r:id="rId8"/>
    <p:sldId id="261" r:id="rId9"/>
    <p:sldId id="262" r:id="rId10"/>
    <p:sldId id="681" r:id="rId11"/>
    <p:sldId id="682" r:id="rId12"/>
    <p:sldId id="265" r:id="rId13"/>
    <p:sldId id="266" r:id="rId14"/>
    <p:sldId id="267" r:id="rId15"/>
    <p:sldId id="268" r:id="rId16"/>
    <p:sldId id="269" r:id="rId17"/>
    <p:sldId id="270" r:id="rId18"/>
    <p:sldId id="678" r:id="rId19"/>
    <p:sldId id="674" r:id="rId20"/>
    <p:sldId id="675" r:id="rId21"/>
    <p:sldId id="676" r:id="rId22"/>
    <p:sldId id="677" r:id="rId23"/>
    <p:sldId id="271" r:id="rId24"/>
    <p:sldId id="272" r:id="rId25"/>
    <p:sldId id="273" r:id="rId26"/>
    <p:sldId id="274" r:id="rId27"/>
    <p:sldId id="275"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83"/>
    <p:restoredTop sz="93807"/>
  </p:normalViewPr>
  <p:slideViewPr>
    <p:cSldViewPr>
      <p:cViewPr varScale="1">
        <p:scale>
          <a:sx n="87" d="100"/>
          <a:sy n="87" d="100"/>
        </p:scale>
        <p:origin x="91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C1BAE5-4C81-4A63-AD59-50D968DCB802}" type="datetimeFigureOut">
              <a:rPr lang="en-US" smtClean="0"/>
              <a:pPr/>
              <a:t>12/22/21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3BFAD4-84E1-4A06-B3FB-C24082B2CA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sec 1566 on 12</a:t>
            </a:r>
            <a:r>
              <a:rPr lang="en-US" baseline="30000" dirty="0"/>
              <a:t>th</a:t>
            </a:r>
            <a:r>
              <a:rPr lang="en-US" dirty="0"/>
              <a:t> March, 2019</a:t>
            </a:r>
          </a:p>
        </p:txBody>
      </p:sp>
      <p:sp>
        <p:nvSpPr>
          <p:cNvPr id="4" name="Slide Number Placeholder 3"/>
          <p:cNvSpPr>
            <a:spLocks noGrp="1"/>
          </p:cNvSpPr>
          <p:nvPr>
            <p:ph type="sldNum" sz="quarter" idx="10"/>
          </p:nvPr>
        </p:nvSpPr>
        <p:spPr/>
        <p:txBody>
          <a:bodyPr/>
          <a:lstStyle/>
          <a:p>
            <a:fld id="{38255563-1B15-4201-A150-EECF0BBBD012}" type="slidenum">
              <a:rPr lang="en-US" smtClean="0"/>
              <a:t>18</a:t>
            </a:fld>
            <a:endParaRPr lang="en-US"/>
          </a:p>
        </p:txBody>
      </p:sp>
    </p:spTree>
    <p:extLst>
      <p:ext uri="{BB962C8B-B14F-4D97-AF65-F5344CB8AC3E}">
        <p14:creationId xmlns:p14="http://schemas.microsoft.com/office/powerpoint/2010/main" val="308301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255563-1B15-4201-A150-EECF0BBBD012}" type="slidenum">
              <a:rPr lang="en-US" smtClean="0"/>
              <a:t>22</a:t>
            </a:fld>
            <a:endParaRPr lang="en-US"/>
          </a:p>
        </p:txBody>
      </p:sp>
    </p:spTree>
    <p:extLst>
      <p:ext uri="{BB962C8B-B14F-4D97-AF65-F5344CB8AC3E}">
        <p14:creationId xmlns:p14="http://schemas.microsoft.com/office/powerpoint/2010/main" val="1438564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A77B5E-8D61-4AE1-84E3-D65F7E187FA0}" type="datetime4">
              <a:rPr lang="en-US" smtClean="0"/>
              <a:pPr/>
              <a:t>December 22, 2021</a:t>
            </a:fld>
            <a:endParaRPr lang="en-US"/>
          </a:p>
        </p:txBody>
      </p:sp>
      <p:sp>
        <p:nvSpPr>
          <p:cNvPr id="5" name="Footer Placeholder 4"/>
          <p:cNvSpPr>
            <a:spLocks noGrp="1"/>
          </p:cNvSpPr>
          <p:nvPr>
            <p:ph type="ftr" sz="quarter" idx="11"/>
          </p:nvPr>
        </p:nvSpPr>
        <p:spPr/>
        <p:txBody>
          <a:bodyPr/>
          <a:lstStyle/>
          <a:p>
            <a:r>
              <a:rPr lang="en-US"/>
              <a:t>Databases: Query Proc. &amp; Opt.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4013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EBE59-EF03-44F0-A065-BA4F2572B5B5}" type="datetime4">
              <a:rPr lang="en-US" smtClean="0"/>
              <a:pPr/>
              <a:t>December 22, 2021</a:t>
            </a:fld>
            <a:endParaRPr lang="en-US"/>
          </a:p>
        </p:txBody>
      </p:sp>
      <p:sp>
        <p:nvSpPr>
          <p:cNvPr id="5" name="Footer Placeholder 4"/>
          <p:cNvSpPr>
            <a:spLocks noGrp="1"/>
          </p:cNvSpPr>
          <p:nvPr>
            <p:ph type="ftr" sz="quarter" idx="11"/>
          </p:nvPr>
        </p:nvSpPr>
        <p:spPr/>
        <p:txBody>
          <a:bodyPr/>
          <a:lstStyle/>
          <a:p>
            <a:r>
              <a:rPr lang="en-US"/>
              <a:t>Databases: Query Proc. &amp; Opt.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55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034F5-56F7-4294-B962-45F00A9CE5D7}" type="datetime4">
              <a:rPr lang="en-US" smtClean="0"/>
              <a:pPr/>
              <a:t>December 22, 2021</a:t>
            </a:fld>
            <a:endParaRPr lang="en-US"/>
          </a:p>
        </p:txBody>
      </p:sp>
      <p:sp>
        <p:nvSpPr>
          <p:cNvPr id="5" name="Footer Placeholder 4"/>
          <p:cNvSpPr>
            <a:spLocks noGrp="1"/>
          </p:cNvSpPr>
          <p:nvPr>
            <p:ph type="ftr" sz="quarter" idx="11"/>
          </p:nvPr>
        </p:nvSpPr>
        <p:spPr/>
        <p:txBody>
          <a:bodyPr/>
          <a:lstStyle/>
          <a:p>
            <a:r>
              <a:rPr lang="en-US"/>
              <a:t>Databases: Query Proc. &amp; Opt.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778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33146-C563-482C-821F-D78540E7D1A3}" type="datetime4">
              <a:rPr lang="en-US" smtClean="0"/>
              <a:pPr/>
              <a:t>December 22, 2021</a:t>
            </a:fld>
            <a:endParaRPr lang="en-US"/>
          </a:p>
        </p:txBody>
      </p:sp>
      <p:sp>
        <p:nvSpPr>
          <p:cNvPr id="5" name="Footer Placeholder 4"/>
          <p:cNvSpPr>
            <a:spLocks noGrp="1"/>
          </p:cNvSpPr>
          <p:nvPr>
            <p:ph type="ftr" sz="quarter" idx="11"/>
          </p:nvPr>
        </p:nvSpPr>
        <p:spPr/>
        <p:txBody>
          <a:bodyPr/>
          <a:lstStyle/>
          <a:p>
            <a:r>
              <a:rPr lang="en-US"/>
              <a:t>Databases: Query Proc. &amp; Opt.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230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AFE872-5D38-44B2-AB3D-BCDA891BB4D2}" type="datetime4">
              <a:rPr lang="en-US" smtClean="0"/>
              <a:pPr/>
              <a:t>December 22, 2021</a:t>
            </a:fld>
            <a:endParaRPr lang="en-US"/>
          </a:p>
        </p:txBody>
      </p:sp>
      <p:sp>
        <p:nvSpPr>
          <p:cNvPr id="5" name="Footer Placeholder 4"/>
          <p:cNvSpPr>
            <a:spLocks noGrp="1"/>
          </p:cNvSpPr>
          <p:nvPr>
            <p:ph type="ftr" sz="quarter" idx="11"/>
          </p:nvPr>
        </p:nvSpPr>
        <p:spPr/>
        <p:txBody>
          <a:bodyPr/>
          <a:lstStyle/>
          <a:p>
            <a:r>
              <a:rPr lang="en-US"/>
              <a:t>Databases: Query Proc. &amp; Opt.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807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634E3-B761-47FF-87E4-90927F86D04E}" type="datetime4">
              <a:rPr lang="en-US" smtClean="0"/>
              <a:pPr/>
              <a:t>December 22, 2021</a:t>
            </a:fld>
            <a:endParaRPr lang="en-US"/>
          </a:p>
        </p:txBody>
      </p:sp>
      <p:sp>
        <p:nvSpPr>
          <p:cNvPr id="6" name="Footer Placeholder 5"/>
          <p:cNvSpPr>
            <a:spLocks noGrp="1"/>
          </p:cNvSpPr>
          <p:nvPr>
            <p:ph type="ftr" sz="quarter" idx="11"/>
          </p:nvPr>
        </p:nvSpPr>
        <p:spPr/>
        <p:txBody>
          <a:bodyPr/>
          <a:lstStyle/>
          <a:p>
            <a:r>
              <a:rPr lang="en-US"/>
              <a:t>Databases: Query Proc. &amp; Opt.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352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CE49EB-04E2-414C-815E-E16B1A463422}" type="datetime4">
              <a:rPr lang="en-US" smtClean="0"/>
              <a:pPr/>
              <a:t>December 22, 2021</a:t>
            </a:fld>
            <a:endParaRPr lang="en-US"/>
          </a:p>
        </p:txBody>
      </p:sp>
      <p:sp>
        <p:nvSpPr>
          <p:cNvPr id="8" name="Footer Placeholder 7"/>
          <p:cNvSpPr>
            <a:spLocks noGrp="1"/>
          </p:cNvSpPr>
          <p:nvPr>
            <p:ph type="ftr" sz="quarter" idx="11"/>
          </p:nvPr>
        </p:nvSpPr>
        <p:spPr/>
        <p:txBody>
          <a:bodyPr/>
          <a:lstStyle/>
          <a:p>
            <a:r>
              <a:rPr lang="en-US"/>
              <a:t>Databases: Query Proc. &amp; Opt.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841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3EC87A-4C1D-4FE8-88FD-1605B9F82242}" type="datetime4">
              <a:rPr lang="en-US" smtClean="0"/>
              <a:pPr/>
              <a:t>December 22, 2021</a:t>
            </a:fld>
            <a:endParaRPr lang="en-US"/>
          </a:p>
        </p:txBody>
      </p:sp>
      <p:sp>
        <p:nvSpPr>
          <p:cNvPr id="4" name="Footer Placeholder 3"/>
          <p:cNvSpPr>
            <a:spLocks noGrp="1"/>
          </p:cNvSpPr>
          <p:nvPr>
            <p:ph type="ftr" sz="quarter" idx="11"/>
          </p:nvPr>
        </p:nvSpPr>
        <p:spPr/>
        <p:txBody>
          <a:bodyPr/>
          <a:lstStyle/>
          <a:p>
            <a:r>
              <a:rPr lang="en-US"/>
              <a:t>Databases: Query Proc. &amp; Opt.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695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CCB96-C85C-4C85-8063-9A0E1C442DEF}" type="datetime4">
              <a:rPr lang="en-US" smtClean="0"/>
              <a:pPr/>
              <a:t>December 22, 2021</a:t>
            </a:fld>
            <a:endParaRPr lang="en-US"/>
          </a:p>
        </p:txBody>
      </p:sp>
      <p:sp>
        <p:nvSpPr>
          <p:cNvPr id="3" name="Footer Placeholder 2"/>
          <p:cNvSpPr>
            <a:spLocks noGrp="1"/>
          </p:cNvSpPr>
          <p:nvPr>
            <p:ph type="ftr" sz="quarter" idx="11"/>
          </p:nvPr>
        </p:nvSpPr>
        <p:spPr/>
        <p:txBody>
          <a:bodyPr/>
          <a:lstStyle/>
          <a:p>
            <a:r>
              <a:rPr lang="en-US"/>
              <a:t>Databases: Query Proc. &amp; Opt.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453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134BE4-C557-4581-A186-B87F46A0F6AF}" type="datetime4">
              <a:rPr lang="en-US" smtClean="0"/>
              <a:pPr/>
              <a:t>December 22, 2021</a:t>
            </a:fld>
            <a:endParaRPr lang="en-US"/>
          </a:p>
        </p:txBody>
      </p:sp>
      <p:sp>
        <p:nvSpPr>
          <p:cNvPr id="6" name="Footer Placeholder 5"/>
          <p:cNvSpPr>
            <a:spLocks noGrp="1"/>
          </p:cNvSpPr>
          <p:nvPr>
            <p:ph type="ftr" sz="quarter" idx="11"/>
          </p:nvPr>
        </p:nvSpPr>
        <p:spPr/>
        <p:txBody>
          <a:bodyPr/>
          <a:lstStyle/>
          <a:p>
            <a:r>
              <a:rPr lang="en-US"/>
              <a:t>Databases: Query Proc. &amp; Opt.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761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32D4E3-366B-4304-9DE5-376B244865B6}" type="datetime4">
              <a:rPr lang="en-US" smtClean="0"/>
              <a:pPr/>
              <a:t>December 22, 2021</a:t>
            </a:fld>
            <a:endParaRPr lang="en-US"/>
          </a:p>
        </p:txBody>
      </p:sp>
      <p:sp>
        <p:nvSpPr>
          <p:cNvPr id="6" name="Footer Placeholder 5"/>
          <p:cNvSpPr>
            <a:spLocks noGrp="1"/>
          </p:cNvSpPr>
          <p:nvPr>
            <p:ph type="ftr" sz="quarter" idx="11"/>
          </p:nvPr>
        </p:nvSpPr>
        <p:spPr/>
        <p:txBody>
          <a:bodyPr/>
          <a:lstStyle/>
          <a:p>
            <a:r>
              <a:rPr lang="en-US"/>
              <a:t>Databases: Query Proc. &amp; Opt.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616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EBEBF-D43D-4D8C-B590-BB8BDEFD7DF5}" type="datetime4">
              <a:rPr lang="en-US" smtClean="0"/>
              <a:pPr/>
              <a:t>December 22, 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Databases: Query Proc. &amp; Opt.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262269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ctrTitle"/>
          </p:nvPr>
        </p:nvSpPr>
        <p:spPr/>
        <p:txBody>
          <a:bodyPr/>
          <a:lstStyle/>
          <a:p>
            <a:r>
              <a:rPr lang="en-US" sz="3600"/>
              <a:t>Query Processing and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BFCA-BEC8-A648-831F-3542D9755CF6}"/>
              </a:ext>
            </a:extLst>
          </p:cNvPr>
          <p:cNvSpPr>
            <a:spLocks noGrp="1"/>
          </p:cNvSpPr>
          <p:nvPr>
            <p:ph type="title"/>
          </p:nvPr>
        </p:nvSpPr>
        <p:spPr/>
        <p:txBody>
          <a:bodyPr/>
          <a:lstStyle/>
          <a:p>
            <a:r>
              <a:rPr lang="en-US" dirty="0"/>
              <a:t>Heuristic Approach: Query Trees and Graphs </a:t>
            </a:r>
          </a:p>
        </p:txBody>
      </p:sp>
      <p:sp>
        <p:nvSpPr>
          <p:cNvPr id="3" name="Content Placeholder 2">
            <a:extLst>
              <a:ext uri="{FF2B5EF4-FFF2-40B4-BE49-F238E27FC236}">
                <a16:creationId xmlns:a16="http://schemas.microsoft.com/office/drawing/2014/main" id="{5E242315-6480-6D4C-9E9A-A9C6B015048B}"/>
              </a:ext>
            </a:extLst>
          </p:cNvPr>
          <p:cNvSpPr>
            <a:spLocks noGrp="1"/>
          </p:cNvSpPr>
          <p:nvPr>
            <p:ph idx="1"/>
          </p:nvPr>
        </p:nvSpPr>
        <p:spPr/>
        <p:txBody>
          <a:bodyPr>
            <a:normAutofit lnSpcReduction="10000"/>
          </a:bodyPr>
          <a:lstStyle/>
          <a:p>
            <a:pPr>
              <a:lnSpc>
                <a:spcPct val="80000"/>
              </a:lnSpc>
            </a:pPr>
            <a:r>
              <a:rPr lang="en-US" altLang="en-US" sz="2400" b="1" dirty="0"/>
              <a:t>Query tree</a:t>
            </a:r>
            <a:r>
              <a:rPr lang="en-US" altLang="en-US" sz="2400" dirty="0"/>
              <a:t>:</a:t>
            </a:r>
          </a:p>
          <a:p>
            <a:pPr lvl="1">
              <a:lnSpc>
                <a:spcPct val="80000"/>
              </a:lnSpc>
            </a:pPr>
            <a:r>
              <a:rPr lang="en-US" altLang="en-US" sz="2200" dirty="0"/>
              <a:t>A tree data structure that corresponds to a relational algebra expression. </a:t>
            </a:r>
          </a:p>
          <a:p>
            <a:pPr lvl="1">
              <a:lnSpc>
                <a:spcPct val="80000"/>
              </a:lnSpc>
            </a:pPr>
            <a:r>
              <a:rPr lang="en-US" altLang="en-US" sz="2200" dirty="0"/>
              <a:t>It represents the input relations of the query as </a:t>
            </a:r>
            <a:r>
              <a:rPr lang="en-US" altLang="en-US" sz="2200" b="1" dirty="0"/>
              <a:t>leaf nodes</a:t>
            </a:r>
            <a:r>
              <a:rPr lang="en-US" altLang="en-US" sz="2200" dirty="0"/>
              <a:t> of the </a:t>
            </a:r>
            <a:r>
              <a:rPr lang="en-US" altLang="en-US" sz="2200" b="1" dirty="0"/>
              <a:t>tree</a:t>
            </a:r>
            <a:r>
              <a:rPr lang="en-US" altLang="en-US" sz="2200" dirty="0"/>
              <a:t>, and represents the relational algebra operations as internal nodes.  </a:t>
            </a:r>
          </a:p>
          <a:p>
            <a:pPr lvl="1">
              <a:lnSpc>
                <a:spcPct val="80000"/>
              </a:lnSpc>
            </a:pPr>
            <a:r>
              <a:rPr lang="en-US" altLang="en-US" sz="2000" dirty="0"/>
              <a:t>An execution of the query tree consists of executing an internal node operation whenever its operands are available and then replacing that internal node by the relation that results from executing the operation.</a:t>
            </a:r>
          </a:p>
          <a:p>
            <a:pPr>
              <a:lnSpc>
                <a:spcPct val="80000"/>
              </a:lnSpc>
            </a:pPr>
            <a:r>
              <a:rPr lang="en-US" altLang="en-US" sz="2400" b="1" dirty="0"/>
              <a:t>Query graph</a:t>
            </a:r>
            <a:r>
              <a:rPr lang="en-US" altLang="en-US" sz="2400" dirty="0"/>
              <a:t>:</a:t>
            </a:r>
          </a:p>
          <a:p>
            <a:pPr lvl="1">
              <a:lnSpc>
                <a:spcPct val="80000"/>
              </a:lnSpc>
            </a:pPr>
            <a:r>
              <a:rPr lang="en-US" altLang="en-US" sz="2200" dirty="0"/>
              <a:t>A graph data structure that corresponds to a relational calculus expression. </a:t>
            </a:r>
          </a:p>
          <a:p>
            <a:pPr lvl="1">
              <a:lnSpc>
                <a:spcPct val="80000"/>
              </a:lnSpc>
            </a:pPr>
            <a:r>
              <a:rPr lang="en-US" altLang="en-US" sz="2200" dirty="0"/>
              <a:t>It does </a:t>
            </a:r>
            <a:r>
              <a:rPr lang="en-US" altLang="en-US" sz="2200" i="1" dirty="0"/>
              <a:t>not</a:t>
            </a:r>
            <a:r>
              <a:rPr lang="en-US" altLang="en-US" sz="2200" dirty="0"/>
              <a:t> indicate an order on which operations to perform first. </a:t>
            </a:r>
          </a:p>
          <a:p>
            <a:pPr lvl="1">
              <a:lnSpc>
                <a:spcPct val="80000"/>
              </a:lnSpc>
            </a:pPr>
            <a:r>
              <a:rPr lang="en-US" altLang="en-US" sz="2200" dirty="0"/>
              <a:t>There is only a </a:t>
            </a:r>
            <a:r>
              <a:rPr lang="en-US" altLang="en-US" sz="2200" i="1" dirty="0"/>
              <a:t>single</a:t>
            </a:r>
            <a:r>
              <a:rPr lang="en-US" altLang="en-US" sz="2200" dirty="0"/>
              <a:t> graph corresponding to each query. </a:t>
            </a:r>
          </a:p>
          <a:p>
            <a:endParaRPr lang="en-US" dirty="0"/>
          </a:p>
        </p:txBody>
      </p:sp>
    </p:spTree>
    <p:extLst>
      <p:ext uri="{BB962C8B-B14F-4D97-AF65-F5344CB8AC3E}">
        <p14:creationId xmlns:p14="http://schemas.microsoft.com/office/powerpoint/2010/main" val="1116483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p:txBody>
          <a:bodyPr/>
          <a:lstStyle/>
          <a:p>
            <a:r>
              <a:rPr lang="en-US" dirty="0"/>
              <a:t>Query Tree Example</a:t>
            </a:r>
          </a:p>
        </p:txBody>
      </p:sp>
      <p:sp>
        <p:nvSpPr>
          <p:cNvPr id="1032195" name="Rectangle 3"/>
          <p:cNvSpPr>
            <a:spLocks noGrp="1" noChangeArrowheads="1"/>
          </p:cNvSpPr>
          <p:nvPr>
            <p:ph idx="1"/>
          </p:nvPr>
        </p:nvSpPr>
        <p:spPr>
          <a:xfrm>
            <a:off x="762000" y="1752600"/>
            <a:ext cx="8001000" cy="4724400"/>
          </a:xfrm>
        </p:spPr>
        <p:txBody>
          <a:bodyPr>
            <a:normAutofit/>
          </a:bodyPr>
          <a:lstStyle/>
          <a:p>
            <a:pPr>
              <a:lnSpc>
                <a:spcPct val="90000"/>
              </a:lnSpc>
            </a:pPr>
            <a:r>
              <a:rPr lang="en-US" sz="2000" dirty="0"/>
              <a:t>For every project located in ‘ISB’, list the project number, the controlling department number and the department manager’s last name, address, and birth date. </a:t>
            </a:r>
          </a:p>
          <a:p>
            <a:pPr>
              <a:lnSpc>
                <a:spcPct val="90000"/>
              </a:lnSpc>
              <a:buFont typeface="Wingdings" pitchFamily="2" charset="2"/>
              <a:buNone/>
            </a:pPr>
            <a:r>
              <a:rPr lang="en-US" sz="2000" dirty="0"/>
              <a:t>		</a:t>
            </a:r>
            <a:r>
              <a:rPr lang="en-US" sz="1600" b="1" dirty="0">
                <a:latin typeface="Comic Sans MS" pitchFamily="66" charset="0"/>
              </a:rPr>
              <a:t>SELECT </a:t>
            </a:r>
            <a:r>
              <a:rPr lang="en-US" sz="1600" b="1" dirty="0" err="1">
                <a:latin typeface="Comic Sans MS" pitchFamily="66" charset="0"/>
              </a:rPr>
              <a:t>Pnumber</a:t>
            </a:r>
            <a:r>
              <a:rPr lang="en-US" sz="1600" b="1" dirty="0">
                <a:latin typeface="Comic Sans MS" pitchFamily="66" charset="0"/>
              </a:rPr>
              <a:t>, </a:t>
            </a:r>
            <a:r>
              <a:rPr lang="en-US" sz="1600" b="1" dirty="0" err="1">
                <a:latin typeface="Comic Sans MS" pitchFamily="66" charset="0"/>
              </a:rPr>
              <a:t>Dnum</a:t>
            </a:r>
            <a:r>
              <a:rPr lang="en-US" sz="1600" b="1" dirty="0">
                <a:latin typeface="Comic Sans MS" pitchFamily="66" charset="0"/>
              </a:rPr>
              <a:t>, </a:t>
            </a:r>
            <a:r>
              <a:rPr lang="en-US" sz="1600" b="1" dirty="0" err="1">
                <a:latin typeface="Comic Sans MS" pitchFamily="66" charset="0"/>
              </a:rPr>
              <a:t>Lname</a:t>
            </a:r>
            <a:r>
              <a:rPr lang="en-US" sz="1600" b="1" dirty="0">
                <a:latin typeface="Comic Sans MS" pitchFamily="66" charset="0"/>
              </a:rPr>
              <a:t>, Address, </a:t>
            </a:r>
            <a:r>
              <a:rPr lang="en-US" sz="1600" b="1" dirty="0" err="1">
                <a:latin typeface="Comic Sans MS" pitchFamily="66" charset="0"/>
              </a:rPr>
              <a:t>Bdate</a:t>
            </a:r>
            <a:endParaRPr lang="en-US" sz="1600" b="1" dirty="0">
              <a:latin typeface="Comic Sans MS" pitchFamily="66" charset="0"/>
            </a:endParaRPr>
          </a:p>
          <a:p>
            <a:pPr>
              <a:lnSpc>
                <a:spcPct val="90000"/>
              </a:lnSpc>
              <a:buFont typeface="Wingdings" pitchFamily="2" charset="2"/>
              <a:buNone/>
            </a:pPr>
            <a:r>
              <a:rPr lang="en-US" sz="1600" b="1" dirty="0">
                <a:latin typeface="Comic Sans MS" pitchFamily="66" charset="0"/>
              </a:rPr>
              <a:t>		FROM Project, Department, Employee</a:t>
            </a:r>
          </a:p>
          <a:p>
            <a:pPr>
              <a:lnSpc>
                <a:spcPct val="90000"/>
              </a:lnSpc>
              <a:buFont typeface="Wingdings" pitchFamily="2" charset="2"/>
              <a:buNone/>
            </a:pPr>
            <a:r>
              <a:rPr lang="en-US" sz="1600" b="1" dirty="0">
                <a:latin typeface="Comic Sans MS" pitchFamily="66" charset="0"/>
              </a:rPr>
              <a:t>		WHERE </a:t>
            </a:r>
            <a:r>
              <a:rPr lang="en-US" sz="1600" b="1" dirty="0" err="1">
                <a:latin typeface="Comic Sans MS" pitchFamily="66" charset="0"/>
              </a:rPr>
              <a:t>Dnum</a:t>
            </a:r>
            <a:r>
              <a:rPr lang="en-US" sz="1600" b="1" dirty="0">
                <a:latin typeface="Comic Sans MS" pitchFamily="66" charset="0"/>
              </a:rPr>
              <a:t>=</a:t>
            </a:r>
            <a:r>
              <a:rPr lang="en-US" sz="1600" b="1" dirty="0" err="1">
                <a:latin typeface="Comic Sans MS" pitchFamily="66" charset="0"/>
              </a:rPr>
              <a:t>Dnumber</a:t>
            </a:r>
            <a:endParaRPr lang="en-US" sz="1600" b="1" dirty="0">
              <a:latin typeface="Comic Sans MS" pitchFamily="66" charset="0"/>
            </a:endParaRPr>
          </a:p>
          <a:p>
            <a:pPr>
              <a:lnSpc>
                <a:spcPct val="90000"/>
              </a:lnSpc>
              <a:buFont typeface="Wingdings" pitchFamily="2" charset="2"/>
              <a:buNone/>
            </a:pPr>
            <a:r>
              <a:rPr lang="en-US" sz="1600" b="1" dirty="0">
                <a:latin typeface="Comic Sans MS" pitchFamily="66" charset="0"/>
              </a:rPr>
              <a:t>		AND </a:t>
            </a:r>
            <a:r>
              <a:rPr lang="en-US" sz="1600" b="1" dirty="0" err="1">
                <a:latin typeface="Comic Sans MS" pitchFamily="66" charset="0"/>
              </a:rPr>
              <a:t>MgrSSN</a:t>
            </a:r>
            <a:r>
              <a:rPr lang="en-US" sz="1600" b="1" dirty="0">
                <a:latin typeface="Comic Sans MS" pitchFamily="66" charset="0"/>
              </a:rPr>
              <a:t> = SSN</a:t>
            </a:r>
          </a:p>
          <a:p>
            <a:pPr>
              <a:lnSpc>
                <a:spcPct val="90000"/>
              </a:lnSpc>
              <a:buFont typeface="Wingdings" pitchFamily="2" charset="2"/>
              <a:buNone/>
            </a:pPr>
            <a:r>
              <a:rPr lang="en-US" sz="1600" b="1" dirty="0">
                <a:latin typeface="Comic Sans MS" pitchFamily="66" charset="0"/>
              </a:rPr>
              <a:t>		AND </a:t>
            </a:r>
            <a:r>
              <a:rPr lang="en-US" sz="1600" b="1" dirty="0" err="1">
                <a:latin typeface="Comic Sans MS" pitchFamily="66" charset="0"/>
              </a:rPr>
              <a:t>Plocation</a:t>
            </a:r>
            <a:r>
              <a:rPr lang="en-US" sz="1600" b="1" dirty="0">
                <a:latin typeface="Comic Sans MS" pitchFamily="66" charset="0"/>
              </a:rPr>
              <a:t> = ‘ISB’</a:t>
            </a:r>
          </a:p>
        </p:txBody>
      </p:sp>
    </p:spTree>
    <p:extLst>
      <p:ext uri="{BB962C8B-B14F-4D97-AF65-F5344CB8AC3E}">
        <p14:creationId xmlns:p14="http://schemas.microsoft.com/office/powerpoint/2010/main" val="107145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26" name="Rectangle 18"/>
          <p:cNvSpPr>
            <a:spLocks noGrp="1" noChangeArrowheads="1"/>
          </p:cNvSpPr>
          <p:nvPr>
            <p:ph type="title"/>
          </p:nvPr>
        </p:nvSpPr>
        <p:spPr/>
        <p:txBody>
          <a:bodyPr/>
          <a:lstStyle/>
          <a:p>
            <a:r>
              <a:rPr lang="en-US" dirty="0"/>
              <a:t>Query Tree: Example</a:t>
            </a:r>
          </a:p>
        </p:txBody>
      </p:sp>
      <p:sp>
        <p:nvSpPr>
          <p:cNvPr id="1041410" name="Oval 2"/>
          <p:cNvSpPr>
            <a:spLocks noChangeArrowheads="1"/>
          </p:cNvSpPr>
          <p:nvPr/>
        </p:nvSpPr>
        <p:spPr bwMode="auto">
          <a:xfrm>
            <a:off x="2209800" y="5605463"/>
            <a:ext cx="685800" cy="455612"/>
          </a:xfrm>
          <a:prstGeom prst="ellipse">
            <a:avLst/>
          </a:prstGeom>
          <a:noFill/>
          <a:ln w="9525">
            <a:solidFill>
              <a:schemeClr val="tx1"/>
            </a:solidFill>
            <a:round/>
            <a:headEnd/>
            <a:tailEnd/>
          </a:ln>
          <a:effectLst/>
        </p:spPr>
        <p:txBody>
          <a:bodyPr wrap="none" anchor="ctr"/>
          <a:lstStyle/>
          <a:p>
            <a:endParaRPr lang="en-US"/>
          </a:p>
        </p:txBody>
      </p:sp>
      <p:sp>
        <p:nvSpPr>
          <p:cNvPr id="1041411" name="Text Box 3"/>
          <p:cNvSpPr txBox="1">
            <a:spLocks noChangeArrowheads="1"/>
          </p:cNvSpPr>
          <p:nvPr/>
        </p:nvSpPr>
        <p:spPr bwMode="auto">
          <a:xfrm>
            <a:off x="2362200" y="5681663"/>
            <a:ext cx="309563" cy="366712"/>
          </a:xfrm>
          <a:prstGeom prst="rect">
            <a:avLst/>
          </a:prstGeom>
          <a:noFill/>
          <a:ln w="9525">
            <a:noFill/>
            <a:miter lim="800000"/>
            <a:headEnd/>
            <a:tailEnd/>
          </a:ln>
          <a:effectLst/>
        </p:spPr>
        <p:txBody>
          <a:bodyPr wrap="none">
            <a:spAutoFit/>
          </a:bodyPr>
          <a:lstStyle/>
          <a:p>
            <a:r>
              <a:rPr lang="en-US" sz="1800">
                <a:cs typeface="Arial" charset="0"/>
              </a:rPr>
              <a:t>P</a:t>
            </a:r>
          </a:p>
        </p:txBody>
      </p:sp>
      <p:sp>
        <p:nvSpPr>
          <p:cNvPr id="1041412" name="Oval 4"/>
          <p:cNvSpPr>
            <a:spLocks noChangeArrowheads="1"/>
          </p:cNvSpPr>
          <p:nvPr/>
        </p:nvSpPr>
        <p:spPr bwMode="auto">
          <a:xfrm>
            <a:off x="5410200" y="3471863"/>
            <a:ext cx="762000" cy="533400"/>
          </a:xfrm>
          <a:prstGeom prst="ellipse">
            <a:avLst/>
          </a:prstGeom>
          <a:noFill/>
          <a:ln w="9525">
            <a:solidFill>
              <a:schemeClr val="tx1"/>
            </a:solidFill>
            <a:round/>
            <a:headEnd/>
            <a:tailEnd/>
          </a:ln>
          <a:effectLst/>
        </p:spPr>
        <p:txBody>
          <a:bodyPr wrap="none" anchor="ctr"/>
          <a:lstStyle/>
          <a:p>
            <a:endParaRPr lang="en-US"/>
          </a:p>
        </p:txBody>
      </p:sp>
      <p:sp>
        <p:nvSpPr>
          <p:cNvPr id="1041413" name="Text Box 5"/>
          <p:cNvSpPr txBox="1">
            <a:spLocks noChangeArrowheads="1"/>
          </p:cNvSpPr>
          <p:nvPr/>
        </p:nvSpPr>
        <p:spPr bwMode="auto">
          <a:xfrm>
            <a:off x="5630863" y="3546475"/>
            <a:ext cx="312737" cy="366713"/>
          </a:xfrm>
          <a:prstGeom prst="rect">
            <a:avLst/>
          </a:prstGeom>
          <a:noFill/>
          <a:ln w="9525">
            <a:noFill/>
            <a:miter lim="800000"/>
            <a:headEnd/>
            <a:tailEnd/>
          </a:ln>
          <a:effectLst/>
        </p:spPr>
        <p:txBody>
          <a:bodyPr wrap="none">
            <a:spAutoFit/>
          </a:bodyPr>
          <a:lstStyle/>
          <a:p>
            <a:r>
              <a:rPr lang="en-US" sz="1800">
                <a:cs typeface="Arial" charset="0"/>
              </a:rPr>
              <a:t>E</a:t>
            </a:r>
          </a:p>
        </p:txBody>
      </p:sp>
      <p:sp>
        <p:nvSpPr>
          <p:cNvPr id="1041414" name="Oval 6"/>
          <p:cNvSpPr>
            <a:spLocks noChangeArrowheads="1"/>
          </p:cNvSpPr>
          <p:nvPr/>
        </p:nvSpPr>
        <p:spPr bwMode="auto">
          <a:xfrm>
            <a:off x="4724400" y="4614863"/>
            <a:ext cx="685800" cy="457200"/>
          </a:xfrm>
          <a:prstGeom prst="ellipse">
            <a:avLst/>
          </a:prstGeom>
          <a:noFill/>
          <a:ln w="9525">
            <a:solidFill>
              <a:schemeClr val="tx1"/>
            </a:solidFill>
            <a:round/>
            <a:headEnd/>
            <a:tailEnd/>
          </a:ln>
          <a:effectLst/>
        </p:spPr>
        <p:txBody>
          <a:bodyPr wrap="none" anchor="ctr"/>
          <a:lstStyle/>
          <a:p>
            <a:endParaRPr lang="en-US"/>
          </a:p>
        </p:txBody>
      </p:sp>
      <p:sp>
        <p:nvSpPr>
          <p:cNvPr id="1041415" name="Text Box 7"/>
          <p:cNvSpPr txBox="1">
            <a:spLocks noChangeArrowheads="1"/>
          </p:cNvSpPr>
          <p:nvPr/>
        </p:nvSpPr>
        <p:spPr bwMode="auto">
          <a:xfrm>
            <a:off x="4918075" y="4627563"/>
            <a:ext cx="339725" cy="366712"/>
          </a:xfrm>
          <a:prstGeom prst="rect">
            <a:avLst/>
          </a:prstGeom>
          <a:noFill/>
          <a:ln w="9525">
            <a:noFill/>
            <a:miter lim="800000"/>
            <a:headEnd/>
            <a:tailEnd/>
          </a:ln>
          <a:effectLst/>
        </p:spPr>
        <p:txBody>
          <a:bodyPr wrap="none">
            <a:spAutoFit/>
          </a:bodyPr>
          <a:lstStyle/>
          <a:p>
            <a:r>
              <a:rPr lang="en-US" sz="1800">
                <a:cs typeface="Arial" charset="0"/>
              </a:rPr>
              <a:t>D</a:t>
            </a:r>
          </a:p>
        </p:txBody>
      </p:sp>
      <p:sp>
        <p:nvSpPr>
          <p:cNvPr id="1041419" name="Text Box 11"/>
          <p:cNvSpPr txBox="1">
            <a:spLocks noChangeArrowheads="1"/>
          </p:cNvSpPr>
          <p:nvPr/>
        </p:nvSpPr>
        <p:spPr bwMode="auto">
          <a:xfrm>
            <a:off x="3527425" y="2354263"/>
            <a:ext cx="2419350" cy="519112"/>
          </a:xfrm>
          <a:prstGeom prst="rect">
            <a:avLst/>
          </a:prstGeom>
          <a:noFill/>
          <a:ln w="9525">
            <a:noFill/>
            <a:miter lim="800000"/>
            <a:headEnd/>
            <a:tailEnd/>
          </a:ln>
          <a:effectLst/>
        </p:spPr>
        <p:txBody>
          <a:bodyPr wrap="none">
            <a:spAutoFit/>
          </a:bodyPr>
          <a:lstStyle/>
          <a:p>
            <a:r>
              <a:rPr lang="el-GR">
                <a:latin typeface="Comic Sans MS" pitchFamily="66" charset="0"/>
              </a:rPr>
              <a:t>θ</a:t>
            </a:r>
            <a:r>
              <a:rPr lang="en-US" sz="1800">
                <a:latin typeface="Comic Sans MS" pitchFamily="66" charset="0"/>
                <a:cs typeface="Arial" charset="0"/>
              </a:rPr>
              <a:t>D.MGRSSN=E.SSN</a:t>
            </a:r>
          </a:p>
        </p:txBody>
      </p:sp>
      <p:sp>
        <p:nvSpPr>
          <p:cNvPr id="1041424" name="Line 16"/>
          <p:cNvSpPr>
            <a:spLocks noChangeShapeType="1"/>
          </p:cNvSpPr>
          <p:nvPr/>
        </p:nvSpPr>
        <p:spPr bwMode="auto">
          <a:xfrm>
            <a:off x="4648200" y="2176463"/>
            <a:ext cx="0" cy="304800"/>
          </a:xfrm>
          <a:prstGeom prst="line">
            <a:avLst/>
          </a:prstGeom>
          <a:noFill/>
          <a:ln w="9525">
            <a:solidFill>
              <a:schemeClr val="tx1"/>
            </a:solidFill>
            <a:round/>
            <a:headEnd/>
            <a:tailEnd/>
          </a:ln>
          <a:effectLst/>
        </p:spPr>
        <p:txBody>
          <a:bodyPr/>
          <a:lstStyle/>
          <a:p>
            <a:endParaRPr lang="en-US"/>
          </a:p>
        </p:txBody>
      </p:sp>
      <p:sp>
        <p:nvSpPr>
          <p:cNvPr id="1041425" name="Text Box 17"/>
          <p:cNvSpPr txBox="1">
            <a:spLocks noChangeArrowheads="1"/>
          </p:cNvSpPr>
          <p:nvPr/>
        </p:nvSpPr>
        <p:spPr bwMode="auto">
          <a:xfrm>
            <a:off x="2133600" y="1676400"/>
            <a:ext cx="5630863" cy="793750"/>
          </a:xfrm>
          <a:prstGeom prst="rect">
            <a:avLst/>
          </a:prstGeom>
          <a:noFill/>
          <a:ln w="9525">
            <a:noFill/>
            <a:miter lim="800000"/>
            <a:headEnd/>
            <a:tailEnd/>
          </a:ln>
          <a:effectLst/>
        </p:spPr>
        <p:txBody>
          <a:bodyPr wrap="none">
            <a:spAutoFit/>
          </a:bodyPr>
          <a:lstStyle/>
          <a:p>
            <a:r>
              <a:rPr lang="en-US">
                <a:latin typeface="Comic Sans MS" pitchFamily="66" charset="0"/>
                <a:cs typeface="Arial" charset="0"/>
              </a:rPr>
              <a:t>∏</a:t>
            </a:r>
            <a:r>
              <a:rPr lang="en-US" sz="1800">
                <a:latin typeface="Comic Sans MS" pitchFamily="66" charset="0"/>
              </a:rPr>
              <a:t>P.Pnumber, P.Dnum, E.Lname, E.Address, E.Bdate</a:t>
            </a:r>
          </a:p>
          <a:p>
            <a:endParaRPr lang="en-US" sz="1800">
              <a:latin typeface="Comic Sans MS" pitchFamily="66" charset="0"/>
              <a:cs typeface="Arial" charset="0"/>
            </a:endParaRPr>
          </a:p>
        </p:txBody>
      </p:sp>
      <p:sp>
        <p:nvSpPr>
          <p:cNvPr id="1041427" name="Line 19"/>
          <p:cNvSpPr>
            <a:spLocks noChangeShapeType="1"/>
          </p:cNvSpPr>
          <p:nvPr/>
        </p:nvSpPr>
        <p:spPr bwMode="auto">
          <a:xfrm>
            <a:off x="4648200" y="2862263"/>
            <a:ext cx="914400" cy="685800"/>
          </a:xfrm>
          <a:prstGeom prst="line">
            <a:avLst/>
          </a:prstGeom>
          <a:noFill/>
          <a:ln w="9525">
            <a:solidFill>
              <a:schemeClr val="tx1"/>
            </a:solidFill>
            <a:miter lim="800000"/>
            <a:headEnd/>
            <a:tailEnd/>
          </a:ln>
          <a:effectLst/>
        </p:spPr>
        <p:txBody>
          <a:bodyPr wrap="none"/>
          <a:lstStyle/>
          <a:p>
            <a:endParaRPr lang="en-US"/>
          </a:p>
        </p:txBody>
      </p:sp>
      <p:sp>
        <p:nvSpPr>
          <p:cNvPr id="1041428" name="Line 20"/>
          <p:cNvSpPr>
            <a:spLocks noChangeShapeType="1"/>
          </p:cNvSpPr>
          <p:nvPr/>
        </p:nvSpPr>
        <p:spPr bwMode="auto">
          <a:xfrm flipH="1">
            <a:off x="3733800" y="2862263"/>
            <a:ext cx="914400" cy="762000"/>
          </a:xfrm>
          <a:prstGeom prst="line">
            <a:avLst/>
          </a:prstGeom>
          <a:noFill/>
          <a:ln w="9525">
            <a:solidFill>
              <a:schemeClr val="tx1"/>
            </a:solidFill>
            <a:miter lim="800000"/>
            <a:headEnd/>
            <a:tailEnd/>
          </a:ln>
          <a:effectLst/>
        </p:spPr>
        <p:txBody>
          <a:bodyPr wrap="none"/>
          <a:lstStyle/>
          <a:p>
            <a:endParaRPr lang="en-US"/>
          </a:p>
        </p:txBody>
      </p:sp>
      <p:sp>
        <p:nvSpPr>
          <p:cNvPr id="1041429" name="Text Box 21"/>
          <p:cNvSpPr txBox="1">
            <a:spLocks noChangeArrowheads="1"/>
          </p:cNvSpPr>
          <p:nvPr/>
        </p:nvSpPr>
        <p:spPr bwMode="auto">
          <a:xfrm>
            <a:off x="2438400" y="3486150"/>
            <a:ext cx="2427288" cy="519113"/>
          </a:xfrm>
          <a:prstGeom prst="rect">
            <a:avLst/>
          </a:prstGeom>
          <a:noFill/>
          <a:ln w="9525">
            <a:noFill/>
            <a:miter lim="800000"/>
            <a:headEnd/>
            <a:tailEnd/>
          </a:ln>
          <a:effectLst/>
        </p:spPr>
        <p:txBody>
          <a:bodyPr wrap="none">
            <a:spAutoFit/>
          </a:bodyPr>
          <a:lstStyle/>
          <a:p>
            <a:r>
              <a:rPr lang="el-GR">
                <a:latin typeface="Comic Sans MS" pitchFamily="66" charset="0"/>
              </a:rPr>
              <a:t>θ</a:t>
            </a:r>
            <a:r>
              <a:rPr lang="en-US" sz="1800">
                <a:latin typeface="Comic Sans MS" pitchFamily="66" charset="0"/>
                <a:cs typeface="Arial" charset="0"/>
              </a:rPr>
              <a:t>P.Dnum=D.Dnumber</a:t>
            </a:r>
          </a:p>
        </p:txBody>
      </p:sp>
      <p:sp>
        <p:nvSpPr>
          <p:cNvPr id="1041430" name="Line 22"/>
          <p:cNvSpPr>
            <a:spLocks noChangeShapeType="1"/>
          </p:cNvSpPr>
          <p:nvPr/>
        </p:nvSpPr>
        <p:spPr bwMode="auto">
          <a:xfrm>
            <a:off x="3733800" y="4081463"/>
            <a:ext cx="1143000" cy="533400"/>
          </a:xfrm>
          <a:prstGeom prst="line">
            <a:avLst/>
          </a:prstGeom>
          <a:noFill/>
          <a:ln w="9525">
            <a:solidFill>
              <a:schemeClr val="tx1"/>
            </a:solidFill>
            <a:miter lim="800000"/>
            <a:headEnd/>
            <a:tailEnd/>
          </a:ln>
          <a:effectLst/>
        </p:spPr>
        <p:txBody>
          <a:bodyPr wrap="none"/>
          <a:lstStyle/>
          <a:p>
            <a:endParaRPr lang="en-US"/>
          </a:p>
        </p:txBody>
      </p:sp>
      <p:sp>
        <p:nvSpPr>
          <p:cNvPr id="1041431" name="Line 23"/>
          <p:cNvSpPr>
            <a:spLocks noChangeShapeType="1"/>
          </p:cNvSpPr>
          <p:nvPr/>
        </p:nvSpPr>
        <p:spPr bwMode="auto">
          <a:xfrm flipH="1">
            <a:off x="2590800" y="4081463"/>
            <a:ext cx="1143000" cy="609600"/>
          </a:xfrm>
          <a:prstGeom prst="line">
            <a:avLst/>
          </a:prstGeom>
          <a:noFill/>
          <a:ln w="9525">
            <a:solidFill>
              <a:schemeClr val="tx1"/>
            </a:solidFill>
            <a:miter lim="800000"/>
            <a:headEnd/>
            <a:tailEnd/>
          </a:ln>
          <a:effectLst/>
        </p:spPr>
        <p:txBody>
          <a:bodyPr wrap="none"/>
          <a:lstStyle/>
          <a:p>
            <a:endParaRPr lang="en-US"/>
          </a:p>
        </p:txBody>
      </p:sp>
      <p:sp>
        <p:nvSpPr>
          <p:cNvPr id="1041432" name="Text Box 24"/>
          <p:cNvSpPr txBox="1">
            <a:spLocks noChangeArrowheads="1"/>
          </p:cNvSpPr>
          <p:nvPr/>
        </p:nvSpPr>
        <p:spPr bwMode="auto">
          <a:xfrm>
            <a:off x="1371600" y="4476750"/>
            <a:ext cx="2018501" cy="369332"/>
          </a:xfrm>
          <a:prstGeom prst="rect">
            <a:avLst/>
          </a:prstGeom>
          <a:noFill/>
          <a:ln w="9525">
            <a:noFill/>
            <a:miter lim="800000"/>
            <a:headEnd/>
            <a:tailEnd/>
          </a:ln>
          <a:effectLst/>
        </p:spPr>
        <p:txBody>
          <a:bodyPr wrap="none">
            <a:spAutoFit/>
          </a:bodyPr>
          <a:lstStyle/>
          <a:p>
            <a:r>
              <a:rPr lang="el-GR" dirty="0">
                <a:latin typeface="Comic Sans MS" pitchFamily="66" charset="0"/>
              </a:rPr>
              <a:t>σ</a:t>
            </a:r>
            <a:r>
              <a:rPr lang="en-US" sz="1800" dirty="0" err="1">
                <a:latin typeface="Comic Sans MS" pitchFamily="66" charset="0"/>
                <a:cs typeface="Arial" charset="0"/>
              </a:rPr>
              <a:t>P.Location</a:t>
            </a:r>
            <a:r>
              <a:rPr lang="en-US" sz="1800" dirty="0">
                <a:latin typeface="Comic Sans MS" pitchFamily="66" charset="0"/>
                <a:cs typeface="Arial" charset="0"/>
              </a:rPr>
              <a:t>=‘ISB’</a:t>
            </a:r>
          </a:p>
        </p:txBody>
      </p:sp>
      <p:sp>
        <p:nvSpPr>
          <p:cNvPr id="1041433" name="Line 25"/>
          <p:cNvSpPr>
            <a:spLocks noChangeShapeType="1"/>
          </p:cNvSpPr>
          <p:nvPr/>
        </p:nvSpPr>
        <p:spPr bwMode="auto">
          <a:xfrm>
            <a:off x="2514600" y="4995863"/>
            <a:ext cx="0" cy="609600"/>
          </a:xfrm>
          <a:prstGeom prst="line">
            <a:avLst/>
          </a:prstGeom>
          <a:noFill/>
          <a:ln w="9525">
            <a:solidFill>
              <a:schemeClr val="tx1"/>
            </a:solidFill>
            <a:miter lim="800000"/>
            <a:headEnd/>
            <a:tailEnd/>
          </a:ln>
          <a:effectLst/>
        </p:spPr>
        <p:txBody>
          <a:bodyPr wrap="none"/>
          <a:lstStyle/>
          <a:p>
            <a:endParaRPr lang="en-US"/>
          </a:p>
        </p:txBody>
      </p:sp>
      <p:sp>
        <p:nvSpPr>
          <p:cNvPr id="1041434" name="Text Box 26"/>
          <p:cNvSpPr txBox="1">
            <a:spLocks noChangeArrowheads="1"/>
          </p:cNvSpPr>
          <p:nvPr/>
        </p:nvSpPr>
        <p:spPr bwMode="auto">
          <a:xfrm>
            <a:off x="4500563" y="5772150"/>
            <a:ext cx="4446587" cy="519113"/>
          </a:xfrm>
          <a:prstGeom prst="rect">
            <a:avLst/>
          </a:prstGeom>
          <a:noFill/>
          <a:ln w="9525">
            <a:noFill/>
            <a:miter lim="800000"/>
            <a:headEnd/>
            <a:tailEnd/>
          </a:ln>
          <a:effectLst/>
        </p:spPr>
        <p:txBody>
          <a:bodyPr wrap="none">
            <a:spAutoFit/>
          </a:bodyPr>
          <a:lstStyle/>
          <a:p>
            <a:r>
              <a:rPr lang="en-US" sz="2000" b="1" u="sng"/>
              <a:t>Note</a:t>
            </a:r>
            <a:r>
              <a:rPr lang="en-US" sz="2000"/>
              <a:t>: The symbol </a:t>
            </a:r>
            <a:r>
              <a:rPr lang="el-GR"/>
              <a:t>θ</a:t>
            </a:r>
            <a:r>
              <a:rPr lang="en-US"/>
              <a:t> </a:t>
            </a:r>
            <a:r>
              <a:rPr lang="en-US" sz="2000"/>
              <a:t>represents JOIN</a:t>
            </a:r>
            <a:endParaRPr lang="el-G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50" name="Rectangle 18"/>
          <p:cNvSpPr>
            <a:spLocks noGrp="1" noChangeArrowheads="1"/>
          </p:cNvSpPr>
          <p:nvPr>
            <p:ph type="title"/>
          </p:nvPr>
        </p:nvSpPr>
        <p:spPr/>
        <p:txBody>
          <a:bodyPr/>
          <a:lstStyle/>
          <a:p>
            <a:r>
              <a:rPr lang="en-US"/>
              <a:t>… --- Query Tree: Example</a:t>
            </a:r>
          </a:p>
        </p:txBody>
      </p:sp>
      <p:sp>
        <p:nvSpPr>
          <p:cNvPr id="1042434" name="Oval 2"/>
          <p:cNvSpPr>
            <a:spLocks noChangeArrowheads="1"/>
          </p:cNvSpPr>
          <p:nvPr/>
        </p:nvSpPr>
        <p:spPr bwMode="auto">
          <a:xfrm>
            <a:off x="2514600" y="5681663"/>
            <a:ext cx="685800" cy="455612"/>
          </a:xfrm>
          <a:prstGeom prst="ellipse">
            <a:avLst/>
          </a:prstGeom>
          <a:noFill/>
          <a:ln w="9525">
            <a:solidFill>
              <a:schemeClr val="tx1"/>
            </a:solidFill>
            <a:round/>
            <a:headEnd/>
            <a:tailEnd/>
          </a:ln>
          <a:effectLst/>
        </p:spPr>
        <p:txBody>
          <a:bodyPr wrap="none" anchor="ctr"/>
          <a:lstStyle/>
          <a:p>
            <a:endParaRPr lang="en-US"/>
          </a:p>
        </p:txBody>
      </p:sp>
      <p:sp>
        <p:nvSpPr>
          <p:cNvPr id="1042435" name="Text Box 3"/>
          <p:cNvSpPr txBox="1">
            <a:spLocks noChangeArrowheads="1"/>
          </p:cNvSpPr>
          <p:nvPr/>
        </p:nvSpPr>
        <p:spPr bwMode="auto">
          <a:xfrm>
            <a:off x="2667000" y="5757863"/>
            <a:ext cx="309563" cy="366712"/>
          </a:xfrm>
          <a:prstGeom prst="rect">
            <a:avLst/>
          </a:prstGeom>
          <a:noFill/>
          <a:ln w="9525">
            <a:noFill/>
            <a:miter lim="800000"/>
            <a:headEnd/>
            <a:tailEnd/>
          </a:ln>
          <a:effectLst/>
        </p:spPr>
        <p:txBody>
          <a:bodyPr wrap="none">
            <a:spAutoFit/>
          </a:bodyPr>
          <a:lstStyle/>
          <a:p>
            <a:r>
              <a:rPr lang="en-US" sz="1800">
                <a:cs typeface="Arial" charset="0"/>
              </a:rPr>
              <a:t>P</a:t>
            </a:r>
          </a:p>
        </p:txBody>
      </p:sp>
      <p:sp>
        <p:nvSpPr>
          <p:cNvPr id="1042436" name="Oval 4"/>
          <p:cNvSpPr>
            <a:spLocks noChangeArrowheads="1"/>
          </p:cNvSpPr>
          <p:nvPr/>
        </p:nvSpPr>
        <p:spPr bwMode="auto">
          <a:xfrm>
            <a:off x="5105400" y="4386263"/>
            <a:ext cx="762000" cy="533400"/>
          </a:xfrm>
          <a:prstGeom prst="ellipse">
            <a:avLst/>
          </a:prstGeom>
          <a:noFill/>
          <a:ln w="9525">
            <a:solidFill>
              <a:schemeClr val="tx1"/>
            </a:solidFill>
            <a:round/>
            <a:headEnd/>
            <a:tailEnd/>
          </a:ln>
          <a:effectLst/>
        </p:spPr>
        <p:txBody>
          <a:bodyPr wrap="none" anchor="ctr"/>
          <a:lstStyle/>
          <a:p>
            <a:endParaRPr lang="en-US"/>
          </a:p>
        </p:txBody>
      </p:sp>
      <p:sp>
        <p:nvSpPr>
          <p:cNvPr id="1042437" name="Text Box 5"/>
          <p:cNvSpPr txBox="1">
            <a:spLocks noChangeArrowheads="1"/>
          </p:cNvSpPr>
          <p:nvPr/>
        </p:nvSpPr>
        <p:spPr bwMode="auto">
          <a:xfrm>
            <a:off x="5326063" y="4460875"/>
            <a:ext cx="312737" cy="366713"/>
          </a:xfrm>
          <a:prstGeom prst="rect">
            <a:avLst/>
          </a:prstGeom>
          <a:noFill/>
          <a:ln w="9525">
            <a:noFill/>
            <a:miter lim="800000"/>
            <a:headEnd/>
            <a:tailEnd/>
          </a:ln>
          <a:effectLst/>
        </p:spPr>
        <p:txBody>
          <a:bodyPr wrap="none">
            <a:spAutoFit/>
          </a:bodyPr>
          <a:lstStyle/>
          <a:p>
            <a:r>
              <a:rPr lang="en-US" sz="1800">
                <a:cs typeface="Arial" charset="0"/>
              </a:rPr>
              <a:t>E</a:t>
            </a:r>
          </a:p>
        </p:txBody>
      </p:sp>
      <p:sp>
        <p:nvSpPr>
          <p:cNvPr id="1042438" name="Oval 6"/>
          <p:cNvSpPr>
            <a:spLocks noChangeArrowheads="1"/>
          </p:cNvSpPr>
          <p:nvPr/>
        </p:nvSpPr>
        <p:spPr bwMode="auto">
          <a:xfrm>
            <a:off x="4343400" y="5605463"/>
            <a:ext cx="685800" cy="457200"/>
          </a:xfrm>
          <a:prstGeom prst="ellipse">
            <a:avLst/>
          </a:prstGeom>
          <a:noFill/>
          <a:ln w="9525">
            <a:solidFill>
              <a:schemeClr val="tx1"/>
            </a:solidFill>
            <a:round/>
            <a:headEnd/>
            <a:tailEnd/>
          </a:ln>
          <a:effectLst/>
        </p:spPr>
        <p:txBody>
          <a:bodyPr wrap="none" anchor="ctr"/>
          <a:lstStyle/>
          <a:p>
            <a:endParaRPr lang="en-US"/>
          </a:p>
        </p:txBody>
      </p:sp>
      <p:sp>
        <p:nvSpPr>
          <p:cNvPr id="1042439" name="Text Box 7"/>
          <p:cNvSpPr txBox="1">
            <a:spLocks noChangeArrowheads="1"/>
          </p:cNvSpPr>
          <p:nvPr/>
        </p:nvSpPr>
        <p:spPr bwMode="auto">
          <a:xfrm>
            <a:off x="4537075" y="5618163"/>
            <a:ext cx="339725" cy="366712"/>
          </a:xfrm>
          <a:prstGeom prst="rect">
            <a:avLst/>
          </a:prstGeom>
          <a:noFill/>
          <a:ln w="9525">
            <a:noFill/>
            <a:miter lim="800000"/>
            <a:headEnd/>
            <a:tailEnd/>
          </a:ln>
          <a:effectLst/>
        </p:spPr>
        <p:txBody>
          <a:bodyPr wrap="none">
            <a:spAutoFit/>
          </a:bodyPr>
          <a:lstStyle/>
          <a:p>
            <a:r>
              <a:rPr lang="en-US" sz="1800">
                <a:cs typeface="Arial" charset="0"/>
              </a:rPr>
              <a:t>D</a:t>
            </a:r>
          </a:p>
        </p:txBody>
      </p:sp>
      <p:sp>
        <p:nvSpPr>
          <p:cNvPr id="1042440" name="Line 8"/>
          <p:cNvSpPr>
            <a:spLocks noChangeShapeType="1"/>
          </p:cNvSpPr>
          <p:nvPr/>
        </p:nvSpPr>
        <p:spPr bwMode="auto">
          <a:xfrm flipH="1">
            <a:off x="2895600" y="4919663"/>
            <a:ext cx="838200" cy="762000"/>
          </a:xfrm>
          <a:prstGeom prst="line">
            <a:avLst/>
          </a:prstGeom>
          <a:noFill/>
          <a:ln w="9525">
            <a:solidFill>
              <a:schemeClr val="tx1"/>
            </a:solidFill>
            <a:round/>
            <a:headEnd/>
            <a:tailEnd/>
          </a:ln>
          <a:effectLst/>
        </p:spPr>
        <p:txBody>
          <a:bodyPr/>
          <a:lstStyle/>
          <a:p>
            <a:endParaRPr lang="en-US"/>
          </a:p>
        </p:txBody>
      </p:sp>
      <p:sp>
        <p:nvSpPr>
          <p:cNvPr id="1042441" name="Line 9"/>
          <p:cNvSpPr>
            <a:spLocks noChangeShapeType="1"/>
          </p:cNvSpPr>
          <p:nvPr/>
        </p:nvSpPr>
        <p:spPr bwMode="auto">
          <a:xfrm>
            <a:off x="3886200" y="4919663"/>
            <a:ext cx="685800" cy="685800"/>
          </a:xfrm>
          <a:prstGeom prst="line">
            <a:avLst/>
          </a:prstGeom>
          <a:noFill/>
          <a:ln w="9525">
            <a:solidFill>
              <a:schemeClr val="tx1"/>
            </a:solidFill>
            <a:round/>
            <a:headEnd/>
            <a:tailEnd/>
          </a:ln>
          <a:effectLst/>
        </p:spPr>
        <p:txBody>
          <a:bodyPr/>
          <a:lstStyle/>
          <a:p>
            <a:endParaRPr lang="en-US"/>
          </a:p>
        </p:txBody>
      </p:sp>
      <p:sp>
        <p:nvSpPr>
          <p:cNvPr id="1042442" name="Text Box 10"/>
          <p:cNvSpPr txBox="1">
            <a:spLocks noChangeArrowheads="1"/>
          </p:cNvSpPr>
          <p:nvPr/>
        </p:nvSpPr>
        <p:spPr bwMode="auto">
          <a:xfrm>
            <a:off x="3602038" y="4386263"/>
            <a:ext cx="360362" cy="457200"/>
          </a:xfrm>
          <a:prstGeom prst="rect">
            <a:avLst/>
          </a:prstGeom>
          <a:noFill/>
          <a:ln w="9525">
            <a:noFill/>
            <a:miter lim="800000"/>
            <a:headEnd/>
            <a:tailEnd/>
          </a:ln>
          <a:effectLst/>
        </p:spPr>
        <p:txBody>
          <a:bodyPr wrap="none">
            <a:spAutoFit/>
          </a:bodyPr>
          <a:lstStyle/>
          <a:p>
            <a:r>
              <a:rPr lang="en-US" sz="2400">
                <a:cs typeface="Arial" charset="0"/>
              </a:rPr>
              <a:t>X</a:t>
            </a:r>
          </a:p>
        </p:txBody>
      </p:sp>
      <p:sp>
        <p:nvSpPr>
          <p:cNvPr id="1042443" name="Text Box 11"/>
          <p:cNvSpPr txBox="1">
            <a:spLocks noChangeArrowheads="1"/>
          </p:cNvSpPr>
          <p:nvPr/>
        </p:nvSpPr>
        <p:spPr bwMode="auto">
          <a:xfrm>
            <a:off x="609600" y="2506663"/>
            <a:ext cx="6415795" cy="369332"/>
          </a:xfrm>
          <a:prstGeom prst="rect">
            <a:avLst/>
          </a:prstGeom>
          <a:noFill/>
          <a:ln w="9525">
            <a:noFill/>
            <a:miter lim="800000"/>
            <a:headEnd/>
            <a:tailEnd/>
          </a:ln>
          <a:effectLst/>
        </p:spPr>
        <p:txBody>
          <a:bodyPr wrap="none">
            <a:spAutoFit/>
          </a:bodyPr>
          <a:lstStyle/>
          <a:p>
            <a:r>
              <a:rPr lang="el-GR" dirty="0"/>
              <a:t>σ</a:t>
            </a:r>
            <a:r>
              <a:rPr lang="en-US" sz="1800" dirty="0" err="1">
                <a:cs typeface="Arial" charset="0"/>
              </a:rPr>
              <a:t>P.Dnum</a:t>
            </a:r>
            <a:r>
              <a:rPr lang="en-US" sz="1800" dirty="0">
                <a:cs typeface="Arial" charset="0"/>
              </a:rPr>
              <a:t>=</a:t>
            </a:r>
            <a:r>
              <a:rPr lang="en-US" sz="1800" dirty="0" err="1">
                <a:cs typeface="Arial" charset="0"/>
              </a:rPr>
              <a:t>D.Dnumber</a:t>
            </a:r>
            <a:r>
              <a:rPr lang="en-US" sz="1800" dirty="0">
                <a:cs typeface="Arial" charset="0"/>
              </a:rPr>
              <a:t> AND D.MGRSSN=E.SSN AND </a:t>
            </a:r>
            <a:r>
              <a:rPr lang="en-US" sz="1800" dirty="0" err="1">
                <a:cs typeface="Arial" charset="0"/>
              </a:rPr>
              <a:t>P.Location</a:t>
            </a:r>
            <a:r>
              <a:rPr lang="en-US" sz="1800" dirty="0">
                <a:cs typeface="Arial" charset="0"/>
              </a:rPr>
              <a:t>=‘ISB’</a:t>
            </a:r>
          </a:p>
        </p:txBody>
      </p:sp>
      <p:sp>
        <p:nvSpPr>
          <p:cNvPr id="1042444" name="Text Box 12"/>
          <p:cNvSpPr txBox="1">
            <a:spLocks noChangeArrowheads="1"/>
          </p:cNvSpPr>
          <p:nvPr/>
        </p:nvSpPr>
        <p:spPr bwMode="auto">
          <a:xfrm>
            <a:off x="4419600" y="3471863"/>
            <a:ext cx="496888" cy="457200"/>
          </a:xfrm>
          <a:prstGeom prst="rect">
            <a:avLst/>
          </a:prstGeom>
          <a:noFill/>
          <a:ln w="9525">
            <a:noFill/>
            <a:miter lim="800000"/>
            <a:headEnd/>
            <a:tailEnd/>
          </a:ln>
          <a:effectLst/>
        </p:spPr>
        <p:txBody>
          <a:bodyPr>
            <a:spAutoFit/>
          </a:bodyPr>
          <a:lstStyle/>
          <a:p>
            <a:r>
              <a:rPr lang="el-GR" sz="2400"/>
              <a:t>Χ</a:t>
            </a:r>
          </a:p>
        </p:txBody>
      </p:sp>
      <p:sp>
        <p:nvSpPr>
          <p:cNvPr id="1042445" name="Line 13"/>
          <p:cNvSpPr>
            <a:spLocks noChangeShapeType="1"/>
          </p:cNvSpPr>
          <p:nvPr/>
        </p:nvSpPr>
        <p:spPr bwMode="auto">
          <a:xfrm flipH="1">
            <a:off x="3810000" y="3852863"/>
            <a:ext cx="609600" cy="609600"/>
          </a:xfrm>
          <a:prstGeom prst="line">
            <a:avLst/>
          </a:prstGeom>
          <a:noFill/>
          <a:ln w="9525">
            <a:solidFill>
              <a:schemeClr val="tx1"/>
            </a:solidFill>
            <a:round/>
            <a:headEnd/>
            <a:tailEnd/>
          </a:ln>
          <a:effectLst/>
        </p:spPr>
        <p:txBody>
          <a:bodyPr/>
          <a:lstStyle/>
          <a:p>
            <a:endParaRPr lang="en-US"/>
          </a:p>
        </p:txBody>
      </p:sp>
      <p:sp>
        <p:nvSpPr>
          <p:cNvPr id="1042446" name="Line 14"/>
          <p:cNvSpPr>
            <a:spLocks noChangeShapeType="1"/>
          </p:cNvSpPr>
          <p:nvPr/>
        </p:nvSpPr>
        <p:spPr bwMode="auto">
          <a:xfrm>
            <a:off x="4724400" y="3852863"/>
            <a:ext cx="609600" cy="533400"/>
          </a:xfrm>
          <a:prstGeom prst="line">
            <a:avLst/>
          </a:prstGeom>
          <a:noFill/>
          <a:ln w="9525">
            <a:solidFill>
              <a:schemeClr val="tx1"/>
            </a:solidFill>
            <a:round/>
            <a:headEnd/>
            <a:tailEnd/>
          </a:ln>
          <a:effectLst/>
        </p:spPr>
        <p:txBody>
          <a:bodyPr/>
          <a:lstStyle/>
          <a:p>
            <a:endParaRPr lang="en-US"/>
          </a:p>
        </p:txBody>
      </p:sp>
      <p:sp>
        <p:nvSpPr>
          <p:cNvPr id="1042447" name="Line 15"/>
          <p:cNvSpPr>
            <a:spLocks noChangeShapeType="1"/>
          </p:cNvSpPr>
          <p:nvPr/>
        </p:nvSpPr>
        <p:spPr bwMode="auto">
          <a:xfrm>
            <a:off x="4572000" y="3014663"/>
            <a:ext cx="0" cy="457200"/>
          </a:xfrm>
          <a:prstGeom prst="line">
            <a:avLst/>
          </a:prstGeom>
          <a:noFill/>
          <a:ln w="9525">
            <a:solidFill>
              <a:schemeClr val="tx1"/>
            </a:solidFill>
            <a:round/>
            <a:headEnd/>
            <a:tailEnd/>
          </a:ln>
          <a:effectLst/>
        </p:spPr>
        <p:txBody>
          <a:bodyPr/>
          <a:lstStyle/>
          <a:p>
            <a:endParaRPr lang="en-US"/>
          </a:p>
        </p:txBody>
      </p:sp>
      <p:sp>
        <p:nvSpPr>
          <p:cNvPr id="1042448" name="Line 16"/>
          <p:cNvSpPr>
            <a:spLocks noChangeShapeType="1"/>
          </p:cNvSpPr>
          <p:nvPr/>
        </p:nvSpPr>
        <p:spPr bwMode="auto">
          <a:xfrm>
            <a:off x="4572000" y="2133600"/>
            <a:ext cx="0" cy="500063"/>
          </a:xfrm>
          <a:prstGeom prst="line">
            <a:avLst/>
          </a:prstGeom>
          <a:noFill/>
          <a:ln w="9525">
            <a:solidFill>
              <a:schemeClr val="tx1"/>
            </a:solidFill>
            <a:round/>
            <a:headEnd/>
            <a:tailEnd/>
          </a:ln>
          <a:effectLst/>
        </p:spPr>
        <p:txBody>
          <a:bodyPr/>
          <a:lstStyle/>
          <a:p>
            <a:endParaRPr lang="en-US"/>
          </a:p>
        </p:txBody>
      </p:sp>
      <p:sp>
        <p:nvSpPr>
          <p:cNvPr id="1042449" name="Text Box 17"/>
          <p:cNvSpPr txBox="1">
            <a:spLocks noChangeArrowheads="1"/>
          </p:cNvSpPr>
          <p:nvPr/>
        </p:nvSpPr>
        <p:spPr bwMode="auto">
          <a:xfrm>
            <a:off x="2057400" y="1644650"/>
            <a:ext cx="5581650" cy="793750"/>
          </a:xfrm>
          <a:prstGeom prst="rect">
            <a:avLst/>
          </a:prstGeom>
          <a:noFill/>
          <a:ln w="9525">
            <a:noFill/>
            <a:miter lim="800000"/>
            <a:headEnd/>
            <a:tailEnd/>
          </a:ln>
          <a:effectLst/>
        </p:spPr>
        <p:txBody>
          <a:bodyPr wrap="none">
            <a:spAutoFit/>
          </a:bodyPr>
          <a:lstStyle/>
          <a:p>
            <a:r>
              <a:rPr lang="en-US">
                <a:cs typeface="Arial" charset="0"/>
              </a:rPr>
              <a:t>∏</a:t>
            </a:r>
            <a:r>
              <a:rPr lang="en-US" sz="1800"/>
              <a:t>P.Pnumber, P.Dnum, E.Lname, E.Address, E.Bdate</a:t>
            </a:r>
          </a:p>
          <a:p>
            <a:endParaRPr lang="en-US" sz="1800">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p:txBody>
          <a:bodyPr/>
          <a:lstStyle/>
          <a:p>
            <a:r>
              <a:rPr lang="en-US"/>
              <a:t>--- Query Graph Example …</a:t>
            </a:r>
          </a:p>
        </p:txBody>
      </p:sp>
      <p:sp>
        <p:nvSpPr>
          <p:cNvPr id="1033219" name="Rectangle 3"/>
          <p:cNvSpPr>
            <a:spLocks noGrp="1" noChangeArrowheads="1"/>
          </p:cNvSpPr>
          <p:nvPr>
            <p:ph idx="1"/>
          </p:nvPr>
        </p:nvSpPr>
        <p:spPr>
          <a:xfrm>
            <a:off x="685800" y="2286000"/>
            <a:ext cx="7772400" cy="4114800"/>
          </a:xfrm>
        </p:spPr>
        <p:txBody>
          <a:bodyPr>
            <a:normAutofit lnSpcReduction="10000"/>
          </a:bodyPr>
          <a:lstStyle/>
          <a:p>
            <a:r>
              <a:rPr lang="en-US" dirty="0"/>
              <a:t>For every project located in ‘ISB’, list the project number, the controlling department number, and the department manager’s last name, address, and birth date.</a:t>
            </a:r>
          </a:p>
          <a:p>
            <a:endParaRPr lang="en-US" sz="1200" dirty="0"/>
          </a:p>
          <a:p>
            <a:pPr lvl="1">
              <a:buFont typeface="Wingdings" pitchFamily="2" charset="2"/>
              <a:buNone/>
            </a:pPr>
            <a:r>
              <a:rPr lang="en-US" b="1" dirty="0">
                <a:latin typeface="Comic Sans MS" pitchFamily="66" charset="0"/>
              </a:rPr>
              <a:t>SELECT </a:t>
            </a:r>
            <a:r>
              <a:rPr lang="en-US" b="1" dirty="0" err="1">
                <a:latin typeface="Comic Sans MS" pitchFamily="66" charset="0"/>
              </a:rPr>
              <a:t>Pnumber</a:t>
            </a:r>
            <a:r>
              <a:rPr lang="en-US" b="1" dirty="0">
                <a:latin typeface="Comic Sans MS" pitchFamily="66" charset="0"/>
              </a:rPr>
              <a:t>, </a:t>
            </a:r>
            <a:r>
              <a:rPr lang="en-US" b="1" dirty="0" err="1">
                <a:latin typeface="Comic Sans MS" pitchFamily="66" charset="0"/>
              </a:rPr>
              <a:t>Dnum</a:t>
            </a:r>
            <a:r>
              <a:rPr lang="en-US" b="1" dirty="0">
                <a:latin typeface="Comic Sans MS" pitchFamily="66" charset="0"/>
              </a:rPr>
              <a:t>, </a:t>
            </a:r>
            <a:r>
              <a:rPr lang="en-US" b="1" dirty="0" err="1">
                <a:latin typeface="Comic Sans MS" pitchFamily="66" charset="0"/>
              </a:rPr>
              <a:t>Lname</a:t>
            </a:r>
            <a:r>
              <a:rPr lang="en-US" b="1" dirty="0">
                <a:latin typeface="Comic Sans MS" pitchFamily="66" charset="0"/>
              </a:rPr>
              <a:t>, Address, </a:t>
            </a:r>
            <a:r>
              <a:rPr lang="en-US" b="1" dirty="0" err="1">
                <a:latin typeface="Comic Sans MS" pitchFamily="66" charset="0"/>
              </a:rPr>
              <a:t>Bdate</a:t>
            </a:r>
            <a:endParaRPr lang="en-US" b="1" dirty="0">
              <a:latin typeface="Comic Sans MS" pitchFamily="66" charset="0"/>
            </a:endParaRPr>
          </a:p>
          <a:p>
            <a:pPr lvl="1">
              <a:buFont typeface="Wingdings" pitchFamily="2" charset="2"/>
              <a:buNone/>
            </a:pPr>
            <a:r>
              <a:rPr lang="en-US" b="1" dirty="0">
                <a:latin typeface="Comic Sans MS" pitchFamily="66" charset="0"/>
              </a:rPr>
              <a:t>FROM Project, Department, Employee</a:t>
            </a:r>
          </a:p>
          <a:p>
            <a:pPr lvl="1">
              <a:buFont typeface="Wingdings" pitchFamily="2" charset="2"/>
              <a:buNone/>
            </a:pPr>
            <a:r>
              <a:rPr lang="en-US" b="1" dirty="0">
                <a:latin typeface="Comic Sans MS" pitchFamily="66" charset="0"/>
              </a:rPr>
              <a:t>WHERE </a:t>
            </a:r>
            <a:r>
              <a:rPr lang="en-US" b="1" dirty="0" err="1">
                <a:latin typeface="Comic Sans MS" pitchFamily="66" charset="0"/>
              </a:rPr>
              <a:t>Dnum</a:t>
            </a:r>
            <a:r>
              <a:rPr lang="en-US" b="1" dirty="0">
                <a:latin typeface="Comic Sans MS" pitchFamily="66" charset="0"/>
              </a:rPr>
              <a:t> = </a:t>
            </a:r>
            <a:r>
              <a:rPr lang="en-US" b="1" dirty="0" err="1">
                <a:latin typeface="Comic Sans MS" pitchFamily="66" charset="0"/>
              </a:rPr>
              <a:t>Dnumber</a:t>
            </a:r>
            <a:endParaRPr lang="en-US" b="1" dirty="0">
              <a:latin typeface="Comic Sans MS" pitchFamily="66" charset="0"/>
            </a:endParaRPr>
          </a:p>
          <a:p>
            <a:pPr lvl="1">
              <a:buFont typeface="Wingdings" pitchFamily="2" charset="2"/>
              <a:buNone/>
            </a:pPr>
            <a:r>
              <a:rPr lang="en-US" b="1" dirty="0">
                <a:latin typeface="Comic Sans MS" pitchFamily="66" charset="0"/>
              </a:rPr>
              <a:t>AND </a:t>
            </a:r>
            <a:r>
              <a:rPr lang="en-US" b="1" dirty="0" err="1">
                <a:latin typeface="Comic Sans MS" pitchFamily="66" charset="0"/>
              </a:rPr>
              <a:t>MgrSSN</a:t>
            </a:r>
            <a:r>
              <a:rPr lang="en-US" b="1" dirty="0">
                <a:latin typeface="Comic Sans MS" pitchFamily="66" charset="0"/>
              </a:rPr>
              <a:t> = SSN</a:t>
            </a:r>
          </a:p>
          <a:p>
            <a:pPr lvl="1">
              <a:buFont typeface="Wingdings" pitchFamily="2" charset="2"/>
              <a:buNone/>
            </a:pPr>
            <a:r>
              <a:rPr lang="en-US" b="1" dirty="0">
                <a:latin typeface="Comic Sans MS" pitchFamily="66" charset="0"/>
              </a:rPr>
              <a:t>AND </a:t>
            </a:r>
            <a:r>
              <a:rPr lang="en-US" b="1" dirty="0" err="1">
                <a:latin typeface="Comic Sans MS" pitchFamily="66" charset="0"/>
              </a:rPr>
              <a:t>Plocation</a:t>
            </a:r>
            <a:r>
              <a:rPr lang="en-US" b="1" dirty="0">
                <a:latin typeface="Comic Sans MS" pitchFamily="66" charset="0"/>
              </a:rPr>
              <a:t> = ‘ISB’</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p:txBody>
          <a:bodyPr/>
          <a:lstStyle/>
          <a:p>
            <a:r>
              <a:rPr lang="en-US"/>
              <a:t>… --- Query Graph Example</a:t>
            </a:r>
          </a:p>
        </p:txBody>
      </p:sp>
      <p:sp>
        <p:nvSpPr>
          <p:cNvPr id="1034243" name="Oval 3"/>
          <p:cNvSpPr>
            <a:spLocks noChangeArrowheads="1"/>
          </p:cNvSpPr>
          <p:nvPr/>
        </p:nvSpPr>
        <p:spPr bwMode="auto">
          <a:xfrm>
            <a:off x="914400" y="5029200"/>
            <a:ext cx="2133600" cy="1219200"/>
          </a:xfrm>
          <a:prstGeom prst="ellipse">
            <a:avLst/>
          </a:prstGeom>
          <a:noFill/>
          <a:ln w="9525">
            <a:solidFill>
              <a:schemeClr val="tx1"/>
            </a:solidFill>
            <a:round/>
            <a:headEnd/>
            <a:tailEnd/>
          </a:ln>
          <a:effectLst/>
        </p:spPr>
        <p:txBody>
          <a:bodyPr wrap="none" anchor="ctr"/>
          <a:lstStyle/>
          <a:p>
            <a:endParaRPr lang="en-US"/>
          </a:p>
        </p:txBody>
      </p:sp>
      <p:sp>
        <p:nvSpPr>
          <p:cNvPr id="1034244" name="Oval 4"/>
          <p:cNvSpPr>
            <a:spLocks noChangeArrowheads="1"/>
          </p:cNvSpPr>
          <p:nvPr/>
        </p:nvSpPr>
        <p:spPr bwMode="auto">
          <a:xfrm>
            <a:off x="685800" y="4876800"/>
            <a:ext cx="2590800" cy="1524000"/>
          </a:xfrm>
          <a:prstGeom prst="ellipse">
            <a:avLst/>
          </a:prstGeom>
          <a:noFill/>
          <a:ln w="9525">
            <a:solidFill>
              <a:schemeClr val="tx1"/>
            </a:solidFill>
            <a:round/>
            <a:headEnd/>
            <a:tailEnd/>
          </a:ln>
          <a:effectLst/>
        </p:spPr>
        <p:txBody>
          <a:bodyPr wrap="none" anchor="ctr"/>
          <a:lstStyle/>
          <a:p>
            <a:endParaRPr lang="en-US"/>
          </a:p>
        </p:txBody>
      </p:sp>
      <p:sp>
        <p:nvSpPr>
          <p:cNvPr id="1034245" name="Oval 5"/>
          <p:cNvSpPr>
            <a:spLocks noChangeArrowheads="1"/>
          </p:cNvSpPr>
          <p:nvPr/>
        </p:nvSpPr>
        <p:spPr bwMode="auto">
          <a:xfrm>
            <a:off x="1371600" y="2743200"/>
            <a:ext cx="1066800" cy="990600"/>
          </a:xfrm>
          <a:prstGeom prst="ellipse">
            <a:avLst/>
          </a:prstGeom>
          <a:noFill/>
          <a:ln w="9525">
            <a:solidFill>
              <a:schemeClr val="tx1"/>
            </a:solidFill>
            <a:round/>
            <a:headEnd/>
            <a:tailEnd/>
          </a:ln>
          <a:effectLst/>
        </p:spPr>
        <p:txBody>
          <a:bodyPr wrap="none" anchor="ctr"/>
          <a:lstStyle/>
          <a:p>
            <a:endParaRPr lang="en-US"/>
          </a:p>
        </p:txBody>
      </p:sp>
      <p:sp>
        <p:nvSpPr>
          <p:cNvPr id="1034246" name="Oval 6"/>
          <p:cNvSpPr>
            <a:spLocks noChangeArrowheads="1"/>
          </p:cNvSpPr>
          <p:nvPr/>
        </p:nvSpPr>
        <p:spPr bwMode="auto">
          <a:xfrm>
            <a:off x="4495800" y="2743200"/>
            <a:ext cx="1066800" cy="990600"/>
          </a:xfrm>
          <a:prstGeom prst="ellipse">
            <a:avLst/>
          </a:prstGeom>
          <a:noFill/>
          <a:ln w="9525">
            <a:solidFill>
              <a:schemeClr val="tx1"/>
            </a:solidFill>
            <a:round/>
            <a:headEnd/>
            <a:tailEnd/>
          </a:ln>
          <a:effectLst/>
        </p:spPr>
        <p:txBody>
          <a:bodyPr wrap="none" anchor="ctr"/>
          <a:lstStyle/>
          <a:p>
            <a:endParaRPr lang="en-US"/>
          </a:p>
        </p:txBody>
      </p:sp>
      <p:sp>
        <p:nvSpPr>
          <p:cNvPr id="1034247" name="Oval 7"/>
          <p:cNvSpPr>
            <a:spLocks noChangeArrowheads="1"/>
          </p:cNvSpPr>
          <p:nvPr/>
        </p:nvSpPr>
        <p:spPr bwMode="auto">
          <a:xfrm>
            <a:off x="7772400" y="2743200"/>
            <a:ext cx="1066800" cy="990600"/>
          </a:xfrm>
          <a:prstGeom prst="ellipse">
            <a:avLst/>
          </a:prstGeom>
          <a:noFill/>
          <a:ln w="9525">
            <a:solidFill>
              <a:schemeClr val="tx1"/>
            </a:solidFill>
            <a:round/>
            <a:headEnd/>
            <a:tailEnd/>
          </a:ln>
          <a:effectLst/>
        </p:spPr>
        <p:txBody>
          <a:bodyPr wrap="none" anchor="ctr"/>
          <a:lstStyle/>
          <a:p>
            <a:endParaRPr lang="en-US"/>
          </a:p>
        </p:txBody>
      </p:sp>
      <p:sp>
        <p:nvSpPr>
          <p:cNvPr id="1034248" name="Text Box 8"/>
          <p:cNvSpPr txBox="1">
            <a:spLocks noChangeArrowheads="1"/>
          </p:cNvSpPr>
          <p:nvPr/>
        </p:nvSpPr>
        <p:spPr bwMode="auto">
          <a:xfrm>
            <a:off x="1752600" y="3048000"/>
            <a:ext cx="352425" cy="457200"/>
          </a:xfrm>
          <a:prstGeom prst="rect">
            <a:avLst/>
          </a:prstGeom>
          <a:noFill/>
          <a:ln w="9525">
            <a:noFill/>
            <a:miter lim="800000"/>
            <a:headEnd/>
            <a:tailEnd/>
          </a:ln>
          <a:effectLst/>
        </p:spPr>
        <p:txBody>
          <a:bodyPr wrap="none">
            <a:spAutoFit/>
          </a:bodyPr>
          <a:lstStyle/>
          <a:p>
            <a:r>
              <a:rPr lang="en-US" sz="2400">
                <a:cs typeface="Arial" charset="0"/>
              </a:rPr>
              <a:t>P</a:t>
            </a:r>
          </a:p>
        </p:txBody>
      </p:sp>
      <p:sp>
        <p:nvSpPr>
          <p:cNvPr id="1034249" name="Text Box 9"/>
          <p:cNvSpPr txBox="1">
            <a:spLocks noChangeArrowheads="1"/>
          </p:cNvSpPr>
          <p:nvPr/>
        </p:nvSpPr>
        <p:spPr bwMode="auto">
          <a:xfrm>
            <a:off x="4876800" y="3048000"/>
            <a:ext cx="390525" cy="457200"/>
          </a:xfrm>
          <a:prstGeom prst="rect">
            <a:avLst/>
          </a:prstGeom>
          <a:noFill/>
          <a:ln w="9525">
            <a:noFill/>
            <a:miter lim="800000"/>
            <a:headEnd/>
            <a:tailEnd/>
          </a:ln>
          <a:effectLst/>
        </p:spPr>
        <p:txBody>
          <a:bodyPr wrap="none">
            <a:spAutoFit/>
          </a:bodyPr>
          <a:lstStyle/>
          <a:p>
            <a:r>
              <a:rPr lang="en-US" sz="2400">
                <a:cs typeface="Arial" charset="0"/>
              </a:rPr>
              <a:t>D</a:t>
            </a:r>
          </a:p>
        </p:txBody>
      </p:sp>
      <p:sp>
        <p:nvSpPr>
          <p:cNvPr id="1034250" name="Text Box 10"/>
          <p:cNvSpPr txBox="1">
            <a:spLocks noChangeArrowheads="1"/>
          </p:cNvSpPr>
          <p:nvPr/>
        </p:nvSpPr>
        <p:spPr bwMode="auto">
          <a:xfrm>
            <a:off x="8143875" y="3048000"/>
            <a:ext cx="355600" cy="457200"/>
          </a:xfrm>
          <a:prstGeom prst="rect">
            <a:avLst/>
          </a:prstGeom>
          <a:noFill/>
          <a:ln w="9525">
            <a:noFill/>
            <a:miter lim="800000"/>
            <a:headEnd/>
            <a:tailEnd/>
          </a:ln>
          <a:effectLst/>
        </p:spPr>
        <p:txBody>
          <a:bodyPr wrap="none">
            <a:spAutoFit/>
          </a:bodyPr>
          <a:lstStyle/>
          <a:p>
            <a:r>
              <a:rPr lang="en-US" sz="2400">
                <a:cs typeface="Arial" charset="0"/>
              </a:rPr>
              <a:t>E</a:t>
            </a:r>
          </a:p>
        </p:txBody>
      </p:sp>
      <p:sp>
        <p:nvSpPr>
          <p:cNvPr id="1034251" name="Line 11"/>
          <p:cNvSpPr>
            <a:spLocks noChangeShapeType="1"/>
          </p:cNvSpPr>
          <p:nvPr/>
        </p:nvSpPr>
        <p:spPr bwMode="auto">
          <a:xfrm>
            <a:off x="2438400" y="3200400"/>
            <a:ext cx="2057400" cy="0"/>
          </a:xfrm>
          <a:prstGeom prst="line">
            <a:avLst/>
          </a:prstGeom>
          <a:noFill/>
          <a:ln w="9525">
            <a:solidFill>
              <a:schemeClr val="tx1"/>
            </a:solidFill>
            <a:round/>
            <a:headEnd/>
            <a:tailEnd/>
          </a:ln>
          <a:effectLst/>
        </p:spPr>
        <p:txBody>
          <a:bodyPr/>
          <a:lstStyle/>
          <a:p>
            <a:endParaRPr lang="en-US"/>
          </a:p>
        </p:txBody>
      </p:sp>
      <p:sp>
        <p:nvSpPr>
          <p:cNvPr id="1034252" name="Line 12"/>
          <p:cNvSpPr>
            <a:spLocks noChangeShapeType="1"/>
          </p:cNvSpPr>
          <p:nvPr/>
        </p:nvSpPr>
        <p:spPr bwMode="auto">
          <a:xfrm>
            <a:off x="5562600" y="3200400"/>
            <a:ext cx="2209800" cy="0"/>
          </a:xfrm>
          <a:prstGeom prst="line">
            <a:avLst/>
          </a:prstGeom>
          <a:noFill/>
          <a:ln w="9525">
            <a:solidFill>
              <a:schemeClr val="tx1"/>
            </a:solidFill>
            <a:round/>
            <a:headEnd/>
            <a:tailEnd/>
          </a:ln>
          <a:effectLst/>
        </p:spPr>
        <p:txBody>
          <a:bodyPr/>
          <a:lstStyle/>
          <a:p>
            <a:endParaRPr lang="en-US"/>
          </a:p>
        </p:txBody>
      </p:sp>
      <p:sp>
        <p:nvSpPr>
          <p:cNvPr id="1034253" name="Line 13"/>
          <p:cNvSpPr>
            <a:spLocks noChangeShapeType="1"/>
          </p:cNvSpPr>
          <p:nvPr/>
        </p:nvSpPr>
        <p:spPr bwMode="auto">
          <a:xfrm flipV="1">
            <a:off x="1905000" y="3657600"/>
            <a:ext cx="0" cy="1219200"/>
          </a:xfrm>
          <a:prstGeom prst="line">
            <a:avLst/>
          </a:prstGeom>
          <a:noFill/>
          <a:ln w="9525">
            <a:solidFill>
              <a:schemeClr val="tx1"/>
            </a:solidFill>
            <a:round/>
            <a:headEnd/>
            <a:tailEnd/>
          </a:ln>
          <a:effectLst/>
        </p:spPr>
        <p:txBody>
          <a:bodyPr/>
          <a:lstStyle/>
          <a:p>
            <a:endParaRPr lang="en-US"/>
          </a:p>
        </p:txBody>
      </p:sp>
      <p:sp>
        <p:nvSpPr>
          <p:cNvPr id="1034254" name="Text Box 14"/>
          <p:cNvSpPr txBox="1">
            <a:spLocks noChangeArrowheads="1"/>
          </p:cNvSpPr>
          <p:nvPr/>
        </p:nvSpPr>
        <p:spPr bwMode="auto">
          <a:xfrm>
            <a:off x="1905000" y="4038600"/>
            <a:ext cx="1827936" cy="369332"/>
          </a:xfrm>
          <a:prstGeom prst="rect">
            <a:avLst/>
          </a:prstGeom>
          <a:noFill/>
          <a:ln w="9525">
            <a:noFill/>
            <a:miter lim="800000"/>
            <a:headEnd/>
            <a:tailEnd/>
          </a:ln>
          <a:effectLst/>
        </p:spPr>
        <p:txBody>
          <a:bodyPr wrap="none">
            <a:spAutoFit/>
          </a:bodyPr>
          <a:lstStyle/>
          <a:p>
            <a:r>
              <a:rPr lang="en-US" sz="1800" dirty="0" err="1">
                <a:cs typeface="Arial" charset="0"/>
              </a:rPr>
              <a:t>P.Plocation</a:t>
            </a:r>
            <a:r>
              <a:rPr lang="en-US" sz="1800" dirty="0">
                <a:cs typeface="Arial" charset="0"/>
              </a:rPr>
              <a:t> = ‘ISB’</a:t>
            </a:r>
          </a:p>
        </p:txBody>
      </p:sp>
      <p:sp>
        <p:nvSpPr>
          <p:cNvPr id="1034255" name="Text Box 15"/>
          <p:cNvSpPr txBox="1">
            <a:spLocks noChangeArrowheads="1"/>
          </p:cNvSpPr>
          <p:nvPr/>
        </p:nvSpPr>
        <p:spPr bwMode="auto">
          <a:xfrm>
            <a:off x="2514600" y="2819400"/>
            <a:ext cx="1927225" cy="366713"/>
          </a:xfrm>
          <a:prstGeom prst="rect">
            <a:avLst/>
          </a:prstGeom>
          <a:noFill/>
          <a:ln w="9525">
            <a:noFill/>
            <a:miter lim="800000"/>
            <a:headEnd/>
            <a:tailEnd/>
          </a:ln>
          <a:effectLst/>
        </p:spPr>
        <p:txBody>
          <a:bodyPr wrap="none">
            <a:spAutoFit/>
          </a:bodyPr>
          <a:lstStyle/>
          <a:p>
            <a:r>
              <a:rPr lang="en-US" sz="1800">
                <a:cs typeface="Arial" charset="0"/>
              </a:rPr>
              <a:t>P.Dum=D.Numbr</a:t>
            </a:r>
          </a:p>
        </p:txBody>
      </p:sp>
      <p:sp>
        <p:nvSpPr>
          <p:cNvPr id="1034256" name="Text Box 16"/>
          <p:cNvSpPr txBox="1">
            <a:spLocks noChangeArrowheads="1"/>
          </p:cNvSpPr>
          <p:nvPr/>
        </p:nvSpPr>
        <p:spPr bwMode="auto">
          <a:xfrm>
            <a:off x="781050" y="2241550"/>
            <a:ext cx="2266950" cy="366713"/>
          </a:xfrm>
          <a:prstGeom prst="rect">
            <a:avLst/>
          </a:prstGeom>
          <a:noFill/>
          <a:ln w="9525">
            <a:noFill/>
            <a:miter lim="800000"/>
            <a:headEnd/>
            <a:tailEnd/>
          </a:ln>
          <a:effectLst/>
        </p:spPr>
        <p:txBody>
          <a:bodyPr wrap="none">
            <a:spAutoFit/>
          </a:bodyPr>
          <a:lstStyle/>
          <a:p>
            <a:r>
              <a:rPr lang="en-US" sz="1800">
                <a:cs typeface="Arial" charset="0"/>
              </a:rPr>
              <a:t>[P.Pnumber, P.Dum]</a:t>
            </a:r>
          </a:p>
        </p:txBody>
      </p:sp>
      <p:sp>
        <p:nvSpPr>
          <p:cNvPr id="1034257" name="Text Box 17"/>
          <p:cNvSpPr txBox="1">
            <a:spLocks noChangeArrowheads="1"/>
          </p:cNvSpPr>
          <p:nvPr/>
        </p:nvSpPr>
        <p:spPr bwMode="auto">
          <a:xfrm>
            <a:off x="5715000" y="2833688"/>
            <a:ext cx="1973263" cy="366712"/>
          </a:xfrm>
          <a:prstGeom prst="rect">
            <a:avLst/>
          </a:prstGeom>
          <a:noFill/>
          <a:ln w="9525">
            <a:noFill/>
            <a:miter lim="800000"/>
            <a:headEnd/>
            <a:tailEnd/>
          </a:ln>
          <a:effectLst/>
        </p:spPr>
        <p:txBody>
          <a:bodyPr wrap="none">
            <a:spAutoFit/>
          </a:bodyPr>
          <a:lstStyle/>
          <a:p>
            <a:r>
              <a:rPr lang="en-US" sz="1800">
                <a:cs typeface="Arial" charset="0"/>
              </a:rPr>
              <a:t>D.MgrSSN=E.SSN</a:t>
            </a:r>
          </a:p>
        </p:txBody>
      </p:sp>
      <p:sp>
        <p:nvSpPr>
          <p:cNvPr id="1034258" name="Text Box 18"/>
          <p:cNvSpPr txBox="1">
            <a:spLocks noChangeArrowheads="1"/>
          </p:cNvSpPr>
          <p:nvPr/>
        </p:nvSpPr>
        <p:spPr bwMode="auto">
          <a:xfrm>
            <a:off x="5867400" y="2165350"/>
            <a:ext cx="3275013" cy="366713"/>
          </a:xfrm>
          <a:prstGeom prst="rect">
            <a:avLst/>
          </a:prstGeom>
          <a:noFill/>
          <a:ln w="9525">
            <a:noFill/>
            <a:miter lim="800000"/>
            <a:headEnd/>
            <a:tailEnd/>
          </a:ln>
          <a:effectLst/>
        </p:spPr>
        <p:txBody>
          <a:bodyPr wrap="none">
            <a:spAutoFit/>
          </a:bodyPr>
          <a:lstStyle/>
          <a:p>
            <a:r>
              <a:rPr lang="en-US" sz="1800">
                <a:cs typeface="Arial" charset="0"/>
              </a:rPr>
              <a:t>[E.lname,E.aAddress, E.Bdate]</a:t>
            </a:r>
          </a:p>
        </p:txBody>
      </p:sp>
      <p:sp>
        <p:nvSpPr>
          <p:cNvPr id="1034259" name="Text Box 19"/>
          <p:cNvSpPr txBox="1">
            <a:spLocks noChangeArrowheads="1"/>
          </p:cNvSpPr>
          <p:nvPr/>
        </p:nvSpPr>
        <p:spPr bwMode="auto">
          <a:xfrm>
            <a:off x="1406525" y="5416550"/>
            <a:ext cx="635110" cy="400110"/>
          </a:xfrm>
          <a:prstGeom prst="rect">
            <a:avLst/>
          </a:prstGeom>
          <a:noFill/>
          <a:ln w="9525">
            <a:noFill/>
            <a:miter lim="800000"/>
            <a:headEnd/>
            <a:tailEnd/>
          </a:ln>
          <a:effectLst/>
        </p:spPr>
        <p:txBody>
          <a:bodyPr wrap="none">
            <a:spAutoFit/>
          </a:bodyPr>
          <a:lstStyle/>
          <a:p>
            <a:r>
              <a:rPr lang="en-US" sz="2000" dirty="0">
                <a:cs typeface="Arial" charset="0"/>
              </a:rPr>
              <a:t>‘ISB’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p:txBody>
          <a:bodyPr/>
          <a:lstStyle/>
          <a:p>
            <a:r>
              <a:rPr lang="en-US"/>
              <a:t>- Relational Algebra Transformation …</a:t>
            </a:r>
          </a:p>
        </p:txBody>
      </p:sp>
      <p:sp>
        <p:nvSpPr>
          <p:cNvPr id="1048579" name="Rectangle 3"/>
          <p:cNvSpPr>
            <a:spLocks noGrp="1" noChangeArrowheads="1"/>
          </p:cNvSpPr>
          <p:nvPr>
            <p:ph idx="1"/>
          </p:nvPr>
        </p:nvSpPr>
        <p:spPr>
          <a:xfrm>
            <a:off x="457200" y="1752600"/>
            <a:ext cx="8229600" cy="4572000"/>
          </a:xfrm>
        </p:spPr>
        <p:txBody>
          <a:bodyPr/>
          <a:lstStyle/>
          <a:p>
            <a:pPr>
              <a:lnSpc>
                <a:spcPct val="80000"/>
              </a:lnSpc>
            </a:pPr>
            <a:r>
              <a:rPr lang="en-US" sz="2000"/>
              <a:t>The following list gives a basic selection of relational algebra transformation:</a:t>
            </a:r>
          </a:p>
          <a:p>
            <a:pPr lvl="1">
              <a:lnSpc>
                <a:spcPct val="80000"/>
              </a:lnSpc>
            </a:pPr>
            <a:r>
              <a:rPr lang="en-US" sz="1800" b="1"/>
              <a:t>Cascade of  selection</a:t>
            </a:r>
            <a:r>
              <a:rPr lang="en-US" sz="1800"/>
              <a:t>: Conjunctive selection operations can cascade into individual selection operations</a:t>
            </a:r>
          </a:p>
          <a:p>
            <a:pPr lvl="1">
              <a:lnSpc>
                <a:spcPct val="80000"/>
              </a:lnSpc>
              <a:buFont typeface="Wingdings" pitchFamily="2" charset="2"/>
              <a:buNone/>
            </a:pPr>
            <a:r>
              <a:rPr lang="en-US" sz="2800">
                <a:sym typeface="Symbol" pitchFamily="18" charset="2"/>
              </a:rPr>
              <a:t>           	</a:t>
            </a:r>
            <a:r>
              <a:rPr lang="en-US" sz="2800">
                <a:latin typeface="Comic Sans MS" pitchFamily="66" charset="0"/>
                <a:sym typeface="Symbol" pitchFamily="18" charset="2"/>
              </a:rPr>
              <a:t> </a:t>
            </a:r>
            <a:r>
              <a:rPr lang="en-US" sz="1800">
                <a:latin typeface="Comic Sans MS" pitchFamily="66" charset="0"/>
                <a:sym typeface="Symbol" pitchFamily="18" charset="2"/>
              </a:rPr>
              <a:t>p </a:t>
            </a:r>
            <a:r>
              <a:rPr lang="en-US" sz="1600">
                <a:latin typeface="Comic Sans MS" pitchFamily="66" charset="0"/>
                <a:sym typeface="Symbol" pitchFamily="18" charset="2"/>
              </a:rPr>
              <a:t>AND</a:t>
            </a:r>
            <a:r>
              <a:rPr lang="en-US" sz="1800">
                <a:latin typeface="Comic Sans MS" pitchFamily="66" charset="0"/>
                <a:sym typeface="Symbol" pitchFamily="18" charset="2"/>
              </a:rPr>
              <a:t> q </a:t>
            </a:r>
            <a:r>
              <a:rPr lang="en-US" sz="1600">
                <a:latin typeface="Comic Sans MS" pitchFamily="66" charset="0"/>
                <a:sym typeface="Symbol" pitchFamily="18" charset="2"/>
              </a:rPr>
              <a:t>AND</a:t>
            </a:r>
            <a:r>
              <a:rPr lang="en-US" sz="1800">
                <a:latin typeface="Comic Sans MS" pitchFamily="66" charset="0"/>
                <a:sym typeface="Symbol" pitchFamily="18" charset="2"/>
              </a:rPr>
              <a:t> r (</a:t>
            </a:r>
            <a:r>
              <a:rPr lang="en-US" sz="2400">
                <a:latin typeface="Comic Sans MS" pitchFamily="66" charset="0"/>
                <a:sym typeface="Symbol" pitchFamily="18" charset="2"/>
              </a:rPr>
              <a:t>R</a:t>
            </a:r>
            <a:r>
              <a:rPr lang="en-US" sz="1800">
                <a:latin typeface="Comic Sans MS" pitchFamily="66" charset="0"/>
                <a:sym typeface="Symbol" pitchFamily="18" charset="2"/>
              </a:rPr>
              <a:t>) = </a:t>
            </a:r>
            <a:r>
              <a:rPr lang="en-US" sz="2800">
                <a:latin typeface="Comic Sans MS" pitchFamily="66" charset="0"/>
                <a:sym typeface="Symbol" pitchFamily="18" charset="2"/>
              </a:rPr>
              <a:t></a:t>
            </a:r>
            <a:r>
              <a:rPr lang="en-US" sz="1800">
                <a:latin typeface="Comic Sans MS" pitchFamily="66" charset="0"/>
                <a:sym typeface="Symbol" pitchFamily="18" charset="2"/>
              </a:rPr>
              <a:t>p (</a:t>
            </a:r>
            <a:r>
              <a:rPr lang="en-US" sz="2800">
                <a:latin typeface="Comic Sans MS" pitchFamily="66" charset="0"/>
                <a:sym typeface="Symbol" pitchFamily="18" charset="2"/>
              </a:rPr>
              <a:t></a:t>
            </a:r>
            <a:r>
              <a:rPr lang="en-US" sz="1800">
                <a:latin typeface="Comic Sans MS" pitchFamily="66" charset="0"/>
                <a:sym typeface="Symbol" pitchFamily="18" charset="2"/>
              </a:rPr>
              <a:t>q (</a:t>
            </a:r>
            <a:r>
              <a:rPr lang="en-US" sz="2800">
                <a:latin typeface="Comic Sans MS" pitchFamily="66" charset="0"/>
                <a:sym typeface="Symbol" pitchFamily="18" charset="2"/>
              </a:rPr>
              <a:t></a:t>
            </a:r>
            <a:r>
              <a:rPr lang="en-US" sz="1800">
                <a:latin typeface="Comic Sans MS" pitchFamily="66" charset="0"/>
                <a:sym typeface="Symbol" pitchFamily="18" charset="2"/>
              </a:rPr>
              <a:t>r (</a:t>
            </a:r>
            <a:r>
              <a:rPr lang="en-US" sz="2400">
                <a:latin typeface="Comic Sans MS" pitchFamily="66" charset="0"/>
                <a:sym typeface="Symbol" pitchFamily="18" charset="2"/>
              </a:rPr>
              <a:t>R</a:t>
            </a:r>
            <a:r>
              <a:rPr lang="en-US" sz="1800">
                <a:latin typeface="Comic Sans MS" pitchFamily="66" charset="0"/>
                <a:sym typeface="Symbol" pitchFamily="18" charset="2"/>
              </a:rPr>
              <a:t>)))</a:t>
            </a:r>
          </a:p>
          <a:p>
            <a:pPr lvl="1">
              <a:lnSpc>
                <a:spcPct val="80000"/>
              </a:lnSpc>
            </a:pPr>
            <a:r>
              <a:rPr lang="en-US" sz="1800" b="1"/>
              <a:t>Cascade of  projection</a:t>
            </a:r>
            <a:r>
              <a:rPr lang="en-US" sz="1800"/>
              <a:t>: In a sequence of projection operations, only the last in sequence is required.</a:t>
            </a:r>
          </a:p>
          <a:p>
            <a:pPr lvl="1">
              <a:lnSpc>
                <a:spcPct val="80000"/>
              </a:lnSpc>
              <a:buFont typeface="Wingdings" pitchFamily="2" charset="2"/>
              <a:buNone/>
            </a:pPr>
            <a:r>
              <a:rPr lang="en-US" sz="2800">
                <a:sym typeface="Symbol" pitchFamily="18" charset="2"/>
              </a:rPr>
              <a:t>			</a:t>
            </a:r>
            <a:r>
              <a:rPr lang="en-US" sz="2800">
                <a:latin typeface="Comic Sans MS" pitchFamily="66" charset="0"/>
                <a:sym typeface="Symbol" pitchFamily="18" charset="2"/>
              </a:rPr>
              <a:t></a:t>
            </a:r>
            <a:r>
              <a:rPr lang="en-US" sz="1400">
                <a:latin typeface="Comic Sans MS" pitchFamily="66" charset="0"/>
                <a:sym typeface="Symbol" pitchFamily="18" charset="2"/>
              </a:rPr>
              <a:t>L(</a:t>
            </a:r>
            <a:r>
              <a:rPr lang="en-US" sz="2800">
                <a:latin typeface="Comic Sans MS" pitchFamily="66" charset="0"/>
                <a:sym typeface="Symbol" pitchFamily="18" charset="2"/>
              </a:rPr>
              <a:t></a:t>
            </a:r>
            <a:r>
              <a:rPr lang="en-US" sz="1400">
                <a:latin typeface="Comic Sans MS" pitchFamily="66" charset="0"/>
                <a:sym typeface="Symbol" pitchFamily="18" charset="2"/>
              </a:rPr>
              <a:t>M(…(</a:t>
            </a:r>
            <a:r>
              <a:rPr lang="en-US" sz="2800">
                <a:latin typeface="Comic Sans MS" pitchFamily="66" charset="0"/>
                <a:sym typeface="Symbol" pitchFamily="18" charset="2"/>
              </a:rPr>
              <a:t></a:t>
            </a:r>
            <a:r>
              <a:rPr lang="en-US" sz="1400">
                <a:latin typeface="Comic Sans MS" pitchFamily="66" charset="0"/>
                <a:sym typeface="Symbol" pitchFamily="18" charset="2"/>
              </a:rPr>
              <a:t>N</a:t>
            </a:r>
            <a:r>
              <a:rPr lang="en-US" sz="1800">
                <a:latin typeface="Comic Sans MS" pitchFamily="66" charset="0"/>
                <a:sym typeface="Symbol" pitchFamily="18" charset="2"/>
              </a:rPr>
              <a:t>(</a:t>
            </a:r>
            <a:r>
              <a:rPr lang="en-US" sz="2400">
                <a:latin typeface="Comic Sans MS" pitchFamily="66" charset="0"/>
                <a:sym typeface="Symbol" pitchFamily="18" charset="2"/>
              </a:rPr>
              <a:t>R</a:t>
            </a:r>
            <a:r>
              <a:rPr lang="en-US" sz="1800">
                <a:latin typeface="Comic Sans MS" pitchFamily="66" charset="0"/>
                <a:sym typeface="Symbol" pitchFamily="18" charset="2"/>
              </a:rPr>
              <a:t>) = </a:t>
            </a:r>
            <a:r>
              <a:rPr lang="en-US" sz="2800">
                <a:latin typeface="Comic Sans MS" pitchFamily="66" charset="0"/>
                <a:sym typeface="Symbol" pitchFamily="18" charset="2"/>
              </a:rPr>
              <a:t></a:t>
            </a:r>
            <a:r>
              <a:rPr lang="en-US" sz="1800">
                <a:latin typeface="Comic Sans MS" pitchFamily="66" charset="0"/>
                <a:sym typeface="Symbol" pitchFamily="18" charset="2"/>
              </a:rPr>
              <a:t> </a:t>
            </a:r>
            <a:r>
              <a:rPr lang="en-US" sz="1400">
                <a:latin typeface="Comic Sans MS" pitchFamily="66" charset="0"/>
                <a:sym typeface="Symbol" pitchFamily="18" charset="2"/>
              </a:rPr>
              <a:t>L</a:t>
            </a:r>
            <a:r>
              <a:rPr lang="en-US" sz="2400">
                <a:latin typeface="Comic Sans MS" pitchFamily="66" charset="0"/>
                <a:sym typeface="Symbol" pitchFamily="18" charset="2"/>
              </a:rPr>
              <a:t>(R)</a:t>
            </a:r>
          </a:p>
          <a:p>
            <a:pPr lvl="1">
              <a:lnSpc>
                <a:spcPct val="80000"/>
              </a:lnSpc>
            </a:pPr>
            <a:r>
              <a:rPr lang="en-US" sz="1800" b="1"/>
              <a:t>Commutatively of selection</a:t>
            </a:r>
            <a:r>
              <a:rPr lang="en-US" sz="1800"/>
              <a:t>: A sequence of selection operations are commutative </a:t>
            </a:r>
          </a:p>
          <a:p>
            <a:pPr lvl="1">
              <a:lnSpc>
                <a:spcPct val="80000"/>
              </a:lnSpc>
              <a:buFont typeface="Wingdings" pitchFamily="2" charset="2"/>
              <a:buNone/>
            </a:pPr>
            <a:r>
              <a:rPr lang="en-US" sz="1800"/>
              <a:t>		 	</a:t>
            </a:r>
            <a:r>
              <a:rPr lang="en-US" sz="2800">
                <a:latin typeface="Comic Sans MS" pitchFamily="66" charset="0"/>
                <a:sym typeface="Symbol" pitchFamily="18" charset="2"/>
              </a:rPr>
              <a:t></a:t>
            </a:r>
            <a:r>
              <a:rPr lang="en-US" sz="1600">
                <a:latin typeface="Comic Sans MS" pitchFamily="66" charset="0"/>
                <a:sym typeface="Symbol" pitchFamily="18" charset="2"/>
              </a:rPr>
              <a:t>q</a:t>
            </a:r>
            <a:r>
              <a:rPr lang="en-US" sz="1800">
                <a:latin typeface="Comic Sans MS" pitchFamily="66" charset="0"/>
                <a:sym typeface="Symbol" pitchFamily="18" charset="2"/>
              </a:rPr>
              <a:t>(</a:t>
            </a:r>
            <a:r>
              <a:rPr lang="en-US" sz="2800">
                <a:latin typeface="Comic Sans MS" pitchFamily="66" charset="0"/>
                <a:sym typeface="Symbol" pitchFamily="18" charset="2"/>
              </a:rPr>
              <a:t></a:t>
            </a:r>
            <a:r>
              <a:rPr lang="en-US" sz="1600">
                <a:latin typeface="Comic Sans MS" pitchFamily="66" charset="0"/>
                <a:sym typeface="Symbol" pitchFamily="18" charset="2"/>
              </a:rPr>
              <a:t>p</a:t>
            </a:r>
            <a:r>
              <a:rPr lang="en-US" sz="1800">
                <a:latin typeface="Comic Sans MS" pitchFamily="66" charset="0"/>
                <a:sym typeface="Symbol" pitchFamily="18" charset="2"/>
              </a:rPr>
              <a:t>(</a:t>
            </a:r>
            <a:r>
              <a:rPr lang="en-US" sz="2400">
                <a:latin typeface="Comic Sans MS" pitchFamily="66" charset="0"/>
                <a:sym typeface="Symbol" pitchFamily="18" charset="2"/>
              </a:rPr>
              <a:t>R</a:t>
            </a:r>
            <a:r>
              <a:rPr lang="en-US" sz="1800">
                <a:latin typeface="Comic Sans MS" pitchFamily="66" charset="0"/>
                <a:sym typeface="Symbol" pitchFamily="18" charset="2"/>
              </a:rPr>
              <a:t>)) = </a:t>
            </a:r>
            <a:r>
              <a:rPr lang="en-US" sz="2800">
                <a:latin typeface="Comic Sans MS" pitchFamily="66" charset="0"/>
                <a:sym typeface="Symbol" pitchFamily="18" charset="2"/>
              </a:rPr>
              <a:t></a:t>
            </a:r>
            <a:r>
              <a:rPr lang="en-US" sz="1600">
                <a:latin typeface="Comic Sans MS" pitchFamily="66" charset="0"/>
                <a:sym typeface="Symbol" pitchFamily="18" charset="2"/>
              </a:rPr>
              <a:t>p</a:t>
            </a:r>
            <a:r>
              <a:rPr lang="en-US" sz="1800">
                <a:latin typeface="Comic Sans MS" pitchFamily="66" charset="0"/>
                <a:sym typeface="Symbol" pitchFamily="18" charset="2"/>
              </a:rPr>
              <a:t>(</a:t>
            </a:r>
            <a:r>
              <a:rPr lang="en-US" sz="2800">
                <a:latin typeface="Comic Sans MS" pitchFamily="66" charset="0"/>
                <a:sym typeface="Symbol" pitchFamily="18" charset="2"/>
              </a:rPr>
              <a:t></a:t>
            </a:r>
            <a:r>
              <a:rPr lang="en-US" sz="1600">
                <a:latin typeface="Comic Sans MS" pitchFamily="66" charset="0"/>
                <a:sym typeface="Symbol" pitchFamily="18" charset="2"/>
              </a:rPr>
              <a:t>q</a:t>
            </a:r>
            <a:r>
              <a:rPr lang="en-US" sz="1800">
                <a:latin typeface="Comic Sans MS" pitchFamily="66" charset="0"/>
                <a:sym typeface="Symbol" pitchFamily="18" charset="2"/>
              </a:rPr>
              <a:t>(</a:t>
            </a:r>
            <a:r>
              <a:rPr lang="en-US" sz="2400">
                <a:latin typeface="Comic Sans MS" pitchFamily="66" charset="0"/>
                <a:sym typeface="Symbol" pitchFamily="18" charset="2"/>
              </a:rPr>
              <a:t>R</a:t>
            </a:r>
            <a:r>
              <a:rPr lang="en-US" sz="1800">
                <a:latin typeface="Comic Sans MS" pitchFamily="66" charset="0"/>
                <a:sym typeface="Symbol" pitchFamily="18" charset="2"/>
              </a:rPr>
              <a:t>))</a:t>
            </a:r>
            <a:endParaRPr lang="en-US" sz="1800">
              <a:latin typeface="Comic Sans MS" pitchFamily="66" charset="0"/>
            </a:endParaRPr>
          </a:p>
          <a:p>
            <a:pPr lvl="1">
              <a:lnSpc>
                <a:spcPct val="80000"/>
              </a:lnSpc>
            </a:pPr>
            <a:r>
              <a:rPr lang="en-US" sz="1800" b="1"/>
              <a:t>Associativity of Natural Join and Cross Product</a:t>
            </a:r>
            <a:r>
              <a:rPr lang="en-US" sz="1800"/>
              <a:t>: Natural join (*) and Cross Product (X) are associative:</a:t>
            </a:r>
          </a:p>
          <a:p>
            <a:pPr lvl="1">
              <a:lnSpc>
                <a:spcPct val="80000"/>
              </a:lnSpc>
              <a:buFont typeface="Wingdings" pitchFamily="2" charset="2"/>
              <a:buNone/>
            </a:pPr>
            <a:r>
              <a:rPr lang="en-US" sz="1800"/>
              <a:t>			</a:t>
            </a:r>
            <a:r>
              <a:rPr lang="en-US" sz="1800">
                <a:latin typeface="Comic Sans MS" pitchFamily="66" charset="0"/>
              </a:rPr>
              <a:t>(R * S) * T = R * (S * T)</a:t>
            </a:r>
          </a:p>
          <a:p>
            <a:pPr lvl="1">
              <a:lnSpc>
                <a:spcPct val="80000"/>
              </a:lnSpc>
              <a:buFont typeface="Wingdings" pitchFamily="2" charset="2"/>
              <a:buNone/>
            </a:pPr>
            <a:r>
              <a:rPr lang="en-US" sz="1800">
                <a:latin typeface="Comic Sans MS" pitchFamily="66" charset="0"/>
              </a:rPr>
              <a:t>			(R X S) X T = R X (S X 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p:txBody>
          <a:bodyPr/>
          <a:lstStyle/>
          <a:p>
            <a:r>
              <a:rPr lang="en-US" dirty="0"/>
              <a:t>Heuristic Optimization- Further Details </a:t>
            </a:r>
          </a:p>
        </p:txBody>
      </p:sp>
      <p:sp>
        <p:nvSpPr>
          <p:cNvPr id="1036291" name="Rectangle 3"/>
          <p:cNvSpPr>
            <a:spLocks noGrp="1" noChangeArrowheads="1"/>
          </p:cNvSpPr>
          <p:nvPr>
            <p:ph idx="1"/>
          </p:nvPr>
        </p:nvSpPr>
        <p:spPr>
          <a:xfrm>
            <a:off x="685800" y="1905000"/>
            <a:ext cx="7772400" cy="4419600"/>
          </a:xfrm>
        </p:spPr>
        <p:txBody>
          <a:bodyPr/>
          <a:lstStyle/>
          <a:p>
            <a:r>
              <a:rPr lang="en-US" sz="2000" dirty="0"/>
              <a:t>Perform selection operations as early as possible</a:t>
            </a:r>
          </a:p>
          <a:p>
            <a:r>
              <a:rPr lang="en-US" sz="2000" dirty="0"/>
              <a:t>Perform projection as early as possible</a:t>
            </a:r>
          </a:p>
          <a:p>
            <a:r>
              <a:rPr lang="en-US" sz="2000" dirty="0"/>
              <a:t>Combine Cartesian product with subsequent selection whose predicate represents join condition into a join operation.</a:t>
            </a:r>
          </a:p>
          <a:p>
            <a:r>
              <a:rPr lang="en-US" sz="2000" dirty="0"/>
              <a:t>Use associative of binary operations to rearrange leaf nodes with most restrictive selection operations first.</a:t>
            </a:r>
          </a:p>
          <a:p>
            <a:r>
              <a:rPr lang="en-US" sz="20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474465" y="2451200"/>
            <a:ext cx="1926853" cy="2150403"/>
            <a:chOff x="7700382" y="1690688"/>
            <a:chExt cx="3425516" cy="3822938"/>
          </a:xfrm>
        </p:grpSpPr>
        <p:sp>
          <p:nvSpPr>
            <p:cNvPr id="5"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76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131134" y="1690688"/>
                  <a:ext cx="1131093" cy="61395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1575" i="1">
                                <a:latin typeface="Cambria Math" panose="02040503050406030204" pitchFamily="18" charset="0"/>
                                <a:ea typeface="Cambria Math" charset="0"/>
                                <a:cs typeface="Cambria Math" charset="0"/>
                              </a:rPr>
                            </m:ctrlPr>
                          </m:sSubPr>
                          <m:e>
                            <m:r>
                              <m:rPr>
                                <m:sty m:val="p"/>
                              </m:rPr>
                              <a:rPr lang="el-GR" sz="1575" i="1">
                                <a:latin typeface="Cambria Math" charset="0"/>
                                <a:ea typeface="Cambria Math" charset="0"/>
                                <a:cs typeface="Cambria Math" charset="0"/>
                              </a:rPr>
                              <m:t>Π</m:t>
                            </m:r>
                          </m:e>
                          <m:sub>
                            <m:r>
                              <a:rPr lang="en-US" sz="1575" i="1">
                                <a:latin typeface="Cambria Math" charset="0"/>
                                <a:ea typeface="Cambria Math" charset="0"/>
                                <a:cs typeface="Cambria Math" charset="0"/>
                              </a:rPr>
                              <m:t>𝐴</m:t>
                            </m:r>
                            <m:r>
                              <a:rPr lang="en-US" sz="1575" i="1">
                                <a:latin typeface="Cambria Math" charset="0"/>
                                <a:ea typeface="Cambria Math" charset="0"/>
                                <a:cs typeface="Cambria Math" charset="0"/>
                              </a:rPr>
                              <m:t>,</m:t>
                            </m:r>
                            <m:r>
                              <a:rPr lang="en-US" sz="1575" i="1">
                                <a:latin typeface="Cambria Math" charset="0"/>
                                <a:ea typeface="Cambria Math" charset="0"/>
                                <a:cs typeface="Cambria Math" charset="0"/>
                              </a:rPr>
                              <m:t>𝐷</m:t>
                            </m:r>
                          </m:sub>
                        </m:sSub>
                      </m:oMath>
                    </m:oMathPara>
                  </a14:m>
                  <a:endParaRPr lang="en-US" sz="1519"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134" y="1690688"/>
                  <a:ext cx="1131093" cy="613957"/>
                </a:xfrm>
                <a:prstGeom prst="rect">
                  <a:avLst/>
                </a:prstGeom>
                <a:blipFill>
                  <a:blip r:embed="rId3"/>
                  <a:stretch>
                    <a:fillRect/>
                  </a:stretch>
                </a:blipFill>
              </p:spPr>
              <p:txBody>
                <a:bodyPr/>
                <a:lstStyle/>
                <a:p>
                  <a:r>
                    <a:rPr lang="en-US">
                      <a:noFill/>
                    </a:rPr>
                    <a:t> </a:t>
                  </a:r>
                </a:p>
              </p:txBody>
            </p:sp>
          </mc:Fallback>
        </mc:AlternateContent>
        <p:sp>
          <p:nvSpPr>
            <p:cNvPr id="7" name="TextBox 6"/>
            <p:cNvSpPr txBox="1"/>
            <p:nvPr/>
          </p:nvSpPr>
          <p:spPr>
            <a:xfrm>
              <a:off x="7700382" y="4933866"/>
              <a:ext cx="1200149" cy="579760"/>
            </a:xfrm>
            <a:prstGeom prst="rect">
              <a:avLst/>
            </a:prstGeom>
            <a:noFill/>
          </p:spPr>
          <p:txBody>
            <a:bodyPr wrap="square" rtlCol="0">
              <a:spAutoFit/>
            </a:bodyPr>
            <a:lstStyle/>
            <a:p>
              <a:pPr algn="ctr"/>
              <a:r>
                <a:rPr lang="en-US" sz="1519" dirty="0">
                  <a:solidFill>
                    <a:prstClr val="black"/>
                  </a:solidFill>
                  <a:latin typeface="Calibri" panose="020F0502020204030204"/>
                </a:rPr>
                <a:t>R(A,B)</a:t>
              </a:r>
            </a:p>
          </p:txBody>
        </p:sp>
        <p:sp>
          <p:nvSpPr>
            <p:cNvPr id="8" name="TextBox 7"/>
            <p:cNvSpPr txBox="1"/>
            <p:nvPr/>
          </p:nvSpPr>
          <p:spPr>
            <a:xfrm>
              <a:off x="9152560" y="4933866"/>
              <a:ext cx="1509564" cy="579760"/>
            </a:xfrm>
            <a:prstGeom prst="rect">
              <a:avLst/>
            </a:prstGeom>
            <a:noFill/>
          </p:spPr>
          <p:txBody>
            <a:bodyPr wrap="square" rtlCol="0">
              <a:spAutoFit/>
            </a:bodyPr>
            <a:lstStyle/>
            <a:p>
              <a:pPr algn="ctr"/>
              <a:r>
                <a:rPr lang="en-US" sz="1519" dirty="0">
                  <a:solidFill>
                    <a:prstClr val="black"/>
                  </a:solidFill>
                  <a:latin typeface="Calibri" panose="020F0502020204030204"/>
                </a:rPr>
                <a:t>S(B,C)</a:t>
              </a:r>
            </a:p>
          </p:txBody>
        </p:sp>
        <p:cxnSp>
          <p:nvCxnSpPr>
            <p:cNvPr id="9" name="Straight Connector 8"/>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763902" y="3958135"/>
              <a:ext cx="1361996" cy="579760"/>
            </a:xfrm>
            <a:prstGeom prst="rect">
              <a:avLst/>
            </a:prstGeom>
            <a:noFill/>
          </p:spPr>
          <p:txBody>
            <a:bodyPr wrap="square" rtlCol="0">
              <a:spAutoFit/>
            </a:bodyPr>
            <a:lstStyle/>
            <a:p>
              <a:pPr algn="ctr"/>
              <a:r>
                <a:rPr lang="en-US" sz="1519" dirty="0">
                  <a:solidFill>
                    <a:prstClr val="black"/>
                  </a:solidFill>
                  <a:latin typeface="Calibri" panose="020F0502020204030204"/>
                </a:rPr>
                <a:t>T(C,D)</a:t>
              </a:r>
            </a:p>
          </p:txBody>
        </p:sp>
        <p:cxnSp>
          <p:nvCxnSpPr>
            <p:cNvPr id="14" name="Straight Connector 13"/>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760">
                <a:solidFill>
                  <a:prstClr val="black"/>
                </a:solidFill>
                <a:latin typeface="Calibri" panose="020F0502020204030204"/>
              </a:endParaRPr>
            </a:p>
          </p:txBody>
        </p:sp>
        <p:sp>
          <p:nvSpPr>
            <p:cNvPr id="18" name="TextBox 17"/>
            <p:cNvSpPr txBox="1"/>
            <p:nvPr/>
          </p:nvSpPr>
          <p:spPr>
            <a:xfrm>
              <a:off x="8996110" y="2340519"/>
              <a:ext cx="1401139" cy="579760"/>
            </a:xfrm>
            <a:prstGeom prst="rect">
              <a:avLst/>
            </a:prstGeom>
            <a:noFill/>
          </p:spPr>
          <p:txBody>
            <a:bodyPr wrap="square" rtlCol="0">
              <a:spAutoFit/>
            </a:bodyPr>
            <a:lstStyle/>
            <a:p>
              <a:pPr algn="ctr"/>
              <a:r>
                <a:rPr lang="en-US" sz="1519" dirty="0" err="1">
                  <a:solidFill>
                    <a:prstClr val="black"/>
                  </a:solidFill>
                  <a:latin typeface="Symbol"/>
                </a:rPr>
                <a:t>s</a:t>
              </a:r>
              <a:r>
                <a:rPr lang="en-US" sz="1519" baseline="-25000" dirty="0" err="1">
                  <a:solidFill>
                    <a:prstClr val="black"/>
                  </a:solidFill>
                  <a:latin typeface="Symbol"/>
                </a:rPr>
                <a:t>A</a:t>
              </a:r>
              <a:r>
                <a:rPr lang="en-US" sz="1519" baseline="-25000" dirty="0">
                  <a:solidFill>
                    <a:prstClr val="black"/>
                  </a:solidFill>
                  <a:latin typeface="Symbol"/>
                </a:rPr>
                <a:t>&lt;10</a:t>
              </a:r>
              <a:endParaRPr lang="en-US" sz="1519" baseline="-25000" dirty="0">
                <a:solidFill>
                  <a:prstClr val="black"/>
                </a:solidFill>
                <a:latin typeface="Calibri" panose="020F0502020204030204"/>
              </a:endParaRPr>
            </a:p>
          </p:txBody>
        </p:sp>
        <p:cxnSp>
          <p:nvCxnSpPr>
            <p:cNvPr id="19" name="Straight Connector 18"/>
            <p:cNvCxnSpPr>
              <a:endCxn id="18" idx="2"/>
            </p:cNvCxnSpPr>
            <p:nvPr/>
          </p:nvCxnSpPr>
          <p:spPr>
            <a:xfrm flipV="1">
              <a:off x="9696680" y="2920279"/>
              <a:ext cx="0" cy="180183"/>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9712156" y="2216566"/>
              <a:ext cx="1" cy="275192"/>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p:cNvSpPr txBox="1"/>
              <p:nvPr/>
            </p:nvSpPr>
            <p:spPr>
              <a:xfrm>
                <a:off x="1722958" y="4410061"/>
                <a:ext cx="3024674"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025" i="1">
                              <a:latin typeface="Cambria Math" panose="02040503050406030204" pitchFamily="18" charset="0"/>
                              <a:ea typeface="Cambria Math" charset="0"/>
                              <a:cs typeface="Cambria Math" charset="0"/>
                            </a:rPr>
                          </m:ctrlPr>
                        </m:sSubPr>
                        <m:e>
                          <m:r>
                            <m:rPr>
                              <m:sty m:val="p"/>
                            </m:rPr>
                            <a:rPr lang="el-GR" sz="2025" i="1">
                              <a:latin typeface="Cambria Math" charset="0"/>
                              <a:ea typeface="Cambria Math" charset="0"/>
                              <a:cs typeface="Cambria Math" charset="0"/>
                            </a:rPr>
                            <m:t>Π</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𝐷</m:t>
                          </m:r>
                        </m:sub>
                      </m:sSub>
                      <m:r>
                        <a:rPr lang="en-US" sz="2025" i="1">
                          <a:latin typeface="Cambria Math" charset="0"/>
                          <a:ea typeface="Cambria Math" charset="0"/>
                          <a:cs typeface="Cambria Math" charset="0"/>
                        </a:rPr>
                        <m:t>(</m:t>
                      </m:r>
                      <m:sSub>
                        <m:sSubPr>
                          <m:ctrlPr>
                            <a:rPr lang="en-US" sz="2025" i="1">
                              <a:latin typeface="Cambria Math" panose="02040503050406030204" pitchFamily="18" charset="0"/>
                              <a:ea typeface="Cambria Math" charset="0"/>
                              <a:cs typeface="Cambria Math" charset="0"/>
                            </a:rPr>
                          </m:ctrlPr>
                        </m:sSubPr>
                        <m:e>
                          <m:r>
                            <a:rPr lang="en-US" sz="2025" i="1">
                              <a:latin typeface="Cambria Math" charset="0"/>
                              <a:ea typeface="Cambria Math" charset="0"/>
                              <a:cs typeface="Cambria Math" charset="0"/>
                            </a:rPr>
                            <m:t>𝜎</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&lt;10</m:t>
                          </m:r>
                        </m:sub>
                      </m:sSub>
                      <m:d>
                        <m:dPr>
                          <m:ctrlPr>
                            <a:rPr lang="en-US" sz="2025" i="1">
                              <a:latin typeface="Cambria Math" panose="02040503050406030204" pitchFamily="18" charset="0"/>
                              <a:ea typeface="Cambria Math" charset="0"/>
                              <a:cs typeface="Cambria Math" charset="0"/>
                            </a:rPr>
                          </m:ctrlPr>
                        </m:dPr>
                        <m:e>
                          <m:r>
                            <a:rPr lang="en-US" sz="2025" i="1">
                              <a:latin typeface="Cambria Math" charset="0"/>
                              <a:ea typeface="Cambria Math" charset="0"/>
                              <a:cs typeface="Cambria Math" charset="0"/>
                            </a:rPr>
                            <m:t>𝑇</m:t>
                          </m:r>
                          <m:r>
                            <a:rPr lang="en-US" sz="2025" i="1">
                              <a:latin typeface="Cambria Math" charset="0"/>
                              <a:ea typeface="Cambria Math" charset="0"/>
                              <a:cs typeface="Cambria Math" charset="0"/>
                            </a:rPr>
                            <m:t>⋈</m:t>
                          </m:r>
                          <m:d>
                            <m:dPr>
                              <m:ctrlPr>
                                <a:rPr lang="en-US" sz="2025" i="1">
                                  <a:latin typeface="Cambria Math" panose="02040503050406030204" pitchFamily="18" charset="0"/>
                                  <a:ea typeface="Cambria Math" charset="0"/>
                                  <a:cs typeface="Cambria Math" charset="0"/>
                                </a:rPr>
                              </m:ctrlPr>
                            </m:dPr>
                            <m:e>
                              <m:r>
                                <a:rPr lang="en-US" sz="2025" i="1">
                                  <a:latin typeface="Cambria Math" charset="0"/>
                                  <a:ea typeface="Cambria Math" charset="0"/>
                                  <a:cs typeface="Cambria Math" charset="0"/>
                                </a:rPr>
                                <m:t>𝑅</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𝑆</m:t>
                              </m:r>
                            </m:e>
                          </m:d>
                        </m:e>
                      </m:d>
                      <m:r>
                        <a:rPr lang="en-US" sz="2025" i="1">
                          <a:latin typeface="Cambria Math" charset="0"/>
                          <a:ea typeface="Cambria Math" charset="0"/>
                          <a:cs typeface="Cambria Math" charset="0"/>
                        </a:rPr>
                        <m:t>)</m:t>
                      </m:r>
                    </m:oMath>
                  </m:oMathPara>
                </a14:m>
                <a:endParaRPr lang="en-US" sz="2025" dirty="0"/>
              </a:p>
            </p:txBody>
          </p:sp>
        </mc:Choice>
        <mc:Fallback xmlns="">
          <p:sp>
            <p:nvSpPr>
              <p:cNvPr id="24" name="TextBox 23"/>
              <p:cNvSpPr txBox="1">
                <a:spLocks noRot="1" noChangeAspect="1" noMove="1" noResize="1" noEditPoints="1" noAdjustHandles="1" noChangeArrowheads="1" noChangeShapeType="1" noTextEdit="1"/>
              </p:cNvSpPr>
              <p:nvPr/>
            </p:nvSpPr>
            <p:spPr>
              <a:xfrm>
                <a:off x="1722958" y="4410061"/>
                <a:ext cx="3024674" cy="351699"/>
              </a:xfrm>
              <a:prstGeom prst="rect">
                <a:avLst/>
              </a:prstGeom>
              <a:blipFill>
                <a:blip r:embed="rId4"/>
                <a:stretch>
                  <a:fillRect l="-1255" r="-2092" b="-20690"/>
                </a:stretch>
              </a:blipFill>
            </p:spPr>
            <p:txBody>
              <a:bodyPr/>
              <a:lstStyle/>
              <a:p>
                <a:r>
                  <a:rPr lang="en-US">
                    <a:noFill/>
                  </a:rPr>
                  <a:t> </a:t>
                </a:r>
              </a:p>
            </p:txBody>
          </p:sp>
        </mc:Fallback>
      </mc:AlternateContent>
      <p:sp>
        <p:nvSpPr>
          <p:cNvPr id="25" name="Rectangle 35"/>
          <p:cNvSpPr>
            <a:spLocks noChangeArrowheads="1"/>
          </p:cNvSpPr>
          <p:nvPr/>
        </p:nvSpPr>
        <p:spPr bwMode="auto">
          <a:xfrm>
            <a:off x="1722958" y="2678630"/>
            <a:ext cx="1931888" cy="102720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1350" dirty="0">
                <a:solidFill>
                  <a:schemeClr val="accent2"/>
                </a:solidFill>
                <a:latin typeface="Menlo" charset="0"/>
                <a:ea typeface="Menlo" charset="0"/>
                <a:cs typeface="Menlo" charset="0"/>
              </a:rPr>
              <a:t>SELECT</a:t>
            </a:r>
            <a:r>
              <a:rPr lang="en-US" sz="1350" dirty="0">
                <a:latin typeface="Menlo" charset="0"/>
                <a:ea typeface="Menlo" charset="0"/>
                <a:cs typeface="Menlo" charset="0"/>
              </a:rPr>
              <a:t> R.A,T.D</a:t>
            </a:r>
          </a:p>
          <a:p>
            <a:pPr>
              <a:lnSpc>
                <a:spcPct val="90000"/>
              </a:lnSpc>
              <a:buFontTx/>
              <a:buNone/>
            </a:pPr>
            <a:r>
              <a:rPr lang="en-US" sz="1350" dirty="0">
                <a:solidFill>
                  <a:schemeClr val="accent2"/>
                </a:solidFill>
                <a:latin typeface="Menlo" charset="0"/>
                <a:ea typeface="Menlo" charset="0"/>
                <a:cs typeface="Menlo" charset="0"/>
              </a:rPr>
              <a:t>FROM </a:t>
            </a:r>
            <a:r>
              <a:rPr lang="en-US" sz="1350" dirty="0">
                <a:latin typeface="Menlo" charset="0"/>
                <a:ea typeface="Menlo" charset="0"/>
                <a:cs typeface="Menlo" charset="0"/>
              </a:rPr>
              <a:t>R,S,T</a:t>
            </a:r>
          </a:p>
          <a:p>
            <a:pPr>
              <a:lnSpc>
                <a:spcPct val="90000"/>
              </a:lnSpc>
              <a:buFontTx/>
              <a:buNone/>
            </a:pPr>
            <a:r>
              <a:rPr lang="en-US" sz="1350" dirty="0">
                <a:solidFill>
                  <a:schemeClr val="accent2"/>
                </a:solidFill>
                <a:latin typeface="Menlo" charset="0"/>
                <a:ea typeface="Menlo" charset="0"/>
                <a:cs typeface="Menlo" charset="0"/>
              </a:rPr>
              <a:t>WHERE</a:t>
            </a:r>
            <a:r>
              <a:rPr lang="en-US" sz="1350" dirty="0">
                <a:latin typeface="Menlo" charset="0"/>
                <a:ea typeface="Menlo" charset="0"/>
                <a:cs typeface="Menlo" charset="0"/>
              </a:rPr>
              <a:t> R.B = S.B</a:t>
            </a:r>
          </a:p>
          <a:p>
            <a:pPr>
              <a:lnSpc>
                <a:spcPct val="90000"/>
              </a:lnSpc>
              <a:buFontTx/>
              <a:buNone/>
            </a:pPr>
            <a:r>
              <a:rPr lang="en-US" sz="1350" dirty="0">
                <a:latin typeface="Menlo" charset="0"/>
                <a:ea typeface="Menlo" charset="0"/>
                <a:cs typeface="Menlo" charset="0"/>
              </a:rPr>
              <a:t>  AND S.C = T.C</a:t>
            </a:r>
          </a:p>
          <a:p>
            <a:pPr>
              <a:lnSpc>
                <a:spcPct val="90000"/>
              </a:lnSpc>
              <a:buFontTx/>
              <a:buNone/>
            </a:pPr>
            <a:r>
              <a:rPr lang="en-US" sz="1350" dirty="0">
                <a:latin typeface="Menlo" charset="0"/>
                <a:ea typeface="Menlo" charset="0"/>
                <a:cs typeface="Menlo" charset="0"/>
              </a:rPr>
              <a:t>  AND R.A &lt; 10;</a:t>
            </a:r>
          </a:p>
        </p:txBody>
      </p:sp>
      <p:sp>
        <p:nvSpPr>
          <p:cNvPr id="26" name="Rectangle 35"/>
          <p:cNvSpPr>
            <a:spLocks noChangeArrowheads="1"/>
          </p:cNvSpPr>
          <p:nvPr/>
        </p:nvSpPr>
        <p:spPr bwMode="auto">
          <a:xfrm>
            <a:off x="1718144" y="2342582"/>
            <a:ext cx="1936703" cy="2326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1013" dirty="0">
                <a:solidFill>
                  <a:schemeClr val="accent2"/>
                </a:solidFill>
                <a:latin typeface="Menlo" charset="0"/>
                <a:ea typeface="Menlo" charset="0"/>
                <a:cs typeface="Menlo" charset="0"/>
              </a:rPr>
              <a:t>R(A,B)  S(B,C)  T(C,D)</a:t>
            </a:r>
          </a:p>
        </p:txBody>
      </p:sp>
      <p:sp>
        <p:nvSpPr>
          <p:cNvPr id="27" name="Title 1"/>
          <p:cNvSpPr>
            <a:spLocks noGrp="1"/>
          </p:cNvSpPr>
          <p:nvPr>
            <p:ph type="title"/>
          </p:nvPr>
        </p:nvSpPr>
        <p:spPr/>
        <p:txBody>
          <a:bodyPr>
            <a:normAutofit fontScale="90000"/>
          </a:bodyPr>
          <a:lstStyle/>
          <a:p>
            <a:r>
              <a:rPr lang="en-US" dirty="0"/>
              <a:t>Given an SQL Query, Let we Translate it into its Relational Algebra Expression and Then Optimize</a:t>
            </a:r>
          </a:p>
        </p:txBody>
      </p:sp>
      <p:sp>
        <p:nvSpPr>
          <p:cNvPr id="13" name="Slide Number Placeholder 12"/>
          <p:cNvSpPr>
            <a:spLocks noGrp="1"/>
          </p:cNvSpPr>
          <p:nvPr>
            <p:ph type="sldNum" sz="quarter" idx="12"/>
          </p:nvPr>
        </p:nvSpPr>
        <p:spPr/>
        <p:txBody>
          <a:bodyPr/>
          <a:lstStyle/>
          <a:p>
            <a:fld id="{D9689D17-8382-4C64-A239-6A881ADCA618}" type="slidenum">
              <a:rPr lang="en-US" smtClean="0"/>
              <a:t>18</a:t>
            </a:fld>
            <a:endParaRPr lang="en-US"/>
          </a:p>
        </p:txBody>
      </p:sp>
      <p:sp>
        <p:nvSpPr>
          <p:cNvPr id="2" name="Down Arrow 1"/>
          <p:cNvSpPr/>
          <p:nvPr/>
        </p:nvSpPr>
        <p:spPr>
          <a:xfrm>
            <a:off x="2916538" y="3861211"/>
            <a:ext cx="287754" cy="37385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13"/>
          </a:p>
        </p:txBody>
      </p:sp>
      <p:sp>
        <p:nvSpPr>
          <p:cNvPr id="29" name="Down Arrow 28"/>
          <p:cNvSpPr/>
          <p:nvPr/>
        </p:nvSpPr>
        <p:spPr>
          <a:xfrm rot="13977226">
            <a:off x="5010904" y="3936255"/>
            <a:ext cx="287754" cy="65654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13"/>
          </a:p>
        </p:txBody>
      </p:sp>
      <p:sp>
        <p:nvSpPr>
          <p:cNvPr id="4" name="Rectangle 3">
            <a:extLst>
              <a:ext uri="{FF2B5EF4-FFF2-40B4-BE49-F238E27FC236}">
                <a16:creationId xmlns:a16="http://schemas.microsoft.com/office/drawing/2014/main" id="{75BA0BB4-6045-5345-8C92-F93B69C54B2D}"/>
              </a:ext>
            </a:extLst>
          </p:cNvPr>
          <p:cNvSpPr/>
          <p:nvPr/>
        </p:nvSpPr>
        <p:spPr>
          <a:xfrm>
            <a:off x="1540142" y="5288474"/>
            <a:ext cx="7473521" cy="461665"/>
          </a:xfrm>
          <a:prstGeom prst="rect">
            <a:avLst/>
          </a:prstGeom>
        </p:spPr>
        <p:txBody>
          <a:bodyPr wrap="none">
            <a:spAutoFit/>
          </a:bodyPr>
          <a:lstStyle/>
          <a:p>
            <a:r>
              <a:rPr lang="en-US" sz="2400" b="1" dirty="0">
                <a:solidFill>
                  <a:srgbClr val="FF0000"/>
                </a:solidFill>
              </a:rPr>
              <a:t>Can we Optimize this Query Execution Plan ?</a:t>
            </a:r>
          </a:p>
        </p:txBody>
      </p:sp>
    </p:spTree>
    <p:extLst>
      <p:ext uri="{BB962C8B-B14F-4D97-AF65-F5344CB8AC3E}">
        <p14:creationId xmlns:p14="http://schemas.microsoft.com/office/powerpoint/2010/main" val="332951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 grpId="0" animBg="1"/>
      <p:bldP spid="29"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6542541" y="3505542"/>
            <a:ext cx="180541" cy="35960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76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6321341" y="2802076"/>
                <a:ext cx="636241" cy="34535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1575" i="1">
                              <a:latin typeface="Cambria Math" panose="02040503050406030204" pitchFamily="18" charset="0"/>
                              <a:ea typeface="Cambria Math" charset="0"/>
                              <a:cs typeface="Cambria Math" charset="0"/>
                            </a:rPr>
                          </m:ctrlPr>
                        </m:sSubPr>
                        <m:e>
                          <m:r>
                            <m:rPr>
                              <m:sty m:val="p"/>
                            </m:rPr>
                            <a:rPr lang="el-GR" sz="1575" i="1">
                              <a:latin typeface="Cambria Math" charset="0"/>
                              <a:ea typeface="Cambria Math" charset="0"/>
                              <a:cs typeface="Cambria Math" charset="0"/>
                            </a:rPr>
                            <m:t>Π</m:t>
                          </m:r>
                        </m:e>
                        <m:sub>
                          <m:r>
                            <a:rPr lang="en-US" sz="1575" i="1">
                              <a:latin typeface="Cambria Math" charset="0"/>
                              <a:ea typeface="Cambria Math" charset="0"/>
                              <a:cs typeface="Cambria Math" charset="0"/>
                            </a:rPr>
                            <m:t>𝐴</m:t>
                          </m:r>
                          <m:r>
                            <a:rPr lang="en-US" sz="1575" i="1">
                              <a:latin typeface="Cambria Math" charset="0"/>
                              <a:ea typeface="Cambria Math" charset="0"/>
                              <a:cs typeface="Cambria Math" charset="0"/>
                            </a:rPr>
                            <m:t>,</m:t>
                          </m:r>
                          <m:r>
                            <a:rPr lang="en-US" sz="1575" i="1">
                              <a:latin typeface="Cambria Math" charset="0"/>
                              <a:ea typeface="Cambria Math" charset="0"/>
                              <a:cs typeface="Cambria Math" charset="0"/>
                            </a:rPr>
                            <m:t>𝐷</m:t>
                          </m:r>
                        </m:sub>
                      </m:sSub>
                    </m:oMath>
                  </m:oMathPara>
                </a14:m>
                <a:endParaRPr lang="en-US" sz="1519"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321341" y="2802076"/>
                <a:ext cx="636241" cy="345351"/>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5516543" y="4626364"/>
            <a:ext cx="675085" cy="326115"/>
          </a:xfrm>
          <a:prstGeom prst="rect">
            <a:avLst/>
          </a:prstGeom>
          <a:noFill/>
        </p:spPr>
        <p:txBody>
          <a:bodyPr wrap="square" rtlCol="0">
            <a:spAutoFit/>
          </a:bodyPr>
          <a:lstStyle/>
          <a:p>
            <a:pPr algn="ctr"/>
            <a:r>
              <a:rPr lang="en-US" sz="1519" dirty="0">
                <a:solidFill>
                  <a:prstClr val="black"/>
                </a:solidFill>
                <a:latin typeface="Calibri" panose="020F0502020204030204"/>
              </a:rPr>
              <a:t>R(A,B)</a:t>
            </a:r>
          </a:p>
        </p:txBody>
      </p:sp>
      <p:sp>
        <p:nvSpPr>
          <p:cNvPr id="8" name="TextBox 7"/>
          <p:cNvSpPr txBox="1"/>
          <p:nvPr/>
        </p:nvSpPr>
        <p:spPr>
          <a:xfrm>
            <a:off x="6333394" y="4626364"/>
            <a:ext cx="761482" cy="326115"/>
          </a:xfrm>
          <a:prstGeom prst="rect">
            <a:avLst/>
          </a:prstGeom>
          <a:noFill/>
        </p:spPr>
        <p:txBody>
          <a:bodyPr wrap="square" rtlCol="0">
            <a:spAutoFit/>
          </a:bodyPr>
          <a:lstStyle/>
          <a:p>
            <a:pPr algn="ctr"/>
            <a:r>
              <a:rPr lang="en-US" sz="1519" dirty="0">
                <a:solidFill>
                  <a:prstClr val="black"/>
                </a:solidFill>
                <a:latin typeface="Calibri" panose="020F0502020204030204"/>
              </a:rPr>
              <a:t>S(B,C)</a:t>
            </a:r>
          </a:p>
        </p:txBody>
      </p:sp>
      <p:cxnSp>
        <p:nvCxnSpPr>
          <p:cNvPr id="9" name="Straight Connector 8"/>
          <p:cNvCxnSpPr/>
          <p:nvPr/>
        </p:nvCxnSpPr>
        <p:spPr>
          <a:xfrm rot="5400000" flipH="1" flipV="1">
            <a:off x="5852281" y="4376307"/>
            <a:ext cx="292499" cy="2076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6288201" y="4408875"/>
            <a:ext cx="292499" cy="1424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6245390" y="3820640"/>
            <a:ext cx="260298" cy="3918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677273" y="4077514"/>
            <a:ext cx="850591" cy="326115"/>
          </a:xfrm>
          <a:prstGeom prst="rect">
            <a:avLst/>
          </a:prstGeom>
          <a:noFill/>
        </p:spPr>
        <p:txBody>
          <a:bodyPr wrap="square" rtlCol="0">
            <a:spAutoFit/>
          </a:bodyPr>
          <a:lstStyle/>
          <a:p>
            <a:pPr algn="ctr"/>
            <a:r>
              <a:rPr lang="en-US" sz="1519" dirty="0">
                <a:solidFill>
                  <a:prstClr val="black"/>
                </a:solidFill>
                <a:latin typeface="Calibri" panose="020F0502020204030204"/>
              </a:rPr>
              <a:t>T(C,D)</a:t>
            </a:r>
          </a:p>
        </p:txBody>
      </p:sp>
      <p:cxnSp>
        <p:nvCxnSpPr>
          <p:cNvPr id="14" name="Straight Connector 13"/>
          <p:cNvCxnSpPr/>
          <p:nvPr/>
        </p:nvCxnSpPr>
        <p:spPr>
          <a:xfrm flipH="1" flipV="1">
            <a:off x="6791442" y="3820640"/>
            <a:ext cx="171496" cy="238413"/>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6155121" y="4032725"/>
            <a:ext cx="180541" cy="35960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760">
              <a:solidFill>
                <a:prstClr val="black"/>
              </a:solidFill>
              <a:latin typeface="Calibri" panose="020F0502020204030204"/>
            </a:endParaRPr>
          </a:p>
        </p:txBody>
      </p:sp>
      <p:sp>
        <p:nvSpPr>
          <p:cNvPr id="18" name="TextBox 17"/>
          <p:cNvSpPr txBox="1"/>
          <p:nvPr/>
        </p:nvSpPr>
        <p:spPr>
          <a:xfrm>
            <a:off x="6245391" y="3167606"/>
            <a:ext cx="788141" cy="326115"/>
          </a:xfrm>
          <a:prstGeom prst="rect">
            <a:avLst/>
          </a:prstGeom>
          <a:noFill/>
        </p:spPr>
        <p:txBody>
          <a:bodyPr wrap="square" rtlCol="0">
            <a:spAutoFit/>
          </a:bodyPr>
          <a:lstStyle/>
          <a:p>
            <a:pPr algn="ctr"/>
            <a:r>
              <a:rPr lang="en-US" sz="1519" dirty="0" err="1">
                <a:solidFill>
                  <a:prstClr val="black"/>
                </a:solidFill>
                <a:latin typeface="Symbol"/>
              </a:rPr>
              <a:t>s</a:t>
            </a:r>
            <a:r>
              <a:rPr lang="en-US" sz="1519" baseline="-25000" dirty="0" err="1">
                <a:solidFill>
                  <a:prstClr val="black"/>
                </a:solidFill>
                <a:latin typeface="Symbol"/>
              </a:rPr>
              <a:t>A</a:t>
            </a:r>
            <a:r>
              <a:rPr lang="en-US" sz="1519" baseline="-25000" dirty="0">
                <a:solidFill>
                  <a:prstClr val="black"/>
                </a:solidFill>
                <a:latin typeface="Symbol"/>
              </a:rPr>
              <a:t>&lt;10</a:t>
            </a:r>
            <a:endParaRPr lang="en-US" sz="1519" baseline="-25000" dirty="0">
              <a:solidFill>
                <a:prstClr val="black"/>
              </a:solidFill>
              <a:latin typeface="Calibri" panose="020F0502020204030204"/>
            </a:endParaRPr>
          </a:p>
        </p:txBody>
      </p:sp>
      <p:cxnSp>
        <p:nvCxnSpPr>
          <p:cNvPr id="19" name="Straight Connector 18"/>
          <p:cNvCxnSpPr>
            <a:endCxn id="18" idx="2"/>
          </p:cNvCxnSpPr>
          <p:nvPr/>
        </p:nvCxnSpPr>
        <p:spPr>
          <a:xfrm flipV="1">
            <a:off x="6639461" y="3493721"/>
            <a:ext cx="1" cy="1013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6648166" y="3097881"/>
            <a:ext cx="1" cy="154796"/>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765035" y="4760935"/>
                <a:ext cx="3024674"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025" i="1">
                              <a:latin typeface="Cambria Math" panose="02040503050406030204" pitchFamily="18" charset="0"/>
                              <a:ea typeface="Cambria Math" charset="0"/>
                              <a:cs typeface="Cambria Math" charset="0"/>
                            </a:rPr>
                          </m:ctrlPr>
                        </m:sSubPr>
                        <m:e>
                          <m:r>
                            <m:rPr>
                              <m:sty m:val="p"/>
                            </m:rPr>
                            <a:rPr lang="el-GR" sz="2025" i="1">
                              <a:latin typeface="Cambria Math" charset="0"/>
                              <a:ea typeface="Cambria Math" charset="0"/>
                              <a:cs typeface="Cambria Math" charset="0"/>
                            </a:rPr>
                            <m:t>Π</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𝐷</m:t>
                          </m:r>
                        </m:sub>
                      </m:sSub>
                      <m:r>
                        <a:rPr lang="en-US" sz="2025" i="1">
                          <a:latin typeface="Cambria Math" charset="0"/>
                          <a:ea typeface="Cambria Math" charset="0"/>
                          <a:cs typeface="Cambria Math" charset="0"/>
                        </a:rPr>
                        <m:t>(</m:t>
                      </m:r>
                      <m:sSub>
                        <m:sSubPr>
                          <m:ctrlPr>
                            <a:rPr lang="en-US" sz="2025" i="1">
                              <a:latin typeface="Cambria Math" panose="02040503050406030204" pitchFamily="18" charset="0"/>
                              <a:ea typeface="Cambria Math" charset="0"/>
                              <a:cs typeface="Cambria Math" charset="0"/>
                            </a:rPr>
                          </m:ctrlPr>
                        </m:sSubPr>
                        <m:e>
                          <m:r>
                            <a:rPr lang="en-US" sz="2025" i="1">
                              <a:latin typeface="Cambria Math" charset="0"/>
                              <a:ea typeface="Cambria Math" charset="0"/>
                              <a:cs typeface="Cambria Math" charset="0"/>
                            </a:rPr>
                            <m:t>𝜎</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&lt;10</m:t>
                          </m:r>
                        </m:sub>
                      </m:sSub>
                      <m:d>
                        <m:dPr>
                          <m:ctrlPr>
                            <a:rPr lang="en-US" sz="2025" i="1">
                              <a:latin typeface="Cambria Math" panose="02040503050406030204" pitchFamily="18" charset="0"/>
                              <a:ea typeface="Cambria Math" charset="0"/>
                              <a:cs typeface="Cambria Math" charset="0"/>
                            </a:rPr>
                          </m:ctrlPr>
                        </m:dPr>
                        <m:e>
                          <m:r>
                            <a:rPr lang="en-US" sz="2025" i="1">
                              <a:latin typeface="Cambria Math" charset="0"/>
                              <a:ea typeface="Cambria Math" charset="0"/>
                              <a:cs typeface="Cambria Math" charset="0"/>
                            </a:rPr>
                            <m:t>𝑇</m:t>
                          </m:r>
                          <m:r>
                            <a:rPr lang="en-US" sz="2025" i="1">
                              <a:latin typeface="Cambria Math" charset="0"/>
                              <a:ea typeface="Cambria Math" charset="0"/>
                              <a:cs typeface="Cambria Math" charset="0"/>
                            </a:rPr>
                            <m:t>⋈</m:t>
                          </m:r>
                          <m:d>
                            <m:dPr>
                              <m:ctrlPr>
                                <a:rPr lang="en-US" sz="2025" i="1">
                                  <a:latin typeface="Cambria Math" panose="02040503050406030204" pitchFamily="18" charset="0"/>
                                  <a:ea typeface="Cambria Math" charset="0"/>
                                  <a:cs typeface="Cambria Math" charset="0"/>
                                </a:rPr>
                              </m:ctrlPr>
                            </m:dPr>
                            <m:e>
                              <m:r>
                                <a:rPr lang="en-US" sz="2025" i="1">
                                  <a:latin typeface="Cambria Math" charset="0"/>
                                  <a:ea typeface="Cambria Math" charset="0"/>
                                  <a:cs typeface="Cambria Math" charset="0"/>
                                </a:rPr>
                                <m:t>𝑅</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𝑆</m:t>
                              </m:r>
                            </m:e>
                          </m:d>
                        </m:e>
                      </m:d>
                      <m:r>
                        <a:rPr lang="en-US" sz="2025" i="1">
                          <a:latin typeface="Cambria Math" charset="0"/>
                          <a:ea typeface="Cambria Math" charset="0"/>
                          <a:cs typeface="Cambria Math" charset="0"/>
                        </a:rPr>
                        <m:t>)</m:t>
                      </m:r>
                    </m:oMath>
                  </m:oMathPara>
                </a14:m>
                <a:endParaRPr lang="en-US" sz="2025" dirty="0"/>
              </a:p>
            </p:txBody>
          </p:sp>
        </mc:Choice>
        <mc:Fallback xmlns="">
          <p:sp>
            <p:nvSpPr>
              <p:cNvPr id="24" name="TextBox 23"/>
              <p:cNvSpPr txBox="1">
                <a:spLocks noRot="1" noChangeAspect="1" noMove="1" noResize="1" noEditPoints="1" noAdjustHandles="1" noChangeArrowheads="1" noChangeShapeType="1" noTextEdit="1"/>
              </p:cNvSpPr>
              <p:nvPr/>
            </p:nvSpPr>
            <p:spPr>
              <a:xfrm>
                <a:off x="1765035" y="4760935"/>
                <a:ext cx="3024674" cy="351699"/>
              </a:xfrm>
              <a:prstGeom prst="rect">
                <a:avLst/>
              </a:prstGeom>
              <a:blipFill>
                <a:blip r:embed="rId3"/>
                <a:stretch>
                  <a:fillRect l="-837" r="-2092" b="-17241"/>
                </a:stretch>
              </a:blipFill>
            </p:spPr>
            <p:txBody>
              <a:bodyPr/>
              <a:lstStyle/>
              <a:p>
                <a:r>
                  <a:rPr lang="en-US">
                    <a:noFill/>
                  </a:rPr>
                  <a:t> </a:t>
                </a:r>
              </a:p>
            </p:txBody>
          </p:sp>
        </mc:Fallback>
      </mc:AlternateContent>
      <p:sp>
        <p:nvSpPr>
          <p:cNvPr id="25" name="Rectangle 35"/>
          <p:cNvSpPr>
            <a:spLocks noChangeArrowheads="1"/>
          </p:cNvSpPr>
          <p:nvPr/>
        </p:nvSpPr>
        <p:spPr bwMode="auto">
          <a:xfrm>
            <a:off x="1765036" y="3029504"/>
            <a:ext cx="1831058" cy="102720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1350" dirty="0">
                <a:solidFill>
                  <a:schemeClr val="accent2"/>
                </a:solidFill>
                <a:latin typeface="Menlo" charset="0"/>
                <a:ea typeface="Menlo" charset="0"/>
                <a:cs typeface="Menlo" charset="0"/>
              </a:rPr>
              <a:t>SELECT</a:t>
            </a:r>
            <a:r>
              <a:rPr lang="en-US" sz="1350" dirty="0">
                <a:latin typeface="Menlo" charset="0"/>
                <a:ea typeface="Menlo" charset="0"/>
                <a:cs typeface="Menlo" charset="0"/>
              </a:rPr>
              <a:t> R.A,S.D</a:t>
            </a:r>
          </a:p>
          <a:p>
            <a:pPr>
              <a:lnSpc>
                <a:spcPct val="90000"/>
              </a:lnSpc>
              <a:buFontTx/>
              <a:buNone/>
            </a:pPr>
            <a:r>
              <a:rPr lang="en-US" sz="1350" dirty="0">
                <a:solidFill>
                  <a:schemeClr val="accent2"/>
                </a:solidFill>
                <a:latin typeface="Menlo" charset="0"/>
                <a:ea typeface="Menlo" charset="0"/>
                <a:cs typeface="Menlo" charset="0"/>
              </a:rPr>
              <a:t>FROM </a:t>
            </a:r>
            <a:r>
              <a:rPr lang="en-US" sz="1350" dirty="0">
                <a:latin typeface="Menlo" charset="0"/>
                <a:ea typeface="Menlo" charset="0"/>
                <a:cs typeface="Menlo" charset="0"/>
              </a:rPr>
              <a:t>R,S,T</a:t>
            </a:r>
          </a:p>
          <a:p>
            <a:pPr>
              <a:lnSpc>
                <a:spcPct val="90000"/>
              </a:lnSpc>
              <a:buFontTx/>
              <a:buNone/>
            </a:pPr>
            <a:r>
              <a:rPr lang="en-US" sz="1350" dirty="0">
                <a:solidFill>
                  <a:schemeClr val="accent2"/>
                </a:solidFill>
                <a:latin typeface="Menlo" charset="0"/>
                <a:ea typeface="Menlo" charset="0"/>
                <a:cs typeface="Menlo" charset="0"/>
              </a:rPr>
              <a:t>WHERE</a:t>
            </a:r>
            <a:r>
              <a:rPr lang="en-US" sz="1350" dirty="0">
                <a:latin typeface="Menlo" charset="0"/>
                <a:ea typeface="Menlo" charset="0"/>
                <a:cs typeface="Menlo" charset="0"/>
              </a:rPr>
              <a:t> R.B = S.B</a:t>
            </a:r>
          </a:p>
          <a:p>
            <a:pPr>
              <a:lnSpc>
                <a:spcPct val="90000"/>
              </a:lnSpc>
              <a:buFontTx/>
              <a:buNone/>
            </a:pPr>
            <a:r>
              <a:rPr lang="en-US" sz="1350" dirty="0">
                <a:latin typeface="Menlo" charset="0"/>
                <a:ea typeface="Menlo" charset="0"/>
                <a:cs typeface="Menlo" charset="0"/>
              </a:rPr>
              <a:t>  AND S.C = T.C</a:t>
            </a:r>
          </a:p>
          <a:p>
            <a:pPr>
              <a:lnSpc>
                <a:spcPct val="90000"/>
              </a:lnSpc>
              <a:buFontTx/>
              <a:buNone/>
            </a:pPr>
            <a:r>
              <a:rPr lang="en-US" sz="1350" dirty="0">
                <a:latin typeface="Menlo" charset="0"/>
                <a:ea typeface="Menlo" charset="0"/>
                <a:cs typeface="Menlo" charset="0"/>
              </a:rPr>
              <a:t>  AND R.A &lt; 10;</a:t>
            </a:r>
          </a:p>
        </p:txBody>
      </p:sp>
      <p:sp>
        <p:nvSpPr>
          <p:cNvPr id="26" name="Rectangle 35"/>
          <p:cNvSpPr>
            <a:spLocks noChangeArrowheads="1"/>
          </p:cNvSpPr>
          <p:nvPr/>
        </p:nvSpPr>
        <p:spPr bwMode="auto">
          <a:xfrm>
            <a:off x="1760221" y="2693457"/>
            <a:ext cx="1835873" cy="37292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1013">
                <a:solidFill>
                  <a:schemeClr val="accent2"/>
                </a:solidFill>
                <a:latin typeface="Menlo" charset="0"/>
                <a:ea typeface="Menlo" charset="0"/>
                <a:cs typeface="Menlo" charset="0"/>
              </a:rPr>
              <a:t>R(A,B)  S(B,C)  T(C,D)</a:t>
            </a:r>
            <a:endParaRPr lang="en-US" sz="1013" dirty="0">
              <a:solidFill>
                <a:schemeClr val="accent2"/>
              </a:solidFill>
              <a:latin typeface="Menlo" charset="0"/>
              <a:ea typeface="Menlo" charset="0"/>
              <a:cs typeface="Menlo" charset="0"/>
            </a:endParaRPr>
          </a:p>
        </p:txBody>
      </p:sp>
      <p:sp>
        <p:nvSpPr>
          <p:cNvPr id="27" name="Title 1"/>
          <p:cNvSpPr>
            <a:spLocks noGrp="1"/>
          </p:cNvSpPr>
          <p:nvPr>
            <p:ph type="title"/>
          </p:nvPr>
        </p:nvSpPr>
        <p:spPr/>
        <p:txBody>
          <a:bodyPr/>
          <a:lstStyle/>
          <a:p>
            <a:r>
              <a:rPr lang="en-US" dirty="0"/>
              <a:t>Optimizing RA Plan</a:t>
            </a:r>
          </a:p>
        </p:txBody>
      </p:sp>
      <p:sp>
        <p:nvSpPr>
          <p:cNvPr id="13" name="Slide Number Placeholder 12"/>
          <p:cNvSpPr>
            <a:spLocks noGrp="1"/>
          </p:cNvSpPr>
          <p:nvPr>
            <p:ph type="sldNum" sz="quarter" idx="12"/>
          </p:nvPr>
        </p:nvSpPr>
        <p:spPr/>
        <p:txBody>
          <a:bodyPr/>
          <a:lstStyle/>
          <a:p>
            <a:fld id="{D9689D17-8382-4C64-A239-6A881ADCA618}" type="slidenum">
              <a:rPr lang="en-US" smtClean="0"/>
              <a:t>19</a:t>
            </a:fld>
            <a:endParaRPr lang="en-US"/>
          </a:p>
        </p:txBody>
      </p:sp>
      <p:sp>
        <p:nvSpPr>
          <p:cNvPr id="2" name="Down Arrow 1"/>
          <p:cNvSpPr/>
          <p:nvPr/>
        </p:nvSpPr>
        <p:spPr>
          <a:xfrm>
            <a:off x="2958615" y="4212085"/>
            <a:ext cx="287754" cy="37385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13"/>
          </a:p>
        </p:txBody>
      </p:sp>
      <p:sp>
        <p:nvSpPr>
          <p:cNvPr id="29" name="Down Arrow 28"/>
          <p:cNvSpPr/>
          <p:nvPr/>
        </p:nvSpPr>
        <p:spPr>
          <a:xfrm rot="13977226">
            <a:off x="5052981" y="4287130"/>
            <a:ext cx="287754" cy="65654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13"/>
          </a:p>
        </p:txBody>
      </p:sp>
      <p:sp>
        <p:nvSpPr>
          <p:cNvPr id="28" name="TextBox 27"/>
          <p:cNvSpPr txBox="1"/>
          <p:nvPr/>
        </p:nvSpPr>
        <p:spPr>
          <a:xfrm>
            <a:off x="4579110" y="2361048"/>
            <a:ext cx="1564288" cy="10618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1575" dirty="0">
                <a:latin typeface="+mj-lt"/>
              </a:rPr>
              <a:t>Push down selection on A so </a:t>
            </a:r>
            <a:r>
              <a:rPr lang="en-US" sz="1575">
                <a:latin typeface="+mj-lt"/>
              </a:rPr>
              <a:t>it occurs earlier </a:t>
            </a:r>
            <a:endParaRPr lang="en-US" sz="1575" b="1" dirty="0">
              <a:latin typeface="+mj-lt"/>
            </a:endParaRPr>
          </a:p>
        </p:txBody>
      </p:sp>
      <p:sp>
        <p:nvSpPr>
          <p:cNvPr id="3" name="Down Arrow 2"/>
          <p:cNvSpPr/>
          <p:nvPr/>
        </p:nvSpPr>
        <p:spPr>
          <a:xfrm rot="2186508">
            <a:off x="5971017" y="3501251"/>
            <a:ext cx="205168" cy="75199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13"/>
          </a:p>
        </p:txBody>
      </p:sp>
    </p:spTree>
    <p:extLst>
      <p:ext uri="{BB962C8B-B14F-4D97-AF65-F5344CB8AC3E}">
        <p14:creationId xmlns:p14="http://schemas.microsoft.com/office/powerpoint/2010/main" val="74636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a:t>Objectives</a:t>
            </a:r>
          </a:p>
        </p:txBody>
      </p:sp>
      <p:sp>
        <p:nvSpPr>
          <p:cNvPr id="1025027" name="Rectangle 3"/>
          <p:cNvSpPr>
            <a:spLocks noGrp="1" noChangeArrowheads="1"/>
          </p:cNvSpPr>
          <p:nvPr>
            <p:ph idx="1"/>
          </p:nvPr>
        </p:nvSpPr>
        <p:spPr>
          <a:xfrm>
            <a:off x="762000" y="2286000"/>
            <a:ext cx="7772400" cy="4114800"/>
          </a:xfrm>
        </p:spPr>
        <p:txBody>
          <a:bodyPr/>
          <a:lstStyle/>
          <a:p>
            <a:r>
              <a:rPr lang="en-US" dirty="0"/>
              <a:t>Introduction</a:t>
            </a:r>
          </a:p>
          <a:p>
            <a:r>
              <a:rPr lang="en-US" dirty="0"/>
              <a:t>Major Phases in Query Processing</a:t>
            </a:r>
          </a:p>
          <a:p>
            <a:r>
              <a:rPr lang="en-US" dirty="0"/>
              <a:t>Optimizing Queries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6542541" y="3457695"/>
            <a:ext cx="180541" cy="35960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76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6321803" y="3075615"/>
                <a:ext cx="636241" cy="34535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1575" i="1">
                              <a:latin typeface="Cambria Math" panose="02040503050406030204" pitchFamily="18" charset="0"/>
                              <a:ea typeface="Cambria Math" charset="0"/>
                              <a:cs typeface="Cambria Math" charset="0"/>
                            </a:rPr>
                          </m:ctrlPr>
                        </m:sSubPr>
                        <m:e>
                          <m:r>
                            <m:rPr>
                              <m:sty m:val="p"/>
                            </m:rPr>
                            <a:rPr lang="el-GR" sz="1575" i="1">
                              <a:latin typeface="Cambria Math" charset="0"/>
                              <a:ea typeface="Cambria Math" charset="0"/>
                              <a:cs typeface="Cambria Math" charset="0"/>
                            </a:rPr>
                            <m:t>Π</m:t>
                          </m:r>
                        </m:e>
                        <m:sub>
                          <m:r>
                            <a:rPr lang="en-US" sz="1575" i="1">
                              <a:latin typeface="Cambria Math" charset="0"/>
                              <a:ea typeface="Cambria Math" charset="0"/>
                              <a:cs typeface="Cambria Math" charset="0"/>
                            </a:rPr>
                            <m:t>𝐴</m:t>
                          </m:r>
                          <m:r>
                            <a:rPr lang="en-US" sz="1575" i="1">
                              <a:latin typeface="Cambria Math" charset="0"/>
                              <a:ea typeface="Cambria Math" charset="0"/>
                              <a:cs typeface="Cambria Math" charset="0"/>
                            </a:rPr>
                            <m:t>,</m:t>
                          </m:r>
                          <m:r>
                            <a:rPr lang="en-US" sz="1575" i="1">
                              <a:latin typeface="Cambria Math" charset="0"/>
                              <a:ea typeface="Cambria Math" charset="0"/>
                              <a:cs typeface="Cambria Math" charset="0"/>
                            </a:rPr>
                            <m:t>𝐷</m:t>
                          </m:r>
                        </m:sub>
                      </m:sSub>
                    </m:oMath>
                  </m:oMathPara>
                </a14:m>
                <a:endParaRPr lang="en-US" sz="1519"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321803" y="3075615"/>
                <a:ext cx="636241" cy="345351"/>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5538603" y="4911232"/>
            <a:ext cx="675085" cy="326115"/>
          </a:xfrm>
          <a:prstGeom prst="rect">
            <a:avLst/>
          </a:prstGeom>
          <a:noFill/>
        </p:spPr>
        <p:txBody>
          <a:bodyPr wrap="square" rtlCol="0">
            <a:spAutoFit/>
          </a:bodyPr>
          <a:lstStyle/>
          <a:p>
            <a:pPr algn="ctr"/>
            <a:r>
              <a:rPr lang="en-US" sz="1519" dirty="0">
                <a:solidFill>
                  <a:prstClr val="black"/>
                </a:solidFill>
                <a:latin typeface="Calibri" panose="020F0502020204030204"/>
              </a:rPr>
              <a:t>R(A,B)</a:t>
            </a:r>
          </a:p>
        </p:txBody>
      </p:sp>
      <p:sp>
        <p:nvSpPr>
          <p:cNvPr id="8" name="TextBox 7"/>
          <p:cNvSpPr txBox="1"/>
          <p:nvPr/>
        </p:nvSpPr>
        <p:spPr>
          <a:xfrm>
            <a:off x="6333394" y="4578517"/>
            <a:ext cx="813953" cy="326115"/>
          </a:xfrm>
          <a:prstGeom prst="rect">
            <a:avLst/>
          </a:prstGeom>
          <a:noFill/>
        </p:spPr>
        <p:txBody>
          <a:bodyPr wrap="square" rtlCol="0">
            <a:spAutoFit/>
          </a:bodyPr>
          <a:lstStyle/>
          <a:p>
            <a:pPr algn="ctr"/>
            <a:r>
              <a:rPr lang="en-US" sz="1519" dirty="0">
                <a:solidFill>
                  <a:prstClr val="black"/>
                </a:solidFill>
                <a:latin typeface="Calibri" panose="020F0502020204030204"/>
              </a:rPr>
              <a:t>S(B,C)</a:t>
            </a:r>
          </a:p>
        </p:txBody>
      </p:sp>
      <p:cxnSp>
        <p:nvCxnSpPr>
          <p:cNvPr id="9" name="Straight Connector 8"/>
          <p:cNvCxnSpPr/>
          <p:nvPr/>
        </p:nvCxnSpPr>
        <p:spPr>
          <a:xfrm rot="5400000" flipH="1" flipV="1">
            <a:off x="5852281" y="4328460"/>
            <a:ext cx="292499" cy="2076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6288201" y="4361028"/>
            <a:ext cx="292499" cy="1424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6245390" y="3772793"/>
            <a:ext cx="260298" cy="3918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677273" y="4029667"/>
            <a:ext cx="869634" cy="326115"/>
          </a:xfrm>
          <a:prstGeom prst="rect">
            <a:avLst/>
          </a:prstGeom>
          <a:noFill/>
        </p:spPr>
        <p:txBody>
          <a:bodyPr wrap="square" rtlCol="0">
            <a:spAutoFit/>
          </a:bodyPr>
          <a:lstStyle/>
          <a:p>
            <a:pPr algn="ctr"/>
            <a:r>
              <a:rPr lang="en-US" sz="1519" dirty="0">
                <a:solidFill>
                  <a:prstClr val="black"/>
                </a:solidFill>
                <a:latin typeface="Calibri" panose="020F0502020204030204"/>
              </a:rPr>
              <a:t>T(C,D)</a:t>
            </a:r>
          </a:p>
        </p:txBody>
      </p:sp>
      <p:cxnSp>
        <p:nvCxnSpPr>
          <p:cNvPr id="14" name="Straight Connector 13"/>
          <p:cNvCxnSpPr/>
          <p:nvPr/>
        </p:nvCxnSpPr>
        <p:spPr>
          <a:xfrm flipH="1" flipV="1">
            <a:off x="6791442" y="3772793"/>
            <a:ext cx="171496" cy="238413"/>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6155121" y="3984878"/>
            <a:ext cx="180541" cy="35960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760">
              <a:solidFill>
                <a:prstClr val="black"/>
              </a:solidFill>
              <a:latin typeface="Calibri" panose="020F0502020204030204"/>
            </a:endParaRPr>
          </a:p>
        </p:txBody>
      </p:sp>
      <p:cxnSp>
        <p:nvCxnSpPr>
          <p:cNvPr id="22" name="Straight Connector 21"/>
          <p:cNvCxnSpPr/>
          <p:nvPr/>
        </p:nvCxnSpPr>
        <p:spPr>
          <a:xfrm flipV="1">
            <a:off x="6648629" y="3371419"/>
            <a:ext cx="1" cy="154796"/>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765035" y="4713088"/>
                <a:ext cx="3024674"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025" i="1">
                              <a:latin typeface="Cambria Math" panose="02040503050406030204" pitchFamily="18" charset="0"/>
                              <a:ea typeface="Cambria Math" charset="0"/>
                              <a:cs typeface="Cambria Math" charset="0"/>
                            </a:rPr>
                          </m:ctrlPr>
                        </m:sSubPr>
                        <m:e>
                          <m:r>
                            <m:rPr>
                              <m:sty m:val="p"/>
                            </m:rPr>
                            <a:rPr lang="el-GR" sz="2025" i="1">
                              <a:latin typeface="Cambria Math" charset="0"/>
                              <a:ea typeface="Cambria Math" charset="0"/>
                              <a:cs typeface="Cambria Math" charset="0"/>
                            </a:rPr>
                            <m:t>Π</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𝐷</m:t>
                          </m:r>
                        </m:sub>
                      </m:sSub>
                      <m:d>
                        <m:dPr>
                          <m:ctrlPr>
                            <a:rPr lang="en-US" sz="2025" i="1">
                              <a:latin typeface="Cambria Math" panose="02040503050406030204" pitchFamily="18" charset="0"/>
                              <a:ea typeface="Cambria Math" charset="0"/>
                              <a:cs typeface="Cambria Math" charset="0"/>
                            </a:rPr>
                          </m:ctrlPr>
                        </m:dPr>
                        <m:e>
                          <m:r>
                            <a:rPr lang="en-US" sz="2025" i="1">
                              <a:latin typeface="Cambria Math" charset="0"/>
                              <a:ea typeface="Cambria Math" charset="0"/>
                              <a:cs typeface="Cambria Math" charset="0"/>
                            </a:rPr>
                            <m:t>𝑇</m:t>
                          </m:r>
                          <m:r>
                            <a:rPr lang="en-US" sz="2025" i="1">
                              <a:latin typeface="Cambria Math" charset="0"/>
                              <a:ea typeface="Cambria Math" charset="0"/>
                              <a:cs typeface="Cambria Math" charset="0"/>
                            </a:rPr>
                            <m:t>⋈</m:t>
                          </m:r>
                          <m:d>
                            <m:dPr>
                              <m:ctrlPr>
                                <a:rPr lang="en-US" sz="2025" i="1">
                                  <a:latin typeface="Cambria Math" panose="02040503050406030204" pitchFamily="18" charset="0"/>
                                  <a:ea typeface="Cambria Math" charset="0"/>
                                  <a:cs typeface="Cambria Math" charset="0"/>
                                </a:rPr>
                              </m:ctrlPr>
                            </m:dPr>
                            <m:e>
                              <m:sSub>
                                <m:sSubPr>
                                  <m:ctrlPr>
                                    <a:rPr lang="en-US" sz="2025" i="1">
                                      <a:latin typeface="Cambria Math" panose="02040503050406030204" pitchFamily="18" charset="0"/>
                                      <a:ea typeface="Cambria Math" charset="0"/>
                                      <a:cs typeface="Cambria Math" charset="0"/>
                                    </a:rPr>
                                  </m:ctrlPr>
                                </m:sSubPr>
                                <m:e>
                                  <m:r>
                                    <a:rPr lang="en-US" sz="2025" i="1">
                                      <a:latin typeface="Cambria Math" charset="0"/>
                                      <a:ea typeface="Cambria Math" charset="0"/>
                                      <a:cs typeface="Cambria Math" charset="0"/>
                                    </a:rPr>
                                    <m:t>𝜎</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&lt;10</m:t>
                                  </m:r>
                                </m:sub>
                              </m:sSub>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𝑅</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𝑆</m:t>
                              </m:r>
                            </m:e>
                          </m:d>
                        </m:e>
                      </m:d>
                    </m:oMath>
                  </m:oMathPara>
                </a14:m>
                <a:endParaRPr lang="en-US" sz="2025" dirty="0"/>
              </a:p>
            </p:txBody>
          </p:sp>
        </mc:Choice>
        <mc:Fallback xmlns="">
          <p:sp>
            <p:nvSpPr>
              <p:cNvPr id="24" name="TextBox 23"/>
              <p:cNvSpPr txBox="1">
                <a:spLocks noRot="1" noChangeAspect="1" noMove="1" noResize="1" noEditPoints="1" noAdjustHandles="1" noChangeArrowheads="1" noChangeShapeType="1" noTextEdit="1"/>
              </p:cNvSpPr>
              <p:nvPr/>
            </p:nvSpPr>
            <p:spPr>
              <a:xfrm>
                <a:off x="1765035" y="4713088"/>
                <a:ext cx="3024674" cy="351699"/>
              </a:xfrm>
              <a:prstGeom prst="rect">
                <a:avLst/>
              </a:prstGeom>
              <a:blipFill>
                <a:blip r:embed="rId3"/>
                <a:stretch>
                  <a:fillRect l="-837" b="-20690"/>
                </a:stretch>
              </a:blipFill>
            </p:spPr>
            <p:txBody>
              <a:bodyPr/>
              <a:lstStyle/>
              <a:p>
                <a:r>
                  <a:rPr lang="en-US">
                    <a:noFill/>
                  </a:rPr>
                  <a:t> </a:t>
                </a:r>
              </a:p>
            </p:txBody>
          </p:sp>
        </mc:Fallback>
      </mc:AlternateContent>
      <p:sp>
        <p:nvSpPr>
          <p:cNvPr id="25" name="Rectangle 35"/>
          <p:cNvSpPr>
            <a:spLocks noChangeArrowheads="1"/>
          </p:cNvSpPr>
          <p:nvPr/>
        </p:nvSpPr>
        <p:spPr bwMode="auto">
          <a:xfrm>
            <a:off x="1765036" y="2981657"/>
            <a:ext cx="1831058" cy="102720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1350" dirty="0">
                <a:solidFill>
                  <a:schemeClr val="accent2"/>
                </a:solidFill>
                <a:latin typeface="Menlo" charset="0"/>
                <a:ea typeface="Menlo" charset="0"/>
                <a:cs typeface="Menlo" charset="0"/>
              </a:rPr>
              <a:t>SELECT</a:t>
            </a:r>
            <a:r>
              <a:rPr lang="en-US" sz="1350" dirty="0">
                <a:latin typeface="Menlo" charset="0"/>
                <a:ea typeface="Menlo" charset="0"/>
                <a:cs typeface="Menlo" charset="0"/>
              </a:rPr>
              <a:t> R.A,S.D</a:t>
            </a:r>
          </a:p>
          <a:p>
            <a:pPr>
              <a:lnSpc>
                <a:spcPct val="90000"/>
              </a:lnSpc>
              <a:buFontTx/>
              <a:buNone/>
            </a:pPr>
            <a:r>
              <a:rPr lang="en-US" sz="1350" dirty="0">
                <a:solidFill>
                  <a:schemeClr val="accent2"/>
                </a:solidFill>
                <a:latin typeface="Menlo" charset="0"/>
                <a:ea typeface="Menlo" charset="0"/>
                <a:cs typeface="Menlo" charset="0"/>
              </a:rPr>
              <a:t>FROM </a:t>
            </a:r>
            <a:r>
              <a:rPr lang="en-US" sz="1350" dirty="0">
                <a:latin typeface="Menlo" charset="0"/>
                <a:ea typeface="Menlo" charset="0"/>
                <a:cs typeface="Menlo" charset="0"/>
              </a:rPr>
              <a:t>R,S,T</a:t>
            </a:r>
          </a:p>
          <a:p>
            <a:pPr>
              <a:lnSpc>
                <a:spcPct val="90000"/>
              </a:lnSpc>
              <a:buFontTx/>
              <a:buNone/>
            </a:pPr>
            <a:r>
              <a:rPr lang="en-US" sz="1350" dirty="0">
                <a:solidFill>
                  <a:schemeClr val="accent2"/>
                </a:solidFill>
                <a:latin typeface="Menlo" charset="0"/>
                <a:ea typeface="Menlo" charset="0"/>
                <a:cs typeface="Menlo" charset="0"/>
              </a:rPr>
              <a:t>WHERE</a:t>
            </a:r>
            <a:r>
              <a:rPr lang="en-US" sz="1350" dirty="0">
                <a:latin typeface="Menlo" charset="0"/>
                <a:ea typeface="Menlo" charset="0"/>
                <a:cs typeface="Menlo" charset="0"/>
              </a:rPr>
              <a:t> R.B = S.B</a:t>
            </a:r>
          </a:p>
          <a:p>
            <a:pPr>
              <a:lnSpc>
                <a:spcPct val="90000"/>
              </a:lnSpc>
              <a:buFontTx/>
              <a:buNone/>
            </a:pPr>
            <a:r>
              <a:rPr lang="en-US" sz="1350" dirty="0">
                <a:latin typeface="Menlo" charset="0"/>
                <a:ea typeface="Menlo" charset="0"/>
                <a:cs typeface="Menlo" charset="0"/>
              </a:rPr>
              <a:t>  AND S.C = T.C</a:t>
            </a:r>
          </a:p>
          <a:p>
            <a:pPr>
              <a:lnSpc>
                <a:spcPct val="90000"/>
              </a:lnSpc>
              <a:buFontTx/>
              <a:buNone/>
            </a:pPr>
            <a:r>
              <a:rPr lang="en-US" sz="1350" dirty="0">
                <a:latin typeface="Menlo" charset="0"/>
                <a:ea typeface="Menlo" charset="0"/>
                <a:cs typeface="Menlo" charset="0"/>
              </a:rPr>
              <a:t>  AND R.A &lt; 10;</a:t>
            </a:r>
          </a:p>
        </p:txBody>
      </p:sp>
      <p:sp>
        <p:nvSpPr>
          <p:cNvPr id="26" name="Rectangle 35"/>
          <p:cNvSpPr>
            <a:spLocks noChangeArrowheads="1"/>
          </p:cNvSpPr>
          <p:nvPr/>
        </p:nvSpPr>
        <p:spPr bwMode="auto">
          <a:xfrm>
            <a:off x="1760221" y="2645610"/>
            <a:ext cx="1835873" cy="37292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1013">
                <a:solidFill>
                  <a:schemeClr val="accent2"/>
                </a:solidFill>
                <a:latin typeface="Menlo" charset="0"/>
                <a:ea typeface="Menlo" charset="0"/>
                <a:cs typeface="Menlo" charset="0"/>
              </a:rPr>
              <a:t>R(A,B)  S(B,C)  T(C,D)</a:t>
            </a:r>
            <a:endParaRPr lang="en-US" sz="1013" dirty="0">
              <a:solidFill>
                <a:schemeClr val="accent2"/>
              </a:solidFill>
              <a:latin typeface="Menlo" charset="0"/>
              <a:ea typeface="Menlo" charset="0"/>
              <a:cs typeface="Menlo" charset="0"/>
            </a:endParaRPr>
          </a:p>
        </p:txBody>
      </p:sp>
      <p:sp>
        <p:nvSpPr>
          <p:cNvPr id="27" name="Title 1"/>
          <p:cNvSpPr>
            <a:spLocks noGrp="1"/>
          </p:cNvSpPr>
          <p:nvPr>
            <p:ph type="title"/>
          </p:nvPr>
        </p:nvSpPr>
        <p:spPr/>
        <p:txBody>
          <a:bodyPr/>
          <a:lstStyle/>
          <a:p>
            <a:r>
              <a:rPr lang="en-US" dirty="0"/>
              <a:t>Optimizing RA Plan (</a:t>
            </a:r>
            <a:r>
              <a:rPr lang="en-US" dirty="0" err="1"/>
              <a:t>cont</a:t>
            </a:r>
            <a:r>
              <a:rPr lang="en-US" dirty="0"/>
              <a:t>…)</a:t>
            </a:r>
          </a:p>
        </p:txBody>
      </p:sp>
      <p:sp>
        <p:nvSpPr>
          <p:cNvPr id="4" name="Slide Number Placeholder 3"/>
          <p:cNvSpPr>
            <a:spLocks noGrp="1"/>
          </p:cNvSpPr>
          <p:nvPr>
            <p:ph type="sldNum" sz="quarter" idx="12"/>
          </p:nvPr>
        </p:nvSpPr>
        <p:spPr/>
        <p:txBody>
          <a:bodyPr/>
          <a:lstStyle/>
          <a:p>
            <a:fld id="{D9689D17-8382-4C64-A239-6A881ADCA618}" type="slidenum">
              <a:rPr lang="en-US" smtClean="0"/>
              <a:t>20</a:t>
            </a:fld>
            <a:endParaRPr lang="en-US"/>
          </a:p>
        </p:txBody>
      </p:sp>
      <p:sp>
        <p:nvSpPr>
          <p:cNvPr id="2" name="Down Arrow 1"/>
          <p:cNvSpPr/>
          <p:nvPr/>
        </p:nvSpPr>
        <p:spPr>
          <a:xfrm>
            <a:off x="2958615" y="4164238"/>
            <a:ext cx="287754" cy="37385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13"/>
          </a:p>
        </p:txBody>
      </p:sp>
      <p:sp>
        <p:nvSpPr>
          <p:cNvPr id="29" name="Down Arrow 28"/>
          <p:cNvSpPr/>
          <p:nvPr/>
        </p:nvSpPr>
        <p:spPr>
          <a:xfrm rot="13977226">
            <a:off x="5052981" y="4239283"/>
            <a:ext cx="287754" cy="65654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13"/>
          </a:p>
        </p:txBody>
      </p:sp>
      <p:sp>
        <p:nvSpPr>
          <p:cNvPr id="28" name="TextBox 27"/>
          <p:cNvSpPr txBox="1"/>
          <p:nvPr/>
        </p:nvSpPr>
        <p:spPr>
          <a:xfrm>
            <a:off x="4579110" y="2313201"/>
            <a:ext cx="1564288" cy="10618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1575" dirty="0">
                <a:latin typeface="+mj-lt"/>
              </a:rPr>
              <a:t>Push down selection on A so </a:t>
            </a:r>
            <a:r>
              <a:rPr lang="en-US" sz="1575">
                <a:latin typeface="+mj-lt"/>
              </a:rPr>
              <a:t>it occurs earlier </a:t>
            </a:r>
            <a:endParaRPr lang="en-US" sz="1575" b="1" dirty="0">
              <a:latin typeface="+mj-lt"/>
            </a:endParaRPr>
          </a:p>
        </p:txBody>
      </p:sp>
      <p:sp>
        <p:nvSpPr>
          <p:cNvPr id="30" name="TextBox 29"/>
          <p:cNvSpPr txBox="1"/>
          <p:nvPr/>
        </p:nvSpPr>
        <p:spPr>
          <a:xfrm>
            <a:off x="5482075" y="4451926"/>
            <a:ext cx="788141" cy="326115"/>
          </a:xfrm>
          <a:prstGeom prst="rect">
            <a:avLst/>
          </a:prstGeom>
          <a:noFill/>
        </p:spPr>
        <p:txBody>
          <a:bodyPr wrap="square" rtlCol="0">
            <a:spAutoFit/>
          </a:bodyPr>
          <a:lstStyle/>
          <a:p>
            <a:pPr algn="ctr"/>
            <a:r>
              <a:rPr lang="en-US" sz="1519" dirty="0" err="1">
                <a:solidFill>
                  <a:prstClr val="black"/>
                </a:solidFill>
                <a:latin typeface="Symbol"/>
              </a:rPr>
              <a:t>s</a:t>
            </a:r>
            <a:r>
              <a:rPr lang="en-US" sz="1519" baseline="-25000" dirty="0" err="1">
                <a:solidFill>
                  <a:prstClr val="black"/>
                </a:solidFill>
                <a:latin typeface="Symbol"/>
              </a:rPr>
              <a:t>A</a:t>
            </a:r>
            <a:r>
              <a:rPr lang="en-US" sz="1519" baseline="-25000" dirty="0">
                <a:solidFill>
                  <a:prstClr val="black"/>
                </a:solidFill>
                <a:latin typeface="Symbol"/>
              </a:rPr>
              <a:t>&lt;10</a:t>
            </a:r>
            <a:endParaRPr lang="en-US" sz="1519" baseline="-25000" dirty="0">
              <a:solidFill>
                <a:prstClr val="black"/>
              </a:solidFill>
              <a:latin typeface="Calibri" panose="020F0502020204030204"/>
            </a:endParaRPr>
          </a:p>
        </p:txBody>
      </p:sp>
      <p:cxnSp>
        <p:nvCxnSpPr>
          <p:cNvPr id="31" name="Straight Connector 30"/>
          <p:cNvCxnSpPr/>
          <p:nvPr/>
        </p:nvCxnSpPr>
        <p:spPr>
          <a:xfrm flipV="1">
            <a:off x="5876146" y="4737580"/>
            <a:ext cx="1" cy="14181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582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6542541" y="3441747"/>
            <a:ext cx="180541" cy="35960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76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6321803" y="3059667"/>
                <a:ext cx="636241" cy="34535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1575" i="1">
                              <a:latin typeface="Cambria Math" panose="02040503050406030204" pitchFamily="18" charset="0"/>
                              <a:ea typeface="Cambria Math" charset="0"/>
                              <a:cs typeface="Cambria Math" charset="0"/>
                            </a:rPr>
                          </m:ctrlPr>
                        </m:sSubPr>
                        <m:e>
                          <m:r>
                            <m:rPr>
                              <m:sty m:val="p"/>
                            </m:rPr>
                            <a:rPr lang="el-GR" sz="1575" i="1">
                              <a:latin typeface="Cambria Math" charset="0"/>
                              <a:ea typeface="Cambria Math" charset="0"/>
                              <a:cs typeface="Cambria Math" charset="0"/>
                            </a:rPr>
                            <m:t>Π</m:t>
                          </m:r>
                        </m:e>
                        <m:sub>
                          <m:r>
                            <a:rPr lang="en-US" sz="1575" i="1">
                              <a:latin typeface="Cambria Math" charset="0"/>
                              <a:ea typeface="Cambria Math" charset="0"/>
                              <a:cs typeface="Cambria Math" charset="0"/>
                            </a:rPr>
                            <m:t>𝐴</m:t>
                          </m:r>
                          <m:r>
                            <a:rPr lang="en-US" sz="1575" i="1">
                              <a:latin typeface="Cambria Math" charset="0"/>
                              <a:ea typeface="Cambria Math" charset="0"/>
                              <a:cs typeface="Cambria Math" charset="0"/>
                            </a:rPr>
                            <m:t>,</m:t>
                          </m:r>
                          <m:r>
                            <a:rPr lang="en-US" sz="1575" i="1">
                              <a:latin typeface="Cambria Math" charset="0"/>
                              <a:ea typeface="Cambria Math" charset="0"/>
                              <a:cs typeface="Cambria Math" charset="0"/>
                            </a:rPr>
                            <m:t>𝐷</m:t>
                          </m:r>
                        </m:sub>
                      </m:sSub>
                    </m:oMath>
                  </m:oMathPara>
                </a14:m>
                <a:endParaRPr lang="en-US" sz="1519"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321803" y="3059667"/>
                <a:ext cx="636241" cy="345351"/>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5538603" y="4895284"/>
            <a:ext cx="675085" cy="326115"/>
          </a:xfrm>
          <a:prstGeom prst="rect">
            <a:avLst/>
          </a:prstGeom>
          <a:noFill/>
        </p:spPr>
        <p:txBody>
          <a:bodyPr wrap="square" rtlCol="0">
            <a:spAutoFit/>
          </a:bodyPr>
          <a:lstStyle/>
          <a:p>
            <a:pPr algn="ctr"/>
            <a:r>
              <a:rPr lang="en-US" sz="1519" dirty="0">
                <a:solidFill>
                  <a:prstClr val="black"/>
                </a:solidFill>
                <a:latin typeface="Calibri" panose="020F0502020204030204"/>
              </a:rPr>
              <a:t>R(A,B)</a:t>
            </a:r>
          </a:p>
        </p:txBody>
      </p:sp>
      <p:sp>
        <p:nvSpPr>
          <p:cNvPr id="8" name="TextBox 7"/>
          <p:cNvSpPr txBox="1"/>
          <p:nvPr/>
        </p:nvSpPr>
        <p:spPr>
          <a:xfrm>
            <a:off x="6333394" y="4562569"/>
            <a:ext cx="971033" cy="326115"/>
          </a:xfrm>
          <a:prstGeom prst="rect">
            <a:avLst/>
          </a:prstGeom>
          <a:noFill/>
        </p:spPr>
        <p:txBody>
          <a:bodyPr wrap="square" rtlCol="0">
            <a:spAutoFit/>
          </a:bodyPr>
          <a:lstStyle/>
          <a:p>
            <a:pPr algn="ctr"/>
            <a:r>
              <a:rPr lang="en-US" sz="1519" dirty="0">
                <a:solidFill>
                  <a:prstClr val="black"/>
                </a:solidFill>
                <a:latin typeface="Calibri" panose="020F0502020204030204"/>
              </a:rPr>
              <a:t>S(B,C)</a:t>
            </a:r>
          </a:p>
        </p:txBody>
      </p:sp>
      <p:cxnSp>
        <p:nvCxnSpPr>
          <p:cNvPr id="9" name="Straight Connector 8"/>
          <p:cNvCxnSpPr/>
          <p:nvPr/>
        </p:nvCxnSpPr>
        <p:spPr>
          <a:xfrm rot="5400000" flipH="1" flipV="1">
            <a:off x="5852281" y="4312512"/>
            <a:ext cx="292499" cy="2076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6288201" y="4345080"/>
            <a:ext cx="292499" cy="1424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6245390" y="3756845"/>
            <a:ext cx="260298" cy="3918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677273" y="4013719"/>
            <a:ext cx="850591" cy="326115"/>
          </a:xfrm>
          <a:prstGeom prst="rect">
            <a:avLst/>
          </a:prstGeom>
          <a:noFill/>
        </p:spPr>
        <p:txBody>
          <a:bodyPr wrap="square" rtlCol="0">
            <a:spAutoFit/>
          </a:bodyPr>
          <a:lstStyle/>
          <a:p>
            <a:pPr algn="ctr"/>
            <a:r>
              <a:rPr lang="en-US" sz="1519" dirty="0">
                <a:solidFill>
                  <a:prstClr val="black"/>
                </a:solidFill>
                <a:latin typeface="Calibri" panose="020F0502020204030204"/>
              </a:rPr>
              <a:t>T(C,D)</a:t>
            </a:r>
          </a:p>
        </p:txBody>
      </p:sp>
      <p:cxnSp>
        <p:nvCxnSpPr>
          <p:cNvPr id="14" name="Straight Connector 13"/>
          <p:cNvCxnSpPr/>
          <p:nvPr/>
        </p:nvCxnSpPr>
        <p:spPr>
          <a:xfrm flipH="1" flipV="1">
            <a:off x="6791442" y="3756845"/>
            <a:ext cx="171496" cy="238413"/>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6155121" y="3968930"/>
            <a:ext cx="180541" cy="35960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760">
              <a:solidFill>
                <a:prstClr val="black"/>
              </a:solidFill>
              <a:latin typeface="Calibri" panose="020F0502020204030204"/>
            </a:endParaRPr>
          </a:p>
        </p:txBody>
      </p:sp>
      <p:cxnSp>
        <p:nvCxnSpPr>
          <p:cNvPr id="22" name="Straight Connector 21"/>
          <p:cNvCxnSpPr/>
          <p:nvPr/>
        </p:nvCxnSpPr>
        <p:spPr>
          <a:xfrm flipV="1">
            <a:off x="6648629" y="3355471"/>
            <a:ext cx="1" cy="154796"/>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765035" y="4697140"/>
                <a:ext cx="3024674"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025" i="1">
                              <a:latin typeface="Cambria Math" panose="02040503050406030204" pitchFamily="18" charset="0"/>
                              <a:ea typeface="Cambria Math" charset="0"/>
                              <a:cs typeface="Cambria Math" charset="0"/>
                            </a:rPr>
                          </m:ctrlPr>
                        </m:sSubPr>
                        <m:e>
                          <m:r>
                            <m:rPr>
                              <m:sty m:val="p"/>
                            </m:rPr>
                            <a:rPr lang="el-GR" sz="2025" i="1">
                              <a:latin typeface="Cambria Math" charset="0"/>
                              <a:ea typeface="Cambria Math" charset="0"/>
                              <a:cs typeface="Cambria Math" charset="0"/>
                            </a:rPr>
                            <m:t>Π</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𝐷</m:t>
                          </m:r>
                        </m:sub>
                      </m:sSub>
                      <m:d>
                        <m:dPr>
                          <m:ctrlPr>
                            <a:rPr lang="en-US" sz="2025" i="1">
                              <a:latin typeface="Cambria Math" panose="02040503050406030204" pitchFamily="18" charset="0"/>
                              <a:ea typeface="Cambria Math" charset="0"/>
                              <a:cs typeface="Cambria Math" charset="0"/>
                            </a:rPr>
                          </m:ctrlPr>
                        </m:dPr>
                        <m:e>
                          <m:r>
                            <a:rPr lang="en-US" sz="2025" i="1">
                              <a:latin typeface="Cambria Math" charset="0"/>
                              <a:ea typeface="Cambria Math" charset="0"/>
                              <a:cs typeface="Cambria Math" charset="0"/>
                            </a:rPr>
                            <m:t>𝑇</m:t>
                          </m:r>
                          <m:r>
                            <a:rPr lang="en-US" sz="2025" i="1">
                              <a:latin typeface="Cambria Math" charset="0"/>
                              <a:ea typeface="Cambria Math" charset="0"/>
                              <a:cs typeface="Cambria Math" charset="0"/>
                            </a:rPr>
                            <m:t>⋈</m:t>
                          </m:r>
                          <m:d>
                            <m:dPr>
                              <m:ctrlPr>
                                <a:rPr lang="en-US" sz="2025" i="1">
                                  <a:latin typeface="Cambria Math" panose="02040503050406030204" pitchFamily="18" charset="0"/>
                                  <a:ea typeface="Cambria Math" charset="0"/>
                                  <a:cs typeface="Cambria Math" charset="0"/>
                                </a:rPr>
                              </m:ctrlPr>
                            </m:dPr>
                            <m:e>
                              <m:sSub>
                                <m:sSubPr>
                                  <m:ctrlPr>
                                    <a:rPr lang="en-US" sz="2025" i="1">
                                      <a:latin typeface="Cambria Math" panose="02040503050406030204" pitchFamily="18" charset="0"/>
                                      <a:ea typeface="Cambria Math" charset="0"/>
                                      <a:cs typeface="Cambria Math" charset="0"/>
                                    </a:rPr>
                                  </m:ctrlPr>
                                </m:sSubPr>
                                <m:e>
                                  <m:r>
                                    <a:rPr lang="en-US" sz="2025" i="1">
                                      <a:latin typeface="Cambria Math" charset="0"/>
                                      <a:ea typeface="Cambria Math" charset="0"/>
                                      <a:cs typeface="Cambria Math" charset="0"/>
                                    </a:rPr>
                                    <m:t>𝜎</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&lt;10</m:t>
                                  </m:r>
                                </m:sub>
                              </m:sSub>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𝑅</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𝑆</m:t>
                              </m:r>
                            </m:e>
                          </m:d>
                        </m:e>
                      </m:d>
                    </m:oMath>
                  </m:oMathPara>
                </a14:m>
                <a:endParaRPr lang="en-US" sz="2025" dirty="0"/>
              </a:p>
            </p:txBody>
          </p:sp>
        </mc:Choice>
        <mc:Fallback xmlns="">
          <p:sp>
            <p:nvSpPr>
              <p:cNvPr id="24" name="TextBox 23"/>
              <p:cNvSpPr txBox="1">
                <a:spLocks noRot="1" noChangeAspect="1" noMove="1" noResize="1" noEditPoints="1" noAdjustHandles="1" noChangeArrowheads="1" noChangeShapeType="1" noTextEdit="1"/>
              </p:cNvSpPr>
              <p:nvPr/>
            </p:nvSpPr>
            <p:spPr>
              <a:xfrm>
                <a:off x="1765035" y="4697140"/>
                <a:ext cx="3024674" cy="351699"/>
              </a:xfrm>
              <a:prstGeom prst="rect">
                <a:avLst/>
              </a:prstGeom>
              <a:blipFill>
                <a:blip r:embed="rId3"/>
                <a:stretch>
                  <a:fillRect l="-837" b="-20690"/>
                </a:stretch>
              </a:blipFill>
            </p:spPr>
            <p:txBody>
              <a:bodyPr/>
              <a:lstStyle/>
              <a:p>
                <a:r>
                  <a:rPr lang="en-US">
                    <a:noFill/>
                  </a:rPr>
                  <a:t> </a:t>
                </a:r>
              </a:p>
            </p:txBody>
          </p:sp>
        </mc:Fallback>
      </mc:AlternateContent>
      <p:sp>
        <p:nvSpPr>
          <p:cNvPr id="25" name="Rectangle 35"/>
          <p:cNvSpPr>
            <a:spLocks noChangeArrowheads="1"/>
          </p:cNvSpPr>
          <p:nvPr/>
        </p:nvSpPr>
        <p:spPr bwMode="auto">
          <a:xfrm>
            <a:off x="1765036" y="2965709"/>
            <a:ext cx="1831058" cy="102720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1350" dirty="0">
                <a:solidFill>
                  <a:schemeClr val="accent2"/>
                </a:solidFill>
                <a:latin typeface="Menlo" charset="0"/>
                <a:ea typeface="Menlo" charset="0"/>
                <a:cs typeface="Menlo" charset="0"/>
              </a:rPr>
              <a:t>SELECT</a:t>
            </a:r>
            <a:r>
              <a:rPr lang="en-US" sz="1350" dirty="0">
                <a:latin typeface="Menlo" charset="0"/>
                <a:ea typeface="Menlo" charset="0"/>
                <a:cs typeface="Menlo" charset="0"/>
              </a:rPr>
              <a:t> R.A,S.D</a:t>
            </a:r>
          </a:p>
          <a:p>
            <a:pPr>
              <a:lnSpc>
                <a:spcPct val="90000"/>
              </a:lnSpc>
              <a:buFontTx/>
              <a:buNone/>
            </a:pPr>
            <a:r>
              <a:rPr lang="en-US" sz="1350" dirty="0">
                <a:solidFill>
                  <a:schemeClr val="accent2"/>
                </a:solidFill>
                <a:latin typeface="Menlo" charset="0"/>
                <a:ea typeface="Menlo" charset="0"/>
                <a:cs typeface="Menlo" charset="0"/>
              </a:rPr>
              <a:t>FROM </a:t>
            </a:r>
            <a:r>
              <a:rPr lang="en-US" sz="1350" dirty="0">
                <a:latin typeface="Menlo" charset="0"/>
                <a:ea typeface="Menlo" charset="0"/>
                <a:cs typeface="Menlo" charset="0"/>
              </a:rPr>
              <a:t>R,S,T</a:t>
            </a:r>
          </a:p>
          <a:p>
            <a:pPr>
              <a:lnSpc>
                <a:spcPct val="90000"/>
              </a:lnSpc>
              <a:buFontTx/>
              <a:buNone/>
            </a:pPr>
            <a:r>
              <a:rPr lang="en-US" sz="1350" dirty="0">
                <a:solidFill>
                  <a:schemeClr val="accent2"/>
                </a:solidFill>
                <a:latin typeface="Menlo" charset="0"/>
                <a:ea typeface="Menlo" charset="0"/>
                <a:cs typeface="Menlo" charset="0"/>
              </a:rPr>
              <a:t>WHERE</a:t>
            </a:r>
            <a:r>
              <a:rPr lang="en-US" sz="1350" dirty="0">
                <a:latin typeface="Menlo" charset="0"/>
                <a:ea typeface="Menlo" charset="0"/>
                <a:cs typeface="Menlo" charset="0"/>
              </a:rPr>
              <a:t> R.B = S.B</a:t>
            </a:r>
          </a:p>
          <a:p>
            <a:pPr>
              <a:lnSpc>
                <a:spcPct val="90000"/>
              </a:lnSpc>
              <a:buFontTx/>
              <a:buNone/>
            </a:pPr>
            <a:r>
              <a:rPr lang="en-US" sz="1350" dirty="0">
                <a:latin typeface="Menlo" charset="0"/>
                <a:ea typeface="Menlo" charset="0"/>
                <a:cs typeface="Menlo" charset="0"/>
              </a:rPr>
              <a:t>  AND S.C = T.C</a:t>
            </a:r>
          </a:p>
          <a:p>
            <a:pPr>
              <a:lnSpc>
                <a:spcPct val="90000"/>
              </a:lnSpc>
              <a:buFontTx/>
              <a:buNone/>
            </a:pPr>
            <a:r>
              <a:rPr lang="en-US" sz="1350" dirty="0">
                <a:latin typeface="Menlo" charset="0"/>
                <a:ea typeface="Menlo" charset="0"/>
                <a:cs typeface="Menlo" charset="0"/>
              </a:rPr>
              <a:t>  AND R.A &lt; 10;</a:t>
            </a:r>
          </a:p>
        </p:txBody>
      </p:sp>
      <p:sp>
        <p:nvSpPr>
          <p:cNvPr id="26" name="Rectangle 35"/>
          <p:cNvSpPr>
            <a:spLocks noChangeArrowheads="1"/>
          </p:cNvSpPr>
          <p:nvPr/>
        </p:nvSpPr>
        <p:spPr bwMode="auto">
          <a:xfrm>
            <a:off x="1760221" y="2629662"/>
            <a:ext cx="1835873" cy="37292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1013">
                <a:solidFill>
                  <a:schemeClr val="accent2"/>
                </a:solidFill>
                <a:latin typeface="Menlo" charset="0"/>
                <a:ea typeface="Menlo" charset="0"/>
                <a:cs typeface="Menlo" charset="0"/>
              </a:rPr>
              <a:t>R(A,B)  S(B,C)  T(C,D)</a:t>
            </a:r>
            <a:endParaRPr lang="en-US" sz="1013" dirty="0">
              <a:solidFill>
                <a:schemeClr val="accent2"/>
              </a:solidFill>
              <a:latin typeface="Menlo" charset="0"/>
              <a:ea typeface="Menlo" charset="0"/>
              <a:cs typeface="Menlo" charset="0"/>
            </a:endParaRPr>
          </a:p>
        </p:txBody>
      </p:sp>
      <p:sp>
        <p:nvSpPr>
          <p:cNvPr id="27" name="Title 1"/>
          <p:cNvSpPr>
            <a:spLocks noGrp="1"/>
          </p:cNvSpPr>
          <p:nvPr>
            <p:ph type="title"/>
          </p:nvPr>
        </p:nvSpPr>
        <p:spPr/>
        <p:txBody>
          <a:bodyPr/>
          <a:lstStyle/>
          <a:p>
            <a:r>
              <a:rPr lang="en-US" dirty="0"/>
              <a:t>Optimizing RA Plan (</a:t>
            </a:r>
            <a:r>
              <a:rPr lang="en-US" dirty="0" err="1"/>
              <a:t>cont</a:t>
            </a:r>
            <a:r>
              <a:rPr lang="en-US" dirty="0"/>
              <a:t>…)</a:t>
            </a:r>
          </a:p>
        </p:txBody>
      </p:sp>
      <p:sp>
        <p:nvSpPr>
          <p:cNvPr id="13" name="Slide Number Placeholder 12"/>
          <p:cNvSpPr>
            <a:spLocks noGrp="1"/>
          </p:cNvSpPr>
          <p:nvPr>
            <p:ph type="sldNum" sz="quarter" idx="12"/>
          </p:nvPr>
        </p:nvSpPr>
        <p:spPr/>
        <p:txBody>
          <a:bodyPr/>
          <a:lstStyle/>
          <a:p>
            <a:fld id="{D9689D17-8382-4C64-A239-6A881ADCA618}" type="slidenum">
              <a:rPr lang="en-US" smtClean="0"/>
              <a:t>21</a:t>
            </a:fld>
            <a:endParaRPr lang="en-US"/>
          </a:p>
        </p:txBody>
      </p:sp>
      <p:sp>
        <p:nvSpPr>
          <p:cNvPr id="2" name="Down Arrow 1"/>
          <p:cNvSpPr/>
          <p:nvPr/>
        </p:nvSpPr>
        <p:spPr>
          <a:xfrm>
            <a:off x="2958615" y="4148290"/>
            <a:ext cx="287754" cy="37385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13"/>
          </a:p>
        </p:txBody>
      </p:sp>
      <p:sp>
        <p:nvSpPr>
          <p:cNvPr id="29" name="Down Arrow 28"/>
          <p:cNvSpPr/>
          <p:nvPr/>
        </p:nvSpPr>
        <p:spPr>
          <a:xfrm rot="13977226">
            <a:off x="5052981" y="4223335"/>
            <a:ext cx="287754" cy="65654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13"/>
          </a:p>
        </p:txBody>
      </p:sp>
      <p:sp>
        <p:nvSpPr>
          <p:cNvPr id="28" name="TextBox 27"/>
          <p:cNvSpPr txBox="1"/>
          <p:nvPr/>
        </p:nvSpPr>
        <p:spPr>
          <a:xfrm>
            <a:off x="4579110" y="2297253"/>
            <a:ext cx="1564288" cy="81945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1575" dirty="0">
                <a:latin typeface="+mj-lt"/>
              </a:rPr>
              <a:t>Push down projection so it occurs earlier </a:t>
            </a:r>
            <a:endParaRPr lang="en-US" sz="1575" b="1" dirty="0">
              <a:latin typeface="+mj-lt"/>
            </a:endParaRPr>
          </a:p>
        </p:txBody>
      </p:sp>
      <p:sp>
        <p:nvSpPr>
          <p:cNvPr id="3" name="Down Arrow 2"/>
          <p:cNvSpPr/>
          <p:nvPr/>
        </p:nvSpPr>
        <p:spPr>
          <a:xfrm rot="2045029">
            <a:off x="6071286" y="3290234"/>
            <a:ext cx="205168" cy="75199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13"/>
          </a:p>
        </p:txBody>
      </p:sp>
      <p:sp>
        <p:nvSpPr>
          <p:cNvPr id="30" name="TextBox 29"/>
          <p:cNvSpPr txBox="1"/>
          <p:nvPr/>
        </p:nvSpPr>
        <p:spPr>
          <a:xfrm>
            <a:off x="5482075" y="4435978"/>
            <a:ext cx="788141" cy="326115"/>
          </a:xfrm>
          <a:prstGeom prst="rect">
            <a:avLst/>
          </a:prstGeom>
          <a:noFill/>
        </p:spPr>
        <p:txBody>
          <a:bodyPr wrap="square" rtlCol="0">
            <a:spAutoFit/>
          </a:bodyPr>
          <a:lstStyle/>
          <a:p>
            <a:pPr algn="ctr"/>
            <a:r>
              <a:rPr lang="en-US" sz="1519" dirty="0" err="1">
                <a:solidFill>
                  <a:prstClr val="black"/>
                </a:solidFill>
                <a:latin typeface="Symbol"/>
              </a:rPr>
              <a:t>s</a:t>
            </a:r>
            <a:r>
              <a:rPr lang="en-US" sz="1519" baseline="-25000" dirty="0" err="1">
                <a:solidFill>
                  <a:prstClr val="black"/>
                </a:solidFill>
                <a:latin typeface="Symbol"/>
              </a:rPr>
              <a:t>A</a:t>
            </a:r>
            <a:r>
              <a:rPr lang="en-US" sz="1519" baseline="-25000" dirty="0">
                <a:solidFill>
                  <a:prstClr val="black"/>
                </a:solidFill>
                <a:latin typeface="Symbol"/>
              </a:rPr>
              <a:t>&lt;10</a:t>
            </a:r>
            <a:endParaRPr lang="en-US" sz="1519" baseline="-25000" dirty="0">
              <a:solidFill>
                <a:prstClr val="black"/>
              </a:solidFill>
              <a:latin typeface="Calibri" panose="020F0502020204030204"/>
            </a:endParaRPr>
          </a:p>
        </p:txBody>
      </p:sp>
      <p:cxnSp>
        <p:nvCxnSpPr>
          <p:cNvPr id="31" name="Straight Connector 30"/>
          <p:cNvCxnSpPr/>
          <p:nvPr/>
        </p:nvCxnSpPr>
        <p:spPr>
          <a:xfrm flipV="1">
            <a:off x="5876146" y="4721632"/>
            <a:ext cx="1" cy="14181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00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6722343" y="3282156"/>
            <a:ext cx="180541" cy="35960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76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6501604" y="2900077"/>
                <a:ext cx="636241" cy="34535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1575" i="1">
                              <a:latin typeface="Cambria Math" panose="02040503050406030204" pitchFamily="18" charset="0"/>
                              <a:ea typeface="Cambria Math" charset="0"/>
                              <a:cs typeface="Cambria Math" charset="0"/>
                            </a:rPr>
                          </m:ctrlPr>
                        </m:sSubPr>
                        <m:e>
                          <m:r>
                            <m:rPr>
                              <m:sty m:val="p"/>
                            </m:rPr>
                            <a:rPr lang="el-GR" sz="1575" i="1">
                              <a:latin typeface="Cambria Math" charset="0"/>
                              <a:ea typeface="Cambria Math" charset="0"/>
                              <a:cs typeface="Cambria Math" charset="0"/>
                            </a:rPr>
                            <m:t>Π</m:t>
                          </m:r>
                        </m:e>
                        <m:sub>
                          <m:r>
                            <a:rPr lang="en-US" sz="1575" i="1">
                              <a:latin typeface="Cambria Math" charset="0"/>
                              <a:ea typeface="Cambria Math" charset="0"/>
                              <a:cs typeface="Cambria Math" charset="0"/>
                            </a:rPr>
                            <m:t>𝐴</m:t>
                          </m:r>
                          <m:r>
                            <a:rPr lang="en-US" sz="1575" i="1">
                              <a:latin typeface="Cambria Math" charset="0"/>
                              <a:ea typeface="Cambria Math" charset="0"/>
                              <a:cs typeface="Cambria Math" charset="0"/>
                            </a:rPr>
                            <m:t>,</m:t>
                          </m:r>
                          <m:r>
                            <a:rPr lang="en-US" sz="1575" i="1">
                              <a:latin typeface="Cambria Math" charset="0"/>
                              <a:ea typeface="Cambria Math" charset="0"/>
                              <a:cs typeface="Cambria Math" charset="0"/>
                            </a:rPr>
                            <m:t>𝐷</m:t>
                          </m:r>
                        </m:sub>
                      </m:sSub>
                    </m:oMath>
                  </m:oMathPara>
                </a14:m>
                <a:endParaRPr lang="en-US" sz="1519"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01604" y="2900077"/>
                <a:ext cx="636241" cy="345351"/>
              </a:xfrm>
              <a:prstGeom prst="rect">
                <a:avLst/>
              </a:prstGeom>
              <a:blipFill>
                <a:blip r:embed="rId3"/>
                <a:stretch>
                  <a:fillRect/>
                </a:stretch>
              </a:blipFill>
            </p:spPr>
            <p:txBody>
              <a:bodyPr/>
              <a:lstStyle/>
              <a:p>
                <a:r>
                  <a:rPr lang="en-US">
                    <a:noFill/>
                  </a:rPr>
                  <a:t> </a:t>
                </a:r>
              </a:p>
            </p:txBody>
          </p:sp>
        </mc:Fallback>
      </mc:AlternateContent>
      <p:sp>
        <p:nvSpPr>
          <p:cNvPr id="7" name="TextBox 6"/>
          <p:cNvSpPr txBox="1"/>
          <p:nvPr/>
        </p:nvSpPr>
        <p:spPr>
          <a:xfrm>
            <a:off x="5669907" y="5161365"/>
            <a:ext cx="675085" cy="326115"/>
          </a:xfrm>
          <a:prstGeom prst="rect">
            <a:avLst/>
          </a:prstGeom>
          <a:noFill/>
        </p:spPr>
        <p:txBody>
          <a:bodyPr wrap="square" rtlCol="0">
            <a:spAutoFit/>
          </a:bodyPr>
          <a:lstStyle/>
          <a:p>
            <a:pPr algn="ctr"/>
            <a:r>
              <a:rPr lang="en-US" sz="1519" dirty="0">
                <a:solidFill>
                  <a:prstClr val="black"/>
                </a:solidFill>
                <a:latin typeface="Calibri" panose="020F0502020204030204"/>
              </a:rPr>
              <a:t>R(A,B)</a:t>
            </a:r>
          </a:p>
        </p:txBody>
      </p:sp>
      <p:sp>
        <p:nvSpPr>
          <p:cNvPr id="8" name="TextBox 7"/>
          <p:cNvSpPr txBox="1"/>
          <p:nvPr/>
        </p:nvSpPr>
        <p:spPr>
          <a:xfrm>
            <a:off x="6464698" y="4828649"/>
            <a:ext cx="807519" cy="326115"/>
          </a:xfrm>
          <a:prstGeom prst="rect">
            <a:avLst/>
          </a:prstGeom>
          <a:noFill/>
        </p:spPr>
        <p:txBody>
          <a:bodyPr wrap="square" rtlCol="0">
            <a:spAutoFit/>
          </a:bodyPr>
          <a:lstStyle/>
          <a:p>
            <a:pPr algn="ctr"/>
            <a:r>
              <a:rPr lang="en-US" sz="1519" dirty="0">
                <a:solidFill>
                  <a:prstClr val="black"/>
                </a:solidFill>
                <a:latin typeface="Calibri" panose="020F0502020204030204"/>
              </a:rPr>
              <a:t>S(B,C)</a:t>
            </a:r>
          </a:p>
        </p:txBody>
      </p:sp>
      <p:cxnSp>
        <p:nvCxnSpPr>
          <p:cNvPr id="9" name="Straight Connector 8"/>
          <p:cNvCxnSpPr/>
          <p:nvPr/>
        </p:nvCxnSpPr>
        <p:spPr>
          <a:xfrm rot="5400000" flipH="1" flipV="1">
            <a:off x="5983586" y="4578592"/>
            <a:ext cx="292499" cy="2076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6419506" y="4611161"/>
            <a:ext cx="292499" cy="1424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425192" y="3597254"/>
            <a:ext cx="260298" cy="3918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857074" y="3854128"/>
            <a:ext cx="846999" cy="326115"/>
          </a:xfrm>
          <a:prstGeom prst="rect">
            <a:avLst/>
          </a:prstGeom>
          <a:noFill/>
        </p:spPr>
        <p:txBody>
          <a:bodyPr wrap="square" rtlCol="0">
            <a:spAutoFit/>
          </a:bodyPr>
          <a:lstStyle/>
          <a:p>
            <a:pPr algn="ctr"/>
            <a:r>
              <a:rPr lang="en-US" sz="1519" dirty="0">
                <a:solidFill>
                  <a:prstClr val="black"/>
                </a:solidFill>
                <a:latin typeface="Calibri" panose="020F0502020204030204"/>
              </a:rPr>
              <a:t>T(C,D)</a:t>
            </a:r>
          </a:p>
        </p:txBody>
      </p:sp>
      <p:cxnSp>
        <p:nvCxnSpPr>
          <p:cNvPr id="14" name="Straight Connector 13"/>
          <p:cNvCxnSpPr/>
          <p:nvPr/>
        </p:nvCxnSpPr>
        <p:spPr>
          <a:xfrm flipH="1" flipV="1">
            <a:off x="6971244" y="3597254"/>
            <a:ext cx="171496" cy="238413"/>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6286425" y="4235010"/>
            <a:ext cx="180541" cy="35960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760">
              <a:solidFill>
                <a:prstClr val="black"/>
              </a:solidFill>
              <a:latin typeface="Calibri" panose="020F0502020204030204"/>
            </a:endParaRPr>
          </a:p>
        </p:txBody>
      </p:sp>
      <p:cxnSp>
        <p:nvCxnSpPr>
          <p:cNvPr id="22" name="Straight Connector 21"/>
          <p:cNvCxnSpPr/>
          <p:nvPr/>
        </p:nvCxnSpPr>
        <p:spPr>
          <a:xfrm flipV="1">
            <a:off x="6828430" y="3195881"/>
            <a:ext cx="1" cy="154796"/>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765036" y="4760934"/>
                <a:ext cx="3529364" cy="466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025" i="1">
                              <a:latin typeface="Cambria Math" panose="02040503050406030204" pitchFamily="18" charset="0"/>
                              <a:ea typeface="Cambria Math" charset="0"/>
                              <a:cs typeface="Cambria Math" charset="0"/>
                            </a:rPr>
                          </m:ctrlPr>
                        </m:sSubPr>
                        <m:e>
                          <m:r>
                            <m:rPr>
                              <m:sty m:val="p"/>
                            </m:rPr>
                            <a:rPr lang="el-GR" sz="2025" i="1">
                              <a:latin typeface="Cambria Math" charset="0"/>
                              <a:ea typeface="Cambria Math" charset="0"/>
                              <a:cs typeface="Cambria Math" charset="0"/>
                            </a:rPr>
                            <m:t>Π</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𝐷</m:t>
                          </m:r>
                        </m:sub>
                      </m:sSub>
                      <m:d>
                        <m:dPr>
                          <m:ctrlPr>
                            <a:rPr lang="en-US" sz="2025" i="1">
                              <a:latin typeface="Cambria Math" panose="02040503050406030204" pitchFamily="18" charset="0"/>
                              <a:ea typeface="Cambria Math" charset="0"/>
                              <a:cs typeface="Cambria Math" charset="0"/>
                            </a:rPr>
                          </m:ctrlPr>
                        </m:dPr>
                        <m:e>
                          <m:r>
                            <a:rPr lang="en-US" sz="2025" i="1">
                              <a:latin typeface="Cambria Math" charset="0"/>
                              <a:ea typeface="Cambria Math" charset="0"/>
                              <a:cs typeface="Cambria Math" charset="0"/>
                            </a:rPr>
                            <m:t>𝑇</m:t>
                          </m:r>
                          <m:r>
                            <a:rPr lang="en-US" sz="2025" i="1">
                              <a:latin typeface="Cambria Math" charset="0"/>
                              <a:ea typeface="Cambria Math" charset="0"/>
                              <a:cs typeface="Cambria Math" charset="0"/>
                            </a:rPr>
                            <m:t>⋈</m:t>
                          </m:r>
                          <m:sSub>
                            <m:sSubPr>
                              <m:ctrlPr>
                                <a:rPr lang="el-GR" sz="2025" i="1">
                                  <a:latin typeface="Cambria Math" panose="02040503050406030204" pitchFamily="18" charset="0"/>
                                  <a:ea typeface="Cambria Math" charset="0"/>
                                  <a:cs typeface="Cambria Math" charset="0"/>
                                </a:rPr>
                              </m:ctrlPr>
                            </m:sSubPr>
                            <m:e>
                              <m:r>
                                <m:rPr>
                                  <m:sty m:val="p"/>
                                </m:rPr>
                                <a:rPr lang="el-GR" sz="2025" i="1">
                                  <a:latin typeface="Cambria Math" charset="0"/>
                                  <a:ea typeface="Cambria Math" charset="0"/>
                                  <a:cs typeface="Cambria Math" charset="0"/>
                                </a:rPr>
                                <m:t>Π</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𝑐</m:t>
                              </m:r>
                            </m:sub>
                          </m:sSub>
                          <m:d>
                            <m:dPr>
                              <m:ctrlPr>
                                <a:rPr lang="en-US" sz="2025" i="1">
                                  <a:latin typeface="Cambria Math" panose="02040503050406030204" pitchFamily="18" charset="0"/>
                                  <a:ea typeface="Cambria Math" charset="0"/>
                                  <a:cs typeface="Cambria Math" charset="0"/>
                                </a:rPr>
                              </m:ctrlPr>
                            </m:dPr>
                            <m:e>
                              <m:sSub>
                                <m:sSubPr>
                                  <m:ctrlPr>
                                    <a:rPr lang="en-US" sz="2025" i="1">
                                      <a:latin typeface="Cambria Math" panose="02040503050406030204" pitchFamily="18" charset="0"/>
                                      <a:ea typeface="Cambria Math" charset="0"/>
                                      <a:cs typeface="Cambria Math" charset="0"/>
                                    </a:rPr>
                                  </m:ctrlPr>
                                </m:sSubPr>
                                <m:e>
                                  <m:r>
                                    <a:rPr lang="en-US" sz="2025" i="1">
                                      <a:latin typeface="Cambria Math" charset="0"/>
                                      <a:ea typeface="Cambria Math" charset="0"/>
                                      <a:cs typeface="Cambria Math" charset="0"/>
                                    </a:rPr>
                                    <m:t>𝜎</m:t>
                                  </m:r>
                                </m:e>
                                <m:sub>
                                  <m:r>
                                    <a:rPr lang="en-US" sz="2025" i="1">
                                      <a:latin typeface="Cambria Math" charset="0"/>
                                      <a:ea typeface="Cambria Math" charset="0"/>
                                      <a:cs typeface="Cambria Math" charset="0"/>
                                    </a:rPr>
                                    <m:t>𝐴</m:t>
                                  </m:r>
                                  <m:r>
                                    <a:rPr lang="en-US" sz="2025" i="1">
                                      <a:latin typeface="Cambria Math" charset="0"/>
                                      <a:ea typeface="Cambria Math" charset="0"/>
                                      <a:cs typeface="Cambria Math" charset="0"/>
                                    </a:rPr>
                                    <m:t>&lt;10</m:t>
                                  </m:r>
                                </m:sub>
                              </m:sSub>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𝑅</m:t>
                              </m:r>
                              <m:r>
                                <a:rPr lang="en-US" sz="2025" i="1">
                                  <a:latin typeface="Cambria Math" charset="0"/>
                                  <a:ea typeface="Cambria Math" charset="0"/>
                                  <a:cs typeface="Cambria Math" charset="0"/>
                                </a:rPr>
                                <m:t>)⋈</m:t>
                              </m:r>
                              <m:r>
                                <a:rPr lang="en-US" sz="2025" i="1">
                                  <a:latin typeface="Cambria Math" charset="0"/>
                                  <a:ea typeface="Cambria Math" charset="0"/>
                                  <a:cs typeface="Cambria Math" charset="0"/>
                                </a:rPr>
                                <m:t>𝑆</m:t>
                              </m:r>
                            </m:e>
                          </m:d>
                        </m:e>
                      </m:d>
                    </m:oMath>
                  </m:oMathPara>
                </a14:m>
                <a:endParaRPr lang="en-US" sz="2025" dirty="0"/>
              </a:p>
            </p:txBody>
          </p:sp>
        </mc:Choice>
        <mc:Fallback xmlns="">
          <p:sp>
            <p:nvSpPr>
              <p:cNvPr id="24" name="TextBox 23"/>
              <p:cNvSpPr txBox="1">
                <a:spLocks noRot="1" noChangeAspect="1" noMove="1" noResize="1" noEditPoints="1" noAdjustHandles="1" noChangeArrowheads="1" noChangeShapeType="1" noTextEdit="1"/>
              </p:cNvSpPr>
              <p:nvPr/>
            </p:nvSpPr>
            <p:spPr>
              <a:xfrm>
                <a:off x="1765036" y="4760934"/>
                <a:ext cx="3529364" cy="466346"/>
              </a:xfrm>
              <a:prstGeom prst="rect">
                <a:avLst/>
              </a:prstGeom>
              <a:blipFill>
                <a:blip r:embed="rId4"/>
                <a:stretch>
                  <a:fillRect l="-717" b="-2632"/>
                </a:stretch>
              </a:blipFill>
            </p:spPr>
            <p:txBody>
              <a:bodyPr/>
              <a:lstStyle/>
              <a:p>
                <a:r>
                  <a:rPr lang="en-US">
                    <a:noFill/>
                  </a:rPr>
                  <a:t> </a:t>
                </a:r>
              </a:p>
            </p:txBody>
          </p:sp>
        </mc:Fallback>
      </mc:AlternateContent>
      <p:sp>
        <p:nvSpPr>
          <p:cNvPr id="25" name="Rectangle 35"/>
          <p:cNvSpPr>
            <a:spLocks noChangeArrowheads="1"/>
          </p:cNvSpPr>
          <p:nvPr/>
        </p:nvSpPr>
        <p:spPr bwMode="auto">
          <a:xfrm>
            <a:off x="1765036" y="3029504"/>
            <a:ext cx="1831058" cy="102720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1350" dirty="0">
                <a:solidFill>
                  <a:schemeClr val="accent2"/>
                </a:solidFill>
                <a:latin typeface="Menlo" charset="0"/>
                <a:ea typeface="Menlo" charset="0"/>
                <a:cs typeface="Menlo" charset="0"/>
              </a:rPr>
              <a:t>SELECT</a:t>
            </a:r>
            <a:r>
              <a:rPr lang="en-US" sz="1350" dirty="0">
                <a:latin typeface="Menlo" charset="0"/>
                <a:ea typeface="Menlo" charset="0"/>
                <a:cs typeface="Menlo" charset="0"/>
              </a:rPr>
              <a:t> R.A,S.D</a:t>
            </a:r>
          </a:p>
          <a:p>
            <a:pPr>
              <a:lnSpc>
                <a:spcPct val="90000"/>
              </a:lnSpc>
              <a:buFontTx/>
              <a:buNone/>
            </a:pPr>
            <a:r>
              <a:rPr lang="en-US" sz="1350" dirty="0">
                <a:solidFill>
                  <a:schemeClr val="accent2"/>
                </a:solidFill>
                <a:latin typeface="Menlo" charset="0"/>
                <a:ea typeface="Menlo" charset="0"/>
                <a:cs typeface="Menlo" charset="0"/>
              </a:rPr>
              <a:t>FROM </a:t>
            </a:r>
            <a:r>
              <a:rPr lang="en-US" sz="1350" dirty="0">
                <a:latin typeface="Menlo" charset="0"/>
                <a:ea typeface="Menlo" charset="0"/>
                <a:cs typeface="Menlo" charset="0"/>
              </a:rPr>
              <a:t>R,S,T</a:t>
            </a:r>
          </a:p>
          <a:p>
            <a:pPr>
              <a:lnSpc>
                <a:spcPct val="90000"/>
              </a:lnSpc>
              <a:buFontTx/>
              <a:buNone/>
            </a:pPr>
            <a:r>
              <a:rPr lang="en-US" sz="1350" dirty="0">
                <a:solidFill>
                  <a:schemeClr val="accent2"/>
                </a:solidFill>
                <a:latin typeface="Menlo" charset="0"/>
                <a:ea typeface="Menlo" charset="0"/>
                <a:cs typeface="Menlo" charset="0"/>
              </a:rPr>
              <a:t>WHERE</a:t>
            </a:r>
            <a:r>
              <a:rPr lang="en-US" sz="1350" dirty="0">
                <a:latin typeface="Menlo" charset="0"/>
                <a:ea typeface="Menlo" charset="0"/>
                <a:cs typeface="Menlo" charset="0"/>
              </a:rPr>
              <a:t> R.B = S.B</a:t>
            </a:r>
          </a:p>
          <a:p>
            <a:pPr>
              <a:lnSpc>
                <a:spcPct val="90000"/>
              </a:lnSpc>
              <a:buFontTx/>
              <a:buNone/>
            </a:pPr>
            <a:r>
              <a:rPr lang="en-US" sz="1350" dirty="0">
                <a:latin typeface="Menlo" charset="0"/>
                <a:ea typeface="Menlo" charset="0"/>
                <a:cs typeface="Menlo" charset="0"/>
              </a:rPr>
              <a:t>  AND S.C = T.C</a:t>
            </a:r>
          </a:p>
          <a:p>
            <a:pPr>
              <a:lnSpc>
                <a:spcPct val="90000"/>
              </a:lnSpc>
              <a:buFontTx/>
              <a:buNone/>
            </a:pPr>
            <a:r>
              <a:rPr lang="en-US" sz="1350" dirty="0">
                <a:latin typeface="Menlo" charset="0"/>
                <a:ea typeface="Menlo" charset="0"/>
                <a:cs typeface="Menlo" charset="0"/>
              </a:rPr>
              <a:t>  AND R.A &lt; 10;</a:t>
            </a:r>
          </a:p>
        </p:txBody>
      </p:sp>
      <p:sp>
        <p:nvSpPr>
          <p:cNvPr id="26" name="Rectangle 35"/>
          <p:cNvSpPr>
            <a:spLocks noChangeArrowheads="1"/>
          </p:cNvSpPr>
          <p:nvPr/>
        </p:nvSpPr>
        <p:spPr bwMode="auto">
          <a:xfrm>
            <a:off x="1760221" y="2693457"/>
            <a:ext cx="1835873" cy="37292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1013">
                <a:solidFill>
                  <a:schemeClr val="accent2"/>
                </a:solidFill>
                <a:latin typeface="Menlo" charset="0"/>
                <a:ea typeface="Menlo" charset="0"/>
                <a:cs typeface="Menlo" charset="0"/>
              </a:rPr>
              <a:t>R(A,B)  S(B,C)  T(C,D)</a:t>
            </a:r>
            <a:endParaRPr lang="en-US" sz="1013" dirty="0">
              <a:solidFill>
                <a:schemeClr val="accent2"/>
              </a:solidFill>
              <a:latin typeface="Menlo" charset="0"/>
              <a:ea typeface="Menlo" charset="0"/>
              <a:cs typeface="Menlo" charset="0"/>
            </a:endParaRPr>
          </a:p>
        </p:txBody>
      </p:sp>
      <p:sp>
        <p:nvSpPr>
          <p:cNvPr id="27" name="Title 1"/>
          <p:cNvSpPr>
            <a:spLocks noGrp="1"/>
          </p:cNvSpPr>
          <p:nvPr>
            <p:ph type="title"/>
          </p:nvPr>
        </p:nvSpPr>
        <p:spPr/>
        <p:txBody>
          <a:bodyPr/>
          <a:lstStyle/>
          <a:p>
            <a:r>
              <a:rPr lang="en-US" dirty="0"/>
              <a:t>Optimizing RA Plan (</a:t>
            </a:r>
            <a:r>
              <a:rPr lang="en-US" dirty="0" err="1"/>
              <a:t>cont</a:t>
            </a:r>
            <a:r>
              <a:rPr lang="en-US" dirty="0"/>
              <a:t>…)</a:t>
            </a:r>
          </a:p>
        </p:txBody>
      </p:sp>
      <p:sp>
        <p:nvSpPr>
          <p:cNvPr id="4" name="Slide Number Placeholder 3"/>
          <p:cNvSpPr>
            <a:spLocks noGrp="1"/>
          </p:cNvSpPr>
          <p:nvPr>
            <p:ph type="sldNum" sz="quarter" idx="12"/>
          </p:nvPr>
        </p:nvSpPr>
        <p:spPr/>
        <p:txBody>
          <a:bodyPr/>
          <a:lstStyle/>
          <a:p>
            <a:fld id="{D9689D17-8382-4C64-A239-6A881ADCA618}" type="slidenum">
              <a:rPr lang="en-US" smtClean="0"/>
              <a:t>22</a:t>
            </a:fld>
            <a:endParaRPr lang="en-US"/>
          </a:p>
        </p:txBody>
      </p:sp>
      <p:sp>
        <p:nvSpPr>
          <p:cNvPr id="2" name="Down Arrow 1"/>
          <p:cNvSpPr/>
          <p:nvPr/>
        </p:nvSpPr>
        <p:spPr>
          <a:xfrm>
            <a:off x="2958615" y="4212085"/>
            <a:ext cx="287754" cy="37385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13"/>
          </a:p>
        </p:txBody>
      </p:sp>
      <p:sp>
        <p:nvSpPr>
          <p:cNvPr id="29" name="Down Arrow 28"/>
          <p:cNvSpPr/>
          <p:nvPr/>
        </p:nvSpPr>
        <p:spPr>
          <a:xfrm rot="14635620">
            <a:off x="5431580" y="4143223"/>
            <a:ext cx="287754" cy="65654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13"/>
          </a:p>
        </p:txBody>
      </p:sp>
      <p:sp>
        <p:nvSpPr>
          <p:cNvPr id="28" name="TextBox 27"/>
          <p:cNvSpPr txBox="1"/>
          <p:nvPr/>
        </p:nvSpPr>
        <p:spPr>
          <a:xfrm>
            <a:off x="4688634" y="2296458"/>
            <a:ext cx="1564288" cy="577081"/>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1575">
                <a:latin typeface="+mj-lt"/>
              </a:rPr>
              <a:t>We eliminate B earlier!</a:t>
            </a:r>
            <a:endParaRPr lang="en-US" sz="1575" b="1" dirty="0">
              <a:latin typeface="+mj-lt"/>
            </a:endParaRPr>
          </a:p>
        </p:txBody>
      </p:sp>
      <p:sp>
        <p:nvSpPr>
          <p:cNvPr id="30" name="TextBox 29"/>
          <p:cNvSpPr txBox="1"/>
          <p:nvPr/>
        </p:nvSpPr>
        <p:spPr>
          <a:xfrm>
            <a:off x="5613379" y="4702059"/>
            <a:ext cx="788141" cy="326115"/>
          </a:xfrm>
          <a:prstGeom prst="rect">
            <a:avLst/>
          </a:prstGeom>
          <a:noFill/>
        </p:spPr>
        <p:txBody>
          <a:bodyPr wrap="square" rtlCol="0">
            <a:spAutoFit/>
          </a:bodyPr>
          <a:lstStyle/>
          <a:p>
            <a:pPr algn="ctr"/>
            <a:r>
              <a:rPr lang="en-US" sz="1519" dirty="0" err="1">
                <a:solidFill>
                  <a:prstClr val="black"/>
                </a:solidFill>
                <a:latin typeface="Symbol"/>
              </a:rPr>
              <a:t>s</a:t>
            </a:r>
            <a:r>
              <a:rPr lang="en-US" sz="1519" baseline="-25000" dirty="0" err="1">
                <a:solidFill>
                  <a:prstClr val="black"/>
                </a:solidFill>
                <a:latin typeface="Symbol"/>
              </a:rPr>
              <a:t>A</a:t>
            </a:r>
            <a:r>
              <a:rPr lang="en-US" sz="1519" baseline="-25000" dirty="0">
                <a:solidFill>
                  <a:prstClr val="black"/>
                </a:solidFill>
                <a:latin typeface="Symbol"/>
              </a:rPr>
              <a:t>&lt;10</a:t>
            </a:r>
            <a:endParaRPr lang="en-US" sz="1519" baseline="-25000" dirty="0">
              <a:solidFill>
                <a:prstClr val="black"/>
              </a:solidFill>
              <a:latin typeface="Calibri" panose="020F0502020204030204"/>
            </a:endParaRPr>
          </a:p>
        </p:txBody>
      </p:sp>
      <p:cxnSp>
        <p:nvCxnSpPr>
          <p:cNvPr id="31" name="Straight Connector 30"/>
          <p:cNvCxnSpPr/>
          <p:nvPr/>
        </p:nvCxnSpPr>
        <p:spPr>
          <a:xfrm flipV="1">
            <a:off x="6007450" y="4987713"/>
            <a:ext cx="1" cy="14181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6030852" y="3922944"/>
                <a:ext cx="636241" cy="34535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1575" i="1">
                              <a:latin typeface="Cambria Math" panose="02040503050406030204" pitchFamily="18" charset="0"/>
                              <a:ea typeface="Cambria Math" charset="0"/>
                              <a:cs typeface="Cambria Math" charset="0"/>
                            </a:rPr>
                          </m:ctrlPr>
                        </m:sSubPr>
                        <m:e>
                          <m:r>
                            <m:rPr>
                              <m:sty m:val="p"/>
                            </m:rPr>
                            <a:rPr lang="el-GR" sz="1575" i="1">
                              <a:latin typeface="Cambria Math" charset="0"/>
                              <a:ea typeface="Cambria Math" charset="0"/>
                              <a:cs typeface="Cambria Math" charset="0"/>
                            </a:rPr>
                            <m:t>Π</m:t>
                          </m:r>
                        </m:e>
                        <m:sub>
                          <m:r>
                            <a:rPr lang="en-US" sz="1575" i="1">
                              <a:latin typeface="Cambria Math" charset="0"/>
                              <a:ea typeface="Cambria Math" charset="0"/>
                              <a:cs typeface="Cambria Math" charset="0"/>
                            </a:rPr>
                            <m:t>𝐴</m:t>
                          </m:r>
                          <m:r>
                            <a:rPr lang="en-US" sz="1575" i="1">
                              <a:latin typeface="Cambria Math" charset="0"/>
                              <a:ea typeface="Cambria Math" charset="0"/>
                              <a:cs typeface="Cambria Math" charset="0"/>
                            </a:rPr>
                            <m:t>,</m:t>
                          </m:r>
                          <m:r>
                            <a:rPr lang="en-US" sz="1575" i="1">
                              <a:latin typeface="Cambria Math" charset="0"/>
                              <a:ea typeface="Cambria Math" charset="0"/>
                              <a:cs typeface="Cambria Math" charset="0"/>
                            </a:rPr>
                            <m:t>𝐶</m:t>
                          </m:r>
                        </m:sub>
                      </m:sSub>
                    </m:oMath>
                  </m:oMathPara>
                </a14:m>
                <a:endParaRPr lang="en-US" sz="1519" dirty="0">
                  <a:solidFill>
                    <a:prstClr val="black"/>
                  </a:solidFill>
                  <a:latin typeface="Calibri" panose="020F0502020204030204"/>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6030852" y="3922944"/>
                <a:ext cx="636241" cy="345351"/>
              </a:xfrm>
              <a:prstGeom prst="rect">
                <a:avLst/>
              </a:prstGeom>
              <a:blipFill>
                <a:blip r:embed="rId5"/>
                <a:stretch>
                  <a:fillRect/>
                </a:stretch>
              </a:blipFill>
            </p:spPr>
            <p:txBody>
              <a:bodyPr/>
              <a:lstStyle/>
              <a:p>
                <a:r>
                  <a:rPr lang="en-US">
                    <a:noFill/>
                  </a:rPr>
                  <a:t> </a:t>
                </a:r>
              </a:p>
            </p:txBody>
          </p:sp>
        </mc:Fallback>
      </mc:AlternateContent>
      <p:cxnSp>
        <p:nvCxnSpPr>
          <p:cNvPr id="33" name="Straight Connector 32"/>
          <p:cNvCxnSpPr/>
          <p:nvPr/>
        </p:nvCxnSpPr>
        <p:spPr>
          <a:xfrm flipV="1">
            <a:off x="6357678" y="4218748"/>
            <a:ext cx="1" cy="15479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4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en-US" dirty="0"/>
              <a:t>Query Optimization: Another Example</a:t>
            </a:r>
          </a:p>
        </p:txBody>
      </p:sp>
      <p:sp>
        <p:nvSpPr>
          <p:cNvPr id="1037315" name="Rectangle 3"/>
          <p:cNvSpPr>
            <a:spLocks noGrp="1" noChangeArrowheads="1"/>
          </p:cNvSpPr>
          <p:nvPr>
            <p:ph idx="1"/>
          </p:nvPr>
        </p:nvSpPr>
        <p:spPr>
          <a:xfrm>
            <a:off x="685800" y="2286000"/>
            <a:ext cx="7772400" cy="4114800"/>
          </a:xfrm>
        </p:spPr>
        <p:txBody>
          <a:bodyPr/>
          <a:lstStyle/>
          <a:p>
            <a:r>
              <a:rPr lang="en-US"/>
              <a:t>Query: Find the last name of employees born after 1975 who work on a project named ‘Aquarius’</a:t>
            </a:r>
          </a:p>
          <a:p>
            <a:pPr>
              <a:buFont typeface="Wingdings" pitchFamily="2" charset="2"/>
              <a:buNone/>
            </a:pPr>
            <a:endParaRPr lang="en-US"/>
          </a:p>
          <a:p>
            <a:pPr lvl="1">
              <a:buFont typeface="Wingdings" pitchFamily="2" charset="2"/>
              <a:buNone/>
            </a:pPr>
            <a:r>
              <a:rPr lang="en-US"/>
              <a:t>	</a:t>
            </a:r>
            <a:r>
              <a:rPr lang="en-US" b="1">
                <a:latin typeface="Comic Sans MS" pitchFamily="66" charset="0"/>
              </a:rPr>
              <a:t>SELECT Lname</a:t>
            </a:r>
          </a:p>
          <a:p>
            <a:pPr lvl="1">
              <a:buFont typeface="Wingdings" pitchFamily="2" charset="2"/>
              <a:buNone/>
            </a:pPr>
            <a:r>
              <a:rPr lang="en-US" b="1">
                <a:latin typeface="Comic Sans MS" pitchFamily="66" charset="0"/>
              </a:rPr>
              <a:t>	FROM Employee, Works_on, Project</a:t>
            </a:r>
          </a:p>
          <a:p>
            <a:pPr lvl="1">
              <a:buFont typeface="Wingdings" pitchFamily="2" charset="2"/>
              <a:buNone/>
            </a:pPr>
            <a:r>
              <a:rPr lang="en-US" b="1">
                <a:latin typeface="Comic Sans MS" pitchFamily="66" charset="0"/>
              </a:rPr>
              <a:t>	WHERE Pname = ‘Aquarius’</a:t>
            </a:r>
          </a:p>
          <a:p>
            <a:pPr lvl="1">
              <a:buFont typeface="Wingdings" pitchFamily="2" charset="2"/>
              <a:buNone/>
            </a:pPr>
            <a:r>
              <a:rPr lang="en-US" b="1">
                <a:latin typeface="Comic Sans MS" pitchFamily="66" charset="0"/>
              </a:rPr>
              <a:t>	AND ESSN = SSN</a:t>
            </a:r>
          </a:p>
          <a:p>
            <a:pPr lvl="1">
              <a:buFont typeface="Wingdings" pitchFamily="2" charset="2"/>
              <a:buNone/>
            </a:pPr>
            <a:r>
              <a:rPr lang="en-US" b="1">
                <a:latin typeface="Comic Sans MS" pitchFamily="66" charset="0"/>
              </a:rPr>
              <a:t>	AND Pnumber = PNO</a:t>
            </a:r>
          </a:p>
          <a:p>
            <a:pPr lvl="1">
              <a:buFont typeface="Wingdings" pitchFamily="2" charset="2"/>
              <a:buNone/>
            </a:pPr>
            <a:r>
              <a:rPr lang="en-US" b="1">
                <a:latin typeface="Comic Sans MS" pitchFamily="66" charset="0"/>
              </a:rPr>
              <a:t>	AND Bdate &gt; ‘1975-12-31’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a:xfrm>
            <a:off x="1143000" y="812800"/>
            <a:ext cx="7793038" cy="419100"/>
          </a:xfrm>
        </p:spPr>
        <p:txBody>
          <a:bodyPr>
            <a:normAutofit fontScale="90000"/>
          </a:bodyPr>
          <a:lstStyle/>
          <a:p>
            <a:r>
              <a:rPr lang="en-US" dirty="0"/>
              <a:t>Query Optimization: 1</a:t>
            </a:r>
          </a:p>
        </p:txBody>
      </p:sp>
      <p:sp>
        <p:nvSpPr>
          <p:cNvPr id="1038339" name="Oval 3"/>
          <p:cNvSpPr>
            <a:spLocks noChangeArrowheads="1"/>
          </p:cNvSpPr>
          <p:nvPr/>
        </p:nvSpPr>
        <p:spPr bwMode="auto">
          <a:xfrm>
            <a:off x="1676400" y="5943600"/>
            <a:ext cx="1752600" cy="381000"/>
          </a:xfrm>
          <a:prstGeom prst="ellipse">
            <a:avLst/>
          </a:prstGeom>
          <a:noFill/>
          <a:ln w="9525">
            <a:solidFill>
              <a:schemeClr val="tx1"/>
            </a:solidFill>
            <a:round/>
            <a:headEnd/>
            <a:tailEnd/>
          </a:ln>
          <a:effectLst/>
        </p:spPr>
        <p:txBody>
          <a:bodyPr wrap="none" anchor="ctr"/>
          <a:lstStyle/>
          <a:p>
            <a:endParaRPr lang="en-US"/>
          </a:p>
        </p:txBody>
      </p:sp>
      <p:sp>
        <p:nvSpPr>
          <p:cNvPr id="1038340" name="Text Box 4"/>
          <p:cNvSpPr txBox="1">
            <a:spLocks noChangeArrowheads="1"/>
          </p:cNvSpPr>
          <p:nvPr/>
        </p:nvSpPr>
        <p:spPr bwMode="auto">
          <a:xfrm>
            <a:off x="1965325" y="5942013"/>
            <a:ext cx="1163638" cy="366712"/>
          </a:xfrm>
          <a:prstGeom prst="rect">
            <a:avLst/>
          </a:prstGeom>
          <a:noFill/>
          <a:ln w="9525">
            <a:noFill/>
            <a:miter lim="800000"/>
            <a:headEnd/>
            <a:tailEnd/>
          </a:ln>
          <a:effectLst/>
        </p:spPr>
        <p:txBody>
          <a:bodyPr wrap="none">
            <a:spAutoFit/>
          </a:bodyPr>
          <a:lstStyle/>
          <a:p>
            <a:r>
              <a:rPr lang="en-US" sz="1800">
                <a:cs typeface="Arial" charset="0"/>
              </a:rPr>
              <a:t>Employee</a:t>
            </a:r>
          </a:p>
        </p:txBody>
      </p:sp>
      <p:sp>
        <p:nvSpPr>
          <p:cNvPr id="1038341" name="Oval 5"/>
          <p:cNvSpPr>
            <a:spLocks noChangeArrowheads="1"/>
          </p:cNvSpPr>
          <p:nvPr/>
        </p:nvSpPr>
        <p:spPr bwMode="auto">
          <a:xfrm>
            <a:off x="5334000" y="4267200"/>
            <a:ext cx="1524000" cy="533400"/>
          </a:xfrm>
          <a:prstGeom prst="ellipse">
            <a:avLst/>
          </a:prstGeom>
          <a:noFill/>
          <a:ln w="9525">
            <a:solidFill>
              <a:schemeClr val="tx1"/>
            </a:solidFill>
            <a:round/>
            <a:headEnd/>
            <a:tailEnd/>
          </a:ln>
          <a:effectLst/>
        </p:spPr>
        <p:txBody>
          <a:bodyPr wrap="none" anchor="ctr"/>
          <a:lstStyle/>
          <a:p>
            <a:endParaRPr lang="en-US"/>
          </a:p>
        </p:txBody>
      </p:sp>
      <p:sp>
        <p:nvSpPr>
          <p:cNvPr id="1038342" name="Text Box 6"/>
          <p:cNvSpPr txBox="1">
            <a:spLocks noChangeArrowheads="1"/>
          </p:cNvSpPr>
          <p:nvPr/>
        </p:nvSpPr>
        <p:spPr bwMode="auto">
          <a:xfrm>
            <a:off x="5622925" y="4341813"/>
            <a:ext cx="882650" cy="366712"/>
          </a:xfrm>
          <a:prstGeom prst="rect">
            <a:avLst/>
          </a:prstGeom>
          <a:noFill/>
          <a:ln w="9525">
            <a:noFill/>
            <a:miter lim="800000"/>
            <a:headEnd/>
            <a:tailEnd/>
          </a:ln>
          <a:effectLst/>
        </p:spPr>
        <p:txBody>
          <a:bodyPr wrap="none">
            <a:spAutoFit/>
          </a:bodyPr>
          <a:lstStyle/>
          <a:p>
            <a:r>
              <a:rPr lang="en-US" sz="1800">
                <a:cs typeface="Arial" charset="0"/>
              </a:rPr>
              <a:t>Project</a:t>
            </a:r>
          </a:p>
        </p:txBody>
      </p:sp>
      <p:sp>
        <p:nvSpPr>
          <p:cNvPr id="1038343" name="Oval 7"/>
          <p:cNvSpPr>
            <a:spLocks noChangeArrowheads="1"/>
          </p:cNvSpPr>
          <p:nvPr/>
        </p:nvSpPr>
        <p:spPr bwMode="auto">
          <a:xfrm>
            <a:off x="4114800" y="5868988"/>
            <a:ext cx="1752600" cy="457200"/>
          </a:xfrm>
          <a:prstGeom prst="ellipse">
            <a:avLst/>
          </a:prstGeom>
          <a:noFill/>
          <a:ln w="9525">
            <a:solidFill>
              <a:schemeClr val="tx1"/>
            </a:solidFill>
            <a:round/>
            <a:headEnd/>
            <a:tailEnd/>
          </a:ln>
          <a:effectLst/>
        </p:spPr>
        <p:txBody>
          <a:bodyPr wrap="none" anchor="ctr"/>
          <a:lstStyle/>
          <a:p>
            <a:endParaRPr lang="en-US"/>
          </a:p>
        </p:txBody>
      </p:sp>
      <p:sp>
        <p:nvSpPr>
          <p:cNvPr id="1038344" name="Text Box 8"/>
          <p:cNvSpPr txBox="1">
            <a:spLocks noChangeArrowheads="1"/>
          </p:cNvSpPr>
          <p:nvPr/>
        </p:nvSpPr>
        <p:spPr bwMode="auto">
          <a:xfrm>
            <a:off x="4403725" y="5867400"/>
            <a:ext cx="1227138" cy="366713"/>
          </a:xfrm>
          <a:prstGeom prst="rect">
            <a:avLst/>
          </a:prstGeom>
          <a:noFill/>
          <a:ln w="9525">
            <a:noFill/>
            <a:miter lim="800000"/>
            <a:headEnd/>
            <a:tailEnd/>
          </a:ln>
          <a:effectLst/>
        </p:spPr>
        <p:txBody>
          <a:bodyPr wrap="none">
            <a:spAutoFit/>
          </a:bodyPr>
          <a:lstStyle/>
          <a:p>
            <a:r>
              <a:rPr lang="en-US" sz="1800">
                <a:cs typeface="Arial" charset="0"/>
              </a:rPr>
              <a:t>Works_On</a:t>
            </a:r>
          </a:p>
        </p:txBody>
      </p:sp>
      <p:sp>
        <p:nvSpPr>
          <p:cNvPr id="1038345" name="Line 9"/>
          <p:cNvSpPr>
            <a:spLocks noChangeShapeType="1"/>
          </p:cNvSpPr>
          <p:nvPr/>
        </p:nvSpPr>
        <p:spPr bwMode="auto">
          <a:xfrm flipH="1">
            <a:off x="2667000" y="4724400"/>
            <a:ext cx="1143000" cy="1143000"/>
          </a:xfrm>
          <a:prstGeom prst="line">
            <a:avLst/>
          </a:prstGeom>
          <a:noFill/>
          <a:ln w="9525">
            <a:solidFill>
              <a:schemeClr val="tx1"/>
            </a:solidFill>
            <a:round/>
            <a:headEnd/>
            <a:tailEnd/>
          </a:ln>
          <a:effectLst/>
        </p:spPr>
        <p:txBody>
          <a:bodyPr/>
          <a:lstStyle/>
          <a:p>
            <a:endParaRPr lang="en-US"/>
          </a:p>
        </p:txBody>
      </p:sp>
      <p:sp>
        <p:nvSpPr>
          <p:cNvPr id="1038346" name="Line 10"/>
          <p:cNvSpPr>
            <a:spLocks noChangeShapeType="1"/>
          </p:cNvSpPr>
          <p:nvPr/>
        </p:nvSpPr>
        <p:spPr bwMode="auto">
          <a:xfrm>
            <a:off x="3962400" y="4724400"/>
            <a:ext cx="1066800" cy="1143000"/>
          </a:xfrm>
          <a:prstGeom prst="line">
            <a:avLst/>
          </a:prstGeom>
          <a:noFill/>
          <a:ln w="9525">
            <a:solidFill>
              <a:schemeClr val="tx1"/>
            </a:solidFill>
            <a:round/>
            <a:headEnd/>
            <a:tailEnd/>
          </a:ln>
          <a:effectLst/>
        </p:spPr>
        <p:txBody>
          <a:bodyPr/>
          <a:lstStyle/>
          <a:p>
            <a:endParaRPr lang="en-US"/>
          </a:p>
        </p:txBody>
      </p:sp>
      <p:sp>
        <p:nvSpPr>
          <p:cNvPr id="1038347" name="Text Box 11"/>
          <p:cNvSpPr txBox="1">
            <a:spLocks noChangeArrowheads="1"/>
          </p:cNvSpPr>
          <p:nvPr/>
        </p:nvSpPr>
        <p:spPr bwMode="auto">
          <a:xfrm>
            <a:off x="3678238" y="4191000"/>
            <a:ext cx="360362" cy="457200"/>
          </a:xfrm>
          <a:prstGeom prst="rect">
            <a:avLst/>
          </a:prstGeom>
          <a:noFill/>
          <a:ln w="9525">
            <a:noFill/>
            <a:miter lim="800000"/>
            <a:headEnd/>
            <a:tailEnd/>
          </a:ln>
          <a:effectLst/>
        </p:spPr>
        <p:txBody>
          <a:bodyPr wrap="none">
            <a:spAutoFit/>
          </a:bodyPr>
          <a:lstStyle/>
          <a:p>
            <a:r>
              <a:rPr lang="en-US" sz="2400">
                <a:cs typeface="Arial" charset="0"/>
              </a:rPr>
              <a:t>X</a:t>
            </a:r>
          </a:p>
        </p:txBody>
      </p:sp>
      <p:sp>
        <p:nvSpPr>
          <p:cNvPr id="1038348" name="Text Box 12"/>
          <p:cNvSpPr txBox="1">
            <a:spLocks noChangeArrowheads="1"/>
          </p:cNvSpPr>
          <p:nvPr/>
        </p:nvSpPr>
        <p:spPr bwMode="auto">
          <a:xfrm>
            <a:off x="152400" y="2082800"/>
            <a:ext cx="9148763" cy="519113"/>
          </a:xfrm>
          <a:prstGeom prst="rect">
            <a:avLst/>
          </a:prstGeom>
          <a:noFill/>
          <a:ln w="9525">
            <a:noFill/>
            <a:miter lim="800000"/>
            <a:headEnd/>
            <a:tailEnd/>
          </a:ln>
          <a:effectLst/>
        </p:spPr>
        <p:txBody>
          <a:bodyPr wrap="none">
            <a:spAutoFit/>
          </a:bodyPr>
          <a:lstStyle/>
          <a:p>
            <a:r>
              <a:rPr lang="el-GR">
                <a:latin typeface="Comic Sans MS" pitchFamily="66" charset="0"/>
              </a:rPr>
              <a:t>σ</a:t>
            </a:r>
            <a:r>
              <a:rPr lang="en-US" sz="1800">
                <a:latin typeface="Comic Sans MS" pitchFamily="66" charset="0"/>
                <a:cs typeface="Arial" charset="0"/>
              </a:rPr>
              <a:t>Pname=‘Aquirius’ AND P.Number=PNO AND ESSN=SSN AND Bdate=‘Dec-31-1957’</a:t>
            </a:r>
          </a:p>
        </p:txBody>
      </p:sp>
      <p:sp>
        <p:nvSpPr>
          <p:cNvPr id="1038349" name="Text Box 13"/>
          <p:cNvSpPr txBox="1">
            <a:spLocks noChangeArrowheads="1"/>
          </p:cNvSpPr>
          <p:nvPr/>
        </p:nvSpPr>
        <p:spPr bwMode="auto">
          <a:xfrm>
            <a:off x="4800600" y="3048000"/>
            <a:ext cx="496888" cy="457200"/>
          </a:xfrm>
          <a:prstGeom prst="rect">
            <a:avLst/>
          </a:prstGeom>
          <a:noFill/>
          <a:ln w="9525">
            <a:noFill/>
            <a:miter lim="800000"/>
            <a:headEnd/>
            <a:tailEnd/>
          </a:ln>
          <a:effectLst/>
        </p:spPr>
        <p:txBody>
          <a:bodyPr>
            <a:spAutoFit/>
          </a:bodyPr>
          <a:lstStyle/>
          <a:p>
            <a:r>
              <a:rPr lang="el-GR" sz="2400"/>
              <a:t>Χ</a:t>
            </a:r>
          </a:p>
        </p:txBody>
      </p:sp>
      <p:sp>
        <p:nvSpPr>
          <p:cNvPr id="1038350" name="Line 14"/>
          <p:cNvSpPr>
            <a:spLocks noChangeShapeType="1"/>
          </p:cNvSpPr>
          <p:nvPr/>
        </p:nvSpPr>
        <p:spPr bwMode="auto">
          <a:xfrm flipH="1">
            <a:off x="4038600" y="3429000"/>
            <a:ext cx="762000" cy="762000"/>
          </a:xfrm>
          <a:prstGeom prst="line">
            <a:avLst/>
          </a:prstGeom>
          <a:noFill/>
          <a:ln w="9525">
            <a:solidFill>
              <a:schemeClr val="tx1"/>
            </a:solidFill>
            <a:round/>
            <a:headEnd/>
            <a:tailEnd/>
          </a:ln>
          <a:effectLst/>
        </p:spPr>
        <p:txBody>
          <a:bodyPr/>
          <a:lstStyle/>
          <a:p>
            <a:endParaRPr lang="en-US"/>
          </a:p>
        </p:txBody>
      </p:sp>
      <p:sp>
        <p:nvSpPr>
          <p:cNvPr id="1038351" name="Line 15"/>
          <p:cNvSpPr>
            <a:spLocks noChangeShapeType="1"/>
          </p:cNvSpPr>
          <p:nvPr/>
        </p:nvSpPr>
        <p:spPr bwMode="auto">
          <a:xfrm>
            <a:off x="5181600" y="3429000"/>
            <a:ext cx="914400" cy="838200"/>
          </a:xfrm>
          <a:prstGeom prst="line">
            <a:avLst/>
          </a:prstGeom>
          <a:noFill/>
          <a:ln w="9525">
            <a:solidFill>
              <a:schemeClr val="tx1"/>
            </a:solidFill>
            <a:round/>
            <a:headEnd/>
            <a:tailEnd/>
          </a:ln>
          <a:effectLst/>
        </p:spPr>
        <p:txBody>
          <a:bodyPr/>
          <a:lstStyle/>
          <a:p>
            <a:endParaRPr lang="en-US"/>
          </a:p>
        </p:txBody>
      </p:sp>
      <p:sp>
        <p:nvSpPr>
          <p:cNvPr id="1038352" name="Line 16"/>
          <p:cNvSpPr>
            <a:spLocks noChangeShapeType="1"/>
          </p:cNvSpPr>
          <p:nvPr/>
        </p:nvSpPr>
        <p:spPr bwMode="auto">
          <a:xfrm>
            <a:off x="4953000" y="2590800"/>
            <a:ext cx="0" cy="457200"/>
          </a:xfrm>
          <a:prstGeom prst="line">
            <a:avLst/>
          </a:prstGeom>
          <a:noFill/>
          <a:ln w="9525">
            <a:solidFill>
              <a:schemeClr val="tx1"/>
            </a:solidFill>
            <a:round/>
            <a:headEnd/>
            <a:tailEnd/>
          </a:ln>
          <a:effectLst/>
        </p:spPr>
        <p:txBody>
          <a:bodyPr/>
          <a:lstStyle/>
          <a:p>
            <a:endParaRPr lang="en-US"/>
          </a:p>
        </p:txBody>
      </p:sp>
      <p:sp>
        <p:nvSpPr>
          <p:cNvPr id="1038353" name="Line 17"/>
          <p:cNvSpPr>
            <a:spLocks noChangeShapeType="1"/>
          </p:cNvSpPr>
          <p:nvPr/>
        </p:nvSpPr>
        <p:spPr bwMode="auto">
          <a:xfrm>
            <a:off x="4953000" y="1905000"/>
            <a:ext cx="0" cy="304800"/>
          </a:xfrm>
          <a:prstGeom prst="line">
            <a:avLst/>
          </a:prstGeom>
          <a:noFill/>
          <a:ln w="9525">
            <a:solidFill>
              <a:schemeClr val="tx1"/>
            </a:solidFill>
            <a:round/>
            <a:headEnd/>
            <a:tailEnd/>
          </a:ln>
          <a:effectLst/>
        </p:spPr>
        <p:txBody>
          <a:bodyPr/>
          <a:lstStyle/>
          <a:p>
            <a:endParaRPr lang="en-US"/>
          </a:p>
        </p:txBody>
      </p:sp>
      <p:sp>
        <p:nvSpPr>
          <p:cNvPr id="1038354" name="Text Box 18"/>
          <p:cNvSpPr txBox="1">
            <a:spLocks noChangeArrowheads="1"/>
          </p:cNvSpPr>
          <p:nvPr/>
        </p:nvSpPr>
        <p:spPr bwMode="auto">
          <a:xfrm>
            <a:off x="4572000" y="1404938"/>
            <a:ext cx="1150938" cy="519112"/>
          </a:xfrm>
          <a:prstGeom prst="rect">
            <a:avLst/>
          </a:prstGeom>
          <a:noFill/>
          <a:ln w="9525">
            <a:noFill/>
            <a:miter lim="800000"/>
            <a:headEnd/>
            <a:tailEnd/>
          </a:ln>
          <a:effectLst/>
        </p:spPr>
        <p:txBody>
          <a:bodyPr wrap="none">
            <a:spAutoFit/>
          </a:bodyPr>
          <a:lstStyle/>
          <a:p>
            <a:r>
              <a:rPr lang="en-US">
                <a:cs typeface="Arial" charset="0"/>
              </a:rPr>
              <a:t>∏</a:t>
            </a:r>
            <a:r>
              <a:rPr lang="en-US" sz="1800">
                <a:cs typeface="Arial" charset="0"/>
              </a:rPr>
              <a:t>Lname</a:t>
            </a:r>
          </a:p>
        </p:txBody>
      </p:sp>
      <p:sp>
        <p:nvSpPr>
          <p:cNvPr id="1038355" name="Text Box 19"/>
          <p:cNvSpPr txBox="1">
            <a:spLocks noChangeArrowheads="1"/>
          </p:cNvSpPr>
          <p:nvPr/>
        </p:nvSpPr>
        <p:spPr bwMode="auto">
          <a:xfrm>
            <a:off x="355600" y="3917950"/>
            <a:ext cx="1930400" cy="641350"/>
          </a:xfrm>
          <a:prstGeom prst="rect">
            <a:avLst/>
          </a:prstGeom>
          <a:noFill/>
          <a:ln w="9525">
            <a:noFill/>
            <a:miter lim="800000"/>
            <a:headEnd/>
            <a:tailEnd/>
          </a:ln>
          <a:effectLst/>
        </p:spPr>
        <p:txBody>
          <a:bodyPr wrap="none">
            <a:spAutoFit/>
          </a:bodyPr>
          <a:lstStyle/>
          <a:p>
            <a:r>
              <a:rPr lang="en-US" sz="1800">
                <a:cs typeface="Arial" charset="0"/>
              </a:rPr>
              <a:t> Initial Canonical </a:t>
            </a:r>
          </a:p>
          <a:p>
            <a:r>
              <a:rPr lang="en-US" sz="1800">
                <a:cs typeface="Arial" charset="0"/>
              </a:rPr>
              <a:t>Query Tree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a:xfrm>
            <a:off x="1143000" y="812800"/>
            <a:ext cx="7793038" cy="419100"/>
          </a:xfrm>
        </p:spPr>
        <p:txBody>
          <a:bodyPr>
            <a:normAutofit fontScale="90000"/>
          </a:bodyPr>
          <a:lstStyle/>
          <a:p>
            <a:r>
              <a:rPr lang="en-US" dirty="0"/>
              <a:t>Query Optimization: 2</a:t>
            </a:r>
          </a:p>
        </p:txBody>
      </p:sp>
      <p:sp>
        <p:nvSpPr>
          <p:cNvPr id="1043459" name="Oval 3"/>
          <p:cNvSpPr>
            <a:spLocks noChangeArrowheads="1"/>
          </p:cNvSpPr>
          <p:nvPr/>
        </p:nvSpPr>
        <p:spPr bwMode="auto">
          <a:xfrm>
            <a:off x="1676400" y="5943600"/>
            <a:ext cx="1752600" cy="381000"/>
          </a:xfrm>
          <a:prstGeom prst="ellipse">
            <a:avLst/>
          </a:prstGeom>
          <a:noFill/>
          <a:ln w="9525">
            <a:solidFill>
              <a:schemeClr val="tx1"/>
            </a:solidFill>
            <a:round/>
            <a:headEnd/>
            <a:tailEnd/>
          </a:ln>
          <a:effectLst/>
        </p:spPr>
        <p:txBody>
          <a:bodyPr wrap="none" anchor="ctr"/>
          <a:lstStyle/>
          <a:p>
            <a:endParaRPr lang="en-US"/>
          </a:p>
        </p:txBody>
      </p:sp>
      <p:sp>
        <p:nvSpPr>
          <p:cNvPr id="1043460" name="Text Box 4"/>
          <p:cNvSpPr txBox="1">
            <a:spLocks noChangeArrowheads="1"/>
          </p:cNvSpPr>
          <p:nvPr/>
        </p:nvSpPr>
        <p:spPr bwMode="auto">
          <a:xfrm>
            <a:off x="1965325" y="5942013"/>
            <a:ext cx="1163638" cy="366712"/>
          </a:xfrm>
          <a:prstGeom prst="rect">
            <a:avLst/>
          </a:prstGeom>
          <a:noFill/>
          <a:ln w="9525">
            <a:noFill/>
            <a:miter lim="800000"/>
            <a:headEnd/>
            <a:tailEnd/>
          </a:ln>
          <a:effectLst/>
        </p:spPr>
        <p:txBody>
          <a:bodyPr wrap="none">
            <a:spAutoFit/>
          </a:bodyPr>
          <a:lstStyle/>
          <a:p>
            <a:r>
              <a:rPr lang="en-US" sz="1800">
                <a:cs typeface="Arial" charset="0"/>
              </a:rPr>
              <a:t>Employee</a:t>
            </a:r>
          </a:p>
        </p:txBody>
      </p:sp>
      <p:sp>
        <p:nvSpPr>
          <p:cNvPr id="1043461" name="Oval 5"/>
          <p:cNvSpPr>
            <a:spLocks noChangeArrowheads="1"/>
          </p:cNvSpPr>
          <p:nvPr/>
        </p:nvSpPr>
        <p:spPr bwMode="auto">
          <a:xfrm>
            <a:off x="5867400" y="4419600"/>
            <a:ext cx="1524000" cy="533400"/>
          </a:xfrm>
          <a:prstGeom prst="ellipse">
            <a:avLst/>
          </a:prstGeom>
          <a:noFill/>
          <a:ln w="9525">
            <a:solidFill>
              <a:schemeClr val="tx1"/>
            </a:solidFill>
            <a:round/>
            <a:headEnd/>
            <a:tailEnd/>
          </a:ln>
          <a:effectLst/>
        </p:spPr>
        <p:txBody>
          <a:bodyPr wrap="none" anchor="ctr"/>
          <a:lstStyle/>
          <a:p>
            <a:endParaRPr lang="en-US"/>
          </a:p>
        </p:txBody>
      </p:sp>
      <p:sp>
        <p:nvSpPr>
          <p:cNvPr id="1043462" name="Text Box 6"/>
          <p:cNvSpPr txBox="1">
            <a:spLocks noChangeArrowheads="1"/>
          </p:cNvSpPr>
          <p:nvPr/>
        </p:nvSpPr>
        <p:spPr bwMode="auto">
          <a:xfrm>
            <a:off x="6156325" y="4494213"/>
            <a:ext cx="882650" cy="366712"/>
          </a:xfrm>
          <a:prstGeom prst="rect">
            <a:avLst/>
          </a:prstGeom>
          <a:noFill/>
          <a:ln w="9525">
            <a:noFill/>
            <a:miter lim="800000"/>
            <a:headEnd/>
            <a:tailEnd/>
          </a:ln>
          <a:effectLst/>
        </p:spPr>
        <p:txBody>
          <a:bodyPr wrap="none">
            <a:spAutoFit/>
          </a:bodyPr>
          <a:lstStyle/>
          <a:p>
            <a:r>
              <a:rPr lang="en-US" sz="1800">
                <a:cs typeface="Arial" charset="0"/>
              </a:rPr>
              <a:t>Project</a:t>
            </a:r>
          </a:p>
        </p:txBody>
      </p:sp>
      <p:sp>
        <p:nvSpPr>
          <p:cNvPr id="1043463" name="Oval 7"/>
          <p:cNvSpPr>
            <a:spLocks noChangeArrowheads="1"/>
          </p:cNvSpPr>
          <p:nvPr/>
        </p:nvSpPr>
        <p:spPr bwMode="auto">
          <a:xfrm>
            <a:off x="4267200" y="5181600"/>
            <a:ext cx="1752600" cy="457200"/>
          </a:xfrm>
          <a:prstGeom prst="ellipse">
            <a:avLst/>
          </a:prstGeom>
          <a:noFill/>
          <a:ln w="9525">
            <a:solidFill>
              <a:schemeClr val="tx1"/>
            </a:solidFill>
            <a:round/>
            <a:headEnd/>
            <a:tailEnd/>
          </a:ln>
          <a:effectLst/>
        </p:spPr>
        <p:txBody>
          <a:bodyPr wrap="none" anchor="ctr"/>
          <a:lstStyle/>
          <a:p>
            <a:endParaRPr lang="en-US"/>
          </a:p>
        </p:txBody>
      </p:sp>
      <p:sp>
        <p:nvSpPr>
          <p:cNvPr id="1043464" name="Text Box 8"/>
          <p:cNvSpPr txBox="1">
            <a:spLocks noChangeArrowheads="1"/>
          </p:cNvSpPr>
          <p:nvPr/>
        </p:nvSpPr>
        <p:spPr bwMode="auto">
          <a:xfrm>
            <a:off x="4556125" y="5194300"/>
            <a:ext cx="1227138" cy="366713"/>
          </a:xfrm>
          <a:prstGeom prst="rect">
            <a:avLst/>
          </a:prstGeom>
          <a:noFill/>
          <a:ln w="9525">
            <a:noFill/>
            <a:miter lim="800000"/>
            <a:headEnd/>
            <a:tailEnd/>
          </a:ln>
          <a:effectLst/>
        </p:spPr>
        <p:txBody>
          <a:bodyPr wrap="none">
            <a:spAutoFit/>
          </a:bodyPr>
          <a:lstStyle/>
          <a:p>
            <a:r>
              <a:rPr lang="en-US" sz="1800">
                <a:cs typeface="Arial" charset="0"/>
              </a:rPr>
              <a:t>Works_On</a:t>
            </a:r>
          </a:p>
        </p:txBody>
      </p:sp>
      <p:sp>
        <p:nvSpPr>
          <p:cNvPr id="1043465" name="Line 9"/>
          <p:cNvSpPr>
            <a:spLocks noChangeShapeType="1"/>
          </p:cNvSpPr>
          <p:nvPr/>
        </p:nvSpPr>
        <p:spPr bwMode="auto">
          <a:xfrm flipH="1">
            <a:off x="2743200" y="4724400"/>
            <a:ext cx="1066800" cy="381000"/>
          </a:xfrm>
          <a:prstGeom prst="line">
            <a:avLst/>
          </a:prstGeom>
          <a:noFill/>
          <a:ln w="9525">
            <a:solidFill>
              <a:schemeClr val="tx1"/>
            </a:solidFill>
            <a:round/>
            <a:headEnd/>
            <a:tailEnd/>
          </a:ln>
          <a:effectLst/>
        </p:spPr>
        <p:txBody>
          <a:bodyPr/>
          <a:lstStyle/>
          <a:p>
            <a:endParaRPr lang="en-US"/>
          </a:p>
        </p:txBody>
      </p:sp>
      <p:sp>
        <p:nvSpPr>
          <p:cNvPr id="1043466" name="Line 10"/>
          <p:cNvSpPr>
            <a:spLocks noChangeShapeType="1"/>
          </p:cNvSpPr>
          <p:nvPr/>
        </p:nvSpPr>
        <p:spPr bwMode="auto">
          <a:xfrm>
            <a:off x="3962400" y="4724400"/>
            <a:ext cx="1066800" cy="457200"/>
          </a:xfrm>
          <a:prstGeom prst="line">
            <a:avLst/>
          </a:prstGeom>
          <a:noFill/>
          <a:ln w="9525">
            <a:solidFill>
              <a:schemeClr val="tx1"/>
            </a:solidFill>
            <a:round/>
            <a:headEnd/>
            <a:tailEnd/>
          </a:ln>
          <a:effectLst/>
        </p:spPr>
        <p:txBody>
          <a:bodyPr/>
          <a:lstStyle/>
          <a:p>
            <a:endParaRPr lang="en-US"/>
          </a:p>
        </p:txBody>
      </p:sp>
      <p:sp>
        <p:nvSpPr>
          <p:cNvPr id="1043467" name="Text Box 11"/>
          <p:cNvSpPr txBox="1">
            <a:spLocks noChangeArrowheads="1"/>
          </p:cNvSpPr>
          <p:nvPr/>
        </p:nvSpPr>
        <p:spPr bwMode="auto">
          <a:xfrm>
            <a:off x="3678238" y="4343400"/>
            <a:ext cx="360362" cy="457200"/>
          </a:xfrm>
          <a:prstGeom prst="rect">
            <a:avLst/>
          </a:prstGeom>
          <a:noFill/>
          <a:ln w="9525">
            <a:noFill/>
            <a:miter lim="800000"/>
            <a:headEnd/>
            <a:tailEnd/>
          </a:ln>
          <a:effectLst/>
        </p:spPr>
        <p:txBody>
          <a:bodyPr wrap="none">
            <a:spAutoFit/>
          </a:bodyPr>
          <a:lstStyle/>
          <a:p>
            <a:r>
              <a:rPr lang="en-US" sz="2400">
                <a:cs typeface="Arial" charset="0"/>
              </a:rPr>
              <a:t>X</a:t>
            </a:r>
          </a:p>
        </p:txBody>
      </p:sp>
      <p:sp>
        <p:nvSpPr>
          <p:cNvPr id="1043468" name="Text Box 12"/>
          <p:cNvSpPr txBox="1">
            <a:spLocks noChangeArrowheads="1"/>
          </p:cNvSpPr>
          <p:nvPr/>
        </p:nvSpPr>
        <p:spPr bwMode="auto">
          <a:xfrm>
            <a:off x="4175125" y="2082800"/>
            <a:ext cx="1898650" cy="519113"/>
          </a:xfrm>
          <a:prstGeom prst="rect">
            <a:avLst/>
          </a:prstGeom>
          <a:noFill/>
          <a:ln w="9525">
            <a:noFill/>
            <a:miter lim="800000"/>
            <a:headEnd/>
            <a:tailEnd/>
          </a:ln>
          <a:effectLst/>
        </p:spPr>
        <p:txBody>
          <a:bodyPr wrap="none">
            <a:spAutoFit/>
          </a:bodyPr>
          <a:lstStyle/>
          <a:p>
            <a:r>
              <a:rPr lang="el-GR"/>
              <a:t>σ</a:t>
            </a:r>
            <a:r>
              <a:rPr lang="en-US" sz="1800">
                <a:cs typeface="Arial" charset="0"/>
              </a:rPr>
              <a:t>Pnumber=PNO</a:t>
            </a:r>
          </a:p>
        </p:txBody>
      </p:sp>
      <p:sp>
        <p:nvSpPr>
          <p:cNvPr id="1043469" name="Text Box 13"/>
          <p:cNvSpPr txBox="1">
            <a:spLocks noChangeArrowheads="1"/>
          </p:cNvSpPr>
          <p:nvPr/>
        </p:nvSpPr>
        <p:spPr bwMode="auto">
          <a:xfrm>
            <a:off x="4800600" y="2819400"/>
            <a:ext cx="496888" cy="457200"/>
          </a:xfrm>
          <a:prstGeom prst="rect">
            <a:avLst/>
          </a:prstGeom>
          <a:noFill/>
          <a:ln w="9525">
            <a:noFill/>
            <a:miter lim="800000"/>
            <a:headEnd/>
            <a:tailEnd/>
          </a:ln>
          <a:effectLst/>
        </p:spPr>
        <p:txBody>
          <a:bodyPr>
            <a:spAutoFit/>
          </a:bodyPr>
          <a:lstStyle/>
          <a:p>
            <a:r>
              <a:rPr lang="el-GR" sz="2400"/>
              <a:t>Χ</a:t>
            </a:r>
          </a:p>
        </p:txBody>
      </p:sp>
      <p:sp>
        <p:nvSpPr>
          <p:cNvPr id="1043470" name="Line 14"/>
          <p:cNvSpPr>
            <a:spLocks noChangeShapeType="1"/>
          </p:cNvSpPr>
          <p:nvPr/>
        </p:nvSpPr>
        <p:spPr bwMode="auto">
          <a:xfrm flipH="1">
            <a:off x="3886200" y="3200400"/>
            <a:ext cx="914400" cy="457200"/>
          </a:xfrm>
          <a:prstGeom prst="line">
            <a:avLst/>
          </a:prstGeom>
          <a:noFill/>
          <a:ln w="9525">
            <a:solidFill>
              <a:schemeClr val="tx1"/>
            </a:solidFill>
            <a:round/>
            <a:headEnd/>
            <a:tailEnd/>
          </a:ln>
          <a:effectLst/>
        </p:spPr>
        <p:txBody>
          <a:bodyPr/>
          <a:lstStyle/>
          <a:p>
            <a:endParaRPr lang="en-US"/>
          </a:p>
        </p:txBody>
      </p:sp>
      <p:sp>
        <p:nvSpPr>
          <p:cNvPr id="1043471" name="Line 15"/>
          <p:cNvSpPr>
            <a:spLocks noChangeShapeType="1"/>
          </p:cNvSpPr>
          <p:nvPr/>
        </p:nvSpPr>
        <p:spPr bwMode="auto">
          <a:xfrm>
            <a:off x="5105400" y="3200400"/>
            <a:ext cx="914400" cy="381000"/>
          </a:xfrm>
          <a:prstGeom prst="line">
            <a:avLst/>
          </a:prstGeom>
          <a:noFill/>
          <a:ln w="9525">
            <a:solidFill>
              <a:schemeClr val="tx1"/>
            </a:solidFill>
            <a:round/>
            <a:headEnd/>
            <a:tailEnd/>
          </a:ln>
          <a:effectLst/>
        </p:spPr>
        <p:txBody>
          <a:bodyPr/>
          <a:lstStyle/>
          <a:p>
            <a:endParaRPr lang="en-US"/>
          </a:p>
        </p:txBody>
      </p:sp>
      <p:sp>
        <p:nvSpPr>
          <p:cNvPr id="1043472" name="Line 16"/>
          <p:cNvSpPr>
            <a:spLocks noChangeShapeType="1"/>
          </p:cNvSpPr>
          <p:nvPr/>
        </p:nvSpPr>
        <p:spPr bwMode="auto">
          <a:xfrm>
            <a:off x="4953000" y="2590800"/>
            <a:ext cx="0" cy="304800"/>
          </a:xfrm>
          <a:prstGeom prst="line">
            <a:avLst/>
          </a:prstGeom>
          <a:noFill/>
          <a:ln w="9525">
            <a:solidFill>
              <a:schemeClr val="tx1"/>
            </a:solidFill>
            <a:round/>
            <a:headEnd/>
            <a:tailEnd/>
          </a:ln>
          <a:effectLst/>
        </p:spPr>
        <p:txBody>
          <a:bodyPr/>
          <a:lstStyle/>
          <a:p>
            <a:endParaRPr lang="en-US"/>
          </a:p>
        </p:txBody>
      </p:sp>
      <p:sp>
        <p:nvSpPr>
          <p:cNvPr id="1043473" name="Line 17"/>
          <p:cNvSpPr>
            <a:spLocks noChangeShapeType="1"/>
          </p:cNvSpPr>
          <p:nvPr/>
        </p:nvSpPr>
        <p:spPr bwMode="auto">
          <a:xfrm>
            <a:off x="4953000" y="1905000"/>
            <a:ext cx="0" cy="304800"/>
          </a:xfrm>
          <a:prstGeom prst="line">
            <a:avLst/>
          </a:prstGeom>
          <a:noFill/>
          <a:ln w="9525">
            <a:solidFill>
              <a:schemeClr val="tx1"/>
            </a:solidFill>
            <a:round/>
            <a:headEnd/>
            <a:tailEnd/>
          </a:ln>
          <a:effectLst/>
        </p:spPr>
        <p:txBody>
          <a:bodyPr/>
          <a:lstStyle/>
          <a:p>
            <a:endParaRPr lang="en-US"/>
          </a:p>
        </p:txBody>
      </p:sp>
      <p:sp>
        <p:nvSpPr>
          <p:cNvPr id="1043474" name="Text Box 18"/>
          <p:cNvSpPr txBox="1">
            <a:spLocks noChangeArrowheads="1"/>
          </p:cNvSpPr>
          <p:nvPr/>
        </p:nvSpPr>
        <p:spPr bwMode="auto">
          <a:xfrm>
            <a:off x="4572000" y="1404938"/>
            <a:ext cx="1150938" cy="519112"/>
          </a:xfrm>
          <a:prstGeom prst="rect">
            <a:avLst/>
          </a:prstGeom>
          <a:noFill/>
          <a:ln w="9525">
            <a:noFill/>
            <a:miter lim="800000"/>
            <a:headEnd/>
            <a:tailEnd/>
          </a:ln>
          <a:effectLst/>
        </p:spPr>
        <p:txBody>
          <a:bodyPr wrap="none">
            <a:spAutoFit/>
          </a:bodyPr>
          <a:lstStyle/>
          <a:p>
            <a:r>
              <a:rPr lang="en-US">
                <a:cs typeface="Arial" charset="0"/>
              </a:rPr>
              <a:t>∏</a:t>
            </a:r>
            <a:r>
              <a:rPr lang="en-US" sz="1800">
                <a:cs typeface="Arial" charset="0"/>
              </a:rPr>
              <a:t>Lname</a:t>
            </a:r>
          </a:p>
        </p:txBody>
      </p:sp>
      <p:sp>
        <p:nvSpPr>
          <p:cNvPr id="1043476" name="Text Box 20"/>
          <p:cNvSpPr txBox="1">
            <a:spLocks noChangeArrowheads="1"/>
          </p:cNvSpPr>
          <p:nvPr/>
        </p:nvSpPr>
        <p:spPr bwMode="auto">
          <a:xfrm>
            <a:off x="2997200" y="3505200"/>
            <a:ext cx="1498600" cy="519113"/>
          </a:xfrm>
          <a:prstGeom prst="rect">
            <a:avLst/>
          </a:prstGeom>
          <a:noFill/>
          <a:ln w="9525">
            <a:noFill/>
            <a:miter lim="800000"/>
            <a:headEnd/>
            <a:tailEnd/>
          </a:ln>
          <a:effectLst/>
        </p:spPr>
        <p:txBody>
          <a:bodyPr wrap="none">
            <a:spAutoFit/>
          </a:bodyPr>
          <a:lstStyle/>
          <a:p>
            <a:r>
              <a:rPr lang="el-GR"/>
              <a:t>σ</a:t>
            </a:r>
            <a:r>
              <a:rPr lang="en-US" sz="1800">
                <a:cs typeface="Arial" charset="0"/>
              </a:rPr>
              <a:t>ESSN=SSN</a:t>
            </a:r>
          </a:p>
        </p:txBody>
      </p:sp>
      <p:sp>
        <p:nvSpPr>
          <p:cNvPr id="1043477" name="Line 21"/>
          <p:cNvSpPr>
            <a:spLocks noChangeShapeType="1"/>
          </p:cNvSpPr>
          <p:nvPr/>
        </p:nvSpPr>
        <p:spPr bwMode="auto">
          <a:xfrm>
            <a:off x="3810000" y="3962400"/>
            <a:ext cx="0" cy="457200"/>
          </a:xfrm>
          <a:prstGeom prst="line">
            <a:avLst/>
          </a:prstGeom>
          <a:noFill/>
          <a:ln w="9525">
            <a:solidFill>
              <a:schemeClr val="tx1"/>
            </a:solidFill>
            <a:miter lim="800000"/>
            <a:headEnd/>
            <a:tailEnd/>
          </a:ln>
          <a:effectLst/>
        </p:spPr>
        <p:txBody>
          <a:bodyPr wrap="none"/>
          <a:lstStyle/>
          <a:p>
            <a:endParaRPr lang="en-US"/>
          </a:p>
        </p:txBody>
      </p:sp>
      <p:sp>
        <p:nvSpPr>
          <p:cNvPr id="1043478" name="Text Box 22"/>
          <p:cNvSpPr txBox="1">
            <a:spLocks noChangeArrowheads="1"/>
          </p:cNvSpPr>
          <p:nvPr/>
        </p:nvSpPr>
        <p:spPr bwMode="auto">
          <a:xfrm>
            <a:off x="1371600" y="4953000"/>
            <a:ext cx="2428875" cy="519113"/>
          </a:xfrm>
          <a:prstGeom prst="rect">
            <a:avLst/>
          </a:prstGeom>
          <a:noFill/>
          <a:ln w="9525">
            <a:noFill/>
            <a:miter lim="800000"/>
            <a:headEnd/>
            <a:tailEnd/>
          </a:ln>
          <a:effectLst/>
        </p:spPr>
        <p:txBody>
          <a:bodyPr wrap="none">
            <a:spAutoFit/>
          </a:bodyPr>
          <a:lstStyle/>
          <a:p>
            <a:r>
              <a:rPr lang="el-GR"/>
              <a:t>σ</a:t>
            </a:r>
            <a:r>
              <a:rPr lang="en-US" sz="1800">
                <a:cs typeface="Arial" charset="0"/>
              </a:rPr>
              <a:t>BDate&gt;‘1957-12-13’</a:t>
            </a:r>
          </a:p>
        </p:txBody>
      </p:sp>
      <p:sp>
        <p:nvSpPr>
          <p:cNvPr id="1043479" name="Line 23"/>
          <p:cNvSpPr>
            <a:spLocks noChangeShapeType="1"/>
          </p:cNvSpPr>
          <p:nvPr/>
        </p:nvSpPr>
        <p:spPr bwMode="auto">
          <a:xfrm>
            <a:off x="2590800" y="5486400"/>
            <a:ext cx="0" cy="457200"/>
          </a:xfrm>
          <a:prstGeom prst="line">
            <a:avLst/>
          </a:prstGeom>
          <a:noFill/>
          <a:ln w="9525">
            <a:solidFill>
              <a:schemeClr val="tx1"/>
            </a:solidFill>
            <a:miter lim="800000"/>
            <a:headEnd/>
            <a:tailEnd/>
          </a:ln>
          <a:effectLst/>
        </p:spPr>
        <p:txBody>
          <a:bodyPr wrap="none"/>
          <a:lstStyle/>
          <a:p>
            <a:endParaRPr lang="en-US"/>
          </a:p>
        </p:txBody>
      </p:sp>
      <p:sp>
        <p:nvSpPr>
          <p:cNvPr id="1043480" name="Text Box 24"/>
          <p:cNvSpPr txBox="1">
            <a:spLocks noChangeArrowheads="1"/>
          </p:cNvSpPr>
          <p:nvPr/>
        </p:nvSpPr>
        <p:spPr bwMode="auto">
          <a:xfrm>
            <a:off x="5588000" y="3443288"/>
            <a:ext cx="2212975" cy="519112"/>
          </a:xfrm>
          <a:prstGeom prst="rect">
            <a:avLst/>
          </a:prstGeom>
          <a:noFill/>
          <a:ln w="9525">
            <a:noFill/>
            <a:miter lim="800000"/>
            <a:headEnd/>
            <a:tailEnd/>
          </a:ln>
          <a:effectLst/>
        </p:spPr>
        <p:txBody>
          <a:bodyPr wrap="none">
            <a:spAutoFit/>
          </a:bodyPr>
          <a:lstStyle/>
          <a:p>
            <a:r>
              <a:rPr lang="el-GR"/>
              <a:t>σ</a:t>
            </a:r>
            <a:r>
              <a:rPr lang="en-US" sz="1800">
                <a:cs typeface="Arial" charset="0"/>
              </a:rPr>
              <a:t>Pname=‘Aquarius’</a:t>
            </a:r>
          </a:p>
        </p:txBody>
      </p:sp>
      <p:sp>
        <p:nvSpPr>
          <p:cNvPr id="1043481" name="Line 25"/>
          <p:cNvSpPr>
            <a:spLocks noChangeShapeType="1"/>
          </p:cNvSpPr>
          <p:nvPr/>
        </p:nvSpPr>
        <p:spPr bwMode="auto">
          <a:xfrm>
            <a:off x="6629400" y="3886200"/>
            <a:ext cx="0" cy="533400"/>
          </a:xfrm>
          <a:prstGeom prst="line">
            <a:avLst/>
          </a:prstGeom>
          <a:noFill/>
          <a:ln w="9525">
            <a:solidFill>
              <a:schemeClr val="tx1"/>
            </a:solidFill>
            <a:miter lim="800000"/>
            <a:headEnd/>
            <a:tailEnd/>
          </a:ln>
          <a:effectLst/>
        </p:spPr>
        <p:txBody>
          <a:bodyPr wrap="none"/>
          <a:lstStyle/>
          <a:p>
            <a:endParaRPr lang="en-US"/>
          </a:p>
        </p:txBody>
      </p:sp>
      <p:sp>
        <p:nvSpPr>
          <p:cNvPr id="1043482" name="Text Box 26"/>
          <p:cNvSpPr txBox="1">
            <a:spLocks noChangeArrowheads="1"/>
          </p:cNvSpPr>
          <p:nvPr/>
        </p:nvSpPr>
        <p:spPr bwMode="auto">
          <a:xfrm>
            <a:off x="517525" y="2165350"/>
            <a:ext cx="2363788" cy="366713"/>
          </a:xfrm>
          <a:prstGeom prst="rect">
            <a:avLst/>
          </a:prstGeom>
          <a:noFill/>
          <a:ln w="9525">
            <a:noFill/>
            <a:miter lim="800000"/>
            <a:headEnd/>
            <a:tailEnd/>
          </a:ln>
          <a:effectLst/>
        </p:spPr>
        <p:txBody>
          <a:bodyPr wrap="none">
            <a:spAutoFit/>
          </a:bodyPr>
          <a:lstStyle/>
          <a:p>
            <a:r>
              <a:rPr lang="en-US" sz="1800">
                <a:solidFill>
                  <a:schemeClr val="hlink"/>
                </a:solidFill>
              </a:rPr>
              <a:t>Moving SELECT down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a:xfrm>
            <a:off x="1143000" y="812800"/>
            <a:ext cx="7793038" cy="419100"/>
          </a:xfrm>
        </p:spPr>
        <p:txBody>
          <a:bodyPr>
            <a:normAutofit fontScale="90000"/>
          </a:bodyPr>
          <a:lstStyle/>
          <a:p>
            <a:r>
              <a:rPr lang="en-US" dirty="0"/>
              <a:t>Query Optimization: 3</a:t>
            </a:r>
          </a:p>
        </p:txBody>
      </p:sp>
      <p:sp>
        <p:nvSpPr>
          <p:cNvPr id="1045507" name="Oval 3"/>
          <p:cNvSpPr>
            <a:spLocks noChangeArrowheads="1"/>
          </p:cNvSpPr>
          <p:nvPr/>
        </p:nvSpPr>
        <p:spPr bwMode="auto">
          <a:xfrm>
            <a:off x="5562600" y="4419600"/>
            <a:ext cx="1752600" cy="381000"/>
          </a:xfrm>
          <a:prstGeom prst="ellipse">
            <a:avLst/>
          </a:prstGeom>
          <a:noFill/>
          <a:ln w="9525">
            <a:solidFill>
              <a:schemeClr val="tx1"/>
            </a:solidFill>
            <a:round/>
            <a:headEnd/>
            <a:tailEnd/>
          </a:ln>
          <a:effectLst/>
        </p:spPr>
        <p:txBody>
          <a:bodyPr wrap="none" anchor="ctr"/>
          <a:lstStyle/>
          <a:p>
            <a:endParaRPr lang="en-US"/>
          </a:p>
        </p:txBody>
      </p:sp>
      <p:sp>
        <p:nvSpPr>
          <p:cNvPr id="1045508" name="Text Box 4"/>
          <p:cNvSpPr txBox="1">
            <a:spLocks noChangeArrowheads="1"/>
          </p:cNvSpPr>
          <p:nvPr/>
        </p:nvSpPr>
        <p:spPr bwMode="auto">
          <a:xfrm>
            <a:off x="5851525" y="4418013"/>
            <a:ext cx="1163638" cy="366712"/>
          </a:xfrm>
          <a:prstGeom prst="rect">
            <a:avLst/>
          </a:prstGeom>
          <a:noFill/>
          <a:ln w="9525">
            <a:noFill/>
            <a:miter lim="800000"/>
            <a:headEnd/>
            <a:tailEnd/>
          </a:ln>
          <a:effectLst/>
        </p:spPr>
        <p:txBody>
          <a:bodyPr wrap="none">
            <a:spAutoFit/>
          </a:bodyPr>
          <a:lstStyle/>
          <a:p>
            <a:r>
              <a:rPr lang="en-US" sz="1800">
                <a:cs typeface="Arial" charset="0"/>
              </a:rPr>
              <a:t>Employee</a:t>
            </a:r>
          </a:p>
        </p:txBody>
      </p:sp>
      <p:sp>
        <p:nvSpPr>
          <p:cNvPr id="1045509" name="Oval 5"/>
          <p:cNvSpPr>
            <a:spLocks noChangeArrowheads="1"/>
          </p:cNvSpPr>
          <p:nvPr/>
        </p:nvSpPr>
        <p:spPr bwMode="auto">
          <a:xfrm>
            <a:off x="1981200" y="5791200"/>
            <a:ext cx="1524000" cy="533400"/>
          </a:xfrm>
          <a:prstGeom prst="ellipse">
            <a:avLst/>
          </a:prstGeom>
          <a:noFill/>
          <a:ln w="9525">
            <a:solidFill>
              <a:schemeClr val="tx1"/>
            </a:solidFill>
            <a:round/>
            <a:headEnd/>
            <a:tailEnd/>
          </a:ln>
          <a:effectLst/>
        </p:spPr>
        <p:txBody>
          <a:bodyPr wrap="none" anchor="ctr"/>
          <a:lstStyle/>
          <a:p>
            <a:endParaRPr lang="en-US"/>
          </a:p>
        </p:txBody>
      </p:sp>
      <p:sp>
        <p:nvSpPr>
          <p:cNvPr id="1045510" name="Text Box 6"/>
          <p:cNvSpPr txBox="1">
            <a:spLocks noChangeArrowheads="1"/>
          </p:cNvSpPr>
          <p:nvPr/>
        </p:nvSpPr>
        <p:spPr bwMode="auto">
          <a:xfrm>
            <a:off x="2270125" y="5865813"/>
            <a:ext cx="882650" cy="366712"/>
          </a:xfrm>
          <a:prstGeom prst="rect">
            <a:avLst/>
          </a:prstGeom>
          <a:noFill/>
          <a:ln w="9525">
            <a:noFill/>
            <a:miter lim="800000"/>
            <a:headEnd/>
            <a:tailEnd/>
          </a:ln>
          <a:effectLst/>
        </p:spPr>
        <p:txBody>
          <a:bodyPr wrap="none">
            <a:spAutoFit/>
          </a:bodyPr>
          <a:lstStyle/>
          <a:p>
            <a:r>
              <a:rPr lang="en-US" sz="1800">
                <a:cs typeface="Arial" charset="0"/>
              </a:rPr>
              <a:t>Project</a:t>
            </a:r>
          </a:p>
        </p:txBody>
      </p:sp>
      <p:sp>
        <p:nvSpPr>
          <p:cNvPr id="1045511" name="Oval 7"/>
          <p:cNvSpPr>
            <a:spLocks noChangeArrowheads="1"/>
          </p:cNvSpPr>
          <p:nvPr/>
        </p:nvSpPr>
        <p:spPr bwMode="auto">
          <a:xfrm>
            <a:off x="4267200" y="5181600"/>
            <a:ext cx="1752600" cy="457200"/>
          </a:xfrm>
          <a:prstGeom prst="ellipse">
            <a:avLst/>
          </a:prstGeom>
          <a:noFill/>
          <a:ln w="9525">
            <a:solidFill>
              <a:schemeClr val="tx1"/>
            </a:solidFill>
            <a:round/>
            <a:headEnd/>
            <a:tailEnd/>
          </a:ln>
          <a:effectLst/>
        </p:spPr>
        <p:txBody>
          <a:bodyPr wrap="none" anchor="ctr"/>
          <a:lstStyle/>
          <a:p>
            <a:endParaRPr lang="en-US"/>
          </a:p>
        </p:txBody>
      </p:sp>
      <p:sp>
        <p:nvSpPr>
          <p:cNvPr id="1045512" name="Text Box 8"/>
          <p:cNvSpPr txBox="1">
            <a:spLocks noChangeArrowheads="1"/>
          </p:cNvSpPr>
          <p:nvPr/>
        </p:nvSpPr>
        <p:spPr bwMode="auto">
          <a:xfrm>
            <a:off x="4556125" y="5194300"/>
            <a:ext cx="1227138" cy="366713"/>
          </a:xfrm>
          <a:prstGeom prst="rect">
            <a:avLst/>
          </a:prstGeom>
          <a:noFill/>
          <a:ln w="9525">
            <a:noFill/>
            <a:miter lim="800000"/>
            <a:headEnd/>
            <a:tailEnd/>
          </a:ln>
          <a:effectLst/>
        </p:spPr>
        <p:txBody>
          <a:bodyPr wrap="none">
            <a:spAutoFit/>
          </a:bodyPr>
          <a:lstStyle/>
          <a:p>
            <a:r>
              <a:rPr lang="en-US" sz="1800">
                <a:cs typeface="Arial" charset="0"/>
              </a:rPr>
              <a:t>Works_On</a:t>
            </a:r>
          </a:p>
        </p:txBody>
      </p:sp>
      <p:sp>
        <p:nvSpPr>
          <p:cNvPr id="1045513" name="Line 9"/>
          <p:cNvSpPr>
            <a:spLocks noChangeShapeType="1"/>
          </p:cNvSpPr>
          <p:nvPr/>
        </p:nvSpPr>
        <p:spPr bwMode="auto">
          <a:xfrm flipH="1">
            <a:off x="2743200" y="4724400"/>
            <a:ext cx="1066800" cy="381000"/>
          </a:xfrm>
          <a:prstGeom prst="line">
            <a:avLst/>
          </a:prstGeom>
          <a:noFill/>
          <a:ln w="9525">
            <a:solidFill>
              <a:schemeClr val="tx1"/>
            </a:solidFill>
            <a:round/>
            <a:headEnd/>
            <a:tailEnd/>
          </a:ln>
          <a:effectLst/>
        </p:spPr>
        <p:txBody>
          <a:bodyPr/>
          <a:lstStyle/>
          <a:p>
            <a:endParaRPr lang="en-US"/>
          </a:p>
        </p:txBody>
      </p:sp>
      <p:sp>
        <p:nvSpPr>
          <p:cNvPr id="1045514" name="Line 10"/>
          <p:cNvSpPr>
            <a:spLocks noChangeShapeType="1"/>
          </p:cNvSpPr>
          <p:nvPr/>
        </p:nvSpPr>
        <p:spPr bwMode="auto">
          <a:xfrm>
            <a:off x="3962400" y="4724400"/>
            <a:ext cx="1066800" cy="457200"/>
          </a:xfrm>
          <a:prstGeom prst="line">
            <a:avLst/>
          </a:prstGeom>
          <a:noFill/>
          <a:ln w="9525">
            <a:solidFill>
              <a:schemeClr val="tx1"/>
            </a:solidFill>
            <a:round/>
            <a:headEnd/>
            <a:tailEnd/>
          </a:ln>
          <a:effectLst/>
        </p:spPr>
        <p:txBody>
          <a:bodyPr/>
          <a:lstStyle/>
          <a:p>
            <a:endParaRPr lang="en-US"/>
          </a:p>
        </p:txBody>
      </p:sp>
      <p:sp>
        <p:nvSpPr>
          <p:cNvPr id="1045515" name="Text Box 11"/>
          <p:cNvSpPr txBox="1">
            <a:spLocks noChangeArrowheads="1"/>
          </p:cNvSpPr>
          <p:nvPr/>
        </p:nvSpPr>
        <p:spPr bwMode="auto">
          <a:xfrm>
            <a:off x="3678238" y="4343400"/>
            <a:ext cx="360362" cy="457200"/>
          </a:xfrm>
          <a:prstGeom prst="rect">
            <a:avLst/>
          </a:prstGeom>
          <a:noFill/>
          <a:ln w="9525">
            <a:noFill/>
            <a:miter lim="800000"/>
            <a:headEnd/>
            <a:tailEnd/>
          </a:ln>
          <a:effectLst/>
        </p:spPr>
        <p:txBody>
          <a:bodyPr wrap="none">
            <a:spAutoFit/>
          </a:bodyPr>
          <a:lstStyle/>
          <a:p>
            <a:r>
              <a:rPr lang="en-US" sz="2400">
                <a:cs typeface="Arial" charset="0"/>
              </a:rPr>
              <a:t>X</a:t>
            </a:r>
          </a:p>
        </p:txBody>
      </p:sp>
      <p:sp>
        <p:nvSpPr>
          <p:cNvPr id="1045516" name="Text Box 12"/>
          <p:cNvSpPr txBox="1">
            <a:spLocks noChangeArrowheads="1"/>
          </p:cNvSpPr>
          <p:nvPr/>
        </p:nvSpPr>
        <p:spPr bwMode="auto">
          <a:xfrm>
            <a:off x="2819400" y="3443288"/>
            <a:ext cx="1898650" cy="519112"/>
          </a:xfrm>
          <a:prstGeom prst="rect">
            <a:avLst/>
          </a:prstGeom>
          <a:noFill/>
          <a:ln w="9525">
            <a:noFill/>
            <a:miter lim="800000"/>
            <a:headEnd/>
            <a:tailEnd/>
          </a:ln>
          <a:effectLst/>
        </p:spPr>
        <p:txBody>
          <a:bodyPr wrap="none">
            <a:spAutoFit/>
          </a:bodyPr>
          <a:lstStyle/>
          <a:p>
            <a:r>
              <a:rPr lang="el-GR"/>
              <a:t>σ</a:t>
            </a:r>
            <a:r>
              <a:rPr lang="en-US" sz="1800">
                <a:cs typeface="Arial" charset="0"/>
              </a:rPr>
              <a:t>Pnumber=PNO</a:t>
            </a:r>
          </a:p>
        </p:txBody>
      </p:sp>
      <p:sp>
        <p:nvSpPr>
          <p:cNvPr id="1045517" name="Text Box 13"/>
          <p:cNvSpPr txBox="1">
            <a:spLocks noChangeArrowheads="1"/>
          </p:cNvSpPr>
          <p:nvPr/>
        </p:nvSpPr>
        <p:spPr bwMode="auto">
          <a:xfrm>
            <a:off x="4800600" y="2819400"/>
            <a:ext cx="496888" cy="457200"/>
          </a:xfrm>
          <a:prstGeom prst="rect">
            <a:avLst/>
          </a:prstGeom>
          <a:noFill/>
          <a:ln w="9525">
            <a:noFill/>
            <a:miter lim="800000"/>
            <a:headEnd/>
            <a:tailEnd/>
          </a:ln>
          <a:effectLst/>
        </p:spPr>
        <p:txBody>
          <a:bodyPr>
            <a:spAutoFit/>
          </a:bodyPr>
          <a:lstStyle/>
          <a:p>
            <a:r>
              <a:rPr lang="el-GR" sz="2400"/>
              <a:t>Χ</a:t>
            </a:r>
          </a:p>
        </p:txBody>
      </p:sp>
      <p:sp>
        <p:nvSpPr>
          <p:cNvPr id="1045518" name="Line 14"/>
          <p:cNvSpPr>
            <a:spLocks noChangeShapeType="1"/>
          </p:cNvSpPr>
          <p:nvPr/>
        </p:nvSpPr>
        <p:spPr bwMode="auto">
          <a:xfrm flipH="1">
            <a:off x="3886200" y="3200400"/>
            <a:ext cx="914400" cy="457200"/>
          </a:xfrm>
          <a:prstGeom prst="line">
            <a:avLst/>
          </a:prstGeom>
          <a:noFill/>
          <a:ln w="9525">
            <a:solidFill>
              <a:schemeClr val="tx1"/>
            </a:solidFill>
            <a:round/>
            <a:headEnd/>
            <a:tailEnd/>
          </a:ln>
          <a:effectLst/>
        </p:spPr>
        <p:txBody>
          <a:bodyPr/>
          <a:lstStyle/>
          <a:p>
            <a:endParaRPr lang="en-US"/>
          </a:p>
        </p:txBody>
      </p:sp>
      <p:sp>
        <p:nvSpPr>
          <p:cNvPr id="1045519" name="Line 15"/>
          <p:cNvSpPr>
            <a:spLocks noChangeShapeType="1"/>
          </p:cNvSpPr>
          <p:nvPr/>
        </p:nvSpPr>
        <p:spPr bwMode="auto">
          <a:xfrm>
            <a:off x="5105400" y="3200400"/>
            <a:ext cx="1219200" cy="381000"/>
          </a:xfrm>
          <a:prstGeom prst="line">
            <a:avLst/>
          </a:prstGeom>
          <a:noFill/>
          <a:ln w="9525">
            <a:solidFill>
              <a:schemeClr val="tx1"/>
            </a:solidFill>
            <a:round/>
            <a:headEnd/>
            <a:tailEnd/>
          </a:ln>
          <a:effectLst/>
        </p:spPr>
        <p:txBody>
          <a:bodyPr/>
          <a:lstStyle/>
          <a:p>
            <a:endParaRPr lang="en-US"/>
          </a:p>
        </p:txBody>
      </p:sp>
      <p:sp>
        <p:nvSpPr>
          <p:cNvPr id="1045520" name="Line 16"/>
          <p:cNvSpPr>
            <a:spLocks noChangeShapeType="1"/>
          </p:cNvSpPr>
          <p:nvPr/>
        </p:nvSpPr>
        <p:spPr bwMode="auto">
          <a:xfrm>
            <a:off x="4953000" y="2590800"/>
            <a:ext cx="0" cy="304800"/>
          </a:xfrm>
          <a:prstGeom prst="line">
            <a:avLst/>
          </a:prstGeom>
          <a:noFill/>
          <a:ln w="9525">
            <a:solidFill>
              <a:schemeClr val="tx1"/>
            </a:solidFill>
            <a:round/>
            <a:headEnd/>
            <a:tailEnd/>
          </a:ln>
          <a:effectLst/>
        </p:spPr>
        <p:txBody>
          <a:bodyPr/>
          <a:lstStyle/>
          <a:p>
            <a:endParaRPr lang="en-US"/>
          </a:p>
        </p:txBody>
      </p:sp>
      <p:sp>
        <p:nvSpPr>
          <p:cNvPr id="1045521" name="Line 17"/>
          <p:cNvSpPr>
            <a:spLocks noChangeShapeType="1"/>
          </p:cNvSpPr>
          <p:nvPr/>
        </p:nvSpPr>
        <p:spPr bwMode="auto">
          <a:xfrm>
            <a:off x="4953000" y="1905000"/>
            <a:ext cx="0" cy="304800"/>
          </a:xfrm>
          <a:prstGeom prst="line">
            <a:avLst/>
          </a:prstGeom>
          <a:noFill/>
          <a:ln w="9525">
            <a:solidFill>
              <a:schemeClr val="tx1"/>
            </a:solidFill>
            <a:round/>
            <a:headEnd/>
            <a:tailEnd/>
          </a:ln>
          <a:effectLst/>
        </p:spPr>
        <p:txBody>
          <a:bodyPr/>
          <a:lstStyle/>
          <a:p>
            <a:endParaRPr lang="en-US"/>
          </a:p>
        </p:txBody>
      </p:sp>
      <p:sp>
        <p:nvSpPr>
          <p:cNvPr id="1045522" name="Text Box 18"/>
          <p:cNvSpPr txBox="1">
            <a:spLocks noChangeArrowheads="1"/>
          </p:cNvSpPr>
          <p:nvPr/>
        </p:nvSpPr>
        <p:spPr bwMode="auto">
          <a:xfrm>
            <a:off x="4572000" y="1404938"/>
            <a:ext cx="1150938" cy="519112"/>
          </a:xfrm>
          <a:prstGeom prst="rect">
            <a:avLst/>
          </a:prstGeom>
          <a:noFill/>
          <a:ln w="9525">
            <a:noFill/>
            <a:miter lim="800000"/>
            <a:headEnd/>
            <a:tailEnd/>
          </a:ln>
          <a:effectLst/>
        </p:spPr>
        <p:txBody>
          <a:bodyPr wrap="none">
            <a:spAutoFit/>
          </a:bodyPr>
          <a:lstStyle/>
          <a:p>
            <a:r>
              <a:rPr lang="en-US">
                <a:cs typeface="Arial" charset="0"/>
              </a:rPr>
              <a:t>∏</a:t>
            </a:r>
            <a:r>
              <a:rPr lang="en-US" sz="1800">
                <a:cs typeface="Arial" charset="0"/>
              </a:rPr>
              <a:t>Lname</a:t>
            </a:r>
          </a:p>
        </p:txBody>
      </p:sp>
      <p:sp>
        <p:nvSpPr>
          <p:cNvPr id="1045523" name="Text Box 19"/>
          <p:cNvSpPr txBox="1">
            <a:spLocks noChangeArrowheads="1"/>
          </p:cNvSpPr>
          <p:nvPr/>
        </p:nvSpPr>
        <p:spPr bwMode="auto">
          <a:xfrm>
            <a:off x="4216400" y="2057400"/>
            <a:ext cx="1498600" cy="519113"/>
          </a:xfrm>
          <a:prstGeom prst="rect">
            <a:avLst/>
          </a:prstGeom>
          <a:noFill/>
          <a:ln w="9525">
            <a:noFill/>
            <a:miter lim="800000"/>
            <a:headEnd/>
            <a:tailEnd/>
          </a:ln>
          <a:effectLst/>
        </p:spPr>
        <p:txBody>
          <a:bodyPr wrap="none">
            <a:spAutoFit/>
          </a:bodyPr>
          <a:lstStyle/>
          <a:p>
            <a:r>
              <a:rPr lang="el-GR"/>
              <a:t>σ</a:t>
            </a:r>
            <a:r>
              <a:rPr lang="en-US" sz="1800">
                <a:cs typeface="Arial" charset="0"/>
              </a:rPr>
              <a:t>ESSN=SSN</a:t>
            </a:r>
          </a:p>
        </p:txBody>
      </p:sp>
      <p:sp>
        <p:nvSpPr>
          <p:cNvPr id="1045524" name="Line 20"/>
          <p:cNvSpPr>
            <a:spLocks noChangeShapeType="1"/>
          </p:cNvSpPr>
          <p:nvPr/>
        </p:nvSpPr>
        <p:spPr bwMode="auto">
          <a:xfrm>
            <a:off x="3810000" y="3962400"/>
            <a:ext cx="0" cy="457200"/>
          </a:xfrm>
          <a:prstGeom prst="line">
            <a:avLst/>
          </a:prstGeom>
          <a:noFill/>
          <a:ln w="9525">
            <a:solidFill>
              <a:schemeClr val="tx1"/>
            </a:solidFill>
            <a:miter lim="800000"/>
            <a:headEnd/>
            <a:tailEnd/>
          </a:ln>
          <a:effectLst/>
        </p:spPr>
        <p:txBody>
          <a:bodyPr wrap="none"/>
          <a:lstStyle/>
          <a:p>
            <a:endParaRPr lang="en-US"/>
          </a:p>
        </p:txBody>
      </p:sp>
      <p:sp>
        <p:nvSpPr>
          <p:cNvPr id="1045525" name="Text Box 21"/>
          <p:cNvSpPr txBox="1">
            <a:spLocks noChangeArrowheads="1"/>
          </p:cNvSpPr>
          <p:nvPr/>
        </p:nvSpPr>
        <p:spPr bwMode="auto">
          <a:xfrm>
            <a:off x="5248275" y="3429000"/>
            <a:ext cx="2428875" cy="519113"/>
          </a:xfrm>
          <a:prstGeom prst="rect">
            <a:avLst/>
          </a:prstGeom>
          <a:noFill/>
          <a:ln w="9525">
            <a:noFill/>
            <a:miter lim="800000"/>
            <a:headEnd/>
            <a:tailEnd/>
          </a:ln>
          <a:effectLst/>
        </p:spPr>
        <p:txBody>
          <a:bodyPr wrap="none">
            <a:spAutoFit/>
          </a:bodyPr>
          <a:lstStyle/>
          <a:p>
            <a:r>
              <a:rPr lang="el-GR"/>
              <a:t>σ</a:t>
            </a:r>
            <a:r>
              <a:rPr lang="en-US" sz="1800">
                <a:cs typeface="Arial" charset="0"/>
              </a:rPr>
              <a:t>BDate&gt;‘1957-12-13’</a:t>
            </a:r>
          </a:p>
        </p:txBody>
      </p:sp>
      <p:sp>
        <p:nvSpPr>
          <p:cNvPr id="1045526" name="Line 22"/>
          <p:cNvSpPr>
            <a:spLocks noChangeShapeType="1"/>
          </p:cNvSpPr>
          <p:nvPr/>
        </p:nvSpPr>
        <p:spPr bwMode="auto">
          <a:xfrm>
            <a:off x="6477000" y="3962400"/>
            <a:ext cx="0" cy="457200"/>
          </a:xfrm>
          <a:prstGeom prst="line">
            <a:avLst/>
          </a:prstGeom>
          <a:noFill/>
          <a:ln w="9525">
            <a:solidFill>
              <a:schemeClr val="tx1"/>
            </a:solidFill>
            <a:miter lim="800000"/>
            <a:headEnd/>
            <a:tailEnd/>
          </a:ln>
          <a:effectLst/>
        </p:spPr>
        <p:txBody>
          <a:bodyPr wrap="none"/>
          <a:lstStyle/>
          <a:p>
            <a:endParaRPr lang="en-US"/>
          </a:p>
        </p:txBody>
      </p:sp>
      <p:sp>
        <p:nvSpPr>
          <p:cNvPr id="1045527" name="Text Box 23"/>
          <p:cNvSpPr txBox="1">
            <a:spLocks noChangeArrowheads="1"/>
          </p:cNvSpPr>
          <p:nvPr/>
        </p:nvSpPr>
        <p:spPr bwMode="auto">
          <a:xfrm>
            <a:off x="1752600" y="4891088"/>
            <a:ext cx="2144713" cy="519112"/>
          </a:xfrm>
          <a:prstGeom prst="rect">
            <a:avLst/>
          </a:prstGeom>
          <a:noFill/>
          <a:ln w="9525">
            <a:noFill/>
            <a:miter lim="800000"/>
            <a:headEnd/>
            <a:tailEnd/>
          </a:ln>
          <a:effectLst/>
        </p:spPr>
        <p:txBody>
          <a:bodyPr wrap="none">
            <a:spAutoFit/>
          </a:bodyPr>
          <a:lstStyle/>
          <a:p>
            <a:r>
              <a:rPr lang="el-GR"/>
              <a:t>σ</a:t>
            </a:r>
            <a:r>
              <a:rPr lang="en-US" sz="1800">
                <a:cs typeface="Arial" charset="0"/>
              </a:rPr>
              <a:t>Pname=‘Aquirius’</a:t>
            </a:r>
          </a:p>
        </p:txBody>
      </p:sp>
      <p:sp>
        <p:nvSpPr>
          <p:cNvPr id="1045528" name="Line 24"/>
          <p:cNvSpPr>
            <a:spLocks noChangeShapeType="1"/>
          </p:cNvSpPr>
          <p:nvPr/>
        </p:nvSpPr>
        <p:spPr bwMode="auto">
          <a:xfrm>
            <a:off x="2819400" y="5410200"/>
            <a:ext cx="0" cy="381000"/>
          </a:xfrm>
          <a:prstGeom prst="line">
            <a:avLst/>
          </a:prstGeom>
          <a:noFill/>
          <a:ln w="9525">
            <a:solidFill>
              <a:schemeClr val="tx1"/>
            </a:solidFill>
            <a:miter lim="800000"/>
            <a:headEnd/>
            <a:tailEnd/>
          </a:ln>
          <a:effectLst/>
        </p:spPr>
        <p:txBody>
          <a:bodyPr wrap="none"/>
          <a:lstStyle/>
          <a:p>
            <a:endParaRPr lang="en-US"/>
          </a:p>
        </p:txBody>
      </p:sp>
      <p:sp>
        <p:nvSpPr>
          <p:cNvPr id="1045529" name="Text Box 25"/>
          <p:cNvSpPr txBox="1">
            <a:spLocks noChangeArrowheads="1"/>
          </p:cNvSpPr>
          <p:nvPr/>
        </p:nvSpPr>
        <p:spPr bwMode="auto">
          <a:xfrm>
            <a:off x="288925" y="2393950"/>
            <a:ext cx="3227388" cy="366713"/>
          </a:xfrm>
          <a:prstGeom prst="rect">
            <a:avLst/>
          </a:prstGeom>
          <a:noFill/>
          <a:ln w="9525">
            <a:noFill/>
            <a:miter lim="800000"/>
            <a:headEnd/>
            <a:tailEnd/>
          </a:ln>
          <a:effectLst/>
        </p:spPr>
        <p:txBody>
          <a:bodyPr wrap="none">
            <a:spAutoFit/>
          </a:bodyPr>
          <a:lstStyle/>
          <a:p>
            <a:r>
              <a:rPr lang="en-US" sz="1800">
                <a:solidFill>
                  <a:schemeClr val="hlink"/>
                </a:solidFill>
              </a:rPr>
              <a:t>Apply more restrictive SELECT</a:t>
            </a:r>
          </a:p>
        </p:txBody>
      </p:sp>
      <p:pic>
        <p:nvPicPr>
          <p:cNvPr id="3" name="Picture 2">
            <a:extLst>
              <a:ext uri="{FF2B5EF4-FFF2-40B4-BE49-F238E27FC236}">
                <a16:creationId xmlns:a16="http://schemas.microsoft.com/office/drawing/2014/main" id="{05813F62-45C6-FE48-936F-CEBD81EB9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06" y="105569"/>
            <a:ext cx="4558006" cy="297338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a:xfrm>
            <a:off x="1143000" y="812800"/>
            <a:ext cx="7793038" cy="419100"/>
          </a:xfrm>
        </p:spPr>
        <p:txBody>
          <a:bodyPr>
            <a:normAutofit fontScale="90000"/>
          </a:bodyPr>
          <a:lstStyle/>
          <a:p>
            <a:r>
              <a:rPr lang="en-US" dirty="0"/>
              <a:t>Query Optimization: 4</a:t>
            </a:r>
          </a:p>
        </p:txBody>
      </p:sp>
      <p:sp>
        <p:nvSpPr>
          <p:cNvPr id="1046531" name="Oval 3"/>
          <p:cNvSpPr>
            <a:spLocks noChangeArrowheads="1"/>
          </p:cNvSpPr>
          <p:nvPr/>
        </p:nvSpPr>
        <p:spPr bwMode="auto">
          <a:xfrm>
            <a:off x="6096000" y="4495800"/>
            <a:ext cx="1752600" cy="381000"/>
          </a:xfrm>
          <a:prstGeom prst="ellipse">
            <a:avLst/>
          </a:prstGeom>
          <a:noFill/>
          <a:ln w="9525">
            <a:solidFill>
              <a:schemeClr val="tx1"/>
            </a:solidFill>
            <a:round/>
            <a:headEnd/>
            <a:tailEnd/>
          </a:ln>
          <a:effectLst/>
        </p:spPr>
        <p:txBody>
          <a:bodyPr wrap="none" anchor="ctr"/>
          <a:lstStyle/>
          <a:p>
            <a:endParaRPr lang="en-US"/>
          </a:p>
        </p:txBody>
      </p:sp>
      <p:sp>
        <p:nvSpPr>
          <p:cNvPr id="1046532" name="Text Box 4"/>
          <p:cNvSpPr txBox="1">
            <a:spLocks noChangeArrowheads="1"/>
          </p:cNvSpPr>
          <p:nvPr/>
        </p:nvSpPr>
        <p:spPr bwMode="auto">
          <a:xfrm>
            <a:off x="6384925" y="4494213"/>
            <a:ext cx="1163638" cy="366712"/>
          </a:xfrm>
          <a:prstGeom prst="rect">
            <a:avLst/>
          </a:prstGeom>
          <a:noFill/>
          <a:ln w="9525">
            <a:noFill/>
            <a:miter lim="800000"/>
            <a:headEnd/>
            <a:tailEnd/>
          </a:ln>
          <a:effectLst/>
        </p:spPr>
        <p:txBody>
          <a:bodyPr wrap="none">
            <a:spAutoFit/>
          </a:bodyPr>
          <a:lstStyle/>
          <a:p>
            <a:r>
              <a:rPr lang="en-US" sz="1800">
                <a:cs typeface="Arial" charset="0"/>
              </a:rPr>
              <a:t>Employee</a:t>
            </a:r>
          </a:p>
        </p:txBody>
      </p:sp>
      <p:sp>
        <p:nvSpPr>
          <p:cNvPr id="1046533" name="Oval 5"/>
          <p:cNvSpPr>
            <a:spLocks noChangeArrowheads="1"/>
          </p:cNvSpPr>
          <p:nvPr/>
        </p:nvSpPr>
        <p:spPr bwMode="auto">
          <a:xfrm>
            <a:off x="1219200" y="5257800"/>
            <a:ext cx="1524000" cy="533400"/>
          </a:xfrm>
          <a:prstGeom prst="ellipse">
            <a:avLst/>
          </a:prstGeom>
          <a:noFill/>
          <a:ln w="9525">
            <a:solidFill>
              <a:schemeClr val="tx1"/>
            </a:solidFill>
            <a:round/>
            <a:headEnd/>
            <a:tailEnd/>
          </a:ln>
          <a:effectLst/>
        </p:spPr>
        <p:txBody>
          <a:bodyPr wrap="none" anchor="ctr"/>
          <a:lstStyle/>
          <a:p>
            <a:endParaRPr lang="en-US"/>
          </a:p>
        </p:txBody>
      </p:sp>
      <p:sp>
        <p:nvSpPr>
          <p:cNvPr id="1046534" name="Text Box 6"/>
          <p:cNvSpPr txBox="1">
            <a:spLocks noChangeArrowheads="1"/>
          </p:cNvSpPr>
          <p:nvPr/>
        </p:nvSpPr>
        <p:spPr bwMode="auto">
          <a:xfrm>
            <a:off x="1508125" y="5332413"/>
            <a:ext cx="882650" cy="366712"/>
          </a:xfrm>
          <a:prstGeom prst="rect">
            <a:avLst/>
          </a:prstGeom>
          <a:noFill/>
          <a:ln w="9525">
            <a:noFill/>
            <a:miter lim="800000"/>
            <a:headEnd/>
            <a:tailEnd/>
          </a:ln>
          <a:effectLst/>
        </p:spPr>
        <p:txBody>
          <a:bodyPr wrap="none">
            <a:spAutoFit/>
          </a:bodyPr>
          <a:lstStyle/>
          <a:p>
            <a:r>
              <a:rPr lang="en-US" sz="1800">
                <a:cs typeface="Arial" charset="0"/>
              </a:rPr>
              <a:t>Project</a:t>
            </a:r>
          </a:p>
        </p:txBody>
      </p:sp>
      <p:sp>
        <p:nvSpPr>
          <p:cNvPr id="1046535" name="Oval 7"/>
          <p:cNvSpPr>
            <a:spLocks noChangeArrowheads="1"/>
          </p:cNvSpPr>
          <p:nvPr/>
        </p:nvSpPr>
        <p:spPr bwMode="auto">
          <a:xfrm>
            <a:off x="3505200" y="4648200"/>
            <a:ext cx="1752600" cy="457200"/>
          </a:xfrm>
          <a:prstGeom prst="ellipse">
            <a:avLst/>
          </a:prstGeom>
          <a:noFill/>
          <a:ln w="9525">
            <a:solidFill>
              <a:schemeClr val="tx1"/>
            </a:solidFill>
            <a:round/>
            <a:headEnd/>
            <a:tailEnd/>
          </a:ln>
          <a:effectLst/>
        </p:spPr>
        <p:txBody>
          <a:bodyPr wrap="none" anchor="ctr"/>
          <a:lstStyle/>
          <a:p>
            <a:endParaRPr lang="en-US"/>
          </a:p>
        </p:txBody>
      </p:sp>
      <p:sp>
        <p:nvSpPr>
          <p:cNvPr id="1046536" name="Text Box 8"/>
          <p:cNvSpPr txBox="1">
            <a:spLocks noChangeArrowheads="1"/>
          </p:cNvSpPr>
          <p:nvPr/>
        </p:nvSpPr>
        <p:spPr bwMode="auto">
          <a:xfrm>
            <a:off x="3794125" y="4660900"/>
            <a:ext cx="1227138" cy="366713"/>
          </a:xfrm>
          <a:prstGeom prst="rect">
            <a:avLst/>
          </a:prstGeom>
          <a:noFill/>
          <a:ln w="9525">
            <a:noFill/>
            <a:miter lim="800000"/>
            <a:headEnd/>
            <a:tailEnd/>
          </a:ln>
          <a:effectLst/>
        </p:spPr>
        <p:txBody>
          <a:bodyPr wrap="none">
            <a:spAutoFit/>
          </a:bodyPr>
          <a:lstStyle/>
          <a:p>
            <a:r>
              <a:rPr lang="en-US" sz="1800">
                <a:cs typeface="Arial" charset="0"/>
              </a:rPr>
              <a:t>Works_On</a:t>
            </a:r>
          </a:p>
        </p:txBody>
      </p:sp>
      <p:sp>
        <p:nvSpPr>
          <p:cNvPr id="1046537" name="Line 9"/>
          <p:cNvSpPr>
            <a:spLocks noChangeShapeType="1"/>
          </p:cNvSpPr>
          <p:nvPr/>
        </p:nvSpPr>
        <p:spPr bwMode="auto">
          <a:xfrm flipH="1">
            <a:off x="1981200" y="4191000"/>
            <a:ext cx="1066800" cy="381000"/>
          </a:xfrm>
          <a:prstGeom prst="line">
            <a:avLst/>
          </a:prstGeom>
          <a:noFill/>
          <a:ln w="9525">
            <a:solidFill>
              <a:schemeClr val="tx1"/>
            </a:solidFill>
            <a:round/>
            <a:headEnd/>
            <a:tailEnd/>
          </a:ln>
          <a:effectLst/>
        </p:spPr>
        <p:txBody>
          <a:bodyPr/>
          <a:lstStyle/>
          <a:p>
            <a:endParaRPr lang="en-US"/>
          </a:p>
        </p:txBody>
      </p:sp>
      <p:sp>
        <p:nvSpPr>
          <p:cNvPr id="1046538" name="Line 10"/>
          <p:cNvSpPr>
            <a:spLocks noChangeShapeType="1"/>
          </p:cNvSpPr>
          <p:nvPr/>
        </p:nvSpPr>
        <p:spPr bwMode="auto">
          <a:xfrm>
            <a:off x="3200400" y="4191000"/>
            <a:ext cx="1066800" cy="457200"/>
          </a:xfrm>
          <a:prstGeom prst="line">
            <a:avLst/>
          </a:prstGeom>
          <a:noFill/>
          <a:ln w="9525">
            <a:solidFill>
              <a:schemeClr val="tx1"/>
            </a:solidFill>
            <a:round/>
            <a:headEnd/>
            <a:tailEnd/>
          </a:ln>
          <a:effectLst/>
        </p:spPr>
        <p:txBody>
          <a:bodyPr/>
          <a:lstStyle/>
          <a:p>
            <a:endParaRPr lang="en-US"/>
          </a:p>
        </p:txBody>
      </p:sp>
      <p:sp>
        <p:nvSpPr>
          <p:cNvPr id="1046539" name="Text Box 11"/>
          <p:cNvSpPr txBox="1">
            <a:spLocks noChangeArrowheads="1"/>
          </p:cNvSpPr>
          <p:nvPr/>
        </p:nvSpPr>
        <p:spPr bwMode="auto">
          <a:xfrm>
            <a:off x="2286000" y="3657600"/>
            <a:ext cx="1798638" cy="457200"/>
          </a:xfrm>
          <a:prstGeom prst="rect">
            <a:avLst/>
          </a:prstGeom>
          <a:noFill/>
          <a:ln w="9525">
            <a:noFill/>
            <a:miter lim="800000"/>
            <a:headEnd/>
            <a:tailEnd/>
          </a:ln>
          <a:effectLst/>
        </p:spPr>
        <p:txBody>
          <a:bodyPr wrap="none">
            <a:spAutoFit/>
          </a:bodyPr>
          <a:lstStyle/>
          <a:p>
            <a:r>
              <a:rPr lang="el-GR" sz="2400"/>
              <a:t>θ</a:t>
            </a:r>
            <a:r>
              <a:rPr lang="en-US" sz="1800"/>
              <a:t>Pnumber=Pno</a:t>
            </a:r>
            <a:endParaRPr lang="el-GR" sz="2400"/>
          </a:p>
        </p:txBody>
      </p:sp>
      <p:sp>
        <p:nvSpPr>
          <p:cNvPr id="1046542" name="Line 14"/>
          <p:cNvSpPr>
            <a:spLocks noChangeShapeType="1"/>
          </p:cNvSpPr>
          <p:nvPr/>
        </p:nvSpPr>
        <p:spPr bwMode="auto">
          <a:xfrm flipH="1">
            <a:off x="3200400" y="3352800"/>
            <a:ext cx="1371600" cy="381000"/>
          </a:xfrm>
          <a:prstGeom prst="line">
            <a:avLst/>
          </a:prstGeom>
          <a:noFill/>
          <a:ln w="9525">
            <a:solidFill>
              <a:schemeClr val="tx1"/>
            </a:solidFill>
            <a:round/>
            <a:headEnd/>
            <a:tailEnd/>
          </a:ln>
          <a:effectLst/>
        </p:spPr>
        <p:txBody>
          <a:bodyPr/>
          <a:lstStyle/>
          <a:p>
            <a:endParaRPr lang="en-US"/>
          </a:p>
        </p:txBody>
      </p:sp>
      <p:sp>
        <p:nvSpPr>
          <p:cNvPr id="1046543" name="Line 15"/>
          <p:cNvSpPr>
            <a:spLocks noChangeShapeType="1"/>
          </p:cNvSpPr>
          <p:nvPr/>
        </p:nvSpPr>
        <p:spPr bwMode="auto">
          <a:xfrm>
            <a:off x="4876800" y="3352800"/>
            <a:ext cx="1219200" cy="381000"/>
          </a:xfrm>
          <a:prstGeom prst="line">
            <a:avLst/>
          </a:prstGeom>
          <a:noFill/>
          <a:ln w="9525">
            <a:solidFill>
              <a:schemeClr val="tx1"/>
            </a:solidFill>
            <a:round/>
            <a:headEnd/>
            <a:tailEnd/>
          </a:ln>
          <a:effectLst/>
        </p:spPr>
        <p:txBody>
          <a:bodyPr/>
          <a:lstStyle/>
          <a:p>
            <a:endParaRPr lang="en-US"/>
          </a:p>
        </p:txBody>
      </p:sp>
      <p:sp>
        <p:nvSpPr>
          <p:cNvPr id="1046545" name="Line 17"/>
          <p:cNvSpPr>
            <a:spLocks noChangeShapeType="1"/>
          </p:cNvSpPr>
          <p:nvPr/>
        </p:nvSpPr>
        <p:spPr bwMode="auto">
          <a:xfrm>
            <a:off x="4724400" y="2590800"/>
            <a:ext cx="0" cy="304800"/>
          </a:xfrm>
          <a:prstGeom prst="line">
            <a:avLst/>
          </a:prstGeom>
          <a:noFill/>
          <a:ln w="9525">
            <a:solidFill>
              <a:schemeClr val="tx1"/>
            </a:solidFill>
            <a:round/>
            <a:headEnd/>
            <a:tailEnd/>
          </a:ln>
          <a:effectLst/>
        </p:spPr>
        <p:txBody>
          <a:bodyPr/>
          <a:lstStyle/>
          <a:p>
            <a:endParaRPr lang="en-US"/>
          </a:p>
        </p:txBody>
      </p:sp>
      <p:sp>
        <p:nvSpPr>
          <p:cNvPr id="1046546" name="Text Box 18"/>
          <p:cNvSpPr txBox="1">
            <a:spLocks noChangeArrowheads="1"/>
          </p:cNvSpPr>
          <p:nvPr/>
        </p:nvSpPr>
        <p:spPr bwMode="auto">
          <a:xfrm>
            <a:off x="4343400" y="2090738"/>
            <a:ext cx="1150938" cy="519112"/>
          </a:xfrm>
          <a:prstGeom prst="rect">
            <a:avLst/>
          </a:prstGeom>
          <a:noFill/>
          <a:ln w="9525">
            <a:noFill/>
            <a:miter lim="800000"/>
            <a:headEnd/>
            <a:tailEnd/>
          </a:ln>
          <a:effectLst/>
        </p:spPr>
        <p:txBody>
          <a:bodyPr wrap="none">
            <a:spAutoFit/>
          </a:bodyPr>
          <a:lstStyle/>
          <a:p>
            <a:r>
              <a:rPr lang="en-US">
                <a:cs typeface="Arial" charset="0"/>
              </a:rPr>
              <a:t>∏</a:t>
            </a:r>
            <a:r>
              <a:rPr lang="en-US" sz="1800">
                <a:cs typeface="Arial" charset="0"/>
              </a:rPr>
              <a:t>Lname</a:t>
            </a:r>
          </a:p>
        </p:txBody>
      </p:sp>
      <p:sp>
        <p:nvSpPr>
          <p:cNvPr id="1046547" name="Text Box 19"/>
          <p:cNvSpPr txBox="1">
            <a:spLocks noChangeArrowheads="1"/>
          </p:cNvSpPr>
          <p:nvPr/>
        </p:nvSpPr>
        <p:spPr bwMode="auto">
          <a:xfrm>
            <a:off x="3987800" y="2743200"/>
            <a:ext cx="1489075" cy="519113"/>
          </a:xfrm>
          <a:prstGeom prst="rect">
            <a:avLst/>
          </a:prstGeom>
          <a:noFill/>
          <a:ln w="9525">
            <a:noFill/>
            <a:miter lim="800000"/>
            <a:headEnd/>
            <a:tailEnd/>
          </a:ln>
          <a:effectLst/>
        </p:spPr>
        <p:txBody>
          <a:bodyPr wrap="none">
            <a:spAutoFit/>
          </a:bodyPr>
          <a:lstStyle/>
          <a:p>
            <a:r>
              <a:rPr lang="el-GR"/>
              <a:t>θ</a:t>
            </a:r>
            <a:r>
              <a:rPr lang="en-US" sz="1800">
                <a:cs typeface="Arial" charset="0"/>
              </a:rPr>
              <a:t>ESSN=SSN</a:t>
            </a:r>
          </a:p>
        </p:txBody>
      </p:sp>
      <p:sp>
        <p:nvSpPr>
          <p:cNvPr id="1046549" name="Text Box 21"/>
          <p:cNvSpPr txBox="1">
            <a:spLocks noChangeArrowheads="1"/>
          </p:cNvSpPr>
          <p:nvPr/>
        </p:nvSpPr>
        <p:spPr bwMode="auto">
          <a:xfrm>
            <a:off x="5019675" y="3581400"/>
            <a:ext cx="2428875" cy="519113"/>
          </a:xfrm>
          <a:prstGeom prst="rect">
            <a:avLst/>
          </a:prstGeom>
          <a:noFill/>
          <a:ln w="9525">
            <a:noFill/>
            <a:miter lim="800000"/>
            <a:headEnd/>
            <a:tailEnd/>
          </a:ln>
          <a:effectLst/>
        </p:spPr>
        <p:txBody>
          <a:bodyPr wrap="none">
            <a:spAutoFit/>
          </a:bodyPr>
          <a:lstStyle/>
          <a:p>
            <a:r>
              <a:rPr lang="el-GR"/>
              <a:t>σ</a:t>
            </a:r>
            <a:r>
              <a:rPr lang="en-US" sz="1800">
                <a:cs typeface="Arial" charset="0"/>
              </a:rPr>
              <a:t>BDate&gt;‘1957-12-13’</a:t>
            </a:r>
          </a:p>
        </p:txBody>
      </p:sp>
      <p:sp>
        <p:nvSpPr>
          <p:cNvPr id="1046550" name="Line 22"/>
          <p:cNvSpPr>
            <a:spLocks noChangeShapeType="1"/>
          </p:cNvSpPr>
          <p:nvPr/>
        </p:nvSpPr>
        <p:spPr bwMode="auto">
          <a:xfrm>
            <a:off x="6781800" y="4038600"/>
            <a:ext cx="0" cy="457200"/>
          </a:xfrm>
          <a:prstGeom prst="line">
            <a:avLst/>
          </a:prstGeom>
          <a:noFill/>
          <a:ln w="9525">
            <a:solidFill>
              <a:schemeClr val="tx1"/>
            </a:solidFill>
            <a:miter lim="800000"/>
            <a:headEnd/>
            <a:tailEnd/>
          </a:ln>
          <a:effectLst/>
        </p:spPr>
        <p:txBody>
          <a:bodyPr wrap="none"/>
          <a:lstStyle/>
          <a:p>
            <a:endParaRPr lang="en-US"/>
          </a:p>
        </p:txBody>
      </p:sp>
      <p:sp>
        <p:nvSpPr>
          <p:cNvPr id="1046551" name="Text Box 23"/>
          <p:cNvSpPr txBox="1">
            <a:spLocks noChangeArrowheads="1"/>
          </p:cNvSpPr>
          <p:nvPr/>
        </p:nvSpPr>
        <p:spPr bwMode="auto">
          <a:xfrm>
            <a:off x="990600" y="4357688"/>
            <a:ext cx="2144713" cy="519112"/>
          </a:xfrm>
          <a:prstGeom prst="rect">
            <a:avLst/>
          </a:prstGeom>
          <a:noFill/>
          <a:ln w="9525">
            <a:noFill/>
            <a:miter lim="800000"/>
            <a:headEnd/>
            <a:tailEnd/>
          </a:ln>
          <a:effectLst/>
        </p:spPr>
        <p:txBody>
          <a:bodyPr wrap="none">
            <a:spAutoFit/>
          </a:bodyPr>
          <a:lstStyle/>
          <a:p>
            <a:r>
              <a:rPr lang="el-GR"/>
              <a:t>σ</a:t>
            </a:r>
            <a:r>
              <a:rPr lang="en-US" sz="1800">
                <a:cs typeface="Arial" charset="0"/>
              </a:rPr>
              <a:t>Pname=‘Aquirius’</a:t>
            </a:r>
          </a:p>
        </p:txBody>
      </p:sp>
      <p:sp>
        <p:nvSpPr>
          <p:cNvPr id="1046552" name="Line 24"/>
          <p:cNvSpPr>
            <a:spLocks noChangeShapeType="1"/>
          </p:cNvSpPr>
          <p:nvPr/>
        </p:nvSpPr>
        <p:spPr bwMode="auto">
          <a:xfrm>
            <a:off x="2057400" y="4876800"/>
            <a:ext cx="0" cy="381000"/>
          </a:xfrm>
          <a:prstGeom prst="line">
            <a:avLst/>
          </a:prstGeom>
          <a:noFill/>
          <a:ln w="9525">
            <a:solidFill>
              <a:schemeClr val="tx1"/>
            </a:solidFill>
            <a:miter lim="800000"/>
            <a:headEnd/>
            <a:tailEnd/>
          </a:ln>
          <a:effectLst/>
        </p:spPr>
        <p:txBody>
          <a:bodyPr wrap="none"/>
          <a:lstStyle/>
          <a:p>
            <a:endParaRPr lang="en-US"/>
          </a:p>
        </p:txBody>
      </p:sp>
      <p:sp>
        <p:nvSpPr>
          <p:cNvPr id="1046553" name="Text Box 25"/>
          <p:cNvSpPr txBox="1">
            <a:spLocks noChangeArrowheads="1"/>
          </p:cNvSpPr>
          <p:nvPr/>
        </p:nvSpPr>
        <p:spPr bwMode="auto">
          <a:xfrm>
            <a:off x="288925" y="2393950"/>
            <a:ext cx="3133725" cy="641350"/>
          </a:xfrm>
          <a:prstGeom prst="rect">
            <a:avLst/>
          </a:prstGeom>
          <a:noFill/>
          <a:ln w="9525">
            <a:noFill/>
            <a:miter lim="800000"/>
            <a:headEnd/>
            <a:tailEnd/>
          </a:ln>
          <a:effectLst/>
        </p:spPr>
        <p:txBody>
          <a:bodyPr wrap="none">
            <a:spAutoFit/>
          </a:bodyPr>
          <a:lstStyle/>
          <a:p>
            <a:r>
              <a:rPr lang="en-US" sz="1800">
                <a:solidFill>
                  <a:schemeClr val="hlink"/>
                </a:solidFill>
              </a:rPr>
              <a:t>Replace CARTESIAN PRDUCT</a:t>
            </a:r>
          </a:p>
          <a:p>
            <a:r>
              <a:rPr lang="en-US" sz="1800">
                <a:solidFill>
                  <a:schemeClr val="hlink"/>
                </a:solidFill>
              </a:rPr>
              <a:t>And SELECT with JOIN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title"/>
          </p:nvPr>
        </p:nvSpPr>
        <p:spPr>
          <a:xfrm>
            <a:off x="1143000" y="812800"/>
            <a:ext cx="7793038" cy="419100"/>
          </a:xfrm>
        </p:spPr>
        <p:txBody>
          <a:bodyPr>
            <a:normAutofit fontScale="90000"/>
          </a:bodyPr>
          <a:lstStyle/>
          <a:p>
            <a:r>
              <a:rPr lang="en-US" dirty="0"/>
              <a:t>Query Optimization: 5</a:t>
            </a:r>
          </a:p>
        </p:txBody>
      </p:sp>
      <p:sp>
        <p:nvSpPr>
          <p:cNvPr id="1047555" name="Oval 3"/>
          <p:cNvSpPr>
            <a:spLocks noChangeArrowheads="1"/>
          </p:cNvSpPr>
          <p:nvPr/>
        </p:nvSpPr>
        <p:spPr bwMode="auto">
          <a:xfrm>
            <a:off x="6019800" y="4800600"/>
            <a:ext cx="1752600" cy="381000"/>
          </a:xfrm>
          <a:prstGeom prst="ellipse">
            <a:avLst/>
          </a:prstGeom>
          <a:noFill/>
          <a:ln w="9525">
            <a:solidFill>
              <a:schemeClr val="tx1"/>
            </a:solidFill>
            <a:round/>
            <a:headEnd/>
            <a:tailEnd/>
          </a:ln>
          <a:effectLst/>
        </p:spPr>
        <p:txBody>
          <a:bodyPr wrap="none" anchor="ctr"/>
          <a:lstStyle/>
          <a:p>
            <a:endParaRPr lang="en-US"/>
          </a:p>
        </p:txBody>
      </p:sp>
      <p:sp>
        <p:nvSpPr>
          <p:cNvPr id="1047556" name="Text Box 4"/>
          <p:cNvSpPr txBox="1">
            <a:spLocks noChangeArrowheads="1"/>
          </p:cNvSpPr>
          <p:nvPr/>
        </p:nvSpPr>
        <p:spPr bwMode="auto">
          <a:xfrm>
            <a:off x="6308725" y="4799013"/>
            <a:ext cx="1163638" cy="366712"/>
          </a:xfrm>
          <a:prstGeom prst="rect">
            <a:avLst/>
          </a:prstGeom>
          <a:noFill/>
          <a:ln w="9525">
            <a:noFill/>
            <a:miter lim="800000"/>
            <a:headEnd/>
            <a:tailEnd/>
          </a:ln>
          <a:effectLst/>
        </p:spPr>
        <p:txBody>
          <a:bodyPr wrap="none">
            <a:spAutoFit/>
          </a:bodyPr>
          <a:lstStyle/>
          <a:p>
            <a:r>
              <a:rPr lang="en-US" sz="1800">
                <a:cs typeface="Arial" charset="0"/>
              </a:rPr>
              <a:t>Employee</a:t>
            </a:r>
          </a:p>
        </p:txBody>
      </p:sp>
      <p:sp>
        <p:nvSpPr>
          <p:cNvPr id="1047557" name="Oval 5"/>
          <p:cNvSpPr>
            <a:spLocks noChangeArrowheads="1"/>
          </p:cNvSpPr>
          <p:nvPr/>
        </p:nvSpPr>
        <p:spPr bwMode="auto">
          <a:xfrm>
            <a:off x="1219200" y="5791200"/>
            <a:ext cx="1524000" cy="533400"/>
          </a:xfrm>
          <a:prstGeom prst="ellipse">
            <a:avLst/>
          </a:prstGeom>
          <a:noFill/>
          <a:ln w="9525">
            <a:solidFill>
              <a:schemeClr val="tx1"/>
            </a:solidFill>
            <a:round/>
            <a:headEnd/>
            <a:tailEnd/>
          </a:ln>
          <a:effectLst/>
        </p:spPr>
        <p:txBody>
          <a:bodyPr wrap="none" anchor="ctr"/>
          <a:lstStyle/>
          <a:p>
            <a:endParaRPr lang="en-US"/>
          </a:p>
        </p:txBody>
      </p:sp>
      <p:sp>
        <p:nvSpPr>
          <p:cNvPr id="1047558" name="Text Box 6"/>
          <p:cNvSpPr txBox="1">
            <a:spLocks noChangeArrowheads="1"/>
          </p:cNvSpPr>
          <p:nvPr/>
        </p:nvSpPr>
        <p:spPr bwMode="auto">
          <a:xfrm>
            <a:off x="1508125" y="5865813"/>
            <a:ext cx="882650" cy="366712"/>
          </a:xfrm>
          <a:prstGeom prst="rect">
            <a:avLst/>
          </a:prstGeom>
          <a:noFill/>
          <a:ln w="9525">
            <a:noFill/>
            <a:miter lim="800000"/>
            <a:headEnd/>
            <a:tailEnd/>
          </a:ln>
          <a:effectLst/>
        </p:spPr>
        <p:txBody>
          <a:bodyPr wrap="none">
            <a:spAutoFit/>
          </a:bodyPr>
          <a:lstStyle/>
          <a:p>
            <a:r>
              <a:rPr lang="en-US" sz="1800">
                <a:cs typeface="Arial" charset="0"/>
              </a:rPr>
              <a:t>Project</a:t>
            </a:r>
          </a:p>
        </p:txBody>
      </p:sp>
      <p:sp>
        <p:nvSpPr>
          <p:cNvPr id="1047559" name="Oval 7"/>
          <p:cNvSpPr>
            <a:spLocks noChangeArrowheads="1"/>
          </p:cNvSpPr>
          <p:nvPr/>
        </p:nvSpPr>
        <p:spPr bwMode="auto">
          <a:xfrm>
            <a:off x="3505200" y="5105400"/>
            <a:ext cx="1752600" cy="457200"/>
          </a:xfrm>
          <a:prstGeom prst="ellipse">
            <a:avLst/>
          </a:prstGeom>
          <a:noFill/>
          <a:ln w="9525">
            <a:solidFill>
              <a:schemeClr val="tx1"/>
            </a:solidFill>
            <a:round/>
            <a:headEnd/>
            <a:tailEnd/>
          </a:ln>
          <a:effectLst/>
        </p:spPr>
        <p:txBody>
          <a:bodyPr wrap="none" anchor="ctr"/>
          <a:lstStyle/>
          <a:p>
            <a:endParaRPr lang="en-US"/>
          </a:p>
        </p:txBody>
      </p:sp>
      <p:sp>
        <p:nvSpPr>
          <p:cNvPr id="1047560" name="Text Box 8"/>
          <p:cNvSpPr txBox="1">
            <a:spLocks noChangeArrowheads="1"/>
          </p:cNvSpPr>
          <p:nvPr/>
        </p:nvSpPr>
        <p:spPr bwMode="auto">
          <a:xfrm>
            <a:off x="3794125" y="5118100"/>
            <a:ext cx="1227138" cy="366713"/>
          </a:xfrm>
          <a:prstGeom prst="rect">
            <a:avLst/>
          </a:prstGeom>
          <a:noFill/>
          <a:ln w="9525">
            <a:noFill/>
            <a:miter lim="800000"/>
            <a:headEnd/>
            <a:tailEnd/>
          </a:ln>
          <a:effectLst/>
        </p:spPr>
        <p:txBody>
          <a:bodyPr wrap="none">
            <a:spAutoFit/>
          </a:bodyPr>
          <a:lstStyle/>
          <a:p>
            <a:r>
              <a:rPr lang="en-US" sz="1800">
                <a:cs typeface="Arial" charset="0"/>
              </a:rPr>
              <a:t>Works_On</a:t>
            </a:r>
          </a:p>
        </p:txBody>
      </p:sp>
      <p:sp>
        <p:nvSpPr>
          <p:cNvPr id="1047561" name="Line 9"/>
          <p:cNvSpPr>
            <a:spLocks noChangeShapeType="1"/>
          </p:cNvSpPr>
          <p:nvPr/>
        </p:nvSpPr>
        <p:spPr bwMode="auto">
          <a:xfrm flipH="1">
            <a:off x="2057400" y="4343400"/>
            <a:ext cx="990600" cy="228600"/>
          </a:xfrm>
          <a:prstGeom prst="line">
            <a:avLst/>
          </a:prstGeom>
          <a:noFill/>
          <a:ln w="9525">
            <a:solidFill>
              <a:schemeClr val="tx1"/>
            </a:solidFill>
            <a:round/>
            <a:headEnd/>
            <a:tailEnd/>
          </a:ln>
          <a:effectLst/>
        </p:spPr>
        <p:txBody>
          <a:bodyPr/>
          <a:lstStyle/>
          <a:p>
            <a:endParaRPr lang="en-US"/>
          </a:p>
        </p:txBody>
      </p:sp>
      <p:sp>
        <p:nvSpPr>
          <p:cNvPr id="1047562" name="Line 10"/>
          <p:cNvSpPr>
            <a:spLocks noChangeShapeType="1"/>
          </p:cNvSpPr>
          <p:nvPr/>
        </p:nvSpPr>
        <p:spPr bwMode="auto">
          <a:xfrm>
            <a:off x="3200400" y="4343400"/>
            <a:ext cx="990600" cy="152400"/>
          </a:xfrm>
          <a:prstGeom prst="line">
            <a:avLst/>
          </a:prstGeom>
          <a:noFill/>
          <a:ln w="9525">
            <a:solidFill>
              <a:schemeClr val="tx1"/>
            </a:solidFill>
            <a:round/>
            <a:headEnd/>
            <a:tailEnd/>
          </a:ln>
          <a:effectLst/>
        </p:spPr>
        <p:txBody>
          <a:bodyPr/>
          <a:lstStyle/>
          <a:p>
            <a:endParaRPr lang="en-US"/>
          </a:p>
        </p:txBody>
      </p:sp>
      <p:sp>
        <p:nvSpPr>
          <p:cNvPr id="1047563" name="Text Box 11"/>
          <p:cNvSpPr txBox="1">
            <a:spLocks noChangeArrowheads="1"/>
          </p:cNvSpPr>
          <p:nvPr/>
        </p:nvSpPr>
        <p:spPr bwMode="auto">
          <a:xfrm>
            <a:off x="2286000" y="3810000"/>
            <a:ext cx="1798638" cy="457200"/>
          </a:xfrm>
          <a:prstGeom prst="rect">
            <a:avLst/>
          </a:prstGeom>
          <a:noFill/>
          <a:ln w="9525">
            <a:noFill/>
            <a:miter lim="800000"/>
            <a:headEnd/>
            <a:tailEnd/>
          </a:ln>
          <a:effectLst/>
        </p:spPr>
        <p:txBody>
          <a:bodyPr wrap="none">
            <a:spAutoFit/>
          </a:bodyPr>
          <a:lstStyle/>
          <a:p>
            <a:r>
              <a:rPr lang="el-GR" sz="2400"/>
              <a:t>θ</a:t>
            </a:r>
            <a:r>
              <a:rPr lang="en-US" sz="1800"/>
              <a:t>Pnumber=Pno</a:t>
            </a:r>
            <a:endParaRPr lang="el-GR" sz="2400"/>
          </a:p>
        </p:txBody>
      </p:sp>
      <p:sp>
        <p:nvSpPr>
          <p:cNvPr id="1047565" name="Line 13"/>
          <p:cNvSpPr>
            <a:spLocks noChangeShapeType="1"/>
          </p:cNvSpPr>
          <p:nvPr/>
        </p:nvSpPr>
        <p:spPr bwMode="auto">
          <a:xfrm flipH="1">
            <a:off x="3200400" y="2895600"/>
            <a:ext cx="1371600" cy="381000"/>
          </a:xfrm>
          <a:prstGeom prst="line">
            <a:avLst/>
          </a:prstGeom>
          <a:noFill/>
          <a:ln w="9525">
            <a:solidFill>
              <a:schemeClr val="tx1"/>
            </a:solidFill>
            <a:round/>
            <a:headEnd/>
            <a:tailEnd/>
          </a:ln>
          <a:effectLst/>
        </p:spPr>
        <p:txBody>
          <a:bodyPr/>
          <a:lstStyle/>
          <a:p>
            <a:endParaRPr lang="en-US"/>
          </a:p>
        </p:txBody>
      </p:sp>
      <p:sp>
        <p:nvSpPr>
          <p:cNvPr id="1047566" name="Line 14"/>
          <p:cNvSpPr>
            <a:spLocks noChangeShapeType="1"/>
          </p:cNvSpPr>
          <p:nvPr/>
        </p:nvSpPr>
        <p:spPr bwMode="auto">
          <a:xfrm>
            <a:off x="4800600" y="2895600"/>
            <a:ext cx="1600200" cy="381000"/>
          </a:xfrm>
          <a:prstGeom prst="line">
            <a:avLst/>
          </a:prstGeom>
          <a:noFill/>
          <a:ln w="9525">
            <a:solidFill>
              <a:schemeClr val="tx1"/>
            </a:solidFill>
            <a:round/>
            <a:headEnd/>
            <a:tailEnd/>
          </a:ln>
          <a:effectLst/>
        </p:spPr>
        <p:txBody>
          <a:bodyPr/>
          <a:lstStyle/>
          <a:p>
            <a:endParaRPr lang="en-US"/>
          </a:p>
        </p:txBody>
      </p:sp>
      <p:sp>
        <p:nvSpPr>
          <p:cNvPr id="1047568" name="Line 16"/>
          <p:cNvSpPr>
            <a:spLocks noChangeShapeType="1"/>
          </p:cNvSpPr>
          <p:nvPr/>
        </p:nvSpPr>
        <p:spPr bwMode="auto">
          <a:xfrm>
            <a:off x="4724400" y="2209800"/>
            <a:ext cx="0" cy="304800"/>
          </a:xfrm>
          <a:prstGeom prst="line">
            <a:avLst/>
          </a:prstGeom>
          <a:noFill/>
          <a:ln w="9525">
            <a:solidFill>
              <a:schemeClr val="tx1"/>
            </a:solidFill>
            <a:round/>
            <a:headEnd/>
            <a:tailEnd/>
          </a:ln>
          <a:effectLst/>
        </p:spPr>
        <p:txBody>
          <a:bodyPr/>
          <a:lstStyle/>
          <a:p>
            <a:endParaRPr lang="en-US"/>
          </a:p>
        </p:txBody>
      </p:sp>
      <p:sp>
        <p:nvSpPr>
          <p:cNvPr id="1047569" name="Text Box 17"/>
          <p:cNvSpPr txBox="1">
            <a:spLocks noChangeArrowheads="1"/>
          </p:cNvSpPr>
          <p:nvPr/>
        </p:nvSpPr>
        <p:spPr bwMode="auto">
          <a:xfrm>
            <a:off x="4343400" y="1709738"/>
            <a:ext cx="1150938" cy="519112"/>
          </a:xfrm>
          <a:prstGeom prst="rect">
            <a:avLst/>
          </a:prstGeom>
          <a:noFill/>
          <a:ln w="9525">
            <a:noFill/>
            <a:miter lim="800000"/>
            <a:headEnd/>
            <a:tailEnd/>
          </a:ln>
          <a:effectLst/>
        </p:spPr>
        <p:txBody>
          <a:bodyPr wrap="none">
            <a:spAutoFit/>
          </a:bodyPr>
          <a:lstStyle/>
          <a:p>
            <a:r>
              <a:rPr lang="en-US">
                <a:cs typeface="Arial" charset="0"/>
              </a:rPr>
              <a:t>∏</a:t>
            </a:r>
            <a:r>
              <a:rPr lang="en-US" sz="1800">
                <a:cs typeface="Arial" charset="0"/>
              </a:rPr>
              <a:t>Lname</a:t>
            </a:r>
          </a:p>
        </p:txBody>
      </p:sp>
      <p:sp>
        <p:nvSpPr>
          <p:cNvPr id="1047570" name="Text Box 18"/>
          <p:cNvSpPr txBox="1">
            <a:spLocks noChangeArrowheads="1"/>
          </p:cNvSpPr>
          <p:nvPr/>
        </p:nvSpPr>
        <p:spPr bwMode="auto">
          <a:xfrm>
            <a:off x="3987800" y="2362200"/>
            <a:ext cx="1489075" cy="519113"/>
          </a:xfrm>
          <a:prstGeom prst="rect">
            <a:avLst/>
          </a:prstGeom>
          <a:noFill/>
          <a:ln w="9525">
            <a:noFill/>
            <a:miter lim="800000"/>
            <a:headEnd/>
            <a:tailEnd/>
          </a:ln>
          <a:effectLst/>
        </p:spPr>
        <p:txBody>
          <a:bodyPr wrap="none">
            <a:spAutoFit/>
          </a:bodyPr>
          <a:lstStyle/>
          <a:p>
            <a:r>
              <a:rPr lang="el-GR"/>
              <a:t>θ</a:t>
            </a:r>
            <a:r>
              <a:rPr lang="en-US" sz="1800">
                <a:cs typeface="Arial" charset="0"/>
              </a:rPr>
              <a:t>ESSN=SSN</a:t>
            </a:r>
          </a:p>
        </p:txBody>
      </p:sp>
      <p:sp>
        <p:nvSpPr>
          <p:cNvPr id="1047571" name="Text Box 19"/>
          <p:cNvSpPr txBox="1">
            <a:spLocks noChangeArrowheads="1"/>
          </p:cNvSpPr>
          <p:nvPr/>
        </p:nvSpPr>
        <p:spPr bwMode="auto">
          <a:xfrm>
            <a:off x="5172075" y="3886200"/>
            <a:ext cx="2428875" cy="519113"/>
          </a:xfrm>
          <a:prstGeom prst="rect">
            <a:avLst/>
          </a:prstGeom>
          <a:noFill/>
          <a:ln w="9525">
            <a:noFill/>
            <a:miter lim="800000"/>
            <a:headEnd/>
            <a:tailEnd/>
          </a:ln>
          <a:effectLst/>
        </p:spPr>
        <p:txBody>
          <a:bodyPr wrap="none">
            <a:spAutoFit/>
          </a:bodyPr>
          <a:lstStyle/>
          <a:p>
            <a:r>
              <a:rPr lang="el-GR"/>
              <a:t>σ</a:t>
            </a:r>
            <a:r>
              <a:rPr lang="en-US" sz="1800">
                <a:cs typeface="Arial" charset="0"/>
              </a:rPr>
              <a:t>BDate&gt;‘1957-12-13’</a:t>
            </a:r>
          </a:p>
        </p:txBody>
      </p:sp>
      <p:sp>
        <p:nvSpPr>
          <p:cNvPr id="1047572" name="Line 20"/>
          <p:cNvSpPr>
            <a:spLocks noChangeShapeType="1"/>
          </p:cNvSpPr>
          <p:nvPr/>
        </p:nvSpPr>
        <p:spPr bwMode="auto">
          <a:xfrm>
            <a:off x="6781800" y="4343400"/>
            <a:ext cx="0" cy="457200"/>
          </a:xfrm>
          <a:prstGeom prst="line">
            <a:avLst/>
          </a:prstGeom>
          <a:noFill/>
          <a:ln w="9525">
            <a:solidFill>
              <a:schemeClr val="tx1"/>
            </a:solidFill>
            <a:miter lim="800000"/>
            <a:headEnd/>
            <a:tailEnd/>
          </a:ln>
          <a:effectLst/>
        </p:spPr>
        <p:txBody>
          <a:bodyPr wrap="none"/>
          <a:lstStyle/>
          <a:p>
            <a:endParaRPr lang="en-US"/>
          </a:p>
        </p:txBody>
      </p:sp>
      <p:sp>
        <p:nvSpPr>
          <p:cNvPr id="1047573" name="Text Box 21"/>
          <p:cNvSpPr txBox="1">
            <a:spLocks noChangeArrowheads="1"/>
          </p:cNvSpPr>
          <p:nvPr/>
        </p:nvSpPr>
        <p:spPr bwMode="auto">
          <a:xfrm>
            <a:off x="990600" y="4967288"/>
            <a:ext cx="2144713" cy="519112"/>
          </a:xfrm>
          <a:prstGeom prst="rect">
            <a:avLst/>
          </a:prstGeom>
          <a:noFill/>
          <a:ln w="9525">
            <a:noFill/>
            <a:miter lim="800000"/>
            <a:headEnd/>
            <a:tailEnd/>
          </a:ln>
          <a:effectLst/>
        </p:spPr>
        <p:txBody>
          <a:bodyPr wrap="none">
            <a:spAutoFit/>
          </a:bodyPr>
          <a:lstStyle/>
          <a:p>
            <a:r>
              <a:rPr lang="el-GR"/>
              <a:t>σ</a:t>
            </a:r>
            <a:r>
              <a:rPr lang="en-US" sz="1800">
                <a:cs typeface="Arial" charset="0"/>
              </a:rPr>
              <a:t>Pname=‘Aquirius’</a:t>
            </a:r>
          </a:p>
        </p:txBody>
      </p:sp>
      <p:sp>
        <p:nvSpPr>
          <p:cNvPr id="1047574" name="Line 22"/>
          <p:cNvSpPr>
            <a:spLocks noChangeShapeType="1"/>
          </p:cNvSpPr>
          <p:nvPr/>
        </p:nvSpPr>
        <p:spPr bwMode="auto">
          <a:xfrm>
            <a:off x="2057400" y="5410200"/>
            <a:ext cx="0" cy="381000"/>
          </a:xfrm>
          <a:prstGeom prst="line">
            <a:avLst/>
          </a:prstGeom>
          <a:noFill/>
          <a:ln w="9525">
            <a:solidFill>
              <a:schemeClr val="tx1"/>
            </a:solidFill>
            <a:miter lim="800000"/>
            <a:headEnd/>
            <a:tailEnd/>
          </a:ln>
          <a:effectLst/>
        </p:spPr>
        <p:txBody>
          <a:bodyPr wrap="none"/>
          <a:lstStyle/>
          <a:p>
            <a:endParaRPr lang="en-US"/>
          </a:p>
        </p:txBody>
      </p:sp>
      <p:sp>
        <p:nvSpPr>
          <p:cNvPr id="1047575" name="Text Box 23"/>
          <p:cNvSpPr txBox="1">
            <a:spLocks noChangeArrowheads="1"/>
          </p:cNvSpPr>
          <p:nvPr/>
        </p:nvSpPr>
        <p:spPr bwMode="auto">
          <a:xfrm>
            <a:off x="2667000" y="3138488"/>
            <a:ext cx="960438" cy="519112"/>
          </a:xfrm>
          <a:prstGeom prst="rect">
            <a:avLst/>
          </a:prstGeom>
          <a:noFill/>
          <a:ln w="9525">
            <a:noFill/>
            <a:miter lim="800000"/>
            <a:headEnd/>
            <a:tailEnd/>
          </a:ln>
          <a:effectLst/>
        </p:spPr>
        <p:txBody>
          <a:bodyPr wrap="none">
            <a:spAutoFit/>
          </a:bodyPr>
          <a:lstStyle/>
          <a:p>
            <a:r>
              <a:rPr lang="en-US"/>
              <a:t>∏</a:t>
            </a:r>
            <a:r>
              <a:rPr lang="en-US" sz="1800"/>
              <a:t>ESSN</a:t>
            </a:r>
          </a:p>
        </p:txBody>
      </p:sp>
      <p:sp>
        <p:nvSpPr>
          <p:cNvPr id="1047576" name="Text Box 24"/>
          <p:cNvSpPr txBox="1">
            <a:spLocks noChangeArrowheads="1"/>
          </p:cNvSpPr>
          <p:nvPr/>
        </p:nvSpPr>
        <p:spPr bwMode="auto">
          <a:xfrm>
            <a:off x="5738813" y="3124200"/>
            <a:ext cx="1576387" cy="519113"/>
          </a:xfrm>
          <a:prstGeom prst="rect">
            <a:avLst/>
          </a:prstGeom>
          <a:noFill/>
          <a:ln w="9525">
            <a:noFill/>
            <a:miter lim="800000"/>
            <a:headEnd/>
            <a:tailEnd/>
          </a:ln>
          <a:effectLst/>
        </p:spPr>
        <p:txBody>
          <a:bodyPr wrap="none">
            <a:spAutoFit/>
          </a:bodyPr>
          <a:lstStyle/>
          <a:p>
            <a:r>
              <a:rPr lang="en-US"/>
              <a:t>∏</a:t>
            </a:r>
            <a:r>
              <a:rPr lang="en-US" sz="1800"/>
              <a:t>SSN,Lname</a:t>
            </a:r>
          </a:p>
        </p:txBody>
      </p:sp>
      <p:sp>
        <p:nvSpPr>
          <p:cNvPr id="1047577" name="Line 25"/>
          <p:cNvSpPr>
            <a:spLocks noChangeShapeType="1"/>
          </p:cNvSpPr>
          <p:nvPr/>
        </p:nvSpPr>
        <p:spPr bwMode="auto">
          <a:xfrm>
            <a:off x="6781800" y="3657600"/>
            <a:ext cx="0" cy="304800"/>
          </a:xfrm>
          <a:prstGeom prst="line">
            <a:avLst/>
          </a:prstGeom>
          <a:noFill/>
          <a:ln w="9525">
            <a:solidFill>
              <a:schemeClr val="tx1"/>
            </a:solidFill>
            <a:miter lim="800000"/>
            <a:headEnd/>
            <a:tailEnd/>
          </a:ln>
          <a:effectLst/>
        </p:spPr>
        <p:txBody>
          <a:bodyPr wrap="none"/>
          <a:lstStyle/>
          <a:p>
            <a:endParaRPr lang="en-US"/>
          </a:p>
        </p:txBody>
      </p:sp>
      <p:sp>
        <p:nvSpPr>
          <p:cNvPr id="1047578" name="Line 26"/>
          <p:cNvSpPr>
            <a:spLocks noChangeShapeType="1"/>
          </p:cNvSpPr>
          <p:nvPr/>
        </p:nvSpPr>
        <p:spPr bwMode="auto">
          <a:xfrm>
            <a:off x="3124200" y="3581400"/>
            <a:ext cx="0" cy="304800"/>
          </a:xfrm>
          <a:prstGeom prst="line">
            <a:avLst/>
          </a:prstGeom>
          <a:noFill/>
          <a:ln w="9525">
            <a:solidFill>
              <a:schemeClr val="tx1"/>
            </a:solidFill>
            <a:miter lim="800000"/>
            <a:headEnd/>
            <a:tailEnd/>
          </a:ln>
          <a:effectLst/>
        </p:spPr>
        <p:txBody>
          <a:bodyPr wrap="none"/>
          <a:lstStyle/>
          <a:p>
            <a:endParaRPr lang="en-US"/>
          </a:p>
        </p:txBody>
      </p:sp>
      <p:sp>
        <p:nvSpPr>
          <p:cNvPr id="1047579" name="Text Box 27"/>
          <p:cNvSpPr txBox="1">
            <a:spLocks noChangeArrowheads="1"/>
          </p:cNvSpPr>
          <p:nvPr/>
        </p:nvSpPr>
        <p:spPr bwMode="auto">
          <a:xfrm>
            <a:off x="1339850" y="4357688"/>
            <a:ext cx="1327150" cy="519112"/>
          </a:xfrm>
          <a:prstGeom prst="rect">
            <a:avLst/>
          </a:prstGeom>
          <a:noFill/>
          <a:ln w="9525">
            <a:noFill/>
            <a:miter lim="800000"/>
            <a:headEnd/>
            <a:tailEnd/>
          </a:ln>
          <a:effectLst/>
        </p:spPr>
        <p:txBody>
          <a:bodyPr wrap="none">
            <a:spAutoFit/>
          </a:bodyPr>
          <a:lstStyle/>
          <a:p>
            <a:r>
              <a:rPr lang="en-US"/>
              <a:t>∏</a:t>
            </a:r>
            <a:r>
              <a:rPr lang="en-US" sz="1800"/>
              <a:t>Pnumber</a:t>
            </a:r>
          </a:p>
        </p:txBody>
      </p:sp>
      <p:sp>
        <p:nvSpPr>
          <p:cNvPr id="1047580" name="Line 28"/>
          <p:cNvSpPr>
            <a:spLocks noChangeShapeType="1"/>
          </p:cNvSpPr>
          <p:nvPr/>
        </p:nvSpPr>
        <p:spPr bwMode="auto">
          <a:xfrm>
            <a:off x="2057400" y="4876800"/>
            <a:ext cx="0" cy="304800"/>
          </a:xfrm>
          <a:prstGeom prst="line">
            <a:avLst/>
          </a:prstGeom>
          <a:noFill/>
          <a:ln w="9525">
            <a:solidFill>
              <a:schemeClr val="tx1"/>
            </a:solidFill>
            <a:miter lim="800000"/>
            <a:headEnd/>
            <a:tailEnd/>
          </a:ln>
          <a:effectLst/>
        </p:spPr>
        <p:txBody>
          <a:bodyPr wrap="none"/>
          <a:lstStyle/>
          <a:p>
            <a:endParaRPr lang="en-US"/>
          </a:p>
        </p:txBody>
      </p:sp>
      <p:sp>
        <p:nvSpPr>
          <p:cNvPr id="1047581" name="Text Box 29"/>
          <p:cNvSpPr txBox="1">
            <a:spLocks noChangeArrowheads="1"/>
          </p:cNvSpPr>
          <p:nvPr/>
        </p:nvSpPr>
        <p:spPr bwMode="auto">
          <a:xfrm>
            <a:off x="3473450" y="4343400"/>
            <a:ext cx="1470025" cy="519113"/>
          </a:xfrm>
          <a:prstGeom prst="rect">
            <a:avLst/>
          </a:prstGeom>
          <a:noFill/>
          <a:ln w="9525">
            <a:noFill/>
            <a:miter lim="800000"/>
            <a:headEnd/>
            <a:tailEnd/>
          </a:ln>
          <a:effectLst/>
        </p:spPr>
        <p:txBody>
          <a:bodyPr wrap="none">
            <a:spAutoFit/>
          </a:bodyPr>
          <a:lstStyle/>
          <a:p>
            <a:r>
              <a:rPr lang="en-US"/>
              <a:t>∏</a:t>
            </a:r>
            <a:r>
              <a:rPr lang="en-US" sz="1800"/>
              <a:t>ESSN,PNO</a:t>
            </a:r>
          </a:p>
        </p:txBody>
      </p:sp>
      <p:sp>
        <p:nvSpPr>
          <p:cNvPr id="1047582" name="Line 30"/>
          <p:cNvSpPr>
            <a:spLocks noChangeShapeType="1"/>
          </p:cNvSpPr>
          <p:nvPr/>
        </p:nvSpPr>
        <p:spPr bwMode="auto">
          <a:xfrm>
            <a:off x="4267200" y="4800600"/>
            <a:ext cx="0" cy="304800"/>
          </a:xfrm>
          <a:prstGeom prst="line">
            <a:avLst/>
          </a:prstGeom>
          <a:noFill/>
          <a:ln w="9525">
            <a:solidFill>
              <a:schemeClr val="tx1"/>
            </a:solidFill>
            <a:miter lim="800000"/>
            <a:headEnd/>
            <a:tailEnd/>
          </a:ln>
          <a:effectLst/>
        </p:spPr>
        <p:txBody>
          <a:bodyPr wrap="none"/>
          <a:lstStyle/>
          <a:p>
            <a:endParaRPr lang="en-US"/>
          </a:p>
        </p:txBody>
      </p:sp>
      <p:sp>
        <p:nvSpPr>
          <p:cNvPr id="1047583" name="Text Box 31"/>
          <p:cNvSpPr txBox="1">
            <a:spLocks noChangeArrowheads="1"/>
          </p:cNvSpPr>
          <p:nvPr/>
        </p:nvSpPr>
        <p:spPr bwMode="auto">
          <a:xfrm>
            <a:off x="441325" y="2012950"/>
            <a:ext cx="2732088" cy="366713"/>
          </a:xfrm>
          <a:prstGeom prst="rect">
            <a:avLst/>
          </a:prstGeom>
          <a:noFill/>
          <a:ln w="9525">
            <a:noFill/>
            <a:miter lim="800000"/>
            <a:headEnd/>
            <a:tailEnd/>
          </a:ln>
          <a:effectLst/>
        </p:spPr>
        <p:txBody>
          <a:bodyPr wrap="none">
            <a:spAutoFit/>
          </a:bodyPr>
          <a:lstStyle/>
          <a:p>
            <a:r>
              <a:rPr lang="en-US" sz="1800">
                <a:solidFill>
                  <a:schemeClr val="hlink"/>
                </a:solidFill>
              </a:rPr>
              <a:t>Move PROJECTION down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r>
              <a:rPr lang="en-US" dirty="0"/>
              <a:t>Introduction</a:t>
            </a:r>
          </a:p>
        </p:txBody>
      </p:sp>
      <p:sp>
        <p:nvSpPr>
          <p:cNvPr id="1026051" name="Rectangle 3"/>
          <p:cNvSpPr>
            <a:spLocks noGrp="1" noChangeArrowheads="1"/>
          </p:cNvSpPr>
          <p:nvPr>
            <p:ph idx="1"/>
          </p:nvPr>
        </p:nvSpPr>
        <p:spPr>
          <a:xfrm>
            <a:off x="762000" y="2133600"/>
            <a:ext cx="7772400" cy="4114800"/>
          </a:xfrm>
        </p:spPr>
        <p:txBody>
          <a:bodyPr/>
          <a:lstStyle/>
          <a:p>
            <a:r>
              <a:rPr lang="en-US" dirty="0"/>
              <a:t>With declarative languages such as SQL, the user specifies what data is required rather than how it is retrieved </a:t>
            </a:r>
          </a:p>
          <a:p>
            <a:endParaRPr lang="en-US" sz="1000" dirty="0"/>
          </a:p>
          <a:p>
            <a:r>
              <a:rPr lang="en-US" dirty="0"/>
              <a:t>Relieves user of knowing what constitutes a good execution strategy</a:t>
            </a:r>
          </a:p>
          <a:p>
            <a:endParaRPr lang="en-US" sz="1000" dirty="0"/>
          </a:p>
          <a:p>
            <a:r>
              <a:rPr lang="en-US" dirty="0"/>
              <a:t>Also gives the DBMS more control over system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ChangeArrowheads="1"/>
          </p:cNvSpPr>
          <p:nvPr>
            <p:ph type="title"/>
          </p:nvPr>
        </p:nvSpPr>
        <p:spPr/>
        <p:txBody>
          <a:bodyPr/>
          <a:lstStyle/>
          <a:p>
            <a:r>
              <a:rPr lang="en-US" dirty="0"/>
              <a:t>Processing a High-Level Query</a:t>
            </a:r>
          </a:p>
        </p:txBody>
      </p:sp>
      <p:sp>
        <p:nvSpPr>
          <p:cNvPr id="1027075" name="Rectangle 3"/>
          <p:cNvSpPr>
            <a:spLocks noChangeArrowheads="1"/>
          </p:cNvSpPr>
          <p:nvPr/>
        </p:nvSpPr>
        <p:spPr bwMode="auto">
          <a:xfrm>
            <a:off x="3505200" y="3429000"/>
            <a:ext cx="1981200" cy="304800"/>
          </a:xfrm>
          <a:prstGeom prst="rect">
            <a:avLst/>
          </a:prstGeom>
          <a:noFill/>
          <a:ln w="9525">
            <a:solidFill>
              <a:schemeClr val="tx1"/>
            </a:solidFill>
            <a:miter lim="800000"/>
            <a:headEnd/>
            <a:tailEnd/>
          </a:ln>
          <a:effectLst/>
        </p:spPr>
        <p:txBody>
          <a:bodyPr wrap="none" anchor="ctr"/>
          <a:lstStyle/>
          <a:p>
            <a:endParaRPr lang="en-US"/>
          </a:p>
        </p:txBody>
      </p:sp>
      <p:sp>
        <p:nvSpPr>
          <p:cNvPr id="1027076" name="Rectangle 4"/>
          <p:cNvSpPr>
            <a:spLocks noChangeArrowheads="1"/>
          </p:cNvSpPr>
          <p:nvPr/>
        </p:nvSpPr>
        <p:spPr bwMode="auto">
          <a:xfrm>
            <a:off x="2819400" y="2362200"/>
            <a:ext cx="3429000" cy="304800"/>
          </a:xfrm>
          <a:prstGeom prst="rect">
            <a:avLst/>
          </a:prstGeom>
          <a:noFill/>
          <a:ln w="9525">
            <a:solidFill>
              <a:schemeClr val="tx1"/>
            </a:solidFill>
            <a:miter lim="800000"/>
            <a:headEnd/>
            <a:tailEnd/>
          </a:ln>
          <a:effectLst/>
        </p:spPr>
        <p:txBody>
          <a:bodyPr wrap="none" anchor="ctr"/>
          <a:lstStyle/>
          <a:p>
            <a:endParaRPr lang="en-US"/>
          </a:p>
        </p:txBody>
      </p:sp>
      <p:sp>
        <p:nvSpPr>
          <p:cNvPr id="1027077" name="Rectangle 5"/>
          <p:cNvSpPr>
            <a:spLocks noChangeArrowheads="1"/>
          </p:cNvSpPr>
          <p:nvPr/>
        </p:nvSpPr>
        <p:spPr bwMode="auto">
          <a:xfrm>
            <a:off x="3368675" y="4433888"/>
            <a:ext cx="2362200" cy="304800"/>
          </a:xfrm>
          <a:prstGeom prst="rect">
            <a:avLst/>
          </a:prstGeom>
          <a:noFill/>
          <a:ln w="9525">
            <a:solidFill>
              <a:schemeClr val="tx1"/>
            </a:solidFill>
            <a:miter lim="800000"/>
            <a:headEnd/>
            <a:tailEnd/>
          </a:ln>
          <a:effectLst/>
        </p:spPr>
        <p:txBody>
          <a:bodyPr wrap="none" anchor="ctr"/>
          <a:lstStyle/>
          <a:p>
            <a:endParaRPr lang="en-US"/>
          </a:p>
        </p:txBody>
      </p:sp>
      <p:sp>
        <p:nvSpPr>
          <p:cNvPr id="1027078" name="Rectangle 6"/>
          <p:cNvSpPr>
            <a:spLocks noChangeArrowheads="1"/>
          </p:cNvSpPr>
          <p:nvPr/>
        </p:nvSpPr>
        <p:spPr bwMode="auto">
          <a:xfrm>
            <a:off x="3455988" y="5518150"/>
            <a:ext cx="2286000" cy="304800"/>
          </a:xfrm>
          <a:prstGeom prst="rect">
            <a:avLst/>
          </a:prstGeom>
          <a:noFill/>
          <a:ln w="9525">
            <a:solidFill>
              <a:schemeClr val="tx1"/>
            </a:solidFill>
            <a:miter lim="800000"/>
            <a:headEnd/>
            <a:tailEnd/>
          </a:ln>
          <a:effectLst/>
        </p:spPr>
        <p:txBody>
          <a:bodyPr wrap="none" anchor="ctr"/>
          <a:lstStyle/>
          <a:p>
            <a:endParaRPr lang="en-US"/>
          </a:p>
        </p:txBody>
      </p:sp>
      <p:sp>
        <p:nvSpPr>
          <p:cNvPr id="1027079" name="Text Box 7"/>
          <p:cNvSpPr txBox="1">
            <a:spLocks noChangeArrowheads="1"/>
          </p:cNvSpPr>
          <p:nvPr/>
        </p:nvSpPr>
        <p:spPr bwMode="auto">
          <a:xfrm>
            <a:off x="3048000" y="1797050"/>
            <a:ext cx="2741613" cy="336550"/>
          </a:xfrm>
          <a:prstGeom prst="rect">
            <a:avLst/>
          </a:prstGeom>
          <a:noFill/>
          <a:ln w="9525">
            <a:noFill/>
            <a:miter lim="800000"/>
            <a:headEnd/>
            <a:tailEnd/>
          </a:ln>
          <a:effectLst/>
        </p:spPr>
        <p:txBody>
          <a:bodyPr wrap="none">
            <a:spAutoFit/>
          </a:bodyPr>
          <a:lstStyle/>
          <a:p>
            <a:r>
              <a:rPr lang="en-US" sz="1600">
                <a:cs typeface="Arial" charset="0"/>
              </a:rPr>
              <a:t>Query in high level language</a:t>
            </a:r>
          </a:p>
        </p:txBody>
      </p:sp>
      <p:sp>
        <p:nvSpPr>
          <p:cNvPr id="1027080" name="Text Box 8"/>
          <p:cNvSpPr txBox="1">
            <a:spLocks noChangeArrowheads="1"/>
          </p:cNvSpPr>
          <p:nvPr/>
        </p:nvSpPr>
        <p:spPr bwMode="auto">
          <a:xfrm>
            <a:off x="2971800" y="2330450"/>
            <a:ext cx="3429000" cy="336550"/>
          </a:xfrm>
          <a:prstGeom prst="rect">
            <a:avLst/>
          </a:prstGeom>
          <a:noFill/>
          <a:ln w="9525">
            <a:noFill/>
            <a:miter lim="800000"/>
            <a:headEnd/>
            <a:tailEnd/>
          </a:ln>
          <a:effectLst/>
        </p:spPr>
        <p:txBody>
          <a:bodyPr>
            <a:spAutoFit/>
          </a:bodyPr>
          <a:lstStyle/>
          <a:p>
            <a:r>
              <a:rPr lang="en-US" sz="1600">
                <a:cs typeface="Arial" charset="0"/>
              </a:rPr>
              <a:t>Scanning, parsing And Validating</a:t>
            </a:r>
          </a:p>
        </p:txBody>
      </p:sp>
      <p:sp>
        <p:nvSpPr>
          <p:cNvPr id="1027081" name="Text Box 9"/>
          <p:cNvSpPr txBox="1">
            <a:spLocks noChangeArrowheads="1"/>
          </p:cNvSpPr>
          <p:nvPr/>
        </p:nvSpPr>
        <p:spPr bwMode="auto">
          <a:xfrm>
            <a:off x="3657600" y="3381375"/>
            <a:ext cx="1644650" cy="336550"/>
          </a:xfrm>
          <a:prstGeom prst="rect">
            <a:avLst/>
          </a:prstGeom>
          <a:noFill/>
          <a:ln w="9525">
            <a:noFill/>
            <a:miter lim="800000"/>
            <a:headEnd/>
            <a:tailEnd/>
          </a:ln>
          <a:effectLst/>
        </p:spPr>
        <p:txBody>
          <a:bodyPr wrap="none">
            <a:spAutoFit/>
          </a:bodyPr>
          <a:lstStyle/>
          <a:p>
            <a:r>
              <a:rPr lang="en-US" sz="1600">
                <a:cs typeface="Arial" charset="0"/>
              </a:rPr>
              <a:t>Query Optimizer</a:t>
            </a:r>
          </a:p>
        </p:txBody>
      </p:sp>
      <p:sp>
        <p:nvSpPr>
          <p:cNvPr id="1027082" name="Text Box 10"/>
          <p:cNvSpPr txBox="1">
            <a:spLocks noChangeArrowheads="1"/>
          </p:cNvSpPr>
          <p:nvPr/>
        </p:nvSpPr>
        <p:spPr bwMode="auto">
          <a:xfrm>
            <a:off x="3352800" y="4433888"/>
            <a:ext cx="2530475" cy="366712"/>
          </a:xfrm>
          <a:prstGeom prst="rect">
            <a:avLst/>
          </a:prstGeom>
          <a:noFill/>
          <a:ln w="9525">
            <a:noFill/>
            <a:miter lim="800000"/>
            <a:headEnd/>
            <a:tailEnd/>
          </a:ln>
          <a:effectLst/>
        </p:spPr>
        <p:txBody>
          <a:bodyPr>
            <a:spAutoFit/>
          </a:bodyPr>
          <a:lstStyle/>
          <a:p>
            <a:r>
              <a:rPr lang="en-US" sz="1800">
                <a:cs typeface="Arial" charset="0"/>
              </a:rPr>
              <a:t>Query code Generator</a:t>
            </a:r>
          </a:p>
        </p:txBody>
      </p:sp>
      <p:sp>
        <p:nvSpPr>
          <p:cNvPr id="1027083" name="Text Box 11"/>
          <p:cNvSpPr txBox="1">
            <a:spLocks noChangeArrowheads="1"/>
          </p:cNvSpPr>
          <p:nvPr/>
        </p:nvSpPr>
        <p:spPr bwMode="auto">
          <a:xfrm>
            <a:off x="3429000" y="5486400"/>
            <a:ext cx="2236788" cy="336550"/>
          </a:xfrm>
          <a:prstGeom prst="rect">
            <a:avLst/>
          </a:prstGeom>
          <a:noFill/>
          <a:ln w="9525">
            <a:noFill/>
            <a:miter lim="800000"/>
            <a:headEnd/>
            <a:tailEnd/>
          </a:ln>
          <a:effectLst/>
        </p:spPr>
        <p:txBody>
          <a:bodyPr wrap="none">
            <a:spAutoFit/>
          </a:bodyPr>
          <a:lstStyle/>
          <a:p>
            <a:r>
              <a:rPr lang="en-US" sz="1600">
                <a:cs typeface="Arial" charset="0"/>
              </a:rPr>
              <a:t>Run time DB Processor</a:t>
            </a:r>
          </a:p>
        </p:txBody>
      </p:sp>
      <p:sp>
        <p:nvSpPr>
          <p:cNvPr id="1027084" name="Text Box 12"/>
          <p:cNvSpPr txBox="1">
            <a:spLocks noChangeArrowheads="1"/>
          </p:cNvSpPr>
          <p:nvPr/>
        </p:nvSpPr>
        <p:spPr bwMode="auto">
          <a:xfrm>
            <a:off x="3898900" y="5988050"/>
            <a:ext cx="1282700" cy="336550"/>
          </a:xfrm>
          <a:prstGeom prst="rect">
            <a:avLst/>
          </a:prstGeom>
          <a:noFill/>
          <a:ln w="9525">
            <a:noFill/>
            <a:miter lim="800000"/>
            <a:headEnd/>
            <a:tailEnd/>
          </a:ln>
          <a:effectLst/>
        </p:spPr>
        <p:txBody>
          <a:bodyPr wrap="none">
            <a:spAutoFit/>
          </a:bodyPr>
          <a:lstStyle/>
          <a:p>
            <a:r>
              <a:rPr lang="en-US" sz="1600">
                <a:cs typeface="Arial" charset="0"/>
              </a:rPr>
              <a:t>Query result</a:t>
            </a:r>
          </a:p>
        </p:txBody>
      </p:sp>
      <p:sp>
        <p:nvSpPr>
          <p:cNvPr id="1027085" name="Text Box 13"/>
          <p:cNvSpPr txBox="1">
            <a:spLocks noChangeArrowheads="1"/>
          </p:cNvSpPr>
          <p:nvPr/>
        </p:nvSpPr>
        <p:spPr bwMode="auto">
          <a:xfrm>
            <a:off x="3276600" y="4921250"/>
            <a:ext cx="2557463" cy="336550"/>
          </a:xfrm>
          <a:prstGeom prst="rect">
            <a:avLst/>
          </a:prstGeom>
          <a:noFill/>
          <a:ln w="9525">
            <a:noFill/>
            <a:miter lim="800000"/>
            <a:headEnd/>
            <a:tailEnd/>
          </a:ln>
          <a:effectLst/>
        </p:spPr>
        <p:txBody>
          <a:bodyPr wrap="none">
            <a:spAutoFit/>
          </a:bodyPr>
          <a:lstStyle/>
          <a:p>
            <a:r>
              <a:rPr lang="en-US" sz="1600">
                <a:cs typeface="Arial" charset="0"/>
              </a:rPr>
              <a:t>Code to execute the query</a:t>
            </a:r>
          </a:p>
        </p:txBody>
      </p:sp>
      <p:sp>
        <p:nvSpPr>
          <p:cNvPr id="1027086" name="Text Box 14"/>
          <p:cNvSpPr txBox="1">
            <a:spLocks noChangeArrowheads="1"/>
          </p:cNvSpPr>
          <p:nvPr/>
        </p:nvSpPr>
        <p:spPr bwMode="auto">
          <a:xfrm>
            <a:off x="3717925" y="3865563"/>
            <a:ext cx="1490663" cy="336550"/>
          </a:xfrm>
          <a:prstGeom prst="rect">
            <a:avLst/>
          </a:prstGeom>
          <a:noFill/>
          <a:ln w="9525">
            <a:noFill/>
            <a:miter lim="800000"/>
            <a:headEnd/>
            <a:tailEnd/>
          </a:ln>
          <a:effectLst/>
        </p:spPr>
        <p:txBody>
          <a:bodyPr wrap="none">
            <a:spAutoFit/>
          </a:bodyPr>
          <a:lstStyle/>
          <a:p>
            <a:r>
              <a:rPr lang="en-US" sz="1600">
                <a:cs typeface="Arial" charset="0"/>
              </a:rPr>
              <a:t>Execution plan</a:t>
            </a:r>
          </a:p>
        </p:txBody>
      </p:sp>
      <p:sp>
        <p:nvSpPr>
          <p:cNvPr id="1027087" name="Text Box 15"/>
          <p:cNvSpPr txBox="1">
            <a:spLocks noChangeArrowheads="1"/>
          </p:cNvSpPr>
          <p:nvPr/>
        </p:nvSpPr>
        <p:spPr bwMode="auto">
          <a:xfrm>
            <a:off x="3124200" y="2940050"/>
            <a:ext cx="2632075" cy="336550"/>
          </a:xfrm>
          <a:prstGeom prst="rect">
            <a:avLst/>
          </a:prstGeom>
          <a:noFill/>
          <a:ln w="9525">
            <a:noFill/>
            <a:miter lim="800000"/>
            <a:headEnd/>
            <a:tailEnd/>
          </a:ln>
          <a:effectLst/>
        </p:spPr>
        <p:txBody>
          <a:bodyPr wrap="none">
            <a:spAutoFit/>
          </a:bodyPr>
          <a:lstStyle/>
          <a:p>
            <a:r>
              <a:rPr lang="en-US" sz="1600">
                <a:cs typeface="Arial" charset="0"/>
              </a:rPr>
              <a:t>Intermediate form of query</a:t>
            </a:r>
          </a:p>
        </p:txBody>
      </p:sp>
      <p:sp>
        <p:nvSpPr>
          <p:cNvPr id="1027088" name="Line 16"/>
          <p:cNvSpPr>
            <a:spLocks noChangeShapeType="1"/>
          </p:cNvSpPr>
          <p:nvPr/>
        </p:nvSpPr>
        <p:spPr bwMode="auto">
          <a:xfrm>
            <a:off x="4419600" y="2133600"/>
            <a:ext cx="0" cy="228600"/>
          </a:xfrm>
          <a:prstGeom prst="line">
            <a:avLst/>
          </a:prstGeom>
          <a:noFill/>
          <a:ln w="9525">
            <a:solidFill>
              <a:schemeClr val="tx1"/>
            </a:solidFill>
            <a:round/>
            <a:headEnd/>
            <a:tailEnd type="triangle" w="med" len="med"/>
          </a:ln>
          <a:effectLst/>
        </p:spPr>
        <p:txBody>
          <a:bodyPr/>
          <a:lstStyle/>
          <a:p>
            <a:endParaRPr lang="en-US"/>
          </a:p>
        </p:txBody>
      </p:sp>
      <p:sp>
        <p:nvSpPr>
          <p:cNvPr id="1027089" name="Line 17"/>
          <p:cNvSpPr>
            <a:spLocks noChangeShapeType="1"/>
          </p:cNvSpPr>
          <p:nvPr/>
        </p:nvSpPr>
        <p:spPr bwMode="auto">
          <a:xfrm>
            <a:off x="4419600" y="2743200"/>
            <a:ext cx="0" cy="228600"/>
          </a:xfrm>
          <a:prstGeom prst="line">
            <a:avLst/>
          </a:prstGeom>
          <a:noFill/>
          <a:ln w="9525">
            <a:solidFill>
              <a:schemeClr val="tx1"/>
            </a:solidFill>
            <a:round/>
            <a:headEnd/>
            <a:tailEnd type="triangle" w="med" len="med"/>
          </a:ln>
          <a:effectLst/>
        </p:spPr>
        <p:txBody>
          <a:bodyPr/>
          <a:lstStyle/>
          <a:p>
            <a:endParaRPr lang="en-US"/>
          </a:p>
        </p:txBody>
      </p:sp>
      <p:sp>
        <p:nvSpPr>
          <p:cNvPr id="1027090" name="Line 18"/>
          <p:cNvSpPr>
            <a:spLocks noChangeShapeType="1"/>
          </p:cNvSpPr>
          <p:nvPr/>
        </p:nvSpPr>
        <p:spPr bwMode="auto">
          <a:xfrm>
            <a:off x="4419600" y="3200400"/>
            <a:ext cx="0" cy="228600"/>
          </a:xfrm>
          <a:prstGeom prst="line">
            <a:avLst/>
          </a:prstGeom>
          <a:noFill/>
          <a:ln w="9525">
            <a:solidFill>
              <a:schemeClr val="tx1"/>
            </a:solidFill>
            <a:round/>
            <a:headEnd/>
            <a:tailEnd type="triangle" w="med" len="med"/>
          </a:ln>
          <a:effectLst/>
        </p:spPr>
        <p:txBody>
          <a:bodyPr/>
          <a:lstStyle/>
          <a:p>
            <a:endParaRPr lang="en-US"/>
          </a:p>
        </p:txBody>
      </p:sp>
      <p:sp>
        <p:nvSpPr>
          <p:cNvPr id="1027091" name="Line 19"/>
          <p:cNvSpPr>
            <a:spLocks noChangeShapeType="1"/>
          </p:cNvSpPr>
          <p:nvPr/>
        </p:nvSpPr>
        <p:spPr bwMode="auto">
          <a:xfrm>
            <a:off x="4419600" y="3733800"/>
            <a:ext cx="0" cy="228600"/>
          </a:xfrm>
          <a:prstGeom prst="line">
            <a:avLst/>
          </a:prstGeom>
          <a:noFill/>
          <a:ln w="9525">
            <a:solidFill>
              <a:schemeClr val="tx1"/>
            </a:solidFill>
            <a:round/>
            <a:headEnd/>
            <a:tailEnd type="triangle" w="med" len="med"/>
          </a:ln>
          <a:effectLst/>
        </p:spPr>
        <p:txBody>
          <a:bodyPr/>
          <a:lstStyle/>
          <a:p>
            <a:endParaRPr lang="en-US"/>
          </a:p>
        </p:txBody>
      </p:sp>
      <p:sp>
        <p:nvSpPr>
          <p:cNvPr id="1027092" name="Line 20"/>
          <p:cNvSpPr>
            <a:spLocks noChangeShapeType="1"/>
          </p:cNvSpPr>
          <p:nvPr/>
        </p:nvSpPr>
        <p:spPr bwMode="auto">
          <a:xfrm>
            <a:off x="4419600" y="4191000"/>
            <a:ext cx="0" cy="228600"/>
          </a:xfrm>
          <a:prstGeom prst="line">
            <a:avLst/>
          </a:prstGeom>
          <a:noFill/>
          <a:ln w="9525">
            <a:solidFill>
              <a:schemeClr val="tx1"/>
            </a:solidFill>
            <a:round/>
            <a:headEnd/>
            <a:tailEnd type="triangle" w="med" len="med"/>
          </a:ln>
          <a:effectLst/>
        </p:spPr>
        <p:txBody>
          <a:bodyPr/>
          <a:lstStyle/>
          <a:p>
            <a:endParaRPr lang="en-US"/>
          </a:p>
        </p:txBody>
      </p:sp>
      <p:sp>
        <p:nvSpPr>
          <p:cNvPr id="1027093" name="Line 21"/>
          <p:cNvSpPr>
            <a:spLocks noChangeShapeType="1"/>
          </p:cNvSpPr>
          <p:nvPr/>
        </p:nvSpPr>
        <p:spPr bwMode="auto">
          <a:xfrm>
            <a:off x="4419600" y="4800600"/>
            <a:ext cx="0" cy="228600"/>
          </a:xfrm>
          <a:prstGeom prst="line">
            <a:avLst/>
          </a:prstGeom>
          <a:noFill/>
          <a:ln w="9525">
            <a:solidFill>
              <a:schemeClr val="tx1"/>
            </a:solidFill>
            <a:round/>
            <a:headEnd/>
            <a:tailEnd type="triangle" w="med" len="med"/>
          </a:ln>
          <a:effectLst/>
        </p:spPr>
        <p:txBody>
          <a:bodyPr/>
          <a:lstStyle/>
          <a:p>
            <a:endParaRPr lang="en-US"/>
          </a:p>
        </p:txBody>
      </p:sp>
      <p:sp>
        <p:nvSpPr>
          <p:cNvPr id="1027094" name="Line 22"/>
          <p:cNvSpPr>
            <a:spLocks noChangeShapeType="1"/>
          </p:cNvSpPr>
          <p:nvPr/>
        </p:nvSpPr>
        <p:spPr bwMode="auto">
          <a:xfrm>
            <a:off x="4419600" y="5257800"/>
            <a:ext cx="0" cy="228600"/>
          </a:xfrm>
          <a:prstGeom prst="line">
            <a:avLst/>
          </a:prstGeom>
          <a:noFill/>
          <a:ln w="9525">
            <a:solidFill>
              <a:schemeClr val="tx1"/>
            </a:solidFill>
            <a:round/>
            <a:headEnd/>
            <a:tailEnd type="triangle" w="med" len="med"/>
          </a:ln>
          <a:effectLst/>
        </p:spPr>
        <p:txBody>
          <a:bodyPr/>
          <a:lstStyle/>
          <a:p>
            <a:endParaRPr lang="en-US"/>
          </a:p>
        </p:txBody>
      </p:sp>
      <p:sp>
        <p:nvSpPr>
          <p:cNvPr id="1027095" name="Line 23"/>
          <p:cNvSpPr>
            <a:spLocks noChangeShapeType="1"/>
          </p:cNvSpPr>
          <p:nvPr/>
        </p:nvSpPr>
        <p:spPr bwMode="auto">
          <a:xfrm>
            <a:off x="4419600" y="5867400"/>
            <a:ext cx="0" cy="228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p:txBody>
          <a:bodyPr/>
          <a:lstStyle/>
          <a:p>
            <a:r>
              <a:rPr lang="en-US" dirty="0"/>
              <a:t>Major Phases in Query Processing</a:t>
            </a:r>
          </a:p>
        </p:txBody>
      </p:sp>
      <p:sp>
        <p:nvSpPr>
          <p:cNvPr id="1028099" name="Rectangle 3"/>
          <p:cNvSpPr>
            <a:spLocks noGrp="1" noChangeArrowheads="1"/>
          </p:cNvSpPr>
          <p:nvPr>
            <p:ph idx="1"/>
          </p:nvPr>
        </p:nvSpPr>
        <p:spPr>
          <a:xfrm>
            <a:off x="762000" y="2057400"/>
            <a:ext cx="7772400" cy="4114800"/>
          </a:xfrm>
        </p:spPr>
        <p:txBody>
          <a:bodyPr/>
          <a:lstStyle/>
          <a:p>
            <a:r>
              <a:rPr lang="en-US" sz="2200" b="1" dirty="0"/>
              <a:t>Scan, Parse, and Validate Query</a:t>
            </a:r>
            <a:r>
              <a:rPr lang="en-US" sz="2200" dirty="0"/>
              <a:t>: Transform query written in high level language (e g. SQL), into correct efficient execution strategy expressed in low-level language (e. g. Relational Algebra)</a:t>
            </a:r>
          </a:p>
          <a:p>
            <a:endParaRPr lang="en-US" sz="1200" dirty="0"/>
          </a:p>
          <a:p>
            <a:r>
              <a:rPr lang="en-US" sz="2200" b="1" dirty="0"/>
              <a:t>Optimize query and generate code</a:t>
            </a:r>
            <a:r>
              <a:rPr lang="en-US" sz="2200" dirty="0"/>
              <a:t>: produce an execution strategy or plan and run-time code.</a:t>
            </a:r>
          </a:p>
          <a:p>
            <a:endParaRPr lang="en-US" sz="1200" dirty="0"/>
          </a:p>
          <a:p>
            <a:r>
              <a:rPr lang="en-US" sz="2200" b="1" dirty="0"/>
              <a:t>Execute query</a:t>
            </a:r>
            <a:r>
              <a:rPr lang="en-US" sz="2200" dirty="0"/>
              <a:t>: Implement the plan to retrieve required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3391-CE70-0B4E-9E3A-63264AB02215}"/>
              </a:ext>
            </a:extLst>
          </p:cNvPr>
          <p:cNvSpPr>
            <a:spLocks noGrp="1"/>
          </p:cNvSpPr>
          <p:nvPr>
            <p:ph type="title"/>
          </p:nvPr>
        </p:nvSpPr>
        <p:spPr/>
        <p:txBody>
          <a:bodyPr/>
          <a:lstStyle/>
          <a:p>
            <a:r>
              <a:rPr lang="en-US" altLang="en-US" sz="2800" dirty="0"/>
              <a:t>Example: Translating SQL Queries into Relational Algebra</a:t>
            </a:r>
            <a:endParaRPr lang="en-US" dirty="0"/>
          </a:p>
        </p:txBody>
      </p:sp>
      <p:sp>
        <p:nvSpPr>
          <p:cNvPr id="16" name="Rectangle 18">
            <a:extLst>
              <a:ext uri="{FF2B5EF4-FFF2-40B4-BE49-F238E27FC236}">
                <a16:creationId xmlns:a16="http://schemas.microsoft.com/office/drawing/2014/main" id="{CA34798A-3F12-DF4D-AE14-FDCF3E3C71B0}"/>
              </a:ext>
            </a:extLst>
          </p:cNvPr>
          <p:cNvSpPr txBox="1">
            <a:spLocks noChangeArrowheads="1"/>
          </p:cNvSpPr>
          <p:nvPr/>
        </p:nvSpPr>
        <p:spPr bwMode="auto">
          <a:xfrm>
            <a:off x="762000" y="1676400"/>
            <a:ext cx="7912100" cy="1676400"/>
          </a:xfrm>
          <a:prstGeom prst="rect">
            <a:avLst/>
          </a:prstGeom>
          <a:noFill/>
          <a:ln>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SELECT</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LNAME, FNAME</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FROM</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EMPLOYEE</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WHERE</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SALARY &gt; (	</a:t>
            </a: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SELECT</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MAX (SALARY)</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a:t>
            </a: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FROM</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EMPLOYEE</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a:t>
            </a: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WHERE</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DNO = 5);</a:t>
            </a:r>
          </a:p>
        </p:txBody>
      </p:sp>
      <p:sp>
        <p:nvSpPr>
          <p:cNvPr id="17" name="Text Box 4">
            <a:extLst>
              <a:ext uri="{FF2B5EF4-FFF2-40B4-BE49-F238E27FC236}">
                <a16:creationId xmlns:a16="http://schemas.microsoft.com/office/drawing/2014/main" id="{146A0BE8-E7B5-6B42-A1C3-F1C1F7E655B6}"/>
              </a:ext>
            </a:extLst>
          </p:cNvPr>
          <p:cNvSpPr txBox="1">
            <a:spLocks noChangeArrowheads="1"/>
          </p:cNvSpPr>
          <p:nvPr/>
        </p:nvSpPr>
        <p:spPr bwMode="auto">
          <a:xfrm>
            <a:off x="4813300" y="4292600"/>
            <a:ext cx="4025900" cy="1046163"/>
          </a:xfrm>
          <a:prstGeom prst="rect">
            <a:avLst/>
          </a:prstGeom>
          <a:no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SELECT</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MAX (SALARY)</a:t>
            </a:r>
          </a:p>
          <a:p>
            <a:pPr marL="0" marR="0" lvl="0" indent="0" defTabSz="91440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FROM</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EMPLOYEE</a:t>
            </a:r>
          </a:p>
          <a:p>
            <a:pPr marL="0" marR="0" lvl="0" indent="0" defTabSz="91440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WHERE</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DNO = 5</a:t>
            </a:r>
          </a:p>
        </p:txBody>
      </p:sp>
      <p:sp>
        <p:nvSpPr>
          <p:cNvPr id="18" name="Text Box 5">
            <a:extLst>
              <a:ext uri="{FF2B5EF4-FFF2-40B4-BE49-F238E27FC236}">
                <a16:creationId xmlns:a16="http://schemas.microsoft.com/office/drawing/2014/main" id="{3755AB3E-6D97-FF4C-B2AA-A809CB8B43AE}"/>
              </a:ext>
            </a:extLst>
          </p:cNvPr>
          <p:cNvSpPr txBox="1">
            <a:spLocks noChangeArrowheads="1"/>
          </p:cNvSpPr>
          <p:nvPr/>
        </p:nvSpPr>
        <p:spPr bwMode="auto">
          <a:xfrm>
            <a:off x="520700" y="4140200"/>
            <a:ext cx="4140200" cy="1136650"/>
          </a:xfrm>
          <a:prstGeom prst="rect">
            <a:avLst/>
          </a:prstGeom>
          <a:no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SELECT</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LNAME, FNAME</a:t>
            </a:r>
          </a:p>
          <a:p>
            <a:pPr marL="0" marR="0" lvl="0" indent="0" defTabSz="914400" eaLnBrk="1" fontAlgn="base" latinLnBrk="0" hangingPunct="1">
              <a:lnSpc>
                <a:spcPct val="10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FROM</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EMPLOYEE</a:t>
            </a:r>
          </a:p>
          <a:p>
            <a:pPr marL="0" marR="0" lvl="0" indent="0" defTabSz="914400" eaLnBrk="1" fontAlgn="base" latinLnBrk="0" hangingPunct="1">
              <a:lnSpc>
                <a:spcPct val="10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WHERE</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SALARY &gt; C</a:t>
            </a:r>
          </a:p>
        </p:txBody>
      </p:sp>
      <p:sp>
        <p:nvSpPr>
          <p:cNvPr id="19" name="Line 6">
            <a:extLst>
              <a:ext uri="{FF2B5EF4-FFF2-40B4-BE49-F238E27FC236}">
                <a16:creationId xmlns:a16="http://schemas.microsoft.com/office/drawing/2014/main" id="{8D52232E-581F-854B-A954-94D91D3CCB08}"/>
              </a:ext>
            </a:extLst>
          </p:cNvPr>
          <p:cNvSpPr>
            <a:spLocks noChangeShapeType="1"/>
          </p:cNvSpPr>
          <p:nvPr/>
        </p:nvSpPr>
        <p:spPr bwMode="auto">
          <a:xfrm>
            <a:off x="4660900" y="3492500"/>
            <a:ext cx="1588" cy="2413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Line 7">
            <a:extLst>
              <a:ext uri="{FF2B5EF4-FFF2-40B4-BE49-F238E27FC236}">
                <a16:creationId xmlns:a16="http://schemas.microsoft.com/office/drawing/2014/main" id="{30B89906-B5AE-0C4C-82ED-8E35282D8FF7}"/>
              </a:ext>
            </a:extLst>
          </p:cNvPr>
          <p:cNvSpPr>
            <a:spLocks noChangeShapeType="1"/>
          </p:cNvSpPr>
          <p:nvPr/>
        </p:nvSpPr>
        <p:spPr bwMode="auto">
          <a:xfrm>
            <a:off x="2501900" y="3733800"/>
            <a:ext cx="4191000" cy="1588"/>
          </a:xfrm>
          <a:prstGeom prst="line">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 name="Line 8">
            <a:extLst>
              <a:ext uri="{FF2B5EF4-FFF2-40B4-BE49-F238E27FC236}">
                <a16:creationId xmlns:a16="http://schemas.microsoft.com/office/drawing/2014/main" id="{ECD5009B-6988-AC48-BA6F-FF1E052D0B82}"/>
              </a:ext>
            </a:extLst>
          </p:cNvPr>
          <p:cNvSpPr>
            <a:spLocks noChangeShapeType="1"/>
          </p:cNvSpPr>
          <p:nvPr/>
        </p:nvSpPr>
        <p:spPr bwMode="auto">
          <a:xfrm>
            <a:off x="4660900" y="3492500"/>
            <a:ext cx="1588" cy="241300"/>
          </a:xfrm>
          <a:prstGeom prst="line">
            <a:avLst/>
          </a:prstGeom>
          <a:noFill/>
          <a:ln w="9525">
            <a:solidFill>
              <a:srgbClr val="1C1C1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 name="Line 9">
            <a:extLst>
              <a:ext uri="{FF2B5EF4-FFF2-40B4-BE49-F238E27FC236}">
                <a16:creationId xmlns:a16="http://schemas.microsoft.com/office/drawing/2014/main" id="{C0E4547E-56B5-C043-8C03-9BEA70523FC9}"/>
              </a:ext>
            </a:extLst>
          </p:cNvPr>
          <p:cNvSpPr>
            <a:spLocks noChangeShapeType="1"/>
          </p:cNvSpPr>
          <p:nvPr/>
        </p:nvSpPr>
        <p:spPr bwMode="auto">
          <a:xfrm>
            <a:off x="2501900" y="3733800"/>
            <a:ext cx="1588" cy="406400"/>
          </a:xfrm>
          <a:prstGeom prst="line">
            <a:avLst/>
          </a:prstGeom>
          <a:noFill/>
          <a:ln w="9525">
            <a:solidFill>
              <a:srgbClr val="1C1C1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Line 10">
            <a:extLst>
              <a:ext uri="{FF2B5EF4-FFF2-40B4-BE49-F238E27FC236}">
                <a16:creationId xmlns:a16="http://schemas.microsoft.com/office/drawing/2014/main" id="{73A26992-7020-2144-A118-26D8EAF589B8}"/>
              </a:ext>
            </a:extLst>
          </p:cNvPr>
          <p:cNvSpPr>
            <a:spLocks noChangeShapeType="1"/>
          </p:cNvSpPr>
          <p:nvPr/>
        </p:nvSpPr>
        <p:spPr bwMode="auto">
          <a:xfrm>
            <a:off x="6692900" y="3733800"/>
            <a:ext cx="1588" cy="406400"/>
          </a:xfrm>
          <a:prstGeom prst="line">
            <a:avLst/>
          </a:prstGeom>
          <a:noFill/>
          <a:ln w="9525">
            <a:solidFill>
              <a:srgbClr val="1C1C1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 name="AutoShape 13">
            <a:extLst>
              <a:ext uri="{FF2B5EF4-FFF2-40B4-BE49-F238E27FC236}">
                <a16:creationId xmlns:a16="http://schemas.microsoft.com/office/drawing/2014/main" id="{B09A297F-C43A-4547-AA12-264BC33FADEE}"/>
              </a:ext>
            </a:extLst>
          </p:cNvPr>
          <p:cNvSpPr>
            <a:spLocks noChangeArrowheads="1"/>
          </p:cNvSpPr>
          <p:nvPr/>
        </p:nvSpPr>
        <p:spPr bwMode="auto">
          <a:xfrm>
            <a:off x="2330450" y="5276850"/>
            <a:ext cx="342900" cy="412750"/>
          </a:xfrm>
          <a:prstGeom prst="downArrow">
            <a:avLst>
              <a:gd name="adj1" fmla="val 50000"/>
              <a:gd name="adj2" fmla="val 30093"/>
            </a:avLst>
          </a:prstGeom>
          <a:noFill/>
          <a:ln w="9525">
            <a:solidFill>
              <a:srgbClr val="1C1C1C"/>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1C1C1C"/>
              </a:solidFill>
              <a:effectLst/>
              <a:uLnTx/>
              <a:uFillTx/>
              <a:latin typeface="Times New Roman" panose="02020603050405020304" pitchFamily="18" charset="0"/>
            </a:endParaRPr>
          </a:p>
        </p:txBody>
      </p:sp>
      <p:sp>
        <p:nvSpPr>
          <p:cNvPr id="27" name="AutoShape 14">
            <a:extLst>
              <a:ext uri="{FF2B5EF4-FFF2-40B4-BE49-F238E27FC236}">
                <a16:creationId xmlns:a16="http://schemas.microsoft.com/office/drawing/2014/main" id="{B64A53C2-784D-AB4E-A0FD-3C26E5972CBE}"/>
              </a:ext>
            </a:extLst>
          </p:cNvPr>
          <p:cNvSpPr>
            <a:spLocks noChangeArrowheads="1"/>
          </p:cNvSpPr>
          <p:nvPr/>
        </p:nvSpPr>
        <p:spPr bwMode="auto">
          <a:xfrm>
            <a:off x="6521450" y="5222875"/>
            <a:ext cx="342900" cy="466725"/>
          </a:xfrm>
          <a:prstGeom prst="downArrow">
            <a:avLst>
              <a:gd name="adj1" fmla="val 50000"/>
              <a:gd name="adj2" fmla="val 34028"/>
            </a:avLst>
          </a:prstGeom>
          <a:noFill/>
          <a:ln w="9525">
            <a:solidFill>
              <a:srgbClr val="1C1C1C"/>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1C1C1C"/>
              </a:solidFill>
              <a:effectLst/>
              <a:uLnTx/>
              <a:uFillTx/>
              <a:latin typeface="Times New Roman" panose="02020603050405020304" pitchFamily="18" charset="0"/>
            </a:endParaRPr>
          </a:p>
        </p:txBody>
      </p:sp>
    </p:spTree>
    <p:extLst>
      <p:ext uri="{BB962C8B-B14F-4D97-AF65-F5344CB8AC3E}">
        <p14:creationId xmlns:p14="http://schemas.microsoft.com/office/powerpoint/2010/main" val="39937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3391-CE70-0B4E-9E3A-63264AB02215}"/>
              </a:ext>
            </a:extLst>
          </p:cNvPr>
          <p:cNvSpPr>
            <a:spLocks noGrp="1"/>
          </p:cNvSpPr>
          <p:nvPr>
            <p:ph type="title"/>
          </p:nvPr>
        </p:nvSpPr>
        <p:spPr/>
        <p:txBody>
          <a:bodyPr/>
          <a:lstStyle/>
          <a:p>
            <a:r>
              <a:rPr lang="en-US" altLang="en-US" sz="2800" dirty="0"/>
              <a:t>Example: Translating SQL Queries into Relational Algebra</a:t>
            </a:r>
            <a:endParaRPr lang="en-US" dirty="0"/>
          </a:p>
        </p:txBody>
      </p:sp>
      <p:sp>
        <p:nvSpPr>
          <p:cNvPr id="16" name="Rectangle 18">
            <a:extLst>
              <a:ext uri="{FF2B5EF4-FFF2-40B4-BE49-F238E27FC236}">
                <a16:creationId xmlns:a16="http://schemas.microsoft.com/office/drawing/2014/main" id="{CA34798A-3F12-DF4D-AE14-FDCF3E3C71B0}"/>
              </a:ext>
            </a:extLst>
          </p:cNvPr>
          <p:cNvSpPr txBox="1">
            <a:spLocks noChangeArrowheads="1"/>
          </p:cNvSpPr>
          <p:nvPr/>
        </p:nvSpPr>
        <p:spPr bwMode="auto">
          <a:xfrm>
            <a:off x="762000" y="1676400"/>
            <a:ext cx="7912100" cy="1676400"/>
          </a:xfrm>
          <a:prstGeom prst="rect">
            <a:avLst/>
          </a:prstGeom>
          <a:noFill/>
          <a:ln>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SELECT</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LNAME, FNAME</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FROM</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EMPLOYEE</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WHERE</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SALARY &gt; (	</a:t>
            </a: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SELECT</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MAX (SALARY)</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a:t>
            </a: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FROM</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EMPLOYEE</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a:t>
            </a:r>
            <a:r>
              <a:rPr kumimoji="0" lang="en-US" altLang="en-US" sz="2000" b="1"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WHERE</a:t>
            </a:r>
            <a:r>
              <a:rPr kumimoji="0" lang="en-US" altLang="en-US" sz="2000" b="0" i="0" u="none" strike="noStrike" kern="1200" cap="none" spc="0" normalizeH="0" baseline="0" noProof="0">
                <a:ln>
                  <a:noFill/>
                </a:ln>
                <a:solidFill>
                  <a:srgbClr val="1C1C1C"/>
                </a:solidFill>
                <a:effectLst/>
                <a:uLnTx/>
                <a:uFillTx/>
                <a:latin typeface="Times New Roman" panose="02020603050405020304" pitchFamily="18" charset="0"/>
                <a:ea typeface="+mn-ea"/>
                <a:cs typeface="+mn-cs"/>
              </a:rPr>
              <a:t> 	DNO = 5);</a:t>
            </a:r>
          </a:p>
        </p:txBody>
      </p:sp>
      <p:sp>
        <p:nvSpPr>
          <p:cNvPr id="17" name="Text Box 4">
            <a:extLst>
              <a:ext uri="{FF2B5EF4-FFF2-40B4-BE49-F238E27FC236}">
                <a16:creationId xmlns:a16="http://schemas.microsoft.com/office/drawing/2014/main" id="{146A0BE8-E7B5-6B42-A1C3-F1C1F7E655B6}"/>
              </a:ext>
            </a:extLst>
          </p:cNvPr>
          <p:cNvSpPr txBox="1">
            <a:spLocks noChangeArrowheads="1"/>
          </p:cNvSpPr>
          <p:nvPr/>
        </p:nvSpPr>
        <p:spPr bwMode="auto">
          <a:xfrm>
            <a:off x="4813300" y="4292600"/>
            <a:ext cx="4025900" cy="1046163"/>
          </a:xfrm>
          <a:prstGeom prst="rect">
            <a:avLst/>
          </a:prstGeom>
          <a:no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SELECT</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MAX (SALARY)</a:t>
            </a:r>
          </a:p>
          <a:p>
            <a:pPr marL="0" marR="0" lvl="0" indent="0" defTabSz="91440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FROM</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EMPLOYEE</a:t>
            </a:r>
          </a:p>
          <a:p>
            <a:pPr marL="0" marR="0" lvl="0" indent="0" defTabSz="91440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WHERE</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DNO = 5</a:t>
            </a:r>
          </a:p>
        </p:txBody>
      </p:sp>
      <p:sp>
        <p:nvSpPr>
          <p:cNvPr id="18" name="Text Box 5">
            <a:extLst>
              <a:ext uri="{FF2B5EF4-FFF2-40B4-BE49-F238E27FC236}">
                <a16:creationId xmlns:a16="http://schemas.microsoft.com/office/drawing/2014/main" id="{3755AB3E-6D97-FF4C-B2AA-A809CB8B43AE}"/>
              </a:ext>
            </a:extLst>
          </p:cNvPr>
          <p:cNvSpPr txBox="1">
            <a:spLocks noChangeArrowheads="1"/>
          </p:cNvSpPr>
          <p:nvPr/>
        </p:nvSpPr>
        <p:spPr bwMode="auto">
          <a:xfrm>
            <a:off x="520700" y="4140200"/>
            <a:ext cx="4140200" cy="1136650"/>
          </a:xfrm>
          <a:prstGeom prst="rect">
            <a:avLst/>
          </a:prstGeom>
          <a:no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SELECT</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LNAME, FNAME</a:t>
            </a:r>
          </a:p>
          <a:p>
            <a:pPr marL="0" marR="0" lvl="0" indent="0" defTabSz="914400" eaLnBrk="1" fontAlgn="base" latinLnBrk="0" hangingPunct="1">
              <a:lnSpc>
                <a:spcPct val="10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FROM</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EMPLOYEE</a:t>
            </a:r>
          </a:p>
          <a:p>
            <a:pPr marL="0" marR="0" lvl="0" indent="0" defTabSz="914400" eaLnBrk="1" fontAlgn="base" latinLnBrk="0" hangingPunct="1">
              <a:lnSpc>
                <a:spcPct val="100000"/>
              </a:lnSpc>
              <a:spcBef>
                <a:spcPct val="20000"/>
              </a:spcBef>
              <a:spcAft>
                <a:spcPct val="0"/>
              </a:spcAft>
              <a:buClr>
                <a:srgbClr val="FF0000"/>
              </a:buClr>
              <a:buSzTx/>
              <a:buFont typeface="Wingdings" pitchFamily="2" charset="2"/>
              <a:buNone/>
              <a:tabLst/>
              <a:defRPr/>
            </a:pPr>
            <a:r>
              <a:rPr kumimoji="0" lang="en-US" altLang="en-US" sz="2000" b="1" i="0" u="none" strike="noStrike" kern="0" cap="none" spc="0" normalizeH="0" baseline="0" noProof="0">
                <a:ln>
                  <a:noFill/>
                </a:ln>
                <a:solidFill>
                  <a:srgbClr val="1C1C1C"/>
                </a:solidFill>
                <a:effectLst/>
                <a:uLnTx/>
                <a:uFillTx/>
                <a:latin typeface="Times New Roman" panose="02020603050405020304" pitchFamily="18" charset="0"/>
              </a:rPr>
              <a:t>WHERE</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 	SALARY &gt; C</a:t>
            </a:r>
          </a:p>
        </p:txBody>
      </p:sp>
      <p:sp>
        <p:nvSpPr>
          <p:cNvPr id="19" name="Line 6">
            <a:extLst>
              <a:ext uri="{FF2B5EF4-FFF2-40B4-BE49-F238E27FC236}">
                <a16:creationId xmlns:a16="http://schemas.microsoft.com/office/drawing/2014/main" id="{8D52232E-581F-854B-A954-94D91D3CCB08}"/>
              </a:ext>
            </a:extLst>
          </p:cNvPr>
          <p:cNvSpPr>
            <a:spLocks noChangeShapeType="1"/>
          </p:cNvSpPr>
          <p:nvPr/>
        </p:nvSpPr>
        <p:spPr bwMode="auto">
          <a:xfrm>
            <a:off x="4660900" y="3492500"/>
            <a:ext cx="1588" cy="2413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Line 7">
            <a:extLst>
              <a:ext uri="{FF2B5EF4-FFF2-40B4-BE49-F238E27FC236}">
                <a16:creationId xmlns:a16="http://schemas.microsoft.com/office/drawing/2014/main" id="{30B89906-B5AE-0C4C-82ED-8E35282D8FF7}"/>
              </a:ext>
            </a:extLst>
          </p:cNvPr>
          <p:cNvSpPr>
            <a:spLocks noChangeShapeType="1"/>
          </p:cNvSpPr>
          <p:nvPr/>
        </p:nvSpPr>
        <p:spPr bwMode="auto">
          <a:xfrm>
            <a:off x="2501900" y="3733800"/>
            <a:ext cx="4191000" cy="1588"/>
          </a:xfrm>
          <a:prstGeom prst="line">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 name="Line 8">
            <a:extLst>
              <a:ext uri="{FF2B5EF4-FFF2-40B4-BE49-F238E27FC236}">
                <a16:creationId xmlns:a16="http://schemas.microsoft.com/office/drawing/2014/main" id="{ECD5009B-6988-AC48-BA6F-FF1E052D0B82}"/>
              </a:ext>
            </a:extLst>
          </p:cNvPr>
          <p:cNvSpPr>
            <a:spLocks noChangeShapeType="1"/>
          </p:cNvSpPr>
          <p:nvPr/>
        </p:nvSpPr>
        <p:spPr bwMode="auto">
          <a:xfrm>
            <a:off x="4660900" y="3492500"/>
            <a:ext cx="1588" cy="241300"/>
          </a:xfrm>
          <a:prstGeom prst="line">
            <a:avLst/>
          </a:prstGeom>
          <a:noFill/>
          <a:ln w="9525">
            <a:solidFill>
              <a:srgbClr val="1C1C1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 name="Line 9">
            <a:extLst>
              <a:ext uri="{FF2B5EF4-FFF2-40B4-BE49-F238E27FC236}">
                <a16:creationId xmlns:a16="http://schemas.microsoft.com/office/drawing/2014/main" id="{C0E4547E-56B5-C043-8C03-9BEA70523FC9}"/>
              </a:ext>
            </a:extLst>
          </p:cNvPr>
          <p:cNvSpPr>
            <a:spLocks noChangeShapeType="1"/>
          </p:cNvSpPr>
          <p:nvPr/>
        </p:nvSpPr>
        <p:spPr bwMode="auto">
          <a:xfrm>
            <a:off x="2501900" y="3733800"/>
            <a:ext cx="1588" cy="406400"/>
          </a:xfrm>
          <a:prstGeom prst="line">
            <a:avLst/>
          </a:prstGeom>
          <a:noFill/>
          <a:ln w="9525">
            <a:solidFill>
              <a:srgbClr val="1C1C1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Line 10">
            <a:extLst>
              <a:ext uri="{FF2B5EF4-FFF2-40B4-BE49-F238E27FC236}">
                <a16:creationId xmlns:a16="http://schemas.microsoft.com/office/drawing/2014/main" id="{73A26992-7020-2144-A118-26D8EAF589B8}"/>
              </a:ext>
            </a:extLst>
          </p:cNvPr>
          <p:cNvSpPr>
            <a:spLocks noChangeShapeType="1"/>
          </p:cNvSpPr>
          <p:nvPr/>
        </p:nvSpPr>
        <p:spPr bwMode="auto">
          <a:xfrm>
            <a:off x="6692900" y="3733800"/>
            <a:ext cx="1588" cy="406400"/>
          </a:xfrm>
          <a:prstGeom prst="line">
            <a:avLst/>
          </a:prstGeom>
          <a:noFill/>
          <a:ln w="9525">
            <a:solidFill>
              <a:srgbClr val="1C1C1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 name="Text Box 11">
            <a:extLst>
              <a:ext uri="{FF2B5EF4-FFF2-40B4-BE49-F238E27FC236}">
                <a16:creationId xmlns:a16="http://schemas.microsoft.com/office/drawing/2014/main" id="{4DDEFC88-201F-9342-A9E1-CF57EF1EAD60}"/>
              </a:ext>
            </a:extLst>
          </p:cNvPr>
          <p:cNvSpPr txBox="1">
            <a:spLocks noChangeArrowheads="1"/>
          </p:cNvSpPr>
          <p:nvPr/>
        </p:nvSpPr>
        <p:spPr bwMode="auto">
          <a:xfrm>
            <a:off x="368300" y="5689600"/>
            <a:ext cx="4292600" cy="831850"/>
          </a:xfrm>
          <a:prstGeom prst="rect">
            <a:avLst/>
          </a:prstGeom>
          <a:no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0" i="0" u="none" strike="noStrike" kern="0" cap="none" spc="0" normalizeH="0" baseline="0" noProof="0">
                <a:ln>
                  <a:noFill/>
                </a:ln>
                <a:solidFill>
                  <a:srgbClr val="1C1C1C"/>
                </a:solidFill>
                <a:effectLst/>
                <a:uLnTx/>
                <a:uFillTx/>
                <a:latin typeface="Lucida Grande" panose="020B0600040502020204" pitchFamily="34" charset="0"/>
                <a:cs typeface="Times New Roman" panose="02020603050405020304" pitchFamily="18" charset="0"/>
              </a:rPr>
              <a:t>π</a:t>
            </a:r>
            <a:r>
              <a:rPr kumimoji="0" lang="en-US" altLang="en-US" sz="1800" b="0" i="0" u="none" strike="noStrike" kern="0" cap="none" spc="0" normalizeH="0" baseline="-25000" noProof="0">
                <a:ln>
                  <a:noFill/>
                </a:ln>
                <a:solidFill>
                  <a:srgbClr val="1C1C1C"/>
                </a:solidFill>
                <a:effectLst/>
                <a:uLnTx/>
                <a:uFillTx/>
                <a:latin typeface="Times New Roman" panose="02020603050405020304" pitchFamily="18" charset="0"/>
              </a:rPr>
              <a:t>LNAME, FNAME</a:t>
            </a:r>
            <a:r>
              <a:rPr kumimoji="0" lang="en-US" altLang="en-US" sz="2000" b="0" i="0" u="none" strike="noStrike" kern="0" cap="none" spc="0" normalizeH="0" baseline="-25000" noProof="0">
                <a:ln>
                  <a:noFill/>
                </a:ln>
                <a:solidFill>
                  <a:srgbClr val="1C1C1C"/>
                </a:solidFill>
                <a:effectLst/>
                <a:uLnTx/>
                <a:uFillTx/>
                <a:latin typeface="Times New Roman" panose="02020603050405020304" pitchFamily="18" charset="0"/>
              </a:rPr>
              <a:t> </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a:t>
            </a:r>
            <a:r>
              <a:rPr kumimoji="0" lang="en-US" altLang="en-US" sz="2400" b="0" i="0" u="none" strike="noStrike" kern="0" cap="none" spc="0" normalizeH="0" baseline="0" noProof="0">
                <a:ln>
                  <a:noFill/>
                </a:ln>
                <a:solidFill>
                  <a:srgbClr val="1C1C1C"/>
                </a:solidFill>
                <a:effectLst/>
                <a:uLnTx/>
                <a:uFillTx/>
                <a:latin typeface="Lucida Grande" panose="020B0600040502020204" pitchFamily="34" charset="0"/>
                <a:cs typeface="Times New Roman" panose="02020603050405020304" pitchFamily="18" charset="0"/>
              </a:rPr>
              <a:t>σ</a:t>
            </a:r>
            <a:r>
              <a:rPr kumimoji="0" lang="en-US" altLang="en-US" sz="1800" b="0" i="0" u="none" strike="noStrike" kern="0" cap="none" spc="0" normalizeH="0" baseline="-25000" noProof="0">
                <a:ln>
                  <a:noFill/>
                </a:ln>
                <a:solidFill>
                  <a:srgbClr val="1C1C1C"/>
                </a:solidFill>
                <a:effectLst/>
                <a:uLnTx/>
                <a:uFillTx/>
                <a:latin typeface="Times New Roman" panose="02020603050405020304" pitchFamily="18" charset="0"/>
                <a:cs typeface="Times New Roman" panose="02020603050405020304" pitchFamily="18" charset="0"/>
              </a:rPr>
              <a:t>SALARY&gt;C</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cs typeface="Times New Roman" panose="02020603050405020304" pitchFamily="18" charset="0"/>
              </a:rPr>
              <a:t>(EMPLOYEE))</a:t>
            </a:r>
            <a:endParaRPr kumimoji="0" lang="en-US" altLang="en-US" sz="2000" b="0" i="0" u="none" strike="noStrike" kern="0" cap="none" spc="0" normalizeH="0" baseline="-25000" noProof="0">
              <a:ln>
                <a:noFill/>
              </a:ln>
              <a:solidFill>
                <a:srgbClr val="1C1C1C"/>
              </a:solidFill>
              <a:effectLst/>
              <a:uLnTx/>
              <a:uFillTx/>
              <a:latin typeface="Times New Roman" panose="02020603050405020304" pitchFamily="18" charset="0"/>
            </a:endParaRPr>
          </a:p>
        </p:txBody>
      </p:sp>
      <p:sp>
        <p:nvSpPr>
          <p:cNvPr id="25" name="Text Box 12">
            <a:extLst>
              <a:ext uri="{FF2B5EF4-FFF2-40B4-BE49-F238E27FC236}">
                <a16:creationId xmlns:a16="http://schemas.microsoft.com/office/drawing/2014/main" id="{6C46D6A3-0779-1A4D-B68C-8AF4E19C9437}"/>
              </a:ext>
            </a:extLst>
          </p:cNvPr>
          <p:cNvSpPr txBox="1">
            <a:spLocks noChangeArrowheads="1"/>
          </p:cNvSpPr>
          <p:nvPr/>
        </p:nvSpPr>
        <p:spPr bwMode="auto">
          <a:xfrm>
            <a:off x="4813300" y="5689600"/>
            <a:ext cx="3860800" cy="466725"/>
          </a:xfrm>
          <a:prstGeom prst="rect">
            <a:avLst/>
          </a:prstGeom>
          <a:no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000" b="0" i="0" u="none" strike="noStrike" kern="0" cap="none" spc="0" normalizeH="0" baseline="0" noProof="0">
                <a:ln>
                  <a:noFill/>
                </a:ln>
                <a:solidFill>
                  <a:srgbClr val="1C1C1C"/>
                </a:solidFill>
                <a:effectLst/>
                <a:uLnTx/>
                <a:uFillTx/>
                <a:latin typeface="Arial" panose="020B0604020202020204" pitchFamily="34" charset="0"/>
                <a:ea typeface="Symbol" pitchFamily="2" charset="2"/>
                <a:cs typeface="Symbol" pitchFamily="2" charset="2"/>
              </a:rPr>
              <a:t>ℱ</a:t>
            </a:r>
            <a:r>
              <a:rPr kumimoji="0" lang="en-US" altLang="en-US" sz="1800" b="0" i="0" u="none" strike="noStrike" kern="0" cap="none" spc="0" normalizeH="0" baseline="-25000" noProof="0">
                <a:ln>
                  <a:noFill/>
                </a:ln>
                <a:solidFill>
                  <a:srgbClr val="1C1C1C"/>
                </a:solidFill>
                <a:effectLst/>
                <a:uLnTx/>
                <a:uFillTx/>
                <a:latin typeface="Times New Roman" panose="02020603050405020304" pitchFamily="18" charset="0"/>
              </a:rPr>
              <a:t>MAX SALARY</a:t>
            </a:r>
            <a:r>
              <a:rPr kumimoji="0" lang="en-US" altLang="en-US" sz="2000" b="0" i="0" u="none" strike="noStrike" kern="0" cap="none" spc="0" normalizeH="0" baseline="-25000" noProof="0">
                <a:ln>
                  <a:noFill/>
                </a:ln>
                <a:solidFill>
                  <a:srgbClr val="1C1C1C"/>
                </a:solidFill>
                <a:effectLst/>
                <a:uLnTx/>
                <a:uFillTx/>
                <a:latin typeface="Times New Roman" panose="02020603050405020304" pitchFamily="18" charset="0"/>
              </a:rPr>
              <a:t> </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rPr>
              <a:t>(</a:t>
            </a:r>
            <a:r>
              <a:rPr kumimoji="0" lang="en-US" altLang="en-US" sz="2400" b="0" i="0" u="none" strike="noStrike" kern="0" cap="none" spc="0" normalizeH="0" baseline="0" noProof="0">
                <a:ln>
                  <a:noFill/>
                </a:ln>
                <a:solidFill>
                  <a:srgbClr val="1C1C1C"/>
                </a:solidFill>
                <a:effectLst/>
                <a:uLnTx/>
                <a:uFillTx/>
                <a:latin typeface="Lucida Grande" panose="020B0600040502020204" pitchFamily="34" charset="0"/>
                <a:cs typeface="Times New Roman" panose="02020603050405020304" pitchFamily="18" charset="0"/>
              </a:rPr>
              <a:t>σ</a:t>
            </a:r>
            <a:r>
              <a:rPr kumimoji="0" lang="en-US" altLang="en-US" sz="1800" b="0" i="0" u="none" strike="noStrike" kern="0" cap="none" spc="0" normalizeH="0" baseline="-25000" noProof="0">
                <a:ln>
                  <a:noFill/>
                </a:ln>
                <a:solidFill>
                  <a:srgbClr val="1C1C1C"/>
                </a:solidFill>
                <a:effectLst/>
                <a:uLnTx/>
                <a:uFillTx/>
                <a:latin typeface="Times New Roman" panose="02020603050405020304" pitchFamily="18" charset="0"/>
                <a:cs typeface="Times New Roman" panose="02020603050405020304" pitchFamily="18" charset="0"/>
              </a:rPr>
              <a:t>DNO=5 </a:t>
            </a:r>
            <a:r>
              <a:rPr kumimoji="0" lang="en-US" altLang="en-US" sz="2000" b="0" i="0" u="none" strike="noStrike" kern="0" cap="none" spc="0" normalizeH="0" baseline="0" noProof="0">
                <a:ln>
                  <a:noFill/>
                </a:ln>
                <a:solidFill>
                  <a:srgbClr val="1C1C1C"/>
                </a:solidFill>
                <a:effectLst/>
                <a:uLnTx/>
                <a:uFillTx/>
                <a:latin typeface="Times New Roman" panose="02020603050405020304" pitchFamily="18" charset="0"/>
                <a:cs typeface="Times New Roman" panose="02020603050405020304" pitchFamily="18" charset="0"/>
              </a:rPr>
              <a:t>(EMPLOYEE))</a:t>
            </a:r>
          </a:p>
        </p:txBody>
      </p:sp>
      <p:sp>
        <p:nvSpPr>
          <p:cNvPr id="26" name="AutoShape 13">
            <a:extLst>
              <a:ext uri="{FF2B5EF4-FFF2-40B4-BE49-F238E27FC236}">
                <a16:creationId xmlns:a16="http://schemas.microsoft.com/office/drawing/2014/main" id="{B09A297F-C43A-4547-AA12-264BC33FADEE}"/>
              </a:ext>
            </a:extLst>
          </p:cNvPr>
          <p:cNvSpPr>
            <a:spLocks noChangeArrowheads="1"/>
          </p:cNvSpPr>
          <p:nvPr/>
        </p:nvSpPr>
        <p:spPr bwMode="auto">
          <a:xfrm>
            <a:off x="2330450" y="5276850"/>
            <a:ext cx="342900" cy="412750"/>
          </a:xfrm>
          <a:prstGeom prst="downArrow">
            <a:avLst>
              <a:gd name="adj1" fmla="val 50000"/>
              <a:gd name="adj2" fmla="val 30093"/>
            </a:avLst>
          </a:prstGeom>
          <a:noFill/>
          <a:ln w="9525">
            <a:solidFill>
              <a:srgbClr val="1C1C1C"/>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1C1C1C"/>
              </a:solidFill>
              <a:effectLst/>
              <a:uLnTx/>
              <a:uFillTx/>
              <a:latin typeface="Times New Roman" panose="02020603050405020304" pitchFamily="18" charset="0"/>
            </a:endParaRPr>
          </a:p>
        </p:txBody>
      </p:sp>
      <p:sp>
        <p:nvSpPr>
          <p:cNvPr id="27" name="AutoShape 14">
            <a:extLst>
              <a:ext uri="{FF2B5EF4-FFF2-40B4-BE49-F238E27FC236}">
                <a16:creationId xmlns:a16="http://schemas.microsoft.com/office/drawing/2014/main" id="{B64A53C2-784D-AB4E-A0FD-3C26E5972CBE}"/>
              </a:ext>
            </a:extLst>
          </p:cNvPr>
          <p:cNvSpPr>
            <a:spLocks noChangeArrowheads="1"/>
          </p:cNvSpPr>
          <p:nvPr/>
        </p:nvSpPr>
        <p:spPr bwMode="auto">
          <a:xfrm>
            <a:off x="6521450" y="5222875"/>
            <a:ext cx="342900" cy="466725"/>
          </a:xfrm>
          <a:prstGeom prst="downArrow">
            <a:avLst>
              <a:gd name="adj1" fmla="val 50000"/>
              <a:gd name="adj2" fmla="val 34028"/>
            </a:avLst>
          </a:prstGeom>
          <a:noFill/>
          <a:ln w="9525">
            <a:solidFill>
              <a:srgbClr val="1C1C1C"/>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1C1C1C"/>
              </a:solidFill>
              <a:effectLst/>
              <a:uLnTx/>
              <a:uFillTx/>
              <a:latin typeface="Times New Roman" panose="02020603050405020304" pitchFamily="18" charset="0"/>
            </a:endParaRPr>
          </a:p>
        </p:txBody>
      </p:sp>
    </p:spTree>
    <p:extLst>
      <p:ext uri="{BB962C8B-B14F-4D97-AF65-F5344CB8AC3E}">
        <p14:creationId xmlns:p14="http://schemas.microsoft.com/office/powerpoint/2010/main" val="232534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noChangeArrowheads="1"/>
          </p:cNvSpPr>
          <p:nvPr>
            <p:ph type="title"/>
          </p:nvPr>
        </p:nvSpPr>
        <p:spPr/>
        <p:txBody>
          <a:bodyPr/>
          <a:lstStyle/>
          <a:p>
            <a:r>
              <a:rPr lang="en-US" dirty="0"/>
              <a:t>Optimizing Queries</a:t>
            </a:r>
          </a:p>
        </p:txBody>
      </p:sp>
      <p:sp>
        <p:nvSpPr>
          <p:cNvPr id="1029123" name="Rectangle 3"/>
          <p:cNvSpPr>
            <a:spLocks noGrp="1" noChangeArrowheads="1"/>
          </p:cNvSpPr>
          <p:nvPr>
            <p:ph idx="1"/>
          </p:nvPr>
        </p:nvSpPr>
        <p:spPr>
          <a:xfrm>
            <a:off x="533400" y="1752600"/>
            <a:ext cx="8305800" cy="4572000"/>
          </a:xfrm>
        </p:spPr>
        <p:txBody>
          <a:bodyPr>
            <a:normAutofit/>
          </a:bodyPr>
          <a:lstStyle/>
          <a:p>
            <a:r>
              <a:rPr lang="en-US" altLang="en-US" sz="2000" dirty="0"/>
              <a:t>The process of choosing a suitable execution strategy for processing a query</a:t>
            </a:r>
          </a:p>
          <a:p>
            <a:r>
              <a:rPr lang="en-US" sz="2000" dirty="0"/>
              <a:t> As there are many equivalent transformations from same high-level query, aim is to choose the one that minimizes resource usage</a:t>
            </a:r>
          </a:p>
          <a:p>
            <a:pPr lvl="1"/>
            <a:r>
              <a:rPr lang="en-US" sz="1600" dirty="0"/>
              <a:t>an efficient execution plan reduces the total execution time of a query; thereby reducing the response time of a query</a:t>
            </a:r>
          </a:p>
          <a:p>
            <a:r>
              <a:rPr lang="en-US" sz="2000" dirty="0"/>
              <a:t>The problem is computationally intractable* with large number of relations, so the strategy adopted is reduced to finding a near optimum solution</a:t>
            </a:r>
          </a:p>
          <a:p>
            <a:r>
              <a:rPr lang="en-US" sz="2000" dirty="0"/>
              <a:t>Two main techniques for query optimization are:</a:t>
            </a:r>
          </a:p>
          <a:p>
            <a:pPr lvl="1"/>
            <a:r>
              <a:rPr lang="en-US" sz="1800" dirty="0"/>
              <a:t>Heuristic rules that order operations in a query</a:t>
            </a:r>
          </a:p>
          <a:p>
            <a:pPr lvl="1"/>
            <a:r>
              <a:rPr lang="en-US" sz="1800" dirty="0"/>
              <a:t>Comparing different strategies based on relative cost, and selecting one that minimizes resource usage.</a:t>
            </a:r>
          </a:p>
        </p:txBody>
      </p:sp>
      <p:sp>
        <p:nvSpPr>
          <p:cNvPr id="2" name="Rectangle 1">
            <a:extLst>
              <a:ext uri="{FF2B5EF4-FFF2-40B4-BE49-F238E27FC236}">
                <a16:creationId xmlns:a16="http://schemas.microsoft.com/office/drawing/2014/main" id="{E81D1A43-9FAE-DE47-9A77-9513C5E15B2D}"/>
              </a:ext>
            </a:extLst>
          </p:cNvPr>
          <p:cNvSpPr/>
          <p:nvPr/>
        </p:nvSpPr>
        <p:spPr>
          <a:xfrm>
            <a:off x="526026" y="5855240"/>
            <a:ext cx="8458200" cy="938719"/>
          </a:xfrm>
          <a:prstGeom prst="rect">
            <a:avLst/>
          </a:prstGeom>
        </p:spPr>
        <p:txBody>
          <a:bodyPr wrap="square">
            <a:spAutoFit/>
          </a:bodyPr>
          <a:lstStyle/>
          <a:p>
            <a:r>
              <a:rPr lang="en-US" sz="1100" dirty="0">
                <a:solidFill>
                  <a:srgbClr val="202124"/>
                </a:solidFill>
                <a:latin typeface="arial" panose="020B0604020202020204" pitchFamily="34" charset="0"/>
              </a:rPr>
              <a:t>*From a computational complexity stance, intractable problems are </a:t>
            </a:r>
            <a:r>
              <a:rPr lang="en-US" sz="1100" b="1" dirty="0">
                <a:solidFill>
                  <a:srgbClr val="202124"/>
                </a:solidFill>
                <a:latin typeface="arial" panose="020B0604020202020204" pitchFamily="34" charset="0"/>
              </a:rPr>
              <a:t>problems for which there exist no efficient algorithms to solve them</a:t>
            </a:r>
            <a:r>
              <a:rPr lang="en-US" sz="1100" dirty="0">
                <a:solidFill>
                  <a:srgbClr val="202124"/>
                </a:solidFill>
                <a:latin typeface="arial" panose="020B0604020202020204" pitchFamily="34" charset="0"/>
              </a:rPr>
              <a:t>. Most intractable problems have an algorithm – the same algorithm – that provides a solution, and that algorithm is the brute-force search.</a:t>
            </a:r>
          </a:p>
          <a:p>
            <a:r>
              <a:rPr lang="en-US" sz="1100" dirty="0"/>
              <a:t>https://</a:t>
            </a:r>
            <a:r>
              <a:rPr lang="en-US" sz="1100" dirty="0" err="1"/>
              <a:t>www.umsl.edu</a:t>
            </a:r>
            <a:r>
              <a:rPr lang="en-US" sz="1100" dirty="0"/>
              <a:t>/~</a:t>
            </a:r>
            <a:r>
              <a:rPr lang="en-US" sz="1100" dirty="0" err="1"/>
              <a:t>siegelj</a:t>
            </a:r>
            <a:r>
              <a:rPr lang="en-US" sz="1100" dirty="0"/>
              <a:t>/</a:t>
            </a:r>
            <a:r>
              <a:rPr lang="en-US" sz="1100" dirty="0" err="1"/>
              <a:t>information_theory</a:t>
            </a:r>
            <a:r>
              <a:rPr lang="en-US" sz="1100" dirty="0"/>
              <a:t>/</a:t>
            </a:r>
            <a:r>
              <a:rPr lang="en-US" sz="1100" dirty="0" err="1"/>
              <a:t>classassignments</a:t>
            </a:r>
            <a:r>
              <a:rPr lang="en-US" sz="1100" dirty="0"/>
              <a:t>/Lombardo/04_intractableproblems.html#:~:text=From%20a%20computational%20complexity%20stance,is%20the%20brute%2Dforce%20search.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p:txBody>
          <a:bodyPr/>
          <a:lstStyle/>
          <a:p>
            <a:r>
              <a:rPr lang="en-US" dirty="0"/>
              <a:t>Steps in Query Optimization</a:t>
            </a:r>
          </a:p>
        </p:txBody>
      </p:sp>
      <p:sp>
        <p:nvSpPr>
          <p:cNvPr id="1030147" name="Rectangle 3"/>
          <p:cNvSpPr>
            <a:spLocks noGrp="1" noChangeArrowheads="1"/>
          </p:cNvSpPr>
          <p:nvPr>
            <p:ph idx="1"/>
          </p:nvPr>
        </p:nvSpPr>
        <p:spPr>
          <a:xfrm>
            <a:off x="685800" y="1828800"/>
            <a:ext cx="7772400" cy="4495800"/>
          </a:xfrm>
        </p:spPr>
        <p:txBody>
          <a:bodyPr>
            <a:normAutofit lnSpcReduction="10000"/>
          </a:bodyPr>
          <a:lstStyle/>
          <a:p>
            <a:pPr marL="457200" indent="-457200"/>
            <a:r>
              <a:rPr lang="en-US" altLang="en-US" sz="2400" dirty="0"/>
              <a:t>Process for heuristics optimization</a:t>
            </a:r>
          </a:p>
          <a:p>
            <a:pPr marL="876300" lvl="1" indent="-419100">
              <a:buFont typeface="Wingdings" pitchFamily="2" charset="2"/>
              <a:buAutoNum type="arabicPeriod"/>
            </a:pPr>
            <a:r>
              <a:rPr lang="en-US" altLang="en-US" sz="2200" dirty="0"/>
              <a:t>The parser of a high-level query generates an initial internal representation;</a:t>
            </a:r>
          </a:p>
          <a:p>
            <a:pPr marL="876300" lvl="1" indent="-419100">
              <a:buFont typeface="Wingdings" pitchFamily="2" charset="2"/>
              <a:buAutoNum type="arabicPeriod"/>
            </a:pPr>
            <a:r>
              <a:rPr lang="en-US" altLang="en-US" sz="2200" dirty="0"/>
              <a:t>Apply heuristics rules to optimize the internal representation.</a:t>
            </a:r>
          </a:p>
          <a:p>
            <a:pPr marL="876300" lvl="1" indent="-419100">
              <a:buFont typeface="Wingdings" pitchFamily="2" charset="2"/>
              <a:buAutoNum type="arabicPeriod"/>
            </a:pPr>
            <a:r>
              <a:rPr lang="en-US" altLang="en-US" sz="2200" dirty="0"/>
              <a:t>A query execution plan is generated to execute groups of operations based on the access paths available on the files involved in the query.</a:t>
            </a:r>
          </a:p>
          <a:p>
            <a:pPr marL="457200" indent="-457200"/>
            <a:endParaRPr lang="en-US" altLang="en-US" sz="2400" dirty="0"/>
          </a:p>
          <a:p>
            <a:pPr marL="457200" indent="-457200"/>
            <a:r>
              <a:rPr lang="en-US" altLang="en-US" sz="2400" dirty="0"/>
              <a:t>The main heuristic is to apply first the operations that reduce the size of intermediate results. </a:t>
            </a:r>
          </a:p>
          <a:p>
            <a:pPr marL="876300" lvl="1" indent="-419100"/>
            <a:r>
              <a:rPr lang="en-US" altLang="en-US" sz="2200" dirty="0"/>
              <a:t>E.g., Apply  SELECT and PROJECT operations before applying the JOIN or other binary operations.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{FA5C0642-0FED-5E47-970C-33D245EFEE84}tf10001070</Template>
  <TotalTime>853</TotalTime>
  <Words>2030</Words>
  <Application>Microsoft Macintosh PowerPoint</Application>
  <PresentationFormat>On-screen Show (4:3)</PresentationFormat>
  <Paragraphs>286</Paragraphs>
  <Slides>28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arial</vt:lpstr>
      <vt:lpstr>Calibri</vt:lpstr>
      <vt:lpstr>Calibri Light</vt:lpstr>
      <vt:lpstr>Cambria Math</vt:lpstr>
      <vt:lpstr>Comic Sans MS</vt:lpstr>
      <vt:lpstr>Lucida Grande</vt:lpstr>
      <vt:lpstr>Menlo</vt:lpstr>
      <vt:lpstr>Symbol</vt:lpstr>
      <vt:lpstr>Times New Roman</vt:lpstr>
      <vt:lpstr>Wingdings</vt:lpstr>
      <vt:lpstr>Office Theme</vt:lpstr>
      <vt:lpstr>Query Processing and Optimization</vt:lpstr>
      <vt:lpstr>Objectives</vt:lpstr>
      <vt:lpstr>Introduction</vt:lpstr>
      <vt:lpstr>Processing a High-Level Query</vt:lpstr>
      <vt:lpstr>Major Phases in Query Processing</vt:lpstr>
      <vt:lpstr>Example: Translating SQL Queries into Relational Algebra</vt:lpstr>
      <vt:lpstr>Example: Translating SQL Queries into Relational Algebra</vt:lpstr>
      <vt:lpstr>Optimizing Queries</vt:lpstr>
      <vt:lpstr>Steps in Query Optimization</vt:lpstr>
      <vt:lpstr>Heuristic Approach: Query Trees and Graphs </vt:lpstr>
      <vt:lpstr>Query Tree Example</vt:lpstr>
      <vt:lpstr>Query Tree: Example</vt:lpstr>
      <vt:lpstr>… --- Query Tree: Example</vt:lpstr>
      <vt:lpstr>--- Query Graph Example …</vt:lpstr>
      <vt:lpstr>… --- Query Graph Example</vt:lpstr>
      <vt:lpstr>- Relational Algebra Transformation …</vt:lpstr>
      <vt:lpstr>Heuristic Optimization- Further Details </vt:lpstr>
      <vt:lpstr>Given an SQL Query, Let we Translate it into its Relational Algebra Expression and Then Optimize</vt:lpstr>
      <vt:lpstr>Optimizing RA Plan</vt:lpstr>
      <vt:lpstr>Optimizing RA Plan (cont…)</vt:lpstr>
      <vt:lpstr>Optimizing RA Plan (cont…)</vt:lpstr>
      <vt:lpstr>Optimizing RA Plan (cont…)</vt:lpstr>
      <vt:lpstr>Query Optimization: Another Example</vt:lpstr>
      <vt:lpstr>Query Optimization: 1</vt:lpstr>
      <vt:lpstr>Query Optimization: 2</vt:lpstr>
      <vt:lpstr>Query Optimization: 3</vt:lpstr>
      <vt:lpstr>Query Optimization: 4</vt:lpstr>
      <vt:lpstr>Query Optimization: 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Processing and Optimization</dc:title>
  <dc:creator>Salman</dc:creator>
  <cp:lastModifiedBy>Kifayat</cp:lastModifiedBy>
  <cp:revision>27</cp:revision>
  <dcterms:created xsi:type="dcterms:W3CDTF">2006-08-16T00:00:00Z</dcterms:created>
  <dcterms:modified xsi:type="dcterms:W3CDTF">2021-12-22T14:24:00Z</dcterms:modified>
</cp:coreProperties>
</file>