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7" r:id="rId1"/>
  </p:sldMasterIdLst>
  <p:notesMasterIdLst>
    <p:notesMasterId r:id="rId56"/>
  </p:notesMasterIdLst>
  <p:sldIdLst>
    <p:sldId id="256" r:id="rId2"/>
    <p:sldId id="326" r:id="rId3"/>
    <p:sldId id="327" r:id="rId4"/>
    <p:sldId id="329" r:id="rId5"/>
    <p:sldId id="331" r:id="rId6"/>
    <p:sldId id="363" r:id="rId7"/>
    <p:sldId id="351" r:id="rId8"/>
    <p:sldId id="364" r:id="rId9"/>
    <p:sldId id="365" r:id="rId10"/>
    <p:sldId id="354" r:id="rId11"/>
    <p:sldId id="355" r:id="rId12"/>
    <p:sldId id="421"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2" r:id="rId32"/>
    <p:sldId id="443" r:id="rId33"/>
    <p:sldId id="444" r:id="rId34"/>
    <p:sldId id="445" r:id="rId35"/>
    <p:sldId id="447" r:id="rId36"/>
    <p:sldId id="448" r:id="rId37"/>
    <p:sldId id="449" r:id="rId38"/>
    <p:sldId id="450" r:id="rId39"/>
    <p:sldId id="451" r:id="rId40"/>
    <p:sldId id="452" r:id="rId41"/>
    <p:sldId id="453" r:id="rId42"/>
    <p:sldId id="454" r:id="rId43"/>
    <p:sldId id="455" r:id="rId44"/>
    <p:sldId id="456" r:id="rId45"/>
    <p:sldId id="457" r:id="rId46"/>
    <p:sldId id="463" r:id="rId47"/>
    <p:sldId id="458" r:id="rId48"/>
    <p:sldId id="464" r:id="rId49"/>
    <p:sldId id="465" r:id="rId50"/>
    <p:sldId id="459" r:id="rId51"/>
    <p:sldId id="466" r:id="rId52"/>
    <p:sldId id="460" r:id="rId53"/>
    <p:sldId id="461" r:id="rId54"/>
    <p:sldId id="46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9" autoAdjust="0"/>
    <p:restoredTop sz="83789" autoAdjust="0"/>
  </p:normalViewPr>
  <p:slideViewPr>
    <p:cSldViewPr>
      <p:cViewPr varScale="1">
        <p:scale>
          <a:sx n="77" d="100"/>
          <a:sy n="77" d="100"/>
        </p:scale>
        <p:origin x="1144" y="192"/>
      </p:cViewPr>
      <p:guideLst>
        <p:guide orient="horz" pos="2160"/>
        <p:guide pos="2880"/>
      </p:guideLst>
    </p:cSldViewPr>
  </p:slideViewPr>
  <p:outlineViewPr>
    <p:cViewPr>
      <p:scale>
        <a:sx n="33" d="100"/>
        <a:sy n="33" d="100"/>
      </p:scale>
      <p:origin x="0" y="-513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45C1C40-39DB-4BFC-B4BA-B8FAADDB51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r>
              <a:rPr lang="en-US" dirty="0"/>
              <a:t>Covered in ?</a:t>
            </a:r>
          </a:p>
        </p:txBody>
      </p:sp>
      <p:sp>
        <p:nvSpPr>
          <p:cNvPr id="36868" name="Slide Number Placeholder 3"/>
          <p:cNvSpPr>
            <a:spLocks noGrp="1"/>
          </p:cNvSpPr>
          <p:nvPr>
            <p:ph type="sldNum" sz="quarter" idx="5"/>
          </p:nvPr>
        </p:nvSpPr>
        <p:spPr>
          <a:noFill/>
        </p:spPr>
        <p:txBody>
          <a:bodyPr/>
          <a:lstStyle/>
          <a:p>
            <a:fld id="{72A94D45-6B00-4B8A-83A5-7AE89772CDC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35</a:t>
            </a:fld>
            <a:endParaRPr lang="en-US"/>
          </a:p>
        </p:txBody>
      </p:sp>
    </p:spTree>
    <p:extLst>
      <p:ext uri="{BB962C8B-B14F-4D97-AF65-F5344CB8AC3E}">
        <p14:creationId xmlns:p14="http://schemas.microsoft.com/office/powerpoint/2010/main" val="190081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Invoice is not surrogated key, although mostly it is meaningless to customers. In business or finance discipline, invoice is a well defined key column for purchasing any item. Surrogated key is mostly introduce in child transactional tables. Later it is an implementation with identifying &amp; Weak ER. </a:t>
            </a:r>
          </a:p>
          <a:p>
            <a:endParaRPr lang="en-US" altLang="en-US" dirty="0"/>
          </a:p>
          <a:p>
            <a:r>
              <a:rPr lang="en-US" altLang="en-US" dirty="0"/>
              <a:t>Star Wedding Hall: </a:t>
            </a:r>
            <a:r>
              <a:rPr lang="en-US" altLang="en-US" dirty="0" err="1"/>
              <a:t>EventDate</a:t>
            </a:r>
            <a:r>
              <a:rPr lang="en-US" altLang="en-US" dirty="0"/>
              <a:t>, </a:t>
            </a:r>
            <a:r>
              <a:rPr lang="en-US" altLang="en-US" dirty="0" err="1"/>
              <a:t>TimeStart</a:t>
            </a:r>
            <a:r>
              <a:rPr lang="en-US" altLang="en-US" dirty="0"/>
              <a:t>, </a:t>
            </a:r>
            <a:r>
              <a:rPr lang="en-US" altLang="en-US" dirty="0" err="1"/>
              <a:t>TimeEnd</a:t>
            </a:r>
            <a:r>
              <a:rPr lang="en-US" altLang="en-US" dirty="0"/>
              <a:t>, </a:t>
            </a:r>
            <a:r>
              <a:rPr lang="en-US" altLang="en-US" dirty="0" err="1"/>
              <a:t>RoomVenue</a:t>
            </a:r>
            <a:r>
              <a:rPr lang="en-US" altLang="en-US" dirty="0"/>
              <a:t>, </a:t>
            </a:r>
            <a:r>
              <a:rPr lang="en-US" altLang="en-US" dirty="0" err="1"/>
              <a:t>EventName</a:t>
            </a:r>
            <a:r>
              <a:rPr lang="en-US" altLang="en-US" dirty="0"/>
              <a:t>, #</a:t>
            </a:r>
            <a:r>
              <a:rPr lang="en-US" altLang="en-US" dirty="0" err="1"/>
              <a:t>ofPersons</a:t>
            </a:r>
            <a:endParaRPr lang="en-US" altLang="en-US" dirty="0"/>
          </a:p>
          <a:p>
            <a:r>
              <a:rPr lang="en-US" altLang="en-US" dirty="0"/>
              <a:t>What will be a PK or surrogated key for these collection of columns.</a:t>
            </a:r>
          </a:p>
          <a:p>
            <a:endParaRPr lang="en-US" dirty="0"/>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39</a:t>
            </a:fld>
            <a:endParaRPr lang="en-US"/>
          </a:p>
        </p:txBody>
      </p:sp>
    </p:spTree>
    <p:extLst>
      <p:ext uri="{BB962C8B-B14F-4D97-AF65-F5344CB8AC3E}">
        <p14:creationId xmlns:p14="http://schemas.microsoft.com/office/powerpoint/2010/main" val="150735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BBEE5BD8-EF85-0D49-A082-EE48BD37F9E6}"/>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90567378-B10E-0A48-9376-95874CF4A1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3" name="Slide Number Placeholder 3">
            <a:extLst>
              <a:ext uri="{FF2B5EF4-FFF2-40B4-BE49-F238E27FC236}">
                <a16:creationId xmlns:a16="http://schemas.microsoft.com/office/drawing/2014/main" id="{9B2922DC-D76F-9848-B365-D766E62BE8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71E652-3C41-894C-93C5-A9DB2781EBD1}" type="slidenum">
              <a:rPr lang="en-US" altLang="en-US" smtClean="0"/>
              <a:pPr>
                <a:spcBef>
                  <a:spcPct val="0"/>
                </a:spcBef>
              </a:pPr>
              <a:t>7</a:t>
            </a:fld>
            <a:endParaRPr lang="en-US" altLang="en-US"/>
          </a:p>
        </p:txBody>
      </p:sp>
    </p:spTree>
    <p:extLst>
      <p:ext uri="{BB962C8B-B14F-4D97-AF65-F5344CB8AC3E}">
        <p14:creationId xmlns:p14="http://schemas.microsoft.com/office/powerpoint/2010/main" val="251483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E8E01884-DD8A-2F44-819C-D45DE8231038}"/>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2E06C10A-1CBD-514D-AD48-8F82410697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a:extLst>
              <a:ext uri="{FF2B5EF4-FFF2-40B4-BE49-F238E27FC236}">
                <a16:creationId xmlns:a16="http://schemas.microsoft.com/office/drawing/2014/main" id="{294F6773-4BD0-3B42-95D5-DAF2AEC6D7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8E9CB0-971B-0543-93CC-0219B145E135}" type="slidenum">
              <a:rPr lang="en-US" altLang="en-US" smtClean="0"/>
              <a:pPr>
                <a:spcBef>
                  <a:spcPct val="0"/>
                </a:spcBef>
              </a:pPr>
              <a:t>10</a:t>
            </a:fld>
            <a:endParaRPr lang="en-US" altLang="en-US"/>
          </a:p>
        </p:txBody>
      </p:sp>
    </p:spTree>
    <p:extLst>
      <p:ext uri="{BB962C8B-B14F-4D97-AF65-F5344CB8AC3E}">
        <p14:creationId xmlns:p14="http://schemas.microsoft.com/office/powerpoint/2010/main" val="129586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251DEC48-D672-2646-87D9-53720FA10F47}"/>
              </a:ext>
            </a:extLst>
          </p:cNvPr>
          <p:cNvSpPr>
            <a:spLocks noGrp="1" noRot="1" noChangeAspect="1" noChangeArrowheads="1" noTextEdit="1"/>
          </p:cNvSpPr>
          <p:nvPr>
            <p:ph type="sldImg"/>
          </p:nvPr>
        </p:nvSpPr>
        <p:spPr>
          <a:ln/>
        </p:spPr>
      </p:sp>
      <p:sp>
        <p:nvSpPr>
          <p:cNvPr id="79874" name="Notes Placeholder 2">
            <a:extLst>
              <a:ext uri="{FF2B5EF4-FFF2-40B4-BE49-F238E27FC236}">
                <a16:creationId xmlns:a16="http://schemas.microsoft.com/office/drawing/2014/main" id="{9DCD3EF7-DA54-3C45-9DF9-163CB1D0DF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5" name="Slide Number Placeholder 3">
            <a:extLst>
              <a:ext uri="{FF2B5EF4-FFF2-40B4-BE49-F238E27FC236}">
                <a16:creationId xmlns:a16="http://schemas.microsoft.com/office/drawing/2014/main" id="{B6F677CF-3606-804E-98A8-D30B105F4A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ED6AB1-0961-5C4D-90D1-C03098AE5161}" type="slidenum">
              <a:rPr lang="en-US" altLang="en-US" smtClean="0"/>
              <a:pPr>
                <a:spcBef>
                  <a:spcPct val="0"/>
                </a:spcBef>
              </a:pPr>
              <a:t>11</a:t>
            </a:fld>
            <a:endParaRPr lang="en-US" altLang="en-US"/>
          </a:p>
        </p:txBody>
      </p:sp>
    </p:spTree>
    <p:extLst>
      <p:ext uri="{BB962C8B-B14F-4D97-AF65-F5344CB8AC3E}">
        <p14:creationId xmlns:p14="http://schemas.microsoft.com/office/powerpoint/2010/main" val="35266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Differentiating record from other records based on columns called Key-columns.</a:t>
            </a:r>
          </a:p>
          <a:p>
            <a:endParaRPr lang="en-US" altLang="en-US" dirty="0"/>
          </a:p>
          <a:p>
            <a:r>
              <a:rPr lang="en-US" altLang="en-US" dirty="0"/>
              <a:t>When some one is searching account balance through CNIC when account no is not provided.</a:t>
            </a:r>
          </a:p>
          <a:p>
            <a:r>
              <a:rPr lang="en-US" altLang="en-US" dirty="0"/>
              <a:t>On search two account </a:t>
            </a:r>
            <a:r>
              <a:rPr lang="en-US" altLang="en-US" dirty="0" err="1"/>
              <a:t>nos</a:t>
            </a:r>
            <a:r>
              <a:rPr lang="en-US" altLang="en-US" dirty="0"/>
              <a:t> will be appeared, one is single and other is joint account. A situation is raised, exactly which record of balance is needed. Such kind of issues</a:t>
            </a:r>
          </a:p>
          <a:p>
            <a:r>
              <a:rPr lang="en-US" altLang="en-US" dirty="0"/>
              <a:t>will be discussed in this chapter.</a:t>
            </a:r>
          </a:p>
          <a:p>
            <a:endParaRPr lang="en-US" dirty="0"/>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13</a:t>
            </a:fld>
            <a:endParaRPr lang="en-US"/>
          </a:p>
        </p:txBody>
      </p:sp>
    </p:spTree>
    <p:extLst>
      <p:ext uri="{BB962C8B-B14F-4D97-AF65-F5344CB8AC3E}">
        <p14:creationId xmlns:p14="http://schemas.microsoft.com/office/powerpoint/2010/main" val="24617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{Roll#} is Super Key but {FirstName, </a:t>
            </a:r>
            <a:r>
              <a:rPr lang="en-US" altLang="en-US" dirty="0" err="1"/>
              <a:t>LastName</a:t>
            </a:r>
            <a:r>
              <a:rPr lang="en-US" altLang="en-US" dirty="0"/>
              <a:t>} is not Super Key because many students have same name. </a:t>
            </a:r>
          </a:p>
          <a:p>
            <a:r>
              <a:rPr lang="en-US" altLang="en-US" dirty="0"/>
              <a:t>{Roll#, FirstName, </a:t>
            </a:r>
            <a:r>
              <a:rPr lang="en-US" altLang="en-US" dirty="0" err="1"/>
              <a:t>LastName</a:t>
            </a:r>
            <a:r>
              <a:rPr lang="en-US" altLang="en-US" dirty="0"/>
              <a:t>} is a Super Key because Roll# will be distinct for any same or distinct name.</a:t>
            </a:r>
          </a:p>
          <a:p>
            <a:endParaRPr lang="en-US" altLang="en-US" dirty="0"/>
          </a:p>
          <a:p>
            <a:endParaRPr lang="en-US" altLang="en-US" dirty="0"/>
          </a:p>
          <a:p>
            <a:r>
              <a:rPr lang="en-US" altLang="en-US" dirty="0"/>
              <a:t>A super key is defined as a set of attributes of a relation for which it holds that in all relations assigned to </a:t>
            </a:r>
            <a:br>
              <a:rPr lang="en-US" altLang="en-US" dirty="0"/>
            </a:br>
            <a:r>
              <a:rPr lang="en-US" altLang="en-US" dirty="0"/>
              <a:t>that variable there are no two distinct tuples (rows) that have the same values for the attributes in this set. </a:t>
            </a:r>
          </a:p>
          <a:p>
            <a:endParaRPr lang="en-US" altLang="en-US" dirty="0"/>
          </a:p>
          <a:p>
            <a:r>
              <a:rPr lang="en-US" altLang="en-US" dirty="0"/>
              <a:t>Roll numbers of Ali exist but we do not know. NIC may exist or not. Then how to decide who is exact Ali looking for, belongs to CS or EE</a:t>
            </a:r>
          </a:p>
          <a:p>
            <a:endParaRPr lang="en-US" altLang="en-US" dirty="0"/>
          </a:p>
          <a:p>
            <a:endParaRPr lang="en-US" dirty="0"/>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18</a:t>
            </a:fld>
            <a:endParaRPr lang="en-US"/>
          </a:p>
        </p:txBody>
      </p:sp>
    </p:spTree>
    <p:extLst>
      <p:ext uri="{BB962C8B-B14F-4D97-AF65-F5344CB8AC3E}">
        <p14:creationId xmlns:p14="http://schemas.microsoft.com/office/powerpoint/2010/main" val="276242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a:extLst>
              <a:ext uri="{FF2B5EF4-FFF2-40B4-BE49-F238E27FC236}">
                <a16:creationId xmlns:a16="http://schemas.microsoft.com/office/drawing/2014/main" id="{4967AAAE-16A1-4E4A-87C6-E4B71C2C8232}"/>
              </a:ext>
            </a:extLst>
          </p:cNvPr>
          <p:cNvSpPr>
            <a:spLocks noGrp="1" noRot="1" noChangeAspect="1" noChangeArrowheads="1" noTextEdit="1"/>
          </p:cNvSpPr>
          <p:nvPr>
            <p:ph type="sldImg"/>
          </p:nvPr>
        </p:nvSpPr>
        <p:spPr>
          <a:ln/>
        </p:spPr>
      </p:sp>
      <p:sp>
        <p:nvSpPr>
          <p:cNvPr id="99330" name="Notes Placeholder 2">
            <a:extLst>
              <a:ext uri="{FF2B5EF4-FFF2-40B4-BE49-F238E27FC236}">
                <a16:creationId xmlns:a16="http://schemas.microsoft.com/office/drawing/2014/main" id="{61158B42-7033-434E-ADB3-DF4DA1D52C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9331" name="Slide Number Placeholder 3">
            <a:extLst>
              <a:ext uri="{FF2B5EF4-FFF2-40B4-BE49-F238E27FC236}">
                <a16:creationId xmlns:a16="http://schemas.microsoft.com/office/drawing/2014/main" id="{C918DDF9-EA08-844C-958B-E44CE3CA3D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2FF5C-8EDD-FD41-9F54-C8BE6AA4DCF0}" type="slidenum">
              <a:rPr lang="en-US" altLang="en-US" smtClean="0"/>
              <a:pPr>
                <a:spcBef>
                  <a:spcPct val="0"/>
                </a:spcBef>
              </a:pPr>
              <a:t>19</a:t>
            </a:fld>
            <a:endParaRPr lang="en-US" altLang="en-US"/>
          </a:p>
        </p:txBody>
      </p:sp>
    </p:spTree>
    <p:extLst>
      <p:ext uri="{BB962C8B-B14F-4D97-AF65-F5344CB8AC3E}">
        <p14:creationId xmlns:p14="http://schemas.microsoft.com/office/powerpoint/2010/main" val="401082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Ask you father and mother, do they know your roll#. They cannot not remember. If they come or contact university to get your information such as progress or status of your study. Your credentials and study details will be retrieved with the help candidate keys. Candidate key will help to find an exact record from fewer searched records. Roll# is one of the candidate key, it gives exact record if known.</a:t>
            </a:r>
          </a:p>
          <a:p>
            <a:endParaRPr lang="en-US" altLang="en-US" dirty="0"/>
          </a:p>
          <a:p>
            <a:r>
              <a:rPr lang="en-US" altLang="en-US" dirty="0"/>
              <a:t>Similarly, account holder goes to a bank without taking his/ her account number. Account information will be retrieved with the help candidate keys. Search by name is not possible because it contains many records and name can be saved with different spelling. Also, search with name will be very slow.</a:t>
            </a:r>
          </a:p>
          <a:p>
            <a:endParaRPr lang="en-US" altLang="en-US" dirty="0"/>
          </a:p>
          <a:p>
            <a:r>
              <a:rPr lang="en-US" altLang="en-US" dirty="0"/>
              <a:t>CNIC</a:t>
            </a:r>
            <a:r>
              <a:rPr lang="en-US" altLang="en-US" dirty="0">
                <a:sym typeface="Wingdings" pitchFamily="2" charset="2"/>
              </a:rPr>
              <a:t> Null, OK, Not correct. If OK then two accounts may exist Single and joint. Which account’s balance is required</a:t>
            </a:r>
            <a:endParaRPr lang="en-US" altLang="en-US" dirty="0"/>
          </a:p>
          <a:p>
            <a:endParaRPr lang="en-US" altLang="en-US" dirty="0"/>
          </a:p>
          <a:p>
            <a:r>
              <a:rPr lang="en-US" altLang="en-US" dirty="0"/>
              <a:t>A person (with CNIC known) who has taken insurance for his two daughters (their CNIC is unknown) twenty years ago. Person is passed away and his wife wants to acquire information about insurance of daughters. Note that Wife does not has policy#.</a:t>
            </a:r>
          </a:p>
          <a:p>
            <a:r>
              <a:rPr lang="en-US" altLang="en-US" dirty="0"/>
              <a:t>How do you manage the concept of candidate key. Give table(s) with column names to track exact records of both daughters for information about insurance. </a:t>
            </a:r>
          </a:p>
          <a:p>
            <a:endParaRPr lang="en-US" dirty="0"/>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23</a:t>
            </a:fld>
            <a:endParaRPr lang="en-US"/>
          </a:p>
        </p:txBody>
      </p:sp>
    </p:spTree>
    <p:extLst>
      <p:ext uri="{BB962C8B-B14F-4D97-AF65-F5344CB8AC3E}">
        <p14:creationId xmlns:p14="http://schemas.microsoft.com/office/powerpoint/2010/main" val="226552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45C1C40-39DB-4BFC-B4BA-B8FAADDB518F}" type="slidenum">
              <a:rPr lang="en-US" smtClean="0"/>
              <a:pPr>
                <a:defRPr/>
              </a:pPr>
              <a:t>27</a:t>
            </a:fld>
            <a:endParaRPr lang="en-US"/>
          </a:p>
        </p:txBody>
      </p:sp>
    </p:spTree>
    <p:extLst>
      <p:ext uri="{BB962C8B-B14F-4D97-AF65-F5344CB8AC3E}">
        <p14:creationId xmlns:p14="http://schemas.microsoft.com/office/powerpoint/2010/main" val="227579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A145EDE4-44D2-4C5E-B849-5AAA893AB667}" type="datetime1">
              <a:rPr lang="en-US" smtClean="0"/>
              <a:pPr>
                <a:defRPr/>
              </a:pPr>
              <a:t>11/24/21</a:t>
            </a:fld>
            <a:endParaRPr lang="en-US" alt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E5B10091-9C7D-47CF-A035-25A1280C1E5A}"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7DB6FD3-C5E6-4C81-9EE6-A18671154F2A}" type="datetime1">
              <a:rPr lang="en-US" smtClean="0"/>
              <a:pPr>
                <a:defRPr/>
              </a:pPr>
              <a:t>11/24/21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F2DF1FA-8075-4240-BFC5-19BEB0AFB84B}"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77D9536-2A7C-498A-8E88-6858310C2365}" type="datetime1">
              <a:rPr lang="en-US" smtClean="0"/>
              <a:pPr>
                <a:defRPr/>
              </a:pPr>
              <a:t>11/24/21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E6C57D7-E5D1-44B3-8387-E5D3AD2AEC00}"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fld id="{8E77BF9D-3A6C-432F-8A06-3E8DDC780889}" type="datetime1">
              <a:rPr lang="en-US" smtClean="0"/>
              <a:pPr>
                <a:defRPr/>
              </a:pPr>
              <a:t>11/24/21</a:t>
            </a:fld>
            <a:endParaRPr lang="en-US" altLang="en-US"/>
          </a:p>
        </p:txBody>
      </p:sp>
      <p:sp>
        <p:nvSpPr>
          <p:cNvPr id="9" name="Slide Number Placeholder 8"/>
          <p:cNvSpPr>
            <a:spLocks noGrp="1"/>
          </p:cNvSpPr>
          <p:nvPr>
            <p:ph type="sldNum" sz="quarter" idx="15"/>
          </p:nvPr>
        </p:nvSpPr>
        <p:spPr/>
        <p:txBody>
          <a:bodyPr rtlCol="0"/>
          <a:lstStyle/>
          <a:p>
            <a:pPr>
              <a:defRPr/>
            </a:pPr>
            <a:fld id="{F350D435-2DCA-4D63-B007-D33EC4F44F07}" type="slidenum">
              <a:rPr lang="en-US" altLang="en-US" smtClean="0"/>
              <a:pPr>
                <a:defRPr/>
              </a:pPr>
              <a:t>‹#›</a:t>
            </a:fld>
            <a:endParaRPr lang="en-US" altLang="en-US"/>
          </a:p>
        </p:txBody>
      </p:sp>
      <p:sp>
        <p:nvSpPr>
          <p:cNvPr id="10" name="Footer Placeholder 9"/>
          <p:cNvSpPr>
            <a:spLocks noGrp="1"/>
          </p:cNvSpPr>
          <p:nvPr>
            <p:ph type="ftr" sz="quarter" idx="16"/>
          </p:nvPr>
        </p:nvSpPr>
        <p:spPr/>
        <p:txBody>
          <a:bodyPr rtlCol="0"/>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48D15D90-063A-4995-8F4D-097CD8970228}" type="datetime1">
              <a:rPr lang="en-US" smtClean="0"/>
              <a:pPr>
                <a:defRPr/>
              </a:pPr>
              <a:t>11/24/21</a:t>
            </a:fld>
            <a:endParaRPr lang="en-US" alt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19D9EF8D-1A3F-4770-88DF-5CE0BAFACB14}"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7971ABF2-E22C-470C-96E6-E1FF7B1C7981}" type="datetime1">
              <a:rPr lang="en-US" smtClean="0"/>
              <a:pPr>
                <a:defRPr/>
              </a:pPr>
              <a:t>11/24/21</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07574BD9-A853-4283-85D1-C9F1BF83FE24}" type="slidenum">
              <a:rPr lang="en-US" altLang="en-US" smtClean="0"/>
              <a:pPr>
                <a:defRPr/>
              </a:pPr>
              <a:t>‹#›</a:t>
            </a:fld>
            <a:endParaRPr lang="en-US" alt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fld id="{12CCD192-BBAE-4098-9C4F-DFD8E8EBD935}" type="datetime1">
              <a:rPr lang="en-US" smtClean="0"/>
              <a:pPr>
                <a:defRPr/>
              </a:pPr>
              <a:t>11/24/21</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82F2B752-C656-46CC-8972-8BB8BB868CC9}" type="slidenum">
              <a:rPr lang="en-US" altLang="en-US" smtClean="0"/>
              <a:pPr>
                <a:defRPr/>
              </a:pPr>
              <a:t>‹#›</a:t>
            </a:fld>
            <a:endParaRPr lang="en-US" alt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fld id="{E61EF155-D2DD-44BD-B0E5-08E4CF02D559}" type="datetime1">
              <a:rPr lang="en-US" smtClean="0"/>
              <a:pPr>
                <a:defRPr/>
              </a:pPr>
              <a:t>11/24/21</a:t>
            </a:fld>
            <a:endParaRPr lang="en-US" altLang="en-US"/>
          </a:p>
        </p:txBody>
      </p:sp>
      <p:sp>
        <p:nvSpPr>
          <p:cNvPr id="7" name="Slide Number Placeholder 6"/>
          <p:cNvSpPr>
            <a:spLocks noGrp="1"/>
          </p:cNvSpPr>
          <p:nvPr>
            <p:ph type="sldNum" sz="quarter" idx="11"/>
          </p:nvPr>
        </p:nvSpPr>
        <p:spPr/>
        <p:txBody>
          <a:bodyPr rtlCol="0"/>
          <a:lstStyle/>
          <a:p>
            <a:pPr>
              <a:defRPr/>
            </a:pPr>
            <a:fld id="{C71BD5D2-A63C-4CF3-9B33-EDAB3DA9185D}" type="slidenum">
              <a:rPr lang="en-US" altLang="en-US" smtClean="0"/>
              <a:pPr>
                <a:defRPr/>
              </a:pPr>
              <a:t>‹#›</a:t>
            </a:fld>
            <a:endParaRPr lang="en-US" altLang="en-US"/>
          </a:p>
        </p:txBody>
      </p:sp>
      <p:sp>
        <p:nvSpPr>
          <p:cNvPr id="8" name="Footer Placeholder 7"/>
          <p:cNvSpPr>
            <a:spLocks noGrp="1"/>
          </p:cNvSpPr>
          <p:nvPr>
            <p:ph type="ftr" sz="quarter" idx="12"/>
          </p:nvPr>
        </p:nvSpPr>
        <p:spPr/>
        <p:txBody>
          <a:bodyPr rtlCol="0"/>
          <a:lstStyle/>
          <a:p>
            <a:pPr>
              <a:defRPr/>
            </a:pPr>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E5A551B-3BF2-4543-8C9C-B3799652975C}" type="datetime1">
              <a:rPr lang="en-US" smtClean="0"/>
              <a:pPr>
                <a:defRPr/>
              </a:pPr>
              <a:t>11/24/21</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DDA4240F-2E2F-4F70-AB00-EAE709958E8F}"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fld id="{A6C45ED0-B5DF-4204-A054-454B97F71A08}" type="datetime1">
              <a:rPr lang="en-US" smtClean="0"/>
              <a:pPr>
                <a:defRPr/>
              </a:pPr>
              <a:t>11/24/21</a:t>
            </a:fld>
            <a:endParaRPr lang="en-US" altLang="en-US"/>
          </a:p>
        </p:txBody>
      </p:sp>
      <p:sp>
        <p:nvSpPr>
          <p:cNvPr id="22" name="Slide Number Placeholder 21"/>
          <p:cNvSpPr>
            <a:spLocks noGrp="1"/>
          </p:cNvSpPr>
          <p:nvPr>
            <p:ph type="sldNum" sz="quarter" idx="15"/>
          </p:nvPr>
        </p:nvSpPr>
        <p:spPr/>
        <p:txBody>
          <a:bodyPr rtlCol="0"/>
          <a:lstStyle/>
          <a:p>
            <a:pPr>
              <a:defRPr/>
            </a:pPr>
            <a:fld id="{A66EA107-19E7-413B-9DC1-F1B3865A107D}" type="slidenum">
              <a:rPr lang="en-US" altLang="en-US" smtClean="0"/>
              <a:pPr>
                <a:defRPr/>
              </a:pPr>
              <a:t>‹#›</a:t>
            </a:fld>
            <a:endParaRPr lang="en-US" altLang="en-US"/>
          </a:p>
        </p:txBody>
      </p:sp>
      <p:sp>
        <p:nvSpPr>
          <p:cNvPr id="23" name="Footer Placeholder 22"/>
          <p:cNvSpPr>
            <a:spLocks noGrp="1"/>
          </p:cNvSpPr>
          <p:nvPr>
            <p:ph type="ftr" sz="quarter" idx="16"/>
          </p:nvPr>
        </p:nvSpPr>
        <p:spPr/>
        <p:txBody>
          <a:bodyPr rtlCol="0"/>
          <a:lstStyle/>
          <a:p>
            <a:pPr>
              <a:defRPr/>
            </a:pP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fld id="{9DBC0B70-EF0B-4524-8EAB-69B69CCC9061}" type="datetime1">
              <a:rPr lang="en-US" smtClean="0"/>
              <a:pPr>
                <a:defRPr/>
              </a:pPr>
              <a:t>11/24/21</a:t>
            </a:fld>
            <a:endParaRPr lang="en-US" altLang="en-US"/>
          </a:p>
        </p:txBody>
      </p:sp>
      <p:sp>
        <p:nvSpPr>
          <p:cNvPr id="18" name="Slide Number Placeholder 17"/>
          <p:cNvSpPr>
            <a:spLocks noGrp="1"/>
          </p:cNvSpPr>
          <p:nvPr>
            <p:ph type="sldNum" sz="quarter" idx="11"/>
          </p:nvPr>
        </p:nvSpPr>
        <p:spPr/>
        <p:txBody>
          <a:bodyPr rtlCol="0"/>
          <a:lstStyle/>
          <a:p>
            <a:pPr>
              <a:defRPr/>
            </a:pPr>
            <a:fld id="{B7A1BE0D-10C3-46E0-9416-79CBE844C178}" type="slidenum">
              <a:rPr lang="en-US" altLang="en-US" smtClean="0"/>
              <a:pPr>
                <a:defRPr/>
              </a:pPr>
              <a:t>‹#›</a:t>
            </a:fld>
            <a:endParaRPr lang="en-US" altLang="en-US"/>
          </a:p>
        </p:txBody>
      </p:sp>
      <p:sp>
        <p:nvSpPr>
          <p:cNvPr id="21" name="Footer Placeholder 20"/>
          <p:cNvSpPr>
            <a:spLocks noGrp="1"/>
          </p:cNvSpPr>
          <p:nvPr>
            <p:ph type="ftr" sz="quarter" idx="12"/>
          </p:nvPr>
        </p:nvSpPr>
        <p:spPr/>
        <p:txBody>
          <a:bodyPr rtlCol="0"/>
          <a:lstStyle/>
          <a:p>
            <a:pPr>
              <a:defRPr/>
            </a:pPr>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0043A746-8E01-426B-9DC9-1F3AFD4388B2}" type="datetime1">
              <a:rPr lang="en-US" smtClean="0"/>
              <a:pPr>
                <a:defRPr/>
              </a:pPr>
              <a:t>11/24/21</a:t>
            </a:fld>
            <a:endParaRPr lang="en-US" alt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B095B6C2-FB1D-4F5B-AD54-894E892FEA0F}"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dirty="0"/>
              <a:t>Database Management Systems</a:t>
            </a:r>
          </a:p>
        </p:txBody>
      </p:sp>
      <p:sp>
        <p:nvSpPr>
          <p:cNvPr id="3" name="Subtitle 2">
            <a:extLst>
              <a:ext uri="{FF2B5EF4-FFF2-40B4-BE49-F238E27FC236}">
                <a16:creationId xmlns:a16="http://schemas.microsoft.com/office/drawing/2014/main" id="{BAAA4D78-1AFF-0E4E-9DFD-47DD1E9CC91B}"/>
              </a:ext>
            </a:extLst>
          </p:cNvPr>
          <p:cNvSpPr>
            <a:spLocks noGrp="1"/>
          </p:cNvSpPr>
          <p:nvPr>
            <p:ph type="subTitle" idx="1"/>
          </p:nvPr>
        </p:nvSpPr>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EE9ADE04-2C22-B349-92BC-EC4861434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27521D-CEBE-C842-88D2-35C7C5DDADF1}" type="slidenum">
              <a:rPr lang="en-US" altLang="en-US" sz="1800" smtClean="0"/>
              <a:pPr>
                <a:spcBef>
                  <a:spcPct val="0"/>
                </a:spcBef>
                <a:buFontTx/>
                <a:buNone/>
              </a:pPr>
              <a:t>10</a:t>
            </a:fld>
            <a:endParaRPr lang="en-US" altLang="en-US" sz="1800"/>
          </a:p>
        </p:txBody>
      </p:sp>
      <p:sp>
        <p:nvSpPr>
          <p:cNvPr id="76803" name="Rectangle 2">
            <a:extLst>
              <a:ext uri="{FF2B5EF4-FFF2-40B4-BE49-F238E27FC236}">
                <a16:creationId xmlns:a16="http://schemas.microsoft.com/office/drawing/2014/main" id="{6E704FA4-6382-414E-AAEB-15E5EB786351}"/>
              </a:ext>
            </a:extLst>
          </p:cNvPr>
          <p:cNvSpPr>
            <a:spLocks noGrp="1" noChangeArrowheads="1"/>
          </p:cNvSpPr>
          <p:nvPr>
            <p:ph type="title"/>
          </p:nvPr>
        </p:nvSpPr>
        <p:spPr/>
        <p:txBody>
          <a:bodyPr/>
          <a:lstStyle/>
          <a:p>
            <a:r>
              <a:rPr lang="en-US" altLang="en-US" dirty="0"/>
              <a:t>Mathematical definition of a Relation</a:t>
            </a:r>
          </a:p>
        </p:txBody>
      </p:sp>
      <p:sp>
        <p:nvSpPr>
          <p:cNvPr id="76804" name="Rectangle 3">
            <a:extLst>
              <a:ext uri="{FF2B5EF4-FFF2-40B4-BE49-F238E27FC236}">
                <a16:creationId xmlns:a16="http://schemas.microsoft.com/office/drawing/2014/main" id="{D0A2491A-215D-4E48-A5FD-744D23D55A23}"/>
              </a:ext>
            </a:extLst>
          </p:cNvPr>
          <p:cNvSpPr>
            <a:spLocks noGrp="1" noChangeArrowheads="1"/>
          </p:cNvSpPr>
          <p:nvPr>
            <p:ph type="body" idx="1"/>
          </p:nvPr>
        </p:nvSpPr>
        <p:spPr>
          <a:xfrm>
            <a:off x="685800" y="1447800"/>
            <a:ext cx="8077200" cy="5086350"/>
          </a:xfrm>
        </p:spPr>
        <p:txBody>
          <a:bodyPr>
            <a:normAutofit/>
          </a:bodyPr>
          <a:lstStyle/>
          <a:p>
            <a:pPr>
              <a:lnSpc>
                <a:spcPct val="80000"/>
              </a:lnSpc>
              <a:buFont typeface="Wingdings" pitchFamily="2" charset="2"/>
              <a:buNone/>
            </a:pPr>
            <a:r>
              <a:rPr lang="en-GB" altLang="en-US" sz="1600" dirty="0"/>
              <a:t>Relation: A </a:t>
            </a:r>
            <a:r>
              <a:rPr lang="en-GB" altLang="en-US" sz="1600" i="1" dirty="0"/>
              <a:t>relation</a:t>
            </a:r>
            <a:r>
              <a:rPr lang="en-GB" altLang="en-US" sz="1600" dirty="0"/>
              <a:t> is a subset of Cartesian product of all domains</a:t>
            </a:r>
          </a:p>
          <a:p>
            <a:pPr>
              <a:lnSpc>
                <a:spcPct val="80000"/>
              </a:lnSpc>
              <a:buFont typeface="Wingdings" pitchFamily="2" charset="2"/>
              <a:buNone/>
            </a:pPr>
            <a:r>
              <a:rPr lang="en-GB" altLang="en-US" sz="1600" dirty="0"/>
              <a:t>	R(r) </a:t>
            </a:r>
            <a:r>
              <a:rPr lang="en-GB" altLang="en-US" sz="1600" dirty="0">
                <a:sym typeface="Symbol" pitchFamily="2" charset="2"/>
              </a:rPr>
              <a:t></a:t>
            </a:r>
            <a:r>
              <a:rPr lang="en-GB" altLang="en-US" sz="1600" dirty="0"/>
              <a:t> Dom(A1) x Dom(A2) x …… x Dom(An)</a:t>
            </a:r>
          </a:p>
          <a:p>
            <a:pPr>
              <a:lnSpc>
                <a:spcPct val="80000"/>
              </a:lnSpc>
              <a:buFont typeface="Wingdings" pitchFamily="2" charset="2"/>
              <a:buNone/>
            </a:pPr>
            <a:r>
              <a:rPr lang="en-GB" altLang="en-US" sz="1600" dirty="0"/>
              <a:t>	Where A1, A2, …., An represent attributes of a relation r.</a:t>
            </a:r>
          </a:p>
          <a:p>
            <a:pPr>
              <a:lnSpc>
                <a:spcPct val="80000"/>
              </a:lnSpc>
              <a:buFont typeface="Wingdings" pitchFamily="2" charset="2"/>
              <a:buNone/>
            </a:pPr>
            <a:r>
              <a:rPr lang="en-GB" altLang="en-US" sz="1600" dirty="0"/>
              <a:t>Evaluation:</a:t>
            </a:r>
          </a:p>
          <a:p>
            <a:pPr>
              <a:lnSpc>
                <a:spcPct val="80000"/>
              </a:lnSpc>
              <a:buFont typeface="Wingdings" pitchFamily="2" charset="2"/>
              <a:buNone/>
            </a:pPr>
            <a:r>
              <a:rPr lang="en-GB" altLang="en-US" sz="1600" dirty="0"/>
              <a:t>	Given</a:t>
            </a:r>
          </a:p>
          <a:p>
            <a:pPr>
              <a:lnSpc>
                <a:spcPct val="80000"/>
              </a:lnSpc>
              <a:buFont typeface="Wingdings" pitchFamily="2" charset="2"/>
              <a:buNone/>
            </a:pPr>
            <a:r>
              <a:rPr lang="en-GB" altLang="en-US" sz="1600" dirty="0"/>
              <a:t>		A1 = {1, 2}, A2 = {a}, A3 = {x, y}</a:t>
            </a:r>
          </a:p>
          <a:p>
            <a:pPr>
              <a:lnSpc>
                <a:spcPct val="80000"/>
              </a:lnSpc>
              <a:buFont typeface="Wingdings" pitchFamily="2" charset="2"/>
              <a:buNone/>
            </a:pPr>
            <a:r>
              <a:rPr lang="en-GB" altLang="en-US" sz="1600" dirty="0"/>
              <a:t>	Then relation</a:t>
            </a:r>
          </a:p>
          <a:p>
            <a:pPr>
              <a:lnSpc>
                <a:spcPct val="80000"/>
              </a:lnSpc>
              <a:buFont typeface="Wingdings" pitchFamily="2" charset="2"/>
              <a:buNone/>
            </a:pPr>
            <a:r>
              <a:rPr lang="en-GB" altLang="en-US" sz="1600" dirty="0"/>
              <a:t>		X = {(1, a, y), (2, a, x), (2, a, y)}; 3 tuples of a relation</a:t>
            </a:r>
          </a:p>
          <a:p>
            <a:pPr>
              <a:lnSpc>
                <a:spcPct val="80000"/>
              </a:lnSpc>
              <a:buFont typeface="Wingdings" pitchFamily="2" charset="2"/>
              <a:buNone/>
            </a:pPr>
            <a:r>
              <a:rPr lang="en-GB" altLang="en-US" sz="1600" dirty="0"/>
              <a:t>	is a subset of </a:t>
            </a:r>
          </a:p>
          <a:p>
            <a:pPr>
              <a:lnSpc>
                <a:spcPct val="80000"/>
              </a:lnSpc>
              <a:buFont typeface="Wingdings" pitchFamily="2" charset="2"/>
              <a:buNone/>
            </a:pPr>
            <a:r>
              <a:rPr lang="en-GB" altLang="en-US" sz="1600" dirty="0"/>
              <a:t>		Y = Dom(A1) x Dom(A2) x Dom(A3)</a:t>
            </a:r>
          </a:p>
          <a:p>
            <a:pPr>
              <a:lnSpc>
                <a:spcPct val="80000"/>
              </a:lnSpc>
              <a:buFont typeface="Wingdings" pitchFamily="2" charset="2"/>
              <a:buNone/>
            </a:pPr>
            <a:r>
              <a:rPr lang="en-GB" altLang="en-US" sz="1600" dirty="0"/>
              <a:t>		   = {(1, a, x), (1, a, y), (2, a, x), (2, a, y)}</a:t>
            </a:r>
          </a:p>
          <a:p>
            <a:pPr>
              <a:lnSpc>
                <a:spcPct val="80000"/>
              </a:lnSpc>
              <a:buFont typeface="Wingdings" pitchFamily="2" charset="2"/>
              <a:buNone/>
            </a:pPr>
            <a:r>
              <a:rPr lang="en-GB" altLang="en-US" sz="1600" dirty="0"/>
              <a:t>Note: Degree of a relation is the number of attributes, in above case degree of relation is 3.</a:t>
            </a:r>
          </a:p>
        </p:txBody>
      </p:sp>
    </p:spTree>
    <p:extLst>
      <p:ext uri="{BB962C8B-B14F-4D97-AF65-F5344CB8AC3E}">
        <p14:creationId xmlns:p14="http://schemas.microsoft.com/office/powerpoint/2010/main" val="258131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80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80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80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80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68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2D6293DC-974A-0046-8421-3F8B1C6672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268A440-7F9B-B344-A270-E4F4C268E219}" type="slidenum">
              <a:rPr lang="en-US" altLang="en-US" sz="1800" smtClean="0"/>
              <a:pPr>
                <a:spcBef>
                  <a:spcPct val="0"/>
                </a:spcBef>
                <a:buFontTx/>
                <a:buNone/>
              </a:pPr>
              <a:t>11</a:t>
            </a:fld>
            <a:endParaRPr lang="en-US" altLang="en-US" sz="1800" dirty="0"/>
          </a:p>
        </p:txBody>
      </p:sp>
      <p:sp>
        <p:nvSpPr>
          <p:cNvPr id="78851" name="Rectangle 2">
            <a:extLst>
              <a:ext uri="{FF2B5EF4-FFF2-40B4-BE49-F238E27FC236}">
                <a16:creationId xmlns:a16="http://schemas.microsoft.com/office/drawing/2014/main" id="{7DD95117-C559-6B43-BCE5-05A620127ABA}"/>
              </a:ext>
            </a:extLst>
          </p:cNvPr>
          <p:cNvSpPr>
            <a:spLocks noGrp="1" noChangeArrowheads="1"/>
          </p:cNvSpPr>
          <p:nvPr>
            <p:ph type="title"/>
          </p:nvPr>
        </p:nvSpPr>
        <p:spPr/>
        <p:txBody>
          <a:bodyPr/>
          <a:lstStyle/>
          <a:p>
            <a:r>
              <a:rPr lang="en-US" altLang="en-US"/>
              <a:t>Example – Relational Analysis</a:t>
            </a:r>
          </a:p>
        </p:txBody>
      </p:sp>
      <p:sp>
        <p:nvSpPr>
          <p:cNvPr id="78852" name="Rectangle 3">
            <a:extLst>
              <a:ext uri="{FF2B5EF4-FFF2-40B4-BE49-F238E27FC236}">
                <a16:creationId xmlns:a16="http://schemas.microsoft.com/office/drawing/2014/main" id="{69B4144B-BA2E-3D49-9858-8C0B7183794B}"/>
              </a:ext>
            </a:extLst>
          </p:cNvPr>
          <p:cNvSpPr>
            <a:spLocks noGrp="1" noChangeArrowheads="1"/>
          </p:cNvSpPr>
          <p:nvPr>
            <p:ph type="body" idx="1"/>
          </p:nvPr>
        </p:nvSpPr>
        <p:spPr>
          <a:xfrm>
            <a:off x="476250" y="1752600"/>
            <a:ext cx="8286750" cy="4495800"/>
          </a:xfrm>
        </p:spPr>
        <p:txBody>
          <a:bodyPr>
            <a:normAutofit lnSpcReduction="10000"/>
          </a:bodyPr>
          <a:lstStyle/>
          <a:p>
            <a:pPr>
              <a:buFont typeface="Wingdings" pitchFamily="2" charset="2"/>
              <a:buNone/>
            </a:pPr>
            <a:r>
              <a:rPr lang="en-GB" altLang="en-US" sz="2400"/>
              <a:t>Evaluate Cartesian product of the following relations A &amp; B:</a:t>
            </a:r>
          </a:p>
          <a:p>
            <a:pPr>
              <a:buFont typeface="Wingdings" pitchFamily="2" charset="2"/>
              <a:buNone/>
            </a:pPr>
            <a:r>
              <a:rPr lang="en-GB" altLang="en-US" sz="2400"/>
              <a:t>		1  2  3			a  b  c</a:t>
            </a:r>
          </a:p>
          <a:p>
            <a:pPr>
              <a:buFont typeface="Wingdings" pitchFamily="2" charset="2"/>
              <a:buNone/>
            </a:pPr>
            <a:r>
              <a:rPr lang="en-GB" altLang="en-US" sz="2400"/>
              <a:t>	A = 4  5  6		B =     x  y  z</a:t>
            </a:r>
          </a:p>
          <a:p>
            <a:pPr>
              <a:buFont typeface="Wingdings" pitchFamily="2" charset="2"/>
              <a:buNone/>
            </a:pPr>
            <a:r>
              <a:rPr lang="en-GB" altLang="en-US" sz="2400"/>
              <a:t>		7  8  9</a:t>
            </a:r>
          </a:p>
          <a:p>
            <a:pPr>
              <a:buFont typeface="Wingdings" pitchFamily="2" charset="2"/>
              <a:buNone/>
            </a:pPr>
            <a:r>
              <a:rPr lang="en-GB" altLang="en-US" sz="2400"/>
              <a:t>			1  2  3  a  b  c</a:t>
            </a:r>
          </a:p>
          <a:p>
            <a:pPr>
              <a:buFont typeface="Wingdings" pitchFamily="2" charset="2"/>
              <a:buNone/>
            </a:pPr>
            <a:r>
              <a:rPr lang="en-GB" altLang="en-US" sz="2400"/>
              <a:t>			1  2  3  x  y  z</a:t>
            </a:r>
          </a:p>
          <a:p>
            <a:pPr>
              <a:buFont typeface="Wingdings" pitchFamily="2" charset="2"/>
              <a:buNone/>
            </a:pPr>
            <a:r>
              <a:rPr lang="en-GB" altLang="en-US" sz="2400"/>
              <a:t>			4  5  6  a  b  c</a:t>
            </a:r>
          </a:p>
          <a:p>
            <a:pPr>
              <a:buFont typeface="Wingdings" pitchFamily="2" charset="2"/>
              <a:buNone/>
            </a:pPr>
            <a:r>
              <a:rPr lang="en-GB" altLang="en-US" sz="2400"/>
              <a:t>	A x B=	4  5  6  x  y  z</a:t>
            </a:r>
          </a:p>
          <a:p>
            <a:pPr>
              <a:buFont typeface="Wingdings" pitchFamily="2" charset="2"/>
              <a:buNone/>
            </a:pPr>
            <a:r>
              <a:rPr lang="en-GB" altLang="en-US" sz="2400"/>
              <a:t>			7  8  9  a  b  c</a:t>
            </a:r>
          </a:p>
          <a:p>
            <a:pPr>
              <a:buFont typeface="Wingdings" pitchFamily="2" charset="2"/>
              <a:buNone/>
            </a:pPr>
            <a:r>
              <a:rPr lang="en-GB" altLang="en-US" sz="2400"/>
              <a:t>			7  8  9  x  y  z</a:t>
            </a:r>
            <a:endParaRPr lang="en-US" altLang="en-US" sz="2400"/>
          </a:p>
        </p:txBody>
      </p:sp>
    </p:spTree>
    <p:extLst>
      <p:ext uri="{BB962C8B-B14F-4D97-AF65-F5344CB8AC3E}">
        <p14:creationId xmlns:p14="http://schemas.microsoft.com/office/powerpoint/2010/main" val="42532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13E4A173-B3E9-9644-A701-30FA5F687E49}"/>
              </a:ext>
            </a:extLst>
          </p:cNvPr>
          <p:cNvSpPr>
            <a:spLocks noGrp="1" noChangeArrowheads="1"/>
          </p:cNvSpPr>
          <p:nvPr>
            <p:ph type="title"/>
          </p:nvPr>
        </p:nvSpPr>
        <p:spPr/>
        <p:txBody>
          <a:bodyPr/>
          <a:lstStyle/>
          <a:p>
            <a:r>
              <a:rPr lang="en-US" altLang="en-US"/>
              <a:t>Another Example: Cartesian Product </a:t>
            </a:r>
          </a:p>
        </p:txBody>
      </p:sp>
      <p:sp>
        <p:nvSpPr>
          <p:cNvPr id="3" name="Content Placeholder 2">
            <a:extLst>
              <a:ext uri="{FF2B5EF4-FFF2-40B4-BE49-F238E27FC236}">
                <a16:creationId xmlns:a16="http://schemas.microsoft.com/office/drawing/2014/main" id="{6DBE32C7-89C6-5445-A4AF-7178F7F3AC8A}"/>
              </a:ext>
            </a:extLst>
          </p:cNvPr>
          <p:cNvSpPr>
            <a:spLocks noGrp="1"/>
          </p:cNvSpPr>
          <p:nvPr>
            <p:ph idx="1"/>
          </p:nvPr>
        </p:nvSpPr>
        <p:spPr/>
        <p:txBody>
          <a:bodyPr/>
          <a:lstStyle/>
          <a:p>
            <a:pPr>
              <a:defRPr/>
            </a:pPr>
            <a:r>
              <a:rPr lang="en-US" sz="2000" b="1" i="1" dirty="0"/>
              <a:t>Ordered Pair:</a:t>
            </a:r>
            <a:r>
              <a:rPr lang="en-US" sz="2000" dirty="0"/>
              <a:t>  An </a:t>
            </a:r>
            <a:r>
              <a:rPr lang="en-US" sz="2000" i="1" dirty="0"/>
              <a:t>ordered pair</a:t>
            </a:r>
            <a:r>
              <a:rPr lang="en-US" sz="2000" dirty="0"/>
              <a:t> is a pair of objects where one element is designated first and the other element is designated second, denoted (</a:t>
            </a:r>
            <a:r>
              <a:rPr lang="en-US" sz="2000" i="1" dirty="0"/>
              <a:t>a</a:t>
            </a:r>
            <a:r>
              <a:rPr lang="en-US" sz="2000" dirty="0"/>
              <a:t>, </a:t>
            </a:r>
            <a:r>
              <a:rPr lang="en-US" sz="2000" i="1" dirty="0"/>
              <a:t>b</a:t>
            </a:r>
            <a:r>
              <a:rPr lang="en-US" sz="2000" dirty="0"/>
              <a:t>). </a:t>
            </a:r>
          </a:p>
          <a:p>
            <a:pPr>
              <a:defRPr/>
            </a:pPr>
            <a:r>
              <a:rPr lang="en-US" sz="2000" b="1" i="1" dirty="0"/>
              <a:t>Cartesian Product:</a:t>
            </a:r>
            <a:r>
              <a:rPr lang="en-US" sz="2000" dirty="0"/>
              <a:t> The </a:t>
            </a:r>
            <a:r>
              <a:rPr lang="en-US" sz="2000" i="1" dirty="0"/>
              <a:t>Cartesian product</a:t>
            </a:r>
            <a:r>
              <a:rPr lang="en-US" sz="2000" dirty="0"/>
              <a:t> of two sets </a:t>
            </a:r>
            <a:r>
              <a:rPr lang="en-US" sz="2000" i="1" dirty="0"/>
              <a:t>A</a:t>
            </a:r>
            <a:r>
              <a:rPr lang="en-US" sz="2000" dirty="0"/>
              <a:t> and </a:t>
            </a:r>
            <a:r>
              <a:rPr lang="en-US" sz="2000" i="1" dirty="0"/>
              <a:t>B</a:t>
            </a:r>
            <a:r>
              <a:rPr lang="en-US" sz="2000" dirty="0"/>
              <a:t>, denoted </a:t>
            </a:r>
            <a:r>
              <a:rPr lang="en-US" sz="2000" i="1" dirty="0"/>
              <a:t>A</a:t>
            </a:r>
            <a:r>
              <a:rPr lang="en-US" sz="2000" dirty="0"/>
              <a:t> × </a:t>
            </a:r>
            <a:r>
              <a:rPr lang="en-US" sz="2000" i="1" dirty="0"/>
              <a:t>B</a:t>
            </a:r>
            <a:r>
              <a:rPr lang="en-US" sz="2000" dirty="0"/>
              <a:t>, is the set of all possible ordered pairs where the elements of </a:t>
            </a:r>
            <a:r>
              <a:rPr lang="en-US" sz="2000" i="1" dirty="0"/>
              <a:t>A</a:t>
            </a:r>
            <a:r>
              <a:rPr lang="en-US" sz="2000" dirty="0"/>
              <a:t> are first and the elements of </a:t>
            </a:r>
            <a:r>
              <a:rPr lang="en-US" sz="2000" i="1" dirty="0"/>
              <a:t>B</a:t>
            </a:r>
            <a:r>
              <a:rPr lang="en-US" sz="2000" dirty="0"/>
              <a:t> are second.  </a:t>
            </a:r>
          </a:p>
          <a:p>
            <a:pPr lvl="1">
              <a:defRPr/>
            </a:pPr>
            <a:r>
              <a:rPr lang="en-US" sz="1800" dirty="0"/>
              <a:t>In set-builder notation,  </a:t>
            </a:r>
            <a:r>
              <a:rPr lang="en-US" sz="1800" i="1" dirty="0"/>
              <a:t>A</a:t>
            </a:r>
            <a:r>
              <a:rPr lang="en-US" sz="1800" dirty="0"/>
              <a:t> × </a:t>
            </a:r>
            <a:r>
              <a:rPr lang="en-US" sz="1800" i="1" dirty="0"/>
              <a:t>B</a:t>
            </a:r>
            <a:r>
              <a:rPr lang="en-US" sz="1800" dirty="0"/>
              <a:t> = {(</a:t>
            </a:r>
            <a:r>
              <a:rPr lang="en-US" sz="1800" i="1" dirty="0"/>
              <a:t>a, b</a:t>
            </a:r>
            <a:r>
              <a:rPr lang="en-US" sz="1800" dirty="0"/>
              <a:t>) : </a:t>
            </a:r>
            <a:r>
              <a:rPr lang="en-US" sz="1800" i="1" dirty="0"/>
              <a:t>a</a:t>
            </a:r>
            <a:r>
              <a:rPr lang="en-US" sz="1800" dirty="0"/>
              <a:t> ∈ </a:t>
            </a:r>
            <a:r>
              <a:rPr lang="en-US" sz="1800" i="1" dirty="0"/>
              <a:t>A</a:t>
            </a:r>
            <a:r>
              <a:rPr lang="en-US" sz="1800" dirty="0"/>
              <a:t> and </a:t>
            </a:r>
            <a:r>
              <a:rPr lang="en-US" sz="1800" i="1" dirty="0"/>
              <a:t>b</a:t>
            </a:r>
            <a:r>
              <a:rPr lang="en-US" sz="1800" dirty="0"/>
              <a:t> ∈ </a:t>
            </a:r>
            <a:r>
              <a:rPr lang="en-US" sz="1800" i="1" dirty="0"/>
              <a:t>B</a:t>
            </a:r>
            <a:r>
              <a:rPr lang="en-US" sz="1800" dirty="0"/>
              <a:t>}.</a:t>
            </a:r>
          </a:p>
          <a:p>
            <a:pPr lvl="1">
              <a:defRPr/>
            </a:pPr>
            <a:r>
              <a:rPr lang="en-US" sz="1800" i="1" dirty="0"/>
              <a:t>Example:</a:t>
            </a:r>
            <a:r>
              <a:rPr lang="en-US" sz="1800" dirty="0"/>
              <a:t>  Let </a:t>
            </a:r>
            <a:r>
              <a:rPr lang="en-US" sz="1800" i="1" dirty="0"/>
              <a:t>A</a:t>
            </a:r>
            <a:r>
              <a:rPr lang="en-US" sz="1800" dirty="0"/>
              <a:t> = {H, T} and </a:t>
            </a:r>
            <a:r>
              <a:rPr lang="en-US" sz="1800" i="1" dirty="0"/>
              <a:t>B</a:t>
            </a:r>
            <a:r>
              <a:rPr lang="en-US" sz="1800" dirty="0"/>
              <a:t> = {1, 2, 3, 4, 5, 6}. </a:t>
            </a:r>
          </a:p>
          <a:p>
            <a:pPr lvl="1">
              <a:defRPr/>
            </a:pPr>
            <a:r>
              <a:rPr lang="en-US" sz="1800" i="1" dirty="0"/>
              <a:t>A</a:t>
            </a:r>
            <a:r>
              <a:rPr lang="en-US" sz="1800" dirty="0"/>
              <a:t> × </a:t>
            </a:r>
            <a:r>
              <a:rPr lang="en-US" sz="1800" i="1" dirty="0"/>
              <a:t>B </a:t>
            </a:r>
            <a:r>
              <a:rPr lang="en-US" sz="1800" dirty="0"/>
              <a:t> = {(H, 1), (H, 2), (H, 3), (H, 4), (H, 5), (H, 6), (T, 1), (T, 2), (T, 3), (T, 4), (T, 5), (T, 6)} </a:t>
            </a:r>
          </a:p>
          <a:p>
            <a:pPr lvl="1">
              <a:defRPr/>
            </a:pPr>
            <a:r>
              <a:rPr lang="en-US" sz="1800" i="1" dirty="0"/>
              <a:t>B</a:t>
            </a:r>
            <a:r>
              <a:rPr lang="en-US" sz="1800" dirty="0"/>
              <a:t> × </a:t>
            </a:r>
            <a:r>
              <a:rPr lang="en-US" sz="1800" i="1" dirty="0"/>
              <a:t>A </a:t>
            </a:r>
            <a:r>
              <a:rPr lang="en-US" sz="1800" dirty="0"/>
              <a:t>= {(1, H), (2, H), (3, H), (4, H), (5, H), (6, H), (1, T), (2, T), (3, T), (4, T), (5, T), (6, T)}</a:t>
            </a:r>
          </a:p>
          <a:p>
            <a:pPr marL="0" indent="0">
              <a:buFontTx/>
              <a:buNone/>
              <a:defRPr/>
            </a:pPr>
            <a:br>
              <a:rPr lang="en-US" sz="2000" dirty="0"/>
            </a:br>
            <a:endParaRPr lang="en-US" sz="2000" dirty="0"/>
          </a:p>
        </p:txBody>
      </p:sp>
      <p:sp>
        <p:nvSpPr>
          <p:cNvPr id="80900" name="Slide Number Placeholder 4">
            <a:extLst>
              <a:ext uri="{FF2B5EF4-FFF2-40B4-BE49-F238E27FC236}">
                <a16:creationId xmlns:a16="http://schemas.microsoft.com/office/drawing/2014/main" id="{4516641E-FFCC-2C44-B876-9C9EB4CF8D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3D0EDF-D586-064E-BCC7-CCCB99475B82}" type="slidenum">
              <a:rPr lang="en-US" altLang="en-US" sz="1800" smtClean="0"/>
              <a:pPr>
                <a:spcBef>
                  <a:spcPct val="0"/>
                </a:spcBef>
                <a:buFontTx/>
                <a:buNone/>
              </a:pPr>
              <a:t>12</a:t>
            </a:fld>
            <a:endParaRPr lang="en-US" altLang="en-US" sz="1800"/>
          </a:p>
        </p:txBody>
      </p:sp>
    </p:spTree>
    <p:extLst>
      <p:ext uri="{BB962C8B-B14F-4D97-AF65-F5344CB8AC3E}">
        <p14:creationId xmlns:p14="http://schemas.microsoft.com/office/powerpoint/2010/main" val="3479923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30E8-3FEB-4944-A2B0-B4189FE20DC7}"/>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BADDCAEA-9E41-984C-BCE6-A88F202D7824}"/>
              </a:ext>
            </a:extLst>
          </p:cNvPr>
          <p:cNvSpPr>
            <a:spLocks noGrp="1"/>
          </p:cNvSpPr>
          <p:nvPr>
            <p:ph sz="quarter" idx="1"/>
          </p:nvPr>
        </p:nvSpPr>
        <p:spPr/>
        <p:txBody>
          <a:bodyPr/>
          <a:lstStyle/>
          <a:p>
            <a:r>
              <a:rPr lang="en-US" altLang="en-US" dirty="0"/>
              <a:t>A </a:t>
            </a:r>
            <a:r>
              <a:rPr lang="en-US" altLang="en-US" b="1" dirty="0">
                <a:solidFill>
                  <a:srgbClr val="0066FF"/>
                </a:solidFill>
              </a:rPr>
              <a:t>key</a:t>
            </a:r>
            <a:r>
              <a:rPr lang="en-US" altLang="en-US" dirty="0"/>
              <a:t> is a combination of one or more columns that is used to identify rows in a relation</a:t>
            </a:r>
          </a:p>
          <a:p>
            <a:pPr lvl="1"/>
            <a:r>
              <a:rPr lang="en-US" altLang="en-US" dirty="0"/>
              <a:t>A </a:t>
            </a:r>
            <a:r>
              <a:rPr lang="en-US" altLang="en-US" b="1" dirty="0">
                <a:solidFill>
                  <a:srgbClr val="0066FF"/>
                </a:solidFill>
              </a:rPr>
              <a:t>composite key</a:t>
            </a:r>
            <a:r>
              <a:rPr lang="en-US" altLang="en-US" dirty="0"/>
              <a:t> is a key that consists of two or more columns</a:t>
            </a:r>
          </a:p>
          <a:p>
            <a:r>
              <a:rPr lang="en-US" dirty="0"/>
              <a:t>Purpose</a:t>
            </a:r>
          </a:p>
          <a:p>
            <a:pPr lvl="1"/>
            <a:r>
              <a:rPr lang="en-US" dirty="0"/>
              <a:t>Ensure that each row in a table is uniquely identifiable. </a:t>
            </a:r>
          </a:p>
          <a:p>
            <a:pPr lvl="1"/>
            <a:r>
              <a:rPr lang="en-US" dirty="0"/>
              <a:t>Establish relationships among tables </a:t>
            </a:r>
          </a:p>
          <a:p>
            <a:pPr lvl="1"/>
            <a:r>
              <a:rPr lang="en-US" dirty="0"/>
              <a:t>Ensure the integrity of the data </a:t>
            </a:r>
          </a:p>
          <a:p>
            <a:pPr lvl="1"/>
            <a:endParaRPr lang="en-US" dirty="0"/>
          </a:p>
          <a:p>
            <a:endParaRPr lang="en-US" dirty="0"/>
          </a:p>
          <a:p>
            <a:endParaRPr lang="en-US" dirty="0"/>
          </a:p>
        </p:txBody>
      </p:sp>
      <p:sp>
        <p:nvSpPr>
          <p:cNvPr id="4" name="Date Placeholder 3">
            <a:extLst>
              <a:ext uri="{FF2B5EF4-FFF2-40B4-BE49-F238E27FC236}">
                <a16:creationId xmlns:a16="http://schemas.microsoft.com/office/drawing/2014/main" id="{3C14DFBA-9D8D-7C4B-B70B-9F0D015581AF}"/>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E2C07711-E1F4-4545-B819-30D665AE568B}"/>
              </a:ext>
            </a:extLst>
          </p:cNvPr>
          <p:cNvSpPr>
            <a:spLocks noGrp="1"/>
          </p:cNvSpPr>
          <p:nvPr>
            <p:ph type="sldNum" sz="quarter" idx="15"/>
          </p:nvPr>
        </p:nvSpPr>
        <p:spPr/>
        <p:txBody>
          <a:bodyPr/>
          <a:lstStyle/>
          <a:p>
            <a:pPr>
              <a:defRPr/>
            </a:pPr>
            <a:fld id="{F350D435-2DCA-4D63-B007-D33EC4F44F07}" type="slidenum">
              <a:rPr lang="en-US" altLang="en-US" smtClean="0"/>
              <a:pPr>
                <a:defRPr/>
              </a:pPr>
              <a:t>13</a:t>
            </a:fld>
            <a:endParaRPr lang="en-US" altLang="en-US"/>
          </a:p>
        </p:txBody>
      </p:sp>
    </p:spTree>
    <p:extLst>
      <p:ext uri="{BB962C8B-B14F-4D97-AF65-F5344CB8AC3E}">
        <p14:creationId xmlns:p14="http://schemas.microsoft.com/office/powerpoint/2010/main" val="123481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31FC-3521-FA46-90AF-C0562A02EA5E}"/>
              </a:ext>
            </a:extLst>
          </p:cNvPr>
          <p:cNvSpPr>
            <a:spLocks noGrp="1"/>
          </p:cNvSpPr>
          <p:nvPr>
            <p:ph type="title"/>
          </p:nvPr>
        </p:nvSpPr>
        <p:spPr/>
        <p:txBody>
          <a:bodyPr/>
          <a:lstStyle/>
          <a:p>
            <a:r>
              <a:rPr lang="en-US" dirty="0"/>
              <a:t>Key as a determinant</a:t>
            </a:r>
          </a:p>
        </p:txBody>
      </p:sp>
      <p:sp>
        <p:nvSpPr>
          <p:cNvPr id="3" name="Content Placeholder 2">
            <a:extLst>
              <a:ext uri="{FF2B5EF4-FFF2-40B4-BE49-F238E27FC236}">
                <a16:creationId xmlns:a16="http://schemas.microsoft.com/office/drawing/2014/main" id="{6ED19426-7E66-A74A-A588-0162D4A393B5}"/>
              </a:ext>
            </a:extLst>
          </p:cNvPr>
          <p:cNvSpPr>
            <a:spLocks noGrp="1"/>
          </p:cNvSpPr>
          <p:nvPr>
            <p:ph sz="quarter" idx="1"/>
          </p:nvPr>
        </p:nvSpPr>
        <p:spPr/>
        <p:txBody>
          <a:bodyPr/>
          <a:lstStyle/>
          <a:p>
            <a:r>
              <a:rPr lang="en-US" dirty="0"/>
              <a:t>A key’s role is based on a concept known as </a:t>
            </a:r>
            <a:r>
              <a:rPr lang="en-US" b="1" dirty="0"/>
              <a:t>determination </a:t>
            </a:r>
            <a:endParaRPr lang="en-US" dirty="0"/>
          </a:p>
          <a:p>
            <a:r>
              <a:rPr lang="en-US" dirty="0"/>
              <a:t>Example</a:t>
            </a:r>
          </a:p>
          <a:p>
            <a:pPr lvl="1"/>
            <a:r>
              <a:rPr lang="en-US" dirty="0"/>
              <a:t>“A determines B” indicates that if you know the value of attribute A, you can look up (determine) the value of attribute B. </a:t>
            </a:r>
          </a:p>
          <a:p>
            <a:pPr lvl="1"/>
            <a:endParaRPr lang="en-US" dirty="0"/>
          </a:p>
        </p:txBody>
      </p:sp>
      <p:sp>
        <p:nvSpPr>
          <p:cNvPr id="4" name="Date Placeholder 3">
            <a:extLst>
              <a:ext uri="{FF2B5EF4-FFF2-40B4-BE49-F238E27FC236}">
                <a16:creationId xmlns:a16="http://schemas.microsoft.com/office/drawing/2014/main" id="{3BE91D7F-9BD1-B745-8DC7-E5E460F5C45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B433936C-42A6-DB43-9D20-8029D3D6B22F}"/>
              </a:ext>
            </a:extLst>
          </p:cNvPr>
          <p:cNvSpPr>
            <a:spLocks noGrp="1"/>
          </p:cNvSpPr>
          <p:nvPr>
            <p:ph type="sldNum" sz="quarter" idx="15"/>
          </p:nvPr>
        </p:nvSpPr>
        <p:spPr/>
        <p:txBody>
          <a:bodyPr/>
          <a:lstStyle/>
          <a:p>
            <a:pPr>
              <a:defRPr/>
            </a:pPr>
            <a:fld id="{F350D435-2DCA-4D63-B007-D33EC4F44F07}" type="slidenum">
              <a:rPr lang="en-US" altLang="en-US" smtClean="0"/>
              <a:pPr>
                <a:defRPr/>
              </a:pPr>
              <a:t>14</a:t>
            </a:fld>
            <a:endParaRPr lang="en-US" altLang="en-US"/>
          </a:p>
        </p:txBody>
      </p:sp>
      <p:pic>
        <p:nvPicPr>
          <p:cNvPr id="7" name="Picture 6">
            <a:extLst>
              <a:ext uri="{FF2B5EF4-FFF2-40B4-BE49-F238E27FC236}">
                <a16:creationId xmlns:a16="http://schemas.microsoft.com/office/drawing/2014/main" id="{3E4A905A-7A52-0F42-934F-D009CE45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4037076"/>
            <a:ext cx="8001000" cy="1750219"/>
          </a:xfrm>
          <a:prstGeom prst="rect">
            <a:avLst/>
          </a:prstGeom>
        </p:spPr>
      </p:pic>
      <p:sp>
        <p:nvSpPr>
          <p:cNvPr id="8" name="Rectangle 7">
            <a:extLst>
              <a:ext uri="{FF2B5EF4-FFF2-40B4-BE49-F238E27FC236}">
                <a16:creationId xmlns:a16="http://schemas.microsoft.com/office/drawing/2014/main" id="{F00FADD1-6FB9-B048-B28C-DA8BEA942AFC}"/>
              </a:ext>
            </a:extLst>
          </p:cNvPr>
          <p:cNvSpPr/>
          <p:nvPr/>
        </p:nvSpPr>
        <p:spPr>
          <a:xfrm>
            <a:off x="685800" y="5885688"/>
            <a:ext cx="7778496" cy="646331"/>
          </a:xfrm>
          <a:prstGeom prst="rect">
            <a:avLst/>
          </a:prstGeom>
        </p:spPr>
        <p:txBody>
          <a:bodyPr wrap="square">
            <a:spAutoFit/>
          </a:bodyPr>
          <a:lstStyle/>
          <a:p>
            <a:r>
              <a:rPr lang="en-US" dirty="0">
                <a:latin typeface="Souvenir"/>
              </a:rPr>
              <a:t>using the STU_NUM in the STUDENT table you are able to look up (determine) that student’s last name, grade point average, phone number, and so on </a:t>
            </a:r>
            <a:endParaRPr lang="en-US" dirty="0"/>
          </a:p>
        </p:txBody>
      </p:sp>
    </p:spTree>
    <p:extLst>
      <p:ext uri="{BB962C8B-B14F-4D97-AF65-F5344CB8AC3E}">
        <p14:creationId xmlns:p14="http://schemas.microsoft.com/office/powerpoint/2010/main" val="230673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DFB7-4165-DB4D-95B9-32938C4CA376}"/>
              </a:ext>
            </a:extLst>
          </p:cNvPr>
          <p:cNvSpPr>
            <a:spLocks noGrp="1"/>
          </p:cNvSpPr>
          <p:nvPr>
            <p:ph type="title"/>
          </p:nvPr>
        </p:nvSpPr>
        <p:spPr/>
        <p:txBody>
          <a:bodyPr/>
          <a:lstStyle/>
          <a:p>
            <a:r>
              <a:rPr lang="en-US" dirty="0"/>
              <a:t>Key as a determinant - shorthand</a:t>
            </a:r>
          </a:p>
        </p:txBody>
      </p:sp>
      <p:sp>
        <p:nvSpPr>
          <p:cNvPr id="3" name="Content Placeholder 2">
            <a:extLst>
              <a:ext uri="{FF2B5EF4-FFF2-40B4-BE49-F238E27FC236}">
                <a16:creationId xmlns:a16="http://schemas.microsoft.com/office/drawing/2014/main" id="{DA43E907-4F6C-3B4A-9EC5-382F2C19CF6A}"/>
              </a:ext>
            </a:extLst>
          </p:cNvPr>
          <p:cNvSpPr>
            <a:spLocks noGrp="1"/>
          </p:cNvSpPr>
          <p:nvPr>
            <p:ph sz="quarter" idx="1"/>
          </p:nvPr>
        </p:nvSpPr>
        <p:spPr/>
        <p:txBody>
          <a:bodyPr/>
          <a:lstStyle/>
          <a:p>
            <a:r>
              <a:rPr lang="en-US" dirty="0"/>
              <a:t>The shorthand notation for                                       “A determines B” is A → B </a:t>
            </a:r>
          </a:p>
          <a:p>
            <a:pPr lvl="1"/>
            <a:r>
              <a:rPr lang="en-US" dirty="0"/>
              <a:t>If A determines B, C, and D, you write A → B, C, D </a:t>
            </a:r>
          </a:p>
          <a:p>
            <a:endParaRPr lang="en-US" dirty="0"/>
          </a:p>
        </p:txBody>
      </p:sp>
      <p:sp>
        <p:nvSpPr>
          <p:cNvPr id="4" name="Date Placeholder 3">
            <a:extLst>
              <a:ext uri="{FF2B5EF4-FFF2-40B4-BE49-F238E27FC236}">
                <a16:creationId xmlns:a16="http://schemas.microsoft.com/office/drawing/2014/main" id="{69BCE69A-BF95-014F-8861-9F7590FEE326}"/>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20B26343-5919-A548-A465-830AD4212282}"/>
              </a:ext>
            </a:extLst>
          </p:cNvPr>
          <p:cNvSpPr>
            <a:spLocks noGrp="1"/>
          </p:cNvSpPr>
          <p:nvPr>
            <p:ph type="sldNum" sz="quarter" idx="15"/>
          </p:nvPr>
        </p:nvSpPr>
        <p:spPr/>
        <p:txBody>
          <a:bodyPr/>
          <a:lstStyle/>
          <a:p>
            <a:pPr>
              <a:defRPr/>
            </a:pPr>
            <a:fld id="{F350D435-2DCA-4D63-B007-D33EC4F44F07}"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E302C62C-88CF-3E4C-8069-C4C55C7FB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3017441"/>
            <a:ext cx="8001000" cy="1750219"/>
          </a:xfrm>
          <a:prstGeom prst="rect">
            <a:avLst/>
          </a:prstGeom>
        </p:spPr>
      </p:pic>
      <p:sp>
        <p:nvSpPr>
          <p:cNvPr id="7" name="Rectangle 6">
            <a:extLst>
              <a:ext uri="{FF2B5EF4-FFF2-40B4-BE49-F238E27FC236}">
                <a16:creationId xmlns:a16="http://schemas.microsoft.com/office/drawing/2014/main" id="{083853D8-EAD6-5A47-A542-4766ECEE9C7D}"/>
              </a:ext>
            </a:extLst>
          </p:cNvPr>
          <p:cNvSpPr/>
          <p:nvPr/>
        </p:nvSpPr>
        <p:spPr>
          <a:xfrm>
            <a:off x="685800" y="4862103"/>
            <a:ext cx="7543800" cy="1477328"/>
          </a:xfrm>
          <a:prstGeom prst="rect">
            <a:avLst/>
          </a:prstGeom>
        </p:spPr>
        <p:txBody>
          <a:bodyPr wrap="square">
            <a:spAutoFit/>
          </a:bodyPr>
          <a:lstStyle/>
          <a:p>
            <a:r>
              <a:rPr lang="en-US" dirty="0">
                <a:latin typeface="Souvenir"/>
              </a:rPr>
              <a:t>Examples from Student Table</a:t>
            </a:r>
          </a:p>
          <a:p>
            <a:endParaRPr lang="en-US" dirty="0">
              <a:latin typeface="Souvenir"/>
            </a:endParaRPr>
          </a:p>
          <a:p>
            <a:pPr marL="342900" indent="-342900">
              <a:buAutoNum type="alphaLcParenR"/>
            </a:pPr>
            <a:r>
              <a:rPr lang="en-US" dirty="0">
                <a:latin typeface="Souvenir"/>
              </a:rPr>
              <a:t>STU_NUM </a:t>
            </a:r>
            <a:r>
              <a:rPr lang="en-US" dirty="0">
                <a:latin typeface="Symbol" pitchFamily="2" charset="2"/>
              </a:rPr>
              <a:t>→ </a:t>
            </a:r>
            <a:r>
              <a:rPr lang="en-US" dirty="0">
                <a:latin typeface="Souvenir"/>
              </a:rPr>
              <a:t>STU_LNAME</a:t>
            </a:r>
          </a:p>
          <a:p>
            <a:pPr marL="342900" indent="-342900">
              <a:buFontTx/>
              <a:buAutoNum type="alphaLcParenR"/>
            </a:pPr>
            <a:r>
              <a:rPr lang="en-US" dirty="0"/>
              <a:t>STU_NUM → STU_LNAME, STU_FNAME, STU_INIT </a:t>
            </a:r>
          </a:p>
          <a:p>
            <a:pPr marL="342900" indent="-342900">
              <a:buAutoNum type="alphaLcParenR"/>
            </a:pPr>
            <a:endParaRPr lang="en-US" dirty="0"/>
          </a:p>
        </p:txBody>
      </p:sp>
    </p:spTree>
    <p:extLst>
      <p:ext uri="{BB962C8B-B14F-4D97-AF65-F5344CB8AC3E}">
        <p14:creationId xmlns:p14="http://schemas.microsoft.com/office/powerpoint/2010/main" val="24715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DFB7-4165-DB4D-95B9-32938C4CA376}"/>
              </a:ext>
            </a:extLst>
          </p:cNvPr>
          <p:cNvSpPr>
            <a:spLocks noGrp="1"/>
          </p:cNvSpPr>
          <p:nvPr>
            <p:ph type="title"/>
          </p:nvPr>
        </p:nvSpPr>
        <p:spPr/>
        <p:txBody>
          <a:bodyPr/>
          <a:lstStyle/>
          <a:p>
            <a:r>
              <a:rPr lang="en-US" dirty="0"/>
              <a:t>Key as a determinant - shorthand</a:t>
            </a:r>
          </a:p>
        </p:txBody>
      </p:sp>
      <p:sp>
        <p:nvSpPr>
          <p:cNvPr id="3" name="Content Placeholder 2">
            <a:extLst>
              <a:ext uri="{FF2B5EF4-FFF2-40B4-BE49-F238E27FC236}">
                <a16:creationId xmlns:a16="http://schemas.microsoft.com/office/drawing/2014/main" id="{DA43E907-4F6C-3B4A-9EC5-382F2C19CF6A}"/>
              </a:ext>
            </a:extLst>
          </p:cNvPr>
          <p:cNvSpPr>
            <a:spLocks noGrp="1"/>
          </p:cNvSpPr>
          <p:nvPr>
            <p:ph sz="quarter" idx="1"/>
          </p:nvPr>
        </p:nvSpPr>
        <p:spPr/>
        <p:txBody>
          <a:bodyPr/>
          <a:lstStyle/>
          <a:p>
            <a:endParaRPr lang="en-US" dirty="0"/>
          </a:p>
        </p:txBody>
      </p:sp>
      <p:sp>
        <p:nvSpPr>
          <p:cNvPr id="4" name="Date Placeholder 3">
            <a:extLst>
              <a:ext uri="{FF2B5EF4-FFF2-40B4-BE49-F238E27FC236}">
                <a16:creationId xmlns:a16="http://schemas.microsoft.com/office/drawing/2014/main" id="{69BCE69A-BF95-014F-8861-9F7590FEE326}"/>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20B26343-5919-A548-A465-830AD4212282}"/>
              </a:ext>
            </a:extLst>
          </p:cNvPr>
          <p:cNvSpPr>
            <a:spLocks noGrp="1"/>
          </p:cNvSpPr>
          <p:nvPr>
            <p:ph type="sldNum" sz="quarter" idx="15"/>
          </p:nvPr>
        </p:nvSpPr>
        <p:spPr/>
        <p:txBody>
          <a:bodyPr/>
          <a:lstStyle/>
          <a:p>
            <a:pPr>
              <a:defRPr/>
            </a:pPr>
            <a:fld id="{F350D435-2DCA-4D63-B007-D33EC4F44F07}"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E302C62C-88CF-3E4C-8069-C4C55C7FB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16" y="1981200"/>
            <a:ext cx="8001000" cy="1750219"/>
          </a:xfrm>
          <a:prstGeom prst="rect">
            <a:avLst/>
          </a:prstGeom>
        </p:spPr>
      </p:pic>
      <p:sp>
        <p:nvSpPr>
          <p:cNvPr id="7" name="Rectangle 6">
            <a:extLst>
              <a:ext uri="{FF2B5EF4-FFF2-40B4-BE49-F238E27FC236}">
                <a16:creationId xmlns:a16="http://schemas.microsoft.com/office/drawing/2014/main" id="{083853D8-EAD6-5A47-A542-4766ECEE9C7D}"/>
              </a:ext>
            </a:extLst>
          </p:cNvPr>
          <p:cNvSpPr/>
          <p:nvPr/>
        </p:nvSpPr>
        <p:spPr>
          <a:xfrm>
            <a:off x="661416" y="3944461"/>
            <a:ext cx="7543800" cy="3139321"/>
          </a:xfrm>
          <a:prstGeom prst="rect">
            <a:avLst/>
          </a:prstGeom>
        </p:spPr>
        <p:txBody>
          <a:bodyPr wrap="square">
            <a:spAutoFit/>
          </a:bodyPr>
          <a:lstStyle/>
          <a:p>
            <a:r>
              <a:rPr lang="en-US" dirty="0">
                <a:latin typeface="Souvenir"/>
              </a:rPr>
              <a:t>Quiz !!!</a:t>
            </a:r>
          </a:p>
          <a:p>
            <a:endParaRPr lang="en-US" dirty="0">
              <a:latin typeface="Souvenir"/>
            </a:endParaRPr>
          </a:p>
          <a:p>
            <a:r>
              <a:rPr lang="en-US" dirty="0">
                <a:latin typeface="Souvenir"/>
              </a:rPr>
              <a:t>Can STU_LNAME </a:t>
            </a:r>
            <a:r>
              <a:rPr lang="en-US" dirty="0"/>
              <a:t>→</a:t>
            </a:r>
            <a:r>
              <a:rPr lang="en-US" dirty="0">
                <a:latin typeface="Souvenir"/>
                <a:sym typeface="Wingdings" pitchFamily="2" charset="2"/>
              </a:rPr>
              <a:t> </a:t>
            </a:r>
            <a:r>
              <a:rPr lang="en-US" dirty="0"/>
              <a:t>STU_NUM</a:t>
            </a:r>
          </a:p>
          <a:p>
            <a:endParaRPr lang="en-US" dirty="0"/>
          </a:p>
          <a:p>
            <a:r>
              <a:rPr lang="en-US" dirty="0"/>
              <a:t>Solution: No, since it is quite possible for several students to have the </a:t>
            </a:r>
            <a:r>
              <a:rPr lang="en-US" b="1" dirty="0"/>
              <a:t>same last name </a:t>
            </a:r>
          </a:p>
          <a:p>
            <a:endParaRPr lang="en-US" dirty="0"/>
          </a:p>
          <a:p>
            <a:r>
              <a:rPr lang="en-US" dirty="0"/>
              <a:t>*Concept of Determination is very important for Functional Dependencies which we will see later in detail</a:t>
            </a:r>
            <a:endParaRPr lang="en-US" b="1" dirty="0"/>
          </a:p>
          <a:p>
            <a:endParaRPr lang="en-US" dirty="0"/>
          </a:p>
          <a:p>
            <a:pPr marL="342900" indent="-342900">
              <a:buAutoNum type="alphaLcParenR"/>
            </a:pPr>
            <a:endParaRPr lang="en-US" dirty="0"/>
          </a:p>
        </p:txBody>
      </p:sp>
    </p:spTree>
    <p:extLst>
      <p:ext uri="{BB962C8B-B14F-4D97-AF65-F5344CB8AC3E}">
        <p14:creationId xmlns:p14="http://schemas.microsoft.com/office/powerpoint/2010/main" val="35281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C665-15C1-3244-B78D-2CE4B2C1D812}"/>
              </a:ext>
            </a:extLst>
          </p:cNvPr>
          <p:cNvSpPr>
            <a:spLocks noGrp="1"/>
          </p:cNvSpPr>
          <p:nvPr>
            <p:ph type="title"/>
          </p:nvPr>
        </p:nvSpPr>
        <p:spPr/>
        <p:txBody>
          <a:bodyPr/>
          <a:lstStyle/>
          <a:p>
            <a:r>
              <a:rPr lang="en-US" dirty="0"/>
              <a:t>Types of Keys</a:t>
            </a:r>
          </a:p>
        </p:txBody>
      </p:sp>
      <p:sp>
        <p:nvSpPr>
          <p:cNvPr id="3" name="Content Placeholder 2">
            <a:extLst>
              <a:ext uri="{FF2B5EF4-FFF2-40B4-BE49-F238E27FC236}">
                <a16:creationId xmlns:a16="http://schemas.microsoft.com/office/drawing/2014/main" id="{79149A80-ED46-8C44-B652-9C22E0ABD3E7}"/>
              </a:ext>
            </a:extLst>
          </p:cNvPr>
          <p:cNvSpPr>
            <a:spLocks noGrp="1"/>
          </p:cNvSpPr>
          <p:nvPr>
            <p:ph sz="quarter" idx="1"/>
          </p:nvPr>
        </p:nvSpPr>
        <p:spPr/>
        <p:txBody>
          <a:bodyPr/>
          <a:lstStyle/>
          <a:p>
            <a:r>
              <a:rPr lang="en-US" dirty="0"/>
              <a:t>Super Key</a:t>
            </a:r>
          </a:p>
          <a:p>
            <a:r>
              <a:rPr lang="en-US" dirty="0"/>
              <a:t>Candidate Key</a:t>
            </a:r>
          </a:p>
          <a:p>
            <a:r>
              <a:rPr lang="en-US" dirty="0"/>
              <a:t>Primary Key</a:t>
            </a:r>
          </a:p>
          <a:p>
            <a:r>
              <a:rPr lang="en-US" dirty="0"/>
              <a:t>Alternate Key</a:t>
            </a:r>
          </a:p>
          <a:p>
            <a:r>
              <a:rPr lang="en-US" dirty="0"/>
              <a:t>Foreign Key</a:t>
            </a:r>
          </a:p>
          <a:p>
            <a:r>
              <a:rPr lang="en-US" dirty="0"/>
              <a:t>Surrogate Key</a:t>
            </a:r>
          </a:p>
        </p:txBody>
      </p:sp>
      <p:sp>
        <p:nvSpPr>
          <p:cNvPr id="4" name="Date Placeholder 3">
            <a:extLst>
              <a:ext uri="{FF2B5EF4-FFF2-40B4-BE49-F238E27FC236}">
                <a16:creationId xmlns:a16="http://schemas.microsoft.com/office/drawing/2014/main" id="{EB537E68-3015-3641-8B09-8B99C975D839}"/>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F30E9EF-3EE6-8B47-8C0D-2F46888E39D5}"/>
              </a:ext>
            </a:extLst>
          </p:cNvPr>
          <p:cNvSpPr>
            <a:spLocks noGrp="1"/>
          </p:cNvSpPr>
          <p:nvPr>
            <p:ph type="sldNum" sz="quarter" idx="15"/>
          </p:nvPr>
        </p:nvSpPr>
        <p:spPr/>
        <p:txBody>
          <a:bodyPr/>
          <a:lstStyle/>
          <a:p>
            <a:pPr>
              <a:defRPr/>
            </a:pPr>
            <a:fld id="{F350D435-2DCA-4D63-B007-D33EC4F44F07}" type="slidenum">
              <a:rPr lang="en-US" altLang="en-US" smtClean="0"/>
              <a:pPr>
                <a:defRPr/>
              </a:pPr>
              <a:t>17</a:t>
            </a:fld>
            <a:endParaRPr lang="en-US" altLang="en-US"/>
          </a:p>
        </p:txBody>
      </p:sp>
    </p:spTree>
    <p:extLst>
      <p:ext uri="{BB962C8B-B14F-4D97-AF65-F5344CB8AC3E}">
        <p14:creationId xmlns:p14="http://schemas.microsoft.com/office/powerpoint/2010/main" val="242754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0C618-A5A3-EA4E-8CBB-BC3FC65CC1D2}"/>
              </a:ext>
            </a:extLst>
          </p:cNvPr>
          <p:cNvSpPr>
            <a:spLocks noGrp="1"/>
          </p:cNvSpPr>
          <p:nvPr>
            <p:ph sz="quarter" idx="1"/>
          </p:nvPr>
        </p:nvSpPr>
        <p:spPr/>
        <p:txBody>
          <a:bodyPr/>
          <a:lstStyle/>
          <a:p>
            <a:r>
              <a:rPr lang="en-GB" dirty="0"/>
              <a:t>An attribute, or set of attributes, that uniquely identifies a tuple within a relation.</a:t>
            </a:r>
          </a:p>
          <a:p>
            <a:pPr lvl="1"/>
            <a:r>
              <a:rPr lang="en-US" dirty="0"/>
              <a:t>i.e. it determines all of a row’s attributes </a:t>
            </a:r>
            <a:endParaRPr lang="en-GB" dirty="0"/>
          </a:p>
          <a:p>
            <a:r>
              <a:rPr lang="en-US" dirty="0"/>
              <a:t>Example</a:t>
            </a:r>
          </a:p>
          <a:p>
            <a:endParaRPr lang="en-US" dirty="0"/>
          </a:p>
          <a:p>
            <a:endParaRPr lang="en-US" dirty="0"/>
          </a:p>
          <a:p>
            <a:pPr marL="0" indent="0">
              <a:buNone/>
            </a:pPr>
            <a:endParaRPr lang="en-US" dirty="0"/>
          </a:p>
          <a:p>
            <a:r>
              <a:rPr lang="en-US" dirty="0"/>
              <a:t>Possible Super Keys</a:t>
            </a:r>
          </a:p>
        </p:txBody>
      </p:sp>
      <p:sp>
        <p:nvSpPr>
          <p:cNvPr id="2" name="Title 1">
            <a:extLst>
              <a:ext uri="{FF2B5EF4-FFF2-40B4-BE49-F238E27FC236}">
                <a16:creationId xmlns:a16="http://schemas.microsoft.com/office/drawing/2014/main" id="{55CA0A07-3605-0642-BE0E-BA2696B40ED4}"/>
              </a:ext>
            </a:extLst>
          </p:cNvPr>
          <p:cNvSpPr>
            <a:spLocks noGrp="1"/>
          </p:cNvSpPr>
          <p:nvPr>
            <p:ph type="title"/>
          </p:nvPr>
        </p:nvSpPr>
        <p:spPr/>
        <p:txBody>
          <a:bodyPr/>
          <a:lstStyle/>
          <a:p>
            <a:r>
              <a:rPr lang="en-US" dirty="0"/>
              <a:t>Super Key</a:t>
            </a:r>
          </a:p>
        </p:txBody>
      </p:sp>
      <p:sp>
        <p:nvSpPr>
          <p:cNvPr id="4" name="Date Placeholder 3">
            <a:extLst>
              <a:ext uri="{FF2B5EF4-FFF2-40B4-BE49-F238E27FC236}">
                <a16:creationId xmlns:a16="http://schemas.microsoft.com/office/drawing/2014/main" id="{DD6A3751-2122-FD4B-A6B7-02F86A87F22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32ADBBF1-C4F0-1D48-BF2B-81029D9FDB9B}"/>
              </a:ext>
            </a:extLst>
          </p:cNvPr>
          <p:cNvSpPr>
            <a:spLocks noGrp="1"/>
          </p:cNvSpPr>
          <p:nvPr>
            <p:ph type="sldNum" sz="quarter" idx="15"/>
          </p:nvPr>
        </p:nvSpPr>
        <p:spPr/>
        <p:txBody>
          <a:bodyPr/>
          <a:lstStyle/>
          <a:p>
            <a:pPr>
              <a:defRPr/>
            </a:pPr>
            <a:fld id="{F350D435-2DCA-4D63-B007-D33EC4F44F07}" type="slidenum">
              <a:rPr lang="en-US" altLang="en-US" smtClean="0"/>
              <a:pPr>
                <a:defRPr/>
              </a:pPr>
              <a:t>18</a:t>
            </a:fld>
            <a:endParaRPr lang="en-US" altLang="en-US"/>
          </a:p>
        </p:txBody>
      </p:sp>
      <p:pic>
        <p:nvPicPr>
          <p:cNvPr id="6" name="Picture 6">
            <a:extLst>
              <a:ext uri="{FF2B5EF4-FFF2-40B4-BE49-F238E27FC236}">
                <a16:creationId xmlns:a16="http://schemas.microsoft.com/office/drawing/2014/main" id="{604C12D6-C7BF-0240-9347-619AF06A4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52228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
            <a:extLst>
              <a:ext uri="{FF2B5EF4-FFF2-40B4-BE49-F238E27FC236}">
                <a16:creationId xmlns:a16="http://schemas.microsoft.com/office/drawing/2014/main" id="{E2A13761-3160-6B46-8F26-C5DCF259F343}"/>
              </a:ext>
            </a:extLst>
          </p:cNvPr>
          <p:cNvSpPr txBox="1">
            <a:spLocks noChangeArrowheads="1"/>
          </p:cNvSpPr>
          <p:nvPr/>
        </p:nvSpPr>
        <p:spPr bwMode="auto">
          <a:xfrm>
            <a:off x="1199302" y="5024056"/>
            <a:ext cx="62333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rPr>
              <a:t>{Roll#}, </a:t>
            </a:r>
          </a:p>
          <a:p>
            <a:pPr eaLnBrk="1" hangingPunct="1">
              <a:spcBef>
                <a:spcPct val="0"/>
              </a:spcBef>
              <a:buFontTx/>
              <a:buNone/>
            </a:pPr>
            <a:r>
              <a:rPr lang="en-US" altLang="en-US" sz="1800" dirty="0"/>
              <a:t>{Roll#, NIC#}, </a:t>
            </a:r>
          </a:p>
          <a:p>
            <a:pPr eaLnBrk="1" hangingPunct="1">
              <a:spcBef>
                <a:spcPct val="0"/>
              </a:spcBef>
              <a:buFontTx/>
              <a:buNone/>
            </a:pPr>
            <a:r>
              <a:rPr lang="en-US" altLang="en-US" sz="1800" dirty="0">
                <a:solidFill>
                  <a:srgbClr val="FF0000"/>
                </a:solidFill>
              </a:rPr>
              <a:t>{NIC#}</a:t>
            </a:r>
          </a:p>
          <a:p>
            <a:pPr eaLnBrk="1" hangingPunct="1">
              <a:spcBef>
                <a:spcPct val="0"/>
              </a:spcBef>
              <a:buFontTx/>
              <a:buNone/>
            </a:pPr>
            <a:r>
              <a:rPr lang="en-US" altLang="en-US" sz="1800" dirty="0"/>
              <a:t>{Roll#, FirstName, </a:t>
            </a:r>
            <a:r>
              <a:rPr lang="en-US" altLang="en-US" sz="1800" dirty="0" err="1"/>
              <a:t>LastName</a:t>
            </a:r>
            <a:r>
              <a:rPr lang="en-US" altLang="en-US" sz="1800" dirty="0"/>
              <a:t>}</a:t>
            </a:r>
          </a:p>
          <a:p>
            <a:pPr eaLnBrk="1" hangingPunct="1">
              <a:spcBef>
                <a:spcPct val="0"/>
              </a:spcBef>
              <a:buFontTx/>
              <a:buNone/>
            </a:pPr>
            <a:r>
              <a:rPr lang="en-US" altLang="en-US" sz="1800" dirty="0"/>
              <a:t>{Roll#, FirstName, </a:t>
            </a:r>
            <a:r>
              <a:rPr lang="en-US" altLang="en-US" sz="1800" dirty="0" err="1"/>
              <a:t>LastName</a:t>
            </a:r>
            <a:r>
              <a:rPr lang="en-US" altLang="en-US" sz="1800" dirty="0"/>
              <a:t>, Address, City, NIC#, </a:t>
            </a:r>
            <a:r>
              <a:rPr lang="en-US" altLang="en-US" sz="1800" dirty="0" err="1"/>
              <a:t>Deptno</a:t>
            </a:r>
            <a:r>
              <a:rPr lang="en-US" altLang="en-US" sz="1800" dirty="0"/>
              <a:t>}</a:t>
            </a:r>
          </a:p>
        </p:txBody>
      </p:sp>
      <p:grpSp>
        <p:nvGrpSpPr>
          <p:cNvPr id="12" name="Group 11">
            <a:extLst>
              <a:ext uri="{FF2B5EF4-FFF2-40B4-BE49-F238E27FC236}">
                <a16:creationId xmlns:a16="http://schemas.microsoft.com/office/drawing/2014/main" id="{877DC65B-E888-564B-B043-2720C76BF92B}"/>
              </a:ext>
            </a:extLst>
          </p:cNvPr>
          <p:cNvGrpSpPr/>
          <p:nvPr/>
        </p:nvGrpSpPr>
        <p:grpSpPr>
          <a:xfrm>
            <a:off x="2935244" y="2843784"/>
            <a:ext cx="5732241" cy="2556128"/>
            <a:chOff x="2935244" y="2843784"/>
            <a:chExt cx="5732241" cy="2556128"/>
          </a:xfrm>
        </p:grpSpPr>
        <p:sp>
          <p:nvSpPr>
            <p:cNvPr id="8" name="Oval 7">
              <a:extLst>
                <a:ext uri="{FF2B5EF4-FFF2-40B4-BE49-F238E27FC236}">
                  <a16:creationId xmlns:a16="http://schemas.microsoft.com/office/drawing/2014/main" id="{78CD21EF-EFAA-ED4D-8AFD-938D0DE3B06D}"/>
                </a:ext>
              </a:extLst>
            </p:cNvPr>
            <p:cNvSpPr/>
            <p:nvPr/>
          </p:nvSpPr>
          <p:spPr>
            <a:xfrm>
              <a:off x="2935244" y="2843784"/>
              <a:ext cx="1371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92EDD2D-34FD-F548-9233-31253321C30A}"/>
                </a:ext>
              </a:extLst>
            </p:cNvPr>
            <p:cNvCxnSpPr/>
            <p:nvPr/>
          </p:nvCxnSpPr>
          <p:spPr>
            <a:xfrm>
              <a:off x="4191000" y="2971800"/>
              <a:ext cx="2362200" cy="205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3388043-630B-7646-A433-C04FA1182CA3}"/>
                </a:ext>
              </a:extLst>
            </p:cNvPr>
            <p:cNvSpPr/>
            <p:nvPr/>
          </p:nvSpPr>
          <p:spPr>
            <a:xfrm>
              <a:off x="6251439" y="5030580"/>
              <a:ext cx="2416046" cy="369332"/>
            </a:xfrm>
            <a:prstGeom prst="rect">
              <a:avLst/>
            </a:prstGeom>
          </p:spPr>
          <p:txBody>
            <a:bodyPr wrap="none">
              <a:spAutoFit/>
            </a:bodyPr>
            <a:lstStyle/>
            <a:p>
              <a:r>
                <a:rPr lang="en-US" altLang="en-US" dirty="0"/>
                <a:t>Can be a super Key ?</a:t>
              </a:r>
              <a:endParaRPr lang="en-US" dirty="0"/>
            </a:p>
          </p:txBody>
        </p:sp>
      </p:grpSp>
    </p:spTree>
    <p:extLst>
      <p:ext uri="{BB962C8B-B14F-4D97-AF65-F5344CB8AC3E}">
        <p14:creationId xmlns:p14="http://schemas.microsoft.com/office/powerpoint/2010/main" val="124716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3E5055BC-0747-4049-8411-988160113FFD}"/>
              </a:ext>
            </a:extLst>
          </p:cNvPr>
          <p:cNvSpPr>
            <a:spLocks noGrp="1" noChangeArrowheads="1"/>
          </p:cNvSpPr>
          <p:nvPr>
            <p:ph type="title"/>
          </p:nvPr>
        </p:nvSpPr>
        <p:spPr/>
        <p:txBody>
          <a:bodyPr/>
          <a:lstStyle/>
          <a:p>
            <a:r>
              <a:rPr lang="en-US" altLang="en-US" dirty="0"/>
              <a:t>Another Example</a:t>
            </a:r>
          </a:p>
        </p:txBody>
      </p:sp>
      <p:graphicFrame>
        <p:nvGraphicFramePr>
          <p:cNvPr id="5" name="Content Placeholder 4">
            <a:extLst>
              <a:ext uri="{FF2B5EF4-FFF2-40B4-BE49-F238E27FC236}">
                <a16:creationId xmlns:a16="http://schemas.microsoft.com/office/drawing/2014/main" id="{747797DE-0E99-3D4E-B0FA-2BAFCA7B8548}"/>
              </a:ext>
            </a:extLst>
          </p:cNvPr>
          <p:cNvGraphicFramePr>
            <a:graphicFrameLocks noGrp="1"/>
          </p:cNvGraphicFramePr>
          <p:nvPr>
            <p:ph idx="1"/>
          </p:nvPr>
        </p:nvGraphicFramePr>
        <p:xfrm>
          <a:off x="457200" y="1600200"/>
          <a:ext cx="8229600" cy="147796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742">
                <a:tc>
                  <a:txBody>
                    <a:bodyPr/>
                    <a:lstStyle/>
                    <a:p>
                      <a:r>
                        <a:rPr lang="en-US" sz="1800" dirty="0">
                          <a:solidFill>
                            <a:srgbClr val="000099"/>
                          </a:solidFill>
                        </a:rPr>
                        <a:t>Roll Number</a:t>
                      </a:r>
                    </a:p>
                  </a:txBody>
                  <a:tcPr marT="45708" marB="45708"/>
                </a:tc>
                <a:tc>
                  <a:txBody>
                    <a:bodyPr/>
                    <a:lstStyle/>
                    <a:p>
                      <a:r>
                        <a:rPr lang="en-US" sz="1800" dirty="0">
                          <a:solidFill>
                            <a:srgbClr val="000099"/>
                          </a:solidFill>
                        </a:rPr>
                        <a:t>First Name</a:t>
                      </a:r>
                    </a:p>
                  </a:txBody>
                  <a:tcPr marT="45708" marB="45708"/>
                </a:tc>
                <a:tc>
                  <a:txBody>
                    <a:bodyPr/>
                    <a:lstStyle/>
                    <a:p>
                      <a:r>
                        <a:rPr lang="en-US" sz="1800" dirty="0">
                          <a:solidFill>
                            <a:srgbClr val="000099"/>
                          </a:solidFill>
                        </a:rPr>
                        <a:t>Last Name</a:t>
                      </a:r>
                    </a:p>
                  </a:txBody>
                  <a:tcPr marT="45708" marB="45708"/>
                </a:tc>
                <a:extLst>
                  <a:ext uri="{0D108BD9-81ED-4DB2-BD59-A6C34878D82A}">
                    <a16:rowId xmlns:a16="http://schemas.microsoft.com/office/drawing/2014/main" val="10000"/>
                  </a:ext>
                </a:extLst>
              </a:tr>
              <a:tr h="365736">
                <a:tc>
                  <a:txBody>
                    <a:bodyPr/>
                    <a:lstStyle/>
                    <a:p>
                      <a:r>
                        <a:rPr lang="en-US" sz="1800" dirty="0">
                          <a:solidFill>
                            <a:srgbClr val="000099"/>
                          </a:solidFill>
                        </a:rPr>
                        <a:t>CSU0001</a:t>
                      </a:r>
                    </a:p>
                  </a:txBody>
                  <a:tcPr marT="45708" marB="45708"/>
                </a:tc>
                <a:tc>
                  <a:txBody>
                    <a:bodyPr/>
                    <a:lstStyle/>
                    <a:p>
                      <a:r>
                        <a:rPr lang="en-US" sz="1800" dirty="0" err="1">
                          <a:solidFill>
                            <a:srgbClr val="000099"/>
                          </a:solidFill>
                        </a:rPr>
                        <a:t>Shabbir</a:t>
                      </a:r>
                      <a:endParaRPr lang="en-US" sz="1800" dirty="0">
                        <a:solidFill>
                          <a:srgbClr val="000099"/>
                        </a:solidFill>
                      </a:endParaRPr>
                    </a:p>
                  </a:txBody>
                  <a:tcPr marT="45708" marB="45708"/>
                </a:tc>
                <a:tc>
                  <a:txBody>
                    <a:bodyPr/>
                    <a:lstStyle/>
                    <a:p>
                      <a:r>
                        <a:rPr lang="en-US" sz="1800" dirty="0">
                          <a:solidFill>
                            <a:srgbClr val="000099"/>
                          </a:solidFill>
                        </a:rPr>
                        <a:t>Khan</a:t>
                      </a:r>
                    </a:p>
                  </a:txBody>
                  <a:tcPr marT="45708" marB="45708"/>
                </a:tc>
                <a:extLst>
                  <a:ext uri="{0D108BD9-81ED-4DB2-BD59-A6C34878D82A}">
                    <a16:rowId xmlns:a16="http://schemas.microsoft.com/office/drawing/2014/main" val="10001"/>
                  </a:ext>
                </a:extLst>
              </a:tr>
              <a:tr h="370742">
                <a:tc>
                  <a:txBody>
                    <a:bodyPr/>
                    <a:lstStyle/>
                    <a:p>
                      <a:r>
                        <a:rPr lang="en-US" sz="1800" dirty="0">
                          <a:solidFill>
                            <a:srgbClr val="000099"/>
                          </a:solidFill>
                        </a:rPr>
                        <a:t>CSU0002</a:t>
                      </a:r>
                    </a:p>
                  </a:txBody>
                  <a:tcPr marT="45708" marB="45708"/>
                </a:tc>
                <a:tc>
                  <a:txBody>
                    <a:bodyPr/>
                    <a:lstStyle/>
                    <a:p>
                      <a:r>
                        <a:rPr lang="en-US" sz="1800" dirty="0">
                          <a:solidFill>
                            <a:srgbClr val="000099"/>
                          </a:solidFill>
                        </a:rPr>
                        <a:t>Aslam</a:t>
                      </a:r>
                    </a:p>
                  </a:txBody>
                  <a:tcPr marT="45708" marB="45708"/>
                </a:tc>
                <a:tc>
                  <a:txBody>
                    <a:bodyPr/>
                    <a:lstStyle/>
                    <a:p>
                      <a:r>
                        <a:rPr lang="en-US" sz="1800" dirty="0">
                          <a:solidFill>
                            <a:srgbClr val="000099"/>
                          </a:solidFill>
                        </a:rPr>
                        <a:t>Bhai</a:t>
                      </a:r>
                    </a:p>
                  </a:txBody>
                  <a:tcPr marT="45708" marB="45708"/>
                </a:tc>
                <a:extLst>
                  <a:ext uri="{0D108BD9-81ED-4DB2-BD59-A6C34878D82A}">
                    <a16:rowId xmlns:a16="http://schemas.microsoft.com/office/drawing/2014/main" val="10002"/>
                  </a:ext>
                </a:extLst>
              </a:tr>
              <a:tr h="370742">
                <a:tc>
                  <a:txBody>
                    <a:bodyPr/>
                    <a:lstStyle/>
                    <a:p>
                      <a:r>
                        <a:rPr lang="en-US" sz="1800" dirty="0">
                          <a:solidFill>
                            <a:srgbClr val="000099"/>
                          </a:solidFill>
                        </a:rPr>
                        <a:t>CSU0003</a:t>
                      </a:r>
                    </a:p>
                  </a:txBody>
                  <a:tcPr marT="45708" marB="45708"/>
                </a:tc>
                <a:tc>
                  <a:txBody>
                    <a:bodyPr/>
                    <a:lstStyle/>
                    <a:p>
                      <a:r>
                        <a:rPr lang="en-US" sz="1800" dirty="0">
                          <a:solidFill>
                            <a:srgbClr val="000099"/>
                          </a:solidFill>
                        </a:rPr>
                        <a:t>Irfan</a:t>
                      </a:r>
                    </a:p>
                  </a:txBody>
                  <a:tcPr marT="45708" marB="45708"/>
                </a:tc>
                <a:tc>
                  <a:txBody>
                    <a:bodyPr/>
                    <a:lstStyle/>
                    <a:p>
                      <a:r>
                        <a:rPr lang="en-US" sz="1800" dirty="0">
                          <a:solidFill>
                            <a:srgbClr val="000099"/>
                          </a:solidFill>
                        </a:rPr>
                        <a:t>Ali</a:t>
                      </a:r>
                    </a:p>
                  </a:txBody>
                  <a:tcPr marT="45708" marB="45708"/>
                </a:tc>
                <a:extLst>
                  <a:ext uri="{0D108BD9-81ED-4DB2-BD59-A6C34878D82A}">
                    <a16:rowId xmlns:a16="http://schemas.microsoft.com/office/drawing/2014/main" val="10003"/>
                  </a:ext>
                </a:extLst>
              </a:tr>
            </a:tbl>
          </a:graphicData>
        </a:graphic>
      </p:graphicFrame>
      <p:sp>
        <p:nvSpPr>
          <p:cNvPr id="98329" name="TextBox 5">
            <a:extLst>
              <a:ext uri="{FF2B5EF4-FFF2-40B4-BE49-F238E27FC236}">
                <a16:creationId xmlns:a16="http://schemas.microsoft.com/office/drawing/2014/main" id="{B151D34B-06CE-DB41-B3B0-439F31A601A1}"/>
              </a:ext>
            </a:extLst>
          </p:cNvPr>
          <p:cNvSpPr txBox="1">
            <a:spLocks noChangeArrowheads="1"/>
          </p:cNvSpPr>
          <p:nvPr/>
        </p:nvSpPr>
        <p:spPr bwMode="auto">
          <a:xfrm>
            <a:off x="990600" y="3352800"/>
            <a:ext cx="693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Now we have the following as super keys</a:t>
            </a:r>
          </a:p>
        </p:txBody>
      </p:sp>
      <p:graphicFrame>
        <p:nvGraphicFramePr>
          <p:cNvPr id="8" name="Content Placeholder 4">
            <a:extLst>
              <a:ext uri="{FF2B5EF4-FFF2-40B4-BE49-F238E27FC236}">
                <a16:creationId xmlns:a16="http://schemas.microsoft.com/office/drawing/2014/main" id="{F2C1C405-738F-7B4E-996C-31ECABCE9111}"/>
              </a:ext>
            </a:extLst>
          </p:cNvPr>
          <p:cNvGraphicFramePr>
            <a:graphicFrameLocks/>
          </p:cNvGraphicFramePr>
          <p:nvPr/>
        </p:nvGraphicFramePr>
        <p:xfrm>
          <a:off x="609600" y="4267200"/>
          <a:ext cx="8229600" cy="1295400"/>
        </p:xfrm>
        <a:graphic>
          <a:graphicData uri="http://schemas.openxmlformats.org/drawingml/2006/table">
            <a:tbl>
              <a:tblPr firstRow="1" bandRow="1">
                <a:tableStyleId>{5DA37D80-6434-44D0-A028-1B22A696006F}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3233">
                <a:tc>
                  <a:txBody>
                    <a:bodyPr/>
                    <a:lstStyle/>
                    <a:p>
                      <a:r>
                        <a:rPr lang="en-US" dirty="0"/>
                        <a:t>Roll Number</a:t>
                      </a:r>
                      <a:endParaRPr lang="en-US" dirty="0">
                        <a:solidFill>
                          <a:srgbClr val="000099"/>
                        </a:solidFill>
                      </a:endParaRPr>
                    </a:p>
                  </a:txBody>
                  <a:tcPr/>
                </a:tc>
                <a:tc>
                  <a:txBody>
                    <a:bodyPr/>
                    <a:lstStyle/>
                    <a:p>
                      <a:r>
                        <a:rPr lang="en-US" dirty="0"/>
                        <a:t>First Name</a:t>
                      </a:r>
                      <a:endParaRPr lang="en-US" dirty="0">
                        <a:solidFill>
                          <a:srgbClr val="000099"/>
                        </a:solidFill>
                      </a:endParaRPr>
                    </a:p>
                  </a:txBody>
                  <a:tcPr/>
                </a:tc>
                <a:tc>
                  <a:txBody>
                    <a:bodyPr/>
                    <a:lstStyle/>
                    <a:p>
                      <a:endParaRPr lang="en-US" dirty="0">
                        <a:solidFill>
                          <a:srgbClr val="000099"/>
                        </a:solidFill>
                      </a:endParaRPr>
                    </a:p>
                  </a:txBody>
                  <a:tcPr/>
                </a:tc>
                <a:extLst>
                  <a:ext uri="{0D108BD9-81ED-4DB2-BD59-A6C34878D82A}">
                    <a16:rowId xmlns:a16="http://schemas.microsoft.com/office/drawing/2014/main" val="10000"/>
                  </a:ext>
                </a:extLst>
              </a:tr>
              <a:tr h="652167">
                <a:tc>
                  <a:txBody>
                    <a:bodyPr/>
                    <a:lstStyle/>
                    <a:p>
                      <a:r>
                        <a:rPr lang="en-US" b="1" dirty="0"/>
                        <a:t>Roll Number</a:t>
                      </a:r>
                      <a:endParaRPr lang="en-US" b="1" dirty="0">
                        <a:solidFill>
                          <a:srgbClr val="000099"/>
                        </a:solidFill>
                      </a:endParaRPr>
                    </a:p>
                  </a:txBody>
                  <a:tcPr/>
                </a:tc>
                <a:tc>
                  <a:txBody>
                    <a:bodyPr/>
                    <a:lstStyle/>
                    <a:p>
                      <a:r>
                        <a:rPr lang="en-US" b="1" dirty="0"/>
                        <a:t>First Name</a:t>
                      </a:r>
                      <a:endParaRPr lang="en-US" b="1" dirty="0">
                        <a:solidFill>
                          <a:srgbClr val="000099"/>
                        </a:solidFill>
                      </a:endParaRPr>
                    </a:p>
                  </a:txBody>
                  <a:tcPr/>
                </a:tc>
                <a:tc>
                  <a:txBody>
                    <a:bodyPr/>
                    <a:lstStyle/>
                    <a:p>
                      <a:r>
                        <a:rPr lang="en-US" b="1" dirty="0"/>
                        <a:t>Last Name</a:t>
                      </a:r>
                      <a:endParaRPr lang="en-US" b="1" dirty="0">
                        <a:solidFill>
                          <a:srgbClr val="000099"/>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135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9EC-9B68-CB44-822E-FCC82E872EB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47B2A51-8C0C-4A4E-A2C0-42860462A6EA}"/>
              </a:ext>
            </a:extLst>
          </p:cNvPr>
          <p:cNvSpPr>
            <a:spLocks noGrp="1"/>
          </p:cNvSpPr>
          <p:nvPr>
            <p:ph sz="quarter" idx="1"/>
          </p:nvPr>
        </p:nvSpPr>
        <p:spPr/>
        <p:txBody>
          <a:bodyPr>
            <a:normAutofit/>
          </a:bodyPr>
          <a:lstStyle/>
          <a:p>
            <a:r>
              <a:rPr lang="en-US" dirty="0"/>
              <a:t>Relational Data Model</a:t>
            </a:r>
          </a:p>
          <a:p>
            <a:pPr lvl="1"/>
            <a:r>
              <a:rPr lang="en-US" dirty="0"/>
              <a:t>Basic Terminology</a:t>
            </a:r>
          </a:p>
          <a:p>
            <a:pPr lvl="1"/>
            <a:r>
              <a:rPr lang="en-US" dirty="0"/>
              <a:t>Mathematical Definition of a Relation</a:t>
            </a:r>
          </a:p>
          <a:p>
            <a:pPr lvl="1"/>
            <a:r>
              <a:rPr lang="en-US" dirty="0"/>
              <a:t>Relational Keys</a:t>
            </a:r>
          </a:p>
          <a:p>
            <a:pPr lvl="1"/>
            <a:r>
              <a:rPr lang="en-US" dirty="0"/>
              <a:t>Integrity Constraints</a:t>
            </a:r>
          </a:p>
        </p:txBody>
      </p:sp>
      <p:sp>
        <p:nvSpPr>
          <p:cNvPr id="4" name="Date Placeholder 3">
            <a:extLst>
              <a:ext uri="{FF2B5EF4-FFF2-40B4-BE49-F238E27FC236}">
                <a16:creationId xmlns:a16="http://schemas.microsoft.com/office/drawing/2014/main" id="{D534FF51-4A69-A643-B683-13C638917739}"/>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5DDF3EA-E539-5242-AB21-ED64450F398B}"/>
              </a:ext>
            </a:extLst>
          </p:cNvPr>
          <p:cNvSpPr>
            <a:spLocks noGrp="1"/>
          </p:cNvSpPr>
          <p:nvPr>
            <p:ph type="sldNum" sz="quarter" idx="15"/>
          </p:nvPr>
        </p:nvSpPr>
        <p:spPr/>
        <p:txBody>
          <a:bodyPr/>
          <a:lstStyle/>
          <a:p>
            <a:pPr>
              <a:defRPr/>
            </a:pPr>
            <a:fld id="{F350D435-2DCA-4D63-B007-D33EC4F44F07}" type="slidenum">
              <a:rPr lang="en-US" altLang="en-US" smtClean="0"/>
              <a:pPr>
                <a:defRPr/>
              </a:pPr>
              <a:t>2</a:t>
            </a:fld>
            <a:endParaRPr lang="en-US" altLang="en-US"/>
          </a:p>
        </p:txBody>
      </p:sp>
    </p:spTree>
    <p:extLst>
      <p:ext uri="{BB962C8B-B14F-4D97-AF65-F5344CB8AC3E}">
        <p14:creationId xmlns:p14="http://schemas.microsoft.com/office/powerpoint/2010/main" val="335078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EA3-A9F3-9944-8494-F4DAC81AA36F}"/>
              </a:ext>
            </a:extLst>
          </p:cNvPr>
          <p:cNvSpPr>
            <a:spLocks noGrp="1"/>
          </p:cNvSpPr>
          <p:nvPr>
            <p:ph type="title"/>
          </p:nvPr>
        </p:nvSpPr>
        <p:spPr/>
        <p:txBody>
          <a:bodyPr/>
          <a:lstStyle/>
          <a:p>
            <a:r>
              <a:rPr lang="en-US" dirty="0"/>
              <a:t>Candidate Key</a:t>
            </a:r>
          </a:p>
        </p:txBody>
      </p:sp>
      <p:sp>
        <p:nvSpPr>
          <p:cNvPr id="3" name="Content Placeholder 2">
            <a:extLst>
              <a:ext uri="{FF2B5EF4-FFF2-40B4-BE49-F238E27FC236}">
                <a16:creationId xmlns:a16="http://schemas.microsoft.com/office/drawing/2014/main" id="{7E619FEA-A2C3-9946-9118-3058253C9B33}"/>
              </a:ext>
            </a:extLst>
          </p:cNvPr>
          <p:cNvSpPr>
            <a:spLocks noGrp="1"/>
          </p:cNvSpPr>
          <p:nvPr>
            <p:ph sz="quarter" idx="1"/>
          </p:nvPr>
        </p:nvSpPr>
        <p:spPr/>
        <p:txBody>
          <a:bodyPr/>
          <a:lstStyle/>
          <a:p>
            <a:r>
              <a:rPr lang="en-US" dirty="0"/>
              <a:t>Definition</a:t>
            </a:r>
          </a:p>
          <a:p>
            <a:pPr lvl="1"/>
            <a:r>
              <a:rPr lang="en-US" dirty="0"/>
              <a:t>A </a:t>
            </a:r>
            <a:r>
              <a:rPr lang="en-US" b="1" dirty="0"/>
              <a:t>candidate key </a:t>
            </a:r>
            <a:r>
              <a:rPr lang="en-US" dirty="0"/>
              <a:t>can be described as a Super Key without unnecessary attributes, that is, a minimal Super Key </a:t>
            </a:r>
          </a:p>
          <a:p>
            <a:endParaRPr lang="en-US" dirty="0"/>
          </a:p>
          <a:p>
            <a:endParaRPr lang="en-US" dirty="0"/>
          </a:p>
        </p:txBody>
      </p:sp>
      <p:sp>
        <p:nvSpPr>
          <p:cNvPr id="4" name="Date Placeholder 3">
            <a:extLst>
              <a:ext uri="{FF2B5EF4-FFF2-40B4-BE49-F238E27FC236}">
                <a16:creationId xmlns:a16="http://schemas.microsoft.com/office/drawing/2014/main" id="{251028C2-B965-1B44-BA25-F7BBD6FF3A8C}"/>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2B438AA1-41B4-1B4A-A162-20DE0A7AFB58}"/>
              </a:ext>
            </a:extLst>
          </p:cNvPr>
          <p:cNvSpPr>
            <a:spLocks noGrp="1"/>
          </p:cNvSpPr>
          <p:nvPr>
            <p:ph type="sldNum" sz="quarter" idx="15"/>
          </p:nvPr>
        </p:nvSpPr>
        <p:spPr/>
        <p:txBody>
          <a:bodyPr/>
          <a:lstStyle/>
          <a:p>
            <a:pPr>
              <a:defRPr/>
            </a:pPr>
            <a:fld id="{F350D435-2DCA-4D63-B007-D33EC4F44F07}" type="slidenum">
              <a:rPr lang="en-US" altLang="en-US" smtClean="0"/>
              <a:pPr>
                <a:defRPr/>
              </a:pPr>
              <a:t>20</a:t>
            </a:fld>
            <a:endParaRPr lang="en-US" altLang="en-US"/>
          </a:p>
        </p:txBody>
      </p:sp>
    </p:spTree>
    <p:extLst>
      <p:ext uri="{BB962C8B-B14F-4D97-AF65-F5344CB8AC3E}">
        <p14:creationId xmlns:p14="http://schemas.microsoft.com/office/powerpoint/2010/main" val="89950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C887-50D6-CE47-A32E-0276749CF691}"/>
              </a:ext>
            </a:extLst>
          </p:cNvPr>
          <p:cNvSpPr>
            <a:spLocks noGrp="1"/>
          </p:cNvSpPr>
          <p:nvPr>
            <p:ph type="title"/>
          </p:nvPr>
        </p:nvSpPr>
        <p:spPr/>
        <p:txBody>
          <a:bodyPr/>
          <a:lstStyle/>
          <a:p>
            <a:r>
              <a:rPr lang="en-US" dirty="0"/>
              <a:t>Candidate Key - Example</a:t>
            </a:r>
          </a:p>
        </p:txBody>
      </p:sp>
      <p:sp>
        <p:nvSpPr>
          <p:cNvPr id="3" name="Content Placeholder 2">
            <a:extLst>
              <a:ext uri="{FF2B5EF4-FFF2-40B4-BE49-F238E27FC236}">
                <a16:creationId xmlns:a16="http://schemas.microsoft.com/office/drawing/2014/main" id="{AFD334F9-2E67-0C4C-A443-DB1024FFD92B}"/>
              </a:ext>
            </a:extLst>
          </p:cNvPr>
          <p:cNvSpPr>
            <a:spLocks noGrp="1"/>
          </p:cNvSpPr>
          <p:nvPr>
            <p:ph sz="quarter" idx="1"/>
          </p:nvPr>
        </p:nvSpPr>
        <p:spPr/>
        <p:txBody>
          <a:bodyPr>
            <a:normAutofit/>
          </a:bodyPr>
          <a:lstStyle/>
          <a:p>
            <a:endParaRPr lang="en-US" dirty="0"/>
          </a:p>
          <a:p>
            <a:endParaRPr lang="en-US" dirty="0"/>
          </a:p>
          <a:p>
            <a:endParaRPr lang="en-US" dirty="0"/>
          </a:p>
          <a:p>
            <a:endParaRPr lang="en-US" dirty="0"/>
          </a:p>
          <a:p>
            <a:r>
              <a:rPr lang="en-US" sz="2000" dirty="0"/>
              <a:t>Example Super Keys</a:t>
            </a:r>
          </a:p>
          <a:p>
            <a:pPr lvl="1"/>
            <a:r>
              <a:rPr lang="en-US" sz="2000" dirty="0"/>
              <a:t>STU_NUM </a:t>
            </a:r>
          </a:p>
          <a:p>
            <a:pPr lvl="1"/>
            <a:r>
              <a:rPr lang="en-US" sz="2000" dirty="0"/>
              <a:t>STU_NUM, STU_LNAME </a:t>
            </a:r>
          </a:p>
          <a:p>
            <a:pPr lvl="1"/>
            <a:r>
              <a:rPr lang="en-US" sz="2000" dirty="0"/>
              <a:t>STU_NUM, STU_LNAME, STU_INIT </a:t>
            </a:r>
          </a:p>
          <a:p>
            <a:pPr lvl="1"/>
            <a:endParaRPr lang="en-US" dirty="0"/>
          </a:p>
          <a:p>
            <a:pPr lvl="1"/>
            <a:endParaRPr lang="en-US" dirty="0"/>
          </a:p>
        </p:txBody>
      </p:sp>
      <p:sp>
        <p:nvSpPr>
          <p:cNvPr id="4" name="Date Placeholder 3">
            <a:extLst>
              <a:ext uri="{FF2B5EF4-FFF2-40B4-BE49-F238E27FC236}">
                <a16:creationId xmlns:a16="http://schemas.microsoft.com/office/drawing/2014/main" id="{D5BC0019-753F-CD4E-9533-E55DFAB0A904}"/>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B5AD01C7-4945-8E40-9E3E-CAAA2E177369}"/>
              </a:ext>
            </a:extLst>
          </p:cNvPr>
          <p:cNvSpPr>
            <a:spLocks noGrp="1"/>
          </p:cNvSpPr>
          <p:nvPr>
            <p:ph type="sldNum" sz="quarter" idx="15"/>
          </p:nvPr>
        </p:nvSpPr>
        <p:spPr/>
        <p:txBody>
          <a:bodyPr/>
          <a:lstStyle/>
          <a:p>
            <a:pPr>
              <a:defRPr/>
            </a:pPr>
            <a:fld id="{F350D435-2DCA-4D63-B007-D33EC4F44F07}" type="slidenum">
              <a:rPr lang="en-US" altLang="en-US" smtClean="0"/>
              <a:pPr>
                <a:defRPr/>
              </a:pPr>
              <a:t>21</a:t>
            </a:fld>
            <a:endParaRPr lang="en-US" altLang="en-US"/>
          </a:p>
        </p:txBody>
      </p:sp>
      <p:pic>
        <p:nvPicPr>
          <p:cNvPr id="6" name="Picture 5">
            <a:extLst>
              <a:ext uri="{FF2B5EF4-FFF2-40B4-BE49-F238E27FC236}">
                <a16:creationId xmlns:a16="http://schemas.microsoft.com/office/drawing/2014/main" id="{D9298CFE-0A44-804F-B0F8-C4EA8490A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1471503"/>
            <a:ext cx="8001000" cy="1750219"/>
          </a:xfrm>
          <a:prstGeom prst="rect">
            <a:avLst/>
          </a:prstGeom>
        </p:spPr>
      </p:pic>
    </p:spTree>
    <p:extLst>
      <p:ext uri="{BB962C8B-B14F-4D97-AF65-F5344CB8AC3E}">
        <p14:creationId xmlns:p14="http://schemas.microsoft.com/office/powerpoint/2010/main" val="3049564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C887-50D6-CE47-A32E-0276749CF691}"/>
              </a:ext>
            </a:extLst>
          </p:cNvPr>
          <p:cNvSpPr>
            <a:spLocks noGrp="1"/>
          </p:cNvSpPr>
          <p:nvPr>
            <p:ph type="title"/>
          </p:nvPr>
        </p:nvSpPr>
        <p:spPr/>
        <p:txBody>
          <a:bodyPr/>
          <a:lstStyle/>
          <a:p>
            <a:r>
              <a:rPr lang="en-US" dirty="0"/>
              <a:t>Candidate Key - Quiz</a:t>
            </a:r>
          </a:p>
        </p:txBody>
      </p:sp>
      <p:sp>
        <p:nvSpPr>
          <p:cNvPr id="3" name="Content Placeholder 2">
            <a:extLst>
              <a:ext uri="{FF2B5EF4-FFF2-40B4-BE49-F238E27FC236}">
                <a16:creationId xmlns:a16="http://schemas.microsoft.com/office/drawing/2014/main" id="{AFD334F9-2E67-0C4C-A443-DB1024FFD92B}"/>
              </a:ext>
            </a:extLst>
          </p:cNvPr>
          <p:cNvSpPr>
            <a:spLocks noGrp="1"/>
          </p:cNvSpPr>
          <p:nvPr>
            <p:ph sz="quarter" idx="1"/>
          </p:nvPr>
        </p:nvSpPr>
        <p:spPr/>
        <p:txBody>
          <a:bodyPr>
            <a:normAutofit/>
          </a:bodyPr>
          <a:lstStyle/>
          <a:p>
            <a:r>
              <a:rPr lang="en-US" sz="2000" dirty="0"/>
              <a:t>Is “STU_NUM, STU_LNAME” a Candidate Key ? </a:t>
            </a:r>
          </a:p>
          <a:p>
            <a:pPr lvl="1"/>
            <a:r>
              <a:rPr lang="en-US" dirty="0"/>
              <a:t>No, because STU_NUM by itself is a candidate key </a:t>
            </a:r>
          </a:p>
          <a:p>
            <a:endParaRPr lang="en-US" dirty="0"/>
          </a:p>
          <a:p>
            <a:r>
              <a:rPr lang="en-US" dirty="0"/>
              <a:t>Recall from previous slide (Added Information): </a:t>
            </a:r>
            <a:endParaRPr lang="en-GB" sz="2300" dirty="0"/>
          </a:p>
          <a:p>
            <a:pPr marL="822960" lvl="1" indent="-457200">
              <a:buFont typeface="+mj-lt"/>
              <a:buAutoNum type="arabicPeriod"/>
            </a:pPr>
            <a:r>
              <a:rPr lang="en-GB" dirty="0"/>
              <a:t>Candidate Key is a </a:t>
            </a:r>
            <a:r>
              <a:rPr lang="en-GB" dirty="0" err="1"/>
              <a:t>Superkey</a:t>
            </a:r>
            <a:r>
              <a:rPr lang="en-GB" dirty="0"/>
              <a:t> (K) such that its no proper subset is a </a:t>
            </a:r>
            <a:r>
              <a:rPr lang="en-GB" dirty="0" err="1"/>
              <a:t>superkey</a:t>
            </a:r>
            <a:r>
              <a:rPr lang="en-GB" dirty="0"/>
              <a:t> within the relation. </a:t>
            </a:r>
          </a:p>
          <a:p>
            <a:pPr lvl="2"/>
            <a:r>
              <a:rPr lang="en-GB" dirty="0"/>
              <a:t>But STU_NUM is its subset and is a </a:t>
            </a:r>
            <a:r>
              <a:rPr lang="en-GB" dirty="0" err="1"/>
              <a:t>SuperKey</a:t>
            </a:r>
            <a:r>
              <a:rPr lang="en-GB" dirty="0"/>
              <a:t> </a:t>
            </a:r>
          </a:p>
          <a:p>
            <a:pPr marL="822960" lvl="1" indent="-457200">
              <a:buFont typeface="+mj-lt"/>
              <a:buAutoNum type="arabicPeriod"/>
            </a:pPr>
            <a:r>
              <a:rPr lang="en-GB" dirty="0"/>
              <a:t>No proper subset of </a:t>
            </a:r>
            <a:r>
              <a:rPr lang="en-GB" dirty="0" err="1"/>
              <a:t>Superkey</a:t>
            </a:r>
            <a:r>
              <a:rPr lang="en-GB" dirty="0"/>
              <a:t> has the uniqueness property (irreducibility).</a:t>
            </a:r>
          </a:p>
          <a:p>
            <a:pPr marL="1097280" lvl="2" indent="-457200"/>
            <a:r>
              <a:rPr lang="en-GB" dirty="0"/>
              <a:t>But STU_NUM is its subset and posses uniqueness property </a:t>
            </a:r>
          </a:p>
          <a:p>
            <a:pPr marL="1097280" lvl="2" indent="-457200">
              <a:buFont typeface="+mj-lt"/>
              <a:buAutoNum type="arabicPeriod"/>
            </a:pPr>
            <a:endParaRPr lang="en-GB" dirty="0"/>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D5BC0019-753F-CD4E-9533-E55DFAB0A904}"/>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B5AD01C7-4945-8E40-9E3E-CAAA2E177369}"/>
              </a:ext>
            </a:extLst>
          </p:cNvPr>
          <p:cNvSpPr>
            <a:spLocks noGrp="1"/>
          </p:cNvSpPr>
          <p:nvPr>
            <p:ph type="sldNum" sz="quarter" idx="15"/>
          </p:nvPr>
        </p:nvSpPr>
        <p:spPr/>
        <p:txBody>
          <a:bodyPr/>
          <a:lstStyle/>
          <a:p>
            <a:pPr>
              <a:defRPr/>
            </a:pPr>
            <a:fld id="{F350D435-2DCA-4D63-B007-D33EC4F44F07}" type="slidenum">
              <a:rPr lang="en-US" altLang="en-US" smtClean="0"/>
              <a:pPr>
                <a:defRPr/>
              </a:pPr>
              <a:t>22</a:t>
            </a:fld>
            <a:endParaRPr lang="en-US" altLang="en-US"/>
          </a:p>
        </p:txBody>
      </p:sp>
    </p:spTree>
    <p:extLst>
      <p:ext uri="{BB962C8B-B14F-4D97-AF65-F5344CB8AC3E}">
        <p14:creationId xmlns:p14="http://schemas.microsoft.com/office/powerpoint/2010/main" val="10927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4D41-B4B1-8A43-861E-72EDB69697A4}"/>
              </a:ext>
            </a:extLst>
          </p:cNvPr>
          <p:cNvSpPr>
            <a:spLocks noGrp="1"/>
          </p:cNvSpPr>
          <p:nvPr>
            <p:ph type="title"/>
          </p:nvPr>
        </p:nvSpPr>
        <p:spPr/>
        <p:txBody>
          <a:bodyPr/>
          <a:lstStyle/>
          <a:p>
            <a:r>
              <a:rPr lang="en-US" dirty="0"/>
              <a:t>Benefit of Candidate Key</a:t>
            </a:r>
          </a:p>
        </p:txBody>
      </p:sp>
      <p:sp>
        <p:nvSpPr>
          <p:cNvPr id="3" name="Content Placeholder 2">
            <a:extLst>
              <a:ext uri="{FF2B5EF4-FFF2-40B4-BE49-F238E27FC236}">
                <a16:creationId xmlns:a16="http://schemas.microsoft.com/office/drawing/2014/main" id="{F5B8941E-F8CD-844E-AFCE-924115212E40}"/>
              </a:ext>
            </a:extLst>
          </p:cNvPr>
          <p:cNvSpPr>
            <a:spLocks noGrp="1"/>
          </p:cNvSpPr>
          <p:nvPr>
            <p:ph sz="quarter" idx="1"/>
          </p:nvPr>
        </p:nvSpPr>
        <p:spPr/>
        <p:txBody>
          <a:bodyPr/>
          <a:lstStyle/>
          <a:p>
            <a:r>
              <a:rPr lang="en-US" dirty="0"/>
              <a:t>Searching Student’s Record</a:t>
            </a:r>
          </a:p>
          <a:p>
            <a:pPr lvl="1"/>
            <a:r>
              <a:rPr lang="en-US" dirty="0"/>
              <a:t>Your Parents may not know your Roll # but using your first-name and last-name (a candidate key), fewer search records will be retrieved from the system</a:t>
            </a:r>
          </a:p>
          <a:p>
            <a:pPr lvl="1"/>
            <a:r>
              <a:rPr lang="en-US" altLang="en-US" dirty="0"/>
              <a:t>But Roll # is one of the candidate key, it gives exact record if known</a:t>
            </a:r>
          </a:p>
          <a:p>
            <a:r>
              <a:rPr lang="en-US" dirty="0"/>
              <a:t>Search account details in a Bank</a:t>
            </a:r>
          </a:p>
          <a:p>
            <a:pPr lvl="1"/>
            <a:r>
              <a:rPr lang="en-US" altLang="en-US" dirty="0"/>
              <a:t>Account holder goes to a bank without taking his/ her account number</a:t>
            </a:r>
          </a:p>
          <a:p>
            <a:pPr lvl="1"/>
            <a:r>
              <a:rPr lang="en-US" altLang="en-US" dirty="0"/>
              <a:t>Account information will be retrieved with the help candidate keys</a:t>
            </a:r>
            <a:endParaRPr lang="en-US" dirty="0"/>
          </a:p>
        </p:txBody>
      </p:sp>
      <p:sp>
        <p:nvSpPr>
          <p:cNvPr id="4" name="Date Placeholder 3">
            <a:extLst>
              <a:ext uri="{FF2B5EF4-FFF2-40B4-BE49-F238E27FC236}">
                <a16:creationId xmlns:a16="http://schemas.microsoft.com/office/drawing/2014/main" id="{AFE495EF-540C-2048-B2A5-604A5A18E12A}"/>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C115AC14-33D3-BD4E-8908-EB349CC47119}"/>
              </a:ext>
            </a:extLst>
          </p:cNvPr>
          <p:cNvSpPr>
            <a:spLocks noGrp="1"/>
          </p:cNvSpPr>
          <p:nvPr>
            <p:ph type="sldNum" sz="quarter" idx="15"/>
          </p:nvPr>
        </p:nvSpPr>
        <p:spPr/>
        <p:txBody>
          <a:bodyPr/>
          <a:lstStyle/>
          <a:p>
            <a:pPr>
              <a:defRPr/>
            </a:pPr>
            <a:fld id="{F350D435-2DCA-4D63-B007-D33EC4F44F07}" type="slidenum">
              <a:rPr lang="en-US" altLang="en-US" smtClean="0"/>
              <a:pPr>
                <a:defRPr/>
              </a:pPr>
              <a:t>23</a:t>
            </a:fld>
            <a:endParaRPr lang="en-US" altLang="en-US"/>
          </a:p>
        </p:txBody>
      </p:sp>
    </p:spTree>
    <p:extLst>
      <p:ext uri="{BB962C8B-B14F-4D97-AF65-F5344CB8AC3E}">
        <p14:creationId xmlns:p14="http://schemas.microsoft.com/office/powerpoint/2010/main" val="172256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0FBC-05CF-7B4C-9A69-A819E565ABEE}"/>
              </a:ext>
            </a:extLst>
          </p:cNvPr>
          <p:cNvSpPr>
            <a:spLocks noGrp="1"/>
          </p:cNvSpPr>
          <p:nvPr>
            <p:ph type="title"/>
          </p:nvPr>
        </p:nvSpPr>
        <p:spPr/>
        <p:txBody>
          <a:bodyPr/>
          <a:lstStyle/>
          <a:p>
            <a:r>
              <a:rPr lang="en-US" altLang="en-US" dirty="0"/>
              <a:t>Candidate Key during search</a:t>
            </a:r>
            <a:endParaRPr lang="en-US" dirty="0"/>
          </a:p>
        </p:txBody>
      </p:sp>
      <p:sp>
        <p:nvSpPr>
          <p:cNvPr id="3" name="Content Placeholder 2">
            <a:extLst>
              <a:ext uri="{FF2B5EF4-FFF2-40B4-BE49-F238E27FC236}">
                <a16:creationId xmlns:a16="http://schemas.microsoft.com/office/drawing/2014/main" id="{18FCCB64-1215-674C-BF6D-83BF4616F839}"/>
              </a:ext>
            </a:extLst>
          </p:cNvPr>
          <p:cNvSpPr>
            <a:spLocks noGrp="1"/>
          </p:cNvSpPr>
          <p:nvPr>
            <p:ph sz="quarter" idx="1"/>
          </p:nvPr>
        </p:nvSpPr>
        <p:spPr/>
        <p:txBody>
          <a:bodyPr/>
          <a:lstStyle/>
          <a:p>
            <a:endParaRPr lang="en-US" dirty="0"/>
          </a:p>
        </p:txBody>
      </p:sp>
      <p:sp>
        <p:nvSpPr>
          <p:cNvPr id="4" name="Date Placeholder 3">
            <a:extLst>
              <a:ext uri="{FF2B5EF4-FFF2-40B4-BE49-F238E27FC236}">
                <a16:creationId xmlns:a16="http://schemas.microsoft.com/office/drawing/2014/main" id="{86A7CFA5-B780-9043-97DA-1BF02078FDBF}"/>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5BB2C22C-1E34-C84E-8BB0-E7737AE9F065}"/>
              </a:ext>
            </a:extLst>
          </p:cNvPr>
          <p:cNvSpPr>
            <a:spLocks noGrp="1"/>
          </p:cNvSpPr>
          <p:nvPr>
            <p:ph type="sldNum" sz="quarter" idx="15"/>
          </p:nvPr>
        </p:nvSpPr>
        <p:spPr/>
        <p:txBody>
          <a:bodyPr/>
          <a:lstStyle/>
          <a:p>
            <a:pPr>
              <a:defRPr/>
            </a:pPr>
            <a:fld id="{F350D435-2DCA-4D63-B007-D33EC4F44F07}" type="slidenum">
              <a:rPr lang="en-US" altLang="en-US" smtClean="0"/>
              <a:pPr>
                <a:defRPr/>
              </a:pPr>
              <a:t>24</a:t>
            </a:fld>
            <a:endParaRPr lang="en-US" altLang="en-US"/>
          </a:p>
        </p:txBody>
      </p:sp>
      <p:pic>
        <p:nvPicPr>
          <p:cNvPr id="7" name="Picture 3">
            <a:extLst>
              <a:ext uri="{FF2B5EF4-FFF2-40B4-BE49-F238E27FC236}">
                <a16:creationId xmlns:a16="http://schemas.microsoft.com/office/drawing/2014/main" id="{68006AA5-7667-9049-81AA-91C6C2C39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45" y="1600200"/>
            <a:ext cx="7434263" cy="4416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8F32C7DD-CD1F-3C47-989D-FE28334A2863}"/>
              </a:ext>
            </a:extLst>
          </p:cNvPr>
          <p:cNvSpPr/>
          <p:nvPr/>
        </p:nvSpPr>
        <p:spPr>
          <a:xfrm>
            <a:off x="583501" y="6148420"/>
            <a:ext cx="8058150" cy="646331"/>
          </a:xfrm>
          <a:prstGeom prst="rect">
            <a:avLst/>
          </a:prstGeom>
        </p:spPr>
        <p:txBody>
          <a:bodyPr wrap="square">
            <a:spAutoFit/>
          </a:bodyPr>
          <a:lstStyle/>
          <a:p>
            <a:r>
              <a:rPr lang="en-US" altLang="en-US" dirty="0"/>
              <a:t>DBA can create Index on searching attributes (candidate Keys) for faster retrieval</a:t>
            </a:r>
          </a:p>
        </p:txBody>
      </p:sp>
    </p:spTree>
    <p:extLst>
      <p:ext uri="{BB962C8B-B14F-4D97-AF65-F5344CB8AC3E}">
        <p14:creationId xmlns:p14="http://schemas.microsoft.com/office/powerpoint/2010/main" val="2120386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0A67-5DE3-6741-8F49-EF421B0CE2B8}"/>
              </a:ext>
            </a:extLst>
          </p:cNvPr>
          <p:cNvSpPr>
            <a:spLocks noGrp="1"/>
          </p:cNvSpPr>
          <p:nvPr>
            <p:ph type="title"/>
          </p:nvPr>
        </p:nvSpPr>
        <p:spPr/>
        <p:txBody>
          <a:bodyPr/>
          <a:lstStyle/>
          <a:p>
            <a:r>
              <a:rPr lang="en-US" altLang="en-US" i="1" dirty="0"/>
              <a:t>Candidate Key during search …</a:t>
            </a:r>
            <a:endParaRPr lang="en-US" dirty="0"/>
          </a:p>
        </p:txBody>
      </p:sp>
      <p:sp>
        <p:nvSpPr>
          <p:cNvPr id="3" name="Content Placeholder 2">
            <a:extLst>
              <a:ext uri="{FF2B5EF4-FFF2-40B4-BE49-F238E27FC236}">
                <a16:creationId xmlns:a16="http://schemas.microsoft.com/office/drawing/2014/main" id="{BCE7FFDD-7BA5-1D46-B3D9-B2F52646FE40}"/>
              </a:ext>
            </a:extLst>
          </p:cNvPr>
          <p:cNvSpPr>
            <a:spLocks noGrp="1"/>
          </p:cNvSpPr>
          <p:nvPr>
            <p:ph sz="quarter" idx="1"/>
          </p:nvPr>
        </p:nvSpPr>
        <p:spPr/>
        <p:txBody>
          <a:bodyPr/>
          <a:lstStyle/>
          <a:p>
            <a:endParaRPr lang="en-US"/>
          </a:p>
        </p:txBody>
      </p:sp>
      <p:sp>
        <p:nvSpPr>
          <p:cNvPr id="4" name="Date Placeholder 3">
            <a:extLst>
              <a:ext uri="{FF2B5EF4-FFF2-40B4-BE49-F238E27FC236}">
                <a16:creationId xmlns:a16="http://schemas.microsoft.com/office/drawing/2014/main" id="{DEDA661D-CD9A-8E45-8F0A-88AB085AE825}"/>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723E49C9-6290-984A-A157-FA1F66FB76A8}"/>
              </a:ext>
            </a:extLst>
          </p:cNvPr>
          <p:cNvSpPr>
            <a:spLocks noGrp="1"/>
          </p:cNvSpPr>
          <p:nvPr>
            <p:ph type="sldNum" sz="quarter" idx="15"/>
          </p:nvPr>
        </p:nvSpPr>
        <p:spPr/>
        <p:txBody>
          <a:bodyPr/>
          <a:lstStyle/>
          <a:p>
            <a:pPr>
              <a:defRPr/>
            </a:pPr>
            <a:fld id="{F350D435-2DCA-4D63-B007-D33EC4F44F07}" type="slidenum">
              <a:rPr lang="en-US" altLang="en-US" smtClean="0"/>
              <a:pPr>
                <a:defRPr/>
              </a:pPr>
              <a:t>25</a:t>
            </a:fld>
            <a:endParaRPr lang="en-US" altLang="en-US"/>
          </a:p>
        </p:txBody>
      </p:sp>
      <p:pic>
        <p:nvPicPr>
          <p:cNvPr id="6" name="Picture 3">
            <a:extLst>
              <a:ext uri="{FF2B5EF4-FFF2-40B4-BE49-F238E27FC236}">
                <a16:creationId xmlns:a16="http://schemas.microsoft.com/office/drawing/2014/main" id="{C62F25FE-3F0F-4841-A629-D2DC2E7FD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45" y="1593883"/>
            <a:ext cx="8271911" cy="482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D986-961F-2947-93CB-4C75E8AC0F65}"/>
              </a:ext>
            </a:extLst>
          </p:cNvPr>
          <p:cNvSpPr>
            <a:spLocks noGrp="1"/>
          </p:cNvSpPr>
          <p:nvPr>
            <p:ph type="title"/>
          </p:nvPr>
        </p:nvSpPr>
        <p:spPr/>
        <p:txBody>
          <a:bodyPr/>
          <a:lstStyle/>
          <a:p>
            <a:r>
              <a:rPr lang="en-US" dirty="0"/>
              <a:t>Primary Key</a:t>
            </a:r>
          </a:p>
        </p:txBody>
      </p:sp>
      <p:sp>
        <p:nvSpPr>
          <p:cNvPr id="3" name="Content Placeholder 2">
            <a:extLst>
              <a:ext uri="{FF2B5EF4-FFF2-40B4-BE49-F238E27FC236}">
                <a16:creationId xmlns:a16="http://schemas.microsoft.com/office/drawing/2014/main" id="{C38B6835-3011-3D47-857D-2FEB364488DC}"/>
              </a:ext>
            </a:extLst>
          </p:cNvPr>
          <p:cNvSpPr>
            <a:spLocks noGrp="1"/>
          </p:cNvSpPr>
          <p:nvPr>
            <p:ph sz="quarter" idx="1"/>
          </p:nvPr>
        </p:nvSpPr>
        <p:spPr/>
        <p:txBody>
          <a:bodyPr>
            <a:normAutofit lnSpcReduction="10000"/>
          </a:bodyPr>
          <a:lstStyle/>
          <a:p>
            <a:r>
              <a:rPr lang="en-US" altLang="en-US" dirty="0"/>
              <a:t>A candidate key selected as the primary means of identifying rows in a relation:</a:t>
            </a:r>
          </a:p>
          <a:p>
            <a:pPr lvl="1"/>
            <a:endParaRPr lang="en-US" altLang="en-US" dirty="0"/>
          </a:p>
          <a:p>
            <a:pPr lvl="1"/>
            <a:r>
              <a:rPr lang="en-US" altLang="en-US" dirty="0"/>
              <a:t>There is one and only one primary key per relation</a:t>
            </a:r>
          </a:p>
          <a:p>
            <a:pPr lvl="1"/>
            <a:endParaRPr lang="en-US" altLang="en-US" dirty="0"/>
          </a:p>
          <a:p>
            <a:pPr lvl="1"/>
            <a:r>
              <a:rPr lang="en-US" altLang="en-US" dirty="0"/>
              <a:t>The primary key is NOT NULL and UNIQUE</a:t>
            </a:r>
          </a:p>
          <a:p>
            <a:pPr lvl="1"/>
            <a:endParaRPr lang="en-US" altLang="en-US" dirty="0"/>
          </a:p>
          <a:p>
            <a:pPr lvl="1"/>
            <a:r>
              <a:rPr lang="en-US" altLang="en-US" dirty="0"/>
              <a:t>The ideal primary key is short, numeric(alpha), indexed, fixed length and never changes</a:t>
            </a:r>
          </a:p>
          <a:p>
            <a:pPr lvl="1"/>
            <a:endParaRPr lang="en-US" altLang="en-US" dirty="0"/>
          </a:p>
          <a:p>
            <a:pPr lvl="1"/>
            <a:r>
              <a:rPr lang="en-US" altLang="en-US" dirty="0"/>
              <a:t>Key that has its ownership of an Enterprise</a:t>
            </a:r>
          </a:p>
          <a:p>
            <a:pPr lvl="1"/>
            <a:endParaRPr lang="en-US" altLang="en-US" dirty="0"/>
          </a:p>
          <a:p>
            <a:pPr lvl="1"/>
            <a:r>
              <a:rPr lang="en-US" altLang="en-US" dirty="0"/>
              <a:t>The primary key may be a </a:t>
            </a:r>
            <a:r>
              <a:rPr lang="en-US" altLang="en-US" dirty="0">
                <a:solidFill>
                  <a:srgbClr val="CC3300"/>
                </a:solidFill>
              </a:rPr>
              <a:t>composite key</a:t>
            </a:r>
          </a:p>
          <a:p>
            <a:endParaRPr lang="en-US" dirty="0"/>
          </a:p>
        </p:txBody>
      </p:sp>
      <p:sp>
        <p:nvSpPr>
          <p:cNvPr id="4" name="Date Placeholder 3">
            <a:extLst>
              <a:ext uri="{FF2B5EF4-FFF2-40B4-BE49-F238E27FC236}">
                <a16:creationId xmlns:a16="http://schemas.microsoft.com/office/drawing/2014/main" id="{3D8DDC52-07AF-1B4F-A130-A6EF62851E59}"/>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45DEA4B0-2852-AC4E-B279-D37DF1AF1F86}"/>
              </a:ext>
            </a:extLst>
          </p:cNvPr>
          <p:cNvSpPr>
            <a:spLocks noGrp="1"/>
          </p:cNvSpPr>
          <p:nvPr>
            <p:ph type="sldNum" sz="quarter" idx="15"/>
          </p:nvPr>
        </p:nvSpPr>
        <p:spPr/>
        <p:txBody>
          <a:bodyPr/>
          <a:lstStyle/>
          <a:p>
            <a:pPr>
              <a:defRPr/>
            </a:pPr>
            <a:fld id="{F350D435-2DCA-4D63-B007-D33EC4F44F07}" type="slidenum">
              <a:rPr lang="en-US" altLang="en-US" smtClean="0"/>
              <a:pPr>
                <a:defRPr/>
              </a:pPr>
              <a:t>26</a:t>
            </a:fld>
            <a:endParaRPr lang="en-US" altLang="en-US"/>
          </a:p>
        </p:txBody>
      </p:sp>
    </p:spTree>
    <p:extLst>
      <p:ext uri="{BB962C8B-B14F-4D97-AF65-F5344CB8AC3E}">
        <p14:creationId xmlns:p14="http://schemas.microsoft.com/office/powerpoint/2010/main" val="130528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3394-8182-1849-9F66-8984EBD55A3E}"/>
              </a:ext>
            </a:extLst>
          </p:cNvPr>
          <p:cNvSpPr>
            <a:spLocks noGrp="1"/>
          </p:cNvSpPr>
          <p:nvPr>
            <p:ph type="title"/>
          </p:nvPr>
        </p:nvSpPr>
        <p:spPr/>
        <p:txBody>
          <a:bodyPr/>
          <a:lstStyle/>
          <a:p>
            <a:r>
              <a:rPr lang="en-US" dirty="0"/>
              <a:t>Primary Key - Quiz</a:t>
            </a:r>
          </a:p>
        </p:txBody>
      </p:sp>
      <p:sp>
        <p:nvSpPr>
          <p:cNvPr id="3" name="Content Placeholder 2">
            <a:extLst>
              <a:ext uri="{FF2B5EF4-FFF2-40B4-BE49-F238E27FC236}">
                <a16:creationId xmlns:a16="http://schemas.microsoft.com/office/drawing/2014/main" id="{302B1DAE-FBAE-3A44-9460-8436FB2DFEFD}"/>
              </a:ext>
            </a:extLst>
          </p:cNvPr>
          <p:cNvSpPr>
            <a:spLocks noGrp="1"/>
          </p:cNvSpPr>
          <p:nvPr>
            <p:ph sz="quarter" idx="1"/>
          </p:nvPr>
        </p:nvSpPr>
        <p:spPr/>
        <p:txBody>
          <a:bodyPr/>
          <a:lstStyle/>
          <a:p>
            <a:r>
              <a:rPr lang="en-US" dirty="0"/>
              <a:t>Is Primary Key a Super Key ?</a:t>
            </a:r>
          </a:p>
          <a:p>
            <a:pPr lvl="1"/>
            <a:r>
              <a:rPr lang="en-US" dirty="0"/>
              <a:t>Yes !!!</a:t>
            </a:r>
          </a:p>
          <a:p>
            <a:pPr lvl="1"/>
            <a:r>
              <a:rPr lang="en-US" dirty="0"/>
              <a:t>a primary key is a </a:t>
            </a:r>
            <a:r>
              <a:rPr lang="en-US" dirty="0" err="1"/>
              <a:t>superkey</a:t>
            </a:r>
            <a:r>
              <a:rPr lang="en-US" dirty="0"/>
              <a:t> as well as a candidate key. </a:t>
            </a:r>
          </a:p>
          <a:p>
            <a:pPr lvl="1"/>
            <a:endParaRPr lang="en-US" dirty="0"/>
          </a:p>
        </p:txBody>
      </p:sp>
      <p:sp>
        <p:nvSpPr>
          <p:cNvPr id="4" name="Date Placeholder 3">
            <a:extLst>
              <a:ext uri="{FF2B5EF4-FFF2-40B4-BE49-F238E27FC236}">
                <a16:creationId xmlns:a16="http://schemas.microsoft.com/office/drawing/2014/main" id="{2C526DF4-5D97-2E43-AE6E-DC8FEEED8291}"/>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D570A8E9-964F-ED48-A68C-4ABE9374A0FB}"/>
              </a:ext>
            </a:extLst>
          </p:cNvPr>
          <p:cNvSpPr>
            <a:spLocks noGrp="1"/>
          </p:cNvSpPr>
          <p:nvPr>
            <p:ph type="sldNum" sz="quarter" idx="15"/>
          </p:nvPr>
        </p:nvSpPr>
        <p:spPr/>
        <p:txBody>
          <a:bodyPr/>
          <a:lstStyle/>
          <a:p>
            <a:pPr>
              <a:defRPr/>
            </a:pPr>
            <a:fld id="{F350D435-2DCA-4D63-B007-D33EC4F44F07}" type="slidenum">
              <a:rPr lang="en-US" altLang="en-US" smtClean="0"/>
              <a:pPr>
                <a:defRPr/>
              </a:pPr>
              <a:t>27</a:t>
            </a:fld>
            <a:endParaRPr lang="en-US" altLang="en-US"/>
          </a:p>
        </p:txBody>
      </p:sp>
      <p:pic>
        <p:nvPicPr>
          <p:cNvPr id="6" name="Picture 6">
            <a:extLst>
              <a:ext uri="{FF2B5EF4-FFF2-40B4-BE49-F238E27FC236}">
                <a16:creationId xmlns:a16="http://schemas.microsoft.com/office/drawing/2014/main" id="{D4A82BB0-4976-7F45-8BAC-5DB466851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05200"/>
            <a:ext cx="44767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08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1214-03D2-A149-B328-5AEAFEEFDF69}"/>
              </a:ext>
            </a:extLst>
          </p:cNvPr>
          <p:cNvSpPr>
            <a:spLocks noGrp="1"/>
          </p:cNvSpPr>
          <p:nvPr>
            <p:ph type="title"/>
          </p:nvPr>
        </p:nvSpPr>
        <p:spPr/>
        <p:txBody>
          <a:bodyPr/>
          <a:lstStyle/>
          <a:p>
            <a:r>
              <a:rPr lang="en-US" altLang="en-US" dirty="0"/>
              <a:t>Primary Keys </a:t>
            </a:r>
            <a:r>
              <a:rPr lang="en-US" altLang="en-US" i="1" dirty="0" err="1"/>
              <a:t>cont</a:t>
            </a:r>
            <a:r>
              <a:rPr lang="en-US" altLang="en-US" i="1" dirty="0"/>
              <a:t>….</a:t>
            </a:r>
            <a:endParaRPr lang="en-US" dirty="0"/>
          </a:p>
        </p:txBody>
      </p:sp>
      <p:sp>
        <p:nvSpPr>
          <p:cNvPr id="4" name="Date Placeholder 3">
            <a:extLst>
              <a:ext uri="{FF2B5EF4-FFF2-40B4-BE49-F238E27FC236}">
                <a16:creationId xmlns:a16="http://schemas.microsoft.com/office/drawing/2014/main" id="{E46F3706-648D-A549-93A2-34FD2E2EF44F}"/>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1208CC8-9904-A940-9275-1EC80E51A516}"/>
              </a:ext>
            </a:extLst>
          </p:cNvPr>
          <p:cNvSpPr>
            <a:spLocks noGrp="1"/>
          </p:cNvSpPr>
          <p:nvPr>
            <p:ph type="sldNum" sz="quarter" idx="15"/>
          </p:nvPr>
        </p:nvSpPr>
        <p:spPr/>
        <p:txBody>
          <a:bodyPr/>
          <a:lstStyle/>
          <a:p>
            <a:pPr>
              <a:defRPr/>
            </a:pPr>
            <a:fld id="{F350D435-2DCA-4D63-B007-D33EC4F44F07}" type="slidenum">
              <a:rPr lang="en-US" altLang="en-US" smtClean="0"/>
              <a:pPr>
                <a:defRPr/>
              </a:pPr>
              <a:t>28</a:t>
            </a:fld>
            <a:endParaRPr lang="en-US" altLang="en-US"/>
          </a:p>
        </p:txBody>
      </p:sp>
      <p:pic>
        <p:nvPicPr>
          <p:cNvPr id="6" name="Picture 7">
            <a:extLst>
              <a:ext uri="{FF2B5EF4-FFF2-40B4-BE49-F238E27FC236}">
                <a16:creationId xmlns:a16="http://schemas.microsoft.com/office/drawing/2014/main" id="{D7BF1F2C-49A7-304C-AA3F-C839598EF5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467600" cy="308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70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1214-03D2-A149-B328-5AEAFEEFDF69}"/>
              </a:ext>
            </a:extLst>
          </p:cNvPr>
          <p:cNvSpPr>
            <a:spLocks noGrp="1"/>
          </p:cNvSpPr>
          <p:nvPr>
            <p:ph type="title"/>
          </p:nvPr>
        </p:nvSpPr>
        <p:spPr/>
        <p:txBody>
          <a:bodyPr/>
          <a:lstStyle/>
          <a:p>
            <a:r>
              <a:rPr lang="en-US" altLang="en-US" dirty="0"/>
              <a:t>Primary Keys </a:t>
            </a:r>
            <a:r>
              <a:rPr lang="en-US" altLang="en-US" i="1" dirty="0" err="1"/>
              <a:t>cont</a:t>
            </a:r>
            <a:r>
              <a:rPr lang="en-US" altLang="en-US" i="1" dirty="0"/>
              <a:t>….</a:t>
            </a:r>
            <a:endParaRPr lang="en-US" dirty="0"/>
          </a:p>
        </p:txBody>
      </p:sp>
      <p:sp>
        <p:nvSpPr>
          <p:cNvPr id="4" name="Date Placeholder 3">
            <a:extLst>
              <a:ext uri="{FF2B5EF4-FFF2-40B4-BE49-F238E27FC236}">
                <a16:creationId xmlns:a16="http://schemas.microsoft.com/office/drawing/2014/main" id="{E46F3706-648D-A549-93A2-34FD2E2EF44F}"/>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1208CC8-9904-A940-9275-1EC80E51A516}"/>
              </a:ext>
            </a:extLst>
          </p:cNvPr>
          <p:cNvSpPr>
            <a:spLocks noGrp="1"/>
          </p:cNvSpPr>
          <p:nvPr>
            <p:ph type="sldNum" sz="quarter" idx="15"/>
          </p:nvPr>
        </p:nvSpPr>
        <p:spPr/>
        <p:txBody>
          <a:bodyPr/>
          <a:lstStyle/>
          <a:p>
            <a:pPr>
              <a:defRPr/>
            </a:pPr>
            <a:fld id="{F350D435-2DCA-4D63-B007-D33EC4F44F07}" type="slidenum">
              <a:rPr lang="en-US" altLang="en-US" smtClean="0"/>
              <a:pPr>
                <a:defRPr/>
              </a:pPr>
              <a:t>29</a:t>
            </a:fld>
            <a:endParaRPr lang="en-US" altLang="en-US"/>
          </a:p>
        </p:txBody>
      </p:sp>
      <p:sp>
        <p:nvSpPr>
          <p:cNvPr id="7" name="Content Placeholder 6">
            <a:extLst>
              <a:ext uri="{FF2B5EF4-FFF2-40B4-BE49-F238E27FC236}">
                <a16:creationId xmlns:a16="http://schemas.microsoft.com/office/drawing/2014/main" id="{D4DD35C1-14B7-9E4A-A3DD-F4B801245767}"/>
              </a:ext>
            </a:extLst>
          </p:cNvPr>
          <p:cNvSpPr>
            <a:spLocks noGrp="1"/>
          </p:cNvSpPr>
          <p:nvPr>
            <p:ph sz="quarter" idx="1"/>
          </p:nvPr>
        </p:nvSpPr>
        <p:spPr/>
        <p:txBody>
          <a:bodyPr/>
          <a:lstStyle/>
          <a:p>
            <a:pPr>
              <a:spcBef>
                <a:spcPct val="50000"/>
              </a:spcBef>
            </a:pPr>
            <a:r>
              <a:rPr lang="en-US" altLang="en-US" dirty="0"/>
              <a:t>PK is a property of an organization. </a:t>
            </a:r>
          </a:p>
          <a:p>
            <a:pPr lvl="1">
              <a:spcBef>
                <a:spcPct val="50000"/>
              </a:spcBef>
            </a:pPr>
            <a:r>
              <a:rPr lang="en-US" altLang="en-US" dirty="0"/>
              <a:t>Driving license# is a property of Ministry of Motors/ transportation, </a:t>
            </a:r>
          </a:p>
          <a:p>
            <a:pPr lvl="1">
              <a:spcBef>
                <a:spcPct val="50000"/>
              </a:spcBef>
            </a:pPr>
            <a:r>
              <a:rPr lang="en-US" altLang="en-US" dirty="0"/>
              <a:t>It must not be used PK in university or other organizations. It can be a candidate key for other organization for search purposes.</a:t>
            </a:r>
          </a:p>
          <a:p>
            <a:endParaRPr lang="en-US" dirty="0"/>
          </a:p>
        </p:txBody>
      </p:sp>
    </p:spTree>
    <p:extLst>
      <p:ext uri="{BB962C8B-B14F-4D97-AF65-F5344CB8AC3E}">
        <p14:creationId xmlns:p14="http://schemas.microsoft.com/office/powerpoint/2010/main" val="277087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F5CE-32DF-0C49-B406-E52CB9109801}"/>
              </a:ext>
            </a:extLst>
          </p:cNvPr>
          <p:cNvSpPr>
            <a:spLocks noGrp="1"/>
          </p:cNvSpPr>
          <p:nvPr>
            <p:ph type="title"/>
          </p:nvPr>
        </p:nvSpPr>
        <p:spPr/>
        <p:txBody>
          <a:bodyPr/>
          <a:lstStyle/>
          <a:p>
            <a:r>
              <a:rPr lang="en-US" dirty="0"/>
              <a:t>Data Model – a recap</a:t>
            </a:r>
          </a:p>
        </p:txBody>
      </p:sp>
      <p:sp>
        <p:nvSpPr>
          <p:cNvPr id="3" name="Content Placeholder 2">
            <a:extLst>
              <a:ext uri="{FF2B5EF4-FFF2-40B4-BE49-F238E27FC236}">
                <a16:creationId xmlns:a16="http://schemas.microsoft.com/office/drawing/2014/main" id="{D2F3AE79-0052-0D46-85EC-CD400C3F3F47}"/>
              </a:ext>
            </a:extLst>
          </p:cNvPr>
          <p:cNvSpPr>
            <a:spLocks noGrp="1"/>
          </p:cNvSpPr>
          <p:nvPr>
            <p:ph sz="quarter" idx="1"/>
          </p:nvPr>
        </p:nvSpPr>
        <p:spPr/>
        <p:txBody>
          <a:bodyPr/>
          <a:lstStyle/>
          <a:p>
            <a:r>
              <a:rPr lang="en-US" dirty="0"/>
              <a:t>Helps to understand the </a:t>
            </a:r>
            <a:r>
              <a:rPr lang="en-US" b="1" dirty="0"/>
              <a:t>complexities of the real-world</a:t>
            </a:r>
            <a:r>
              <a:rPr lang="en-US" dirty="0"/>
              <a:t> environment. </a:t>
            </a:r>
          </a:p>
          <a:p>
            <a:pPr lvl="1" algn="just"/>
            <a:r>
              <a:rPr lang="en-US" dirty="0"/>
              <a:t>reduces the </a:t>
            </a:r>
            <a:r>
              <a:rPr lang="en-US" b="1" dirty="0"/>
              <a:t>complexities of database design </a:t>
            </a:r>
            <a:r>
              <a:rPr lang="en-US" dirty="0"/>
              <a:t>to more easily understood abstractions that define </a:t>
            </a:r>
            <a:r>
              <a:rPr lang="en-US" b="1" dirty="0"/>
              <a:t>entities</a:t>
            </a:r>
            <a:r>
              <a:rPr lang="en-US" dirty="0"/>
              <a:t> and the </a:t>
            </a:r>
            <a:r>
              <a:rPr lang="en-US" b="1" dirty="0"/>
              <a:t>relations</a:t>
            </a:r>
            <a:r>
              <a:rPr lang="en-US" dirty="0"/>
              <a:t> among them. </a:t>
            </a:r>
          </a:p>
          <a:p>
            <a:pPr marL="274320" lvl="1" algn="just">
              <a:spcBef>
                <a:spcPts val="600"/>
              </a:spcBef>
              <a:buSzPct val="70000"/>
              <a:buFont typeface="Wingdings"/>
              <a:buChar char=""/>
            </a:pPr>
            <a:endParaRPr lang="en-US" sz="2400" dirty="0"/>
          </a:p>
          <a:p>
            <a:pPr marL="274320" lvl="1" algn="just">
              <a:spcBef>
                <a:spcPts val="600"/>
              </a:spcBef>
              <a:buSzPct val="70000"/>
              <a:buFont typeface="Wingdings"/>
              <a:buChar char=""/>
            </a:pPr>
            <a:r>
              <a:rPr lang="en-US" sz="2400" dirty="0"/>
              <a:t>Represents </a:t>
            </a:r>
            <a:r>
              <a:rPr lang="en-US" sz="2100" dirty="0"/>
              <a:t>data structures and their characteristics, relationships, constraints, transformations, and other constructs with the purpose of supporting a specific problem domain. </a:t>
            </a:r>
          </a:p>
          <a:p>
            <a:pPr lvl="1"/>
            <a:endParaRPr lang="en-US" dirty="0"/>
          </a:p>
          <a:p>
            <a:endParaRPr lang="en-US" dirty="0"/>
          </a:p>
        </p:txBody>
      </p:sp>
      <p:sp>
        <p:nvSpPr>
          <p:cNvPr id="4" name="Date Placeholder 3">
            <a:extLst>
              <a:ext uri="{FF2B5EF4-FFF2-40B4-BE49-F238E27FC236}">
                <a16:creationId xmlns:a16="http://schemas.microsoft.com/office/drawing/2014/main" id="{5055DD5D-B0FB-934D-8B99-753048276D6E}"/>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9CE6685A-C1F1-254B-8970-D5A58558876A}"/>
              </a:ext>
            </a:extLst>
          </p:cNvPr>
          <p:cNvSpPr>
            <a:spLocks noGrp="1"/>
          </p:cNvSpPr>
          <p:nvPr>
            <p:ph type="sldNum" sz="quarter" idx="15"/>
          </p:nvPr>
        </p:nvSpPr>
        <p:spPr/>
        <p:txBody>
          <a:bodyPr/>
          <a:lstStyle/>
          <a:p>
            <a:pPr>
              <a:defRPr/>
            </a:pPr>
            <a:fld id="{F350D435-2DCA-4D63-B007-D33EC4F44F07}" type="slidenum">
              <a:rPr lang="en-US" altLang="en-US" smtClean="0"/>
              <a:pPr>
                <a:defRPr/>
              </a:pPr>
              <a:t>3</a:t>
            </a:fld>
            <a:endParaRPr lang="en-US" altLang="en-US"/>
          </a:p>
        </p:txBody>
      </p:sp>
    </p:spTree>
    <p:extLst>
      <p:ext uri="{BB962C8B-B14F-4D97-AF65-F5344CB8AC3E}">
        <p14:creationId xmlns:p14="http://schemas.microsoft.com/office/powerpoint/2010/main" val="31359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FC30-5FC3-424C-A9DB-2E653A79DB44}"/>
              </a:ext>
            </a:extLst>
          </p:cNvPr>
          <p:cNvSpPr>
            <a:spLocks noGrp="1"/>
          </p:cNvSpPr>
          <p:nvPr>
            <p:ph type="title"/>
          </p:nvPr>
        </p:nvSpPr>
        <p:spPr/>
        <p:txBody>
          <a:bodyPr/>
          <a:lstStyle/>
          <a:p>
            <a:r>
              <a:rPr lang="en-US" altLang="en-US" sz="3200" dirty="0"/>
              <a:t>Primary Key - Samples</a:t>
            </a:r>
            <a:endParaRPr lang="en-US" dirty="0"/>
          </a:p>
        </p:txBody>
      </p:sp>
      <p:sp>
        <p:nvSpPr>
          <p:cNvPr id="4" name="Date Placeholder 3">
            <a:extLst>
              <a:ext uri="{FF2B5EF4-FFF2-40B4-BE49-F238E27FC236}">
                <a16:creationId xmlns:a16="http://schemas.microsoft.com/office/drawing/2014/main" id="{D9AB0BA5-8864-4E4D-9161-59FA5900EDC8}"/>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8940F765-E88A-E947-A757-CC8CE7B85729}"/>
              </a:ext>
            </a:extLst>
          </p:cNvPr>
          <p:cNvSpPr>
            <a:spLocks noGrp="1"/>
          </p:cNvSpPr>
          <p:nvPr>
            <p:ph type="sldNum" sz="quarter" idx="15"/>
          </p:nvPr>
        </p:nvSpPr>
        <p:spPr/>
        <p:txBody>
          <a:bodyPr/>
          <a:lstStyle/>
          <a:p>
            <a:pPr>
              <a:defRPr/>
            </a:pPr>
            <a:fld id="{F350D435-2DCA-4D63-B007-D33EC4F44F07}" type="slidenum">
              <a:rPr lang="en-US" altLang="en-US" smtClean="0"/>
              <a:pPr>
                <a:defRPr/>
              </a:pPr>
              <a:t>30</a:t>
            </a:fld>
            <a:endParaRPr lang="en-US" altLang="en-US"/>
          </a:p>
        </p:txBody>
      </p:sp>
      <p:sp>
        <p:nvSpPr>
          <p:cNvPr id="6" name="Rectangle 3">
            <a:extLst>
              <a:ext uri="{FF2B5EF4-FFF2-40B4-BE49-F238E27FC236}">
                <a16:creationId xmlns:a16="http://schemas.microsoft.com/office/drawing/2014/main" id="{44B61367-0EFD-8140-806F-F32EBD65580F}"/>
              </a:ext>
            </a:extLst>
          </p:cNvPr>
          <p:cNvSpPr txBox="1">
            <a:spLocks noChangeArrowheads="1"/>
          </p:cNvSpPr>
          <p:nvPr/>
        </p:nvSpPr>
        <p:spPr>
          <a:xfrm>
            <a:off x="457200" y="1600200"/>
            <a:ext cx="7162800" cy="45720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lnSpc>
                <a:spcPct val="80000"/>
              </a:lnSpc>
              <a:spcAft>
                <a:spcPts val="0"/>
              </a:spcAft>
              <a:buFontTx/>
              <a:buNone/>
            </a:pPr>
            <a:r>
              <a:rPr lang="en-US" altLang="en-US" sz="1400" dirty="0">
                <a:solidFill>
                  <a:srgbClr val="CC3300"/>
                </a:solidFill>
              </a:rPr>
              <a:t>512</a:t>
            </a:r>
            <a:r>
              <a:rPr lang="en-US" altLang="en-US" sz="1400" dirty="0"/>
              <a:t>235665	        Social Security Number</a:t>
            </a:r>
          </a:p>
          <a:p>
            <a:pPr fontAlgn="auto">
              <a:lnSpc>
                <a:spcPct val="80000"/>
              </a:lnSpc>
              <a:spcAft>
                <a:spcPts val="0"/>
              </a:spcAft>
              <a:buFontTx/>
              <a:buNone/>
            </a:pPr>
            <a:r>
              <a:rPr lang="en-US" altLang="en-US" sz="1400" dirty="0">
                <a:solidFill>
                  <a:srgbClr val="CC3300"/>
                </a:solidFill>
              </a:rPr>
              <a:t>610</a:t>
            </a:r>
            <a:r>
              <a:rPr lang="en-US" altLang="en-US" sz="1400" dirty="0"/>
              <a:t>112654	        (By Birth Asian, </a:t>
            </a:r>
            <a:r>
              <a:rPr lang="en-US" altLang="en-US" sz="1400" dirty="0" err="1"/>
              <a:t>Europian</a:t>
            </a:r>
            <a:r>
              <a:rPr lang="en-US" altLang="en-US" sz="1400" dirty="0"/>
              <a:t>, </a:t>
            </a:r>
            <a:r>
              <a:rPr lang="en-US" altLang="en-US" sz="1400" dirty="0" err="1"/>
              <a:t>HomeLand</a:t>
            </a:r>
            <a:r>
              <a:rPr lang="en-US" altLang="en-US" sz="1400" dirty="0"/>
              <a:t>)</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solidFill>
                  <a:srgbClr val="CC3300"/>
                </a:solidFill>
              </a:rPr>
              <a:t>2003</a:t>
            </a:r>
            <a:r>
              <a:rPr lang="en-US" altLang="en-US" sz="1400" dirty="0"/>
              <a:t>38900	        Student ID (With Registration year)</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solidFill>
                  <a:srgbClr val="CC3300"/>
                </a:solidFill>
              </a:rPr>
              <a:t>DMM</a:t>
            </a:r>
            <a:r>
              <a:rPr lang="en-US" altLang="en-US" sz="1400" dirty="0"/>
              <a:t>051	        Product ID (with Manufacturing </a:t>
            </a:r>
            <a:r>
              <a:rPr lang="en-US" altLang="en-US" sz="1400" dirty="0" err="1"/>
              <a:t>Loc</a:t>
            </a:r>
            <a:r>
              <a:rPr lang="en-US" altLang="en-US" sz="1400" dirty="0"/>
              <a:t>, branches)</a:t>
            </a:r>
          </a:p>
          <a:p>
            <a:pPr fontAlgn="auto">
              <a:lnSpc>
                <a:spcPct val="80000"/>
              </a:lnSpc>
              <a:spcAft>
                <a:spcPts val="0"/>
              </a:spcAft>
              <a:buFontTx/>
              <a:buNone/>
            </a:pPr>
            <a:r>
              <a:rPr lang="en-US" altLang="en-US" sz="1400" dirty="0">
                <a:solidFill>
                  <a:srgbClr val="CC3300"/>
                </a:solidFill>
              </a:rPr>
              <a:t>JUB</a:t>
            </a:r>
            <a:r>
              <a:rPr lang="en-US" altLang="en-US" sz="1400" dirty="0"/>
              <a:t>004</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solidFill>
                  <a:srgbClr val="CC3300"/>
                </a:solidFill>
              </a:rPr>
              <a:t>312</a:t>
            </a:r>
            <a:r>
              <a:rPr lang="en-US" altLang="en-US" sz="1400" dirty="0"/>
              <a:t>668852369  Bank Account# (followed by Branch Code)</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solidFill>
                  <a:srgbClr val="CC3300"/>
                </a:solidFill>
              </a:rPr>
              <a:t>100</a:t>
            </a:r>
            <a:r>
              <a:rPr lang="en-US" altLang="en-US" sz="1400" dirty="0"/>
              <a:t>211	       SKU# (By Category) or a barcode</a:t>
            </a:r>
          </a:p>
          <a:p>
            <a:pPr fontAlgn="auto">
              <a:lnSpc>
                <a:spcPct val="80000"/>
              </a:lnSpc>
              <a:spcAft>
                <a:spcPts val="0"/>
              </a:spcAft>
              <a:buFontTx/>
              <a:buNone/>
            </a:pPr>
            <a:r>
              <a:rPr lang="en-US" altLang="en-US" sz="1400" dirty="0">
                <a:solidFill>
                  <a:srgbClr val="CC3300"/>
                </a:solidFill>
              </a:rPr>
              <a:t>300</a:t>
            </a:r>
            <a:r>
              <a:rPr lang="en-US" altLang="en-US" sz="1400" dirty="0"/>
              <a:t>411</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t>Serial#   	        Serial# starts with 1 and incremented by 1</a:t>
            </a:r>
          </a:p>
          <a:p>
            <a:pPr fontAlgn="auto">
              <a:lnSpc>
                <a:spcPct val="80000"/>
              </a:lnSpc>
              <a:spcAft>
                <a:spcPts val="0"/>
              </a:spcAft>
              <a:buFontTx/>
              <a:buNone/>
            </a:pPr>
            <a:endParaRPr lang="en-US" altLang="en-US" sz="1400" dirty="0"/>
          </a:p>
          <a:p>
            <a:pPr fontAlgn="auto">
              <a:lnSpc>
                <a:spcPct val="80000"/>
              </a:lnSpc>
              <a:spcAft>
                <a:spcPts val="0"/>
              </a:spcAft>
              <a:buFontTx/>
              <a:buNone/>
            </a:pPr>
            <a:r>
              <a:rPr lang="en-US" altLang="en-US" sz="1400" dirty="0">
                <a:solidFill>
                  <a:srgbClr val="CC3300"/>
                </a:solidFill>
              </a:rPr>
              <a:t>005</a:t>
            </a:r>
            <a:r>
              <a:rPr lang="en-US" altLang="en-US" sz="1400" dirty="0"/>
              <a:t>384	        Company has many branches with code 005, 007 etc., </a:t>
            </a:r>
          </a:p>
          <a:p>
            <a:pPr fontAlgn="auto">
              <a:lnSpc>
                <a:spcPct val="80000"/>
              </a:lnSpc>
              <a:spcAft>
                <a:spcPts val="0"/>
              </a:spcAft>
              <a:buFontTx/>
              <a:buNone/>
            </a:pPr>
            <a:r>
              <a:rPr lang="en-US" altLang="en-US" sz="1400" dirty="0">
                <a:solidFill>
                  <a:srgbClr val="CC3300"/>
                </a:solidFill>
              </a:rPr>
              <a:t>007</a:t>
            </a:r>
            <a:r>
              <a:rPr lang="en-US" altLang="en-US" sz="1400" dirty="0"/>
              <a:t>004               invoices issued from branches are recognized with branch codes</a:t>
            </a:r>
          </a:p>
          <a:p>
            <a:pPr fontAlgn="auto">
              <a:lnSpc>
                <a:spcPct val="80000"/>
              </a:lnSpc>
              <a:spcAft>
                <a:spcPts val="0"/>
              </a:spcAft>
              <a:buFontTx/>
              <a:buNone/>
            </a:pPr>
            <a:r>
              <a:rPr lang="en-US" altLang="en-US" sz="1400" dirty="0"/>
              <a:t>	</a:t>
            </a:r>
          </a:p>
        </p:txBody>
      </p:sp>
      <p:pic>
        <p:nvPicPr>
          <p:cNvPr id="7" name="Picture 4">
            <a:extLst>
              <a:ext uri="{FF2B5EF4-FFF2-40B4-BE49-F238E27FC236}">
                <a16:creationId xmlns:a16="http://schemas.microsoft.com/office/drawing/2014/main" id="{79A0E165-7065-EC49-A53E-CC7B46F4A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524000"/>
            <a:ext cx="1371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69B62A6C-6785-484D-A4CF-8F9CF470F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048000"/>
            <a:ext cx="16002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657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F1C3-E7EB-A342-97B7-3EAD340D4D27}"/>
              </a:ext>
            </a:extLst>
          </p:cNvPr>
          <p:cNvSpPr>
            <a:spLocks noGrp="1"/>
          </p:cNvSpPr>
          <p:nvPr>
            <p:ph type="title"/>
          </p:nvPr>
        </p:nvSpPr>
        <p:spPr/>
        <p:txBody>
          <a:bodyPr/>
          <a:lstStyle/>
          <a:p>
            <a:r>
              <a:rPr lang="en-US" altLang="en-US" sz="2800" dirty="0"/>
              <a:t>IBAN - Fixed Length another example</a:t>
            </a:r>
            <a:endParaRPr lang="en-US" dirty="0"/>
          </a:p>
        </p:txBody>
      </p:sp>
      <p:sp>
        <p:nvSpPr>
          <p:cNvPr id="3" name="Content Placeholder 2">
            <a:extLst>
              <a:ext uri="{FF2B5EF4-FFF2-40B4-BE49-F238E27FC236}">
                <a16:creationId xmlns:a16="http://schemas.microsoft.com/office/drawing/2014/main" id="{A37B4E99-F5F7-F944-AAE3-0EBD5BBD7F66}"/>
              </a:ext>
            </a:extLst>
          </p:cNvPr>
          <p:cNvSpPr>
            <a:spLocks noGrp="1"/>
          </p:cNvSpPr>
          <p:nvPr>
            <p:ph sz="quarter" idx="1"/>
          </p:nvPr>
        </p:nvSpPr>
        <p:spPr/>
        <p:txBody>
          <a:bodyPr/>
          <a:lstStyle/>
          <a:p>
            <a:endParaRPr lang="en-US"/>
          </a:p>
        </p:txBody>
      </p:sp>
      <p:sp>
        <p:nvSpPr>
          <p:cNvPr id="4" name="Date Placeholder 3">
            <a:extLst>
              <a:ext uri="{FF2B5EF4-FFF2-40B4-BE49-F238E27FC236}">
                <a16:creationId xmlns:a16="http://schemas.microsoft.com/office/drawing/2014/main" id="{68460F15-65E9-AD43-B51F-BB06E59B13E9}"/>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19A9D0DD-50A5-E142-AA83-B929E8E9565D}"/>
              </a:ext>
            </a:extLst>
          </p:cNvPr>
          <p:cNvSpPr>
            <a:spLocks noGrp="1"/>
          </p:cNvSpPr>
          <p:nvPr>
            <p:ph type="sldNum" sz="quarter" idx="15"/>
          </p:nvPr>
        </p:nvSpPr>
        <p:spPr/>
        <p:txBody>
          <a:bodyPr/>
          <a:lstStyle/>
          <a:p>
            <a:pPr>
              <a:defRPr/>
            </a:pPr>
            <a:fld id="{F350D435-2DCA-4D63-B007-D33EC4F44F07}" type="slidenum">
              <a:rPr lang="en-US" altLang="en-US" smtClean="0"/>
              <a:pPr>
                <a:defRPr/>
              </a:pPr>
              <a:t>31</a:t>
            </a:fld>
            <a:endParaRPr lang="en-US" altLang="en-US"/>
          </a:p>
        </p:txBody>
      </p:sp>
      <p:pic>
        <p:nvPicPr>
          <p:cNvPr id="8" name="Picture 4">
            <a:extLst>
              <a:ext uri="{FF2B5EF4-FFF2-40B4-BE49-F238E27FC236}">
                <a16:creationId xmlns:a16="http://schemas.microsoft.com/office/drawing/2014/main" id="{35A81240-CD08-AC47-82B4-B9A73CFB3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00433"/>
            <a:ext cx="4759799" cy="267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54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3BD6-340C-7948-B83C-04919C2F7EB7}"/>
              </a:ext>
            </a:extLst>
          </p:cNvPr>
          <p:cNvSpPr>
            <a:spLocks noGrp="1"/>
          </p:cNvSpPr>
          <p:nvPr>
            <p:ph type="title"/>
          </p:nvPr>
        </p:nvSpPr>
        <p:spPr/>
        <p:txBody>
          <a:bodyPr/>
          <a:lstStyle/>
          <a:p>
            <a:r>
              <a:rPr lang="en-US" dirty="0"/>
              <a:t>Quiz !!!</a:t>
            </a:r>
          </a:p>
        </p:txBody>
      </p:sp>
      <p:sp>
        <p:nvSpPr>
          <p:cNvPr id="3" name="Content Placeholder 2">
            <a:extLst>
              <a:ext uri="{FF2B5EF4-FFF2-40B4-BE49-F238E27FC236}">
                <a16:creationId xmlns:a16="http://schemas.microsoft.com/office/drawing/2014/main" id="{3BC0D46B-D4BC-9746-88F7-E2EF1D20BE91}"/>
              </a:ext>
            </a:extLst>
          </p:cNvPr>
          <p:cNvSpPr>
            <a:spLocks noGrp="1"/>
          </p:cNvSpPr>
          <p:nvPr>
            <p:ph sz="quarter" idx="1"/>
          </p:nvPr>
        </p:nvSpPr>
        <p:spPr/>
        <p:txBody>
          <a:bodyPr/>
          <a:lstStyle/>
          <a:p>
            <a:r>
              <a:rPr lang="en-US" dirty="0"/>
              <a:t>Recall from the Definition of Primary Key</a:t>
            </a:r>
          </a:p>
          <a:p>
            <a:pPr lvl="1"/>
            <a:r>
              <a:rPr lang="en-US" altLang="en-US" dirty="0"/>
              <a:t>The primary key is </a:t>
            </a:r>
            <a:r>
              <a:rPr lang="en-US" altLang="en-US" b="1" dirty="0"/>
              <a:t>NOT NULL </a:t>
            </a:r>
            <a:r>
              <a:rPr lang="en-US" altLang="en-US" dirty="0"/>
              <a:t>and </a:t>
            </a:r>
            <a:r>
              <a:rPr lang="en-US" altLang="en-US" b="1" dirty="0"/>
              <a:t>UNIQUE</a:t>
            </a:r>
          </a:p>
          <a:p>
            <a:pPr marL="0" indent="0">
              <a:buNone/>
            </a:pPr>
            <a:endParaRPr lang="en-US" dirty="0"/>
          </a:p>
          <a:p>
            <a:r>
              <a:rPr lang="en-US" dirty="0"/>
              <a:t>What is Difference between Primary Key and Unique Key ? </a:t>
            </a:r>
          </a:p>
        </p:txBody>
      </p:sp>
      <p:sp>
        <p:nvSpPr>
          <p:cNvPr id="4" name="Date Placeholder 3">
            <a:extLst>
              <a:ext uri="{FF2B5EF4-FFF2-40B4-BE49-F238E27FC236}">
                <a16:creationId xmlns:a16="http://schemas.microsoft.com/office/drawing/2014/main" id="{401FEEC0-0606-AF40-A666-4840BD35AF6F}"/>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1D2C6DDC-3EAC-B447-B953-8DE2FE2BE4D1}"/>
              </a:ext>
            </a:extLst>
          </p:cNvPr>
          <p:cNvSpPr>
            <a:spLocks noGrp="1"/>
          </p:cNvSpPr>
          <p:nvPr>
            <p:ph type="sldNum" sz="quarter" idx="15"/>
          </p:nvPr>
        </p:nvSpPr>
        <p:spPr/>
        <p:txBody>
          <a:bodyPr/>
          <a:lstStyle/>
          <a:p>
            <a:pPr>
              <a:defRPr/>
            </a:pPr>
            <a:fld id="{F350D435-2DCA-4D63-B007-D33EC4F44F07}" type="slidenum">
              <a:rPr lang="en-US" altLang="en-US" smtClean="0"/>
              <a:pPr>
                <a:defRPr/>
              </a:pPr>
              <a:t>32</a:t>
            </a:fld>
            <a:endParaRPr lang="en-US" altLang="en-US"/>
          </a:p>
        </p:txBody>
      </p:sp>
    </p:spTree>
    <p:extLst>
      <p:ext uri="{BB962C8B-B14F-4D97-AF65-F5344CB8AC3E}">
        <p14:creationId xmlns:p14="http://schemas.microsoft.com/office/powerpoint/2010/main" val="40130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349B-B45A-834A-8BEF-4291F3B07A14}"/>
              </a:ext>
            </a:extLst>
          </p:cNvPr>
          <p:cNvSpPr>
            <a:spLocks noGrp="1"/>
          </p:cNvSpPr>
          <p:nvPr>
            <p:ph type="title"/>
          </p:nvPr>
        </p:nvSpPr>
        <p:spPr/>
        <p:txBody>
          <a:bodyPr/>
          <a:lstStyle/>
          <a:p>
            <a:r>
              <a:rPr lang="en-US" altLang="en-US" dirty="0"/>
              <a:t>Primary Key vs Unique Key</a:t>
            </a:r>
            <a:endParaRPr lang="en-US" dirty="0"/>
          </a:p>
        </p:txBody>
      </p:sp>
      <p:sp>
        <p:nvSpPr>
          <p:cNvPr id="3" name="Content Placeholder 2">
            <a:extLst>
              <a:ext uri="{FF2B5EF4-FFF2-40B4-BE49-F238E27FC236}">
                <a16:creationId xmlns:a16="http://schemas.microsoft.com/office/drawing/2014/main" id="{486C8A3A-AEC4-B342-9394-453842184EB0}"/>
              </a:ext>
            </a:extLst>
          </p:cNvPr>
          <p:cNvSpPr>
            <a:spLocks noGrp="1"/>
          </p:cNvSpPr>
          <p:nvPr>
            <p:ph sz="quarter" idx="1"/>
          </p:nvPr>
        </p:nvSpPr>
        <p:spPr/>
        <p:txBody>
          <a:bodyPr/>
          <a:lstStyle/>
          <a:p>
            <a:endParaRPr lang="en-US"/>
          </a:p>
        </p:txBody>
      </p:sp>
      <p:sp>
        <p:nvSpPr>
          <p:cNvPr id="4" name="Date Placeholder 3">
            <a:extLst>
              <a:ext uri="{FF2B5EF4-FFF2-40B4-BE49-F238E27FC236}">
                <a16:creationId xmlns:a16="http://schemas.microsoft.com/office/drawing/2014/main" id="{951F90D5-85B5-6D4C-B379-8D04569BC3BD}"/>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AC6F8F86-1456-2B49-B2D7-326C6CDA907A}"/>
              </a:ext>
            </a:extLst>
          </p:cNvPr>
          <p:cNvSpPr>
            <a:spLocks noGrp="1"/>
          </p:cNvSpPr>
          <p:nvPr>
            <p:ph type="sldNum" sz="quarter" idx="15"/>
          </p:nvPr>
        </p:nvSpPr>
        <p:spPr/>
        <p:txBody>
          <a:bodyPr/>
          <a:lstStyle/>
          <a:p>
            <a:pPr>
              <a:defRPr/>
            </a:pPr>
            <a:fld id="{F350D435-2DCA-4D63-B007-D33EC4F44F07}" type="slidenum">
              <a:rPr lang="en-US" altLang="en-US" smtClean="0"/>
              <a:pPr>
                <a:defRPr/>
              </a:pPr>
              <a:t>33</a:t>
            </a:fld>
            <a:endParaRPr lang="en-US" altLang="en-US"/>
          </a:p>
        </p:txBody>
      </p:sp>
      <p:pic>
        <p:nvPicPr>
          <p:cNvPr id="6" name="Content Placeholder 6">
            <a:extLst>
              <a:ext uri="{FF2B5EF4-FFF2-40B4-BE49-F238E27FC236}">
                <a16:creationId xmlns:a16="http://schemas.microsoft.com/office/drawing/2014/main" id="{95B44980-C41F-0448-9C24-B1F2EF180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65200" y="1633728"/>
            <a:ext cx="6451600" cy="4525963"/>
          </a:xfrm>
          <a:prstGeom prst="rect">
            <a:avLst/>
          </a:prstGeom>
        </p:spPr>
      </p:pic>
    </p:spTree>
    <p:extLst>
      <p:ext uri="{BB962C8B-B14F-4D97-AF65-F5344CB8AC3E}">
        <p14:creationId xmlns:p14="http://schemas.microsoft.com/office/powerpoint/2010/main" val="382089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3D34-1697-954B-9978-1D41E7CDB4EA}"/>
              </a:ext>
            </a:extLst>
          </p:cNvPr>
          <p:cNvSpPr>
            <a:spLocks noGrp="1"/>
          </p:cNvSpPr>
          <p:nvPr>
            <p:ph type="title"/>
          </p:nvPr>
        </p:nvSpPr>
        <p:spPr/>
        <p:txBody>
          <a:bodyPr/>
          <a:lstStyle/>
          <a:p>
            <a:r>
              <a:rPr lang="en-US" altLang="en-US" dirty="0"/>
              <a:t>Primary Key vs Unique Key - Example</a:t>
            </a:r>
            <a:endParaRPr lang="en-US" dirty="0"/>
          </a:p>
        </p:txBody>
      </p:sp>
      <p:sp>
        <p:nvSpPr>
          <p:cNvPr id="3" name="Content Placeholder 2">
            <a:extLst>
              <a:ext uri="{FF2B5EF4-FFF2-40B4-BE49-F238E27FC236}">
                <a16:creationId xmlns:a16="http://schemas.microsoft.com/office/drawing/2014/main" id="{5362D797-6581-7240-B4D7-39F0AD8EA783}"/>
              </a:ext>
            </a:extLst>
          </p:cNvPr>
          <p:cNvSpPr>
            <a:spLocks noGrp="1"/>
          </p:cNvSpPr>
          <p:nvPr>
            <p:ph sz="quarter" idx="1"/>
          </p:nvPr>
        </p:nvSpPr>
        <p:spPr/>
        <p:txBody>
          <a:bodyPr/>
          <a:lstStyle/>
          <a:p>
            <a:pPr>
              <a:defRPr/>
            </a:pPr>
            <a:endParaRPr lang="en-US" sz="2000" dirty="0"/>
          </a:p>
          <a:p>
            <a:pPr>
              <a:defRPr/>
            </a:pPr>
            <a:endParaRPr lang="en-US" sz="2000" dirty="0"/>
          </a:p>
          <a:p>
            <a:pPr>
              <a:defRPr/>
            </a:pPr>
            <a:endParaRPr lang="en-US" sz="2000" dirty="0"/>
          </a:p>
          <a:p>
            <a:pPr>
              <a:defRPr/>
            </a:pPr>
            <a:r>
              <a:rPr lang="en-US" sz="2000" dirty="0"/>
              <a:t>PK: Employee ID</a:t>
            </a:r>
          </a:p>
          <a:p>
            <a:pPr>
              <a:defRPr/>
            </a:pPr>
            <a:r>
              <a:rPr lang="en-US" sz="2000" dirty="0"/>
              <a:t>Unique Key: </a:t>
            </a:r>
            <a:r>
              <a:rPr lang="en-US" sz="2000" dirty="0" err="1"/>
              <a:t>GovernmentNumber</a:t>
            </a:r>
            <a:endParaRPr lang="en-US" sz="2000" dirty="0"/>
          </a:p>
          <a:p>
            <a:pPr lvl="1">
              <a:defRPr/>
            </a:pPr>
            <a:r>
              <a:rPr lang="en-US" sz="1600" dirty="0"/>
              <a:t>To enforce additional unique conditions on the columns</a:t>
            </a:r>
          </a:p>
          <a:p>
            <a:pPr lvl="1">
              <a:defRPr/>
            </a:pPr>
            <a:endParaRPr lang="en-US" sz="1600" dirty="0"/>
          </a:p>
          <a:p>
            <a:pPr marL="342900" lvl="1" indent="-342900">
              <a:buFontTx/>
              <a:buChar char="•"/>
              <a:defRPr/>
            </a:pPr>
            <a:r>
              <a:rPr lang="en-US" sz="2000" dirty="0"/>
              <a:t>Why not just use </a:t>
            </a:r>
            <a:r>
              <a:rPr lang="en-US" sz="2000" dirty="0" err="1"/>
              <a:t>GovernmentNumber</a:t>
            </a:r>
            <a:r>
              <a:rPr lang="en-US" sz="2000" dirty="0"/>
              <a:t> as the primary key?</a:t>
            </a:r>
          </a:p>
          <a:p>
            <a:pPr lvl="1">
              <a:defRPr/>
            </a:pPr>
            <a:r>
              <a:rPr lang="en-US" sz="1600" dirty="0" err="1"/>
              <a:t>GovernmentNumber</a:t>
            </a:r>
            <a:r>
              <a:rPr lang="en-US" sz="1600" dirty="0"/>
              <a:t> is generated by another organization outside your database</a:t>
            </a:r>
          </a:p>
          <a:p>
            <a:pPr lvl="1">
              <a:defRPr/>
            </a:pPr>
            <a:endParaRPr lang="en-US" sz="1600" dirty="0"/>
          </a:p>
          <a:p>
            <a:pPr>
              <a:defRPr/>
            </a:pPr>
            <a:r>
              <a:rPr lang="en-US" sz="2000" dirty="0"/>
              <a:t>Observation</a:t>
            </a:r>
          </a:p>
          <a:p>
            <a:pPr lvl="1">
              <a:defRPr/>
            </a:pPr>
            <a:r>
              <a:rPr lang="en-US" sz="1600" dirty="0"/>
              <a:t>the primary key is a synthetic value such as an identity value (sequence), therefore, an naturally occurring unique values, such as Account Numbers become candidates for unique keys.</a:t>
            </a:r>
          </a:p>
          <a:p>
            <a:endParaRPr lang="en-US" dirty="0"/>
          </a:p>
        </p:txBody>
      </p:sp>
      <p:sp>
        <p:nvSpPr>
          <p:cNvPr id="4" name="Date Placeholder 3">
            <a:extLst>
              <a:ext uri="{FF2B5EF4-FFF2-40B4-BE49-F238E27FC236}">
                <a16:creationId xmlns:a16="http://schemas.microsoft.com/office/drawing/2014/main" id="{6BD8B3C2-7E91-A941-9040-525FFF05FD63}"/>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25476D35-37AA-174A-80B2-E319D5A8159F}"/>
              </a:ext>
            </a:extLst>
          </p:cNvPr>
          <p:cNvSpPr>
            <a:spLocks noGrp="1"/>
          </p:cNvSpPr>
          <p:nvPr>
            <p:ph type="sldNum" sz="quarter" idx="15"/>
          </p:nvPr>
        </p:nvSpPr>
        <p:spPr/>
        <p:txBody>
          <a:bodyPr/>
          <a:lstStyle/>
          <a:p>
            <a:pPr>
              <a:defRPr/>
            </a:pPr>
            <a:fld id="{F350D435-2DCA-4D63-B007-D33EC4F44F07}" type="slidenum">
              <a:rPr lang="en-US" altLang="en-US" smtClean="0"/>
              <a:pPr>
                <a:defRPr/>
              </a:pPr>
              <a:t>34</a:t>
            </a:fld>
            <a:endParaRPr lang="en-US" altLang="en-US"/>
          </a:p>
        </p:txBody>
      </p:sp>
      <p:pic>
        <p:nvPicPr>
          <p:cNvPr id="6" name="Picture 6">
            <a:extLst>
              <a:ext uri="{FF2B5EF4-FFF2-40B4-BE49-F238E27FC236}">
                <a16:creationId xmlns:a16="http://schemas.microsoft.com/office/drawing/2014/main" id="{5F4B6AC5-CAF0-4E4D-B0A4-49B7F4C58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91056"/>
            <a:ext cx="510540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65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9F21-2E66-6D45-8BB9-AC2E0980172D}"/>
              </a:ext>
            </a:extLst>
          </p:cNvPr>
          <p:cNvSpPr>
            <a:spLocks noGrp="1"/>
          </p:cNvSpPr>
          <p:nvPr>
            <p:ph type="title"/>
          </p:nvPr>
        </p:nvSpPr>
        <p:spPr/>
        <p:txBody>
          <a:bodyPr/>
          <a:lstStyle/>
          <a:p>
            <a:r>
              <a:rPr lang="en-GB" dirty="0"/>
              <a:t>Alternate/Secondary Key</a:t>
            </a:r>
          </a:p>
        </p:txBody>
      </p:sp>
      <p:sp>
        <p:nvSpPr>
          <p:cNvPr id="3" name="Content Placeholder 2">
            <a:extLst>
              <a:ext uri="{FF2B5EF4-FFF2-40B4-BE49-F238E27FC236}">
                <a16:creationId xmlns:a16="http://schemas.microsoft.com/office/drawing/2014/main" id="{DB8EFEA9-36D2-C448-BCE0-24267A70F6FD}"/>
              </a:ext>
            </a:extLst>
          </p:cNvPr>
          <p:cNvSpPr>
            <a:spLocks noGrp="1"/>
          </p:cNvSpPr>
          <p:nvPr>
            <p:ph sz="quarter" idx="1"/>
          </p:nvPr>
        </p:nvSpPr>
        <p:spPr/>
        <p:txBody>
          <a:bodyPr/>
          <a:lstStyle/>
          <a:p>
            <a:r>
              <a:rPr lang="en-GB" sz="2300" dirty="0"/>
              <a:t>Candidate keys that are not selected to be primary key. </a:t>
            </a:r>
          </a:p>
          <a:p>
            <a:endParaRPr lang="en-GB" dirty="0"/>
          </a:p>
          <a:p>
            <a:r>
              <a:rPr lang="en-US" dirty="0"/>
              <a:t>Candidate keys </a:t>
            </a:r>
          </a:p>
          <a:p>
            <a:pPr marL="640080" lvl="2" indent="0">
              <a:buNone/>
            </a:pPr>
            <a:r>
              <a:rPr lang="en-US" dirty="0"/>
              <a:t>{</a:t>
            </a:r>
            <a:r>
              <a:rPr lang="en-US" dirty="0" err="1"/>
              <a:t>Emp_Id</a:t>
            </a:r>
            <a:r>
              <a:rPr lang="en-US" dirty="0"/>
              <a:t>}</a:t>
            </a:r>
            <a:br>
              <a:rPr lang="en-US" dirty="0"/>
            </a:br>
            <a:r>
              <a:rPr lang="en-US" dirty="0"/>
              <a:t>{</a:t>
            </a:r>
            <a:r>
              <a:rPr lang="en-US" dirty="0" err="1"/>
              <a:t>Emp_Number</a:t>
            </a:r>
            <a:r>
              <a:rPr lang="en-US" dirty="0"/>
              <a:t>}</a:t>
            </a:r>
          </a:p>
          <a:p>
            <a:pPr marL="640080" lvl="2" indent="0">
              <a:buNone/>
            </a:pPr>
            <a:endParaRPr lang="en-US" dirty="0"/>
          </a:p>
          <a:p>
            <a:r>
              <a:rPr lang="en-US" dirty="0"/>
              <a:t>Selected Primary Key</a:t>
            </a:r>
          </a:p>
          <a:p>
            <a:pPr lvl="1"/>
            <a:r>
              <a:rPr lang="en-US" dirty="0" err="1"/>
              <a:t>Emp_Id</a:t>
            </a:r>
            <a:endParaRPr lang="en-US" dirty="0"/>
          </a:p>
          <a:p>
            <a:r>
              <a:rPr lang="en-US" dirty="0"/>
              <a:t>Remaining Candidate Key is Alternate/Secondary Key</a:t>
            </a:r>
          </a:p>
          <a:p>
            <a:pPr lvl="1"/>
            <a:r>
              <a:rPr lang="en-US" dirty="0" err="1"/>
              <a:t>Emp_Number</a:t>
            </a:r>
            <a:endParaRPr lang="en-GB" dirty="0"/>
          </a:p>
        </p:txBody>
      </p:sp>
      <p:sp>
        <p:nvSpPr>
          <p:cNvPr id="4" name="Date Placeholder 3">
            <a:extLst>
              <a:ext uri="{FF2B5EF4-FFF2-40B4-BE49-F238E27FC236}">
                <a16:creationId xmlns:a16="http://schemas.microsoft.com/office/drawing/2014/main" id="{45D687FB-DF2A-064C-97AD-712A1256F4C8}"/>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1ED07028-EA47-174A-A152-46FEA82E4870}"/>
              </a:ext>
            </a:extLst>
          </p:cNvPr>
          <p:cNvSpPr>
            <a:spLocks noGrp="1"/>
          </p:cNvSpPr>
          <p:nvPr>
            <p:ph type="sldNum" sz="quarter" idx="15"/>
          </p:nvPr>
        </p:nvSpPr>
        <p:spPr/>
        <p:txBody>
          <a:bodyPr/>
          <a:lstStyle/>
          <a:p>
            <a:pPr>
              <a:defRPr/>
            </a:pPr>
            <a:fld id="{F350D435-2DCA-4D63-B007-D33EC4F44F07}" type="slidenum">
              <a:rPr lang="en-US" altLang="en-US" smtClean="0"/>
              <a:pPr>
                <a:defRPr/>
              </a:pPr>
              <a:t>35</a:t>
            </a:fld>
            <a:endParaRPr lang="en-US" altLang="en-US"/>
          </a:p>
        </p:txBody>
      </p:sp>
      <p:sp>
        <p:nvSpPr>
          <p:cNvPr id="6" name="Rectangle 5">
            <a:extLst>
              <a:ext uri="{FF2B5EF4-FFF2-40B4-BE49-F238E27FC236}">
                <a16:creationId xmlns:a16="http://schemas.microsoft.com/office/drawing/2014/main" id="{44CF561E-AFEB-EC49-925D-877068A96DE4}"/>
              </a:ext>
            </a:extLst>
          </p:cNvPr>
          <p:cNvSpPr/>
          <p:nvPr/>
        </p:nvSpPr>
        <p:spPr>
          <a:xfrm>
            <a:off x="1130236" y="6550223"/>
            <a:ext cx="5651564" cy="307777"/>
          </a:xfrm>
          <a:prstGeom prst="rect">
            <a:avLst/>
          </a:prstGeom>
        </p:spPr>
        <p:txBody>
          <a:bodyPr wrap="square">
            <a:spAutoFit/>
          </a:bodyPr>
          <a:lstStyle/>
          <a:p>
            <a:r>
              <a:rPr lang="en-US" sz="1400" dirty="0"/>
              <a:t>Source: https://</a:t>
            </a:r>
            <a:r>
              <a:rPr lang="en-US" sz="1400" dirty="0" err="1"/>
              <a:t>beginnersbook.com</a:t>
            </a:r>
            <a:r>
              <a:rPr lang="en-US" sz="1400" dirty="0"/>
              <a:t>/2015/04/alternate-key-in-</a:t>
            </a:r>
            <a:r>
              <a:rPr lang="en-US" sz="1400" dirty="0" err="1"/>
              <a:t>dbms</a:t>
            </a:r>
            <a:r>
              <a:rPr lang="en-US" sz="1400" dirty="0"/>
              <a:t>/</a:t>
            </a:r>
          </a:p>
        </p:txBody>
      </p:sp>
      <p:pic>
        <p:nvPicPr>
          <p:cNvPr id="8" name="Picture 7">
            <a:extLst>
              <a:ext uri="{FF2B5EF4-FFF2-40B4-BE49-F238E27FC236}">
                <a16:creationId xmlns:a16="http://schemas.microsoft.com/office/drawing/2014/main" id="{50F278CF-1D1B-3F44-A561-4D1891D86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808" y="2590800"/>
            <a:ext cx="3086100" cy="1651000"/>
          </a:xfrm>
          <a:prstGeom prst="rect">
            <a:avLst/>
          </a:prstGeom>
        </p:spPr>
      </p:pic>
    </p:spTree>
    <p:extLst>
      <p:ext uri="{BB962C8B-B14F-4D97-AF65-F5344CB8AC3E}">
        <p14:creationId xmlns:p14="http://schemas.microsoft.com/office/powerpoint/2010/main" val="234201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29F0-8F5D-6D45-A540-6943539DF350}"/>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id="{1245BAF0-2103-0447-AB85-708F12073A77}"/>
              </a:ext>
            </a:extLst>
          </p:cNvPr>
          <p:cNvSpPr>
            <a:spLocks noGrp="1"/>
          </p:cNvSpPr>
          <p:nvPr>
            <p:ph sz="quarter" idx="1"/>
          </p:nvPr>
        </p:nvSpPr>
        <p:spPr/>
        <p:txBody>
          <a:bodyPr/>
          <a:lstStyle/>
          <a:p>
            <a:r>
              <a:rPr lang="en-US" dirty="0"/>
              <a:t>An attribute whose values match the primary key values in the related table. </a:t>
            </a:r>
          </a:p>
          <a:p>
            <a:endParaRPr lang="en-US" dirty="0"/>
          </a:p>
          <a:p>
            <a:endParaRPr lang="en-US" dirty="0"/>
          </a:p>
          <a:p>
            <a:endParaRPr lang="en-US" dirty="0"/>
          </a:p>
          <a:p>
            <a:endParaRPr lang="en-US" dirty="0"/>
          </a:p>
          <a:p>
            <a:endParaRPr lang="en-US" dirty="0"/>
          </a:p>
          <a:p>
            <a:endParaRPr lang="en-US" dirty="0"/>
          </a:p>
          <a:p>
            <a:endParaRPr lang="en-US" dirty="0"/>
          </a:p>
          <a:p>
            <a:r>
              <a:rPr lang="en-US" dirty="0"/>
              <a:t>Showing Keys in Relational Schema</a:t>
            </a:r>
          </a:p>
          <a:p>
            <a:endParaRPr lang="en-US" dirty="0"/>
          </a:p>
        </p:txBody>
      </p:sp>
      <p:sp>
        <p:nvSpPr>
          <p:cNvPr id="4" name="Date Placeholder 3">
            <a:extLst>
              <a:ext uri="{FF2B5EF4-FFF2-40B4-BE49-F238E27FC236}">
                <a16:creationId xmlns:a16="http://schemas.microsoft.com/office/drawing/2014/main" id="{97D83959-D62B-3F4F-B4F3-9F53E56BC1D3}"/>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BC24351-9C0F-EA41-B85E-75787030145D}"/>
              </a:ext>
            </a:extLst>
          </p:cNvPr>
          <p:cNvSpPr>
            <a:spLocks noGrp="1"/>
          </p:cNvSpPr>
          <p:nvPr>
            <p:ph type="sldNum" sz="quarter" idx="15"/>
          </p:nvPr>
        </p:nvSpPr>
        <p:spPr/>
        <p:txBody>
          <a:bodyPr/>
          <a:lstStyle/>
          <a:p>
            <a:pPr>
              <a:defRPr/>
            </a:pPr>
            <a:fld id="{F350D435-2DCA-4D63-B007-D33EC4F44F07}" type="slidenum">
              <a:rPr lang="en-US" altLang="en-US" smtClean="0"/>
              <a:pPr>
                <a:defRPr/>
              </a:pPr>
              <a:t>36</a:t>
            </a:fld>
            <a:endParaRPr lang="en-US" altLang="en-US"/>
          </a:p>
        </p:txBody>
      </p:sp>
      <p:pic>
        <p:nvPicPr>
          <p:cNvPr id="7" name="Picture 6">
            <a:extLst>
              <a:ext uri="{FF2B5EF4-FFF2-40B4-BE49-F238E27FC236}">
                <a16:creationId xmlns:a16="http://schemas.microsoft.com/office/drawing/2014/main" id="{04EE513B-1BA0-A24A-8FA4-2DB5E1779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635239"/>
            <a:ext cx="5257800" cy="2803674"/>
          </a:xfrm>
          <a:prstGeom prst="rect">
            <a:avLst/>
          </a:prstGeom>
        </p:spPr>
      </p:pic>
      <p:sp>
        <p:nvSpPr>
          <p:cNvPr id="8" name="Rectangle 7">
            <a:extLst>
              <a:ext uri="{FF2B5EF4-FFF2-40B4-BE49-F238E27FC236}">
                <a16:creationId xmlns:a16="http://schemas.microsoft.com/office/drawing/2014/main" id="{7B9973B6-C9B9-A847-B624-FC5206F0EC5A}"/>
              </a:ext>
            </a:extLst>
          </p:cNvPr>
          <p:cNvSpPr/>
          <p:nvPr/>
        </p:nvSpPr>
        <p:spPr>
          <a:xfrm>
            <a:off x="990600" y="5932092"/>
            <a:ext cx="7138416" cy="523220"/>
          </a:xfrm>
          <a:prstGeom prst="rect">
            <a:avLst/>
          </a:prstGeom>
        </p:spPr>
        <p:txBody>
          <a:bodyPr wrap="square">
            <a:spAutoFit/>
          </a:bodyPr>
          <a:lstStyle/>
          <a:p>
            <a:r>
              <a:rPr lang="en-US" sz="1400" dirty="0">
                <a:latin typeface="Souvenir"/>
              </a:rPr>
              <a:t>VENDOR (</a:t>
            </a:r>
            <a:r>
              <a:rPr lang="en-US" sz="1400" b="1" u="sng" dirty="0">
                <a:latin typeface="Souvenir"/>
              </a:rPr>
              <a:t>VEND_CODE</a:t>
            </a:r>
            <a:r>
              <a:rPr lang="en-US" sz="1400" dirty="0">
                <a:latin typeface="Souvenir"/>
              </a:rPr>
              <a:t>, VEND_CONTACT, VEND_AREACODE, VEND_PHONE) </a:t>
            </a:r>
            <a:endParaRPr lang="en-US" sz="1400" dirty="0"/>
          </a:p>
          <a:p>
            <a:r>
              <a:rPr lang="en-US" sz="1400" dirty="0">
                <a:latin typeface="Souvenir"/>
              </a:rPr>
              <a:t>PRODUCT (</a:t>
            </a:r>
            <a:r>
              <a:rPr lang="en-US" sz="1400" b="1" u="sng" dirty="0">
                <a:latin typeface="Souvenir"/>
              </a:rPr>
              <a:t>PROD_CODE</a:t>
            </a:r>
            <a:r>
              <a:rPr lang="en-US" sz="1400" dirty="0">
                <a:latin typeface="Souvenir"/>
              </a:rPr>
              <a:t>, PROD_DESCRIPT, PROD_PRICE, PROD_ON_HAND, VEND_CODE) </a:t>
            </a:r>
            <a:endParaRPr lang="en-US" sz="1400" dirty="0"/>
          </a:p>
        </p:txBody>
      </p:sp>
      <p:sp>
        <p:nvSpPr>
          <p:cNvPr id="9" name="Rectangle 8">
            <a:extLst>
              <a:ext uri="{FF2B5EF4-FFF2-40B4-BE49-F238E27FC236}">
                <a16:creationId xmlns:a16="http://schemas.microsoft.com/office/drawing/2014/main" id="{6DAE28A9-37C4-EC49-ACB9-4D19789BBA50}"/>
              </a:ext>
            </a:extLst>
          </p:cNvPr>
          <p:cNvSpPr/>
          <p:nvPr/>
        </p:nvSpPr>
        <p:spPr>
          <a:xfrm>
            <a:off x="1038225" y="6455312"/>
            <a:ext cx="7043166" cy="338554"/>
          </a:xfrm>
          <a:prstGeom prst="rect">
            <a:avLst/>
          </a:prstGeom>
        </p:spPr>
        <p:txBody>
          <a:bodyPr wrap="square">
            <a:spAutoFit/>
          </a:bodyPr>
          <a:lstStyle/>
          <a:p>
            <a:r>
              <a:rPr lang="en-US" altLang="en-US" sz="1600" dirty="0">
                <a:solidFill>
                  <a:srgbClr val="FF0000"/>
                </a:solidFill>
              </a:rPr>
              <a:t>Data type, Length/ Size of FK and referring PK must be same </a:t>
            </a:r>
            <a:endParaRPr lang="en-US" sz="1600" dirty="0"/>
          </a:p>
        </p:txBody>
      </p:sp>
    </p:spTree>
    <p:extLst>
      <p:ext uri="{BB962C8B-B14F-4D97-AF65-F5344CB8AC3E}">
        <p14:creationId xmlns:p14="http://schemas.microsoft.com/office/powerpoint/2010/main" val="4232134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29F0-8F5D-6D45-A540-6943539DF350}"/>
              </a:ext>
            </a:extLst>
          </p:cNvPr>
          <p:cNvSpPr>
            <a:spLocks noGrp="1"/>
          </p:cNvSpPr>
          <p:nvPr>
            <p:ph type="title"/>
          </p:nvPr>
        </p:nvSpPr>
        <p:spPr/>
        <p:txBody>
          <a:bodyPr/>
          <a:lstStyle/>
          <a:p>
            <a:r>
              <a:rPr lang="en-US" dirty="0"/>
              <a:t>Foreign Key (FK)</a:t>
            </a:r>
          </a:p>
        </p:txBody>
      </p:sp>
      <p:sp>
        <p:nvSpPr>
          <p:cNvPr id="3" name="Content Placeholder 2">
            <a:extLst>
              <a:ext uri="{FF2B5EF4-FFF2-40B4-BE49-F238E27FC236}">
                <a16:creationId xmlns:a16="http://schemas.microsoft.com/office/drawing/2014/main" id="{1245BAF0-2103-0447-AB85-708F12073A77}"/>
              </a:ext>
            </a:extLst>
          </p:cNvPr>
          <p:cNvSpPr>
            <a:spLocks noGrp="1"/>
          </p:cNvSpPr>
          <p:nvPr>
            <p:ph sz="quarter" idx="1"/>
          </p:nvPr>
        </p:nvSpPr>
        <p:spPr/>
        <p:txBody>
          <a:bodyPr/>
          <a:lstStyle/>
          <a:p>
            <a:r>
              <a:rPr lang="en-US" dirty="0"/>
              <a:t>An attribute (or combination of attributes) in one table whose values must either match the </a:t>
            </a:r>
            <a:r>
              <a:rPr lang="en-US" b="1" dirty="0"/>
              <a:t>primary key in another table </a:t>
            </a:r>
            <a:r>
              <a:rPr lang="en-US" dirty="0"/>
              <a:t>or</a:t>
            </a:r>
            <a:r>
              <a:rPr lang="en-US" b="1" dirty="0"/>
              <a:t> be null</a:t>
            </a:r>
            <a:r>
              <a:rPr lang="en-US" dirty="0"/>
              <a:t>. </a:t>
            </a:r>
          </a:p>
          <a:p>
            <a:endParaRPr lang="en-US" dirty="0"/>
          </a:p>
          <a:p>
            <a:endParaRPr lang="en-US" dirty="0"/>
          </a:p>
          <a:p>
            <a:endParaRPr lang="en-US" dirty="0"/>
          </a:p>
          <a:p>
            <a:endParaRPr lang="en-US" dirty="0"/>
          </a:p>
          <a:p>
            <a:r>
              <a:rPr lang="en-US" dirty="0"/>
              <a:t>When an FK is null ?</a:t>
            </a:r>
          </a:p>
          <a:p>
            <a:pPr lvl="1"/>
            <a:r>
              <a:rPr lang="en-US" dirty="0"/>
              <a:t>Either the value in parent table is not defined yet</a:t>
            </a:r>
          </a:p>
          <a:p>
            <a:pPr lvl="1"/>
            <a:r>
              <a:rPr lang="en-US" dirty="0"/>
              <a:t>Or the value in parent table is deleted</a:t>
            </a:r>
          </a:p>
          <a:p>
            <a:endParaRPr lang="en-US" dirty="0"/>
          </a:p>
          <a:p>
            <a:endParaRPr lang="en-US" dirty="0"/>
          </a:p>
        </p:txBody>
      </p:sp>
      <p:sp>
        <p:nvSpPr>
          <p:cNvPr id="4" name="Date Placeholder 3">
            <a:extLst>
              <a:ext uri="{FF2B5EF4-FFF2-40B4-BE49-F238E27FC236}">
                <a16:creationId xmlns:a16="http://schemas.microsoft.com/office/drawing/2014/main" id="{97D83959-D62B-3F4F-B4F3-9F53E56BC1D3}"/>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BC24351-9C0F-EA41-B85E-75787030145D}"/>
              </a:ext>
            </a:extLst>
          </p:cNvPr>
          <p:cNvSpPr>
            <a:spLocks noGrp="1"/>
          </p:cNvSpPr>
          <p:nvPr>
            <p:ph type="sldNum" sz="quarter" idx="15"/>
          </p:nvPr>
        </p:nvSpPr>
        <p:spPr/>
        <p:txBody>
          <a:bodyPr/>
          <a:lstStyle/>
          <a:p>
            <a:pPr>
              <a:defRPr/>
            </a:pPr>
            <a:fld id="{F350D435-2DCA-4D63-B007-D33EC4F44F07}" type="slidenum">
              <a:rPr lang="en-US" altLang="en-US" smtClean="0"/>
              <a:pPr>
                <a:defRPr/>
              </a:pPr>
              <a:t>37</a:t>
            </a:fld>
            <a:endParaRPr lang="en-US" altLang="en-US"/>
          </a:p>
        </p:txBody>
      </p:sp>
      <p:pic>
        <p:nvPicPr>
          <p:cNvPr id="6" name="Picture 5">
            <a:extLst>
              <a:ext uri="{FF2B5EF4-FFF2-40B4-BE49-F238E27FC236}">
                <a16:creationId xmlns:a16="http://schemas.microsoft.com/office/drawing/2014/main" id="{CC68BB69-BAC9-5241-AD55-B705FDFBFBD6}"/>
              </a:ext>
            </a:extLst>
          </p:cNvPr>
          <p:cNvPicPr>
            <a:picLocks noChangeAspect="1"/>
          </p:cNvPicPr>
          <p:nvPr/>
        </p:nvPicPr>
        <p:blipFill>
          <a:blip r:embed="rId2"/>
          <a:stretch>
            <a:fillRect/>
          </a:stretch>
        </p:blipFill>
        <p:spPr>
          <a:xfrm>
            <a:off x="1676400" y="2971800"/>
            <a:ext cx="5660907" cy="1581150"/>
          </a:xfrm>
          <a:prstGeom prst="rect">
            <a:avLst/>
          </a:prstGeom>
        </p:spPr>
      </p:pic>
    </p:spTree>
    <p:extLst>
      <p:ext uri="{BB962C8B-B14F-4D97-AF65-F5344CB8AC3E}">
        <p14:creationId xmlns:p14="http://schemas.microsoft.com/office/powerpoint/2010/main" val="20580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8CC5-2B6A-A74B-BC00-0DE4D392D33C}"/>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id="{2AB4530A-7C2A-594E-85D5-A4BD96DC7130}"/>
              </a:ext>
            </a:extLst>
          </p:cNvPr>
          <p:cNvSpPr>
            <a:spLocks noGrp="1"/>
          </p:cNvSpPr>
          <p:nvPr>
            <p:ph sz="quarter" idx="1"/>
          </p:nvPr>
        </p:nvSpPr>
        <p:spPr/>
        <p:txBody>
          <a:bodyPr/>
          <a:lstStyle/>
          <a:p>
            <a:r>
              <a:rPr lang="en-US" altLang="en-US" dirty="0"/>
              <a:t>Can a </a:t>
            </a:r>
            <a:r>
              <a:rPr lang="en-US" altLang="en-US" b="1" dirty="0">
                <a:solidFill>
                  <a:srgbClr val="0066FF"/>
                </a:solidFill>
              </a:rPr>
              <a:t>foreign key</a:t>
            </a:r>
            <a:r>
              <a:rPr lang="en-US" altLang="en-US" dirty="0"/>
              <a:t> is an attribute that refers to primary key of same relation ?</a:t>
            </a:r>
          </a:p>
          <a:p>
            <a:pPr lvl="1"/>
            <a:r>
              <a:rPr lang="en-US" dirty="0"/>
              <a:t>Yes, for recursive relationship</a:t>
            </a:r>
          </a:p>
          <a:p>
            <a:pPr lvl="1"/>
            <a:r>
              <a:rPr lang="en-US" dirty="0"/>
              <a:t>Example of Recursive Relationship</a:t>
            </a:r>
          </a:p>
        </p:txBody>
      </p:sp>
      <p:sp>
        <p:nvSpPr>
          <p:cNvPr id="4" name="Date Placeholder 3">
            <a:extLst>
              <a:ext uri="{FF2B5EF4-FFF2-40B4-BE49-F238E27FC236}">
                <a16:creationId xmlns:a16="http://schemas.microsoft.com/office/drawing/2014/main" id="{7CE14D42-4955-4D4C-A69D-90779ED2A40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17E02A2D-7DB8-A143-BBC5-6B37A918354F}"/>
              </a:ext>
            </a:extLst>
          </p:cNvPr>
          <p:cNvSpPr>
            <a:spLocks noGrp="1"/>
          </p:cNvSpPr>
          <p:nvPr>
            <p:ph type="sldNum" sz="quarter" idx="15"/>
          </p:nvPr>
        </p:nvSpPr>
        <p:spPr/>
        <p:txBody>
          <a:bodyPr/>
          <a:lstStyle/>
          <a:p>
            <a:pPr>
              <a:defRPr/>
            </a:pPr>
            <a:fld id="{F350D435-2DCA-4D63-B007-D33EC4F44F07}" type="slidenum">
              <a:rPr lang="en-US" altLang="en-US" smtClean="0"/>
              <a:pPr>
                <a:defRPr/>
              </a:pPr>
              <a:t>38</a:t>
            </a:fld>
            <a:endParaRPr lang="en-US" altLang="en-US"/>
          </a:p>
        </p:txBody>
      </p:sp>
      <p:pic>
        <p:nvPicPr>
          <p:cNvPr id="7" name="Picture 6">
            <a:extLst>
              <a:ext uri="{FF2B5EF4-FFF2-40B4-BE49-F238E27FC236}">
                <a16:creationId xmlns:a16="http://schemas.microsoft.com/office/drawing/2014/main" id="{7BEA6085-6278-0B4A-83F5-DA093646A32C}"/>
              </a:ext>
            </a:extLst>
          </p:cNvPr>
          <p:cNvPicPr>
            <a:picLocks noChangeAspect="1"/>
          </p:cNvPicPr>
          <p:nvPr/>
        </p:nvPicPr>
        <p:blipFill>
          <a:blip r:embed="rId2"/>
          <a:stretch>
            <a:fillRect/>
          </a:stretch>
        </p:blipFill>
        <p:spPr>
          <a:xfrm>
            <a:off x="2209800" y="3352800"/>
            <a:ext cx="3814536" cy="1104900"/>
          </a:xfrm>
          <a:prstGeom prst="rect">
            <a:avLst/>
          </a:prstGeom>
        </p:spPr>
      </p:pic>
    </p:spTree>
    <p:extLst>
      <p:ext uri="{BB962C8B-B14F-4D97-AF65-F5344CB8AC3E}">
        <p14:creationId xmlns:p14="http://schemas.microsoft.com/office/powerpoint/2010/main" val="8040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541D-CEAC-6E4E-8632-F50B9A1386ED}"/>
              </a:ext>
            </a:extLst>
          </p:cNvPr>
          <p:cNvSpPr>
            <a:spLocks noGrp="1"/>
          </p:cNvSpPr>
          <p:nvPr>
            <p:ph type="title"/>
          </p:nvPr>
        </p:nvSpPr>
        <p:spPr/>
        <p:txBody>
          <a:bodyPr/>
          <a:lstStyle/>
          <a:p>
            <a:r>
              <a:rPr lang="en-US" dirty="0"/>
              <a:t>Surrogate Key</a:t>
            </a:r>
          </a:p>
        </p:txBody>
      </p:sp>
      <p:sp>
        <p:nvSpPr>
          <p:cNvPr id="3" name="Content Placeholder 2">
            <a:extLst>
              <a:ext uri="{FF2B5EF4-FFF2-40B4-BE49-F238E27FC236}">
                <a16:creationId xmlns:a16="http://schemas.microsoft.com/office/drawing/2014/main" id="{FB42458B-21CC-424B-B4DA-EB8D7C473697}"/>
              </a:ext>
            </a:extLst>
          </p:cNvPr>
          <p:cNvSpPr>
            <a:spLocks noGrp="1"/>
          </p:cNvSpPr>
          <p:nvPr>
            <p:ph sz="quarter" idx="1"/>
          </p:nvPr>
        </p:nvSpPr>
        <p:spPr/>
        <p:txBody>
          <a:bodyPr/>
          <a:lstStyle/>
          <a:p>
            <a:r>
              <a:rPr lang="en-US" altLang="en-US" dirty="0"/>
              <a:t>A </a:t>
            </a:r>
            <a:r>
              <a:rPr lang="en-US" altLang="en-US" b="1" dirty="0">
                <a:solidFill>
                  <a:srgbClr val="0066FF"/>
                </a:solidFill>
              </a:rPr>
              <a:t>surrogate key</a:t>
            </a:r>
            <a:r>
              <a:rPr lang="en-US" altLang="en-US" dirty="0"/>
              <a:t> as an artificial column added to a relation to serve as a primary key:</a:t>
            </a:r>
          </a:p>
          <a:p>
            <a:pPr lvl="1"/>
            <a:r>
              <a:rPr lang="en-US" altLang="en-US" dirty="0"/>
              <a:t>DBMS supplied</a:t>
            </a:r>
          </a:p>
          <a:p>
            <a:pPr lvl="1"/>
            <a:r>
              <a:rPr lang="en-US" altLang="en-US" dirty="0"/>
              <a:t>Short, numeric and never changes – an ideal primary key!</a:t>
            </a:r>
          </a:p>
          <a:p>
            <a:pPr lvl="1"/>
            <a:r>
              <a:rPr lang="en-US" altLang="en-US" dirty="0"/>
              <a:t>Has </a:t>
            </a:r>
            <a:r>
              <a:rPr lang="en-US" altLang="en-US" dirty="0">
                <a:solidFill>
                  <a:srgbClr val="FF0000"/>
                </a:solidFill>
              </a:rPr>
              <a:t>artificial values </a:t>
            </a:r>
            <a:r>
              <a:rPr lang="en-US" altLang="en-US" dirty="0"/>
              <a:t>that are meaningless to users</a:t>
            </a:r>
          </a:p>
          <a:p>
            <a:pPr lvl="1"/>
            <a:r>
              <a:rPr lang="en-US" altLang="en-US" dirty="0"/>
              <a:t>Normally hidden in forms and reports</a:t>
            </a:r>
          </a:p>
          <a:p>
            <a:endParaRPr lang="en-US" dirty="0"/>
          </a:p>
        </p:txBody>
      </p:sp>
      <p:sp>
        <p:nvSpPr>
          <p:cNvPr id="4" name="Date Placeholder 3">
            <a:extLst>
              <a:ext uri="{FF2B5EF4-FFF2-40B4-BE49-F238E27FC236}">
                <a16:creationId xmlns:a16="http://schemas.microsoft.com/office/drawing/2014/main" id="{12B980CF-BAA6-1745-BE41-AFBDD4BE62A2}"/>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C61C396-4502-9A4A-A7CF-C9C0B007AC89}"/>
              </a:ext>
            </a:extLst>
          </p:cNvPr>
          <p:cNvSpPr>
            <a:spLocks noGrp="1"/>
          </p:cNvSpPr>
          <p:nvPr>
            <p:ph type="sldNum" sz="quarter" idx="15"/>
          </p:nvPr>
        </p:nvSpPr>
        <p:spPr/>
        <p:txBody>
          <a:bodyPr/>
          <a:lstStyle/>
          <a:p>
            <a:pPr>
              <a:defRPr/>
            </a:pPr>
            <a:fld id="{F350D435-2DCA-4D63-B007-D33EC4F44F07}" type="slidenum">
              <a:rPr lang="en-US" altLang="en-US" smtClean="0"/>
              <a:pPr>
                <a:defRPr/>
              </a:pPr>
              <a:t>39</a:t>
            </a:fld>
            <a:endParaRPr lang="en-US" altLang="en-US"/>
          </a:p>
        </p:txBody>
      </p:sp>
    </p:spTree>
    <p:extLst>
      <p:ext uri="{BB962C8B-B14F-4D97-AF65-F5344CB8AC3E}">
        <p14:creationId xmlns:p14="http://schemas.microsoft.com/office/powerpoint/2010/main" val="428518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E2E0-6F1A-1E4D-8CC3-2D62823FED0A}"/>
              </a:ext>
            </a:extLst>
          </p:cNvPr>
          <p:cNvSpPr>
            <a:spLocks noGrp="1"/>
          </p:cNvSpPr>
          <p:nvPr>
            <p:ph type="title"/>
          </p:nvPr>
        </p:nvSpPr>
        <p:spPr/>
        <p:txBody>
          <a:bodyPr/>
          <a:lstStyle/>
          <a:p>
            <a:r>
              <a:rPr lang="en-US" dirty="0"/>
              <a:t>Components of a data model  - a recap</a:t>
            </a:r>
          </a:p>
        </p:txBody>
      </p:sp>
      <p:sp>
        <p:nvSpPr>
          <p:cNvPr id="3" name="Content Placeholder 2">
            <a:extLst>
              <a:ext uri="{FF2B5EF4-FFF2-40B4-BE49-F238E27FC236}">
                <a16:creationId xmlns:a16="http://schemas.microsoft.com/office/drawing/2014/main" id="{17BEE071-6A27-684C-8388-A8A54F6AD268}"/>
              </a:ext>
            </a:extLst>
          </p:cNvPr>
          <p:cNvSpPr>
            <a:spLocks noGrp="1"/>
          </p:cNvSpPr>
          <p:nvPr>
            <p:ph sz="quarter" idx="1"/>
          </p:nvPr>
        </p:nvSpPr>
        <p:spPr/>
        <p:txBody>
          <a:bodyPr/>
          <a:lstStyle/>
          <a:p>
            <a:pPr marL="457200" indent="-457200">
              <a:buFont typeface="+mj-lt"/>
              <a:buAutoNum type="arabicPeriod"/>
            </a:pPr>
            <a:r>
              <a:rPr lang="en-US" dirty="0"/>
              <a:t>A </a:t>
            </a:r>
            <a:r>
              <a:rPr lang="en-US" b="1" dirty="0"/>
              <a:t>data structure </a:t>
            </a:r>
            <a:r>
              <a:rPr lang="en-US" dirty="0"/>
              <a:t>that will store the end-user data. </a:t>
            </a:r>
          </a:p>
          <a:p>
            <a:pPr marL="457200" indent="-457200">
              <a:buFont typeface="+mj-lt"/>
              <a:buAutoNum type="arabicPeriod"/>
            </a:pPr>
            <a:endParaRPr lang="en-US" dirty="0"/>
          </a:p>
          <a:p>
            <a:pPr marL="457200" indent="-457200">
              <a:buFont typeface="+mj-lt"/>
              <a:buAutoNum type="arabicPeriod"/>
            </a:pPr>
            <a:r>
              <a:rPr lang="en-US" dirty="0"/>
              <a:t>A set of </a:t>
            </a:r>
            <a:r>
              <a:rPr lang="en-US" b="1" dirty="0"/>
              <a:t>enforceable rules </a:t>
            </a:r>
            <a:r>
              <a:rPr lang="en-US" dirty="0"/>
              <a:t>to guarantee the integrity of the data.</a:t>
            </a:r>
          </a:p>
          <a:p>
            <a:pPr marL="457200" indent="-457200">
              <a:buFont typeface="+mj-lt"/>
              <a:buAutoNum type="arabicPeriod"/>
            </a:pPr>
            <a:endParaRPr lang="en-US" dirty="0"/>
          </a:p>
          <a:p>
            <a:pPr marL="457200" indent="-457200">
              <a:buFont typeface="+mj-lt"/>
              <a:buAutoNum type="arabicPeriod"/>
            </a:pPr>
            <a:r>
              <a:rPr lang="en-US" dirty="0"/>
              <a:t>A </a:t>
            </a:r>
            <a:r>
              <a:rPr lang="en-US" b="1" dirty="0"/>
              <a:t>data manipulation </a:t>
            </a:r>
            <a:r>
              <a:rPr lang="en-US" dirty="0"/>
              <a:t>methodology to support the real-world data transformations. </a:t>
            </a:r>
          </a:p>
          <a:p>
            <a:endParaRPr lang="en-US" dirty="0"/>
          </a:p>
          <a:p>
            <a:endParaRPr lang="en-US" dirty="0"/>
          </a:p>
        </p:txBody>
      </p:sp>
      <p:sp>
        <p:nvSpPr>
          <p:cNvPr id="4" name="Date Placeholder 3">
            <a:extLst>
              <a:ext uri="{FF2B5EF4-FFF2-40B4-BE49-F238E27FC236}">
                <a16:creationId xmlns:a16="http://schemas.microsoft.com/office/drawing/2014/main" id="{D3913F72-D4E9-1F41-801E-86CFCAFB946D}"/>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3F467D1-8AB0-CC4A-B341-C2333FF28012}"/>
              </a:ext>
            </a:extLst>
          </p:cNvPr>
          <p:cNvSpPr>
            <a:spLocks noGrp="1"/>
          </p:cNvSpPr>
          <p:nvPr>
            <p:ph type="sldNum" sz="quarter" idx="15"/>
          </p:nvPr>
        </p:nvSpPr>
        <p:spPr/>
        <p:txBody>
          <a:bodyPr/>
          <a:lstStyle/>
          <a:p>
            <a:pPr>
              <a:defRPr/>
            </a:pPr>
            <a:fld id="{F350D435-2DCA-4D63-B007-D33EC4F44F07}" type="slidenum">
              <a:rPr lang="en-US" altLang="en-US" smtClean="0"/>
              <a:pPr>
                <a:defRPr/>
              </a:pPr>
              <a:t>4</a:t>
            </a:fld>
            <a:endParaRPr lang="en-US" altLang="en-US"/>
          </a:p>
        </p:txBody>
      </p:sp>
    </p:spTree>
    <p:extLst>
      <p:ext uri="{BB962C8B-B14F-4D97-AF65-F5344CB8AC3E}">
        <p14:creationId xmlns:p14="http://schemas.microsoft.com/office/powerpoint/2010/main" val="72812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2212-6732-1B45-A29B-49EFB062E416}"/>
              </a:ext>
            </a:extLst>
          </p:cNvPr>
          <p:cNvSpPr>
            <a:spLocks noGrp="1"/>
          </p:cNvSpPr>
          <p:nvPr>
            <p:ph type="title"/>
          </p:nvPr>
        </p:nvSpPr>
        <p:spPr/>
        <p:txBody>
          <a:bodyPr/>
          <a:lstStyle/>
          <a:p>
            <a:r>
              <a:rPr lang="en-US" altLang="en-US" dirty="0"/>
              <a:t>Surrogate Keys </a:t>
            </a:r>
            <a:r>
              <a:rPr lang="en-US" altLang="en-US" i="1" dirty="0" err="1"/>
              <a:t>cont</a:t>
            </a:r>
            <a:r>
              <a:rPr lang="en-US" altLang="en-US" i="1" dirty="0"/>
              <a:t>….</a:t>
            </a:r>
            <a:endParaRPr lang="en-US" dirty="0"/>
          </a:p>
        </p:txBody>
      </p:sp>
      <p:sp>
        <p:nvSpPr>
          <p:cNvPr id="3" name="Content Placeholder 2">
            <a:extLst>
              <a:ext uri="{FF2B5EF4-FFF2-40B4-BE49-F238E27FC236}">
                <a16:creationId xmlns:a16="http://schemas.microsoft.com/office/drawing/2014/main" id="{95836922-F468-BD47-9891-BD2223F733C5}"/>
              </a:ext>
            </a:extLst>
          </p:cNvPr>
          <p:cNvSpPr>
            <a:spLocks noGrp="1"/>
          </p:cNvSpPr>
          <p:nvPr>
            <p:ph sz="quarter" idx="1"/>
          </p:nvPr>
        </p:nvSpPr>
        <p:spPr/>
        <p:txBody>
          <a:bodyPr/>
          <a:lstStyle/>
          <a:p>
            <a:pPr>
              <a:lnSpc>
                <a:spcPct val="80000"/>
              </a:lnSpc>
            </a:pPr>
            <a:r>
              <a:rPr lang="en-US" altLang="en-US" dirty="0"/>
              <a:t>RENTAL_PROPERTY without surrogate key:</a:t>
            </a:r>
          </a:p>
          <a:p>
            <a:pPr>
              <a:lnSpc>
                <a:spcPct val="80000"/>
              </a:lnSpc>
              <a:buFontTx/>
              <a:buNone/>
            </a:pPr>
            <a:r>
              <a:rPr lang="en-US" altLang="en-US" sz="2800" dirty="0">
                <a:solidFill>
                  <a:srgbClr val="0066FF"/>
                </a:solidFill>
              </a:rPr>
              <a:t>		</a:t>
            </a:r>
          </a:p>
          <a:p>
            <a:pPr>
              <a:lnSpc>
                <a:spcPct val="80000"/>
              </a:lnSpc>
              <a:buFontTx/>
              <a:buNone/>
            </a:pPr>
            <a:endParaRPr lang="en-US" altLang="en-US" sz="1800" b="1" dirty="0">
              <a:solidFill>
                <a:srgbClr val="0066FF"/>
              </a:solidFill>
            </a:endParaRPr>
          </a:p>
          <a:p>
            <a:pPr>
              <a:lnSpc>
                <a:spcPct val="80000"/>
              </a:lnSpc>
              <a:buFontTx/>
              <a:buNone/>
            </a:pPr>
            <a:r>
              <a:rPr lang="en-US" altLang="en-US" sz="1800" b="1" dirty="0">
                <a:solidFill>
                  <a:srgbClr val="0066FF"/>
                </a:solidFill>
              </a:rPr>
              <a:t>		</a:t>
            </a:r>
            <a:endParaRPr lang="en-US" altLang="en-US" sz="1800" dirty="0"/>
          </a:p>
          <a:p>
            <a:pPr>
              <a:lnSpc>
                <a:spcPct val="80000"/>
              </a:lnSpc>
              <a:buFontTx/>
              <a:buNone/>
            </a:pPr>
            <a:endParaRPr lang="en-US" altLang="en-US" sz="1800" dirty="0"/>
          </a:p>
          <a:p>
            <a:pPr>
              <a:lnSpc>
                <a:spcPct val="80000"/>
              </a:lnSpc>
            </a:pPr>
            <a:r>
              <a:rPr lang="en-US" altLang="en-US" dirty="0"/>
              <a:t>RENTAL_PROPERTY with surrogate key:</a:t>
            </a:r>
          </a:p>
          <a:p>
            <a:pPr lvl="1">
              <a:lnSpc>
                <a:spcPct val="80000"/>
              </a:lnSpc>
              <a:buFontTx/>
              <a:buNone/>
            </a:pPr>
            <a:r>
              <a:rPr lang="en-US" altLang="en-US" sz="2000" b="1" dirty="0">
                <a:solidFill>
                  <a:srgbClr val="0066FF"/>
                </a:solidFill>
              </a:rPr>
              <a:t>  	  </a:t>
            </a:r>
            <a:r>
              <a:rPr lang="en-US" altLang="en-US" sz="1800" b="1" dirty="0"/>
              <a:t>RENTAL_PROPERTY (</a:t>
            </a:r>
            <a:r>
              <a:rPr lang="en-US" altLang="en-US" sz="1800" b="1" u="sng" dirty="0" err="1">
                <a:solidFill>
                  <a:srgbClr val="0066FF"/>
                </a:solidFill>
              </a:rPr>
              <a:t>PropertyID</a:t>
            </a:r>
            <a:r>
              <a:rPr lang="en-US" altLang="en-US" sz="1800" b="1" dirty="0"/>
              <a:t>, Street, City,</a:t>
            </a:r>
          </a:p>
          <a:p>
            <a:pPr lvl="1">
              <a:lnSpc>
                <a:spcPct val="80000"/>
              </a:lnSpc>
              <a:buFontTx/>
              <a:buNone/>
            </a:pPr>
            <a:r>
              <a:rPr lang="en-US" altLang="en-US" sz="1800" b="1" dirty="0"/>
              <a:t>	  State/Province, Zip/</a:t>
            </a:r>
            <a:r>
              <a:rPr lang="en-US" altLang="en-US" sz="1800" b="1" dirty="0" err="1"/>
              <a:t>PostalCode</a:t>
            </a:r>
            <a:r>
              <a:rPr lang="en-US" altLang="en-US" sz="1800" b="1" dirty="0"/>
              <a:t>, Country, </a:t>
            </a:r>
            <a:r>
              <a:rPr lang="en-US" altLang="en-US" sz="1800" b="1" dirty="0" err="1"/>
              <a:t>Rental_Rate</a:t>
            </a:r>
            <a:r>
              <a:rPr lang="en-US" altLang="en-US" sz="1800" b="1" dirty="0"/>
              <a:t>)</a:t>
            </a:r>
          </a:p>
          <a:p>
            <a:endParaRPr lang="en-US" dirty="0"/>
          </a:p>
        </p:txBody>
      </p:sp>
      <p:sp>
        <p:nvSpPr>
          <p:cNvPr id="4" name="Date Placeholder 3">
            <a:extLst>
              <a:ext uri="{FF2B5EF4-FFF2-40B4-BE49-F238E27FC236}">
                <a16:creationId xmlns:a16="http://schemas.microsoft.com/office/drawing/2014/main" id="{6AE5508C-E788-6347-8ACC-DC78A13FCE1A}"/>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328A26F2-3788-E24C-88AE-6A926B5DF08D}"/>
              </a:ext>
            </a:extLst>
          </p:cNvPr>
          <p:cNvSpPr>
            <a:spLocks noGrp="1"/>
          </p:cNvSpPr>
          <p:nvPr>
            <p:ph type="sldNum" sz="quarter" idx="15"/>
          </p:nvPr>
        </p:nvSpPr>
        <p:spPr/>
        <p:txBody>
          <a:bodyPr/>
          <a:lstStyle/>
          <a:p>
            <a:pPr>
              <a:defRPr/>
            </a:pPr>
            <a:fld id="{F350D435-2DCA-4D63-B007-D33EC4F44F07}" type="slidenum">
              <a:rPr lang="en-US" altLang="en-US" smtClean="0"/>
              <a:pPr>
                <a:defRPr/>
              </a:pPr>
              <a:t>40</a:t>
            </a:fld>
            <a:endParaRPr lang="en-US" altLang="en-US"/>
          </a:p>
        </p:txBody>
      </p:sp>
      <p:sp>
        <p:nvSpPr>
          <p:cNvPr id="6" name="Rectangle 5">
            <a:extLst>
              <a:ext uri="{FF2B5EF4-FFF2-40B4-BE49-F238E27FC236}">
                <a16:creationId xmlns:a16="http://schemas.microsoft.com/office/drawing/2014/main" id="{CF46D1DD-EE7C-B149-8B45-2F6B6E371381}"/>
              </a:ext>
            </a:extLst>
          </p:cNvPr>
          <p:cNvSpPr/>
          <p:nvPr/>
        </p:nvSpPr>
        <p:spPr>
          <a:xfrm>
            <a:off x="914400" y="2057400"/>
            <a:ext cx="7488936" cy="535531"/>
          </a:xfrm>
          <a:prstGeom prst="rect">
            <a:avLst/>
          </a:prstGeom>
        </p:spPr>
        <p:txBody>
          <a:bodyPr wrap="square">
            <a:spAutoFit/>
          </a:bodyPr>
          <a:lstStyle/>
          <a:p>
            <a:pPr>
              <a:lnSpc>
                <a:spcPct val="80000"/>
              </a:lnSpc>
              <a:buFontTx/>
              <a:buNone/>
            </a:pPr>
            <a:r>
              <a:rPr lang="en-US" altLang="en-US" dirty="0"/>
              <a:t>RENTAL_PROPERTY (</a:t>
            </a:r>
            <a:r>
              <a:rPr lang="en-US" altLang="en-US" u="sng" dirty="0"/>
              <a:t>Street</a:t>
            </a:r>
            <a:r>
              <a:rPr lang="en-US" altLang="en-US" dirty="0"/>
              <a:t>, </a:t>
            </a:r>
            <a:r>
              <a:rPr lang="en-US" altLang="en-US" u="sng" dirty="0"/>
              <a:t>City</a:t>
            </a:r>
            <a:r>
              <a:rPr lang="en-US" altLang="en-US" dirty="0"/>
              <a:t>,</a:t>
            </a:r>
            <a:br>
              <a:rPr lang="en-US" altLang="en-US" dirty="0"/>
            </a:br>
            <a:r>
              <a:rPr lang="en-US" altLang="en-US" dirty="0"/>
              <a:t>	</a:t>
            </a:r>
            <a:r>
              <a:rPr lang="en-US" altLang="en-US" u="sng" dirty="0"/>
              <a:t>State/Province</a:t>
            </a:r>
            <a:r>
              <a:rPr lang="en-US" altLang="en-US" dirty="0"/>
              <a:t>, </a:t>
            </a:r>
            <a:r>
              <a:rPr lang="en-US" altLang="en-US" u="sng" dirty="0"/>
              <a:t>Zip/</a:t>
            </a:r>
            <a:r>
              <a:rPr lang="en-US" altLang="en-US" u="sng" dirty="0" err="1"/>
              <a:t>PostalCode</a:t>
            </a:r>
            <a:r>
              <a:rPr lang="en-US" altLang="en-US" dirty="0"/>
              <a:t>, </a:t>
            </a:r>
            <a:r>
              <a:rPr lang="en-US" altLang="en-US" u="sng" dirty="0"/>
              <a:t>Country</a:t>
            </a:r>
            <a:r>
              <a:rPr lang="en-US" altLang="en-US" dirty="0"/>
              <a:t>, </a:t>
            </a:r>
            <a:r>
              <a:rPr lang="en-US" altLang="en-US" dirty="0" err="1"/>
              <a:t>Rental_Rate</a:t>
            </a:r>
            <a:r>
              <a:rPr lang="en-US" altLang="en-US" dirty="0"/>
              <a:t>)</a:t>
            </a:r>
          </a:p>
        </p:txBody>
      </p:sp>
    </p:spTree>
    <p:extLst>
      <p:ext uri="{BB962C8B-B14F-4D97-AF65-F5344CB8AC3E}">
        <p14:creationId xmlns:p14="http://schemas.microsoft.com/office/powerpoint/2010/main" val="3823267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DAE1-CAFC-DB41-B6D3-EFBB8FF1C2E0}"/>
              </a:ext>
            </a:extLst>
          </p:cNvPr>
          <p:cNvSpPr>
            <a:spLocks noGrp="1"/>
          </p:cNvSpPr>
          <p:nvPr>
            <p:ph type="title"/>
          </p:nvPr>
        </p:nvSpPr>
        <p:spPr/>
        <p:txBody>
          <a:bodyPr/>
          <a:lstStyle/>
          <a:p>
            <a:r>
              <a:rPr lang="en-US" dirty="0"/>
              <a:t>Surrogate Key – As Another example</a:t>
            </a:r>
          </a:p>
        </p:txBody>
      </p:sp>
      <p:sp>
        <p:nvSpPr>
          <p:cNvPr id="3" name="Content Placeholder 2">
            <a:extLst>
              <a:ext uri="{FF2B5EF4-FFF2-40B4-BE49-F238E27FC236}">
                <a16:creationId xmlns:a16="http://schemas.microsoft.com/office/drawing/2014/main" id="{7C0796F0-D322-284E-8C8F-2FD8D82E0332}"/>
              </a:ext>
            </a:extLst>
          </p:cNvPr>
          <p:cNvSpPr>
            <a:spLocks noGrp="1"/>
          </p:cNvSpPr>
          <p:nvPr>
            <p:ph sz="quarter" idx="1"/>
          </p:nvPr>
        </p:nvSpPr>
        <p:spPr/>
        <p:txBody>
          <a:bodyPr/>
          <a:lstStyle/>
          <a:p>
            <a:pPr>
              <a:defRPr/>
            </a:pPr>
            <a:r>
              <a:rPr lang="en-US" dirty="0"/>
              <a:t>ATM card is being used in machine to draw some amount as a transaction.</a:t>
            </a:r>
          </a:p>
          <a:p>
            <a:pPr marL="0" indent="0">
              <a:buFontTx/>
              <a:buNone/>
              <a:defRPr/>
            </a:pPr>
            <a:endParaRPr lang="en-US" dirty="0"/>
          </a:p>
          <a:p>
            <a:pPr marL="0" indent="0">
              <a:buFontTx/>
              <a:buNone/>
              <a:defRPr/>
            </a:pPr>
            <a:r>
              <a:rPr lang="en-US" dirty="0"/>
              <a:t>Attributes are</a:t>
            </a:r>
          </a:p>
          <a:p>
            <a:pPr marL="0" indent="0" algn="ctr">
              <a:buFontTx/>
              <a:buNone/>
              <a:defRPr/>
            </a:pPr>
            <a:r>
              <a:rPr lang="en-US" dirty="0"/>
              <a:t> </a:t>
            </a:r>
            <a:r>
              <a:rPr lang="en-US" altLang="en-US" b="1" dirty="0"/>
              <a:t>Card#, Amount, </a:t>
            </a:r>
            <a:r>
              <a:rPr lang="en-US" altLang="en-US" b="1" dirty="0" err="1"/>
              <a:t>DrawDate</a:t>
            </a:r>
            <a:endParaRPr lang="en-US" b="1" dirty="0"/>
          </a:p>
          <a:p>
            <a:pPr marL="0" indent="0" algn="ctr">
              <a:buFontTx/>
              <a:buNone/>
              <a:defRPr/>
            </a:pPr>
            <a:r>
              <a:rPr lang="en-US" dirty="0"/>
              <a:t>However,</a:t>
            </a:r>
          </a:p>
          <a:p>
            <a:pPr marL="0" indent="0" algn="ctr">
              <a:buFontTx/>
              <a:buNone/>
              <a:defRPr/>
            </a:pPr>
            <a:r>
              <a:rPr lang="en-US" dirty="0"/>
              <a:t>Card# will be used many times</a:t>
            </a:r>
          </a:p>
          <a:p>
            <a:endParaRPr lang="en-US" dirty="0"/>
          </a:p>
        </p:txBody>
      </p:sp>
      <p:sp>
        <p:nvSpPr>
          <p:cNvPr id="4" name="Date Placeholder 3">
            <a:extLst>
              <a:ext uri="{FF2B5EF4-FFF2-40B4-BE49-F238E27FC236}">
                <a16:creationId xmlns:a16="http://schemas.microsoft.com/office/drawing/2014/main" id="{5D2244B3-0CC7-4F4B-894A-856B8D1CD6C1}"/>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48D303FC-F095-D644-A05F-1D6E4473515D}"/>
              </a:ext>
            </a:extLst>
          </p:cNvPr>
          <p:cNvSpPr>
            <a:spLocks noGrp="1"/>
          </p:cNvSpPr>
          <p:nvPr>
            <p:ph type="sldNum" sz="quarter" idx="15"/>
          </p:nvPr>
        </p:nvSpPr>
        <p:spPr/>
        <p:txBody>
          <a:bodyPr/>
          <a:lstStyle/>
          <a:p>
            <a:pPr>
              <a:defRPr/>
            </a:pPr>
            <a:fld id="{F350D435-2DCA-4D63-B007-D33EC4F44F07}" type="slidenum">
              <a:rPr lang="en-US" altLang="en-US" smtClean="0"/>
              <a:pPr>
                <a:defRPr/>
              </a:pPr>
              <a:t>41</a:t>
            </a:fld>
            <a:endParaRPr lang="en-US" altLang="en-US"/>
          </a:p>
        </p:txBody>
      </p:sp>
      <p:sp>
        <p:nvSpPr>
          <p:cNvPr id="6" name="Rectangle 5">
            <a:extLst>
              <a:ext uri="{FF2B5EF4-FFF2-40B4-BE49-F238E27FC236}">
                <a16:creationId xmlns:a16="http://schemas.microsoft.com/office/drawing/2014/main" id="{B9CD44CC-8516-1944-B24B-BD094B773BDF}"/>
              </a:ext>
            </a:extLst>
          </p:cNvPr>
          <p:cNvSpPr/>
          <p:nvPr/>
        </p:nvSpPr>
        <p:spPr>
          <a:xfrm>
            <a:off x="1295400" y="4953000"/>
            <a:ext cx="4185761" cy="369332"/>
          </a:xfrm>
          <a:prstGeom prst="rect">
            <a:avLst/>
          </a:prstGeom>
        </p:spPr>
        <p:txBody>
          <a:bodyPr wrap="none">
            <a:spAutoFit/>
          </a:bodyPr>
          <a:lstStyle/>
          <a:p>
            <a:pPr marL="0" indent="0">
              <a:buFontTx/>
              <a:buNone/>
              <a:defRPr/>
            </a:pPr>
            <a:r>
              <a:rPr lang="en-US" dirty="0"/>
              <a:t>Introduce a column as a Surrogate Key</a:t>
            </a:r>
          </a:p>
        </p:txBody>
      </p:sp>
      <p:sp>
        <p:nvSpPr>
          <p:cNvPr id="7" name="Rectangle 6">
            <a:extLst>
              <a:ext uri="{FF2B5EF4-FFF2-40B4-BE49-F238E27FC236}">
                <a16:creationId xmlns:a16="http://schemas.microsoft.com/office/drawing/2014/main" id="{3856FFD9-7EA2-6B45-8F0B-FB1199321E07}"/>
              </a:ext>
            </a:extLst>
          </p:cNvPr>
          <p:cNvSpPr/>
          <p:nvPr/>
        </p:nvSpPr>
        <p:spPr>
          <a:xfrm>
            <a:off x="1295400" y="5632514"/>
            <a:ext cx="6096000" cy="369332"/>
          </a:xfrm>
          <a:prstGeom prst="rect">
            <a:avLst/>
          </a:prstGeom>
        </p:spPr>
        <p:txBody>
          <a:bodyPr wrap="square">
            <a:spAutoFit/>
          </a:bodyPr>
          <a:lstStyle/>
          <a:p>
            <a:pPr marL="0" indent="0">
              <a:buFontTx/>
              <a:buNone/>
              <a:defRPr/>
            </a:pPr>
            <a:r>
              <a:rPr lang="en-US" altLang="en-US" b="1" u="sng" dirty="0" err="1"/>
              <a:t>ATMTransaction</a:t>
            </a:r>
            <a:r>
              <a:rPr lang="en-US" altLang="en-US" b="1" u="sng" dirty="0"/>
              <a:t> (Card#, </a:t>
            </a:r>
            <a:r>
              <a:rPr lang="en-US" altLang="en-US" b="1" u="sng" dirty="0">
                <a:solidFill>
                  <a:srgbClr val="0066FF"/>
                </a:solidFill>
              </a:rPr>
              <a:t>Serial#</a:t>
            </a:r>
            <a:r>
              <a:rPr lang="en-US" altLang="en-US" b="1" u="sng" dirty="0"/>
              <a:t>, Amount, </a:t>
            </a:r>
            <a:r>
              <a:rPr lang="en-US" altLang="en-US" b="1" u="sng" dirty="0" err="1"/>
              <a:t>DrawDate</a:t>
            </a:r>
            <a:r>
              <a:rPr lang="en-US" altLang="en-US" b="1" u="sng" dirty="0"/>
              <a:t>)</a:t>
            </a:r>
            <a:r>
              <a:rPr lang="en-US" altLang="en-US" b="1" u="sng" dirty="0">
                <a:solidFill>
                  <a:srgbClr val="0066FF"/>
                </a:solidFill>
              </a:rPr>
              <a:t> </a:t>
            </a:r>
          </a:p>
        </p:txBody>
      </p:sp>
    </p:spTree>
    <p:extLst>
      <p:ext uri="{BB962C8B-B14F-4D97-AF65-F5344CB8AC3E}">
        <p14:creationId xmlns:p14="http://schemas.microsoft.com/office/powerpoint/2010/main" val="3526391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BCC7-C8C2-9342-8444-17BFE14461DB}"/>
              </a:ext>
            </a:extLst>
          </p:cNvPr>
          <p:cNvSpPr>
            <a:spLocks noGrp="1"/>
          </p:cNvSpPr>
          <p:nvPr>
            <p:ph type="title"/>
          </p:nvPr>
        </p:nvSpPr>
        <p:spPr/>
        <p:txBody>
          <a:bodyPr/>
          <a:lstStyle/>
          <a:p>
            <a:r>
              <a:rPr lang="en-US" dirty="0"/>
              <a:t>Integrity Constraints/Rules</a:t>
            </a:r>
          </a:p>
        </p:txBody>
      </p:sp>
      <p:sp>
        <p:nvSpPr>
          <p:cNvPr id="3" name="Content Placeholder 2">
            <a:extLst>
              <a:ext uri="{FF2B5EF4-FFF2-40B4-BE49-F238E27FC236}">
                <a16:creationId xmlns:a16="http://schemas.microsoft.com/office/drawing/2014/main" id="{370962EA-6187-634A-BA8C-743CFD457B5A}"/>
              </a:ext>
            </a:extLst>
          </p:cNvPr>
          <p:cNvSpPr>
            <a:spLocks noGrp="1"/>
          </p:cNvSpPr>
          <p:nvPr>
            <p:ph sz="quarter" idx="1"/>
          </p:nvPr>
        </p:nvSpPr>
        <p:spPr/>
        <p:txBody>
          <a:bodyPr/>
          <a:lstStyle/>
          <a:p>
            <a:r>
              <a:rPr lang="en-US" dirty="0"/>
              <a:t>Entity Integrity</a:t>
            </a:r>
          </a:p>
          <a:p>
            <a:r>
              <a:rPr lang="en-US" dirty="0"/>
              <a:t>Referential Integrity</a:t>
            </a:r>
          </a:p>
          <a:p>
            <a:r>
              <a:rPr lang="en-US" dirty="0"/>
              <a:t>Null</a:t>
            </a:r>
          </a:p>
          <a:p>
            <a:r>
              <a:rPr lang="en-US" dirty="0"/>
              <a:t>Domain Constraint</a:t>
            </a:r>
          </a:p>
          <a:p>
            <a:r>
              <a:rPr lang="en-US" dirty="0"/>
              <a:t>Additional Constraint</a:t>
            </a:r>
          </a:p>
        </p:txBody>
      </p:sp>
      <p:sp>
        <p:nvSpPr>
          <p:cNvPr id="4" name="Date Placeholder 3">
            <a:extLst>
              <a:ext uri="{FF2B5EF4-FFF2-40B4-BE49-F238E27FC236}">
                <a16:creationId xmlns:a16="http://schemas.microsoft.com/office/drawing/2014/main" id="{DFD5069B-ADB3-9543-8A07-8BE5AE858901}"/>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FC4C0D94-DCF7-7D41-ABF4-572DCA90C372}"/>
              </a:ext>
            </a:extLst>
          </p:cNvPr>
          <p:cNvSpPr>
            <a:spLocks noGrp="1"/>
          </p:cNvSpPr>
          <p:nvPr>
            <p:ph type="sldNum" sz="quarter" idx="15"/>
          </p:nvPr>
        </p:nvSpPr>
        <p:spPr/>
        <p:txBody>
          <a:bodyPr/>
          <a:lstStyle/>
          <a:p>
            <a:pPr>
              <a:defRPr/>
            </a:pPr>
            <a:fld id="{F350D435-2DCA-4D63-B007-D33EC4F44F07}" type="slidenum">
              <a:rPr lang="en-US" altLang="en-US" smtClean="0"/>
              <a:pPr>
                <a:defRPr/>
              </a:pPr>
              <a:t>42</a:t>
            </a:fld>
            <a:endParaRPr lang="en-US" altLang="en-US"/>
          </a:p>
        </p:txBody>
      </p:sp>
    </p:spTree>
    <p:extLst>
      <p:ext uri="{BB962C8B-B14F-4D97-AF65-F5344CB8AC3E}">
        <p14:creationId xmlns:p14="http://schemas.microsoft.com/office/powerpoint/2010/main" val="3786464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B24E-49EE-1444-AA33-413E9B603D2E}"/>
              </a:ext>
            </a:extLst>
          </p:cNvPr>
          <p:cNvSpPr>
            <a:spLocks noGrp="1"/>
          </p:cNvSpPr>
          <p:nvPr>
            <p:ph type="title"/>
          </p:nvPr>
        </p:nvSpPr>
        <p:spPr/>
        <p:txBody>
          <a:bodyPr/>
          <a:lstStyle/>
          <a:p>
            <a:r>
              <a:rPr lang="en-US" dirty="0"/>
              <a:t>Entity Integrity</a:t>
            </a:r>
          </a:p>
        </p:txBody>
      </p:sp>
      <p:sp>
        <p:nvSpPr>
          <p:cNvPr id="3" name="Content Placeholder 2">
            <a:extLst>
              <a:ext uri="{FF2B5EF4-FFF2-40B4-BE49-F238E27FC236}">
                <a16:creationId xmlns:a16="http://schemas.microsoft.com/office/drawing/2014/main" id="{B399CCFA-229F-1847-B8C4-15449FD9C699}"/>
              </a:ext>
            </a:extLst>
          </p:cNvPr>
          <p:cNvSpPr>
            <a:spLocks noGrp="1"/>
          </p:cNvSpPr>
          <p:nvPr>
            <p:ph sz="quarter" idx="1"/>
          </p:nvPr>
        </p:nvSpPr>
        <p:spPr/>
        <p:txBody>
          <a:bodyPr/>
          <a:lstStyle/>
          <a:p>
            <a:r>
              <a:rPr lang="en-US" dirty="0"/>
              <a:t>All primary key entries are unique</a:t>
            </a:r>
          </a:p>
          <a:p>
            <a:pPr lvl="1"/>
            <a:r>
              <a:rPr lang="en-US" altLang="en-US" dirty="0"/>
              <a:t>No two rows with the same primary key value</a:t>
            </a:r>
            <a:endParaRPr lang="en-US" dirty="0"/>
          </a:p>
          <a:p>
            <a:r>
              <a:rPr lang="en-US" dirty="0"/>
              <a:t>No part of a primary key maybe null</a:t>
            </a:r>
          </a:p>
          <a:p>
            <a:pPr lvl="1"/>
            <a:r>
              <a:rPr lang="en-US" altLang="en-US" dirty="0"/>
              <a:t>No null values in a primary key</a:t>
            </a:r>
            <a:br>
              <a:rPr lang="en-US" dirty="0"/>
            </a:br>
            <a:endParaRPr lang="en-US" dirty="0"/>
          </a:p>
          <a:p>
            <a:r>
              <a:rPr lang="en-US" dirty="0"/>
              <a:t>Example</a:t>
            </a:r>
          </a:p>
          <a:p>
            <a:pPr lvl="1"/>
            <a:r>
              <a:rPr lang="en-US" dirty="0"/>
              <a:t>No invoice can have a duplicate number, nor can it be null. In short, all invoices are uniquely identified by their invoice number.</a:t>
            </a:r>
            <a:br>
              <a:rPr lang="en-US" dirty="0"/>
            </a:br>
            <a:endParaRPr lang="en-US" dirty="0"/>
          </a:p>
          <a:p>
            <a:pPr lvl="1"/>
            <a:endParaRPr lang="en-US" dirty="0"/>
          </a:p>
        </p:txBody>
      </p:sp>
      <p:sp>
        <p:nvSpPr>
          <p:cNvPr id="4" name="Date Placeholder 3">
            <a:extLst>
              <a:ext uri="{FF2B5EF4-FFF2-40B4-BE49-F238E27FC236}">
                <a16:creationId xmlns:a16="http://schemas.microsoft.com/office/drawing/2014/main" id="{655D8C4B-8A7C-D642-901F-5BDB5F26DBDB}"/>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7E026489-802D-C241-BD48-4AAF18D7EC16}"/>
              </a:ext>
            </a:extLst>
          </p:cNvPr>
          <p:cNvSpPr>
            <a:spLocks noGrp="1"/>
          </p:cNvSpPr>
          <p:nvPr>
            <p:ph type="sldNum" sz="quarter" idx="15"/>
          </p:nvPr>
        </p:nvSpPr>
        <p:spPr/>
        <p:txBody>
          <a:bodyPr/>
          <a:lstStyle/>
          <a:p>
            <a:pPr>
              <a:defRPr/>
            </a:pPr>
            <a:fld id="{F350D435-2DCA-4D63-B007-D33EC4F44F07}" type="slidenum">
              <a:rPr lang="en-US" altLang="en-US" smtClean="0"/>
              <a:pPr>
                <a:defRPr/>
              </a:pPr>
              <a:t>43</a:t>
            </a:fld>
            <a:endParaRPr lang="en-US" altLang="en-US"/>
          </a:p>
        </p:txBody>
      </p:sp>
    </p:spTree>
    <p:extLst>
      <p:ext uri="{BB962C8B-B14F-4D97-AF65-F5344CB8AC3E}">
        <p14:creationId xmlns:p14="http://schemas.microsoft.com/office/powerpoint/2010/main" val="1137476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E8FA-8DB5-7A40-B30C-B81A8C9B4F0E}"/>
              </a:ext>
            </a:extLst>
          </p:cNvPr>
          <p:cNvSpPr>
            <a:spLocks noGrp="1"/>
          </p:cNvSpPr>
          <p:nvPr>
            <p:ph type="title"/>
          </p:nvPr>
        </p:nvSpPr>
        <p:spPr/>
        <p:txBody>
          <a:bodyPr>
            <a:normAutofit/>
          </a:bodyPr>
          <a:lstStyle/>
          <a:p>
            <a:r>
              <a:rPr lang="en-US" dirty="0"/>
              <a:t>Referential Integrity</a:t>
            </a:r>
          </a:p>
        </p:txBody>
      </p:sp>
      <p:sp>
        <p:nvSpPr>
          <p:cNvPr id="3" name="Content Placeholder 2">
            <a:extLst>
              <a:ext uri="{FF2B5EF4-FFF2-40B4-BE49-F238E27FC236}">
                <a16:creationId xmlns:a16="http://schemas.microsoft.com/office/drawing/2014/main" id="{281BFC1F-D8A3-F140-8A07-9CCF1F41D716}"/>
              </a:ext>
            </a:extLst>
          </p:cNvPr>
          <p:cNvSpPr>
            <a:spLocks noGrp="1"/>
          </p:cNvSpPr>
          <p:nvPr>
            <p:ph sz="quarter" idx="1"/>
          </p:nvPr>
        </p:nvSpPr>
        <p:spPr/>
        <p:txBody>
          <a:bodyPr/>
          <a:lstStyle/>
          <a:p>
            <a:r>
              <a:rPr lang="en-US" altLang="en-US" sz="1800" dirty="0"/>
              <a:t>Data is linked between two or more tables </a:t>
            </a:r>
          </a:p>
          <a:p>
            <a:pPr lvl="1"/>
            <a:r>
              <a:rPr lang="en-US" altLang="en-US" sz="1400" dirty="0"/>
              <a:t>by having the foreign key (in the associated table) reference a primary key value (in the primary table). </a:t>
            </a:r>
          </a:p>
          <a:p>
            <a:pPr lvl="1"/>
            <a:r>
              <a:rPr lang="en-US" altLang="en-US" sz="1400" dirty="0"/>
              <a:t>Because of this, we need to ensure that data on both sides of the relationship remain intact.</a:t>
            </a:r>
            <a:endParaRPr lang="en-US" altLang="en-US" sz="1800" i="1" dirty="0"/>
          </a:p>
          <a:p>
            <a:r>
              <a:rPr lang="en-US" altLang="en-US" sz="1800" i="1" dirty="0"/>
              <a:t>Referential integrity</a:t>
            </a:r>
            <a:r>
              <a:rPr lang="en-US" altLang="en-US" sz="1800" dirty="0"/>
              <a:t> refers to the accuracy and consistency of data within a relationship.</a:t>
            </a:r>
          </a:p>
          <a:p>
            <a:pPr lvl="1"/>
            <a:r>
              <a:rPr lang="en-US" altLang="en-US" sz="1400" dirty="0"/>
              <a:t>whenever a foreign key value is used it must reference a valid, existing primary key in the parent table.</a:t>
            </a:r>
          </a:p>
          <a:p>
            <a:endParaRPr lang="en-US" dirty="0"/>
          </a:p>
        </p:txBody>
      </p:sp>
      <p:sp>
        <p:nvSpPr>
          <p:cNvPr id="4" name="Date Placeholder 3">
            <a:extLst>
              <a:ext uri="{FF2B5EF4-FFF2-40B4-BE49-F238E27FC236}">
                <a16:creationId xmlns:a16="http://schemas.microsoft.com/office/drawing/2014/main" id="{65FF513F-0D2D-974B-9220-16D909A39D6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0FB641D5-3D98-3843-892A-8824D87125D0}"/>
              </a:ext>
            </a:extLst>
          </p:cNvPr>
          <p:cNvSpPr>
            <a:spLocks noGrp="1"/>
          </p:cNvSpPr>
          <p:nvPr>
            <p:ph type="sldNum" sz="quarter" idx="15"/>
          </p:nvPr>
        </p:nvSpPr>
        <p:spPr/>
        <p:txBody>
          <a:bodyPr/>
          <a:lstStyle/>
          <a:p>
            <a:pPr>
              <a:defRPr/>
            </a:pPr>
            <a:fld id="{F350D435-2DCA-4D63-B007-D33EC4F44F07}" type="slidenum">
              <a:rPr lang="en-US" altLang="en-US" smtClean="0"/>
              <a:pPr>
                <a:defRPr/>
              </a:pPr>
              <a:t>44</a:t>
            </a:fld>
            <a:endParaRPr lang="en-US" altLang="en-US"/>
          </a:p>
        </p:txBody>
      </p:sp>
      <p:pic>
        <p:nvPicPr>
          <p:cNvPr id="6" name="Picture 6">
            <a:extLst>
              <a:ext uri="{FF2B5EF4-FFF2-40B4-BE49-F238E27FC236}">
                <a16:creationId xmlns:a16="http://schemas.microsoft.com/office/drawing/2014/main" id="{28E411D5-3782-F741-9B51-83FA3EAC9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387" y="4038601"/>
            <a:ext cx="478662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121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C986-06FC-7D44-B871-98E8EB11393A}"/>
              </a:ext>
            </a:extLst>
          </p:cNvPr>
          <p:cNvSpPr>
            <a:spLocks noGrp="1"/>
          </p:cNvSpPr>
          <p:nvPr>
            <p:ph type="title"/>
          </p:nvPr>
        </p:nvSpPr>
        <p:spPr/>
        <p:txBody>
          <a:bodyPr/>
          <a:lstStyle/>
          <a:p>
            <a:r>
              <a:rPr lang="en-US" altLang="en-US" dirty="0"/>
              <a:t>Benefits of Referential Integrity Constraint</a:t>
            </a:r>
            <a:endParaRPr lang="en-US" dirty="0"/>
          </a:p>
        </p:txBody>
      </p:sp>
      <p:sp>
        <p:nvSpPr>
          <p:cNvPr id="3" name="Content Placeholder 2">
            <a:extLst>
              <a:ext uri="{FF2B5EF4-FFF2-40B4-BE49-F238E27FC236}">
                <a16:creationId xmlns:a16="http://schemas.microsoft.com/office/drawing/2014/main" id="{62083625-3863-154E-993E-74C4D8B05073}"/>
              </a:ext>
            </a:extLst>
          </p:cNvPr>
          <p:cNvSpPr>
            <a:spLocks noGrp="1"/>
          </p:cNvSpPr>
          <p:nvPr>
            <p:ph sz="quarter" idx="1"/>
          </p:nvPr>
        </p:nvSpPr>
        <p:spPr/>
        <p:txBody>
          <a:bodyPr/>
          <a:lstStyle/>
          <a:p>
            <a:r>
              <a:rPr lang="en-US" altLang="en-US" dirty="0"/>
              <a:t>It will prevent users from</a:t>
            </a:r>
          </a:p>
          <a:p>
            <a:pPr lvl="1"/>
            <a:r>
              <a:rPr lang="en-US" altLang="en-US" dirty="0"/>
              <a:t>Adding records to a related table if there is no associated record in the primary table.</a:t>
            </a:r>
          </a:p>
          <a:p>
            <a:pPr lvl="1"/>
            <a:r>
              <a:rPr lang="en-US" altLang="en-US" dirty="0"/>
              <a:t>Changing values in a primary table that result in orphaned records in a related table.</a:t>
            </a:r>
          </a:p>
          <a:p>
            <a:pPr lvl="1"/>
            <a:r>
              <a:rPr lang="en-US" altLang="en-US" dirty="0"/>
              <a:t>Deleting records from a primary table if there are matching related records.</a:t>
            </a:r>
          </a:p>
          <a:p>
            <a:endParaRPr lang="en-US" dirty="0"/>
          </a:p>
        </p:txBody>
      </p:sp>
      <p:sp>
        <p:nvSpPr>
          <p:cNvPr id="4" name="Date Placeholder 3">
            <a:extLst>
              <a:ext uri="{FF2B5EF4-FFF2-40B4-BE49-F238E27FC236}">
                <a16:creationId xmlns:a16="http://schemas.microsoft.com/office/drawing/2014/main" id="{05EA389D-C80A-6742-BDC5-6D2F42F3DE1B}"/>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53B7B809-96B7-3745-9DF3-A5B5F1950E9A}"/>
              </a:ext>
            </a:extLst>
          </p:cNvPr>
          <p:cNvSpPr>
            <a:spLocks noGrp="1"/>
          </p:cNvSpPr>
          <p:nvPr>
            <p:ph type="sldNum" sz="quarter" idx="15"/>
          </p:nvPr>
        </p:nvSpPr>
        <p:spPr/>
        <p:txBody>
          <a:bodyPr/>
          <a:lstStyle/>
          <a:p>
            <a:pPr>
              <a:defRPr/>
            </a:pPr>
            <a:fld id="{F350D435-2DCA-4D63-B007-D33EC4F44F07}" type="slidenum">
              <a:rPr lang="en-US" altLang="en-US" smtClean="0"/>
              <a:pPr>
                <a:defRPr/>
              </a:pPr>
              <a:t>45</a:t>
            </a:fld>
            <a:endParaRPr lang="en-US" altLang="en-US"/>
          </a:p>
        </p:txBody>
      </p:sp>
    </p:spTree>
    <p:extLst>
      <p:ext uri="{BB962C8B-B14F-4D97-AF65-F5344CB8AC3E}">
        <p14:creationId xmlns:p14="http://schemas.microsoft.com/office/powerpoint/2010/main" val="27014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CBA1-7C23-9049-B98F-61588BD41FA2}"/>
              </a:ext>
            </a:extLst>
          </p:cNvPr>
          <p:cNvSpPr>
            <a:spLocks noGrp="1"/>
          </p:cNvSpPr>
          <p:nvPr>
            <p:ph type="title"/>
          </p:nvPr>
        </p:nvSpPr>
        <p:spPr/>
        <p:txBody>
          <a:bodyPr/>
          <a:lstStyle/>
          <a:p>
            <a:r>
              <a:rPr lang="en-US" dirty="0"/>
              <a:t>PK and FK in SQL: Example</a:t>
            </a:r>
          </a:p>
        </p:txBody>
      </p:sp>
      <p:pic>
        <p:nvPicPr>
          <p:cNvPr id="7" name="Content Placeholder 6">
            <a:extLst>
              <a:ext uri="{FF2B5EF4-FFF2-40B4-BE49-F238E27FC236}">
                <a16:creationId xmlns:a16="http://schemas.microsoft.com/office/drawing/2014/main" id="{58E3EF4C-70AA-914B-A004-92A644F62EF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79450" y="1417638"/>
            <a:ext cx="7023100" cy="3213100"/>
          </a:xfrm>
        </p:spPr>
      </p:pic>
      <p:sp>
        <p:nvSpPr>
          <p:cNvPr id="4" name="Date Placeholder 3">
            <a:extLst>
              <a:ext uri="{FF2B5EF4-FFF2-40B4-BE49-F238E27FC236}">
                <a16:creationId xmlns:a16="http://schemas.microsoft.com/office/drawing/2014/main" id="{29272ED4-3C48-434C-B0F8-5A9C6D560766}"/>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6D748FC0-89FB-4940-A270-FBC5308FC489}"/>
              </a:ext>
            </a:extLst>
          </p:cNvPr>
          <p:cNvSpPr>
            <a:spLocks noGrp="1"/>
          </p:cNvSpPr>
          <p:nvPr>
            <p:ph type="sldNum" sz="quarter" idx="15"/>
          </p:nvPr>
        </p:nvSpPr>
        <p:spPr/>
        <p:txBody>
          <a:bodyPr/>
          <a:lstStyle/>
          <a:p>
            <a:pPr>
              <a:defRPr/>
            </a:pPr>
            <a:fld id="{F350D435-2DCA-4D63-B007-D33EC4F44F07}" type="slidenum">
              <a:rPr lang="en-US" altLang="en-US" smtClean="0"/>
              <a:pPr>
                <a:defRPr/>
              </a:pPr>
              <a:t>46</a:t>
            </a:fld>
            <a:endParaRPr lang="en-US" altLang="en-US"/>
          </a:p>
        </p:txBody>
      </p:sp>
      <p:pic>
        <p:nvPicPr>
          <p:cNvPr id="9" name="Picture 8">
            <a:extLst>
              <a:ext uri="{FF2B5EF4-FFF2-40B4-BE49-F238E27FC236}">
                <a16:creationId xmlns:a16="http://schemas.microsoft.com/office/drawing/2014/main" id="{AE6199EA-A89D-3C43-9429-D2514F771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67" y="4762500"/>
            <a:ext cx="7416800" cy="1943100"/>
          </a:xfrm>
          <a:prstGeom prst="rect">
            <a:avLst/>
          </a:prstGeom>
        </p:spPr>
      </p:pic>
    </p:spTree>
    <p:extLst>
      <p:ext uri="{BB962C8B-B14F-4D97-AF65-F5344CB8AC3E}">
        <p14:creationId xmlns:p14="http://schemas.microsoft.com/office/powerpoint/2010/main" val="567156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8855-0DF8-F044-BCD3-4B202C6B85C1}"/>
              </a:ext>
            </a:extLst>
          </p:cNvPr>
          <p:cNvSpPr>
            <a:spLocks noGrp="1"/>
          </p:cNvSpPr>
          <p:nvPr>
            <p:ph type="title"/>
          </p:nvPr>
        </p:nvSpPr>
        <p:spPr/>
        <p:txBody>
          <a:bodyPr/>
          <a:lstStyle/>
          <a:p>
            <a:r>
              <a:rPr lang="en-US" altLang="en-US" dirty="0"/>
              <a:t>On Delete Clause in Foreign Key Constraint</a:t>
            </a:r>
            <a:endParaRPr lang="en-US" dirty="0"/>
          </a:p>
        </p:txBody>
      </p:sp>
      <p:sp>
        <p:nvSpPr>
          <p:cNvPr id="3" name="Content Placeholder 2">
            <a:extLst>
              <a:ext uri="{FF2B5EF4-FFF2-40B4-BE49-F238E27FC236}">
                <a16:creationId xmlns:a16="http://schemas.microsoft.com/office/drawing/2014/main" id="{81183AA7-3DDA-E046-9895-83EF65AD3A44}"/>
              </a:ext>
            </a:extLst>
          </p:cNvPr>
          <p:cNvSpPr>
            <a:spLocks noGrp="1"/>
          </p:cNvSpPr>
          <p:nvPr>
            <p:ph sz="quarter" idx="1"/>
          </p:nvPr>
        </p:nvSpPr>
        <p:spPr/>
        <p:txBody>
          <a:bodyPr/>
          <a:lstStyle/>
          <a:p>
            <a:r>
              <a:rPr lang="en-US" altLang="en-US" sz="2000" dirty="0"/>
              <a:t>CASCADE</a:t>
            </a:r>
          </a:p>
          <a:p>
            <a:pPr lvl="1"/>
            <a:r>
              <a:rPr lang="en-US" altLang="en-US" sz="1800" dirty="0"/>
              <a:t>if the parent record is deleted, any child records are also deleted</a:t>
            </a:r>
          </a:p>
          <a:p>
            <a:r>
              <a:rPr lang="en-US" altLang="en-US" sz="2000" dirty="0"/>
              <a:t>NO ACTION</a:t>
            </a:r>
          </a:p>
          <a:p>
            <a:pPr lvl="1"/>
            <a:r>
              <a:rPr lang="en-US" altLang="en-US" sz="1800" dirty="0"/>
              <a:t>rejects the delete or update operation for the parent table if there is a related foreign key value in the referenced table.</a:t>
            </a:r>
          </a:p>
          <a:p>
            <a:r>
              <a:rPr lang="en-US" altLang="en-US" sz="2000" dirty="0"/>
              <a:t>SET NULL</a:t>
            </a:r>
          </a:p>
          <a:p>
            <a:pPr lvl="1"/>
            <a:r>
              <a:rPr lang="en-US" altLang="en-US" sz="1800" dirty="0"/>
              <a:t>Delete or update the row from the parent table, and set the foreign key column or columns in the child table to NULL</a:t>
            </a:r>
          </a:p>
          <a:p>
            <a:r>
              <a:rPr lang="en-US" altLang="en-US" sz="2000" dirty="0"/>
              <a:t>SET DEFAULT</a:t>
            </a:r>
          </a:p>
          <a:p>
            <a:pPr lvl="1"/>
            <a:r>
              <a:rPr lang="en-US" altLang="en-US" sz="1800" dirty="0"/>
              <a:t>Allows the developer to specify a value to which to set the foreign key column(s) on an UPDATE or a DELETE</a:t>
            </a:r>
          </a:p>
          <a:p>
            <a:endParaRPr lang="en-US" dirty="0"/>
          </a:p>
        </p:txBody>
      </p:sp>
      <p:sp>
        <p:nvSpPr>
          <p:cNvPr id="4" name="Date Placeholder 3">
            <a:extLst>
              <a:ext uri="{FF2B5EF4-FFF2-40B4-BE49-F238E27FC236}">
                <a16:creationId xmlns:a16="http://schemas.microsoft.com/office/drawing/2014/main" id="{F4BF3346-5557-7C48-816D-A8742EF0B4A2}"/>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EB2EA589-A413-064B-AD56-F941CC930227}"/>
              </a:ext>
            </a:extLst>
          </p:cNvPr>
          <p:cNvSpPr>
            <a:spLocks noGrp="1"/>
          </p:cNvSpPr>
          <p:nvPr>
            <p:ph type="sldNum" sz="quarter" idx="15"/>
          </p:nvPr>
        </p:nvSpPr>
        <p:spPr/>
        <p:txBody>
          <a:bodyPr/>
          <a:lstStyle/>
          <a:p>
            <a:pPr>
              <a:defRPr/>
            </a:pPr>
            <a:fld id="{F350D435-2DCA-4D63-B007-D33EC4F44F07}" type="slidenum">
              <a:rPr lang="en-US" altLang="en-US" smtClean="0"/>
              <a:pPr>
                <a:defRPr/>
              </a:pPr>
              <a:t>47</a:t>
            </a:fld>
            <a:endParaRPr lang="en-US" altLang="en-US"/>
          </a:p>
        </p:txBody>
      </p:sp>
    </p:spTree>
    <p:extLst>
      <p:ext uri="{BB962C8B-B14F-4D97-AF65-F5344CB8AC3E}">
        <p14:creationId xmlns:p14="http://schemas.microsoft.com/office/powerpoint/2010/main" val="9204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529C-E7C2-C84D-BD59-E3A2482C9D3D}"/>
              </a:ext>
            </a:extLst>
          </p:cNvPr>
          <p:cNvSpPr>
            <a:spLocks noGrp="1"/>
          </p:cNvSpPr>
          <p:nvPr>
            <p:ph type="title"/>
          </p:nvPr>
        </p:nvSpPr>
        <p:spPr/>
        <p:txBody>
          <a:bodyPr/>
          <a:lstStyle/>
          <a:p>
            <a:r>
              <a:rPr lang="en-US" dirty="0"/>
              <a:t>Syntax</a:t>
            </a:r>
          </a:p>
        </p:txBody>
      </p:sp>
      <p:pic>
        <p:nvPicPr>
          <p:cNvPr id="7" name="Content Placeholder 6">
            <a:extLst>
              <a:ext uri="{FF2B5EF4-FFF2-40B4-BE49-F238E27FC236}">
                <a16:creationId xmlns:a16="http://schemas.microsoft.com/office/drawing/2014/main" id="{8D972CEA-1C4D-E549-A8D8-17E13CA8854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00200"/>
            <a:ext cx="7467600" cy="2923994"/>
          </a:xfrm>
        </p:spPr>
      </p:pic>
      <p:sp>
        <p:nvSpPr>
          <p:cNvPr id="4" name="Date Placeholder 3">
            <a:extLst>
              <a:ext uri="{FF2B5EF4-FFF2-40B4-BE49-F238E27FC236}">
                <a16:creationId xmlns:a16="http://schemas.microsoft.com/office/drawing/2014/main" id="{D0938F99-710D-B847-B291-3F81DF4E727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4F6281FF-1619-6348-9BBD-FA7B6DD13110}"/>
              </a:ext>
            </a:extLst>
          </p:cNvPr>
          <p:cNvSpPr>
            <a:spLocks noGrp="1"/>
          </p:cNvSpPr>
          <p:nvPr>
            <p:ph type="sldNum" sz="quarter" idx="15"/>
          </p:nvPr>
        </p:nvSpPr>
        <p:spPr/>
        <p:txBody>
          <a:bodyPr/>
          <a:lstStyle/>
          <a:p>
            <a:pPr>
              <a:defRPr/>
            </a:pPr>
            <a:fld id="{F350D435-2DCA-4D63-B007-D33EC4F44F07}" type="slidenum">
              <a:rPr lang="en-US" altLang="en-US" smtClean="0"/>
              <a:pPr>
                <a:defRPr/>
              </a:pPr>
              <a:t>48</a:t>
            </a:fld>
            <a:endParaRPr lang="en-US" altLang="en-US"/>
          </a:p>
        </p:txBody>
      </p:sp>
    </p:spTree>
    <p:extLst>
      <p:ext uri="{BB962C8B-B14F-4D97-AF65-F5344CB8AC3E}">
        <p14:creationId xmlns:p14="http://schemas.microsoft.com/office/powerpoint/2010/main" val="1387900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850D-3DD6-8F4A-BD02-5E213F9119A7}"/>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1E1CEEC7-2AC4-CB4C-9488-F0D34B33721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25650" y="1700212"/>
            <a:ext cx="4330700" cy="4673600"/>
          </a:xfrm>
        </p:spPr>
      </p:pic>
      <p:sp>
        <p:nvSpPr>
          <p:cNvPr id="4" name="Date Placeholder 3">
            <a:extLst>
              <a:ext uri="{FF2B5EF4-FFF2-40B4-BE49-F238E27FC236}">
                <a16:creationId xmlns:a16="http://schemas.microsoft.com/office/drawing/2014/main" id="{50810197-8FCE-2D43-BFC2-F7BB04066664}"/>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85093B3E-4807-1D47-92E7-022E655C1B57}"/>
              </a:ext>
            </a:extLst>
          </p:cNvPr>
          <p:cNvSpPr>
            <a:spLocks noGrp="1"/>
          </p:cNvSpPr>
          <p:nvPr>
            <p:ph type="sldNum" sz="quarter" idx="15"/>
          </p:nvPr>
        </p:nvSpPr>
        <p:spPr/>
        <p:txBody>
          <a:bodyPr/>
          <a:lstStyle/>
          <a:p>
            <a:pPr>
              <a:defRPr/>
            </a:pPr>
            <a:fld id="{F350D435-2DCA-4D63-B007-D33EC4F44F07}" type="slidenum">
              <a:rPr lang="en-US" altLang="en-US" smtClean="0"/>
              <a:pPr>
                <a:defRPr/>
              </a:pPr>
              <a:t>49</a:t>
            </a:fld>
            <a:endParaRPr lang="en-US" altLang="en-US"/>
          </a:p>
        </p:txBody>
      </p:sp>
    </p:spTree>
    <p:extLst>
      <p:ext uri="{BB962C8B-B14F-4D97-AF65-F5344CB8AC3E}">
        <p14:creationId xmlns:p14="http://schemas.microsoft.com/office/powerpoint/2010/main" val="266172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DE8B-D113-C743-AC6C-B83A9BFB831F}"/>
              </a:ext>
            </a:extLst>
          </p:cNvPr>
          <p:cNvSpPr>
            <a:spLocks noGrp="1"/>
          </p:cNvSpPr>
          <p:nvPr>
            <p:ph type="title"/>
          </p:nvPr>
        </p:nvSpPr>
        <p:spPr/>
        <p:txBody>
          <a:bodyPr/>
          <a:lstStyle/>
          <a:p>
            <a:r>
              <a:rPr lang="en-US" dirty="0"/>
              <a:t>Building blocks of a data model – a recap</a:t>
            </a:r>
          </a:p>
        </p:txBody>
      </p:sp>
      <p:sp>
        <p:nvSpPr>
          <p:cNvPr id="3" name="Content Placeholder 2">
            <a:extLst>
              <a:ext uri="{FF2B5EF4-FFF2-40B4-BE49-F238E27FC236}">
                <a16:creationId xmlns:a16="http://schemas.microsoft.com/office/drawing/2014/main" id="{FF3AF041-A300-7D47-9A44-BD517139D6B4}"/>
              </a:ext>
            </a:extLst>
          </p:cNvPr>
          <p:cNvSpPr>
            <a:spLocks noGrp="1"/>
          </p:cNvSpPr>
          <p:nvPr>
            <p:ph sz="quarter" idx="1"/>
          </p:nvPr>
        </p:nvSpPr>
        <p:spPr/>
        <p:txBody>
          <a:bodyPr/>
          <a:lstStyle/>
          <a:p>
            <a:pPr marL="457200" indent="-457200">
              <a:buFont typeface="+mj-lt"/>
              <a:buAutoNum type="arabicPeriod"/>
            </a:pPr>
            <a:r>
              <a:rPr lang="en-US" dirty="0"/>
              <a:t>Entities</a:t>
            </a:r>
          </a:p>
          <a:p>
            <a:pPr marL="457200" indent="-457200">
              <a:buFont typeface="+mj-lt"/>
              <a:buAutoNum type="arabicPeriod"/>
            </a:pPr>
            <a:r>
              <a:rPr lang="en-US" dirty="0"/>
              <a:t>Attributes</a:t>
            </a:r>
          </a:p>
          <a:p>
            <a:pPr marL="457200" indent="-457200">
              <a:buFont typeface="+mj-lt"/>
              <a:buAutoNum type="arabicPeriod"/>
            </a:pPr>
            <a:r>
              <a:rPr lang="en-US" dirty="0"/>
              <a:t>Relationships</a:t>
            </a:r>
          </a:p>
          <a:p>
            <a:pPr marL="457200" indent="-457200">
              <a:buFont typeface="+mj-lt"/>
              <a:buAutoNum type="arabicPeriod"/>
            </a:pPr>
            <a:r>
              <a:rPr lang="en-US" dirty="0"/>
              <a:t>Constraints </a:t>
            </a:r>
          </a:p>
          <a:p>
            <a:endParaRPr lang="en-US" dirty="0"/>
          </a:p>
        </p:txBody>
      </p:sp>
      <p:sp>
        <p:nvSpPr>
          <p:cNvPr id="4" name="Date Placeholder 3">
            <a:extLst>
              <a:ext uri="{FF2B5EF4-FFF2-40B4-BE49-F238E27FC236}">
                <a16:creationId xmlns:a16="http://schemas.microsoft.com/office/drawing/2014/main" id="{E2CE74EC-FBC1-3D44-B6CD-D2CF2D3158F0}"/>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BDEE0314-EA2C-FA4A-810B-A05E1EC50DBD}"/>
              </a:ext>
            </a:extLst>
          </p:cNvPr>
          <p:cNvSpPr>
            <a:spLocks noGrp="1"/>
          </p:cNvSpPr>
          <p:nvPr>
            <p:ph type="sldNum" sz="quarter" idx="15"/>
          </p:nvPr>
        </p:nvSpPr>
        <p:spPr/>
        <p:txBody>
          <a:bodyPr/>
          <a:lstStyle/>
          <a:p>
            <a:pPr>
              <a:defRPr/>
            </a:pPr>
            <a:fld id="{F350D435-2DCA-4D63-B007-D33EC4F44F07}" type="slidenum">
              <a:rPr lang="en-US" altLang="en-US" smtClean="0"/>
              <a:pPr>
                <a:defRPr/>
              </a:pPr>
              <a:t>5</a:t>
            </a:fld>
            <a:endParaRPr lang="en-US" altLang="en-US"/>
          </a:p>
        </p:txBody>
      </p:sp>
    </p:spTree>
    <p:extLst>
      <p:ext uri="{BB962C8B-B14F-4D97-AF65-F5344CB8AC3E}">
        <p14:creationId xmlns:p14="http://schemas.microsoft.com/office/powerpoint/2010/main" val="4186901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A159-34B7-804C-856F-E2FB584BA1DD}"/>
              </a:ext>
            </a:extLst>
          </p:cNvPr>
          <p:cNvSpPr>
            <a:spLocks noGrp="1"/>
          </p:cNvSpPr>
          <p:nvPr>
            <p:ph type="title"/>
          </p:nvPr>
        </p:nvSpPr>
        <p:spPr/>
        <p:txBody>
          <a:bodyPr/>
          <a:lstStyle/>
          <a:p>
            <a:r>
              <a:rPr lang="en-US" dirty="0"/>
              <a:t>Domain Constraint</a:t>
            </a:r>
          </a:p>
        </p:txBody>
      </p:sp>
      <p:sp>
        <p:nvSpPr>
          <p:cNvPr id="3" name="Content Placeholder 2">
            <a:extLst>
              <a:ext uri="{FF2B5EF4-FFF2-40B4-BE49-F238E27FC236}">
                <a16:creationId xmlns:a16="http://schemas.microsoft.com/office/drawing/2014/main" id="{28021D8E-B1A8-A841-B35D-096EDEC14683}"/>
              </a:ext>
            </a:extLst>
          </p:cNvPr>
          <p:cNvSpPr>
            <a:spLocks noGrp="1"/>
          </p:cNvSpPr>
          <p:nvPr>
            <p:ph sz="quarter" idx="1"/>
          </p:nvPr>
        </p:nvSpPr>
        <p:spPr/>
        <p:txBody>
          <a:bodyPr>
            <a:normAutofit/>
          </a:bodyPr>
          <a:lstStyle/>
          <a:p>
            <a:r>
              <a:rPr lang="en-US" altLang="en-US" dirty="0"/>
              <a:t>To allow a valid set of values for an attribute</a:t>
            </a:r>
          </a:p>
          <a:p>
            <a:r>
              <a:rPr lang="en-US" dirty="0"/>
              <a:t>Example</a:t>
            </a:r>
          </a:p>
          <a:p>
            <a:pPr lvl="1"/>
            <a:r>
              <a:rPr lang="en-US" altLang="zh-CN" sz="2000" dirty="0">
                <a:ea typeface="SimSun" panose="02010600030101010101" pitchFamily="2" charset="-122"/>
              </a:rPr>
              <a:t>an hourly-wage domain allows only values greater than a specified value.</a:t>
            </a:r>
          </a:p>
          <a:p>
            <a:pPr>
              <a:tabLst>
                <a:tab pos="1146175" algn="l"/>
                <a:tab pos="1890713" algn="l"/>
              </a:tabLst>
            </a:pPr>
            <a:r>
              <a:rPr lang="en-US" altLang="zh-CN" sz="1900" dirty="0">
                <a:ea typeface="SimSun" panose="02010600030101010101" pitchFamily="2" charset="-122"/>
              </a:rPr>
              <a:t>The </a:t>
            </a:r>
            <a:r>
              <a:rPr lang="en-US" altLang="zh-CN" sz="1900" b="1" dirty="0">
                <a:ea typeface="SimSun" panose="02010600030101010101" pitchFamily="2" charset="-122"/>
              </a:rPr>
              <a:t>check</a:t>
            </a:r>
            <a:r>
              <a:rPr lang="en-US" altLang="zh-CN" sz="1900" dirty="0">
                <a:ea typeface="SimSun" panose="02010600030101010101" pitchFamily="2" charset="-122"/>
              </a:rPr>
              <a:t> clause in SQL permits domains to be restricted:</a:t>
            </a:r>
          </a:p>
          <a:p>
            <a:pPr lvl="1">
              <a:tabLst>
                <a:tab pos="1146175" algn="l"/>
                <a:tab pos="1890713" algn="l"/>
              </a:tabLst>
            </a:pPr>
            <a:r>
              <a:rPr lang="en-US" altLang="zh-CN" sz="1900" dirty="0">
                <a:ea typeface="SimSun" panose="02010600030101010101" pitchFamily="2" charset="-122"/>
              </a:rPr>
              <a:t>Use </a:t>
            </a:r>
            <a:r>
              <a:rPr lang="en-US" altLang="zh-CN" sz="1900" b="1" dirty="0">
                <a:ea typeface="SimSun" panose="02010600030101010101" pitchFamily="2" charset="-122"/>
              </a:rPr>
              <a:t>check</a:t>
            </a:r>
            <a:r>
              <a:rPr lang="en-US" altLang="zh-CN" sz="1900" dirty="0">
                <a:ea typeface="SimSun" panose="02010600030101010101" pitchFamily="2" charset="-122"/>
              </a:rPr>
              <a:t> clause to ensure that an hourly-wage domain allows only values greater than a specified value.</a:t>
            </a:r>
          </a:p>
          <a:p>
            <a:pPr lvl="1"/>
            <a:endParaRPr lang="en-US" dirty="0"/>
          </a:p>
        </p:txBody>
      </p:sp>
      <p:sp>
        <p:nvSpPr>
          <p:cNvPr id="4" name="Date Placeholder 3">
            <a:extLst>
              <a:ext uri="{FF2B5EF4-FFF2-40B4-BE49-F238E27FC236}">
                <a16:creationId xmlns:a16="http://schemas.microsoft.com/office/drawing/2014/main" id="{1D4A3CCD-563C-7249-B27E-9CC3AB9B5223}"/>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586C4547-B8CC-9A40-AE83-73F16E09BF12}"/>
              </a:ext>
            </a:extLst>
          </p:cNvPr>
          <p:cNvSpPr>
            <a:spLocks noGrp="1"/>
          </p:cNvSpPr>
          <p:nvPr>
            <p:ph type="sldNum" sz="quarter" idx="15"/>
          </p:nvPr>
        </p:nvSpPr>
        <p:spPr/>
        <p:txBody>
          <a:bodyPr/>
          <a:lstStyle/>
          <a:p>
            <a:pPr>
              <a:defRPr/>
            </a:pPr>
            <a:fld id="{F350D435-2DCA-4D63-B007-D33EC4F44F07}" type="slidenum">
              <a:rPr lang="en-US" altLang="en-US" smtClean="0"/>
              <a:pPr>
                <a:defRPr/>
              </a:pPr>
              <a:t>50</a:t>
            </a:fld>
            <a:endParaRPr lang="en-US" altLang="en-US"/>
          </a:p>
        </p:txBody>
      </p:sp>
    </p:spTree>
    <p:extLst>
      <p:ext uri="{BB962C8B-B14F-4D97-AF65-F5344CB8AC3E}">
        <p14:creationId xmlns:p14="http://schemas.microsoft.com/office/powerpoint/2010/main" val="4118689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677A-ECFB-294B-A20B-572E5630F7D5}"/>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582A451D-9D6E-9D4D-81D9-ED4CB86FA9B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62773" y="2209685"/>
            <a:ext cx="4610100" cy="3492500"/>
          </a:xfrm>
        </p:spPr>
      </p:pic>
      <p:sp>
        <p:nvSpPr>
          <p:cNvPr id="4" name="Date Placeholder 3">
            <a:extLst>
              <a:ext uri="{FF2B5EF4-FFF2-40B4-BE49-F238E27FC236}">
                <a16:creationId xmlns:a16="http://schemas.microsoft.com/office/drawing/2014/main" id="{A48D8DA4-D7D8-1541-8BC5-5911D048CF51}"/>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66473E47-72B0-AB40-909E-7E358CAA8A06}"/>
              </a:ext>
            </a:extLst>
          </p:cNvPr>
          <p:cNvSpPr>
            <a:spLocks noGrp="1"/>
          </p:cNvSpPr>
          <p:nvPr>
            <p:ph type="sldNum" sz="quarter" idx="15"/>
          </p:nvPr>
        </p:nvSpPr>
        <p:spPr/>
        <p:txBody>
          <a:bodyPr/>
          <a:lstStyle/>
          <a:p>
            <a:pPr>
              <a:defRPr/>
            </a:pPr>
            <a:fld id="{F350D435-2DCA-4D63-B007-D33EC4F44F07}" type="slidenum">
              <a:rPr lang="en-US" altLang="en-US" smtClean="0"/>
              <a:pPr>
                <a:defRPr/>
              </a:pPr>
              <a:t>51</a:t>
            </a:fld>
            <a:endParaRPr lang="en-US" altLang="en-US"/>
          </a:p>
        </p:txBody>
      </p:sp>
    </p:spTree>
    <p:extLst>
      <p:ext uri="{BB962C8B-B14F-4D97-AF65-F5344CB8AC3E}">
        <p14:creationId xmlns:p14="http://schemas.microsoft.com/office/powerpoint/2010/main" val="670342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223C-52F9-344F-9CE5-FAA3B2A7472E}"/>
              </a:ext>
            </a:extLst>
          </p:cNvPr>
          <p:cNvSpPr>
            <a:spLocks noGrp="1"/>
          </p:cNvSpPr>
          <p:nvPr>
            <p:ph type="title"/>
          </p:nvPr>
        </p:nvSpPr>
        <p:spPr/>
        <p:txBody>
          <a:bodyPr/>
          <a:lstStyle/>
          <a:p>
            <a:r>
              <a:rPr lang="en-US" dirty="0"/>
              <a:t>Attribute Constraint</a:t>
            </a:r>
          </a:p>
        </p:txBody>
      </p:sp>
      <p:sp>
        <p:nvSpPr>
          <p:cNvPr id="3" name="Content Placeholder 2">
            <a:extLst>
              <a:ext uri="{FF2B5EF4-FFF2-40B4-BE49-F238E27FC236}">
                <a16:creationId xmlns:a16="http://schemas.microsoft.com/office/drawing/2014/main" id="{2636A0E5-5898-A347-A22F-42468A9F3441}"/>
              </a:ext>
            </a:extLst>
          </p:cNvPr>
          <p:cNvSpPr>
            <a:spLocks noGrp="1"/>
          </p:cNvSpPr>
          <p:nvPr>
            <p:ph sz="quarter" idx="1"/>
          </p:nvPr>
        </p:nvSpPr>
        <p:spPr/>
        <p:txBody>
          <a:bodyPr/>
          <a:lstStyle/>
          <a:p>
            <a:r>
              <a:rPr lang="en-US" altLang="zh-CN" dirty="0">
                <a:ea typeface="SimSun" panose="02010600030101010101" pitchFamily="2" charset="-122"/>
              </a:rPr>
              <a:t>An attribute constraint is a declaration to the effect </a:t>
            </a:r>
            <a:r>
              <a:rPr lang="en-US" altLang="zh-CN" dirty="0">
                <a:solidFill>
                  <a:srgbClr val="C00000"/>
                </a:solidFill>
                <a:ea typeface="SimSun" panose="02010600030101010101" pitchFamily="2" charset="-122"/>
              </a:rPr>
              <a:t>that a specified attribute is of a specified type</a:t>
            </a:r>
            <a:r>
              <a:rPr lang="en-US" altLang="zh-CN" dirty="0">
                <a:ea typeface="SimSun" panose="02010600030101010101" pitchFamily="2" charset="-122"/>
              </a:rPr>
              <a:t>.</a:t>
            </a:r>
          </a:p>
          <a:p>
            <a:r>
              <a:rPr lang="en-US" altLang="zh-CN" dirty="0">
                <a:ea typeface="SimSun" panose="02010600030101010101" pitchFamily="2" charset="-122"/>
              </a:rPr>
              <a:t>Any attempt to introduce an attribute value into the database that is not a type of the relevant type will simply rejected.</a:t>
            </a:r>
          </a:p>
          <a:p>
            <a:r>
              <a:rPr lang="en-US" altLang="zh-CN" dirty="0">
                <a:ea typeface="SimSun" panose="02010600030101010101" pitchFamily="2" charset="-122"/>
              </a:rPr>
              <a:t>Example</a:t>
            </a:r>
          </a:p>
          <a:p>
            <a:pPr lvl="1"/>
            <a:r>
              <a:rPr lang="en-US" altLang="zh-CN" dirty="0">
                <a:ea typeface="SimSun" panose="02010600030101010101" pitchFamily="2" charset="-122"/>
              </a:rPr>
              <a:t>Storing name in Attribute of Roll #</a:t>
            </a:r>
          </a:p>
          <a:p>
            <a:endParaRPr lang="en-US" altLang="zh-CN" dirty="0">
              <a:ea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504EBF05-94E8-C049-B7EE-BCBA7FBDCAD7}"/>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2C152371-40AA-D645-935A-6DBDEDD4C01D}"/>
              </a:ext>
            </a:extLst>
          </p:cNvPr>
          <p:cNvSpPr>
            <a:spLocks noGrp="1"/>
          </p:cNvSpPr>
          <p:nvPr>
            <p:ph type="sldNum" sz="quarter" idx="15"/>
          </p:nvPr>
        </p:nvSpPr>
        <p:spPr/>
        <p:txBody>
          <a:bodyPr/>
          <a:lstStyle/>
          <a:p>
            <a:pPr>
              <a:defRPr/>
            </a:pPr>
            <a:fld id="{F350D435-2DCA-4D63-B007-D33EC4F44F07}" type="slidenum">
              <a:rPr lang="en-US" altLang="en-US" smtClean="0"/>
              <a:pPr>
                <a:defRPr/>
              </a:pPr>
              <a:t>52</a:t>
            </a:fld>
            <a:endParaRPr lang="en-US" altLang="en-US"/>
          </a:p>
        </p:txBody>
      </p:sp>
    </p:spTree>
    <p:extLst>
      <p:ext uri="{BB962C8B-B14F-4D97-AF65-F5344CB8AC3E}">
        <p14:creationId xmlns:p14="http://schemas.microsoft.com/office/powerpoint/2010/main" val="4033250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B16C-9BCD-494A-9337-E9027575EEBC}"/>
              </a:ext>
            </a:extLst>
          </p:cNvPr>
          <p:cNvSpPr>
            <a:spLocks noGrp="1"/>
          </p:cNvSpPr>
          <p:nvPr>
            <p:ph type="title"/>
          </p:nvPr>
        </p:nvSpPr>
        <p:spPr/>
        <p:txBody>
          <a:bodyPr/>
          <a:lstStyle/>
          <a:p>
            <a:r>
              <a:rPr lang="en-US" dirty="0"/>
              <a:t>Table Constraint</a:t>
            </a:r>
          </a:p>
        </p:txBody>
      </p:sp>
      <p:sp>
        <p:nvSpPr>
          <p:cNvPr id="3" name="Content Placeholder 2">
            <a:extLst>
              <a:ext uri="{FF2B5EF4-FFF2-40B4-BE49-F238E27FC236}">
                <a16:creationId xmlns:a16="http://schemas.microsoft.com/office/drawing/2014/main" id="{28B38256-753E-3044-9BE5-ED416E2C19A1}"/>
              </a:ext>
            </a:extLst>
          </p:cNvPr>
          <p:cNvSpPr>
            <a:spLocks noGrp="1"/>
          </p:cNvSpPr>
          <p:nvPr>
            <p:ph sz="quarter" idx="1"/>
          </p:nvPr>
        </p:nvSpPr>
        <p:spPr/>
        <p:txBody>
          <a:bodyPr/>
          <a:lstStyle/>
          <a:p>
            <a:r>
              <a:rPr lang="en-US" altLang="en-US" dirty="0"/>
              <a:t>A table constraint is </a:t>
            </a:r>
            <a:r>
              <a:rPr lang="en-US" altLang="en-US" u="sng" dirty="0"/>
              <a:t>a constraint on an individual table</a:t>
            </a:r>
            <a:r>
              <a:rPr lang="en-US" altLang="en-US" dirty="0"/>
              <a:t>.</a:t>
            </a:r>
          </a:p>
          <a:p>
            <a:r>
              <a:rPr lang="en-US" altLang="en-US" dirty="0"/>
              <a:t>Example:</a:t>
            </a:r>
          </a:p>
          <a:p>
            <a:pPr lvl="1"/>
            <a:r>
              <a:rPr lang="en-US" altLang="en-US" sz="1600" dirty="0"/>
              <a:t>PRIMARY KEY Specifies the column or columns that uniquely identify a row in the table. NULL values are not allowed.</a:t>
            </a:r>
          </a:p>
          <a:p>
            <a:pPr lvl="1"/>
            <a:r>
              <a:rPr lang="en-US" altLang="en-US" sz="1600" dirty="0"/>
              <a:t>UNIQUE Specifies that values in the columns must be unique.</a:t>
            </a:r>
          </a:p>
          <a:p>
            <a:pPr lvl="1"/>
            <a:r>
              <a:rPr lang="en-US" altLang="en-US" sz="1600" dirty="0"/>
              <a:t>FOREIGN KEY Specifies that the values in the columns must correspond to values in referenced primary key or unique columns or that they are NULL.</a:t>
            </a:r>
          </a:p>
          <a:p>
            <a:pPr lvl="1"/>
            <a:r>
              <a:rPr lang="en-US" altLang="en-US" sz="1600" b="1" dirty="0"/>
              <a:t>Note: </a:t>
            </a:r>
            <a:r>
              <a:rPr lang="en-US" altLang="en-US" sz="1600" dirty="0"/>
              <a:t>If the foreign key consists of multiple columns, and </a:t>
            </a:r>
            <a:r>
              <a:rPr lang="en-US" altLang="en-US" sz="1600" i="1" dirty="0"/>
              <a:t>any</a:t>
            </a:r>
            <a:r>
              <a:rPr lang="en-US" altLang="en-US" sz="1600" dirty="0"/>
              <a:t> column is NULL, the whole key is considered NULL. </a:t>
            </a:r>
          </a:p>
          <a:p>
            <a:pPr lvl="1"/>
            <a:r>
              <a:rPr lang="en-US" altLang="en-US" sz="1600" dirty="0"/>
              <a:t>CHECK Specifies a wide range of rules for values in the table.</a:t>
            </a:r>
          </a:p>
          <a:p>
            <a:endParaRPr lang="en-US" dirty="0"/>
          </a:p>
        </p:txBody>
      </p:sp>
      <p:sp>
        <p:nvSpPr>
          <p:cNvPr id="4" name="Date Placeholder 3">
            <a:extLst>
              <a:ext uri="{FF2B5EF4-FFF2-40B4-BE49-F238E27FC236}">
                <a16:creationId xmlns:a16="http://schemas.microsoft.com/office/drawing/2014/main" id="{7D5BCBA0-4ABA-E94F-BACD-A22A9BCB75CD}"/>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50B07EA2-9497-CA4C-8ECA-6F6D0D794C2D}"/>
              </a:ext>
            </a:extLst>
          </p:cNvPr>
          <p:cNvSpPr>
            <a:spLocks noGrp="1"/>
          </p:cNvSpPr>
          <p:nvPr>
            <p:ph type="sldNum" sz="quarter" idx="15"/>
          </p:nvPr>
        </p:nvSpPr>
        <p:spPr/>
        <p:txBody>
          <a:bodyPr/>
          <a:lstStyle/>
          <a:p>
            <a:pPr>
              <a:defRPr/>
            </a:pPr>
            <a:fld id="{F350D435-2DCA-4D63-B007-D33EC4F44F07}" type="slidenum">
              <a:rPr lang="en-US" altLang="en-US" smtClean="0"/>
              <a:pPr>
                <a:defRPr/>
              </a:pPr>
              <a:t>53</a:t>
            </a:fld>
            <a:endParaRPr lang="en-US" altLang="en-US"/>
          </a:p>
        </p:txBody>
      </p:sp>
    </p:spTree>
    <p:extLst>
      <p:ext uri="{BB962C8B-B14F-4D97-AF65-F5344CB8AC3E}">
        <p14:creationId xmlns:p14="http://schemas.microsoft.com/office/powerpoint/2010/main" val="2157138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CDEF-FA3F-584F-9B9B-CB7ED987BE5C}"/>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E67FBAF2-B486-4B4A-8317-7850643F8573}"/>
              </a:ext>
            </a:extLst>
          </p:cNvPr>
          <p:cNvSpPr>
            <a:spLocks noGrp="1"/>
          </p:cNvSpPr>
          <p:nvPr>
            <p:ph sz="quarter" idx="1"/>
          </p:nvPr>
        </p:nvSpPr>
        <p:spPr/>
        <p:txBody>
          <a:bodyPr/>
          <a:lstStyle/>
          <a:p>
            <a:r>
              <a:rPr lang="en-US" dirty="0"/>
              <a:t>A null is no value at all. </a:t>
            </a:r>
          </a:p>
          <a:p>
            <a:r>
              <a:rPr lang="en-US" dirty="0"/>
              <a:t>It does </a:t>
            </a:r>
            <a:r>
              <a:rPr lang="en-US" i="1" dirty="0"/>
              <a:t>not </a:t>
            </a:r>
            <a:r>
              <a:rPr lang="en-US" dirty="0"/>
              <a:t>mean a zero or a space </a:t>
            </a:r>
          </a:p>
          <a:p>
            <a:r>
              <a:rPr lang="en-US" dirty="0"/>
              <a:t>a </a:t>
            </a:r>
            <a:r>
              <a:rPr lang="en-US" b="1" dirty="0"/>
              <a:t>null </a:t>
            </a:r>
            <a:r>
              <a:rPr lang="en-US" dirty="0"/>
              <a:t>(that is, no data entry at all) is not permitted in the primary key </a:t>
            </a:r>
          </a:p>
          <a:p>
            <a:r>
              <a:rPr lang="en-US" dirty="0"/>
              <a:t>Nulls, if used improperly, can create problems because they have many different meanings </a:t>
            </a:r>
          </a:p>
          <a:p>
            <a:pPr lvl="1"/>
            <a:r>
              <a:rPr lang="en-US" dirty="0"/>
              <a:t>An unknown attribute value. </a:t>
            </a:r>
          </a:p>
          <a:p>
            <a:pPr lvl="1"/>
            <a:r>
              <a:rPr lang="en-US" dirty="0"/>
              <a:t>A known, but missing, attribute value. </a:t>
            </a:r>
          </a:p>
          <a:p>
            <a:pPr lvl="1"/>
            <a:r>
              <a:rPr lang="en-US" dirty="0"/>
              <a:t>A “not applicable” condition. </a:t>
            </a:r>
          </a:p>
          <a:p>
            <a:pPr lvl="1"/>
            <a:endParaRPr lang="en-US" dirty="0"/>
          </a:p>
          <a:p>
            <a:endParaRPr lang="en-US" dirty="0"/>
          </a:p>
        </p:txBody>
      </p:sp>
      <p:sp>
        <p:nvSpPr>
          <p:cNvPr id="4" name="Date Placeholder 3">
            <a:extLst>
              <a:ext uri="{FF2B5EF4-FFF2-40B4-BE49-F238E27FC236}">
                <a16:creationId xmlns:a16="http://schemas.microsoft.com/office/drawing/2014/main" id="{31EE9030-C283-484D-B02A-75631A1370B3}"/>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ECEC23D8-A2C2-544A-BEDA-A7F508BED82A}"/>
              </a:ext>
            </a:extLst>
          </p:cNvPr>
          <p:cNvSpPr>
            <a:spLocks noGrp="1"/>
          </p:cNvSpPr>
          <p:nvPr>
            <p:ph type="sldNum" sz="quarter" idx="15"/>
          </p:nvPr>
        </p:nvSpPr>
        <p:spPr/>
        <p:txBody>
          <a:bodyPr/>
          <a:lstStyle/>
          <a:p>
            <a:pPr>
              <a:defRPr/>
            </a:pPr>
            <a:fld id="{F350D435-2DCA-4D63-B007-D33EC4F44F07}" type="slidenum">
              <a:rPr lang="en-US" altLang="en-US" smtClean="0"/>
              <a:pPr>
                <a:defRPr/>
              </a:pPr>
              <a:t>54</a:t>
            </a:fld>
            <a:endParaRPr lang="en-US" altLang="en-US"/>
          </a:p>
        </p:txBody>
      </p:sp>
    </p:spTree>
    <p:extLst>
      <p:ext uri="{BB962C8B-B14F-4D97-AF65-F5344CB8AC3E}">
        <p14:creationId xmlns:p14="http://schemas.microsoft.com/office/powerpoint/2010/main" val="2361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CF28-1513-B847-AEA1-3697005BA9DA}"/>
              </a:ext>
            </a:extLst>
          </p:cNvPr>
          <p:cNvSpPr>
            <a:spLocks noGrp="1"/>
          </p:cNvSpPr>
          <p:nvPr>
            <p:ph type="title"/>
          </p:nvPr>
        </p:nvSpPr>
        <p:spPr/>
        <p:txBody>
          <a:bodyPr/>
          <a:lstStyle/>
          <a:p>
            <a:r>
              <a:rPr lang="en-US" altLang="en-US" dirty="0"/>
              <a:t>Terminology of relational data model</a:t>
            </a:r>
            <a:endParaRPr lang="en-US" dirty="0"/>
          </a:p>
        </p:txBody>
      </p:sp>
      <p:sp>
        <p:nvSpPr>
          <p:cNvPr id="3" name="Content Placeholder 2">
            <a:extLst>
              <a:ext uri="{FF2B5EF4-FFF2-40B4-BE49-F238E27FC236}">
                <a16:creationId xmlns:a16="http://schemas.microsoft.com/office/drawing/2014/main" id="{D3C3328A-FF47-144F-B87C-B71549EBF781}"/>
              </a:ext>
            </a:extLst>
          </p:cNvPr>
          <p:cNvSpPr>
            <a:spLocks noGrp="1"/>
          </p:cNvSpPr>
          <p:nvPr>
            <p:ph sz="quarter" idx="1"/>
          </p:nvPr>
        </p:nvSpPr>
        <p:spPr/>
        <p:txBody>
          <a:bodyPr>
            <a:normAutofit fontScale="92500" lnSpcReduction="10000"/>
          </a:bodyPr>
          <a:lstStyle/>
          <a:p>
            <a:pPr>
              <a:lnSpc>
                <a:spcPct val="80000"/>
              </a:lnSpc>
            </a:pPr>
            <a:r>
              <a:rPr lang="en-US" altLang="en-US" sz="2000" dirty="0"/>
              <a:t>A </a:t>
            </a:r>
            <a:r>
              <a:rPr lang="en-US" altLang="en-US" sz="2000" dirty="0">
                <a:solidFill>
                  <a:schemeClr val="hlink"/>
                </a:solidFill>
              </a:rPr>
              <a:t>relation</a:t>
            </a:r>
            <a:r>
              <a:rPr lang="en-US" altLang="en-US" sz="2000" dirty="0"/>
              <a:t> is a table with columns and rows.</a:t>
            </a:r>
          </a:p>
          <a:p>
            <a:pPr lvl="1">
              <a:lnSpc>
                <a:spcPct val="80000"/>
              </a:lnSpc>
              <a:buSzPct val="75000"/>
            </a:pPr>
            <a:r>
              <a:rPr lang="en-US" altLang="en-US" sz="1600" dirty="0"/>
              <a:t>Only applies to logical structure of the database, not the physical structure.</a:t>
            </a:r>
          </a:p>
          <a:p>
            <a:pPr lvl="1">
              <a:lnSpc>
                <a:spcPct val="80000"/>
              </a:lnSpc>
              <a:buSzPct val="75000"/>
              <a:buFont typeface="Wingdings" pitchFamily="2" charset="2"/>
              <a:buNone/>
            </a:pPr>
            <a:endParaRPr lang="en-US" altLang="en-US" sz="1600" dirty="0"/>
          </a:p>
          <a:p>
            <a:pPr>
              <a:lnSpc>
                <a:spcPct val="80000"/>
              </a:lnSpc>
            </a:pPr>
            <a:r>
              <a:rPr lang="en-US" altLang="en-US" sz="2000" dirty="0">
                <a:solidFill>
                  <a:schemeClr val="hlink"/>
                </a:solidFill>
              </a:rPr>
              <a:t>Attribute</a:t>
            </a:r>
            <a:r>
              <a:rPr lang="en-US" altLang="en-US" sz="2000" dirty="0"/>
              <a:t> is a named column of a relation.</a:t>
            </a:r>
          </a:p>
          <a:p>
            <a:pPr>
              <a:lnSpc>
                <a:spcPct val="80000"/>
              </a:lnSpc>
            </a:pPr>
            <a:endParaRPr lang="en-US" altLang="en-US" sz="2000" dirty="0"/>
          </a:p>
          <a:p>
            <a:pPr>
              <a:lnSpc>
                <a:spcPct val="80000"/>
              </a:lnSpc>
            </a:pPr>
            <a:r>
              <a:rPr lang="en-US" altLang="en-US" sz="2000" dirty="0">
                <a:solidFill>
                  <a:schemeClr val="hlink"/>
                </a:solidFill>
              </a:rPr>
              <a:t>Domain</a:t>
            </a:r>
            <a:r>
              <a:rPr lang="en-US" altLang="en-US" sz="2000" dirty="0"/>
              <a:t> is a set of allowable values for one or more attributes.</a:t>
            </a:r>
          </a:p>
          <a:p>
            <a:pPr>
              <a:lnSpc>
                <a:spcPct val="80000"/>
              </a:lnSpc>
              <a:buFont typeface="Wingdings" pitchFamily="2" charset="2"/>
              <a:buNone/>
            </a:pPr>
            <a:endParaRPr lang="en-US" altLang="en-US" sz="2000" dirty="0"/>
          </a:p>
          <a:p>
            <a:pPr algn="just">
              <a:lnSpc>
                <a:spcPct val="80000"/>
              </a:lnSpc>
            </a:pPr>
            <a:r>
              <a:rPr lang="en-US" altLang="en-US" sz="2000" dirty="0">
                <a:solidFill>
                  <a:schemeClr val="hlink"/>
                </a:solidFill>
              </a:rPr>
              <a:t>Tuple</a:t>
            </a:r>
            <a:r>
              <a:rPr lang="en-US" altLang="en-US" sz="2000" dirty="0"/>
              <a:t> is a row of a relation.</a:t>
            </a:r>
          </a:p>
          <a:p>
            <a:pPr algn="just">
              <a:lnSpc>
                <a:spcPct val="80000"/>
              </a:lnSpc>
            </a:pPr>
            <a:endParaRPr lang="en-US" altLang="en-US" sz="2000" dirty="0"/>
          </a:p>
          <a:p>
            <a:pPr algn="just">
              <a:lnSpc>
                <a:spcPct val="80000"/>
              </a:lnSpc>
            </a:pPr>
            <a:r>
              <a:rPr lang="en-US" altLang="en-US" sz="2000" dirty="0">
                <a:solidFill>
                  <a:schemeClr val="hlink"/>
                </a:solidFill>
              </a:rPr>
              <a:t>Degree</a:t>
            </a:r>
            <a:r>
              <a:rPr lang="en-US" altLang="en-US" sz="2000" dirty="0"/>
              <a:t> is a number of attributes in a relation.</a:t>
            </a:r>
          </a:p>
          <a:p>
            <a:pPr algn="just">
              <a:lnSpc>
                <a:spcPct val="80000"/>
              </a:lnSpc>
            </a:pPr>
            <a:endParaRPr lang="en-US" altLang="en-US" sz="2000" dirty="0"/>
          </a:p>
          <a:p>
            <a:pPr algn="just">
              <a:lnSpc>
                <a:spcPct val="80000"/>
              </a:lnSpc>
            </a:pPr>
            <a:r>
              <a:rPr lang="en-US" altLang="en-US" sz="2000" dirty="0">
                <a:solidFill>
                  <a:schemeClr val="hlink"/>
                </a:solidFill>
              </a:rPr>
              <a:t>Cardinality</a:t>
            </a:r>
            <a:r>
              <a:rPr lang="en-US" altLang="en-US" sz="2000" dirty="0"/>
              <a:t> is a number of tuples in a relation.</a:t>
            </a:r>
          </a:p>
          <a:p>
            <a:pPr algn="just">
              <a:lnSpc>
                <a:spcPct val="80000"/>
              </a:lnSpc>
            </a:pPr>
            <a:endParaRPr lang="en-US" altLang="en-US" sz="2000" dirty="0">
              <a:solidFill>
                <a:schemeClr val="hlink"/>
              </a:solidFill>
            </a:endParaRPr>
          </a:p>
          <a:p>
            <a:pPr algn="just">
              <a:lnSpc>
                <a:spcPct val="80000"/>
              </a:lnSpc>
            </a:pPr>
            <a:r>
              <a:rPr lang="en-US" altLang="en-US" sz="2000" dirty="0">
                <a:solidFill>
                  <a:schemeClr val="hlink"/>
                </a:solidFill>
              </a:rPr>
              <a:t>Relationship</a:t>
            </a:r>
            <a:r>
              <a:rPr lang="en-US" altLang="en-US" sz="2000" dirty="0"/>
              <a:t> is a link or dependency between relations.</a:t>
            </a:r>
          </a:p>
          <a:p>
            <a:pPr algn="just">
              <a:lnSpc>
                <a:spcPct val="80000"/>
              </a:lnSpc>
            </a:pPr>
            <a:endParaRPr lang="en-US" altLang="en-US" sz="2000" dirty="0"/>
          </a:p>
          <a:p>
            <a:pPr>
              <a:lnSpc>
                <a:spcPct val="80000"/>
              </a:lnSpc>
            </a:pPr>
            <a:r>
              <a:rPr lang="en-US" altLang="en-US" sz="2000" dirty="0">
                <a:solidFill>
                  <a:schemeClr val="hlink"/>
                </a:solidFill>
              </a:rPr>
              <a:t>Relational Database</a:t>
            </a:r>
            <a:r>
              <a:rPr lang="en-US" altLang="en-US" sz="2000" dirty="0"/>
              <a:t> is a collection of relations.</a:t>
            </a:r>
          </a:p>
          <a:p>
            <a:endParaRPr lang="en-US" dirty="0"/>
          </a:p>
        </p:txBody>
      </p:sp>
      <p:sp>
        <p:nvSpPr>
          <p:cNvPr id="4" name="Date Placeholder 3">
            <a:extLst>
              <a:ext uri="{FF2B5EF4-FFF2-40B4-BE49-F238E27FC236}">
                <a16:creationId xmlns:a16="http://schemas.microsoft.com/office/drawing/2014/main" id="{F4B3253E-5C8C-5B4F-9887-872373EA1BBB}"/>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B3DDC00A-6938-5041-AFFA-E224D45ECBC0}"/>
              </a:ext>
            </a:extLst>
          </p:cNvPr>
          <p:cNvSpPr>
            <a:spLocks noGrp="1"/>
          </p:cNvSpPr>
          <p:nvPr>
            <p:ph type="sldNum" sz="quarter" idx="15"/>
          </p:nvPr>
        </p:nvSpPr>
        <p:spPr/>
        <p:txBody>
          <a:bodyPr/>
          <a:lstStyle/>
          <a:p>
            <a:pPr>
              <a:defRPr/>
            </a:pPr>
            <a:fld id="{F350D435-2DCA-4D63-B007-D33EC4F44F07}" type="slidenum">
              <a:rPr lang="en-US" altLang="en-US" smtClean="0"/>
              <a:pPr>
                <a:defRPr/>
              </a:pPr>
              <a:t>6</a:t>
            </a:fld>
            <a:endParaRPr lang="en-US" altLang="en-US"/>
          </a:p>
        </p:txBody>
      </p:sp>
    </p:spTree>
    <p:extLst>
      <p:ext uri="{BB962C8B-B14F-4D97-AF65-F5344CB8AC3E}">
        <p14:creationId xmlns:p14="http://schemas.microsoft.com/office/powerpoint/2010/main" val="142965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F38C6DA5-060E-5644-9342-C1820694D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31D3D6-0D93-FC4C-921A-40B446EE43A4}" type="slidenum">
              <a:rPr lang="en-US" altLang="en-US" sz="1800" smtClean="0"/>
              <a:pPr>
                <a:spcBef>
                  <a:spcPct val="0"/>
                </a:spcBef>
                <a:buFontTx/>
                <a:buNone/>
              </a:pPr>
              <a:t>7</a:t>
            </a:fld>
            <a:endParaRPr lang="en-US" altLang="en-US" sz="1800" dirty="0"/>
          </a:p>
        </p:txBody>
      </p:sp>
      <p:sp>
        <p:nvSpPr>
          <p:cNvPr id="70659" name="Rectangle 25">
            <a:extLst>
              <a:ext uri="{FF2B5EF4-FFF2-40B4-BE49-F238E27FC236}">
                <a16:creationId xmlns:a16="http://schemas.microsoft.com/office/drawing/2014/main" id="{E1E69227-2A2A-A548-A733-FFF91B9FE42E}"/>
              </a:ext>
            </a:extLst>
          </p:cNvPr>
          <p:cNvSpPr>
            <a:spLocks noGrp="1" noChangeArrowheads="1"/>
          </p:cNvSpPr>
          <p:nvPr>
            <p:ph type="title"/>
          </p:nvPr>
        </p:nvSpPr>
        <p:spPr>
          <a:xfrm>
            <a:off x="446088" y="0"/>
            <a:ext cx="8229600" cy="792163"/>
          </a:xfrm>
        </p:spPr>
        <p:txBody>
          <a:bodyPr/>
          <a:lstStyle/>
          <a:p>
            <a:r>
              <a:rPr lang="en-US" altLang="en-US"/>
              <a:t>Terminology</a:t>
            </a:r>
          </a:p>
        </p:txBody>
      </p:sp>
      <p:sp>
        <p:nvSpPr>
          <p:cNvPr id="70660" name="Rectangle 30">
            <a:extLst>
              <a:ext uri="{FF2B5EF4-FFF2-40B4-BE49-F238E27FC236}">
                <a16:creationId xmlns:a16="http://schemas.microsoft.com/office/drawing/2014/main" id="{1AC4691A-BF49-B243-A92F-1490AE061E93}"/>
              </a:ext>
            </a:extLst>
          </p:cNvPr>
          <p:cNvSpPr>
            <a:spLocks noChangeArrowheads="1"/>
          </p:cNvSpPr>
          <p:nvPr/>
        </p:nvSpPr>
        <p:spPr bwMode="auto">
          <a:xfrm>
            <a:off x="0" y="43434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61" name="Rectangle 62">
            <a:extLst>
              <a:ext uri="{FF2B5EF4-FFF2-40B4-BE49-F238E27FC236}">
                <a16:creationId xmlns:a16="http://schemas.microsoft.com/office/drawing/2014/main" id="{3AC78CF4-DF97-0B4F-89E8-33B28D9DE164}"/>
              </a:ext>
            </a:extLst>
          </p:cNvPr>
          <p:cNvSpPr>
            <a:spLocks noChangeArrowheads="1"/>
          </p:cNvSpPr>
          <p:nvPr/>
        </p:nvSpPr>
        <p:spPr bwMode="auto">
          <a:xfrm>
            <a:off x="1782763" y="3289300"/>
            <a:ext cx="6045200" cy="2647950"/>
          </a:xfrm>
          <a:prstGeom prst="rect">
            <a:avLst/>
          </a:prstGeom>
          <a:solidFill>
            <a:srgbClr val="C0FEF9"/>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62" name="Line 63">
            <a:extLst>
              <a:ext uri="{FF2B5EF4-FFF2-40B4-BE49-F238E27FC236}">
                <a16:creationId xmlns:a16="http://schemas.microsoft.com/office/drawing/2014/main" id="{3B1C0221-E90F-FB49-B937-BCFBC73A3F13}"/>
              </a:ext>
            </a:extLst>
          </p:cNvPr>
          <p:cNvSpPr>
            <a:spLocks noChangeShapeType="1"/>
          </p:cNvSpPr>
          <p:nvPr/>
        </p:nvSpPr>
        <p:spPr bwMode="auto">
          <a:xfrm>
            <a:off x="1801813" y="3800475"/>
            <a:ext cx="60071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64">
            <a:extLst>
              <a:ext uri="{FF2B5EF4-FFF2-40B4-BE49-F238E27FC236}">
                <a16:creationId xmlns:a16="http://schemas.microsoft.com/office/drawing/2014/main" id="{27AE07E7-A885-BC41-B3D6-2C98D0CDBC6F}"/>
              </a:ext>
            </a:extLst>
          </p:cNvPr>
          <p:cNvSpPr>
            <a:spLocks noChangeShapeType="1"/>
          </p:cNvSpPr>
          <p:nvPr/>
        </p:nvSpPr>
        <p:spPr bwMode="auto">
          <a:xfrm>
            <a:off x="1763713" y="4240213"/>
            <a:ext cx="6045200" cy="20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65">
            <a:extLst>
              <a:ext uri="{FF2B5EF4-FFF2-40B4-BE49-F238E27FC236}">
                <a16:creationId xmlns:a16="http://schemas.microsoft.com/office/drawing/2014/main" id="{BC4D3290-49CF-4042-977E-89DFB36ECC07}"/>
              </a:ext>
            </a:extLst>
          </p:cNvPr>
          <p:cNvSpPr>
            <a:spLocks noChangeShapeType="1"/>
          </p:cNvSpPr>
          <p:nvPr/>
        </p:nvSpPr>
        <p:spPr bwMode="auto">
          <a:xfrm>
            <a:off x="1763713" y="4660900"/>
            <a:ext cx="6064250" cy="20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66">
            <a:extLst>
              <a:ext uri="{FF2B5EF4-FFF2-40B4-BE49-F238E27FC236}">
                <a16:creationId xmlns:a16="http://schemas.microsoft.com/office/drawing/2014/main" id="{07AEA327-A4C7-CB4D-A27D-DEAF6FBBE138}"/>
              </a:ext>
            </a:extLst>
          </p:cNvPr>
          <p:cNvSpPr>
            <a:spLocks noChangeShapeType="1"/>
          </p:cNvSpPr>
          <p:nvPr/>
        </p:nvSpPr>
        <p:spPr bwMode="auto">
          <a:xfrm flipV="1">
            <a:off x="1763713" y="5064125"/>
            <a:ext cx="6045200"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Line 67">
            <a:extLst>
              <a:ext uri="{FF2B5EF4-FFF2-40B4-BE49-F238E27FC236}">
                <a16:creationId xmlns:a16="http://schemas.microsoft.com/office/drawing/2014/main" id="{1B89BEED-0F87-B848-93FE-5AC371D8A89A}"/>
              </a:ext>
            </a:extLst>
          </p:cNvPr>
          <p:cNvSpPr>
            <a:spLocks noChangeShapeType="1"/>
          </p:cNvSpPr>
          <p:nvPr/>
        </p:nvSpPr>
        <p:spPr bwMode="auto">
          <a:xfrm flipV="1">
            <a:off x="1763713" y="5505450"/>
            <a:ext cx="6064250" cy="17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7" name="Line 68">
            <a:extLst>
              <a:ext uri="{FF2B5EF4-FFF2-40B4-BE49-F238E27FC236}">
                <a16:creationId xmlns:a16="http://schemas.microsoft.com/office/drawing/2014/main" id="{EE0EF44F-13E5-2D4D-8BD1-D7A9877112B7}"/>
              </a:ext>
            </a:extLst>
          </p:cNvPr>
          <p:cNvSpPr>
            <a:spLocks noChangeShapeType="1"/>
          </p:cNvSpPr>
          <p:nvPr/>
        </p:nvSpPr>
        <p:spPr bwMode="auto">
          <a:xfrm>
            <a:off x="2728913" y="3289300"/>
            <a:ext cx="20637" cy="2647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8" name="Line 69">
            <a:extLst>
              <a:ext uri="{FF2B5EF4-FFF2-40B4-BE49-F238E27FC236}">
                <a16:creationId xmlns:a16="http://schemas.microsoft.com/office/drawing/2014/main" id="{04302EB7-48E6-3540-B9D8-EC606A7F2578}"/>
              </a:ext>
            </a:extLst>
          </p:cNvPr>
          <p:cNvSpPr>
            <a:spLocks noChangeShapeType="1"/>
          </p:cNvSpPr>
          <p:nvPr/>
        </p:nvSpPr>
        <p:spPr bwMode="auto">
          <a:xfrm>
            <a:off x="3986213" y="3289300"/>
            <a:ext cx="39687" cy="2609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9" name="Line 70">
            <a:extLst>
              <a:ext uri="{FF2B5EF4-FFF2-40B4-BE49-F238E27FC236}">
                <a16:creationId xmlns:a16="http://schemas.microsoft.com/office/drawing/2014/main" id="{2A0A3042-E2AB-3444-BA6A-97A8C54BAF56}"/>
              </a:ext>
            </a:extLst>
          </p:cNvPr>
          <p:cNvSpPr>
            <a:spLocks noChangeShapeType="1"/>
          </p:cNvSpPr>
          <p:nvPr/>
        </p:nvSpPr>
        <p:spPr bwMode="auto">
          <a:xfrm flipH="1">
            <a:off x="6673850" y="3308350"/>
            <a:ext cx="17463" cy="2609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0" name="Rectangle 71">
            <a:extLst>
              <a:ext uri="{FF2B5EF4-FFF2-40B4-BE49-F238E27FC236}">
                <a16:creationId xmlns:a16="http://schemas.microsoft.com/office/drawing/2014/main" id="{3B893B93-D434-E741-B239-84B90D9254D5}"/>
              </a:ext>
            </a:extLst>
          </p:cNvPr>
          <p:cNvSpPr>
            <a:spLocks noChangeArrowheads="1"/>
          </p:cNvSpPr>
          <p:nvPr/>
        </p:nvSpPr>
        <p:spPr bwMode="auto">
          <a:xfrm>
            <a:off x="1857375" y="3403600"/>
            <a:ext cx="6924675"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   </a:t>
            </a:r>
            <a:r>
              <a:rPr lang="en-US" altLang="en-US" sz="1400" b="1">
                <a:solidFill>
                  <a:srgbClr val="FF0000"/>
                </a:solidFill>
              </a:rPr>
              <a:t>ID                 NAME            CNIC                  DOB                 DEPTCODE</a:t>
            </a:r>
          </a:p>
          <a:p>
            <a:pPr>
              <a:spcBef>
                <a:spcPct val="0"/>
              </a:spcBef>
              <a:buFontTx/>
              <a:buNone/>
            </a:pPr>
            <a:r>
              <a:rPr lang="en-US" altLang="en-US" sz="1400"/>
              <a:t> </a:t>
            </a:r>
          </a:p>
          <a:p>
            <a:pPr>
              <a:spcBef>
                <a:spcPct val="0"/>
              </a:spcBef>
              <a:buFontTx/>
              <a:buNone/>
            </a:pPr>
            <a:r>
              <a:rPr lang="en-US" altLang="en-US" sz="1400"/>
              <a:t>201111         KHALED         1111111111          </a:t>
            </a:r>
            <a:r>
              <a:rPr lang="en-US" altLang="en-US" sz="1400" i="1"/>
              <a:t>16-05-1984           ICS</a:t>
            </a:r>
            <a:endParaRPr lang="en-US" altLang="en-US" sz="1400"/>
          </a:p>
          <a:p>
            <a:pPr>
              <a:spcBef>
                <a:spcPct val="0"/>
              </a:spcBef>
              <a:buFontTx/>
              <a:buNone/>
            </a:pPr>
            <a:r>
              <a:rPr lang="en-US" altLang="en-US" sz="1400"/>
              <a:t> </a:t>
            </a:r>
          </a:p>
          <a:p>
            <a:pPr>
              <a:spcBef>
                <a:spcPct val="0"/>
              </a:spcBef>
              <a:buFontTx/>
              <a:buNone/>
            </a:pPr>
            <a:r>
              <a:rPr lang="en-US" altLang="en-US" sz="1400"/>
              <a:t>202222	      ADEL	              2222222222         </a:t>
            </a:r>
            <a:r>
              <a:rPr lang="en-US" altLang="en-US" sz="1400" i="1"/>
              <a:t>23-09-1984</a:t>
            </a:r>
            <a:r>
              <a:rPr lang="en-US" altLang="en-US" sz="1400"/>
              <a:t>            COE</a:t>
            </a:r>
          </a:p>
          <a:p>
            <a:pPr>
              <a:spcBef>
                <a:spcPct val="0"/>
              </a:spcBef>
              <a:buFontTx/>
              <a:buNone/>
            </a:pPr>
            <a:r>
              <a:rPr lang="en-US" altLang="en-US" sz="1400"/>
              <a:t> </a:t>
            </a:r>
          </a:p>
          <a:p>
            <a:pPr>
              <a:spcBef>
                <a:spcPct val="0"/>
              </a:spcBef>
              <a:buFontTx/>
              <a:buNone/>
            </a:pPr>
            <a:r>
              <a:rPr lang="en-US" altLang="en-US" sz="1400"/>
              <a:t>203333         AHMED           3333333333        </a:t>
            </a:r>
            <a:r>
              <a:rPr lang="en-US" altLang="en-US" sz="1400" i="1"/>
              <a:t>11-08-1984             COE</a:t>
            </a:r>
            <a:endParaRPr lang="en-US" altLang="en-US" sz="1400"/>
          </a:p>
          <a:p>
            <a:pPr>
              <a:spcBef>
                <a:spcPct val="0"/>
              </a:spcBef>
              <a:buFontTx/>
              <a:buNone/>
            </a:pPr>
            <a:r>
              <a:rPr lang="en-US" altLang="en-US" sz="1400"/>
              <a:t> </a:t>
            </a:r>
          </a:p>
          <a:p>
            <a:pPr>
              <a:spcBef>
                <a:spcPct val="0"/>
              </a:spcBef>
              <a:buFontTx/>
              <a:buNone/>
            </a:pPr>
            <a:r>
              <a:rPr lang="en-US" altLang="en-US" sz="1400"/>
              <a:t>211111         HASSAN         4444444444         </a:t>
            </a:r>
            <a:r>
              <a:rPr lang="en-US" altLang="en-US" sz="1400" i="1"/>
              <a:t>23-10-1985</a:t>
            </a:r>
            <a:r>
              <a:rPr lang="en-US" altLang="en-US" sz="1400"/>
              <a:t>	            SWE</a:t>
            </a:r>
          </a:p>
          <a:p>
            <a:pPr>
              <a:spcBef>
                <a:spcPct val="0"/>
              </a:spcBef>
              <a:buFontTx/>
              <a:buNone/>
            </a:pPr>
            <a:r>
              <a:rPr lang="en-US" altLang="en-US" sz="1400"/>
              <a:t> </a:t>
            </a:r>
          </a:p>
          <a:p>
            <a:pPr>
              <a:spcBef>
                <a:spcPct val="0"/>
              </a:spcBef>
              <a:buFontTx/>
              <a:buNone/>
            </a:pPr>
            <a:r>
              <a:rPr lang="en-US" altLang="en-US" sz="1400"/>
              <a:t>204444	      MUSTAFA     55555555555       </a:t>
            </a:r>
            <a:r>
              <a:rPr lang="en-US" altLang="en-US" sz="1400" i="1"/>
              <a:t>16-11-1984              ICS</a:t>
            </a:r>
            <a:endParaRPr lang="en-US" altLang="en-US" sz="1400"/>
          </a:p>
          <a:p>
            <a:pPr>
              <a:spcBef>
                <a:spcPct val="0"/>
              </a:spcBef>
              <a:buFontTx/>
              <a:buNone/>
            </a:pPr>
            <a:r>
              <a:rPr lang="en-US" altLang="en-US" sz="1400"/>
              <a:t> </a:t>
            </a:r>
          </a:p>
          <a:p>
            <a:pPr>
              <a:spcBef>
                <a:spcPct val="0"/>
              </a:spcBef>
              <a:buFontTx/>
              <a:buNone/>
            </a:pPr>
            <a:endParaRPr lang="en-US" altLang="en-US" sz="1400"/>
          </a:p>
        </p:txBody>
      </p:sp>
      <p:sp>
        <p:nvSpPr>
          <p:cNvPr id="70671" name="Line 72">
            <a:extLst>
              <a:ext uri="{FF2B5EF4-FFF2-40B4-BE49-F238E27FC236}">
                <a16:creationId xmlns:a16="http://schemas.microsoft.com/office/drawing/2014/main" id="{DD930A96-45D0-E240-B393-E9F8D359B5A9}"/>
              </a:ext>
            </a:extLst>
          </p:cNvPr>
          <p:cNvSpPr>
            <a:spLocks noChangeShapeType="1"/>
          </p:cNvSpPr>
          <p:nvPr/>
        </p:nvSpPr>
        <p:spPr bwMode="auto">
          <a:xfrm>
            <a:off x="1820863" y="5937250"/>
            <a:ext cx="5981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2" name="Text Box 73">
            <a:extLst>
              <a:ext uri="{FF2B5EF4-FFF2-40B4-BE49-F238E27FC236}">
                <a16:creationId xmlns:a16="http://schemas.microsoft.com/office/drawing/2014/main" id="{6A859FCD-C6FC-CC4A-A290-29A130F6B0B4}"/>
              </a:ext>
            </a:extLst>
          </p:cNvPr>
          <p:cNvSpPr txBox="1">
            <a:spLocks noChangeArrowheads="1"/>
          </p:cNvSpPr>
          <p:nvPr/>
        </p:nvSpPr>
        <p:spPr bwMode="auto">
          <a:xfrm>
            <a:off x="685800" y="4230688"/>
            <a:ext cx="8747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Rows or Tuples</a:t>
            </a:r>
          </a:p>
        </p:txBody>
      </p:sp>
      <p:sp>
        <p:nvSpPr>
          <p:cNvPr id="70673" name="Line 74">
            <a:extLst>
              <a:ext uri="{FF2B5EF4-FFF2-40B4-BE49-F238E27FC236}">
                <a16:creationId xmlns:a16="http://schemas.microsoft.com/office/drawing/2014/main" id="{09BDB8B2-B959-124B-BA1E-5D57F9B9338D}"/>
              </a:ext>
            </a:extLst>
          </p:cNvPr>
          <p:cNvSpPr>
            <a:spLocks noChangeShapeType="1"/>
          </p:cNvSpPr>
          <p:nvPr/>
        </p:nvSpPr>
        <p:spPr bwMode="auto">
          <a:xfrm flipV="1">
            <a:off x="762000" y="3657600"/>
            <a:ext cx="990600" cy="762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70674" name="Line 75">
            <a:extLst>
              <a:ext uri="{FF2B5EF4-FFF2-40B4-BE49-F238E27FC236}">
                <a16:creationId xmlns:a16="http://schemas.microsoft.com/office/drawing/2014/main" id="{878F29CF-B270-3042-B279-B50C89B12D0C}"/>
              </a:ext>
            </a:extLst>
          </p:cNvPr>
          <p:cNvSpPr>
            <a:spLocks noChangeShapeType="1"/>
          </p:cNvSpPr>
          <p:nvPr/>
        </p:nvSpPr>
        <p:spPr bwMode="auto">
          <a:xfrm flipV="1">
            <a:off x="990600" y="3657600"/>
            <a:ext cx="7620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70675" name="Rectangle 76">
            <a:extLst>
              <a:ext uri="{FF2B5EF4-FFF2-40B4-BE49-F238E27FC236}">
                <a16:creationId xmlns:a16="http://schemas.microsoft.com/office/drawing/2014/main" id="{76F1D744-85FB-FD4D-8323-932372007CF3}"/>
              </a:ext>
            </a:extLst>
          </p:cNvPr>
          <p:cNvSpPr>
            <a:spLocks noChangeArrowheads="1"/>
          </p:cNvSpPr>
          <p:nvPr/>
        </p:nvSpPr>
        <p:spPr bwMode="auto">
          <a:xfrm>
            <a:off x="304800" y="42672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76" name="Rectangle 77">
            <a:extLst>
              <a:ext uri="{FF2B5EF4-FFF2-40B4-BE49-F238E27FC236}">
                <a16:creationId xmlns:a16="http://schemas.microsoft.com/office/drawing/2014/main" id="{F687ADDF-0ECF-054F-8DD4-4B860E799D69}"/>
              </a:ext>
            </a:extLst>
          </p:cNvPr>
          <p:cNvSpPr>
            <a:spLocks noChangeArrowheads="1"/>
          </p:cNvSpPr>
          <p:nvPr/>
        </p:nvSpPr>
        <p:spPr bwMode="auto">
          <a:xfrm>
            <a:off x="247650" y="4210050"/>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77" name="Text Box 78">
            <a:extLst>
              <a:ext uri="{FF2B5EF4-FFF2-40B4-BE49-F238E27FC236}">
                <a16:creationId xmlns:a16="http://schemas.microsoft.com/office/drawing/2014/main" id="{4BE43AE3-F7A7-524E-821A-B065290F0134}"/>
              </a:ext>
            </a:extLst>
          </p:cNvPr>
          <p:cNvSpPr txBox="1">
            <a:spLocks noChangeArrowheads="1"/>
          </p:cNvSpPr>
          <p:nvPr/>
        </p:nvSpPr>
        <p:spPr bwMode="auto">
          <a:xfrm>
            <a:off x="555625" y="2638425"/>
            <a:ext cx="2319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solidFill>
                  <a:srgbClr val="FF0000"/>
                </a:solidFill>
              </a:rPr>
              <a:t>STUDENT: </a:t>
            </a:r>
            <a:r>
              <a:rPr lang="en-US" altLang="en-US" sz="2800" b="1">
                <a:solidFill>
                  <a:srgbClr val="000099"/>
                </a:solidFill>
              </a:rPr>
              <a:t>R</a:t>
            </a:r>
          </a:p>
        </p:txBody>
      </p:sp>
      <p:sp>
        <p:nvSpPr>
          <p:cNvPr id="70678" name="Text Box 79">
            <a:extLst>
              <a:ext uri="{FF2B5EF4-FFF2-40B4-BE49-F238E27FC236}">
                <a16:creationId xmlns:a16="http://schemas.microsoft.com/office/drawing/2014/main" id="{381DCFE8-CD7B-B141-8C0F-D78D6F227DED}"/>
              </a:ext>
            </a:extLst>
          </p:cNvPr>
          <p:cNvSpPr txBox="1">
            <a:spLocks noChangeArrowheads="1"/>
          </p:cNvSpPr>
          <p:nvPr/>
        </p:nvSpPr>
        <p:spPr bwMode="auto">
          <a:xfrm>
            <a:off x="4397375" y="1976438"/>
            <a:ext cx="245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Columns or Attributes</a:t>
            </a:r>
          </a:p>
        </p:txBody>
      </p:sp>
      <p:sp>
        <p:nvSpPr>
          <p:cNvPr id="70679" name="Rectangle 80">
            <a:extLst>
              <a:ext uri="{FF2B5EF4-FFF2-40B4-BE49-F238E27FC236}">
                <a16:creationId xmlns:a16="http://schemas.microsoft.com/office/drawing/2014/main" id="{6C2BA0DE-604F-EE47-972F-679BA10E7D62}"/>
              </a:ext>
            </a:extLst>
          </p:cNvPr>
          <p:cNvSpPr>
            <a:spLocks noChangeArrowheads="1"/>
          </p:cNvSpPr>
          <p:nvPr/>
        </p:nvSpPr>
        <p:spPr bwMode="auto">
          <a:xfrm>
            <a:off x="4419600" y="1981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80" name="Line 81">
            <a:extLst>
              <a:ext uri="{FF2B5EF4-FFF2-40B4-BE49-F238E27FC236}">
                <a16:creationId xmlns:a16="http://schemas.microsoft.com/office/drawing/2014/main" id="{5AEC40CF-BE60-B147-9F45-5F2BB7C86D68}"/>
              </a:ext>
            </a:extLst>
          </p:cNvPr>
          <p:cNvSpPr>
            <a:spLocks noChangeShapeType="1"/>
          </p:cNvSpPr>
          <p:nvPr/>
        </p:nvSpPr>
        <p:spPr bwMode="auto">
          <a:xfrm flipV="1">
            <a:off x="1295400" y="4114800"/>
            <a:ext cx="304800" cy="419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1" name="Line 82">
            <a:extLst>
              <a:ext uri="{FF2B5EF4-FFF2-40B4-BE49-F238E27FC236}">
                <a16:creationId xmlns:a16="http://schemas.microsoft.com/office/drawing/2014/main" id="{E4B78CE0-F613-7444-9CE3-3CE31AA44C9D}"/>
              </a:ext>
            </a:extLst>
          </p:cNvPr>
          <p:cNvSpPr>
            <a:spLocks noChangeShapeType="1"/>
          </p:cNvSpPr>
          <p:nvPr/>
        </p:nvSpPr>
        <p:spPr bwMode="auto">
          <a:xfrm flipV="1">
            <a:off x="1314450" y="4419600"/>
            <a:ext cx="51435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2" name="Line 83">
            <a:extLst>
              <a:ext uri="{FF2B5EF4-FFF2-40B4-BE49-F238E27FC236}">
                <a16:creationId xmlns:a16="http://schemas.microsoft.com/office/drawing/2014/main" id="{91B59B6D-6D95-2E40-AAE8-7132CC5D0DFA}"/>
              </a:ext>
            </a:extLst>
          </p:cNvPr>
          <p:cNvSpPr>
            <a:spLocks noChangeShapeType="1"/>
          </p:cNvSpPr>
          <p:nvPr/>
        </p:nvSpPr>
        <p:spPr bwMode="auto">
          <a:xfrm>
            <a:off x="1314450" y="4533900"/>
            <a:ext cx="49530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3" name="Line 84">
            <a:extLst>
              <a:ext uri="{FF2B5EF4-FFF2-40B4-BE49-F238E27FC236}">
                <a16:creationId xmlns:a16="http://schemas.microsoft.com/office/drawing/2014/main" id="{D9A711AD-1723-D845-8790-77F30D469331}"/>
              </a:ext>
            </a:extLst>
          </p:cNvPr>
          <p:cNvSpPr>
            <a:spLocks noChangeShapeType="1"/>
          </p:cNvSpPr>
          <p:nvPr/>
        </p:nvSpPr>
        <p:spPr bwMode="auto">
          <a:xfrm>
            <a:off x="1295400" y="4572000"/>
            <a:ext cx="4953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4" name="Line 85">
            <a:extLst>
              <a:ext uri="{FF2B5EF4-FFF2-40B4-BE49-F238E27FC236}">
                <a16:creationId xmlns:a16="http://schemas.microsoft.com/office/drawing/2014/main" id="{B7E9EABD-BE51-7242-8A5E-F6FD477245A5}"/>
              </a:ext>
            </a:extLst>
          </p:cNvPr>
          <p:cNvSpPr>
            <a:spLocks noChangeShapeType="1"/>
          </p:cNvSpPr>
          <p:nvPr/>
        </p:nvSpPr>
        <p:spPr bwMode="auto">
          <a:xfrm>
            <a:off x="1257300" y="4591050"/>
            <a:ext cx="571500" cy="1162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5" name="Line 86">
            <a:extLst>
              <a:ext uri="{FF2B5EF4-FFF2-40B4-BE49-F238E27FC236}">
                <a16:creationId xmlns:a16="http://schemas.microsoft.com/office/drawing/2014/main" id="{2FEDD239-DC34-1E4E-8A89-B9DFC6B89347}"/>
              </a:ext>
            </a:extLst>
          </p:cNvPr>
          <p:cNvSpPr>
            <a:spLocks noChangeShapeType="1"/>
          </p:cNvSpPr>
          <p:nvPr/>
        </p:nvSpPr>
        <p:spPr bwMode="auto">
          <a:xfrm>
            <a:off x="5562600" y="2362200"/>
            <a:ext cx="1866900" cy="952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6" name="Line 87">
            <a:extLst>
              <a:ext uri="{FF2B5EF4-FFF2-40B4-BE49-F238E27FC236}">
                <a16:creationId xmlns:a16="http://schemas.microsoft.com/office/drawing/2014/main" id="{50517F34-2786-9843-BE5D-2CB1D7C10F80}"/>
              </a:ext>
            </a:extLst>
          </p:cNvPr>
          <p:cNvSpPr>
            <a:spLocks noChangeShapeType="1"/>
          </p:cNvSpPr>
          <p:nvPr/>
        </p:nvSpPr>
        <p:spPr bwMode="auto">
          <a:xfrm>
            <a:off x="5600700" y="2362200"/>
            <a:ext cx="419100" cy="971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7" name="Line 88">
            <a:extLst>
              <a:ext uri="{FF2B5EF4-FFF2-40B4-BE49-F238E27FC236}">
                <a16:creationId xmlns:a16="http://schemas.microsoft.com/office/drawing/2014/main" id="{41A7B0BC-7B9A-354F-9BA7-0BC6831C54FD}"/>
              </a:ext>
            </a:extLst>
          </p:cNvPr>
          <p:cNvSpPr>
            <a:spLocks noChangeShapeType="1"/>
          </p:cNvSpPr>
          <p:nvPr/>
        </p:nvSpPr>
        <p:spPr bwMode="auto">
          <a:xfrm flipH="1">
            <a:off x="4667250" y="2381250"/>
            <a:ext cx="8953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8" name="Line 89">
            <a:extLst>
              <a:ext uri="{FF2B5EF4-FFF2-40B4-BE49-F238E27FC236}">
                <a16:creationId xmlns:a16="http://schemas.microsoft.com/office/drawing/2014/main" id="{B49C6057-FBF8-E248-B2B4-6DD0046DDAD7}"/>
              </a:ext>
            </a:extLst>
          </p:cNvPr>
          <p:cNvSpPr>
            <a:spLocks noChangeShapeType="1"/>
          </p:cNvSpPr>
          <p:nvPr/>
        </p:nvSpPr>
        <p:spPr bwMode="auto">
          <a:xfrm flipH="1">
            <a:off x="3333750" y="2381250"/>
            <a:ext cx="22669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89" name="Text Box 90">
            <a:extLst>
              <a:ext uri="{FF2B5EF4-FFF2-40B4-BE49-F238E27FC236}">
                <a16:creationId xmlns:a16="http://schemas.microsoft.com/office/drawing/2014/main" id="{ADBC1D72-43C3-BE4E-8CD0-A78FBB2C60D6}"/>
              </a:ext>
            </a:extLst>
          </p:cNvPr>
          <p:cNvSpPr txBox="1">
            <a:spLocks noChangeArrowheads="1"/>
          </p:cNvSpPr>
          <p:nvPr/>
        </p:nvSpPr>
        <p:spPr bwMode="auto">
          <a:xfrm>
            <a:off x="457200" y="1981200"/>
            <a:ext cx="165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Relation name</a:t>
            </a:r>
          </a:p>
        </p:txBody>
      </p:sp>
      <p:sp>
        <p:nvSpPr>
          <p:cNvPr id="70690" name="Rectangle 91">
            <a:extLst>
              <a:ext uri="{FF2B5EF4-FFF2-40B4-BE49-F238E27FC236}">
                <a16:creationId xmlns:a16="http://schemas.microsoft.com/office/drawing/2014/main" id="{4006B7EA-A7FE-2B49-9EBD-0D82077F0A24}"/>
              </a:ext>
            </a:extLst>
          </p:cNvPr>
          <p:cNvSpPr>
            <a:spLocks noChangeArrowheads="1"/>
          </p:cNvSpPr>
          <p:nvPr/>
        </p:nvSpPr>
        <p:spPr bwMode="auto">
          <a:xfrm>
            <a:off x="400050" y="1981200"/>
            <a:ext cx="1695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91" name="Line 92">
            <a:extLst>
              <a:ext uri="{FF2B5EF4-FFF2-40B4-BE49-F238E27FC236}">
                <a16:creationId xmlns:a16="http://schemas.microsoft.com/office/drawing/2014/main" id="{9EFEBC17-88EB-0141-A5D8-8B8DAE470ED7}"/>
              </a:ext>
            </a:extLst>
          </p:cNvPr>
          <p:cNvSpPr>
            <a:spLocks noChangeShapeType="1"/>
          </p:cNvSpPr>
          <p:nvPr/>
        </p:nvSpPr>
        <p:spPr bwMode="auto">
          <a:xfrm>
            <a:off x="1219200" y="2362200"/>
            <a:ext cx="0"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92" name="Line 93">
            <a:extLst>
              <a:ext uri="{FF2B5EF4-FFF2-40B4-BE49-F238E27FC236}">
                <a16:creationId xmlns:a16="http://schemas.microsoft.com/office/drawing/2014/main" id="{BE22C165-5CAB-CC48-A9A3-54D9E7BFD168}"/>
              </a:ext>
            </a:extLst>
          </p:cNvPr>
          <p:cNvSpPr>
            <a:spLocks noChangeShapeType="1"/>
          </p:cNvSpPr>
          <p:nvPr/>
        </p:nvSpPr>
        <p:spPr bwMode="auto">
          <a:xfrm flipH="1">
            <a:off x="5359400" y="3327400"/>
            <a:ext cx="17463" cy="2590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93" name="Line 94">
            <a:extLst>
              <a:ext uri="{FF2B5EF4-FFF2-40B4-BE49-F238E27FC236}">
                <a16:creationId xmlns:a16="http://schemas.microsoft.com/office/drawing/2014/main" id="{49EB52FC-4CB7-C24D-9886-4A810FEE998A}"/>
              </a:ext>
            </a:extLst>
          </p:cNvPr>
          <p:cNvSpPr>
            <a:spLocks noChangeShapeType="1"/>
          </p:cNvSpPr>
          <p:nvPr/>
        </p:nvSpPr>
        <p:spPr bwMode="auto">
          <a:xfrm flipH="1">
            <a:off x="2247900" y="2381250"/>
            <a:ext cx="3371850" cy="933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94" name="Text Box 95">
            <a:extLst>
              <a:ext uri="{FF2B5EF4-FFF2-40B4-BE49-F238E27FC236}">
                <a16:creationId xmlns:a16="http://schemas.microsoft.com/office/drawing/2014/main" id="{08A30F32-8789-C144-9984-CD6DA0719622}"/>
              </a:ext>
            </a:extLst>
          </p:cNvPr>
          <p:cNvSpPr txBox="1">
            <a:spLocks noChangeArrowheads="1"/>
          </p:cNvSpPr>
          <p:nvPr/>
        </p:nvSpPr>
        <p:spPr bwMode="auto">
          <a:xfrm>
            <a:off x="3963988" y="6015038"/>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Degree</a:t>
            </a:r>
          </a:p>
        </p:txBody>
      </p:sp>
      <p:sp>
        <p:nvSpPr>
          <p:cNvPr id="70695" name="Line 96">
            <a:extLst>
              <a:ext uri="{FF2B5EF4-FFF2-40B4-BE49-F238E27FC236}">
                <a16:creationId xmlns:a16="http://schemas.microsoft.com/office/drawing/2014/main" id="{B77C1424-62C4-A347-BB4C-939788E151F1}"/>
              </a:ext>
            </a:extLst>
          </p:cNvPr>
          <p:cNvSpPr>
            <a:spLocks noChangeShapeType="1"/>
          </p:cNvSpPr>
          <p:nvPr/>
        </p:nvSpPr>
        <p:spPr bwMode="auto">
          <a:xfrm>
            <a:off x="4895850" y="6229350"/>
            <a:ext cx="29146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96" name="Line 97">
            <a:extLst>
              <a:ext uri="{FF2B5EF4-FFF2-40B4-BE49-F238E27FC236}">
                <a16:creationId xmlns:a16="http://schemas.microsoft.com/office/drawing/2014/main" id="{6991D50C-B708-7C41-818F-7A2918252233}"/>
              </a:ext>
            </a:extLst>
          </p:cNvPr>
          <p:cNvSpPr>
            <a:spLocks noChangeShapeType="1"/>
          </p:cNvSpPr>
          <p:nvPr/>
        </p:nvSpPr>
        <p:spPr bwMode="auto">
          <a:xfrm>
            <a:off x="1714500" y="6229350"/>
            <a:ext cx="21526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97" name="Rectangle 98">
            <a:extLst>
              <a:ext uri="{FF2B5EF4-FFF2-40B4-BE49-F238E27FC236}">
                <a16:creationId xmlns:a16="http://schemas.microsoft.com/office/drawing/2014/main" id="{F6D4F5AF-1169-8141-94CC-33C594E35CDB}"/>
              </a:ext>
            </a:extLst>
          </p:cNvPr>
          <p:cNvSpPr>
            <a:spLocks noChangeArrowheads="1"/>
          </p:cNvSpPr>
          <p:nvPr/>
        </p:nvSpPr>
        <p:spPr bwMode="auto">
          <a:xfrm>
            <a:off x="3981450" y="6057900"/>
            <a:ext cx="876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698" name="Line 99">
            <a:extLst>
              <a:ext uri="{FF2B5EF4-FFF2-40B4-BE49-F238E27FC236}">
                <a16:creationId xmlns:a16="http://schemas.microsoft.com/office/drawing/2014/main" id="{0EBE38DC-CB9A-024A-B454-7B4B429B2295}"/>
              </a:ext>
            </a:extLst>
          </p:cNvPr>
          <p:cNvSpPr>
            <a:spLocks noChangeShapeType="1"/>
          </p:cNvSpPr>
          <p:nvPr/>
        </p:nvSpPr>
        <p:spPr bwMode="auto">
          <a:xfrm>
            <a:off x="8458200" y="3810000"/>
            <a:ext cx="0" cy="213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0699" name="Text Box 100">
            <a:extLst>
              <a:ext uri="{FF2B5EF4-FFF2-40B4-BE49-F238E27FC236}">
                <a16:creationId xmlns:a16="http://schemas.microsoft.com/office/drawing/2014/main" id="{B5BB2E4F-B231-3C41-99AC-572CBE40993A}"/>
              </a:ext>
            </a:extLst>
          </p:cNvPr>
          <p:cNvSpPr txBox="1">
            <a:spLocks noChangeArrowheads="1"/>
          </p:cNvSpPr>
          <p:nvPr/>
        </p:nvSpPr>
        <p:spPr bwMode="auto">
          <a:xfrm>
            <a:off x="7848600" y="4672013"/>
            <a:ext cx="1101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Cardinality</a:t>
            </a:r>
          </a:p>
        </p:txBody>
      </p:sp>
      <p:sp>
        <p:nvSpPr>
          <p:cNvPr id="70700" name="Rectangle 101">
            <a:extLst>
              <a:ext uri="{FF2B5EF4-FFF2-40B4-BE49-F238E27FC236}">
                <a16:creationId xmlns:a16="http://schemas.microsoft.com/office/drawing/2014/main" id="{2783821A-C356-5F4D-9558-7815A6C56177}"/>
              </a:ext>
            </a:extLst>
          </p:cNvPr>
          <p:cNvSpPr>
            <a:spLocks noChangeArrowheads="1"/>
          </p:cNvSpPr>
          <p:nvPr/>
        </p:nvSpPr>
        <p:spPr bwMode="auto">
          <a:xfrm>
            <a:off x="7848600" y="3257550"/>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701" name="Text Box 102">
            <a:extLst>
              <a:ext uri="{FF2B5EF4-FFF2-40B4-BE49-F238E27FC236}">
                <a16:creationId xmlns:a16="http://schemas.microsoft.com/office/drawing/2014/main" id="{1F97D4F6-BE2D-D34A-A762-2F5D296D4ED3}"/>
              </a:ext>
            </a:extLst>
          </p:cNvPr>
          <p:cNvSpPr txBox="1">
            <a:spLocks noChangeArrowheads="1"/>
          </p:cNvSpPr>
          <p:nvPr/>
        </p:nvSpPr>
        <p:spPr bwMode="auto">
          <a:xfrm>
            <a:off x="1219200" y="790575"/>
            <a:ext cx="6172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60000"/>
              <a:buFont typeface="Wingdings" pitchFamily="2" charset="2"/>
              <a:buNone/>
            </a:pPr>
            <a:r>
              <a:rPr lang="en-US" altLang="en-US" sz="1800" dirty="0">
                <a:latin typeface="Tahoma" panose="020B0604030504040204" pitchFamily="34" charset="0"/>
              </a:rPr>
              <a:t>A </a:t>
            </a:r>
            <a:r>
              <a:rPr lang="en-US" altLang="en-US" sz="1800" dirty="0">
                <a:solidFill>
                  <a:srgbClr val="000099"/>
                </a:solidFill>
                <a:latin typeface="Tahoma" panose="020B0604030504040204" pitchFamily="34" charset="0"/>
              </a:rPr>
              <a:t>relation</a:t>
            </a:r>
            <a:r>
              <a:rPr lang="en-US" altLang="en-US" sz="1800" dirty="0">
                <a:latin typeface="Tahoma" panose="020B0604030504040204" pitchFamily="34" charset="0"/>
              </a:rPr>
              <a:t> is a table with columns and rows.</a:t>
            </a:r>
          </a:p>
          <a:p>
            <a:pPr eaLnBrk="1" hangingPunct="1">
              <a:lnSpc>
                <a:spcPct val="80000"/>
              </a:lnSpc>
              <a:buClr>
                <a:schemeClr val="folHlink"/>
              </a:buClr>
              <a:buSzPct val="60000"/>
              <a:buFont typeface="Wingdings" pitchFamily="2" charset="2"/>
              <a:buNone/>
            </a:pPr>
            <a:endParaRPr lang="en-US" altLang="en-US" sz="1800" dirty="0">
              <a:latin typeface="Tahoma" panose="020B0604030504040204" pitchFamily="34" charset="0"/>
            </a:endParaRPr>
          </a:p>
          <a:p>
            <a:pPr eaLnBrk="1" hangingPunct="1">
              <a:lnSpc>
                <a:spcPct val="80000"/>
              </a:lnSpc>
              <a:buClr>
                <a:schemeClr val="folHlink"/>
              </a:buClr>
              <a:buSzPct val="60000"/>
              <a:buFont typeface="Wingdings" pitchFamily="2" charset="2"/>
              <a:buNone/>
            </a:pPr>
            <a:r>
              <a:rPr lang="en-US" altLang="en-US" sz="1800" dirty="0">
                <a:latin typeface="Tahoma" panose="020B0604030504040204" pitchFamily="34" charset="0"/>
              </a:rPr>
              <a:t>A table can be written as</a:t>
            </a:r>
          </a:p>
          <a:p>
            <a:pPr eaLnBrk="1" hangingPunct="1">
              <a:lnSpc>
                <a:spcPct val="80000"/>
              </a:lnSpc>
              <a:buClr>
                <a:schemeClr val="folHlink"/>
              </a:buClr>
              <a:buSzPct val="60000"/>
              <a:buFont typeface="Wingdings" pitchFamily="2" charset="2"/>
              <a:buNone/>
            </a:pPr>
            <a:r>
              <a:rPr lang="en-US" altLang="en-US" sz="1800" dirty="0">
                <a:solidFill>
                  <a:srgbClr val="FF0000"/>
                </a:solidFill>
                <a:latin typeface="Tahoma" panose="020B0604030504040204" pitchFamily="34" charset="0"/>
              </a:rPr>
              <a:t>STUDENT(ID, Name, CNIC, DOB, </a:t>
            </a:r>
            <a:r>
              <a:rPr lang="en-US" altLang="en-US" sz="1800" dirty="0" err="1">
                <a:solidFill>
                  <a:srgbClr val="FF0000"/>
                </a:solidFill>
                <a:latin typeface="Tahoma" panose="020B0604030504040204" pitchFamily="34" charset="0"/>
              </a:rPr>
              <a:t>DeptCode</a:t>
            </a:r>
            <a:r>
              <a:rPr lang="en-US" altLang="en-US" sz="1800" dirty="0">
                <a:solidFill>
                  <a:srgbClr val="FF0000"/>
                </a:solidFill>
                <a:latin typeface="Tahoma" panose="020B0604030504040204" pitchFamily="34" charset="0"/>
              </a:rPr>
              <a:t>)</a:t>
            </a:r>
            <a:endParaRPr lang="en-US" altLang="en-US" sz="2400" dirty="0">
              <a:solidFill>
                <a:srgbClr val="FF0000"/>
              </a:solidFill>
              <a:latin typeface="Tahoma" panose="020B0604030504040204" pitchFamily="34" charset="0"/>
            </a:endParaRPr>
          </a:p>
        </p:txBody>
      </p:sp>
      <p:sp>
        <p:nvSpPr>
          <p:cNvPr id="70702" name="Text Box 103">
            <a:extLst>
              <a:ext uri="{FF2B5EF4-FFF2-40B4-BE49-F238E27FC236}">
                <a16:creationId xmlns:a16="http://schemas.microsoft.com/office/drawing/2014/main" id="{19BD57AC-6B01-A049-8DCC-7D9312F6B86B}"/>
              </a:ext>
            </a:extLst>
          </p:cNvPr>
          <p:cNvSpPr txBox="1">
            <a:spLocks noChangeArrowheads="1"/>
          </p:cNvSpPr>
          <p:nvPr/>
        </p:nvSpPr>
        <p:spPr bwMode="auto">
          <a:xfrm>
            <a:off x="7086600" y="1981200"/>
            <a:ext cx="1266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000099"/>
                </a:solidFill>
                <a:latin typeface="Tahoma" panose="020B0604030504040204" pitchFamily="34" charset="0"/>
              </a:rPr>
              <a:t>t</a:t>
            </a:r>
            <a:r>
              <a:rPr lang="en-US" altLang="en-US" sz="1800" b="1" baseline="-25000">
                <a:solidFill>
                  <a:srgbClr val="000099"/>
                </a:solidFill>
                <a:latin typeface="Tahoma" panose="020B0604030504040204" pitchFamily="34" charset="0"/>
              </a:rPr>
              <a:t>2</a:t>
            </a:r>
            <a:r>
              <a:rPr lang="en-US" altLang="en-US" sz="1800" b="1">
                <a:solidFill>
                  <a:srgbClr val="000099"/>
                </a:solidFill>
                <a:latin typeface="Tahoma" panose="020B0604030504040204" pitchFamily="34" charset="0"/>
              </a:rPr>
              <a:t>[DOB]</a:t>
            </a:r>
          </a:p>
        </p:txBody>
      </p:sp>
      <p:sp>
        <p:nvSpPr>
          <p:cNvPr id="70703" name="Line 104">
            <a:extLst>
              <a:ext uri="{FF2B5EF4-FFF2-40B4-BE49-F238E27FC236}">
                <a16:creationId xmlns:a16="http://schemas.microsoft.com/office/drawing/2014/main" id="{F8B7A124-6244-2540-810B-0EE6DCDAB97B}"/>
              </a:ext>
            </a:extLst>
          </p:cNvPr>
          <p:cNvSpPr>
            <a:spLocks noChangeShapeType="1"/>
          </p:cNvSpPr>
          <p:nvPr/>
        </p:nvSpPr>
        <p:spPr bwMode="auto">
          <a:xfrm flipH="1">
            <a:off x="6553200" y="2362200"/>
            <a:ext cx="533400" cy="2057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0704" name="Oval 105">
            <a:extLst>
              <a:ext uri="{FF2B5EF4-FFF2-40B4-BE49-F238E27FC236}">
                <a16:creationId xmlns:a16="http://schemas.microsoft.com/office/drawing/2014/main" id="{76941248-7867-EE41-8397-405B2D0E9C58}"/>
              </a:ext>
            </a:extLst>
          </p:cNvPr>
          <p:cNvSpPr>
            <a:spLocks noChangeArrowheads="1"/>
          </p:cNvSpPr>
          <p:nvPr/>
        </p:nvSpPr>
        <p:spPr bwMode="auto">
          <a:xfrm>
            <a:off x="1447800" y="3733800"/>
            <a:ext cx="6629400" cy="609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0705" name="TextBox 1">
            <a:extLst>
              <a:ext uri="{FF2B5EF4-FFF2-40B4-BE49-F238E27FC236}">
                <a16:creationId xmlns:a16="http://schemas.microsoft.com/office/drawing/2014/main" id="{48AD7F7B-2EE3-DA41-9930-E21371EF8516}"/>
              </a:ext>
            </a:extLst>
          </p:cNvPr>
          <p:cNvSpPr txBox="1">
            <a:spLocks noChangeArrowheads="1"/>
          </p:cNvSpPr>
          <p:nvPr/>
        </p:nvSpPr>
        <p:spPr bwMode="auto">
          <a:xfrm>
            <a:off x="19050" y="4549775"/>
            <a:ext cx="81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99"/>
                </a:solidFill>
              </a:rPr>
              <a:t>r(R)</a:t>
            </a:r>
          </a:p>
        </p:txBody>
      </p:sp>
      <p:cxnSp>
        <p:nvCxnSpPr>
          <p:cNvPr id="70706" name="Straight Connector 3">
            <a:extLst>
              <a:ext uri="{FF2B5EF4-FFF2-40B4-BE49-F238E27FC236}">
                <a16:creationId xmlns:a16="http://schemas.microsoft.com/office/drawing/2014/main" id="{AD4B5C0C-5826-234F-8227-A8A14C7C24C1}"/>
              </a:ext>
            </a:extLst>
          </p:cNvPr>
          <p:cNvCxnSpPr>
            <a:cxnSpLocks noChangeShapeType="1"/>
          </p:cNvCxnSpPr>
          <p:nvPr/>
        </p:nvCxnSpPr>
        <p:spPr bwMode="auto">
          <a:xfrm flipV="1">
            <a:off x="685800" y="3257550"/>
            <a:ext cx="0" cy="2690813"/>
          </a:xfrm>
          <a:prstGeom prst="line">
            <a:avLst/>
          </a:prstGeom>
          <a:noFill/>
          <a:ln w="38100" cap="sq" algn="ctr">
            <a:solidFill>
              <a:srgbClr val="000099"/>
            </a:solidFill>
            <a:round/>
            <a:headEnd type="triangle" w="lg" len="sm"/>
            <a:tailEnd type="triangle" w="lg"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788596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92EA-617B-2C4E-8747-FBF07FC155BD}"/>
              </a:ext>
            </a:extLst>
          </p:cNvPr>
          <p:cNvSpPr>
            <a:spLocks noGrp="1"/>
          </p:cNvSpPr>
          <p:nvPr>
            <p:ph type="title"/>
          </p:nvPr>
        </p:nvSpPr>
        <p:spPr/>
        <p:txBody>
          <a:bodyPr/>
          <a:lstStyle/>
          <a:p>
            <a:r>
              <a:rPr lang="en-US" altLang="en-US" dirty="0"/>
              <a:t>Characteristics of Relations</a:t>
            </a:r>
            <a:endParaRPr lang="en-US" dirty="0"/>
          </a:p>
        </p:txBody>
      </p:sp>
      <p:sp>
        <p:nvSpPr>
          <p:cNvPr id="3" name="Content Placeholder 2">
            <a:extLst>
              <a:ext uri="{FF2B5EF4-FFF2-40B4-BE49-F238E27FC236}">
                <a16:creationId xmlns:a16="http://schemas.microsoft.com/office/drawing/2014/main" id="{60264BD2-F41A-8241-BFA3-AB9EDDB5FACB}"/>
              </a:ext>
            </a:extLst>
          </p:cNvPr>
          <p:cNvSpPr>
            <a:spLocks noGrp="1"/>
          </p:cNvSpPr>
          <p:nvPr>
            <p:ph sz="quarter" idx="1"/>
          </p:nvPr>
        </p:nvSpPr>
        <p:spPr/>
        <p:txBody>
          <a:bodyPr/>
          <a:lstStyle/>
          <a:p>
            <a:pPr>
              <a:buFontTx/>
              <a:buAutoNum type="arabicPeriod"/>
            </a:pPr>
            <a:r>
              <a:rPr lang="en-US" altLang="en-US" dirty="0"/>
              <a:t>Each relation in the same relational database schema has a distinct name</a:t>
            </a:r>
          </a:p>
          <a:p>
            <a:pPr>
              <a:buFontTx/>
              <a:buAutoNum type="arabicPeriod"/>
            </a:pPr>
            <a:r>
              <a:rPr lang="en-US" altLang="en-US" dirty="0"/>
              <a:t>Each value in a tuple is atomic</a:t>
            </a:r>
          </a:p>
          <a:p>
            <a:pPr>
              <a:buFontTx/>
              <a:buAutoNum type="arabicPeriod"/>
            </a:pPr>
            <a:r>
              <a:rPr lang="en-US" altLang="en-US" dirty="0"/>
              <a:t>Each attribute in a relation has a distinct name.</a:t>
            </a:r>
          </a:p>
          <a:p>
            <a:pPr>
              <a:buFontTx/>
              <a:buAutoNum type="arabicPeriod"/>
            </a:pPr>
            <a:r>
              <a:rPr lang="en-US" altLang="en-US" dirty="0"/>
              <a:t>Values of an attribute are all from the same domain.</a:t>
            </a:r>
          </a:p>
          <a:p>
            <a:pPr>
              <a:buFontTx/>
              <a:buAutoNum type="arabicPeriod"/>
            </a:pPr>
            <a:r>
              <a:rPr lang="en-US" altLang="en-US" dirty="0"/>
              <a:t>Each tuple is distinct.</a:t>
            </a:r>
          </a:p>
          <a:p>
            <a:pPr>
              <a:buFontTx/>
              <a:buAutoNum type="arabicPeriod"/>
            </a:pPr>
            <a:r>
              <a:rPr lang="en-US" altLang="en-US" dirty="0"/>
              <a:t>Order of attributes has no significance.</a:t>
            </a:r>
          </a:p>
          <a:p>
            <a:pPr>
              <a:buFontTx/>
              <a:buAutoNum type="arabicPeriod"/>
            </a:pPr>
            <a:r>
              <a:rPr lang="en-US" altLang="en-US" dirty="0"/>
              <a:t>Order of tuples has no significance.</a:t>
            </a:r>
          </a:p>
          <a:p>
            <a:endParaRPr lang="en-US" dirty="0"/>
          </a:p>
        </p:txBody>
      </p:sp>
      <p:sp>
        <p:nvSpPr>
          <p:cNvPr id="4" name="Date Placeholder 3">
            <a:extLst>
              <a:ext uri="{FF2B5EF4-FFF2-40B4-BE49-F238E27FC236}">
                <a16:creationId xmlns:a16="http://schemas.microsoft.com/office/drawing/2014/main" id="{78B7DDA7-4163-B94B-892C-6AC477885F32}"/>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8736166C-CAC4-474E-84E7-EE1E4EB2DB63}"/>
              </a:ext>
            </a:extLst>
          </p:cNvPr>
          <p:cNvSpPr>
            <a:spLocks noGrp="1"/>
          </p:cNvSpPr>
          <p:nvPr>
            <p:ph type="sldNum" sz="quarter" idx="15"/>
          </p:nvPr>
        </p:nvSpPr>
        <p:spPr/>
        <p:txBody>
          <a:bodyPr/>
          <a:lstStyle/>
          <a:p>
            <a:pPr>
              <a:defRPr/>
            </a:pPr>
            <a:fld id="{F350D435-2DCA-4D63-B007-D33EC4F44F07}" type="slidenum">
              <a:rPr lang="en-US" altLang="en-US" smtClean="0"/>
              <a:pPr>
                <a:defRPr/>
              </a:pPr>
              <a:t>8</a:t>
            </a:fld>
            <a:endParaRPr lang="en-US" altLang="en-US"/>
          </a:p>
        </p:txBody>
      </p:sp>
    </p:spTree>
    <p:extLst>
      <p:ext uri="{BB962C8B-B14F-4D97-AF65-F5344CB8AC3E}">
        <p14:creationId xmlns:p14="http://schemas.microsoft.com/office/powerpoint/2010/main" val="408561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1E36-DF0C-4C44-BBF3-E9A286EBA56A}"/>
              </a:ext>
            </a:extLst>
          </p:cNvPr>
          <p:cNvSpPr>
            <a:spLocks noGrp="1"/>
          </p:cNvSpPr>
          <p:nvPr>
            <p:ph type="title"/>
          </p:nvPr>
        </p:nvSpPr>
        <p:spPr/>
        <p:txBody>
          <a:bodyPr/>
          <a:lstStyle/>
          <a:p>
            <a:r>
              <a:rPr lang="en-US" altLang="en-US" dirty="0"/>
              <a:t>Relational Data Model Notations</a:t>
            </a:r>
            <a:endParaRPr lang="en-US" dirty="0"/>
          </a:p>
        </p:txBody>
      </p:sp>
      <p:sp>
        <p:nvSpPr>
          <p:cNvPr id="3" name="Content Placeholder 2">
            <a:extLst>
              <a:ext uri="{FF2B5EF4-FFF2-40B4-BE49-F238E27FC236}">
                <a16:creationId xmlns:a16="http://schemas.microsoft.com/office/drawing/2014/main" id="{BB3075C5-DC6F-284B-A12D-EDF070614399}"/>
              </a:ext>
            </a:extLst>
          </p:cNvPr>
          <p:cNvSpPr>
            <a:spLocks noGrp="1"/>
          </p:cNvSpPr>
          <p:nvPr>
            <p:ph sz="quarter" idx="1"/>
          </p:nvPr>
        </p:nvSpPr>
        <p:spPr/>
        <p:txBody>
          <a:bodyPr/>
          <a:lstStyle/>
          <a:p>
            <a:pPr>
              <a:lnSpc>
                <a:spcPct val="90000"/>
              </a:lnSpc>
            </a:pPr>
            <a:r>
              <a:rPr lang="en-US" altLang="en-US" sz="2000" dirty="0"/>
              <a:t>The letters Q, R, S denote the abstract relation names.</a:t>
            </a:r>
          </a:p>
          <a:p>
            <a:pPr>
              <a:lnSpc>
                <a:spcPct val="90000"/>
              </a:lnSpc>
              <a:buFont typeface="Wingdings" pitchFamily="2" charset="2"/>
              <a:buNone/>
            </a:pPr>
            <a:endParaRPr lang="en-US" altLang="en-US" sz="2000" dirty="0"/>
          </a:p>
          <a:p>
            <a:pPr>
              <a:lnSpc>
                <a:spcPct val="90000"/>
              </a:lnSpc>
            </a:pPr>
            <a:r>
              <a:rPr lang="en-US" altLang="en-US" sz="2000" dirty="0"/>
              <a:t>R(A</a:t>
            </a:r>
            <a:r>
              <a:rPr lang="en-US" altLang="en-US" sz="1400" dirty="0"/>
              <a:t>1</a:t>
            </a:r>
            <a:r>
              <a:rPr lang="en-US" altLang="en-US" sz="2000" dirty="0"/>
              <a:t>, A</a:t>
            </a:r>
            <a:r>
              <a:rPr lang="en-US" altLang="en-US" sz="1400" dirty="0"/>
              <a:t>2</a:t>
            </a:r>
            <a:r>
              <a:rPr lang="en-US" altLang="en-US" sz="2000" dirty="0"/>
              <a:t>, A</a:t>
            </a:r>
            <a:r>
              <a:rPr lang="en-US" altLang="en-US" sz="1400" dirty="0"/>
              <a:t>3</a:t>
            </a:r>
            <a:r>
              <a:rPr lang="en-US" altLang="en-US" sz="2000" dirty="0"/>
              <a:t>, …., A</a:t>
            </a:r>
            <a:r>
              <a:rPr lang="en-US" altLang="en-US" sz="1400" dirty="0"/>
              <a:t>n</a:t>
            </a:r>
            <a:r>
              <a:rPr lang="en-US" altLang="en-US" sz="2000" dirty="0"/>
              <a:t>) denotes a relational schema R of degree n.</a:t>
            </a:r>
          </a:p>
          <a:p>
            <a:pPr lvl="1">
              <a:lnSpc>
                <a:spcPct val="90000"/>
              </a:lnSpc>
            </a:pPr>
            <a:r>
              <a:rPr lang="en-US" altLang="en-US" sz="1600" dirty="0"/>
              <a:t>     Example: STUDENT(</a:t>
            </a:r>
            <a:r>
              <a:rPr lang="en-US" altLang="en-US" sz="1600" dirty="0" err="1"/>
              <a:t>RollNo</a:t>
            </a:r>
            <a:r>
              <a:rPr lang="en-US" altLang="en-US" sz="1600" dirty="0"/>
              <a:t>, Name, Phone, Address, Mobile, DOB)</a:t>
            </a:r>
          </a:p>
          <a:p>
            <a:pPr lvl="1">
              <a:lnSpc>
                <a:spcPct val="90000"/>
              </a:lnSpc>
            </a:pPr>
            <a:r>
              <a:rPr lang="en-US" altLang="en-US" sz="1600" dirty="0"/>
              <a:t>                     COURSE(</a:t>
            </a:r>
            <a:r>
              <a:rPr lang="en-US" altLang="en-US" sz="1600" u="sng" dirty="0" err="1"/>
              <a:t>CourseID</a:t>
            </a:r>
            <a:r>
              <a:rPr lang="en-US" altLang="en-US" sz="1600" dirty="0"/>
              <a:t>, Title, </a:t>
            </a:r>
            <a:r>
              <a:rPr lang="en-US" altLang="en-US" sz="1600" dirty="0" err="1"/>
              <a:t>CreditHours</a:t>
            </a:r>
            <a:r>
              <a:rPr lang="en-US" altLang="en-US" sz="1600" dirty="0"/>
              <a:t>)</a:t>
            </a:r>
          </a:p>
          <a:p>
            <a:pPr>
              <a:lnSpc>
                <a:spcPct val="90000"/>
              </a:lnSpc>
              <a:buFont typeface="Wingdings" pitchFamily="2" charset="2"/>
              <a:buNone/>
            </a:pPr>
            <a:endParaRPr lang="en-US" altLang="en-US" sz="2000" dirty="0"/>
          </a:p>
          <a:p>
            <a:pPr>
              <a:lnSpc>
                <a:spcPct val="90000"/>
              </a:lnSpc>
            </a:pPr>
            <a:r>
              <a:rPr lang="en-US" altLang="en-US" sz="2000" dirty="0"/>
              <a:t>Both t[A</a:t>
            </a:r>
            <a:r>
              <a:rPr lang="en-US" altLang="en-US" sz="1400" dirty="0"/>
              <a:t>i</a:t>
            </a:r>
            <a:r>
              <a:rPr lang="en-US" altLang="en-US" sz="2000" dirty="0"/>
              <a:t>] and </a:t>
            </a:r>
            <a:r>
              <a:rPr lang="en-US" altLang="en-US" sz="2000" dirty="0" err="1"/>
              <a:t>t.A</a:t>
            </a:r>
            <a:r>
              <a:rPr lang="en-US" altLang="en-US" sz="1400" dirty="0" err="1"/>
              <a:t>i</a:t>
            </a:r>
            <a:r>
              <a:rPr lang="en-US" altLang="en-US" sz="2000" dirty="0"/>
              <a:t> refers to the value v</a:t>
            </a:r>
            <a:r>
              <a:rPr lang="en-US" altLang="en-US" sz="1400" dirty="0"/>
              <a:t>i</a:t>
            </a:r>
            <a:r>
              <a:rPr lang="en-US" altLang="en-US" sz="2000" dirty="0"/>
              <a:t> in t for attribute A</a:t>
            </a:r>
            <a:r>
              <a:rPr lang="en-US" altLang="en-US" sz="1400" dirty="0"/>
              <a:t>i</a:t>
            </a:r>
          </a:p>
          <a:p>
            <a:pPr lvl="1">
              <a:lnSpc>
                <a:spcPct val="90000"/>
              </a:lnSpc>
            </a:pPr>
            <a:r>
              <a:rPr lang="en-US" altLang="en-US" sz="1800" dirty="0"/>
              <a:t>     </a:t>
            </a:r>
            <a:r>
              <a:rPr lang="en-US" altLang="en-US" sz="1600" dirty="0"/>
              <a:t>Example: in second tuple, both t[name] and </a:t>
            </a:r>
            <a:r>
              <a:rPr lang="en-US" altLang="en-US" sz="1600" dirty="0" err="1"/>
              <a:t>t.name</a:t>
            </a:r>
            <a:r>
              <a:rPr lang="en-US" altLang="en-US" sz="1600" dirty="0"/>
              <a:t> refers to “Adel”</a:t>
            </a:r>
          </a:p>
          <a:p>
            <a:pPr>
              <a:lnSpc>
                <a:spcPct val="90000"/>
              </a:lnSpc>
              <a:buFont typeface="Wingdings" pitchFamily="2" charset="2"/>
              <a:buNone/>
            </a:pPr>
            <a:endParaRPr lang="en-US" altLang="en-US" sz="1800" dirty="0"/>
          </a:p>
          <a:p>
            <a:pPr>
              <a:lnSpc>
                <a:spcPct val="90000"/>
              </a:lnSpc>
            </a:pPr>
            <a:r>
              <a:rPr lang="en-US" altLang="en-US" sz="2000" dirty="0">
                <a:solidFill>
                  <a:srgbClr val="000099"/>
                </a:solidFill>
              </a:rPr>
              <a:t>Dom(DEPTCODE) = {‘COE’,’ICS’,’SWE’}</a:t>
            </a:r>
          </a:p>
          <a:p>
            <a:endParaRPr lang="en-US" dirty="0"/>
          </a:p>
        </p:txBody>
      </p:sp>
      <p:sp>
        <p:nvSpPr>
          <p:cNvPr id="4" name="Date Placeholder 3">
            <a:extLst>
              <a:ext uri="{FF2B5EF4-FFF2-40B4-BE49-F238E27FC236}">
                <a16:creationId xmlns:a16="http://schemas.microsoft.com/office/drawing/2014/main" id="{F65DACA4-B8D8-A949-9D9C-9B16C876122B}"/>
              </a:ext>
            </a:extLst>
          </p:cNvPr>
          <p:cNvSpPr>
            <a:spLocks noGrp="1"/>
          </p:cNvSpPr>
          <p:nvPr>
            <p:ph type="dt" sz="half" idx="14"/>
          </p:nvPr>
        </p:nvSpPr>
        <p:spPr/>
        <p:txBody>
          <a:bodyPr/>
          <a:lstStyle/>
          <a:p>
            <a:pPr>
              <a:defRPr/>
            </a:pPr>
            <a:fld id="{8E77BF9D-3A6C-432F-8A06-3E8DDC780889}" type="datetime1">
              <a:rPr lang="en-US" smtClean="0"/>
              <a:pPr>
                <a:defRPr/>
              </a:pPr>
              <a:t>11/24/21</a:t>
            </a:fld>
            <a:endParaRPr lang="en-US" altLang="en-US"/>
          </a:p>
        </p:txBody>
      </p:sp>
      <p:sp>
        <p:nvSpPr>
          <p:cNvPr id="5" name="Slide Number Placeholder 4">
            <a:extLst>
              <a:ext uri="{FF2B5EF4-FFF2-40B4-BE49-F238E27FC236}">
                <a16:creationId xmlns:a16="http://schemas.microsoft.com/office/drawing/2014/main" id="{D9F78129-09E6-7342-B564-468E39D9BC0C}"/>
              </a:ext>
            </a:extLst>
          </p:cNvPr>
          <p:cNvSpPr>
            <a:spLocks noGrp="1"/>
          </p:cNvSpPr>
          <p:nvPr>
            <p:ph type="sldNum" sz="quarter" idx="15"/>
          </p:nvPr>
        </p:nvSpPr>
        <p:spPr/>
        <p:txBody>
          <a:bodyPr/>
          <a:lstStyle/>
          <a:p>
            <a:pPr>
              <a:defRPr/>
            </a:pPr>
            <a:fld id="{F350D435-2DCA-4D63-B007-D33EC4F44F07}" type="slidenum">
              <a:rPr lang="en-US" altLang="en-US" smtClean="0"/>
              <a:pPr>
                <a:defRPr/>
              </a:pPr>
              <a:t>9</a:t>
            </a:fld>
            <a:endParaRPr lang="en-US" altLang="en-US"/>
          </a:p>
        </p:txBody>
      </p:sp>
    </p:spTree>
    <p:extLst>
      <p:ext uri="{BB962C8B-B14F-4D97-AF65-F5344CB8AC3E}">
        <p14:creationId xmlns:p14="http://schemas.microsoft.com/office/powerpoint/2010/main" val="756484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4457</TotalTime>
  <Words>3743</Words>
  <Application>Microsoft Macintosh PowerPoint</Application>
  <PresentationFormat>On-screen Show (4:3)</PresentationFormat>
  <Paragraphs>539</Paragraphs>
  <Slides>54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SimSun</vt:lpstr>
      <vt:lpstr>Arial</vt:lpstr>
      <vt:lpstr>Century Schoolbook</vt:lpstr>
      <vt:lpstr>Souvenir</vt:lpstr>
      <vt:lpstr>Symbol</vt:lpstr>
      <vt:lpstr>Tahoma</vt:lpstr>
      <vt:lpstr>Wingdings</vt:lpstr>
      <vt:lpstr>Wingdings 2</vt:lpstr>
      <vt:lpstr>Oriel</vt:lpstr>
      <vt:lpstr>Database Management Systems</vt:lpstr>
      <vt:lpstr>outline</vt:lpstr>
      <vt:lpstr>Data Model – a recap</vt:lpstr>
      <vt:lpstr>Components of a data model  - a recap</vt:lpstr>
      <vt:lpstr>Building blocks of a data model – a recap</vt:lpstr>
      <vt:lpstr>Terminology of relational data model</vt:lpstr>
      <vt:lpstr>Terminology</vt:lpstr>
      <vt:lpstr>Characteristics of Relations</vt:lpstr>
      <vt:lpstr>Relational Data Model Notations</vt:lpstr>
      <vt:lpstr>Mathematical definition of a Relation</vt:lpstr>
      <vt:lpstr>Example – Relational Analysis</vt:lpstr>
      <vt:lpstr>Another Example: Cartesian Product </vt:lpstr>
      <vt:lpstr>Keys</vt:lpstr>
      <vt:lpstr>Key as a determinant</vt:lpstr>
      <vt:lpstr>Key as a determinant - shorthand</vt:lpstr>
      <vt:lpstr>Key as a determinant - shorthand</vt:lpstr>
      <vt:lpstr>Types of Keys</vt:lpstr>
      <vt:lpstr>Super Key</vt:lpstr>
      <vt:lpstr>Another Example</vt:lpstr>
      <vt:lpstr>Candidate Key</vt:lpstr>
      <vt:lpstr>Candidate Key - Example</vt:lpstr>
      <vt:lpstr>Candidate Key - Quiz</vt:lpstr>
      <vt:lpstr>Benefit of Candidate Key</vt:lpstr>
      <vt:lpstr>Candidate Key during search</vt:lpstr>
      <vt:lpstr>Candidate Key during search …</vt:lpstr>
      <vt:lpstr>Primary Key</vt:lpstr>
      <vt:lpstr>Primary Key - Quiz</vt:lpstr>
      <vt:lpstr>Primary Keys cont….</vt:lpstr>
      <vt:lpstr>Primary Keys cont….</vt:lpstr>
      <vt:lpstr>Primary Key - Samples</vt:lpstr>
      <vt:lpstr>IBAN - Fixed Length another example</vt:lpstr>
      <vt:lpstr>Quiz !!!</vt:lpstr>
      <vt:lpstr>Primary Key vs Unique Key</vt:lpstr>
      <vt:lpstr>Primary Key vs Unique Key - Example</vt:lpstr>
      <vt:lpstr>Alternate/Secondary Key</vt:lpstr>
      <vt:lpstr>Foreign Key</vt:lpstr>
      <vt:lpstr>Foreign Key (FK)</vt:lpstr>
      <vt:lpstr>Foreign Key</vt:lpstr>
      <vt:lpstr>Surrogate Key</vt:lpstr>
      <vt:lpstr>Surrogate Keys cont….</vt:lpstr>
      <vt:lpstr>Surrogate Key – As Another example</vt:lpstr>
      <vt:lpstr>Integrity Constraints/Rules</vt:lpstr>
      <vt:lpstr>Entity Integrity</vt:lpstr>
      <vt:lpstr>Referential Integrity</vt:lpstr>
      <vt:lpstr>Benefits of Referential Integrity Constraint</vt:lpstr>
      <vt:lpstr>PK and FK in SQL: Example</vt:lpstr>
      <vt:lpstr>On Delete Clause in Foreign Key Constraint</vt:lpstr>
      <vt:lpstr>Syntax</vt:lpstr>
      <vt:lpstr>Example</vt:lpstr>
      <vt:lpstr>Domain Constraint</vt:lpstr>
      <vt:lpstr>Example</vt:lpstr>
      <vt:lpstr>Attribute Constraint</vt:lpstr>
      <vt:lpstr>Table Constraint</vt:lpstr>
      <vt:lpstr>Null</vt:lpstr>
    </vt:vector>
  </TitlesOfParts>
  <Company>IT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Salman</dc:creator>
  <cp:lastModifiedBy>Kifayat</cp:lastModifiedBy>
  <cp:revision>796</cp:revision>
  <dcterms:created xsi:type="dcterms:W3CDTF">2009-01-19T04:49:55Z</dcterms:created>
  <dcterms:modified xsi:type="dcterms:W3CDTF">2021-11-24T08:39:50Z</dcterms:modified>
</cp:coreProperties>
</file>