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53"/>
  </p:notesMasterIdLst>
  <p:sldIdLst>
    <p:sldId id="1217" r:id="rId3"/>
    <p:sldId id="956" r:id="rId4"/>
    <p:sldId id="964" r:id="rId5"/>
    <p:sldId id="1111" r:id="rId6"/>
    <p:sldId id="1045" r:id="rId7"/>
    <p:sldId id="1046" r:id="rId8"/>
    <p:sldId id="1193" r:id="rId9"/>
    <p:sldId id="1194" r:id="rId10"/>
    <p:sldId id="1132" r:id="rId11"/>
    <p:sldId id="1133" r:id="rId12"/>
    <p:sldId id="1278" r:id="rId13"/>
    <p:sldId id="1304" r:id="rId14"/>
    <p:sldId id="1305" r:id="rId15"/>
    <p:sldId id="1306" r:id="rId16"/>
    <p:sldId id="1279" r:id="rId17"/>
    <p:sldId id="1280" r:id="rId18"/>
    <p:sldId id="1281" r:id="rId19"/>
    <p:sldId id="1282" r:id="rId20"/>
    <p:sldId id="1283" r:id="rId21"/>
    <p:sldId id="1286" r:id="rId22"/>
    <p:sldId id="1284" r:id="rId23"/>
    <p:sldId id="1308" r:id="rId24"/>
    <p:sldId id="1309" r:id="rId25"/>
    <p:sldId id="1310" r:id="rId26"/>
    <p:sldId id="1311" r:id="rId27"/>
    <p:sldId id="1312" r:id="rId28"/>
    <p:sldId id="1313" r:id="rId29"/>
    <p:sldId id="1314" r:id="rId30"/>
    <p:sldId id="1315" r:id="rId31"/>
    <p:sldId id="1316" r:id="rId32"/>
    <p:sldId id="1317" r:id="rId33"/>
    <p:sldId id="1318" r:id="rId34"/>
    <p:sldId id="1319" r:id="rId35"/>
    <p:sldId id="1320" r:id="rId36"/>
    <p:sldId id="1321" r:id="rId37"/>
    <p:sldId id="1322" r:id="rId38"/>
    <p:sldId id="1323" r:id="rId39"/>
    <p:sldId id="1324" r:id="rId40"/>
    <p:sldId id="1325" r:id="rId41"/>
    <p:sldId id="1326" r:id="rId42"/>
    <p:sldId id="1327" r:id="rId43"/>
    <p:sldId id="1328" r:id="rId44"/>
    <p:sldId id="1329" r:id="rId45"/>
    <p:sldId id="1330" r:id="rId46"/>
    <p:sldId id="1331" r:id="rId47"/>
    <p:sldId id="1332" r:id="rId48"/>
    <p:sldId id="1183" r:id="rId49"/>
    <p:sldId id="1142" r:id="rId50"/>
    <p:sldId id="1277" r:id="rId51"/>
    <p:sldId id="121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 autoAdjust="0"/>
    <p:restoredTop sz="81841" autoAdjust="0"/>
  </p:normalViewPr>
  <p:slideViewPr>
    <p:cSldViewPr snapToGrid="0" snapToObjects="1">
      <p:cViewPr varScale="1">
        <p:scale>
          <a:sx n="71" d="100"/>
          <a:sy n="71" d="100"/>
        </p:scale>
        <p:origin x="389" y="48"/>
      </p:cViewPr>
      <p:guideLst/>
    </p:cSldViewPr>
  </p:slideViewPr>
  <p:outlineViewPr>
    <p:cViewPr>
      <p:scale>
        <a:sx n="33" d="100"/>
        <a:sy n="33" d="100"/>
      </p:scale>
      <p:origin x="0" y="-25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1200" dirty="0" smtClean="0"/>
              <a:t>Slow start cannot continue indefinitely. There must be a threshold to stop this phase.</a:t>
            </a:r>
          </a:p>
          <a:p>
            <a:pPr>
              <a:spcBef>
                <a:spcPct val="0"/>
              </a:spcBef>
            </a:pPr>
            <a:r>
              <a:rPr lang="en-GB" altLang="en-US" sz="1200" dirty="0" smtClean="0"/>
              <a:t>The sender keeps track of a variable named </a:t>
            </a:r>
            <a:r>
              <a:rPr lang="en-GB" altLang="en-US" sz="1200" i="1" dirty="0" err="1" smtClean="0"/>
              <a:t>ssthresh</a:t>
            </a:r>
            <a:r>
              <a:rPr lang="en-GB" altLang="en-US" sz="1200" i="1" dirty="0" smtClean="0"/>
              <a:t> </a:t>
            </a:r>
            <a:r>
              <a:rPr lang="en-GB" altLang="en-US" sz="1200" dirty="0" smtClean="0"/>
              <a:t>(slow start threshold)</a:t>
            </a:r>
            <a:r>
              <a:rPr lang="en-GB" altLang="en-US" sz="1200" i="1" dirty="0" smtClean="0"/>
              <a:t>. </a:t>
            </a:r>
            <a:r>
              <a:rPr lang="en-GB" altLang="en-US" sz="1200" dirty="0" smtClean="0"/>
              <a:t>When the</a:t>
            </a:r>
            <a:br>
              <a:rPr lang="en-GB" altLang="en-US" sz="1200" dirty="0" smtClean="0"/>
            </a:br>
            <a:r>
              <a:rPr lang="en-GB" altLang="en-US" sz="1200" dirty="0" smtClean="0"/>
              <a:t>size of window in bytes reaches this threshold, slow start stops and the next phase starts.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33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0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400" dirty="0" smtClean="0"/>
              <a:t>This </a:t>
            </a:r>
            <a:r>
              <a:rPr lang="fr-FR" altLang="en-US" sz="2400" dirty="0" err="1" smtClean="0"/>
              <a:t>can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be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accomplished</a:t>
            </a:r>
            <a:r>
              <a:rPr lang="fr-FR" altLang="en-US" sz="2400" dirty="0" smtClean="0"/>
              <a:t> in </a:t>
            </a:r>
            <a:r>
              <a:rPr lang="fr-FR" altLang="en-US" sz="2400" dirty="0" err="1" smtClean="0"/>
              <a:t>several</a:t>
            </a:r>
            <a:r>
              <a:rPr lang="fr-FR" altLang="en-US" sz="2400" dirty="0" smtClean="0"/>
              <a:t> </a:t>
            </a:r>
            <a:r>
              <a:rPr lang="fr-FR" altLang="en-US" sz="2400" dirty="0" err="1" smtClean="0"/>
              <a:t>ways</a:t>
            </a:r>
            <a:r>
              <a:rPr lang="fr-FR" altLang="en-US" sz="2400" dirty="0" smtClean="0"/>
              <a:t>. </a:t>
            </a:r>
          </a:p>
          <a:p>
            <a:pPr lvl="1"/>
            <a:r>
              <a:rPr lang="fr-FR" altLang="en-US" sz="2000" dirty="0" smtClean="0"/>
              <a:t>TCP </a:t>
            </a:r>
            <a:r>
              <a:rPr lang="fr-FR" altLang="en-US" sz="2000" dirty="0" err="1" smtClean="0"/>
              <a:t>sender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increases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 by MSS bytes (MSS</a:t>
            </a:r>
            <a:r>
              <a:rPr lang="fr-FR" altLang="en-US" sz="2000" i="1" dirty="0" smtClean="0"/>
              <a:t>/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) </a:t>
            </a:r>
            <a:r>
              <a:rPr lang="fr-FR" altLang="en-US" sz="2000" dirty="0" err="1" smtClean="0"/>
              <a:t>when</a:t>
            </a:r>
            <a:r>
              <a:rPr lang="fr-FR" altLang="en-US" sz="2000" dirty="0" smtClean="0"/>
              <a:t>- </a:t>
            </a:r>
            <a:r>
              <a:rPr lang="fr-FR" altLang="en-US" sz="2000" dirty="0" err="1" smtClean="0"/>
              <a:t>ever</a:t>
            </a:r>
            <a:r>
              <a:rPr lang="fr-FR" altLang="en-US" sz="2000" dirty="0" smtClean="0"/>
              <a:t> a new </a:t>
            </a:r>
            <a:r>
              <a:rPr lang="fr-FR" altLang="en-US" sz="2000" dirty="0" err="1" smtClean="0"/>
              <a:t>acknowledgment</a:t>
            </a:r>
            <a:r>
              <a:rPr lang="fr-FR" altLang="en-US" sz="2000" dirty="0" smtClean="0"/>
              <a:t> arrives. </a:t>
            </a:r>
          </a:p>
          <a:p>
            <a:pPr lvl="1"/>
            <a:r>
              <a:rPr lang="fr-FR" altLang="en-US" sz="2000" dirty="0" smtClean="0"/>
              <a:t>For </a:t>
            </a:r>
            <a:r>
              <a:rPr lang="fr-FR" altLang="en-US" sz="2000" dirty="0" err="1" smtClean="0"/>
              <a:t>example</a:t>
            </a:r>
            <a:r>
              <a:rPr lang="fr-FR" altLang="en-US" sz="2000" dirty="0" smtClean="0"/>
              <a:t>, if MSS </a:t>
            </a:r>
            <a:r>
              <a:rPr lang="fr-FR" altLang="en-US" sz="2000" dirty="0" err="1" smtClean="0"/>
              <a:t>is</a:t>
            </a:r>
            <a:r>
              <a:rPr lang="fr-FR" altLang="en-US" sz="2000" dirty="0" smtClean="0"/>
              <a:t> 1,460 bytes and </a:t>
            </a:r>
            <a:r>
              <a:rPr lang="fr-FR" altLang="en-US" sz="2000" dirty="0" err="1" smtClean="0"/>
              <a:t>cwnd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is</a:t>
            </a:r>
            <a:r>
              <a:rPr lang="fr-FR" altLang="en-US" sz="2000" dirty="0" smtClean="0"/>
              <a:t> 14,600 bytes, </a:t>
            </a:r>
            <a:r>
              <a:rPr lang="fr-FR" altLang="en-US" sz="2000" dirty="0" err="1" smtClean="0"/>
              <a:t>then</a:t>
            </a:r>
            <a:r>
              <a:rPr lang="fr-FR" altLang="en-US" sz="2000" dirty="0" smtClean="0"/>
              <a:t> 10 segments are </a:t>
            </a:r>
            <a:r>
              <a:rPr lang="fr-FR" altLang="en-US" sz="2000" dirty="0" err="1" smtClean="0"/>
              <a:t>being</a:t>
            </a:r>
            <a:r>
              <a:rPr lang="fr-FR" altLang="en-US" sz="2000" dirty="0" smtClean="0"/>
              <a:t> sent </a:t>
            </a:r>
            <a:r>
              <a:rPr lang="fr-FR" altLang="en-US" sz="2000" dirty="0" err="1" smtClean="0"/>
              <a:t>within</a:t>
            </a:r>
            <a:r>
              <a:rPr lang="fr-FR" altLang="en-US" sz="2000" dirty="0" smtClean="0"/>
              <a:t> an RTT. </a:t>
            </a:r>
          </a:p>
          <a:p>
            <a:pPr lvl="1"/>
            <a:r>
              <a:rPr lang="fr-FR" altLang="en-US" sz="2000" dirty="0" err="1" smtClean="0"/>
              <a:t>Each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arriving</a:t>
            </a:r>
            <a:r>
              <a:rPr lang="fr-FR" altLang="en-US" sz="2000" dirty="0" smtClean="0"/>
              <a:t> ACK (</a:t>
            </a:r>
            <a:r>
              <a:rPr lang="fr-FR" altLang="en-US" sz="2000" dirty="0" err="1" smtClean="0"/>
              <a:t>assuming</a:t>
            </a:r>
            <a:r>
              <a:rPr lang="fr-FR" altLang="en-US" sz="2000" dirty="0" smtClean="0"/>
              <a:t> one ACK per segment) </a:t>
            </a:r>
            <a:r>
              <a:rPr lang="fr-FR" altLang="en-US" sz="2000" dirty="0" err="1" smtClean="0"/>
              <a:t>increases</a:t>
            </a:r>
            <a:r>
              <a:rPr lang="fr-FR" altLang="en-US" sz="2000" dirty="0" smtClean="0"/>
              <a:t> the congestion </a:t>
            </a:r>
            <a:r>
              <a:rPr lang="fr-FR" altLang="en-US" sz="2000" dirty="0" err="1" smtClean="0"/>
              <a:t>window</a:t>
            </a:r>
            <a:r>
              <a:rPr lang="fr-FR" altLang="en-US" sz="2000" dirty="0" smtClean="0"/>
              <a:t> size by 1/10 MSS (146 bytes).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56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72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88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34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13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80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7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567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616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624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56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09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78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7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8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3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4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79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45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4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0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924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1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topic covered</a:t>
            </a:r>
            <a:r>
              <a:rPr lang="en-US" smtClean="0"/>
              <a:t>:</a:t>
            </a:r>
            <a:r>
              <a:rPr lang="en-US" baseline="0" smtClean="0"/>
              <a:t> date: 25/11/2021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F</a:t>
            </a:r>
            <a:r>
              <a:rPr lang="en-US" baseline="0" dirty="0" smtClean="0"/>
              <a:t> and </a:t>
            </a:r>
            <a:r>
              <a:rPr lang="en-US" baseline="0" smtClean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38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aseline="0" dirty="0" smtClean="0"/>
              <a:t> covered</a:t>
            </a:r>
            <a:r>
              <a:rPr lang="en-US" baseline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7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aw/ecs_kurose_compnetwork_7/cw/content/interactiveanimations/tcp-congestion/index.html" TargetMode="External"/><Relationship Id="rId2" Type="http://schemas.openxmlformats.org/officeDocument/2006/relationships/hyperlink" Target="https://media.pearsoncmg.com/aw/ecs_kurose_compnetwork_7/cw/content/interactiveanimations/flow-contro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(Chapter3)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Transport Layer</a:t>
            </a:r>
            <a:endParaRPr lang="en-US" altLang="en-US" sz="4300" dirty="0">
              <a:solidFill>
                <a:srgbClr val="000099"/>
              </a:solidFill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</a:t>
            </a:r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If we look at the size of the </a:t>
            </a:r>
            <a:r>
              <a:rPr lang="en-GB" altLang="en-US" dirty="0" err="1"/>
              <a:t>cwnd</a:t>
            </a:r>
            <a:r>
              <a:rPr lang="en-GB" altLang="en-US" dirty="0"/>
              <a:t> in terms of round-trip times (RTTs), we find that the growth rate is exponential as shown below: </a:t>
            </a:r>
            <a:br>
              <a:rPr lang="en-GB" altLang="en-US" dirty="0"/>
            </a:br>
            <a:endParaRPr lang="en-GB" alt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TCP Slow Start (</a:t>
            </a:r>
            <a:r>
              <a:rPr lang="en-US" altLang="en-US" sz="4800" dirty="0" smtClean="0"/>
              <a:t>more detail)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56" y="2824210"/>
            <a:ext cx="905668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2" y="5172789"/>
            <a:ext cx="10606153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below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dirty="0"/>
              <a:t>, sender in </a:t>
            </a:r>
            <a:r>
              <a:rPr lang="en-US" altLang="en-US" dirty="0">
                <a:solidFill>
                  <a:srgbClr val="FF0000"/>
                </a:solidFill>
              </a:rPr>
              <a:t>slow-start</a:t>
            </a:r>
            <a:r>
              <a:rPr lang="en-US" altLang="en-US" dirty="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above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dirty="0"/>
              <a:t>, sender is in </a:t>
            </a:r>
            <a:r>
              <a:rPr lang="en-US" altLang="en-US" dirty="0">
                <a:solidFill>
                  <a:srgbClr val="FF0000"/>
                </a:solidFill>
              </a:rPr>
              <a:t>congestion-avoidance</a:t>
            </a:r>
            <a:r>
              <a:rPr lang="en-US" altLang="en-US" dirty="0"/>
              <a:t> phase, window grows </a:t>
            </a:r>
            <a:r>
              <a:rPr lang="en-US" altLang="en-US" dirty="0" smtClean="0"/>
              <a:t>linearly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When a </a:t>
            </a:r>
            <a:r>
              <a:rPr lang="en-US" altLang="en-US" dirty="0">
                <a:solidFill>
                  <a:srgbClr val="FF0000"/>
                </a:solidFill>
              </a:rPr>
              <a:t>triple duplicate ACK</a:t>
            </a:r>
            <a:r>
              <a:rPr lang="en-US" altLang="en-US" dirty="0"/>
              <a:t> occurs,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set to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b="1" dirty="0">
                <a:latin typeface="Courier New" panose="02070309020205020404" pitchFamily="49" charset="0"/>
              </a:rPr>
              <a:t>/2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set to </a:t>
            </a:r>
            <a:r>
              <a:rPr lang="en-US" altLang="en-US" b="1" dirty="0" smtClean="0">
                <a:latin typeface="Courier New" panose="02070309020205020404" pitchFamily="49" charset="0"/>
              </a:rPr>
              <a:t>ssthresh+3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dirty="0">
                <a:solidFill>
                  <a:srgbClr val="FF0000"/>
                </a:solidFill>
              </a:rPr>
              <a:t>timeout</a:t>
            </a:r>
            <a:r>
              <a:rPr lang="en-US" altLang="en-US" dirty="0"/>
              <a:t> occurs, </a:t>
            </a:r>
            <a:r>
              <a:rPr lang="en-US" altLang="en-US" b="1" dirty="0" err="1">
                <a:latin typeface="Courier New" panose="02070309020205020404" pitchFamily="49" charset="0"/>
              </a:rPr>
              <a:t>ssthresh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set to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b="1" dirty="0">
                <a:latin typeface="Courier New" panose="02070309020205020404" pitchFamily="49" charset="0"/>
              </a:rPr>
              <a:t>/2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cwnd</a:t>
            </a:r>
            <a:r>
              <a:rPr lang="en-US" altLang="en-US" dirty="0"/>
              <a:t> is set to 1 </a:t>
            </a:r>
            <a:r>
              <a:rPr lang="en-US" altLang="en-US" dirty="0" smtClean="0"/>
              <a:t>MSS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Summary: TCP Congestion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lang="en-US" sz="1050" kern="0" dirty="0">
                    <a:solidFill>
                      <a:srgbClr val="000000"/>
                    </a:solidFill>
                    <a:latin typeface="Arial" charset="0"/>
                  </a:rPr>
                  <a:t>1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altLang="en-US" dirty="0"/>
              <a:t>First, if </a:t>
            </a:r>
            <a:r>
              <a:rPr lang="fr-FR" altLang="en-US" dirty="0" err="1"/>
              <a:t>there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a </a:t>
            </a:r>
            <a:r>
              <a:rPr lang="fr-FR" altLang="en-US" dirty="0" err="1"/>
              <a:t>loss</a:t>
            </a:r>
            <a:r>
              <a:rPr lang="fr-FR" altLang="en-US" dirty="0"/>
              <a:t> </a:t>
            </a:r>
            <a:r>
              <a:rPr lang="fr-FR" altLang="en-US" dirty="0" err="1"/>
              <a:t>event</a:t>
            </a:r>
            <a:r>
              <a:rPr lang="fr-FR" altLang="en-US" dirty="0"/>
              <a:t> (i.e., congestion) </a:t>
            </a:r>
            <a:r>
              <a:rPr lang="fr-FR" altLang="en-US" dirty="0" err="1"/>
              <a:t>indicated</a:t>
            </a:r>
            <a:r>
              <a:rPr lang="fr-FR" altLang="en-US" dirty="0"/>
              <a:t> by a timeout, </a:t>
            </a:r>
          </a:p>
          <a:p>
            <a:pPr lvl="1"/>
            <a:r>
              <a:rPr lang="fr-FR" altLang="en-US" sz="2800" dirty="0"/>
              <a:t>TCP </a:t>
            </a:r>
            <a:r>
              <a:rPr lang="fr-FR" altLang="en-US" sz="2800" dirty="0" err="1"/>
              <a:t>sender</a:t>
            </a:r>
            <a:r>
              <a:rPr lang="fr-FR" altLang="en-US" sz="2800" dirty="0"/>
              <a:t> sets the value of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to 1, restart Slow Start</a:t>
            </a:r>
          </a:p>
          <a:p>
            <a:pPr lvl="1"/>
            <a:r>
              <a:rPr lang="fr-FR" altLang="en-US" sz="2800" dirty="0" err="1"/>
              <a:t>ssthresh</a:t>
            </a:r>
            <a:r>
              <a:rPr lang="fr-FR" altLang="en-US" sz="2800" dirty="0"/>
              <a:t> variable (</a:t>
            </a:r>
            <a:r>
              <a:rPr lang="fr-FR" altLang="fr-FR" sz="2800" dirty="0"/>
              <a:t>“</a:t>
            </a:r>
            <a:r>
              <a:rPr lang="fr-FR" altLang="ja-JP" sz="2800" dirty="0"/>
              <a:t>slow </a:t>
            </a:r>
            <a:r>
              <a:rPr lang="fr-FR" altLang="ja-JP" sz="2800" dirty="0" err="1"/>
              <a:t>start</a:t>
            </a:r>
            <a:r>
              <a:rPr lang="fr-FR" altLang="ja-JP" sz="2800" dirty="0"/>
              <a:t> </a:t>
            </a:r>
            <a:r>
              <a:rPr lang="fr-FR" altLang="ja-JP" sz="2800" dirty="0" err="1"/>
              <a:t>threshold</a:t>
            </a:r>
            <a:r>
              <a:rPr lang="fr-FR" altLang="fr-FR" sz="2800" dirty="0"/>
              <a:t>”</a:t>
            </a:r>
            <a:r>
              <a:rPr lang="fr-FR" altLang="ja-JP" sz="2800" dirty="0"/>
              <a:t>) to </a:t>
            </a:r>
            <a:r>
              <a:rPr lang="fr-FR" altLang="ja-JP" sz="2800" dirty="0" err="1"/>
              <a:t>cwnd</a:t>
            </a:r>
            <a:r>
              <a:rPr lang="fr-FR" altLang="ja-JP" sz="2800" dirty="0"/>
              <a:t>/2 </a:t>
            </a:r>
          </a:p>
          <a:p>
            <a:r>
              <a:rPr lang="fr-FR" altLang="en-US" dirty="0" smtClean="0"/>
              <a:t>The </a:t>
            </a:r>
            <a:r>
              <a:rPr lang="fr-FR" altLang="en-US" dirty="0"/>
              <a:t>second </a:t>
            </a:r>
            <a:r>
              <a:rPr lang="fr-FR" altLang="en-US" dirty="0" err="1"/>
              <a:t>way</a:t>
            </a:r>
            <a:r>
              <a:rPr lang="fr-FR" altLang="en-US" dirty="0"/>
              <a:t> in </a:t>
            </a:r>
            <a:r>
              <a:rPr lang="fr-FR" altLang="en-US" dirty="0" err="1"/>
              <a:t>which</a:t>
            </a:r>
            <a:r>
              <a:rPr lang="fr-FR" altLang="en-US" dirty="0"/>
              <a:t>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may</a:t>
            </a:r>
            <a:r>
              <a:rPr lang="fr-FR" altLang="en-US" dirty="0"/>
              <a:t> end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/>
              <a:t>directly</a:t>
            </a:r>
            <a:r>
              <a:rPr lang="fr-FR" altLang="en-US" dirty="0"/>
              <a:t> </a:t>
            </a:r>
            <a:r>
              <a:rPr lang="fr-FR" altLang="en-US" dirty="0" err="1"/>
              <a:t>tied</a:t>
            </a:r>
            <a:r>
              <a:rPr lang="fr-FR" altLang="en-US" dirty="0"/>
              <a:t> to the value of </a:t>
            </a:r>
            <a:r>
              <a:rPr lang="fr-FR" altLang="en-US" dirty="0" err="1"/>
              <a:t>ssthresh</a:t>
            </a:r>
            <a:r>
              <a:rPr lang="fr-FR" altLang="en-US" dirty="0"/>
              <a:t> </a:t>
            </a:r>
          </a:p>
          <a:p>
            <a:pPr lvl="1"/>
            <a:r>
              <a:rPr lang="fr-FR" altLang="en-US" sz="2800" dirty="0" err="1"/>
              <a:t>When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equals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ssthresh</a:t>
            </a:r>
            <a:r>
              <a:rPr lang="fr-FR" altLang="en-US" sz="2800" dirty="0"/>
              <a:t>, slow </a:t>
            </a:r>
            <a:r>
              <a:rPr lang="fr-FR" altLang="en-US" sz="2800" dirty="0" err="1"/>
              <a:t>start</a:t>
            </a:r>
            <a:r>
              <a:rPr lang="fr-FR" altLang="en-US" sz="2800" dirty="0"/>
              <a:t> ends and TCP transitions </a:t>
            </a:r>
            <a:r>
              <a:rPr lang="fr-FR" altLang="en-US" sz="2800" dirty="0" err="1"/>
              <a:t>into</a:t>
            </a:r>
            <a:r>
              <a:rPr lang="fr-FR" altLang="en-US" sz="2800" dirty="0"/>
              <a:t> congestion </a:t>
            </a:r>
            <a:r>
              <a:rPr lang="fr-FR" altLang="en-US" sz="2800" dirty="0" err="1"/>
              <a:t>avoidance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mode</a:t>
            </a:r>
            <a:endParaRPr lang="fr-FR" altLang="en-US" sz="2800" dirty="0"/>
          </a:p>
          <a:p>
            <a:pPr lvl="1"/>
            <a:r>
              <a:rPr lang="fr-FR" altLang="en-US" sz="2800" dirty="0" err="1">
                <a:solidFill>
                  <a:srgbClr val="C00000"/>
                </a:solidFill>
              </a:rPr>
              <a:t>Why</a:t>
            </a:r>
            <a:r>
              <a:rPr lang="fr-FR" altLang="en-US" sz="2800" dirty="0">
                <a:solidFill>
                  <a:srgbClr val="C00000"/>
                </a:solidFill>
              </a:rPr>
              <a:t> not </a:t>
            </a:r>
            <a:r>
              <a:rPr lang="fr-FR" altLang="en-US" sz="2800" dirty="0" err="1">
                <a:solidFill>
                  <a:srgbClr val="C00000"/>
                </a:solidFill>
              </a:rPr>
              <a:t>keep</a:t>
            </a:r>
            <a:r>
              <a:rPr lang="fr-FR" altLang="en-US" sz="2800" dirty="0">
                <a:solidFill>
                  <a:srgbClr val="C00000"/>
                </a:solidFill>
              </a:rPr>
              <a:t> </a:t>
            </a:r>
            <a:r>
              <a:rPr lang="fr-FR" altLang="en-US" sz="2800" dirty="0" err="1">
                <a:solidFill>
                  <a:srgbClr val="C00000"/>
                </a:solidFill>
              </a:rPr>
              <a:t>doubling</a:t>
            </a:r>
            <a:r>
              <a:rPr lang="fr-FR" altLang="en-US" sz="28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fr-FR" altLang="en-US" dirty="0"/>
              <a:t>The final </a:t>
            </a:r>
            <a:r>
              <a:rPr lang="fr-FR" altLang="en-US" dirty="0" err="1"/>
              <a:t>way</a:t>
            </a:r>
            <a:r>
              <a:rPr lang="fr-FR" altLang="en-US" dirty="0"/>
              <a:t> in </a:t>
            </a:r>
            <a:r>
              <a:rPr lang="fr-FR" altLang="en-US" dirty="0" err="1"/>
              <a:t>which</a:t>
            </a:r>
            <a:r>
              <a:rPr lang="fr-FR" altLang="en-US" dirty="0"/>
              <a:t>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can</a:t>
            </a:r>
            <a:r>
              <a:rPr lang="fr-FR" altLang="en-US" dirty="0"/>
              <a:t> end </a:t>
            </a:r>
            <a:r>
              <a:rPr lang="fr-FR" altLang="en-US" dirty="0" err="1"/>
              <a:t>is</a:t>
            </a:r>
            <a:r>
              <a:rPr lang="fr-FR" altLang="en-US" dirty="0"/>
              <a:t> if </a:t>
            </a:r>
            <a:r>
              <a:rPr lang="fr-FR" altLang="en-US" dirty="0" err="1"/>
              <a:t>three</a:t>
            </a:r>
            <a:r>
              <a:rPr lang="fr-FR" altLang="en-US" dirty="0"/>
              <a:t> duplicate </a:t>
            </a:r>
            <a:r>
              <a:rPr lang="fr-FR" altLang="en-US" dirty="0" err="1"/>
              <a:t>ACKs</a:t>
            </a:r>
            <a:r>
              <a:rPr lang="fr-FR" altLang="en-US" dirty="0"/>
              <a:t> are </a:t>
            </a:r>
            <a:r>
              <a:rPr lang="fr-FR" altLang="en-US" dirty="0" err="1"/>
              <a:t>detected</a:t>
            </a:r>
            <a:r>
              <a:rPr lang="fr-FR" altLang="en-US" dirty="0"/>
              <a:t>,  </a:t>
            </a:r>
          </a:p>
          <a:p>
            <a:pPr lvl="1"/>
            <a:r>
              <a:rPr lang="fr-FR" altLang="en-US" sz="2800" dirty="0"/>
              <a:t>TCP </a:t>
            </a:r>
            <a:r>
              <a:rPr lang="fr-FR" altLang="en-US" sz="2800" dirty="0" err="1"/>
              <a:t>performs</a:t>
            </a:r>
            <a:r>
              <a:rPr lang="fr-FR" altLang="en-US" sz="2800" dirty="0"/>
              <a:t> a </a:t>
            </a:r>
            <a:r>
              <a:rPr lang="fr-FR" altLang="en-US" sz="2800" dirty="0" err="1"/>
              <a:t>fast</a:t>
            </a:r>
            <a:r>
              <a:rPr lang="fr-FR" altLang="en-US" sz="2800" dirty="0"/>
              <a:t> retransmit and </a:t>
            </a:r>
            <a:r>
              <a:rPr lang="fr-FR" altLang="en-US" sz="2800" dirty="0" err="1"/>
              <a:t>enters</a:t>
            </a:r>
            <a:r>
              <a:rPr lang="fr-FR" altLang="en-US" sz="2800" dirty="0"/>
              <a:t> the </a:t>
            </a:r>
            <a:r>
              <a:rPr lang="fr-FR" altLang="en-US" sz="2800" dirty="0" err="1"/>
              <a:t>fast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recovery</a:t>
            </a:r>
            <a:r>
              <a:rPr lang="fr-FR" altLang="en-US" sz="2800" dirty="0"/>
              <a:t> </a:t>
            </a:r>
            <a:r>
              <a:rPr lang="fr-FR" altLang="en-US" sz="2800" dirty="0" smtClean="0"/>
              <a:t>state</a:t>
            </a:r>
            <a:endParaRPr lang="fr-FR" altLang="en-US" sz="2800" dirty="0"/>
          </a:p>
          <a:p>
            <a:pPr lvl="1"/>
            <a:endParaRPr lang="fr-FR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does the Slow Start end?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 err="1"/>
              <a:t>When</a:t>
            </a:r>
            <a:r>
              <a:rPr lang="fr-FR" altLang="en-US" dirty="0"/>
              <a:t> do </a:t>
            </a:r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get</a:t>
            </a:r>
            <a:r>
              <a:rPr lang="fr-FR" altLang="en-US" dirty="0"/>
              <a:t> to </a:t>
            </a:r>
            <a:r>
              <a:rPr lang="fr-FR" altLang="en-US" dirty="0" err="1"/>
              <a:t>this</a:t>
            </a:r>
            <a:r>
              <a:rPr lang="fr-FR" altLang="en-US" dirty="0"/>
              <a:t> state</a:t>
            </a:r>
          </a:p>
          <a:p>
            <a:pPr lvl="1"/>
            <a:r>
              <a:rPr lang="fr-FR" altLang="en-US" sz="2800" dirty="0"/>
              <a:t>value of </a:t>
            </a:r>
            <a:r>
              <a:rPr lang="fr-FR" altLang="en-US" sz="2800" dirty="0" err="1"/>
              <a:t>cwnd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approximately</a:t>
            </a:r>
            <a:r>
              <a:rPr lang="fr-FR" altLang="en-US" sz="2800" dirty="0"/>
              <a:t> </a:t>
            </a:r>
            <a:r>
              <a:rPr lang="fr-FR" altLang="en-US" sz="2800" dirty="0" err="1"/>
              <a:t>half</a:t>
            </a:r>
            <a:r>
              <a:rPr lang="fr-FR" altLang="en-US" sz="2800" dirty="0"/>
              <a:t> </a:t>
            </a:r>
            <a:r>
              <a:rPr lang="fr-FR" altLang="en-US" sz="2800" dirty="0" err="1"/>
              <a:t>its</a:t>
            </a:r>
            <a:r>
              <a:rPr lang="fr-FR" altLang="en-US" sz="2800" dirty="0"/>
              <a:t> value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congestion </a:t>
            </a:r>
            <a:r>
              <a:rPr lang="fr-FR" altLang="en-US" sz="2800" dirty="0" err="1"/>
              <a:t>was</a:t>
            </a:r>
            <a:r>
              <a:rPr lang="fr-FR" altLang="en-US" sz="2800" dirty="0"/>
              <a:t> last </a:t>
            </a:r>
            <a:r>
              <a:rPr lang="fr-FR" altLang="en-US" sz="2800" dirty="0" err="1"/>
              <a:t>encountered</a:t>
            </a:r>
            <a:r>
              <a:rPr lang="fr-FR" altLang="en-US" sz="2800" dirty="0"/>
              <a:t> </a:t>
            </a:r>
          </a:p>
          <a:p>
            <a:pPr lvl="1"/>
            <a:r>
              <a:rPr lang="fr-FR" altLang="en-US" sz="2800" dirty="0"/>
              <a:t>congestion </a:t>
            </a:r>
            <a:r>
              <a:rPr lang="fr-FR" altLang="en-US" sz="2800" dirty="0" err="1"/>
              <a:t>could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just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around</a:t>
            </a:r>
            <a:r>
              <a:rPr lang="fr-FR" altLang="en-US" sz="2800" dirty="0"/>
              <a:t> the corner! </a:t>
            </a:r>
          </a:p>
          <a:p>
            <a:r>
              <a:rPr lang="fr-FR" altLang="en-US" dirty="0" err="1" smtClean="0"/>
              <a:t>Rather</a:t>
            </a:r>
            <a:r>
              <a:rPr lang="fr-FR" altLang="en-US" dirty="0" smtClean="0"/>
              <a:t> </a:t>
            </a:r>
            <a:r>
              <a:rPr lang="fr-FR" altLang="en-US" dirty="0" err="1"/>
              <a:t>than</a:t>
            </a:r>
            <a:r>
              <a:rPr lang="fr-FR" altLang="en-US" dirty="0"/>
              <a:t> </a:t>
            </a:r>
            <a:r>
              <a:rPr lang="fr-FR" altLang="en-US" dirty="0" err="1"/>
              <a:t>doubling</a:t>
            </a:r>
            <a:r>
              <a:rPr lang="fr-FR" altLang="en-US" dirty="0"/>
              <a:t> the value of </a:t>
            </a:r>
            <a:r>
              <a:rPr lang="fr-FR" altLang="en-US" dirty="0" err="1"/>
              <a:t>cwnd</a:t>
            </a:r>
            <a:r>
              <a:rPr lang="fr-FR" altLang="en-US" dirty="0"/>
              <a:t> </a:t>
            </a:r>
            <a:r>
              <a:rPr lang="fr-FR" altLang="en-US" dirty="0" err="1"/>
              <a:t>every</a:t>
            </a:r>
            <a:r>
              <a:rPr lang="fr-FR" altLang="en-US" dirty="0"/>
              <a:t> RTT, TCP </a:t>
            </a:r>
            <a:r>
              <a:rPr lang="fr-FR" altLang="en-US" dirty="0" err="1"/>
              <a:t>adopts</a:t>
            </a:r>
            <a:r>
              <a:rPr lang="fr-FR" altLang="en-US" dirty="0"/>
              <a:t> a more conservative </a:t>
            </a:r>
            <a:r>
              <a:rPr lang="fr-FR" altLang="en-US" dirty="0" err="1"/>
              <a:t>approach</a:t>
            </a:r>
            <a:r>
              <a:rPr lang="fr-FR" altLang="en-US" dirty="0"/>
              <a:t> and </a:t>
            </a:r>
            <a:r>
              <a:rPr lang="fr-FR" altLang="en-US" dirty="0" err="1"/>
              <a:t>increases</a:t>
            </a:r>
            <a:r>
              <a:rPr lang="fr-FR" altLang="en-US" dirty="0"/>
              <a:t> the value of </a:t>
            </a:r>
            <a:r>
              <a:rPr lang="fr-FR" altLang="en-US" dirty="0" err="1"/>
              <a:t>cwnd</a:t>
            </a:r>
            <a:r>
              <a:rPr lang="fr-FR" altLang="en-US" dirty="0"/>
              <a:t> by </a:t>
            </a:r>
            <a:r>
              <a:rPr lang="fr-FR" altLang="en-US" dirty="0" err="1"/>
              <a:t>just</a:t>
            </a:r>
            <a:r>
              <a:rPr lang="fr-FR" altLang="en-US" dirty="0"/>
              <a:t> a single MSS </a:t>
            </a:r>
            <a:r>
              <a:rPr lang="fr-FR" altLang="en-US" dirty="0" err="1"/>
              <a:t>every</a:t>
            </a:r>
            <a:r>
              <a:rPr lang="fr-FR" altLang="en-US" dirty="0"/>
              <a:t> RTT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TCP Congestion Control - Congestion Avoidance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9" y="4705411"/>
            <a:ext cx="6140548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en-US" dirty="0" err="1"/>
              <a:t>When</a:t>
            </a:r>
            <a:r>
              <a:rPr lang="fr-FR" altLang="en-US" dirty="0"/>
              <a:t> </a:t>
            </a:r>
            <a:r>
              <a:rPr lang="fr-FR" altLang="en-US" dirty="0" err="1"/>
              <a:t>does</a:t>
            </a:r>
            <a:r>
              <a:rPr lang="fr-FR" altLang="en-US" dirty="0"/>
              <a:t> </a:t>
            </a:r>
            <a:r>
              <a:rPr lang="fr-FR" altLang="en-US" dirty="0" err="1"/>
              <a:t>it</a:t>
            </a:r>
            <a:r>
              <a:rPr lang="fr-FR" altLang="en-US" dirty="0"/>
              <a:t> end?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 err="1"/>
              <a:t>TCP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congestion-</a:t>
            </a:r>
            <a:r>
              <a:rPr lang="fr-FR" altLang="en-US" sz="2800" dirty="0" err="1"/>
              <a:t>avoidance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algorithm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behaves</a:t>
            </a:r>
            <a:r>
              <a:rPr lang="fr-FR" altLang="en-US" sz="2800" dirty="0"/>
              <a:t> the </a:t>
            </a:r>
            <a:r>
              <a:rPr lang="fr-FR" altLang="en-US" sz="2800" dirty="0" err="1"/>
              <a:t>same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when</a:t>
            </a:r>
            <a:r>
              <a:rPr lang="fr-FR" altLang="en-US" sz="2800" dirty="0"/>
              <a:t> a timeout </a:t>
            </a:r>
            <a:r>
              <a:rPr lang="fr-FR" altLang="en-US" sz="2800" dirty="0" err="1"/>
              <a:t>occurs</a:t>
            </a:r>
            <a:endParaRPr lang="fr-FR" altLang="en-US" sz="2800" dirty="0"/>
          </a:p>
          <a:p>
            <a:pPr>
              <a:defRPr/>
            </a:pPr>
            <a:r>
              <a:rPr lang="en-US" dirty="0"/>
              <a:t>On time out: Congestion </a:t>
            </a:r>
            <a:r>
              <a:rPr lang="en-US" dirty="0" smtClean="0"/>
              <a:t>avoidance</a:t>
            </a:r>
            <a:endParaRPr lang="en-US" dirty="0"/>
          </a:p>
          <a:p>
            <a:pPr lvl="1">
              <a:defRPr/>
            </a:pPr>
            <a:r>
              <a:rPr lang="en-US" sz="2800" dirty="0"/>
              <a:t>Set </a:t>
            </a:r>
            <a:r>
              <a:rPr lang="en-US" sz="2800" dirty="0" err="1"/>
              <a:t>ssthresh</a:t>
            </a:r>
            <a:r>
              <a:rPr lang="en-US" sz="2800" dirty="0"/>
              <a:t> = </a:t>
            </a:r>
            <a:r>
              <a:rPr lang="en-US" sz="2800" dirty="0" err="1"/>
              <a:t>cwnd</a:t>
            </a:r>
            <a:r>
              <a:rPr lang="en-US" sz="2800" dirty="0"/>
              <a:t>/2 ; </a:t>
            </a:r>
            <a:r>
              <a:rPr lang="en-US" sz="2800" dirty="0" err="1"/>
              <a:t>cwnd</a:t>
            </a:r>
            <a:r>
              <a:rPr lang="en-US" sz="2800" dirty="0"/>
              <a:t> =1</a:t>
            </a:r>
          </a:p>
          <a:p>
            <a:r>
              <a:rPr lang="fr-FR" altLang="en-US" dirty="0" smtClean="0"/>
              <a:t>Drawback</a:t>
            </a:r>
          </a:p>
          <a:p>
            <a:pPr lvl="1"/>
            <a:r>
              <a:rPr lang="fr-FR" altLang="en-US" dirty="0" smtClean="0"/>
              <a:t>Slow  </a:t>
            </a:r>
            <a:r>
              <a:rPr lang="fr-FR" altLang="en-US" dirty="0" err="1"/>
              <a:t>recovery</a:t>
            </a:r>
            <a:r>
              <a:rPr lang="fr-FR" altLang="en-US" dirty="0"/>
              <a:t> </a:t>
            </a:r>
            <a:r>
              <a:rPr lang="fr-FR" altLang="en-US" dirty="0" err="1"/>
              <a:t>from</a:t>
            </a:r>
            <a:r>
              <a:rPr lang="fr-FR" altLang="en-US" dirty="0"/>
              <a:t>  </a:t>
            </a:r>
            <a:r>
              <a:rPr lang="fr-FR" altLang="en-US" dirty="0" err="1"/>
              <a:t>losses</a:t>
            </a:r>
            <a:endParaRPr lang="fr-FR" altLang="en-US" dirty="0"/>
          </a:p>
          <a:p>
            <a:pPr lvl="1"/>
            <a:r>
              <a:rPr lang="fr-FR" altLang="en-US" dirty="0"/>
              <a:t>Timeout drain the pipe -&gt; Forces one to  do slow </a:t>
            </a:r>
            <a:r>
              <a:rPr lang="fr-FR" altLang="en-US" dirty="0" err="1"/>
              <a:t>start</a:t>
            </a:r>
            <a:r>
              <a:rPr lang="fr-FR" altLang="en-US" dirty="0"/>
              <a:t> </a:t>
            </a:r>
            <a:r>
              <a:rPr lang="fr-FR" altLang="en-US" dirty="0" err="1"/>
              <a:t>which</a:t>
            </a:r>
            <a:r>
              <a:rPr lang="fr-FR" altLang="en-US" dirty="0"/>
              <a:t> </a:t>
            </a:r>
            <a:r>
              <a:rPr lang="fr-FR" altLang="en-US" dirty="0" err="1"/>
              <a:t>takes</a:t>
            </a:r>
            <a:r>
              <a:rPr lang="fr-FR" altLang="en-US" dirty="0"/>
              <a:t> time to </a:t>
            </a:r>
            <a:r>
              <a:rPr lang="fr-FR" altLang="en-US" dirty="0" err="1"/>
              <a:t>fill</a:t>
            </a:r>
            <a:r>
              <a:rPr lang="fr-FR" altLang="en-US" dirty="0"/>
              <a:t> the pipe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Slow start with Congestion avoidance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en-US" dirty="0" err="1"/>
              <a:t>When</a:t>
            </a:r>
            <a:r>
              <a:rPr lang="fr-FR" altLang="en-US" dirty="0"/>
              <a:t> do </a:t>
            </a:r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get</a:t>
            </a:r>
            <a:r>
              <a:rPr lang="fr-FR" altLang="en-US" dirty="0"/>
              <a:t> to </a:t>
            </a:r>
            <a:r>
              <a:rPr lang="fr-FR" altLang="en-US" dirty="0" err="1"/>
              <a:t>this</a:t>
            </a:r>
            <a:r>
              <a:rPr lang="fr-FR" altLang="en-US" dirty="0"/>
              <a:t> state?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also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can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triggered</a:t>
            </a:r>
            <a:r>
              <a:rPr lang="fr-FR" altLang="en-US" sz="2800" dirty="0"/>
              <a:t> by a triple duplicate ACK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/>
              <a:t>In </a:t>
            </a:r>
            <a:r>
              <a:rPr lang="fr-FR" altLang="en-US" sz="2800" dirty="0" err="1"/>
              <a:t>this</a:t>
            </a:r>
            <a:r>
              <a:rPr lang="fr-FR" altLang="en-US" sz="2800" dirty="0"/>
              <a:t> case, the network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continuing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deliver</a:t>
            </a:r>
            <a:r>
              <a:rPr lang="fr-FR" altLang="en-US" sz="2800" dirty="0"/>
              <a:t> segments </a:t>
            </a:r>
            <a:r>
              <a:rPr lang="fr-FR" altLang="en-US" sz="2800" dirty="0" err="1"/>
              <a:t>from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sender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receiver</a:t>
            </a:r>
            <a:r>
              <a:rPr lang="fr-FR" altLang="en-US" sz="2800" dirty="0"/>
              <a:t> </a:t>
            </a:r>
          </a:p>
          <a:p>
            <a:pPr lvl="1">
              <a:spcBef>
                <a:spcPct val="0"/>
              </a:spcBef>
            </a:pPr>
            <a:r>
              <a:rPr lang="fr-FR" altLang="en-US" sz="2800" dirty="0"/>
              <a:t>So </a:t>
            </a:r>
            <a:r>
              <a:rPr lang="fr-FR" altLang="en-US" sz="2800" dirty="0" err="1"/>
              <a:t>TCP</a:t>
            </a:r>
            <a:r>
              <a:rPr lang="fr-FR" altLang="fr-FR" sz="2800" dirty="0" err="1"/>
              <a:t>’</a:t>
            </a:r>
            <a:r>
              <a:rPr lang="fr-FR" altLang="en-US" sz="2800" dirty="0" err="1"/>
              <a:t>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behavior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this</a:t>
            </a:r>
            <a:r>
              <a:rPr lang="fr-FR" altLang="en-US" sz="2800" dirty="0"/>
              <a:t> type of </a:t>
            </a: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event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should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be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less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drastic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than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with</a:t>
            </a:r>
            <a:r>
              <a:rPr lang="fr-FR" altLang="en-US" sz="2800" dirty="0"/>
              <a:t> a timeout-</a:t>
            </a:r>
            <a:r>
              <a:rPr lang="fr-FR" altLang="en-US" sz="2800" dirty="0" err="1"/>
              <a:t>indicated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loss</a:t>
            </a:r>
            <a:r>
              <a:rPr lang="fr-FR" altLang="en-US" sz="28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Idea: each dup ACK represents a packet successfully received. Therefore, no need for very drastic 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fr-FR" altLang="en-US" sz="3400" dirty="0" err="1"/>
              <a:t>What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does</a:t>
            </a:r>
            <a:r>
              <a:rPr lang="fr-FR" altLang="en-US" sz="3400" dirty="0"/>
              <a:t> TCP do?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/>
              <a:t>TCP </a:t>
            </a:r>
            <a:r>
              <a:rPr lang="fr-FR" altLang="en-US" sz="3400" dirty="0" err="1"/>
              <a:t>halves</a:t>
            </a:r>
            <a:r>
              <a:rPr lang="fr-FR" altLang="en-US" sz="3400" dirty="0"/>
              <a:t> the value of </a:t>
            </a:r>
            <a:r>
              <a:rPr lang="fr-FR" altLang="en-US" sz="3400" dirty="0" err="1"/>
              <a:t>cwnd</a:t>
            </a:r>
            <a:r>
              <a:rPr lang="fr-FR" altLang="en-US" sz="3400" dirty="0"/>
              <a:t> (</a:t>
            </a:r>
            <a:r>
              <a:rPr lang="fr-FR" altLang="en-US" sz="3400" dirty="0" err="1"/>
              <a:t>adding</a:t>
            </a:r>
            <a:r>
              <a:rPr lang="fr-FR" altLang="en-US" sz="3400" dirty="0"/>
              <a:t> in 3 MSS)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ssthresh</a:t>
            </a:r>
            <a:r>
              <a:rPr lang="fr-FR" altLang="en-US" sz="3400" dirty="0"/>
              <a:t> </a:t>
            </a:r>
            <a:r>
              <a:rPr lang="fr-FR" altLang="en-US" sz="3400" dirty="0" err="1"/>
              <a:t>half</a:t>
            </a:r>
            <a:r>
              <a:rPr lang="fr-FR" altLang="en-US" sz="3400" dirty="0"/>
              <a:t> the value of </a:t>
            </a:r>
            <a:r>
              <a:rPr lang="fr-FR" altLang="en-US" sz="3400" dirty="0" err="1"/>
              <a:t>cwnd</a:t>
            </a:r>
            <a:r>
              <a:rPr lang="fr-FR" altLang="en-US" sz="3400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cwnd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is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increased</a:t>
            </a:r>
            <a:r>
              <a:rPr lang="fr-FR" altLang="en-US" sz="3400" dirty="0"/>
              <a:t> by 1 MSS for </a:t>
            </a:r>
            <a:r>
              <a:rPr lang="fr-FR" altLang="en-US" sz="3400" dirty="0" err="1"/>
              <a:t>every</a:t>
            </a:r>
            <a:r>
              <a:rPr lang="fr-FR" altLang="en-US" sz="3400" dirty="0"/>
              <a:t> duplicate ACK </a:t>
            </a:r>
            <a:r>
              <a:rPr lang="fr-FR" altLang="en-US" sz="3400" dirty="0" err="1"/>
              <a:t>received</a:t>
            </a:r>
            <a:r>
              <a:rPr lang="fr-FR" altLang="en-US" sz="3400" dirty="0"/>
              <a:t> for the </a:t>
            </a:r>
            <a:r>
              <a:rPr lang="fr-FR" altLang="en-US" sz="3400" dirty="0" err="1"/>
              <a:t>missing</a:t>
            </a:r>
            <a:r>
              <a:rPr lang="fr-FR" altLang="en-US" sz="3400" dirty="0"/>
              <a:t> segment </a:t>
            </a:r>
            <a:r>
              <a:rPr lang="fr-FR" altLang="en-US" sz="3400" dirty="0" err="1"/>
              <a:t>that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caused</a:t>
            </a:r>
            <a:r>
              <a:rPr lang="fr-FR" altLang="en-US" sz="3400" dirty="0"/>
              <a:t> TCP to enter the </a:t>
            </a:r>
            <a:r>
              <a:rPr lang="fr-FR" altLang="en-US" sz="3400" dirty="0" err="1"/>
              <a:t>fast-recovery</a:t>
            </a:r>
            <a:r>
              <a:rPr lang="fr-FR" altLang="en-US" sz="3400" dirty="0"/>
              <a:t> state.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400" dirty="0"/>
              <a:t>				</a:t>
            </a:r>
            <a:r>
              <a:rPr lang="en-US" altLang="en-US" sz="3400" dirty="0">
                <a:solidFill>
                  <a:srgbClr val="C00000"/>
                </a:solidFill>
              </a:rPr>
              <a:t>set </a:t>
            </a:r>
            <a:r>
              <a:rPr lang="en-US" altLang="en-US" sz="3400" dirty="0" err="1">
                <a:solidFill>
                  <a:srgbClr val="C00000"/>
                </a:solidFill>
              </a:rPr>
              <a:t>SSThresh</a:t>
            </a:r>
            <a:r>
              <a:rPr lang="en-US" altLang="en-US" sz="3400" dirty="0">
                <a:solidFill>
                  <a:srgbClr val="C00000"/>
                </a:solidFill>
              </a:rPr>
              <a:t> = CWND/2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400" dirty="0">
                <a:solidFill>
                  <a:srgbClr val="C00000"/>
                </a:solidFill>
              </a:rPr>
              <a:t>				set CWND = </a:t>
            </a:r>
            <a:r>
              <a:rPr lang="en-US" altLang="en-US" sz="3400" dirty="0" err="1">
                <a:solidFill>
                  <a:srgbClr val="C00000"/>
                </a:solidFill>
              </a:rPr>
              <a:t>SSThresh</a:t>
            </a:r>
            <a:r>
              <a:rPr lang="en-US" altLang="en-US" sz="3400" dirty="0">
                <a:solidFill>
                  <a:srgbClr val="C00000"/>
                </a:solidFill>
              </a:rPr>
              <a:t> + 3 </a:t>
            </a:r>
          </a:p>
          <a:p>
            <a:pPr marL="130175" indent="0">
              <a:lnSpc>
                <a:spcPct val="100000"/>
              </a:lnSpc>
              <a:buNone/>
              <a:defRPr/>
            </a:pPr>
            <a:endParaRPr lang="en-US" altLang="en-US" sz="3400" dirty="0"/>
          </a:p>
          <a:p>
            <a:pPr lvl="1">
              <a:defRPr/>
            </a:pPr>
            <a:endParaRPr lang="fr-FR" alt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fr-FR" altLang="en-US" sz="3400" dirty="0" err="1"/>
              <a:t>When</a:t>
            </a:r>
            <a:r>
              <a:rPr lang="fr-FR" altLang="en-US" sz="3400" dirty="0"/>
              <a:t> </a:t>
            </a:r>
            <a:r>
              <a:rPr lang="fr-FR" altLang="en-US" sz="3400" dirty="0" err="1"/>
              <a:t>does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it</a:t>
            </a:r>
            <a:r>
              <a:rPr lang="fr-FR" altLang="en-US" sz="3400" dirty="0"/>
              <a:t> end?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 err="1"/>
              <a:t>when</a:t>
            </a:r>
            <a:r>
              <a:rPr lang="fr-FR" altLang="en-US" sz="3400" dirty="0"/>
              <a:t> an ACK arrives for the </a:t>
            </a:r>
            <a:r>
              <a:rPr lang="fr-FR" altLang="en-US" sz="3400" dirty="0" err="1"/>
              <a:t>missing</a:t>
            </a:r>
            <a:r>
              <a:rPr lang="fr-FR" altLang="en-US" sz="3400" dirty="0"/>
              <a:t> segment, TCP </a:t>
            </a:r>
            <a:r>
              <a:rPr lang="fr-FR" altLang="en-US" sz="3400" dirty="0" err="1"/>
              <a:t>enters</a:t>
            </a:r>
            <a:r>
              <a:rPr lang="fr-FR" altLang="en-US" sz="3400" dirty="0"/>
              <a:t> the congestion-</a:t>
            </a:r>
            <a:r>
              <a:rPr lang="fr-FR" altLang="en-US" sz="3400" dirty="0" err="1"/>
              <a:t>avoidance</a:t>
            </a:r>
            <a:r>
              <a:rPr lang="fr-FR" altLang="en-US" sz="3400" dirty="0"/>
              <a:t> state.</a:t>
            </a:r>
          </a:p>
          <a:p>
            <a:pPr lvl="1">
              <a:lnSpc>
                <a:spcPct val="100000"/>
              </a:lnSpc>
              <a:defRPr/>
            </a:pPr>
            <a:r>
              <a:rPr lang="fr-FR" altLang="en-US" sz="3400" dirty="0"/>
              <a:t> If a timeout </a:t>
            </a:r>
            <a:r>
              <a:rPr lang="fr-FR" altLang="en-US" sz="3400" dirty="0" err="1"/>
              <a:t>event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occurs</a:t>
            </a:r>
            <a:r>
              <a:rPr lang="fr-FR" altLang="en-US" sz="3400" dirty="0"/>
              <a:t>, </a:t>
            </a: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 transitions to the slow-</a:t>
            </a:r>
            <a:r>
              <a:rPr lang="fr-FR" altLang="en-US" sz="3400" dirty="0" err="1"/>
              <a:t>start</a:t>
            </a:r>
            <a:r>
              <a:rPr lang="fr-FR" altLang="en-US" sz="3400" dirty="0"/>
              <a:t> state </a:t>
            </a:r>
          </a:p>
          <a:p>
            <a:pPr>
              <a:lnSpc>
                <a:spcPct val="100000"/>
              </a:lnSpc>
            </a:pPr>
            <a:r>
              <a:rPr lang="en-US" altLang="en-US" sz="3400" dirty="0"/>
              <a:t>Generally, fast retransmit eliminates about half the coarse-grain timeouts.</a:t>
            </a:r>
          </a:p>
          <a:p>
            <a:pPr>
              <a:lnSpc>
                <a:spcPct val="100000"/>
              </a:lnSpc>
            </a:pPr>
            <a:r>
              <a:rPr lang="en-US" altLang="en-US" sz="3400" dirty="0"/>
              <a:t>This yields roughly a 20% improvement in throughput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is</a:t>
            </a:r>
            <a:r>
              <a:rPr lang="fr-FR" altLang="en-US" sz="3400" dirty="0"/>
              <a:t> a </a:t>
            </a:r>
            <a:r>
              <a:rPr lang="fr-FR" altLang="en-US" sz="3400" dirty="0" err="1"/>
              <a:t>recommended</a:t>
            </a:r>
            <a:r>
              <a:rPr lang="fr-FR" altLang="en-US" sz="3400" dirty="0"/>
              <a:t>, but not </a:t>
            </a:r>
            <a:r>
              <a:rPr lang="fr-FR" altLang="en-US" sz="3400" dirty="0" err="1"/>
              <a:t>required</a:t>
            </a:r>
            <a:r>
              <a:rPr lang="fr-FR" altLang="en-US" sz="3400" dirty="0"/>
              <a:t>, component of TCP </a:t>
            </a:r>
          </a:p>
          <a:p>
            <a:pPr lvl="1">
              <a:lnSpc>
                <a:spcPct val="100000"/>
              </a:lnSpc>
            </a:pPr>
            <a:r>
              <a:rPr lang="fr-FR" altLang="en-US" sz="3400" dirty="0" err="1"/>
              <a:t>Early</a:t>
            </a:r>
            <a:r>
              <a:rPr lang="fr-FR" altLang="en-US" sz="3400" dirty="0"/>
              <a:t> version of TCP, TCP </a:t>
            </a:r>
            <a:r>
              <a:rPr lang="fr-FR" altLang="en-US" sz="3400" dirty="0" err="1"/>
              <a:t>Tahoe</a:t>
            </a:r>
            <a:r>
              <a:rPr lang="fr-FR" altLang="en-US" sz="3400" dirty="0"/>
              <a:t>, </a:t>
            </a:r>
            <a:r>
              <a:rPr lang="fr-FR" altLang="en-US" sz="3400" dirty="0" err="1"/>
              <a:t>unconditionally</a:t>
            </a:r>
            <a:r>
              <a:rPr lang="fr-FR" altLang="en-US" sz="3400" dirty="0"/>
              <a:t> </a:t>
            </a:r>
            <a:r>
              <a:rPr lang="fr-FR" altLang="en-US" sz="3400" dirty="0" err="1"/>
              <a:t>cut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its</a:t>
            </a:r>
            <a:r>
              <a:rPr lang="fr-FR" altLang="en-US" sz="3400" dirty="0"/>
              <a:t> congestion </a:t>
            </a:r>
            <a:r>
              <a:rPr lang="fr-FR" altLang="en-US" sz="3400" dirty="0" err="1"/>
              <a:t>window</a:t>
            </a:r>
            <a:r>
              <a:rPr lang="fr-FR" altLang="en-US" sz="3400" dirty="0"/>
              <a:t> to 1 MSS. </a:t>
            </a:r>
          </a:p>
          <a:p>
            <a:pPr lvl="1">
              <a:lnSpc>
                <a:spcPct val="100000"/>
              </a:lnSpc>
            </a:pPr>
            <a:r>
              <a:rPr lang="fr-FR" altLang="en-US" sz="3400" dirty="0"/>
              <a:t>The </a:t>
            </a:r>
            <a:r>
              <a:rPr lang="fr-FR" altLang="en-US" sz="3400" dirty="0" err="1"/>
              <a:t>newer</a:t>
            </a:r>
            <a:r>
              <a:rPr lang="fr-FR" altLang="en-US" sz="3400" dirty="0"/>
              <a:t> version of TCP, TCP Reno, </a:t>
            </a:r>
            <a:r>
              <a:rPr lang="fr-FR" altLang="en-US" sz="3400" dirty="0" err="1"/>
              <a:t>incorporated</a:t>
            </a:r>
            <a:r>
              <a:rPr lang="fr-FR" altLang="en-US" sz="3400" dirty="0"/>
              <a:t> </a:t>
            </a:r>
            <a:r>
              <a:rPr lang="fr-FR" altLang="en-US" sz="3400" dirty="0" err="1"/>
              <a:t>fast</a:t>
            </a:r>
            <a:r>
              <a:rPr lang="fr-FR" altLang="en-US" sz="3400" dirty="0"/>
              <a:t> </a:t>
            </a:r>
            <a:r>
              <a:rPr lang="fr-FR" altLang="en-US" sz="3400" dirty="0" err="1"/>
              <a:t>recovery</a:t>
            </a:r>
            <a:r>
              <a:rPr lang="fr-FR" altLang="en-US" sz="3400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 - Fast Recovery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tuneable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ottleneck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5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3 slides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183946"/>
            <a:ext cx="6618109" cy="5624267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segment structure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reliable data transfer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flow control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connection management</a:t>
            </a:r>
            <a:endParaRPr lang="en-US" sz="3200" dirty="0"/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DDC9-958A-FA4C-8403-56ABF73A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B4D37-2E98-204A-ACC1-DA60FB18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 extended FSM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33A2B3E4-B70E-A848-8165-FAD3F02150B0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3710668"/>
            <a:ext cx="800100" cy="657225"/>
            <a:chOff x="1959" y="2515"/>
            <a:chExt cx="504" cy="414"/>
          </a:xfrm>
        </p:grpSpPr>
        <p:sp>
          <p:nvSpPr>
            <p:cNvPr id="56" name="Oval 4">
              <a:extLst>
                <a:ext uri="{FF2B5EF4-FFF2-40B4-BE49-F238E27FC236}">
                  <a16:creationId xmlns:a16="http://schemas.microsoft.com/office/drawing/2014/main" id="{C4D5A6AC-F113-CF49-9B8F-033DDDA18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4730408A-4915-134B-898C-F4271B62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2611"/>
              <a:ext cx="50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Line 6">
            <a:extLst>
              <a:ext uri="{FF2B5EF4-FFF2-40B4-BE49-F238E27FC236}">
                <a16:creationId xmlns:a16="http://schemas.microsoft.com/office/drawing/2014/main" id="{63761F72-66D2-A642-BD69-9E4381509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7525" y="2797856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A7135B-F84D-8E42-A7AD-C337B03A05BF}"/>
              </a:ext>
            </a:extLst>
          </p:cNvPr>
          <p:cNvGrpSpPr/>
          <p:nvPr/>
        </p:nvGrpSpPr>
        <p:grpSpPr>
          <a:xfrm>
            <a:off x="5389563" y="3466193"/>
            <a:ext cx="3167062" cy="1152525"/>
            <a:chOff x="5389563" y="3466193"/>
            <a:chExt cx="3167062" cy="1152525"/>
          </a:xfrm>
        </p:grpSpPr>
        <p:sp>
          <p:nvSpPr>
            <p:cNvPr id="59" name="Text Box 7">
              <a:extLst>
                <a:ext uri="{FF2B5EF4-FFF2-40B4-BE49-F238E27FC236}">
                  <a16:creationId xmlns:a16="http://schemas.microsoft.com/office/drawing/2014/main" id="{2A05B120-EC26-AD42-B3AA-CD4706803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0088" y="3777343"/>
              <a:ext cx="2776537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[base])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[base+1])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[nextseqnum-1])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Text Box 8">
              <a:extLst>
                <a:ext uri="{FF2B5EF4-FFF2-40B4-BE49-F238E27FC236}">
                  <a16:creationId xmlns:a16="http://schemas.microsoft.com/office/drawing/2014/main" id="{50EB188A-016B-BC43-B95B-2D09A8333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2313" y="3542393"/>
              <a:ext cx="11001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47618681-EE80-804F-9624-DC7CC3FB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818618"/>
              <a:ext cx="1619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44271988-489C-A543-88C3-7FA50E90A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466193"/>
              <a:ext cx="393700" cy="1152525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1280105-A5C6-2749-821B-7E8540B77F71}"/>
              </a:ext>
            </a:extLst>
          </p:cNvPr>
          <p:cNvGrpSpPr/>
          <p:nvPr/>
        </p:nvGrpSpPr>
        <p:grpSpPr>
          <a:xfrm>
            <a:off x="4222750" y="1037318"/>
            <a:ext cx="5521325" cy="2636838"/>
            <a:chOff x="4222750" y="1037318"/>
            <a:chExt cx="5521325" cy="2636838"/>
          </a:xfrm>
        </p:grpSpPr>
        <p:sp>
          <p:nvSpPr>
            <p:cNvPr id="63" name="Text Box 11">
              <a:extLst>
                <a:ext uri="{FF2B5EF4-FFF2-40B4-BE49-F238E27FC236}">
                  <a16:creationId xmlns:a16="http://schemas.microsoft.com/office/drawing/2014/main" id="{02F77C28-EA65-D040-B118-4BF0CBEF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750" y="1037318"/>
              <a:ext cx="2333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0FE72F9F-0F53-5149-AE2D-57D5F5931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1356406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13">
              <a:extLst>
                <a:ext uri="{FF2B5EF4-FFF2-40B4-BE49-F238E27FC236}">
                  <a16:creationId xmlns:a16="http://schemas.microsoft.com/office/drawing/2014/main" id="{C068D2CE-31E7-0E41-B00C-9CE255D13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750" y="1378631"/>
              <a:ext cx="552132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if 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&lt;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base+N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[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]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nextseqnum,data,chksum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[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])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if (base ==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nextseqnum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++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refuse_data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FB29E48C-0B2E-EA40-ADD9-64576E56AD94}"/>
                </a:ext>
              </a:extLst>
            </p:cNvPr>
            <p:cNvSpPr>
              <a:spLocks/>
            </p:cNvSpPr>
            <p:nvPr/>
          </p:nvSpPr>
          <p:spPr bwMode="auto">
            <a:xfrm rot="5142103" flipH="1">
              <a:off x="4816476" y="2901043"/>
              <a:ext cx="393700" cy="1152525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5CCAB1-0607-D94B-8E3D-A737042D653B}"/>
              </a:ext>
            </a:extLst>
          </p:cNvPr>
          <p:cNvGrpSpPr/>
          <p:nvPr/>
        </p:nvGrpSpPr>
        <p:grpSpPr>
          <a:xfrm>
            <a:off x="4371975" y="4413931"/>
            <a:ext cx="3686175" cy="1860550"/>
            <a:chOff x="4371975" y="4413931"/>
            <a:chExt cx="3686175" cy="1860550"/>
          </a:xfrm>
        </p:grpSpPr>
        <p:sp>
          <p:nvSpPr>
            <p:cNvPr id="67" name="Text Box 15">
              <a:extLst>
                <a:ext uri="{FF2B5EF4-FFF2-40B4-BE49-F238E27FC236}">
                  <a16:creationId xmlns:a16="http://schemas.microsoft.com/office/drawing/2014/main" id="{AD438209-6EF7-AA4A-82C0-D91CCFE11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5445806"/>
              <a:ext cx="36861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base = getacknum(rcvpkt)+1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If (base == nextseqnum)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stop_timer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else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16">
              <a:extLst>
                <a:ext uri="{FF2B5EF4-FFF2-40B4-BE49-F238E27FC236}">
                  <a16:creationId xmlns:a16="http://schemas.microsoft.com/office/drawing/2014/main" id="{29DA4699-1738-7A44-AE37-8A9ADF32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675" y="4945743"/>
              <a:ext cx="2833688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notcorrupt(rcvpkt)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17">
              <a:extLst>
                <a:ext uri="{FF2B5EF4-FFF2-40B4-BE49-F238E27FC236}">
                  <a16:creationId xmlns:a16="http://schemas.microsoft.com/office/drawing/2014/main" id="{72717240-9C97-6946-9931-1ECA1CCC8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750" y="5469618"/>
              <a:ext cx="1619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A9B81A19-AC5E-0D42-B28F-5550C1DD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4413931"/>
              <a:ext cx="1054100" cy="674687"/>
            </a:xfrm>
            <a:custGeom>
              <a:avLst/>
              <a:gdLst>
                <a:gd name="T0" fmla="*/ 2147483647 w 664"/>
                <a:gd name="T1" fmla="*/ 2147483647 h 425"/>
                <a:gd name="T2" fmla="*/ 2147483647 w 664"/>
                <a:gd name="T3" fmla="*/ 0 h 4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25">
                  <a:moveTo>
                    <a:pt x="241" y="20"/>
                  </a:moveTo>
                  <a:cubicBezTo>
                    <a:pt x="0" y="393"/>
                    <a:pt x="664" y="425"/>
                    <a:pt x="388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1" name="Line 19">
            <a:extLst>
              <a:ext uri="{FF2B5EF4-FFF2-40B4-BE49-F238E27FC236}">
                <a16:creationId xmlns:a16="http://schemas.microsoft.com/office/drawing/2014/main" id="{22DEBF89-3550-6645-9712-0242C37D8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3224893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Text Box 20">
            <a:extLst>
              <a:ext uri="{FF2B5EF4-FFF2-40B4-BE49-F238E27FC236}">
                <a16:creationId xmlns:a16="http://schemas.microsoft.com/office/drawing/2014/main" id="{512F18ED-B1CE-7B4C-A5DF-24588894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194731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base=1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nextseqnum=1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86AB7A-4C0D-9A4A-A096-7DD9EFD2F636}"/>
              </a:ext>
            </a:extLst>
          </p:cNvPr>
          <p:cNvGrpSpPr/>
          <p:nvPr/>
        </p:nvGrpSpPr>
        <p:grpSpPr>
          <a:xfrm>
            <a:off x="2279650" y="4188506"/>
            <a:ext cx="2343150" cy="638175"/>
            <a:chOff x="2279650" y="4188506"/>
            <a:chExt cx="2343150" cy="638175"/>
          </a:xfrm>
        </p:grpSpPr>
        <p:sp>
          <p:nvSpPr>
            <p:cNvPr id="73" name="Text Box 21">
              <a:extLst>
                <a:ext uri="{FF2B5EF4-FFF2-40B4-BE49-F238E27FC236}">
                  <a16:creationId xmlns:a16="http://schemas.microsoft.com/office/drawing/2014/main" id="{54ABBC76-AD8A-8E4D-8A09-320EC5AFD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256768"/>
              <a:ext cx="2047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&amp;&amp;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9592E062-F136-0D44-96CD-0C9A278CD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1725" y="4755243"/>
              <a:ext cx="1520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745C2973-75F6-D641-915F-9781107A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5" y="4188506"/>
              <a:ext cx="695325" cy="638175"/>
            </a:xfrm>
            <a:custGeom>
              <a:avLst/>
              <a:gdLst>
                <a:gd name="T0" fmla="*/ 2147483647 w 1095"/>
                <a:gd name="T1" fmla="*/ 0 h 1005"/>
                <a:gd name="T2" fmla="*/ 2147483647 w 1095"/>
                <a:gd name="T3" fmla="*/ 2147483647 h 10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95" h="1005">
                  <a:moveTo>
                    <a:pt x="1005" y="0"/>
                  </a:moveTo>
                  <a:cubicBezTo>
                    <a:pt x="0" y="30"/>
                    <a:pt x="645" y="1005"/>
                    <a:pt x="1095" y="16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6" name="Text Box 24">
            <a:extLst>
              <a:ext uri="{FF2B5EF4-FFF2-40B4-BE49-F238E27FC236}">
                <a16:creationId xmlns:a16="http://schemas.microsoft.com/office/drawing/2014/main" id="{86A74934-2C44-8743-8176-583092CA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89469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452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 extended FSM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4">
            <a:extLst>
              <a:ext uri="{FF2B5EF4-FFF2-40B4-BE49-F238E27FC236}">
                <a16:creationId xmlns:a16="http://schemas.microsoft.com/office/drawing/2014/main" id="{0C78546A-7459-5347-80F4-125D010F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11" y="21558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5">
            <a:extLst>
              <a:ext uri="{FF2B5EF4-FFF2-40B4-BE49-F238E27FC236}">
                <a16:creationId xmlns:a16="http://schemas.microsoft.com/office/drawing/2014/main" id="{D7B9D2FB-B481-7E4A-A0F6-5F57E413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111" y="2307771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96D79319-AAC7-2846-924D-45104B1A1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036" y="19954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5510D433-027A-A141-B3D0-3E03E8DAE8A8}"/>
              </a:ext>
            </a:extLst>
          </p:cNvPr>
          <p:cNvSpPr>
            <a:spLocks/>
          </p:cNvSpPr>
          <p:nvPr/>
        </p:nvSpPr>
        <p:spPr bwMode="auto">
          <a:xfrm>
            <a:off x="5595711" y="18986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 Box 11">
            <a:extLst>
              <a:ext uri="{FF2B5EF4-FFF2-40B4-BE49-F238E27FC236}">
                <a16:creationId xmlns:a16="http://schemas.microsoft.com/office/drawing/2014/main" id="{FCA8632E-A5B0-664A-9196-8A8B55D0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424" y="16684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&amp;&amp;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notcorrupt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&amp;&amp;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hasseqnum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rcvpkt,expectedseqnum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12">
            <a:extLst>
              <a:ext uri="{FF2B5EF4-FFF2-40B4-BE49-F238E27FC236}">
                <a16:creationId xmlns:a16="http://schemas.microsoft.com/office/drawing/2014/main" id="{C6CE9EFA-3CCD-C14E-A5CF-310577742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274" y="23606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13">
            <a:extLst>
              <a:ext uri="{FF2B5EF4-FFF2-40B4-BE49-F238E27FC236}">
                <a16:creationId xmlns:a16="http://schemas.microsoft.com/office/drawing/2014/main" id="{69836D4C-507C-6B47-A6BF-2C0D582C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186" y="24034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extract(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rcvpkt,data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deliver_data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sndpkt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make_pkt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expectedseqnum,ACK,chksum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sndpkt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expectedseqnum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++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1266A-A4B2-8A46-9C1D-2E9C56A7B822}"/>
              </a:ext>
            </a:extLst>
          </p:cNvPr>
          <p:cNvGrpSpPr/>
          <p:nvPr/>
        </p:nvGrpSpPr>
        <p:grpSpPr>
          <a:xfrm>
            <a:off x="4320949" y="1306513"/>
            <a:ext cx="1701605" cy="841375"/>
            <a:chOff x="4320949" y="1306513"/>
            <a:chExt cx="1701605" cy="841375"/>
          </a:xfrm>
        </p:grpSpPr>
        <p:sp>
          <p:nvSpPr>
            <p:cNvPr id="81" name="Text Box 7">
              <a:extLst>
                <a:ext uri="{FF2B5EF4-FFF2-40B4-BE49-F238E27FC236}">
                  <a16:creationId xmlns:a16="http://schemas.microsoft.com/office/drawing/2014/main" id="{C9553829-3975-2E49-9803-6EFDAFB5E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949" y="1582738"/>
              <a:ext cx="1617662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8">
              <a:extLst>
                <a:ext uri="{FF2B5EF4-FFF2-40B4-BE49-F238E27FC236}">
                  <a16:creationId xmlns:a16="http://schemas.microsoft.com/office/drawing/2014/main" id="{2E7739F4-D1B2-A747-870F-EBBF18152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636" y="1306513"/>
              <a:ext cx="166191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any other event 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Line 9">
              <a:extLst>
                <a:ext uri="{FF2B5EF4-FFF2-40B4-BE49-F238E27FC236}">
                  <a16:creationId xmlns:a16="http://schemas.microsoft.com/office/drawing/2014/main" id="{325C94EB-6A64-BC4A-A405-47C0EBE38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599" y="1603375"/>
              <a:ext cx="815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B309A64A-7394-0245-8A9F-73E7049FB6F0}"/>
                </a:ext>
              </a:extLst>
            </p:cNvPr>
            <p:cNvSpPr>
              <a:spLocks/>
            </p:cNvSpPr>
            <p:nvPr/>
          </p:nvSpPr>
          <p:spPr bwMode="auto">
            <a:xfrm rot="5142103" flipH="1">
              <a:off x="5068662" y="1374775"/>
              <a:ext cx="393700" cy="1152525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9" name="Line 15">
            <a:extLst>
              <a:ext uri="{FF2B5EF4-FFF2-40B4-BE49-F238E27FC236}">
                <a16:creationId xmlns:a16="http://schemas.microsoft.com/office/drawing/2014/main" id="{DFB05333-8F2D-AD4D-AF5B-F08A117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711" y="24082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16">
            <a:extLst>
              <a:ext uri="{FF2B5EF4-FFF2-40B4-BE49-F238E27FC236}">
                <a16:creationId xmlns:a16="http://schemas.microsoft.com/office/drawing/2014/main" id="{72BCB5B4-7731-AE47-AA11-27C7F630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224" y="24288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expectedseqnum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sndpkt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make_pkt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expectedseqnum,ACK,chksum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F76BD3C3-1C69-4441-A736-BFED27A3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736" y="21050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C3CB9118-6DFF-F343-94F3-68C1B0042C12}"/>
              </a:ext>
            </a:extLst>
          </p:cNvPr>
          <p:cNvSpPr txBox="1">
            <a:spLocks noChangeArrowheads="1"/>
          </p:cNvSpPr>
          <p:nvPr/>
        </p:nvSpPr>
        <p:spPr>
          <a:xfrm>
            <a:off x="930389" y="3827462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expectedseqnum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buffer):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receiver buffering!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</p:spTree>
    <p:extLst>
      <p:ext uri="{BB962C8B-B14F-4D97-AF65-F5344CB8AC3E}">
        <p14:creationId xmlns:p14="http://schemas.microsoft.com/office/powerpoint/2010/main" val="31353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sender </a:t>
            </a:r>
            <a:r>
              <a:rPr lang="en-US" dirty="0"/>
              <a:t>(simplified)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AEE49C95-3701-8840-977E-61D904B2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604687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4382DF8F-AB7B-5D44-AF4D-18DC3B9D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7" y="2652312"/>
            <a:ext cx="1071563" cy="9715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9107608A-E6DF-3F4B-BF4B-FFB43090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63" y="2655487"/>
            <a:ext cx="889025" cy="98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wait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event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8F3151C2-1919-C44F-BBE7-B56B7FFA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122087"/>
            <a:ext cx="1071562" cy="688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FA7373C1-8C55-7C43-912E-59BC5D56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7" y="2749150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NextSeqNum = InitialSeqNum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SendBase = InitialSeqNum</a:t>
            </a: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9EE0499A-1821-9E42-88DA-1FF2FAACA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75" y="2763437"/>
            <a:ext cx="217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24B96F0E-7496-184A-B796-2170A0DFD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445937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5DAC0271-9C2B-BF4E-A7E8-B4AF357CB628}"/>
              </a:ext>
            </a:extLst>
          </p:cNvPr>
          <p:cNvGrpSpPr>
            <a:grpSpLocks/>
          </p:cNvGrpSpPr>
          <p:nvPr/>
        </p:nvGrpSpPr>
        <p:grpSpPr bwMode="auto">
          <a:xfrm>
            <a:off x="7007225" y="3280962"/>
            <a:ext cx="3298825" cy="1147763"/>
            <a:chOff x="1270" y="3518"/>
            <a:chExt cx="2078" cy="723"/>
          </a:xfrm>
        </p:grpSpPr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6AFBB2D7-1C52-B648-9CD4-E49942333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not-yet-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acked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segment         	with smallest seq. #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start timer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5970790B-FC19-414F-9997-B611A9542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sp>
          <p:nvSpPr>
            <p:cNvPr id="47" name="Line 18">
              <a:extLst>
                <a:ext uri="{FF2B5EF4-FFF2-40B4-BE49-F238E27FC236}">
                  <a16:creationId xmlns:a16="http://schemas.microsoft.com/office/drawing/2014/main" id="{87A9E4B3-EADE-8342-A00F-5E875E6FC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8" name="Group 24">
            <a:extLst>
              <a:ext uri="{FF2B5EF4-FFF2-40B4-BE49-F238E27FC236}">
                <a16:creationId xmlns:a16="http://schemas.microsoft.com/office/drawing/2014/main" id="{EE8A5244-EE4F-6A4E-A86A-5AA61738784D}"/>
              </a:ext>
            </a:extLst>
          </p:cNvPr>
          <p:cNvGrpSpPr>
            <a:grpSpLocks/>
          </p:cNvGrpSpPr>
          <p:nvPr/>
        </p:nvGrpSpPr>
        <p:grpSpPr bwMode="auto">
          <a:xfrm>
            <a:off x="3154362" y="4387450"/>
            <a:ext cx="4703763" cy="2181225"/>
            <a:chOff x="678" y="2592"/>
            <a:chExt cx="2963" cy="1374"/>
          </a:xfrm>
        </p:grpSpPr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860513BA-6810-4647-A5EF-31179158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if (y &gt; SendBase) {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SendBase = 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/* SendBase–1: last cumulatively ACKed byte 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if (there are currently not-yet-acked segments)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     start timer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   else stop timer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 } </a:t>
              </a: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F08FB636-850A-A340-AD2D-3080625A0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 received, with ACK field value y </a:t>
              </a:r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6721EFEB-A8ED-EF45-8839-FF1DAFD19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B1A741-486C-BF44-8B85-42BB7118DCB9}"/>
              </a:ext>
            </a:extLst>
          </p:cNvPr>
          <p:cNvGrpSpPr/>
          <p:nvPr/>
        </p:nvGrpSpPr>
        <p:grpSpPr>
          <a:xfrm>
            <a:off x="5851525" y="1207687"/>
            <a:ext cx="5207000" cy="1928813"/>
            <a:chOff x="5851525" y="1207687"/>
            <a:chExt cx="5207000" cy="1928813"/>
          </a:xfrm>
        </p:grpSpPr>
        <p:grpSp>
          <p:nvGrpSpPr>
            <p:cNvPr id="40" name="Group 23">
              <a:extLst>
                <a:ext uri="{FF2B5EF4-FFF2-40B4-BE49-F238E27FC236}">
                  <a16:creationId xmlns:a16="http://schemas.microsoft.com/office/drawing/2014/main" id="{B6E6CEF6-4DBB-3B4F-AE17-B6B34791A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7200" y="1207687"/>
              <a:ext cx="4251325" cy="1928813"/>
              <a:chOff x="3003" y="1263"/>
              <a:chExt cx="2678" cy="1215"/>
            </a:xfrm>
          </p:grpSpPr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7A88DE26-A510-0A4A-B4CC-440285C50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" y="1456"/>
                <a:ext cx="2662" cy="10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create segment, seq. #: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NextSeqNum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pass segment to IP (i.e., </a:t>
                </a:r>
                <a:r>
                  <a:rPr kumimoji="0" lang="ja-JP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“</a:t>
                </a:r>
                <a:r>
                  <a:rPr kumimoji="0" lang="en-US" altLang="ja-JP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send</a:t>
                </a:r>
                <a:r>
                  <a:rPr kumimoji="0" lang="ja-JP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”</a:t>
                </a:r>
                <a:r>
                  <a:rPr kumimoji="0" lang="en-US" altLang="ja-JP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NextSeqNum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 =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NextSeqNum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 + length(data)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if (timer currently not running)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    start timer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                 </a:t>
                </a:r>
              </a:p>
            </p:txBody>
          </p:sp>
          <p:sp>
            <p:nvSpPr>
              <p:cNvPr id="42" name="Text Box 13">
                <a:extLst>
                  <a:ext uri="{FF2B5EF4-FFF2-40B4-BE49-F238E27FC236}">
                    <a16:creationId xmlns:a16="http://schemas.microsoft.com/office/drawing/2014/main" id="{CEB8FD90-4E39-F042-9DE2-7DF5161F8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1263"/>
                <a:ext cx="22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data received from application above</a:t>
                </a: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56FB6C1C-68FD-F84A-9A69-D2A395C7F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1490"/>
                <a:ext cx="1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AA519815-C838-5845-89FD-C86F92C30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518837"/>
              <a:ext cx="1254125" cy="1258888"/>
            </a:xfrm>
            <a:custGeom>
              <a:avLst/>
              <a:gdLst>
                <a:gd name="T0" fmla="*/ 2147483647 w 1052"/>
                <a:gd name="T1" fmla="*/ 2147483647 h 990"/>
                <a:gd name="T2" fmla="*/ 2147483647 w 1052"/>
                <a:gd name="T3" fmla="*/ 2147483647 h 990"/>
                <a:gd name="T4" fmla="*/ 2147483647 w 1052"/>
                <a:gd name="T5" fmla="*/ 2147483647 h 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2" h="990">
                  <a:moveTo>
                    <a:pt x="26" y="825"/>
                  </a:moveTo>
                  <a:cubicBezTo>
                    <a:pt x="0" y="569"/>
                    <a:pt x="98" y="0"/>
                    <a:pt x="575" y="386"/>
                  </a:cubicBezTo>
                  <a:cubicBezTo>
                    <a:pt x="1052" y="772"/>
                    <a:pt x="404" y="968"/>
                    <a:pt x="208" y="99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" name="Freeform 27">
            <a:extLst>
              <a:ext uri="{FF2B5EF4-FFF2-40B4-BE49-F238E27FC236}">
                <a16:creationId xmlns:a16="http://schemas.microsoft.com/office/drawing/2014/main" id="{EB1F0479-6BD0-D543-90D5-7AFE90D621A1}"/>
              </a:ext>
            </a:extLst>
          </p:cNvPr>
          <p:cNvSpPr>
            <a:spLocks/>
          </p:cNvSpPr>
          <p:nvPr/>
        </p:nvSpPr>
        <p:spPr bwMode="auto">
          <a:xfrm rot="4468137">
            <a:off x="6174581" y="2991244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Freeform 28">
            <a:extLst>
              <a:ext uri="{FF2B5EF4-FFF2-40B4-BE49-F238E27FC236}">
                <a16:creationId xmlns:a16="http://schemas.microsoft.com/office/drawing/2014/main" id="{2E63ACF7-EE89-E746-B66A-29ADCFBB70D8}"/>
              </a:ext>
            </a:extLst>
          </p:cNvPr>
          <p:cNvSpPr>
            <a:spLocks/>
          </p:cNvSpPr>
          <p:nvPr/>
        </p:nvSpPr>
        <p:spPr bwMode="auto">
          <a:xfrm rot="10674503">
            <a:off x="4116387" y="3490512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 FSM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 47">
            <a:extLst>
              <a:ext uri="{FF2B5EF4-FFF2-40B4-BE49-F238E27FC236}">
                <a16:creationId xmlns:a16="http://schemas.microsoft.com/office/drawing/2014/main" id="{D32D3A7A-DE7E-7946-95CC-B1FBA3F3EDA8}"/>
              </a:ext>
            </a:extLst>
          </p:cNvPr>
          <p:cNvGrpSpPr>
            <a:grpSpLocks/>
          </p:cNvGrpSpPr>
          <p:nvPr/>
        </p:nvGrpSpPr>
        <p:grpSpPr bwMode="auto">
          <a:xfrm>
            <a:off x="4909203" y="1183947"/>
            <a:ext cx="876300" cy="827087"/>
            <a:chOff x="1778" y="1720"/>
            <a:chExt cx="722" cy="642"/>
          </a:xfrm>
        </p:grpSpPr>
        <p:sp>
          <p:nvSpPr>
            <p:cNvPr id="115" name="Oval 41">
              <a:extLst>
                <a:ext uri="{FF2B5EF4-FFF2-40B4-BE49-F238E27FC236}">
                  <a16:creationId xmlns:a16="http://schemas.microsoft.com/office/drawing/2014/main" id="{5748C2EC-7FEC-AF47-A3BE-7EE9BBE75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Oval 42">
              <a:extLst>
                <a:ext uri="{FF2B5EF4-FFF2-40B4-BE49-F238E27FC236}">
                  <a16:creationId xmlns:a16="http://schemas.microsoft.com/office/drawing/2014/main" id="{AD2EDB37-6C4A-ED4D-AC5C-E68CCE50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7" name="Text Box 43">
            <a:extLst>
              <a:ext uri="{FF2B5EF4-FFF2-40B4-BE49-F238E27FC236}">
                <a16:creationId xmlns:a16="http://schemas.microsoft.com/office/drawing/2014/main" id="{DC80B258-8B6C-724F-A263-EC13CE80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440" y="1404609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closed</a:t>
            </a:r>
          </a:p>
        </p:txBody>
      </p:sp>
      <p:sp>
        <p:nvSpPr>
          <p:cNvPr id="118" name="Text Box 46">
            <a:extLst>
              <a:ext uri="{FF2B5EF4-FFF2-40B4-BE49-F238E27FC236}">
                <a16:creationId xmlns:a16="http://schemas.microsoft.com/office/drawing/2014/main" id="{59F95A1A-E024-5B48-87C9-32EC6493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80" y="245103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</a:p>
        </p:txBody>
      </p:sp>
      <p:grpSp>
        <p:nvGrpSpPr>
          <p:cNvPr id="119" name="Group 48">
            <a:extLst>
              <a:ext uri="{FF2B5EF4-FFF2-40B4-BE49-F238E27FC236}">
                <a16:creationId xmlns:a16="http://schemas.microsoft.com/office/drawing/2014/main" id="{6B805300-F5BE-0B46-B02D-B273205BCD9B}"/>
              </a:ext>
            </a:extLst>
          </p:cNvPr>
          <p:cNvGrpSpPr>
            <a:grpSpLocks/>
          </p:cNvGrpSpPr>
          <p:nvPr/>
        </p:nvGrpSpPr>
        <p:grpSpPr bwMode="auto">
          <a:xfrm>
            <a:off x="4876204" y="3541092"/>
            <a:ext cx="876300" cy="827088"/>
            <a:chOff x="1778" y="1720"/>
            <a:chExt cx="722" cy="642"/>
          </a:xfrm>
        </p:grpSpPr>
        <p:sp>
          <p:nvSpPr>
            <p:cNvPr id="120" name="Oval 49">
              <a:extLst>
                <a:ext uri="{FF2B5EF4-FFF2-40B4-BE49-F238E27FC236}">
                  <a16:creationId xmlns:a16="http://schemas.microsoft.com/office/drawing/2014/main" id="{CB61B549-FBF2-5340-A179-21012EFD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Oval 50">
              <a:extLst>
                <a:ext uri="{FF2B5EF4-FFF2-40B4-BE49-F238E27FC236}">
                  <a16:creationId xmlns:a16="http://schemas.microsoft.com/office/drawing/2014/main" id="{0314F13B-55F9-2D4D-A0FB-1DDCD492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2" name="Text Box 51">
            <a:extLst>
              <a:ext uri="{FF2B5EF4-FFF2-40B4-BE49-F238E27FC236}">
                <a16:creationId xmlns:a16="http://schemas.microsoft.com/office/drawing/2014/main" id="{6C2EAFF7-F4D3-D944-B647-05ABA67B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941" y="3761755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86C03AF1-494B-4C49-99EF-6D5544194676}"/>
              </a:ext>
            </a:extLst>
          </p:cNvPr>
          <p:cNvGrpSpPr>
            <a:grpSpLocks/>
          </p:cNvGrpSpPr>
          <p:nvPr/>
        </p:nvGrpSpPr>
        <p:grpSpPr bwMode="auto">
          <a:xfrm>
            <a:off x="2780646" y="4286295"/>
            <a:ext cx="876300" cy="827087"/>
            <a:chOff x="1778" y="1720"/>
            <a:chExt cx="722" cy="642"/>
          </a:xfrm>
        </p:grpSpPr>
        <p:sp>
          <p:nvSpPr>
            <p:cNvPr id="124" name="Oval 53">
              <a:extLst>
                <a:ext uri="{FF2B5EF4-FFF2-40B4-BE49-F238E27FC236}">
                  <a16:creationId xmlns:a16="http://schemas.microsoft.com/office/drawing/2014/main" id="{3585FD29-C41D-DF4E-9358-888387FA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Oval 54">
              <a:extLst>
                <a:ext uri="{FF2B5EF4-FFF2-40B4-BE49-F238E27FC236}">
                  <a16:creationId xmlns:a16="http://schemas.microsoft.com/office/drawing/2014/main" id="{8C6EA2B0-8871-7B4E-973E-37803626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6" name="Text Box 55">
            <a:extLst>
              <a:ext uri="{FF2B5EF4-FFF2-40B4-BE49-F238E27FC236}">
                <a16:creationId xmlns:a16="http://schemas.microsoft.com/office/drawing/2014/main" id="{00E5D84C-357F-4649-A7ED-D53BBF9A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133" y="4484732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SYN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rcvd</a:t>
            </a:r>
          </a:p>
        </p:txBody>
      </p:sp>
      <p:grpSp>
        <p:nvGrpSpPr>
          <p:cNvPr id="127" name="Group 56">
            <a:extLst>
              <a:ext uri="{FF2B5EF4-FFF2-40B4-BE49-F238E27FC236}">
                <a16:creationId xmlns:a16="http://schemas.microsoft.com/office/drawing/2014/main" id="{FB88499E-7AA7-B845-9485-5596F7C6E586}"/>
              </a:ext>
            </a:extLst>
          </p:cNvPr>
          <p:cNvGrpSpPr>
            <a:grpSpLocks/>
          </p:cNvGrpSpPr>
          <p:nvPr/>
        </p:nvGrpSpPr>
        <p:grpSpPr bwMode="auto">
          <a:xfrm>
            <a:off x="6337953" y="4127172"/>
            <a:ext cx="876300" cy="827087"/>
            <a:chOff x="1778" y="1720"/>
            <a:chExt cx="722" cy="642"/>
          </a:xfrm>
        </p:grpSpPr>
        <p:sp>
          <p:nvSpPr>
            <p:cNvPr id="128" name="Oval 57">
              <a:extLst>
                <a:ext uri="{FF2B5EF4-FFF2-40B4-BE49-F238E27FC236}">
                  <a16:creationId xmlns:a16="http://schemas.microsoft.com/office/drawing/2014/main" id="{65C5240C-BEA1-E047-A276-08C8AD2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Oval 58">
              <a:extLst>
                <a:ext uri="{FF2B5EF4-FFF2-40B4-BE49-F238E27FC236}">
                  <a16:creationId xmlns:a16="http://schemas.microsoft.com/office/drawing/2014/main" id="{4942FFF6-5901-DC45-BE2D-6821DAED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0" name="Text Box 59">
            <a:extLst>
              <a:ext uri="{FF2B5EF4-FFF2-40B4-BE49-F238E27FC236}">
                <a16:creationId xmlns:a16="http://schemas.microsoft.com/office/drawing/2014/main" id="{A8FC58C2-2277-364B-9BA0-DB9864FE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440" y="4325609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SYN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sent</a:t>
            </a:r>
          </a:p>
        </p:txBody>
      </p:sp>
      <p:grpSp>
        <p:nvGrpSpPr>
          <p:cNvPr id="131" name="Group 60">
            <a:extLst>
              <a:ext uri="{FF2B5EF4-FFF2-40B4-BE49-F238E27FC236}">
                <a16:creationId xmlns:a16="http://schemas.microsoft.com/office/drawing/2014/main" id="{04CD4EEA-F731-974D-8D21-074CFF1FA3BB}"/>
              </a:ext>
            </a:extLst>
          </p:cNvPr>
          <p:cNvGrpSpPr>
            <a:grpSpLocks/>
          </p:cNvGrpSpPr>
          <p:nvPr/>
        </p:nvGrpSpPr>
        <p:grpSpPr bwMode="auto">
          <a:xfrm>
            <a:off x="4904440" y="4998709"/>
            <a:ext cx="876300" cy="827088"/>
            <a:chOff x="1778" y="1720"/>
            <a:chExt cx="722" cy="642"/>
          </a:xfrm>
        </p:grpSpPr>
        <p:sp>
          <p:nvSpPr>
            <p:cNvPr id="132" name="Oval 61">
              <a:extLst>
                <a:ext uri="{FF2B5EF4-FFF2-40B4-BE49-F238E27FC236}">
                  <a16:creationId xmlns:a16="http://schemas.microsoft.com/office/drawing/2014/main" id="{6CC78D2C-734E-B349-9B0C-BF852E5B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62">
              <a:extLst>
                <a:ext uri="{FF2B5EF4-FFF2-40B4-BE49-F238E27FC236}">
                  <a16:creationId xmlns:a16="http://schemas.microsoft.com/office/drawing/2014/main" id="{9F55D39F-EF68-C54A-8ED1-3B063B01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4" name="Text Box 63">
            <a:extLst>
              <a:ext uri="{FF2B5EF4-FFF2-40B4-BE49-F238E27FC236}">
                <a16:creationId xmlns:a16="http://schemas.microsoft.com/office/drawing/2014/main" id="{D8DA0075-4FB6-604B-8EE5-928070CF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340" y="5286047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135" name="Text Box 66">
            <a:extLst>
              <a:ext uri="{FF2B5EF4-FFF2-40B4-BE49-F238E27FC236}">
                <a16:creationId xmlns:a16="http://schemas.microsoft.com/office/drawing/2014/main" id="{8094123F-EAAB-BD40-AE92-A31E1CBC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778" y="2476652"/>
            <a:ext cx="55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id="{5F6120DE-1D54-8349-98D1-475C16424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903" y="3152854"/>
            <a:ext cx="39382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7" name="Text Box 68">
            <a:extLst>
              <a:ext uri="{FF2B5EF4-FFF2-40B4-BE49-F238E27FC236}">
                <a16:creationId xmlns:a16="http://schemas.microsoft.com/office/drawing/2014/main" id="{4DDD1946-5DBE-DD4F-B9A2-10EA77285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650" y="3204367"/>
            <a:ext cx="1410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SYN(seq=x)</a:t>
            </a:r>
          </a:p>
        </p:txBody>
      </p:sp>
      <p:sp>
        <p:nvSpPr>
          <p:cNvPr id="138" name="Freeform 69">
            <a:extLst>
              <a:ext uri="{FF2B5EF4-FFF2-40B4-BE49-F238E27FC236}">
                <a16:creationId xmlns:a16="http://schemas.microsoft.com/office/drawing/2014/main" id="{3225F036-B87C-9E44-9BA0-81F4CD6463ED}"/>
              </a:ext>
            </a:extLst>
          </p:cNvPr>
          <p:cNvSpPr>
            <a:spLocks/>
          </p:cNvSpPr>
          <p:nvPr/>
        </p:nvSpPr>
        <p:spPr bwMode="auto">
          <a:xfrm>
            <a:off x="5801378" y="1664959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Line 70">
            <a:extLst>
              <a:ext uri="{FF2B5EF4-FFF2-40B4-BE49-F238E27FC236}">
                <a16:creationId xmlns:a16="http://schemas.microsoft.com/office/drawing/2014/main" id="{FB2DED8F-FC9D-0548-A789-B4D985966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378" y="2071358"/>
            <a:ext cx="0" cy="14697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71">
            <a:extLst>
              <a:ext uri="{FF2B5EF4-FFF2-40B4-BE49-F238E27FC236}">
                <a16:creationId xmlns:a16="http://schemas.microsoft.com/office/drawing/2014/main" id="{AC3B6192-8FE1-6842-B032-95A6C8CA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394" y="1852065"/>
            <a:ext cx="4192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sp>
        <p:nvSpPr>
          <p:cNvPr id="141" name="Line 72">
            <a:extLst>
              <a:ext uri="{FF2B5EF4-FFF2-40B4-BE49-F238E27FC236}">
                <a16:creationId xmlns:a16="http://schemas.microsoft.com/office/drawing/2014/main" id="{0141FAE2-B820-734C-A148-BAB67BF9C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741" y="2476652"/>
            <a:ext cx="315445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Freeform 73">
            <a:extLst>
              <a:ext uri="{FF2B5EF4-FFF2-40B4-BE49-F238E27FC236}">
                <a16:creationId xmlns:a16="http://schemas.microsoft.com/office/drawing/2014/main" id="{10489FEC-0A29-EF40-8F9E-A623E6CC5E7F}"/>
              </a:ext>
            </a:extLst>
          </p:cNvPr>
          <p:cNvSpPr>
            <a:spLocks/>
          </p:cNvSpPr>
          <p:nvPr/>
        </p:nvSpPr>
        <p:spPr bwMode="auto">
          <a:xfrm>
            <a:off x="3187433" y="3972565"/>
            <a:ext cx="1579563" cy="283385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Text Box 74">
            <a:extLst>
              <a:ext uri="{FF2B5EF4-FFF2-40B4-BE49-F238E27FC236}">
                <a16:creationId xmlns:a16="http://schemas.microsoft.com/office/drawing/2014/main" id="{13B5B3BA-5D9C-1441-872F-9C0A9CC4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196" y="2905517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SYN(x)</a:t>
            </a:r>
          </a:p>
        </p:txBody>
      </p:sp>
      <p:sp>
        <p:nvSpPr>
          <p:cNvPr id="144" name="Line 75">
            <a:extLst>
              <a:ext uri="{FF2B5EF4-FFF2-40B4-BE49-F238E27FC236}">
                <a16:creationId xmlns:a16="http://schemas.microsoft.com/office/drawing/2014/main" id="{094959C2-07B8-5E48-B332-E495535C3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008" y="3267740"/>
            <a:ext cx="196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5" name="Text Box 76">
            <a:extLst>
              <a:ext uri="{FF2B5EF4-FFF2-40B4-BE49-F238E27FC236}">
                <a16:creationId xmlns:a16="http://schemas.microsoft.com/office/drawing/2014/main" id="{180303F6-C422-7741-9E0C-1BD5BC561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394" y="3064442"/>
            <a:ext cx="3442821" cy="94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SYNACK(seq=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y,ACKnum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=x+1)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create new socket for communication back to client</a:t>
            </a:r>
          </a:p>
        </p:txBody>
      </p:sp>
      <p:sp>
        <p:nvSpPr>
          <p:cNvPr id="146" name="Freeform 77">
            <a:extLst>
              <a:ext uri="{FF2B5EF4-FFF2-40B4-BE49-F238E27FC236}">
                <a16:creationId xmlns:a16="http://schemas.microsoft.com/office/drawing/2014/main" id="{4B99D110-9770-ED45-9518-558D2EB47C3E}"/>
              </a:ext>
            </a:extLst>
          </p:cNvPr>
          <p:cNvSpPr>
            <a:spLocks/>
          </p:cNvSpPr>
          <p:nvPr/>
        </p:nvSpPr>
        <p:spPr bwMode="auto">
          <a:xfrm flipV="1">
            <a:off x="3187433" y="5174744"/>
            <a:ext cx="1656682" cy="212901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Freeform 78">
            <a:extLst>
              <a:ext uri="{FF2B5EF4-FFF2-40B4-BE49-F238E27FC236}">
                <a16:creationId xmlns:a16="http://schemas.microsoft.com/office/drawing/2014/main" id="{DB5EA16C-A12D-C044-A72D-B0210756DC58}"/>
              </a:ext>
            </a:extLst>
          </p:cNvPr>
          <p:cNvSpPr>
            <a:spLocks/>
          </p:cNvSpPr>
          <p:nvPr/>
        </p:nvSpPr>
        <p:spPr bwMode="auto">
          <a:xfrm flipH="1" flipV="1">
            <a:off x="5831540" y="5032047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7B1028-921D-4746-B3B2-6DDD7CA83040}"/>
              </a:ext>
            </a:extLst>
          </p:cNvPr>
          <p:cNvGrpSpPr/>
          <p:nvPr/>
        </p:nvGrpSpPr>
        <p:grpSpPr>
          <a:xfrm>
            <a:off x="6804625" y="4883585"/>
            <a:ext cx="3334567" cy="1077738"/>
            <a:chOff x="7127280" y="4908222"/>
            <a:chExt cx="3334567" cy="1077738"/>
          </a:xfrm>
        </p:grpSpPr>
        <p:sp>
          <p:nvSpPr>
            <p:cNvPr id="148" name="Text Box 79">
              <a:extLst>
                <a:ext uri="{FF2B5EF4-FFF2-40B4-BE49-F238E27FC236}">
                  <a16:creationId xmlns:a16="http://schemas.microsoft.com/office/drawing/2014/main" id="{C3EE0DDD-B70D-5E4A-8927-9657C7346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7280" y="4908222"/>
              <a:ext cx="3334567" cy="760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SYNACK(seq=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y,ACKnum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=x+1)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80">
              <a:extLst>
                <a:ext uri="{FF2B5EF4-FFF2-40B4-BE49-F238E27FC236}">
                  <a16:creationId xmlns:a16="http://schemas.microsoft.com/office/drawing/2014/main" id="{257BF084-311A-1543-BE3E-DCB26E6C8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2381" y="5430091"/>
              <a:ext cx="2528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Text Box 81">
              <a:extLst>
                <a:ext uri="{FF2B5EF4-FFF2-40B4-BE49-F238E27FC236}">
                  <a16:creationId xmlns:a16="http://schemas.microsoft.com/office/drawing/2014/main" id="{BD67B0E7-150E-F54B-9546-874563D01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177" y="5225752"/>
              <a:ext cx="2214068" cy="760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ACK(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ACKnum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=y+1)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27D72-6843-7F44-83D3-693897AF0C2B}"/>
              </a:ext>
            </a:extLst>
          </p:cNvPr>
          <p:cNvGrpSpPr/>
          <p:nvPr/>
        </p:nvGrpSpPr>
        <p:grpSpPr>
          <a:xfrm>
            <a:off x="2515129" y="5328824"/>
            <a:ext cx="2214068" cy="798513"/>
            <a:chOff x="1893200" y="5293984"/>
            <a:chExt cx="2214068" cy="798513"/>
          </a:xfrm>
        </p:grpSpPr>
        <p:sp>
          <p:nvSpPr>
            <p:cNvPr id="151" name="Line 82">
              <a:extLst>
                <a:ext uri="{FF2B5EF4-FFF2-40B4-BE49-F238E27FC236}">
                  <a16:creationId xmlns:a16="http://schemas.microsoft.com/office/drawing/2014/main" id="{08C24CBB-D78B-2D4E-9B44-BE4E1CB0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578" y="5760709"/>
              <a:ext cx="196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Text Box 83">
              <a:extLst>
                <a:ext uri="{FF2B5EF4-FFF2-40B4-BE49-F238E27FC236}">
                  <a16:creationId xmlns:a16="http://schemas.microsoft.com/office/drawing/2014/main" id="{E2FCB0E5-7633-2449-BCDB-555323A3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200" y="5293984"/>
              <a:ext cx="221406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ACK(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ACKnum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=y+1)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84">
              <a:extLst>
                <a:ext uri="{FF2B5EF4-FFF2-40B4-BE49-F238E27FC236}">
                  <a16:creationId xmlns:a16="http://schemas.microsoft.com/office/drawing/2014/main" id="{D889C564-1E93-3C48-97E5-D7F1314E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778" y="5725784"/>
              <a:ext cx="3413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9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E6585-2A18-1F4F-9394-FF8BABB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TCP connection</a:t>
            </a:r>
          </a:p>
        </p:txBody>
      </p:sp>
      <p:sp>
        <p:nvSpPr>
          <p:cNvPr id="95" name="Line 4">
            <a:extLst>
              <a:ext uri="{FF2B5EF4-FFF2-40B4-BE49-F238E27FC236}">
                <a16:creationId xmlns:a16="http://schemas.microsoft.com/office/drawing/2014/main" id="{ED3C9E53-E917-264F-9AE5-C80DF1434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004" y="2059231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" name="Line 10">
            <a:extLst>
              <a:ext uri="{FF2B5EF4-FFF2-40B4-BE49-F238E27FC236}">
                <a16:creationId xmlns:a16="http://schemas.microsoft.com/office/drawing/2014/main" id="{B19F0AE6-F0E1-CF46-BE1E-BC4A7C0DE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0216" y="2129081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7" name="Group 74">
            <a:extLst>
              <a:ext uri="{FF2B5EF4-FFF2-40B4-BE49-F238E27FC236}">
                <a16:creationId xmlns:a16="http://schemas.microsoft.com/office/drawing/2014/main" id="{18F6BCAD-8E7F-C444-9307-8440033F1A57}"/>
              </a:ext>
            </a:extLst>
          </p:cNvPr>
          <p:cNvGrpSpPr>
            <a:grpSpLocks/>
          </p:cNvGrpSpPr>
          <p:nvPr/>
        </p:nvGrpSpPr>
        <p:grpSpPr bwMode="auto">
          <a:xfrm>
            <a:off x="2413654" y="2740268"/>
            <a:ext cx="1335087" cy="854075"/>
            <a:chOff x="343" y="1740"/>
            <a:chExt cx="841" cy="538"/>
          </a:xfrm>
        </p:grpSpPr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63E607F0-3252-5F49-BC54-E2F33A2A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FIN_WAIT_2</a:t>
              </a:r>
            </a:p>
          </p:txBody>
        </p:sp>
        <p:sp>
          <p:nvSpPr>
            <p:cNvPr id="99" name="Line 35">
              <a:extLst>
                <a:ext uri="{FF2B5EF4-FFF2-40B4-BE49-F238E27FC236}">
                  <a16:creationId xmlns:a16="http://schemas.microsoft.com/office/drawing/2014/main" id="{856CD725-F171-5441-A0D7-4C298AFE6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0" name="Group 73">
            <a:extLst>
              <a:ext uri="{FF2B5EF4-FFF2-40B4-BE49-F238E27FC236}">
                <a16:creationId xmlns:a16="http://schemas.microsoft.com/office/drawing/2014/main" id="{CA9AB373-D7FB-104F-823D-FB453AEBA6E0}"/>
              </a:ext>
            </a:extLst>
          </p:cNvPr>
          <p:cNvGrpSpPr>
            <a:grpSpLocks/>
          </p:cNvGrpSpPr>
          <p:nvPr/>
        </p:nvGrpSpPr>
        <p:grpSpPr bwMode="auto">
          <a:xfrm>
            <a:off x="9044641" y="2079868"/>
            <a:ext cx="1390650" cy="960438"/>
            <a:chOff x="4520" y="1324"/>
            <a:chExt cx="876" cy="605"/>
          </a:xfrm>
        </p:grpSpPr>
        <p:sp>
          <p:nvSpPr>
            <p:cNvPr id="101" name="Text Box 37">
              <a:extLst>
                <a:ext uri="{FF2B5EF4-FFF2-40B4-BE49-F238E27FC236}">
                  <a16:creationId xmlns:a16="http://schemas.microsoft.com/office/drawing/2014/main" id="{AFAA3F88-36B1-1C46-9B7D-4BDF5717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CLOSE_WAIT</a:t>
              </a:r>
            </a:p>
          </p:txBody>
        </p:sp>
        <p:sp>
          <p:nvSpPr>
            <p:cNvPr id="102" name="Line 38">
              <a:extLst>
                <a:ext uri="{FF2B5EF4-FFF2-40B4-BE49-F238E27FC236}">
                  <a16:creationId xmlns:a16="http://schemas.microsoft.com/office/drawing/2014/main" id="{CC0AE442-13D5-954F-9CCE-3D44EBC5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3" name="Group 75">
            <a:extLst>
              <a:ext uri="{FF2B5EF4-FFF2-40B4-BE49-F238E27FC236}">
                <a16:creationId xmlns:a16="http://schemas.microsoft.com/office/drawing/2014/main" id="{76946121-D548-F74C-A1D3-59BD06B7A682}"/>
              </a:ext>
            </a:extLst>
          </p:cNvPr>
          <p:cNvGrpSpPr>
            <a:grpSpLocks/>
          </p:cNvGrpSpPr>
          <p:nvPr/>
        </p:nvGrpSpPr>
        <p:grpSpPr bwMode="auto">
          <a:xfrm>
            <a:off x="5382279" y="3848343"/>
            <a:ext cx="2495550" cy="579438"/>
            <a:chOff x="2213" y="2438"/>
            <a:chExt cx="1572" cy="365"/>
          </a:xfrm>
        </p:grpSpPr>
        <p:sp>
          <p:nvSpPr>
            <p:cNvPr id="104" name="Line 41">
              <a:extLst>
                <a:ext uri="{FF2B5EF4-FFF2-40B4-BE49-F238E27FC236}">
                  <a16:creationId xmlns:a16="http://schemas.microsoft.com/office/drawing/2014/main" id="{98F4F276-7614-C14A-9C9D-EC8645AE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" name="Rectangle 42">
              <a:extLst>
                <a:ext uri="{FF2B5EF4-FFF2-40B4-BE49-F238E27FC236}">
                  <a16:creationId xmlns:a16="http://schemas.microsoft.com/office/drawing/2014/main" id="{2C2B84BB-C6E7-E945-988B-EF1EC799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7660FDEF-659D-A144-BC1C-74CB0FE43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seq=y</a:t>
              </a:r>
            </a:p>
          </p:txBody>
        </p:sp>
      </p:grpSp>
      <p:grpSp>
        <p:nvGrpSpPr>
          <p:cNvPr id="107" name="Group 80">
            <a:extLst>
              <a:ext uri="{FF2B5EF4-FFF2-40B4-BE49-F238E27FC236}">
                <a16:creationId xmlns:a16="http://schemas.microsoft.com/office/drawing/2014/main" id="{3C6E9517-228F-F646-BE97-B0F42F01CF2F}"/>
              </a:ext>
            </a:extLst>
          </p:cNvPr>
          <p:cNvGrpSpPr>
            <a:grpSpLocks/>
          </p:cNvGrpSpPr>
          <p:nvPr/>
        </p:nvGrpSpPr>
        <p:grpSpPr bwMode="auto">
          <a:xfrm>
            <a:off x="5412441" y="4556368"/>
            <a:ext cx="2508250" cy="582613"/>
            <a:chOff x="2232" y="2884"/>
            <a:chExt cx="1580" cy="367"/>
          </a:xfrm>
        </p:grpSpPr>
        <p:sp>
          <p:nvSpPr>
            <p:cNvPr id="108" name="Line 44">
              <a:extLst>
                <a:ext uri="{FF2B5EF4-FFF2-40B4-BE49-F238E27FC236}">
                  <a16:creationId xmlns:a16="http://schemas.microsoft.com/office/drawing/2014/main" id="{B2E325DC-266A-E04B-99CF-3336AA0B2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675FC7AA-5181-014C-8F25-2AA59FE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AF123A9D-4677-1E46-9BD3-FF95D1D7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ACKnum=y+1</a:t>
              </a:r>
            </a:p>
          </p:txBody>
        </p:sp>
      </p:grp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F8C975AA-022F-9047-AE41-32435BEC092D}"/>
              </a:ext>
            </a:extLst>
          </p:cNvPr>
          <p:cNvGrpSpPr>
            <a:grpSpLocks/>
          </p:cNvGrpSpPr>
          <p:nvPr/>
        </p:nvGrpSpPr>
        <p:grpSpPr bwMode="auto">
          <a:xfrm>
            <a:off x="3959879" y="2879968"/>
            <a:ext cx="4930775" cy="854075"/>
            <a:chOff x="1317" y="1828"/>
            <a:chExt cx="3106" cy="538"/>
          </a:xfrm>
        </p:grpSpPr>
        <p:sp>
          <p:nvSpPr>
            <p:cNvPr id="112" name="Line 13">
              <a:extLst>
                <a:ext uri="{FF2B5EF4-FFF2-40B4-BE49-F238E27FC236}">
                  <a16:creationId xmlns:a16="http://schemas.microsoft.com/office/drawing/2014/main" id="{1134B78B-9B76-184C-B906-5A54448AE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Rectangle 14">
              <a:extLst>
                <a:ext uri="{FF2B5EF4-FFF2-40B4-BE49-F238E27FC236}">
                  <a16:creationId xmlns:a16="http://schemas.microsoft.com/office/drawing/2014/main" id="{18D2E5DB-705F-434F-8D6A-A9751764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4" name="Text Box 15">
              <a:extLst>
                <a:ext uri="{FF2B5EF4-FFF2-40B4-BE49-F238E27FC236}">
                  <a16:creationId xmlns:a16="http://schemas.microsoft.com/office/drawing/2014/main" id="{C5FC1E37-42AF-CC47-A252-1B970EB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ACKbit=1; ACKnum=x+1</a:t>
              </a:r>
            </a:p>
          </p:txBody>
        </p:sp>
        <p:sp>
          <p:nvSpPr>
            <p:cNvPr id="115" name="Text Box 21">
              <a:extLst>
                <a:ext uri="{FF2B5EF4-FFF2-40B4-BE49-F238E27FC236}">
                  <a16:creationId xmlns:a16="http://schemas.microsoft.com/office/drawing/2014/main" id="{4E1E3839-0226-DB4F-BA6B-2B28CD043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wait for server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</a:t>
              </a:r>
            </a:p>
          </p:txBody>
        </p:sp>
        <p:sp>
          <p:nvSpPr>
            <p:cNvPr id="116" name="Text Box 49">
              <a:extLst>
                <a:ext uri="{FF2B5EF4-FFF2-40B4-BE49-F238E27FC236}">
                  <a16:creationId xmlns:a16="http://schemas.microsoft.com/office/drawing/2014/main" id="{2C38B3FD-F2AD-DA41-8270-C22350C7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still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</p:grpSp>
      <p:grpSp>
        <p:nvGrpSpPr>
          <p:cNvPr id="117" name="Group 78">
            <a:extLst>
              <a:ext uri="{FF2B5EF4-FFF2-40B4-BE49-F238E27FC236}">
                <a16:creationId xmlns:a16="http://schemas.microsoft.com/office/drawing/2014/main" id="{C429420B-FA26-2A45-A360-CF2204C79D45}"/>
              </a:ext>
            </a:extLst>
          </p:cNvPr>
          <p:cNvGrpSpPr>
            <a:grpSpLocks/>
          </p:cNvGrpSpPr>
          <p:nvPr/>
        </p:nvGrpSpPr>
        <p:grpSpPr bwMode="auto">
          <a:xfrm>
            <a:off x="7928629" y="3010143"/>
            <a:ext cx="2501900" cy="1735138"/>
            <a:chOff x="3817" y="1910"/>
            <a:chExt cx="1576" cy="1093"/>
          </a:xfrm>
        </p:grpSpPr>
        <p:sp>
          <p:nvSpPr>
            <p:cNvPr id="118" name="Text Box 50">
              <a:extLst>
                <a:ext uri="{FF2B5EF4-FFF2-40B4-BE49-F238E27FC236}">
                  <a16:creationId xmlns:a16="http://schemas.microsoft.com/office/drawing/2014/main" id="{33070F1D-9B90-A144-ADA9-C9224552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data</a:t>
              </a:r>
            </a:p>
          </p:txBody>
        </p:sp>
        <p:grpSp>
          <p:nvGrpSpPr>
            <p:cNvPr id="119" name="Group 76">
              <a:extLst>
                <a:ext uri="{FF2B5EF4-FFF2-40B4-BE49-F238E27FC236}">
                  <a16:creationId xmlns:a16="http://schemas.microsoft.com/office/drawing/2014/main" id="{7CD8625C-1E94-DA47-B16D-490417EA4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20" name="Line 39">
                <a:extLst>
                  <a:ext uri="{FF2B5EF4-FFF2-40B4-BE49-F238E27FC236}">
                    <a16:creationId xmlns:a16="http://schemas.microsoft.com/office/drawing/2014/main" id="{3B72D76C-ECA7-8046-8DFA-EBE982AEB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1" name="Text Box 55">
                <a:extLst>
                  <a:ext uri="{FF2B5EF4-FFF2-40B4-BE49-F238E27FC236}">
                    <a16:creationId xmlns:a16="http://schemas.microsoft.com/office/drawing/2014/main" id="{39D84C53-723C-A14C-A0EA-D38B2DEE8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LAST_ACK</a:t>
                </a:r>
              </a:p>
            </p:txBody>
          </p:sp>
        </p:grpSp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98672237-A933-5840-AAEB-35E99A43D4FC}"/>
              </a:ext>
            </a:extLst>
          </p:cNvPr>
          <p:cNvGrpSpPr>
            <a:grpSpLocks/>
          </p:cNvGrpSpPr>
          <p:nvPr/>
        </p:nvGrpSpPr>
        <p:grpSpPr bwMode="auto">
          <a:xfrm>
            <a:off x="9511366" y="4191243"/>
            <a:ext cx="917575" cy="1223963"/>
            <a:chOff x="4814" y="2654"/>
            <a:chExt cx="578" cy="771"/>
          </a:xfrm>
        </p:grpSpPr>
        <p:sp>
          <p:nvSpPr>
            <p:cNvPr id="123" name="Text Box 11">
              <a:extLst>
                <a:ext uri="{FF2B5EF4-FFF2-40B4-BE49-F238E27FC236}">
                  <a16:creationId xmlns:a16="http://schemas.microsoft.com/office/drawing/2014/main" id="{CC03DA72-98EF-4C40-AAF9-6404AAB41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id="{2DAF6242-FCE3-CA4F-8E94-5C600901D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5" name="Group 77">
            <a:extLst>
              <a:ext uri="{FF2B5EF4-FFF2-40B4-BE49-F238E27FC236}">
                <a16:creationId xmlns:a16="http://schemas.microsoft.com/office/drawing/2014/main" id="{8716FBC7-F7B2-3E4B-A8DC-911681C33879}"/>
              </a:ext>
            </a:extLst>
          </p:cNvPr>
          <p:cNvGrpSpPr>
            <a:grpSpLocks/>
          </p:cNvGrpSpPr>
          <p:nvPr/>
        </p:nvGrpSpPr>
        <p:grpSpPr bwMode="auto">
          <a:xfrm>
            <a:off x="2454929" y="3583231"/>
            <a:ext cx="1400175" cy="1044575"/>
            <a:chOff x="369" y="2271"/>
            <a:chExt cx="882" cy="658"/>
          </a:xfrm>
        </p:grpSpPr>
        <p:sp>
          <p:nvSpPr>
            <p:cNvPr id="126" name="Text Box 58">
              <a:extLst>
                <a:ext uri="{FF2B5EF4-FFF2-40B4-BE49-F238E27FC236}">
                  <a16:creationId xmlns:a16="http://schemas.microsoft.com/office/drawing/2014/main" id="{0370EE93-EE28-CB41-9A79-44CD5FCB0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TIMED_WAIT</a:t>
              </a:r>
            </a:p>
          </p:txBody>
        </p:sp>
        <p:sp>
          <p:nvSpPr>
            <p:cNvPr id="127" name="Line 60">
              <a:extLst>
                <a:ext uri="{FF2B5EF4-FFF2-40B4-BE49-F238E27FC236}">
                  <a16:creationId xmlns:a16="http://schemas.microsoft.com/office/drawing/2014/main" id="{3B48B9FB-9708-0540-92A3-506581BA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8" name="Group 81">
            <a:extLst>
              <a:ext uri="{FF2B5EF4-FFF2-40B4-BE49-F238E27FC236}">
                <a16:creationId xmlns:a16="http://schemas.microsoft.com/office/drawing/2014/main" id="{297F5A45-3767-914B-A848-9F3DBE9E8973}"/>
              </a:ext>
            </a:extLst>
          </p:cNvPr>
          <p:cNvGrpSpPr>
            <a:grpSpLocks/>
          </p:cNvGrpSpPr>
          <p:nvPr/>
        </p:nvGrpSpPr>
        <p:grpSpPr bwMode="auto">
          <a:xfrm>
            <a:off x="2543829" y="4464293"/>
            <a:ext cx="2743200" cy="1768475"/>
            <a:chOff x="425" y="2826"/>
            <a:chExt cx="1728" cy="1114"/>
          </a:xfrm>
        </p:grpSpPr>
        <p:sp>
          <p:nvSpPr>
            <p:cNvPr id="129" name="Line 52">
              <a:extLst>
                <a:ext uri="{FF2B5EF4-FFF2-40B4-BE49-F238E27FC236}">
                  <a16:creationId xmlns:a16="http://schemas.microsoft.com/office/drawing/2014/main" id="{1A425BE1-7027-F44C-9194-05C89CAF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Text Box 51">
              <a:extLst>
                <a:ext uri="{FF2B5EF4-FFF2-40B4-BE49-F238E27FC236}">
                  <a16:creationId xmlns:a16="http://schemas.microsoft.com/office/drawing/2014/main" id="{B9DE3C9B-20ED-E544-82B3-6C57D83B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timed wait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for 2*max 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segment lifetime</a:t>
              </a: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58D5E89D-DF4E-4A46-B48C-C5652B9EF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Line 54">
              <a:extLst>
                <a:ext uri="{FF2B5EF4-FFF2-40B4-BE49-F238E27FC236}">
                  <a16:creationId xmlns:a16="http://schemas.microsoft.com/office/drawing/2014/main" id="{686D6997-8DDA-0743-A8AD-E9968F7C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" name="Text Box 59">
              <a:extLst>
                <a:ext uri="{FF2B5EF4-FFF2-40B4-BE49-F238E27FC236}">
                  <a16:creationId xmlns:a16="http://schemas.microsoft.com/office/drawing/2014/main" id="{7CE5D92F-DD8C-9F4B-8EAB-8C454B58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CLOSED</a:t>
              </a:r>
            </a:p>
          </p:txBody>
        </p:sp>
        <p:sp>
          <p:nvSpPr>
            <p:cNvPr id="134" name="Line 61">
              <a:extLst>
                <a:ext uri="{FF2B5EF4-FFF2-40B4-BE49-F238E27FC236}">
                  <a16:creationId xmlns:a16="http://schemas.microsoft.com/office/drawing/2014/main" id="{A6E76601-86C1-6B4E-986E-53F4D8B2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5" name="Group 71">
            <a:extLst>
              <a:ext uri="{FF2B5EF4-FFF2-40B4-BE49-F238E27FC236}">
                <a16:creationId xmlns:a16="http://schemas.microsoft.com/office/drawing/2014/main" id="{856F911C-0662-FC4D-8D88-E4796EB8EB50}"/>
              </a:ext>
            </a:extLst>
          </p:cNvPr>
          <p:cNvGrpSpPr>
            <a:grpSpLocks/>
          </p:cNvGrpSpPr>
          <p:nvPr/>
        </p:nvGrpSpPr>
        <p:grpSpPr bwMode="auto">
          <a:xfrm>
            <a:off x="2420004" y="2024306"/>
            <a:ext cx="1335087" cy="700087"/>
            <a:chOff x="347" y="1289"/>
            <a:chExt cx="841" cy="441"/>
          </a:xfrm>
        </p:grpSpPr>
        <p:sp>
          <p:nvSpPr>
            <p:cNvPr id="136" name="Text Box 31">
              <a:extLst>
                <a:ext uri="{FF2B5EF4-FFF2-40B4-BE49-F238E27FC236}">
                  <a16:creationId xmlns:a16="http://schemas.microsoft.com/office/drawing/2014/main" id="{7C6B5CE0-27BC-EA41-AE44-47F87323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FIN_WAIT_1</a:t>
              </a:r>
            </a:p>
          </p:txBody>
        </p:sp>
        <p:sp>
          <p:nvSpPr>
            <p:cNvPr id="137" name="Line 32">
              <a:extLst>
                <a:ext uri="{FF2B5EF4-FFF2-40B4-BE49-F238E27FC236}">
                  <a16:creationId xmlns:a16="http://schemas.microsoft.com/office/drawing/2014/main" id="{68F9AC03-ACD1-8148-B2AA-D99567B0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8" name="Group 70">
            <a:extLst>
              <a:ext uri="{FF2B5EF4-FFF2-40B4-BE49-F238E27FC236}">
                <a16:creationId xmlns:a16="http://schemas.microsoft.com/office/drawing/2014/main" id="{2AC3B819-5CDB-E34D-A991-B4A5AEE2742D}"/>
              </a:ext>
            </a:extLst>
          </p:cNvPr>
          <p:cNvGrpSpPr>
            <a:grpSpLocks/>
          </p:cNvGrpSpPr>
          <p:nvPr/>
        </p:nvGrpSpPr>
        <p:grpSpPr bwMode="auto">
          <a:xfrm>
            <a:off x="3074054" y="2078281"/>
            <a:ext cx="4775200" cy="1014412"/>
            <a:chOff x="759" y="1323"/>
            <a:chExt cx="3008" cy="639"/>
          </a:xfrm>
        </p:grpSpPr>
        <p:sp>
          <p:nvSpPr>
            <p:cNvPr id="139" name="Line 6">
              <a:extLst>
                <a:ext uri="{FF2B5EF4-FFF2-40B4-BE49-F238E27FC236}">
                  <a16:creationId xmlns:a16="http://schemas.microsoft.com/office/drawing/2014/main" id="{8563C9BC-E8BF-4B4B-B9E5-BA16D704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0" name="Rectangle 7">
              <a:extLst>
                <a:ext uri="{FF2B5EF4-FFF2-40B4-BE49-F238E27FC236}">
                  <a16:creationId xmlns:a16="http://schemas.microsoft.com/office/drawing/2014/main" id="{93164DA6-D19F-EC4A-8FED-DFEAF03B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1" name="Text Box 8">
              <a:extLst>
                <a:ext uri="{FF2B5EF4-FFF2-40B4-BE49-F238E27FC236}">
                  <a16:creationId xmlns:a16="http://schemas.microsoft.com/office/drawing/2014/main" id="{9FBC4446-D43E-8446-97FA-47F23591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FINbit=1, seq=x</a:t>
              </a:r>
            </a:p>
          </p:txBody>
        </p:sp>
        <p:sp>
          <p:nvSpPr>
            <p:cNvPr id="142" name="Text Box 9">
              <a:extLst>
                <a:ext uri="{FF2B5EF4-FFF2-40B4-BE49-F238E27FC236}">
                  <a16:creationId xmlns:a16="http://schemas.microsoft.com/office/drawing/2014/main" id="{2A7A1B57-CBE3-0F48-81AB-C0824B5F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can no longer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send but can</a:t>
              </a:r>
            </a:p>
            <a:p>
              <a:pPr marL="0" marR="0" lvl="0" indent="0" algn="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 receive data</a:t>
              </a:r>
            </a:p>
          </p:txBody>
        </p:sp>
        <p:sp>
          <p:nvSpPr>
            <p:cNvPr id="143" name="Text Box 67">
              <a:extLst>
                <a:ext uri="{FF2B5EF4-FFF2-40B4-BE49-F238E27FC236}">
                  <a16:creationId xmlns:a16="http://schemas.microsoft.com/office/drawing/2014/main" id="{D4F5F93C-0287-514F-885A-7080F2E2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clientSocket.close()</a:t>
              </a:r>
            </a:p>
          </p:txBody>
        </p:sp>
      </p:grpSp>
      <p:sp>
        <p:nvSpPr>
          <p:cNvPr id="144" name="Text Box 84">
            <a:extLst>
              <a:ext uri="{FF2B5EF4-FFF2-40B4-BE49-F238E27FC236}">
                <a16:creationId xmlns:a16="http://schemas.microsoft.com/office/drawing/2014/main" id="{B621F2BC-8FED-FF42-89D9-83E23CEF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830" y="1346443"/>
            <a:ext cx="1422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client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5" name="Text Box 85">
            <a:extLst>
              <a:ext uri="{FF2B5EF4-FFF2-40B4-BE49-F238E27FC236}">
                <a16:creationId xmlns:a16="http://schemas.microsoft.com/office/drawing/2014/main" id="{0843F073-CC98-6143-B1B4-660BDAF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262" y="1363906"/>
            <a:ext cx="151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server state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46" name="Text Box 86">
            <a:extLst>
              <a:ext uri="{FF2B5EF4-FFF2-40B4-BE49-F238E27FC236}">
                <a16:creationId xmlns:a16="http://schemas.microsoft.com/office/drawing/2014/main" id="{91EC5BFE-B9C5-4940-AAAB-3E540DBF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8366" y="174649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sp>
        <p:nvSpPr>
          <p:cNvPr id="147" name="Text Box 87">
            <a:extLst>
              <a:ext uri="{FF2B5EF4-FFF2-40B4-BE49-F238E27FC236}">
                <a16:creationId xmlns:a16="http://schemas.microsoft.com/office/drawing/2014/main" id="{6F88DE4C-F26E-1E42-AEF7-44D88A3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41" y="172903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ESTAB</a:t>
            </a:r>
          </a:p>
        </p:txBody>
      </p:sp>
      <p:grpSp>
        <p:nvGrpSpPr>
          <p:cNvPr id="148" name="Group 88">
            <a:extLst>
              <a:ext uri="{FF2B5EF4-FFF2-40B4-BE49-F238E27FC236}">
                <a16:creationId xmlns:a16="http://schemas.microsoft.com/office/drawing/2014/main" id="{9F01B6CB-2602-AB4B-8407-E1DECA6D341A}"/>
              </a:ext>
            </a:extLst>
          </p:cNvPr>
          <p:cNvGrpSpPr>
            <a:grpSpLocks/>
          </p:cNvGrpSpPr>
          <p:nvPr/>
        </p:nvGrpSpPr>
        <p:grpSpPr bwMode="auto">
          <a:xfrm>
            <a:off x="5009216" y="1421056"/>
            <a:ext cx="642938" cy="600075"/>
            <a:chOff x="-44" y="1473"/>
            <a:chExt cx="981" cy="1105"/>
          </a:xfrm>
        </p:grpSpPr>
        <p:pic>
          <p:nvPicPr>
            <p:cNvPr id="149" name="Picture 89" descr="desktop_computer_stylized_medium">
              <a:extLst>
                <a:ext uri="{FF2B5EF4-FFF2-40B4-BE49-F238E27FC236}">
                  <a16:creationId xmlns:a16="http://schemas.microsoft.com/office/drawing/2014/main" id="{CB87D519-6188-8E48-BD3A-21D1B3CD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90">
              <a:extLst>
                <a:ext uri="{FF2B5EF4-FFF2-40B4-BE49-F238E27FC236}">
                  <a16:creationId xmlns:a16="http://schemas.microsoft.com/office/drawing/2014/main" id="{03222848-711E-FA45-B8D9-62F3C31043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51" name="Group 91">
            <a:extLst>
              <a:ext uri="{FF2B5EF4-FFF2-40B4-BE49-F238E27FC236}">
                <a16:creationId xmlns:a16="http://schemas.microsoft.com/office/drawing/2014/main" id="{BF9B722E-CD29-D14E-A50A-6EFE18D73FAA}"/>
              </a:ext>
            </a:extLst>
          </p:cNvPr>
          <p:cNvGrpSpPr>
            <a:grpSpLocks/>
          </p:cNvGrpSpPr>
          <p:nvPr/>
        </p:nvGrpSpPr>
        <p:grpSpPr bwMode="auto">
          <a:xfrm>
            <a:off x="7641291" y="1424231"/>
            <a:ext cx="336550" cy="512762"/>
            <a:chOff x="4140" y="429"/>
            <a:chExt cx="1425" cy="2396"/>
          </a:xfrm>
        </p:grpSpPr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04FC7BF7-A2B2-C94B-9A70-9E4F05E4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3" name="Rectangle 93">
              <a:extLst>
                <a:ext uri="{FF2B5EF4-FFF2-40B4-BE49-F238E27FC236}">
                  <a16:creationId xmlns:a16="http://schemas.microsoft.com/office/drawing/2014/main" id="{BBF24070-7587-6240-82D0-9DA6BE7B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4" name="Freeform 94">
              <a:extLst>
                <a:ext uri="{FF2B5EF4-FFF2-40B4-BE49-F238E27FC236}">
                  <a16:creationId xmlns:a16="http://schemas.microsoft.com/office/drawing/2014/main" id="{C913A1C5-5EFA-DA46-95BE-855E5669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5" name="Freeform 95">
              <a:extLst>
                <a:ext uri="{FF2B5EF4-FFF2-40B4-BE49-F238E27FC236}">
                  <a16:creationId xmlns:a16="http://schemas.microsoft.com/office/drawing/2014/main" id="{30F7DF2C-5849-1D4B-8FD7-8CEB19A5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96">
              <a:extLst>
                <a:ext uri="{FF2B5EF4-FFF2-40B4-BE49-F238E27FC236}">
                  <a16:creationId xmlns:a16="http://schemas.microsoft.com/office/drawing/2014/main" id="{928B54EE-1D33-184C-8985-247C7BD5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7" name="Group 97">
              <a:extLst>
                <a:ext uri="{FF2B5EF4-FFF2-40B4-BE49-F238E27FC236}">
                  <a16:creationId xmlns:a16="http://schemas.microsoft.com/office/drawing/2014/main" id="{F6DD7133-721F-BD41-8783-A9EAB1098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" name="AutoShape 98">
                <a:extLst>
                  <a:ext uri="{FF2B5EF4-FFF2-40B4-BE49-F238E27FC236}">
                    <a16:creationId xmlns:a16="http://schemas.microsoft.com/office/drawing/2014/main" id="{46425D84-36DE-2C4E-AE70-5E0DC3CD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3" name="AutoShape 99">
                <a:extLst>
                  <a:ext uri="{FF2B5EF4-FFF2-40B4-BE49-F238E27FC236}">
                    <a16:creationId xmlns:a16="http://schemas.microsoft.com/office/drawing/2014/main" id="{CFFAEB71-14B6-FE46-9C1C-0896E1200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58" name="Rectangle 100">
              <a:extLst>
                <a:ext uri="{FF2B5EF4-FFF2-40B4-BE49-F238E27FC236}">
                  <a16:creationId xmlns:a16="http://schemas.microsoft.com/office/drawing/2014/main" id="{85BA9E49-BCCD-AD46-90D6-0B2B10E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59" name="Group 101">
              <a:extLst>
                <a:ext uri="{FF2B5EF4-FFF2-40B4-BE49-F238E27FC236}">
                  <a16:creationId xmlns:a16="http://schemas.microsoft.com/office/drawing/2014/main" id="{9EE85CC6-1160-464D-B373-66F588DA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0" name="AutoShape 102">
                <a:extLst>
                  <a:ext uri="{FF2B5EF4-FFF2-40B4-BE49-F238E27FC236}">
                    <a16:creationId xmlns:a16="http://schemas.microsoft.com/office/drawing/2014/main" id="{8A13BF1A-B268-2443-B220-C847E9ABB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1" name="AutoShape 103">
                <a:extLst>
                  <a:ext uri="{FF2B5EF4-FFF2-40B4-BE49-F238E27FC236}">
                    <a16:creationId xmlns:a16="http://schemas.microsoft.com/office/drawing/2014/main" id="{37F11CFE-1C0C-0E44-BDE7-87E93FDD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0" name="Rectangle 104">
              <a:extLst>
                <a:ext uri="{FF2B5EF4-FFF2-40B4-BE49-F238E27FC236}">
                  <a16:creationId xmlns:a16="http://schemas.microsoft.com/office/drawing/2014/main" id="{2E0AE940-5E21-AB42-A881-5E0E7C86B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1" name="Rectangle 105">
              <a:extLst>
                <a:ext uri="{FF2B5EF4-FFF2-40B4-BE49-F238E27FC236}">
                  <a16:creationId xmlns:a16="http://schemas.microsoft.com/office/drawing/2014/main" id="{3B10FEB7-24A1-E940-B454-FEA4D9D8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2" name="Group 106">
              <a:extLst>
                <a:ext uri="{FF2B5EF4-FFF2-40B4-BE49-F238E27FC236}">
                  <a16:creationId xmlns:a16="http://schemas.microsoft.com/office/drawing/2014/main" id="{E763CBF1-E022-4B43-827D-B2C0C13C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" name="AutoShape 107">
                <a:extLst>
                  <a:ext uri="{FF2B5EF4-FFF2-40B4-BE49-F238E27FC236}">
                    <a16:creationId xmlns:a16="http://schemas.microsoft.com/office/drawing/2014/main" id="{6A86ADF6-C912-6A4B-9D15-97DBB6D5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9" name="AutoShape 108">
                <a:extLst>
                  <a:ext uri="{FF2B5EF4-FFF2-40B4-BE49-F238E27FC236}">
                    <a16:creationId xmlns:a16="http://schemas.microsoft.com/office/drawing/2014/main" id="{9F558EE2-1D9D-5644-8991-61EC538A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7EB03A64-481D-DE4A-A95E-29908EF86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64" name="Group 110">
              <a:extLst>
                <a:ext uri="{FF2B5EF4-FFF2-40B4-BE49-F238E27FC236}">
                  <a16:creationId xmlns:a16="http://schemas.microsoft.com/office/drawing/2014/main" id="{30F9ABF4-0850-ED4F-BB3C-A8016A36A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543C3183-8EC0-C848-8570-3BACB56B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7" name="AutoShape 112">
                <a:extLst>
                  <a:ext uri="{FF2B5EF4-FFF2-40B4-BE49-F238E27FC236}">
                    <a16:creationId xmlns:a16="http://schemas.microsoft.com/office/drawing/2014/main" id="{767EDCBA-5B46-F144-AB01-761AF5608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65" name="Rectangle 113">
              <a:extLst>
                <a:ext uri="{FF2B5EF4-FFF2-40B4-BE49-F238E27FC236}">
                  <a16:creationId xmlns:a16="http://schemas.microsoft.com/office/drawing/2014/main" id="{130A4B81-B52B-E54C-8326-57BD5D6A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8AA2015-E01C-BF4F-9978-89DD65919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3A8A7E70-AC93-6749-976E-82AF7C43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116">
              <a:extLst>
                <a:ext uri="{FF2B5EF4-FFF2-40B4-BE49-F238E27FC236}">
                  <a16:creationId xmlns:a16="http://schemas.microsoft.com/office/drawing/2014/main" id="{76160967-D20F-2A4D-BA52-84E62E54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Freeform 117">
              <a:extLst>
                <a:ext uri="{FF2B5EF4-FFF2-40B4-BE49-F238E27FC236}">
                  <a16:creationId xmlns:a16="http://schemas.microsoft.com/office/drawing/2014/main" id="{3682C100-D7BB-DA44-8E1B-43E3CBCB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AutoShape 118">
              <a:extLst>
                <a:ext uri="{FF2B5EF4-FFF2-40B4-BE49-F238E27FC236}">
                  <a16:creationId xmlns:a16="http://schemas.microsoft.com/office/drawing/2014/main" id="{F44F726E-6022-9A48-B676-C9646109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1" name="AutoShape 119">
              <a:extLst>
                <a:ext uri="{FF2B5EF4-FFF2-40B4-BE49-F238E27FC236}">
                  <a16:creationId xmlns:a16="http://schemas.microsoft.com/office/drawing/2014/main" id="{F08529B7-AF84-334A-922B-D600D4D2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2" name="Oval 120">
              <a:extLst>
                <a:ext uri="{FF2B5EF4-FFF2-40B4-BE49-F238E27FC236}">
                  <a16:creationId xmlns:a16="http://schemas.microsoft.com/office/drawing/2014/main" id="{13555F12-BA78-474F-BFFC-2AF0C141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3" name="Oval 121">
              <a:extLst>
                <a:ext uri="{FF2B5EF4-FFF2-40B4-BE49-F238E27FC236}">
                  <a16:creationId xmlns:a16="http://schemas.microsoft.com/office/drawing/2014/main" id="{36F2967C-35DE-D340-AE31-7DAEDAFA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Oval 122">
              <a:extLst>
                <a:ext uri="{FF2B5EF4-FFF2-40B4-BE49-F238E27FC236}">
                  <a16:creationId xmlns:a16="http://schemas.microsoft.com/office/drawing/2014/main" id="{2A0ABCA8-E99B-D14D-80A1-B0810D7B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5" name="Rectangle 123">
              <a:extLst>
                <a:ext uri="{FF2B5EF4-FFF2-40B4-BE49-F238E27FC236}">
                  <a16:creationId xmlns:a16="http://schemas.microsoft.com/office/drawing/2014/main" id="{AAA7624E-6F49-1844-930E-036F04A6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throughput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35075"/>
            <a:ext cx="106807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TCP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 function of window size, RTT?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slow start, assume there is always data to send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W: window size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(measured in bytes)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where loss occurs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window size (# in-flight bytes) is ¾ 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3/4W per RTT</a:t>
            </a:r>
          </a:p>
        </p:txBody>
      </p:sp>
      <p:grpSp>
        <p:nvGrpSpPr>
          <p:cNvPr id="111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173538"/>
            <a:ext cx="4873625" cy="1998662"/>
            <a:chOff x="279" y="2432"/>
            <a:chExt cx="3070" cy="1259"/>
          </a:xfrm>
        </p:grpSpPr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18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grpSp>
        <p:nvGrpSpPr>
          <p:cNvPr id="119" name="Group 45">
            <a:extLst>
              <a:ext uri="{FF2B5EF4-FFF2-40B4-BE49-F238E27FC236}">
                <a16:creationId xmlns:a16="http://schemas.microsoft.com/office/drawing/2014/main" id="{5ABBAFA2-06B8-9741-9298-800D1B732926}"/>
              </a:ext>
            </a:extLst>
          </p:cNvPr>
          <p:cNvGrpSpPr>
            <a:grpSpLocks/>
          </p:cNvGrpSpPr>
          <p:nvPr/>
        </p:nvGrpSpPr>
        <p:grpSpPr bwMode="auto">
          <a:xfrm>
            <a:off x="3136901" y="3552826"/>
            <a:ext cx="3795713" cy="620712"/>
            <a:chOff x="1722" y="2139"/>
            <a:chExt cx="2391" cy="391"/>
          </a:xfrm>
        </p:grpSpPr>
        <p:sp>
          <p:nvSpPr>
            <p:cNvPr id="226" name="Text Box 36">
              <a:extLst>
                <a:ext uri="{FF2B5EF4-FFF2-40B4-BE49-F238E27FC236}">
                  <a16:creationId xmlns:a16="http://schemas.microsoft.com/office/drawing/2014/main" id="{DDD56DFE-EB09-104F-A413-BED7F353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avg TCP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thruput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= </a:t>
              </a:r>
            </a:p>
          </p:txBody>
        </p:sp>
        <p:grpSp>
          <p:nvGrpSpPr>
            <p:cNvPr id="227" name="Group 44">
              <a:extLst>
                <a:ext uri="{FF2B5EF4-FFF2-40B4-BE49-F238E27FC236}">
                  <a16:creationId xmlns:a16="http://schemas.microsoft.com/office/drawing/2014/main" id="{7F3C094F-37E8-BF4F-A2D1-A321E6F7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28" name="Text Box 37">
                <a:extLst>
                  <a:ext uri="{FF2B5EF4-FFF2-40B4-BE49-F238E27FC236}">
                    <a16:creationId xmlns:a16="http://schemas.microsoft.com/office/drawing/2014/main" id="{2E24271A-6DDD-1648-B2F8-10D2A963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3</a:t>
                </a:r>
              </a:p>
            </p:txBody>
          </p:sp>
          <p:sp>
            <p:nvSpPr>
              <p:cNvPr id="229" name="Text Box 38">
                <a:extLst>
                  <a:ext uri="{FF2B5EF4-FFF2-40B4-BE49-F238E27FC236}">
                    <a16:creationId xmlns:a16="http://schemas.microsoft.com/office/drawing/2014/main" id="{FB2746A8-19CD-4E42-BB7E-2744F8CAF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4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8AD172DC-C99E-2844-BA6A-609B98EA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Text Box 40">
                <a:extLst>
                  <a:ext uri="{FF2B5EF4-FFF2-40B4-BE49-F238E27FC236}">
                    <a16:creationId xmlns:a16="http://schemas.microsoft.com/office/drawing/2014/main" id="{DD4B149A-D947-844C-BA9A-30A9A4EC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W</a:t>
                </a:r>
              </a:p>
            </p:txBody>
          </p:sp>
          <p:sp>
            <p:nvSpPr>
              <p:cNvPr id="232" name="Text Box 41">
                <a:extLst>
                  <a:ext uri="{FF2B5EF4-FFF2-40B4-BE49-F238E27FC236}">
                    <a16:creationId xmlns:a16="http://schemas.microsoft.com/office/drawing/2014/main" id="{949B8463-ABEF-E142-BF66-78767BC6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RTT</a:t>
                </a:r>
              </a:p>
            </p:txBody>
          </p:sp>
          <p:sp>
            <p:nvSpPr>
              <p:cNvPr id="233" name="Line 42">
                <a:extLst>
                  <a:ext uri="{FF2B5EF4-FFF2-40B4-BE49-F238E27FC236}">
                    <a16:creationId xmlns:a16="http://schemas.microsoft.com/office/drawing/2014/main" id="{107225BD-E940-704B-9784-A6356D11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43">
                <a:extLst>
                  <a:ext uri="{FF2B5EF4-FFF2-40B4-BE49-F238E27FC236}">
                    <a16:creationId xmlns:a16="http://schemas.microsoft.com/office/drawing/2014/main" id="{C0D4944B-72B7-EC40-8E2B-25FE3FC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8541"/>
            <a:ext cx="1139331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TCP over “</a:t>
            </a:r>
            <a:r>
              <a:rPr lang="en-US" altLang="ja-JP" sz="4800" dirty="0">
                <a:ea typeface="ＭＳ Ｐゴシック" panose="020B0600070205080204" pitchFamily="34" charset="-128"/>
              </a:rPr>
              <a:t>long, fat pipes”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96F0B06-BB54-2C48-A80B-900AA14FDD2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22387"/>
            <a:ext cx="11049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example: 1500 byte segments, 100ms RTT, want 10 Gbps throughput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requires W = 83,333 in-flight segments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throughput in terms of segment loss probability, L </a:t>
            </a:r>
            <a:r>
              <a:rPr lang="en-US" altLang="en-US" sz="2000" dirty="0">
                <a:ea typeface="ＭＳ Ｐゴシック" panose="020B0600070205080204" pitchFamily="34" charset="-128"/>
              </a:rPr>
              <a:t>[Mathis 1997]: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sz="2800" dirty="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sz="2800" dirty="0">
                <a:ea typeface="ＭＳ Ｐゴシック" panose="020B0600070205080204" pitchFamily="34" charset="-128"/>
              </a:rPr>
              <a:t>L = 2</a:t>
            </a:r>
            <a:r>
              <a:rPr lang="el-GR" altLang="en-US" sz="2800" dirty="0">
                <a:ea typeface="ＭＳ Ｐゴシック" panose="020B0600070205080204" pitchFamily="34" charset="-128"/>
              </a:rPr>
              <a:t>·</a:t>
            </a:r>
            <a:r>
              <a:rPr lang="en-US" altLang="en-US" sz="2800" dirty="0">
                <a:ea typeface="ＭＳ Ｐゴシック" panose="020B0600070205080204" pitchFamily="34" charset="-128"/>
              </a:rPr>
              <a:t>10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-10  </a:t>
            </a: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– a very small loss rate!</a:t>
            </a:r>
            <a:endParaRPr lang="en-US" altLang="en-US" i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versions of TCP for long, high-speed scenarios</a:t>
            </a:r>
            <a:endParaRPr lang="en-US" altLang="en-US" baseline="300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5F8EFB79-FA01-AB4F-8D0E-E8B63FD2E993}"/>
              </a:ext>
            </a:extLst>
          </p:cNvPr>
          <p:cNvGrpSpPr>
            <a:grpSpLocks/>
          </p:cNvGrpSpPr>
          <p:nvPr/>
        </p:nvGrpSpPr>
        <p:grpSpPr bwMode="auto">
          <a:xfrm>
            <a:off x="3700463" y="2947987"/>
            <a:ext cx="4160837" cy="962025"/>
            <a:chOff x="422" y="3400"/>
            <a:chExt cx="2621" cy="606"/>
          </a:xfrm>
        </p:grpSpPr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0BBFDC36-5F58-EF4F-9C97-88D263D0E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</a:rPr>
                <a:t>TCP throughput = </a:t>
              </a: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859F51A4-20C5-BC47-AE4C-8134EB4A1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1.22</a:t>
              </a:r>
            </a:p>
          </p:txBody>
        </p: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AFBC9AEB-12BE-1143-8222-2D8D817FE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4EB4F3E6-4EFA-134A-9A5F-567B93B9F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29" name="Text Box 9">
                <a:extLst>
                  <a:ext uri="{FF2B5EF4-FFF2-40B4-BE49-F238E27FC236}">
                    <a16:creationId xmlns:a16="http://schemas.microsoft.com/office/drawing/2014/main" id="{CEE1A4A6-9422-C443-8FA5-15305579D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MSS</a:t>
                </a:r>
              </a:p>
            </p:txBody>
          </p:sp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A124A8A7-FD8A-824C-9635-231A146F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" name="Text Box 11">
                <a:extLst>
                  <a:ext uri="{FF2B5EF4-FFF2-40B4-BE49-F238E27FC236}">
                    <a16:creationId xmlns:a16="http://schemas.microsoft.com/office/drawing/2014/main" id="{812E9A9A-25F8-DD4E-B921-13BD0E749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RTT</a:t>
                </a: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DEE7E5A-D012-CB4E-9DD0-30EEF091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67AAFBC5-F6E4-C744-9728-50875F8E9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9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 smtClean="0"/>
              <a:t>Summary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Flow control applets: </a:t>
            </a:r>
          </a:p>
          <a:p>
            <a:r>
              <a:rPr lang="en-US" u="sng" dirty="0">
                <a:hlinkClick r:id="rId2"/>
              </a:rPr>
              <a:t>https://media.pearsoncmg.com/aw/ecs_kurose_compnetwork_7/cw/content/interactiveanimations/flow-control/index.html</a:t>
            </a:r>
            <a:endParaRPr lang="en-US" dirty="0"/>
          </a:p>
          <a:p>
            <a:pPr fontAlgn="base"/>
            <a:r>
              <a:rPr lang="en-US" dirty="0"/>
              <a:t>Congestion control </a:t>
            </a:r>
          </a:p>
          <a:p>
            <a:r>
              <a:rPr lang="en-US" u="sng" dirty="0">
                <a:hlinkClick r:id="rId3"/>
              </a:rPr>
              <a:t>https://media.pearsoncmg.com/aw/ecs_kurose_compnetwork_7/cw/content/interactiveanimations/tcp-congestion/index.html</a:t>
            </a:r>
            <a:r>
              <a:rPr lang="en-US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and congestion control applets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90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</a:t>
            </a:r>
            <a:r>
              <a:rPr kumimoji="0" lang="en-US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Transport Layer: 3-150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3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</a:t>
            </a:r>
            <a:r>
              <a:rPr lang="en-US" sz="4800" b="0" dirty="0" smtClean="0"/>
              <a:t>more detail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-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" pitchFamily="2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not-yet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ACKed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23221</TotalTime>
  <Words>3541</Words>
  <Application>Microsoft Office PowerPoint</Application>
  <PresentationFormat>Widescreen</PresentationFormat>
  <Paragraphs>845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9" baseType="lpstr">
      <vt:lpstr>Microsoft JhengHei</vt:lpstr>
      <vt:lpstr>ＭＳ Ｐゴシック</vt:lpstr>
      <vt:lpstr>游ゴシック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MS Mincho</vt:lpstr>
      <vt:lpstr>Symbol</vt:lpstr>
      <vt:lpstr>Tahoma</vt:lpstr>
      <vt:lpstr>TeXGyreAdventor</vt:lpstr>
      <vt:lpstr>Times New Roman</vt:lpstr>
      <vt:lpstr>Wingdings</vt:lpstr>
      <vt:lpstr>Wingdings 2</vt:lpstr>
      <vt:lpstr>Office Theme</vt:lpstr>
      <vt:lpstr>1_Office Theme</vt:lpstr>
      <vt:lpstr>Computer Networks </vt:lpstr>
      <vt:lpstr>Transport layer: overview</vt:lpstr>
      <vt:lpstr>Transport layer: roadmap</vt:lpstr>
      <vt:lpstr>Chapter 3: roadmap</vt:lpstr>
      <vt:lpstr>Chapter 3: roadmap</vt:lpstr>
      <vt:lpstr>Chapter 3: roadmap</vt:lpstr>
      <vt:lpstr>TCP congestion control: AIMD</vt:lpstr>
      <vt:lpstr>TCP AIMD: more detail</vt:lpstr>
      <vt:lpstr>TCP congestion control: details</vt:lpstr>
      <vt:lpstr>TCP slow start </vt:lpstr>
      <vt:lpstr>TCP Slow Start (more detail)</vt:lpstr>
      <vt:lpstr>TCP: from slow start to congestion avoidance</vt:lpstr>
      <vt:lpstr>Summary: TCP Congestion Control</vt:lpstr>
      <vt:lpstr>Summary: TCP congestion control</vt:lpstr>
      <vt:lpstr>When does the Slow Start end?</vt:lpstr>
      <vt:lpstr>TCP Congestion Control - Congestion Avoidance </vt:lpstr>
      <vt:lpstr>Slow start with Congestion avoidance</vt:lpstr>
      <vt:lpstr>TCP Congestion Control - Fast Recovery </vt:lpstr>
      <vt:lpstr>TCP Congestion Control - Fast Recovery </vt:lpstr>
      <vt:lpstr>TCP Congestion Control - Fast Recovery </vt:lpstr>
      <vt:lpstr>TCP Congestion Control - Fast Recovery 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  <vt:lpstr>Additional Chapter 3 slides</vt:lpstr>
      <vt:lpstr>Go-Back-N: sender extended FSM</vt:lpstr>
      <vt:lpstr>Go-Back-N: receiver extended FSM</vt:lpstr>
      <vt:lpstr>TCP sender (simplified)</vt:lpstr>
      <vt:lpstr>TCP 3-way handshake FSM</vt:lpstr>
      <vt:lpstr>Closing a TCP connection</vt:lpstr>
      <vt:lpstr>TCP throughput</vt:lpstr>
      <vt:lpstr>TCP over “long, fat pipes”</vt:lpstr>
      <vt:lpstr>Transport layer: roadmap</vt:lpstr>
      <vt:lpstr>Chapter 3: summary</vt:lpstr>
      <vt:lpstr>Flow control and congestion control applets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601</cp:revision>
  <dcterms:created xsi:type="dcterms:W3CDTF">2020-01-18T07:24:59Z</dcterms:created>
  <dcterms:modified xsi:type="dcterms:W3CDTF">2022-11-01T06:15:21Z</dcterms:modified>
</cp:coreProperties>
</file>