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1229" r:id="rId2"/>
    <p:sldId id="1129" r:id="rId3"/>
    <p:sldId id="964" r:id="rId4"/>
    <p:sldId id="1047" r:id="rId5"/>
    <p:sldId id="1048" r:id="rId6"/>
    <p:sldId id="1049" r:id="rId7"/>
    <p:sldId id="1051" r:id="rId8"/>
    <p:sldId id="1050" r:id="rId9"/>
    <p:sldId id="1052" r:id="rId10"/>
    <p:sldId id="1196" r:id="rId11"/>
    <p:sldId id="1197" r:id="rId12"/>
    <p:sldId id="1198" r:id="rId13"/>
    <p:sldId id="1054" r:id="rId14"/>
    <p:sldId id="1055" r:id="rId15"/>
    <p:sldId id="1057" r:id="rId16"/>
    <p:sldId id="1058" r:id="rId17"/>
    <p:sldId id="1195" r:id="rId18"/>
    <p:sldId id="1199" r:id="rId19"/>
    <p:sldId id="1200" r:id="rId20"/>
    <p:sldId id="1201" r:id="rId21"/>
    <p:sldId id="1202" r:id="rId22"/>
    <p:sldId id="1342" r:id="rId23"/>
    <p:sldId id="1343" r:id="rId24"/>
    <p:sldId id="1344" r:id="rId25"/>
    <p:sldId id="1345" r:id="rId26"/>
    <p:sldId id="1346" r:id="rId27"/>
    <p:sldId id="1347" r:id="rId28"/>
    <p:sldId id="1348" r:id="rId29"/>
    <p:sldId id="1233" r:id="rId30"/>
    <p:sldId id="1069" r:id="rId31"/>
    <p:sldId id="1350" r:id="rId32"/>
    <p:sldId id="1351" r:id="rId33"/>
    <p:sldId id="1352" r:id="rId34"/>
    <p:sldId id="1204" r:id="rId35"/>
    <p:sldId id="1073" r:id="rId36"/>
    <p:sldId id="1074" r:id="rId37"/>
    <p:sldId id="1376" r:id="rId38"/>
    <p:sldId id="1377" r:id="rId39"/>
    <p:sldId id="1378" r:id="rId40"/>
    <p:sldId id="1379" r:id="rId41"/>
    <p:sldId id="123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77861" autoAdjust="0"/>
  </p:normalViewPr>
  <p:slideViewPr>
    <p:cSldViewPr snapToGrid="0" snapToObjects="1">
      <p:cViewPr varScale="1">
        <p:scale>
          <a:sx n="67" d="100"/>
          <a:sy n="67" d="100"/>
        </p:scale>
        <p:origin x="542" y="62"/>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a:p>
        </p:txBody>
      </p:sp>
    </p:spTree>
    <p:extLst>
      <p:ext uri="{BB962C8B-B14F-4D97-AF65-F5344CB8AC3E}">
        <p14:creationId xmlns:p14="http://schemas.microsoft.com/office/powerpoint/2010/main" val="207452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03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62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a:p>
        </p:txBody>
      </p:sp>
    </p:spTree>
    <p:extLst>
      <p:ext uri="{BB962C8B-B14F-4D97-AF65-F5344CB8AC3E}">
        <p14:creationId xmlns:p14="http://schemas.microsoft.com/office/powerpoint/2010/main" val="2821306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10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a:p>
        </p:txBody>
      </p:sp>
    </p:spTree>
    <p:extLst>
      <p:ext uri="{BB962C8B-B14F-4D97-AF65-F5344CB8AC3E}">
        <p14:creationId xmlns:p14="http://schemas.microsoft.com/office/powerpoint/2010/main" val="387659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1975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326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556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9497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181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6063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8349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Covered </a:t>
            </a:r>
            <a:r>
              <a:rPr lang="en-US" smtClean="0"/>
              <a:t>for Section</a:t>
            </a:r>
            <a:r>
              <a:rPr lang="en-US" baseline="0" smtClean="0"/>
              <a:t> F: (03-12-2021)</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19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54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14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821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For many years, the rule of thumb [RFC 3439] for buffer sizing was that the</a:t>
            </a:r>
          </a:p>
          <a:p>
            <a:r>
              <a:rPr lang="en-US" sz="1200" b="0" i="0" u="none" strike="noStrike" kern="1200" baseline="0" dirty="0" smtClean="0">
                <a:solidFill>
                  <a:schemeClr val="tx1"/>
                </a:solidFill>
                <a:latin typeface="+mn-lt"/>
                <a:ea typeface="+mn-ea"/>
                <a:cs typeface="+mn-cs"/>
              </a:rPr>
              <a:t>amount of buffering </a:t>
            </a:r>
            <a:r>
              <a:rPr lang="en-US" sz="1200" b="1" i="0"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should be equal to an average round-trip time (</a:t>
            </a:r>
            <a:r>
              <a:rPr lang="en-US" sz="1200" b="1" i="0" u="none" strike="noStrike" kern="1200" baseline="0" dirty="0" smtClean="0">
                <a:solidFill>
                  <a:schemeClr val="tx1"/>
                </a:solidFill>
                <a:latin typeface="+mn-lt"/>
                <a:ea typeface="+mn-ea"/>
                <a:cs typeface="+mn-cs"/>
              </a:rPr>
              <a:t>RTT</a:t>
            </a:r>
            <a:r>
              <a:rPr lang="en-US" sz="1200" b="0" i="0" u="none" strike="noStrike" kern="1200" baseline="0" dirty="0" smtClean="0">
                <a:solidFill>
                  <a:schemeClr val="tx1"/>
                </a:solidFill>
                <a:latin typeface="+mn-lt"/>
                <a:ea typeface="+mn-ea"/>
                <a:cs typeface="+mn-cs"/>
              </a:rPr>
              <a:t>, say</a:t>
            </a:r>
          </a:p>
          <a:p>
            <a:r>
              <a:rPr lang="en-US" sz="1200" b="0" i="0" u="none" strike="noStrike" kern="1200" baseline="0" dirty="0" smtClean="0">
                <a:solidFill>
                  <a:schemeClr val="tx1"/>
                </a:solidFill>
                <a:latin typeface="+mn-lt"/>
                <a:ea typeface="+mn-ea"/>
                <a:cs typeface="+mn-cs"/>
              </a:rPr>
              <a:t>250!msec) times the link capacity </a:t>
            </a:r>
            <a:r>
              <a:rPr lang="en-US" sz="1200" b="1" i="0" u="none" strike="noStrike" kern="1200" baseline="0" dirty="0" smtClean="0">
                <a:solidFill>
                  <a:schemeClr val="tx1"/>
                </a:solidFill>
                <a:latin typeface="+mn-lt"/>
                <a:ea typeface="+mn-ea"/>
                <a:cs typeface="+mn-cs"/>
              </a:rPr>
              <a:t>(C)</a:t>
            </a:r>
            <a:r>
              <a:rPr lang="en-US" sz="1200" b="0" i="0" u="none" strike="noStrike" kern="1200" baseline="0" dirty="0" smtClean="0">
                <a:solidFill>
                  <a:schemeClr val="tx1"/>
                </a:solidFill>
                <a:latin typeface="+mn-lt"/>
                <a:ea typeface="+mn-ea"/>
                <a:cs typeface="+mn-cs"/>
              </a:rPr>
              <a:t>. Thus, a 10-Gbps link with an RTT of 250!msec</a:t>
            </a:r>
          </a:p>
          <a:p>
            <a:r>
              <a:rPr lang="en-US" sz="1200" b="0" i="0" u="none" strike="noStrike" kern="1200" baseline="0" dirty="0" smtClean="0">
                <a:solidFill>
                  <a:schemeClr val="tx1"/>
                </a:solidFill>
                <a:latin typeface="+mn-lt"/>
                <a:ea typeface="+mn-ea"/>
                <a:cs typeface="+mn-cs"/>
              </a:rPr>
              <a:t>would need an amount of buffering equal to </a:t>
            </a:r>
            <a:r>
              <a:rPr lang="en-US" sz="1200" b="1" i="0" u="none" strike="noStrike" kern="1200" baseline="0" dirty="0" smtClean="0">
                <a:solidFill>
                  <a:schemeClr val="tx1"/>
                </a:solidFill>
                <a:latin typeface="+mn-lt"/>
                <a:ea typeface="+mn-ea"/>
                <a:cs typeface="+mn-cs"/>
              </a:rPr>
              <a:t>B </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RTT </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C </a:t>
            </a:r>
            <a:r>
              <a:rPr lang="en-US" sz="1200" b="0" i="0" u="none" strike="noStrike" kern="1200" baseline="0" dirty="0" smtClean="0">
                <a:solidFill>
                  <a:schemeClr val="tx1"/>
                </a:solidFill>
                <a:latin typeface="+mn-lt"/>
                <a:ea typeface="+mn-ea"/>
                <a:cs typeface="+mn-cs"/>
              </a:rPr>
              <a:t>= 2.5 </a:t>
            </a:r>
            <a:r>
              <a:rPr lang="en-US" sz="1200" b="0" i="0" u="none" strike="noStrike" kern="1200" baseline="0" dirty="0" err="1" smtClean="0">
                <a:solidFill>
                  <a:schemeClr val="tx1"/>
                </a:solidFill>
                <a:latin typeface="+mn-lt"/>
                <a:ea typeface="+mn-ea"/>
                <a:cs typeface="+mn-cs"/>
              </a:rPr>
              <a:t>Gbits</a:t>
            </a:r>
            <a:r>
              <a:rPr lang="en-US" sz="1200" b="0" i="0" u="none" strike="noStrike" kern="1200" baseline="0" dirty="0" smtClean="0">
                <a:solidFill>
                  <a:schemeClr val="tx1"/>
                </a:solidFill>
                <a:latin typeface="+mn-lt"/>
                <a:ea typeface="+mn-ea"/>
                <a:cs typeface="+mn-cs"/>
              </a:rPr>
              <a:t> of buffers.</a:t>
            </a:r>
          </a:p>
          <a:p>
            <a:r>
              <a:rPr lang="en-US" sz="1200" b="0" i="0" u="none" strike="noStrike" kern="1200" baseline="0" dirty="0" smtClean="0">
                <a:solidFill>
                  <a:schemeClr val="tx1"/>
                </a:solidFill>
                <a:latin typeface="+mn-lt"/>
                <a:ea typeface="+mn-ea"/>
                <a:cs typeface="+mn-cs"/>
              </a:rPr>
              <a:t>This result was based on an analysis of the queueing dynamics of a relatively</a:t>
            </a:r>
          </a:p>
          <a:p>
            <a:r>
              <a:rPr lang="en-US" sz="1200" b="0" i="0" u="none" strike="noStrike" kern="1200" baseline="0" dirty="0" smtClean="0">
                <a:solidFill>
                  <a:schemeClr val="tx1"/>
                </a:solidFill>
                <a:latin typeface="+mn-lt"/>
                <a:ea typeface="+mn-ea"/>
                <a:cs typeface="+mn-cs"/>
              </a:rPr>
              <a:t>small number of TCP flows [</a:t>
            </a:r>
            <a:r>
              <a:rPr lang="en-US" sz="1200" b="0" i="0" u="none" strike="noStrike" kern="1200" baseline="0" dirty="0" err="1" smtClean="0">
                <a:solidFill>
                  <a:schemeClr val="tx1"/>
                </a:solidFill>
                <a:latin typeface="+mn-lt"/>
                <a:ea typeface="+mn-ea"/>
                <a:cs typeface="+mn-cs"/>
              </a:rPr>
              <a:t>Villamizar</a:t>
            </a:r>
            <a:r>
              <a:rPr lang="en-US" sz="1200" b="0" i="0" u="none" strike="noStrike" kern="1200" baseline="0" dirty="0" smtClean="0">
                <a:solidFill>
                  <a:schemeClr val="tx1"/>
                </a:solidFill>
                <a:latin typeface="+mn-lt"/>
                <a:ea typeface="+mn-ea"/>
                <a:cs typeface="+mn-cs"/>
              </a:rPr>
              <a:t> 1994].</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5216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040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595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360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03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614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907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F</a:t>
            </a:r>
            <a:r>
              <a:rPr lang="en-US" baseline="0" dirty="0" smtClean="0"/>
              <a:t> and </a:t>
            </a:r>
            <a:r>
              <a:rPr lang="en-US" baseline="0" smtClean="0"/>
              <a:t>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08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Covered</a:t>
            </a:r>
            <a:r>
              <a:rPr lang="en-US" baseline="0" dirty="0" smtClean="0"/>
              <a:t> </a:t>
            </a:r>
            <a:r>
              <a:rPr lang="en-US" baseline="0" smtClean="0"/>
              <a:t>for Section E: 29-11-2021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05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62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Control </a:t>
            </a:r>
            <a:r>
              <a:rPr lang="en-US" dirty="0" smtClean="0"/>
              <a:t>Agents (CA)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96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90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37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41799072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ubhan.ullah@nu.edu.p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36.jpg"/></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Lectures (Chapter4) </a:t>
            </a:r>
            <a:endParaRPr lang="en-US" sz="3500" b="1" dirty="0">
              <a:solidFill>
                <a:srgbClr val="0000A3"/>
              </a:solidFill>
              <a:latin typeface="+mj-lt"/>
              <a:ea typeface="+mj-ea"/>
              <a:cs typeface="Calibri" panose="020F0502020204030204" pitchFamily="34" charset="0"/>
            </a:endParaRPr>
          </a:p>
          <a:p>
            <a:pPr marL="130175" indent="0" algn="ctr">
              <a:lnSpc>
                <a:spcPct val="85000"/>
              </a:lnSpc>
              <a:buNone/>
            </a:pPr>
            <a:r>
              <a:rPr lang="en-US" altLang="en-US" sz="3500" dirty="0">
                <a:solidFill>
                  <a:srgbClr val="000099"/>
                </a:solidFill>
              </a:rPr>
              <a:t>Network </a:t>
            </a:r>
            <a:r>
              <a:rPr lang="en-US" altLang="en-US" sz="3500" dirty="0" smtClean="0">
                <a:solidFill>
                  <a:srgbClr val="000099"/>
                </a:solidFill>
              </a:rPr>
              <a:t>Layer: Data </a:t>
            </a:r>
            <a:r>
              <a:rPr lang="en-US" altLang="en-US" sz="3500" dirty="0">
                <a:solidFill>
                  <a:srgbClr val="000099"/>
                </a:solidFill>
              </a:rPr>
              <a:t>Plane</a:t>
            </a:r>
          </a:p>
          <a:p>
            <a:pPr marL="130175" indent="0" algn="ctr">
              <a:buNone/>
            </a:pPr>
            <a:r>
              <a:rPr lang="en-US" sz="3500" dirty="0" smtClean="0">
                <a:latin typeface="Calibri" panose="020F0502020204030204" pitchFamily="34" charset="0"/>
                <a:cs typeface="Calibri" panose="020F0502020204030204" pitchFamily="34" charset="0"/>
              </a:rPr>
              <a:t>                           </a:t>
            </a:r>
            <a:endParaRPr lang="en-US" sz="3500" dirty="0">
              <a:latin typeface="Calibri" panose="020F0502020204030204" pitchFamily="34" charset="0"/>
              <a:cs typeface="Calibri" panose="020F0502020204030204" pitchFamily="34" charset="0"/>
            </a:endParaRPr>
          </a:p>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Subhan </a:t>
            </a:r>
            <a:r>
              <a:rPr lang="en-US" sz="3500" b="1" dirty="0">
                <a:solidFill>
                  <a:srgbClr val="0000A3"/>
                </a:solidFill>
                <a:latin typeface="+mj-lt"/>
                <a:ea typeface="+mj-ea"/>
                <a:cs typeface="Calibri" panose="020F0502020204030204" pitchFamily="34" charset="0"/>
              </a:rPr>
              <a:t>Ullah, PhD</a:t>
            </a:r>
          </a:p>
          <a:p>
            <a:pPr marL="130175" indent="0" algn="ctr">
              <a:buNone/>
            </a:pPr>
            <a:r>
              <a:rPr lang="en-US" sz="3300" dirty="0">
                <a:latin typeface="Calibri" panose="020F0502020204030204" pitchFamily="34" charset="0"/>
                <a:cs typeface="Calibri" panose="020F0502020204030204" pitchFamily="34" charset="0"/>
                <a:hlinkClick r:id="rId2"/>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a:t>
            </a:r>
            <a:r>
              <a:rPr lang="en-US" sz="3900" b="1" dirty="0" smtClean="0">
                <a:solidFill>
                  <a:srgbClr val="0000A3"/>
                </a:solidFill>
                <a:latin typeface="+mj-lt"/>
                <a:ea typeface="+mj-ea"/>
                <a:cs typeface="Calibri" panose="020F0502020204030204" pitchFamily="34" charset="0"/>
              </a:rPr>
              <a:t>Science) Fall-2022</a:t>
            </a:r>
            <a:endParaRPr lang="en-GB" sz="3900" b="1" dirty="0">
              <a:solidFill>
                <a:srgbClr val="0000A3"/>
              </a:solidFill>
              <a:latin typeface="+mj-lt"/>
              <a:ea typeface="+mj-ea"/>
              <a:cs typeface="Calibri" panose="020F0502020204030204" pitchFamily="34" charset="0"/>
            </a:endParaRPr>
          </a:p>
          <a:p>
            <a:pPr marL="130175" indent="0" algn="ctr">
              <a:buNone/>
            </a:pPr>
            <a:endParaRPr lang="en-US" dirty="0"/>
          </a:p>
        </p:txBody>
      </p:sp>
      <p:sp>
        <p:nvSpPr>
          <p:cNvPr id="6" name="Title 5"/>
          <p:cNvSpPr>
            <a:spLocks noGrp="1"/>
          </p:cNvSpPr>
          <p:nvPr>
            <p:ph type="title"/>
          </p:nvPr>
        </p:nvSpPr>
        <p:spPr/>
        <p:txBody>
          <a:bodyPr>
            <a:normAutofit/>
          </a:bodyPr>
          <a:lstStyle/>
          <a:p>
            <a:pPr algn="ctr"/>
            <a:r>
              <a:rPr lang="en-US" sz="5400" u="sng" dirty="0" smtClean="0"/>
              <a:t>Computer Networks </a:t>
            </a:r>
            <a:endParaRPr lang="en-US" sz="5400" u="sng" dirty="0"/>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a:t>
            </a:r>
            <a:r>
              <a:rPr lang="en-US" dirty="0" smtClean="0"/>
              <a:t>3-1</a:t>
            </a:r>
            <a:endParaRPr lang="en-US" dirty="0"/>
          </a:p>
        </p:txBody>
      </p:sp>
    </p:spTree>
    <p:extLst>
      <p:ext uri="{BB962C8B-B14F-4D97-AF65-F5344CB8AC3E}">
        <p14:creationId xmlns:p14="http://schemas.microsoft.com/office/powerpoint/2010/main" val="51889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Intserv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Diffserv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76539A4-4744-8842-8ED2-36EF0B5DAA55}"/>
              </a:ext>
            </a:extLst>
          </p:cNvPr>
          <p:cNvSpPr/>
          <p:nvPr/>
        </p:nvSpPr>
        <p:spPr>
          <a:xfrm>
            <a:off x="821410" y="3093349"/>
            <a:ext cx="10120393" cy="290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Line 16">
            <a:extLst>
              <a:ext uri="{FF2B5EF4-FFF2-40B4-BE49-F238E27FC236}">
                <a16:creationId xmlns:a16="http://schemas.microsoft.com/office/drawing/2014/main" id="{B1FE5F6C-026F-0544-9F5F-295E95B4FC3A}"/>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B777822C-9D57-814F-877A-2273D1202ED7}"/>
              </a:ext>
            </a:extLst>
          </p:cNvPr>
          <p:cNvGrpSpPr/>
          <p:nvPr/>
        </p:nvGrpSpPr>
        <p:grpSpPr>
          <a:xfrm>
            <a:off x="1859797" y="3440624"/>
            <a:ext cx="8105613" cy="2557221"/>
            <a:chOff x="852407" y="3270142"/>
            <a:chExt cx="8105613" cy="2557221"/>
          </a:xfrm>
        </p:grpSpPr>
        <p:sp>
          <p:nvSpPr>
            <p:cNvPr id="28" name="TextBox 27">
              <a:extLst>
                <a:ext uri="{FF2B5EF4-FFF2-40B4-BE49-F238E27FC236}">
                  <a16:creationId xmlns:a16="http://schemas.microsoft.com/office/drawing/2014/main" id="{828EFD12-C61D-5143-AE81-9D893932CA81}"/>
                </a:ext>
              </a:extLst>
            </p:cNvPr>
            <p:cNvSpPr txBox="1"/>
            <p:nvPr/>
          </p:nvSpPr>
          <p:spPr>
            <a:xfrm>
              <a:off x="1175287" y="3794500"/>
              <a:ext cx="7516160" cy="18158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No</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guarantees on</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successful</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datagram delivery to destination</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timing or order of delivery</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bandwidth available to end-end flow</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8D0C32C-957E-6540-8CA6-963771BBE837}"/>
                </a:ext>
              </a:extLst>
            </p:cNvPr>
            <p:cNvSpPr/>
            <p:nvPr/>
          </p:nvSpPr>
          <p:spPr>
            <a:xfrm>
              <a:off x="852407" y="3502617"/>
              <a:ext cx="8105613" cy="232474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11B64E3-F240-2E4A-9BB4-1C9FDFBB21EA}"/>
                </a:ext>
              </a:extLst>
            </p:cNvPr>
            <p:cNvSpPr txBox="1"/>
            <p:nvPr/>
          </p:nvSpPr>
          <p:spPr>
            <a:xfrm>
              <a:off x="1100380" y="3270142"/>
              <a:ext cx="5474191"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Internet  “best effort” service model</a:t>
              </a:r>
            </a:p>
          </p:txBody>
        </p:sp>
      </p:grpSp>
      <p:sp>
        <p:nvSpPr>
          <p:cNvPr id="29" name="Text Box 15">
            <a:extLst>
              <a:ext uri="{FF2B5EF4-FFF2-40B4-BE49-F238E27FC236}">
                <a16:creationId xmlns:a16="http://schemas.microsoft.com/office/drawing/2014/main" id="{9BD70DA9-3274-304C-A354-2FF885CD2536}"/>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ality</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1" name="Slide Number Placeholder 4">
            <a:extLst>
              <a:ext uri="{FF2B5EF4-FFF2-40B4-BE49-F238E27FC236}">
                <a16:creationId xmlns:a16="http://schemas.microsoft.com/office/drawing/2014/main" id="{CC41D844-4BFF-004B-B364-1106DEFC8A1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78934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Intserv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Diffserv</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6" name="Text Box 15">
            <a:extLst>
              <a:ext uri="{FF2B5EF4-FFF2-40B4-BE49-F238E27FC236}">
                <a16:creationId xmlns:a16="http://schemas.microsoft.com/office/drawing/2014/main" id="{479EAFF1-C146-F24F-9503-6BE4EF35EFE9}"/>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ality</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7" name="Line 16">
            <a:extLst>
              <a:ext uri="{FF2B5EF4-FFF2-40B4-BE49-F238E27FC236}">
                <a16:creationId xmlns:a16="http://schemas.microsoft.com/office/drawing/2014/main" id="{A7360785-A1D9-E240-8C62-5B61E714BE89}"/>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Slide Number Placeholder 4">
            <a:extLst>
              <a:ext uri="{FF2B5EF4-FFF2-40B4-BE49-F238E27FC236}">
                <a16:creationId xmlns:a16="http://schemas.microsoft.com/office/drawing/2014/main" id="{34A31A66-AE43-4140-AE73-7F9488AFC11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295485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Reflections on best-effort </a:t>
            </a:r>
            <a:r>
              <a:rPr lang="en-US" sz="4800" dirty="0" smtClean="0"/>
              <a:t>service</a:t>
            </a:r>
            <a:r>
              <a:rPr lang="en-US" sz="4800" dirty="0"/>
              <a:t>:</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48755" y="1399565"/>
            <a:ext cx="10836967" cy="4691268"/>
          </a:xfrm>
        </p:spPr>
        <p:txBody>
          <a:bodyPr>
            <a:normAutofit/>
          </a:bodyPr>
          <a:lstStyle/>
          <a:p>
            <a:pPr>
              <a:buFont typeface="Wingdings" charset="2"/>
              <a:buChar char="§"/>
              <a:defRPr/>
            </a:pPr>
            <a:r>
              <a:rPr lang="en-US" dirty="0">
                <a:solidFill>
                  <a:srgbClr val="0013A3"/>
                </a:solidFill>
              </a:rPr>
              <a:t>simplicity of mechanism </a:t>
            </a:r>
            <a:r>
              <a:rPr lang="en-US" dirty="0"/>
              <a:t>has allowed Internet to be widely deployed adopted</a:t>
            </a:r>
          </a:p>
          <a:p>
            <a:pPr>
              <a:buFont typeface="Wingdings" charset="2"/>
              <a:buChar char="§"/>
              <a:defRPr/>
            </a:pPr>
            <a:r>
              <a:rPr lang="en-US" dirty="0"/>
              <a:t>sufficient </a:t>
            </a:r>
            <a:r>
              <a:rPr lang="en-US" dirty="0">
                <a:solidFill>
                  <a:srgbClr val="0013A3"/>
                </a:solidFill>
              </a:rPr>
              <a:t>provisioning of bandwidth</a:t>
            </a:r>
            <a:r>
              <a:rPr lang="en-US" dirty="0"/>
              <a:t> allows performance of real-time applications (e.g., interactive voice, video) to be “good enough” for “most of the time”</a:t>
            </a:r>
          </a:p>
          <a:p>
            <a:pPr>
              <a:buFont typeface="Wingdings" charset="2"/>
              <a:buChar char="§"/>
              <a:defRPr/>
            </a:pPr>
            <a:r>
              <a:rPr lang="en-US" dirty="0">
                <a:solidFill>
                  <a:srgbClr val="0013A3"/>
                </a:solidFill>
              </a:rPr>
              <a:t>replicated, application-layer distributed services </a:t>
            </a:r>
            <a:r>
              <a:rPr lang="en-US" dirty="0"/>
              <a:t>(datacenters, content distribution networks) connecting close to clients’ networks, allow services to be provided from multiple locations</a:t>
            </a:r>
          </a:p>
          <a:p>
            <a:pPr>
              <a:buFont typeface="Wingdings" charset="2"/>
              <a:buChar char="§"/>
              <a:defRPr/>
            </a:pPr>
            <a:r>
              <a:rPr lang="en-US" dirty="0"/>
              <a:t>congestion control of “elastic” services helps</a:t>
            </a:r>
          </a:p>
          <a:p>
            <a:pPr marL="130175" indent="0">
              <a:buNone/>
            </a:pPr>
            <a:endParaRPr lang="en-US" dirty="0"/>
          </a:p>
        </p:txBody>
      </p:sp>
      <p:sp>
        <p:nvSpPr>
          <p:cNvPr id="7" name="TextBox 6">
            <a:extLst>
              <a:ext uri="{FF2B5EF4-FFF2-40B4-BE49-F238E27FC236}">
                <a16:creationId xmlns:a16="http://schemas.microsoft.com/office/drawing/2014/main" id="{A62B6DB3-9428-AA4F-A9F0-FA024E48D16D}"/>
              </a:ext>
            </a:extLst>
          </p:cNvPr>
          <p:cNvSpPr txBox="1"/>
          <p:nvPr/>
        </p:nvSpPr>
        <p:spPr>
          <a:xfrm flipH="1">
            <a:off x="1131375" y="5749871"/>
            <a:ext cx="1010489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It’s hard to argue with success of best-effort service model </a:t>
            </a:r>
          </a:p>
        </p:txBody>
      </p:sp>
      <p:sp>
        <p:nvSpPr>
          <p:cNvPr id="5" name="Slide Number Placeholder 4">
            <a:extLst>
              <a:ext uri="{FF2B5EF4-FFF2-40B4-BE49-F238E27FC236}">
                <a16:creationId xmlns:a16="http://schemas.microsoft.com/office/drawing/2014/main" id="{F7F6B907-925A-7C4B-8121-37A5FA8A6BE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4621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801550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10803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827209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Network layer: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network layer services, focusing on data plane:</a:t>
            </a:r>
          </a:p>
          <a:p>
            <a:pPr lvl="1">
              <a:buFont typeface="Arial"/>
              <a:buChar char="•"/>
              <a:defRPr/>
            </a:pPr>
            <a:r>
              <a:rPr lang="en-US" sz="2800" dirty="0"/>
              <a:t>network layer service models</a:t>
            </a:r>
          </a:p>
          <a:p>
            <a:pPr lvl="1">
              <a:buFont typeface="Arial"/>
              <a:buChar char="•"/>
              <a:defRPr/>
            </a:pPr>
            <a:r>
              <a:rPr lang="en-US" sz="2800" dirty="0"/>
              <a:t>forwarding versus routing</a:t>
            </a:r>
          </a:p>
          <a:p>
            <a:pPr lvl="1">
              <a:buFont typeface="Arial"/>
              <a:buChar char="•"/>
              <a:defRPr/>
            </a:pPr>
            <a:r>
              <a:rPr lang="en-US" sz="2800" dirty="0"/>
              <a:t>how a router works</a:t>
            </a:r>
          </a:p>
          <a:p>
            <a:pPr lvl="1">
              <a:buFont typeface="Arial"/>
              <a:buChar char="•"/>
              <a:defRPr/>
            </a:pPr>
            <a:r>
              <a:rPr lang="en-US" sz="2800" dirty="0"/>
              <a:t>addressing</a:t>
            </a:r>
          </a:p>
          <a:p>
            <a:pPr lvl="1">
              <a:buFont typeface="Arial"/>
              <a:buChar char="•"/>
              <a:defRPr/>
            </a:pPr>
            <a:r>
              <a:rPr lang="en-US" sz="2800" dirty="0"/>
              <a:t>generalized forwarding</a:t>
            </a:r>
          </a:p>
          <a:p>
            <a:pPr lvl="1">
              <a:buFont typeface="Arial"/>
              <a:buChar char="•"/>
              <a:defRPr/>
            </a:pPr>
            <a:r>
              <a:rPr lang="en-US" sz="2800" dirty="0"/>
              <a:t>Internet architecture</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172199" y="1572573"/>
            <a:ext cx="5584371" cy="4351338"/>
          </a:xfrm>
        </p:spPr>
        <p:txBody>
          <a:bodyPr>
            <a:normAutofit/>
          </a:bodyPr>
          <a:lstStyle/>
          <a:p>
            <a:pPr marL="407988" indent="-277813"/>
            <a:r>
              <a:rPr lang="en-US" sz="3200" dirty="0"/>
              <a:t>instantiation, implementation in the Internet</a:t>
            </a:r>
          </a:p>
          <a:p>
            <a:pPr lvl="1"/>
            <a:r>
              <a:rPr lang="en-US" sz="2800" dirty="0"/>
              <a:t>IP protocol</a:t>
            </a:r>
          </a:p>
          <a:p>
            <a:pPr lvl="1"/>
            <a:r>
              <a:rPr lang="en-US" sz="2800" dirty="0" smtClean="0"/>
              <a:t>Network Address Translation (NAT)</a:t>
            </a:r>
            <a:endParaRPr lang="en-US" sz="2800" dirty="0"/>
          </a:p>
        </p:txBody>
      </p:sp>
      <p:sp>
        <p:nvSpPr>
          <p:cNvPr id="5" name="Slide Number Placeholder 4">
            <a:extLst>
              <a:ext uri="{FF2B5EF4-FFF2-40B4-BE49-F238E27FC236}">
                <a16:creationId xmlns:a16="http://schemas.microsoft.com/office/drawing/2014/main" id="{AF90DE33-80BA-7C4C-A2DC-16FEA33E295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41002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we’ll see</a:t>
            </a:r>
            <a:r>
              <a:rPr lang="en-US" altLang="en-US" sz="3200" i="1" dirty="0">
                <a:solidFill>
                  <a:srgbClr val="000090"/>
                </a:solidFill>
                <a:ea typeface="ＭＳ Ｐゴシック" panose="020B0600070205080204" pitchFamily="34" charset="-128"/>
                <a:cs typeface="ＭＳ Ｐゴシック" panose="020B0600070205080204" pitchFamily="34" charset="-128"/>
              </a:rPr>
              <a:t> why </a:t>
            </a:r>
            <a:r>
              <a:rPr lang="en-US" altLang="en-US" sz="3200" dirty="0">
                <a:ea typeface="ＭＳ Ｐゴシック" panose="020B0600070205080204" pitchFamily="34" charset="-128"/>
                <a:cs typeface="ＭＳ Ｐゴシック" panose="020B0600070205080204" pitchFamily="34" charset="-128"/>
              </a:rPr>
              <a:t>longest prefix matching is used shortly, when we study addressing</a:t>
            </a:r>
          </a:p>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
        <p:nvSpPr>
          <p:cNvPr id="4" name="Slide Number Placeholder 4">
            <a:extLst>
              <a:ext uri="{FF2B5EF4-FFF2-40B4-BE49-F238E27FC236}">
                <a16:creationId xmlns:a16="http://schemas.microsoft.com/office/drawing/2014/main" id="{3FF29919-E30C-C848-A2A0-2376EB62D48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2884985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510432" y="3943350"/>
            <a:ext cx="1609725" cy="2343150"/>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2216772" y="4857819"/>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149007" y="5709203"/>
            <a:ext cx="1472095" cy="386798"/>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89378" y="4864446"/>
            <a:ext cx="1633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155633" y="4072559"/>
            <a:ext cx="1472095" cy="386798"/>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48400" y="4708389"/>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3472070" y="4715016"/>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3242010" y="4065933"/>
            <a:ext cx="1078742" cy="386798"/>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021494" y="4260957"/>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3248636" y="5729080"/>
            <a:ext cx="1078742" cy="386798"/>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028120" y="5924104"/>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2756452" y="4081670"/>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2749826" y="5718314"/>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593495" y="408167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586868" y="5718315"/>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4611758" y="4094922"/>
            <a:ext cx="13311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(rate: NR, ideally)</a:t>
            </a:r>
          </a:p>
        </p:txBody>
      </p:sp>
      <p:sp>
        <p:nvSpPr>
          <p:cNvPr id="43" name="Slide Number Placeholder 4">
            <a:extLst>
              <a:ext uri="{FF2B5EF4-FFF2-40B4-BE49-F238E27FC236}">
                <a16:creationId xmlns:a16="http://schemas.microsoft.com/office/drawing/2014/main" id="{1006AEB9-8E30-BF47-8218-D88E2916AC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95873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dissolve">
                                      <p:cBhvr>
                                        <p:cTn id="7" dur="500"/>
                                        <p:tgtEl>
                                          <p:spTgt spid="2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4769281" y="4484392"/>
            <a:ext cx="1093120" cy="215900"/>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4767694" y="4879680"/>
            <a:ext cx="1094506" cy="215900"/>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4762932" y="5306717"/>
            <a:ext cx="1079248" cy="215900"/>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5956300" y="4501349"/>
            <a:ext cx="1030288" cy="215900"/>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5946775" y="4893462"/>
            <a:ext cx="1044574" cy="215900"/>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5945368" y="5315556"/>
            <a:ext cx="1046163" cy="215900"/>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664477" y="5835029"/>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1186899" y="4439064"/>
            <a:ext cx="2798763" cy="1752600"/>
            <a:chOff x="1968777" y="4452316"/>
            <a:chExt cx="2798763" cy="1752600"/>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7" y="5838204"/>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019952" y="4547566"/>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258217" y="4512159"/>
            <a:ext cx="2854919" cy="2066925"/>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interconnection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818322" y="3691974"/>
            <a:ext cx="11035748" cy="6547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major types of switching fabrics:</a:t>
            </a:r>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141" name="Slide Number Placeholder 4">
            <a:extLst>
              <a:ext uri="{FF2B5EF4-FFF2-40B4-BE49-F238E27FC236}">
                <a16:creationId xmlns:a16="http://schemas.microsoft.com/office/drawing/2014/main" id="{82EC96B9-9A8B-1444-8EB6-680BED473AB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3964631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5" y="1472236"/>
            <a:ext cx="11287539" cy="2768460"/>
          </a:xfrm>
        </p:spPr>
        <p:txBody>
          <a:bodyPr>
            <a:normAutofit/>
          </a:bodyPr>
          <a:lstStyle/>
          <a:p>
            <a:pPr marL="234950" indent="-23495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first generation routers:</a:t>
            </a:r>
          </a:p>
          <a:p>
            <a:pPr marL="404813" indent="-287338"/>
            <a:r>
              <a:rPr lang="en-US" altLang="en-US" dirty="0">
                <a:ea typeface="ＭＳ Ｐゴシック" panose="020B0600070205080204" pitchFamily="34" charset="-128"/>
                <a:cs typeface="ＭＳ Ｐゴシック" panose="020B0600070205080204" pitchFamily="34" charset="-128"/>
              </a:rPr>
              <a:t>traditional computers with switching under direct control of CPU</a:t>
            </a:r>
          </a:p>
          <a:p>
            <a:pPr marL="404813" indent="-287338"/>
            <a:r>
              <a:rPr lang="en-US" altLang="en-US" dirty="0">
                <a:ea typeface="ＭＳ Ｐゴシック" panose="020B0600070205080204" pitchFamily="34" charset="-128"/>
                <a:cs typeface="ＭＳ Ｐゴシック" panose="020B0600070205080204" pitchFamily="34" charset="-128"/>
              </a:rPr>
              <a:t>packet copied to system’</a:t>
            </a:r>
            <a:r>
              <a:rPr lang="en-US" altLang="ja-JP" dirty="0">
                <a:ea typeface="ＭＳ Ｐゴシック" panose="020B0600070205080204" pitchFamily="34" charset="-128"/>
                <a:cs typeface="ＭＳ Ｐゴシック" panose="020B0600070205080204" pitchFamily="34" charset="-128"/>
              </a:rPr>
              <a:t>s memory</a:t>
            </a:r>
          </a:p>
          <a:p>
            <a:pPr marL="404813" indent="-287338"/>
            <a:r>
              <a:rPr lang="en-US" altLang="en-US" dirty="0">
                <a:ea typeface="ＭＳ Ｐゴシック" panose="020B0600070205080204" pitchFamily="34" charset="-128"/>
                <a:cs typeface="ＭＳ Ｐゴシック" panose="020B0600070205080204" pitchFamily="34" charset="-128"/>
              </a:rPr>
              <a:t>speed limited by memory bandwidth (2 bus crossings per datagram)</a:t>
            </a:r>
            <a:endParaRPr lang="en-US" altLang="en-US" sz="2000" dirty="0">
              <a:ea typeface="ＭＳ Ｐゴシック" panose="020B0600070205080204" pitchFamily="34" charset="-128"/>
              <a:cs typeface="ＭＳ Ｐゴシック" panose="020B0600070205080204" pitchFamily="34" charset="-128"/>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memory</a:t>
            </a:r>
            <a:endParaRPr lang="en-US" sz="4800" dirty="0"/>
          </a:p>
        </p:txBody>
      </p:sp>
      <p:grpSp>
        <p:nvGrpSpPr>
          <p:cNvPr id="172" name="Group 42">
            <a:extLst>
              <a:ext uri="{FF2B5EF4-FFF2-40B4-BE49-F238E27FC236}">
                <a16:creationId xmlns:a16="http://schemas.microsoft.com/office/drawing/2014/main" id="{F2B5464E-F88B-A642-84D4-5094AFD5B16B}"/>
              </a:ext>
            </a:extLst>
          </p:cNvPr>
          <p:cNvGrpSpPr>
            <a:grpSpLocks/>
          </p:cNvGrpSpPr>
          <p:nvPr/>
        </p:nvGrpSpPr>
        <p:grpSpPr bwMode="auto">
          <a:xfrm>
            <a:off x="2991749" y="4058753"/>
            <a:ext cx="6611937" cy="1787525"/>
            <a:chOff x="983" y="2540"/>
            <a:chExt cx="4165" cy="1126"/>
          </a:xfrm>
        </p:grpSpPr>
        <p:sp>
          <p:nvSpPr>
            <p:cNvPr id="173"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5"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176"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9"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system bus</a:t>
              </a:r>
            </a:p>
          </p:txBody>
        </p:sp>
      </p:grpSp>
      <p:pic>
        <p:nvPicPr>
          <p:cNvPr id="184"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74" y="4252428"/>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74" y="4215916"/>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Rectangle 45">
            <a:extLst>
              <a:ext uri="{FF2B5EF4-FFF2-40B4-BE49-F238E27FC236}">
                <a16:creationId xmlns:a16="http://schemas.microsoft.com/office/drawing/2014/main" id="{8A994D05-53E3-B047-9E60-A9448B35FAA0}"/>
              </a:ext>
            </a:extLst>
          </p:cNvPr>
          <p:cNvSpPr>
            <a:spLocks noChangeArrowheads="1"/>
          </p:cNvSpPr>
          <p:nvPr/>
        </p:nvSpPr>
        <p:spPr bwMode="auto">
          <a:xfrm>
            <a:off x="1809061" y="4487378"/>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6">
            <a:extLst>
              <a:ext uri="{FF2B5EF4-FFF2-40B4-BE49-F238E27FC236}">
                <a16:creationId xmlns:a16="http://schemas.microsoft.com/office/drawing/2014/main" id="{14B41E01-8B4F-2643-84CF-7D3D707C7DA0}"/>
              </a:ext>
            </a:extLst>
          </p:cNvPr>
          <p:cNvSpPr>
            <a:spLocks noChangeArrowheads="1"/>
          </p:cNvSpPr>
          <p:nvPr/>
        </p:nvSpPr>
        <p:spPr bwMode="auto">
          <a:xfrm>
            <a:off x="1821761" y="4496903"/>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 name="Slide Number Placeholder 4">
            <a:extLst>
              <a:ext uri="{FF2B5EF4-FFF2-40B4-BE49-F238E27FC236}">
                <a16:creationId xmlns:a16="http://schemas.microsoft.com/office/drawing/2014/main" id="{E873C787-12AC-6546-8188-86FCEB09ABB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408074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1 -0.00162 L 0.11159 -0.00162 L 0.11497 0.13334 L 0.26849 0.13334 L 0.26849 0.03912 " pathEditMode="relative" rAng="0" ptsTypes="AAAAA">
                                      <p:cBhvr>
                                        <p:cTn id="6" dur="2000" fill="hold"/>
                                        <p:tgtEl>
                                          <p:spTgt spid="186"/>
                                        </p:tgtEl>
                                        <p:attrNameLst>
                                          <p:attrName>ppt_x</p:attrName>
                                          <p:attrName>ppt_y</p:attrName>
                                        </p:attrNameLst>
                                      </p:cBhvr>
                                      <p:rCtr x="1352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dissolve">
                                      <p:cBhvr>
                                        <p:cTn id="10" dur="500"/>
                                        <p:tgtEl>
                                          <p:spTgt spid="187"/>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66667E-6 3.7037E-6 L 0.1487 3.7037E-6 L 0.15195 0.13819 L 0.31055 0.13588 L 0.30924 0.03842 " pathEditMode="relative" rAng="0" ptsTypes="AAAAA">
                                      <p:cBhvr>
                                        <p:cTn id="13" dur="2000" fill="hold"/>
                                        <p:tgtEl>
                                          <p:spTgt spid="187"/>
                                        </p:tgtEl>
                                        <p:attrNameLst>
                                          <p:attrName>ppt_x</p:attrName>
                                          <p:attrName>ppt_y</p:attrName>
                                        </p:attrNameLst>
                                      </p:cBhvr>
                                      <p:rCtr x="15521"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6849 0.03912 L 0.28151 0.03912 L 0.28151 0.12685 L 0.44622 0.12199 L 0.44713 -0.00324 L 0.58046 -0.00324 " pathEditMode="relative" rAng="0" ptsTypes="AAAAAA">
                                      <p:cBhvr>
                                        <p:cTn id="17" dur="2000" fill="hold"/>
                                        <p:tgtEl>
                                          <p:spTgt spid="186"/>
                                        </p:tgtEl>
                                        <p:attrNameLst>
                                          <p:attrName>ppt_x</p:attrName>
                                          <p:attrName>ppt_y</p:attrName>
                                        </p:attrNameLst>
                                      </p:cBhvr>
                                      <p:rCtr x="1559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6" grpId="1" animBg="1"/>
      <p:bldP spid="186" grpId="2" animBg="1"/>
      <p:bldP spid="187" grpId="0" animBg="1"/>
      <p:bldP spid="18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10574934" cy="2768460"/>
          </a:xfrm>
        </p:spPr>
        <p:txBody>
          <a:bodyPr>
            <a:normAutofit/>
          </a:bodyPr>
          <a:lstStyle/>
          <a:p>
            <a:pPr>
              <a:buFont typeface="Wingdings" charset="2"/>
              <a:buChar char="§"/>
              <a:defRPr/>
            </a:pPr>
            <a:r>
              <a:rPr lang="en-US" sz="3200" dirty="0"/>
              <a:t>datagram from input port memory to output port memory via a shared bus</a:t>
            </a:r>
          </a:p>
          <a:p>
            <a:pPr>
              <a:buFont typeface="Wingdings" charset="2"/>
              <a:buChar char="§"/>
              <a:defRPr/>
            </a:pPr>
            <a:r>
              <a:rPr lang="en-US" sz="3200" i="1" dirty="0">
                <a:solidFill>
                  <a:srgbClr val="CC0000"/>
                </a:solidFill>
              </a:rPr>
              <a:t>bus contention:</a:t>
            </a:r>
            <a:r>
              <a:rPr lang="en-US" sz="3200" dirty="0"/>
              <a:t>  switching speed limited by bus bandwidth</a:t>
            </a:r>
          </a:p>
          <a:p>
            <a:pPr>
              <a:buFont typeface="Wingdings" charset="2"/>
              <a:buChar char="§"/>
              <a:defRPr/>
            </a:pPr>
            <a:r>
              <a:rPr lang="en-US" sz="3200" dirty="0"/>
              <a:t>32 Gbps bus, Cisco 5600: sufficient speed for access routers</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a bus</a:t>
            </a:r>
            <a:endParaRPr lang="en-US" sz="4800" dirty="0"/>
          </a:p>
        </p:txBody>
      </p:sp>
      <p:grpSp>
        <p:nvGrpSpPr>
          <p:cNvPr id="4" name="Group 3">
            <a:extLst>
              <a:ext uri="{FF2B5EF4-FFF2-40B4-BE49-F238E27FC236}">
                <a16:creationId xmlns:a16="http://schemas.microsoft.com/office/drawing/2014/main" id="{9B8CD304-8CB5-AA4B-A0E8-C0ADE3BF0764}"/>
              </a:ext>
            </a:extLst>
          </p:cNvPr>
          <p:cNvGrpSpPr/>
          <p:nvPr/>
        </p:nvGrpSpPr>
        <p:grpSpPr>
          <a:xfrm>
            <a:off x="4078698" y="4298863"/>
            <a:ext cx="5296665" cy="1766337"/>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4">
            <a:extLst>
              <a:ext uri="{FF2B5EF4-FFF2-40B4-BE49-F238E27FC236}">
                <a16:creationId xmlns:a16="http://schemas.microsoft.com/office/drawing/2014/main" id="{804CF0B2-B0FB-2D4A-9DE1-13100592031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4087423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6477000" cy="5100842"/>
          </a:xfrm>
        </p:spPr>
        <p:txBody>
          <a:bodyPr>
            <a:normAutofit/>
          </a:bodyPr>
          <a:lstStyle/>
          <a:p>
            <a:pPr indent="-287338">
              <a:buFont typeface="Wingdings" charset="2"/>
              <a:buChar char="§"/>
              <a:defRPr/>
            </a:pPr>
            <a:r>
              <a:rPr lang="en-US" sz="3200" dirty="0"/>
              <a:t>Crossbar, Clos networks, other interconnection nets initially developed to connect processors in multiprocessor</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8083826" y="1590262"/>
            <a:ext cx="2319130" cy="1855304"/>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8097079" y="4019964"/>
            <a:ext cx="3244414" cy="2535302"/>
            <a:chOff x="8097079" y="4019964"/>
            <a:chExt cx="3244414" cy="2535302"/>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8097079" y="5989983"/>
              <a:ext cx="3244414" cy="565283"/>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8x8 multistage switch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788873" y="3242734"/>
            <a:ext cx="6477000" cy="1093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multistage switch: </a:t>
            </a:r>
            <a:r>
              <a:rPr kumimoji="0" lang="en-US" sz="3200" b="0" i="1" u="none" strike="noStrike" kern="1200" cap="none" spc="0" normalizeH="0" baseline="0" noProof="0" dirty="0" err="1">
                <a:ln>
                  <a:noFill/>
                </a:ln>
                <a:solidFill>
                  <a:prstClr val="black"/>
                </a:solidFill>
                <a:effectLst/>
                <a:uLnTx/>
                <a:uFillTx/>
                <a:latin typeface="Calibri" panose="020F0502020204030204"/>
                <a:ea typeface="+mn-ea"/>
                <a:cs typeface="+mn-cs"/>
              </a:rPr>
              <a:t>nxn</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775016" y="4281825"/>
            <a:ext cx="6477000" cy="21189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exploiting parallelism: </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fragment datagram into fixed length cells on entry</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7278457" y="4508938"/>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571262"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862810"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Slide Number Placeholder 4">
            <a:extLst>
              <a:ext uri="{FF2B5EF4-FFF2-40B4-BE49-F238E27FC236}">
                <a16:creationId xmlns:a16="http://schemas.microsoft.com/office/drawing/2014/main" id="{4F8C5248-5115-F748-B1EF-FF98DE1ECEF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172088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8.33333E-7 3.7037E-6 L 0.06537 0.00023 L 0.0974 -0.06899 L 0.14805 -0.06899 C 0.15925 -0.0463 0.17018 -0.02385 0.18164 -0.00093 C 0.19596 -0.00186 0.28151 -0.00047 0.29662 -0.00116 " pathEditMode="relative" rAng="0" ptsTypes="AAAAAA">
                                      <p:cBhvr>
                                        <p:cTn id="30" dur="3000" fill="hold"/>
                                        <p:tgtEl>
                                          <p:spTgt spid="137"/>
                                        </p:tgtEl>
                                        <p:attrNameLst>
                                          <p:attrName>ppt_x</p:attrName>
                                          <p:attrName>ppt_y</p:attrName>
                                        </p:attrNameLst>
                                      </p:cBhvr>
                                      <p:rCtr x="14831" y="-3449"/>
                                    </p:animMotion>
                                  </p:childTnLst>
                                </p:cTn>
                              </p:par>
                              <p:par>
                                <p:cTn id="31" presetID="0" presetClass="path" presetSubtype="0" accel="50000" decel="50000" fill="hold" grpId="1" nodeType="withEffect">
                                  <p:stCondLst>
                                    <p:cond delay="0"/>
                                  </p:stCondLst>
                                  <p:childTnLst>
                                    <p:animMotion origin="layout" path="M -2.5E-6 -0.00024 L 0.06407 0.00069 C 0.06914 0.00949 0.07409 0.01851 0.07904 0.02731 L 0.08867 0.02592 L 0.12214 0.08842 L 0.17136 0.08842 L 0.20482 0.02453 L 0.22982 0.02453 L 0.23477 -0.00116 C 0.25508 -0.00116 0.28073 -0.0007 0.30104 -0.0007 " pathEditMode="relative" rAng="0" ptsTypes="AAAAAAAAAA">
                                      <p:cBhvr>
                                        <p:cTn id="32" dur="3000" fill="hold"/>
                                        <p:tgtEl>
                                          <p:spTgt spid="136"/>
                                        </p:tgtEl>
                                        <p:attrNameLst>
                                          <p:attrName>ppt_x</p:attrName>
                                          <p:attrName>ppt_y</p:attrName>
                                        </p:attrNameLst>
                                      </p:cBhvr>
                                      <p:rCtr x="15052" y="4375"/>
                                    </p:animMotion>
                                  </p:childTnLst>
                                </p:cTn>
                              </p:par>
                              <p:par>
                                <p:cTn id="33" presetID="0" presetClass="path" presetSubtype="0" accel="50000" decel="50000" fill="hold" grpId="1" nodeType="withEffect">
                                  <p:stCondLst>
                                    <p:cond delay="0"/>
                                  </p:stCondLst>
                                  <p:childTnLst>
                                    <p:animMotion origin="layout" path="M 0 0 L 0.08685 0.00139 L 0.10339 0.03912 L 0.11342 0.03842 L 0.14688 0.16365 L 0.19649 0.16296 L 0.23073 0.03634 L 0.25339 0.03564 L 0.26029 -0.00116 L 0.30495 -0.00116 " pathEditMode="relative" ptsTypes="AAAAAAAAAA">
                                      <p:cBhvr>
                                        <p:cTn id="34" dur="3000" fill="hold"/>
                                        <p:tgtEl>
                                          <p:spTgt spid="1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924646" y="1287519"/>
            <a:ext cx="10585173" cy="1026189"/>
          </a:xfrm>
        </p:spPr>
        <p:txBody>
          <a:bodyPr>
            <a:normAutofit/>
          </a:bodyPr>
          <a:lstStyle/>
          <a:p>
            <a:pPr indent="-287338">
              <a:buFont typeface="Wingdings" charset="2"/>
              <a:buChar char="§"/>
              <a:defRPr/>
            </a:pPr>
            <a:r>
              <a:rPr lang="en-US" sz="3200" dirty="0"/>
              <a:t>scaling, using multiple switching “planes” in parallel: </a:t>
            </a:r>
          </a:p>
          <a:p>
            <a:pPr lvl="1" indent="-287338">
              <a:buFont typeface="Wingdings" charset="2"/>
              <a:buChar char="§"/>
              <a:defRPr/>
            </a:pPr>
            <a:r>
              <a:rPr lang="en-US" sz="2800" dirty="0"/>
              <a:t>speedup, scaleup via parallelism</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465885" y="2987580"/>
            <a:ext cx="6504470" cy="2842592"/>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23758" y="2166731"/>
              <a:ext cx="2290665" cy="2842592"/>
              <a:chOff x="4199689" y="2922105"/>
              <a:chExt cx="2290665"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802662" y="2922105"/>
                <a:ext cx="1687692" cy="1311965"/>
                <a:chOff x="1416732" y="5221357"/>
                <a:chExt cx="1687692"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200970" cy="1311965"/>
                  <a:chOff x="4426226" y="4479235"/>
                  <a:chExt cx="1200970"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16523" y="3140766"/>
                <a:ext cx="1687692" cy="1311965"/>
                <a:chOff x="1416732" y="5221357"/>
                <a:chExt cx="1687692"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175002" cy="1311965"/>
                  <a:chOff x="4426226" y="4479235"/>
                  <a:chExt cx="1175002"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30384" y="3359427"/>
                <a:ext cx="1687692" cy="1311965"/>
                <a:chOff x="1416732" y="5221357"/>
                <a:chExt cx="1687692"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175002" cy="1311965"/>
                  <a:chOff x="4426226" y="4479235"/>
                  <a:chExt cx="1175002"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44245" y="3578088"/>
                <a:ext cx="1687692" cy="1311965"/>
                <a:chOff x="1416732" y="5221357"/>
                <a:chExt cx="1687692"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175002" cy="1311965"/>
                  <a:chOff x="4426226" y="4479235"/>
                  <a:chExt cx="1175002"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58106" y="3796749"/>
                <a:ext cx="1687692" cy="1311965"/>
                <a:chOff x="1416732" y="5221357"/>
                <a:chExt cx="1687692"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175002" cy="1311965"/>
                  <a:chOff x="4426226" y="4479235"/>
                  <a:chExt cx="1175002"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71967" y="4015410"/>
                <a:ext cx="1687692" cy="1311965"/>
                <a:chOff x="1416732" y="5221357"/>
                <a:chExt cx="1687692"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175002" cy="1311965"/>
                  <a:chOff x="4426226" y="4479235"/>
                  <a:chExt cx="1175002"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85828" y="4234071"/>
                <a:ext cx="1687692" cy="1311965"/>
                <a:chOff x="1416732" y="5221357"/>
                <a:chExt cx="1687692"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175002" cy="1311965"/>
                  <a:chOff x="4426226" y="4479235"/>
                  <a:chExt cx="1175002"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99689" y="4452732"/>
                <a:ext cx="1687692" cy="1311965"/>
                <a:chOff x="1416732" y="5221357"/>
                <a:chExt cx="1687692"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200970" cy="1311965"/>
                  <a:chOff x="4426226" y="4479235"/>
                  <a:chExt cx="1200970"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942537" y="2612461"/>
            <a:ext cx="4009292" cy="35681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Cisco CRS router:</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basic unit: 8 switching planes</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plane: 3-stage interconnection network</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 to 100’s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Tbps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8036909" y="4890993"/>
            <a:ext cx="937683" cy="733606"/>
          </a:xfrm>
          <a:prstGeom prst="rect">
            <a:avLst/>
          </a:prstGeom>
        </p:spPr>
      </p:pic>
      <p:sp>
        <p:nvSpPr>
          <p:cNvPr id="223" name="Slide Number Placeholder 4">
            <a:extLst>
              <a:ext uri="{FF2B5EF4-FFF2-40B4-BE49-F238E27FC236}">
                <a16:creationId xmlns:a16="http://schemas.microsoft.com/office/drawing/2014/main" id="{E7A4998C-0527-1B40-A7CD-C664065D210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28</a:t>
            </a:fld>
            <a:endParaRPr lang="en-US" dirty="0"/>
          </a:p>
        </p:txBody>
      </p:sp>
    </p:spTree>
    <p:extLst>
      <p:ext uri="{BB962C8B-B14F-4D97-AF65-F5344CB8AC3E}">
        <p14:creationId xmlns:p14="http://schemas.microsoft.com/office/powerpoint/2010/main" val="415894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1356798"/>
          </a:xfrm>
        </p:spPr>
        <p:txBody>
          <a:bodyPr/>
          <a:lstStyle/>
          <a:p>
            <a:r>
              <a:rPr lang="en-US" altLang="en-US" dirty="0">
                <a:ea typeface="ＭＳ Ｐゴシック" panose="020B0600070205080204" pitchFamily="34" charset="-128"/>
                <a:cs typeface="ＭＳ Ｐゴシック" panose="020B0600070205080204" pitchFamily="34" charset="-128"/>
              </a:rPr>
              <a:t>If switch fabric slower than input ports combined -&gt; queueing may occur at input queues </a:t>
            </a:r>
          </a:p>
          <a:p>
            <a:pPr lvl="1"/>
            <a:r>
              <a:rPr lang="en-US" altLang="en-US" sz="2800" dirty="0">
                <a:ea typeface="ＭＳ Ｐゴシック" panose="020B0600070205080204" pitchFamily="34" charset="-128"/>
              </a:rPr>
              <a:t>queueing delay and loss due to input buffer overflow!</a:t>
            </a:r>
          </a:p>
          <a:p>
            <a:endParaRPr lang="en-US" dirty="0"/>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Input port queuing</a:t>
            </a: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1800666" y="5728188"/>
            <a:ext cx="44594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output port contention: only one red datagram can be transferred. lower red packet is </a:t>
            </a:r>
            <a:r>
              <a:rPr kumimoji="0" lang="en-US" altLang="en-US" sz="2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2528548" y="3841801"/>
            <a:ext cx="3027362" cy="1817687"/>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Freeform 61">
              <a:extLst>
                <a:ext uri="{FF2B5EF4-FFF2-40B4-BE49-F238E27FC236}">
                  <a16:creationId xmlns:a16="http://schemas.microsoft.com/office/drawing/2014/main" id="{63B03E4B-DC34-6549-9693-9E2101F3E2F9}"/>
                </a:ext>
              </a:extLst>
            </p:cNvPr>
            <p:cNvSpPr>
              <a:spLocks/>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7"/>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7144970" y="3842241"/>
            <a:ext cx="3587750" cy="2570163"/>
            <a:chOff x="2950" y="2025"/>
            <a:chExt cx="2260" cy="1619"/>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packet time later: green packet experiences HOL blocking</a:t>
              </a:r>
              <a:endPar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835334" y="2690269"/>
            <a:ext cx="10515600" cy="9842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Head-of-the-Line (HOL) blocking: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queued datagram at front of queue prevents others in queue from moving forward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Slide Number Placeholder 4">
            <a:extLst>
              <a:ext uri="{FF2B5EF4-FFF2-40B4-BE49-F238E27FC236}">
                <a16:creationId xmlns:a16="http://schemas.microsoft.com/office/drawing/2014/main" id="{27DA9828-E8AA-634F-A5D6-E2BC44AAFB5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Tree>
    <p:extLst>
      <p:ext uri="{BB962C8B-B14F-4D97-AF65-F5344CB8AC3E}">
        <p14:creationId xmlns:p14="http://schemas.microsoft.com/office/powerpoint/2010/main" val="84695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pPr>
            <a:r>
              <a:rPr lang="en-US" altLang="en-US" sz="3200" dirty="0">
                <a:solidFill>
                  <a:srgbClr val="CC0000"/>
                </a:solidFill>
                <a:ea typeface="ＭＳ Ｐゴシック" panose="020B0600070205080204" pitchFamily="34" charset="-128"/>
                <a:cs typeface="Arial" panose="020B0604020202020204" pitchFamily="34" charset="0"/>
              </a:rPr>
              <a:t>Network layer: overview</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data plane</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control plane</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65391"/>
            <a:ext cx="2743200" cy="365125"/>
          </a:xfrm>
        </p:spPr>
        <p:txBody>
          <a:bodyPr/>
          <a:lstStyle/>
          <a:p>
            <a:r>
              <a:rPr lang="en-US" dirty="0"/>
              <a:t>Network Layer: 4-</a:t>
            </a:r>
            <a:fld id="{C4204591-24BD-A542-B9D5-F8D8A88D2FEE}" type="slidenum">
              <a:rPr lang="en-US" smtClean="0"/>
              <a:pPr/>
              <a:t>3</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563462" y="2806957"/>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0"/>
              </a:spcBef>
            </a:pPr>
            <a:r>
              <a:rPr lang="en-US" altLang="en-US" sz="2800" dirty="0">
                <a:ea typeface="ＭＳ Ｐゴシック" panose="020B0600070205080204" pitchFamily="34" charset="-128"/>
                <a:cs typeface="Arial" panose="020B0604020202020204" pitchFamily="34" charset="0"/>
              </a:rPr>
              <a:t>datagram format</a:t>
            </a:r>
          </a:p>
          <a:p>
            <a:pPr lvl="1">
              <a:spcBef>
                <a:spcPts val="0"/>
              </a:spcBef>
            </a:pPr>
            <a:r>
              <a:rPr lang="en-US" altLang="en-US" sz="2800" dirty="0">
                <a:ea typeface="ＭＳ Ｐゴシック" panose="020B0600070205080204" pitchFamily="34" charset="-128"/>
                <a:cs typeface="Arial" panose="020B0604020202020204" pitchFamily="34" charset="0"/>
              </a:rPr>
              <a:t>addressing</a:t>
            </a:r>
          </a:p>
          <a:p>
            <a:pPr lvl="1">
              <a:spcBef>
                <a:spcPts val="0"/>
              </a:spcBef>
            </a:pPr>
            <a:r>
              <a:rPr lang="en-US" altLang="en-US" sz="2800" dirty="0">
                <a:ea typeface="ＭＳ Ｐゴシック" panose="020B0600070205080204" pitchFamily="34" charset="-128"/>
                <a:cs typeface="Arial" panose="020B0604020202020204" pitchFamily="34" charset="0"/>
              </a:rPr>
              <a:t>network address translation</a:t>
            </a:r>
          </a:p>
          <a:p>
            <a:pPr lvl="1">
              <a:spcBef>
                <a:spcPts val="0"/>
              </a:spcBef>
            </a:pPr>
            <a:r>
              <a:rPr lang="en-US" altLang="en-US" sz="2800" dirty="0">
                <a:ea typeface="ＭＳ Ｐゴシック" panose="020B0600070205080204" pitchFamily="34" charset="-128"/>
                <a:cs typeface="Arial" panose="020B0604020202020204" pitchFamily="34" charset="0"/>
              </a:rPr>
              <a:t>IPv6</a:t>
            </a:r>
          </a:p>
        </p:txBody>
      </p:sp>
    </p:spTree>
    <p:extLst>
      <p:ext uri="{BB962C8B-B14F-4D97-AF65-F5344CB8AC3E}">
        <p14:creationId xmlns:p14="http://schemas.microsoft.com/office/powerpoint/2010/main" val="38510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dissolve">
                                      <p:cBhvr>
                                        <p:cTn id="30" dur="500"/>
                                        <p:tgtEl>
                                          <p:spTgt spid="1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nodePh="1">
                                  <p:stCondLst>
                                    <p:cond delay="0"/>
                                  </p:stCondLst>
                                  <p:endCondLst>
                                    <p:cond evt="begin" delay="0">
                                      <p:tn val="33"/>
                                    </p:cond>
                                  </p:end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888773" y="3417068"/>
            <a:ext cx="5977544" cy="1413266"/>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pitchFamily="2"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Buffering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required when datagrams arrive from fabric faster than link transmission rate.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Drop policy: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938650" y="5182135"/>
            <a:ext cx="5131875" cy="1289003"/>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Scheduling discipline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6900841" y="3768360"/>
            <a:ext cx="5036234" cy="1255728"/>
            <a:chOff x="6302327" y="3768360"/>
            <a:chExt cx="5036234" cy="1255728"/>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6875475" y="5201260"/>
            <a:ext cx="5319932" cy="1255728"/>
            <a:chOff x="6243711" y="5201260"/>
            <a:chExt cx="5319932" cy="1255728"/>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Priority scheduling – who gets best performance, network neutrality</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A53CB450-3600-DF45-8C8B-A1E7209621EE}"/>
              </a:ext>
            </a:extLst>
          </p:cNvPr>
          <p:cNvGrpSpPr/>
          <p:nvPr/>
        </p:nvGrpSpPr>
        <p:grpSpPr>
          <a:xfrm>
            <a:off x="8496886" y="307717"/>
            <a:ext cx="2967544" cy="1552790"/>
            <a:chOff x="8496886" y="307717"/>
            <a:chExt cx="2967544" cy="1552790"/>
          </a:xfrm>
        </p:grpSpPr>
        <p:pic>
          <p:nvPicPr>
            <p:cNvPr id="69634" name="Picture 2">
              <a:extLst>
                <a:ext uri="{FF2B5EF4-FFF2-40B4-BE49-F238E27FC236}">
                  <a16:creationId xmlns:a16="http://schemas.microsoft.com/office/drawing/2014/main" id="{D370C23A-8A5C-F640-8169-0F65AF0A8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340" y="307717"/>
              <a:ext cx="1359144" cy="11904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89BDD-BACE-1743-A635-00D64D17E14C}"/>
                </a:ext>
              </a:extLst>
            </p:cNvPr>
            <p:cNvSpPr txBox="1"/>
            <p:nvPr/>
          </p:nvSpPr>
          <p:spPr>
            <a:xfrm>
              <a:off x="8496886" y="1491175"/>
              <a:ext cx="29675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a really important slide</a:t>
              </a: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1178949" y="1396538"/>
            <a:ext cx="7113685" cy="1695796"/>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t>
              </a:r>
              <a:r>
                <a:rPr kumimoji="0" lang="en-US" altLang="en-US" sz="20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abric</a:t>
              </a:r>
              <a:endPar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en-US" sz="18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rate: </a:t>
              </a: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39" name="Slide Number Placeholder 4">
            <a:extLst>
              <a:ext uri="{FF2B5EF4-FFF2-40B4-BE49-F238E27FC236}">
                <a16:creationId xmlns:a16="http://schemas.microsoft.com/office/drawing/2014/main" id="{00A3717F-1F0F-FC43-A1DA-5E87871F059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Tree>
    <p:extLst>
      <p:ext uri="{BB962C8B-B14F-4D97-AF65-F5344CB8AC3E}">
        <p14:creationId xmlns:p14="http://schemas.microsoft.com/office/powerpoint/2010/main" val="17227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dissolv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grpSp>
        <p:nvGrpSpPr>
          <p:cNvPr id="109" name="Group 78">
            <a:extLst>
              <a:ext uri="{FF2B5EF4-FFF2-40B4-BE49-F238E27FC236}">
                <a16:creationId xmlns:a16="http://schemas.microsoft.com/office/drawing/2014/main" id="{082D51D0-D1D3-A942-9BB2-2D4682B56DD8}"/>
              </a:ext>
            </a:extLst>
          </p:cNvPr>
          <p:cNvGrpSpPr>
            <a:grpSpLocks/>
          </p:cNvGrpSpPr>
          <p:nvPr/>
        </p:nvGrpSpPr>
        <p:grpSpPr bwMode="auto">
          <a:xfrm>
            <a:off x="2375414" y="1576437"/>
            <a:ext cx="7412037" cy="2870200"/>
            <a:chOff x="550" y="931"/>
            <a:chExt cx="4669" cy="1808"/>
          </a:xfrm>
        </p:grpSpPr>
        <p:grpSp>
          <p:nvGrpSpPr>
            <p:cNvPr id="110" name="Group 29">
              <a:extLst>
                <a:ext uri="{FF2B5EF4-FFF2-40B4-BE49-F238E27FC236}">
                  <a16:creationId xmlns:a16="http://schemas.microsoft.com/office/drawing/2014/main" id="{A3EB5D9E-72A3-7745-8A3E-36D91FF392DE}"/>
                </a:ext>
              </a:extLst>
            </p:cNvPr>
            <p:cNvGrpSpPr>
              <a:grpSpLocks/>
            </p:cNvGrpSpPr>
            <p:nvPr/>
          </p:nvGrpSpPr>
          <p:grpSpPr bwMode="auto">
            <a:xfrm>
              <a:off x="699" y="948"/>
              <a:ext cx="2099" cy="1356"/>
              <a:chOff x="523" y="976"/>
              <a:chExt cx="2099" cy="1356"/>
            </a:xfrm>
          </p:grpSpPr>
          <p:sp>
            <p:nvSpPr>
              <p:cNvPr id="159" name="Rectangle 6">
                <a:extLst>
                  <a:ext uri="{FF2B5EF4-FFF2-40B4-BE49-F238E27FC236}">
                    <a16:creationId xmlns:a16="http://schemas.microsoft.com/office/drawing/2014/main" id="{D8B6A1DB-471C-CC4C-A15D-8F1744B84968}"/>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0" name="Group 10">
                <a:extLst>
                  <a:ext uri="{FF2B5EF4-FFF2-40B4-BE49-F238E27FC236}">
                    <a16:creationId xmlns:a16="http://schemas.microsoft.com/office/drawing/2014/main" id="{CF011BEC-3BD8-724A-930F-DF1BD144E0F3}"/>
                  </a:ext>
                </a:extLst>
              </p:cNvPr>
              <p:cNvGrpSpPr>
                <a:grpSpLocks/>
              </p:cNvGrpSpPr>
              <p:nvPr/>
            </p:nvGrpSpPr>
            <p:grpSpPr bwMode="auto">
              <a:xfrm>
                <a:off x="804" y="997"/>
                <a:ext cx="249" cy="1295"/>
                <a:chOff x="748" y="997"/>
                <a:chExt cx="249" cy="1295"/>
              </a:xfrm>
            </p:grpSpPr>
            <p:sp>
              <p:nvSpPr>
                <p:cNvPr id="204" name="Rectangle 7">
                  <a:extLst>
                    <a:ext uri="{FF2B5EF4-FFF2-40B4-BE49-F238E27FC236}">
                      <a16:creationId xmlns:a16="http://schemas.microsoft.com/office/drawing/2014/main" id="{0ECFBAAE-DF3A-A940-A3AE-05CA1F501F0F}"/>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Rectangle 8">
                  <a:extLst>
                    <a:ext uri="{FF2B5EF4-FFF2-40B4-BE49-F238E27FC236}">
                      <a16:creationId xmlns:a16="http://schemas.microsoft.com/office/drawing/2014/main" id="{E7A662AD-6DCF-F34A-A047-07F4B580C18A}"/>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Rectangle 9">
                  <a:extLst>
                    <a:ext uri="{FF2B5EF4-FFF2-40B4-BE49-F238E27FC236}">
                      <a16:creationId xmlns:a16="http://schemas.microsoft.com/office/drawing/2014/main" id="{9926E030-FA12-C74C-949A-473AE1056F2D}"/>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1" name="Group 11">
                <a:extLst>
                  <a:ext uri="{FF2B5EF4-FFF2-40B4-BE49-F238E27FC236}">
                    <a16:creationId xmlns:a16="http://schemas.microsoft.com/office/drawing/2014/main" id="{2DAF4907-42BF-A548-B33A-D2FBEF2C97AB}"/>
                  </a:ext>
                </a:extLst>
              </p:cNvPr>
              <p:cNvGrpSpPr>
                <a:grpSpLocks/>
              </p:cNvGrpSpPr>
              <p:nvPr/>
            </p:nvGrpSpPr>
            <p:grpSpPr bwMode="auto">
              <a:xfrm>
                <a:off x="2109" y="1002"/>
                <a:ext cx="249" cy="1295"/>
                <a:chOff x="748" y="997"/>
                <a:chExt cx="249" cy="1295"/>
              </a:xfrm>
            </p:grpSpPr>
            <p:sp>
              <p:nvSpPr>
                <p:cNvPr id="201" name="Rectangle 12">
                  <a:extLst>
                    <a:ext uri="{FF2B5EF4-FFF2-40B4-BE49-F238E27FC236}">
                      <a16:creationId xmlns:a16="http://schemas.microsoft.com/office/drawing/2014/main" id="{CD600951-D32E-2F4A-8B8D-2BC1898E47E2}"/>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13">
                  <a:extLst>
                    <a:ext uri="{FF2B5EF4-FFF2-40B4-BE49-F238E27FC236}">
                      <a16:creationId xmlns:a16="http://schemas.microsoft.com/office/drawing/2014/main" id="{349846DD-5315-9F46-A3D4-630D59325ADA}"/>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14">
                  <a:extLst>
                    <a:ext uri="{FF2B5EF4-FFF2-40B4-BE49-F238E27FC236}">
                      <a16:creationId xmlns:a16="http://schemas.microsoft.com/office/drawing/2014/main" id="{AE0A909B-B320-604A-89A1-1760A69BDA86}"/>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2" name="Line 15">
                <a:extLst>
                  <a:ext uri="{FF2B5EF4-FFF2-40B4-BE49-F238E27FC236}">
                    <a16:creationId xmlns:a16="http://schemas.microsoft.com/office/drawing/2014/main" id="{B4E57E31-441A-7241-9895-1E601460DF16}"/>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16">
                <a:extLst>
                  <a:ext uri="{FF2B5EF4-FFF2-40B4-BE49-F238E27FC236}">
                    <a16:creationId xmlns:a16="http://schemas.microsoft.com/office/drawing/2014/main" id="{51B07D47-E6CB-8D41-85B6-448EE5F8FF59}"/>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 name="Line 17">
                <a:extLst>
                  <a:ext uri="{FF2B5EF4-FFF2-40B4-BE49-F238E27FC236}">
                    <a16:creationId xmlns:a16="http://schemas.microsoft.com/office/drawing/2014/main" id="{1BA71812-14CA-334D-B6DE-FC0BBC8501AF}"/>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5" name="Line 18">
                <a:extLst>
                  <a:ext uri="{FF2B5EF4-FFF2-40B4-BE49-F238E27FC236}">
                    <a16:creationId xmlns:a16="http://schemas.microsoft.com/office/drawing/2014/main" id="{87EC818D-2CED-6445-96A3-B864E22C9CAA}"/>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 name="Line 19">
                <a:extLst>
                  <a:ext uri="{FF2B5EF4-FFF2-40B4-BE49-F238E27FC236}">
                    <a16:creationId xmlns:a16="http://schemas.microsoft.com/office/drawing/2014/main" id="{3FC82DB6-CD3B-1043-B270-4880E4F38C1C}"/>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20">
                <a:extLst>
                  <a:ext uri="{FF2B5EF4-FFF2-40B4-BE49-F238E27FC236}">
                    <a16:creationId xmlns:a16="http://schemas.microsoft.com/office/drawing/2014/main" id="{291916CC-CF8D-0C43-904A-57618DC524AB}"/>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3" name="Group 24">
                <a:extLst>
                  <a:ext uri="{FF2B5EF4-FFF2-40B4-BE49-F238E27FC236}">
                    <a16:creationId xmlns:a16="http://schemas.microsoft.com/office/drawing/2014/main" id="{8685B4BD-95B3-D548-8A50-02AB19D73F70}"/>
                  </a:ext>
                </a:extLst>
              </p:cNvPr>
              <p:cNvGrpSpPr>
                <a:grpSpLocks/>
              </p:cNvGrpSpPr>
              <p:nvPr/>
            </p:nvGrpSpPr>
            <p:grpSpPr bwMode="auto">
              <a:xfrm>
                <a:off x="523" y="1169"/>
                <a:ext cx="288" cy="939"/>
                <a:chOff x="-60" y="1148"/>
                <a:chExt cx="168" cy="939"/>
              </a:xfrm>
            </p:grpSpPr>
            <p:sp>
              <p:nvSpPr>
                <p:cNvPr id="198" name="Line 21">
                  <a:extLst>
                    <a:ext uri="{FF2B5EF4-FFF2-40B4-BE49-F238E27FC236}">
                      <a16:creationId xmlns:a16="http://schemas.microsoft.com/office/drawing/2014/main" id="{695AD499-8E12-5F4D-B492-77637F16E768}"/>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9" name="Line 22">
                  <a:extLst>
                    <a:ext uri="{FF2B5EF4-FFF2-40B4-BE49-F238E27FC236}">
                      <a16:creationId xmlns:a16="http://schemas.microsoft.com/office/drawing/2014/main" id="{6D509BF4-A289-5848-B0EC-FF37900D6850}"/>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0" name="Line 23">
                  <a:extLst>
                    <a:ext uri="{FF2B5EF4-FFF2-40B4-BE49-F238E27FC236}">
                      <a16:creationId xmlns:a16="http://schemas.microsoft.com/office/drawing/2014/main" id="{77D1F46B-8487-0443-B204-6D39A32CACEB}"/>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4" name="Group 25">
                <a:extLst>
                  <a:ext uri="{FF2B5EF4-FFF2-40B4-BE49-F238E27FC236}">
                    <a16:creationId xmlns:a16="http://schemas.microsoft.com/office/drawing/2014/main" id="{8CC26DE9-2259-C249-BCBA-49FB43CFADBA}"/>
                  </a:ext>
                </a:extLst>
              </p:cNvPr>
              <p:cNvGrpSpPr>
                <a:grpSpLocks/>
              </p:cNvGrpSpPr>
              <p:nvPr/>
            </p:nvGrpSpPr>
            <p:grpSpPr bwMode="auto">
              <a:xfrm>
                <a:off x="2334" y="1173"/>
                <a:ext cx="288" cy="939"/>
                <a:chOff x="-60" y="1148"/>
                <a:chExt cx="168" cy="939"/>
              </a:xfrm>
            </p:grpSpPr>
            <p:sp>
              <p:nvSpPr>
                <p:cNvPr id="195" name="Line 26">
                  <a:extLst>
                    <a:ext uri="{FF2B5EF4-FFF2-40B4-BE49-F238E27FC236}">
                      <a16:creationId xmlns:a16="http://schemas.microsoft.com/office/drawing/2014/main" id="{CAC9505F-8DFC-D849-A39D-F3F19EF2D5FA}"/>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6" name="Line 27">
                  <a:extLst>
                    <a:ext uri="{FF2B5EF4-FFF2-40B4-BE49-F238E27FC236}">
                      <a16:creationId xmlns:a16="http://schemas.microsoft.com/office/drawing/2014/main" id="{55359C2D-B6B3-3344-987F-A1ADCD12D9F3}"/>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7" name="Line 28">
                  <a:extLst>
                    <a:ext uri="{FF2B5EF4-FFF2-40B4-BE49-F238E27FC236}">
                      <a16:creationId xmlns:a16="http://schemas.microsoft.com/office/drawing/2014/main" id="{5F30395D-D362-F345-A3BD-DBCBEAE6AE6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1" name="Group 30">
              <a:extLst>
                <a:ext uri="{FF2B5EF4-FFF2-40B4-BE49-F238E27FC236}">
                  <a16:creationId xmlns:a16="http://schemas.microsoft.com/office/drawing/2014/main" id="{87B52D43-752A-3147-8555-38567E7FADD6}"/>
                </a:ext>
              </a:extLst>
            </p:cNvPr>
            <p:cNvGrpSpPr>
              <a:grpSpLocks/>
            </p:cNvGrpSpPr>
            <p:nvPr/>
          </p:nvGrpSpPr>
          <p:grpSpPr bwMode="auto">
            <a:xfrm>
              <a:off x="3120" y="931"/>
              <a:ext cx="2099" cy="1356"/>
              <a:chOff x="523" y="976"/>
              <a:chExt cx="2099" cy="1356"/>
            </a:xfrm>
          </p:grpSpPr>
          <p:sp>
            <p:nvSpPr>
              <p:cNvPr id="133" name="Rectangle 31">
                <a:extLst>
                  <a:ext uri="{FF2B5EF4-FFF2-40B4-BE49-F238E27FC236}">
                    <a16:creationId xmlns:a16="http://schemas.microsoft.com/office/drawing/2014/main" id="{01131CB9-416C-BC46-84D2-855A2BA959F5}"/>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 name="Group 32">
                <a:extLst>
                  <a:ext uri="{FF2B5EF4-FFF2-40B4-BE49-F238E27FC236}">
                    <a16:creationId xmlns:a16="http://schemas.microsoft.com/office/drawing/2014/main" id="{A51BEB8E-CB78-6343-AB5B-0FAAD83DDB11}"/>
                  </a:ext>
                </a:extLst>
              </p:cNvPr>
              <p:cNvGrpSpPr>
                <a:grpSpLocks/>
              </p:cNvGrpSpPr>
              <p:nvPr/>
            </p:nvGrpSpPr>
            <p:grpSpPr bwMode="auto">
              <a:xfrm>
                <a:off x="804" y="997"/>
                <a:ext cx="249" cy="1295"/>
                <a:chOff x="748" y="997"/>
                <a:chExt cx="249" cy="1295"/>
              </a:xfrm>
            </p:grpSpPr>
            <p:sp>
              <p:nvSpPr>
                <p:cNvPr id="156" name="Rectangle 33">
                  <a:extLst>
                    <a:ext uri="{FF2B5EF4-FFF2-40B4-BE49-F238E27FC236}">
                      <a16:creationId xmlns:a16="http://schemas.microsoft.com/office/drawing/2014/main" id="{1D2E2A7A-D30D-664E-A612-0857B3D0E4B6}"/>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34">
                  <a:extLst>
                    <a:ext uri="{FF2B5EF4-FFF2-40B4-BE49-F238E27FC236}">
                      <a16:creationId xmlns:a16="http://schemas.microsoft.com/office/drawing/2014/main" id="{8E72E2CC-79B7-6543-BC67-FF039A8E2FDB}"/>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Rectangle 35">
                  <a:extLst>
                    <a:ext uri="{FF2B5EF4-FFF2-40B4-BE49-F238E27FC236}">
                      <a16:creationId xmlns:a16="http://schemas.microsoft.com/office/drawing/2014/main" id="{30FE5ACD-D95D-574F-9366-5EFC8A7E18FA}"/>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5" name="Group 36">
                <a:extLst>
                  <a:ext uri="{FF2B5EF4-FFF2-40B4-BE49-F238E27FC236}">
                    <a16:creationId xmlns:a16="http://schemas.microsoft.com/office/drawing/2014/main" id="{5C3DD79B-12CD-B541-8D50-5DBDCC7A6053}"/>
                  </a:ext>
                </a:extLst>
              </p:cNvPr>
              <p:cNvGrpSpPr>
                <a:grpSpLocks/>
              </p:cNvGrpSpPr>
              <p:nvPr/>
            </p:nvGrpSpPr>
            <p:grpSpPr bwMode="auto">
              <a:xfrm>
                <a:off x="2109" y="1002"/>
                <a:ext cx="249" cy="1295"/>
                <a:chOff x="748" y="997"/>
                <a:chExt cx="249" cy="1295"/>
              </a:xfrm>
            </p:grpSpPr>
            <p:sp>
              <p:nvSpPr>
                <p:cNvPr id="153" name="Rectangle 37">
                  <a:extLst>
                    <a:ext uri="{FF2B5EF4-FFF2-40B4-BE49-F238E27FC236}">
                      <a16:creationId xmlns:a16="http://schemas.microsoft.com/office/drawing/2014/main" id="{0D165B5C-42F0-7146-AA7F-E468E41E9976}"/>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Rectangle 38">
                  <a:extLst>
                    <a:ext uri="{FF2B5EF4-FFF2-40B4-BE49-F238E27FC236}">
                      <a16:creationId xmlns:a16="http://schemas.microsoft.com/office/drawing/2014/main" id="{75AA2AC8-0434-1D42-B745-912205EEB8FB}"/>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39">
                  <a:extLst>
                    <a:ext uri="{FF2B5EF4-FFF2-40B4-BE49-F238E27FC236}">
                      <a16:creationId xmlns:a16="http://schemas.microsoft.com/office/drawing/2014/main" id="{53CBA0BE-8E05-424B-B90D-1C4E2ED7296C}"/>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6" name="Line 40">
                <a:extLst>
                  <a:ext uri="{FF2B5EF4-FFF2-40B4-BE49-F238E27FC236}">
                    <a16:creationId xmlns:a16="http://schemas.microsoft.com/office/drawing/2014/main" id="{414D90B8-DEBE-B84E-92C6-CBB94C405FBA}"/>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Line 41">
                <a:extLst>
                  <a:ext uri="{FF2B5EF4-FFF2-40B4-BE49-F238E27FC236}">
                    <a16:creationId xmlns:a16="http://schemas.microsoft.com/office/drawing/2014/main" id="{193F439E-A0CB-BE4E-A767-399A338483CC}"/>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Line 42">
                <a:extLst>
                  <a:ext uri="{FF2B5EF4-FFF2-40B4-BE49-F238E27FC236}">
                    <a16:creationId xmlns:a16="http://schemas.microsoft.com/office/drawing/2014/main" id="{07DC5438-65CD-8040-9C95-EB788FCACA85}"/>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43">
                <a:extLst>
                  <a:ext uri="{FF2B5EF4-FFF2-40B4-BE49-F238E27FC236}">
                    <a16:creationId xmlns:a16="http://schemas.microsoft.com/office/drawing/2014/main" id="{EC6AC95C-A7B2-8D45-BDD7-51C70380F2E9}"/>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44">
                <a:extLst>
                  <a:ext uri="{FF2B5EF4-FFF2-40B4-BE49-F238E27FC236}">
                    <a16:creationId xmlns:a16="http://schemas.microsoft.com/office/drawing/2014/main" id="{391784A2-88F1-CF43-B836-438D26F35D99}"/>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45">
                <a:extLst>
                  <a:ext uri="{FF2B5EF4-FFF2-40B4-BE49-F238E27FC236}">
                    <a16:creationId xmlns:a16="http://schemas.microsoft.com/office/drawing/2014/main" id="{E4BF36D2-171F-B148-8431-04035400B2D1}"/>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 name="Group 46">
                <a:extLst>
                  <a:ext uri="{FF2B5EF4-FFF2-40B4-BE49-F238E27FC236}">
                    <a16:creationId xmlns:a16="http://schemas.microsoft.com/office/drawing/2014/main" id="{6A23E468-2FC0-D842-99E6-C85245510E21}"/>
                  </a:ext>
                </a:extLst>
              </p:cNvPr>
              <p:cNvGrpSpPr>
                <a:grpSpLocks/>
              </p:cNvGrpSpPr>
              <p:nvPr/>
            </p:nvGrpSpPr>
            <p:grpSpPr bwMode="auto">
              <a:xfrm>
                <a:off x="523" y="1169"/>
                <a:ext cx="288" cy="939"/>
                <a:chOff x="-60" y="1148"/>
                <a:chExt cx="168" cy="939"/>
              </a:xfrm>
            </p:grpSpPr>
            <p:sp>
              <p:nvSpPr>
                <p:cNvPr id="150" name="Line 47">
                  <a:extLst>
                    <a:ext uri="{FF2B5EF4-FFF2-40B4-BE49-F238E27FC236}">
                      <a16:creationId xmlns:a16="http://schemas.microsoft.com/office/drawing/2014/main" id="{46B8DCC8-C78E-5946-97FA-DF37A5D12279}"/>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48">
                  <a:extLst>
                    <a:ext uri="{FF2B5EF4-FFF2-40B4-BE49-F238E27FC236}">
                      <a16:creationId xmlns:a16="http://schemas.microsoft.com/office/drawing/2014/main" id="{CDDE8C10-BFA8-D045-BFE9-3D6F6089A748}"/>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Line 49">
                  <a:extLst>
                    <a:ext uri="{FF2B5EF4-FFF2-40B4-BE49-F238E27FC236}">
                      <a16:creationId xmlns:a16="http://schemas.microsoft.com/office/drawing/2014/main" id="{39539C18-A10C-DB44-A87D-DDBFE4B9A78C}"/>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6" name="Group 50">
                <a:extLst>
                  <a:ext uri="{FF2B5EF4-FFF2-40B4-BE49-F238E27FC236}">
                    <a16:creationId xmlns:a16="http://schemas.microsoft.com/office/drawing/2014/main" id="{C5C5F675-53F5-C345-BF7D-D175E0816F5D}"/>
                  </a:ext>
                </a:extLst>
              </p:cNvPr>
              <p:cNvGrpSpPr>
                <a:grpSpLocks/>
              </p:cNvGrpSpPr>
              <p:nvPr/>
            </p:nvGrpSpPr>
            <p:grpSpPr bwMode="auto">
              <a:xfrm>
                <a:off x="2334" y="1173"/>
                <a:ext cx="288" cy="939"/>
                <a:chOff x="-60" y="1148"/>
                <a:chExt cx="168" cy="939"/>
              </a:xfrm>
            </p:grpSpPr>
            <p:sp>
              <p:nvSpPr>
                <p:cNvPr id="147" name="Line 51">
                  <a:extLst>
                    <a:ext uri="{FF2B5EF4-FFF2-40B4-BE49-F238E27FC236}">
                      <a16:creationId xmlns:a16="http://schemas.microsoft.com/office/drawing/2014/main" id="{98C13E3B-D516-B947-BE59-93C8B104F33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Line 52">
                  <a:extLst>
                    <a:ext uri="{FF2B5EF4-FFF2-40B4-BE49-F238E27FC236}">
                      <a16:creationId xmlns:a16="http://schemas.microsoft.com/office/drawing/2014/main" id="{CE252363-458C-C941-BAB9-6BC53DD18A58}"/>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9" name="Line 53">
                  <a:extLst>
                    <a:ext uri="{FF2B5EF4-FFF2-40B4-BE49-F238E27FC236}">
                      <a16:creationId xmlns:a16="http://schemas.microsoft.com/office/drawing/2014/main" id="{D9F4BF94-F778-5040-8CC6-996F2BF703AE}"/>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12" name="Rectangle 54">
              <a:extLst>
                <a:ext uri="{FF2B5EF4-FFF2-40B4-BE49-F238E27FC236}">
                  <a16:creationId xmlns:a16="http://schemas.microsoft.com/office/drawing/2014/main" id="{6533D250-EDC5-4146-A678-D8717156F903}"/>
                </a:ext>
              </a:extLst>
            </p:cNvPr>
            <p:cNvSpPr>
              <a:spLocks noChangeArrowheads="1"/>
            </p:cNvSpPr>
            <p:nvPr/>
          </p:nvSpPr>
          <p:spPr bwMode="auto">
            <a:xfrm>
              <a:off x="1012" y="101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55">
              <a:extLst>
                <a:ext uri="{FF2B5EF4-FFF2-40B4-BE49-F238E27FC236}">
                  <a16:creationId xmlns:a16="http://schemas.microsoft.com/office/drawing/2014/main" id="{733150BE-256C-9945-B7EB-CAF89F9D7BA8}"/>
                </a:ext>
              </a:extLst>
            </p:cNvPr>
            <p:cNvSpPr>
              <a:spLocks noChangeArrowheads="1"/>
            </p:cNvSpPr>
            <p:nvPr/>
          </p:nvSpPr>
          <p:spPr bwMode="auto">
            <a:xfrm>
              <a:off x="1003" y="1494"/>
              <a:ext cx="175" cy="98"/>
            </a:xfrm>
            <a:prstGeom prst="rect">
              <a:avLst/>
            </a:prstGeom>
            <a:solidFill>
              <a:srgbClr val="0000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Rectangle 56">
              <a:extLst>
                <a:ext uri="{FF2B5EF4-FFF2-40B4-BE49-F238E27FC236}">
                  <a16:creationId xmlns:a16="http://schemas.microsoft.com/office/drawing/2014/main" id="{DCF223E2-6636-B042-B0AB-7F418AF1C068}"/>
                </a:ext>
              </a:extLst>
            </p:cNvPr>
            <p:cNvSpPr>
              <a:spLocks noChangeArrowheads="1"/>
            </p:cNvSpPr>
            <p:nvPr/>
          </p:nvSpPr>
          <p:spPr bwMode="auto">
            <a:xfrm>
              <a:off x="994" y="196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Rectangle 57">
              <a:extLst>
                <a:ext uri="{FF2B5EF4-FFF2-40B4-BE49-F238E27FC236}">
                  <a16:creationId xmlns:a16="http://schemas.microsoft.com/office/drawing/2014/main" id="{42A5E003-C01F-464E-BA40-0D2180E7A947}"/>
                </a:ext>
              </a:extLst>
            </p:cNvPr>
            <p:cNvSpPr>
              <a:spLocks noChangeArrowheads="1"/>
            </p:cNvSpPr>
            <p:nvPr/>
          </p:nvSpPr>
          <p:spPr bwMode="auto">
            <a:xfrm>
              <a:off x="764" y="1017"/>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58">
              <a:extLst>
                <a:ext uri="{FF2B5EF4-FFF2-40B4-BE49-F238E27FC236}">
                  <a16:creationId xmlns:a16="http://schemas.microsoft.com/office/drawing/2014/main" id="{AF8A4BDE-7DE0-5D4B-BAF3-25D6FE49F4C1}"/>
                </a:ext>
              </a:extLst>
            </p:cNvPr>
            <p:cNvSpPr>
              <a:spLocks noChangeArrowheads="1"/>
            </p:cNvSpPr>
            <p:nvPr/>
          </p:nvSpPr>
          <p:spPr bwMode="auto">
            <a:xfrm>
              <a:off x="760" y="1953"/>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Line 60">
              <a:extLst>
                <a:ext uri="{FF2B5EF4-FFF2-40B4-BE49-F238E27FC236}">
                  <a16:creationId xmlns:a16="http://schemas.microsoft.com/office/drawing/2014/main" id="{96A833D6-A794-2B49-A8B8-2E8C1DECA3C6}"/>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62">
              <a:extLst>
                <a:ext uri="{FF2B5EF4-FFF2-40B4-BE49-F238E27FC236}">
                  <a16:creationId xmlns:a16="http://schemas.microsoft.com/office/drawing/2014/main" id="{7BD68626-6CAA-5243-9905-C91EECAD0D86}"/>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63">
              <a:extLst>
                <a:ext uri="{FF2B5EF4-FFF2-40B4-BE49-F238E27FC236}">
                  <a16:creationId xmlns:a16="http://schemas.microsoft.com/office/drawing/2014/main" id="{604F0A70-4585-C940-BDA5-31DD439A5158}"/>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packets more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from input to output</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0" name="Text Box 64">
              <a:extLst>
                <a:ext uri="{FF2B5EF4-FFF2-40B4-BE49-F238E27FC236}">
                  <a16:creationId xmlns:a16="http://schemas.microsoft.com/office/drawing/2014/main" id="{96BB623D-5AC2-324A-9F19-41604686D0B5}"/>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one packet time later</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66">
              <a:extLst>
                <a:ext uri="{FF2B5EF4-FFF2-40B4-BE49-F238E27FC236}">
                  <a16:creationId xmlns:a16="http://schemas.microsoft.com/office/drawing/2014/main" id="{7BEE8A84-29FF-8A46-80DB-4C86D5CEDC5A}"/>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2" name="Text Box 67">
              <a:extLst>
                <a:ext uri="{FF2B5EF4-FFF2-40B4-BE49-F238E27FC236}">
                  <a16:creationId xmlns:a16="http://schemas.microsoft.com/office/drawing/2014/main" id="{E29AC416-78AA-EF47-B951-CE10628CE883}"/>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3" name="Rectangle 68">
              <a:extLst>
                <a:ext uri="{FF2B5EF4-FFF2-40B4-BE49-F238E27FC236}">
                  <a16:creationId xmlns:a16="http://schemas.microsoft.com/office/drawing/2014/main" id="{EBBED845-CC7D-A448-A26A-9D83004FB163}"/>
                </a:ext>
              </a:extLst>
            </p:cNvPr>
            <p:cNvSpPr>
              <a:spLocks noChangeArrowheads="1"/>
            </p:cNvSpPr>
            <p:nvPr/>
          </p:nvSpPr>
          <p:spPr bwMode="auto">
            <a:xfrm>
              <a:off x="4746" y="97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69">
              <a:extLst>
                <a:ext uri="{FF2B5EF4-FFF2-40B4-BE49-F238E27FC236}">
                  <a16:creationId xmlns:a16="http://schemas.microsoft.com/office/drawing/2014/main" id="{B9035B93-B30D-CE44-9DA1-9C70506C0C26}"/>
                </a:ext>
              </a:extLst>
            </p:cNvPr>
            <p:cNvSpPr>
              <a:spLocks noChangeArrowheads="1"/>
            </p:cNvSpPr>
            <p:nvPr/>
          </p:nvSpPr>
          <p:spPr bwMode="auto">
            <a:xfrm>
              <a:off x="4746" y="14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Rectangle 70">
              <a:extLst>
                <a:ext uri="{FF2B5EF4-FFF2-40B4-BE49-F238E27FC236}">
                  <a16:creationId xmlns:a16="http://schemas.microsoft.com/office/drawing/2014/main" id="{5810B19B-3BE7-A24D-B82A-414C00ADCFDD}"/>
                </a:ext>
              </a:extLst>
            </p:cNvPr>
            <p:cNvSpPr>
              <a:spLocks noChangeArrowheads="1"/>
            </p:cNvSpPr>
            <p:nvPr/>
          </p:nvSpPr>
          <p:spPr bwMode="auto">
            <a:xfrm>
              <a:off x="4743" y="109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Rectangle 71">
              <a:extLst>
                <a:ext uri="{FF2B5EF4-FFF2-40B4-BE49-F238E27FC236}">
                  <a16:creationId xmlns:a16="http://schemas.microsoft.com/office/drawing/2014/main" id="{6B5B1987-5B94-E443-9D49-E20CCF048D23}"/>
                </a:ext>
              </a:extLst>
            </p:cNvPr>
            <p:cNvSpPr>
              <a:spLocks noChangeArrowheads="1"/>
            </p:cNvSpPr>
            <p:nvPr/>
          </p:nvSpPr>
          <p:spPr bwMode="auto">
            <a:xfrm>
              <a:off x="3445" y="1001"/>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Rectangle 72">
              <a:extLst>
                <a:ext uri="{FF2B5EF4-FFF2-40B4-BE49-F238E27FC236}">
                  <a16:creationId xmlns:a16="http://schemas.microsoft.com/office/drawing/2014/main" id="{6534AE61-2C02-FF40-9B6B-17890769827B}"/>
                </a:ext>
              </a:extLst>
            </p:cNvPr>
            <p:cNvSpPr>
              <a:spLocks noChangeArrowheads="1"/>
            </p:cNvSpPr>
            <p:nvPr/>
          </p:nvSpPr>
          <p:spPr bwMode="auto">
            <a:xfrm>
              <a:off x="3434" y="1965"/>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Freeform 73">
              <a:extLst>
                <a:ext uri="{FF2B5EF4-FFF2-40B4-BE49-F238E27FC236}">
                  <a16:creationId xmlns:a16="http://schemas.microsoft.com/office/drawing/2014/main" id="{1E7AE224-FE87-FB4E-B36B-C15E6C5CA58C}"/>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Freeform 74">
              <a:extLst>
                <a:ext uri="{FF2B5EF4-FFF2-40B4-BE49-F238E27FC236}">
                  <a16:creationId xmlns:a16="http://schemas.microsoft.com/office/drawing/2014/main" id="{2CC15758-62B6-7548-9E59-821BE4E8E2DF}"/>
                </a:ext>
              </a:extLst>
            </p:cNvPr>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75">
              <a:extLst>
                <a:ext uri="{FF2B5EF4-FFF2-40B4-BE49-F238E27FC236}">
                  <a16:creationId xmlns:a16="http://schemas.microsoft.com/office/drawing/2014/main" id="{44597880-5DB3-2847-9281-A57CE0DEB824}"/>
                </a:ext>
              </a:extLst>
            </p:cNvPr>
            <p:cNvSpPr>
              <a:spLocks noChangeShapeType="1"/>
            </p:cNvSpPr>
            <p:nvPr/>
          </p:nvSpPr>
          <p:spPr bwMode="auto">
            <a:xfrm>
              <a:off x="1208" y="1545"/>
              <a:ext cx="1012" cy="14"/>
            </a:xfrm>
            <a:prstGeom prst="line">
              <a:avLst/>
            </a:prstGeom>
            <a:noFill/>
            <a:ln w="28575">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Rectangle 76">
              <a:extLst>
                <a:ext uri="{FF2B5EF4-FFF2-40B4-BE49-F238E27FC236}">
                  <a16:creationId xmlns:a16="http://schemas.microsoft.com/office/drawing/2014/main" id="{55AA31C1-E06E-3A4D-9D65-59BD27F99ABB}"/>
                </a:ext>
              </a:extLst>
            </p:cNvPr>
            <p:cNvSpPr>
              <a:spLocks noChangeArrowheads="1"/>
            </p:cNvSpPr>
            <p:nvPr/>
          </p:nvSpPr>
          <p:spPr bwMode="auto">
            <a:xfrm>
              <a:off x="550" y="1010"/>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ectangle 77">
              <a:extLst>
                <a:ext uri="{FF2B5EF4-FFF2-40B4-BE49-F238E27FC236}">
                  <a16:creationId xmlns:a16="http://schemas.microsoft.com/office/drawing/2014/main" id="{57ED66FB-7C4E-D94C-9C1E-E868CE831114}"/>
                </a:ext>
              </a:extLst>
            </p:cNvPr>
            <p:cNvSpPr>
              <a:spLocks noChangeArrowheads="1"/>
            </p:cNvSpPr>
            <p:nvPr/>
          </p:nvSpPr>
          <p:spPr bwMode="auto">
            <a:xfrm>
              <a:off x="3194" y="9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7" name="Rectangle 3">
            <a:extLst>
              <a:ext uri="{FF2B5EF4-FFF2-40B4-BE49-F238E27FC236}">
                <a16:creationId xmlns:a16="http://schemas.microsoft.com/office/drawing/2014/main" id="{58037103-EAF8-5B49-9CFE-A0E92B794745}"/>
              </a:ext>
            </a:extLst>
          </p:cNvPr>
          <p:cNvSpPr txBox="1">
            <a:spLocks noChangeArrowheads="1"/>
          </p:cNvSpPr>
          <p:nvPr/>
        </p:nvSpPr>
        <p:spPr>
          <a:xfrm>
            <a:off x="900868" y="4672501"/>
            <a:ext cx="10057863" cy="17564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buffering when arrival rate via switch exceeds output line speed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queueing (delay) and loss due to output port buffer overflow!</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74" name="Slide Number Placeholder 4">
            <a:extLst>
              <a:ext uri="{FF2B5EF4-FFF2-40B4-BE49-F238E27FC236}">
                <a16:creationId xmlns:a16="http://schemas.microsoft.com/office/drawing/2014/main" id="{099ED71D-C4B2-544C-BD35-62F10A59E72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31</a:t>
            </a:fld>
            <a:endParaRPr lang="en-US" dirty="0"/>
          </a:p>
        </p:txBody>
      </p:sp>
    </p:spTree>
    <p:extLst>
      <p:ext uri="{BB962C8B-B14F-4D97-AF65-F5344CB8AC3E}">
        <p14:creationId xmlns:p14="http://schemas.microsoft.com/office/powerpoint/2010/main" val="3619035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2271198"/>
          </a:xfrm>
        </p:spPr>
        <p:txBody>
          <a:bodyPr/>
          <a:lstStyle/>
          <a:p>
            <a:r>
              <a:rPr lang="en-US" altLang="en-US" dirty="0">
                <a:ea typeface="ＭＳ Ｐゴシック" panose="020B0600070205080204" pitchFamily="34" charset="-128"/>
                <a:cs typeface="ＭＳ Ｐゴシック" panose="020B0600070205080204" pitchFamily="34" charset="-128"/>
              </a:rPr>
              <a:t>RFC 3439 rule of thumb: average buffering equal to “t</a:t>
            </a:r>
            <a:r>
              <a:rPr lang="en-US" altLang="ja-JP" dirty="0">
                <a:ea typeface="ＭＳ Ｐゴシック" panose="020B0600070205080204" pitchFamily="34" charset="-128"/>
                <a:cs typeface="ＭＳ Ｐゴシック" panose="020B0600070205080204" pitchFamily="34" charset="-128"/>
              </a:rPr>
              <a:t>ypical” RTT (say 250 </a:t>
            </a:r>
            <a:r>
              <a:rPr lang="en-US" altLang="ja-JP" dirty="0" err="1">
                <a:ea typeface="ＭＳ Ｐゴシック" panose="020B0600070205080204" pitchFamily="34" charset="-128"/>
                <a:cs typeface="ＭＳ Ｐゴシック" panose="020B0600070205080204" pitchFamily="34" charset="-128"/>
              </a:rPr>
              <a:t>msec</a:t>
            </a:r>
            <a:r>
              <a:rPr lang="en-US" altLang="ja-JP" dirty="0">
                <a:ea typeface="ＭＳ Ｐゴシック" panose="020B0600070205080204" pitchFamily="34" charset="-128"/>
                <a:cs typeface="ＭＳ Ｐゴシック" panose="020B0600070205080204" pitchFamily="34" charset="-128"/>
              </a:rPr>
              <a:t>) times link capacity C</a:t>
            </a:r>
          </a:p>
          <a:p>
            <a:pPr lvl="1"/>
            <a:r>
              <a:rPr lang="en-US" altLang="en-US" dirty="0">
                <a:ea typeface="ＭＳ Ｐゴシック" panose="020B0600070205080204" pitchFamily="34" charset="-128"/>
              </a:rPr>
              <a:t>e.g., C = 10 Gbps link: 2.5 Gbit buffer</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How much buffering?</a:t>
            </a: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878059" y="4169460"/>
            <a:ext cx="10515600" cy="227119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but</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too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much buffering can increase delays (particularly in home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long RTTs: poor performance for </a:t>
            </a:r>
            <a:r>
              <a:rPr kumimoji="0" lang="en-US" altLang="en-US" sz="26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realtime</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apps, sluggish TCP response </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recall delay-based congestion control: “keep bottleneck link just full enough (busy) but no fuller”</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878057" y="2664217"/>
            <a:ext cx="10515600" cy="1389648"/>
            <a:chOff x="878057" y="2664217"/>
            <a:chExt cx="10515600" cy="1389648"/>
          </a:xfrm>
        </p:grpSpPr>
        <p:grpSp>
          <p:nvGrpSpPr>
            <p:cNvPr id="142" name="Group 9">
              <a:extLst>
                <a:ext uri="{FF2B5EF4-FFF2-40B4-BE49-F238E27FC236}">
                  <a16:creationId xmlns:a16="http://schemas.microsoft.com/office/drawing/2014/main" id="{2DAF3F0B-494F-9244-AC25-13EA4696851F}"/>
                </a:ext>
              </a:extLst>
            </p:cNvPr>
            <p:cNvGrpSpPr>
              <a:grpSpLocks/>
            </p:cNvGrpSpPr>
            <p:nvPr/>
          </p:nvGrpSpPr>
          <p:grpSpPr bwMode="auto">
            <a:xfrm>
              <a:off x="4293797" y="2944202"/>
              <a:ext cx="1165225" cy="1109663"/>
              <a:chOff x="1923" y="2801"/>
              <a:chExt cx="734" cy="699"/>
            </a:xfrm>
          </p:grpSpPr>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RTT  C</a:t>
                </a:r>
              </a:p>
            </p:txBody>
          </p:sp>
          <p:sp>
            <p:nvSpPr>
              <p:cNvPr id="144" name="Text Box 5">
                <a:extLst>
                  <a:ext uri="{FF2B5EF4-FFF2-40B4-BE49-F238E27FC236}">
                    <a16:creationId xmlns:a16="http://schemas.microsoft.com/office/drawing/2014/main" id="{3DD845BD-5B68-2C4C-8E91-9B4EA7D971D6}"/>
                  </a:ext>
                </a:extLst>
              </p:cNvPr>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145" name="Line 6">
                <a:extLst>
                  <a:ext uri="{FF2B5EF4-FFF2-40B4-BE49-F238E27FC236}">
                    <a16:creationId xmlns:a16="http://schemas.microsoft.com/office/drawing/2014/main" id="{28A40C80-3092-494A-950C-50BA83F18E8D}"/>
                  </a:ext>
                </a:extLst>
              </p:cNvPr>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Text Box 7">
                <a:extLst>
                  <a:ext uri="{FF2B5EF4-FFF2-40B4-BE49-F238E27FC236}">
                    <a16:creationId xmlns:a16="http://schemas.microsoft.com/office/drawing/2014/main" id="{ED21B194-B55C-DD42-A639-87FACAF4BD7E}"/>
                  </a:ext>
                </a:extLst>
              </p:cNvPr>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N</a:t>
                </a:r>
              </a:p>
            </p:txBody>
          </p:sp>
          <p:sp>
            <p:nvSpPr>
              <p:cNvPr id="147" name="Freeform 8">
                <a:extLst>
                  <a:ext uri="{FF2B5EF4-FFF2-40B4-BE49-F238E27FC236}">
                    <a16:creationId xmlns:a16="http://schemas.microsoft.com/office/drawing/2014/main" id="{B791CD56-53AF-5C4F-AE98-C6C005B2209B}"/>
                  </a:ext>
                </a:extLst>
              </p:cNvPr>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78057" y="2664217"/>
              <a:ext cx="10515600" cy="768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more recent recommendation: with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flows, buffering equal to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4">
            <a:extLst>
              <a:ext uri="{FF2B5EF4-FFF2-40B4-BE49-F238E27FC236}">
                <a16:creationId xmlns:a16="http://schemas.microsoft.com/office/drawing/2014/main" id="{36346C65-A8AA-B548-AA18-D79860782BC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32</a:t>
            </a:fld>
            <a:endParaRPr lang="en-US" dirty="0"/>
          </a:p>
        </p:txBody>
      </p:sp>
    </p:spTree>
    <p:extLst>
      <p:ext uri="{BB962C8B-B14F-4D97-AF65-F5344CB8AC3E}">
        <p14:creationId xmlns:p14="http://schemas.microsoft.com/office/powerpoint/2010/main" val="12705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54018" y="1463040"/>
            <a:ext cx="4966481" cy="50091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buffer management: </a:t>
            </a:r>
          </a:p>
          <a:p>
            <a:pPr marL="295275" marR="0" lvl="0" indent="-2825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which packet to add, drop when buffers are full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tail 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 arriving packet</a:t>
            </a: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priority: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1367869" y="1895285"/>
            <a:ext cx="3509501" cy="1819532"/>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3816974" y="2504234"/>
            <a:ext cx="974671" cy="621068"/>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2719466" y="2266379"/>
            <a:ext cx="965806" cy="1100138"/>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2570471" y="2839629"/>
            <a:ext cx="159637" cy="14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3687933" y="2834779"/>
            <a:ext cx="159637" cy="14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2747403" y="2416579"/>
            <a:ext cx="884657"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332969" y="2208898"/>
            <a:ext cx="884658"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1431729" y="2004504"/>
            <a:ext cx="1187971" cy="1614085"/>
            <a:chOff x="3132" y="858"/>
            <a:chExt cx="893" cy="1085"/>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32" y="883"/>
              <a:ext cx="89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1105881" y="1811700"/>
            <a:ext cx="9312" cy="2057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1099229" y="2826268"/>
            <a:ext cx="41524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4802005" y="2800351"/>
            <a:ext cx="4429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549241" y="4457354"/>
            <a:ext cx="4966481" cy="12134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Gill Sans MT" panose="020B0502020104020203" pitchFamily="34" charset="77"/>
                <a:cs typeface="Gill Sans MT" panose="020B0502020104020203" pitchFamily="34" charset="77"/>
              </a:rPr>
              <a:t>marking: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which packets to mark to signal congestion (ECN, RED)</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4854633" y="237744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913621" y="4556937"/>
            <a:ext cx="4335126" cy="1693461"/>
            <a:chOff x="614363" y="4257679"/>
            <a:chExt cx="4335126" cy="1693461"/>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14363" y="4257679"/>
              <a:ext cx="4335126" cy="1693461"/>
              <a:chOff x="614363" y="4257679"/>
              <a:chExt cx="4335126" cy="1693461"/>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59" name="Slide Number Placeholder 4">
            <a:extLst>
              <a:ext uri="{FF2B5EF4-FFF2-40B4-BE49-F238E27FC236}">
                <a16:creationId xmlns:a16="http://schemas.microsoft.com/office/drawing/2014/main" id="{778C1AFB-D815-9341-BB0F-77D13777523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Tree>
    <p:extLst>
      <p:ext uri="{BB962C8B-B14F-4D97-AF65-F5344CB8AC3E}">
        <p14:creationId xmlns:p14="http://schemas.microsoft.com/office/powerpoint/2010/main" val="46162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34</a:t>
            </a:fld>
            <a:endParaRPr lang="en-US"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err="1">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37</a:t>
            </a:fld>
            <a:endParaRPr lang="en-US" dirty="0"/>
          </a:p>
        </p:txBody>
      </p:sp>
    </p:spTree>
    <p:extLst>
      <p:ext uri="{BB962C8B-B14F-4D97-AF65-F5344CB8AC3E}">
        <p14:creationId xmlns:p14="http://schemas.microsoft.com/office/powerpoint/2010/main" val="262464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200"/>
              </a:spcBef>
            </a:pPr>
            <a:r>
              <a:rPr lang="en-US" sz="4800" dirty="0"/>
              <a:t>Sidebar: Network Neutrality</a:t>
            </a:r>
          </a:p>
        </p:txBody>
      </p:sp>
      <p:sp>
        <p:nvSpPr>
          <p:cNvPr id="5" name="Content Placeholder 2"/>
          <p:cNvSpPr>
            <a:spLocks noGrp="1"/>
          </p:cNvSpPr>
          <p:nvPr>
            <p:ph idx="1"/>
          </p:nvPr>
        </p:nvSpPr>
        <p:spPr>
          <a:xfrm>
            <a:off x="793894" y="1421607"/>
            <a:ext cx="10607531" cy="4530306"/>
          </a:xfrm>
        </p:spPr>
        <p:txBody>
          <a:bodyPr>
            <a:noAutofit/>
          </a:bodyPr>
          <a:lstStyle/>
          <a:p>
            <a:pPr marL="0" indent="0">
              <a:lnSpc>
                <a:spcPct val="100000"/>
              </a:lnSpc>
              <a:buNone/>
            </a:pPr>
            <a:r>
              <a:rPr lang="en-US" sz="3600" dirty="0"/>
              <a:t>What is network neutrality?</a:t>
            </a:r>
          </a:p>
          <a:p>
            <a:pPr marL="520700" lvl="1" indent="-338138">
              <a:lnSpc>
                <a:spcPct val="100000"/>
              </a:lnSpc>
              <a:buFont typeface="Wingdings" pitchFamily="2" charset="2"/>
              <a:buChar char="§"/>
              <a:tabLst>
                <a:tab pos="280988" algn="l"/>
              </a:tabLst>
            </a:pPr>
            <a:r>
              <a:rPr lang="en-US" sz="3200" i="1" dirty="0">
                <a:solidFill>
                  <a:srgbClr val="010F90"/>
                </a:solidFill>
              </a:rPr>
              <a:t>technical: </a:t>
            </a:r>
            <a:r>
              <a:rPr lang="en-US" sz="3200" dirty="0"/>
              <a:t>how an ISP should share/allocation its resources</a:t>
            </a:r>
          </a:p>
          <a:p>
            <a:pPr marL="922338" lvl="1" indent="-279400">
              <a:lnSpc>
                <a:spcPct val="100000"/>
              </a:lnSpc>
            </a:pPr>
            <a:r>
              <a:rPr lang="en-US" sz="2800" dirty="0"/>
              <a:t>packet scheduling, buffer management are the </a:t>
            </a:r>
            <a:r>
              <a:rPr lang="en-US" sz="2800" i="1" dirty="0"/>
              <a:t>mechanisms</a:t>
            </a:r>
          </a:p>
          <a:p>
            <a:pPr marL="465138" lvl="1" indent="-282575">
              <a:lnSpc>
                <a:spcPct val="100000"/>
              </a:lnSpc>
              <a:buFont typeface="Wingdings" pitchFamily="2" charset="2"/>
              <a:buChar char="§"/>
            </a:pPr>
            <a:r>
              <a:rPr lang="en-US" sz="3200" i="1" dirty="0">
                <a:solidFill>
                  <a:srgbClr val="0000A3"/>
                </a:solidFill>
              </a:rPr>
              <a:t>social, economic  </a:t>
            </a:r>
            <a:r>
              <a:rPr lang="en-US" sz="3200" dirty="0"/>
              <a:t>principles </a:t>
            </a:r>
          </a:p>
          <a:p>
            <a:pPr marL="922338" lvl="2" indent="-292100">
              <a:lnSpc>
                <a:spcPct val="100000"/>
              </a:lnSpc>
              <a:buClr>
                <a:srgbClr val="0000A3"/>
              </a:buClr>
            </a:pPr>
            <a:r>
              <a:rPr lang="en-US" sz="2800" dirty="0"/>
              <a:t>protecting free speech</a:t>
            </a:r>
          </a:p>
          <a:p>
            <a:pPr marL="922338" lvl="2" indent="-292100">
              <a:lnSpc>
                <a:spcPct val="100000"/>
              </a:lnSpc>
              <a:buClr>
                <a:srgbClr val="0000A3"/>
              </a:buClr>
            </a:pPr>
            <a:r>
              <a:rPr lang="en-US" sz="2800" dirty="0"/>
              <a:t>encouraging innovation, competition</a:t>
            </a:r>
          </a:p>
          <a:p>
            <a:pPr marL="465138" lvl="1" indent="-282575">
              <a:lnSpc>
                <a:spcPct val="100000"/>
              </a:lnSpc>
              <a:buFont typeface="Wingdings" pitchFamily="2" charset="2"/>
              <a:buChar char="§"/>
            </a:pPr>
            <a:r>
              <a:rPr lang="en-US" sz="3200" dirty="0"/>
              <a:t>enforced</a:t>
            </a:r>
            <a:r>
              <a:rPr lang="en-US" sz="3200" i="1" dirty="0"/>
              <a:t> </a:t>
            </a:r>
            <a:r>
              <a:rPr lang="en-US" sz="3200" i="1" dirty="0">
                <a:solidFill>
                  <a:srgbClr val="0000A3"/>
                </a:solidFill>
              </a:rPr>
              <a:t>legal</a:t>
            </a:r>
            <a:r>
              <a:rPr lang="en-US" sz="3200" i="1" dirty="0"/>
              <a:t> </a:t>
            </a:r>
            <a:r>
              <a:rPr lang="en-US" sz="3200" dirty="0"/>
              <a:t>rules and policies</a:t>
            </a:r>
          </a:p>
        </p:txBody>
      </p:sp>
      <p:sp>
        <p:nvSpPr>
          <p:cNvPr id="3" name="TextBox 2">
            <a:extLst>
              <a:ext uri="{FF2B5EF4-FFF2-40B4-BE49-F238E27FC236}">
                <a16:creationId xmlns:a16="http://schemas.microsoft.com/office/drawing/2014/main" id="{CC6088C0-5072-5D4F-AF99-BACB3C9DEDB2}"/>
              </a:ext>
            </a:extLst>
          </p:cNvPr>
          <p:cNvSpPr txBox="1"/>
          <p:nvPr/>
        </p:nvSpPr>
        <p:spPr>
          <a:xfrm>
            <a:off x="1197032" y="5702531"/>
            <a:ext cx="93601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Different countries have different “takes” on network neutrality</a:t>
            </a:r>
          </a:p>
        </p:txBody>
      </p:sp>
      <p:sp>
        <p:nvSpPr>
          <p:cNvPr id="6" name="Slide Number Placeholder 4">
            <a:extLst>
              <a:ext uri="{FF2B5EF4-FFF2-40B4-BE49-F238E27FC236}">
                <a16:creationId xmlns:a16="http://schemas.microsoft.com/office/drawing/2014/main" id="{79556C6D-5BE8-AC42-B9B0-C0D3341D3BF5}"/>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38</a:t>
            </a:fld>
            <a:endParaRPr lang="en-US" dirty="0"/>
          </a:p>
        </p:txBody>
      </p:sp>
    </p:spTree>
    <p:extLst>
      <p:ext uri="{BB962C8B-B14F-4D97-AF65-F5344CB8AC3E}">
        <p14:creationId xmlns:p14="http://schemas.microsoft.com/office/powerpoint/2010/main" val="305844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dissolve">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200"/>
              </a:spcBef>
            </a:pPr>
            <a:r>
              <a:rPr lang="en-US" sz="4800" dirty="0"/>
              <a:t>Sidebar: Network Neutrality</a:t>
            </a:r>
          </a:p>
        </p:txBody>
      </p:sp>
      <p:sp>
        <p:nvSpPr>
          <p:cNvPr id="5" name="Content Placeholder 2"/>
          <p:cNvSpPr>
            <a:spLocks noGrp="1"/>
          </p:cNvSpPr>
          <p:nvPr>
            <p:ph idx="1"/>
          </p:nvPr>
        </p:nvSpPr>
        <p:spPr>
          <a:xfrm>
            <a:off x="877455" y="1787020"/>
            <a:ext cx="10758487" cy="4648200"/>
          </a:xfrm>
        </p:spPr>
        <p:txBody>
          <a:bodyPr>
            <a:normAutofit/>
          </a:bodyPr>
          <a:lstStyle/>
          <a:p>
            <a:pPr marL="0" indent="0">
              <a:lnSpc>
                <a:spcPct val="100000"/>
              </a:lnSpc>
              <a:buNone/>
            </a:pPr>
            <a:r>
              <a:rPr lang="en-US" dirty="0"/>
              <a:t>2015 US FCC </a:t>
            </a:r>
            <a:r>
              <a:rPr lang="en-US" i="1" dirty="0"/>
              <a:t>Order on Protecting and Promoting an Open Internet: </a:t>
            </a:r>
            <a:r>
              <a:rPr lang="en-US" dirty="0"/>
              <a:t>three “clear, bright line” rules:</a:t>
            </a:r>
          </a:p>
          <a:p>
            <a:pPr lvl="0">
              <a:lnSpc>
                <a:spcPct val="100000"/>
              </a:lnSpc>
            </a:pPr>
            <a:r>
              <a:rPr lang="en-US" sz="3200" dirty="0">
                <a:solidFill>
                  <a:srgbClr val="010F90"/>
                </a:solidFill>
              </a:rPr>
              <a:t>no blocking </a:t>
            </a:r>
            <a:r>
              <a:rPr lang="en-US" dirty="0"/>
              <a:t>… “shall not block lawful content, applications, services, or non-harmful devices, subject to reasonable network management.”</a:t>
            </a:r>
          </a:p>
          <a:p>
            <a:pPr lvl="0">
              <a:lnSpc>
                <a:spcPct val="100000"/>
              </a:lnSpc>
            </a:pPr>
            <a:r>
              <a:rPr lang="en-US" sz="3200" dirty="0">
                <a:solidFill>
                  <a:srgbClr val="010F90"/>
                </a:solidFill>
              </a:rPr>
              <a:t>no throttling  </a:t>
            </a:r>
            <a:r>
              <a:rPr lang="en-US" dirty="0"/>
              <a:t>… “shall not impair or degrade lawful Internet traffic on the basis of Internet content, application, or service, or use of a non-harmful device, subject to reasonable network management.”</a:t>
            </a:r>
          </a:p>
          <a:p>
            <a:pPr lvl="0">
              <a:lnSpc>
                <a:spcPct val="100000"/>
              </a:lnSpc>
            </a:pPr>
            <a:r>
              <a:rPr lang="en-US" sz="3200" dirty="0">
                <a:solidFill>
                  <a:srgbClr val="010F90"/>
                </a:solidFill>
              </a:rPr>
              <a:t>no paid prioritization. </a:t>
            </a:r>
            <a:r>
              <a:rPr lang="en-US" dirty="0"/>
              <a:t>… “shall not engage in paid prioritization”</a:t>
            </a:r>
          </a:p>
          <a:p>
            <a:pPr marL="0" indent="0">
              <a:buNone/>
            </a:pPr>
            <a:endParaRPr lang="en-US" dirty="0"/>
          </a:p>
        </p:txBody>
      </p:sp>
      <p:sp>
        <p:nvSpPr>
          <p:cNvPr id="4" name="Slide Number Placeholder 4">
            <a:extLst>
              <a:ext uri="{FF2B5EF4-FFF2-40B4-BE49-F238E27FC236}">
                <a16:creationId xmlns:a16="http://schemas.microsoft.com/office/drawing/2014/main" id="{43FC1194-244D-8645-BC37-13120C1632D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39</a:t>
            </a:fld>
            <a:endParaRPr lang="en-US" dirty="0"/>
          </a:p>
        </p:txBody>
      </p:sp>
    </p:spTree>
    <p:extLst>
      <p:ext uri="{BB962C8B-B14F-4D97-AF65-F5344CB8AC3E}">
        <p14:creationId xmlns:p14="http://schemas.microsoft.com/office/powerpoint/2010/main" val="310827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Network-layer  services and protocols</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681218" y="1443831"/>
            <a:ext cx="5617981" cy="528434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transport segment from sending to receiving host </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sender: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encapsulates segments into datagrams, passes to link layer</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receiver: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delivers segments to transport layer protocol</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 layer protocols in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every Internet device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hosts, routers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routers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examines header fields in all IP datagrams passing through it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moves datagrams from input ports to output ports to transfer datagrams along end-end path</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74" name="Group 473">
            <a:extLst>
              <a:ext uri="{FF2B5EF4-FFF2-40B4-BE49-F238E27FC236}">
                <a16:creationId xmlns:a16="http://schemas.microsoft.com/office/drawing/2014/main" id="{68802756-5E0F-D142-AA8F-2D274E297BB1}"/>
              </a:ext>
            </a:extLst>
          </p:cNvPr>
          <p:cNvGrpSpPr/>
          <p:nvPr/>
        </p:nvGrpSpPr>
        <p:grpSpPr>
          <a:xfrm>
            <a:off x="6571713" y="2686293"/>
            <a:ext cx="1038308" cy="956788"/>
            <a:chOff x="6571713" y="2686293"/>
            <a:chExt cx="1038308" cy="956788"/>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55" name="Group 454">
              <a:extLst>
                <a:ext uri="{FF2B5EF4-FFF2-40B4-BE49-F238E27FC236}">
                  <a16:creationId xmlns:a16="http://schemas.microsoft.com/office/drawing/2014/main" id="{F51EF82F-6B76-1D43-BDCE-36A16F512D10}"/>
                </a:ext>
              </a:extLst>
            </p:cNvPr>
            <p:cNvGrpSpPr/>
            <p:nvPr/>
          </p:nvGrpSpPr>
          <p:grpSpPr>
            <a:xfrm>
              <a:off x="6571713" y="2686293"/>
              <a:ext cx="764135" cy="854075"/>
              <a:chOff x="6571713" y="2686293"/>
              <a:chExt cx="764135" cy="854075"/>
            </a:xfrm>
          </p:grpSpPr>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9" name="Straight Connector 8">
                <a:extLst>
                  <a:ext uri="{FF2B5EF4-FFF2-40B4-BE49-F238E27FC236}">
                    <a16:creationId xmlns:a16="http://schemas.microsoft.com/office/drawing/2014/main" id="{3862EE7F-63B9-EE4A-8A32-E1BB698AA3F2}"/>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29A4F7E-FE01-E545-A0B9-9F724FDE264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BD3F59DE-C12C-D645-AC9D-20A80143D6BE}"/>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57E2F0-9B94-084A-90A0-8529D1B757E6}"/>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4" name="Group 463">
            <a:extLst>
              <a:ext uri="{FF2B5EF4-FFF2-40B4-BE49-F238E27FC236}">
                <a16:creationId xmlns:a16="http://schemas.microsoft.com/office/drawing/2014/main" id="{6D7E4C2B-1DC3-2A4C-90A6-0BDE31D46D3B}"/>
              </a:ext>
            </a:extLst>
          </p:cNvPr>
          <p:cNvGrpSpPr/>
          <p:nvPr/>
        </p:nvGrpSpPr>
        <p:grpSpPr>
          <a:xfrm>
            <a:off x="10202006" y="5357871"/>
            <a:ext cx="970347" cy="854075"/>
            <a:chOff x="10202006" y="5357871"/>
            <a:chExt cx="970347" cy="854075"/>
          </a:xfrm>
        </p:grpSpPr>
        <p:sp>
          <p:nvSpPr>
            <p:cNvPr id="530" name="Freeform 917">
              <a:extLst>
                <a:ext uri="{FF2B5EF4-FFF2-40B4-BE49-F238E27FC236}">
                  <a16:creationId xmlns:a16="http://schemas.microsoft.com/office/drawing/2014/main" id="{88BB7911-0614-1748-A570-7F1CD9A39BB8}"/>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1" name="Group 530">
              <a:extLst>
                <a:ext uri="{FF2B5EF4-FFF2-40B4-BE49-F238E27FC236}">
                  <a16:creationId xmlns:a16="http://schemas.microsoft.com/office/drawing/2014/main" id="{19A9DE1D-45C9-C144-A1C0-784FDCD971D3}"/>
                </a:ext>
              </a:extLst>
            </p:cNvPr>
            <p:cNvGrpSpPr/>
            <p:nvPr/>
          </p:nvGrpSpPr>
          <p:grpSpPr>
            <a:xfrm>
              <a:off x="10408218" y="5357871"/>
              <a:ext cx="764135" cy="854075"/>
              <a:chOff x="6571713" y="2686293"/>
              <a:chExt cx="764135" cy="854075"/>
            </a:xfrm>
          </p:grpSpPr>
          <p:sp>
            <p:nvSpPr>
              <p:cNvPr id="532" name="Rectangle 228">
                <a:extLst>
                  <a:ext uri="{FF2B5EF4-FFF2-40B4-BE49-F238E27FC236}">
                    <a16:creationId xmlns:a16="http://schemas.microsoft.com/office/drawing/2014/main" id="{5DD713FD-EA40-9B4B-802C-3AF871B580F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3" name="Rectangle 229">
                <a:extLst>
                  <a:ext uri="{FF2B5EF4-FFF2-40B4-BE49-F238E27FC236}">
                    <a16:creationId xmlns:a16="http://schemas.microsoft.com/office/drawing/2014/main" id="{719538F1-BB3F-A747-B46B-E825372287C2}"/>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4" name="Text Box 230">
                <a:extLst>
                  <a:ext uri="{FF2B5EF4-FFF2-40B4-BE49-F238E27FC236}">
                    <a16:creationId xmlns:a16="http://schemas.microsoft.com/office/drawing/2014/main" id="{67AF1768-8AEF-FD44-8A30-E764E9F88B70}"/>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35" name="Straight Connector 534">
                <a:extLst>
                  <a:ext uri="{FF2B5EF4-FFF2-40B4-BE49-F238E27FC236}">
                    <a16:creationId xmlns:a16="http://schemas.microsoft.com/office/drawing/2014/main" id="{22CAF256-C57E-8848-9992-472431799A88}"/>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7573D7D3-A7AB-0B4F-A08C-BA6A7E07CA0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211E2459-6D52-2248-81F0-411DFD34BC1D}"/>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0F9C417-B611-7043-A15F-F361AA3E9B74}"/>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73" name="Group 472">
            <a:extLst>
              <a:ext uri="{FF2B5EF4-FFF2-40B4-BE49-F238E27FC236}">
                <a16:creationId xmlns:a16="http://schemas.microsoft.com/office/drawing/2014/main" id="{60901EC0-CB41-754B-B4DA-85BC262C3E55}"/>
              </a:ext>
            </a:extLst>
          </p:cNvPr>
          <p:cNvGrpSpPr/>
          <p:nvPr/>
        </p:nvGrpSpPr>
        <p:grpSpPr>
          <a:xfrm>
            <a:off x="7774998" y="3463448"/>
            <a:ext cx="3007624" cy="1690703"/>
            <a:chOff x="7774998" y="3463448"/>
            <a:chExt cx="3007624" cy="1690703"/>
          </a:xfrm>
        </p:grpSpPr>
        <p:grpSp>
          <p:nvGrpSpPr>
            <p:cNvPr id="458" name="Group 457">
              <a:extLst>
                <a:ext uri="{FF2B5EF4-FFF2-40B4-BE49-F238E27FC236}">
                  <a16:creationId xmlns:a16="http://schemas.microsoft.com/office/drawing/2014/main" id="{B4570A0C-5E2B-7C40-89EC-C23D39A482DA}"/>
                </a:ext>
              </a:extLst>
            </p:cNvPr>
            <p:cNvGrpSpPr/>
            <p:nvPr/>
          </p:nvGrpSpPr>
          <p:grpSpPr>
            <a:xfrm>
              <a:off x="7774998" y="4090572"/>
              <a:ext cx="571917" cy="577694"/>
              <a:chOff x="7774998" y="4090572"/>
              <a:chExt cx="571917" cy="577694"/>
            </a:xfrm>
          </p:grpSpPr>
          <p:sp>
            <p:nvSpPr>
              <p:cNvPr id="575" name="Freeform 917">
                <a:extLst>
                  <a:ext uri="{FF2B5EF4-FFF2-40B4-BE49-F238E27FC236}">
                    <a16:creationId xmlns:a16="http://schemas.microsoft.com/office/drawing/2014/main" id="{23F7F5C6-92E3-C040-BD26-8FBF5B6476F1}"/>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76" name="Group 575">
                <a:extLst>
                  <a:ext uri="{FF2B5EF4-FFF2-40B4-BE49-F238E27FC236}">
                    <a16:creationId xmlns:a16="http://schemas.microsoft.com/office/drawing/2014/main" id="{E45930EA-CBF5-A94B-B8A6-7DD15266A71D}"/>
                  </a:ext>
                </a:extLst>
              </p:cNvPr>
              <p:cNvGrpSpPr/>
              <p:nvPr/>
            </p:nvGrpSpPr>
            <p:grpSpPr>
              <a:xfrm>
                <a:off x="7774998" y="4206600"/>
                <a:ext cx="571917" cy="461666"/>
                <a:chOff x="9980560" y="726571"/>
                <a:chExt cx="659732" cy="461666"/>
              </a:xfrm>
            </p:grpSpPr>
            <p:sp>
              <p:nvSpPr>
                <p:cNvPr id="577" name="Rectangle 228">
                  <a:extLst>
                    <a:ext uri="{FF2B5EF4-FFF2-40B4-BE49-F238E27FC236}">
                      <a16:creationId xmlns:a16="http://schemas.microsoft.com/office/drawing/2014/main" id="{7E692C2A-D1BF-0D4C-B32B-089A3522A6A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8" name="Rectangle 229">
                  <a:extLst>
                    <a:ext uri="{FF2B5EF4-FFF2-40B4-BE49-F238E27FC236}">
                      <a16:creationId xmlns:a16="http://schemas.microsoft.com/office/drawing/2014/main" id="{48E2C8F8-BEC3-2F43-8CBC-8EDE87C1274B}"/>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9" name="Text Box 230">
                  <a:extLst>
                    <a:ext uri="{FF2B5EF4-FFF2-40B4-BE49-F238E27FC236}">
                      <a16:creationId xmlns:a16="http://schemas.microsoft.com/office/drawing/2014/main" id="{FDE32090-CC8A-8241-9AA0-5E1A3B04495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0" name="Straight Connector 579">
                  <a:extLst>
                    <a:ext uri="{FF2B5EF4-FFF2-40B4-BE49-F238E27FC236}">
                      <a16:creationId xmlns:a16="http://schemas.microsoft.com/office/drawing/2014/main" id="{C9A663DC-B3E2-E244-A55A-89E7E902796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6DA0B88E-C18A-5449-904A-0022412086E7}"/>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458">
              <a:extLst>
                <a:ext uri="{FF2B5EF4-FFF2-40B4-BE49-F238E27FC236}">
                  <a16:creationId xmlns:a16="http://schemas.microsoft.com/office/drawing/2014/main" id="{1E322C66-C2C1-C349-B912-5AA0767A8324}"/>
                </a:ext>
              </a:extLst>
            </p:cNvPr>
            <p:cNvGrpSpPr/>
            <p:nvPr/>
          </p:nvGrpSpPr>
          <p:grpSpPr>
            <a:xfrm>
              <a:off x="8692628" y="3463448"/>
              <a:ext cx="571917" cy="574365"/>
              <a:chOff x="8692628" y="3463448"/>
              <a:chExt cx="571917" cy="574365"/>
            </a:xfrm>
          </p:grpSpPr>
          <p:sp>
            <p:nvSpPr>
              <p:cNvPr id="573" name="Freeform 917">
                <a:extLst>
                  <a:ext uri="{FF2B5EF4-FFF2-40B4-BE49-F238E27FC236}">
                    <a16:creationId xmlns:a16="http://schemas.microsoft.com/office/drawing/2014/main" id="{09253F5C-3E18-6A4E-86CE-63A57FDD27F0}"/>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82" name="Group 581">
                <a:extLst>
                  <a:ext uri="{FF2B5EF4-FFF2-40B4-BE49-F238E27FC236}">
                    <a16:creationId xmlns:a16="http://schemas.microsoft.com/office/drawing/2014/main" id="{2B3B79E0-A9CA-8343-BC50-944B3D057C83}"/>
                  </a:ext>
                </a:extLst>
              </p:cNvPr>
              <p:cNvGrpSpPr/>
              <p:nvPr/>
            </p:nvGrpSpPr>
            <p:grpSpPr>
              <a:xfrm>
                <a:off x="8692628" y="3463448"/>
                <a:ext cx="571917" cy="461666"/>
                <a:chOff x="9980560" y="726571"/>
                <a:chExt cx="659732" cy="461666"/>
              </a:xfrm>
            </p:grpSpPr>
            <p:sp>
              <p:nvSpPr>
                <p:cNvPr id="583" name="Rectangle 228">
                  <a:extLst>
                    <a:ext uri="{FF2B5EF4-FFF2-40B4-BE49-F238E27FC236}">
                      <a16:creationId xmlns:a16="http://schemas.microsoft.com/office/drawing/2014/main" id="{E7793237-B524-9348-8D4A-2C1027CD2AC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4" name="Rectangle 229">
                  <a:extLst>
                    <a:ext uri="{FF2B5EF4-FFF2-40B4-BE49-F238E27FC236}">
                      <a16:creationId xmlns:a16="http://schemas.microsoft.com/office/drawing/2014/main" id="{5F0972A7-9FB8-4E4A-9B5E-39F0D7CDC82A}"/>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5" name="Text Box 230">
                  <a:extLst>
                    <a:ext uri="{FF2B5EF4-FFF2-40B4-BE49-F238E27FC236}">
                      <a16:creationId xmlns:a16="http://schemas.microsoft.com/office/drawing/2014/main" id="{B600132A-08D1-5845-B328-72B9C0CEC49A}"/>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6" name="Straight Connector 585">
                  <a:extLst>
                    <a:ext uri="{FF2B5EF4-FFF2-40B4-BE49-F238E27FC236}">
                      <a16:creationId xmlns:a16="http://schemas.microsoft.com/office/drawing/2014/main" id="{0C4F0C12-1A41-BA45-B327-EE0A215695B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A0EA22A-33EB-C945-8E74-EB8BC9C330C4}"/>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0" name="Group 459">
              <a:extLst>
                <a:ext uri="{FF2B5EF4-FFF2-40B4-BE49-F238E27FC236}">
                  <a16:creationId xmlns:a16="http://schemas.microsoft.com/office/drawing/2014/main" id="{6480027A-C6CF-D74D-A342-F3EE54633FA0}"/>
                </a:ext>
              </a:extLst>
            </p:cNvPr>
            <p:cNvGrpSpPr/>
            <p:nvPr/>
          </p:nvGrpSpPr>
          <p:grpSpPr>
            <a:xfrm>
              <a:off x="9846130" y="3502221"/>
              <a:ext cx="571917" cy="607211"/>
              <a:chOff x="9846130" y="3502221"/>
              <a:chExt cx="571917" cy="607211"/>
            </a:xfrm>
          </p:grpSpPr>
          <p:sp>
            <p:nvSpPr>
              <p:cNvPr id="574" name="Freeform 917">
                <a:extLst>
                  <a:ext uri="{FF2B5EF4-FFF2-40B4-BE49-F238E27FC236}">
                    <a16:creationId xmlns:a16="http://schemas.microsoft.com/office/drawing/2014/main" id="{846385EA-7D91-F547-BC81-FC77126DF237}"/>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89" name="Group 588">
                <a:extLst>
                  <a:ext uri="{FF2B5EF4-FFF2-40B4-BE49-F238E27FC236}">
                    <a16:creationId xmlns:a16="http://schemas.microsoft.com/office/drawing/2014/main" id="{0318DF36-59E8-B646-A5EA-22C52DB7533C}"/>
                  </a:ext>
                </a:extLst>
              </p:cNvPr>
              <p:cNvGrpSpPr/>
              <p:nvPr/>
            </p:nvGrpSpPr>
            <p:grpSpPr>
              <a:xfrm>
                <a:off x="9846130" y="3502221"/>
                <a:ext cx="571917" cy="461666"/>
                <a:chOff x="9980560" y="726571"/>
                <a:chExt cx="659732" cy="461666"/>
              </a:xfrm>
            </p:grpSpPr>
            <p:sp>
              <p:nvSpPr>
                <p:cNvPr id="590" name="Rectangle 228">
                  <a:extLst>
                    <a:ext uri="{FF2B5EF4-FFF2-40B4-BE49-F238E27FC236}">
                      <a16:creationId xmlns:a16="http://schemas.microsoft.com/office/drawing/2014/main" id="{131C8400-834E-5345-B332-0CA44FC7426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1" name="Rectangle 229">
                  <a:extLst>
                    <a:ext uri="{FF2B5EF4-FFF2-40B4-BE49-F238E27FC236}">
                      <a16:creationId xmlns:a16="http://schemas.microsoft.com/office/drawing/2014/main" id="{55AFC556-EB02-774A-AF5B-36D0B2144B8F}"/>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2" name="Text Box 230">
                  <a:extLst>
                    <a:ext uri="{FF2B5EF4-FFF2-40B4-BE49-F238E27FC236}">
                      <a16:creationId xmlns:a16="http://schemas.microsoft.com/office/drawing/2014/main" id="{8D3E0672-2F8A-B948-9454-93F597182C93}"/>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93" name="Straight Connector 592">
                  <a:extLst>
                    <a:ext uri="{FF2B5EF4-FFF2-40B4-BE49-F238E27FC236}">
                      <a16:creationId xmlns:a16="http://schemas.microsoft.com/office/drawing/2014/main" id="{8D2F48EB-4CEE-D44B-8209-C126FF35BBE2}"/>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248C143-6367-CE41-9442-465AEAB8C7A6}"/>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1" name="Group 460">
              <a:extLst>
                <a:ext uri="{FF2B5EF4-FFF2-40B4-BE49-F238E27FC236}">
                  <a16:creationId xmlns:a16="http://schemas.microsoft.com/office/drawing/2014/main" id="{D0C86AC5-6FCF-FF4A-BC5F-A236021B8F1A}"/>
                </a:ext>
              </a:extLst>
            </p:cNvPr>
            <p:cNvGrpSpPr/>
            <p:nvPr/>
          </p:nvGrpSpPr>
          <p:grpSpPr>
            <a:xfrm>
              <a:off x="9554792" y="4299763"/>
              <a:ext cx="571917" cy="630904"/>
              <a:chOff x="9554792" y="4299763"/>
              <a:chExt cx="571917" cy="630904"/>
            </a:xfrm>
          </p:grpSpPr>
          <p:sp>
            <p:nvSpPr>
              <p:cNvPr id="595" name="Freeform 917">
                <a:extLst>
                  <a:ext uri="{FF2B5EF4-FFF2-40B4-BE49-F238E27FC236}">
                    <a16:creationId xmlns:a16="http://schemas.microsoft.com/office/drawing/2014/main" id="{5ED6F1FC-EC2E-3248-A181-32D9CFD8B2B9}"/>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67" name="Group 566">
                <a:extLst>
                  <a:ext uri="{FF2B5EF4-FFF2-40B4-BE49-F238E27FC236}">
                    <a16:creationId xmlns:a16="http://schemas.microsoft.com/office/drawing/2014/main" id="{F3F36025-2038-BC49-AF0C-2475C376E0E9}"/>
                  </a:ext>
                </a:extLst>
              </p:cNvPr>
              <p:cNvGrpSpPr/>
              <p:nvPr/>
            </p:nvGrpSpPr>
            <p:grpSpPr>
              <a:xfrm>
                <a:off x="9554792" y="4299763"/>
                <a:ext cx="571917" cy="461666"/>
                <a:chOff x="9980560" y="726571"/>
                <a:chExt cx="659732" cy="461666"/>
              </a:xfrm>
            </p:grpSpPr>
            <p:sp>
              <p:nvSpPr>
                <p:cNvPr id="568" name="Rectangle 228">
                  <a:extLst>
                    <a:ext uri="{FF2B5EF4-FFF2-40B4-BE49-F238E27FC236}">
                      <a16:creationId xmlns:a16="http://schemas.microsoft.com/office/drawing/2014/main" id="{ED5E50F7-5461-574C-9AF9-CB79813E9BB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9" name="Rectangle 229">
                  <a:extLst>
                    <a:ext uri="{FF2B5EF4-FFF2-40B4-BE49-F238E27FC236}">
                      <a16:creationId xmlns:a16="http://schemas.microsoft.com/office/drawing/2014/main" id="{2F7C9861-2086-4945-8713-75641140A37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0" name="Text Box 230">
                  <a:extLst>
                    <a:ext uri="{FF2B5EF4-FFF2-40B4-BE49-F238E27FC236}">
                      <a16:creationId xmlns:a16="http://schemas.microsoft.com/office/drawing/2014/main" id="{12582F5C-7D7F-2140-8A3F-3E4115557DF4}"/>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71" name="Straight Connector 570">
                  <a:extLst>
                    <a:ext uri="{FF2B5EF4-FFF2-40B4-BE49-F238E27FC236}">
                      <a16:creationId xmlns:a16="http://schemas.microsoft.com/office/drawing/2014/main" id="{4562A11B-D98F-9E4C-8877-765050F91F2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D978BF9-AAF0-644C-A151-30CDCA01EAA8}"/>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2" name="Group 461">
              <a:extLst>
                <a:ext uri="{FF2B5EF4-FFF2-40B4-BE49-F238E27FC236}">
                  <a16:creationId xmlns:a16="http://schemas.microsoft.com/office/drawing/2014/main" id="{22F3DB9F-6BFB-3D4D-9EE3-40BAB140C142}"/>
                </a:ext>
              </a:extLst>
            </p:cNvPr>
            <p:cNvGrpSpPr/>
            <p:nvPr/>
          </p:nvGrpSpPr>
          <p:grpSpPr>
            <a:xfrm>
              <a:off x="10153753" y="4577638"/>
              <a:ext cx="628869" cy="576513"/>
              <a:chOff x="10153753" y="4577638"/>
              <a:chExt cx="628869" cy="576513"/>
            </a:xfrm>
          </p:grpSpPr>
          <p:sp>
            <p:nvSpPr>
              <p:cNvPr id="596" name="Freeform 917">
                <a:extLst>
                  <a:ext uri="{FF2B5EF4-FFF2-40B4-BE49-F238E27FC236}">
                    <a16:creationId xmlns:a16="http://schemas.microsoft.com/office/drawing/2014/main" id="{879A7AD4-7015-EA48-8AC1-1D4830161CB6}"/>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1" name="Group 560">
                <a:extLst>
                  <a:ext uri="{FF2B5EF4-FFF2-40B4-BE49-F238E27FC236}">
                    <a16:creationId xmlns:a16="http://schemas.microsoft.com/office/drawing/2014/main" id="{C29EA216-1A13-4648-B304-50B3793355C6}"/>
                  </a:ext>
                </a:extLst>
              </p:cNvPr>
              <p:cNvGrpSpPr/>
              <p:nvPr/>
            </p:nvGrpSpPr>
            <p:grpSpPr>
              <a:xfrm>
                <a:off x="10210705" y="4577638"/>
                <a:ext cx="571917" cy="461666"/>
                <a:chOff x="9980560" y="726571"/>
                <a:chExt cx="659732" cy="461666"/>
              </a:xfrm>
            </p:grpSpPr>
            <p:sp>
              <p:nvSpPr>
                <p:cNvPr id="562" name="Rectangle 228">
                  <a:extLst>
                    <a:ext uri="{FF2B5EF4-FFF2-40B4-BE49-F238E27FC236}">
                      <a16:creationId xmlns:a16="http://schemas.microsoft.com/office/drawing/2014/main" id="{DE075DD4-ED42-6A4D-AE73-7FF16B94014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3" name="Rectangle 229">
                  <a:extLst>
                    <a:ext uri="{FF2B5EF4-FFF2-40B4-BE49-F238E27FC236}">
                      <a16:creationId xmlns:a16="http://schemas.microsoft.com/office/drawing/2014/main" id="{F7259EAC-8796-1E43-A2F4-D2BFE8251B24}"/>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4" name="Text Box 230">
                  <a:extLst>
                    <a:ext uri="{FF2B5EF4-FFF2-40B4-BE49-F238E27FC236}">
                      <a16:creationId xmlns:a16="http://schemas.microsoft.com/office/drawing/2014/main" id="{1FFEDBB2-C626-674C-897C-7265632ACAB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65" name="Straight Connector 564">
                  <a:extLst>
                    <a:ext uri="{FF2B5EF4-FFF2-40B4-BE49-F238E27FC236}">
                      <a16:creationId xmlns:a16="http://schemas.microsoft.com/office/drawing/2014/main" id="{219CCEA3-E9D0-E24D-8DA6-838694003D8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166A4C7-E5AA-FA45-9EA8-29BB7351E88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457" name="Freeform 456">
            <a:extLst>
              <a:ext uri="{FF2B5EF4-FFF2-40B4-BE49-F238E27FC236}">
                <a16:creationId xmlns:a16="http://schemas.microsoft.com/office/drawing/2014/main" id="{C29E3841-9511-CE48-9C97-7A796907B706}"/>
              </a:ext>
            </a:extLst>
          </p:cNvPr>
          <p:cNvSpPr/>
          <p:nvPr/>
        </p:nvSpPr>
        <p:spPr>
          <a:xfrm>
            <a:off x="7288696" y="3114260"/>
            <a:ext cx="3064097" cy="2683755"/>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7C8E70B-CD71-5344-8A10-A97CD4A21DD6}"/>
              </a:ext>
            </a:extLst>
          </p:cNvPr>
          <p:cNvGrpSpPr/>
          <p:nvPr/>
        </p:nvGrpSpPr>
        <p:grpSpPr>
          <a:xfrm>
            <a:off x="6543892" y="2922262"/>
            <a:ext cx="3175" cy="379738"/>
            <a:chOff x="6543892" y="2922262"/>
            <a:chExt cx="3175" cy="379738"/>
          </a:xfrm>
        </p:grpSpPr>
        <p:cxnSp>
          <p:nvCxnSpPr>
            <p:cNvPr id="4" name="Straight Arrow Connector 3">
              <a:extLst>
                <a:ext uri="{FF2B5EF4-FFF2-40B4-BE49-F238E27FC236}">
                  <a16:creationId xmlns:a16="http://schemas.microsoft.com/office/drawing/2014/main" id="{6BDA0B02-D308-914F-B9AF-9B30A608DC39}"/>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57B8E898-44FB-B841-AE65-AE09A8A0CFEB}"/>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B56D1341-8122-3F4B-B605-EEF86D2EC3FE}"/>
              </a:ext>
            </a:extLst>
          </p:cNvPr>
          <p:cNvGrpSpPr/>
          <p:nvPr/>
        </p:nvGrpSpPr>
        <p:grpSpPr>
          <a:xfrm>
            <a:off x="11233367" y="5608312"/>
            <a:ext cx="3175" cy="379738"/>
            <a:chOff x="6543892" y="2922262"/>
            <a:chExt cx="3175" cy="379738"/>
          </a:xfrm>
        </p:grpSpPr>
        <p:cxnSp>
          <p:nvCxnSpPr>
            <p:cNvPr id="542" name="Straight Arrow Connector 541">
              <a:extLst>
                <a:ext uri="{FF2B5EF4-FFF2-40B4-BE49-F238E27FC236}">
                  <a16:creationId xmlns:a16="http://schemas.microsoft.com/office/drawing/2014/main" id="{8548ACDB-2213-B74B-9620-96BE011EBED2}"/>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B997A270-0B54-B346-940E-141C5BCBA349}"/>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44" name="Slide Number Placeholder 4">
            <a:extLst>
              <a:ext uri="{FF2B5EF4-FFF2-40B4-BE49-F238E27FC236}">
                <a16:creationId xmlns:a16="http://schemas.microsoft.com/office/drawing/2014/main" id="{78A6B799-8B01-D64E-9924-2C0FA4115D5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27728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wipe(right)">
                                      <p:cBhvr>
                                        <p:cTn id="10" dur="500"/>
                                        <p:tgtEl>
                                          <p:spTgt spid="474"/>
                                        </p:tgtEl>
                                      </p:cBhvr>
                                    </p:animEffect>
                                  </p:childTnLst>
                                </p:cTn>
                              </p:par>
                              <p:par>
                                <p:cTn id="11" presetID="22" presetClass="entr" presetSubtype="8"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wipe(left)">
                                      <p:cBhvr>
                                        <p:cTn id="13" dur="500"/>
                                        <p:tgtEl>
                                          <p:spTgt spid="464"/>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dissolve">
                                      <p:cBhvr>
                                        <p:cTn id="16" dur="500"/>
                                        <p:tgtEl>
                                          <p:spTgt spid="6">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dissolve">
                                      <p:cBhvr>
                                        <p:cTn id="19" dur="500"/>
                                        <p:tgtEl>
                                          <p:spTgt spid="6">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dissolve">
                                      <p:cBhvr>
                                        <p:cTn id="25" dur="500"/>
                                        <p:tgtEl>
                                          <p:spTgt spid="54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73"/>
                                        </p:tgtEl>
                                        <p:attrNameLst>
                                          <p:attrName>style.visibility</p:attrName>
                                        </p:attrNameLst>
                                      </p:cBhvr>
                                      <p:to>
                                        <p:strVal val="visible"/>
                                      </p:to>
                                    </p:set>
                                    <p:animEffect transition="in" filter="dissolve">
                                      <p:cBhvr>
                                        <p:cTn id="34" dur="1000"/>
                                        <p:tgtEl>
                                          <p:spTgt spid="47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dissolve">
                                      <p:cBhvr>
                                        <p:cTn id="39" dur="500"/>
                                        <p:tgtEl>
                                          <p:spTgt spid="6">
                                            <p:txEl>
                                              <p:pRg st="4" end="4"/>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57"/>
                                        </p:tgtEl>
                                        <p:attrNameLst>
                                          <p:attrName>style.visibility</p:attrName>
                                        </p:attrNameLst>
                                      </p:cBhvr>
                                      <p:to>
                                        <p:strVal val="visible"/>
                                      </p:to>
                                    </p:set>
                                    <p:animEffect transition="in" filter="dissolve">
                                      <p:cBhvr>
                                        <p:cTn id="43" dur="1000"/>
                                        <p:tgtEl>
                                          <p:spTgt spid="457"/>
                                        </p:tgtEl>
                                      </p:cBhvr>
                                    </p:animEffect>
                                  </p:childTnLst>
                                </p:cTn>
                              </p:par>
                              <p:par>
                                <p:cTn id="44" presetID="9"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ssolve">
                                      <p:cBhvr>
                                        <p:cTn id="46" dur="500"/>
                                        <p:tgtEl>
                                          <p:spTgt spid="6">
                                            <p:txEl>
                                              <p:pRg st="5" end="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dissolv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230147"/>
            <a:ext cx="11749087" cy="1143000"/>
          </a:xfrm>
        </p:spPr>
        <p:txBody>
          <a:bodyPr>
            <a:normAutofit/>
          </a:bodyPr>
          <a:lstStyle/>
          <a:p>
            <a:r>
              <a:rPr lang="en-US" dirty="0">
                <a:solidFill>
                  <a:srgbClr val="000090"/>
                </a:solidFill>
              </a:rPr>
              <a:t>ISP: telecommunications or information service?</a:t>
            </a:r>
          </a:p>
        </p:txBody>
      </p:sp>
      <p:sp>
        <p:nvSpPr>
          <p:cNvPr id="3" name="Content Placeholder 2"/>
          <p:cNvSpPr>
            <a:spLocks noGrp="1"/>
          </p:cNvSpPr>
          <p:nvPr>
            <p:ph idx="1"/>
          </p:nvPr>
        </p:nvSpPr>
        <p:spPr>
          <a:xfrm>
            <a:off x="390805" y="3052761"/>
            <a:ext cx="11015663" cy="3469063"/>
          </a:xfrm>
        </p:spPr>
        <p:txBody>
          <a:bodyPr>
            <a:normAutofit/>
          </a:bodyPr>
          <a:lstStyle/>
          <a:p>
            <a:pPr marL="0" indent="0">
              <a:buNone/>
            </a:pPr>
            <a:r>
              <a:rPr lang="en-US" sz="3200" dirty="0"/>
              <a:t>US Telecommunication Act of 1934 and 1996: </a:t>
            </a:r>
          </a:p>
          <a:p>
            <a:pPr lvl="1"/>
            <a:r>
              <a:rPr lang="en-US" sz="2800" i="1" dirty="0">
                <a:solidFill>
                  <a:srgbClr val="C00000"/>
                </a:solidFill>
              </a:rPr>
              <a:t>Title II: </a:t>
            </a:r>
            <a:r>
              <a:rPr lang="en-US" sz="2800" dirty="0"/>
              <a:t>imposes “common carrier duties” on </a:t>
            </a:r>
            <a:r>
              <a:rPr lang="en-US" sz="2800" i="1" dirty="0">
                <a:solidFill>
                  <a:srgbClr val="C00000"/>
                </a:solidFill>
              </a:rPr>
              <a:t>telecommunications services</a:t>
            </a:r>
            <a:r>
              <a:rPr lang="en-US" sz="2800" dirty="0">
                <a:solidFill>
                  <a:srgbClr val="C00000"/>
                </a:solidFill>
              </a:rPr>
              <a:t>:</a:t>
            </a:r>
            <a:r>
              <a:rPr lang="en-US" sz="2800" dirty="0"/>
              <a:t> reasonable rates, non-discrimination and </a:t>
            </a:r>
            <a:r>
              <a:rPr lang="en-US" sz="2800" i="1" dirty="0"/>
              <a:t>requires</a:t>
            </a:r>
            <a:r>
              <a:rPr lang="en-US" sz="2800" dirty="0"/>
              <a:t> </a:t>
            </a:r>
            <a:r>
              <a:rPr lang="en-US" sz="2800" i="1" dirty="0"/>
              <a:t>regulation</a:t>
            </a:r>
            <a:endParaRPr lang="en-US" sz="2800" dirty="0"/>
          </a:p>
          <a:p>
            <a:pPr lvl="1"/>
            <a:r>
              <a:rPr lang="en-US" sz="2800" i="1" dirty="0">
                <a:solidFill>
                  <a:srgbClr val="C00000"/>
                </a:solidFill>
              </a:rPr>
              <a:t>Title I: </a:t>
            </a:r>
            <a:r>
              <a:rPr lang="en-US" sz="2800" dirty="0"/>
              <a:t>applies to </a:t>
            </a:r>
            <a:r>
              <a:rPr lang="en-US" sz="2800" i="1" dirty="0">
                <a:solidFill>
                  <a:srgbClr val="C00000"/>
                </a:solidFill>
              </a:rPr>
              <a:t>information services: </a:t>
            </a:r>
          </a:p>
          <a:p>
            <a:pPr lvl="2"/>
            <a:r>
              <a:rPr lang="en-US" sz="2800" dirty="0"/>
              <a:t>no common carrier duties (</a:t>
            </a:r>
            <a:r>
              <a:rPr lang="en-US" sz="2800" i="1" dirty="0"/>
              <a:t>not regulated</a:t>
            </a:r>
            <a:r>
              <a:rPr lang="en-US" sz="2800" dirty="0"/>
              <a:t>)</a:t>
            </a:r>
          </a:p>
          <a:p>
            <a:pPr lvl="2"/>
            <a:r>
              <a:rPr lang="en-US" sz="2800" dirty="0"/>
              <a:t>but grants FCC authority  “… as may be necessary in the execution of its functions”</a:t>
            </a:r>
            <a:r>
              <a:rPr lang="en-US" sz="500" dirty="0"/>
              <a:t>4</a:t>
            </a:r>
          </a:p>
        </p:txBody>
      </p:sp>
      <p:sp>
        <p:nvSpPr>
          <p:cNvPr id="6" name="TextBox 5">
            <a:extLst>
              <a:ext uri="{FF2B5EF4-FFF2-40B4-BE49-F238E27FC236}">
                <a16:creationId xmlns:a16="http://schemas.microsoft.com/office/drawing/2014/main" id="{CE155C79-2C98-224B-ABAB-4A0A77BD5DA8}"/>
              </a:ext>
            </a:extLst>
          </p:cNvPr>
          <p:cNvSpPr txBox="1"/>
          <p:nvPr/>
        </p:nvSpPr>
        <p:spPr>
          <a:xfrm>
            <a:off x="524437" y="1358153"/>
            <a:ext cx="10542493" cy="1409617"/>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Is an ISP a “telecommunications service” or an “information service” provider?</a:t>
            </a:r>
          </a:p>
          <a:p>
            <a:pPr marL="520700" marR="0" lvl="0" indent="-280988"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answer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really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matters from a regulatory standpoint!</a:t>
            </a:r>
          </a:p>
        </p:txBody>
      </p:sp>
      <p:sp>
        <p:nvSpPr>
          <p:cNvPr id="5" name="Slide Number Placeholder 4">
            <a:extLst>
              <a:ext uri="{FF2B5EF4-FFF2-40B4-BE49-F238E27FC236}">
                <a16:creationId xmlns:a16="http://schemas.microsoft.com/office/drawing/2014/main" id="{7BE39E3B-631A-AE43-A35B-E97AD11430E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40</a:t>
            </a:fld>
            <a:endParaRPr lang="en-US" dirty="0"/>
          </a:p>
        </p:txBody>
      </p:sp>
    </p:spTree>
    <p:extLst>
      <p:ext uri="{BB962C8B-B14F-4D97-AF65-F5344CB8AC3E}">
        <p14:creationId xmlns:p14="http://schemas.microsoft.com/office/powerpoint/2010/main" val="401494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t>
            </a:r>
            <a:r>
              <a:rPr lang="en-GB" sz="6000" u="sng" dirty="0" smtClean="0">
                <a:solidFill>
                  <a:srgbClr val="002060"/>
                </a:solidFill>
              </a:rPr>
              <a:t>All</a:t>
            </a:r>
            <a:endParaRPr lang="en-GB" sz="6000" u="sng" dirty="0">
              <a:solidFill>
                <a:srgbClr val="002060"/>
              </a:solidFill>
            </a:endParaRPr>
          </a:p>
          <a:p>
            <a:endParaRPr lang="en-GB" sz="4050" dirty="0">
              <a:solidFill>
                <a:srgbClr val="002060"/>
              </a:solidFill>
            </a:endParaRPr>
          </a:p>
          <a:p>
            <a:r>
              <a:rPr lang="en-GB" sz="9600" dirty="0" smtClean="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smtClean="0">
                <a:ln>
                  <a:noFill/>
                </a:ln>
                <a:solidFill>
                  <a:srgbClr val="002060"/>
                </a:solidFill>
                <a:effectLst/>
                <a:uLnTx/>
                <a:uFillTx/>
                <a:latin typeface="Calibri"/>
                <a:ea typeface="+mn-ea"/>
                <a:cs typeface="+mn-cs"/>
                <a:sym typeface="Wingdings" panose="05000000000000000000" pitchFamily="2" charset="2"/>
              </a:rPr>
              <a:t>?</a:t>
            </a:r>
            <a:endPar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endParaRP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These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r>
              <a:rPr kumimoji="0" lang="en-US" altLang="en-US"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smtClean="0"/>
              <a:t>Transport Layer: 3-150</a:t>
            </a:r>
            <a:endParaRPr lang="en-US" sz="1100" dirty="0"/>
          </a:p>
        </p:txBody>
      </p:sp>
    </p:spTree>
    <p:extLst>
      <p:ext uri="{BB962C8B-B14F-4D97-AF65-F5344CB8AC3E}">
        <p14:creationId xmlns:p14="http://schemas.microsoft.com/office/powerpoint/2010/main" val="471176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77956" y="1666601"/>
            <a:ext cx="5181600" cy="1890791"/>
          </a:xfrm>
        </p:spPr>
        <p:txBody>
          <a:bodyPr/>
          <a:lstStyle/>
          <a:p>
            <a:pPr marL="0" indent="0">
              <a:spcBef>
                <a:spcPts val="600"/>
              </a:spcBef>
              <a:buNone/>
            </a:pPr>
            <a:r>
              <a:rPr lang="en-US" altLang="en-US" sz="3200" dirty="0">
                <a:solidFill>
                  <a:srgbClr val="CC0000"/>
                </a:solidFill>
                <a:ea typeface="ＭＳ Ｐゴシック" panose="020B0600070205080204" pitchFamily="34" charset="-128"/>
                <a:cs typeface="ＭＳ Ｐゴシック" panose="020B0600070205080204" pitchFamily="34" charset="-128"/>
              </a:rPr>
              <a:t>network-layer functions:</a:t>
            </a:r>
          </a:p>
          <a:p>
            <a:pPr indent="-23495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a router’</a:t>
            </a:r>
            <a:r>
              <a:rPr lang="en-US" altLang="ja-JP" dirty="0">
                <a:ea typeface="ＭＳ Ｐゴシック" panose="020B0600070205080204" pitchFamily="34" charset="-128"/>
                <a:cs typeface="ＭＳ Ｐゴシック" panose="020B0600070205080204" pitchFamily="34" charset="-128"/>
              </a:rPr>
              <a:t>s input link to appropriate router output link</a:t>
            </a:r>
          </a:p>
          <a:p>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172200" y="1693105"/>
            <a:ext cx="5181600" cy="4351338"/>
          </a:xfrm>
        </p:spPr>
        <p:txBody>
          <a:bodyPr/>
          <a:lstStyle/>
          <a:p>
            <a:pPr marL="342900" indent="-342900">
              <a:lnSpc>
                <a:spcPct val="85000"/>
              </a:lnSpc>
              <a:spcBef>
                <a:spcPts val="600"/>
              </a:spcBef>
              <a:buClr>
                <a:srgbClr val="000099"/>
              </a:buClr>
              <a:buSzPct val="65000"/>
              <a:buFont typeface="Wingdings" charset="0"/>
              <a:buNone/>
              <a:defRPr/>
            </a:pPr>
            <a:r>
              <a:rPr lang="en-US" sz="3200" dirty="0">
                <a:solidFill>
                  <a:srgbClr val="CC0000"/>
                </a:solidFill>
                <a:ea typeface="ＭＳ Ｐゴシック" charset="0"/>
                <a:cs typeface="ＭＳ Ｐゴシック" charset="0"/>
              </a:rPr>
              <a:t>analogy: taking a trip</a:t>
            </a:r>
          </a:p>
          <a:p>
            <a:pPr indent="-234950">
              <a:lnSpc>
                <a:spcPct val="85000"/>
              </a:lnSpc>
              <a:spcBef>
                <a:spcPts val="600"/>
              </a:spcBef>
              <a:buClr>
                <a:srgbClr val="000099"/>
              </a:buClr>
              <a:buSzPct val="100000"/>
              <a:buFont typeface="Wingdings" charset="2"/>
              <a:buChar char="§"/>
              <a:defRPr/>
            </a:pPr>
            <a:r>
              <a:rPr lang="en-US" i="1" dirty="0">
                <a:solidFill>
                  <a:srgbClr val="000099"/>
                </a:solidFill>
                <a:ea typeface="ＭＳ Ｐゴシック" charset="0"/>
                <a:cs typeface="ＭＳ Ｐゴシック" charset="0"/>
              </a:rPr>
              <a:t>forwarding</a:t>
            </a:r>
            <a:r>
              <a:rPr lang="en-US" i="1" dirty="0">
                <a:solidFill>
                  <a:schemeClr val="accent2"/>
                </a:solidFill>
                <a:ea typeface="ＭＳ Ｐゴシック" charset="0"/>
                <a:cs typeface="ＭＳ Ｐゴシック" charset="0"/>
              </a:rPr>
              <a:t>:</a:t>
            </a:r>
            <a:r>
              <a:rPr lang="en-US" dirty="0">
                <a:ea typeface="ＭＳ Ｐゴシック" charset="0"/>
                <a:cs typeface="ＭＳ Ｐゴシック" charset="0"/>
              </a:rPr>
              <a:t> process of getting through single interchange</a:t>
            </a:r>
          </a:p>
          <a:p>
            <a:pPr marL="130175" indent="0">
              <a:buNone/>
            </a:pPr>
            <a:endParaRPr lang="en-US" dirty="0"/>
          </a:p>
        </p:txBody>
      </p:sp>
      <p:grpSp>
        <p:nvGrpSpPr>
          <p:cNvPr id="12" name="Group 11">
            <a:extLst>
              <a:ext uri="{FF2B5EF4-FFF2-40B4-BE49-F238E27FC236}">
                <a16:creationId xmlns:a16="http://schemas.microsoft.com/office/drawing/2014/main" id="{68371013-A5FC-6449-8EBD-FFD24F88C1EA}"/>
              </a:ext>
            </a:extLst>
          </p:cNvPr>
          <p:cNvGrpSpPr/>
          <p:nvPr/>
        </p:nvGrpSpPr>
        <p:grpSpPr>
          <a:xfrm>
            <a:off x="6519334" y="4075932"/>
            <a:ext cx="2227101" cy="1745933"/>
            <a:chOff x="6519334" y="4075932"/>
            <a:chExt cx="2227101" cy="1745933"/>
          </a:xfrm>
        </p:grpSpPr>
        <p:pic>
          <p:nvPicPr>
            <p:cNvPr id="7" name="Picture 4" descr="Why traffic apps make congestion worse | Berkeley News">
              <a:extLst>
                <a:ext uri="{FF2B5EF4-FFF2-40B4-BE49-F238E27FC236}">
                  <a16:creationId xmlns:a16="http://schemas.microsoft.com/office/drawing/2014/main" id="{CD6CA999-26EA-C043-A05F-7FF647C23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213" y="4075932"/>
              <a:ext cx="2140222" cy="1426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96BA12-D229-844C-A5E1-61D8CC428F53}"/>
                </a:ext>
              </a:extLst>
            </p:cNvPr>
            <p:cNvSpPr txBox="1"/>
            <p:nvPr/>
          </p:nvSpPr>
          <p:spPr>
            <a:xfrm>
              <a:off x="6519334" y="5452533"/>
              <a:ext cx="12092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forwarding</a:t>
              </a:r>
            </a:p>
          </p:txBody>
        </p:sp>
      </p:grpSp>
      <p:grpSp>
        <p:nvGrpSpPr>
          <p:cNvPr id="13" name="Group 12">
            <a:extLst>
              <a:ext uri="{FF2B5EF4-FFF2-40B4-BE49-F238E27FC236}">
                <a16:creationId xmlns:a16="http://schemas.microsoft.com/office/drawing/2014/main" id="{88DBC121-CDA2-B741-8F45-B80ACE3E69DE}"/>
              </a:ext>
            </a:extLst>
          </p:cNvPr>
          <p:cNvGrpSpPr/>
          <p:nvPr/>
        </p:nvGrpSpPr>
        <p:grpSpPr>
          <a:xfrm>
            <a:off x="8314267" y="4706696"/>
            <a:ext cx="2953118" cy="1640102"/>
            <a:chOff x="8314267" y="4706696"/>
            <a:chExt cx="2953118" cy="1640102"/>
          </a:xfrm>
        </p:grpSpPr>
        <p:pic>
          <p:nvPicPr>
            <p:cNvPr id="9" name="Picture 8">
              <a:extLst>
                <a:ext uri="{FF2B5EF4-FFF2-40B4-BE49-F238E27FC236}">
                  <a16:creationId xmlns:a16="http://schemas.microsoft.com/office/drawing/2014/main" id="{7884099A-DDCA-7547-BE60-5A9CFCE7F631}"/>
                </a:ext>
              </a:extLst>
            </p:cNvPr>
            <p:cNvPicPr>
              <a:picLocks noChangeAspect="1"/>
            </p:cNvPicPr>
            <p:nvPr/>
          </p:nvPicPr>
          <p:blipFill>
            <a:blip r:embed="rId4"/>
            <a:stretch>
              <a:fillRect/>
            </a:stretch>
          </p:blipFill>
          <p:spPr>
            <a:xfrm>
              <a:off x="8415131" y="4706696"/>
              <a:ext cx="2852254" cy="1323319"/>
            </a:xfrm>
            <a:prstGeom prst="rect">
              <a:avLst/>
            </a:prstGeom>
          </p:spPr>
        </p:pic>
        <p:sp>
          <p:nvSpPr>
            <p:cNvPr id="10" name="TextBox 9">
              <a:extLst>
                <a:ext uri="{FF2B5EF4-FFF2-40B4-BE49-F238E27FC236}">
                  <a16:creationId xmlns:a16="http://schemas.microsoft.com/office/drawing/2014/main" id="{781A4B5F-43BE-FB43-AF10-E92F839A199B}"/>
                </a:ext>
              </a:extLst>
            </p:cNvPr>
            <p:cNvSpPr txBox="1"/>
            <p:nvPr/>
          </p:nvSpPr>
          <p:spPr>
            <a:xfrm>
              <a:off x="8314267" y="5977466"/>
              <a:ext cx="8654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a:t>
              </a:r>
            </a:p>
          </p:txBody>
        </p:sp>
      </p:grpSp>
      <p:sp>
        <p:nvSpPr>
          <p:cNvPr id="11" name="Content Placeholder 3">
            <a:extLst>
              <a:ext uri="{FF2B5EF4-FFF2-40B4-BE49-F238E27FC236}">
                <a16:creationId xmlns:a16="http://schemas.microsoft.com/office/drawing/2014/main" id="{D007BA21-27F4-4642-B902-0EF872DFA1E0}"/>
              </a:ext>
            </a:extLst>
          </p:cNvPr>
          <p:cNvSpPr txBox="1">
            <a:spLocks/>
          </p:cNvSpPr>
          <p:nvPr/>
        </p:nvSpPr>
        <p:spPr>
          <a:xfrm>
            <a:off x="6183682" y="3026965"/>
            <a:ext cx="5181600" cy="879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ＭＳ Ｐゴシック" charset="0"/>
              </a:rPr>
              <a:t>routing:</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process of planning trip from source to destination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880044" y="3441526"/>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routing: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determine route taken by packets from source to destination</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routing algorithms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Slide Number Placeholder 4">
            <a:extLst>
              <a:ext uri="{FF2B5EF4-FFF2-40B4-BE49-F238E27FC236}">
                <a16:creationId xmlns:a16="http://schemas.microsoft.com/office/drawing/2014/main" id="{5320A79B-30CD-5748-9442-313B2CD2B8B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91225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Network layer: data plane, control plane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771938" y="1534078"/>
            <a:ext cx="4621697" cy="4351338"/>
          </a:xfrm>
        </p:spPr>
        <p:txBody>
          <a:bodyPr>
            <a:normAutofit/>
          </a:bodyPr>
          <a:lstStyle/>
          <a:p>
            <a:pPr marL="0" indent="0">
              <a:buFont typeface="Wingdings" charset="2"/>
              <a:buNone/>
              <a:defRPr/>
            </a:pPr>
            <a:r>
              <a:rPr lang="en-US" sz="3200" dirty="0">
                <a:solidFill>
                  <a:srgbClr val="CC0000"/>
                </a:solidFill>
              </a:rPr>
              <a:t>Data plane:</a:t>
            </a:r>
          </a:p>
          <a:p>
            <a:pPr marL="292100" indent="-292100">
              <a:spcBef>
                <a:spcPts val="600"/>
              </a:spcBef>
              <a:buFont typeface="Wingdings" charset="2"/>
              <a:buChar char="§"/>
              <a:defRPr/>
            </a:pPr>
            <a:r>
              <a:rPr lang="en-US" i="1" dirty="0">
                <a:solidFill>
                  <a:srgbClr val="0000A3"/>
                </a:solidFill>
              </a:rPr>
              <a:t>local</a:t>
            </a:r>
            <a:r>
              <a:rPr lang="en-US" dirty="0"/>
              <a:t>, per-router function</a:t>
            </a:r>
          </a:p>
          <a:p>
            <a:pPr marL="292100" indent="-292100">
              <a:spcBef>
                <a:spcPts val="600"/>
              </a:spcBef>
              <a:buFont typeface="Wingdings" charset="2"/>
              <a:buChar char="§"/>
              <a:defRPr/>
            </a:pPr>
            <a:r>
              <a:rPr lang="en-US" dirty="0"/>
              <a:t>determines how datagram arriving on router input port is forwarded to router output port</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1547331"/>
            <a:ext cx="5502965" cy="4614932"/>
          </a:xfrm>
        </p:spPr>
        <p:txBody>
          <a:bodyPr>
            <a:normAutofit/>
          </a:bodyPr>
          <a:lstStyle/>
          <a:p>
            <a:pPr marL="0" indent="0">
              <a:buFont typeface="Wingdings" charset="2"/>
              <a:buNone/>
              <a:defRPr/>
            </a:pPr>
            <a:r>
              <a:rPr lang="en-US" sz="3200" dirty="0">
                <a:solidFill>
                  <a:srgbClr val="CC0000"/>
                </a:solidFill>
              </a:rPr>
              <a:t>Control plane</a:t>
            </a:r>
          </a:p>
          <a:p>
            <a:pPr marL="228600" indent="-228600">
              <a:spcBef>
                <a:spcPts val="600"/>
              </a:spcBef>
              <a:defRPr/>
            </a:pPr>
            <a:r>
              <a:rPr lang="en-US" i="1" dirty="0">
                <a:solidFill>
                  <a:srgbClr val="0000A3"/>
                </a:solidFill>
              </a:rPr>
              <a:t>network-wide</a:t>
            </a:r>
            <a:r>
              <a:rPr lang="en-US" dirty="0"/>
              <a:t> logic</a:t>
            </a:r>
          </a:p>
          <a:p>
            <a:pPr marL="228600" indent="-228600">
              <a:spcBef>
                <a:spcPts val="600"/>
              </a:spcBef>
              <a:defRPr/>
            </a:pPr>
            <a:r>
              <a:rPr lang="en-US" dirty="0"/>
              <a:t>determines how datagram is routed among routers along end-end path from source host to destination host</a:t>
            </a:r>
          </a:p>
          <a:p>
            <a:endParaRPr lang="en-US" dirty="0"/>
          </a:p>
        </p:txBody>
      </p:sp>
      <p:grpSp>
        <p:nvGrpSpPr>
          <p:cNvPr id="34" name="Group 8">
            <a:extLst>
              <a:ext uri="{FF2B5EF4-FFF2-40B4-BE49-F238E27FC236}">
                <a16:creationId xmlns:a16="http://schemas.microsoft.com/office/drawing/2014/main" id="{A631C563-0189-334C-BAD6-5E7863CB03FA}"/>
              </a:ext>
            </a:extLst>
          </p:cNvPr>
          <p:cNvGrpSpPr>
            <a:grpSpLocks/>
          </p:cNvGrpSpPr>
          <p:nvPr/>
        </p:nvGrpSpPr>
        <p:grpSpPr bwMode="auto">
          <a:xfrm>
            <a:off x="1181100" y="4260145"/>
            <a:ext cx="3643313" cy="1582738"/>
            <a:chOff x="842050" y="4767952"/>
            <a:chExt cx="3644169" cy="1582996"/>
          </a:xfrm>
        </p:grpSpPr>
        <p:sp>
          <p:nvSpPr>
            <p:cNvPr id="35" name="Freeform 2">
              <a:extLst>
                <a:ext uri="{FF2B5EF4-FFF2-40B4-BE49-F238E27FC236}">
                  <a16:creationId xmlns:a16="http://schemas.microsoft.com/office/drawing/2014/main" id="{4BAC525B-86C4-444C-8006-DE0779B6AF01}"/>
                </a:ext>
              </a:extLst>
            </p:cNvPr>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cxnSp>
          <p:nvCxnSpPr>
            <p:cNvPr id="36" name="Straight Connector 35">
              <a:extLst>
                <a:ext uri="{FF2B5EF4-FFF2-40B4-BE49-F238E27FC236}">
                  <a16:creationId xmlns:a16="http://schemas.microsoft.com/office/drawing/2014/main" id="{7D15FAE8-03F8-BA4A-951E-9D4D23E6D586}"/>
                </a:ext>
              </a:extLst>
            </p:cNvPr>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37" name="Straight Connector 36">
              <a:extLst>
                <a:ext uri="{FF2B5EF4-FFF2-40B4-BE49-F238E27FC236}">
                  <a16:creationId xmlns:a16="http://schemas.microsoft.com/office/drawing/2014/main" id="{2744B5FC-216C-3645-866B-ECC6E4613BA8}"/>
                </a:ext>
              </a:extLst>
            </p:cNvPr>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38" name="Straight Connector 37">
              <a:extLst>
                <a:ext uri="{FF2B5EF4-FFF2-40B4-BE49-F238E27FC236}">
                  <a16:creationId xmlns:a16="http://schemas.microsoft.com/office/drawing/2014/main" id="{6AF9B2C2-7AB9-604B-B4AE-5D6F8CA0DFF9}"/>
                </a:ext>
              </a:extLst>
            </p:cNvPr>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650A0971-27B1-0A40-B11B-F30D52475911}"/>
                </a:ext>
              </a:extLst>
            </p:cNvPr>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40" name="TextBox 265">
              <a:extLst>
                <a:ext uri="{FF2B5EF4-FFF2-40B4-BE49-F238E27FC236}">
                  <a16:creationId xmlns:a16="http://schemas.microsoft.com/office/drawing/2014/main" id="{4BD8D488-F9B4-5D47-8E0A-48546209837D}"/>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1" name="TextBox 281">
              <a:extLst>
                <a:ext uri="{FF2B5EF4-FFF2-40B4-BE49-F238E27FC236}">
                  <a16:creationId xmlns:a16="http://schemas.microsoft.com/office/drawing/2014/main" id="{AD5D47CA-82AD-DC4E-A2CC-F6555ADBB73E}"/>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42" name="TextBox 282">
              <a:extLst>
                <a:ext uri="{FF2B5EF4-FFF2-40B4-BE49-F238E27FC236}">
                  <a16:creationId xmlns:a16="http://schemas.microsoft.com/office/drawing/2014/main" id="{755C7E60-8A5C-5B4E-BCD3-83EC372268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nvGrpSpPr>
            <p:cNvPr id="43" name="Group 5">
              <a:extLst>
                <a:ext uri="{FF2B5EF4-FFF2-40B4-BE49-F238E27FC236}">
                  <a16:creationId xmlns:a16="http://schemas.microsoft.com/office/drawing/2014/main" id="{DA838191-9D78-6E40-B146-38B5229893F5}"/>
                </a:ext>
              </a:extLst>
            </p:cNvPr>
            <p:cNvGrpSpPr>
              <a:grpSpLocks/>
            </p:cNvGrpSpPr>
            <p:nvPr/>
          </p:nvGrpSpPr>
          <p:grpSpPr bwMode="auto">
            <a:xfrm>
              <a:off x="938213" y="5237163"/>
              <a:ext cx="1616075" cy="487362"/>
              <a:chOff x="-4079003" y="2717403"/>
              <a:chExt cx="1616718" cy="488475"/>
            </a:xfrm>
          </p:grpSpPr>
          <p:sp>
            <p:nvSpPr>
              <p:cNvPr id="56" name="Rectangle 97">
                <a:extLst>
                  <a:ext uri="{FF2B5EF4-FFF2-40B4-BE49-F238E27FC236}">
                    <a16:creationId xmlns:a16="http://schemas.microsoft.com/office/drawing/2014/main" id="{79AE2BC3-C380-EE40-9462-41F3726CC38E}"/>
                  </a:ext>
                </a:extLst>
              </p:cNvPr>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Rectangle 98">
                <a:extLst>
                  <a:ext uri="{FF2B5EF4-FFF2-40B4-BE49-F238E27FC236}">
                    <a16:creationId xmlns:a16="http://schemas.microsoft.com/office/drawing/2014/main" id="{2D568618-D5B3-354C-974C-0C2355EDED34}"/>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Line 99">
                <a:extLst>
                  <a:ext uri="{FF2B5EF4-FFF2-40B4-BE49-F238E27FC236}">
                    <a16:creationId xmlns:a16="http://schemas.microsoft.com/office/drawing/2014/main" id="{D67E4958-4052-B649-83B2-2706B277FB1C}"/>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Rectangle 104">
                <a:extLst>
                  <a:ext uri="{FF2B5EF4-FFF2-40B4-BE49-F238E27FC236}">
                    <a16:creationId xmlns:a16="http://schemas.microsoft.com/office/drawing/2014/main" id="{A6E72E22-A826-4E49-AA53-8A5FCBA23E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0" name="Text Box 105">
                <a:extLst>
                  <a:ext uri="{FF2B5EF4-FFF2-40B4-BE49-F238E27FC236}">
                    <a16:creationId xmlns:a16="http://schemas.microsoft.com/office/drawing/2014/main" id="{1BBEBC69-F691-7B4E-AA1F-3F1CFFF5C6D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61" name="Line 119">
                <a:extLst>
                  <a:ext uri="{FF2B5EF4-FFF2-40B4-BE49-F238E27FC236}">
                    <a16:creationId xmlns:a16="http://schemas.microsoft.com/office/drawing/2014/main" id="{4522617A-F9E8-6C4D-890C-B40CD1F2DA2B}"/>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 name="TextBox 6">
              <a:extLst>
                <a:ext uri="{FF2B5EF4-FFF2-40B4-BE49-F238E27FC236}">
                  <a16:creationId xmlns:a16="http://schemas.microsoft.com/office/drawing/2014/main" id="{E04647EA-CE57-8E43-979A-6EBC3F213DDC}"/>
                </a:ext>
              </a:extLst>
            </p:cNvPr>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 name="Group 357">
              <a:extLst>
                <a:ext uri="{FF2B5EF4-FFF2-40B4-BE49-F238E27FC236}">
                  <a16:creationId xmlns:a16="http://schemas.microsoft.com/office/drawing/2014/main" id="{09AF8C17-7E42-874A-B83C-5931470E1EC4}"/>
                </a:ext>
              </a:extLst>
            </p:cNvPr>
            <p:cNvGrpSpPr>
              <a:grpSpLocks/>
            </p:cNvGrpSpPr>
            <p:nvPr/>
          </p:nvGrpSpPr>
          <p:grpSpPr bwMode="auto">
            <a:xfrm>
              <a:off x="2714625" y="5659438"/>
              <a:ext cx="565150" cy="293687"/>
              <a:chOff x="1871277" y="1576300"/>
              <a:chExt cx="1128371" cy="437861"/>
            </a:xfrm>
          </p:grpSpPr>
          <p:sp>
            <p:nvSpPr>
              <p:cNvPr id="47" name="Oval 46">
                <a:extLst>
                  <a:ext uri="{FF2B5EF4-FFF2-40B4-BE49-F238E27FC236}">
                    <a16:creationId xmlns:a16="http://schemas.microsoft.com/office/drawing/2014/main" id="{442B41FA-D8CE-DA4F-BCCC-0C4BA14A7880}"/>
                  </a:ext>
                </a:extLst>
              </p:cNvPr>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A77B4157-033B-B042-B386-C7E81265D594}"/>
                  </a:ext>
                </a:extLst>
              </p:cNvPr>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9" name="Oval 48">
                <a:extLst>
                  <a:ext uri="{FF2B5EF4-FFF2-40B4-BE49-F238E27FC236}">
                    <a16:creationId xmlns:a16="http://schemas.microsoft.com/office/drawing/2014/main" id="{2D486A47-1979-CC46-BE7C-FE1EE9FB3502}"/>
                  </a:ext>
                </a:extLst>
              </p:cNvPr>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50" name="Freeform 49">
                <a:extLst>
                  <a:ext uri="{FF2B5EF4-FFF2-40B4-BE49-F238E27FC236}">
                    <a16:creationId xmlns:a16="http://schemas.microsoft.com/office/drawing/2014/main" id="{573261F5-AADE-5B49-B26C-73A061CB4A13}"/>
                  </a:ext>
                </a:extLst>
              </p:cNvPr>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51" name="Freeform 50">
                <a:extLst>
                  <a:ext uri="{FF2B5EF4-FFF2-40B4-BE49-F238E27FC236}">
                    <a16:creationId xmlns:a16="http://schemas.microsoft.com/office/drawing/2014/main" id="{1AFE4CA0-422C-BB45-8378-5923AFA3A2D6}"/>
                  </a:ext>
                </a:extLst>
              </p:cNvPr>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Freeform 51">
                <a:extLst>
                  <a:ext uri="{FF2B5EF4-FFF2-40B4-BE49-F238E27FC236}">
                    <a16:creationId xmlns:a16="http://schemas.microsoft.com/office/drawing/2014/main" id="{C2270E51-2490-C240-AD5F-825154ECC122}"/>
                  </a:ext>
                </a:extLst>
              </p:cNvPr>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Freeform 52">
                <a:extLst>
                  <a:ext uri="{FF2B5EF4-FFF2-40B4-BE49-F238E27FC236}">
                    <a16:creationId xmlns:a16="http://schemas.microsoft.com/office/drawing/2014/main" id="{008859F4-DF2D-4347-8249-C929496F3B2F}"/>
                  </a:ext>
                </a:extLst>
              </p:cNvPr>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4" name="Straight Connector 53">
                <a:extLst>
                  <a:ext uri="{FF2B5EF4-FFF2-40B4-BE49-F238E27FC236}">
                    <a16:creationId xmlns:a16="http://schemas.microsoft.com/office/drawing/2014/main" id="{8255DA76-192D-044B-8762-92700C24A73E}"/>
                  </a:ext>
                </a:extLst>
              </p:cNvPr>
              <p:cNvCxnSpPr>
                <a:cxnSpLocks noChangeShapeType="1"/>
                <a:endCxn id="49" idx="2"/>
              </p:cNvCxnSpPr>
              <p:nvPr/>
            </p:nvCxnSpPr>
            <p:spPr bwMode="auto">
              <a:xfrm flipH="1" flipV="1">
                <a:off x="1870334" y="1736147"/>
                <a:ext cx="3169"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a:extLst>
                  <a:ext uri="{FF2B5EF4-FFF2-40B4-BE49-F238E27FC236}">
                    <a16:creationId xmlns:a16="http://schemas.microsoft.com/office/drawing/2014/main" id="{B8121134-CF29-9643-A097-AC1724B9BC6C}"/>
                  </a:ext>
                </a:extLst>
              </p:cNvPr>
              <p:cNvCxnSpPr>
                <a:cxnSpLocks noChangeShapeType="1"/>
              </p:cNvCxnSpPr>
              <p:nvPr/>
            </p:nvCxnSpPr>
            <p:spPr bwMode="auto">
              <a:xfrm flipH="1" flipV="1">
                <a:off x="2995800" y="1733779"/>
                <a:ext cx="3171"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 name="Freeform 120">
              <a:extLst>
                <a:ext uri="{FF2B5EF4-FFF2-40B4-BE49-F238E27FC236}">
                  <a16:creationId xmlns:a16="http://schemas.microsoft.com/office/drawing/2014/main" id="{AA8DABE2-7520-5C45-941C-F8EFCE33F9A2}"/>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Content Placeholder 3">
            <a:extLst>
              <a:ext uri="{FF2B5EF4-FFF2-40B4-BE49-F238E27FC236}">
                <a16:creationId xmlns:a16="http://schemas.microsoft.com/office/drawing/2014/main" id="{A06F5D4D-83A2-064D-AF5B-6B67A6A12AB8}"/>
              </a:ext>
            </a:extLst>
          </p:cNvPr>
          <p:cNvSpPr txBox="1">
            <a:spLocks/>
          </p:cNvSpPr>
          <p:nvPr/>
        </p:nvSpPr>
        <p:spPr>
          <a:xfrm>
            <a:off x="6255252" y="4142307"/>
            <a:ext cx="5502965" cy="20956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two control-plane approaches: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traditional routing algorithms: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implemented in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software-defined networking (SDN)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implemented in (remote) servers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Slide Number Placeholder 4">
            <a:extLst>
              <a:ext uri="{FF2B5EF4-FFF2-40B4-BE49-F238E27FC236}">
                <a16:creationId xmlns:a16="http://schemas.microsoft.com/office/drawing/2014/main" id="{E1DA7C3D-A185-DD42-9D1C-17140F6215E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8045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200" y="279543"/>
            <a:ext cx="10515600" cy="894622"/>
          </a:xfrm>
        </p:spPr>
        <p:txBody>
          <a:bodyPr>
            <a:normAutofit/>
          </a:bodyPr>
          <a:lstStyle/>
          <a:p>
            <a:r>
              <a:rPr lang="en-US" sz="4800" dirty="0"/>
              <a:t>Per-router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80773" y="1101105"/>
            <a:ext cx="10987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Individual routing algorithm components </a:t>
            </a:r>
            <a:r>
              <a:rPr kumimoji="0" lang="en-US" altLang="en-US" sz="32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in each and every router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4182648" y="547694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4812885" y="5629345"/>
            <a:ext cx="1316038" cy="13176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4701760" y="5815082"/>
            <a:ext cx="2259013" cy="300038"/>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4714460" y="5921445"/>
            <a:ext cx="714375" cy="274637"/>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5732048" y="6115120"/>
            <a:ext cx="1247775" cy="8096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6392448" y="5661095"/>
            <a:ext cx="1057275" cy="123825"/>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5676485" y="5815082"/>
            <a:ext cx="1790700" cy="300038"/>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7003635" y="5843657"/>
            <a:ext cx="588963" cy="271463"/>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6146385" y="5629345"/>
            <a:ext cx="814388" cy="400050"/>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5271673" y="6054795"/>
            <a:ext cx="563562" cy="293687"/>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5966998" y="5513457"/>
            <a:ext cx="565150" cy="292100"/>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6609935" y="5967482"/>
            <a:ext cx="563563" cy="293688"/>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7332248" y="5653157"/>
            <a:ext cx="565150" cy="293688"/>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3347623" y="2370207"/>
            <a:ext cx="5270500" cy="3805238"/>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3419060" y="2725807"/>
            <a:ext cx="5111750" cy="879475"/>
            <a:chOff x="1866825" y="707349"/>
            <a:chExt cx="5112820"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Routing</a:t>
              </a:r>
            </a:p>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3147598" y="3114745"/>
            <a:ext cx="6375400" cy="1047750"/>
            <a:chOff x="1557338" y="3074988"/>
            <a:chExt cx="6375400" cy="1047750"/>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3419060" y="3741807"/>
            <a:ext cx="5126038" cy="1120775"/>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3873085" y="2922657"/>
            <a:ext cx="4437063" cy="1577975"/>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872960" y="5842070"/>
            <a:ext cx="1508125" cy="1587"/>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4789073" y="5513457"/>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4963698" y="5800795"/>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2528473" y="5276920"/>
            <a:ext cx="1616075" cy="487362"/>
            <a:chOff x="-4079003" y="2717403"/>
            <a:chExt cx="1616718" cy="488475"/>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4084223" y="5708720"/>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4304885" y="5699195"/>
            <a:ext cx="565150" cy="293687"/>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787110" y="4943545"/>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4658898" y="5902395"/>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sp>
        <p:nvSpPr>
          <p:cNvPr id="236" name="Slide Number Placeholder 4">
            <a:extLst>
              <a:ext uri="{FF2B5EF4-FFF2-40B4-BE49-F238E27FC236}">
                <a16:creationId xmlns:a16="http://schemas.microsoft.com/office/drawing/2014/main" id="{ED6517D9-F18B-5447-8ABE-90D9847B304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9049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417576" y="261255"/>
            <a:ext cx="11213592" cy="894622"/>
          </a:xfrm>
        </p:spPr>
        <p:txBody>
          <a:bodyPr>
            <a:normAutofit fontScale="90000"/>
          </a:bodyPr>
          <a:lstStyle/>
          <a:p>
            <a:r>
              <a:rPr lang="en-US" sz="4800" dirty="0"/>
              <a:t>Software-Defined Networking (SDN)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292609" y="1064529"/>
            <a:ext cx="113107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Remote controller computes, installs forwarding tables in routers</a:t>
            </a:r>
          </a:p>
        </p:txBody>
      </p:sp>
      <p:grpSp>
        <p:nvGrpSpPr>
          <p:cNvPr id="817" name="Group 816">
            <a:extLst>
              <a:ext uri="{FF2B5EF4-FFF2-40B4-BE49-F238E27FC236}">
                <a16:creationId xmlns:a16="http://schemas.microsoft.com/office/drawing/2014/main" id="{0035B262-335A-2042-8F0A-4D25C5CCAA4C}"/>
              </a:ext>
            </a:extLst>
          </p:cNvPr>
          <p:cNvGrpSpPr>
            <a:grpSpLocks/>
          </p:cNvGrpSpPr>
          <p:nvPr/>
        </p:nvGrpSpPr>
        <p:grpSpPr bwMode="auto">
          <a:xfrm>
            <a:off x="3203430" y="1967880"/>
            <a:ext cx="6027738" cy="1439862"/>
            <a:chOff x="1492879" y="2061336"/>
            <a:chExt cx="6027737" cy="1440135"/>
          </a:xfrm>
        </p:grpSpPr>
        <p:sp>
          <p:nvSpPr>
            <p:cNvPr id="818" name="Rectangle 817">
              <a:extLst>
                <a:ext uri="{FF2B5EF4-FFF2-40B4-BE49-F238E27FC236}">
                  <a16:creationId xmlns:a16="http://schemas.microsoft.com/office/drawing/2014/main" id="{2911F90D-6E6D-8D44-A029-2BB47782B47E}"/>
                </a:ext>
              </a:extLst>
            </p:cNvPr>
            <p:cNvSpPr/>
            <p:nvPr/>
          </p:nvSpPr>
          <p:spPr bwMode="auto">
            <a:xfrm>
              <a:off x="1929442" y="2064512"/>
              <a:ext cx="5043486" cy="1017780"/>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19" name="Freeform 818">
              <a:extLst>
                <a:ext uri="{FF2B5EF4-FFF2-40B4-BE49-F238E27FC236}">
                  <a16:creationId xmlns:a16="http://schemas.microsoft.com/office/drawing/2014/main" id="{24B8DF14-13D1-7B4D-AA8E-6D4B866768A6}"/>
                </a:ext>
              </a:extLst>
            </p:cNvPr>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20" name="Freeform 819">
              <a:extLst>
                <a:ext uri="{FF2B5EF4-FFF2-40B4-BE49-F238E27FC236}">
                  <a16:creationId xmlns:a16="http://schemas.microsoft.com/office/drawing/2014/main" id="{B3477997-2171-D144-8F62-1363F13885FD}"/>
                </a:ext>
              </a:extLst>
            </p:cNvPr>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rotWithShape="1">
              <a:gsLst>
                <a:gs pos="0">
                  <a:srgbClr val="2D2DB9">
                    <a:lumMod val="20000"/>
                    <a:lumOff val="80000"/>
                  </a:srgbClr>
                </a:gs>
                <a:gs pos="100000">
                  <a:srgbClr val="FFFFFF"/>
                </a:gs>
              </a:gsLst>
              <a:lin ang="108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21" name="Group 950">
              <a:extLst>
                <a:ext uri="{FF2B5EF4-FFF2-40B4-BE49-F238E27FC236}">
                  <a16:creationId xmlns:a16="http://schemas.microsoft.com/office/drawing/2014/main" id="{DB6AE1A4-24E9-664C-A51D-C17F6021B3EC}"/>
                </a:ext>
              </a:extLst>
            </p:cNvPr>
            <p:cNvGrpSpPr>
              <a:grpSpLocks/>
            </p:cNvGrpSpPr>
            <p:nvPr/>
          </p:nvGrpSpPr>
          <p:grpSpPr bwMode="auto">
            <a:xfrm>
              <a:off x="1492879" y="2820676"/>
              <a:ext cx="338137" cy="653816"/>
              <a:chOff x="4140" y="429"/>
              <a:chExt cx="1425" cy="2396"/>
            </a:xfrm>
          </p:grpSpPr>
          <p:sp>
            <p:nvSpPr>
              <p:cNvPr id="855" name="Freeform 951">
                <a:extLst>
                  <a:ext uri="{FF2B5EF4-FFF2-40B4-BE49-F238E27FC236}">
                    <a16:creationId xmlns:a16="http://schemas.microsoft.com/office/drawing/2014/main" id="{BFB37BD8-4427-2A47-AE85-B992137B4E8C}"/>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6" name="Rectangle 952">
                <a:extLst>
                  <a:ext uri="{FF2B5EF4-FFF2-40B4-BE49-F238E27FC236}">
                    <a16:creationId xmlns:a16="http://schemas.microsoft.com/office/drawing/2014/main" id="{D33ED3AE-893B-0641-B3D0-6332B98270D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7" name="Freeform 953">
                <a:extLst>
                  <a:ext uri="{FF2B5EF4-FFF2-40B4-BE49-F238E27FC236}">
                    <a16:creationId xmlns:a16="http://schemas.microsoft.com/office/drawing/2014/main" id="{7F8B5734-537E-2D40-ABC5-1153CA76F023}"/>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8" name="Freeform 954">
                <a:extLst>
                  <a:ext uri="{FF2B5EF4-FFF2-40B4-BE49-F238E27FC236}">
                    <a16:creationId xmlns:a16="http://schemas.microsoft.com/office/drawing/2014/main" id="{A27CC3E2-8472-FE49-B22C-8BAD36D3F1D7}"/>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9" name="Rectangle 955">
                <a:extLst>
                  <a:ext uri="{FF2B5EF4-FFF2-40B4-BE49-F238E27FC236}">
                    <a16:creationId xmlns:a16="http://schemas.microsoft.com/office/drawing/2014/main" id="{11CD015D-401B-EC42-A713-37F4F580649A}"/>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0" name="Group 956">
                <a:extLst>
                  <a:ext uri="{FF2B5EF4-FFF2-40B4-BE49-F238E27FC236}">
                    <a16:creationId xmlns:a16="http://schemas.microsoft.com/office/drawing/2014/main" id="{A208DF6A-EF9F-044D-8302-1B9476D1841A}"/>
                  </a:ext>
                </a:extLst>
              </p:cNvPr>
              <p:cNvGrpSpPr>
                <a:grpSpLocks/>
              </p:cNvGrpSpPr>
              <p:nvPr/>
            </p:nvGrpSpPr>
            <p:grpSpPr bwMode="auto">
              <a:xfrm>
                <a:off x="4749" y="668"/>
                <a:ext cx="581" cy="145"/>
                <a:chOff x="614" y="2568"/>
                <a:chExt cx="725" cy="139"/>
              </a:xfrm>
            </p:grpSpPr>
            <p:sp>
              <p:nvSpPr>
                <p:cNvPr id="885" name="AutoShape 957">
                  <a:extLst>
                    <a:ext uri="{FF2B5EF4-FFF2-40B4-BE49-F238E27FC236}">
                      <a16:creationId xmlns:a16="http://schemas.microsoft.com/office/drawing/2014/main" id="{FCC50AD6-31B9-FD4A-9D12-E293AC79E312}"/>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6" name="AutoShape 958">
                  <a:extLst>
                    <a:ext uri="{FF2B5EF4-FFF2-40B4-BE49-F238E27FC236}">
                      <a16:creationId xmlns:a16="http://schemas.microsoft.com/office/drawing/2014/main" id="{9515A907-A38B-AC46-9351-9821F9262FD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1" name="Rectangle 959">
                <a:extLst>
                  <a:ext uri="{FF2B5EF4-FFF2-40B4-BE49-F238E27FC236}">
                    <a16:creationId xmlns:a16="http://schemas.microsoft.com/office/drawing/2014/main" id="{DA74175D-E323-954D-B321-A525406F9D7F}"/>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2" name="Group 960">
                <a:extLst>
                  <a:ext uri="{FF2B5EF4-FFF2-40B4-BE49-F238E27FC236}">
                    <a16:creationId xmlns:a16="http://schemas.microsoft.com/office/drawing/2014/main" id="{28DE356C-C6F7-BA40-87C6-C5B5BE6C2BFE}"/>
                  </a:ext>
                </a:extLst>
              </p:cNvPr>
              <p:cNvGrpSpPr>
                <a:grpSpLocks/>
              </p:cNvGrpSpPr>
              <p:nvPr/>
            </p:nvGrpSpPr>
            <p:grpSpPr bwMode="auto">
              <a:xfrm>
                <a:off x="4747" y="994"/>
                <a:ext cx="581" cy="134"/>
                <a:chOff x="614" y="2568"/>
                <a:chExt cx="725" cy="139"/>
              </a:xfrm>
            </p:grpSpPr>
            <p:sp>
              <p:nvSpPr>
                <p:cNvPr id="883" name="AutoShape 961">
                  <a:extLst>
                    <a:ext uri="{FF2B5EF4-FFF2-40B4-BE49-F238E27FC236}">
                      <a16:creationId xmlns:a16="http://schemas.microsoft.com/office/drawing/2014/main" id="{9643844A-45E6-7443-A468-4BC3D1762A7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4" name="AutoShape 962">
                  <a:extLst>
                    <a:ext uri="{FF2B5EF4-FFF2-40B4-BE49-F238E27FC236}">
                      <a16:creationId xmlns:a16="http://schemas.microsoft.com/office/drawing/2014/main" id="{60C84F35-0A59-8349-91F6-D5FECFED742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3" name="Rectangle 963">
                <a:extLst>
                  <a:ext uri="{FF2B5EF4-FFF2-40B4-BE49-F238E27FC236}">
                    <a16:creationId xmlns:a16="http://schemas.microsoft.com/office/drawing/2014/main" id="{92014399-9751-FC4F-9035-A395245BCD44}"/>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4" name="Rectangle 964">
                <a:extLst>
                  <a:ext uri="{FF2B5EF4-FFF2-40B4-BE49-F238E27FC236}">
                    <a16:creationId xmlns:a16="http://schemas.microsoft.com/office/drawing/2014/main" id="{9B818A3E-FD1D-F04D-8158-62E78EE4B0DC}"/>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5" name="Group 965">
                <a:extLst>
                  <a:ext uri="{FF2B5EF4-FFF2-40B4-BE49-F238E27FC236}">
                    <a16:creationId xmlns:a16="http://schemas.microsoft.com/office/drawing/2014/main" id="{4CE95AA0-C88F-3D48-98E7-F3E038739D8B}"/>
                  </a:ext>
                </a:extLst>
              </p:cNvPr>
              <p:cNvGrpSpPr>
                <a:grpSpLocks/>
              </p:cNvGrpSpPr>
              <p:nvPr/>
            </p:nvGrpSpPr>
            <p:grpSpPr bwMode="auto">
              <a:xfrm>
                <a:off x="4735" y="1627"/>
                <a:ext cx="582" cy="151"/>
                <a:chOff x="614" y="2568"/>
                <a:chExt cx="725" cy="139"/>
              </a:xfrm>
            </p:grpSpPr>
            <p:sp>
              <p:nvSpPr>
                <p:cNvPr id="881" name="AutoShape 966">
                  <a:extLst>
                    <a:ext uri="{FF2B5EF4-FFF2-40B4-BE49-F238E27FC236}">
                      <a16:creationId xmlns:a16="http://schemas.microsoft.com/office/drawing/2014/main" id="{5B978760-D630-664D-941B-E0517C2034E6}"/>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2" name="AutoShape 967">
                  <a:extLst>
                    <a:ext uri="{FF2B5EF4-FFF2-40B4-BE49-F238E27FC236}">
                      <a16:creationId xmlns:a16="http://schemas.microsoft.com/office/drawing/2014/main" id="{66581CC6-E163-4349-98BB-7B8F11B5842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6" name="Freeform 968">
                <a:extLst>
                  <a:ext uri="{FF2B5EF4-FFF2-40B4-BE49-F238E27FC236}">
                    <a16:creationId xmlns:a16="http://schemas.microsoft.com/office/drawing/2014/main" id="{0C578B43-7341-984A-8E2E-758C1FE627B0}"/>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7" name="Group 969">
                <a:extLst>
                  <a:ext uri="{FF2B5EF4-FFF2-40B4-BE49-F238E27FC236}">
                    <a16:creationId xmlns:a16="http://schemas.microsoft.com/office/drawing/2014/main" id="{00F4A952-5D56-894B-BE04-57FD8D9A8FC1}"/>
                  </a:ext>
                </a:extLst>
              </p:cNvPr>
              <p:cNvGrpSpPr>
                <a:grpSpLocks/>
              </p:cNvGrpSpPr>
              <p:nvPr/>
            </p:nvGrpSpPr>
            <p:grpSpPr bwMode="auto">
              <a:xfrm>
                <a:off x="4739" y="1327"/>
                <a:ext cx="582" cy="139"/>
                <a:chOff x="614" y="2568"/>
                <a:chExt cx="725" cy="139"/>
              </a:xfrm>
            </p:grpSpPr>
            <p:sp>
              <p:nvSpPr>
                <p:cNvPr id="879" name="AutoShape 970">
                  <a:extLst>
                    <a:ext uri="{FF2B5EF4-FFF2-40B4-BE49-F238E27FC236}">
                      <a16:creationId xmlns:a16="http://schemas.microsoft.com/office/drawing/2014/main" id="{C6D2E1F8-9BE6-1340-A97F-25C96F4EA328}"/>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0" name="AutoShape 971">
                  <a:extLst>
                    <a:ext uri="{FF2B5EF4-FFF2-40B4-BE49-F238E27FC236}">
                      <a16:creationId xmlns:a16="http://schemas.microsoft.com/office/drawing/2014/main" id="{076B7F4B-58FD-394A-A7D1-825421A0DD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8" name="Rectangle 972">
                <a:extLst>
                  <a:ext uri="{FF2B5EF4-FFF2-40B4-BE49-F238E27FC236}">
                    <a16:creationId xmlns:a16="http://schemas.microsoft.com/office/drawing/2014/main" id="{9CF6079F-A485-B34F-BAE1-E461B27BC01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9" name="Freeform 973">
                <a:extLst>
                  <a:ext uri="{FF2B5EF4-FFF2-40B4-BE49-F238E27FC236}">
                    <a16:creationId xmlns:a16="http://schemas.microsoft.com/office/drawing/2014/main" id="{4D22F667-50F0-554D-A2A3-06E318F9206C}"/>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0" name="Freeform 974">
                <a:extLst>
                  <a:ext uri="{FF2B5EF4-FFF2-40B4-BE49-F238E27FC236}">
                    <a16:creationId xmlns:a16="http://schemas.microsoft.com/office/drawing/2014/main" id="{FEA6AA77-7341-EC44-9A1C-8FF6D3429B9A}"/>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1" name="Oval 975">
                <a:extLst>
                  <a:ext uri="{FF2B5EF4-FFF2-40B4-BE49-F238E27FC236}">
                    <a16:creationId xmlns:a16="http://schemas.microsoft.com/office/drawing/2014/main" id="{A02843C6-28FA-9945-9CEB-7717E68BC3D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2" name="Freeform 976">
                <a:extLst>
                  <a:ext uri="{FF2B5EF4-FFF2-40B4-BE49-F238E27FC236}">
                    <a16:creationId xmlns:a16="http://schemas.microsoft.com/office/drawing/2014/main" id="{B41467ED-71ED-774D-B5B1-0E498264B3FE}"/>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3" name="AutoShape 977">
                <a:extLst>
                  <a:ext uri="{FF2B5EF4-FFF2-40B4-BE49-F238E27FC236}">
                    <a16:creationId xmlns:a16="http://schemas.microsoft.com/office/drawing/2014/main" id="{9B5749F0-C743-D247-9288-DD5C4B670C6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4" name="AutoShape 978">
                <a:extLst>
                  <a:ext uri="{FF2B5EF4-FFF2-40B4-BE49-F238E27FC236}">
                    <a16:creationId xmlns:a16="http://schemas.microsoft.com/office/drawing/2014/main" id="{990B835A-E601-8B4A-913C-86C2C6F75DF1}"/>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5" name="Oval 979">
                <a:extLst>
                  <a:ext uri="{FF2B5EF4-FFF2-40B4-BE49-F238E27FC236}">
                    <a16:creationId xmlns:a16="http://schemas.microsoft.com/office/drawing/2014/main" id="{54D6634C-D1A9-6142-9854-19C444BA4C3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6" name="Oval 980">
                <a:extLst>
                  <a:ext uri="{FF2B5EF4-FFF2-40B4-BE49-F238E27FC236}">
                    <a16:creationId xmlns:a16="http://schemas.microsoft.com/office/drawing/2014/main" id="{4B663C71-DBAC-684F-AC10-C3062136DE5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77" name="Oval 981">
                <a:extLst>
                  <a:ext uri="{FF2B5EF4-FFF2-40B4-BE49-F238E27FC236}">
                    <a16:creationId xmlns:a16="http://schemas.microsoft.com/office/drawing/2014/main" id="{89DA651A-7990-3046-B6A9-BDF3A76B18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8" name="Rectangle 982">
                <a:extLst>
                  <a:ext uri="{FF2B5EF4-FFF2-40B4-BE49-F238E27FC236}">
                    <a16:creationId xmlns:a16="http://schemas.microsoft.com/office/drawing/2014/main" id="{97BCC976-FD19-5C44-A0F3-970A14677F1F}"/>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2" name="Group 950">
              <a:extLst>
                <a:ext uri="{FF2B5EF4-FFF2-40B4-BE49-F238E27FC236}">
                  <a16:creationId xmlns:a16="http://schemas.microsoft.com/office/drawing/2014/main" id="{408FB985-1A5F-F147-891F-C6EE203F1727}"/>
                </a:ext>
              </a:extLst>
            </p:cNvPr>
            <p:cNvGrpSpPr>
              <a:grpSpLocks/>
            </p:cNvGrpSpPr>
            <p:nvPr/>
          </p:nvGrpSpPr>
          <p:grpSpPr bwMode="auto">
            <a:xfrm>
              <a:off x="7182479" y="2847655"/>
              <a:ext cx="338137" cy="653816"/>
              <a:chOff x="4140" y="429"/>
              <a:chExt cx="1425" cy="2396"/>
            </a:xfrm>
          </p:grpSpPr>
          <p:sp>
            <p:nvSpPr>
              <p:cNvPr id="823" name="Freeform 951">
                <a:extLst>
                  <a:ext uri="{FF2B5EF4-FFF2-40B4-BE49-F238E27FC236}">
                    <a16:creationId xmlns:a16="http://schemas.microsoft.com/office/drawing/2014/main" id="{E5433180-28F2-BE4A-AA7C-A7B21A6324C8}"/>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4" name="Rectangle 952">
                <a:extLst>
                  <a:ext uri="{FF2B5EF4-FFF2-40B4-BE49-F238E27FC236}">
                    <a16:creationId xmlns:a16="http://schemas.microsoft.com/office/drawing/2014/main" id="{8C5BD778-66FD-3945-B836-91E6ED4A0B3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5" name="Freeform 953">
                <a:extLst>
                  <a:ext uri="{FF2B5EF4-FFF2-40B4-BE49-F238E27FC236}">
                    <a16:creationId xmlns:a16="http://schemas.microsoft.com/office/drawing/2014/main" id="{2A91ACBD-8D41-DD4C-A2B1-048B348B9E49}"/>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6" name="Freeform 954">
                <a:extLst>
                  <a:ext uri="{FF2B5EF4-FFF2-40B4-BE49-F238E27FC236}">
                    <a16:creationId xmlns:a16="http://schemas.microsoft.com/office/drawing/2014/main" id="{FD9AFB84-DB6D-6046-8467-AD372F41387B}"/>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7" name="Rectangle 955">
                <a:extLst>
                  <a:ext uri="{FF2B5EF4-FFF2-40B4-BE49-F238E27FC236}">
                    <a16:creationId xmlns:a16="http://schemas.microsoft.com/office/drawing/2014/main" id="{77DBE4BA-8D67-5B43-8297-B9D264FE9BE2}"/>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8" name="Group 956">
                <a:extLst>
                  <a:ext uri="{FF2B5EF4-FFF2-40B4-BE49-F238E27FC236}">
                    <a16:creationId xmlns:a16="http://schemas.microsoft.com/office/drawing/2014/main" id="{F3DA3736-9C54-FD40-9182-376547A2AE83}"/>
                  </a:ext>
                </a:extLst>
              </p:cNvPr>
              <p:cNvGrpSpPr>
                <a:grpSpLocks/>
              </p:cNvGrpSpPr>
              <p:nvPr/>
            </p:nvGrpSpPr>
            <p:grpSpPr bwMode="auto">
              <a:xfrm>
                <a:off x="4749" y="668"/>
                <a:ext cx="581" cy="145"/>
                <a:chOff x="614" y="2568"/>
                <a:chExt cx="725" cy="139"/>
              </a:xfrm>
            </p:grpSpPr>
            <p:sp>
              <p:nvSpPr>
                <p:cNvPr id="853" name="AutoShape 957">
                  <a:extLst>
                    <a:ext uri="{FF2B5EF4-FFF2-40B4-BE49-F238E27FC236}">
                      <a16:creationId xmlns:a16="http://schemas.microsoft.com/office/drawing/2014/main" id="{AF6DA2C1-3BA8-9F42-8082-1828FAC4EDA9}"/>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4" name="AutoShape 958">
                  <a:extLst>
                    <a:ext uri="{FF2B5EF4-FFF2-40B4-BE49-F238E27FC236}">
                      <a16:creationId xmlns:a16="http://schemas.microsoft.com/office/drawing/2014/main" id="{7E65A1C9-4BD5-C648-BDA4-FE7A4B1268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29" name="Rectangle 959">
                <a:extLst>
                  <a:ext uri="{FF2B5EF4-FFF2-40B4-BE49-F238E27FC236}">
                    <a16:creationId xmlns:a16="http://schemas.microsoft.com/office/drawing/2014/main" id="{EC0E4CD1-FF46-4441-8D14-832711884C57}"/>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0" name="Group 960">
                <a:extLst>
                  <a:ext uri="{FF2B5EF4-FFF2-40B4-BE49-F238E27FC236}">
                    <a16:creationId xmlns:a16="http://schemas.microsoft.com/office/drawing/2014/main" id="{E64F3582-6063-6041-8631-63DD7426A470}"/>
                  </a:ext>
                </a:extLst>
              </p:cNvPr>
              <p:cNvGrpSpPr>
                <a:grpSpLocks/>
              </p:cNvGrpSpPr>
              <p:nvPr/>
            </p:nvGrpSpPr>
            <p:grpSpPr bwMode="auto">
              <a:xfrm>
                <a:off x="4747" y="994"/>
                <a:ext cx="581" cy="134"/>
                <a:chOff x="614" y="2568"/>
                <a:chExt cx="725" cy="139"/>
              </a:xfrm>
            </p:grpSpPr>
            <p:sp>
              <p:nvSpPr>
                <p:cNvPr id="851" name="AutoShape 961">
                  <a:extLst>
                    <a:ext uri="{FF2B5EF4-FFF2-40B4-BE49-F238E27FC236}">
                      <a16:creationId xmlns:a16="http://schemas.microsoft.com/office/drawing/2014/main" id="{C34EAECD-E1EF-8646-9F61-922B7F0EA0BF}"/>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2" name="AutoShape 962">
                  <a:extLst>
                    <a:ext uri="{FF2B5EF4-FFF2-40B4-BE49-F238E27FC236}">
                      <a16:creationId xmlns:a16="http://schemas.microsoft.com/office/drawing/2014/main" id="{9D855FB6-3F8B-4F48-BB63-40E93ACB20A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1" name="Rectangle 963">
                <a:extLst>
                  <a:ext uri="{FF2B5EF4-FFF2-40B4-BE49-F238E27FC236}">
                    <a16:creationId xmlns:a16="http://schemas.microsoft.com/office/drawing/2014/main" id="{F062D5F9-755C-724B-955A-7A2BDC06D583}"/>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2" name="Rectangle 964">
                <a:extLst>
                  <a:ext uri="{FF2B5EF4-FFF2-40B4-BE49-F238E27FC236}">
                    <a16:creationId xmlns:a16="http://schemas.microsoft.com/office/drawing/2014/main" id="{177A8ED0-5EFF-1249-9487-CD3CEB431A85}"/>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3" name="Group 965">
                <a:extLst>
                  <a:ext uri="{FF2B5EF4-FFF2-40B4-BE49-F238E27FC236}">
                    <a16:creationId xmlns:a16="http://schemas.microsoft.com/office/drawing/2014/main" id="{A1DF88D1-CA38-D94A-B614-BF080EB38912}"/>
                  </a:ext>
                </a:extLst>
              </p:cNvPr>
              <p:cNvGrpSpPr>
                <a:grpSpLocks/>
              </p:cNvGrpSpPr>
              <p:nvPr/>
            </p:nvGrpSpPr>
            <p:grpSpPr bwMode="auto">
              <a:xfrm>
                <a:off x="4735" y="1627"/>
                <a:ext cx="582" cy="151"/>
                <a:chOff x="614" y="2568"/>
                <a:chExt cx="725" cy="139"/>
              </a:xfrm>
            </p:grpSpPr>
            <p:sp>
              <p:nvSpPr>
                <p:cNvPr id="849" name="AutoShape 966">
                  <a:extLst>
                    <a:ext uri="{FF2B5EF4-FFF2-40B4-BE49-F238E27FC236}">
                      <a16:creationId xmlns:a16="http://schemas.microsoft.com/office/drawing/2014/main" id="{F38F11ED-A8CE-5249-99B7-BC200E46CAC5}"/>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0" name="AutoShape 967">
                  <a:extLst>
                    <a:ext uri="{FF2B5EF4-FFF2-40B4-BE49-F238E27FC236}">
                      <a16:creationId xmlns:a16="http://schemas.microsoft.com/office/drawing/2014/main" id="{BE8854EE-7F90-844A-B45E-E7DD53A00DD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4" name="Freeform 968">
                <a:extLst>
                  <a:ext uri="{FF2B5EF4-FFF2-40B4-BE49-F238E27FC236}">
                    <a16:creationId xmlns:a16="http://schemas.microsoft.com/office/drawing/2014/main" id="{C685DB2D-2CAC-9042-82A0-DF8A8A5C76FB}"/>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5" name="Group 969">
                <a:extLst>
                  <a:ext uri="{FF2B5EF4-FFF2-40B4-BE49-F238E27FC236}">
                    <a16:creationId xmlns:a16="http://schemas.microsoft.com/office/drawing/2014/main" id="{17E8E7C0-53DA-9845-A7EC-5C2E647C9876}"/>
                  </a:ext>
                </a:extLst>
              </p:cNvPr>
              <p:cNvGrpSpPr>
                <a:grpSpLocks/>
              </p:cNvGrpSpPr>
              <p:nvPr/>
            </p:nvGrpSpPr>
            <p:grpSpPr bwMode="auto">
              <a:xfrm>
                <a:off x="4739" y="1327"/>
                <a:ext cx="582" cy="139"/>
                <a:chOff x="614" y="2568"/>
                <a:chExt cx="725" cy="139"/>
              </a:xfrm>
            </p:grpSpPr>
            <p:sp>
              <p:nvSpPr>
                <p:cNvPr id="847" name="AutoShape 970">
                  <a:extLst>
                    <a:ext uri="{FF2B5EF4-FFF2-40B4-BE49-F238E27FC236}">
                      <a16:creationId xmlns:a16="http://schemas.microsoft.com/office/drawing/2014/main" id="{B5CA9A5E-F11C-004B-9937-AD191292AEAD}"/>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8" name="AutoShape 971">
                  <a:extLst>
                    <a:ext uri="{FF2B5EF4-FFF2-40B4-BE49-F238E27FC236}">
                      <a16:creationId xmlns:a16="http://schemas.microsoft.com/office/drawing/2014/main" id="{96386543-71E7-1D42-9624-7949180883C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6" name="Rectangle 972">
                <a:extLst>
                  <a:ext uri="{FF2B5EF4-FFF2-40B4-BE49-F238E27FC236}">
                    <a16:creationId xmlns:a16="http://schemas.microsoft.com/office/drawing/2014/main" id="{C1AF9949-5911-9240-A6AD-91975A73F01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7" name="Freeform 973">
                <a:extLst>
                  <a:ext uri="{FF2B5EF4-FFF2-40B4-BE49-F238E27FC236}">
                    <a16:creationId xmlns:a16="http://schemas.microsoft.com/office/drawing/2014/main" id="{27BBB8ED-9D76-4E4F-BF4D-5A7FF5643591}"/>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8" name="Freeform 974">
                <a:extLst>
                  <a:ext uri="{FF2B5EF4-FFF2-40B4-BE49-F238E27FC236}">
                    <a16:creationId xmlns:a16="http://schemas.microsoft.com/office/drawing/2014/main" id="{02E9A54F-05AA-404E-91E8-11085F7EBD45}"/>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9" name="Oval 975">
                <a:extLst>
                  <a:ext uri="{FF2B5EF4-FFF2-40B4-BE49-F238E27FC236}">
                    <a16:creationId xmlns:a16="http://schemas.microsoft.com/office/drawing/2014/main" id="{9AC3BA29-CFE0-7A41-866E-F884B95B87E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0" name="Freeform 976">
                <a:extLst>
                  <a:ext uri="{FF2B5EF4-FFF2-40B4-BE49-F238E27FC236}">
                    <a16:creationId xmlns:a16="http://schemas.microsoft.com/office/drawing/2014/main" id="{E7FFF245-8A0A-2749-A793-25B6F30E9636}"/>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1" name="AutoShape 977">
                <a:extLst>
                  <a:ext uri="{FF2B5EF4-FFF2-40B4-BE49-F238E27FC236}">
                    <a16:creationId xmlns:a16="http://schemas.microsoft.com/office/drawing/2014/main" id="{774C1F7E-EF61-9041-A67B-B2D38BDB148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2" name="AutoShape 978">
                <a:extLst>
                  <a:ext uri="{FF2B5EF4-FFF2-40B4-BE49-F238E27FC236}">
                    <a16:creationId xmlns:a16="http://schemas.microsoft.com/office/drawing/2014/main" id="{8321AD11-FD38-2140-803F-0861F460D9A8}"/>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3" name="Oval 979">
                <a:extLst>
                  <a:ext uri="{FF2B5EF4-FFF2-40B4-BE49-F238E27FC236}">
                    <a16:creationId xmlns:a16="http://schemas.microsoft.com/office/drawing/2014/main" id="{3B03DD16-3989-194B-BD6E-9FAE3F6CDAA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4" name="Oval 980">
                <a:extLst>
                  <a:ext uri="{FF2B5EF4-FFF2-40B4-BE49-F238E27FC236}">
                    <a16:creationId xmlns:a16="http://schemas.microsoft.com/office/drawing/2014/main" id="{FB43C4D6-3355-2049-A335-F477077CE12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45" name="Oval 981">
                <a:extLst>
                  <a:ext uri="{FF2B5EF4-FFF2-40B4-BE49-F238E27FC236}">
                    <a16:creationId xmlns:a16="http://schemas.microsoft.com/office/drawing/2014/main" id="{8045FE53-47F3-754E-922B-AF14C036060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6" name="Rectangle 982">
                <a:extLst>
                  <a:ext uri="{FF2B5EF4-FFF2-40B4-BE49-F238E27FC236}">
                    <a16:creationId xmlns:a16="http://schemas.microsoft.com/office/drawing/2014/main" id="{970F4A74-CE34-AE4C-A565-ABAC41470B99}"/>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887" name="Freeform 2">
            <a:extLst>
              <a:ext uri="{FF2B5EF4-FFF2-40B4-BE49-F238E27FC236}">
                <a16:creationId xmlns:a16="http://schemas.microsoft.com/office/drawing/2014/main" id="{73B896A4-C009-EC47-9EB3-507C0C7CCB88}"/>
              </a:ext>
            </a:extLst>
          </p:cNvPr>
          <p:cNvSpPr>
            <a:spLocks/>
          </p:cNvSpPr>
          <p:nvPr/>
        </p:nvSpPr>
        <p:spPr bwMode="auto">
          <a:xfrm>
            <a:off x="4341668" y="5696917"/>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88" name="Straight Connector 887">
            <a:extLst>
              <a:ext uri="{FF2B5EF4-FFF2-40B4-BE49-F238E27FC236}">
                <a16:creationId xmlns:a16="http://schemas.microsoft.com/office/drawing/2014/main" id="{BFDE916B-AF97-DB4F-88E3-3211F74E07F5}"/>
              </a:ext>
            </a:extLst>
          </p:cNvPr>
          <p:cNvCxnSpPr/>
          <p:nvPr/>
        </p:nvCxnSpPr>
        <p:spPr>
          <a:xfrm flipV="1">
            <a:off x="5011593" y="5847730"/>
            <a:ext cx="1316037" cy="131762"/>
          </a:xfrm>
          <a:prstGeom prst="line">
            <a:avLst/>
          </a:prstGeom>
          <a:noFill/>
          <a:ln w="12700" cap="flat" cmpd="sng" algn="ctr">
            <a:solidFill>
              <a:srgbClr val="000000"/>
            </a:solidFill>
            <a:prstDash val="solid"/>
          </a:ln>
          <a:effectLst/>
        </p:spPr>
      </p:cxnSp>
      <p:cxnSp>
        <p:nvCxnSpPr>
          <p:cNvPr id="889" name="Straight Connector 888">
            <a:extLst>
              <a:ext uri="{FF2B5EF4-FFF2-40B4-BE49-F238E27FC236}">
                <a16:creationId xmlns:a16="http://schemas.microsoft.com/office/drawing/2014/main" id="{11A6A20F-5B1F-E34C-A889-7D7216BC52A6}"/>
              </a:ext>
            </a:extLst>
          </p:cNvPr>
          <p:cNvCxnSpPr/>
          <p:nvPr/>
        </p:nvCxnSpPr>
        <p:spPr>
          <a:xfrm>
            <a:off x="4900468" y="6035055"/>
            <a:ext cx="2259012" cy="298450"/>
          </a:xfrm>
          <a:prstGeom prst="line">
            <a:avLst/>
          </a:prstGeom>
          <a:noFill/>
          <a:ln w="12700" cap="flat" cmpd="sng" algn="ctr">
            <a:solidFill>
              <a:srgbClr val="000000"/>
            </a:solidFill>
            <a:prstDash val="solid"/>
          </a:ln>
          <a:effectLst/>
        </p:spPr>
      </p:cxnSp>
      <p:cxnSp>
        <p:nvCxnSpPr>
          <p:cNvPr id="890" name="Straight Connector 889">
            <a:extLst>
              <a:ext uri="{FF2B5EF4-FFF2-40B4-BE49-F238E27FC236}">
                <a16:creationId xmlns:a16="http://schemas.microsoft.com/office/drawing/2014/main" id="{EC3A188E-9403-584D-9DE4-BD063B6A9984}"/>
              </a:ext>
            </a:extLst>
          </p:cNvPr>
          <p:cNvCxnSpPr/>
          <p:nvPr/>
        </p:nvCxnSpPr>
        <p:spPr>
          <a:xfrm>
            <a:off x="4913168" y="6139830"/>
            <a:ext cx="714375" cy="276225"/>
          </a:xfrm>
          <a:prstGeom prst="line">
            <a:avLst/>
          </a:prstGeom>
          <a:noFill/>
          <a:ln w="12700" cap="flat" cmpd="sng" algn="ctr">
            <a:solidFill>
              <a:srgbClr val="000000"/>
            </a:solidFill>
            <a:prstDash val="solid"/>
          </a:ln>
          <a:effectLst/>
        </p:spPr>
      </p:cxnSp>
      <p:cxnSp>
        <p:nvCxnSpPr>
          <p:cNvPr id="891" name="Straight Connector 890">
            <a:extLst>
              <a:ext uri="{FF2B5EF4-FFF2-40B4-BE49-F238E27FC236}">
                <a16:creationId xmlns:a16="http://schemas.microsoft.com/office/drawing/2014/main" id="{CA8EFEA7-A8AA-F945-BA1D-4ACB721622E5}"/>
              </a:ext>
            </a:extLst>
          </p:cNvPr>
          <p:cNvCxnSpPr/>
          <p:nvPr/>
        </p:nvCxnSpPr>
        <p:spPr>
          <a:xfrm flipV="1">
            <a:off x="5930755" y="6333505"/>
            <a:ext cx="1247775" cy="82550"/>
          </a:xfrm>
          <a:prstGeom prst="line">
            <a:avLst/>
          </a:prstGeom>
          <a:noFill/>
          <a:ln w="12700" cap="flat" cmpd="sng" algn="ctr">
            <a:solidFill>
              <a:srgbClr val="000000"/>
            </a:solidFill>
            <a:prstDash val="solid"/>
          </a:ln>
          <a:effectLst/>
        </p:spPr>
      </p:cxnSp>
      <p:cxnSp>
        <p:nvCxnSpPr>
          <p:cNvPr id="892" name="Straight Connector 891">
            <a:extLst>
              <a:ext uri="{FF2B5EF4-FFF2-40B4-BE49-F238E27FC236}">
                <a16:creationId xmlns:a16="http://schemas.microsoft.com/office/drawing/2014/main" id="{B2D0340F-062D-4B43-ADB5-74954D542D1B}"/>
              </a:ext>
            </a:extLst>
          </p:cNvPr>
          <p:cNvCxnSpPr/>
          <p:nvPr/>
        </p:nvCxnSpPr>
        <p:spPr>
          <a:xfrm>
            <a:off x="6591155" y="5881067"/>
            <a:ext cx="1057275" cy="123825"/>
          </a:xfrm>
          <a:prstGeom prst="line">
            <a:avLst/>
          </a:prstGeom>
          <a:noFill/>
          <a:ln w="12700" cap="flat" cmpd="sng" algn="ctr">
            <a:solidFill>
              <a:srgbClr val="000000"/>
            </a:solidFill>
            <a:prstDash val="solid"/>
          </a:ln>
          <a:effectLst/>
        </p:spPr>
      </p:cxnSp>
      <p:cxnSp>
        <p:nvCxnSpPr>
          <p:cNvPr id="893" name="Straight Connector 892">
            <a:extLst>
              <a:ext uri="{FF2B5EF4-FFF2-40B4-BE49-F238E27FC236}">
                <a16:creationId xmlns:a16="http://schemas.microsoft.com/office/drawing/2014/main" id="{694966F7-E79E-AC42-A981-710223649ACC}"/>
              </a:ext>
            </a:extLst>
          </p:cNvPr>
          <p:cNvCxnSpPr/>
          <p:nvPr/>
        </p:nvCxnSpPr>
        <p:spPr>
          <a:xfrm flipV="1">
            <a:off x="5875193" y="6035055"/>
            <a:ext cx="1790700" cy="298450"/>
          </a:xfrm>
          <a:prstGeom prst="line">
            <a:avLst/>
          </a:prstGeom>
          <a:noFill/>
          <a:ln w="12700" cap="flat" cmpd="sng" algn="ctr">
            <a:solidFill>
              <a:srgbClr val="000000"/>
            </a:solidFill>
            <a:prstDash val="solid"/>
          </a:ln>
          <a:effectLst/>
        </p:spPr>
      </p:cxnSp>
      <p:cxnSp>
        <p:nvCxnSpPr>
          <p:cNvPr id="894" name="Straight Connector 893">
            <a:extLst>
              <a:ext uri="{FF2B5EF4-FFF2-40B4-BE49-F238E27FC236}">
                <a16:creationId xmlns:a16="http://schemas.microsoft.com/office/drawing/2014/main" id="{E084439A-562F-9047-916D-8BFA8D983C78}"/>
              </a:ext>
            </a:extLst>
          </p:cNvPr>
          <p:cNvCxnSpPr/>
          <p:nvPr/>
        </p:nvCxnSpPr>
        <p:spPr>
          <a:xfrm flipV="1">
            <a:off x="7202343" y="6063630"/>
            <a:ext cx="588962" cy="269875"/>
          </a:xfrm>
          <a:prstGeom prst="line">
            <a:avLst/>
          </a:prstGeom>
          <a:noFill/>
          <a:ln w="12700" cap="flat" cmpd="sng" algn="ctr">
            <a:solidFill>
              <a:srgbClr val="000000"/>
            </a:solidFill>
            <a:prstDash val="solid"/>
          </a:ln>
          <a:effectLst/>
        </p:spPr>
      </p:cxnSp>
      <p:cxnSp>
        <p:nvCxnSpPr>
          <p:cNvPr id="895" name="Straight Connector 894">
            <a:extLst>
              <a:ext uri="{FF2B5EF4-FFF2-40B4-BE49-F238E27FC236}">
                <a16:creationId xmlns:a16="http://schemas.microsoft.com/office/drawing/2014/main" id="{B834EF84-01CE-DB43-AA3A-31C4F6601F10}"/>
              </a:ext>
            </a:extLst>
          </p:cNvPr>
          <p:cNvCxnSpPr/>
          <p:nvPr/>
        </p:nvCxnSpPr>
        <p:spPr>
          <a:xfrm>
            <a:off x="6345093" y="5847730"/>
            <a:ext cx="814387" cy="401637"/>
          </a:xfrm>
          <a:prstGeom prst="line">
            <a:avLst/>
          </a:prstGeom>
          <a:noFill/>
          <a:ln w="12700" cap="flat" cmpd="sng" algn="ctr">
            <a:solidFill>
              <a:srgbClr val="000000"/>
            </a:solidFill>
            <a:prstDash val="solid"/>
          </a:ln>
          <a:effectLst/>
        </p:spPr>
      </p:cxnSp>
      <p:grpSp>
        <p:nvGrpSpPr>
          <p:cNvPr id="896" name="Group 895">
            <a:extLst>
              <a:ext uri="{FF2B5EF4-FFF2-40B4-BE49-F238E27FC236}">
                <a16:creationId xmlns:a16="http://schemas.microsoft.com/office/drawing/2014/main" id="{711F93EB-336F-294F-9B30-EC65C9DC0F9C}"/>
              </a:ext>
            </a:extLst>
          </p:cNvPr>
          <p:cNvGrpSpPr>
            <a:grpSpLocks/>
          </p:cNvGrpSpPr>
          <p:nvPr/>
        </p:nvGrpSpPr>
        <p:grpSpPr bwMode="auto">
          <a:xfrm>
            <a:off x="3274868" y="2950542"/>
            <a:ext cx="6978650" cy="1096963"/>
            <a:chOff x="1526216" y="3003498"/>
            <a:chExt cx="6978041" cy="1096962"/>
          </a:xfrm>
        </p:grpSpPr>
        <p:sp>
          <p:nvSpPr>
            <p:cNvPr id="897" name="TextBox 399">
              <a:extLst>
                <a:ext uri="{FF2B5EF4-FFF2-40B4-BE49-F238E27FC236}">
                  <a16:creationId xmlns:a16="http://schemas.microsoft.com/office/drawing/2014/main" id="{02C371D3-2C1E-5244-9747-22984982BA7B}"/>
                </a:ext>
              </a:extLst>
            </p:cNvPr>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898" name="TextBox 400">
              <a:extLst>
                <a:ext uri="{FF2B5EF4-FFF2-40B4-BE49-F238E27FC236}">
                  <a16:creationId xmlns:a16="http://schemas.microsoft.com/office/drawing/2014/main" id="{E9FCEA42-739D-C647-B0B2-29DF6799176C}"/>
                </a:ext>
              </a:extLst>
            </p:cNvPr>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899" name="Straight Connector 898">
              <a:extLst>
                <a:ext uri="{FF2B5EF4-FFF2-40B4-BE49-F238E27FC236}">
                  <a16:creationId xmlns:a16="http://schemas.microsoft.com/office/drawing/2014/main" id="{B4D02647-EB69-3549-8B8C-C214B4362D0C}"/>
                </a:ext>
              </a:extLst>
            </p:cNvPr>
            <p:cNvCxnSpPr/>
            <p:nvPr/>
          </p:nvCxnSpPr>
          <p:spPr bwMode="auto">
            <a:xfrm flipV="1">
              <a:off x="1526216" y="3579760"/>
              <a:ext cx="6978041" cy="11112"/>
            </a:xfrm>
            <a:prstGeom prst="line">
              <a:avLst/>
            </a:prstGeom>
            <a:noFill/>
            <a:ln w="25400" cap="flat" cmpd="sng" algn="ctr">
              <a:solidFill>
                <a:srgbClr val="000000"/>
              </a:solidFill>
              <a:prstDash val="dash"/>
            </a:ln>
            <a:effectLst/>
          </p:spPr>
        </p:cxnSp>
      </p:grpSp>
      <p:grpSp>
        <p:nvGrpSpPr>
          <p:cNvPr id="900" name="Group 899">
            <a:extLst>
              <a:ext uri="{FF2B5EF4-FFF2-40B4-BE49-F238E27FC236}">
                <a16:creationId xmlns:a16="http://schemas.microsoft.com/office/drawing/2014/main" id="{D1C980A1-7A81-E64E-86E7-AE4ADB468ED3}"/>
              </a:ext>
            </a:extLst>
          </p:cNvPr>
          <p:cNvGrpSpPr>
            <a:grpSpLocks/>
          </p:cNvGrpSpPr>
          <p:nvPr/>
        </p:nvGrpSpPr>
        <p:grpSpPr bwMode="auto">
          <a:xfrm>
            <a:off x="4186093" y="2682255"/>
            <a:ext cx="4295775" cy="320675"/>
            <a:chOff x="2433511" y="2792111"/>
            <a:chExt cx="4296530" cy="320561"/>
          </a:xfrm>
        </p:grpSpPr>
        <p:grpSp>
          <p:nvGrpSpPr>
            <p:cNvPr id="901" name="Group 401">
              <a:extLst>
                <a:ext uri="{FF2B5EF4-FFF2-40B4-BE49-F238E27FC236}">
                  <a16:creationId xmlns:a16="http://schemas.microsoft.com/office/drawing/2014/main" id="{0C7ACA51-7903-9B4D-A9BA-79FE11C0D1D4}"/>
                </a:ext>
              </a:extLst>
            </p:cNvPr>
            <p:cNvGrpSpPr>
              <a:grpSpLocks/>
            </p:cNvGrpSpPr>
            <p:nvPr/>
          </p:nvGrpSpPr>
          <p:grpSpPr bwMode="auto">
            <a:xfrm>
              <a:off x="2433511" y="2794083"/>
              <a:ext cx="349250" cy="317387"/>
              <a:chOff x="2931664" y="3912603"/>
              <a:chExt cx="430450" cy="329314"/>
            </a:xfrm>
          </p:grpSpPr>
          <p:sp>
            <p:nvSpPr>
              <p:cNvPr id="922" name="Rectangle 921">
                <a:extLst>
                  <a:ext uri="{FF2B5EF4-FFF2-40B4-BE49-F238E27FC236}">
                    <a16:creationId xmlns:a16="http://schemas.microsoft.com/office/drawing/2014/main" id="{4D33FA09-AAF7-044A-A5A8-F3F23C68AF3C}"/>
                  </a:ext>
                </a:extLst>
              </p:cNvPr>
              <p:cNvSpPr/>
              <p:nvPr/>
            </p:nvSpPr>
            <p:spPr>
              <a:xfrm>
                <a:off x="2937534" y="39122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23" name="Straight Connector 922">
                <a:extLst>
                  <a:ext uri="{FF2B5EF4-FFF2-40B4-BE49-F238E27FC236}">
                    <a16:creationId xmlns:a16="http://schemas.microsoft.com/office/drawing/2014/main" id="{C201AD05-8A56-4949-B304-A2A9AB5DD587}"/>
                  </a:ext>
                </a:extLst>
              </p:cNvPr>
              <p:cNvCxnSpPr/>
              <p:nvPr/>
            </p:nvCxnSpPr>
            <p:spPr>
              <a:xfrm>
                <a:off x="2931664" y="4004411"/>
                <a:ext cx="424654" cy="0"/>
              </a:xfrm>
              <a:prstGeom prst="line">
                <a:avLst/>
              </a:prstGeom>
              <a:noFill/>
              <a:ln w="3175" cap="flat" cmpd="sng" algn="ctr">
                <a:solidFill>
                  <a:srgbClr val="CC0000"/>
                </a:solidFill>
                <a:prstDash val="solid"/>
              </a:ln>
              <a:effectLst/>
            </p:spPr>
          </p:cxnSp>
          <p:cxnSp>
            <p:nvCxnSpPr>
              <p:cNvPr id="924" name="Straight Connector 923">
                <a:extLst>
                  <a:ext uri="{FF2B5EF4-FFF2-40B4-BE49-F238E27FC236}">
                    <a16:creationId xmlns:a16="http://schemas.microsoft.com/office/drawing/2014/main" id="{ED7C9AD7-08A8-D942-BF3A-F53E94AF4B95}"/>
                  </a:ext>
                </a:extLst>
              </p:cNvPr>
              <p:cNvCxnSpPr/>
              <p:nvPr/>
            </p:nvCxnSpPr>
            <p:spPr>
              <a:xfrm>
                <a:off x="2931664" y="4066980"/>
                <a:ext cx="424654" cy="0"/>
              </a:xfrm>
              <a:prstGeom prst="line">
                <a:avLst/>
              </a:prstGeom>
              <a:noFill/>
              <a:ln w="3175" cap="flat" cmpd="sng" algn="ctr">
                <a:solidFill>
                  <a:srgbClr val="CC0000"/>
                </a:solidFill>
                <a:prstDash val="solid"/>
              </a:ln>
              <a:effectLst/>
            </p:spPr>
          </p:cxnSp>
          <p:cxnSp>
            <p:nvCxnSpPr>
              <p:cNvPr id="925" name="Straight Connector 924">
                <a:extLst>
                  <a:ext uri="{FF2B5EF4-FFF2-40B4-BE49-F238E27FC236}">
                    <a16:creationId xmlns:a16="http://schemas.microsoft.com/office/drawing/2014/main" id="{143A10B8-06CC-D647-AEF7-2670CD772003}"/>
                  </a:ext>
                </a:extLst>
              </p:cNvPr>
              <p:cNvCxnSpPr>
                <a:stCxn id="922" idx="2"/>
              </p:cNvCxnSpPr>
              <p:nvPr/>
            </p:nvCxnSpPr>
            <p:spPr>
              <a:xfrm flipH="1" flipV="1">
                <a:off x="3148883" y="4004411"/>
                <a:ext cx="0" cy="237106"/>
              </a:xfrm>
              <a:prstGeom prst="line">
                <a:avLst/>
              </a:prstGeom>
              <a:noFill/>
              <a:ln w="3175" cap="flat" cmpd="sng" algn="ctr">
                <a:solidFill>
                  <a:srgbClr val="CC0000"/>
                </a:solidFill>
                <a:prstDash val="solid"/>
              </a:ln>
              <a:effectLst/>
            </p:spPr>
          </p:cxnSp>
        </p:grpSp>
        <p:grpSp>
          <p:nvGrpSpPr>
            <p:cNvPr id="902" name="Group 406">
              <a:extLst>
                <a:ext uri="{FF2B5EF4-FFF2-40B4-BE49-F238E27FC236}">
                  <a16:creationId xmlns:a16="http://schemas.microsoft.com/office/drawing/2014/main" id="{508A07A5-EEA9-904C-A972-4C4DADB52684}"/>
                </a:ext>
              </a:extLst>
            </p:cNvPr>
            <p:cNvGrpSpPr>
              <a:grpSpLocks/>
            </p:cNvGrpSpPr>
            <p:nvPr/>
          </p:nvGrpSpPr>
          <p:grpSpPr bwMode="auto">
            <a:xfrm>
              <a:off x="3348666" y="2792111"/>
              <a:ext cx="350838" cy="317387"/>
              <a:chOff x="2931664" y="3912603"/>
              <a:chExt cx="430450" cy="329314"/>
            </a:xfrm>
          </p:grpSpPr>
          <p:sp>
            <p:nvSpPr>
              <p:cNvPr id="918" name="Rectangle 917">
                <a:extLst>
                  <a:ext uri="{FF2B5EF4-FFF2-40B4-BE49-F238E27FC236}">
                    <a16:creationId xmlns:a16="http://schemas.microsoft.com/office/drawing/2014/main" id="{3F286581-2453-1F47-8CC7-5657614015DB}"/>
                  </a:ext>
                </a:extLst>
              </p:cNvPr>
              <p:cNvSpPr/>
              <p:nvPr/>
            </p:nvSpPr>
            <p:spPr>
              <a:xfrm>
                <a:off x="2936779" y="3912603"/>
                <a:ext cx="424681"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19" name="Straight Connector 918">
                <a:extLst>
                  <a:ext uri="{FF2B5EF4-FFF2-40B4-BE49-F238E27FC236}">
                    <a16:creationId xmlns:a16="http://schemas.microsoft.com/office/drawing/2014/main" id="{30F55D65-689B-184E-A7EE-17D45743B000}"/>
                  </a:ext>
                </a:extLst>
              </p:cNvPr>
              <p:cNvCxnSpPr/>
              <p:nvPr/>
            </p:nvCxnSpPr>
            <p:spPr>
              <a:xfrm>
                <a:off x="2930935" y="4004811"/>
                <a:ext cx="424681" cy="0"/>
              </a:xfrm>
              <a:prstGeom prst="line">
                <a:avLst/>
              </a:prstGeom>
              <a:noFill/>
              <a:ln w="3175" cap="flat" cmpd="sng" algn="ctr">
                <a:solidFill>
                  <a:srgbClr val="CC0000"/>
                </a:solidFill>
                <a:prstDash val="solid"/>
              </a:ln>
              <a:effectLst/>
            </p:spPr>
          </p:cxnSp>
          <p:cxnSp>
            <p:nvCxnSpPr>
              <p:cNvPr id="920" name="Straight Connector 919">
                <a:extLst>
                  <a:ext uri="{FF2B5EF4-FFF2-40B4-BE49-F238E27FC236}">
                    <a16:creationId xmlns:a16="http://schemas.microsoft.com/office/drawing/2014/main" id="{076ADE22-2AEF-5040-9FA3-121B2C370E3A}"/>
                  </a:ext>
                </a:extLst>
              </p:cNvPr>
              <p:cNvCxnSpPr/>
              <p:nvPr/>
            </p:nvCxnSpPr>
            <p:spPr>
              <a:xfrm>
                <a:off x="2930935" y="4067381"/>
                <a:ext cx="424681" cy="0"/>
              </a:xfrm>
              <a:prstGeom prst="line">
                <a:avLst/>
              </a:prstGeom>
              <a:noFill/>
              <a:ln w="3175" cap="flat" cmpd="sng" algn="ctr">
                <a:solidFill>
                  <a:srgbClr val="CC0000"/>
                </a:solidFill>
                <a:prstDash val="solid"/>
              </a:ln>
              <a:effectLst/>
            </p:spPr>
          </p:cxnSp>
          <p:cxnSp>
            <p:nvCxnSpPr>
              <p:cNvPr id="921" name="Straight Connector 920">
                <a:extLst>
                  <a:ext uri="{FF2B5EF4-FFF2-40B4-BE49-F238E27FC236}">
                    <a16:creationId xmlns:a16="http://schemas.microsoft.com/office/drawing/2014/main" id="{F2B6C973-6DE4-2349-9A6A-64B1F7541845}"/>
                  </a:ext>
                </a:extLst>
              </p:cNvPr>
              <p:cNvCxnSpPr>
                <a:stCxn id="918" idx="2"/>
              </p:cNvCxnSpPr>
              <p:nvPr/>
            </p:nvCxnSpPr>
            <p:spPr>
              <a:xfrm flipH="1" flipV="1">
                <a:off x="3147171" y="4004811"/>
                <a:ext cx="1949" cy="237106"/>
              </a:xfrm>
              <a:prstGeom prst="line">
                <a:avLst/>
              </a:prstGeom>
              <a:noFill/>
              <a:ln w="3175" cap="flat" cmpd="sng" algn="ctr">
                <a:solidFill>
                  <a:srgbClr val="CC0000"/>
                </a:solidFill>
                <a:prstDash val="solid"/>
              </a:ln>
              <a:effectLst/>
            </p:spPr>
          </p:cxnSp>
        </p:grpSp>
        <p:grpSp>
          <p:nvGrpSpPr>
            <p:cNvPr id="903" name="Group 411">
              <a:extLst>
                <a:ext uri="{FF2B5EF4-FFF2-40B4-BE49-F238E27FC236}">
                  <a16:creationId xmlns:a16="http://schemas.microsoft.com/office/drawing/2014/main" id="{AB449866-D0BC-6B4F-801B-0FA210DD8325}"/>
                </a:ext>
              </a:extLst>
            </p:cNvPr>
            <p:cNvGrpSpPr>
              <a:grpSpLocks/>
            </p:cNvGrpSpPr>
            <p:nvPr/>
          </p:nvGrpSpPr>
          <p:grpSpPr bwMode="auto">
            <a:xfrm>
              <a:off x="4182104" y="2792111"/>
              <a:ext cx="350837" cy="317387"/>
              <a:chOff x="2931664" y="3912603"/>
              <a:chExt cx="430450" cy="329314"/>
            </a:xfrm>
          </p:grpSpPr>
          <p:sp>
            <p:nvSpPr>
              <p:cNvPr id="914" name="Rectangle 913">
                <a:extLst>
                  <a:ext uri="{FF2B5EF4-FFF2-40B4-BE49-F238E27FC236}">
                    <a16:creationId xmlns:a16="http://schemas.microsoft.com/office/drawing/2014/main" id="{4E4F9BC1-F5BE-B344-A249-E838C680C739}"/>
                  </a:ext>
                </a:extLst>
              </p:cNvPr>
              <p:cNvSpPr/>
              <p:nvPr/>
            </p:nvSpPr>
            <p:spPr>
              <a:xfrm>
                <a:off x="2936958"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15" name="Straight Connector 914">
                <a:extLst>
                  <a:ext uri="{FF2B5EF4-FFF2-40B4-BE49-F238E27FC236}">
                    <a16:creationId xmlns:a16="http://schemas.microsoft.com/office/drawing/2014/main" id="{DB20F410-274B-C043-A0B4-75FDB2F514FF}"/>
                  </a:ext>
                </a:extLst>
              </p:cNvPr>
              <p:cNvCxnSpPr/>
              <p:nvPr/>
            </p:nvCxnSpPr>
            <p:spPr>
              <a:xfrm>
                <a:off x="2931113" y="4004811"/>
                <a:ext cx="424682" cy="0"/>
              </a:xfrm>
              <a:prstGeom prst="line">
                <a:avLst/>
              </a:prstGeom>
              <a:noFill/>
              <a:ln w="3175" cap="flat" cmpd="sng" algn="ctr">
                <a:solidFill>
                  <a:srgbClr val="CC0000"/>
                </a:solidFill>
                <a:prstDash val="solid"/>
              </a:ln>
              <a:effectLst/>
            </p:spPr>
          </p:cxnSp>
          <p:cxnSp>
            <p:nvCxnSpPr>
              <p:cNvPr id="916" name="Straight Connector 915">
                <a:extLst>
                  <a:ext uri="{FF2B5EF4-FFF2-40B4-BE49-F238E27FC236}">
                    <a16:creationId xmlns:a16="http://schemas.microsoft.com/office/drawing/2014/main" id="{7E028785-0101-4B45-BBD3-8308680B4792}"/>
                  </a:ext>
                </a:extLst>
              </p:cNvPr>
              <p:cNvCxnSpPr/>
              <p:nvPr/>
            </p:nvCxnSpPr>
            <p:spPr>
              <a:xfrm>
                <a:off x="2931113" y="4067381"/>
                <a:ext cx="424682" cy="0"/>
              </a:xfrm>
              <a:prstGeom prst="line">
                <a:avLst/>
              </a:prstGeom>
              <a:noFill/>
              <a:ln w="3175" cap="flat" cmpd="sng" algn="ctr">
                <a:solidFill>
                  <a:srgbClr val="CC0000"/>
                </a:solidFill>
                <a:prstDash val="solid"/>
              </a:ln>
              <a:effectLst/>
            </p:spPr>
          </p:cxnSp>
          <p:cxnSp>
            <p:nvCxnSpPr>
              <p:cNvPr id="917" name="Straight Connector 916">
                <a:extLst>
                  <a:ext uri="{FF2B5EF4-FFF2-40B4-BE49-F238E27FC236}">
                    <a16:creationId xmlns:a16="http://schemas.microsoft.com/office/drawing/2014/main" id="{A47B9AA0-7155-B643-A937-D99E939A959D}"/>
                  </a:ext>
                </a:extLst>
              </p:cNvPr>
              <p:cNvCxnSpPr>
                <a:stCxn id="914" idx="2"/>
              </p:cNvCxnSpPr>
              <p:nvPr/>
            </p:nvCxnSpPr>
            <p:spPr>
              <a:xfrm flipH="1" flipV="1">
                <a:off x="3147351" y="4004811"/>
                <a:ext cx="1947" cy="237106"/>
              </a:xfrm>
              <a:prstGeom prst="line">
                <a:avLst/>
              </a:prstGeom>
              <a:noFill/>
              <a:ln w="3175" cap="flat" cmpd="sng" algn="ctr">
                <a:solidFill>
                  <a:srgbClr val="CC0000"/>
                </a:solidFill>
                <a:prstDash val="solid"/>
              </a:ln>
              <a:effectLst/>
            </p:spPr>
          </p:cxnSp>
        </p:grpSp>
        <p:grpSp>
          <p:nvGrpSpPr>
            <p:cNvPr id="904" name="Group 416">
              <a:extLst>
                <a:ext uri="{FF2B5EF4-FFF2-40B4-BE49-F238E27FC236}">
                  <a16:creationId xmlns:a16="http://schemas.microsoft.com/office/drawing/2014/main" id="{6CFC219B-7363-534F-BBB9-2940C18F6DDC}"/>
                </a:ext>
              </a:extLst>
            </p:cNvPr>
            <p:cNvGrpSpPr>
              <a:grpSpLocks/>
            </p:cNvGrpSpPr>
            <p:nvPr/>
          </p:nvGrpSpPr>
          <p:grpSpPr bwMode="auto">
            <a:xfrm>
              <a:off x="5374316" y="2795285"/>
              <a:ext cx="349250" cy="317387"/>
              <a:chOff x="2931664" y="3912603"/>
              <a:chExt cx="430450" cy="329314"/>
            </a:xfrm>
          </p:grpSpPr>
          <p:sp>
            <p:nvSpPr>
              <p:cNvPr id="910" name="Rectangle 909">
                <a:extLst>
                  <a:ext uri="{FF2B5EF4-FFF2-40B4-BE49-F238E27FC236}">
                    <a16:creationId xmlns:a16="http://schemas.microsoft.com/office/drawing/2014/main" id="{A90F17FE-7DC7-C744-AC85-74012E165AB3}"/>
                  </a:ext>
                </a:extLst>
              </p:cNvPr>
              <p:cNvSpPr/>
              <p:nvPr/>
            </p:nvSpPr>
            <p:spPr>
              <a:xfrm>
                <a:off x="2937241" y="39126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11" name="Straight Connector 910">
                <a:extLst>
                  <a:ext uri="{FF2B5EF4-FFF2-40B4-BE49-F238E27FC236}">
                    <a16:creationId xmlns:a16="http://schemas.microsoft.com/office/drawing/2014/main" id="{493DE14E-A2F1-A249-AD60-B96754D395E1}"/>
                  </a:ext>
                </a:extLst>
              </p:cNvPr>
              <p:cNvCxnSpPr/>
              <p:nvPr/>
            </p:nvCxnSpPr>
            <p:spPr>
              <a:xfrm>
                <a:off x="2931371" y="4004811"/>
                <a:ext cx="424654" cy="0"/>
              </a:xfrm>
              <a:prstGeom prst="line">
                <a:avLst/>
              </a:prstGeom>
              <a:noFill/>
              <a:ln w="3175" cap="flat" cmpd="sng" algn="ctr">
                <a:solidFill>
                  <a:srgbClr val="CC0000"/>
                </a:solidFill>
                <a:prstDash val="solid"/>
              </a:ln>
              <a:effectLst/>
            </p:spPr>
          </p:cxnSp>
          <p:cxnSp>
            <p:nvCxnSpPr>
              <p:cNvPr id="912" name="Straight Connector 911">
                <a:extLst>
                  <a:ext uri="{FF2B5EF4-FFF2-40B4-BE49-F238E27FC236}">
                    <a16:creationId xmlns:a16="http://schemas.microsoft.com/office/drawing/2014/main" id="{8DFE02DA-2A86-4844-B164-F4DC02A4123A}"/>
                  </a:ext>
                </a:extLst>
              </p:cNvPr>
              <p:cNvCxnSpPr/>
              <p:nvPr/>
            </p:nvCxnSpPr>
            <p:spPr>
              <a:xfrm>
                <a:off x="2931371" y="4067381"/>
                <a:ext cx="424654" cy="0"/>
              </a:xfrm>
              <a:prstGeom prst="line">
                <a:avLst/>
              </a:prstGeom>
              <a:noFill/>
              <a:ln w="3175" cap="flat" cmpd="sng" algn="ctr">
                <a:solidFill>
                  <a:srgbClr val="CC0000"/>
                </a:solidFill>
                <a:prstDash val="solid"/>
              </a:ln>
              <a:effectLst/>
            </p:spPr>
          </p:cxnSp>
          <p:cxnSp>
            <p:nvCxnSpPr>
              <p:cNvPr id="913" name="Straight Connector 912">
                <a:extLst>
                  <a:ext uri="{FF2B5EF4-FFF2-40B4-BE49-F238E27FC236}">
                    <a16:creationId xmlns:a16="http://schemas.microsoft.com/office/drawing/2014/main" id="{C4AA7EE7-5C2E-8D48-989F-F7194666A353}"/>
                  </a:ext>
                </a:extLst>
              </p:cNvPr>
              <p:cNvCxnSpPr>
                <a:stCxn id="910" idx="2"/>
              </p:cNvCxnSpPr>
              <p:nvPr/>
            </p:nvCxnSpPr>
            <p:spPr>
              <a:xfrm flipH="1" flipV="1">
                <a:off x="3148590" y="4004811"/>
                <a:ext cx="0" cy="237106"/>
              </a:xfrm>
              <a:prstGeom prst="line">
                <a:avLst/>
              </a:prstGeom>
              <a:noFill/>
              <a:ln w="3175" cap="flat" cmpd="sng" algn="ctr">
                <a:solidFill>
                  <a:srgbClr val="CC0000"/>
                </a:solidFill>
                <a:prstDash val="solid"/>
              </a:ln>
              <a:effectLst/>
            </p:spPr>
          </p:cxnSp>
        </p:grpSp>
        <p:grpSp>
          <p:nvGrpSpPr>
            <p:cNvPr id="905" name="Group 421">
              <a:extLst>
                <a:ext uri="{FF2B5EF4-FFF2-40B4-BE49-F238E27FC236}">
                  <a16:creationId xmlns:a16="http://schemas.microsoft.com/office/drawing/2014/main" id="{1FA36B18-95B0-CB4E-95BE-59E9718161E7}"/>
                </a:ext>
              </a:extLst>
            </p:cNvPr>
            <p:cNvGrpSpPr>
              <a:grpSpLocks/>
            </p:cNvGrpSpPr>
            <p:nvPr/>
          </p:nvGrpSpPr>
          <p:grpSpPr bwMode="auto">
            <a:xfrm>
              <a:off x="6379204" y="2792111"/>
              <a:ext cx="350837" cy="317387"/>
              <a:chOff x="2931664" y="3912603"/>
              <a:chExt cx="430450" cy="329314"/>
            </a:xfrm>
          </p:grpSpPr>
          <p:sp>
            <p:nvSpPr>
              <p:cNvPr id="906" name="Rectangle 905">
                <a:extLst>
                  <a:ext uri="{FF2B5EF4-FFF2-40B4-BE49-F238E27FC236}">
                    <a16:creationId xmlns:a16="http://schemas.microsoft.com/office/drawing/2014/main" id="{EE684161-8E76-E041-95F6-E692F09DB739}"/>
                  </a:ext>
                </a:extLst>
              </p:cNvPr>
              <p:cNvSpPr/>
              <p:nvPr/>
            </p:nvSpPr>
            <p:spPr>
              <a:xfrm>
                <a:off x="2937432"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07" name="Straight Connector 906">
                <a:extLst>
                  <a:ext uri="{FF2B5EF4-FFF2-40B4-BE49-F238E27FC236}">
                    <a16:creationId xmlns:a16="http://schemas.microsoft.com/office/drawing/2014/main" id="{7927B3EE-2CC2-B44C-94F1-B69CA0A815A2}"/>
                  </a:ext>
                </a:extLst>
              </p:cNvPr>
              <p:cNvCxnSpPr/>
              <p:nvPr/>
            </p:nvCxnSpPr>
            <p:spPr>
              <a:xfrm>
                <a:off x="2931587" y="4004811"/>
                <a:ext cx="424682" cy="0"/>
              </a:xfrm>
              <a:prstGeom prst="line">
                <a:avLst/>
              </a:prstGeom>
              <a:noFill/>
              <a:ln w="3175" cap="flat" cmpd="sng" algn="ctr">
                <a:solidFill>
                  <a:srgbClr val="CC0000"/>
                </a:solidFill>
                <a:prstDash val="solid"/>
              </a:ln>
              <a:effectLst/>
            </p:spPr>
          </p:cxnSp>
          <p:cxnSp>
            <p:nvCxnSpPr>
              <p:cNvPr id="908" name="Straight Connector 907">
                <a:extLst>
                  <a:ext uri="{FF2B5EF4-FFF2-40B4-BE49-F238E27FC236}">
                    <a16:creationId xmlns:a16="http://schemas.microsoft.com/office/drawing/2014/main" id="{89B6595F-CFF0-3B40-B47C-ADB86E974281}"/>
                  </a:ext>
                </a:extLst>
              </p:cNvPr>
              <p:cNvCxnSpPr/>
              <p:nvPr/>
            </p:nvCxnSpPr>
            <p:spPr>
              <a:xfrm>
                <a:off x="2931587" y="4067381"/>
                <a:ext cx="424682" cy="0"/>
              </a:xfrm>
              <a:prstGeom prst="line">
                <a:avLst/>
              </a:prstGeom>
              <a:noFill/>
              <a:ln w="3175" cap="flat" cmpd="sng" algn="ctr">
                <a:solidFill>
                  <a:srgbClr val="CC0000"/>
                </a:solidFill>
                <a:prstDash val="solid"/>
              </a:ln>
              <a:effectLst/>
            </p:spPr>
          </p:cxnSp>
          <p:cxnSp>
            <p:nvCxnSpPr>
              <p:cNvPr id="909" name="Straight Connector 908">
                <a:extLst>
                  <a:ext uri="{FF2B5EF4-FFF2-40B4-BE49-F238E27FC236}">
                    <a16:creationId xmlns:a16="http://schemas.microsoft.com/office/drawing/2014/main" id="{C551D2B6-035F-CE4D-A43A-5FFB5AFCEED5}"/>
                  </a:ext>
                </a:extLst>
              </p:cNvPr>
              <p:cNvCxnSpPr>
                <a:stCxn id="906" idx="2"/>
              </p:cNvCxnSpPr>
              <p:nvPr/>
            </p:nvCxnSpPr>
            <p:spPr>
              <a:xfrm flipH="1" flipV="1">
                <a:off x="3147825" y="4004811"/>
                <a:ext cx="1947" cy="237106"/>
              </a:xfrm>
              <a:prstGeom prst="line">
                <a:avLst/>
              </a:prstGeom>
              <a:noFill/>
              <a:ln w="3175" cap="flat" cmpd="sng" algn="ctr">
                <a:solidFill>
                  <a:srgbClr val="CC0000"/>
                </a:solidFill>
                <a:prstDash val="solid"/>
              </a:ln>
              <a:effectLst/>
            </p:spPr>
          </p:cxnSp>
        </p:grpSp>
      </p:grpSp>
      <p:grpSp>
        <p:nvGrpSpPr>
          <p:cNvPr id="926" name="Group 925">
            <a:extLst>
              <a:ext uri="{FF2B5EF4-FFF2-40B4-BE49-F238E27FC236}">
                <a16:creationId xmlns:a16="http://schemas.microsoft.com/office/drawing/2014/main" id="{A988FEAF-222E-2C4B-8C38-8B6C17D4D63D}"/>
              </a:ext>
            </a:extLst>
          </p:cNvPr>
          <p:cNvGrpSpPr>
            <a:grpSpLocks/>
          </p:cNvGrpSpPr>
          <p:nvPr/>
        </p:nvGrpSpPr>
        <p:grpSpPr bwMode="auto">
          <a:xfrm>
            <a:off x="3605068" y="3656980"/>
            <a:ext cx="5211762" cy="2740025"/>
            <a:chOff x="1856416" y="3709935"/>
            <a:chExt cx="5211763" cy="2739614"/>
          </a:xfrm>
        </p:grpSpPr>
        <p:sp>
          <p:nvSpPr>
            <p:cNvPr id="927" name="Freeform 926">
              <a:extLst>
                <a:ext uri="{FF2B5EF4-FFF2-40B4-BE49-F238E27FC236}">
                  <a16:creationId xmlns:a16="http://schemas.microsoft.com/office/drawing/2014/main" id="{875BCAC4-B573-D54B-BF32-094096F89D98}"/>
                </a:ext>
              </a:extLst>
            </p:cNvPr>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28" name="Freeform 927">
              <a:extLst>
                <a:ext uri="{FF2B5EF4-FFF2-40B4-BE49-F238E27FC236}">
                  <a16:creationId xmlns:a16="http://schemas.microsoft.com/office/drawing/2014/main" id="{0D857BEA-FC6F-1449-A5C0-C21CC8BC5CED}"/>
                </a:ext>
              </a:extLst>
            </p:cNvPr>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218DF382-E11C-A94A-ABF5-F93EB0534196}"/>
                </a:ext>
              </a:extLst>
            </p:cNvPr>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BD4E8E8A-5281-2546-8825-0786245B15DA}"/>
                </a:ext>
              </a:extLst>
            </p:cNvPr>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E78920D8-D684-1642-B41B-2CC538B9202E}"/>
                </a:ext>
              </a:extLst>
            </p:cNvPr>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932" name="Group 28">
              <a:extLst>
                <a:ext uri="{FF2B5EF4-FFF2-40B4-BE49-F238E27FC236}">
                  <a16:creationId xmlns:a16="http://schemas.microsoft.com/office/drawing/2014/main" id="{088ACE2A-7A5D-4F42-921C-CF157C288095}"/>
                </a:ext>
              </a:extLst>
            </p:cNvPr>
            <p:cNvGrpSpPr>
              <a:grpSpLocks/>
            </p:cNvGrpSpPr>
            <p:nvPr/>
          </p:nvGrpSpPr>
          <p:grpSpPr bwMode="auto">
            <a:xfrm>
              <a:off x="1856416" y="3709935"/>
              <a:ext cx="1049338" cy="1739900"/>
              <a:chOff x="1856416" y="3709935"/>
              <a:chExt cx="1049338" cy="1739900"/>
            </a:xfrm>
          </p:grpSpPr>
          <p:sp>
            <p:nvSpPr>
              <p:cNvPr id="1017" name="Rectangle 1016">
                <a:extLst>
                  <a:ext uri="{FF2B5EF4-FFF2-40B4-BE49-F238E27FC236}">
                    <a16:creationId xmlns:a16="http://schemas.microsoft.com/office/drawing/2014/main" id="{F031C840-E404-B943-9DD7-6487F36B8BC7}"/>
                  </a:ext>
                </a:extLst>
              </p:cNvPr>
              <p:cNvSpPr/>
              <p:nvPr/>
            </p:nvSpPr>
            <p:spPr bwMode="auto">
              <a:xfrm rot="10800000">
                <a:off x="1867528" y="3957548"/>
                <a:ext cx="1027113" cy="61109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1018" name="Group 498">
                <a:extLst>
                  <a:ext uri="{FF2B5EF4-FFF2-40B4-BE49-F238E27FC236}">
                    <a16:creationId xmlns:a16="http://schemas.microsoft.com/office/drawing/2014/main" id="{11E4B476-A94C-6141-A48C-F22AAD7C573A}"/>
                  </a:ext>
                </a:extLst>
              </p:cNvPr>
              <p:cNvGrpSpPr>
                <a:grpSpLocks/>
              </p:cNvGrpSpPr>
              <p:nvPr/>
            </p:nvGrpSpPr>
            <p:grpSpPr bwMode="auto">
              <a:xfrm>
                <a:off x="1858805" y="5088863"/>
                <a:ext cx="1035373" cy="360972"/>
                <a:chOff x="4128636" y="3606589"/>
                <a:chExt cx="568145" cy="338667"/>
              </a:xfrm>
            </p:grpSpPr>
            <p:sp>
              <p:nvSpPr>
                <p:cNvPr id="1032" name="Oval 1031">
                  <a:extLst>
                    <a:ext uri="{FF2B5EF4-FFF2-40B4-BE49-F238E27FC236}">
                      <a16:creationId xmlns:a16="http://schemas.microsoft.com/office/drawing/2014/main" id="{6285E922-4389-6747-873A-ED742F93B7B8}"/>
                    </a:ext>
                  </a:extLst>
                </p:cNvPr>
                <p:cNvSpPr/>
                <p:nvPr/>
              </p:nvSpPr>
              <p:spPr>
                <a:xfrm>
                  <a:off x="4129067" y="3720144"/>
                  <a:ext cx="567968" cy="22486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33" name="Rectangle 1032">
                  <a:extLst>
                    <a:ext uri="{FF2B5EF4-FFF2-40B4-BE49-F238E27FC236}">
                      <a16:creationId xmlns:a16="http://schemas.microsoft.com/office/drawing/2014/main" id="{681399F7-9F7D-8247-A86B-B0C42C17B7BD}"/>
                    </a:ext>
                  </a:extLst>
                </p:cNvPr>
                <p:cNvSpPr/>
                <p:nvPr/>
              </p:nvSpPr>
              <p:spPr>
                <a:xfrm>
                  <a:off x="4129067" y="3720144"/>
                  <a:ext cx="567968" cy="111689"/>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34" name="Oval 1033">
                  <a:extLst>
                    <a:ext uri="{FF2B5EF4-FFF2-40B4-BE49-F238E27FC236}">
                      <a16:creationId xmlns:a16="http://schemas.microsoft.com/office/drawing/2014/main" id="{22EC9AA8-544A-8B4A-88A6-2074F49F53D4}"/>
                    </a:ext>
                  </a:extLst>
                </p:cNvPr>
                <p:cNvSpPr/>
                <p:nvPr/>
              </p:nvSpPr>
              <p:spPr>
                <a:xfrm>
                  <a:off x="4129067" y="3606966"/>
                  <a:ext cx="567968" cy="224867"/>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35" name="Straight Connector 1034">
                  <a:extLst>
                    <a:ext uri="{FF2B5EF4-FFF2-40B4-BE49-F238E27FC236}">
                      <a16:creationId xmlns:a16="http://schemas.microsoft.com/office/drawing/2014/main" id="{C98CC5A1-6137-AD47-8DAD-1CE3995E4F4E}"/>
                    </a:ext>
                  </a:extLst>
                </p:cNvPr>
                <p:cNvCxnSpPr/>
                <p:nvPr/>
              </p:nvCxnSpPr>
              <p:spPr>
                <a:xfrm>
                  <a:off x="4697035" y="3720144"/>
                  <a:ext cx="0" cy="111689"/>
                </a:xfrm>
                <a:prstGeom prst="line">
                  <a:avLst/>
                </a:prstGeom>
                <a:noFill/>
                <a:ln w="6350" cap="flat" cmpd="sng" algn="ctr">
                  <a:solidFill>
                    <a:srgbClr val="000000"/>
                  </a:solidFill>
                  <a:prstDash val="solid"/>
                </a:ln>
                <a:effectLst/>
              </p:spPr>
            </p:cxnSp>
            <p:cxnSp>
              <p:nvCxnSpPr>
                <p:cNvPr id="1036" name="Straight Connector 1035">
                  <a:extLst>
                    <a:ext uri="{FF2B5EF4-FFF2-40B4-BE49-F238E27FC236}">
                      <a16:creationId xmlns:a16="http://schemas.microsoft.com/office/drawing/2014/main" id="{D6DBD6DE-4277-6E43-8F0F-101EA88CC186}"/>
                    </a:ext>
                  </a:extLst>
                </p:cNvPr>
                <p:cNvCxnSpPr/>
                <p:nvPr/>
              </p:nvCxnSpPr>
              <p:spPr>
                <a:xfrm>
                  <a:off x="4129067" y="3720144"/>
                  <a:ext cx="0" cy="111689"/>
                </a:xfrm>
                <a:prstGeom prst="line">
                  <a:avLst/>
                </a:prstGeom>
                <a:noFill/>
                <a:ln w="6350" cap="flat" cmpd="sng" algn="ctr">
                  <a:solidFill>
                    <a:srgbClr val="000000"/>
                  </a:solidFill>
                  <a:prstDash val="solid"/>
                </a:ln>
                <a:effectLst/>
              </p:spPr>
            </p:cxnSp>
          </p:grpSp>
          <p:sp>
            <p:nvSpPr>
              <p:cNvPr id="1019" name="Rectangle 1018">
                <a:extLst>
                  <a:ext uri="{FF2B5EF4-FFF2-40B4-BE49-F238E27FC236}">
                    <a16:creationId xmlns:a16="http://schemas.microsoft.com/office/drawing/2014/main" id="{511198B5-F79E-C74D-B56E-01ADB1EAA4C1}"/>
                  </a:ext>
                </a:extLst>
              </p:cNvPr>
              <p:cNvSpPr/>
              <p:nvPr/>
            </p:nvSpPr>
            <p:spPr bwMode="auto">
              <a:xfrm>
                <a:off x="1877053" y="4705148"/>
                <a:ext cx="1028700" cy="522210"/>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20" name="Straight Connector 1019">
                <a:extLst>
                  <a:ext uri="{FF2B5EF4-FFF2-40B4-BE49-F238E27FC236}">
                    <a16:creationId xmlns:a16="http://schemas.microsoft.com/office/drawing/2014/main" id="{D3ADC60A-D45A-1346-84AC-B4714AE1CB27}"/>
                  </a:ext>
                </a:extLst>
              </p:cNvPr>
              <p:cNvCxnSpPr/>
              <p:nvPr/>
            </p:nvCxnSpPr>
            <p:spPr bwMode="auto">
              <a:xfrm>
                <a:off x="1861178" y="3981356"/>
                <a:ext cx="17463" cy="1301555"/>
              </a:xfrm>
              <a:prstGeom prst="line">
                <a:avLst/>
              </a:prstGeom>
              <a:noFill/>
              <a:ln w="3175" cap="flat" cmpd="sng" algn="ctr">
                <a:solidFill>
                  <a:srgbClr val="000000"/>
                </a:solidFill>
                <a:prstDash val="sysDash"/>
              </a:ln>
              <a:effectLst/>
            </p:spPr>
          </p:cxnSp>
          <p:cxnSp>
            <p:nvCxnSpPr>
              <p:cNvPr id="1021" name="Straight Connector 1020">
                <a:extLst>
                  <a:ext uri="{FF2B5EF4-FFF2-40B4-BE49-F238E27FC236}">
                    <a16:creationId xmlns:a16="http://schemas.microsoft.com/office/drawing/2014/main" id="{8C732665-0AF3-514A-8491-058D584AA66C}"/>
                  </a:ext>
                </a:extLst>
              </p:cNvPr>
              <p:cNvCxnSpPr/>
              <p:nvPr/>
            </p:nvCxnSpPr>
            <p:spPr bwMode="auto">
              <a:xfrm flipH="1">
                <a:off x="2894641" y="3971833"/>
                <a:ext cx="6350" cy="1269810"/>
              </a:xfrm>
              <a:prstGeom prst="line">
                <a:avLst/>
              </a:prstGeom>
              <a:noFill/>
              <a:ln w="3175" cap="flat" cmpd="sng" algn="ctr">
                <a:solidFill>
                  <a:srgbClr val="000000"/>
                </a:solidFill>
                <a:prstDash val="sysDash"/>
              </a:ln>
              <a:effectLst/>
            </p:spPr>
          </p:cxnSp>
          <p:grpSp>
            <p:nvGrpSpPr>
              <p:cNvPr id="1022" name="Group 504">
                <a:extLst>
                  <a:ext uri="{FF2B5EF4-FFF2-40B4-BE49-F238E27FC236}">
                    <a16:creationId xmlns:a16="http://schemas.microsoft.com/office/drawing/2014/main" id="{87E38306-3DC6-B044-991D-BEE6F6FD2E77}"/>
                  </a:ext>
                </a:extLst>
              </p:cNvPr>
              <p:cNvGrpSpPr>
                <a:grpSpLocks/>
              </p:cNvGrpSpPr>
              <p:nvPr/>
            </p:nvGrpSpPr>
            <p:grpSpPr bwMode="auto">
              <a:xfrm>
                <a:off x="1856416" y="3709935"/>
                <a:ext cx="1044712" cy="399063"/>
                <a:chOff x="2183302" y="1574638"/>
                <a:chExt cx="1200154" cy="430218"/>
              </a:xfrm>
            </p:grpSpPr>
            <p:sp>
              <p:nvSpPr>
                <p:cNvPr id="1023" name="Oval 1022">
                  <a:extLst>
                    <a:ext uri="{FF2B5EF4-FFF2-40B4-BE49-F238E27FC236}">
                      <a16:creationId xmlns:a16="http://schemas.microsoft.com/office/drawing/2014/main" id="{55E5FA1C-CAB4-8341-8DAA-EDAE9CFD84E2}"/>
                    </a:ext>
                  </a:extLst>
                </p:cNvPr>
                <p:cNvSpPr/>
                <p:nvPr/>
              </p:nvSpPr>
              <p:spPr bwMode="auto">
                <a:xfrm flipV="1">
                  <a:off x="2185125" y="1689286"/>
                  <a:ext cx="1196349" cy="314857"/>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24" name="Rectangle 1023">
                  <a:extLst>
                    <a:ext uri="{FF2B5EF4-FFF2-40B4-BE49-F238E27FC236}">
                      <a16:creationId xmlns:a16="http://schemas.microsoft.com/office/drawing/2014/main" id="{44108165-9E65-5F4A-BAAB-C6ACE38D3C65}"/>
                    </a:ext>
                  </a:extLst>
                </p:cNvPr>
                <p:cNvSpPr/>
                <p:nvPr/>
              </p:nvSpPr>
              <p:spPr bwMode="auto">
                <a:xfrm>
                  <a:off x="2183302" y="1735489"/>
                  <a:ext cx="1198172" cy="112938"/>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25" name="Oval 1024">
                  <a:extLst>
                    <a:ext uri="{FF2B5EF4-FFF2-40B4-BE49-F238E27FC236}">
                      <a16:creationId xmlns:a16="http://schemas.microsoft.com/office/drawing/2014/main" id="{5220D9A0-FC71-C848-AA4B-AC3EAD73DB6B}"/>
                    </a:ext>
                  </a:extLst>
                </p:cNvPr>
                <p:cNvSpPr>
                  <a:spLocks noChangeArrowheads="1"/>
                </p:cNvSpPr>
                <p:nvPr/>
              </p:nvSpPr>
              <p:spPr bwMode="auto">
                <a:xfrm flipV="1">
                  <a:off x="2183302" y="1574638"/>
                  <a:ext cx="1196349" cy="3148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26" name="Freeform 1025">
                  <a:extLst>
                    <a:ext uri="{FF2B5EF4-FFF2-40B4-BE49-F238E27FC236}">
                      <a16:creationId xmlns:a16="http://schemas.microsoft.com/office/drawing/2014/main" id="{0E8501FC-8102-1648-8958-E425AC1A0FB8}"/>
                    </a:ext>
                  </a:extLst>
                </p:cNvPr>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27" name="Freeform 1026">
                  <a:extLst>
                    <a:ext uri="{FF2B5EF4-FFF2-40B4-BE49-F238E27FC236}">
                      <a16:creationId xmlns:a16="http://schemas.microsoft.com/office/drawing/2014/main" id="{AF49A14A-FE33-EB4B-ADEA-BA7B348615CA}"/>
                    </a:ext>
                  </a:extLst>
                </p:cNvPr>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8" name="Freeform 1027">
                  <a:extLst>
                    <a:ext uri="{FF2B5EF4-FFF2-40B4-BE49-F238E27FC236}">
                      <a16:creationId xmlns:a16="http://schemas.microsoft.com/office/drawing/2014/main" id="{FEBE179E-02E9-C64E-89FC-F45503783F7D}"/>
                    </a:ext>
                  </a:extLst>
                </p:cNvPr>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9" name="Freeform 1028">
                  <a:extLst>
                    <a:ext uri="{FF2B5EF4-FFF2-40B4-BE49-F238E27FC236}">
                      <a16:creationId xmlns:a16="http://schemas.microsoft.com/office/drawing/2014/main" id="{56DF1AAD-D538-1C44-A286-465AD81A046E}"/>
                    </a:ext>
                  </a:extLst>
                </p:cNvPr>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30" name="Straight Connector 1029">
                  <a:extLst>
                    <a:ext uri="{FF2B5EF4-FFF2-40B4-BE49-F238E27FC236}">
                      <a16:creationId xmlns:a16="http://schemas.microsoft.com/office/drawing/2014/main" id="{60701F8E-3F5A-734C-A498-AA55BCD5CFE1}"/>
                    </a:ext>
                  </a:extLst>
                </p:cNvPr>
                <p:cNvCxnSpPr>
                  <a:cxnSpLocks noChangeShapeType="1"/>
                  <a:endCxn id="1025" idx="2"/>
                </p:cNvCxnSpPr>
                <p:nvPr/>
              </p:nvCxnSpPr>
              <p:spPr bwMode="auto">
                <a:xfrm flipH="1" flipV="1">
                  <a:off x="2183302" y="1732067"/>
                  <a:ext cx="1823"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31" name="Straight Connector 1030">
                  <a:extLst>
                    <a:ext uri="{FF2B5EF4-FFF2-40B4-BE49-F238E27FC236}">
                      <a16:creationId xmlns:a16="http://schemas.microsoft.com/office/drawing/2014/main" id="{299ED768-B7C5-C447-A0CA-015C1D4D47F2}"/>
                    </a:ext>
                  </a:extLst>
                </p:cNvPr>
                <p:cNvCxnSpPr>
                  <a:cxnSpLocks noChangeShapeType="1"/>
                </p:cNvCxnSpPr>
                <p:nvPr/>
              </p:nvCxnSpPr>
              <p:spPr bwMode="auto">
                <a:xfrm flipH="1" flipV="1">
                  <a:off x="3381474" y="1728644"/>
                  <a:ext cx="1824"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3" name="Group 29">
              <a:extLst>
                <a:ext uri="{FF2B5EF4-FFF2-40B4-BE49-F238E27FC236}">
                  <a16:creationId xmlns:a16="http://schemas.microsoft.com/office/drawing/2014/main" id="{BE1E7CEF-FBEC-2040-A3E0-0EBB60746AF9}"/>
                </a:ext>
              </a:extLst>
            </p:cNvPr>
            <p:cNvGrpSpPr>
              <a:grpSpLocks/>
            </p:cNvGrpSpPr>
            <p:nvPr/>
          </p:nvGrpSpPr>
          <p:grpSpPr bwMode="auto">
            <a:xfrm>
              <a:off x="3566154" y="3862335"/>
              <a:ext cx="514350" cy="1670050"/>
              <a:chOff x="3566154" y="3862335"/>
              <a:chExt cx="514350" cy="1670050"/>
            </a:xfrm>
          </p:grpSpPr>
          <p:sp>
            <p:nvSpPr>
              <p:cNvPr id="997" name="Rectangle 996">
                <a:extLst>
                  <a:ext uri="{FF2B5EF4-FFF2-40B4-BE49-F238E27FC236}">
                    <a16:creationId xmlns:a16="http://schemas.microsoft.com/office/drawing/2014/main" id="{7F242236-8B77-9144-8038-81B9BCAB1509}"/>
                  </a:ext>
                </a:extLst>
              </p:cNvPr>
              <p:cNvSpPr/>
              <p:nvPr/>
            </p:nvSpPr>
            <p:spPr bwMode="auto">
              <a:xfrm rot="10800000">
                <a:off x="3569201" y="39460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98" name="Straight Connector 997">
                <a:extLst>
                  <a:ext uri="{FF2B5EF4-FFF2-40B4-BE49-F238E27FC236}">
                    <a16:creationId xmlns:a16="http://schemas.microsoft.com/office/drawing/2014/main" id="{855E433C-9E28-D243-A7F8-5DC166631717}"/>
                  </a:ext>
                </a:extLst>
              </p:cNvPr>
              <p:cNvCxnSpPr/>
              <p:nvPr/>
            </p:nvCxnSpPr>
            <p:spPr bwMode="auto">
              <a:xfrm flipH="1">
                <a:off x="4078916" y="4019450"/>
                <a:ext cx="1587" cy="1365045"/>
              </a:xfrm>
              <a:prstGeom prst="line">
                <a:avLst/>
              </a:prstGeom>
              <a:noFill/>
              <a:ln w="3175" cap="flat" cmpd="sng" algn="ctr">
                <a:solidFill>
                  <a:srgbClr val="000000"/>
                </a:solidFill>
                <a:prstDash val="sysDash"/>
              </a:ln>
              <a:effectLst/>
            </p:spPr>
          </p:cxnSp>
          <p:grpSp>
            <p:nvGrpSpPr>
              <p:cNvPr id="999" name="Group 552">
                <a:extLst>
                  <a:ext uri="{FF2B5EF4-FFF2-40B4-BE49-F238E27FC236}">
                    <a16:creationId xmlns:a16="http://schemas.microsoft.com/office/drawing/2014/main" id="{2095E3B0-B1DF-9747-A4B6-739AFCB17CA7}"/>
                  </a:ext>
                </a:extLst>
              </p:cNvPr>
              <p:cNvGrpSpPr>
                <a:grpSpLocks/>
              </p:cNvGrpSpPr>
              <p:nvPr/>
            </p:nvGrpSpPr>
            <p:grpSpPr bwMode="auto">
              <a:xfrm>
                <a:off x="3571302" y="5310688"/>
                <a:ext cx="507588" cy="221697"/>
                <a:chOff x="4128636" y="3606589"/>
                <a:chExt cx="568145" cy="338667"/>
              </a:xfrm>
            </p:grpSpPr>
            <p:sp>
              <p:nvSpPr>
                <p:cNvPr id="1012" name="Oval 1011">
                  <a:extLst>
                    <a:ext uri="{FF2B5EF4-FFF2-40B4-BE49-F238E27FC236}">
                      <a16:creationId xmlns:a16="http://schemas.microsoft.com/office/drawing/2014/main" id="{77BE98D0-B8F8-0542-81BA-550DCDDBED58}"/>
                    </a:ext>
                  </a:extLst>
                </p:cNvPr>
                <p:cNvSpPr/>
                <p:nvPr/>
              </p:nvSpPr>
              <p:spPr>
                <a:xfrm>
                  <a:off x="4128204" y="3719337"/>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13" name="Rectangle 1012">
                  <a:extLst>
                    <a:ext uri="{FF2B5EF4-FFF2-40B4-BE49-F238E27FC236}">
                      <a16:creationId xmlns:a16="http://schemas.microsoft.com/office/drawing/2014/main" id="{FF81DF11-B403-0242-9BBF-4028E5002511}"/>
                    </a:ext>
                  </a:extLst>
                </p:cNvPr>
                <p:cNvSpPr/>
                <p:nvPr/>
              </p:nvSpPr>
              <p:spPr>
                <a:xfrm>
                  <a:off x="4128204" y="3719337"/>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14" name="Oval 1013">
                  <a:extLst>
                    <a:ext uri="{FF2B5EF4-FFF2-40B4-BE49-F238E27FC236}">
                      <a16:creationId xmlns:a16="http://schemas.microsoft.com/office/drawing/2014/main" id="{DA7CD07E-7BFA-EA40-A63C-19BD545F9FBB}"/>
                    </a:ext>
                  </a:extLst>
                </p:cNvPr>
                <p:cNvSpPr/>
                <p:nvPr/>
              </p:nvSpPr>
              <p:spPr>
                <a:xfrm>
                  <a:off x="4128204" y="3600527"/>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15" name="Straight Connector 1014">
                  <a:extLst>
                    <a:ext uri="{FF2B5EF4-FFF2-40B4-BE49-F238E27FC236}">
                      <a16:creationId xmlns:a16="http://schemas.microsoft.com/office/drawing/2014/main" id="{B2F8B11B-A555-1F4E-A7E6-540E16F7A0A8}"/>
                    </a:ext>
                  </a:extLst>
                </p:cNvPr>
                <p:cNvCxnSpPr/>
                <p:nvPr/>
              </p:nvCxnSpPr>
              <p:spPr>
                <a:xfrm>
                  <a:off x="4696810" y="3719337"/>
                  <a:ext cx="0" cy="111537"/>
                </a:xfrm>
                <a:prstGeom prst="line">
                  <a:avLst/>
                </a:prstGeom>
                <a:noFill/>
                <a:ln w="6350" cap="flat" cmpd="sng" algn="ctr">
                  <a:solidFill>
                    <a:srgbClr val="000000"/>
                  </a:solidFill>
                  <a:prstDash val="solid"/>
                </a:ln>
                <a:effectLst/>
              </p:spPr>
            </p:cxnSp>
            <p:cxnSp>
              <p:nvCxnSpPr>
                <p:cNvPr id="1016" name="Straight Connector 1015">
                  <a:extLst>
                    <a:ext uri="{FF2B5EF4-FFF2-40B4-BE49-F238E27FC236}">
                      <a16:creationId xmlns:a16="http://schemas.microsoft.com/office/drawing/2014/main" id="{DC5D2573-EDE8-D044-BD08-61DD678EC15B}"/>
                    </a:ext>
                  </a:extLst>
                </p:cNvPr>
                <p:cNvCxnSpPr/>
                <p:nvPr/>
              </p:nvCxnSpPr>
              <p:spPr>
                <a:xfrm>
                  <a:off x="4128204" y="3719337"/>
                  <a:ext cx="0" cy="111537"/>
                </a:xfrm>
                <a:prstGeom prst="line">
                  <a:avLst/>
                </a:prstGeom>
                <a:noFill/>
                <a:ln w="6350" cap="flat" cmpd="sng" algn="ctr">
                  <a:solidFill>
                    <a:srgbClr val="000000"/>
                  </a:solidFill>
                  <a:prstDash val="solid"/>
                </a:ln>
                <a:effectLst/>
              </p:spPr>
            </p:cxnSp>
          </p:grpSp>
          <p:sp>
            <p:nvSpPr>
              <p:cNvPr id="1000" name="Rectangle 999">
                <a:extLst>
                  <a:ext uri="{FF2B5EF4-FFF2-40B4-BE49-F238E27FC236}">
                    <a16:creationId xmlns:a16="http://schemas.microsoft.com/office/drawing/2014/main" id="{1CD2ADDF-DE6E-274D-9173-D493921DFE9F}"/>
                  </a:ext>
                </a:extLst>
              </p:cNvPr>
              <p:cNvSpPr/>
              <p:nvPr/>
            </p:nvSpPr>
            <p:spPr bwMode="auto">
              <a:xfrm>
                <a:off x="3572503" y="4574992"/>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01" name="Straight Connector 1000">
                <a:extLst>
                  <a:ext uri="{FF2B5EF4-FFF2-40B4-BE49-F238E27FC236}">
                    <a16:creationId xmlns:a16="http://schemas.microsoft.com/office/drawing/2014/main" id="{3926DE25-E9FB-D540-98B7-27C7DBB56A43}"/>
                  </a:ext>
                </a:extLst>
              </p:cNvPr>
              <p:cNvCxnSpPr/>
              <p:nvPr/>
            </p:nvCxnSpPr>
            <p:spPr bwMode="auto">
              <a:xfrm flipH="1">
                <a:off x="3566153" y="4027387"/>
                <a:ext cx="3175" cy="1450757"/>
              </a:xfrm>
              <a:prstGeom prst="line">
                <a:avLst/>
              </a:prstGeom>
              <a:noFill/>
              <a:ln w="3175" cap="flat" cmpd="sng" algn="ctr">
                <a:solidFill>
                  <a:srgbClr val="000000"/>
                </a:solidFill>
                <a:prstDash val="sysDash"/>
              </a:ln>
              <a:effectLst/>
            </p:spPr>
          </p:cxnSp>
          <p:grpSp>
            <p:nvGrpSpPr>
              <p:cNvPr id="1002" name="Group 538">
                <a:extLst>
                  <a:ext uri="{FF2B5EF4-FFF2-40B4-BE49-F238E27FC236}">
                    <a16:creationId xmlns:a16="http://schemas.microsoft.com/office/drawing/2014/main" id="{FA32E138-3569-9943-8F38-8BFBBEE94E0D}"/>
                  </a:ext>
                </a:extLst>
              </p:cNvPr>
              <p:cNvGrpSpPr>
                <a:grpSpLocks/>
              </p:cNvGrpSpPr>
              <p:nvPr/>
            </p:nvGrpSpPr>
            <p:grpSpPr bwMode="auto">
              <a:xfrm>
                <a:off x="3568667" y="3862335"/>
                <a:ext cx="503828" cy="248249"/>
                <a:chOff x="2183302" y="1564542"/>
                <a:chExt cx="1200154" cy="440314"/>
              </a:xfrm>
            </p:grpSpPr>
            <p:sp>
              <p:nvSpPr>
                <p:cNvPr id="1003" name="Oval 1002">
                  <a:extLst>
                    <a:ext uri="{FF2B5EF4-FFF2-40B4-BE49-F238E27FC236}">
                      <a16:creationId xmlns:a16="http://schemas.microsoft.com/office/drawing/2014/main" id="{172BF76E-3582-364D-ACA4-688518FFF091}"/>
                    </a:ext>
                  </a:extLst>
                </p:cNvPr>
                <p:cNvSpPr/>
                <p:nvPr/>
              </p:nvSpPr>
              <p:spPr bwMode="auto">
                <a:xfrm flipV="1">
                  <a:off x="2188659" y="1691189"/>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04" name="Rectangle 1003">
                  <a:extLst>
                    <a:ext uri="{FF2B5EF4-FFF2-40B4-BE49-F238E27FC236}">
                      <a16:creationId xmlns:a16="http://schemas.microsoft.com/office/drawing/2014/main" id="{3A78A2F4-E393-6E42-BE3F-0FCA6714AEB4}"/>
                    </a:ext>
                  </a:extLst>
                </p:cNvPr>
                <p:cNvSpPr/>
                <p:nvPr/>
              </p:nvSpPr>
              <p:spPr bwMode="auto">
                <a:xfrm>
                  <a:off x="2184877" y="1736233"/>
                  <a:ext cx="1198749"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05" name="Oval 1004">
                  <a:extLst>
                    <a:ext uri="{FF2B5EF4-FFF2-40B4-BE49-F238E27FC236}">
                      <a16:creationId xmlns:a16="http://schemas.microsoft.com/office/drawing/2014/main" id="{940143FD-143D-914C-BE2C-37F2F665D24A}"/>
                    </a:ext>
                  </a:extLst>
                </p:cNvPr>
                <p:cNvSpPr>
                  <a:spLocks noChangeArrowheads="1"/>
                </p:cNvSpPr>
                <p:nvPr/>
              </p:nvSpPr>
              <p:spPr bwMode="auto">
                <a:xfrm flipV="1">
                  <a:off x="2184877" y="1564501"/>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06" name="Freeform 1005">
                  <a:extLst>
                    <a:ext uri="{FF2B5EF4-FFF2-40B4-BE49-F238E27FC236}">
                      <a16:creationId xmlns:a16="http://schemas.microsoft.com/office/drawing/2014/main" id="{E3E8B10C-6B82-EC4C-A959-82D1FA770D43}"/>
                    </a:ext>
                  </a:extLst>
                </p:cNvPr>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07" name="Freeform 1006">
                  <a:extLst>
                    <a:ext uri="{FF2B5EF4-FFF2-40B4-BE49-F238E27FC236}">
                      <a16:creationId xmlns:a16="http://schemas.microsoft.com/office/drawing/2014/main" id="{0B23900C-40C2-5447-A8A5-DB9E4C1FBD25}"/>
                    </a:ext>
                  </a:extLst>
                </p:cNvPr>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8" name="Freeform 1007">
                  <a:extLst>
                    <a:ext uri="{FF2B5EF4-FFF2-40B4-BE49-F238E27FC236}">
                      <a16:creationId xmlns:a16="http://schemas.microsoft.com/office/drawing/2014/main" id="{8EDB510B-0DD2-AE4F-82C5-7A7D8DC924A6}"/>
                    </a:ext>
                  </a:extLst>
                </p:cNvPr>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9" name="Freeform 1008">
                  <a:extLst>
                    <a:ext uri="{FF2B5EF4-FFF2-40B4-BE49-F238E27FC236}">
                      <a16:creationId xmlns:a16="http://schemas.microsoft.com/office/drawing/2014/main" id="{8DBE17FA-57C2-EB4B-A9B7-514F4336E298}"/>
                    </a:ext>
                  </a:extLst>
                </p:cNvPr>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10" name="Straight Connector 1009">
                  <a:extLst>
                    <a:ext uri="{FF2B5EF4-FFF2-40B4-BE49-F238E27FC236}">
                      <a16:creationId xmlns:a16="http://schemas.microsoft.com/office/drawing/2014/main" id="{6D72BFF1-097B-E940-AAD0-E8A2E1D2A096}"/>
                    </a:ext>
                  </a:extLst>
                </p:cNvPr>
                <p:cNvCxnSpPr>
                  <a:cxnSpLocks noChangeShapeType="1"/>
                  <a:endCxn id="1005" idx="2"/>
                </p:cNvCxnSpPr>
                <p:nvPr/>
              </p:nvCxnSpPr>
              <p:spPr bwMode="auto">
                <a:xfrm flipH="1" flipV="1">
                  <a:off x="2184877" y="172215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1" name="Straight Connector 1010">
                  <a:extLst>
                    <a:ext uri="{FF2B5EF4-FFF2-40B4-BE49-F238E27FC236}">
                      <a16:creationId xmlns:a16="http://schemas.microsoft.com/office/drawing/2014/main" id="{088863E0-982B-8A4D-853F-851CE3F1F144}"/>
                    </a:ext>
                  </a:extLst>
                </p:cNvPr>
                <p:cNvCxnSpPr>
                  <a:cxnSpLocks noChangeShapeType="1"/>
                </p:cNvCxnSpPr>
                <p:nvPr/>
              </p:nvCxnSpPr>
              <p:spPr bwMode="auto">
                <a:xfrm flipH="1" flipV="1">
                  <a:off x="3379842" y="172778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4" name="Group 30">
              <a:extLst>
                <a:ext uri="{FF2B5EF4-FFF2-40B4-BE49-F238E27FC236}">
                  <a16:creationId xmlns:a16="http://schemas.microsoft.com/office/drawing/2014/main" id="{B108AACE-03DC-254D-AC34-727FF075B859}"/>
                </a:ext>
              </a:extLst>
            </p:cNvPr>
            <p:cNvGrpSpPr>
              <a:grpSpLocks/>
            </p:cNvGrpSpPr>
            <p:nvPr/>
          </p:nvGrpSpPr>
          <p:grpSpPr bwMode="auto">
            <a:xfrm>
              <a:off x="4348791" y="3867098"/>
              <a:ext cx="514350" cy="1670050"/>
              <a:chOff x="4348791" y="3867098"/>
              <a:chExt cx="514350" cy="1670050"/>
            </a:xfrm>
          </p:grpSpPr>
          <p:sp>
            <p:nvSpPr>
              <p:cNvPr id="977" name="Rectangle 976">
                <a:extLst>
                  <a:ext uri="{FF2B5EF4-FFF2-40B4-BE49-F238E27FC236}">
                    <a16:creationId xmlns:a16="http://schemas.microsoft.com/office/drawing/2014/main" id="{B0F9C3E9-A467-3F42-B81A-4399A9B977B8}"/>
                  </a:ext>
                </a:extLst>
              </p:cNvPr>
              <p:cNvSpPr/>
              <p:nvPr/>
            </p:nvSpPr>
            <p:spPr bwMode="auto">
              <a:xfrm rot="10800000">
                <a:off x="4351838" y="3950855"/>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78" name="Straight Connector 977">
                <a:extLst>
                  <a:ext uri="{FF2B5EF4-FFF2-40B4-BE49-F238E27FC236}">
                    <a16:creationId xmlns:a16="http://schemas.microsoft.com/office/drawing/2014/main" id="{20B4E373-A127-2049-BBD2-5D8AFBDD7F00}"/>
                  </a:ext>
                </a:extLst>
              </p:cNvPr>
              <p:cNvCxnSpPr/>
              <p:nvPr/>
            </p:nvCxnSpPr>
            <p:spPr bwMode="auto">
              <a:xfrm flipH="1">
                <a:off x="4861553" y="4024212"/>
                <a:ext cx="1588" cy="1365045"/>
              </a:xfrm>
              <a:prstGeom prst="line">
                <a:avLst/>
              </a:prstGeom>
              <a:noFill/>
              <a:ln w="3175" cap="flat" cmpd="sng" algn="ctr">
                <a:solidFill>
                  <a:srgbClr val="000000"/>
                </a:solidFill>
                <a:prstDash val="sysDash"/>
              </a:ln>
              <a:effectLst/>
            </p:spPr>
          </p:cxnSp>
          <p:grpSp>
            <p:nvGrpSpPr>
              <p:cNvPr id="979" name="Group 580">
                <a:extLst>
                  <a:ext uri="{FF2B5EF4-FFF2-40B4-BE49-F238E27FC236}">
                    <a16:creationId xmlns:a16="http://schemas.microsoft.com/office/drawing/2014/main" id="{3A9D8F64-E0EA-B742-94C4-1BEB4135EA82}"/>
                  </a:ext>
                </a:extLst>
              </p:cNvPr>
              <p:cNvGrpSpPr>
                <a:grpSpLocks/>
              </p:cNvGrpSpPr>
              <p:nvPr/>
            </p:nvGrpSpPr>
            <p:grpSpPr bwMode="auto">
              <a:xfrm>
                <a:off x="4353939" y="5315451"/>
                <a:ext cx="507588" cy="221697"/>
                <a:chOff x="4128636" y="3606589"/>
                <a:chExt cx="568145" cy="338667"/>
              </a:xfrm>
            </p:grpSpPr>
            <p:sp>
              <p:nvSpPr>
                <p:cNvPr id="992" name="Oval 991">
                  <a:extLst>
                    <a:ext uri="{FF2B5EF4-FFF2-40B4-BE49-F238E27FC236}">
                      <a16:creationId xmlns:a16="http://schemas.microsoft.com/office/drawing/2014/main" id="{74425C53-433E-6F47-8B0C-9F4C8E916E2E}"/>
                    </a:ext>
                  </a:extLst>
                </p:cNvPr>
                <p:cNvSpPr/>
                <p:nvPr/>
              </p:nvSpPr>
              <p:spPr>
                <a:xfrm>
                  <a:off x="4128204" y="3719336"/>
                  <a:ext cx="568606" cy="22549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93" name="Rectangle 992">
                  <a:extLst>
                    <a:ext uri="{FF2B5EF4-FFF2-40B4-BE49-F238E27FC236}">
                      <a16:creationId xmlns:a16="http://schemas.microsoft.com/office/drawing/2014/main" id="{A0400564-35E9-0947-9C64-641EDF9EEAFA}"/>
                    </a:ext>
                  </a:extLst>
                </p:cNvPr>
                <p:cNvSpPr/>
                <p:nvPr/>
              </p:nvSpPr>
              <p:spPr>
                <a:xfrm>
                  <a:off x="4128204" y="3719336"/>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94" name="Oval 993">
                  <a:extLst>
                    <a:ext uri="{FF2B5EF4-FFF2-40B4-BE49-F238E27FC236}">
                      <a16:creationId xmlns:a16="http://schemas.microsoft.com/office/drawing/2014/main" id="{56DE4CA9-0BD6-4744-AD30-73684267516E}"/>
                    </a:ext>
                  </a:extLst>
                </p:cNvPr>
                <p:cNvSpPr/>
                <p:nvPr/>
              </p:nvSpPr>
              <p:spPr>
                <a:xfrm>
                  <a:off x="4128204" y="3600524"/>
                  <a:ext cx="568606" cy="230349"/>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95" name="Straight Connector 994">
                  <a:extLst>
                    <a:ext uri="{FF2B5EF4-FFF2-40B4-BE49-F238E27FC236}">
                      <a16:creationId xmlns:a16="http://schemas.microsoft.com/office/drawing/2014/main" id="{0A9628A0-82B0-154A-AC0C-91A2584C6F9D}"/>
                    </a:ext>
                  </a:extLst>
                </p:cNvPr>
                <p:cNvCxnSpPr/>
                <p:nvPr/>
              </p:nvCxnSpPr>
              <p:spPr>
                <a:xfrm>
                  <a:off x="4696810" y="3719336"/>
                  <a:ext cx="0" cy="111537"/>
                </a:xfrm>
                <a:prstGeom prst="line">
                  <a:avLst/>
                </a:prstGeom>
                <a:noFill/>
                <a:ln w="6350" cap="flat" cmpd="sng" algn="ctr">
                  <a:solidFill>
                    <a:srgbClr val="000000"/>
                  </a:solidFill>
                  <a:prstDash val="solid"/>
                </a:ln>
                <a:effectLst/>
              </p:spPr>
            </p:cxnSp>
            <p:cxnSp>
              <p:nvCxnSpPr>
                <p:cNvPr id="996" name="Straight Connector 995">
                  <a:extLst>
                    <a:ext uri="{FF2B5EF4-FFF2-40B4-BE49-F238E27FC236}">
                      <a16:creationId xmlns:a16="http://schemas.microsoft.com/office/drawing/2014/main" id="{88F83DD9-96B0-3640-BF70-6737E76C9760}"/>
                    </a:ext>
                  </a:extLst>
                </p:cNvPr>
                <p:cNvCxnSpPr/>
                <p:nvPr/>
              </p:nvCxnSpPr>
              <p:spPr>
                <a:xfrm>
                  <a:off x="4128204" y="3719336"/>
                  <a:ext cx="0" cy="111537"/>
                </a:xfrm>
                <a:prstGeom prst="line">
                  <a:avLst/>
                </a:prstGeom>
                <a:noFill/>
                <a:ln w="6350" cap="flat" cmpd="sng" algn="ctr">
                  <a:solidFill>
                    <a:srgbClr val="000000"/>
                  </a:solidFill>
                  <a:prstDash val="solid"/>
                </a:ln>
                <a:effectLst/>
              </p:spPr>
            </p:cxnSp>
          </p:grpSp>
          <p:sp>
            <p:nvSpPr>
              <p:cNvPr id="980" name="Rectangle 979">
                <a:extLst>
                  <a:ext uri="{FF2B5EF4-FFF2-40B4-BE49-F238E27FC236}">
                    <a16:creationId xmlns:a16="http://schemas.microsoft.com/office/drawing/2014/main" id="{F00ED881-B944-FC48-9E88-0D81D2145925}"/>
                  </a:ext>
                </a:extLst>
              </p:cNvPr>
              <p:cNvSpPr/>
              <p:nvPr/>
            </p:nvSpPr>
            <p:spPr bwMode="auto">
              <a:xfrm>
                <a:off x="4355141" y="457975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81" name="Straight Connector 980">
                <a:extLst>
                  <a:ext uri="{FF2B5EF4-FFF2-40B4-BE49-F238E27FC236}">
                    <a16:creationId xmlns:a16="http://schemas.microsoft.com/office/drawing/2014/main" id="{7CCAB184-9AE2-7B4C-80D2-9640964D0371}"/>
                  </a:ext>
                </a:extLst>
              </p:cNvPr>
              <p:cNvCxnSpPr/>
              <p:nvPr/>
            </p:nvCxnSpPr>
            <p:spPr bwMode="auto">
              <a:xfrm flipH="1">
                <a:off x="4348791" y="4032148"/>
                <a:ext cx="3175" cy="1450757"/>
              </a:xfrm>
              <a:prstGeom prst="line">
                <a:avLst/>
              </a:prstGeom>
              <a:noFill/>
              <a:ln w="3175" cap="flat" cmpd="sng" algn="ctr">
                <a:solidFill>
                  <a:srgbClr val="000000"/>
                </a:solidFill>
                <a:prstDash val="sysDash"/>
              </a:ln>
              <a:effectLst/>
            </p:spPr>
          </p:cxnSp>
          <p:grpSp>
            <p:nvGrpSpPr>
              <p:cNvPr id="982" name="Group 568">
                <a:extLst>
                  <a:ext uri="{FF2B5EF4-FFF2-40B4-BE49-F238E27FC236}">
                    <a16:creationId xmlns:a16="http://schemas.microsoft.com/office/drawing/2014/main" id="{2939B129-2D0A-934E-82CE-DFAE38C58EB2}"/>
                  </a:ext>
                </a:extLst>
              </p:cNvPr>
              <p:cNvGrpSpPr>
                <a:grpSpLocks/>
              </p:cNvGrpSpPr>
              <p:nvPr/>
            </p:nvGrpSpPr>
            <p:grpSpPr bwMode="auto">
              <a:xfrm>
                <a:off x="4351304" y="3867098"/>
                <a:ext cx="503828" cy="248249"/>
                <a:chOff x="2183302" y="1564542"/>
                <a:chExt cx="1200154" cy="440314"/>
              </a:xfrm>
            </p:grpSpPr>
            <p:sp>
              <p:nvSpPr>
                <p:cNvPr id="983" name="Oval 982">
                  <a:extLst>
                    <a:ext uri="{FF2B5EF4-FFF2-40B4-BE49-F238E27FC236}">
                      <a16:creationId xmlns:a16="http://schemas.microsoft.com/office/drawing/2014/main" id="{6A8F745B-1D4E-4F4F-BEFA-6144E5BDE2F6}"/>
                    </a:ext>
                  </a:extLst>
                </p:cNvPr>
                <p:cNvSpPr/>
                <p:nvPr/>
              </p:nvSpPr>
              <p:spPr bwMode="auto">
                <a:xfrm flipV="1">
                  <a:off x="2188659" y="1691187"/>
                  <a:ext cx="1194966" cy="312497"/>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84" name="Rectangle 983">
                  <a:extLst>
                    <a:ext uri="{FF2B5EF4-FFF2-40B4-BE49-F238E27FC236}">
                      <a16:creationId xmlns:a16="http://schemas.microsoft.com/office/drawing/2014/main" id="{9C90A1F3-B2A8-9548-8E8B-D7BD57307905}"/>
                    </a:ext>
                  </a:extLst>
                </p:cNvPr>
                <p:cNvSpPr/>
                <p:nvPr/>
              </p:nvSpPr>
              <p:spPr bwMode="auto">
                <a:xfrm>
                  <a:off x="2184879" y="1736232"/>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85" name="Oval 984">
                  <a:extLst>
                    <a:ext uri="{FF2B5EF4-FFF2-40B4-BE49-F238E27FC236}">
                      <a16:creationId xmlns:a16="http://schemas.microsoft.com/office/drawing/2014/main" id="{629F401F-84D1-3A47-827D-8D943652DA3A}"/>
                    </a:ext>
                  </a:extLst>
                </p:cNvPr>
                <p:cNvSpPr>
                  <a:spLocks noChangeArrowheads="1"/>
                </p:cNvSpPr>
                <p:nvPr/>
              </p:nvSpPr>
              <p:spPr bwMode="auto">
                <a:xfrm flipV="1">
                  <a:off x="2184879" y="1564498"/>
                  <a:ext cx="1194966" cy="3124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86" name="Freeform 985">
                  <a:extLst>
                    <a:ext uri="{FF2B5EF4-FFF2-40B4-BE49-F238E27FC236}">
                      <a16:creationId xmlns:a16="http://schemas.microsoft.com/office/drawing/2014/main" id="{FF593AC5-08BE-8844-905E-205731B1D7EF}"/>
                    </a:ext>
                  </a:extLst>
                </p:cNvPr>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87" name="Freeform 986">
                  <a:extLst>
                    <a:ext uri="{FF2B5EF4-FFF2-40B4-BE49-F238E27FC236}">
                      <a16:creationId xmlns:a16="http://schemas.microsoft.com/office/drawing/2014/main" id="{F0D77977-1A67-AA45-AB94-A8428B061207}"/>
                    </a:ext>
                  </a:extLst>
                </p:cNvPr>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8" name="Freeform 987">
                  <a:extLst>
                    <a:ext uri="{FF2B5EF4-FFF2-40B4-BE49-F238E27FC236}">
                      <a16:creationId xmlns:a16="http://schemas.microsoft.com/office/drawing/2014/main" id="{4A24255A-B649-9D44-AB80-CACD0B0D1B34}"/>
                    </a:ext>
                  </a:extLst>
                </p:cNvPr>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9" name="Freeform 988">
                  <a:extLst>
                    <a:ext uri="{FF2B5EF4-FFF2-40B4-BE49-F238E27FC236}">
                      <a16:creationId xmlns:a16="http://schemas.microsoft.com/office/drawing/2014/main" id="{21311582-6B5F-4441-B6D0-5D1DEBA1CB85}"/>
                    </a:ext>
                  </a:extLst>
                </p:cNvPr>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90" name="Straight Connector 989">
                  <a:extLst>
                    <a:ext uri="{FF2B5EF4-FFF2-40B4-BE49-F238E27FC236}">
                      <a16:creationId xmlns:a16="http://schemas.microsoft.com/office/drawing/2014/main" id="{C0FC5468-8C4C-AB42-AC33-6B20FED82305}"/>
                    </a:ext>
                  </a:extLst>
                </p:cNvPr>
                <p:cNvCxnSpPr>
                  <a:cxnSpLocks noChangeShapeType="1"/>
                  <a:endCxn id="985" idx="2"/>
                </p:cNvCxnSpPr>
                <p:nvPr/>
              </p:nvCxnSpPr>
              <p:spPr bwMode="auto">
                <a:xfrm flipH="1" flipV="1">
                  <a:off x="2184879" y="1722154"/>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91" name="Straight Connector 990">
                  <a:extLst>
                    <a:ext uri="{FF2B5EF4-FFF2-40B4-BE49-F238E27FC236}">
                      <a16:creationId xmlns:a16="http://schemas.microsoft.com/office/drawing/2014/main" id="{0641688B-D837-D241-8726-C138E7CF2444}"/>
                    </a:ext>
                  </a:extLst>
                </p:cNvPr>
                <p:cNvCxnSpPr>
                  <a:cxnSpLocks noChangeShapeType="1"/>
                </p:cNvCxnSpPr>
                <p:nvPr/>
              </p:nvCxnSpPr>
              <p:spPr bwMode="auto">
                <a:xfrm flipH="1" flipV="1">
                  <a:off x="3379845" y="1727785"/>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5" name="Group 48257">
              <a:extLst>
                <a:ext uri="{FF2B5EF4-FFF2-40B4-BE49-F238E27FC236}">
                  <a16:creationId xmlns:a16="http://schemas.microsoft.com/office/drawing/2014/main" id="{DFD8AD38-F69C-AE4E-A7C6-58BC92264C2E}"/>
                </a:ext>
              </a:extLst>
            </p:cNvPr>
            <p:cNvGrpSpPr>
              <a:grpSpLocks/>
            </p:cNvGrpSpPr>
            <p:nvPr/>
          </p:nvGrpSpPr>
          <p:grpSpPr bwMode="auto">
            <a:xfrm>
              <a:off x="5552116" y="3849635"/>
              <a:ext cx="514350" cy="1670050"/>
              <a:chOff x="5552116" y="3849635"/>
              <a:chExt cx="514350" cy="1670050"/>
            </a:xfrm>
          </p:grpSpPr>
          <p:sp>
            <p:nvSpPr>
              <p:cNvPr id="957" name="Rectangle 956">
                <a:extLst>
                  <a:ext uri="{FF2B5EF4-FFF2-40B4-BE49-F238E27FC236}">
                    <a16:creationId xmlns:a16="http://schemas.microsoft.com/office/drawing/2014/main" id="{B13372F6-7422-A24B-A223-1174A9270D3C}"/>
                  </a:ext>
                </a:extLst>
              </p:cNvPr>
              <p:cNvSpPr/>
              <p:nvPr/>
            </p:nvSpPr>
            <p:spPr bwMode="auto">
              <a:xfrm rot="10800000">
                <a:off x="5555163" y="39333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58" name="Straight Connector 957">
                <a:extLst>
                  <a:ext uri="{FF2B5EF4-FFF2-40B4-BE49-F238E27FC236}">
                    <a16:creationId xmlns:a16="http://schemas.microsoft.com/office/drawing/2014/main" id="{E33D11D1-8D4D-F14F-B9FC-6D2FB093890B}"/>
                  </a:ext>
                </a:extLst>
              </p:cNvPr>
              <p:cNvCxnSpPr/>
              <p:nvPr/>
            </p:nvCxnSpPr>
            <p:spPr bwMode="auto">
              <a:xfrm flipH="1">
                <a:off x="6064879" y="4006752"/>
                <a:ext cx="1588" cy="1365045"/>
              </a:xfrm>
              <a:prstGeom prst="line">
                <a:avLst/>
              </a:prstGeom>
              <a:noFill/>
              <a:ln w="3175" cap="flat" cmpd="sng" algn="ctr">
                <a:solidFill>
                  <a:srgbClr val="000000"/>
                </a:solidFill>
                <a:prstDash val="sysDash"/>
              </a:ln>
              <a:effectLst/>
            </p:spPr>
          </p:cxnSp>
          <p:grpSp>
            <p:nvGrpSpPr>
              <p:cNvPr id="959" name="Group 607">
                <a:extLst>
                  <a:ext uri="{FF2B5EF4-FFF2-40B4-BE49-F238E27FC236}">
                    <a16:creationId xmlns:a16="http://schemas.microsoft.com/office/drawing/2014/main" id="{12AC3864-6986-E84A-85C7-6895574A8804}"/>
                  </a:ext>
                </a:extLst>
              </p:cNvPr>
              <p:cNvGrpSpPr>
                <a:grpSpLocks/>
              </p:cNvGrpSpPr>
              <p:nvPr/>
            </p:nvGrpSpPr>
            <p:grpSpPr bwMode="auto">
              <a:xfrm>
                <a:off x="5557264" y="5297988"/>
                <a:ext cx="507588" cy="221697"/>
                <a:chOff x="4128636" y="3606589"/>
                <a:chExt cx="568145" cy="338667"/>
              </a:xfrm>
            </p:grpSpPr>
            <p:sp>
              <p:nvSpPr>
                <p:cNvPr id="972" name="Oval 971">
                  <a:extLst>
                    <a:ext uri="{FF2B5EF4-FFF2-40B4-BE49-F238E27FC236}">
                      <a16:creationId xmlns:a16="http://schemas.microsoft.com/office/drawing/2014/main" id="{1C323077-6C9C-1746-A411-C1B91269146D}"/>
                    </a:ext>
                  </a:extLst>
                </p:cNvPr>
                <p:cNvSpPr/>
                <p:nvPr/>
              </p:nvSpPr>
              <p:spPr>
                <a:xfrm>
                  <a:off x="4128205" y="3719341"/>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73" name="Rectangle 972">
                  <a:extLst>
                    <a:ext uri="{FF2B5EF4-FFF2-40B4-BE49-F238E27FC236}">
                      <a16:creationId xmlns:a16="http://schemas.microsoft.com/office/drawing/2014/main" id="{EE440552-5BF2-324D-8F4B-CBBAD5E25F28}"/>
                    </a:ext>
                  </a:extLst>
                </p:cNvPr>
                <p:cNvSpPr/>
                <p:nvPr/>
              </p:nvSpPr>
              <p:spPr>
                <a:xfrm>
                  <a:off x="4128205" y="3719341"/>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74" name="Oval 973">
                  <a:extLst>
                    <a:ext uri="{FF2B5EF4-FFF2-40B4-BE49-F238E27FC236}">
                      <a16:creationId xmlns:a16="http://schemas.microsoft.com/office/drawing/2014/main" id="{352AAEDD-5767-E14C-A897-289B1F7E9906}"/>
                    </a:ext>
                  </a:extLst>
                </p:cNvPr>
                <p:cNvSpPr/>
                <p:nvPr/>
              </p:nvSpPr>
              <p:spPr>
                <a:xfrm>
                  <a:off x="4128205" y="3600530"/>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75" name="Straight Connector 974">
                  <a:extLst>
                    <a:ext uri="{FF2B5EF4-FFF2-40B4-BE49-F238E27FC236}">
                      <a16:creationId xmlns:a16="http://schemas.microsoft.com/office/drawing/2014/main" id="{703AA525-DABB-0145-AB73-1F4B2D918977}"/>
                    </a:ext>
                  </a:extLst>
                </p:cNvPr>
                <p:cNvCxnSpPr/>
                <p:nvPr/>
              </p:nvCxnSpPr>
              <p:spPr>
                <a:xfrm>
                  <a:off x="4696811" y="3719341"/>
                  <a:ext cx="0" cy="111537"/>
                </a:xfrm>
                <a:prstGeom prst="line">
                  <a:avLst/>
                </a:prstGeom>
                <a:noFill/>
                <a:ln w="6350" cap="flat" cmpd="sng" algn="ctr">
                  <a:solidFill>
                    <a:srgbClr val="000000"/>
                  </a:solidFill>
                  <a:prstDash val="solid"/>
                </a:ln>
                <a:effectLst/>
              </p:spPr>
            </p:cxnSp>
            <p:cxnSp>
              <p:nvCxnSpPr>
                <p:cNvPr id="976" name="Straight Connector 975">
                  <a:extLst>
                    <a:ext uri="{FF2B5EF4-FFF2-40B4-BE49-F238E27FC236}">
                      <a16:creationId xmlns:a16="http://schemas.microsoft.com/office/drawing/2014/main" id="{4325B995-3B4C-0C4D-A71A-517823605523}"/>
                    </a:ext>
                  </a:extLst>
                </p:cNvPr>
                <p:cNvCxnSpPr/>
                <p:nvPr/>
              </p:nvCxnSpPr>
              <p:spPr>
                <a:xfrm>
                  <a:off x="4128205" y="3719341"/>
                  <a:ext cx="0" cy="111537"/>
                </a:xfrm>
                <a:prstGeom prst="line">
                  <a:avLst/>
                </a:prstGeom>
                <a:noFill/>
                <a:ln w="6350" cap="flat" cmpd="sng" algn="ctr">
                  <a:solidFill>
                    <a:srgbClr val="000000"/>
                  </a:solidFill>
                  <a:prstDash val="solid"/>
                </a:ln>
                <a:effectLst/>
              </p:spPr>
            </p:cxnSp>
          </p:grpSp>
          <p:sp>
            <p:nvSpPr>
              <p:cNvPr id="960" name="Rectangle 959">
                <a:extLst>
                  <a:ext uri="{FF2B5EF4-FFF2-40B4-BE49-F238E27FC236}">
                    <a16:creationId xmlns:a16="http://schemas.microsoft.com/office/drawing/2014/main" id="{67DB7B11-56CE-334A-ADC8-5DC41B2B2B31}"/>
                  </a:ext>
                </a:extLst>
              </p:cNvPr>
              <p:cNvSpPr/>
              <p:nvPr/>
            </p:nvSpPr>
            <p:spPr bwMode="auto">
              <a:xfrm>
                <a:off x="5558467" y="456229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61" name="Straight Connector 960">
                <a:extLst>
                  <a:ext uri="{FF2B5EF4-FFF2-40B4-BE49-F238E27FC236}">
                    <a16:creationId xmlns:a16="http://schemas.microsoft.com/office/drawing/2014/main" id="{A04F27FE-A553-BA4D-8784-D3F9D239406C}"/>
                  </a:ext>
                </a:extLst>
              </p:cNvPr>
              <p:cNvCxnSpPr/>
              <p:nvPr/>
            </p:nvCxnSpPr>
            <p:spPr bwMode="auto">
              <a:xfrm flipH="1">
                <a:off x="5552117" y="4014689"/>
                <a:ext cx="3175" cy="1450757"/>
              </a:xfrm>
              <a:prstGeom prst="line">
                <a:avLst/>
              </a:prstGeom>
              <a:noFill/>
              <a:ln w="3175" cap="flat" cmpd="sng" algn="ctr">
                <a:solidFill>
                  <a:srgbClr val="000000"/>
                </a:solidFill>
                <a:prstDash val="sysDash"/>
              </a:ln>
              <a:effectLst/>
            </p:spPr>
          </p:cxnSp>
          <p:grpSp>
            <p:nvGrpSpPr>
              <p:cNvPr id="962" name="Group 595">
                <a:extLst>
                  <a:ext uri="{FF2B5EF4-FFF2-40B4-BE49-F238E27FC236}">
                    <a16:creationId xmlns:a16="http://schemas.microsoft.com/office/drawing/2014/main" id="{7A9DFB75-AD21-E042-816D-12C833D0B14E}"/>
                  </a:ext>
                </a:extLst>
              </p:cNvPr>
              <p:cNvGrpSpPr>
                <a:grpSpLocks/>
              </p:cNvGrpSpPr>
              <p:nvPr/>
            </p:nvGrpSpPr>
            <p:grpSpPr bwMode="auto">
              <a:xfrm>
                <a:off x="5554629" y="3849635"/>
                <a:ext cx="503828" cy="248249"/>
                <a:chOff x="2183302" y="1564542"/>
                <a:chExt cx="1200154" cy="440314"/>
              </a:xfrm>
            </p:grpSpPr>
            <p:sp>
              <p:nvSpPr>
                <p:cNvPr id="963" name="Oval 962">
                  <a:extLst>
                    <a:ext uri="{FF2B5EF4-FFF2-40B4-BE49-F238E27FC236}">
                      <a16:creationId xmlns:a16="http://schemas.microsoft.com/office/drawing/2014/main" id="{EBC1A268-4FE6-7C48-A7EB-5B88F961348E}"/>
                    </a:ext>
                  </a:extLst>
                </p:cNvPr>
                <p:cNvSpPr/>
                <p:nvPr/>
              </p:nvSpPr>
              <p:spPr bwMode="auto">
                <a:xfrm flipV="1">
                  <a:off x="2188662" y="1691192"/>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4" name="Rectangle 963">
                  <a:extLst>
                    <a:ext uri="{FF2B5EF4-FFF2-40B4-BE49-F238E27FC236}">
                      <a16:creationId xmlns:a16="http://schemas.microsoft.com/office/drawing/2014/main" id="{7E5BFB83-4F66-5340-A6C8-AE2EA6969B5D}"/>
                    </a:ext>
                  </a:extLst>
                </p:cNvPr>
                <p:cNvSpPr/>
                <p:nvPr/>
              </p:nvSpPr>
              <p:spPr bwMode="auto">
                <a:xfrm>
                  <a:off x="2184881" y="1736237"/>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65" name="Oval 964">
                  <a:extLst>
                    <a:ext uri="{FF2B5EF4-FFF2-40B4-BE49-F238E27FC236}">
                      <a16:creationId xmlns:a16="http://schemas.microsoft.com/office/drawing/2014/main" id="{835B3555-2BFA-4345-AEDE-3AFF012D165A}"/>
                    </a:ext>
                  </a:extLst>
                </p:cNvPr>
                <p:cNvSpPr>
                  <a:spLocks noChangeArrowheads="1"/>
                </p:cNvSpPr>
                <p:nvPr/>
              </p:nvSpPr>
              <p:spPr bwMode="auto">
                <a:xfrm flipV="1">
                  <a:off x="2184881" y="1564505"/>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66" name="Freeform 965">
                  <a:extLst>
                    <a:ext uri="{FF2B5EF4-FFF2-40B4-BE49-F238E27FC236}">
                      <a16:creationId xmlns:a16="http://schemas.microsoft.com/office/drawing/2014/main" id="{9C54B396-F12D-CD4B-97BD-8CD97DC9CB69}"/>
                    </a:ext>
                  </a:extLst>
                </p:cNvPr>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74A5A762-7F2A-7146-9F8E-38B680D0FAE5}"/>
                    </a:ext>
                  </a:extLst>
                </p:cNvPr>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8" name="Freeform 967">
                  <a:extLst>
                    <a:ext uri="{FF2B5EF4-FFF2-40B4-BE49-F238E27FC236}">
                      <a16:creationId xmlns:a16="http://schemas.microsoft.com/office/drawing/2014/main" id="{2A01FA01-3AF8-6C49-B347-15EC8DD1FCDF}"/>
                    </a:ext>
                  </a:extLst>
                </p:cNvPr>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9" name="Freeform 968">
                  <a:extLst>
                    <a:ext uri="{FF2B5EF4-FFF2-40B4-BE49-F238E27FC236}">
                      <a16:creationId xmlns:a16="http://schemas.microsoft.com/office/drawing/2014/main" id="{45B074FE-A579-4E44-9C72-7EC6937937B6}"/>
                    </a:ext>
                  </a:extLst>
                </p:cNvPr>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70" name="Straight Connector 969">
                  <a:extLst>
                    <a:ext uri="{FF2B5EF4-FFF2-40B4-BE49-F238E27FC236}">
                      <a16:creationId xmlns:a16="http://schemas.microsoft.com/office/drawing/2014/main" id="{D7BA177F-687A-5349-B8D9-E812C7AD3962}"/>
                    </a:ext>
                  </a:extLst>
                </p:cNvPr>
                <p:cNvCxnSpPr>
                  <a:cxnSpLocks noChangeShapeType="1"/>
                  <a:endCxn id="965" idx="2"/>
                </p:cNvCxnSpPr>
                <p:nvPr/>
              </p:nvCxnSpPr>
              <p:spPr bwMode="auto">
                <a:xfrm flipH="1" flipV="1">
                  <a:off x="2184881" y="1722161"/>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71" name="Straight Connector 970">
                  <a:extLst>
                    <a:ext uri="{FF2B5EF4-FFF2-40B4-BE49-F238E27FC236}">
                      <a16:creationId xmlns:a16="http://schemas.microsoft.com/office/drawing/2014/main" id="{2708807E-0266-644C-A6E9-061ABB06D12B}"/>
                    </a:ext>
                  </a:extLst>
                </p:cNvPr>
                <p:cNvCxnSpPr>
                  <a:cxnSpLocks noChangeShapeType="1"/>
                </p:cNvCxnSpPr>
                <p:nvPr/>
              </p:nvCxnSpPr>
              <p:spPr bwMode="auto">
                <a:xfrm flipH="1" flipV="1">
                  <a:off x="3379847" y="1727792"/>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6" name="Group 48258">
              <a:extLst>
                <a:ext uri="{FF2B5EF4-FFF2-40B4-BE49-F238E27FC236}">
                  <a16:creationId xmlns:a16="http://schemas.microsoft.com/office/drawing/2014/main" id="{47B32372-CF84-404F-9FD0-9ACFAC4EE60D}"/>
                </a:ext>
              </a:extLst>
            </p:cNvPr>
            <p:cNvGrpSpPr>
              <a:grpSpLocks/>
            </p:cNvGrpSpPr>
            <p:nvPr/>
          </p:nvGrpSpPr>
          <p:grpSpPr bwMode="auto">
            <a:xfrm>
              <a:off x="6547479" y="3836935"/>
              <a:ext cx="514350" cy="1671638"/>
              <a:chOff x="6547479" y="3836935"/>
              <a:chExt cx="514350" cy="1671638"/>
            </a:xfrm>
          </p:grpSpPr>
          <p:sp>
            <p:nvSpPr>
              <p:cNvPr id="937" name="Rectangle 936">
                <a:extLst>
                  <a:ext uri="{FF2B5EF4-FFF2-40B4-BE49-F238E27FC236}">
                    <a16:creationId xmlns:a16="http://schemas.microsoft.com/office/drawing/2014/main" id="{73DDF967-9AF3-2A4F-AE8E-6BE3B9FF2E91}"/>
                  </a:ext>
                </a:extLst>
              </p:cNvPr>
              <p:cNvSpPr/>
              <p:nvPr/>
            </p:nvSpPr>
            <p:spPr bwMode="auto">
              <a:xfrm rot="10800000">
                <a:off x="6550526" y="3920772"/>
                <a:ext cx="498084" cy="62924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38" name="Straight Connector 937">
                <a:extLst>
                  <a:ext uri="{FF2B5EF4-FFF2-40B4-BE49-F238E27FC236}">
                    <a16:creationId xmlns:a16="http://schemas.microsoft.com/office/drawing/2014/main" id="{4E2A68FE-149D-DD45-B62C-268C2B480787}"/>
                  </a:ext>
                </a:extLst>
              </p:cNvPr>
              <p:cNvCxnSpPr/>
              <p:nvPr/>
            </p:nvCxnSpPr>
            <p:spPr bwMode="auto">
              <a:xfrm flipH="1">
                <a:off x="7060242" y="3994054"/>
                <a:ext cx="1587" cy="1366633"/>
              </a:xfrm>
              <a:prstGeom prst="line">
                <a:avLst/>
              </a:prstGeom>
              <a:noFill/>
              <a:ln w="3175" cap="flat" cmpd="sng" algn="ctr">
                <a:solidFill>
                  <a:srgbClr val="000000"/>
                </a:solidFill>
                <a:prstDash val="sysDash"/>
              </a:ln>
              <a:effectLst/>
            </p:spPr>
          </p:cxnSp>
          <p:grpSp>
            <p:nvGrpSpPr>
              <p:cNvPr id="939" name="Group 634">
                <a:extLst>
                  <a:ext uri="{FF2B5EF4-FFF2-40B4-BE49-F238E27FC236}">
                    <a16:creationId xmlns:a16="http://schemas.microsoft.com/office/drawing/2014/main" id="{EA89FBDD-115D-B744-8C40-278D9ECECBF6}"/>
                  </a:ext>
                </a:extLst>
              </p:cNvPr>
              <p:cNvGrpSpPr>
                <a:grpSpLocks/>
              </p:cNvGrpSpPr>
              <p:nvPr/>
            </p:nvGrpSpPr>
            <p:grpSpPr bwMode="auto">
              <a:xfrm>
                <a:off x="6552627" y="5286665"/>
                <a:ext cx="507588" cy="221908"/>
                <a:chOff x="4128636" y="3606589"/>
                <a:chExt cx="568145" cy="338667"/>
              </a:xfrm>
            </p:grpSpPr>
            <p:sp>
              <p:nvSpPr>
                <p:cNvPr id="952" name="Oval 951">
                  <a:extLst>
                    <a:ext uri="{FF2B5EF4-FFF2-40B4-BE49-F238E27FC236}">
                      <a16:creationId xmlns:a16="http://schemas.microsoft.com/office/drawing/2014/main" id="{ADD15AEA-0E06-3444-AA78-D1D680AED400}"/>
                    </a:ext>
                  </a:extLst>
                </p:cNvPr>
                <p:cNvSpPr/>
                <p:nvPr/>
              </p:nvSpPr>
              <p:spPr>
                <a:xfrm>
                  <a:off x="4128205" y="3719558"/>
                  <a:ext cx="568606" cy="225284"/>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53" name="Rectangle 952">
                  <a:extLst>
                    <a:ext uri="{FF2B5EF4-FFF2-40B4-BE49-F238E27FC236}">
                      <a16:creationId xmlns:a16="http://schemas.microsoft.com/office/drawing/2014/main" id="{CBDCEDCB-60F4-7D47-8AE9-D843D17AF39C}"/>
                    </a:ext>
                  </a:extLst>
                </p:cNvPr>
                <p:cNvSpPr/>
                <p:nvPr/>
              </p:nvSpPr>
              <p:spPr>
                <a:xfrm>
                  <a:off x="4128205" y="3719558"/>
                  <a:ext cx="568606" cy="111431"/>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54" name="Oval 953">
                  <a:extLst>
                    <a:ext uri="{FF2B5EF4-FFF2-40B4-BE49-F238E27FC236}">
                      <a16:creationId xmlns:a16="http://schemas.microsoft.com/office/drawing/2014/main" id="{96CC10B3-D82A-D340-B795-8505902BBB5B}"/>
                    </a:ext>
                  </a:extLst>
                </p:cNvPr>
                <p:cNvSpPr/>
                <p:nvPr/>
              </p:nvSpPr>
              <p:spPr>
                <a:xfrm>
                  <a:off x="4128205" y="3605704"/>
                  <a:ext cx="568606" cy="22528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55" name="Straight Connector 954">
                  <a:extLst>
                    <a:ext uri="{FF2B5EF4-FFF2-40B4-BE49-F238E27FC236}">
                      <a16:creationId xmlns:a16="http://schemas.microsoft.com/office/drawing/2014/main" id="{3B133DA9-A713-2849-A8D7-EDE46E681761}"/>
                    </a:ext>
                  </a:extLst>
                </p:cNvPr>
                <p:cNvCxnSpPr/>
                <p:nvPr/>
              </p:nvCxnSpPr>
              <p:spPr>
                <a:xfrm>
                  <a:off x="4696811" y="3719558"/>
                  <a:ext cx="0" cy="111431"/>
                </a:xfrm>
                <a:prstGeom prst="line">
                  <a:avLst/>
                </a:prstGeom>
                <a:noFill/>
                <a:ln w="6350" cap="flat" cmpd="sng" algn="ctr">
                  <a:solidFill>
                    <a:srgbClr val="000000"/>
                  </a:solidFill>
                  <a:prstDash val="solid"/>
                </a:ln>
                <a:effectLst/>
              </p:spPr>
            </p:cxnSp>
            <p:cxnSp>
              <p:nvCxnSpPr>
                <p:cNvPr id="956" name="Straight Connector 955">
                  <a:extLst>
                    <a:ext uri="{FF2B5EF4-FFF2-40B4-BE49-F238E27FC236}">
                      <a16:creationId xmlns:a16="http://schemas.microsoft.com/office/drawing/2014/main" id="{BC22357C-1B49-FD47-A8E1-4EE9363277E0}"/>
                    </a:ext>
                  </a:extLst>
                </p:cNvPr>
                <p:cNvCxnSpPr/>
                <p:nvPr/>
              </p:nvCxnSpPr>
              <p:spPr>
                <a:xfrm>
                  <a:off x="4128205" y="3719558"/>
                  <a:ext cx="0" cy="111431"/>
                </a:xfrm>
                <a:prstGeom prst="line">
                  <a:avLst/>
                </a:prstGeom>
                <a:noFill/>
                <a:ln w="6350" cap="flat" cmpd="sng" algn="ctr">
                  <a:solidFill>
                    <a:srgbClr val="000000"/>
                  </a:solidFill>
                  <a:prstDash val="solid"/>
                </a:ln>
                <a:effectLst/>
              </p:spPr>
            </p:cxnSp>
          </p:grpSp>
          <p:sp>
            <p:nvSpPr>
              <p:cNvPr id="940" name="Rectangle 939">
                <a:extLst>
                  <a:ext uri="{FF2B5EF4-FFF2-40B4-BE49-F238E27FC236}">
                    <a16:creationId xmlns:a16="http://schemas.microsoft.com/office/drawing/2014/main" id="{8A75ED0D-201E-C349-9238-A2D94F02D3E1}"/>
                  </a:ext>
                </a:extLst>
              </p:cNvPr>
              <p:cNvSpPr/>
              <p:nvPr/>
            </p:nvSpPr>
            <p:spPr bwMode="auto">
              <a:xfrm>
                <a:off x="6553829" y="4551184"/>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941" name="Straight Connector 940">
                <a:extLst>
                  <a:ext uri="{FF2B5EF4-FFF2-40B4-BE49-F238E27FC236}">
                    <a16:creationId xmlns:a16="http://schemas.microsoft.com/office/drawing/2014/main" id="{690B7076-D7BF-A64B-A741-7A1AB99BC7BD}"/>
                  </a:ext>
                </a:extLst>
              </p:cNvPr>
              <p:cNvCxnSpPr/>
              <p:nvPr/>
            </p:nvCxnSpPr>
            <p:spPr bwMode="auto">
              <a:xfrm flipH="1">
                <a:off x="6547479" y="4001991"/>
                <a:ext cx="3175" cy="1452344"/>
              </a:xfrm>
              <a:prstGeom prst="line">
                <a:avLst/>
              </a:prstGeom>
              <a:noFill/>
              <a:ln w="3175" cap="flat" cmpd="sng" algn="ctr">
                <a:solidFill>
                  <a:srgbClr val="000000"/>
                </a:solidFill>
                <a:prstDash val="sysDash"/>
              </a:ln>
              <a:effectLst/>
            </p:spPr>
          </p:cxnSp>
          <p:grpSp>
            <p:nvGrpSpPr>
              <p:cNvPr id="942" name="Group 622">
                <a:extLst>
                  <a:ext uri="{FF2B5EF4-FFF2-40B4-BE49-F238E27FC236}">
                    <a16:creationId xmlns:a16="http://schemas.microsoft.com/office/drawing/2014/main" id="{536C1E87-C19D-B549-A398-BDAA53318FF3}"/>
                  </a:ext>
                </a:extLst>
              </p:cNvPr>
              <p:cNvGrpSpPr>
                <a:grpSpLocks/>
              </p:cNvGrpSpPr>
              <p:nvPr/>
            </p:nvGrpSpPr>
            <p:grpSpPr bwMode="auto">
              <a:xfrm>
                <a:off x="6549992" y="3836935"/>
                <a:ext cx="503828" cy="248485"/>
                <a:chOff x="2183302" y="1564542"/>
                <a:chExt cx="1200154" cy="440314"/>
              </a:xfrm>
            </p:grpSpPr>
            <p:sp>
              <p:nvSpPr>
                <p:cNvPr id="943" name="Oval 942">
                  <a:extLst>
                    <a:ext uri="{FF2B5EF4-FFF2-40B4-BE49-F238E27FC236}">
                      <a16:creationId xmlns:a16="http://schemas.microsoft.com/office/drawing/2014/main" id="{2FA609ED-2E63-804A-8736-890A528B12F8}"/>
                    </a:ext>
                  </a:extLst>
                </p:cNvPr>
                <p:cNvSpPr/>
                <p:nvPr/>
              </p:nvSpPr>
              <p:spPr bwMode="auto">
                <a:xfrm flipV="1">
                  <a:off x="2188662" y="1691075"/>
                  <a:ext cx="1194966" cy="315014"/>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4" name="Rectangle 943">
                  <a:extLst>
                    <a:ext uri="{FF2B5EF4-FFF2-40B4-BE49-F238E27FC236}">
                      <a16:creationId xmlns:a16="http://schemas.microsoft.com/office/drawing/2014/main" id="{355D3E63-F907-0E45-8C46-4E02D5408E65}"/>
                    </a:ext>
                  </a:extLst>
                </p:cNvPr>
                <p:cNvSpPr/>
                <p:nvPr/>
              </p:nvSpPr>
              <p:spPr bwMode="auto">
                <a:xfrm>
                  <a:off x="2184879" y="1736077"/>
                  <a:ext cx="1198749" cy="11250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45" name="Oval 944">
                  <a:extLst>
                    <a:ext uri="{FF2B5EF4-FFF2-40B4-BE49-F238E27FC236}">
                      <a16:creationId xmlns:a16="http://schemas.microsoft.com/office/drawing/2014/main" id="{575934DF-B322-274A-92BC-3407CBF59474}"/>
                    </a:ext>
                  </a:extLst>
                </p:cNvPr>
                <p:cNvSpPr>
                  <a:spLocks noChangeArrowheads="1"/>
                </p:cNvSpPr>
                <p:nvPr/>
              </p:nvSpPr>
              <p:spPr bwMode="auto">
                <a:xfrm flipV="1">
                  <a:off x="2184879" y="1564508"/>
                  <a:ext cx="1194966" cy="315014"/>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46" name="Freeform 945">
                  <a:extLst>
                    <a:ext uri="{FF2B5EF4-FFF2-40B4-BE49-F238E27FC236}">
                      <a16:creationId xmlns:a16="http://schemas.microsoft.com/office/drawing/2014/main" id="{CBF18B9D-FBE2-C54E-A32D-C409E6C62912}"/>
                    </a:ext>
                  </a:extLst>
                </p:cNvPr>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E96DBFA6-2771-A54D-B845-79612A3939C1}"/>
                    </a:ext>
                  </a:extLst>
                </p:cNvPr>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8" name="Freeform 947">
                  <a:extLst>
                    <a:ext uri="{FF2B5EF4-FFF2-40B4-BE49-F238E27FC236}">
                      <a16:creationId xmlns:a16="http://schemas.microsoft.com/office/drawing/2014/main" id="{02B4EA66-7954-AA46-ABFF-843F0F913933}"/>
                    </a:ext>
                  </a:extLst>
                </p:cNvPr>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9" name="Freeform 948">
                  <a:extLst>
                    <a:ext uri="{FF2B5EF4-FFF2-40B4-BE49-F238E27FC236}">
                      <a16:creationId xmlns:a16="http://schemas.microsoft.com/office/drawing/2014/main" id="{F20F445F-471B-7448-AAA1-96643F81BE1A}"/>
                    </a:ext>
                  </a:extLst>
                </p:cNvPr>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50" name="Straight Connector 949">
                  <a:extLst>
                    <a:ext uri="{FF2B5EF4-FFF2-40B4-BE49-F238E27FC236}">
                      <a16:creationId xmlns:a16="http://schemas.microsoft.com/office/drawing/2014/main" id="{4BDF3FD2-413B-0D4C-9A59-50D44FBEA121}"/>
                    </a:ext>
                  </a:extLst>
                </p:cNvPr>
                <p:cNvCxnSpPr>
                  <a:cxnSpLocks noChangeShapeType="1"/>
                  <a:endCxn id="945" idx="2"/>
                </p:cNvCxnSpPr>
                <p:nvPr/>
              </p:nvCxnSpPr>
              <p:spPr bwMode="auto">
                <a:xfrm flipH="1" flipV="1">
                  <a:off x="2184879" y="1722015"/>
                  <a:ext cx="3783" cy="12094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1" name="Straight Connector 950">
                  <a:extLst>
                    <a:ext uri="{FF2B5EF4-FFF2-40B4-BE49-F238E27FC236}">
                      <a16:creationId xmlns:a16="http://schemas.microsoft.com/office/drawing/2014/main" id="{71DA60AE-C589-FA44-94AB-B21A49C15239}"/>
                    </a:ext>
                  </a:extLst>
                </p:cNvPr>
                <p:cNvCxnSpPr>
                  <a:cxnSpLocks noChangeShapeType="1"/>
                </p:cNvCxnSpPr>
                <p:nvPr/>
              </p:nvCxnSpPr>
              <p:spPr bwMode="auto">
                <a:xfrm flipH="1" flipV="1">
                  <a:off x="3379845" y="1730452"/>
                  <a:ext cx="3783" cy="12094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1037" name="Group 1036">
            <a:extLst>
              <a:ext uri="{FF2B5EF4-FFF2-40B4-BE49-F238E27FC236}">
                <a16:creationId xmlns:a16="http://schemas.microsoft.com/office/drawing/2014/main" id="{B91F629B-CF25-F443-9115-62469DD7E55B}"/>
              </a:ext>
            </a:extLst>
          </p:cNvPr>
          <p:cNvGrpSpPr>
            <a:grpSpLocks/>
          </p:cNvGrpSpPr>
          <p:nvPr/>
        </p:nvGrpSpPr>
        <p:grpSpPr bwMode="auto">
          <a:xfrm>
            <a:off x="4130530" y="2423492"/>
            <a:ext cx="4416425" cy="2314575"/>
            <a:chOff x="2381956" y="2435173"/>
            <a:chExt cx="4415330" cy="2315048"/>
          </a:xfrm>
        </p:grpSpPr>
        <p:sp>
          <p:nvSpPr>
            <p:cNvPr id="1038" name="Freeform 1037">
              <a:extLst>
                <a:ext uri="{FF2B5EF4-FFF2-40B4-BE49-F238E27FC236}">
                  <a16:creationId xmlns:a16="http://schemas.microsoft.com/office/drawing/2014/main" id="{9766E8B3-28C0-B742-8340-745064581E4E}"/>
                </a:ext>
              </a:extLst>
            </p:cNvPr>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Gill Sans MT"/>
                <a:ea typeface="+mn-ea"/>
                <a:cs typeface="+mn-cs"/>
              </a:endParaRPr>
            </a:p>
          </p:txBody>
        </p:sp>
        <p:sp>
          <p:nvSpPr>
            <p:cNvPr id="1039" name="Freeform 1038">
              <a:extLst>
                <a:ext uri="{FF2B5EF4-FFF2-40B4-BE49-F238E27FC236}">
                  <a16:creationId xmlns:a16="http://schemas.microsoft.com/office/drawing/2014/main" id="{CDF62C6F-3C23-F349-9A9F-804273D0BA51}"/>
                </a:ext>
              </a:extLst>
            </p:cNvPr>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MT"/>
                <a:ea typeface="+mn-ea"/>
                <a:cs typeface="+mn-cs"/>
              </a:endParaRPr>
            </a:p>
          </p:txBody>
        </p:sp>
        <p:cxnSp>
          <p:nvCxnSpPr>
            <p:cNvPr id="1040" name="Straight Arrow Connector 1039">
              <a:extLst>
                <a:ext uri="{FF2B5EF4-FFF2-40B4-BE49-F238E27FC236}">
                  <a16:creationId xmlns:a16="http://schemas.microsoft.com/office/drawing/2014/main" id="{497E72DF-A12C-4044-A2D6-B881FE41D269}"/>
                </a:ext>
              </a:extLst>
            </p:cNvPr>
            <p:cNvCxnSpPr/>
            <p:nvPr/>
          </p:nvCxnSpPr>
          <p:spPr>
            <a:xfrm flipV="1">
              <a:off x="5791061" y="2687638"/>
              <a:ext cx="7936" cy="2062583"/>
            </a:xfrm>
            <a:prstGeom prst="straightConnector1">
              <a:avLst/>
            </a:prstGeom>
            <a:noFill/>
            <a:ln w="31750" cap="flat" cmpd="sng" algn="ctr">
              <a:solidFill>
                <a:srgbClr val="CC0000"/>
              </a:solidFill>
              <a:prstDash val="solid"/>
              <a:headEnd type="triangle"/>
              <a:tailEnd type="triangle"/>
            </a:ln>
            <a:effectLst/>
          </p:spPr>
        </p:cxnSp>
        <p:cxnSp>
          <p:nvCxnSpPr>
            <p:cNvPr id="1041" name="Straight Arrow Connector 1040">
              <a:extLst>
                <a:ext uri="{FF2B5EF4-FFF2-40B4-BE49-F238E27FC236}">
                  <a16:creationId xmlns:a16="http://schemas.microsoft.com/office/drawing/2014/main" id="{EF8C79E1-BE27-8F43-B34B-79F8C5338E4E}"/>
                </a:ext>
              </a:extLst>
            </p:cNvPr>
            <p:cNvCxnSpPr/>
            <p:nvPr/>
          </p:nvCxnSpPr>
          <p:spPr>
            <a:xfrm flipV="1">
              <a:off x="4599144" y="2708279"/>
              <a:ext cx="17458" cy="2037179"/>
            </a:xfrm>
            <a:prstGeom prst="straightConnector1">
              <a:avLst/>
            </a:prstGeom>
            <a:noFill/>
            <a:ln w="31750" cap="flat" cmpd="sng" algn="ctr">
              <a:solidFill>
                <a:srgbClr val="CC0000"/>
              </a:solidFill>
              <a:prstDash val="solid"/>
              <a:headEnd type="triangle"/>
              <a:tailEnd type="triangle"/>
            </a:ln>
            <a:effectLst/>
          </p:spPr>
        </p:cxnSp>
        <p:cxnSp>
          <p:nvCxnSpPr>
            <p:cNvPr id="1042" name="Straight Arrow Connector 1041">
              <a:extLst>
                <a:ext uri="{FF2B5EF4-FFF2-40B4-BE49-F238E27FC236}">
                  <a16:creationId xmlns:a16="http://schemas.microsoft.com/office/drawing/2014/main" id="{4B55563F-765E-CC4D-92B4-D17FBE1B08A6}"/>
                </a:ext>
              </a:extLst>
            </p:cNvPr>
            <p:cNvCxnSpPr/>
            <p:nvPr/>
          </p:nvCxnSpPr>
          <p:spPr>
            <a:xfrm flipH="1" flipV="1">
              <a:off x="3807178" y="2762265"/>
              <a:ext cx="9523" cy="1983193"/>
            </a:xfrm>
            <a:prstGeom prst="straightConnector1">
              <a:avLst/>
            </a:prstGeom>
            <a:noFill/>
            <a:ln w="31750" cap="flat" cmpd="sng" algn="ctr">
              <a:solidFill>
                <a:srgbClr val="CC0000"/>
              </a:solidFill>
              <a:prstDash val="solid"/>
              <a:headEnd type="triangle"/>
              <a:tailEnd type="triangle"/>
            </a:ln>
            <a:effectLst/>
          </p:spPr>
        </p:cxnSp>
      </p:grpSp>
      <p:grpSp>
        <p:nvGrpSpPr>
          <p:cNvPr id="1043" name="Group 1042">
            <a:extLst>
              <a:ext uri="{FF2B5EF4-FFF2-40B4-BE49-F238E27FC236}">
                <a16:creationId xmlns:a16="http://schemas.microsoft.com/office/drawing/2014/main" id="{B5756541-DE04-D343-ADA3-E578917497B6}"/>
              </a:ext>
            </a:extLst>
          </p:cNvPr>
          <p:cNvGrpSpPr>
            <a:grpSpLocks/>
          </p:cNvGrpSpPr>
          <p:nvPr/>
        </p:nvGrpSpPr>
        <p:grpSpPr bwMode="auto">
          <a:xfrm>
            <a:off x="3805093" y="4634880"/>
            <a:ext cx="4957762" cy="693737"/>
            <a:chOff x="2055070" y="4690247"/>
            <a:chExt cx="4956877" cy="694339"/>
          </a:xfrm>
        </p:grpSpPr>
        <p:grpSp>
          <p:nvGrpSpPr>
            <p:cNvPr id="1044" name="Group 554">
              <a:extLst>
                <a:ext uri="{FF2B5EF4-FFF2-40B4-BE49-F238E27FC236}">
                  <a16:creationId xmlns:a16="http://schemas.microsoft.com/office/drawing/2014/main" id="{368CBAA7-B3CD-B447-8953-FE800957AF6D}"/>
                </a:ext>
              </a:extLst>
            </p:cNvPr>
            <p:cNvGrpSpPr>
              <a:grpSpLocks/>
            </p:cNvGrpSpPr>
            <p:nvPr/>
          </p:nvGrpSpPr>
          <p:grpSpPr bwMode="auto">
            <a:xfrm>
              <a:off x="3605320" y="5055434"/>
              <a:ext cx="430131" cy="329152"/>
              <a:chOff x="2931664" y="3912603"/>
              <a:chExt cx="430450" cy="329314"/>
            </a:xfrm>
          </p:grpSpPr>
          <p:sp>
            <p:nvSpPr>
              <p:cNvPr id="1065" name="Rectangle 1064">
                <a:extLst>
                  <a:ext uri="{FF2B5EF4-FFF2-40B4-BE49-F238E27FC236}">
                    <a16:creationId xmlns:a16="http://schemas.microsoft.com/office/drawing/2014/main" id="{C71DD82B-ED54-9D40-848F-40B6802EC749}"/>
                  </a:ext>
                </a:extLst>
              </p:cNvPr>
              <p:cNvSpPr/>
              <p:nvPr/>
            </p:nvSpPr>
            <p:spPr>
              <a:xfrm>
                <a:off x="2936890" y="3912858"/>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66" name="Straight Connector 1065">
                <a:extLst>
                  <a:ext uri="{FF2B5EF4-FFF2-40B4-BE49-F238E27FC236}">
                    <a16:creationId xmlns:a16="http://schemas.microsoft.com/office/drawing/2014/main" id="{5A2CCD06-A52B-594C-895E-DE5616109835}"/>
                  </a:ext>
                </a:extLst>
              </p:cNvPr>
              <p:cNvCxnSpPr/>
              <p:nvPr/>
            </p:nvCxnSpPr>
            <p:spPr>
              <a:xfrm>
                <a:off x="2932124" y="4005058"/>
                <a:ext cx="425689" cy="0"/>
              </a:xfrm>
              <a:prstGeom prst="line">
                <a:avLst/>
              </a:prstGeom>
              <a:noFill/>
              <a:ln w="3175" cap="flat" cmpd="sng" algn="ctr">
                <a:solidFill>
                  <a:srgbClr val="CC0000"/>
                </a:solidFill>
                <a:prstDash val="solid"/>
              </a:ln>
              <a:effectLst/>
            </p:spPr>
          </p:cxnSp>
          <p:cxnSp>
            <p:nvCxnSpPr>
              <p:cNvPr id="1067" name="Straight Connector 1066">
                <a:extLst>
                  <a:ext uri="{FF2B5EF4-FFF2-40B4-BE49-F238E27FC236}">
                    <a16:creationId xmlns:a16="http://schemas.microsoft.com/office/drawing/2014/main" id="{CAE78986-A47E-684D-AC0D-81B0C9B79A88}"/>
                  </a:ext>
                </a:extLst>
              </p:cNvPr>
              <p:cNvCxnSpPr/>
              <p:nvPr/>
            </p:nvCxnSpPr>
            <p:spPr>
              <a:xfrm>
                <a:off x="2932124" y="4068645"/>
                <a:ext cx="425689" cy="0"/>
              </a:xfrm>
              <a:prstGeom prst="line">
                <a:avLst/>
              </a:prstGeom>
              <a:noFill/>
              <a:ln w="3175" cap="flat" cmpd="sng" algn="ctr">
                <a:solidFill>
                  <a:srgbClr val="CC0000"/>
                </a:solidFill>
                <a:prstDash val="solid"/>
              </a:ln>
              <a:effectLst/>
            </p:spPr>
          </p:cxnSp>
          <p:cxnSp>
            <p:nvCxnSpPr>
              <p:cNvPr id="1068" name="Straight Connector 1067">
                <a:extLst>
                  <a:ext uri="{FF2B5EF4-FFF2-40B4-BE49-F238E27FC236}">
                    <a16:creationId xmlns:a16="http://schemas.microsoft.com/office/drawing/2014/main" id="{CEA4CB24-3526-B94F-BDC2-D6FC123FF46E}"/>
                  </a:ext>
                </a:extLst>
              </p:cNvPr>
              <p:cNvCxnSpPr>
                <a:stCxn id="1065" idx="2"/>
              </p:cNvCxnSpPr>
              <p:nvPr/>
            </p:nvCxnSpPr>
            <p:spPr>
              <a:xfrm flipH="1" flipV="1">
                <a:off x="3148146" y="4005058"/>
                <a:ext cx="1589" cy="236859"/>
              </a:xfrm>
              <a:prstGeom prst="line">
                <a:avLst/>
              </a:prstGeom>
              <a:noFill/>
              <a:ln w="3175" cap="flat" cmpd="sng" algn="ctr">
                <a:solidFill>
                  <a:srgbClr val="CC0000"/>
                </a:solidFill>
                <a:prstDash val="solid"/>
              </a:ln>
              <a:effectLst/>
            </p:spPr>
          </p:cxnSp>
        </p:grpSp>
        <p:grpSp>
          <p:nvGrpSpPr>
            <p:cNvPr id="1045" name="Group 582">
              <a:extLst>
                <a:ext uri="{FF2B5EF4-FFF2-40B4-BE49-F238E27FC236}">
                  <a16:creationId xmlns:a16="http://schemas.microsoft.com/office/drawing/2014/main" id="{813A6CA3-90B1-754D-8C2A-B486DE6440EC}"/>
                </a:ext>
              </a:extLst>
            </p:cNvPr>
            <p:cNvGrpSpPr>
              <a:grpSpLocks/>
            </p:cNvGrpSpPr>
            <p:nvPr/>
          </p:nvGrpSpPr>
          <p:grpSpPr bwMode="auto">
            <a:xfrm>
              <a:off x="4387957" y="5055368"/>
              <a:ext cx="430131" cy="329152"/>
              <a:chOff x="2931664" y="3912603"/>
              <a:chExt cx="430450" cy="329314"/>
            </a:xfrm>
          </p:grpSpPr>
          <p:sp>
            <p:nvSpPr>
              <p:cNvPr id="1061" name="Rectangle 1060">
                <a:extLst>
                  <a:ext uri="{FF2B5EF4-FFF2-40B4-BE49-F238E27FC236}">
                    <a16:creationId xmlns:a16="http://schemas.microsoft.com/office/drawing/2014/main" id="{CDA497B5-1F53-4B4A-B52C-8AF25ACDEA7D}"/>
                  </a:ext>
                </a:extLst>
              </p:cNvPr>
              <p:cNvSpPr/>
              <p:nvPr/>
            </p:nvSpPr>
            <p:spPr>
              <a:xfrm>
                <a:off x="2936750" y="3912924"/>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62" name="Straight Connector 1061">
                <a:extLst>
                  <a:ext uri="{FF2B5EF4-FFF2-40B4-BE49-F238E27FC236}">
                    <a16:creationId xmlns:a16="http://schemas.microsoft.com/office/drawing/2014/main" id="{1FEFA7AF-47D6-9044-B6BA-FCC567BC9B9F}"/>
                  </a:ext>
                </a:extLst>
              </p:cNvPr>
              <p:cNvCxnSpPr/>
              <p:nvPr/>
            </p:nvCxnSpPr>
            <p:spPr>
              <a:xfrm>
                <a:off x="2931985" y="4005125"/>
                <a:ext cx="425689" cy="0"/>
              </a:xfrm>
              <a:prstGeom prst="line">
                <a:avLst/>
              </a:prstGeom>
              <a:noFill/>
              <a:ln w="3175" cap="flat" cmpd="sng" algn="ctr">
                <a:solidFill>
                  <a:srgbClr val="CC0000"/>
                </a:solidFill>
                <a:prstDash val="solid"/>
              </a:ln>
              <a:effectLst/>
            </p:spPr>
          </p:cxnSp>
          <p:cxnSp>
            <p:nvCxnSpPr>
              <p:cNvPr id="1063" name="Straight Connector 1062">
                <a:extLst>
                  <a:ext uri="{FF2B5EF4-FFF2-40B4-BE49-F238E27FC236}">
                    <a16:creationId xmlns:a16="http://schemas.microsoft.com/office/drawing/2014/main" id="{F2F3585A-E53E-A040-84F7-9123881B9F28}"/>
                  </a:ext>
                </a:extLst>
              </p:cNvPr>
              <p:cNvCxnSpPr/>
              <p:nvPr/>
            </p:nvCxnSpPr>
            <p:spPr>
              <a:xfrm>
                <a:off x="2931985" y="4068711"/>
                <a:ext cx="425689" cy="0"/>
              </a:xfrm>
              <a:prstGeom prst="line">
                <a:avLst/>
              </a:prstGeom>
              <a:noFill/>
              <a:ln w="3175" cap="flat" cmpd="sng" algn="ctr">
                <a:solidFill>
                  <a:srgbClr val="CC0000"/>
                </a:solidFill>
                <a:prstDash val="solid"/>
              </a:ln>
              <a:effectLst/>
            </p:spPr>
          </p:cxnSp>
          <p:cxnSp>
            <p:nvCxnSpPr>
              <p:cNvPr id="1064" name="Straight Connector 1063">
                <a:extLst>
                  <a:ext uri="{FF2B5EF4-FFF2-40B4-BE49-F238E27FC236}">
                    <a16:creationId xmlns:a16="http://schemas.microsoft.com/office/drawing/2014/main" id="{F72283CD-AFD3-8E4E-9857-F6D589080734}"/>
                  </a:ext>
                </a:extLst>
              </p:cNvPr>
              <p:cNvCxnSpPr>
                <a:stCxn id="1061" idx="2"/>
              </p:cNvCxnSpPr>
              <p:nvPr/>
            </p:nvCxnSpPr>
            <p:spPr>
              <a:xfrm flipH="1" flipV="1">
                <a:off x="3148007" y="4005125"/>
                <a:ext cx="1588" cy="236859"/>
              </a:xfrm>
              <a:prstGeom prst="line">
                <a:avLst/>
              </a:prstGeom>
              <a:noFill/>
              <a:ln w="3175" cap="flat" cmpd="sng" algn="ctr">
                <a:solidFill>
                  <a:srgbClr val="CC0000"/>
                </a:solidFill>
                <a:prstDash val="solid"/>
              </a:ln>
              <a:effectLst/>
            </p:spPr>
          </p:cxnSp>
        </p:grpSp>
        <p:grpSp>
          <p:nvGrpSpPr>
            <p:cNvPr id="1046" name="Group 609">
              <a:extLst>
                <a:ext uri="{FF2B5EF4-FFF2-40B4-BE49-F238E27FC236}">
                  <a16:creationId xmlns:a16="http://schemas.microsoft.com/office/drawing/2014/main" id="{89D38A41-C0E7-004E-889C-35371BDB4904}"/>
                </a:ext>
              </a:extLst>
            </p:cNvPr>
            <p:cNvGrpSpPr>
              <a:grpSpLocks/>
            </p:cNvGrpSpPr>
            <p:nvPr/>
          </p:nvGrpSpPr>
          <p:grpSpPr bwMode="auto">
            <a:xfrm>
              <a:off x="5591804" y="5053093"/>
              <a:ext cx="430212" cy="328614"/>
              <a:chOff x="2932186" y="3913304"/>
              <a:chExt cx="430531" cy="328775"/>
            </a:xfrm>
          </p:grpSpPr>
          <p:sp>
            <p:nvSpPr>
              <p:cNvPr id="1057" name="Rectangle 1056">
                <a:extLst>
                  <a:ext uri="{FF2B5EF4-FFF2-40B4-BE49-F238E27FC236}">
                    <a16:creationId xmlns:a16="http://schemas.microsoft.com/office/drawing/2014/main" id="{7E038D77-DD73-D34F-AE34-D667F6E9B9F0}"/>
                  </a:ext>
                </a:extLst>
              </p:cNvPr>
              <p:cNvSpPr/>
              <p:nvPr/>
            </p:nvSpPr>
            <p:spPr>
              <a:xfrm>
                <a:off x="2936535" y="3912722"/>
                <a:ext cx="425689" cy="329058"/>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58" name="Straight Connector 1057">
                <a:extLst>
                  <a:ext uri="{FF2B5EF4-FFF2-40B4-BE49-F238E27FC236}">
                    <a16:creationId xmlns:a16="http://schemas.microsoft.com/office/drawing/2014/main" id="{D2968903-9149-5948-9F49-8F05AE95D6F0}"/>
                  </a:ext>
                </a:extLst>
              </p:cNvPr>
              <p:cNvCxnSpPr/>
              <p:nvPr/>
            </p:nvCxnSpPr>
            <p:spPr>
              <a:xfrm>
                <a:off x="2931771" y="4004922"/>
                <a:ext cx="425689" cy="0"/>
              </a:xfrm>
              <a:prstGeom prst="line">
                <a:avLst/>
              </a:prstGeom>
              <a:noFill/>
              <a:ln w="3175" cap="flat" cmpd="sng" algn="ctr">
                <a:solidFill>
                  <a:srgbClr val="CC0000"/>
                </a:solidFill>
                <a:prstDash val="solid"/>
              </a:ln>
              <a:effectLst/>
            </p:spPr>
          </p:cxnSp>
          <p:cxnSp>
            <p:nvCxnSpPr>
              <p:cNvPr id="1059" name="Straight Connector 1058">
                <a:extLst>
                  <a:ext uri="{FF2B5EF4-FFF2-40B4-BE49-F238E27FC236}">
                    <a16:creationId xmlns:a16="http://schemas.microsoft.com/office/drawing/2014/main" id="{6B45A1AF-6B67-DD42-AEDE-F73D064563E4}"/>
                  </a:ext>
                </a:extLst>
              </p:cNvPr>
              <p:cNvCxnSpPr/>
              <p:nvPr/>
            </p:nvCxnSpPr>
            <p:spPr>
              <a:xfrm>
                <a:off x="2931771" y="4068509"/>
                <a:ext cx="425689" cy="0"/>
              </a:xfrm>
              <a:prstGeom prst="line">
                <a:avLst/>
              </a:prstGeom>
              <a:noFill/>
              <a:ln w="3175" cap="flat" cmpd="sng" algn="ctr">
                <a:solidFill>
                  <a:srgbClr val="CC0000"/>
                </a:solidFill>
                <a:prstDash val="solid"/>
              </a:ln>
              <a:effectLst/>
            </p:spPr>
          </p:cxnSp>
          <p:cxnSp>
            <p:nvCxnSpPr>
              <p:cNvPr id="1060" name="Straight Connector 1059">
                <a:extLst>
                  <a:ext uri="{FF2B5EF4-FFF2-40B4-BE49-F238E27FC236}">
                    <a16:creationId xmlns:a16="http://schemas.microsoft.com/office/drawing/2014/main" id="{0FF66FC3-DA6A-CB44-8117-4648AAEC93ED}"/>
                  </a:ext>
                </a:extLst>
              </p:cNvPr>
              <p:cNvCxnSpPr>
                <a:stCxn id="1057" idx="2"/>
              </p:cNvCxnSpPr>
              <p:nvPr/>
            </p:nvCxnSpPr>
            <p:spPr>
              <a:xfrm flipH="1" flipV="1">
                <a:off x="3147792" y="4004922"/>
                <a:ext cx="1588" cy="236858"/>
              </a:xfrm>
              <a:prstGeom prst="line">
                <a:avLst/>
              </a:prstGeom>
              <a:noFill/>
              <a:ln w="3175" cap="flat" cmpd="sng" algn="ctr">
                <a:solidFill>
                  <a:srgbClr val="CC0000"/>
                </a:solidFill>
                <a:prstDash val="solid"/>
              </a:ln>
              <a:effectLst/>
            </p:spPr>
          </p:cxnSp>
        </p:grpSp>
        <p:grpSp>
          <p:nvGrpSpPr>
            <p:cNvPr id="1047" name="Group 636">
              <a:extLst>
                <a:ext uri="{FF2B5EF4-FFF2-40B4-BE49-F238E27FC236}">
                  <a16:creationId xmlns:a16="http://schemas.microsoft.com/office/drawing/2014/main" id="{6DF58C37-21E3-AF4F-B080-530FD985E91D}"/>
                </a:ext>
              </a:extLst>
            </p:cNvPr>
            <p:cNvGrpSpPr>
              <a:grpSpLocks/>
            </p:cNvGrpSpPr>
            <p:nvPr/>
          </p:nvGrpSpPr>
          <p:grpSpPr bwMode="auto">
            <a:xfrm>
              <a:off x="6581816" y="5045656"/>
              <a:ext cx="430131" cy="329465"/>
              <a:chOff x="2931664" y="3912603"/>
              <a:chExt cx="430450" cy="329314"/>
            </a:xfrm>
          </p:grpSpPr>
          <p:sp>
            <p:nvSpPr>
              <p:cNvPr id="1053" name="Rectangle 1052">
                <a:extLst>
                  <a:ext uri="{FF2B5EF4-FFF2-40B4-BE49-F238E27FC236}">
                    <a16:creationId xmlns:a16="http://schemas.microsoft.com/office/drawing/2014/main" id="{F4182402-0285-CD46-9828-6534BE97D257}"/>
                  </a:ext>
                </a:extLst>
              </p:cNvPr>
              <p:cNvSpPr/>
              <p:nvPr/>
            </p:nvSpPr>
            <p:spPr>
              <a:xfrm>
                <a:off x="2936425" y="3913102"/>
                <a:ext cx="425689" cy="328747"/>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54" name="Straight Connector 1053">
                <a:extLst>
                  <a:ext uri="{FF2B5EF4-FFF2-40B4-BE49-F238E27FC236}">
                    <a16:creationId xmlns:a16="http://schemas.microsoft.com/office/drawing/2014/main" id="{D14A7BEB-C638-0A47-B8DE-352AFA82413E}"/>
                  </a:ext>
                </a:extLst>
              </p:cNvPr>
              <p:cNvCxnSpPr/>
              <p:nvPr/>
            </p:nvCxnSpPr>
            <p:spPr>
              <a:xfrm>
                <a:off x="2931660" y="4005215"/>
                <a:ext cx="425689" cy="0"/>
              </a:xfrm>
              <a:prstGeom prst="line">
                <a:avLst/>
              </a:prstGeom>
              <a:noFill/>
              <a:ln w="3175" cap="flat" cmpd="sng" algn="ctr">
                <a:solidFill>
                  <a:srgbClr val="CC0000"/>
                </a:solidFill>
                <a:prstDash val="solid"/>
              </a:ln>
              <a:effectLst/>
            </p:spPr>
          </p:cxnSp>
          <p:cxnSp>
            <p:nvCxnSpPr>
              <p:cNvPr id="1055" name="Straight Connector 1054">
                <a:extLst>
                  <a:ext uri="{FF2B5EF4-FFF2-40B4-BE49-F238E27FC236}">
                    <a16:creationId xmlns:a16="http://schemas.microsoft.com/office/drawing/2014/main" id="{F02DD2C2-E65E-7E4C-B479-635D130D51D4}"/>
                  </a:ext>
                </a:extLst>
              </p:cNvPr>
              <p:cNvCxnSpPr/>
              <p:nvPr/>
            </p:nvCxnSpPr>
            <p:spPr>
              <a:xfrm>
                <a:off x="2931660" y="4067152"/>
                <a:ext cx="425689" cy="0"/>
              </a:xfrm>
              <a:prstGeom prst="line">
                <a:avLst/>
              </a:prstGeom>
              <a:noFill/>
              <a:ln w="3175" cap="flat" cmpd="sng" algn="ctr">
                <a:solidFill>
                  <a:srgbClr val="CC0000"/>
                </a:solidFill>
                <a:prstDash val="solid"/>
              </a:ln>
              <a:effectLst/>
            </p:spPr>
          </p:cxnSp>
          <p:cxnSp>
            <p:nvCxnSpPr>
              <p:cNvPr id="1056" name="Straight Connector 1055">
                <a:extLst>
                  <a:ext uri="{FF2B5EF4-FFF2-40B4-BE49-F238E27FC236}">
                    <a16:creationId xmlns:a16="http://schemas.microsoft.com/office/drawing/2014/main" id="{01A054F6-D6ED-F249-8703-213FDF32A722}"/>
                  </a:ext>
                </a:extLst>
              </p:cNvPr>
              <p:cNvCxnSpPr>
                <a:stCxn id="1053" idx="2"/>
              </p:cNvCxnSpPr>
              <p:nvPr/>
            </p:nvCxnSpPr>
            <p:spPr>
              <a:xfrm flipH="1" flipV="1">
                <a:off x="3147681" y="4005215"/>
                <a:ext cx="1588" cy="236634"/>
              </a:xfrm>
              <a:prstGeom prst="line">
                <a:avLst/>
              </a:prstGeom>
              <a:noFill/>
              <a:ln w="3175" cap="flat" cmpd="sng" algn="ctr">
                <a:solidFill>
                  <a:srgbClr val="CC0000"/>
                </a:solidFill>
                <a:prstDash val="solid"/>
              </a:ln>
              <a:effectLst/>
            </p:spPr>
          </p:cxnSp>
        </p:grpSp>
        <p:grpSp>
          <p:nvGrpSpPr>
            <p:cNvPr id="1048" name="Group 554">
              <a:extLst>
                <a:ext uri="{FF2B5EF4-FFF2-40B4-BE49-F238E27FC236}">
                  <a16:creationId xmlns:a16="http://schemas.microsoft.com/office/drawing/2014/main" id="{BAA5C424-578C-0343-914E-B5BD57101FDC}"/>
                </a:ext>
              </a:extLst>
            </p:cNvPr>
            <p:cNvGrpSpPr>
              <a:grpSpLocks/>
            </p:cNvGrpSpPr>
            <p:nvPr/>
          </p:nvGrpSpPr>
          <p:grpSpPr bwMode="auto">
            <a:xfrm>
              <a:off x="2055070" y="4690247"/>
              <a:ext cx="675320" cy="521222"/>
              <a:chOff x="2931664" y="3912603"/>
              <a:chExt cx="430450" cy="329314"/>
            </a:xfrm>
          </p:grpSpPr>
          <p:sp>
            <p:nvSpPr>
              <p:cNvPr id="1049" name="Rectangle 1048">
                <a:extLst>
                  <a:ext uri="{FF2B5EF4-FFF2-40B4-BE49-F238E27FC236}">
                    <a16:creationId xmlns:a16="http://schemas.microsoft.com/office/drawing/2014/main" id="{A0CDA39B-A97A-7842-8A3D-C53D637AE12E}"/>
                  </a:ext>
                </a:extLst>
              </p:cNvPr>
              <p:cNvSpPr/>
              <p:nvPr/>
            </p:nvSpPr>
            <p:spPr>
              <a:xfrm>
                <a:off x="2936722" y="3913607"/>
                <a:ext cx="425923" cy="32826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1050" name="Straight Connector 1049">
                <a:extLst>
                  <a:ext uri="{FF2B5EF4-FFF2-40B4-BE49-F238E27FC236}">
                    <a16:creationId xmlns:a16="http://schemas.microsoft.com/office/drawing/2014/main" id="{779BD574-9352-0A4A-AD81-3425C567CA59}"/>
                  </a:ext>
                </a:extLst>
              </p:cNvPr>
              <p:cNvCxnSpPr/>
              <p:nvPr/>
            </p:nvCxnSpPr>
            <p:spPr>
              <a:xfrm>
                <a:off x="2932675" y="4004959"/>
                <a:ext cx="424911" cy="0"/>
              </a:xfrm>
              <a:prstGeom prst="line">
                <a:avLst/>
              </a:prstGeom>
              <a:noFill/>
              <a:ln w="3175" cap="flat" cmpd="sng" algn="ctr">
                <a:solidFill>
                  <a:srgbClr val="CC0000"/>
                </a:solidFill>
                <a:prstDash val="solid"/>
              </a:ln>
              <a:effectLst/>
            </p:spPr>
          </p:cxnSp>
          <p:cxnSp>
            <p:nvCxnSpPr>
              <p:cNvPr id="1051" name="Straight Connector 1050">
                <a:extLst>
                  <a:ext uri="{FF2B5EF4-FFF2-40B4-BE49-F238E27FC236}">
                    <a16:creationId xmlns:a16="http://schemas.microsoft.com/office/drawing/2014/main" id="{E4722BD0-017E-9C4D-9B3E-BB2C34567D80}"/>
                  </a:ext>
                </a:extLst>
              </p:cNvPr>
              <p:cNvCxnSpPr/>
              <p:nvPr/>
            </p:nvCxnSpPr>
            <p:spPr>
              <a:xfrm>
                <a:off x="2932675" y="4069207"/>
                <a:ext cx="424911" cy="0"/>
              </a:xfrm>
              <a:prstGeom prst="line">
                <a:avLst/>
              </a:prstGeom>
              <a:noFill/>
              <a:ln w="3175" cap="flat" cmpd="sng" algn="ctr">
                <a:solidFill>
                  <a:srgbClr val="CC0000"/>
                </a:solidFill>
                <a:prstDash val="solid"/>
              </a:ln>
              <a:effectLst/>
            </p:spPr>
          </p:cxnSp>
          <p:cxnSp>
            <p:nvCxnSpPr>
              <p:cNvPr id="1052" name="Straight Connector 1051">
                <a:extLst>
                  <a:ext uri="{FF2B5EF4-FFF2-40B4-BE49-F238E27FC236}">
                    <a16:creationId xmlns:a16="http://schemas.microsoft.com/office/drawing/2014/main" id="{BA1C7D13-CACA-DE42-A4BD-9DF0691F3FA5}"/>
                  </a:ext>
                </a:extLst>
              </p:cNvPr>
              <p:cNvCxnSpPr>
                <a:stCxn id="1049" idx="2"/>
              </p:cNvCxnSpPr>
              <p:nvPr/>
            </p:nvCxnSpPr>
            <p:spPr>
              <a:xfrm flipH="1" flipV="1">
                <a:off x="3148166" y="4004959"/>
                <a:ext cx="1011" cy="236914"/>
              </a:xfrm>
              <a:prstGeom prst="line">
                <a:avLst/>
              </a:prstGeom>
              <a:noFill/>
              <a:ln w="3175" cap="flat" cmpd="sng" algn="ctr">
                <a:solidFill>
                  <a:srgbClr val="CC0000"/>
                </a:solidFill>
                <a:prstDash val="solid"/>
              </a:ln>
              <a:effectLst/>
            </p:spPr>
          </p:cxnSp>
        </p:grpSp>
      </p:grpSp>
      <p:grpSp>
        <p:nvGrpSpPr>
          <p:cNvPr id="1069" name="Group 347">
            <a:extLst>
              <a:ext uri="{FF2B5EF4-FFF2-40B4-BE49-F238E27FC236}">
                <a16:creationId xmlns:a16="http://schemas.microsoft.com/office/drawing/2014/main" id="{4D6C1728-73DE-F748-A0E0-11321B8F7571}"/>
              </a:ext>
            </a:extLst>
          </p:cNvPr>
          <p:cNvGrpSpPr>
            <a:grpSpLocks/>
          </p:cNvGrpSpPr>
          <p:nvPr/>
        </p:nvGrpSpPr>
        <p:grpSpPr bwMode="auto">
          <a:xfrm>
            <a:off x="7605568" y="5890592"/>
            <a:ext cx="588962" cy="242888"/>
            <a:chOff x="1871277" y="1576300"/>
            <a:chExt cx="1128371" cy="437861"/>
          </a:xfrm>
        </p:grpSpPr>
        <p:sp>
          <p:nvSpPr>
            <p:cNvPr id="1070" name="Oval 1069">
              <a:extLst>
                <a:ext uri="{FF2B5EF4-FFF2-40B4-BE49-F238E27FC236}">
                  <a16:creationId xmlns:a16="http://schemas.microsoft.com/office/drawing/2014/main" id="{BD0DE6BC-801F-2349-B339-2073DD002B17}"/>
                </a:ext>
              </a:extLst>
            </p:cNvPr>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1" name="Rectangle 1070">
              <a:extLst>
                <a:ext uri="{FF2B5EF4-FFF2-40B4-BE49-F238E27FC236}">
                  <a16:creationId xmlns:a16="http://schemas.microsoft.com/office/drawing/2014/main" id="{8006CA96-E3FA-9945-9B82-02259999272B}"/>
                </a:ext>
              </a:extLst>
            </p:cNvPr>
            <p:cNvSpPr/>
            <p:nvPr/>
          </p:nvSpPr>
          <p:spPr bwMode="auto">
            <a:xfrm>
              <a:off x="1871277" y="1739425"/>
              <a:ext cx="1128371" cy="11733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72" name="Oval 1071">
              <a:extLst>
                <a:ext uri="{FF2B5EF4-FFF2-40B4-BE49-F238E27FC236}">
                  <a16:creationId xmlns:a16="http://schemas.microsoft.com/office/drawing/2014/main" id="{AC968267-A70E-0B48-9B2B-F3F7549B2DF9}"/>
                </a:ext>
              </a:extLst>
            </p:cNvPr>
            <p:cNvSpPr>
              <a:spLocks noChangeArrowheads="1"/>
            </p:cNvSpPr>
            <p:nvPr/>
          </p:nvSpPr>
          <p:spPr bwMode="auto">
            <a:xfrm flipV="1">
              <a:off x="1871277" y="1576300"/>
              <a:ext cx="1125331" cy="320525"/>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3" name="Freeform 1072">
              <a:extLst>
                <a:ext uri="{FF2B5EF4-FFF2-40B4-BE49-F238E27FC236}">
                  <a16:creationId xmlns:a16="http://schemas.microsoft.com/office/drawing/2014/main" id="{3543F393-921B-2544-AAF2-81DE265DCA01}"/>
                </a:ext>
              </a:extLst>
            </p:cNvPr>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74" name="Freeform 1073">
              <a:extLst>
                <a:ext uri="{FF2B5EF4-FFF2-40B4-BE49-F238E27FC236}">
                  <a16:creationId xmlns:a16="http://schemas.microsoft.com/office/drawing/2014/main" id="{36A99124-4AE5-ED4F-A834-C0222885AECB}"/>
                </a:ext>
              </a:extLst>
            </p:cNvPr>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5" name="Freeform 1074">
              <a:extLst>
                <a:ext uri="{FF2B5EF4-FFF2-40B4-BE49-F238E27FC236}">
                  <a16:creationId xmlns:a16="http://schemas.microsoft.com/office/drawing/2014/main" id="{9CE3F7E2-B553-1E45-88FC-E2E1EC32F46A}"/>
                </a:ext>
              </a:extLst>
            </p:cNvPr>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6" name="Freeform 1075">
              <a:extLst>
                <a:ext uri="{FF2B5EF4-FFF2-40B4-BE49-F238E27FC236}">
                  <a16:creationId xmlns:a16="http://schemas.microsoft.com/office/drawing/2014/main" id="{D7BB9DED-4899-7649-AEBA-749DA452790C}"/>
                </a:ext>
              </a:extLst>
            </p:cNvPr>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77" name="Straight Connector 1076">
              <a:extLst>
                <a:ext uri="{FF2B5EF4-FFF2-40B4-BE49-F238E27FC236}">
                  <a16:creationId xmlns:a16="http://schemas.microsoft.com/office/drawing/2014/main" id="{E8965662-2E9A-0244-946F-4423CC691CFA}"/>
                </a:ext>
              </a:extLst>
            </p:cNvPr>
            <p:cNvCxnSpPr>
              <a:cxnSpLocks noChangeShapeType="1"/>
              <a:endCxn id="1072" idx="2"/>
            </p:cNvCxnSpPr>
            <p:nvPr/>
          </p:nvCxnSpPr>
          <p:spPr bwMode="auto">
            <a:xfrm flipH="1" flipV="1">
              <a:off x="1871277" y="1736563"/>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78" name="Straight Connector 1077">
              <a:extLst>
                <a:ext uri="{FF2B5EF4-FFF2-40B4-BE49-F238E27FC236}">
                  <a16:creationId xmlns:a16="http://schemas.microsoft.com/office/drawing/2014/main" id="{857BA7A2-209C-0B4F-9F2F-F5D9E12C5791}"/>
                </a:ext>
              </a:extLst>
            </p:cNvPr>
            <p:cNvCxnSpPr>
              <a:cxnSpLocks noChangeShapeType="1"/>
            </p:cNvCxnSpPr>
            <p:nvPr/>
          </p:nvCxnSpPr>
          <p:spPr bwMode="auto">
            <a:xfrm flipH="1" flipV="1">
              <a:off x="2996608" y="1733702"/>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79" name="Group 347">
            <a:extLst>
              <a:ext uri="{FF2B5EF4-FFF2-40B4-BE49-F238E27FC236}">
                <a16:creationId xmlns:a16="http://schemas.microsoft.com/office/drawing/2014/main" id="{23A5395A-73E4-9545-9CCB-0643AECEF709}"/>
              </a:ext>
            </a:extLst>
          </p:cNvPr>
          <p:cNvGrpSpPr>
            <a:grpSpLocks/>
          </p:cNvGrpSpPr>
          <p:nvPr/>
        </p:nvGrpSpPr>
        <p:grpSpPr bwMode="auto">
          <a:xfrm>
            <a:off x="6124430" y="5749305"/>
            <a:ext cx="588963" cy="242887"/>
            <a:chOff x="1871277" y="1576300"/>
            <a:chExt cx="1128371" cy="437861"/>
          </a:xfrm>
        </p:grpSpPr>
        <p:sp>
          <p:nvSpPr>
            <p:cNvPr id="1080" name="Oval 1079">
              <a:extLst>
                <a:ext uri="{FF2B5EF4-FFF2-40B4-BE49-F238E27FC236}">
                  <a16:creationId xmlns:a16="http://schemas.microsoft.com/office/drawing/2014/main" id="{DF4469B4-1A62-884E-B93E-2088628FCF9A}"/>
                </a:ext>
              </a:extLst>
            </p:cNvPr>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1" name="Rectangle 1080">
              <a:extLst>
                <a:ext uri="{FF2B5EF4-FFF2-40B4-BE49-F238E27FC236}">
                  <a16:creationId xmlns:a16="http://schemas.microsoft.com/office/drawing/2014/main" id="{CEED749C-6638-6040-A523-CBE05E8011F2}"/>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82" name="Oval 1081">
              <a:extLst>
                <a:ext uri="{FF2B5EF4-FFF2-40B4-BE49-F238E27FC236}">
                  <a16:creationId xmlns:a16="http://schemas.microsoft.com/office/drawing/2014/main" id="{E82E8A3A-0CDF-0142-A8D4-2A7F88E464C9}"/>
                </a:ext>
              </a:extLst>
            </p:cNvPr>
            <p:cNvSpPr>
              <a:spLocks noChangeArrowheads="1"/>
            </p:cNvSpPr>
            <p:nvPr/>
          </p:nvSpPr>
          <p:spPr bwMode="auto">
            <a:xfrm flipV="1">
              <a:off x="1871277" y="1576300"/>
              <a:ext cx="1125329"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3" name="Freeform 1082">
              <a:extLst>
                <a:ext uri="{FF2B5EF4-FFF2-40B4-BE49-F238E27FC236}">
                  <a16:creationId xmlns:a16="http://schemas.microsoft.com/office/drawing/2014/main" id="{20B0C69D-2EFF-CC4C-91E3-DE028EA90E90}"/>
                </a:ext>
              </a:extLst>
            </p:cNvPr>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84" name="Freeform 1083">
              <a:extLst>
                <a:ext uri="{FF2B5EF4-FFF2-40B4-BE49-F238E27FC236}">
                  <a16:creationId xmlns:a16="http://schemas.microsoft.com/office/drawing/2014/main" id="{8F166C83-2DE4-AA4C-934F-358B1ABBD003}"/>
                </a:ext>
              </a:extLst>
            </p:cNvPr>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5" name="Freeform 1084">
              <a:extLst>
                <a:ext uri="{FF2B5EF4-FFF2-40B4-BE49-F238E27FC236}">
                  <a16:creationId xmlns:a16="http://schemas.microsoft.com/office/drawing/2014/main" id="{64120D6F-CF36-7A4B-868D-9522C1F79454}"/>
                </a:ext>
              </a:extLst>
            </p:cNvPr>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6" name="Freeform 1085">
              <a:extLst>
                <a:ext uri="{FF2B5EF4-FFF2-40B4-BE49-F238E27FC236}">
                  <a16:creationId xmlns:a16="http://schemas.microsoft.com/office/drawing/2014/main" id="{8477E0BD-F61A-594C-8419-6BA64D7DFCE7}"/>
                </a:ext>
              </a:extLst>
            </p:cNvPr>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87" name="Straight Connector 1086">
              <a:extLst>
                <a:ext uri="{FF2B5EF4-FFF2-40B4-BE49-F238E27FC236}">
                  <a16:creationId xmlns:a16="http://schemas.microsoft.com/office/drawing/2014/main" id="{53F7848D-82FC-7641-AC58-517C9B2FB854}"/>
                </a:ext>
              </a:extLst>
            </p:cNvPr>
            <p:cNvCxnSpPr>
              <a:cxnSpLocks noChangeShapeType="1"/>
              <a:endCxn id="1082" idx="2"/>
            </p:cNvCxnSpPr>
            <p:nvPr/>
          </p:nvCxnSpPr>
          <p:spPr bwMode="auto">
            <a:xfrm flipH="1" flipV="1">
              <a:off x="1871277" y="1736563"/>
              <a:ext cx="3042"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8" name="Straight Connector 1087">
              <a:extLst>
                <a:ext uri="{FF2B5EF4-FFF2-40B4-BE49-F238E27FC236}">
                  <a16:creationId xmlns:a16="http://schemas.microsoft.com/office/drawing/2014/main" id="{EA830BBF-D185-DB42-96F5-34C5273F4B6F}"/>
                </a:ext>
              </a:extLst>
            </p:cNvPr>
            <p:cNvCxnSpPr>
              <a:cxnSpLocks noChangeShapeType="1"/>
            </p:cNvCxnSpPr>
            <p:nvPr/>
          </p:nvCxnSpPr>
          <p:spPr bwMode="auto">
            <a:xfrm flipH="1" flipV="1">
              <a:off x="2996606" y="1733700"/>
              <a:ext cx="3042"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89" name="Group 347">
            <a:extLst>
              <a:ext uri="{FF2B5EF4-FFF2-40B4-BE49-F238E27FC236}">
                <a16:creationId xmlns:a16="http://schemas.microsoft.com/office/drawing/2014/main" id="{B6A937C7-17A9-A648-A780-A8D67F2249E6}"/>
              </a:ext>
            </a:extLst>
          </p:cNvPr>
          <p:cNvGrpSpPr>
            <a:grpSpLocks/>
          </p:cNvGrpSpPr>
          <p:nvPr/>
        </p:nvGrpSpPr>
        <p:grpSpPr bwMode="auto">
          <a:xfrm>
            <a:off x="6916593" y="6209680"/>
            <a:ext cx="588962" cy="242887"/>
            <a:chOff x="1871277" y="1576300"/>
            <a:chExt cx="1128371" cy="437861"/>
          </a:xfrm>
        </p:grpSpPr>
        <p:sp>
          <p:nvSpPr>
            <p:cNvPr id="1090" name="Oval 1089">
              <a:extLst>
                <a:ext uri="{FF2B5EF4-FFF2-40B4-BE49-F238E27FC236}">
                  <a16:creationId xmlns:a16="http://schemas.microsoft.com/office/drawing/2014/main" id="{21A30E2F-9F7B-DC47-908B-38849C8FE198}"/>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1" name="Rectangle 1090">
              <a:extLst>
                <a:ext uri="{FF2B5EF4-FFF2-40B4-BE49-F238E27FC236}">
                  <a16:creationId xmlns:a16="http://schemas.microsoft.com/office/drawing/2014/main" id="{368E56E7-1038-F843-8824-9F2406D135D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92" name="Oval 1091">
              <a:extLst>
                <a:ext uri="{FF2B5EF4-FFF2-40B4-BE49-F238E27FC236}">
                  <a16:creationId xmlns:a16="http://schemas.microsoft.com/office/drawing/2014/main" id="{5E09C5D1-4489-9245-906B-AB737B65B939}"/>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3" name="Freeform 1092">
              <a:extLst>
                <a:ext uri="{FF2B5EF4-FFF2-40B4-BE49-F238E27FC236}">
                  <a16:creationId xmlns:a16="http://schemas.microsoft.com/office/drawing/2014/main" id="{60675A58-4EA5-F645-8293-8D562D37C4A7}"/>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094" name="Freeform 1093">
              <a:extLst>
                <a:ext uri="{FF2B5EF4-FFF2-40B4-BE49-F238E27FC236}">
                  <a16:creationId xmlns:a16="http://schemas.microsoft.com/office/drawing/2014/main" id="{936A0061-F839-A048-9329-4BA74387A85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5" name="Freeform 1094">
              <a:extLst>
                <a:ext uri="{FF2B5EF4-FFF2-40B4-BE49-F238E27FC236}">
                  <a16:creationId xmlns:a16="http://schemas.microsoft.com/office/drawing/2014/main" id="{5010EAA9-D9FE-B348-B497-E58DC4A70242}"/>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6" name="Freeform 1095">
              <a:extLst>
                <a:ext uri="{FF2B5EF4-FFF2-40B4-BE49-F238E27FC236}">
                  <a16:creationId xmlns:a16="http://schemas.microsoft.com/office/drawing/2014/main" id="{E2301F16-3352-1848-BBB4-2365D15D0F69}"/>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97" name="Straight Connector 1096">
              <a:extLst>
                <a:ext uri="{FF2B5EF4-FFF2-40B4-BE49-F238E27FC236}">
                  <a16:creationId xmlns:a16="http://schemas.microsoft.com/office/drawing/2014/main" id="{D853D2D6-514A-9847-BBC3-2AE928C8DAFB}"/>
                </a:ext>
              </a:extLst>
            </p:cNvPr>
            <p:cNvCxnSpPr>
              <a:cxnSpLocks noChangeShapeType="1"/>
              <a:endCxn id="109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0F7465E9-0BFE-964B-AB98-F93DD82101C2}"/>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99" name="Group 347">
            <a:extLst>
              <a:ext uri="{FF2B5EF4-FFF2-40B4-BE49-F238E27FC236}">
                <a16:creationId xmlns:a16="http://schemas.microsoft.com/office/drawing/2014/main" id="{B1B48B52-0F33-0442-B024-9A681DC9E147}"/>
              </a:ext>
            </a:extLst>
          </p:cNvPr>
          <p:cNvGrpSpPr>
            <a:grpSpLocks/>
          </p:cNvGrpSpPr>
          <p:nvPr/>
        </p:nvGrpSpPr>
        <p:grpSpPr bwMode="auto">
          <a:xfrm>
            <a:off x="5452918" y="6301755"/>
            <a:ext cx="588962" cy="242887"/>
            <a:chOff x="1871277" y="1576300"/>
            <a:chExt cx="1128371" cy="437861"/>
          </a:xfrm>
        </p:grpSpPr>
        <p:sp>
          <p:nvSpPr>
            <p:cNvPr id="1100" name="Oval 1099">
              <a:extLst>
                <a:ext uri="{FF2B5EF4-FFF2-40B4-BE49-F238E27FC236}">
                  <a16:creationId xmlns:a16="http://schemas.microsoft.com/office/drawing/2014/main" id="{B2DB57CB-08BD-2F4D-A7ED-38936BBFA3D4}"/>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1" name="Rectangle 1100">
              <a:extLst>
                <a:ext uri="{FF2B5EF4-FFF2-40B4-BE49-F238E27FC236}">
                  <a16:creationId xmlns:a16="http://schemas.microsoft.com/office/drawing/2014/main" id="{C5A9C96D-A2BA-754F-A882-52122EB391B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02" name="Oval 1101">
              <a:extLst>
                <a:ext uri="{FF2B5EF4-FFF2-40B4-BE49-F238E27FC236}">
                  <a16:creationId xmlns:a16="http://schemas.microsoft.com/office/drawing/2014/main" id="{83C4800F-B303-9446-B339-EF2E78D32E45}"/>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3" name="Freeform 1102">
              <a:extLst>
                <a:ext uri="{FF2B5EF4-FFF2-40B4-BE49-F238E27FC236}">
                  <a16:creationId xmlns:a16="http://schemas.microsoft.com/office/drawing/2014/main" id="{8248D620-997C-1B4D-A023-5CD8220FC4D0}"/>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04" name="Freeform 1103">
              <a:extLst>
                <a:ext uri="{FF2B5EF4-FFF2-40B4-BE49-F238E27FC236}">
                  <a16:creationId xmlns:a16="http://schemas.microsoft.com/office/drawing/2014/main" id="{906FE13D-AC05-AA42-853B-9FAC9CA2507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5" name="Freeform 1104">
              <a:extLst>
                <a:ext uri="{FF2B5EF4-FFF2-40B4-BE49-F238E27FC236}">
                  <a16:creationId xmlns:a16="http://schemas.microsoft.com/office/drawing/2014/main" id="{DE4AB67E-E389-E747-AA8A-F557E3BDBA61}"/>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6" name="Freeform 1105">
              <a:extLst>
                <a:ext uri="{FF2B5EF4-FFF2-40B4-BE49-F238E27FC236}">
                  <a16:creationId xmlns:a16="http://schemas.microsoft.com/office/drawing/2014/main" id="{A18C8CAC-63E9-E248-8397-1346071AD6EE}"/>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07" name="Straight Connector 1106">
              <a:extLst>
                <a:ext uri="{FF2B5EF4-FFF2-40B4-BE49-F238E27FC236}">
                  <a16:creationId xmlns:a16="http://schemas.microsoft.com/office/drawing/2014/main" id="{73BEE8CD-92EF-AB4A-9223-19BD5734C8CF}"/>
                </a:ext>
              </a:extLst>
            </p:cNvPr>
            <p:cNvCxnSpPr>
              <a:cxnSpLocks noChangeShapeType="1"/>
              <a:endCxn id="110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08" name="Straight Connector 1107">
              <a:extLst>
                <a:ext uri="{FF2B5EF4-FFF2-40B4-BE49-F238E27FC236}">
                  <a16:creationId xmlns:a16="http://schemas.microsoft.com/office/drawing/2014/main" id="{5BC61A72-737C-4F4F-802A-7DAAF663B43B}"/>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10" name="Group 11">
            <a:extLst>
              <a:ext uri="{FF2B5EF4-FFF2-40B4-BE49-F238E27FC236}">
                <a16:creationId xmlns:a16="http://schemas.microsoft.com/office/drawing/2014/main" id="{E5217315-CB03-2542-94D5-3FA12A407609}"/>
              </a:ext>
            </a:extLst>
          </p:cNvPr>
          <p:cNvGrpSpPr>
            <a:grpSpLocks/>
          </p:cNvGrpSpPr>
          <p:nvPr/>
        </p:nvGrpSpPr>
        <p:grpSpPr bwMode="auto">
          <a:xfrm>
            <a:off x="4494536" y="2167905"/>
            <a:ext cx="3597875" cy="493470"/>
            <a:chOff x="2705100" y="2011398"/>
            <a:chExt cx="3597533" cy="493677"/>
          </a:xfrm>
        </p:grpSpPr>
        <p:sp>
          <p:nvSpPr>
            <p:cNvPr id="1135" name="Oval 1134">
              <a:extLst>
                <a:ext uri="{FF2B5EF4-FFF2-40B4-BE49-F238E27FC236}">
                  <a16:creationId xmlns:a16="http://schemas.microsoft.com/office/drawing/2014/main" id="{57A6E143-0094-5D49-8A05-004EA3A97A71}"/>
                </a:ext>
              </a:extLst>
            </p:cNvPr>
            <p:cNvSpPr/>
            <p:nvPr/>
          </p:nvSpPr>
          <p:spPr bwMode="auto">
            <a:xfrm>
              <a:off x="2722092" y="2011398"/>
              <a:ext cx="3581060" cy="492331"/>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6" name="Oval 1135">
              <a:extLst>
                <a:ext uri="{FF2B5EF4-FFF2-40B4-BE49-F238E27FC236}">
                  <a16:creationId xmlns:a16="http://schemas.microsoft.com/office/drawing/2014/main" id="{431997AA-2888-D042-A558-B6DE0F737D3F}"/>
                </a:ext>
              </a:extLst>
            </p:cNvPr>
            <p:cNvSpPr/>
            <p:nvPr/>
          </p:nvSpPr>
          <p:spPr bwMode="auto">
            <a:xfrm>
              <a:off x="2704632" y="2012986"/>
              <a:ext cx="3581060" cy="49233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7" name="TextBox 389">
              <a:extLst>
                <a:ext uri="{FF2B5EF4-FFF2-40B4-BE49-F238E27FC236}">
                  <a16:creationId xmlns:a16="http://schemas.microsoft.com/office/drawing/2014/main" id="{D0AF8FB3-4D5B-7B4A-8B82-CF15E8A6F1F0}"/>
                </a:ext>
              </a:extLst>
            </p:cNvPr>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Remote Controller</a:t>
              </a:r>
            </a:p>
          </p:txBody>
        </p:sp>
      </p:grpSp>
      <p:grpSp>
        <p:nvGrpSpPr>
          <p:cNvPr id="3" name="Group 2">
            <a:extLst>
              <a:ext uri="{FF2B5EF4-FFF2-40B4-BE49-F238E27FC236}">
                <a16:creationId xmlns:a16="http://schemas.microsoft.com/office/drawing/2014/main" id="{370F660B-2991-C94D-80D9-F1429AC36768}"/>
              </a:ext>
            </a:extLst>
          </p:cNvPr>
          <p:cNvGrpSpPr/>
          <p:nvPr/>
        </p:nvGrpSpPr>
        <p:grpSpPr>
          <a:xfrm>
            <a:off x="3674918" y="4177613"/>
            <a:ext cx="5095875" cy="822392"/>
            <a:chOff x="3674918" y="4177613"/>
            <a:chExt cx="5095875" cy="822392"/>
          </a:xfrm>
        </p:grpSpPr>
        <p:grpSp>
          <p:nvGrpSpPr>
            <p:cNvPr id="1111" name="Group 441">
              <a:extLst>
                <a:ext uri="{FF2B5EF4-FFF2-40B4-BE49-F238E27FC236}">
                  <a16:creationId xmlns:a16="http://schemas.microsoft.com/office/drawing/2014/main" id="{0C03A32C-FA65-214B-B936-B6E1B2C384AE}"/>
                </a:ext>
              </a:extLst>
            </p:cNvPr>
            <p:cNvGrpSpPr>
              <a:grpSpLocks/>
            </p:cNvGrpSpPr>
            <p:nvPr/>
          </p:nvGrpSpPr>
          <p:grpSpPr bwMode="auto">
            <a:xfrm>
              <a:off x="3674918" y="4177613"/>
              <a:ext cx="923628" cy="405783"/>
              <a:chOff x="2705100" y="2011398"/>
              <a:chExt cx="3597533" cy="493677"/>
            </a:xfrm>
          </p:grpSpPr>
          <p:sp>
            <p:nvSpPr>
              <p:cNvPr id="1132" name="Oval 1131">
                <a:extLst>
                  <a:ext uri="{FF2B5EF4-FFF2-40B4-BE49-F238E27FC236}">
                    <a16:creationId xmlns:a16="http://schemas.microsoft.com/office/drawing/2014/main" id="{F74AE388-0960-CF47-B1A1-1ABEEB3A9CAF}"/>
                  </a:ext>
                </a:extLst>
              </p:cNvPr>
              <p:cNvSpPr/>
              <p:nvPr/>
            </p:nvSpPr>
            <p:spPr bwMode="auto">
              <a:xfrm>
                <a:off x="2723648" y="2011480"/>
                <a:ext cx="3580142" cy="492496"/>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3" name="Oval 1132">
                <a:extLst>
                  <a:ext uri="{FF2B5EF4-FFF2-40B4-BE49-F238E27FC236}">
                    <a16:creationId xmlns:a16="http://schemas.microsoft.com/office/drawing/2014/main" id="{1181AFDF-673F-BE48-B342-3AE78D0EFECC}"/>
                  </a:ext>
                </a:extLst>
              </p:cNvPr>
              <p:cNvSpPr/>
              <p:nvPr/>
            </p:nvSpPr>
            <p:spPr bwMode="auto">
              <a:xfrm>
                <a:off x="2705100" y="2013410"/>
                <a:ext cx="3580138" cy="492497"/>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4" name="TextBox 389">
                <a:extLst>
                  <a:ext uri="{FF2B5EF4-FFF2-40B4-BE49-F238E27FC236}">
                    <a16:creationId xmlns:a16="http://schemas.microsoft.com/office/drawing/2014/main" id="{F3932BCA-D430-FC40-B54E-015140A71EFE}"/>
                  </a:ext>
                </a:extLst>
              </p:cNvPr>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p>
            </p:txBody>
          </p:sp>
        </p:grpSp>
        <p:grpSp>
          <p:nvGrpSpPr>
            <p:cNvPr id="1112" name="Group 16">
              <a:extLst>
                <a:ext uri="{FF2B5EF4-FFF2-40B4-BE49-F238E27FC236}">
                  <a16:creationId xmlns:a16="http://schemas.microsoft.com/office/drawing/2014/main" id="{C3F9499B-4024-2B4E-8994-25AA993B23C7}"/>
                </a:ext>
              </a:extLst>
            </p:cNvPr>
            <p:cNvGrpSpPr>
              <a:grpSpLocks/>
            </p:cNvGrpSpPr>
            <p:nvPr/>
          </p:nvGrpSpPr>
          <p:grpSpPr bwMode="auto">
            <a:xfrm>
              <a:off x="5338708" y="4714256"/>
              <a:ext cx="463612" cy="285749"/>
              <a:chOff x="3558850" y="4573304"/>
              <a:chExt cx="463568" cy="285869"/>
            </a:xfrm>
          </p:grpSpPr>
          <p:grpSp>
            <p:nvGrpSpPr>
              <p:cNvPr id="1128" name="Group 12">
                <a:extLst>
                  <a:ext uri="{FF2B5EF4-FFF2-40B4-BE49-F238E27FC236}">
                    <a16:creationId xmlns:a16="http://schemas.microsoft.com/office/drawing/2014/main" id="{643660C7-BD5F-8243-BB52-5E41566520BE}"/>
                  </a:ext>
                </a:extLst>
              </p:cNvPr>
              <p:cNvGrpSpPr>
                <a:grpSpLocks/>
              </p:cNvGrpSpPr>
              <p:nvPr/>
            </p:nvGrpSpPr>
            <p:grpSpPr bwMode="auto">
              <a:xfrm>
                <a:off x="3558850" y="4577634"/>
                <a:ext cx="463568" cy="262710"/>
                <a:chOff x="3558850" y="4577634"/>
                <a:chExt cx="463568" cy="262710"/>
              </a:xfrm>
            </p:grpSpPr>
            <p:sp>
              <p:nvSpPr>
                <p:cNvPr id="1130" name="Oval 1129">
                  <a:extLst>
                    <a:ext uri="{FF2B5EF4-FFF2-40B4-BE49-F238E27FC236}">
                      <a16:creationId xmlns:a16="http://schemas.microsoft.com/office/drawing/2014/main" id="{EB6F94A5-07EA-824D-BCE4-E412F1D275A9}"/>
                    </a:ext>
                  </a:extLst>
                </p:cNvPr>
                <p:cNvSpPr/>
                <p:nvPr/>
              </p:nvSpPr>
              <p:spPr bwMode="auto">
                <a:xfrm>
                  <a:off x="3573046" y="4578067"/>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31" name="Oval 1130">
                  <a:extLst>
                    <a:ext uri="{FF2B5EF4-FFF2-40B4-BE49-F238E27FC236}">
                      <a16:creationId xmlns:a16="http://schemas.microsoft.com/office/drawing/2014/main" id="{3AFA8449-4699-DE4E-AD4F-2F50FF91F472}"/>
                    </a:ext>
                  </a:extLst>
                </p:cNvPr>
                <p:cNvSpPr/>
                <p:nvPr/>
              </p:nvSpPr>
              <p:spPr bwMode="auto">
                <a:xfrm>
                  <a:off x="3558760" y="4587596"/>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sp>
            <p:nvSpPr>
              <p:cNvPr id="1129" name="TextBox 389">
                <a:extLst>
                  <a:ext uri="{FF2B5EF4-FFF2-40B4-BE49-F238E27FC236}">
                    <a16:creationId xmlns:a16="http://schemas.microsoft.com/office/drawing/2014/main" id="{64D840F2-5A70-9E44-A243-269898185070}"/>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3" name="Group 450">
              <a:extLst>
                <a:ext uri="{FF2B5EF4-FFF2-40B4-BE49-F238E27FC236}">
                  <a16:creationId xmlns:a16="http://schemas.microsoft.com/office/drawing/2014/main" id="{AADDBF22-BF75-E042-B015-F1D30A1937CF}"/>
                </a:ext>
              </a:extLst>
            </p:cNvPr>
            <p:cNvGrpSpPr>
              <a:grpSpLocks/>
            </p:cNvGrpSpPr>
            <p:nvPr/>
          </p:nvGrpSpPr>
          <p:grpSpPr bwMode="auto">
            <a:xfrm>
              <a:off x="6118930" y="4712138"/>
              <a:ext cx="463612" cy="285749"/>
              <a:chOff x="3558850" y="4573304"/>
              <a:chExt cx="463568" cy="285869"/>
            </a:xfrm>
          </p:grpSpPr>
          <p:grpSp>
            <p:nvGrpSpPr>
              <p:cNvPr id="1124" name="Group 451">
                <a:extLst>
                  <a:ext uri="{FF2B5EF4-FFF2-40B4-BE49-F238E27FC236}">
                    <a16:creationId xmlns:a16="http://schemas.microsoft.com/office/drawing/2014/main" id="{BD64AF44-6F7F-1747-8E26-3E6D0EDDA010}"/>
                  </a:ext>
                </a:extLst>
              </p:cNvPr>
              <p:cNvGrpSpPr>
                <a:grpSpLocks/>
              </p:cNvGrpSpPr>
              <p:nvPr/>
            </p:nvGrpSpPr>
            <p:grpSpPr bwMode="auto">
              <a:xfrm>
                <a:off x="3558850" y="4577634"/>
                <a:ext cx="463568" cy="262710"/>
                <a:chOff x="3558850" y="4577634"/>
                <a:chExt cx="463568" cy="262710"/>
              </a:xfrm>
            </p:grpSpPr>
            <p:sp>
              <p:nvSpPr>
                <p:cNvPr id="1126" name="Oval 1125">
                  <a:extLst>
                    <a:ext uri="{FF2B5EF4-FFF2-40B4-BE49-F238E27FC236}">
                      <a16:creationId xmlns:a16="http://schemas.microsoft.com/office/drawing/2014/main" id="{B13E6B0A-9B22-874D-A5BB-CAB7052B0E58}"/>
                    </a:ext>
                  </a:extLst>
                </p:cNvPr>
                <p:cNvSpPr/>
                <p:nvPr/>
              </p:nvSpPr>
              <p:spPr bwMode="auto">
                <a:xfrm>
                  <a:off x="3573874" y="4581775"/>
                  <a:ext cx="439696" cy="257283"/>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27" name="Oval 1126">
                  <a:extLst>
                    <a:ext uri="{FF2B5EF4-FFF2-40B4-BE49-F238E27FC236}">
                      <a16:creationId xmlns:a16="http://schemas.microsoft.com/office/drawing/2014/main" id="{88C69275-D6D4-D64E-9433-86A12EE44DC2}"/>
                    </a:ext>
                  </a:extLst>
                </p:cNvPr>
                <p:cNvSpPr/>
                <p:nvPr/>
              </p:nvSpPr>
              <p:spPr bwMode="auto">
                <a:xfrm>
                  <a:off x="3559588" y="4591304"/>
                  <a:ext cx="463506" cy="24934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sp>
            <p:nvSpPr>
              <p:cNvPr id="1125" name="TextBox 389">
                <a:extLst>
                  <a:ext uri="{FF2B5EF4-FFF2-40B4-BE49-F238E27FC236}">
                    <a16:creationId xmlns:a16="http://schemas.microsoft.com/office/drawing/2014/main" id="{137E9DC6-E808-9244-BE10-49D98EA5A17A}"/>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4" name="Group 455">
              <a:extLst>
                <a:ext uri="{FF2B5EF4-FFF2-40B4-BE49-F238E27FC236}">
                  <a16:creationId xmlns:a16="http://schemas.microsoft.com/office/drawing/2014/main" id="{F9EC1EDD-92AD-2245-AE89-053A0D1F0A45}"/>
                </a:ext>
              </a:extLst>
            </p:cNvPr>
            <p:cNvGrpSpPr>
              <a:grpSpLocks/>
            </p:cNvGrpSpPr>
            <p:nvPr/>
          </p:nvGrpSpPr>
          <p:grpSpPr bwMode="auto">
            <a:xfrm>
              <a:off x="7319300" y="4710021"/>
              <a:ext cx="463612" cy="285749"/>
              <a:chOff x="3558850" y="4573304"/>
              <a:chExt cx="463568" cy="285869"/>
            </a:xfrm>
          </p:grpSpPr>
          <p:grpSp>
            <p:nvGrpSpPr>
              <p:cNvPr id="1120" name="Group 456">
                <a:extLst>
                  <a:ext uri="{FF2B5EF4-FFF2-40B4-BE49-F238E27FC236}">
                    <a16:creationId xmlns:a16="http://schemas.microsoft.com/office/drawing/2014/main" id="{CB1EA6B7-79F6-7C4E-B31B-F6338BD15A28}"/>
                  </a:ext>
                </a:extLst>
              </p:cNvPr>
              <p:cNvGrpSpPr>
                <a:grpSpLocks/>
              </p:cNvGrpSpPr>
              <p:nvPr/>
            </p:nvGrpSpPr>
            <p:grpSpPr bwMode="auto">
              <a:xfrm>
                <a:off x="3558850" y="4577634"/>
                <a:ext cx="463568" cy="262710"/>
                <a:chOff x="3558850" y="4577634"/>
                <a:chExt cx="463568" cy="262710"/>
              </a:xfrm>
            </p:grpSpPr>
            <p:sp>
              <p:nvSpPr>
                <p:cNvPr id="1122" name="Oval 1121">
                  <a:extLst>
                    <a:ext uri="{FF2B5EF4-FFF2-40B4-BE49-F238E27FC236}">
                      <a16:creationId xmlns:a16="http://schemas.microsoft.com/office/drawing/2014/main" id="{9BF9A7D0-3676-5B44-9F92-551F82BA815A}"/>
                    </a:ext>
                  </a:extLst>
                </p:cNvPr>
                <p:cNvSpPr/>
                <p:nvPr/>
              </p:nvSpPr>
              <p:spPr bwMode="auto">
                <a:xfrm>
                  <a:off x="3573654" y="4577540"/>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23" name="Oval 1122">
                  <a:extLst>
                    <a:ext uri="{FF2B5EF4-FFF2-40B4-BE49-F238E27FC236}">
                      <a16:creationId xmlns:a16="http://schemas.microsoft.com/office/drawing/2014/main" id="{F3145DFC-AFCD-7043-8580-05CA0BB4CB0F}"/>
                    </a:ext>
                  </a:extLst>
                </p:cNvPr>
                <p:cNvSpPr/>
                <p:nvPr/>
              </p:nvSpPr>
              <p:spPr bwMode="auto">
                <a:xfrm>
                  <a:off x="3559368" y="4587069"/>
                  <a:ext cx="463506" cy="252518"/>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sp>
            <p:nvSpPr>
              <p:cNvPr id="1121" name="TextBox 389">
                <a:extLst>
                  <a:ext uri="{FF2B5EF4-FFF2-40B4-BE49-F238E27FC236}">
                    <a16:creationId xmlns:a16="http://schemas.microsoft.com/office/drawing/2014/main" id="{F248CEB0-87E6-A44A-A50F-5C3EC5372B5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5" name="Group 460">
              <a:extLst>
                <a:ext uri="{FF2B5EF4-FFF2-40B4-BE49-F238E27FC236}">
                  <a16:creationId xmlns:a16="http://schemas.microsoft.com/office/drawing/2014/main" id="{4F7BA808-3479-484C-BAF0-5CC1FD0331EB}"/>
                </a:ext>
              </a:extLst>
            </p:cNvPr>
            <p:cNvGrpSpPr>
              <a:grpSpLocks/>
            </p:cNvGrpSpPr>
            <p:nvPr/>
          </p:nvGrpSpPr>
          <p:grpSpPr bwMode="auto">
            <a:xfrm>
              <a:off x="8307181" y="4707904"/>
              <a:ext cx="463612" cy="285749"/>
              <a:chOff x="3558850" y="4573304"/>
              <a:chExt cx="463568" cy="285869"/>
            </a:xfrm>
          </p:grpSpPr>
          <p:grpSp>
            <p:nvGrpSpPr>
              <p:cNvPr id="1116" name="Group 461">
                <a:extLst>
                  <a:ext uri="{FF2B5EF4-FFF2-40B4-BE49-F238E27FC236}">
                    <a16:creationId xmlns:a16="http://schemas.microsoft.com/office/drawing/2014/main" id="{933FA7BC-47D5-ED48-85E7-B486D7CBCA91}"/>
                  </a:ext>
                </a:extLst>
              </p:cNvPr>
              <p:cNvGrpSpPr>
                <a:grpSpLocks/>
              </p:cNvGrpSpPr>
              <p:nvPr/>
            </p:nvGrpSpPr>
            <p:grpSpPr bwMode="auto">
              <a:xfrm>
                <a:off x="3558850" y="4577634"/>
                <a:ext cx="463568" cy="262710"/>
                <a:chOff x="3558850" y="4577634"/>
                <a:chExt cx="463568" cy="262710"/>
              </a:xfrm>
            </p:grpSpPr>
            <p:sp>
              <p:nvSpPr>
                <p:cNvPr id="1118" name="Oval 1117">
                  <a:extLst>
                    <a:ext uri="{FF2B5EF4-FFF2-40B4-BE49-F238E27FC236}">
                      <a16:creationId xmlns:a16="http://schemas.microsoft.com/office/drawing/2014/main" id="{BFFF1AA5-D313-234B-BDA6-40E287FD081F}"/>
                    </a:ext>
                  </a:extLst>
                </p:cNvPr>
                <p:cNvSpPr/>
                <p:nvPr/>
              </p:nvSpPr>
              <p:spPr bwMode="auto">
                <a:xfrm>
                  <a:off x="3573198" y="4578069"/>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19" name="Oval 1118">
                  <a:extLst>
                    <a:ext uri="{FF2B5EF4-FFF2-40B4-BE49-F238E27FC236}">
                      <a16:creationId xmlns:a16="http://schemas.microsoft.com/office/drawing/2014/main" id="{08D261B5-FBF3-B541-B8CA-B63F648BEF5C}"/>
                    </a:ext>
                  </a:extLst>
                </p:cNvPr>
                <p:cNvSpPr/>
                <p:nvPr/>
              </p:nvSpPr>
              <p:spPr bwMode="auto">
                <a:xfrm>
                  <a:off x="3558912" y="4587598"/>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sp>
            <p:nvSpPr>
              <p:cNvPr id="1117" name="TextBox 389">
                <a:extLst>
                  <a:ext uri="{FF2B5EF4-FFF2-40B4-BE49-F238E27FC236}">
                    <a16:creationId xmlns:a16="http://schemas.microsoft.com/office/drawing/2014/main" id="{8386C9B3-5C0B-0443-98EF-8CDB1312E97F}"/>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39" name="Group 1">
            <a:extLst>
              <a:ext uri="{FF2B5EF4-FFF2-40B4-BE49-F238E27FC236}">
                <a16:creationId xmlns:a16="http://schemas.microsoft.com/office/drawing/2014/main" id="{A228ACC2-6157-BF41-88C3-0A086417268A}"/>
              </a:ext>
            </a:extLst>
          </p:cNvPr>
          <p:cNvGrpSpPr>
            <a:grpSpLocks/>
          </p:cNvGrpSpPr>
          <p:nvPr/>
        </p:nvGrpSpPr>
        <p:grpSpPr bwMode="auto">
          <a:xfrm>
            <a:off x="2687493" y="5474667"/>
            <a:ext cx="2698750" cy="903288"/>
            <a:chOff x="938213" y="5237163"/>
            <a:chExt cx="2698750" cy="903287"/>
          </a:xfrm>
        </p:grpSpPr>
        <p:cxnSp>
          <p:nvCxnSpPr>
            <p:cNvPr id="1140" name="Straight Connector 1139">
              <a:extLst>
                <a:ext uri="{FF2B5EF4-FFF2-40B4-BE49-F238E27FC236}">
                  <a16:creationId xmlns:a16="http://schemas.microsoft.com/office/drawing/2014/main" id="{CB924182-B4D8-0F43-97E1-646C4E72A083}"/>
                </a:ext>
              </a:extLst>
            </p:cNvPr>
            <p:cNvCxnSpPr/>
            <p:nvPr/>
          </p:nvCxnSpPr>
          <p:spPr>
            <a:xfrm flipH="1">
              <a:off x="1282700" y="5802312"/>
              <a:ext cx="1508125" cy="1588"/>
            </a:xfrm>
            <a:prstGeom prst="line">
              <a:avLst/>
            </a:prstGeom>
            <a:noFill/>
            <a:ln w="9525" cap="flat" cmpd="sng" algn="ctr">
              <a:solidFill>
                <a:srgbClr val="000000"/>
              </a:solidFill>
              <a:prstDash val="solid"/>
            </a:ln>
            <a:effectLst/>
          </p:spPr>
        </p:cxnSp>
        <p:sp>
          <p:nvSpPr>
            <p:cNvPr id="1141" name="TextBox 265">
              <a:extLst>
                <a:ext uri="{FF2B5EF4-FFF2-40B4-BE49-F238E27FC236}">
                  <a16:creationId xmlns:a16="http://schemas.microsoft.com/office/drawing/2014/main" id="{CFD0B0F1-D70C-5245-B37A-C9A4ABCBEF39}"/>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1142" name="TextBox 281">
              <a:extLst>
                <a:ext uri="{FF2B5EF4-FFF2-40B4-BE49-F238E27FC236}">
                  <a16:creationId xmlns:a16="http://schemas.microsoft.com/office/drawing/2014/main" id="{6C507E5B-C87D-FA46-A331-4ABAB6B8A245}"/>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1143" name="Group 5">
              <a:extLst>
                <a:ext uri="{FF2B5EF4-FFF2-40B4-BE49-F238E27FC236}">
                  <a16:creationId xmlns:a16="http://schemas.microsoft.com/office/drawing/2014/main" id="{1A707F03-E0B2-FF48-9597-B751067AD9A3}"/>
                </a:ext>
              </a:extLst>
            </p:cNvPr>
            <p:cNvGrpSpPr>
              <a:grpSpLocks/>
            </p:cNvGrpSpPr>
            <p:nvPr/>
          </p:nvGrpSpPr>
          <p:grpSpPr bwMode="auto">
            <a:xfrm>
              <a:off x="938213" y="5237163"/>
              <a:ext cx="1616075" cy="487362"/>
              <a:chOff x="-4079003" y="2717403"/>
              <a:chExt cx="1616718" cy="488475"/>
            </a:xfrm>
          </p:grpSpPr>
          <p:sp>
            <p:nvSpPr>
              <p:cNvPr id="1157" name="Rectangle 98">
                <a:extLst>
                  <a:ext uri="{FF2B5EF4-FFF2-40B4-BE49-F238E27FC236}">
                    <a16:creationId xmlns:a16="http://schemas.microsoft.com/office/drawing/2014/main" id="{CA6EA6FC-3469-1A42-8A1A-7ABEC47FF2BC}"/>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8" name="Line 99">
                <a:extLst>
                  <a:ext uri="{FF2B5EF4-FFF2-40B4-BE49-F238E27FC236}">
                    <a16:creationId xmlns:a16="http://schemas.microsoft.com/office/drawing/2014/main" id="{8B52FDA0-6129-4D4D-AB34-6E31B5746EA7}"/>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9" name="Rectangle 104">
                <a:extLst>
                  <a:ext uri="{FF2B5EF4-FFF2-40B4-BE49-F238E27FC236}">
                    <a16:creationId xmlns:a16="http://schemas.microsoft.com/office/drawing/2014/main" id="{EF6D77F4-B510-3541-9758-82FBBD8239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0" name="Text Box 105">
                <a:extLst>
                  <a:ext uri="{FF2B5EF4-FFF2-40B4-BE49-F238E27FC236}">
                    <a16:creationId xmlns:a16="http://schemas.microsoft.com/office/drawing/2014/main" id="{2AE0900E-8A8F-4A4D-BB87-414DFE5E1CA9}"/>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1161" name="Line 119">
                <a:extLst>
                  <a:ext uri="{FF2B5EF4-FFF2-40B4-BE49-F238E27FC236}">
                    <a16:creationId xmlns:a16="http://schemas.microsoft.com/office/drawing/2014/main" id="{5B21AE9C-8AC8-434E-B3D3-DDFB36C485E3}"/>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44" name="Freeform 120">
              <a:extLst>
                <a:ext uri="{FF2B5EF4-FFF2-40B4-BE49-F238E27FC236}">
                  <a16:creationId xmlns:a16="http://schemas.microsoft.com/office/drawing/2014/main" id="{7959F5AF-96CF-CD42-95A7-B320D466FA0B}"/>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45" name="Group 357">
              <a:extLst>
                <a:ext uri="{FF2B5EF4-FFF2-40B4-BE49-F238E27FC236}">
                  <a16:creationId xmlns:a16="http://schemas.microsoft.com/office/drawing/2014/main" id="{4D59E87F-CE51-5F46-B516-9F402F558557}"/>
                </a:ext>
              </a:extLst>
            </p:cNvPr>
            <p:cNvGrpSpPr>
              <a:grpSpLocks/>
            </p:cNvGrpSpPr>
            <p:nvPr/>
          </p:nvGrpSpPr>
          <p:grpSpPr bwMode="auto">
            <a:xfrm>
              <a:off x="2714625" y="5659438"/>
              <a:ext cx="565150" cy="293687"/>
              <a:chOff x="1871277" y="1576300"/>
              <a:chExt cx="1128371" cy="437861"/>
            </a:xfrm>
          </p:grpSpPr>
          <p:sp>
            <p:nvSpPr>
              <p:cNvPr id="1147" name="Oval 1146">
                <a:extLst>
                  <a:ext uri="{FF2B5EF4-FFF2-40B4-BE49-F238E27FC236}">
                    <a16:creationId xmlns:a16="http://schemas.microsoft.com/office/drawing/2014/main" id="{47BEE802-D705-FB42-955E-D825A1B513F5}"/>
                  </a:ext>
                </a:extLst>
              </p:cNvPr>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48" name="Rectangle 1147">
                <a:extLst>
                  <a:ext uri="{FF2B5EF4-FFF2-40B4-BE49-F238E27FC236}">
                    <a16:creationId xmlns:a16="http://schemas.microsoft.com/office/drawing/2014/main" id="{A0A9F0A0-D85B-BC44-809E-0D44746B1886}"/>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49" name="Oval 1148">
                <a:extLst>
                  <a:ext uri="{FF2B5EF4-FFF2-40B4-BE49-F238E27FC236}">
                    <a16:creationId xmlns:a16="http://schemas.microsoft.com/office/drawing/2014/main" id="{E6E2E4DB-C182-5947-9544-5CA42AF8D004}"/>
                  </a:ext>
                </a:extLst>
              </p:cNvPr>
              <p:cNvSpPr>
                <a:spLocks noChangeArrowheads="1"/>
              </p:cNvSpPr>
              <p:nvPr/>
            </p:nvSpPr>
            <p:spPr bwMode="auto">
              <a:xfrm flipV="1">
                <a:off x="1871277" y="1576300"/>
                <a:ext cx="1125202" cy="31952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50" name="Freeform 1149">
                <a:extLst>
                  <a:ext uri="{FF2B5EF4-FFF2-40B4-BE49-F238E27FC236}">
                    <a16:creationId xmlns:a16="http://schemas.microsoft.com/office/drawing/2014/main" id="{826516FA-D90F-FF4F-86C3-EABFADEC3BBB}"/>
                  </a:ext>
                </a:extLst>
              </p:cNvPr>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1151" name="Freeform 1150">
                <a:extLst>
                  <a:ext uri="{FF2B5EF4-FFF2-40B4-BE49-F238E27FC236}">
                    <a16:creationId xmlns:a16="http://schemas.microsoft.com/office/drawing/2014/main" id="{8B23C2D3-E371-5547-9057-B35E626ABDC4}"/>
                  </a:ext>
                </a:extLst>
              </p:cNvPr>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2" name="Freeform 1151">
                <a:extLst>
                  <a:ext uri="{FF2B5EF4-FFF2-40B4-BE49-F238E27FC236}">
                    <a16:creationId xmlns:a16="http://schemas.microsoft.com/office/drawing/2014/main" id="{2DEA8715-4603-7449-BB4D-351CFEF75CDD}"/>
                  </a:ext>
                </a:extLst>
              </p:cNvPr>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3" name="Freeform 1152">
                <a:extLst>
                  <a:ext uri="{FF2B5EF4-FFF2-40B4-BE49-F238E27FC236}">
                    <a16:creationId xmlns:a16="http://schemas.microsoft.com/office/drawing/2014/main" id="{72F5390F-6421-6840-94BC-D15B70623EF8}"/>
                  </a:ext>
                </a:extLst>
              </p:cNvPr>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54" name="Straight Connector 1153">
                <a:extLst>
                  <a:ext uri="{FF2B5EF4-FFF2-40B4-BE49-F238E27FC236}">
                    <a16:creationId xmlns:a16="http://schemas.microsoft.com/office/drawing/2014/main" id="{34E68527-C12C-5248-A62C-D72D4BEC928A}"/>
                  </a:ext>
                </a:extLst>
              </p:cNvPr>
              <p:cNvCxnSpPr>
                <a:cxnSpLocks noChangeShapeType="1"/>
                <a:endCxn id="1149"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55" name="Straight Connector 1154">
                <a:extLst>
                  <a:ext uri="{FF2B5EF4-FFF2-40B4-BE49-F238E27FC236}">
                    <a16:creationId xmlns:a16="http://schemas.microsoft.com/office/drawing/2014/main" id="{475CE0A8-F910-FF45-A479-96A5E48ACF2E}"/>
                  </a:ext>
                </a:extLst>
              </p:cNvPr>
              <p:cNvCxnSpPr>
                <a:cxnSpLocks noChangeShapeType="1"/>
              </p:cNvCxnSpPr>
              <p:nvPr/>
            </p:nvCxnSpPr>
            <p:spPr bwMode="auto">
              <a:xfrm flipH="1" flipV="1">
                <a:off x="2996479" y="1734878"/>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146" name="TextBox 282">
              <a:extLst>
                <a:ext uri="{FF2B5EF4-FFF2-40B4-BE49-F238E27FC236}">
                  <a16:creationId xmlns:a16="http://schemas.microsoft.com/office/drawing/2014/main" id="{4B460814-1FB2-5F46-A167-2E252688DD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sp>
        <p:nvSpPr>
          <p:cNvPr id="1162" name="TextBox 6">
            <a:extLst>
              <a:ext uri="{FF2B5EF4-FFF2-40B4-BE49-F238E27FC236}">
                <a16:creationId xmlns:a16="http://schemas.microsoft.com/office/drawing/2014/main" id="{21D1826E-E3E7-E445-9FFB-A565D9A2AD31}"/>
              </a:ext>
            </a:extLst>
          </p:cNvPr>
          <p:cNvSpPr txBox="1">
            <a:spLocks noChangeArrowheads="1"/>
          </p:cNvSpPr>
          <p:nvPr/>
        </p:nvSpPr>
        <p:spPr bwMode="auto">
          <a:xfrm>
            <a:off x="1946130" y="4850780"/>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63" name="Group 1162">
            <a:extLst>
              <a:ext uri="{FF2B5EF4-FFF2-40B4-BE49-F238E27FC236}">
                <a16:creationId xmlns:a16="http://schemas.microsoft.com/office/drawing/2014/main" id="{F8C15A5A-1645-0849-B8DE-390745B8EBA4}"/>
              </a:ext>
            </a:extLst>
          </p:cNvPr>
          <p:cNvGrpSpPr>
            <a:grpSpLocks/>
          </p:cNvGrpSpPr>
          <p:nvPr/>
        </p:nvGrpSpPr>
        <p:grpSpPr bwMode="auto">
          <a:xfrm>
            <a:off x="4390906" y="2898842"/>
            <a:ext cx="4051268" cy="2367063"/>
            <a:chOff x="-3855475" y="3644638"/>
            <a:chExt cx="4051268" cy="2367866"/>
          </a:xfrm>
        </p:grpSpPr>
        <p:cxnSp>
          <p:nvCxnSpPr>
            <p:cNvPr id="1164" name="Straight Arrow Connector 1163">
              <a:extLst>
                <a:ext uri="{FF2B5EF4-FFF2-40B4-BE49-F238E27FC236}">
                  <a16:creationId xmlns:a16="http://schemas.microsoft.com/office/drawing/2014/main" id="{D6CE7F18-1D47-9C49-BB85-76C5894DE532}"/>
                </a:ext>
              </a:extLst>
            </p:cNvPr>
            <p:cNvCxnSpPr>
              <a:cxnSpLocks/>
            </p:cNvCxnSpPr>
            <p:nvPr/>
          </p:nvCxnSpPr>
          <p:spPr bwMode="auto">
            <a:xfrm>
              <a:off x="-3855475" y="3664699"/>
              <a:ext cx="0" cy="2094800"/>
            </a:xfrm>
            <a:prstGeom prst="straightConnector1">
              <a:avLst/>
            </a:prstGeom>
            <a:noFill/>
            <a:ln w="12700" cap="flat" cmpd="sng" algn="ctr">
              <a:solidFill>
                <a:srgbClr val="CC0000"/>
              </a:solidFill>
              <a:prstDash val="solid"/>
              <a:tailEnd type="triangle"/>
            </a:ln>
            <a:effectLst/>
          </p:spPr>
        </p:cxnSp>
        <p:cxnSp>
          <p:nvCxnSpPr>
            <p:cNvPr id="1165" name="Straight Arrow Connector 1164">
              <a:extLst>
                <a:ext uri="{FF2B5EF4-FFF2-40B4-BE49-F238E27FC236}">
                  <a16:creationId xmlns:a16="http://schemas.microsoft.com/office/drawing/2014/main" id="{1C7BE6B4-EA67-FB4B-B50B-7E72D52ED7D1}"/>
                </a:ext>
              </a:extLst>
            </p:cNvPr>
            <p:cNvCxnSpPr>
              <a:cxnSpLocks noChangeShapeType="1"/>
            </p:cNvCxnSpPr>
            <p:nvPr/>
          </p:nvCxnSpPr>
          <p:spPr bwMode="auto">
            <a:xfrm>
              <a:off x="-2818087" y="3658010"/>
              <a:ext cx="0" cy="235449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6" name="Straight Arrow Connector 1165">
              <a:extLst>
                <a:ext uri="{FF2B5EF4-FFF2-40B4-BE49-F238E27FC236}">
                  <a16:creationId xmlns:a16="http://schemas.microsoft.com/office/drawing/2014/main" id="{57774C27-8FF6-9F4F-A17E-D2F743FE22FC}"/>
                </a:ext>
              </a:extLst>
            </p:cNvPr>
            <p:cNvCxnSpPr>
              <a:cxnSpLocks noChangeShapeType="1"/>
            </p:cNvCxnSpPr>
            <p:nvPr/>
          </p:nvCxnSpPr>
          <p:spPr bwMode="auto">
            <a:xfrm>
              <a:off x="-2006679" y="3655204"/>
              <a:ext cx="31396" cy="2331351"/>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7" name="Straight Arrow Connector 1166">
              <a:extLst>
                <a:ext uri="{FF2B5EF4-FFF2-40B4-BE49-F238E27FC236}">
                  <a16:creationId xmlns:a16="http://schemas.microsoft.com/office/drawing/2014/main" id="{1F481D65-016C-9E4F-A167-D6343A313652}"/>
                </a:ext>
              </a:extLst>
            </p:cNvPr>
            <p:cNvCxnSpPr>
              <a:cxnSpLocks noChangeShapeType="1"/>
            </p:cNvCxnSpPr>
            <p:nvPr/>
          </p:nvCxnSpPr>
          <p:spPr bwMode="auto">
            <a:xfrm>
              <a:off x="-817641" y="3644638"/>
              <a:ext cx="0" cy="236462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8" name="Straight Arrow Connector 1167">
              <a:extLst>
                <a:ext uri="{FF2B5EF4-FFF2-40B4-BE49-F238E27FC236}">
                  <a16:creationId xmlns:a16="http://schemas.microsoft.com/office/drawing/2014/main" id="{8D76033E-EA4A-B441-99A6-CFC1521E6CB2}"/>
                </a:ext>
              </a:extLst>
            </p:cNvPr>
            <p:cNvCxnSpPr>
              <a:cxnSpLocks noChangeShapeType="1"/>
            </p:cNvCxnSpPr>
            <p:nvPr/>
          </p:nvCxnSpPr>
          <p:spPr bwMode="auto">
            <a:xfrm>
              <a:off x="195792" y="3690049"/>
              <a:ext cx="1" cy="2311566"/>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54" name="Slide Number Placeholder 4">
            <a:extLst>
              <a:ext uri="{FF2B5EF4-FFF2-40B4-BE49-F238E27FC236}">
                <a16:creationId xmlns:a16="http://schemas.microsoft.com/office/drawing/2014/main" id="{EB6E2EBA-F897-A249-9C0A-5C6AC0D91124}"/>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1625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6"/>
                                        </p:tgtEl>
                                        <p:attrNameLst>
                                          <p:attrName>style.visibility</p:attrName>
                                        </p:attrNameLst>
                                      </p:cBhvr>
                                      <p:to>
                                        <p:strVal val="visible"/>
                                      </p:to>
                                    </p:set>
                                    <p:animEffect transition="in" filter="wipe(down)">
                                      <p:cBhvr>
                                        <p:cTn id="7" dur="500"/>
                                        <p:tgtEl>
                                          <p:spTgt spid="9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7"/>
                                        </p:tgtEl>
                                        <p:attrNameLst>
                                          <p:attrName>style.visibility</p:attrName>
                                        </p:attrNameLst>
                                      </p:cBhvr>
                                      <p:to>
                                        <p:strVal val="visible"/>
                                      </p:to>
                                    </p:set>
                                    <p:animEffect transition="in" filter="dissolve">
                                      <p:cBhvr>
                                        <p:cTn id="12" dur="500"/>
                                        <p:tgtEl>
                                          <p:spTgt spid="817"/>
                                        </p:tgtEl>
                                      </p:cBhvr>
                                    </p:animEffect>
                                  </p:childTnLst>
                                </p:cTn>
                              </p:par>
                              <p:par>
                                <p:cTn id="13" presetID="9" presetClass="entr" presetSubtype="0" fill="hold" nodeType="withEffect">
                                  <p:stCondLst>
                                    <p:cond delay="0"/>
                                  </p:stCondLst>
                                  <p:childTnLst>
                                    <p:set>
                                      <p:cBhvr>
                                        <p:cTn id="14" dur="1" fill="hold">
                                          <p:stCondLst>
                                            <p:cond delay="0"/>
                                          </p:stCondLst>
                                        </p:cTn>
                                        <p:tgtEl>
                                          <p:spTgt spid="1110"/>
                                        </p:tgtEl>
                                        <p:attrNameLst>
                                          <p:attrName>style.visibility</p:attrName>
                                        </p:attrNameLst>
                                      </p:cBhvr>
                                      <p:to>
                                        <p:strVal val="visible"/>
                                      </p:to>
                                    </p:set>
                                    <p:animEffect transition="in" filter="dissolve">
                                      <p:cBhvr>
                                        <p:cTn id="15" dur="500"/>
                                        <p:tgtEl>
                                          <p:spTgt spid="11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00"/>
                                        </p:tgtEl>
                                        <p:attrNameLst>
                                          <p:attrName>style.visibility</p:attrName>
                                        </p:attrNameLst>
                                      </p:cBhvr>
                                      <p:to>
                                        <p:strVal val="visible"/>
                                      </p:to>
                                    </p:set>
                                    <p:animEffect transition="in" filter="dissolve">
                                      <p:cBhvr>
                                        <p:cTn id="20" dur="500"/>
                                        <p:tgtEl>
                                          <p:spTgt spid="9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3"/>
                                        </p:tgtEl>
                                        <p:attrNameLst>
                                          <p:attrName>style.visibility</p:attrName>
                                        </p:attrNameLst>
                                      </p:cBhvr>
                                      <p:to>
                                        <p:strVal val="visible"/>
                                      </p:to>
                                    </p:set>
                                    <p:animEffect transition="in" filter="wipe(up)">
                                      <p:cBhvr>
                                        <p:cTn id="25" dur="500"/>
                                        <p:tgtEl>
                                          <p:spTgt spid="1163"/>
                                        </p:tgtEl>
                                      </p:cBhvr>
                                    </p:animEffect>
                                  </p:childTnLst>
                                </p:cTn>
                              </p:par>
                              <p:par>
                                <p:cTn id="26" presetID="9"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dissolve">
                                      <p:cBhvr>
                                        <p:cTn id="28" dur="500"/>
                                        <p:tgtEl>
                                          <p:spTgt spid="1037"/>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9" presetClass="entr" presetSubtype="0" fill="hold" nodeType="afterEffect">
                                  <p:stCondLst>
                                    <p:cond delay="500"/>
                                  </p:stCondLst>
                                  <p:childTnLst>
                                    <p:set>
                                      <p:cBhvr>
                                        <p:cTn id="34" dur="1" fill="hold">
                                          <p:stCondLst>
                                            <p:cond delay="0"/>
                                          </p:stCondLst>
                                        </p:cTn>
                                        <p:tgtEl>
                                          <p:spTgt spid="1043"/>
                                        </p:tgtEl>
                                        <p:attrNameLst>
                                          <p:attrName>style.visibility</p:attrName>
                                        </p:attrNameLst>
                                      </p:cBhvr>
                                      <p:to>
                                        <p:strVal val="visible"/>
                                      </p:to>
                                    </p:set>
                                    <p:animEffect transition="in" filter="dissolve">
                                      <p:cBhvr>
                                        <p:cTn id="35" dur="2000"/>
                                        <p:tgtEl>
                                          <p:spTgt spid="10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96"/>
                                        </p:tgtEl>
                                        <p:attrNameLst>
                                          <p:attrName>style.visibility</p:attrName>
                                        </p:attrNameLst>
                                      </p:cBhvr>
                                      <p:to>
                                        <p:strVal val="visible"/>
                                      </p:to>
                                    </p:set>
                                    <p:animEffect transition="in" filter="dissolve">
                                      <p:cBhvr>
                                        <p:cTn id="40"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 service model</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1050233" y="2623931"/>
            <a:ext cx="4621697" cy="3208477"/>
          </a:xfrm>
        </p:spPr>
        <p:txBody>
          <a:bodyPr>
            <a:normAutofit/>
          </a:bodyPr>
          <a:lstStyle/>
          <a:p>
            <a:pPr>
              <a:buFont typeface="Wingdings" charset="0"/>
              <a:buNone/>
              <a:defRPr/>
            </a:pPr>
            <a:r>
              <a:rPr lang="en-US" sz="3200" dirty="0">
                <a:solidFill>
                  <a:srgbClr val="C00000"/>
                </a:solidFill>
              </a:rPr>
              <a:t>example services for </a:t>
            </a:r>
            <a:r>
              <a:rPr lang="en-US" sz="3200" i="1" dirty="0">
                <a:solidFill>
                  <a:srgbClr val="C00000"/>
                </a:solidFill>
              </a:rPr>
              <a:t>individual</a:t>
            </a:r>
            <a:r>
              <a:rPr lang="en-US" sz="3200" dirty="0">
                <a:solidFill>
                  <a:srgbClr val="C00000"/>
                </a:solidFill>
              </a:rPr>
              <a:t> datagrams</a:t>
            </a:r>
            <a:r>
              <a:rPr lang="en-US" sz="3200" dirty="0">
                <a:solidFill>
                  <a:srgbClr val="CC0000"/>
                </a:solidFill>
              </a:rPr>
              <a:t>:</a:t>
            </a:r>
          </a:p>
          <a:p>
            <a:pPr>
              <a:buFont typeface="Wingdings" charset="2"/>
              <a:buChar char="§"/>
              <a:defRPr/>
            </a:pPr>
            <a:r>
              <a:rPr lang="en-US" dirty="0"/>
              <a:t>guaranteed delivery</a:t>
            </a:r>
          </a:p>
          <a:p>
            <a:pPr>
              <a:buFont typeface="Wingdings" charset="2"/>
              <a:buChar char="§"/>
              <a:defRPr/>
            </a:pPr>
            <a:r>
              <a:rPr lang="en-US" dirty="0"/>
              <a:t>guaranteed delivery with less than 40 </a:t>
            </a:r>
            <a:r>
              <a:rPr lang="en-US" dirty="0" err="1"/>
              <a:t>msec</a:t>
            </a:r>
            <a:r>
              <a:rPr lang="en-US" dirty="0"/>
              <a:t> delay</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2597426"/>
            <a:ext cx="5502965" cy="3564837"/>
          </a:xfrm>
        </p:spPr>
        <p:txBody>
          <a:bodyPr>
            <a:normAutofit/>
          </a:bodyPr>
          <a:lstStyle/>
          <a:p>
            <a:pPr>
              <a:buNone/>
            </a:pPr>
            <a:r>
              <a:rPr lang="en-US" altLang="en-US" sz="3200" dirty="0">
                <a:solidFill>
                  <a:srgbClr val="CC0000"/>
                </a:solidFill>
                <a:ea typeface="ＭＳ Ｐゴシック" panose="020B0600070205080204" pitchFamily="34" charset="-128"/>
                <a:cs typeface="ＭＳ Ｐゴシック" panose="020B0600070205080204" pitchFamily="34" charset="-128"/>
              </a:rPr>
              <a:t>example services for a </a:t>
            </a:r>
            <a:r>
              <a:rPr lang="en-US" altLang="en-US" sz="3200" i="1" dirty="0">
                <a:solidFill>
                  <a:srgbClr val="CC0000"/>
                </a:solidFill>
                <a:ea typeface="ＭＳ Ｐゴシック" panose="020B0600070205080204" pitchFamily="34" charset="-128"/>
                <a:cs typeface="ＭＳ Ｐゴシック" panose="020B0600070205080204" pitchFamily="34" charset="-128"/>
              </a:rPr>
              <a:t>flow</a:t>
            </a:r>
            <a:r>
              <a:rPr lang="en-US" altLang="en-US" sz="3200" dirty="0">
                <a:solidFill>
                  <a:srgbClr val="CC0000"/>
                </a:solidFill>
                <a:ea typeface="ＭＳ Ｐゴシック" panose="020B0600070205080204" pitchFamily="34" charset="-128"/>
                <a:cs typeface="ＭＳ Ｐゴシック" panose="020B0600070205080204" pitchFamily="34" charset="-128"/>
              </a:rPr>
              <a:t> of datagrams:</a:t>
            </a:r>
          </a:p>
          <a:p>
            <a:r>
              <a:rPr lang="en-US" altLang="en-US" dirty="0">
                <a:ea typeface="ＭＳ Ｐゴシック" panose="020B0600070205080204" pitchFamily="34" charset="-128"/>
                <a:cs typeface="ＭＳ Ｐゴシック" panose="020B0600070205080204" pitchFamily="34" charset="-128"/>
              </a:rPr>
              <a:t>in-order datagram delivery</a:t>
            </a:r>
          </a:p>
          <a:p>
            <a:r>
              <a:rPr lang="en-US" altLang="en-US" dirty="0">
                <a:ea typeface="ＭＳ Ｐゴシック" panose="020B0600070205080204" pitchFamily="34" charset="-128"/>
                <a:cs typeface="ＭＳ Ｐゴシック" panose="020B0600070205080204" pitchFamily="34" charset="-128"/>
              </a:rPr>
              <a:t>guaranteed minimum bandwidth to flow</a:t>
            </a:r>
          </a:p>
          <a:p>
            <a:r>
              <a:rPr lang="en-US" altLang="en-US" dirty="0">
                <a:ea typeface="ＭＳ Ｐゴシック" panose="020B0600070205080204" pitchFamily="34" charset="-128"/>
                <a:cs typeface="ＭＳ Ｐゴシック" panose="020B0600070205080204" pitchFamily="34" charset="-128"/>
              </a:rPr>
              <a:t>restrictions on changes in inter-packet spacing</a:t>
            </a:r>
          </a:p>
          <a:p>
            <a:endParaRPr lang="en-US"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1033668" y="1403834"/>
            <a:ext cx="107872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What </a:t>
            </a: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service model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for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channel” transporting datagrams from sender to receiver?</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Slide Number Placeholder 4">
            <a:extLst>
              <a:ext uri="{FF2B5EF4-FFF2-40B4-BE49-F238E27FC236}">
                <a16:creationId xmlns:a16="http://schemas.microsoft.com/office/drawing/2014/main" id="{BCE52C15-0B00-9649-90D9-D506878A4BC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35770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22880</TotalTime>
  <Words>3031</Words>
  <Application>Microsoft Office PowerPoint</Application>
  <PresentationFormat>Widescreen</PresentationFormat>
  <Paragraphs>872</Paragraphs>
  <Slides>41</Slides>
  <Notes>40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41</vt:i4>
      </vt:variant>
    </vt:vector>
  </HeadingPairs>
  <TitlesOfParts>
    <vt:vector size="59" baseType="lpstr">
      <vt:lpstr>Microsoft JhengHei</vt:lpstr>
      <vt:lpstr>MS PGothic</vt:lpstr>
      <vt:lpstr>MS PGothic</vt:lpstr>
      <vt:lpstr>Arial</vt:lpstr>
      <vt:lpstr>Calibri</vt:lpstr>
      <vt:lpstr>Calibri Light</vt:lpstr>
      <vt:lpstr>Comic Sans MS</vt:lpstr>
      <vt:lpstr>Courier New</vt:lpstr>
      <vt:lpstr>Gill Sans MT</vt:lpstr>
      <vt:lpstr>Symbol</vt:lpstr>
      <vt:lpstr>Tahoma</vt:lpstr>
      <vt:lpstr>TeXGyreAdventor</vt:lpstr>
      <vt:lpstr>Times</vt:lpstr>
      <vt:lpstr>Times New Roman</vt:lpstr>
      <vt:lpstr>Wingdings</vt:lpstr>
      <vt:lpstr>Wingdings 2</vt:lpstr>
      <vt:lpstr>ZapfDingbats</vt:lpstr>
      <vt:lpstr>Office Theme</vt:lpstr>
      <vt:lpstr>Computer Networks </vt:lpstr>
      <vt:lpstr>Network layer: our goals</vt:lpstr>
      <vt:lpstr>Network layer: “data plane” roadmap</vt:lpstr>
      <vt:lpstr>Network-layer  services and protocols</vt:lpstr>
      <vt:lpstr>Two key network-layer functions</vt:lpstr>
      <vt:lpstr>Network layer: data plane, control plane</vt:lpstr>
      <vt:lpstr>Per-router control plane</vt:lpstr>
      <vt:lpstr>Software-Defined Networking (SDN) control plane</vt:lpstr>
      <vt:lpstr>Network service model</vt:lpstr>
      <vt:lpstr>Network-layer service model</vt:lpstr>
      <vt:lpstr>Network-layer service model</vt:lpstr>
      <vt:lpstr>Reflections on best-effort service:</vt:lpstr>
      <vt:lpstr>Network layer: “data plane” roadmap</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Longest prefix matching</vt:lpstr>
      <vt:lpstr>Switching fabrics</vt:lpstr>
      <vt:lpstr>Switching fabrics</vt:lpstr>
      <vt:lpstr>Switching via memory</vt:lpstr>
      <vt:lpstr>Switching via a bus</vt:lpstr>
      <vt:lpstr>Switching via interconnection network</vt:lpstr>
      <vt:lpstr>Switching via interconnection network</vt:lpstr>
      <vt:lpstr>Input port queuing</vt:lpstr>
      <vt:lpstr>Output port queuing</vt:lpstr>
      <vt:lpstr>Output port queuing</vt:lpstr>
      <vt:lpstr>How much buffering?</vt:lpstr>
      <vt:lpstr>Buffer Management</vt:lpstr>
      <vt:lpstr>Packet Scheduling: FCFS</vt:lpstr>
      <vt:lpstr>Scheduling policies: priority</vt:lpstr>
      <vt:lpstr>Scheduling policies: round robin</vt:lpstr>
      <vt:lpstr>Scheduling policies: weighted fair queueing</vt:lpstr>
      <vt:lpstr>Sidebar: Network Neutrality</vt:lpstr>
      <vt:lpstr>Sidebar: Network Neutrality</vt:lpstr>
      <vt:lpstr>ISP: telecommunications or information service?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728</cp:revision>
  <dcterms:created xsi:type="dcterms:W3CDTF">2020-01-18T07:24:59Z</dcterms:created>
  <dcterms:modified xsi:type="dcterms:W3CDTF">2022-11-07T12:52:18Z</dcterms:modified>
</cp:coreProperties>
</file>