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1438" r:id="rId2"/>
    <p:sldId id="1235" r:id="rId3"/>
    <p:sldId id="1236" r:id="rId4"/>
    <p:sldId id="1237" r:id="rId5"/>
    <p:sldId id="1238" r:id="rId6"/>
    <p:sldId id="1248" r:id="rId7"/>
    <p:sldId id="1239" r:id="rId8"/>
    <p:sldId id="1240" r:id="rId9"/>
    <p:sldId id="1241" r:id="rId10"/>
    <p:sldId id="1242" r:id="rId11"/>
    <p:sldId id="1243" r:id="rId12"/>
    <p:sldId id="1244" r:id="rId13"/>
    <p:sldId id="1245" r:id="rId14"/>
    <p:sldId id="1040" r:id="rId15"/>
    <p:sldId id="1250" r:id="rId16"/>
    <p:sldId id="1371" r:id="rId17"/>
    <p:sldId id="1253" r:id="rId18"/>
    <p:sldId id="1252" r:id="rId19"/>
    <p:sldId id="143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  <a:srgbClr val="0000A8"/>
    <a:srgbClr val="3C6CDF"/>
    <a:srgbClr val="9CDFF9"/>
    <a:srgbClr val="B8C2C9"/>
    <a:srgbClr val="D6DCE0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75373" autoAdjust="0"/>
  </p:normalViewPr>
  <p:slideViewPr>
    <p:cSldViewPr snapToGrid="0" snapToObjects="1">
      <p:cViewPr varScale="1">
        <p:scale>
          <a:sx n="51" d="100"/>
          <a:sy n="51" d="100"/>
        </p:scale>
        <p:origin x="739" y="53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252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smtClean="0">
                <a:latin typeface="Gill Sans MT" panose="020B0502020104020203" pitchFamily="34" charset="0"/>
                <a:cs typeface="Arial" panose="020B0604020202020204" pitchFamily="34" charset="0"/>
              </a:rPr>
              <a:t>Now, after TCP/UDP header being appended, it moves on to the Network Layer. Till this step, the remote end-point's IP address wasn't a part of the packet at all.</a:t>
            </a:r>
            <a:endParaRPr lang="en-US" altLang="en-US" sz="1200" dirty="0" smtClean="0"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628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1200" dirty="0" smtClean="0">
                <a:latin typeface="Gill Sans MT" pitchFamily="34" charset="0"/>
                <a:ea typeface="+mn-ea"/>
                <a:cs typeface="Arial" charset="0"/>
              </a:rPr>
              <a:t>The first physical equipment at the Network Layer would be Routers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1200" dirty="0" smtClean="0">
                <a:latin typeface="Gill Sans MT" pitchFamily="34" charset="0"/>
                <a:cs typeface="Arial" charset="0"/>
              </a:rPr>
              <a:t>It receives SEGMENTS from the upper layer and convert it into PACKETS.</a:t>
            </a:r>
            <a:endParaRPr lang="en-GB" sz="1200" dirty="0" smtClean="0">
              <a:latin typeface="Gill Sans MT" pitchFamily="34" charset="0"/>
              <a:ea typeface="+mn-ea"/>
              <a:cs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1200" b="1" dirty="0" smtClean="0">
                <a:latin typeface="Gill Sans MT" pitchFamily="34" charset="0"/>
                <a:ea typeface="+mn-ea"/>
                <a:cs typeface="Arial" charset="0"/>
              </a:rPr>
              <a:t>Logical addressing</a:t>
            </a:r>
            <a:r>
              <a:rPr lang="en-GB" sz="1200" dirty="0" smtClean="0">
                <a:latin typeface="Gill Sans MT" pitchFamily="34" charset="0"/>
                <a:ea typeface="+mn-ea"/>
                <a:cs typeface="Arial" charset="0"/>
              </a:rPr>
              <a:t>: The network layer adds a header to the packet coming from the upper layer, includes the logical addresses (IP) of the sender and receiver.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1200" dirty="0" smtClean="0">
                <a:latin typeface="Gill Sans MT" pitchFamily="34" charset="0"/>
                <a:ea typeface="+mn-ea"/>
                <a:cs typeface="Arial" charset="0"/>
              </a:rPr>
              <a:t>Makes “</a:t>
            </a:r>
            <a:r>
              <a:rPr lang="en-GB" sz="1200" b="1" dirty="0" smtClean="0">
                <a:latin typeface="Gill Sans MT" pitchFamily="34" charset="0"/>
                <a:ea typeface="+mn-ea"/>
                <a:cs typeface="Arial" charset="0"/>
              </a:rPr>
              <a:t>Best Path Determination</a:t>
            </a:r>
            <a:r>
              <a:rPr lang="en-GB" sz="1200" dirty="0" smtClean="0">
                <a:latin typeface="Gill Sans MT" pitchFamily="34" charset="0"/>
                <a:ea typeface="+mn-ea"/>
                <a:cs typeface="Arial" charset="0"/>
              </a:rPr>
              <a:t>” decision based on logical addressing.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logical link control</a:t>
            </a:r>
            <a:r>
              <a:rPr lang="en-US" dirty="0" smtClean="0"/>
              <a:t> (LLC)</a:t>
            </a:r>
            <a:endParaRPr lang="en-GB" sz="1200" dirty="0" smtClean="0">
              <a:latin typeface="Gill Sans MT" pitchFamily="34" charset="0"/>
              <a:ea typeface="+mn-ea"/>
              <a:cs typeface="Arial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GB" altLang="en-US" sz="1200" b="1" dirty="0" smtClean="0">
                <a:latin typeface="Gill Sans MT" panose="020B0502020104020203" pitchFamily="34" charset="0"/>
                <a:cs typeface="Arial" panose="020B0604020202020204" pitchFamily="34" charset="0"/>
              </a:rPr>
              <a:t>Physical Layer: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200" dirty="0" smtClean="0">
                <a:latin typeface="Gill Sans MT" panose="020B0502020104020203" pitchFamily="34" charset="0"/>
                <a:cs typeface="Arial" panose="020B0604020202020204" pitchFamily="34" charset="0"/>
              </a:rPr>
              <a:t>Defines the physical and electrical medium for data transfer.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200" dirty="0" smtClean="0">
                <a:latin typeface="Gill Sans MT" panose="020B0502020104020203" pitchFamily="34" charset="0"/>
                <a:cs typeface="Arial" panose="020B0604020202020204" pitchFamily="34" charset="0"/>
              </a:rPr>
              <a:t>Physical layer components: cables, jacks, punch blocks, hubs.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200" dirty="0" smtClean="0">
                <a:latin typeface="Gill Sans MT" panose="020B0502020104020203" pitchFamily="34" charset="0"/>
                <a:cs typeface="Arial" panose="020B0604020202020204" pitchFamily="34" charset="0"/>
              </a:rPr>
              <a:t>Cables + topology + transmission mode + encoding+ devices+ Modulation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200" dirty="0" smtClean="0">
                <a:latin typeface="Gill Sans MT" panose="020B0502020104020203" pitchFamily="34" charset="0"/>
                <a:cs typeface="Arial" panose="020B0604020202020204" pitchFamily="34" charset="0"/>
              </a:rPr>
              <a:t>Link</a:t>
            </a:r>
            <a:r>
              <a:rPr lang="en-GB" altLang="en-US" sz="1200" baseline="0" dirty="0" smtClean="0">
                <a:latin typeface="Gill Sans MT" panose="020B0502020104020203" pitchFamily="34" charset="0"/>
                <a:cs typeface="Arial" panose="020B0604020202020204" pitchFamily="34" charset="0"/>
              </a:rPr>
              <a:t> layer: </a:t>
            </a:r>
            <a:r>
              <a:rPr lang="en-GB" altLang="en-US" sz="1200" baseline="0" dirty="0" err="1" smtClean="0">
                <a:latin typeface="Gill Sans MT" panose="020B0502020104020203" pitchFamily="34" charset="0"/>
                <a:cs typeface="Arial" panose="020B0604020202020204" pitchFamily="34" charset="0"/>
              </a:rPr>
              <a:t>stop&amp;wait</a:t>
            </a:r>
            <a:r>
              <a:rPr lang="en-GB" altLang="en-US" sz="1200" baseline="0" dirty="0" smtClean="0">
                <a:latin typeface="Gill Sans MT" panose="020B0502020104020203" pitchFamily="34" charset="0"/>
                <a:cs typeface="Arial" panose="020B0604020202020204" pitchFamily="34" charset="0"/>
              </a:rPr>
              <a:t>+ Go back and selective repeat+ MAC protocol+ error control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200" baseline="0" dirty="0" smtClean="0">
                <a:latin typeface="Gill Sans MT" panose="020B0502020104020203" pitchFamily="34" charset="0"/>
                <a:cs typeface="Arial" panose="020B0604020202020204" pitchFamily="34" charset="0"/>
              </a:rPr>
              <a:t>Network: IP, routing protocol + IPV4 and IPV6, Network Header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200" baseline="0" dirty="0" smtClean="0">
                <a:latin typeface="Gill Sans MT" panose="020B0502020104020203" pitchFamily="34" charset="0"/>
                <a:cs typeface="Arial" panose="020B0604020202020204" pitchFamily="34" charset="0"/>
              </a:rPr>
              <a:t>Transport: TCP, UDP, Trans-Header+ port number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200" baseline="0" dirty="0" smtClean="0">
                <a:latin typeface="Gill Sans MT" panose="020B0502020104020203" pitchFamily="34" charset="0"/>
                <a:cs typeface="Arial" panose="020B0604020202020204" pitchFamily="34" charset="0"/>
              </a:rPr>
              <a:t>Application: DNS, HTTP, SMTP </a:t>
            </a:r>
            <a:endParaRPr lang="en-GB" altLang="en-US" sz="1200" dirty="0" smtClean="0"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772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066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187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logical link control (LLC)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ISO</a:t>
            </a:r>
            <a:r>
              <a:rPr lang="en-US" i="1" baseline="0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i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Established in 1947, the </a:t>
            </a:r>
            <a:r>
              <a:rPr lang="en-US" b="1" i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International Standards Organization (</a:t>
            </a:r>
            <a:r>
              <a:rPr lang="en-US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ISO</a:t>
            </a:r>
            <a:r>
              <a:rPr lang="en-US" b="1" i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) </a:t>
            </a:r>
            <a:r>
              <a:rPr lang="en-US" i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is a multinational body dedicated to worldwide agreement on international standards. An ISO standard that covers all aspects of network communications is the </a:t>
            </a:r>
            <a:r>
              <a:rPr lang="en-US" b="1" i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Open Systems Interconnection (</a:t>
            </a:r>
            <a:r>
              <a:rPr lang="en-US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OSI</a:t>
            </a:r>
            <a:r>
              <a:rPr lang="en-US" b="1" i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) </a:t>
            </a:r>
            <a:r>
              <a:rPr lang="en-US" i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model. It was first introduced in the late 1970s.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 smtClean="0"/>
              <a:t>ISO is the organization.</a:t>
            </a:r>
            <a:br>
              <a:rPr lang="en-US" altLang="en-US" sz="1200" b="1" dirty="0" smtClean="0"/>
            </a:br>
            <a:r>
              <a:rPr lang="en-US" altLang="en-US" sz="1200" b="1" dirty="0" smtClean="0"/>
              <a:t>OSI is the model.</a:t>
            </a:r>
          </a:p>
          <a:p>
            <a:r>
              <a:rPr lang="en-GB" dirty="0" smtClean="0"/>
              <a:t>OSI is a reference model for how applications communicate over a network</a:t>
            </a:r>
          </a:p>
          <a:p>
            <a:pPr lvl="1"/>
            <a:r>
              <a:rPr lang="en-GB" dirty="0" smtClean="0"/>
              <a:t>A reference model is a conceptual framework for understanding the relationships of communication networks </a:t>
            </a:r>
          </a:p>
          <a:p>
            <a:r>
              <a:rPr lang="en-GB" dirty="0" smtClean="0"/>
              <a:t>The purpose of the OSI reference model </a:t>
            </a:r>
          </a:p>
          <a:p>
            <a:pPr lvl="1"/>
            <a:r>
              <a:rPr lang="en-GB" dirty="0" smtClean="0"/>
              <a:t>To guide vendors and developers so the digital communication products and software programs they create can interoperate, </a:t>
            </a:r>
          </a:p>
          <a:p>
            <a:pPr lvl="1"/>
            <a:r>
              <a:rPr lang="en-GB" dirty="0" smtClean="0"/>
              <a:t>and to facilitate a clear framework that describes the functions of a networking or telecommunication system</a:t>
            </a:r>
          </a:p>
          <a:p>
            <a:pPr lvl="1"/>
            <a:r>
              <a:rPr lang="en-GB" dirty="0" smtClean="0"/>
              <a:t>Its goal is the interoperability of diverse communication systems with standard communication protocols</a:t>
            </a:r>
          </a:p>
          <a:p>
            <a:r>
              <a:rPr lang="en-GB" dirty="0" smtClean="0"/>
              <a:t>OSI model partitions a communication system into abstraction layers</a:t>
            </a:r>
          </a:p>
          <a:p>
            <a:r>
              <a:rPr lang="en-GB" dirty="0" smtClean="0"/>
              <a:t>The original version of the model had seven layers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 smtClean="0"/>
              <a:t>Session: Authentication + Authorization + session restoration (check</a:t>
            </a:r>
            <a:r>
              <a:rPr lang="en-US" altLang="en-US" sz="1200" b="1" baseline="0" dirty="0" smtClean="0"/>
              <a:t> pointing: using session beans to store the session status) + synchronization + web-conferencing (flow control and synchronization e.g., </a:t>
            </a:r>
            <a:r>
              <a:rPr lang="en-US" altLang="en-US" sz="1200" b="1" baseline="0" dirty="0" err="1" smtClean="0"/>
              <a:t>audo+video</a:t>
            </a:r>
            <a:r>
              <a:rPr lang="en-US" altLang="en-US" sz="1200" b="1" baseline="0" dirty="0" smtClean="0"/>
              <a:t> synchronization during meeting).</a:t>
            </a:r>
            <a:endParaRPr lang="en-US" altLang="en-US" sz="1200" b="1" dirty="0" smtClean="0"/>
          </a:p>
          <a:p>
            <a:endParaRPr lang="en-US" dirty="0" smtClean="0"/>
          </a:p>
          <a:p>
            <a:r>
              <a:rPr lang="en-US" dirty="0" smtClean="0"/>
              <a:t>Reference to book (Computer Networks:5</a:t>
            </a:r>
            <a:r>
              <a:rPr lang="en-US" baseline="30000" dirty="0" smtClean="0"/>
              <a:t>th</a:t>
            </a:r>
            <a:r>
              <a:rPr lang="en-US" baseline="0" dirty="0" smtClean="0"/>
              <a:t> Edition</a:t>
            </a:r>
            <a:r>
              <a:rPr lang="en-US" dirty="0" smtClean="0"/>
              <a:t> </a:t>
            </a:r>
            <a:r>
              <a:rPr lang="en-US" dirty="0" err="1" smtClean="0"/>
              <a:t>Tanen</a:t>
            </a:r>
            <a:r>
              <a:rPr lang="en-US" baseline="0" dirty="0" err="1" smtClean="0"/>
              <a:t>boum</a:t>
            </a:r>
            <a:r>
              <a:rPr lang="en-US" baseline="0" dirty="0" smtClean="0"/>
              <a:t>, Waterfall </a:t>
            </a:r>
            <a:r>
              <a:rPr lang="en-US" dirty="0" smtClean="0"/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concepts are central to the OSI model: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Services.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Interfaces.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Protocols.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Probably the biggest contribution of the OSI model is that it makes the distinction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these three concepts explicit. Each layer performs some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 above it. The service definition tells what the layer does, not how entities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above it access it or how the layer works. It defines the layer’s semantics.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layer’s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tells the processes above it how to access it. It specifies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the parameters are and what results to expect. It, too, says nothing about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the layer works inside.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the peer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in a layer are the layer’s own business. It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any protocols it wants to, as long as it gets the job done (i.e., provides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offered services). It can also change them at will without affecting software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 layers.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ideas fit very nicely with modern ideas about object-oriented programming.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object, like a layer, has a set of methods (operations) that processes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outside the object can invoke. The semantics of these methods define the set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services that the object offers. The methods’ parameters and results form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object’s interface. The code internal to the object is its protocol and is not visible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of any concern outside the object.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TCP/IP model did not originally clearly distinguish between services, interfaces,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protocols, although people have tried to retrofit it after the fact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it more OSI-like. For example, the only real services offered by the internet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 are SEND IP PACKET and RECEIVE IP PACKET. As a consequence, the protocols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OSI model are better hidden than in the TCP/IP model and can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replaced relatively easily as the technology changes. Being able to make such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changes transparently is one of the main purposes of having layered protocols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63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People Seem</a:t>
            </a:r>
            <a:r>
              <a:rPr lang="en-US" baseline="0" dirty="0" smtClean="0"/>
              <a:t> To </a:t>
            </a:r>
            <a:r>
              <a:rPr lang="en-US" dirty="0" smtClean="0"/>
              <a:t>need Data</a:t>
            </a:r>
            <a:r>
              <a:rPr lang="en-US" baseline="0" dirty="0" smtClean="0"/>
              <a:t> Processing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36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33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50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7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705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35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044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Covered for section </a:t>
            </a:r>
            <a:r>
              <a:rPr lang="en-US" smtClean="0"/>
              <a:t>C until here….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10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Communication principles (connection for communicating the messages+ protocol for understanding the</a:t>
            </a:r>
            <a:r>
              <a:rPr lang="en-GB" baseline="0" dirty="0" smtClean="0"/>
              <a:t> </a:t>
            </a:r>
            <a:r>
              <a:rPr lang="en-GB" dirty="0" smtClean="0"/>
              <a:t>messages)</a:t>
            </a:r>
          </a:p>
          <a:p>
            <a:pPr lvl="1"/>
            <a:r>
              <a:rPr lang="en-GB" dirty="0" smtClean="0"/>
              <a:t>Communication is a two way process </a:t>
            </a:r>
          </a:p>
          <a:p>
            <a:pPr lvl="1"/>
            <a:r>
              <a:rPr lang="en-GB" dirty="0" smtClean="0"/>
              <a:t>We are all communicating, all the time </a:t>
            </a:r>
          </a:p>
          <a:p>
            <a:pPr lvl="1"/>
            <a:r>
              <a:rPr lang="en-GB" dirty="0" smtClean="0"/>
              <a:t>Timing and frequency matter </a:t>
            </a:r>
          </a:p>
          <a:p>
            <a:pPr lvl="1"/>
            <a:r>
              <a:rPr lang="en-GB" dirty="0" smtClean="0"/>
              <a:t>There is single method of communication requires that works for every one </a:t>
            </a:r>
          </a:p>
          <a:p>
            <a:r>
              <a:rPr lang="en-US" dirty="0" smtClean="0"/>
              <a:t>Functionality: Mandatory -&gt; Error control + Flow</a:t>
            </a:r>
            <a:r>
              <a:rPr lang="en-US" baseline="0" dirty="0" smtClean="0"/>
              <a:t> control + Congestion control + multiplexing/</a:t>
            </a:r>
            <a:r>
              <a:rPr lang="en-US" baseline="0" dirty="0" err="1" smtClean="0"/>
              <a:t>demultiplexing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Functionality Optional -&gt; Security (Encryption/decryption)+ checkpoints +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00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Point-to-Point Protocol </a:t>
            </a:r>
            <a:r>
              <a:rPr lang="en-US" b="1" dirty="0" smtClean="0"/>
              <a:t>(</a:t>
            </a:r>
            <a:r>
              <a:rPr lang="en-US" b="1" i="1" dirty="0" smtClean="0"/>
              <a:t>PPP</a:t>
            </a:r>
            <a:r>
              <a:rPr lang="en-US" b="1" dirty="0" smtClean="0"/>
              <a:t>)</a:t>
            </a:r>
          </a:p>
          <a:p>
            <a:r>
              <a:rPr lang="en-US" b="0" dirty="0" smtClean="0"/>
              <a:t>Internet Message Access Protocol </a:t>
            </a:r>
            <a:r>
              <a:rPr lang="en-US" b="1" dirty="0" smtClean="0"/>
              <a:t>(IMAP)</a:t>
            </a:r>
          </a:p>
          <a:p>
            <a:r>
              <a:rPr lang="en-US" b="1" dirty="0" smtClean="0"/>
              <a:t>Physical layer: </a:t>
            </a:r>
            <a:r>
              <a:rPr lang="en-US" b="0" dirty="0" smtClean="0"/>
              <a:t>cables</a:t>
            </a:r>
            <a:r>
              <a:rPr lang="en-US" b="0" baseline="0" dirty="0" smtClean="0"/>
              <a:t> and connector, topologies, hardware, transmission, encoding, multiplexing/de-multiplexing </a:t>
            </a:r>
          </a:p>
          <a:p>
            <a:r>
              <a:rPr lang="en-US" b="1" dirty="0" smtClean="0"/>
              <a:t>Internet Control Message Protocol</a:t>
            </a:r>
            <a:r>
              <a:rPr lang="en-US" dirty="0" smtClean="0"/>
              <a:t> (ICMP)</a:t>
            </a:r>
          </a:p>
          <a:p>
            <a:r>
              <a:rPr lang="en-US" b="1" dirty="0" smtClean="0"/>
              <a:t>Services, interfaces</a:t>
            </a:r>
            <a:r>
              <a:rPr lang="en-US" b="1" smtClean="0"/>
              <a:t>,</a:t>
            </a:r>
            <a:r>
              <a:rPr lang="en-US" b="1" baseline="0" smtClean="0"/>
              <a:t> protocols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558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smtClean="0"/>
              <a:t>The </a:t>
            </a:r>
            <a:r>
              <a:rPr lang="en-GB" altLang="en-US" sz="1200" b="1" dirty="0" smtClean="0"/>
              <a:t>application layer</a:t>
            </a:r>
            <a:r>
              <a:rPr lang="en-GB" altLang="en-US" sz="1200" dirty="0" smtClean="0"/>
              <a:t> provides services for an </a:t>
            </a:r>
            <a:r>
              <a:rPr lang="en-GB" altLang="en-US" sz="1200" u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 program </a:t>
            </a:r>
            <a:r>
              <a:rPr lang="en-GB" altLang="en-US" sz="1200" dirty="0" smtClean="0"/>
              <a:t>to ensure that effective communication with another application program in a network is possible</a:t>
            </a:r>
            <a:endParaRPr lang="en-US" alt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76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8B5F-A0EC-4CFA-B907-6F8F6AAE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A8080-423F-4EF2-8325-F756662D597C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76BCC8-FB37-4175-9C04-115FBAEF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941" y="1701588"/>
            <a:ext cx="11120123" cy="71936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Thank You all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B5668E4-B5F9-4526-BB51-9AC3A8359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41" y="3250433"/>
            <a:ext cx="11120123" cy="719369"/>
          </a:xfrm>
        </p:spPr>
        <p:txBody>
          <a:bodyPr>
            <a:noAutofit/>
          </a:bodyPr>
          <a:lstStyle>
            <a:lvl1pPr marL="273050" indent="-273050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 smtClean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153591" indent="-153591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>
                <a:solidFill>
                  <a:schemeClr val="tx1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</a:lstStyle>
          <a:p>
            <a:pPr marL="273050" indent="-273050" eaLnBrk="1" hangingPunct="1"/>
            <a:r>
              <a:rPr lang="en-US" dirty="0"/>
              <a:t>Text Book</a:t>
            </a:r>
          </a:p>
          <a:p>
            <a:pPr marL="337542" lvl="1" indent="-153591" eaLnBrk="1" hangingPunct="1"/>
            <a:r>
              <a:rPr lang="en-US" sz="1125" dirty="0">
                <a:solidFill>
                  <a:srgbClr val="0070C0"/>
                </a:solidFill>
              </a:rPr>
              <a:t>Starting Out With CPP (7</a:t>
            </a:r>
            <a:r>
              <a:rPr lang="en-US" sz="1125" baseline="30000" dirty="0">
                <a:solidFill>
                  <a:srgbClr val="0070C0"/>
                </a:solidFill>
              </a:rPr>
              <a:t>th </a:t>
            </a:r>
            <a:r>
              <a:rPr lang="en-US" sz="1125" dirty="0">
                <a:solidFill>
                  <a:srgbClr val="0070C0"/>
                </a:solidFill>
              </a:rPr>
              <a:t> or 8</a:t>
            </a:r>
            <a:r>
              <a:rPr lang="en-US" sz="1125" baseline="30000" dirty="0">
                <a:solidFill>
                  <a:srgbClr val="0070C0"/>
                </a:solidFill>
              </a:rPr>
              <a:t>th</a:t>
            </a:r>
            <a:r>
              <a:rPr lang="en-US" sz="1125" dirty="0">
                <a:solidFill>
                  <a:srgbClr val="0070C0"/>
                </a:solidFill>
              </a:rPr>
              <a:t> Edition) By Tony Gaddis (Locally Available)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676217-97FD-491C-872B-A38CCCAD9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7129" y="4386269"/>
            <a:ext cx="2343151" cy="22193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B71756-46AA-4A8F-BA5C-6D05D9B86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5" y="4386269"/>
            <a:ext cx="2343151" cy="22193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3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365761"/>
            <a:ext cx="10974863" cy="1009958"/>
          </a:xfrm>
        </p:spPr>
        <p:txBody>
          <a:bodyPr anchor="b"/>
          <a:lstStyle>
            <a:lvl1pPr>
              <a:defRPr lang="de-AT" sz="2800" b="1" kern="1200" dirty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615775" y="1375719"/>
            <a:ext cx="11032528" cy="1492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2" y="1532237"/>
            <a:ext cx="10974863" cy="5189237"/>
          </a:xfrm>
        </p:spPr>
        <p:txBody>
          <a:bodyPr>
            <a:normAutofit/>
          </a:bodyPr>
          <a:lstStyle>
            <a:lvl1pPr marL="457200" indent="-457200" algn="l" defTabSz="685783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800092" indent="-457200" algn="l" defTabSz="685783" rtl="0" eaLnBrk="1" latinLnBrk="0" hangingPunct="1">
              <a:lnSpc>
                <a:spcPct val="90000"/>
              </a:lnSpc>
              <a:spcBef>
                <a:spcPct val="0"/>
              </a:spcBef>
              <a:buFontTx/>
              <a:buChar char="−"/>
              <a:defRPr lang="en-US" sz="2400" b="0" kern="1200" dirty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  <a:lvl3pPr marL="1142983" indent="-457200" algn="l" defTabSz="685783" rtl="0" eaLnBrk="1" latinLnBrk="0" hangingPunct="1">
              <a:lnSpc>
                <a:spcPct val="90000"/>
              </a:lnSpc>
              <a:spcBef>
                <a:spcPct val="0"/>
              </a:spcBef>
              <a:buFontTx/>
              <a:buChar char="−"/>
              <a:defRPr lang="en-US" sz="2400" b="0" kern="1200" dirty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3pPr>
            <a:lvl4pPr marL="1485875" indent="-457200" algn="l" defTabSz="685783" rtl="0" eaLnBrk="1" latinLnBrk="0" hangingPunct="1">
              <a:lnSpc>
                <a:spcPct val="90000"/>
              </a:lnSpc>
              <a:spcBef>
                <a:spcPct val="0"/>
              </a:spcBef>
              <a:buFontTx/>
              <a:buChar char="−"/>
              <a:defRPr lang="en-US" sz="2400" b="0" kern="1200" dirty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4pPr>
            <a:lvl5pPr marL="1828766" indent="-457200" algn="l" defTabSz="685783" rtl="0" eaLnBrk="1" latinLnBrk="0" hangingPunct="1">
              <a:lnSpc>
                <a:spcPct val="90000"/>
              </a:lnSpc>
              <a:spcBef>
                <a:spcPct val="0"/>
              </a:spcBef>
              <a:buFontTx/>
              <a:buChar char="−"/>
              <a:defRPr lang="de-AT" sz="2400" b="0" kern="1200" dirty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03463" y="6356354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86A8080-423F-4EF2-8325-F756662D597C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8107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bhan.ullah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pcisco.com/lesson/tcp-ip-model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ifference-tcp-ip-vs-osi-model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pcisco.com/lesson/tcp-ip-model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Lecture3 (Chapter1) </a:t>
            </a:r>
            <a:endParaRPr lang="en-US" sz="35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39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Protocol </a:t>
            </a:r>
            <a:r>
              <a:rPr lang="en-US" altLang="en-US" sz="39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layers, service models</a:t>
            </a: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endParaRPr lang="en-US" sz="3900" b="1" dirty="0" smtClean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r>
              <a:rPr lang="en-US" sz="35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endParaRPr lang="en-US" sz="3500" b="1" dirty="0" smtClean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</a:t>
            </a:r>
            <a:r>
              <a:rPr lang="en-US" sz="35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Ullah, PhD</a:t>
            </a:r>
          </a:p>
          <a:p>
            <a:pPr marL="130175" indent="0" algn="ctr">
              <a:buNone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subhan.ullah@nu.edu.pk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sz="46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9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BS(Computer Science) </a:t>
            </a:r>
            <a:r>
              <a:rPr lang="en-US" sz="39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Fall-2022</a:t>
            </a:r>
            <a:endParaRPr lang="en-GB" sz="39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u="sng" dirty="0" smtClean="0"/>
              <a:t>Computer Networks </a:t>
            </a:r>
            <a:endParaRPr lang="en-US" sz="5400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28947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40" y="451821"/>
            <a:ext cx="2194560" cy="548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1505"/>
            <a:ext cx="219456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22C09FB-549C-8E44-8641-4B4BD5A57453}"/>
              </a:ext>
            </a:extLst>
          </p:cNvPr>
          <p:cNvSpPr txBox="1"/>
          <p:nvPr/>
        </p:nvSpPr>
        <p:spPr>
          <a:xfrm>
            <a:off x="3359490" y="2717590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Transport-layer </a:t>
            </a:r>
            <a:r>
              <a:rPr lang="en-US" dirty="0"/>
              <a:t>protocol transfers M (e.g., reliably) from one </a:t>
            </a:r>
            <a:r>
              <a:rPr lang="en-US" i="1" dirty="0"/>
              <a:t>process</a:t>
            </a:r>
            <a:r>
              <a:rPr lang="en-US" dirty="0"/>
              <a:t> to another, using services of network layer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462727" y="433917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network-layer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transport-layer segment</a:t>
            </a:r>
            <a:r>
              <a:rPr lang="en-US" sz="2000" dirty="0"/>
              <a:t>  [H</a:t>
            </a:r>
            <a:r>
              <a:rPr lang="en-US" sz="2000" baseline="-25000" dirty="0"/>
              <a:t>t</a:t>
            </a:r>
            <a:r>
              <a:rPr lang="en-US" sz="2000" dirty="0"/>
              <a:t> | M] </a:t>
            </a:r>
            <a:r>
              <a:rPr lang="en-US" sz="2400" dirty="0"/>
              <a:t>with </a:t>
            </a:r>
            <a:r>
              <a:rPr lang="en-US" sz="2400" dirty="0" smtClean="0"/>
              <a:t>network-layer </a:t>
            </a:r>
            <a:r>
              <a:rPr lang="en-US" sz="2400" dirty="0"/>
              <a:t>header H</a:t>
            </a:r>
            <a:r>
              <a:rPr lang="en-US" sz="2400" baseline="-25000" dirty="0"/>
              <a:t>n </a:t>
            </a:r>
            <a:r>
              <a:rPr lang="en-US" sz="2400" dirty="0"/>
              <a:t> to create a network-layer </a:t>
            </a:r>
            <a:r>
              <a:rPr lang="en-US" sz="2400" dirty="0">
                <a:solidFill>
                  <a:srgbClr val="C00000"/>
                </a:solidFill>
              </a:rPr>
              <a:t>datagram </a:t>
            </a: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n </a:t>
            </a:r>
            <a:r>
              <a:rPr lang="en-US" sz="2400" dirty="0"/>
              <a:t> used by network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FD3EBC-45D5-C74A-B32F-79C699B23E2E}"/>
              </a:ext>
            </a:extLst>
          </p:cNvPr>
          <p:cNvGrpSpPr/>
          <p:nvPr/>
        </p:nvGrpSpPr>
        <p:grpSpPr>
          <a:xfrm>
            <a:off x="3211642" y="3319499"/>
            <a:ext cx="5882482" cy="895263"/>
            <a:chOff x="3211642" y="3319499"/>
            <a:chExt cx="5882482" cy="895263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1705D36-44EB-7144-ADDD-2BCA5A49E36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3542677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64C90AC-8D4A-5646-A57F-0F37EE375E51}"/>
                </a:ext>
              </a:extLst>
            </p:cNvPr>
            <p:cNvSpPr/>
            <p:nvPr/>
          </p:nvSpPr>
          <p:spPr>
            <a:xfrm>
              <a:off x="5356172" y="3319499"/>
              <a:ext cx="1210365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00013B-973D-F145-BC62-E1EB59B2D1F7}"/>
                </a:ext>
              </a:extLst>
            </p:cNvPr>
            <p:cNvGrpSpPr/>
            <p:nvPr/>
          </p:nvGrpSpPr>
          <p:grpSpPr>
            <a:xfrm>
              <a:off x="5418625" y="3360607"/>
              <a:ext cx="1058375" cy="307296"/>
              <a:chOff x="5509436" y="3287899"/>
              <a:chExt cx="1058375" cy="307296"/>
            </a:xfrm>
          </p:grpSpPr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92B476DA-1332-E245-A063-5F18A8ED5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35A3A0E8-5840-8E42-ADE8-7EB044576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55600375-23A3-CD4E-BBD9-EE07BA4AE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87" name="Rectangle 181">
                <a:extLst>
                  <a:ext uri="{FF2B5EF4-FFF2-40B4-BE49-F238E27FC236}">
                    <a16:creationId xmlns:a16="http://schemas.microsoft.com/office/drawing/2014/main" id="{51F428BA-8794-2B46-B109-1D511F62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88" name="Rectangle 181">
                <a:extLst>
                  <a:ext uri="{FF2B5EF4-FFF2-40B4-BE49-F238E27FC236}">
                    <a16:creationId xmlns:a16="http://schemas.microsoft.com/office/drawing/2014/main" id="{E5D95958-8C54-6242-A3B1-968E6AC62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E213470-EFFE-1143-AE70-3E6F1DF52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B823437-9FDA-D44D-8E28-4933018C3600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5A1DE96-E618-F245-B317-BF7C352A5215}"/>
                </a:ext>
              </a:extLst>
            </p:cNvPr>
            <p:cNvSpPr txBox="1"/>
            <p:nvPr/>
          </p:nvSpPr>
          <p:spPr>
            <a:xfrm>
              <a:off x="3359490" y="3649479"/>
              <a:ext cx="5734634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Network-layer </a:t>
              </a:r>
              <a:r>
                <a:rPr lang="en-US" dirty="0"/>
                <a:t>protocol transfers transport-layer segment [H</a:t>
              </a:r>
              <a:r>
                <a:rPr lang="en-US" baseline="-25000" dirty="0"/>
                <a:t>t</a:t>
              </a:r>
              <a:r>
                <a:rPr lang="en-US" dirty="0"/>
                <a:t> | M] from one </a:t>
              </a:r>
              <a:r>
                <a:rPr lang="en-US" i="1" dirty="0"/>
                <a:t>host</a:t>
              </a:r>
              <a:r>
                <a:rPr lang="en-US" dirty="0"/>
                <a:t> to another, using link layer services</a:t>
              </a:r>
            </a:p>
          </p:txBody>
        </p:sp>
      </p:grpSp>
      <p:sp>
        <p:nvSpPr>
          <p:cNvPr id="86" name="Slide Number Placeholder 5">
            <a:extLst>
              <a:ext uri="{FF2B5EF4-FFF2-40B4-BE49-F238E27FC236}">
                <a16:creationId xmlns:a16="http://schemas.microsoft.com/office/drawing/2014/main" id="{FCF8662E-6C10-1246-A632-4EAD39DCF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2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371603" y="5096823"/>
            <a:ext cx="583117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link-layer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network datagram </a:t>
            </a:r>
            <a:r>
              <a:rPr lang="en-US" sz="2000" dirty="0"/>
              <a:t>[H</a:t>
            </a:r>
            <a:r>
              <a:rPr lang="en-US" sz="2000" baseline="-25000" dirty="0"/>
              <a:t>n</a:t>
            </a:r>
            <a:r>
              <a:rPr lang="en-US" sz="2000" dirty="0"/>
              <a:t>| [H</a:t>
            </a:r>
            <a:r>
              <a:rPr lang="en-US" sz="2000" baseline="-25000" dirty="0"/>
              <a:t>t</a:t>
            </a:r>
            <a:r>
              <a:rPr lang="en-US" sz="2000" dirty="0"/>
              <a:t> |M], </a:t>
            </a:r>
            <a:r>
              <a:rPr lang="en-US" sz="2400" dirty="0"/>
              <a:t>with link-layer header H</a:t>
            </a:r>
            <a:r>
              <a:rPr lang="en-US" sz="2400" baseline="-25000" dirty="0"/>
              <a:t>l </a:t>
            </a:r>
            <a:r>
              <a:rPr lang="en-US" sz="2400" dirty="0"/>
              <a:t> to create a link-layer </a:t>
            </a:r>
            <a:r>
              <a:rPr lang="en-US" sz="2400" dirty="0">
                <a:solidFill>
                  <a:srgbClr val="C00000"/>
                </a:solidFill>
              </a:rPr>
              <a:t>frame 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705D36-44EB-7144-ADDD-2BCA5A49E36C}"/>
              </a:ext>
            </a:extLst>
          </p:cNvPr>
          <p:cNvCxnSpPr>
            <a:cxnSpLocks/>
          </p:cNvCxnSpPr>
          <p:nvPr/>
        </p:nvCxnSpPr>
        <p:spPr>
          <a:xfrm>
            <a:off x="3211642" y="3542677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64C90AC-8D4A-5646-A57F-0F37EE375E51}"/>
              </a:ext>
            </a:extLst>
          </p:cNvPr>
          <p:cNvSpPr/>
          <p:nvPr/>
        </p:nvSpPr>
        <p:spPr>
          <a:xfrm>
            <a:off x="5356172" y="3319499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0013B-973D-F145-BC62-E1EB59B2D1F7}"/>
              </a:ext>
            </a:extLst>
          </p:cNvPr>
          <p:cNvGrpSpPr/>
          <p:nvPr/>
        </p:nvGrpSpPr>
        <p:grpSpPr>
          <a:xfrm>
            <a:off x="5418625" y="3360607"/>
            <a:ext cx="1058375" cy="307296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03A67B3-AD0F-0041-BB55-345D4484BF78}"/>
              </a:ext>
            </a:extLst>
          </p:cNvPr>
          <p:cNvSpPr txBox="1"/>
          <p:nvPr/>
        </p:nvSpPr>
        <p:spPr>
          <a:xfrm>
            <a:off x="3374573" y="4483522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Link-layer </a:t>
            </a:r>
            <a:r>
              <a:rPr lang="en-US" dirty="0"/>
              <a:t>protocol transfers datagram [H</a:t>
            </a:r>
            <a:r>
              <a:rPr lang="en-US" baseline="-25000" dirty="0"/>
              <a:t>n</a:t>
            </a:r>
            <a:r>
              <a:rPr lang="en-US" dirty="0"/>
              <a:t>| [H</a:t>
            </a:r>
            <a:r>
              <a:rPr lang="en-US" baseline="-25000" dirty="0"/>
              <a:t>t</a:t>
            </a:r>
            <a:r>
              <a:rPr lang="en-US" dirty="0"/>
              <a:t> |M] from </a:t>
            </a:r>
            <a:r>
              <a:rPr lang="en-US" i="1" dirty="0"/>
              <a:t>host </a:t>
            </a:r>
            <a:r>
              <a:rPr lang="en-US" dirty="0"/>
              <a:t>to neighboring host, using network-layer services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1A965C-D49C-304E-9BCB-5B5079C4AD83}"/>
              </a:ext>
            </a:extLst>
          </p:cNvPr>
          <p:cNvGrpSpPr/>
          <p:nvPr/>
        </p:nvGrpSpPr>
        <p:grpSpPr>
          <a:xfrm>
            <a:off x="3226725" y="4169060"/>
            <a:ext cx="5651292" cy="374226"/>
            <a:chOff x="3226725" y="4169060"/>
            <a:chExt cx="5651292" cy="374226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BFA270B-F048-734C-8D17-9C3EE129B47D}"/>
                </a:ext>
              </a:extLst>
            </p:cNvPr>
            <p:cNvCxnSpPr>
              <a:cxnSpLocks/>
            </p:cNvCxnSpPr>
            <p:nvPr/>
          </p:nvCxnSpPr>
          <p:spPr>
            <a:xfrm>
              <a:off x="3226725" y="4376720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8143C4-E722-4448-8DC9-B6DF8B0D299E}"/>
                </a:ext>
              </a:extLst>
            </p:cNvPr>
            <p:cNvGrpSpPr/>
            <p:nvPr/>
          </p:nvGrpSpPr>
          <p:grpSpPr>
            <a:xfrm>
              <a:off x="5062983" y="4169060"/>
              <a:ext cx="1518637" cy="374226"/>
              <a:chOff x="5062983" y="4252185"/>
              <a:chExt cx="1518637" cy="37422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6785350-92B7-9949-A608-9FBFA3760ED8}"/>
                  </a:ext>
                </a:extLst>
              </p:cNvPr>
              <p:cNvSpPr/>
              <p:nvPr/>
            </p:nvSpPr>
            <p:spPr>
              <a:xfrm>
                <a:off x="5062983" y="4252185"/>
                <a:ext cx="1518637" cy="374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2" name="Group 182">
                <a:extLst>
                  <a:ext uri="{FF2B5EF4-FFF2-40B4-BE49-F238E27FC236}">
                    <a16:creationId xmlns:a16="http://schemas.microsoft.com/office/drawing/2014/main" id="{45CD0A72-C88E-6047-BB5F-DD34C8006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294" y="4283446"/>
                <a:ext cx="1347789" cy="301625"/>
                <a:chOff x="286" y="1531"/>
                <a:chExt cx="849" cy="190"/>
              </a:xfrm>
            </p:grpSpPr>
            <p:sp>
              <p:nvSpPr>
                <p:cNvPr id="100" name="Rectangle 183">
                  <a:extLst>
                    <a:ext uri="{FF2B5EF4-FFF2-40B4-BE49-F238E27FC236}">
                      <a16:creationId xmlns:a16="http://schemas.microsoft.com/office/drawing/2014/main" id="{C0F4519B-22A6-8C43-B106-B86515EA9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" y="1549"/>
                  <a:ext cx="849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Rectangle 184">
                  <a:extLst>
                    <a:ext uri="{FF2B5EF4-FFF2-40B4-BE49-F238E27FC236}">
                      <a16:creationId xmlns:a16="http://schemas.microsoft.com/office/drawing/2014/main" id="{4A672F36-49EC-D34C-A30D-BFF6136048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93" name="Rectangle 181">
                <a:extLst>
                  <a:ext uri="{FF2B5EF4-FFF2-40B4-BE49-F238E27FC236}">
                    <a16:creationId xmlns:a16="http://schemas.microsoft.com/office/drawing/2014/main" id="{9CB56124-BE22-4744-B402-647CD871D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012" y="4295113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94" name="Rectangle 181">
                <a:extLst>
                  <a:ext uri="{FF2B5EF4-FFF2-40B4-BE49-F238E27FC236}">
                    <a16:creationId xmlns:a16="http://schemas.microsoft.com/office/drawing/2014/main" id="{FB07F637-8B3F-9948-AA28-F1F413F8F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708" y="4277775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2006C5A-8B94-0C44-BBC3-909EA572E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149" y="431202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21F5BD4-1F06-964B-8B36-F5192E01256C}"/>
                  </a:ext>
                </a:extLst>
              </p:cNvPr>
              <p:cNvCxnSpPr/>
              <p:nvPr/>
            </p:nvCxnSpPr>
            <p:spPr>
              <a:xfrm>
                <a:off x="5720650" y="4310309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81">
                <a:extLst>
                  <a:ext uri="{FF2B5EF4-FFF2-40B4-BE49-F238E27FC236}">
                    <a16:creationId xmlns:a16="http://schemas.microsoft.com/office/drawing/2014/main" id="{C22AEA05-2A3E-8F46-BCF2-9FE184FF0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9178" y="4281528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7CD4AFB-B9ED-7843-B804-83029ED5054D}"/>
                  </a:ext>
                </a:extLst>
              </p:cNvPr>
              <p:cNvCxnSpPr/>
              <p:nvPr/>
            </p:nvCxnSpPr>
            <p:spPr>
              <a:xfrm>
                <a:off x="5418102" y="4309558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CD79AB-EFE6-E14B-878A-669E9C4D9042}"/>
              </a:ext>
            </a:extLst>
          </p:cNvPr>
          <p:cNvCxnSpPr>
            <a:cxnSpLocks/>
          </p:cNvCxnSpPr>
          <p:nvPr/>
        </p:nvCxnSpPr>
        <p:spPr>
          <a:xfrm>
            <a:off x="3594027" y="-1079199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71C9FED-2DA1-3A44-B6FE-2B1DAB7A3D60}"/>
              </a:ext>
            </a:extLst>
          </p:cNvPr>
          <p:cNvSpPr/>
          <p:nvPr/>
        </p:nvSpPr>
        <p:spPr>
          <a:xfrm>
            <a:off x="5738557" y="-1302377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AA69BF9-270A-F443-A92C-84A46DE35441}"/>
              </a:ext>
            </a:extLst>
          </p:cNvPr>
          <p:cNvGrpSpPr/>
          <p:nvPr/>
        </p:nvGrpSpPr>
        <p:grpSpPr>
          <a:xfrm>
            <a:off x="5801010" y="-1261269"/>
            <a:ext cx="1058375" cy="307296"/>
            <a:chOff x="5509436" y="3287899"/>
            <a:chExt cx="1058375" cy="307296"/>
          </a:xfrm>
        </p:grpSpPr>
        <p:grpSp>
          <p:nvGrpSpPr>
            <p:cNvPr id="110" name="Group 182">
              <a:extLst>
                <a:ext uri="{FF2B5EF4-FFF2-40B4-BE49-F238E27FC236}">
                  <a16:creationId xmlns:a16="http://schemas.microsoft.com/office/drawing/2014/main" id="{15D5F71B-2CF5-DE43-94EF-784236E59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116" name="Rectangle 183">
                <a:extLst>
                  <a:ext uri="{FF2B5EF4-FFF2-40B4-BE49-F238E27FC236}">
                    <a16:creationId xmlns:a16="http://schemas.microsoft.com/office/drawing/2014/main" id="{A054BB4B-B69C-D14C-8F5B-5BEEEDE8D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184">
                <a:extLst>
                  <a:ext uri="{FF2B5EF4-FFF2-40B4-BE49-F238E27FC236}">
                    <a16:creationId xmlns:a16="http://schemas.microsoft.com/office/drawing/2014/main" id="{2025D776-034C-8D48-A4B6-FF664F22F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11" name="Rectangle 181">
              <a:extLst>
                <a:ext uri="{FF2B5EF4-FFF2-40B4-BE49-F238E27FC236}">
                  <a16:creationId xmlns:a16="http://schemas.microsoft.com/office/drawing/2014/main" id="{D06D048B-900E-8F4D-8A64-20DA16D1F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13" name="Rectangle 181">
              <a:extLst>
                <a:ext uri="{FF2B5EF4-FFF2-40B4-BE49-F238E27FC236}">
                  <a16:creationId xmlns:a16="http://schemas.microsoft.com/office/drawing/2014/main" id="{580EB15C-4763-334C-B100-4D66978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48100A0-01D0-7A4A-8CBD-6A4D5B9F1842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5FE4795-7D19-DF46-88AF-179D04B18878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0B31285-CEBC-B045-A3D2-E171BD35C682}"/>
              </a:ext>
            </a:extLst>
          </p:cNvPr>
          <p:cNvSpPr txBox="1"/>
          <p:nvPr/>
        </p:nvSpPr>
        <p:spPr>
          <a:xfrm>
            <a:off x="3359490" y="3649479"/>
            <a:ext cx="5734634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Network-layer </a:t>
            </a:r>
            <a:r>
              <a:rPr lang="en-US" dirty="0"/>
              <a:t>protocol transfers transport-layer segment [H</a:t>
            </a:r>
            <a:r>
              <a:rPr lang="en-US" baseline="-25000" dirty="0"/>
              <a:t>t</a:t>
            </a:r>
            <a:r>
              <a:rPr lang="en-US" dirty="0"/>
              <a:t> | M] from one </a:t>
            </a:r>
            <a:r>
              <a:rPr lang="en-US" i="1" dirty="0"/>
              <a:t>host</a:t>
            </a:r>
            <a:r>
              <a:rPr lang="en-US" dirty="0"/>
              <a:t> to another, using link layer services</a:t>
            </a:r>
          </a:p>
        </p:txBody>
      </p:sp>
      <p:sp>
        <p:nvSpPr>
          <p:cNvPr id="109" name="Slide Number Placeholder 5">
            <a:extLst>
              <a:ext uri="{FF2B5EF4-FFF2-40B4-BE49-F238E27FC236}">
                <a16:creationId xmlns:a16="http://schemas.microsoft.com/office/drawing/2014/main" id="{99BA57FE-A308-1E41-B606-A1B8A22BF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4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02" grpId="0"/>
      <p:bldP spid="1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8">
            <a:extLst>
              <a:ext uri="{FF2B5EF4-FFF2-40B4-BE49-F238E27FC236}">
                <a16:creationId xmlns:a16="http://schemas.microsoft.com/office/drawing/2014/main" id="{5C25CEF4-E407-5F48-A3E3-98E83E25849B}"/>
              </a:ext>
            </a:extLst>
          </p:cNvPr>
          <p:cNvSpPr>
            <a:spLocks/>
          </p:cNvSpPr>
          <p:nvPr/>
        </p:nvSpPr>
        <p:spPr bwMode="auto">
          <a:xfrm>
            <a:off x="3548141" y="1573968"/>
            <a:ext cx="4992" cy="3104606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2318"/>
              <a:gd name="connsiteY0" fmla="*/ 0 h 9961"/>
              <a:gd name="connsiteX1" fmla="*/ 12 w 2318"/>
              <a:gd name="connsiteY1" fmla="*/ 8378 h 9961"/>
              <a:gd name="connsiteX2" fmla="*/ 2318 w 2318"/>
              <a:gd name="connsiteY2" fmla="*/ 9961 h 9961"/>
              <a:gd name="connsiteX0" fmla="*/ 0 w 52"/>
              <a:gd name="connsiteY0" fmla="*/ 0 h 8411"/>
              <a:gd name="connsiteX1" fmla="*/ 52 w 52"/>
              <a:gd name="connsiteY1" fmla="*/ 8411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" h="8411">
                <a:moveTo>
                  <a:pt x="0" y="0"/>
                </a:moveTo>
                <a:cubicBezTo>
                  <a:pt x="17" y="2804"/>
                  <a:pt x="35" y="5607"/>
                  <a:pt x="52" y="8411"/>
                </a:cubicBez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96" name="Group 175">
            <a:extLst>
              <a:ext uri="{FF2B5EF4-FFF2-40B4-BE49-F238E27FC236}">
                <a16:creationId xmlns:a16="http://schemas.microsoft.com/office/drawing/2014/main" id="{AC026B9A-C8C6-C045-8CBD-B9022027FFE8}"/>
              </a:ext>
            </a:extLst>
          </p:cNvPr>
          <p:cNvGrpSpPr>
            <a:grpSpLocks/>
          </p:cNvGrpSpPr>
          <p:nvPr/>
        </p:nvGrpSpPr>
        <p:grpSpPr bwMode="auto">
          <a:xfrm>
            <a:off x="5937404" y="1548324"/>
            <a:ext cx="679450" cy="301625"/>
            <a:chOff x="780" y="1553"/>
            <a:chExt cx="428" cy="190"/>
          </a:xfrm>
        </p:grpSpPr>
        <p:sp>
          <p:nvSpPr>
            <p:cNvPr id="97" name="Rectangle 176">
              <a:extLst>
                <a:ext uri="{FF2B5EF4-FFF2-40B4-BE49-F238E27FC236}">
                  <a16:creationId xmlns:a16="http://schemas.microsoft.com/office/drawing/2014/main" id="{10F5A1DA-0939-D34B-B227-29AA407BC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8" name="Rectangle 177">
              <a:extLst>
                <a:ext uri="{FF2B5EF4-FFF2-40B4-BE49-F238E27FC236}">
                  <a16:creationId xmlns:a16="http://schemas.microsoft.com/office/drawing/2014/main" id="{2086AF53-43CC-814A-BA4C-260362990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64C90AC-8D4A-5646-A57F-0F37EE375E51}"/>
              </a:ext>
            </a:extLst>
          </p:cNvPr>
          <p:cNvSpPr/>
          <p:nvPr/>
        </p:nvSpPr>
        <p:spPr>
          <a:xfrm>
            <a:off x="5356172" y="3319499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0013B-973D-F145-BC62-E1EB59B2D1F7}"/>
              </a:ext>
            </a:extLst>
          </p:cNvPr>
          <p:cNvGrpSpPr/>
          <p:nvPr/>
        </p:nvGrpSpPr>
        <p:grpSpPr>
          <a:xfrm>
            <a:off x="5418625" y="3360607"/>
            <a:ext cx="1058375" cy="307296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D21437-EB31-B049-BCA8-EA76E03FEDB7}"/>
              </a:ext>
            </a:extLst>
          </p:cNvPr>
          <p:cNvGrpSpPr/>
          <p:nvPr/>
        </p:nvGrpSpPr>
        <p:grpSpPr>
          <a:xfrm>
            <a:off x="7629993" y="1484027"/>
            <a:ext cx="1535906" cy="3792511"/>
            <a:chOff x="7629993" y="1484027"/>
            <a:chExt cx="1535906" cy="3792511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E3C13E9-FC91-E54D-9DC5-AFD70E3CBBAA}"/>
                </a:ext>
              </a:extLst>
            </p:cNvPr>
            <p:cNvSpPr/>
            <p:nvPr/>
          </p:nvSpPr>
          <p:spPr>
            <a:xfrm flipH="1">
              <a:off x="7629993" y="1484027"/>
              <a:ext cx="1201062" cy="3792511"/>
            </a:xfrm>
            <a:custGeom>
              <a:avLst/>
              <a:gdLst>
                <a:gd name="connsiteX0" fmla="*/ 1822537 w 1822537"/>
                <a:gd name="connsiteY0" fmla="*/ 3263030 h 3263030"/>
                <a:gd name="connsiteX1" fmla="*/ 6263 w 1822537"/>
                <a:gd name="connsiteY1" fmla="*/ 2743200 h 3263030"/>
                <a:gd name="connsiteX2" fmla="*/ 0 w 1822537"/>
                <a:gd name="connsiteY2" fmla="*/ 0 h 32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537" h="3263030">
                  <a:moveTo>
                    <a:pt x="1822537" y="3263030"/>
                  </a:moveTo>
                  <a:lnTo>
                    <a:pt x="6263" y="2743200"/>
                  </a:lnTo>
                  <a:cubicBezTo>
                    <a:pt x="4175" y="1828800"/>
                    <a:pt x="2088" y="914400"/>
                    <a:pt x="0" y="0"/>
                  </a:cubicBezTo>
                </a:path>
              </a:pathLst>
            </a:custGeom>
            <a:noFill/>
            <a:ln w="44450">
              <a:solidFill>
                <a:srgbClr val="C00000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2B38A84-24FD-C544-987C-947AA35CE4C5}"/>
                </a:ext>
              </a:extLst>
            </p:cNvPr>
            <p:cNvGrpSpPr/>
            <p:nvPr/>
          </p:nvGrpSpPr>
          <p:grpSpPr>
            <a:xfrm>
              <a:off x="7693325" y="4097936"/>
              <a:ext cx="1470663" cy="389744"/>
              <a:chOff x="6216702" y="5375649"/>
              <a:chExt cx="1470663" cy="38974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CDD6D97-0BE7-0549-9C77-11B2E0248059}"/>
                  </a:ext>
                </a:extLst>
              </p:cNvPr>
              <p:cNvSpPr/>
              <p:nvPr/>
            </p:nvSpPr>
            <p:spPr>
              <a:xfrm>
                <a:off x="6477000" y="5375649"/>
                <a:ext cx="1210365" cy="389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2" name="Group 182">
                <a:extLst>
                  <a:ext uri="{FF2B5EF4-FFF2-40B4-BE49-F238E27FC236}">
                    <a16:creationId xmlns:a16="http://schemas.microsoft.com/office/drawing/2014/main" id="{0DBA1D16-ECC0-6340-A5E0-A93C4A81AE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16702" y="5392448"/>
                <a:ext cx="1381126" cy="301625"/>
                <a:chOff x="265" y="1531"/>
                <a:chExt cx="870" cy="190"/>
              </a:xfrm>
            </p:grpSpPr>
            <p:sp>
              <p:nvSpPr>
                <p:cNvPr id="130" name="Rectangle 183">
                  <a:extLst>
                    <a:ext uri="{FF2B5EF4-FFF2-40B4-BE49-F238E27FC236}">
                      <a16:creationId xmlns:a16="http://schemas.microsoft.com/office/drawing/2014/main" id="{973B9FB6-C384-9B48-9B9C-233F0A0DB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" y="1549"/>
                  <a:ext cx="870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tangle 184">
                  <a:extLst>
                    <a:ext uri="{FF2B5EF4-FFF2-40B4-BE49-F238E27FC236}">
                      <a16:creationId xmlns:a16="http://schemas.microsoft.com/office/drawing/2014/main" id="{3F4F223D-5B6B-4E46-9BB6-14710B320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23" name="Rectangle 181">
                <a:extLst>
                  <a:ext uri="{FF2B5EF4-FFF2-40B4-BE49-F238E27FC236}">
                    <a16:creationId xmlns:a16="http://schemas.microsoft.com/office/drawing/2014/main" id="{5258144E-5499-AD49-BC8B-BE256AE9A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757" y="5404115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24" name="Rectangle 181">
                <a:extLst>
                  <a:ext uri="{FF2B5EF4-FFF2-40B4-BE49-F238E27FC236}">
                    <a16:creationId xmlns:a16="http://schemas.microsoft.com/office/drawing/2014/main" id="{AA376B89-1E9F-2B4E-BC10-4D886A940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9453" y="5386777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158D1E0-EC39-B24D-B774-0F90A7D44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6894" y="542102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8C5D3C3-9FD9-A44F-928B-E71825DFF240}"/>
                  </a:ext>
                </a:extLst>
              </p:cNvPr>
              <p:cNvCxnSpPr/>
              <p:nvPr/>
            </p:nvCxnSpPr>
            <p:spPr>
              <a:xfrm>
                <a:off x="6826395" y="541931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81">
                <a:extLst>
                  <a:ext uri="{FF2B5EF4-FFF2-40B4-BE49-F238E27FC236}">
                    <a16:creationId xmlns:a16="http://schemas.microsoft.com/office/drawing/2014/main" id="{225DB40F-4099-ED4A-9278-26E92634A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6418" y="5394426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9C2CF80-D780-354F-8B0F-64498B55F617}"/>
                  </a:ext>
                </a:extLst>
              </p:cNvPr>
              <p:cNvCxnSpPr/>
              <p:nvPr/>
            </p:nvCxnSpPr>
            <p:spPr>
              <a:xfrm>
                <a:off x="6505708" y="5419900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9A41558-760A-B044-A2E4-76228C31F8A4}"/>
                </a:ext>
              </a:extLst>
            </p:cNvPr>
            <p:cNvGrpSpPr/>
            <p:nvPr/>
          </p:nvGrpSpPr>
          <p:grpSpPr>
            <a:xfrm>
              <a:off x="8014421" y="3363106"/>
              <a:ext cx="1058375" cy="307296"/>
              <a:chOff x="5509436" y="3287899"/>
              <a:chExt cx="1058375" cy="307296"/>
            </a:xfrm>
          </p:grpSpPr>
          <p:grpSp>
            <p:nvGrpSpPr>
              <p:cNvPr id="140" name="Group 182">
                <a:extLst>
                  <a:ext uri="{FF2B5EF4-FFF2-40B4-BE49-F238E27FC236}">
                    <a16:creationId xmlns:a16="http://schemas.microsoft.com/office/drawing/2014/main" id="{C1155C62-A602-444F-B19F-4DA3FA3F7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147" name="Rectangle 183">
                  <a:extLst>
                    <a:ext uri="{FF2B5EF4-FFF2-40B4-BE49-F238E27FC236}">
                      <a16:creationId xmlns:a16="http://schemas.microsoft.com/office/drawing/2014/main" id="{2D53D250-0610-284E-81F1-879A700C0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Rectangle 184">
                  <a:extLst>
                    <a:ext uri="{FF2B5EF4-FFF2-40B4-BE49-F238E27FC236}">
                      <a16:creationId xmlns:a16="http://schemas.microsoft.com/office/drawing/2014/main" id="{0ACD3527-E9B9-6D4D-8007-099BBDDFF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41" name="Rectangle 181">
                <a:extLst>
                  <a:ext uri="{FF2B5EF4-FFF2-40B4-BE49-F238E27FC236}">
                    <a16:creationId xmlns:a16="http://schemas.microsoft.com/office/drawing/2014/main" id="{38AD7C4D-A21D-0347-A026-DC5DDA65C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42" name="Rectangle 181">
                <a:extLst>
                  <a:ext uri="{FF2B5EF4-FFF2-40B4-BE49-F238E27FC236}">
                    <a16:creationId xmlns:a16="http://schemas.microsoft.com/office/drawing/2014/main" id="{283EF6F9-EBD6-0643-B547-9A89925CC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F1A7170-6A51-3D48-AEA7-1F523F75B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7519B9E-323B-804C-8AD0-4C25771A040B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2AE95C-185C-8444-B654-78F71C71DE49}"/>
                </a:ext>
              </a:extLst>
            </p:cNvPr>
            <p:cNvGrpSpPr/>
            <p:nvPr/>
          </p:nvGrpSpPr>
          <p:grpSpPr>
            <a:xfrm>
              <a:off x="8257849" y="2658970"/>
              <a:ext cx="908050" cy="301625"/>
              <a:chOff x="6877524" y="6049441"/>
              <a:chExt cx="908050" cy="301625"/>
            </a:xfrm>
          </p:grpSpPr>
          <p:grpSp>
            <p:nvGrpSpPr>
              <p:cNvPr id="155" name="Group 179">
                <a:extLst>
                  <a:ext uri="{FF2B5EF4-FFF2-40B4-BE49-F238E27FC236}">
                    <a16:creationId xmlns:a16="http://schemas.microsoft.com/office/drawing/2014/main" id="{F7F3A59D-8E1C-0843-A91C-661B48C280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7524" y="6051029"/>
                <a:ext cx="296863" cy="292100"/>
                <a:chOff x="1959" y="2058"/>
                <a:chExt cx="187" cy="184"/>
              </a:xfrm>
            </p:grpSpPr>
            <p:sp>
              <p:nvSpPr>
                <p:cNvPr id="159" name="Rectangle 180">
                  <a:extLst>
                    <a:ext uri="{FF2B5EF4-FFF2-40B4-BE49-F238E27FC236}">
                      <a16:creationId xmlns:a16="http://schemas.microsoft.com/office/drawing/2014/main" id="{D8D8CDAC-1743-F44C-8814-3E710C0D8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Rectangle 181">
                  <a:extLst>
                    <a:ext uri="{FF2B5EF4-FFF2-40B4-BE49-F238E27FC236}">
                      <a16:creationId xmlns:a16="http://schemas.microsoft.com/office/drawing/2014/main" id="{2BF6322B-3EB6-C74A-B78F-2C3780E0E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156" name="Group 182">
                <a:extLst>
                  <a:ext uri="{FF2B5EF4-FFF2-40B4-BE49-F238E27FC236}">
                    <a16:creationId xmlns:a16="http://schemas.microsoft.com/office/drawing/2014/main" id="{EEA95EC8-682A-ED49-9AD0-BB0068E93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06124" y="6049441"/>
                <a:ext cx="679450" cy="301625"/>
                <a:chOff x="780" y="1553"/>
                <a:chExt cx="428" cy="190"/>
              </a:xfrm>
            </p:grpSpPr>
            <p:sp>
              <p:nvSpPr>
                <p:cNvPr id="157" name="Rectangle 183">
                  <a:extLst>
                    <a:ext uri="{FF2B5EF4-FFF2-40B4-BE49-F238E27FC236}">
                      <a16:creationId xmlns:a16="http://schemas.microsoft.com/office/drawing/2014/main" id="{FFE8EEA0-FBAD-384F-AB6F-D39C89FF6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Rectangle 184">
                  <a:extLst>
                    <a:ext uri="{FF2B5EF4-FFF2-40B4-BE49-F238E27FC236}">
                      <a16:creationId xmlns:a16="http://schemas.microsoft.com/office/drawing/2014/main" id="{9C401D53-7DDF-E146-8622-C9BE9D947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  <p:grpSp>
          <p:nvGrpSpPr>
            <p:cNvPr id="162" name="Group 175">
              <a:extLst>
                <a:ext uri="{FF2B5EF4-FFF2-40B4-BE49-F238E27FC236}">
                  <a16:creationId xmlns:a16="http://schemas.microsoft.com/office/drawing/2014/main" id="{22C4D71A-308A-D147-9E34-D1EFF8D1F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5451" y="1880020"/>
              <a:ext cx="679450" cy="301625"/>
              <a:chOff x="780" y="1553"/>
              <a:chExt cx="428" cy="190"/>
            </a:xfrm>
          </p:grpSpPr>
          <p:sp>
            <p:nvSpPr>
              <p:cNvPr id="163" name="Rectangle 176">
                <a:extLst>
                  <a:ext uri="{FF2B5EF4-FFF2-40B4-BE49-F238E27FC236}">
                    <a16:creationId xmlns:a16="http://schemas.microsoft.com/office/drawing/2014/main" id="{1BB3E472-5096-EB4B-9536-B45F30797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tangle 177">
                <a:extLst>
                  <a:ext uri="{FF2B5EF4-FFF2-40B4-BE49-F238E27FC236}">
                    <a16:creationId xmlns:a16="http://schemas.microsoft.com/office/drawing/2014/main" id="{37DB6D54-3397-3949-A1CA-B2DA4610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65" name="Freeform 8">
            <a:extLst>
              <a:ext uri="{FF2B5EF4-FFF2-40B4-BE49-F238E27FC236}">
                <a16:creationId xmlns:a16="http://schemas.microsoft.com/office/drawing/2014/main" id="{2F028C19-F830-D644-B8E0-645A3A1596FF}"/>
              </a:ext>
            </a:extLst>
          </p:cNvPr>
          <p:cNvSpPr>
            <a:spLocks/>
          </p:cNvSpPr>
          <p:nvPr/>
        </p:nvSpPr>
        <p:spPr bwMode="auto">
          <a:xfrm>
            <a:off x="3570599" y="4675377"/>
            <a:ext cx="4136844" cy="601045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9988"/>
              <a:gd name="connsiteY0" fmla="*/ 0 h 1622"/>
              <a:gd name="connsiteX1" fmla="*/ 2306 w 9988"/>
              <a:gd name="connsiteY1" fmla="*/ 1583 h 1622"/>
              <a:gd name="connsiteX2" fmla="*/ 9988 w 9988"/>
              <a:gd name="connsiteY2" fmla="*/ 1622 h 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" h="1622">
                <a:moveTo>
                  <a:pt x="0" y="0"/>
                </a:moveTo>
                <a:lnTo>
                  <a:pt x="2306" y="1583"/>
                </a:lnTo>
                <a:lnTo>
                  <a:pt x="9988" y="1622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72F90-3C74-DB40-87B9-AFD313A6FA79}"/>
              </a:ext>
            </a:extLst>
          </p:cNvPr>
          <p:cNvGrpSpPr/>
          <p:nvPr/>
        </p:nvGrpSpPr>
        <p:grpSpPr>
          <a:xfrm>
            <a:off x="3186222" y="2137612"/>
            <a:ext cx="1079388" cy="1910319"/>
            <a:chOff x="3186222" y="2137612"/>
            <a:chExt cx="1079388" cy="1910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282034-58EE-6443-97BE-4033A6975AE5}"/>
                </a:ext>
              </a:extLst>
            </p:cNvPr>
            <p:cNvSpPr txBox="1"/>
            <p:nvPr/>
          </p:nvSpPr>
          <p:spPr>
            <a:xfrm>
              <a:off x="3186222" y="2137612"/>
              <a:ext cx="99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message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BE5EF03-00F9-6A41-8F0C-CAAFE7A85EE6}"/>
                </a:ext>
              </a:extLst>
            </p:cNvPr>
            <p:cNvSpPr txBox="1"/>
            <p:nvPr/>
          </p:nvSpPr>
          <p:spPr>
            <a:xfrm>
              <a:off x="3192100" y="2928436"/>
              <a:ext cx="995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segment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D9ACBFF-6D46-1C46-8036-50329CCCA60E}"/>
                </a:ext>
              </a:extLst>
            </p:cNvPr>
            <p:cNvSpPr txBox="1"/>
            <p:nvPr/>
          </p:nvSpPr>
          <p:spPr>
            <a:xfrm>
              <a:off x="3186532" y="3678599"/>
              <a:ext cx="1079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datagram</a:t>
              </a:r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1BE94808-747E-4346-8BA9-1245F5340481}"/>
              </a:ext>
            </a:extLst>
          </p:cNvPr>
          <p:cNvSpPr txBox="1"/>
          <p:nvPr/>
        </p:nvSpPr>
        <p:spPr>
          <a:xfrm>
            <a:off x="3188967" y="4455188"/>
            <a:ext cx="7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ABA56E-C19B-1E49-8691-B116C4BC92D9}"/>
              </a:ext>
            </a:extLst>
          </p:cNvPr>
          <p:cNvGrpSpPr/>
          <p:nvPr/>
        </p:nvGrpSpPr>
        <p:grpSpPr>
          <a:xfrm>
            <a:off x="5144294" y="4194650"/>
            <a:ext cx="1347789" cy="307296"/>
            <a:chOff x="5144294" y="4194650"/>
            <a:chExt cx="1347789" cy="307296"/>
          </a:xfrm>
        </p:grpSpPr>
        <p:grpSp>
          <p:nvGrpSpPr>
            <p:cNvPr id="210" name="Group 182">
              <a:extLst>
                <a:ext uri="{FF2B5EF4-FFF2-40B4-BE49-F238E27FC236}">
                  <a16:creationId xmlns:a16="http://schemas.microsoft.com/office/drawing/2014/main" id="{1C0D8E0C-30C7-D644-B53F-545AC3B41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294" y="4200321"/>
              <a:ext cx="1347789" cy="301625"/>
              <a:chOff x="286" y="1531"/>
              <a:chExt cx="849" cy="190"/>
            </a:xfrm>
          </p:grpSpPr>
          <p:sp>
            <p:nvSpPr>
              <p:cNvPr id="226" name="Rectangle 183">
                <a:extLst>
                  <a:ext uri="{FF2B5EF4-FFF2-40B4-BE49-F238E27FC236}">
                    <a16:creationId xmlns:a16="http://schemas.microsoft.com/office/drawing/2014/main" id="{6DE19E5C-020A-764D-8F6B-6BB09EA73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1549"/>
                <a:ext cx="849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27" name="Rectangle 184">
                <a:extLst>
                  <a:ext uri="{FF2B5EF4-FFF2-40B4-BE49-F238E27FC236}">
                    <a16:creationId xmlns:a16="http://schemas.microsoft.com/office/drawing/2014/main" id="{3DF40025-F95F-CB4C-938D-A1646D492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211" name="Rectangle 181">
              <a:extLst>
                <a:ext uri="{FF2B5EF4-FFF2-40B4-BE49-F238E27FC236}">
                  <a16:creationId xmlns:a16="http://schemas.microsoft.com/office/drawing/2014/main" id="{C5D484DA-CF52-D04F-9108-C2A5AAA25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6012" y="4211988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21" name="Rectangle 181">
              <a:extLst>
                <a:ext uri="{FF2B5EF4-FFF2-40B4-BE49-F238E27FC236}">
                  <a16:creationId xmlns:a16="http://schemas.microsoft.com/office/drawing/2014/main" id="{9A7A7B02-76C2-C24E-946A-4CBDBFE07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708" y="4194650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04E923B-AAA4-BF49-886D-0890ABD390AE}"/>
                </a:ext>
              </a:extLst>
            </p:cNvPr>
            <p:cNvCxnSpPr>
              <a:cxnSpLocks/>
            </p:cNvCxnSpPr>
            <p:nvPr/>
          </p:nvCxnSpPr>
          <p:spPr>
            <a:xfrm>
              <a:off x="6001149" y="4228896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096CE24-617A-E048-B706-AA2C9CEA0B54}"/>
                </a:ext>
              </a:extLst>
            </p:cNvPr>
            <p:cNvCxnSpPr/>
            <p:nvPr/>
          </p:nvCxnSpPr>
          <p:spPr>
            <a:xfrm>
              <a:off x="5720650" y="4227184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angle 181">
              <a:extLst>
                <a:ext uri="{FF2B5EF4-FFF2-40B4-BE49-F238E27FC236}">
                  <a16:creationId xmlns:a16="http://schemas.microsoft.com/office/drawing/2014/main" id="{00739E25-7377-104B-A6E7-E26BE236C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178" y="4198403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B902E57-4D34-7F49-80B6-6C4A1D5EB080}"/>
                </a:ext>
              </a:extLst>
            </p:cNvPr>
            <p:cNvCxnSpPr/>
            <p:nvPr/>
          </p:nvCxnSpPr>
          <p:spPr>
            <a:xfrm>
              <a:off x="5418102" y="4226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60581BF3-DA2A-CA4C-99A4-DD38B8148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1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17917 0.010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20157 0.034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8" y="1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22096 0.049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24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16224 -0.00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1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65" grpId="0" animBg="1"/>
      <p:bldP spid="201" grpId="0"/>
      <p:bldP spid="20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99">
            <a:extLst>
              <a:ext uri="{FF2B5EF4-FFF2-40B4-BE49-F238E27FC236}">
                <a16:creationId xmlns:a16="http://schemas.microsoft.com/office/drawing/2014/main" id="{3E758716-A071-4141-B9BA-7927A5BFBD94}"/>
              </a:ext>
            </a:extLst>
          </p:cNvPr>
          <p:cNvSpPr>
            <a:spLocks/>
          </p:cNvSpPr>
          <p:nvPr/>
        </p:nvSpPr>
        <p:spPr bwMode="auto">
          <a:xfrm>
            <a:off x="8197855" y="4478480"/>
            <a:ext cx="454072" cy="992421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  <a:gd name="connsiteX0" fmla="*/ 10000 w 10000"/>
              <a:gd name="connsiteY0" fmla="*/ 7972 h 8825"/>
              <a:gd name="connsiteX1" fmla="*/ 218 w 10000"/>
              <a:gd name="connsiteY1" fmla="*/ 0 h 8825"/>
              <a:gd name="connsiteX2" fmla="*/ 0 w 10000"/>
              <a:gd name="connsiteY2" fmla="*/ 8448 h 8825"/>
              <a:gd name="connsiteX3" fmla="*/ 7224 w 10000"/>
              <a:gd name="connsiteY3" fmla="*/ 8825 h 8825"/>
              <a:gd name="connsiteX4" fmla="*/ 10000 w 10000"/>
              <a:gd name="connsiteY4" fmla="*/ 7972 h 8825"/>
              <a:gd name="connsiteX0" fmla="*/ 6901 w 7224"/>
              <a:gd name="connsiteY0" fmla="*/ 7744 h 10000"/>
              <a:gd name="connsiteX1" fmla="*/ 218 w 7224"/>
              <a:gd name="connsiteY1" fmla="*/ 0 h 10000"/>
              <a:gd name="connsiteX2" fmla="*/ 0 w 7224"/>
              <a:gd name="connsiteY2" fmla="*/ 9573 h 10000"/>
              <a:gd name="connsiteX3" fmla="*/ 7224 w 7224"/>
              <a:gd name="connsiteY3" fmla="*/ 10000 h 10000"/>
              <a:gd name="connsiteX4" fmla="*/ 6901 w 7224"/>
              <a:gd name="connsiteY4" fmla="*/ 7744 h 10000"/>
              <a:gd name="connsiteX0" fmla="*/ 9553 w 9587"/>
              <a:gd name="connsiteY0" fmla="*/ 7744 h 9750"/>
              <a:gd name="connsiteX1" fmla="*/ 302 w 9587"/>
              <a:gd name="connsiteY1" fmla="*/ 0 h 9750"/>
              <a:gd name="connsiteX2" fmla="*/ 0 w 9587"/>
              <a:gd name="connsiteY2" fmla="*/ 9573 h 9750"/>
              <a:gd name="connsiteX3" fmla="*/ 9464 w 9587"/>
              <a:gd name="connsiteY3" fmla="*/ 9750 h 9750"/>
              <a:gd name="connsiteX4" fmla="*/ 9553 w 9587"/>
              <a:gd name="connsiteY4" fmla="*/ 7744 h 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7" h="9750">
                <a:moveTo>
                  <a:pt x="9553" y="7744"/>
                </a:moveTo>
                <a:lnTo>
                  <a:pt x="302" y="0"/>
                </a:lnTo>
                <a:cubicBezTo>
                  <a:pt x="201" y="3191"/>
                  <a:pt x="101" y="6382"/>
                  <a:pt x="0" y="9573"/>
                </a:cubicBezTo>
                <a:lnTo>
                  <a:pt x="9464" y="9750"/>
                </a:lnTo>
                <a:cubicBezTo>
                  <a:pt x="9314" y="8998"/>
                  <a:pt x="9702" y="8496"/>
                  <a:pt x="9553" y="7744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DBEB0F95-AE9C-DA4D-9F9E-9C6AE4A652EE}"/>
              </a:ext>
            </a:extLst>
          </p:cNvPr>
          <p:cNvGrpSpPr/>
          <p:nvPr/>
        </p:nvGrpSpPr>
        <p:grpSpPr>
          <a:xfrm>
            <a:off x="8637066" y="5115960"/>
            <a:ext cx="958850" cy="476251"/>
            <a:chOff x="7493876" y="2774731"/>
            <a:chExt cx="1481958" cy="894622"/>
          </a:xfrm>
        </p:grpSpPr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6025F28A-8766-8949-96E6-DD0BD882AB2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DFA4B720-1D85-4E4A-A3DF-4E2D8BCABCA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AD2409F-AAE1-4A47-A41C-4F8FC3073E0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C10106D6-70AD-294D-966C-B6530FB2C38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03C28B18-54E7-EB4E-A70A-2F3A019FD15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5090762B-1155-2347-B6D2-D77A21D74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F0881117-1317-CD49-B4BD-8B8A1E6EB2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2" name="Rectangle 90">
            <a:extLst>
              <a:ext uri="{FF2B5EF4-FFF2-40B4-BE49-F238E27FC236}">
                <a16:creationId xmlns:a16="http://schemas.microsoft.com/office/drawing/2014/main" id="{990C22D1-7679-CB44-8984-10C1D99DC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45" y="4489446"/>
            <a:ext cx="1273175" cy="946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27000" dist="38100" dir="18900000" sx="103000" sy="103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4" name="Text Box 92">
            <a:extLst>
              <a:ext uri="{FF2B5EF4-FFF2-40B4-BE49-F238E27FC236}">
                <a16:creationId xmlns:a16="http://schemas.microsoft.com/office/drawing/2014/main" id="{1CB4056D-0AB4-094A-9E8C-7C63E13B1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2" y="4456108"/>
            <a:ext cx="13176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4" name="Rectangle 24">
            <a:extLst>
              <a:ext uri="{FF2B5EF4-FFF2-40B4-BE49-F238E27FC236}">
                <a16:creationId xmlns:a16="http://schemas.microsoft.com/office/drawing/2014/main" id="{99237050-2EC8-FD44-B771-4FF0EAEA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137" y="4865756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5" name="Text Box 26">
            <a:extLst>
              <a:ext uri="{FF2B5EF4-FFF2-40B4-BE49-F238E27FC236}">
                <a16:creationId xmlns:a16="http://schemas.microsoft.com/office/drawing/2014/main" id="{BA4F849D-1AD2-9F4B-A8A6-5D9737C8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765" y="4821907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A3F12762-BE2E-E244-ADD0-3F754C8AA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6136" y="518325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Line 27">
            <a:extLst>
              <a:ext uri="{FF2B5EF4-FFF2-40B4-BE49-F238E27FC236}">
                <a16:creationId xmlns:a16="http://schemas.microsoft.com/office/drawing/2014/main" id="{D9CB41BB-F2D8-B74D-BA63-C9D69DF8D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074" y="550393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Line 28">
            <a:extLst>
              <a:ext uri="{FF2B5EF4-FFF2-40B4-BE49-F238E27FC236}">
                <a16:creationId xmlns:a16="http://schemas.microsoft.com/office/drawing/2014/main" id="{383571D9-51C3-9042-A891-980960CA3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578491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Line 29">
            <a:extLst>
              <a:ext uri="{FF2B5EF4-FFF2-40B4-BE49-F238E27FC236}">
                <a16:creationId xmlns:a16="http://schemas.microsoft.com/office/drawing/2014/main" id="{C49F8A27-7F5E-A74A-87FC-4C156780C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606114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24">
            <a:extLst>
              <a:ext uri="{FF2B5EF4-FFF2-40B4-BE49-F238E27FC236}">
                <a16:creationId xmlns:a16="http://schemas.microsoft.com/office/drawing/2014/main" id="{7EA1E797-77D1-3E4E-BE7E-ACEB5C9F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7" y="98583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1" name="Text Box 26">
            <a:extLst>
              <a:ext uri="{FF2B5EF4-FFF2-40B4-BE49-F238E27FC236}">
                <a16:creationId xmlns:a16="http://schemas.microsoft.com/office/drawing/2014/main" id="{955E0381-1B0E-544A-A7DD-37ADCBB6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985" y="941984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59" name="Freeform 3">
            <a:extLst>
              <a:ext uri="{FF2B5EF4-FFF2-40B4-BE49-F238E27FC236}">
                <a16:creationId xmlns:a16="http://schemas.microsoft.com/office/drawing/2014/main" id="{FF79401E-326D-8443-A822-64EFF7D91F62}"/>
              </a:ext>
            </a:extLst>
          </p:cNvPr>
          <p:cNvSpPr>
            <a:spLocks/>
          </p:cNvSpPr>
          <p:nvPr/>
        </p:nvSpPr>
        <p:spPr bwMode="auto">
          <a:xfrm>
            <a:off x="8317497" y="2564096"/>
            <a:ext cx="638175" cy="781777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A4E47CB1-938F-064D-AFFA-550D0F125117}"/>
              </a:ext>
            </a:extLst>
          </p:cNvPr>
          <p:cNvGrpSpPr/>
          <p:nvPr/>
        </p:nvGrpSpPr>
        <p:grpSpPr>
          <a:xfrm>
            <a:off x="8737109" y="2942202"/>
            <a:ext cx="959348" cy="478062"/>
            <a:chOff x="3668110" y="2448910"/>
            <a:chExt cx="3794234" cy="216513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113AFA1-3E53-2B44-844D-33D4D414E8F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6AACD184-A341-A64D-AF0A-E8273A8D120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97EA54E-AF9C-5E43-ABD4-420C1068CBF3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AAA61B04-18ED-CB4C-AA56-9EE1A97FE5CD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F58AB38C-C52F-C046-8B42-AB402232C8F1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B533FA-5B0B-F640-8203-4E6686DF616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113B733F-5182-5C46-833B-B970C649E76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813" y="264748"/>
            <a:ext cx="4683534" cy="16808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Encapsulation: an end-end view</a:t>
            </a:r>
            <a:endParaRPr lang="en-US" sz="4400" dirty="0"/>
          </a:p>
        </p:txBody>
      </p:sp>
      <p:sp>
        <p:nvSpPr>
          <p:cNvPr id="175" name="Freeform 2">
            <a:extLst>
              <a:ext uri="{FF2B5EF4-FFF2-40B4-BE49-F238E27FC236}">
                <a16:creationId xmlns:a16="http://schemas.microsoft.com/office/drawing/2014/main" id="{230063FB-CBF2-814F-9B6D-159C714DB102}"/>
              </a:ext>
            </a:extLst>
          </p:cNvPr>
          <p:cNvSpPr>
            <a:spLocks/>
          </p:cNvSpPr>
          <p:nvPr/>
        </p:nvSpPr>
        <p:spPr bwMode="auto">
          <a:xfrm>
            <a:off x="5037145" y="1701796"/>
            <a:ext cx="4048125" cy="3833813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Text Box 8">
            <a:extLst>
              <a:ext uri="{FF2B5EF4-FFF2-40B4-BE49-F238E27FC236}">
                <a16:creationId xmlns:a16="http://schemas.microsoft.com/office/drawing/2014/main" id="{D0A7F162-BF56-0D42-AC1A-1EA608D1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20" y="477833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77" name="Freeform 10">
            <a:extLst>
              <a:ext uri="{FF2B5EF4-FFF2-40B4-BE49-F238E27FC236}">
                <a16:creationId xmlns:a16="http://schemas.microsoft.com/office/drawing/2014/main" id="{375C2B54-0F8A-624C-B0EA-326ECF0BEBFA}"/>
              </a:ext>
            </a:extLst>
          </p:cNvPr>
          <p:cNvSpPr>
            <a:spLocks/>
          </p:cNvSpPr>
          <p:nvPr/>
        </p:nvSpPr>
        <p:spPr bwMode="auto">
          <a:xfrm>
            <a:off x="5087944" y="959945"/>
            <a:ext cx="360362" cy="1596219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Line 25">
            <a:extLst>
              <a:ext uri="{FF2B5EF4-FFF2-40B4-BE49-F238E27FC236}">
                <a16:creationId xmlns:a16="http://schemas.microsoft.com/office/drawing/2014/main" id="{06DACFB6-A512-6346-ADF0-044A1E0D8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356" y="130333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Line 27">
            <a:extLst>
              <a:ext uri="{FF2B5EF4-FFF2-40B4-BE49-F238E27FC236}">
                <a16:creationId xmlns:a16="http://schemas.microsoft.com/office/drawing/2014/main" id="{7F5AA9D2-E3F5-C947-8DEE-283B00AD0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4294" y="162400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Line 28">
            <a:extLst>
              <a:ext uri="{FF2B5EF4-FFF2-40B4-BE49-F238E27FC236}">
                <a16:creationId xmlns:a16="http://schemas.microsoft.com/office/drawing/2014/main" id="{D2FB6FCA-C219-0347-A799-A07286AA5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190499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Line 29">
            <a:extLst>
              <a:ext uri="{FF2B5EF4-FFF2-40B4-BE49-F238E27FC236}">
                <a16:creationId xmlns:a16="http://schemas.microsoft.com/office/drawing/2014/main" id="{5DD86E94-6322-434A-87B3-1B856F1C7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21812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5" name="Group 39">
            <a:extLst>
              <a:ext uri="{FF2B5EF4-FFF2-40B4-BE49-F238E27FC236}">
                <a16:creationId xmlns:a16="http://schemas.microsoft.com/office/drawing/2014/main" id="{8AA541B8-399A-EF48-9EFE-5AF447CE2F83}"/>
              </a:ext>
            </a:extLst>
          </p:cNvPr>
          <p:cNvGrpSpPr>
            <a:grpSpLocks/>
          </p:cNvGrpSpPr>
          <p:nvPr/>
        </p:nvGrpSpPr>
        <p:grpSpPr bwMode="auto">
          <a:xfrm>
            <a:off x="2438406" y="1622421"/>
            <a:ext cx="1208088" cy="303213"/>
            <a:chOff x="501" y="1990"/>
            <a:chExt cx="761" cy="191"/>
          </a:xfrm>
        </p:grpSpPr>
        <p:sp>
          <p:nvSpPr>
            <p:cNvPr id="186" name="Rectangle 40">
              <a:extLst>
                <a:ext uri="{FF2B5EF4-FFF2-40B4-BE49-F238E27FC236}">
                  <a16:creationId xmlns:a16="http://schemas.microsoft.com/office/drawing/2014/main" id="{0387B9A7-F992-9246-A12A-3BB5DCDBD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Rectangle 41">
              <a:extLst>
                <a:ext uri="{FF2B5EF4-FFF2-40B4-BE49-F238E27FC236}">
                  <a16:creationId xmlns:a16="http://schemas.microsoft.com/office/drawing/2014/main" id="{313D90F6-44E7-5B43-9F40-EAB5A4BC3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88" name="Rectangle 42">
              <a:extLst>
                <a:ext uri="{FF2B5EF4-FFF2-40B4-BE49-F238E27FC236}">
                  <a16:creationId xmlns:a16="http://schemas.microsoft.com/office/drawing/2014/main" id="{09FD516E-DDA8-584C-AC12-7F5211BB3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89" name="Rectangle 43">
              <a:extLst>
                <a:ext uri="{FF2B5EF4-FFF2-40B4-BE49-F238E27FC236}">
                  <a16:creationId xmlns:a16="http://schemas.microsoft.com/office/drawing/2014/main" id="{6FFC472B-97D7-D347-9A3C-464686CD1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190" name="Line 44">
              <a:extLst>
                <a:ext uri="{FF2B5EF4-FFF2-40B4-BE49-F238E27FC236}">
                  <a16:creationId xmlns:a16="http://schemas.microsoft.com/office/drawing/2014/main" id="{72E3E927-7804-2B4F-BEB5-8E712FD0D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Line 45">
              <a:extLst>
                <a:ext uri="{FF2B5EF4-FFF2-40B4-BE49-F238E27FC236}">
                  <a16:creationId xmlns:a16="http://schemas.microsoft.com/office/drawing/2014/main" id="{FB19C408-B20F-B545-913F-0B0F21C3B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2" name="Text Box 5">
            <a:extLst>
              <a:ext uri="{FF2B5EF4-FFF2-40B4-BE49-F238E27FC236}">
                <a16:creationId xmlns:a16="http://schemas.microsoft.com/office/drawing/2014/main" id="{0D15D10E-958A-864A-A283-C2AB2D4E8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94" y="1250945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segment</a:t>
            </a:r>
          </a:p>
        </p:txBody>
      </p:sp>
      <p:grpSp>
        <p:nvGrpSpPr>
          <p:cNvPr id="193" name="Group 178">
            <a:extLst>
              <a:ext uri="{FF2B5EF4-FFF2-40B4-BE49-F238E27FC236}">
                <a16:creationId xmlns:a16="http://schemas.microsoft.com/office/drawing/2014/main" id="{C602A8C6-FCB3-7248-AB25-E5D9AF0992ED}"/>
              </a:ext>
            </a:extLst>
          </p:cNvPr>
          <p:cNvGrpSpPr>
            <a:grpSpLocks/>
          </p:cNvGrpSpPr>
          <p:nvPr/>
        </p:nvGrpSpPr>
        <p:grpSpPr bwMode="auto">
          <a:xfrm>
            <a:off x="2755907" y="1290633"/>
            <a:ext cx="301625" cy="292100"/>
            <a:chOff x="1962" y="2058"/>
            <a:chExt cx="190" cy="184"/>
          </a:xfrm>
        </p:grpSpPr>
        <p:sp>
          <p:nvSpPr>
            <p:cNvPr id="194" name="Rectangle 47">
              <a:extLst>
                <a:ext uri="{FF2B5EF4-FFF2-40B4-BE49-F238E27FC236}">
                  <a16:creationId xmlns:a16="http://schemas.microsoft.com/office/drawing/2014/main" id="{74D4FADB-78FF-754C-9258-3499AEC56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5" name="Rectangle 48">
              <a:extLst>
                <a:ext uri="{FF2B5EF4-FFF2-40B4-BE49-F238E27FC236}">
                  <a16:creationId xmlns:a16="http://schemas.microsoft.com/office/drawing/2014/main" id="{9A86A925-4488-C149-AC92-7E56AC2D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</p:grpSp>
      <p:sp>
        <p:nvSpPr>
          <p:cNvPr id="196" name="Text Box 4">
            <a:extLst>
              <a:ext uri="{FF2B5EF4-FFF2-40B4-BE49-F238E27FC236}">
                <a16:creationId xmlns:a16="http://schemas.microsoft.com/office/drawing/2014/main" id="{0E8F71B9-D739-9B4D-B3C4-4209B53F4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70" y="1590670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datagram</a:t>
            </a:r>
          </a:p>
        </p:txBody>
      </p:sp>
      <p:sp>
        <p:nvSpPr>
          <p:cNvPr id="197" name="Text Box 54">
            <a:extLst>
              <a:ext uri="{FF2B5EF4-FFF2-40B4-BE49-F238E27FC236}">
                <a16:creationId xmlns:a16="http://schemas.microsoft.com/office/drawing/2014/main" id="{74C41705-B97B-5F4E-BB03-C374DF49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20" y="4411659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destination</a:t>
            </a:r>
          </a:p>
        </p:txBody>
      </p:sp>
      <p:grpSp>
        <p:nvGrpSpPr>
          <p:cNvPr id="206" name="Group 64">
            <a:extLst>
              <a:ext uri="{FF2B5EF4-FFF2-40B4-BE49-F238E27FC236}">
                <a16:creationId xmlns:a16="http://schemas.microsoft.com/office/drawing/2014/main" id="{C50D7752-68C1-8540-988D-5347ECFD1886}"/>
              </a:ext>
            </a:extLst>
          </p:cNvPr>
          <p:cNvGrpSpPr>
            <a:grpSpLocks/>
          </p:cNvGrpSpPr>
          <p:nvPr/>
        </p:nvGrpSpPr>
        <p:grpSpPr bwMode="auto">
          <a:xfrm>
            <a:off x="1371606" y="5781671"/>
            <a:ext cx="1479550" cy="303213"/>
            <a:chOff x="332" y="2224"/>
            <a:chExt cx="932" cy="191"/>
          </a:xfrm>
        </p:grpSpPr>
        <p:sp>
          <p:nvSpPr>
            <p:cNvPr id="207" name="Rectangle 65">
              <a:extLst>
                <a:ext uri="{FF2B5EF4-FFF2-40B4-BE49-F238E27FC236}">
                  <a16:creationId xmlns:a16="http://schemas.microsoft.com/office/drawing/2014/main" id="{1F3E093B-217C-A04B-B5D1-A6C90254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8" name="Rectangle 66">
              <a:extLst>
                <a:ext uri="{FF2B5EF4-FFF2-40B4-BE49-F238E27FC236}">
                  <a16:creationId xmlns:a16="http://schemas.microsoft.com/office/drawing/2014/main" id="{12601678-594C-E14C-9193-F38CE9075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09" name="Rectangle 67">
              <a:extLst>
                <a:ext uri="{FF2B5EF4-FFF2-40B4-BE49-F238E27FC236}">
                  <a16:creationId xmlns:a16="http://schemas.microsoft.com/office/drawing/2014/main" id="{C60FF2A5-B680-E647-99BC-03E16BB18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0" name="Rectangle 68">
              <a:extLst>
                <a:ext uri="{FF2B5EF4-FFF2-40B4-BE49-F238E27FC236}">
                  <a16:creationId xmlns:a16="http://schemas.microsoft.com/office/drawing/2014/main" id="{397B1F1F-935A-C84B-968D-E29BC9F4E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11" name="Rectangle 69">
              <a:extLst>
                <a:ext uri="{FF2B5EF4-FFF2-40B4-BE49-F238E27FC236}">
                  <a16:creationId xmlns:a16="http://schemas.microsoft.com/office/drawing/2014/main" id="{F6478DF2-BC33-B343-8620-1D9F679E4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12" name="Line 70">
              <a:extLst>
                <a:ext uri="{FF2B5EF4-FFF2-40B4-BE49-F238E27FC236}">
                  <a16:creationId xmlns:a16="http://schemas.microsoft.com/office/drawing/2014/main" id="{B65227E4-D34A-B045-A564-9F588CE81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Line 71">
              <a:extLst>
                <a:ext uri="{FF2B5EF4-FFF2-40B4-BE49-F238E27FC236}">
                  <a16:creationId xmlns:a16="http://schemas.microsoft.com/office/drawing/2014/main" id="{89581348-A579-E648-AF77-CC0CCFD73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Line 72">
              <a:extLst>
                <a:ext uri="{FF2B5EF4-FFF2-40B4-BE49-F238E27FC236}">
                  <a16:creationId xmlns:a16="http://schemas.microsoft.com/office/drawing/2014/main" id="{5CD35CDE-ACA7-B147-9033-013571F30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5" name="Group 73">
            <a:extLst>
              <a:ext uri="{FF2B5EF4-FFF2-40B4-BE49-F238E27FC236}">
                <a16:creationId xmlns:a16="http://schemas.microsoft.com/office/drawing/2014/main" id="{782EFA19-0788-864E-B946-830DAB797411}"/>
              </a:ext>
            </a:extLst>
          </p:cNvPr>
          <p:cNvGrpSpPr>
            <a:grpSpLocks/>
          </p:cNvGrpSpPr>
          <p:nvPr/>
        </p:nvGrpSpPr>
        <p:grpSpPr bwMode="auto">
          <a:xfrm>
            <a:off x="1639895" y="5483221"/>
            <a:ext cx="1208087" cy="303213"/>
            <a:chOff x="501" y="1990"/>
            <a:chExt cx="761" cy="191"/>
          </a:xfrm>
        </p:grpSpPr>
        <p:sp>
          <p:nvSpPr>
            <p:cNvPr id="216" name="Rectangle 74">
              <a:extLst>
                <a:ext uri="{FF2B5EF4-FFF2-40B4-BE49-F238E27FC236}">
                  <a16:creationId xmlns:a16="http://schemas.microsoft.com/office/drawing/2014/main" id="{D970D459-C7BE-CB4F-B370-10A7B56F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7" name="Rectangle 75">
              <a:extLst>
                <a:ext uri="{FF2B5EF4-FFF2-40B4-BE49-F238E27FC236}">
                  <a16:creationId xmlns:a16="http://schemas.microsoft.com/office/drawing/2014/main" id="{1904B028-B6FD-624E-A3E6-5B05A1065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18" name="Rectangle 76">
              <a:extLst>
                <a:ext uri="{FF2B5EF4-FFF2-40B4-BE49-F238E27FC236}">
                  <a16:creationId xmlns:a16="http://schemas.microsoft.com/office/drawing/2014/main" id="{7E497BF0-01B9-9645-AADF-EC6ECCD69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9" name="Rectangle 77">
              <a:extLst>
                <a:ext uri="{FF2B5EF4-FFF2-40B4-BE49-F238E27FC236}">
                  <a16:creationId xmlns:a16="http://schemas.microsoft.com/office/drawing/2014/main" id="{F655CC88-7712-A040-B05C-B926BA640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0" name="Line 78">
              <a:extLst>
                <a:ext uri="{FF2B5EF4-FFF2-40B4-BE49-F238E27FC236}">
                  <a16:creationId xmlns:a16="http://schemas.microsoft.com/office/drawing/2014/main" id="{5F8C7ACF-60C6-EA40-ABF5-A21BAB3D7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Line 79">
              <a:extLst>
                <a:ext uri="{FF2B5EF4-FFF2-40B4-BE49-F238E27FC236}">
                  <a16:creationId xmlns:a16="http://schemas.microsoft.com/office/drawing/2014/main" id="{B9D1E0FC-D7EB-B94A-95BC-135127D00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80">
            <a:extLst>
              <a:ext uri="{FF2B5EF4-FFF2-40B4-BE49-F238E27FC236}">
                <a16:creationId xmlns:a16="http://schemas.microsoft.com/office/drawing/2014/main" id="{ED606BB4-B8BF-EE47-81F0-E3489EBF698D}"/>
              </a:ext>
            </a:extLst>
          </p:cNvPr>
          <p:cNvGrpSpPr>
            <a:grpSpLocks/>
          </p:cNvGrpSpPr>
          <p:nvPr/>
        </p:nvGrpSpPr>
        <p:grpSpPr bwMode="auto">
          <a:xfrm>
            <a:off x="1943106" y="5175246"/>
            <a:ext cx="890588" cy="303213"/>
            <a:chOff x="645" y="1734"/>
            <a:chExt cx="561" cy="191"/>
          </a:xfrm>
        </p:grpSpPr>
        <p:sp>
          <p:nvSpPr>
            <p:cNvPr id="223" name="Rectangle 81">
              <a:extLst>
                <a:ext uri="{FF2B5EF4-FFF2-40B4-BE49-F238E27FC236}">
                  <a16:creationId xmlns:a16="http://schemas.microsoft.com/office/drawing/2014/main" id="{5E750AC6-B9B9-BA47-9749-5BA61D17A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Rectangle 82">
              <a:extLst>
                <a:ext uri="{FF2B5EF4-FFF2-40B4-BE49-F238E27FC236}">
                  <a16:creationId xmlns:a16="http://schemas.microsoft.com/office/drawing/2014/main" id="{203BBA7B-2CF5-6949-AEF6-9B5E4804A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25" name="Rectangle 83">
              <a:extLst>
                <a:ext uri="{FF2B5EF4-FFF2-40B4-BE49-F238E27FC236}">
                  <a16:creationId xmlns:a16="http://schemas.microsoft.com/office/drawing/2014/main" id="{D9094A29-8FA3-604F-BCB2-C28018927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6" name="Line 84">
              <a:extLst>
                <a:ext uri="{FF2B5EF4-FFF2-40B4-BE49-F238E27FC236}">
                  <a16:creationId xmlns:a16="http://schemas.microsoft.com/office/drawing/2014/main" id="{B797ADA3-EF18-7C49-99C2-2F8F051D9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85">
            <a:extLst>
              <a:ext uri="{FF2B5EF4-FFF2-40B4-BE49-F238E27FC236}">
                <a16:creationId xmlns:a16="http://schemas.microsoft.com/office/drawing/2014/main" id="{11AB6D85-B7C0-8142-8671-E8110C22285E}"/>
              </a:ext>
            </a:extLst>
          </p:cNvPr>
          <p:cNvGrpSpPr>
            <a:grpSpLocks/>
          </p:cNvGrpSpPr>
          <p:nvPr/>
        </p:nvGrpSpPr>
        <p:grpSpPr bwMode="auto">
          <a:xfrm>
            <a:off x="2149481" y="4864096"/>
            <a:ext cx="679450" cy="301625"/>
            <a:chOff x="780" y="1553"/>
            <a:chExt cx="428" cy="190"/>
          </a:xfrm>
        </p:grpSpPr>
        <p:sp>
          <p:nvSpPr>
            <p:cNvPr id="228" name="Rectangle 86">
              <a:extLst>
                <a:ext uri="{FF2B5EF4-FFF2-40B4-BE49-F238E27FC236}">
                  <a16:creationId xmlns:a16="http://schemas.microsoft.com/office/drawing/2014/main" id="{5CCFD8AF-21AA-2143-8C8C-4C988C5E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Rectangle 87">
              <a:extLst>
                <a:ext uri="{FF2B5EF4-FFF2-40B4-BE49-F238E27FC236}">
                  <a16:creationId xmlns:a16="http://schemas.microsoft.com/office/drawing/2014/main" id="{0247FE4B-63DA-1F45-A8DA-A5A5C63B6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233" name="Line 91">
            <a:extLst>
              <a:ext uri="{FF2B5EF4-FFF2-40B4-BE49-F238E27FC236}">
                <a16:creationId xmlns:a16="http://schemas.microsoft.com/office/drawing/2014/main" id="{19384907-F1F7-7342-B03B-0F3880C90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45" y="480694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Line 93">
            <a:extLst>
              <a:ext uri="{FF2B5EF4-FFF2-40B4-BE49-F238E27FC236}">
                <a16:creationId xmlns:a16="http://schemas.microsoft.com/office/drawing/2014/main" id="{883D6FEA-BFB1-A54A-986E-6B3951173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682" y="51276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Rectangle 96">
            <a:extLst>
              <a:ext uri="{FF2B5EF4-FFF2-40B4-BE49-F238E27FC236}">
                <a16:creationId xmlns:a16="http://schemas.microsoft.com/office/drawing/2014/main" id="{259A49E6-709B-2347-990D-69F0B212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33" y="2597147"/>
            <a:ext cx="1273175" cy="6556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9" name="Line 97">
            <a:extLst>
              <a:ext uri="{FF2B5EF4-FFF2-40B4-BE49-F238E27FC236}">
                <a16:creationId xmlns:a16="http://schemas.microsoft.com/office/drawing/2014/main" id="{D82D4EF1-E7DC-B146-B148-5E79F02BC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433" y="291464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114">
            <a:extLst>
              <a:ext uri="{FF2B5EF4-FFF2-40B4-BE49-F238E27FC236}">
                <a16:creationId xmlns:a16="http://schemas.microsoft.com/office/drawing/2014/main" id="{BEDEB3A2-EFA9-6F44-A8E6-C8BD127C9FBD}"/>
              </a:ext>
            </a:extLst>
          </p:cNvPr>
          <p:cNvSpPr>
            <a:spLocks/>
          </p:cNvSpPr>
          <p:nvPr/>
        </p:nvSpPr>
        <p:spPr bwMode="auto">
          <a:xfrm>
            <a:off x="3048006" y="787395"/>
            <a:ext cx="5264150" cy="5494338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2" name="Group 115">
            <a:extLst>
              <a:ext uri="{FF2B5EF4-FFF2-40B4-BE49-F238E27FC236}">
                <a16:creationId xmlns:a16="http://schemas.microsoft.com/office/drawing/2014/main" id="{85B6340C-1412-DD49-A487-35E5DC0144AC}"/>
              </a:ext>
            </a:extLst>
          </p:cNvPr>
          <p:cNvGrpSpPr>
            <a:grpSpLocks/>
          </p:cNvGrpSpPr>
          <p:nvPr/>
        </p:nvGrpSpPr>
        <p:grpSpPr bwMode="auto">
          <a:xfrm>
            <a:off x="5457831" y="4800596"/>
            <a:ext cx="1479550" cy="303213"/>
            <a:chOff x="332" y="2224"/>
            <a:chExt cx="932" cy="191"/>
          </a:xfrm>
        </p:grpSpPr>
        <p:sp>
          <p:nvSpPr>
            <p:cNvPr id="243" name="Rectangle 116">
              <a:extLst>
                <a:ext uri="{FF2B5EF4-FFF2-40B4-BE49-F238E27FC236}">
                  <a16:creationId xmlns:a16="http://schemas.microsoft.com/office/drawing/2014/main" id="{504C038E-092B-1D4B-AD07-733B523A2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4" name="Rectangle 117">
              <a:extLst>
                <a:ext uri="{FF2B5EF4-FFF2-40B4-BE49-F238E27FC236}">
                  <a16:creationId xmlns:a16="http://schemas.microsoft.com/office/drawing/2014/main" id="{99CDC4A5-2671-2F4C-AF10-D4F0B21A0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45" name="Rectangle 118">
              <a:extLst>
                <a:ext uri="{FF2B5EF4-FFF2-40B4-BE49-F238E27FC236}">
                  <a16:creationId xmlns:a16="http://schemas.microsoft.com/office/drawing/2014/main" id="{41C01446-A97C-0942-9110-AECA50BAD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46" name="Rectangle 119">
              <a:extLst>
                <a:ext uri="{FF2B5EF4-FFF2-40B4-BE49-F238E27FC236}">
                  <a16:creationId xmlns:a16="http://schemas.microsoft.com/office/drawing/2014/main" id="{AA06A8EE-28E9-AF46-9EEA-FBEDDAF18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47" name="Rectangle 120">
              <a:extLst>
                <a:ext uri="{FF2B5EF4-FFF2-40B4-BE49-F238E27FC236}">
                  <a16:creationId xmlns:a16="http://schemas.microsoft.com/office/drawing/2014/main" id="{EF7ADA06-A6C3-EC42-9026-08C964BC6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48" name="Line 121">
              <a:extLst>
                <a:ext uri="{FF2B5EF4-FFF2-40B4-BE49-F238E27FC236}">
                  <a16:creationId xmlns:a16="http://schemas.microsoft.com/office/drawing/2014/main" id="{F47A00CE-0D92-CA4D-9460-92CBEF8DE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122">
              <a:extLst>
                <a:ext uri="{FF2B5EF4-FFF2-40B4-BE49-F238E27FC236}">
                  <a16:creationId xmlns:a16="http://schemas.microsoft.com/office/drawing/2014/main" id="{457AAAB2-E313-B54A-B86A-CBEACA43A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123">
              <a:extLst>
                <a:ext uri="{FF2B5EF4-FFF2-40B4-BE49-F238E27FC236}">
                  <a16:creationId xmlns:a16="http://schemas.microsoft.com/office/drawing/2014/main" id="{777075DA-53C1-4349-BD44-36049E94C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1" name="Group 124">
            <a:extLst>
              <a:ext uri="{FF2B5EF4-FFF2-40B4-BE49-F238E27FC236}">
                <a16:creationId xmlns:a16="http://schemas.microsoft.com/office/drawing/2014/main" id="{F09DD616-F735-7046-9C1C-D2103F4D1E5C}"/>
              </a:ext>
            </a:extLst>
          </p:cNvPr>
          <p:cNvGrpSpPr>
            <a:grpSpLocks/>
          </p:cNvGrpSpPr>
          <p:nvPr/>
        </p:nvGrpSpPr>
        <p:grpSpPr bwMode="auto">
          <a:xfrm>
            <a:off x="5716595" y="4494208"/>
            <a:ext cx="1208087" cy="303212"/>
            <a:chOff x="501" y="1990"/>
            <a:chExt cx="761" cy="191"/>
          </a:xfrm>
        </p:grpSpPr>
        <p:sp>
          <p:nvSpPr>
            <p:cNvPr id="252" name="Rectangle 125">
              <a:extLst>
                <a:ext uri="{FF2B5EF4-FFF2-40B4-BE49-F238E27FC236}">
                  <a16:creationId xmlns:a16="http://schemas.microsoft.com/office/drawing/2014/main" id="{DB941F93-1335-5645-94DE-59F00192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3" name="Rectangle 126">
              <a:extLst>
                <a:ext uri="{FF2B5EF4-FFF2-40B4-BE49-F238E27FC236}">
                  <a16:creationId xmlns:a16="http://schemas.microsoft.com/office/drawing/2014/main" id="{9EA1B2EB-B358-3D4C-841E-567FECFAD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54" name="Rectangle 127">
              <a:extLst>
                <a:ext uri="{FF2B5EF4-FFF2-40B4-BE49-F238E27FC236}">
                  <a16:creationId xmlns:a16="http://schemas.microsoft.com/office/drawing/2014/main" id="{13F00E9F-B735-5849-861F-39C839FD8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55" name="Rectangle 128">
              <a:extLst>
                <a:ext uri="{FF2B5EF4-FFF2-40B4-BE49-F238E27FC236}">
                  <a16:creationId xmlns:a16="http://schemas.microsoft.com/office/drawing/2014/main" id="{0CE33A55-3FFF-D247-A00E-5085ABE3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56" name="Line 129">
              <a:extLst>
                <a:ext uri="{FF2B5EF4-FFF2-40B4-BE49-F238E27FC236}">
                  <a16:creationId xmlns:a16="http://schemas.microsoft.com/office/drawing/2014/main" id="{5257F2F7-73B9-0943-A775-4320CC67F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130">
              <a:extLst>
                <a:ext uri="{FF2B5EF4-FFF2-40B4-BE49-F238E27FC236}">
                  <a16:creationId xmlns:a16="http://schemas.microsoft.com/office/drawing/2014/main" id="{F79FB15F-B9B5-1C48-A8C6-B6B142E79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8" name="Group 140">
            <a:extLst>
              <a:ext uri="{FF2B5EF4-FFF2-40B4-BE49-F238E27FC236}">
                <a16:creationId xmlns:a16="http://schemas.microsoft.com/office/drawing/2014/main" id="{DC4925E6-41A9-8643-8E76-63BD0FB2392D}"/>
              </a:ext>
            </a:extLst>
          </p:cNvPr>
          <p:cNvGrpSpPr>
            <a:grpSpLocks/>
          </p:cNvGrpSpPr>
          <p:nvPr/>
        </p:nvGrpSpPr>
        <p:grpSpPr bwMode="auto">
          <a:xfrm>
            <a:off x="8488370" y="4860921"/>
            <a:ext cx="1208087" cy="303213"/>
            <a:chOff x="501" y="1990"/>
            <a:chExt cx="761" cy="191"/>
          </a:xfrm>
        </p:grpSpPr>
        <p:sp>
          <p:nvSpPr>
            <p:cNvPr id="259" name="Rectangle 141">
              <a:extLst>
                <a:ext uri="{FF2B5EF4-FFF2-40B4-BE49-F238E27FC236}">
                  <a16:creationId xmlns:a16="http://schemas.microsoft.com/office/drawing/2014/main" id="{24DA0C2F-17DB-7643-B65D-18F2B436D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0" name="Rectangle 142">
              <a:extLst>
                <a:ext uri="{FF2B5EF4-FFF2-40B4-BE49-F238E27FC236}">
                  <a16:creationId xmlns:a16="http://schemas.microsoft.com/office/drawing/2014/main" id="{296D85F8-DA00-E347-906C-91E4F9393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1" name="Rectangle 143">
              <a:extLst>
                <a:ext uri="{FF2B5EF4-FFF2-40B4-BE49-F238E27FC236}">
                  <a16:creationId xmlns:a16="http://schemas.microsoft.com/office/drawing/2014/main" id="{7E7E3D6E-A342-6648-9506-7A080F8B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2" name="Rectangle 144">
              <a:extLst>
                <a:ext uri="{FF2B5EF4-FFF2-40B4-BE49-F238E27FC236}">
                  <a16:creationId xmlns:a16="http://schemas.microsoft.com/office/drawing/2014/main" id="{E27AB14D-C29B-DF45-8BD1-D050C50BE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63" name="Line 145">
              <a:extLst>
                <a:ext uri="{FF2B5EF4-FFF2-40B4-BE49-F238E27FC236}">
                  <a16:creationId xmlns:a16="http://schemas.microsoft.com/office/drawing/2014/main" id="{331963CB-8B11-1C4E-8253-0FDB3A375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Line 146">
              <a:extLst>
                <a:ext uri="{FF2B5EF4-FFF2-40B4-BE49-F238E27FC236}">
                  <a16:creationId xmlns:a16="http://schemas.microsoft.com/office/drawing/2014/main" id="{432304F0-73BB-2748-8E18-7151D5E33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5" name="Group 156">
            <a:extLst>
              <a:ext uri="{FF2B5EF4-FFF2-40B4-BE49-F238E27FC236}">
                <a16:creationId xmlns:a16="http://schemas.microsoft.com/office/drawing/2014/main" id="{2999D032-84BD-264A-ADD9-A5141E317962}"/>
              </a:ext>
            </a:extLst>
          </p:cNvPr>
          <p:cNvGrpSpPr>
            <a:grpSpLocks/>
          </p:cNvGrpSpPr>
          <p:nvPr/>
        </p:nvGrpSpPr>
        <p:grpSpPr bwMode="auto">
          <a:xfrm>
            <a:off x="2157419" y="1919283"/>
            <a:ext cx="1479550" cy="303212"/>
            <a:chOff x="332" y="2224"/>
            <a:chExt cx="932" cy="191"/>
          </a:xfrm>
        </p:grpSpPr>
        <p:sp>
          <p:nvSpPr>
            <p:cNvPr id="266" name="Rectangle 157">
              <a:extLst>
                <a:ext uri="{FF2B5EF4-FFF2-40B4-BE49-F238E27FC236}">
                  <a16:creationId xmlns:a16="http://schemas.microsoft.com/office/drawing/2014/main" id="{0E7166F5-9BCE-6142-A6E7-CDF94980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7" name="Rectangle 158">
              <a:extLst>
                <a:ext uri="{FF2B5EF4-FFF2-40B4-BE49-F238E27FC236}">
                  <a16:creationId xmlns:a16="http://schemas.microsoft.com/office/drawing/2014/main" id="{754F1661-A032-B447-9C02-84330F1B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8" name="Rectangle 159">
              <a:extLst>
                <a:ext uri="{FF2B5EF4-FFF2-40B4-BE49-F238E27FC236}">
                  <a16:creationId xmlns:a16="http://schemas.microsoft.com/office/drawing/2014/main" id="{1C7AD2C3-C553-2A4B-9171-A8E09BA84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9" name="Rectangle 160">
              <a:extLst>
                <a:ext uri="{FF2B5EF4-FFF2-40B4-BE49-F238E27FC236}">
                  <a16:creationId xmlns:a16="http://schemas.microsoft.com/office/drawing/2014/main" id="{CE64079E-3B67-F34D-801D-A92A1F3B0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70" name="Rectangle 161">
              <a:extLst>
                <a:ext uri="{FF2B5EF4-FFF2-40B4-BE49-F238E27FC236}">
                  <a16:creationId xmlns:a16="http://schemas.microsoft.com/office/drawing/2014/main" id="{1E8F4774-501D-1F43-80F6-8E0FBDD2E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71" name="Line 162">
              <a:extLst>
                <a:ext uri="{FF2B5EF4-FFF2-40B4-BE49-F238E27FC236}">
                  <a16:creationId xmlns:a16="http://schemas.microsoft.com/office/drawing/2014/main" id="{AC823B9C-431D-F442-BF16-B2BB25763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Line 163">
              <a:extLst>
                <a:ext uri="{FF2B5EF4-FFF2-40B4-BE49-F238E27FC236}">
                  <a16:creationId xmlns:a16="http://schemas.microsoft.com/office/drawing/2014/main" id="{027C6256-CE60-DF44-B53C-314BE2376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Line 164">
              <a:extLst>
                <a:ext uri="{FF2B5EF4-FFF2-40B4-BE49-F238E27FC236}">
                  <a16:creationId xmlns:a16="http://schemas.microsoft.com/office/drawing/2014/main" id="{EB0B6073-A87E-8C45-871D-8531AA065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4" name="Text Box 166">
            <a:extLst>
              <a:ext uri="{FF2B5EF4-FFF2-40B4-BE49-F238E27FC236}">
                <a16:creationId xmlns:a16="http://schemas.microsoft.com/office/drawing/2014/main" id="{B74B5829-1A8F-AE47-9517-C70C28E5B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831" y="5665783"/>
            <a:ext cx="841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router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5" name="Text Box 167">
            <a:extLst>
              <a:ext uri="{FF2B5EF4-FFF2-40B4-BE49-F238E27FC236}">
                <a16:creationId xmlns:a16="http://schemas.microsoft.com/office/drawing/2014/main" id="{28AC982F-9E27-1847-9770-EC46EAFE4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5119" y="3386662"/>
            <a:ext cx="869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switch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6" name="Text Box 174">
            <a:extLst>
              <a:ext uri="{FF2B5EF4-FFF2-40B4-BE49-F238E27FC236}">
                <a16:creationId xmlns:a16="http://schemas.microsoft.com/office/drawing/2014/main" id="{2A962AD2-9396-3D42-9E36-5C73F53C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9" y="946145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message</a:t>
            </a:r>
          </a:p>
        </p:txBody>
      </p:sp>
      <p:grpSp>
        <p:nvGrpSpPr>
          <p:cNvPr id="277" name="Group 175">
            <a:extLst>
              <a:ext uri="{FF2B5EF4-FFF2-40B4-BE49-F238E27FC236}">
                <a16:creationId xmlns:a16="http://schemas.microsoft.com/office/drawing/2014/main" id="{06D27889-C61F-0242-A608-3A140922A686}"/>
              </a:ext>
            </a:extLst>
          </p:cNvPr>
          <p:cNvGrpSpPr>
            <a:grpSpLocks/>
          </p:cNvGrpSpPr>
          <p:nvPr/>
        </p:nvGrpSpPr>
        <p:grpSpPr bwMode="auto">
          <a:xfrm>
            <a:off x="2982919" y="973134"/>
            <a:ext cx="679450" cy="301625"/>
            <a:chOff x="780" y="1553"/>
            <a:chExt cx="428" cy="190"/>
          </a:xfrm>
        </p:grpSpPr>
        <p:sp>
          <p:nvSpPr>
            <p:cNvPr id="278" name="Rectangle 176">
              <a:extLst>
                <a:ext uri="{FF2B5EF4-FFF2-40B4-BE49-F238E27FC236}">
                  <a16:creationId xmlns:a16="http://schemas.microsoft.com/office/drawing/2014/main" id="{8E4EC409-9300-A24E-856E-0C57A0500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9" name="Rectangle 177">
              <a:extLst>
                <a:ext uri="{FF2B5EF4-FFF2-40B4-BE49-F238E27FC236}">
                  <a16:creationId xmlns:a16="http://schemas.microsoft.com/office/drawing/2014/main" id="{C7120CFE-84DC-AE4A-96EA-467B21A3F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280" name="Group 185">
            <a:extLst>
              <a:ext uri="{FF2B5EF4-FFF2-40B4-BE49-F238E27FC236}">
                <a16:creationId xmlns:a16="http://schemas.microsoft.com/office/drawing/2014/main" id="{48F838C9-2064-8846-AE99-7D64C6F0E88A}"/>
              </a:ext>
            </a:extLst>
          </p:cNvPr>
          <p:cNvGrpSpPr>
            <a:grpSpLocks/>
          </p:cNvGrpSpPr>
          <p:nvPr/>
        </p:nvGrpSpPr>
        <p:grpSpPr bwMode="auto">
          <a:xfrm>
            <a:off x="2746384" y="1290634"/>
            <a:ext cx="908050" cy="301625"/>
            <a:chOff x="1848" y="2046"/>
            <a:chExt cx="572" cy="190"/>
          </a:xfrm>
        </p:grpSpPr>
        <p:grpSp>
          <p:nvGrpSpPr>
            <p:cNvPr id="281" name="Group 179">
              <a:extLst>
                <a:ext uri="{FF2B5EF4-FFF2-40B4-BE49-F238E27FC236}">
                  <a16:creationId xmlns:a16="http://schemas.microsoft.com/office/drawing/2014/main" id="{B8E6789C-1509-4C48-885B-AD08332F4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285" name="Rectangle 180">
                <a:extLst>
                  <a:ext uri="{FF2B5EF4-FFF2-40B4-BE49-F238E27FC236}">
                    <a16:creationId xmlns:a16="http://schemas.microsoft.com/office/drawing/2014/main" id="{06BC3922-CF81-3845-BA10-96DBBA1F4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6" name="Rectangle 181">
                <a:extLst>
                  <a:ext uri="{FF2B5EF4-FFF2-40B4-BE49-F238E27FC236}">
                    <a16:creationId xmlns:a16="http://schemas.microsoft.com/office/drawing/2014/main" id="{C4E3DD7C-9412-E741-BD84-C65290F3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282" name="Group 182">
              <a:extLst>
                <a:ext uri="{FF2B5EF4-FFF2-40B4-BE49-F238E27FC236}">
                  <a16:creationId xmlns:a16="http://schemas.microsoft.com/office/drawing/2014/main" id="{19C49CDA-616B-0942-AEEF-049BB04DF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283" name="Rectangle 183">
                <a:extLst>
                  <a:ext uri="{FF2B5EF4-FFF2-40B4-BE49-F238E27FC236}">
                    <a16:creationId xmlns:a16="http://schemas.microsoft.com/office/drawing/2014/main" id="{4F97E7C1-6241-2842-9ACE-7FBCF045B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4" name="Rectangle 184">
                <a:extLst>
                  <a:ext uri="{FF2B5EF4-FFF2-40B4-BE49-F238E27FC236}">
                    <a16:creationId xmlns:a16="http://schemas.microsoft.com/office/drawing/2014/main" id="{FBAAFC8C-9356-294D-B8F3-F6E481079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87" name="Group 187">
            <a:extLst>
              <a:ext uri="{FF2B5EF4-FFF2-40B4-BE49-F238E27FC236}">
                <a16:creationId xmlns:a16="http://schemas.microsoft.com/office/drawing/2014/main" id="{11860688-7535-2242-95B7-51DB4FCD1617}"/>
              </a:ext>
            </a:extLst>
          </p:cNvPr>
          <p:cNvGrpSpPr>
            <a:grpSpLocks/>
          </p:cNvGrpSpPr>
          <p:nvPr/>
        </p:nvGrpSpPr>
        <p:grpSpPr bwMode="auto">
          <a:xfrm>
            <a:off x="2438407" y="1622425"/>
            <a:ext cx="323850" cy="295274"/>
            <a:chOff x="1948" y="2058"/>
            <a:chExt cx="204" cy="184"/>
          </a:xfrm>
        </p:grpSpPr>
        <p:sp>
          <p:nvSpPr>
            <p:cNvPr id="288" name="Rectangle 188">
              <a:extLst>
                <a:ext uri="{FF2B5EF4-FFF2-40B4-BE49-F238E27FC236}">
                  <a16:creationId xmlns:a16="http://schemas.microsoft.com/office/drawing/2014/main" id="{731A6D81-5EA1-834F-A9B7-29A362EC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2075"/>
              <a:ext cx="191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9" name="Rectangle 189">
              <a:extLst>
                <a:ext uri="{FF2B5EF4-FFF2-40B4-BE49-F238E27FC236}">
                  <a16:creationId xmlns:a16="http://schemas.microsoft.com/office/drawing/2014/main" id="{2EAE3C28-1F19-034E-A583-4C40A2941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290" name="Text Box 7">
            <a:extLst>
              <a:ext uri="{FF2B5EF4-FFF2-40B4-BE49-F238E27FC236}">
                <a16:creationId xmlns:a16="http://schemas.microsoft.com/office/drawing/2014/main" id="{A538246A-59B9-0349-A984-2F7704DB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9" y="1897058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frame</a:t>
            </a:r>
          </a:p>
        </p:txBody>
      </p:sp>
      <p:grpSp>
        <p:nvGrpSpPr>
          <p:cNvPr id="294" name="Group 190">
            <a:extLst>
              <a:ext uri="{FF2B5EF4-FFF2-40B4-BE49-F238E27FC236}">
                <a16:creationId xmlns:a16="http://schemas.microsoft.com/office/drawing/2014/main" id="{3A531A16-240C-9241-94EF-4C9AE49511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59407" y="1341434"/>
            <a:ext cx="803275" cy="771525"/>
            <a:chOff x="-44" y="1473"/>
            <a:chExt cx="981" cy="1105"/>
          </a:xfrm>
        </p:grpSpPr>
        <p:pic>
          <p:nvPicPr>
            <p:cNvPr id="295" name="Picture 191" descr="desktop_computer_stylized_medium">
              <a:extLst>
                <a:ext uri="{FF2B5EF4-FFF2-40B4-BE49-F238E27FC236}">
                  <a16:creationId xmlns:a16="http://schemas.microsoft.com/office/drawing/2014/main" id="{1407FE03-3BF1-1D45-8A83-D39E3D03C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6" name="Freeform 192">
              <a:extLst>
                <a:ext uri="{FF2B5EF4-FFF2-40B4-BE49-F238E27FC236}">
                  <a16:creationId xmlns:a16="http://schemas.microsoft.com/office/drawing/2014/main" id="{24E88B51-BE9B-3C48-9F67-26465B7496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0" name="Freeform 10">
            <a:extLst>
              <a:ext uri="{FF2B5EF4-FFF2-40B4-BE49-F238E27FC236}">
                <a16:creationId xmlns:a16="http://schemas.microsoft.com/office/drawing/2014/main" id="{7497192E-FD73-AA40-BE80-ABE9A774CC99}"/>
              </a:ext>
            </a:extLst>
          </p:cNvPr>
          <p:cNvSpPr>
            <a:spLocks/>
          </p:cNvSpPr>
          <p:nvPr/>
        </p:nvSpPr>
        <p:spPr bwMode="auto">
          <a:xfrm>
            <a:off x="4178506" y="4871041"/>
            <a:ext cx="360362" cy="152290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1" name="Group 187">
            <a:extLst>
              <a:ext uri="{FF2B5EF4-FFF2-40B4-BE49-F238E27FC236}">
                <a16:creationId xmlns:a16="http://schemas.microsoft.com/office/drawing/2014/main" id="{4888665C-41EE-644D-80C5-A5B9017648C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97382" y="5224459"/>
            <a:ext cx="803275" cy="771525"/>
            <a:chOff x="-44" y="1473"/>
            <a:chExt cx="981" cy="1105"/>
          </a:xfrm>
        </p:grpSpPr>
        <p:pic>
          <p:nvPicPr>
            <p:cNvPr id="292" name="Picture 188" descr="desktop_computer_stylized_medium">
              <a:extLst>
                <a:ext uri="{FF2B5EF4-FFF2-40B4-BE49-F238E27FC236}">
                  <a16:creationId xmlns:a16="http://schemas.microsoft.com/office/drawing/2014/main" id="{7A9F9E63-740A-7147-A711-8D8238FD9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3" name="Freeform 189">
              <a:extLst>
                <a:ext uri="{FF2B5EF4-FFF2-40B4-BE49-F238E27FC236}">
                  <a16:creationId xmlns:a16="http://schemas.microsoft.com/office/drawing/2014/main" id="{B678C5E1-8916-9C47-B1F3-E8A3F8BB6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0" name="Text Box 98">
            <a:extLst>
              <a:ext uri="{FF2B5EF4-FFF2-40B4-BE49-F238E27FC236}">
                <a16:creationId xmlns:a16="http://schemas.microsoft.com/office/drawing/2014/main" id="{9BC58A09-0AC8-5F40-B8A7-C0AF48D1D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180" y="2584590"/>
            <a:ext cx="1317625" cy="695325"/>
          </a:xfrm>
          <a:prstGeom prst="rect">
            <a:avLst/>
          </a:prstGeom>
          <a:noFill/>
          <a:ln>
            <a:noFill/>
          </a:ln>
          <a:effectLst>
            <a:outerShdw blurRad="114300" dist="38100" dir="18900000" sx="123000" sy="123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37" name="Slide Number Placeholder 5">
            <a:extLst>
              <a:ext uri="{FF2B5EF4-FFF2-40B4-BE49-F238E27FC236}">
                <a16:creationId xmlns:a16="http://schemas.microsoft.com/office/drawing/2014/main" id="{E70AE3D5-912C-A246-BEFD-E695C530D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37 L 3.95833E-6 0.04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47 L 0 0.0474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0.0421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C 0.00052 0.04653 -0.00013 0.07292 -0.00013 0.11273 L 0.29818 0.11158 L 0.29818 0.07315 L 0.58698 0.07084 C 0.58763 0.22384 0.58893 0.36829 0.59154 0.52292 L 0.49622 0.51852 C 0.49622 0.49144 0.49492 0.45185 0.49492 0.42454 " pathEditMode="relative" rAng="0" ptsTypes="AAAAAAAA">
                                      <p:cBhvr>
                                        <p:cTn id="64" dur="3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70" y="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00078 -0.049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47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2" grpId="1"/>
      <p:bldP spid="196" grpId="0"/>
      <p:bldP spid="196" grpId="1"/>
      <p:bldP spid="276" grpId="0"/>
      <p:bldP spid="290" grpId="0"/>
      <p:bldP spid="29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ISO/OSI reference 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4400" dirty="0">
                <a:ea typeface="ＭＳ Ｐゴシック" panose="020B0600070205080204" pitchFamily="34" charset="-128"/>
              </a:rPr>
              <a:t>odel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665343" y="1341922"/>
            <a:ext cx="6765452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Two layers not found in 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Internet </a:t>
            </a:r>
            <a:r>
              <a:rPr lang="en-US" altLang="en-US" sz="3200" dirty="0">
                <a:ea typeface="ＭＳ Ｐゴシック" panose="020B0600070205080204" pitchFamily="34" charset="-128"/>
              </a:rPr>
              <a:t>protocol stack!</a:t>
            </a:r>
          </a:p>
          <a:p>
            <a:pPr marL="287338" indent="-287338"/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presentation: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allow applications to interpret meaning of data, e.g., encryption, compression, machine-specific conventions</a:t>
            </a:r>
          </a:p>
          <a:p>
            <a:pPr marL="287338" indent="-287338"/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session: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synchronization, checkpointing, recovery of data exchange</a:t>
            </a:r>
          </a:p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Internet stack “</a:t>
            </a:r>
            <a:r>
              <a:rPr lang="en-US" altLang="ja-JP" dirty="0">
                <a:ea typeface="ＭＳ Ｐゴシック" panose="020B0600070205080204" pitchFamily="34" charset="-128"/>
              </a:rPr>
              <a:t>missing” these layers!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these services, </a:t>
            </a:r>
            <a:r>
              <a:rPr lang="en-US" altLang="en-US" sz="2800" i="1" dirty="0">
                <a:ea typeface="Arial" panose="020B0604020202020204" pitchFamily="34" charset="0"/>
              </a:rPr>
              <a:t>if needed,</a:t>
            </a:r>
            <a:r>
              <a:rPr lang="en-US" altLang="en-US" sz="2800" dirty="0">
                <a:ea typeface="Arial" panose="020B0604020202020204" pitchFamily="34" charset="0"/>
              </a:rPr>
              <a:t> must be implemented in application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needed?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919DE3-1C67-444E-9B68-661747C79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241" y="1413668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9FC83A-3010-6E44-80DA-A0B478A2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941" y="1550193"/>
            <a:ext cx="1892300" cy="3586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02AF1634-8914-FF4A-8ACB-58E0BABFE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079" y="1721643"/>
            <a:ext cx="1982787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dirty="0" smtClean="0"/>
              <a:t>application</a:t>
            </a:r>
            <a:endParaRPr lang="en-US" altLang="en-US" dirty="0"/>
          </a:p>
          <a:p>
            <a:pPr algn="ctr">
              <a:lnSpc>
                <a:spcPct val="70000"/>
              </a:lnSpc>
            </a:pPr>
            <a:endParaRPr lang="en-US" altLang="en-US" dirty="0" smtClean="0"/>
          </a:p>
          <a:p>
            <a:pPr algn="ctr">
              <a:lnSpc>
                <a:spcPct val="70000"/>
              </a:lnSpc>
            </a:pPr>
            <a:r>
              <a:rPr lang="en-US" altLang="en-US" dirty="0" smtClean="0"/>
              <a:t>presentation</a:t>
            </a:r>
            <a:endParaRPr lang="en-US" altLang="en-US" dirty="0"/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session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transport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network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link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 smtClean="0"/>
              <a:t>physical</a:t>
            </a:r>
            <a:endParaRPr lang="en-US" altLang="en-US" dirty="0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A989D6F-FA45-8C4E-9BBC-741936AB2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304" y="2142331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5317A6D-8DDE-594B-9C31-D329305C5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591" y="311864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4C0565FC-B6A4-1C41-A3C7-95333C728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591" y="36583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CB8177A7-EC5F-054E-9BF4-6807B276E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3179" y="46743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E3C788FC-704D-5B46-BAF8-D2E15950C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304" y="41917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50AC6633-E0EA-2542-8345-CA3634789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716" y="266144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44C3F-C77B-9A49-ACB6-EDB2E17C9D3A}"/>
              </a:ext>
            </a:extLst>
          </p:cNvPr>
          <p:cNvSpPr txBox="1"/>
          <p:nvPr/>
        </p:nvSpPr>
        <p:spPr>
          <a:xfrm>
            <a:off x="8246534" y="5352939"/>
            <a:ext cx="2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seven layer OSI/ISO </a:t>
            </a:r>
          </a:p>
          <a:p>
            <a:pPr algn="ctr"/>
            <a:r>
              <a:rPr lang="en-US" dirty="0"/>
              <a:t>reference model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10482070" y="2101614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Data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10494022" y="2694951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Data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10475078" y="3184932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Segment</a:t>
            </a:r>
          </a:p>
        </p:txBody>
      </p: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10514541" y="3707655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Packet</a:t>
            </a: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10489352" y="4300992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Frame</a:t>
            </a:r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10582328" y="4837048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Bits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10466916" y="1630106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Data</a:t>
            </a:r>
          </a:p>
        </p:txBody>
      </p:sp>
      <p:pic>
        <p:nvPicPr>
          <p:cNvPr id="24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654559-51FA-43B7-8123-8E3383C0D265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8" t="16332" r="12974" b="8582"/>
          <a:stretch/>
        </p:blipFill>
        <p:spPr>
          <a:xfrm>
            <a:off x="7761326" y="1550193"/>
            <a:ext cx="2749297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8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OSI Reference model vs TCP/IP stack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07" y="1188720"/>
            <a:ext cx="8350586" cy="5120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10154" y="6438882"/>
            <a:ext cx="411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https://ipcisco.com/lesson/tcp-ip-model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OSI and TCP/IP 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47764" y="1383461"/>
            <a:ext cx="5542503" cy="5059628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Open Systems Interconnection </a:t>
            </a:r>
            <a:r>
              <a:rPr lang="en-US" sz="2600" dirty="0" smtClean="0"/>
              <a:t>(OSI) </a:t>
            </a:r>
            <a:r>
              <a:rPr lang="en-US" sz="2600" dirty="0"/>
              <a:t>Model </a:t>
            </a:r>
            <a:endParaRPr lang="en-US" sz="2600" dirty="0" smtClean="0"/>
          </a:p>
          <a:p>
            <a:pPr lvl="1"/>
            <a:r>
              <a:rPr lang="en-US" sz="2600" dirty="0"/>
              <a:t>D</a:t>
            </a:r>
            <a:r>
              <a:rPr lang="en-US" sz="2600" dirty="0" smtClean="0"/>
              <a:t>eveloped </a:t>
            </a:r>
            <a:r>
              <a:rPr lang="en-US" sz="2600" dirty="0"/>
              <a:t>by ISO (International Standard </a:t>
            </a:r>
            <a:r>
              <a:rPr lang="en-US" sz="2600" dirty="0" smtClean="0"/>
              <a:t>Organization)</a:t>
            </a:r>
          </a:p>
          <a:p>
            <a:pPr lvl="1"/>
            <a:r>
              <a:rPr lang="en-US" sz="2600" dirty="0" smtClean="0"/>
              <a:t>Provides </a:t>
            </a:r>
            <a:r>
              <a:rPr lang="en-US" sz="2600" dirty="0"/>
              <a:t>a clear distinction between interfaces, services, and </a:t>
            </a:r>
            <a:r>
              <a:rPr lang="en-US" sz="2600" dirty="0" smtClean="0"/>
              <a:t>protocols</a:t>
            </a:r>
          </a:p>
          <a:p>
            <a:pPr lvl="1"/>
            <a:r>
              <a:rPr lang="en-US" sz="2600" dirty="0"/>
              <a:t>U</a:t>
            </a:r>
            <a:r>
              <a:rPr lang="en-US" sz="2600" dirty="0" smtClean="0"/>
              <a:t>ses </a:t>
            </a:r>
            <a:r>
              <a:rPr lang="en-US" sz="2600" dirty="0"/>
              <a:t>the network layer to define routing standards and </a:t>
            </a:r>
            <a:r>
              <a:rPr lang="en-US" sz="2600" dirty="0" smtClean="0"/>
              <a:t>protocols</a:t>
            </a:r>
          </a:p>
          <a:p>
            <a:pPr lvl="1"/>
            <a:r>
              <a:rPr lang="en-US" sz="2600" dirty="0" smtClean="0"/>
              <a:t>Has seven layers </a:t>
            </a:r>
          </a:p>
          <a:p>
            <a:pPr lvl="1"/>
            <a:r>
              <a:rPr lang="en-US" sz="2600" dirty="0" smtClean="0"/>
              <a:t>The transport </a:t>
            </a:r>
            <a:r>
              <a:rPr lang="en-US" sz="2600" dirty="0"/>
              <a:t>layer is only </a:t>
            </a:r>
            <a:r>
              <a:rPr lang="en-US" sz="2600" dirty="0" smtClean="0"/>
              <a:t>connection-oriented </a:t>
            </a:r>
          </a:p>
          <a:p>
            <a:pPr lvl="1"/>
            <a:r>
              <a:rPr lang="en-US" sz="2600" dirty="0" smtClean="0"/>
              <a:t>The data </a:t>
            </a:r>
            <a:r>
              <a:rPr lang="en-US" sz="2600" dirty="0"/>
              <a:t>link layer and physical are separate </a:t>
            </a:r>
            <a:r>
              <a:rPr lang="en-US" sz="2600" dirty="0" smtClean="0"/>
              <a:t>layers</a:t>
            </a:r>
          </a:p>
          <a:p>
            <a:pPr lvl="1"/>
            <a:r>
              <a:rPr lang="en-US" sz="2600" dirty="0" smtClean="0"/>
              <a:t>It has also session </a:t>
            </a:r>
            <a:r>
              <a:rPr lang="en-US" sz="2600" dirty="0"/>
              <a:t>and presentation </a:t>
            </a:r>
            <a:r>
              <a:rPr lang="en-US" sz="2600" dirty="0" smtClean="0"/>
              <a:t>layers</a:t>
            </a:r>
          </a:p>
          <a:p>
            <a:pPr lvl="1"/>
            <a:r>
              <a:rPr lang="en-US" sz="2600" dirty="0" smtClean="0"/>
              <a:t>It </a:t>
            </a:r>
            <a:r>
              <a:rPr lang="en-US" sz="2600" dirty="0"/>
              <a:t>is defined after the advent of the </a:t>
            </a:r>
            <a:r>
              <a:rPr lang="en-US" sz="2600" dirty="0" smtClean="0"/>
              <a:t>Internet 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minimum size of the OSI header is 5 </a:t>
            </a:r>
            <a:r>
              <a:rPr lang="en-US" sz="2600" dirty="0" smtClean="0"/>
              <a:t>bytes </a:t>
            </a:r>
            <a:endParaRPr lang="en-US" sz="2600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0" y="1410431"/>
            <a:ext cx="5737607" cy="5107214"/>
          </a:xfrm>
        </p:spPr>
        <p:txBody>
          <a:bodyPr>
            <a:noAutofit/>
          </a:bodyPr>
          <a:lstStyle/>
          <a:p>
            <a:r>
              <a:rPr lang="en-US" sz="2000" dirty="0"/>
              <a:t>TCP/IP Model</a:t>
            </a:r>
          </a:p>
          <a:p>
            <a:pPr lvl="1"/>
            <a:r>
              <a:rPr lang="en-US" sz="2000" dirty="0"/>
              <a:t> D</a:t>
            </a:r>
            <a:r>
              <a:rPr lang="en-US" sz="2000" dirty="0" smtClean="0"/>
              <a:t>eveloped </a:t>
            </a:r>
            <a:r>
              <a:rPr lang="en-US" sz="2000" dirty="0"/>
              <a:t>by ARPANET (Advanced Research Project Agency Network</a:t>
            </a:r>
            <a:r>
              <a:rPr lang="en-US" sz="2000" dirty="0" smtClean="0"/>
              <a:t>) </a:t>
            </a:r>
          </a:p>
          <a:p>
            <a:pPr lvl="1"/>
            <a:r>
              <a:rPr lang="en-US" sz="2000" dirty="0" smtClean="0"/>
              <a:t>Doesn’t </a:t>
            </a:r>
            <a:r>
              <a:rPr lang="en-US" sz="2000" dirty="0"/>
              <a:t>have any clear distinguishing points between services, interfaces, and protocols</a:t>
            </a:r>
            <a:endParaRPr lang="en-US" sz="2000" dirty="0" smtClean="0"/>
          </a:p>
          <a:p>
            <a:pPr lvl="1"/>
            <a:r>
              <a:rPr lang="en-US" sz="2000" dirty="0" smtClean="0"/>
              <a:t>Uses only </a:t>
            </a:r>
            <a:r>
              <a:rPr lang="en-US" sz="2000" dirty="0"/>
              <a:t>the Internet </a:t>
            </a:r>
            <a:r>
              <a:rPr lang="en-US" sz="2000" dirty="0" smtClean="0"/>
              <a:t>layer</a:t>
            </a:r>
          </a:p>
          <a:p>
            <a:pPr lvl="1"/>
            <a:r>
              <a:rPr lang="en-US" sz="2000" dirty="0" smtClean="0"/>
              <a:t>Has four </a:t>
            </a:r>
            <a:r>
              <a:rPr lang="en-US" sz="2000" dirty="0"/>
              <a:t>layers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Uses both </a:t>
            </a:r>
            <a:r>
              <a:rPr lang="en-US" sz="2000" dirty="0"/>
              <a:t>connection-oriented and </a:t>
            </a:r>
            <a:r>
              <a:rPr lang="en-US" sz="2000" dirty="0" smtClean="0"/>
              <a:t>connectionless approaches</a:t>
            </a:r>
          </a:p>
          <a:p>
            <a:pPr lvl="1"/>
            <a:r>
              <a:rPr lang="en-US" sz="2000" dirty="0" smtClean="0"/>
              <a:t>The physical </a:t>
            </a:r>
            <a:r>
              <a:rPr lang="en-US" sz="2000" dirty="0"/>
              <a:t>and data link </a:t>
            </a:r>
            <a:r>
              <a:rPr lang="en-US" sz="2000" dirty="0" smtClean="0"/>
              <a:t>layers are </a:t>
            </a:r>
            <a:r>
              <a:rPr lang="en-US" sz="2000" dirty="0"/>
              <a:t>both combined as a single host-to-network </a:t>
            </a:r>
            <a:r>
              <a:rPr lang="en-US" sz="2000" dirty="0" smtClean="0"/>
              <a:t>layer</a:t>
            </a:r>
          </a:p>
          <a:p>
            <a:pPr lvl="1"/>
            <a:r>
              <a:rPr lang="en-US" sz="2000" dirty="0" smtClean="0"/>
              <a:t>There </a:t>
            </a:r>
            <a:r>
              <a:rPr lang="en-US" sz="2000" dirty="0"/>
              <a:t>is no session and presentation </a:t>
            </a:r>
            <a:r>
              <a:rPr lang="en-US" sz="2000" dirty="0" smtClean="0"/>
              <a:t>layers 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is defined before the advent of the </a:t>
            </a:r>
            <a:r>
              <a:rPr lang="en-US" sz="2000" dirty="0" smtClean="0"/>
              <a:t>internet</a:t>
            </a:r>
          </a:p>
          <a:p>
            <a:pPr lvl="1"/>
            <a:r>
              <a:rPr lang="en-US" sz="2000" dirty="0"/>
              <a:t>The minimum header size is 20 </a:t>
            </a:r>
            <a:r>
              <a:rPr lang="en-US" sz="2000" dirty="0" smtClean="0"/>
              <a:t>bytes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6517645"/>
            <a:ext cx="4078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www.guru99.com/difference-tcp-ip-vs-osi-model.html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58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3" y="1639443"/>
            <a:ext cx="11083946" cy="39319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TCP/IP </a:t>
            </a:r>
            <a:r>
              <a:rPr lang="en-US" dirty="0"/>
              <a:t>Model Email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081694"/>
            <a:ext cx="411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https://ipcisco.com/lesson/tcp-ip-model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BEAB-6575-453B-B404-48FC68CE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rgbClr val="0000A3"/>
                </a:solidFill>
                <a:latin typeface="+mj-lt"/>
                <a:ea typeface="+mj-ea"/>
                <a:cs typeface="+mj-cs"/>
              </a:rPr>
              <a:t>Advantage and disadvantages of TCP/IP 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E95E1-7CA6-47B4-86C7-A489CC689D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7338" indent="-287338" defTabSz="914400">
              <a:spcBef>
                <a:spcPts val="1000"/>
              </a:spcBef>
              <a:buFont typeface="Wingdings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rPr>
              <a:t>Advantage</a:t>
            </a:r>
          </a:p>
          <a:p>
            <a:pPr marL="682625" lvl="1" indent="-225425" defTabSz="9144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+mn-lt"/>
                <a:ea typeface="Arial" panose="020B0604020202020204" pitchFamily="34" charset="0"/>
              </a:rPr>
              <a:t>It </a:t>
            </a:r>
            <a:r>
              <a:rPr lang="en-GB" sz="2800" dirty="0" smtClean="0">
                <a:solidFill>
                  <a:schemeClr val="tx1"/>
                </a:solidFill>
                <a:latin typeface="+mn-lt"/>
                <a:ea typeface="Arial" panose="020B0604020202020204" pitchFamily="34" charset="0"/>
              </a:rPr>
              <a:t>is operated 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Arial" panose="020B0604020202020204" pitchFamily="34" charset="0"/>
              </a:rPr>
              <a:t>independently</a:t>
            </a:r>
          </a:p>
          <a:p>
            <a:pPr marL="682625" lvl="1" indent="-225425" defTabSz="9144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+mn-lt"/>
                <a:ea typeface="Arial" panose="020B0604020202020204" pitchFamily="34" charset="0"/>
              </a:rPr>
              <a:t>It is scalable</a:t>
            </a:r>
          </a:p>
          <a:p>
            <a:pPr marL="682625" lvl="1" indent="-225425" defTabSz="9144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+mn-lt"/>
                <a:ea typeface="Arial" panose="020B0604020202020204" pitchFamily="34" charset="0"/>
              </a:rPr>
              <a:t>Client/server architecture</a:t>
            </a:r>
          </a:p>
          <a:p>
            <a:pPr marL="682625" lvl="1" indent="-225425" defTabSz="9144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+mn-lt"/>
                <a:ea typeface="Arial" panose="020B0604020202020204" pitchFamily="34" charset="0"/>
              </a:rPr>
              <a:t>Supports a number of routing protocols</a:t>
            </a:r>
          </a:p>
          <a:p>
            <a:pPr marL="682625" lvl="1" indent="-225425" defTabSz="9144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+mn-lt"/>
                <a:ea typeface="Arial" panose="020B0604020202020204" pitchFamily="34" charset="0"/>
              </a:rPr>
              <a:t>Can be used to establish a connection between two computers</a:t>
            </a:r>
          </a:p>
          <a:p>
            <a:pPr marL="287338" indent="-287338" defTabSz="914400">
              <a:spcBef>
                <a:spcPts val="1000"/>
              </a:spcBef>
              <a:buFont typeface="Wingdings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rPr>
              <a:t>Disadvantages</a:t>
            </a:r>
          </a:p>
          <a:p>
            <a:pPr marL="682625" lvl="1" indent="-225425" defTabSz="9144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+mn-lt"/>
                <a:ea typeface="Arial" panose="020B0604020202020204" pitchFamily="34" charset="0"/>
              </a:rPr>
              <a:t>The transport layer does not guarantee delivery of packets</a:t>
            </a:r>
          </a:p>
          <a:p>
            <a:pPr marL="682625" lvl="1" indent="-225425" defTabSz="9144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+mn-lt"/>
                <a:ea typeface="Arial" panose="020B0604020202020204" pitchFamily="34" charset="0"/>
              </a:rPr>
              <a:t>The model cannot be used in any other application</a:t>
            </a:r>
          </a:p>
          <a:p>
            <a:pPr marL="682625" lvl="1" indent="-225425" defTabSz="9144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+mn-lt"/>
                <a:ea typeface="Arial" panose="020B0604020202020204" pitchFamily="34" charset="0"/>
              </a:rPr>
              <a:t>Replacing protocol is not easy</a:t>
            </a:r>
          </a:p>
          <a:p>
            <a:pPr marL="682625" lvl="1" indent="-225425" defTabSz="9144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+mn-lt"/>
                <a:ea typeface="Arial" panose="020B0604020202020204" pitchFamily="34" charset="0"/>
              </a:rPr>
              <a:t>It has not clearly separated its services, interfaces and protocols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17975-B5E7-479E-A17C-00B4CCD50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6A8080-423F-4EF2-8325-F756662D597C}" type="slidenum">
              <a:rPr lang="de-AT" smtClean="0"/>
              <a:pPr/>
              <a:t>18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00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13CC6-FE94-4B33-9AEA-F01443D709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A8080-423F-4EF2-8325-F756662D597C}" type="slidenum">
              <a:rPr kumimoji="0" lang="de-AT" sz="675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AT" sz="675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A3599-2464-4683-BB6A-B753CD4CE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1934" y="138666"/>
            <a:ext cx="6255069" cy="562262"/>
          </a:xfrm>
        </p:spPr>
        <p:txBody>
          <a:bodyPr>
            <a:noAutofit/>
          </a:bodyPr>
          <a:lstStyle/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6000" u="sng" dirty="0">
                <a:solidFill>
                  <a:srgbClr val="002060"/>
                </a:solidFill>
              </a:rPr>
              <a:t>Thank You </a:t>
            </a:r>
            <a:r>
              <a:rPr lang="en-GB" sz="6000" u="sng" dirty="0" smtClean="0">
                <a:solidFill>
                  <a:srgbClr val="002060"/>
                </a:solidFill>
              </a:rPr>
              <a:t>All</a:t>
            </a:r>
            <a:endParaRPr lang="en-GB" sz="6000" u="sng" dirty="0">
              <a:solidFill>
                <a:srgbClr val="002060"/>
              </a:solidFill>
            </a:endParaRPr>
          </a:p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96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GB" sz="88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GB" sz="9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1A3CA-6F5F-48F1-9334-E874BA214332}"/>
              </a:ext>
            </a:extLst>
          </p:cNvPr>
          <p:cNvSpPr/>
          <p:nvPr/>
        </p:nvSpPr>
        <p:spPr>
          <a:xfrm>
            <a:off x="5048436" y="964945"/>
            <a:ext cx="232046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?</a:t>
            </a:r>
            <a:endParaRPr kumimoji="0" lang="en-GB" sz="3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BC608-9CBB-4275-B191-ACB5BD64857F}"/>
              </a:ext>
            </a:extLst>
          </p:cNvPr>
          <p:cNvSpPr txBox="1"/>
          <p:nvPr/>
        </p:nvSpPr>
        <p:spPr>
          <a:xfrm>
            <a:off x="566333" y="6117205"/>
            <a:ext cx="10991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 note on the origin of these </a:t>
            </a:r>
            <a:r>
              <a:rPr lang="en-US" altLang="en-US" sz="1400" b="1" i="1" u="sng" dirty="0" err="1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ppt</a:t>
            </a:r>
            <a:r>
              <a:rPr lang="en-US" altLang="en-US" sz="14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 slides:</a:t>
            </a:r>
            <a:endParaRPr lang="en-US" altLang="ja-JP" sz="1400" b="1" i="1" u="sng" dirty="0">
              <a:solidFill>
                <a:srgbClr val="0000A3"/>
              </a:solidFill>
              <a:ea typeface="ＭＳ Ｐゴシック" panose="020B0600070205080204" pitchFamily="34" charset="-128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en-US" sz="1400" dirty="0"/>
              <a:t> </a:t>
            </a:r>
            <a:r>
              <a:rPr lang="en-US" altLang="en-US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All material copyright 1996-2020 J.F Kurose and K.W. Ross, All Rights Reserved</a:t>
            </a:r>
          </a:p>
          <a:p>
            <a:pPr>
              <a:spcBef>
                <a:spcPct val="0"/>
              </a:spcBef>
            </a:pPr>
            <a:r>
              <a:rPr lang="en-US" altLang="ja-JP" sz="1400" i="1" dirty="0" smtClean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These </a:t>
            </a:r>
            <a:r>
              <a:rPr lang="en-US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slides </a:t>
            </a:r>
            <a:r>
              <a:rPr lang="fr-FR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are </a:t>
            </a:r>
            <a:r>
              <a:rPr lang="en-US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freely provided by the book authors and it represents a lot of work on their part. We would like to thank </a:t>
            </a:r>
            <a:r>
              <a:rPr lang="en-US" altLang="en-US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 J.F Kurose and K.W. Ross</a:t>
            </a:r>
            <a:r>
              <a:rPr lang="en-US" altLang="en-US" sz="1400" i="1" dirty="0" smtClean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.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4B911A-EB88-4B33-B4F1-A750A284DB4B}"/>
              </a:ext>
            </a:extLst>
          </p:cNvPr>
          <p:cNvSpPr/>
          <p:nvPr/>
        </p:nvSpPr>
        <p:spPr>
          <a:xfrm>
            <a:off x="5761609" y="4574689"/>
            <a:ext cx="600722" cy="576837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8" name="Picture 7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440" y="2194950"/>
            <a:ext cx="2340864" cy="292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63" y="2194950"/>
            <a:ext cx="2364274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fontScale="925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Protocol </a:t>
            </a: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layers, service models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68817EC6-8DF7-E64F-9CA4-BFB8E609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Protocol </a:t>
            </a:r>
            <a:r>
              <a:rPr lang="en-US" altLang="en-US" dirty="0">
                <a:ea typeface="ＭＳ Ｐゴシック" panose="020B0600070205080204" pitchFamily="34" charset="-128"/>
              </a:rPr>
              <a:t>“l</a:t>
            </a:r>
            <a:r>
              <a:rPr lang="en-US" altLang="ja-JP" sz="4400" dirty="0">
                <a:ea typeface="ＭＳ Ｐゴシック" panose="020B0600070205080204" pitchFamily="34" charset="-128"/>
              </a:rPr>
              <a:t>ayers</a:t>
            </a:r>
            <a:r>
              <a:rPr lang="en-US" altLang="ja-JP" dirty="0">
                <a:ea typeface="ＭＳ Ｐゴシック" panose="020B0600070205080204" pitchFamily="34" charset="-128"/>
              </a:rPr>
              <a:t>”</a:t>
            </a:r>
            <a:r>
              <a:rPr lang="en-US" altLang="ja-JP" sz="4400" dirty="0">
                <a:ea typeface="ＭＳ Ｐゴシック" panose="020B0600070205080204" pitchFamily="34" charset="-128"/>
              </a:rPr>
              <a:t> and reference </a:t>
            </a:r>
            <a:r>
              <a:rPr lang="en-US" altLang="ja-JP" dirty="0">
                <a:ea typeface="ＭＳ Ｐゴシック" panose="020B0600070205080204" pitchFamily="34" charset="-128"/>
              </a:rPr>
              <a:t>m</a:t>
            </a:r>
            <a:r>
              <a:rPr lang="en-US" altLang="ja-JP" sz="4400" dirty="0">
                <a:ea typeface="ＭＳ Ｐゴシック" panose="020B0600070205080204" pitchFamily="34" charset="-128"/>
              </a:rPr>
              <a:t>odels</a:t>
            </a:r>
            <a:endParaRPr lang="en-US" altLang="en-US" sz="4400" dirty="0">
              <a:ea typeface="ＭＳ Ｐゴシック" panose="020B0600070205080204" pitchFamily="34" charset="-128"/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B003BE48-58DC-5A4B-9250-A838A7C7044A}"/>
              </a:ext>
            </a:extLst>
          </p:cNvPr>
          <p:cNvSpPr txBox="1">
            <a:spLocks noChangeArrowheads="1"/>
          </p:cNvSpPr>
          <p:nvPr/>
        </p:nvSpPr>
        <p:spPr>
          <a:xfrm>
            <a:off x="800566" y="1575775"/>
            <a:ext cx="5615905" cy="504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Networks are complex,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 many “</a:t>
            </a:r>
            <a:r>
              <a:rPr kumimoji="0" lang="en-US" altLang="ja-JP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pieces”: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hosts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altLang="en-US" sz="3200" dirty="0">
                <a:solidFill>
                  <a:prstClr val="black"/>
                </a:solidFill>
                <a:ea typeface="Arial" panose="020B0604020202020204" pitchFamily="34" charset="0"/>
              </a:rPr>
              <a:t>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links of various media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protocols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hardware, software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" name="Rectangle 4">
            <a:extLst>
              <a:ext uri="{FF2B5EF4-FFF2-40B4-BE49-F238E27FC236}">
                <a16:creationId xmlns:a16="http://schemas.microsoft.com/office/drawing/2014/main" id="{1B4EE37F-42F3-2442-ACAD-B722241FF92E}"/>
              </a:ext>
            </a:extLst>
          </p:cNvPr>
          <p:cNvSpPr txBox="1">
            <a:spLocks noChangeArrowheads="1"/>
          </p:cNvSpPr>
          <p:nvPr/>
        </p:nvSpPr>
        <p:spPr>
          <a:xfrm>
            <a:off x="6453683" y="3822881"/>
            <a:ext cx="4531739" cy="2439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0" indent="-47625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Question: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there any hope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organizing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structure of network?</a:t>
            </a:r>
          </a:p>
          <a:p>
            <a:pPr marL="522288" indent="-223838"/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and/or our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discussion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networks?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309F33-D0A0-8D42-AC5B-CD3063143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794" y="1967702"/>
            <a:ext cx="1098727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7"/>
          <p:cNvSpPr txBox="1">
            <a:spLocks noChangeArrowheads="1"/>
          </p:cNvSpPr>
          <p:nvPr/>
        </p:nvSpPr>
        <p:spPr bwMode="auto">
          <a:xfrm rot="20624320">
            <a:off x="5811010" y="2897468"/>
            <a:ext cx="2439899" cy="707886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 smtClean="0">
                <a:solidFill>
                  <a:prstClr val="black"/>
                </a:solidFill>
                <a:latin typeface="Calibri" panose="020F0502020204030204"/>
              </a:rPr>
              <a:t>HTTP, FTP</a:t>
            </a:r>
            <a:r>
              <a:rPr lang="en-US" altLang="en-US" sz="2000" b="1" dirty="0">
                <a:solidFill>
                  <a:prstClr val="black"/>
                </a:solidFill>
                <a:latin typeface="Calibri" panose="020F0502020204030204"/>
              </a:rPr>
              <a:t>, TCP, UDP, </a:t>
            </a:r>
            <a:endParaRPr lang="en-US" altLang="en-US" sz="2000" b="1" dirty="0" smtClean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US" altLang="en-US" sz="2000" b="1" dirty="0" smtClean="0">
                <a:solidFill>
                  <a:prstClr val="black"/>
                </a:solidFill>
                <a:latin typeface="Calibri" panose="020F0502020204030204"/>
              </a:rPr>
              <a:t>DHCP</a:t>
            </a:r>
            <a:r>
              <a:rPr lang="en-US" altLang="en-US" sz="2000" b="1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altLang="en-US" sz="2000" b="1" dirty="0" smtClean="0">
                <a:solidFill>
                  <a:prstClr val="black"/>
                </a:solidFill>
                <a:latin typeface="Calibri" panose="020F0502020204030204"/>
              </a:rPr>
              <a:t>IPv4, ARP, DNS</a:t>
            </a:r>
            <a:endParaRPr lang="en-US" alt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470" y="1439459"/>
            <a:ext cx="783590" cy="10058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99" y="1391556"/>
            <a:ext cx="1127155" cy="914400"/>
          </a:xfrm>
          <a:prstGeom prst="rect">
            <a:avLst/>
          </a:prstGeom>
        </p:spPr>
      </p:pic>
      <p:pic>
        <p:nvPicPr>
          <p:cNvPr id="6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459" y="1360499"/>
            <a:ext cx="976799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876" y="1348336"/>
            <a:ext cx="1640180" cy="731520"/>
          </a:xfrm>
          <a:prstGeom prst="rect">
            <a:avLst/>
          </a:prstGeom>
        </p:spPr>
      </p:pic>
      <p:pic>
        <p:nvPicPr>
          <p:cNvPr id="7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687" y="2065191"/>
            <a:ext cx="94861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0"/>
          <a:stretch/>
        </p:blipFill>
        <p:spPr>
          <a:xfrm>
            <a:off x="8445273" y="2877426"/>
            <a:ext cx="2349755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2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Example: organization of air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C3583CD-CBDD-864E-8D26-0A29FF1403C0}"/>
              </a:ext>
            </a:extLst>
          </p:cNvPr>
          <p:cNvSpPr txBox="1">
            <a:spLocks noChangeArrowheads="1"/>
          </p:cNvSpPr>
          <p:nvPr/>
        </p:nvSpPr>
        <p:spPr>
          <a:xfrm>
            <a:off x="2345096" y="6081243"/>
            <a:ext cx="9529651" cy="54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 series of steps, involving many services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6700FC8-9E28-1D45-9971-F07DEE93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119" y="1935719"/>
            <a:ext cx="3719769" cy="284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(purchase)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(check)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(load)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takeoff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48D3D19-7497-FE45-B7B5-B81AA421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65" y="1942018"/>
            <a:ext cx="2625654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(complain)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(claim)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(unload)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landing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E16D6DCC-156C-2147-81DA-F433EE3A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746" y="4831320"/>
            <a:ext cx="357079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F85E233E-0BC2-2743-AB47-FA853651C08B}"/>
              </a:ext>
            </a:extLst>
          </p:cNvPr>
          <p:cNvSpPr>
            <a:spLocks/>
          </p:cNvSpPr>
          <p:nvPr/>
        </p:nvSpPr>
        <p:spPr bwMode="auto">
          <a:xfrm>
            <a:off x="879891" y="2080182"/>
            <a:ext cx="7827767" cy="3289301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9" h="10000">
                <a:moveTo>
                  <a:pt x="0" y="0"/>
                </a:moveTo>
                <a:cubicBezTo>
                  <a:pt x="3" y="2793"/>
                  <a:pt x="7" y="5585"/>
                  <a:pt x="10" y="8378"/>
                </a:cubicBezTo>
                <a:lnTo>
                  <a:pt x="1961" y="9961"/>
                </a:lnTo>
                <a:lnTo>
                  <a:pt x="8459" y="10000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9478D4E-B913-5E48-A41F-691CE28FDFE4}"/>
              </a:ext>
            </a:extLst>
          </p:cNvPr>
          <p:cNvSpPr/>
          <p:nvPr/>
        </p:nvSpPr>
        <p:spPr>
          <a:xfrm flipH="1">
            <a:off x="8627458" y="2106453"/>
            <a:ext cx="1822537" cy="3263030"/>
          </a:xfrm>
          <a:custGeom>
            <a:avLst/>
            <a:gdLst>
              <a:gd name="connsiteX0" fmla="*/ 1822537 w 1822537"/>
              <a:gd name="connsiteY0" fmla="*/ 3263030 h 3263030"/>
              <a:gd name="connsiteX1" fmla="*/ 6263 w 1822537"/>
              <a:gd name="connsiteY1" fmla="*/ 2743200 h 3263030"/>
              <a:gd name="connsiteX2" fmla="*/ 0 w 1822537"/>
              <a:gd name="connsiteY2" fmla="*/ 0 h 326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537" h="3263030">
                <a:moveTo>
                  <a:pt x="1822537" y="3263030"/>
                </a:moveTo>
                <a:lnTo>
                  <a:pt x="6263" y="2743200"/>
                </a:lnTo>
                <a:cubicBezTo>
                  <a:pt x="4175" y="1828800"/>
                  <a:pt x="2088" y="914400"/>
                  <a:pt x="0" y="0"/>
                </a:cubicBezTo>
              </a:path>
            </a:pathLst>
          </a:custGeom>
          <a:noFill/>
          <a:ln w="44450">
            <a:solidFill>
              <a:srgbClr val="C00000"/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089D51D-215F-BA43-9D35-CA7FEB77B669}"/>
              </a:ext>
            </a:extLst>
          </p:cNvPr>
          <p:cNvSpPr txBox="1">
            <a:spLocks noChangeArrowheads="1"/>
          </p:cNvSpPr>
          <p:nvPr/>
        </p:nvSpPr>
        <p:spPr>
          <a:xfrm>
            <a:off x="1882900" y="5634038"/>
            <a:ext cx="9529651" cy="542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would you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define/discuss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system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airline travel?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CB9233-79E6-BA4F-9D93-E564447F7C10}"/>
              </a:ext>
            </a:extLst>
          </p:cNvPr>
          <p:cNvCxnSpPr/>
          <p:nvPr/>
        </p:nvCxnSpPr>
        <p:spPr>
          <a:xfrm>
            <a:off x="1564598" y="1798817"/>
            <a:ext cx="760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558E98-4E3D-6E48-9595-2F6059226384}"/>
              </a:ext>
            </a:extLst>
          </p:cNvPr>
          <p:cNvSpPr txBox="1"/>
          <p:nvPr/>
        </p:nvSpPr>
        <p:spPr>
          <a:xfrm>
            <a:off x="2473378" y="1558977"/>
            <a:ext cx="55819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end-to-end transfer of person plus baggage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9B52-D8A0-B841-AE4D-367CE4C080B3}"/>
              </a:ext>
            </a:extLst>
          </p:cNvPr>
          <p:cNvGrpSpPr/>
          <p:nvPr/>
        </p:nvGrpSpPr>
        <p:grpSpPr>
          <a:xfrm>
            <a:off x="4267725" y="1021517"/>
            <a:ext cx="1528763" cy="620713"/>
            <a:chOff x="-1042195" y="4302698"/>
            <a:chExt cx="1528763" cy="620713"/>
          </a:xfrm>
        </p:grpSpPr>
        <p:pic>
          <p:nvPicPr>
            <p:cNvPr id="22" name="Picture 11" descr="yylgaifm[1]">
              <a:extLst>
                <a:ext uri="{FF2B5EF4-FFF2-40B4-BE49-F238E27FC236}">
                  <a16:creationId xmlns:a16="http://schemas.microsoft.com/office/drawing/2014/main" id="{07194610-EC25-D04B-8A29-162F15606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042195" y="4463036"/>
              <a:ext cx="15287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F2D1C1C2-445D-BD44-9E5D-B94BC5DF4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61182" y="43026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E3D0F8A1-57E5-0348-B7BD-5D6EB952C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08782" y="44550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41A01E04-873D-7D43-8A11-021CF72C1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56382" y="46074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C03A291-3ABD-5A48-BE94-CDE7BE41D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  <p:bldP spid="3" grpId="0" animBg="1"/>
      <p:bldP spid="1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3D16B69-45D9-7743-ADEA-3DAD4240D5C8}"/>
              </a:ext>
            </a:extLst>
          </p:cNvPr>
          <p:cNvGrpSpPr/>
          <p:nvPr/>
        </p:nvGrpSpPr>
        <p:grpSpPr>
          <a:xfrm>
            <a:off x="464981" y="2052861"/>
            <a:ext cx="10432006" cy="2708042"/>
            <a:chOff x="464981" y="1753061"/>
            <a:chExt cx="10432006" cy="270804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25220C-9838-8D45-9BAA-2D96FF83A2F1}"/>
                </a:ext>
              </a:extLst>
            </p:cNvPr>
            <p:cNvSpPr/>
            <p:nvPr/>
          </p:nvSpPr>
          <p:spPr>
            <a:xfrm>
              <a:off x="464981" y="4061418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8EE791-0739-6F48-8733-238C908C9A99}"/>
                </a:ext>
              </a:extLst>
            </p:cNvPr>
            <p:cNvSpPr/>
            <p:nvPr/>
          </p:nvSpPr>
          <p:spPr>
            <a:xfrm>
              <a:off x="475506" y="3495132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8A0430-7325-D84E-8C11-99062FE5509D}"/>
                </a:ext>
              </a:extLst>
            </p:cNvPr>
            <p:cNvSpPr/>
            <p:nvPr/>
          </p:nvSpPr>
          <p:spPr>
            <a:xfrm>
              <a:off x="470508" y="294543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32A966-C6C7-424C-80FC-0FFB2F0BC371}"/>
                </a:ext>
              </a:extLst>
            </p:cNvPr>
            <p:cNvSpPr/>
            <p:nvPr/>
          </p:nvSpPr>
          <p:spPr>
            <a:xfrm>
              <a:off x="471525" y="235771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58753E-88F3-B34F-B3B9-946C3E6C15F1}"/>
                </a:ext>
              </a:extLst>
            </p:cNvPr>
            <p:cNvSpPr/>
            <p:nvPr/>
          </p:nvSpPr>
          <p:spPr>
            <a:xfrm>
              <a:off x="464982" y="1753061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1839DF-A204-F147-901F-403EDC096FCD}"/>
              </a:ext>
            </a:extLst>
          </p:cNvPr>
          <p:cNvGrpSpPr/>
          <p:nvPr/>
        </p:nvGrpSpPr>
        <p:grpSpPr>
          <a:xfrm>
            <a:off x="7572969" y="1945699"/>
            <a:ext cx="2929467" cy="2895601"/>
            <a:chOff x="1574800" y="1788319"/>
            <a:chExt cx="2929467" cy="28956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15A186-9ECD-7646-A746-B390E05134BE}"/>
                </a:ext>
              </a:extLst>
            </p:cNvPr>
            <p:cNvSpPr/>
            <p:nvPr/>
          </p:nvSpPr>
          <p:spPr>
            <a:xfrm>
              <a:off x="1591733" y="1788319"/>
              <a:ext cx="2794000" cy="2895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ED9F09-CF30-0E4F-B280-1114E1973095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2421466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190042-F4C0-EC46-9AF0-FF1083E60F8B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009694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EF134E-EA30-E347-8AE4-94F83CF21DB0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581400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8AEB97-F690-7742-BC15-87C7C38DE30C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4115129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3438F92-3E54-F248-B85E-6C7214C6DAB3}"/>
              </a:ext>
            </a:extLst>
          </p:cNvPr>
          <p:cNvSpPr/>
          <p:nvPr/>
        </p:nvSpPr>
        <p:spPr>
          <a:xfrm>
            <a:off x="965209" y="1935719"/>
            <a:ext cx="2794000" cy="289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Example: organization of air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ravel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6700FC8-9E28-1D45-9971-F07DEE93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119" y="1935719"/>
            <a:ext cx="2616935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(purchase)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(check)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(load)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takeoff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48D3D19-7497-FE45-B7B5-B81AA421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65" y="1942018"/>
            <a:ext cx="2625654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(complain)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(claim)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(unload)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landing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8FFC7C-C6FB-584F-8F6E-FFA01C23964A}"/>
              </a:ext>
            </a:extLst>
          </p:cNvPr>
          <p:cNvCxnSpPr>
            <a:cxnSpLocks/>
          </p:cNvCxnSpPr>
          <p:nvPr/>
        </p:nvCxnSpPr>
        <p:spPr>
          <a:xfrm>
            <a:off x="948276" y="2568866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8B1716-D4D2-3649-99C0-55319689F97F}"/>
              </a:ext>
            </a:extLst>
          </p:cNvPr>
          <p:cNvCxnSpPr>
            <a:cxnSpLocks/>
          </p:cNvCxnSpPr>
          <p:nvPr/>
        </p:nvCxnSpPr>
        <p:spPr>
          <a:xfrm>
            <a:off x="948276" y="3157094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253EA2-F916-EE42-B3CA-CA7A3F485F2C}"/>
              </a:ext>
            </a:extLst>
          </p:cNvPr>
          <p:cNvCxnSpPr>
            <a:cxnSpLocks/>
          </p:cNvCxnSpPr>
          <p:nvPr/>
        </p:nvCxnSpPr>
        <p:spPr>
          <a:xfrm>
            <a:off x="948276" y="3728800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EF4F97-2C46-FF44-9C8B-77221BDB15DC}"/>
              </a:ext>
            </a:extLst>
          </p:cNvPr>
          <p:cNvCxnSpPr>
            <a:cxnSpLocks/>
          </p:cNvCxnSpPr>
          <p:nvPr/>
        </p:nvCxnSpPr>
        <p:spPr>
          <a:xfrm>
            <a:off x="948276" y="4262529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1E38E25-A98C-CC40-BE63-1E70E5A1D89B}"/>
              </a:ext>
            </a:extLst>
          </p:cNvPr>
          <p:cNvSpPr/>
          <p:nvPr/>
        </p:nvSpPr>
        <p:spPr>
          <a:xfrm>
            <a:off x="4260623" y="4272051"/>
            <a:ext cx="2794000" cy="56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E16D6DCC-156C-2147-81DA-F433EE3A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486" y="4300858"/>
            <a:ext cx="2511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EAE621-B95A-384F-A62F-7E5903AD8FBF}"/>
              </a:ext>
            </a:extLst>
          </p:cNvPr>
          <p:cNvGrpSpPr/>
          <p:nvPr/>
        </p:nvGrpSpPr>
        <p:grpSpPr>
          <a:xfrm>
            <a:off x="3948545" y="1999560"/>
            <a:ext cx="3522823" cy="2811596"/>
            <a:chOff x="3948545" y="1699760"/>
            <a:chExt cx="3522823" cy="281159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4A6AAF-FC59-FA44-ACE5-C72FA686C0C2}"/>
                </a:ext>
              </a:extLst>
            </p:cNvPr>
            <p:cNvSpPr txBox="1"/>
            <p:nvPr/>
          </p:nvSpPr>
          <p:spPr>
            <a:xfrm>
              <a:off x="4400060" y="1699760"/>
              <a:ext cx="2507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ticketing service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B20036-2BB5-4241-87A9-6D4052E720AA}"/>
                </a:ext>
              </a:extLst>
            </p:cNvPr>
            <p:cNvSpPr txBox="1"/>
            <p:nvPr/>
          </p:nvSpPr>
          <p:spPr>
            <a:xfrm>
              <a:off x="4384331" y="2292643"/>
              <a:ext cx="2542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baggage service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14652E-AC11-9744-91B6-642D2DAB1815}"/>
                </a:ext>
              </a:extLst>
            </p:cNvPr>
            <p:cNvSpPr txBox="1"/>
            <p:nvPr/>
          </p:nvSpPr>
          <p:spPr>
            <a:xfrm>
              <a:off x="4686266" y="2872078"/>
              <a:ext cx="1921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gate service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AEF81B-DB1C-5E49-A5CE-1930E0CD97F9}"/>
                </a:ext>
              </a:extLst>
            </p:cNvPr>
            <p:cNvSpPr txBox="1"/>
            <p:nvPr/>
          </p:nvSpPr>
          <p:spPr>
            <a:xfrm>
              <a:off x="4485939" y="3451513"/>
              <a:ext cx="23542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runway service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1D67CFB-C1C3-034A-88B0-DF85F0C59330}"/>
                </a:ext>
              </a:extLst>
            </p:cNvPr>
            <p:cNvGrpSpPr/>
            <p:nvPr/>
          </p:nvGrpSpPr>
          <p:grpSpPr>
            <a:xfrm>
              <a:off x="3948545" y="3988136"/>
              <a:ext cx="3522823" cy="523220"/>
              <a:chOff x="3976681" y="3974068"/>
              <a:chExt cx="3522823" cy="52322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FCD8885-2FFE-5644-B703-7DA1C8AD8286}"/>
                  </a:ext>
                </a:extLst>
              </p:cNvPr>
              <p:cNvSpPr/>
              <p:nvPr/>
            </p:nvSpPr>
            <p:spPr>
              <a:xfrm>
                <a:off x="3976681" y="4046279"/>
                <a:ext cx="3522823" cy="4026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6025D16-29A9-4843-944E-D0F547FAEFB7}"/>
                  </a:ext>
                </a:extLst>
              </p:cNvPr>
              <p:cNvSpPr txBox="1"/>
              <p:nvPr/>
            </p:nvSpPr>
            <p:spPr>
              <a:xfrm>
                <a:off x="4506558" y="3974068"/>
                <a:ext cx="23273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routing service</a:t>
                </a:r>
              </a:p>
            </p:txBody>
          </p:sp>
        </p:grpSp>
      </p:grpSp>
      <p:sp>
        <p:nvSpPr>
          <p:cNvPr id="61" name="Rectangle 40">
            <a:extLst>
              <a:ext uri="{FF2B5EF4-FFF2-40B4-BE49-F238E27FC236}">
                <a16:creationId xmlns:a16="http://schemas.microsoft.com/office/drawing/2014/main" id="{8CA0C9F3-42E1-954A-929E-FDF9EBC1EB0B}"/>
              </a:ext>
            </a:extLst>
          </p:cNvPr>
          <p:cNvSpPr txBox="1">
            <a:spLocks noChangeArrowheads="1"/>
          </p:cNvSpPr>
          <p:nvPr/>
        </p:nvSpPr>
        <p:spPr>
          <a:xfrm>
            <a:off x="2393447" y="5094287"/>
            <a:ext cx="7613650" cy="176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layer implements a service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via its own internal-layer actions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relying on services provided by layer below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44756CF3-22F7-2F4D-8F3B-F8371F6A8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Tasks involved in sending a </a:t>
            </a:r>
            <a:r>
              <a:rPr lang="en-US" altLang="en-US" dirty="0" smtClean="0"/>
              <a:t>letter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909" y="1505011"/>
            <a:ext cx="5949707" cy="512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Why layering?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80297" y="1203575"/>
            <a:ext cx="10162523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Approach to designing/discussing complex systems: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F7B519-61A4-984E-AD7F-1F86A8769FE7}"/>
              </a:ext>
            </a:extLst>
          </p:cNvPr>
          <p:cNvSpPr txBox="1">
            <a:spLocks noChangeArrowheads="1"/>
          </p:cNvSpPr>
          <p:nvPr/>
        </p:nvSpPr>
        <p:spPr>
          <a:xfrm>
            <a:off x="722834" y="1935296"/>
            <a:ext cx="7431816" cy="4345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explicit structure allows identification, relationship of system’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pieces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layered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reference model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for discussion</a:t>
            </a:r>
          </a:p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modularization eases maintenance, updating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change in layer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'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service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implementation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transparent to rest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e.g., change in gate procedure doesn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affect rest of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63566-BF3F-7A41-A14A-C94625DA7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8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Layered Internet protocol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tack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79383" y="1472008"/>
            <a:ext cx="7368749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supporting network applications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HTTP, IMAP, SMTP, DNS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process-process data transfer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TCP, UDP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routing of datagrams from source to destination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IP, routing protocols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 transfer between neighboring  network elements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Ethernet, 802.11 (WiFi), PPP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bits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the wire”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FC87645-22AD-8040-8C83-BC2F64C5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284" y="1902006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304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C032AE1-21C7-1541-9531-59DC0E0F6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3820" y="4217549"/>
            <a:ext cx="70083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FF6CB9E-FC16-794F-9F97-8FE4CC7DA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263769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E0C842E9-2804-A24B-90F5-1E76ED56B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33425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80C10F46-6CD7-F647-A004-85EB56C77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0537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264B0C4A-9518-2F45-BBDA-97BCDD99E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7649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A1409CBF-F5BE-6642-ACCF-440DA30E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478" y="2070093"/>
            <a:ext cx="179581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4C8F71E2-C149-F549-B200-0E64A6F67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9934" y="3510968"/>
            <a:ext cx="1400896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565AE4AB-C1CB-3E4C-B30F-33A86948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889" y="2776676"/>
            <a:ext cx="1547860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0C3D0051-24D3-9542-BC28-EF8E74513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43" y="4884466"/>
            <a:ext cx="1340302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5C6DD9-E1C8-9A47-B128-964947A9BCA1}"/>
              </a:ext>
            </a:extLst>
          </p:cNvPr>
          <p:cNvGrpSpPr/>
          <p:nvPr/>
        </p:nvGrpSpPr>
        <p:grpSpPr>
          <a:xfrm>
            <a:off x="8931728" y="1894114"/>
            <a:ext cx="1877786" cy="734786"/>
            <a:chOff x="8980714" y="751114"/>
            <a:chExt cx="1877786" cy="7347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63C0FF-36B6-664F-90B3-14AB76C3338D}"/>
                </a:ext>
              </a:extLst>
            </p:cNvPr>
            <p:cNvSpPr/>
            <p:nvPr/>
          </p:nvSpPr>
          <p:spPr>
            <a:xfrm>
              <a:off x="8980714" y="751114"/>
              <a:ext cx="1877786" cy="7347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D1D9D12F-41D2-1C43-BE10-20C3B18B6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9564" y="899878"/>
              <a:ext cx="179581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C066ED-EC5C-E148-85B2-CE56D9C40F28}"/>
              </a:ext>
            </a:extLst>
          </p:cNvPr>
          <p:cNvGrpSpPr/>
          <p:nvPr/>
        </p:nvGrpSpPr>
        <p:grpSpPr>
          <a:xfrm>
            <a:off x="8933979" y="2649498"/>
            <a:ext cx="1861418" cy="688224"/>
            <a:chOff x="8993850" y="766270"/>
            <a:chExt cx="1861418" cy="6882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3E1221-1527-4744-A110-60E3BD72A69D}"/>
                </a:ext>
              </a:extLst>
            </p:cNvPr>
            <p:cNvSpPr/>
            <p:nvPr/>
          </p:nvSpPr>
          <p:spPr>
            <a:xfrm>
              <a:off x="8993850" y="766270"/>
              <a:ext cx="1861418" cy="6882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5D7E6050-1C4A-AC42-9C80-455BF3E89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3542" y="899878"/>
              <a:ext cx="1547860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18D44F-D234-294A-9DFB-5BF4D5E069AC}"/>
              </a:ext>
            </a:extLst>
          </p:cNvPr>
          <p:cNvGrpSpPr/>
          <p:nvPr/>
        </p:nvGrpSpPr>
        <p:grpSpPr>
          <a:xfrm>
            <a:off x="8931286" y="3357646"/>
            <a:ext cx="1861418" cy="677992"/>
            <a:chOff x="8993850" y="766270"/>
            <a:chExt cx="1861418" cy="6779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B6D480-0EF6-9743-B8C0-63D799A0402B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 Box 7">
              <a:extLst>
                <a:ext uri="{FF2B5EF4-FFF2-40B4-BE49-F238E27FC236}">
                  <a16:creationId xmlns:a16="http://schemas.microsoft.com/office/drawing/2014/main" id="{2D6CC9E9-4EB8-C148-99C7-DE21615E7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7024" y="899878"/>
              <a:ext cx="1400896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9AAF3B-AED3-A449-97D4-F0291249333B}"/>
              </a:ext>
            </a:extLst>
          </p:cNvPr>
          <p:cNvGrpSpPr/>
          <p:nvPr/>
        </p:nvGrpSpPr>
        <p:grpSpPr>
          <a:xfrm>
            <a:off x="8931824" y="4072257"/>
            <a:ext cx="1861418" cy="677992"/>
            <a:chOff x="8993850" y="766270"/>
            <a:chExt cx="1861418" cy="6779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1B1C9B-1511-9048-954A-42C526FFA552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94F6A773-D867-F74F-B5C6-8190F112D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7056" y="899878"/>
              <a:ext cx="700834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25BE4D-F37D-9C4B-B89A-22367E8DCDC6}"/>
              </a:ext>
            </a:extLst>
          </p:cNvPr>
          <p:cNvGrpSpPr/>
          <p:nvPr/>
        </p:nvGrpSpPr>
        <p:grpSpPr>
          <a:xfrm>
            <a:off x="8925900" y="4785252"/>
            <a:ext cx="1861418" cy="639758"/>
            <a:chOff x="8993850" y="784041"/>
            <a:chExt cx="1861418" cy="63975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53E4D4-FAC6-1E4B-882F-3AD5F8C274EF}"/>
                </a:ext>
              </a:extLst>
            </p:cNvPr>
            <p:cNvSpPr/>
            <p:nvPr/>
          </p:nvSpPr>
          <p:spPr>
            <a:xfrm>
              <a:off x="8993850" y="784041"/>
              <a:ext cx="1861418" cy="6397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2F3023D6-375B-E04C-A47A-CBC847CE6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7324" y="899878"/>
              <a:ext cx="134030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</p:grp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BD8DF8F4-5414-EF4A-839E-C45585257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462727" y="339479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transport-layer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application-layer message, M, with </a:t>
            </a:r>
            <a:r>
              <a:rPr lang="en-US" sz="2400" i="1" dirty="0"/>
              <a:t>transport</a:t>
            </a:r>
            <a:r>
              <a:rPr lang="en-US" sz="2400" dirty="0"/>
              <a:t> layer-layer header H</a:t>
            </a:r>
            <a:r>
              <a:rPr lang="en-US" sz="2400" baseline="-25000" dirty="0"/>
              <a:t>t </a:t>
            </a:r>
            <a:r>
              <a:rPr lang="en-US" sz="2400" dirty="0"/>
              <a:t>to create a transport-layer </a:t>
            </a:r>
            <a:r>
              <a:rPr lang="en-US" sz="2400" dirty="0">
                <a:solidFill>
                  <a:srgbClr val="C00000"/>
                </a:solidFill>
              </a:rPr>
              <a:t>segment</a:t>
            </a:r>
            <a:endParaRPr lang="en-US" sz="2400" baseline="-25000" dirty="0">
              <a:solidFill>
                <a:srgbClr val="C00000"/>
              </a:solidFill>
            </a:endParaRP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t </a:t>
            </a:r>
            <a:r>
              <a:rPr lang="en-US" sz="2400" dirty="0"/>
              <a:t> used by transport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204AF74-1396-104A-87D1-95A4614EA10A}"/>
              </a:ext>
            </a:extLst>
          </p:cNvPr>
          <p:cNvGrpSpPr/>
          <p:nvPr/>
        </p:nvGrpSpPr>
        <p:grpSpPr>
          <a:xfrm>
            <a:off x="3211642" y="2368401"/>
            <a:ext cx="5768716" cy="914472"/>
            <a:chOff x="3211642" y="2368401"/>
            <a:chExt cx="5768716" cy="914472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4026509-71C6-2A41-AD9B-DEF9BBBA327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2610788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F3F96C4-7C44-5A46-A288-AFF998E8C12A}"/>
                </a:ext>
              </a:extLst>
            </p:cNvPr>
            <p:cNvSpPr txBox="1"/>
            <p:nvPr/>
          </p:nvSpPr>
          <p:spPr>
            <a:xfrm>
              <a:off x="3359490" y="2717590"/>
              <a:ext cx="5620868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Transport-layer </a:t>
              </a:r>
              <a:r>
                <a:rPr lang="en-US" dirty="0"/>
                <a:t>protocol transfers M (e.g., reliably) from one </a:t>
              </a:r>
              <a:r>
                <a:rPr lang="en-US" i="1" dirty="0"/>
                <a:t>process</a:t>
              </a:r>
              <a:r>
                <a:rPr lang="en-US" dirty="0"/>
                <a:t> to another, using services of network layer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BCE6F83-E984-0A47-ACF6-560550DA22AC}"/>
                </a:ext>
              </a:extLst>
            </p:cNvPr>
            <p:cNvSpPr/>
            <p:nvPr/>
          </p:nvSpPr>
          <p:spPr>
            <a:xfrm>
              <a:off x="5584583" y="2368401"/>
              <a:ext cx="971760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185">
              <a:extLst>
                <a:ext uri="{FF2B5EF4-FFF2-40B4-BE49-F238E27FC236}">
                  <a16:creationId xmlns:a16="http://schemas.microsoft.com/office/drawing/2014/main" id="{BBEFAA32-01D5-174D-A563-219B7E938E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0803" y="2434313"/>
              <a:ext cx="908050" cy="301625"/>
              <a:chOff x="1848" y="2046"/>
              <a:chExt cx="572" cy="190"/>
            </a:xfrm>
          </p:grpSpPr>
          <p:grpSp>
            <p:nvGrpSpPr>
              <p:cNvPr id="82" name="Group 179">
                <a:extLst>
                  <a:ext uri="{FF2B5EF4-FFF2-40B4-BE49-F238E27FC236}">
                    <a16:creationId xmlns:a16="http://schemas.microsoft.com/office/drawing/2014/main" id="{2F1E9753-461B-724C-ACD8-92A06085DC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8" y="2047"/>
                <a:ext cx="187" cy="184"/>
                <a:chOff x="1959" y="2058"/>
                <a:chExt cx="187" cy="184"/>
              </a:xfrm>
            </p:grpSpPr>
            <p:sp>
              <p:nvSpPr>
                <p:cNvPr id="86" name="Rectangle 180">
                  <a:extLst>
                    <a:ext uri="{FF2B5EF4-FFF2-40B4-BE49-F238E27FC236}">
                      <a16:creationId xmlns:a16="http://schemas.microsoft.com/office/drawing/2014/main" id="{458B0BF5-90AD-E548-AAB1-86D4685BA8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Rectangle 181">
                  <a:extLst>
                    <a:ext uri="{FF2B5EF4-FFF2-40B4-BE49-F238E27FC236}">
                      <a16:creationId xmlns:a16="http://schemas.microsoft.com/office/drawing/2014/main" id="{1E3E44CE-06FB-264E-B1D2-5C7788F130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647AE73E-75D6-7D44-BB6A-A49CECE4F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" y="2046"/>
                <a:ext cx="428" cy="190"/>
                <a:chOff x="780" y="1553"/>
                <a:chExt cx="428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E2065433-0D2A-3446-BC7D-8CEDCA3DD6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6E32735B-6992-604C-B1C0-390BFA95D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DA85EA9-5376-4A4E-AEA3-D00FB0A25494}"/>
              </a:ext>
            </a:extLst>
          </p:cNvPr>
          <p:cNvSpPr txBox="1"/>
          <p:nvPr/>
        </p:nvSpPr>
        <p:spPr>
          <a:xfrm>
            <a:off x="3375461" y="1789390"/>
            <a:ext cx="5618811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Application </a:t>
            </a:r>
            <a:r>
              <a:rPr lang="en-US" dirty="0"/>
              <a:t>exchanges </a:t>
            </a:r>
            <a:r>
              <a:rPr lang="en-US" dirty="0">
                <a:solidFill>
                  <a:srgbClr val="C00000"/>
                </a:solidFill>
              </a:rPr>
              <a:t>messages</a:t>
            </a:r>
            <a:r>
              <a:rPr lang="en-US" dirty="0"/>
              <a:t> to implement some application service using </a:t>
            </a:r>
            <a:r>
              <a:rPr lang="en-US" i="1" dirty="0"/>
              <a:t>services</a:t>
            </a:r>
            <a:r>
              <a:rPr lang="en-US" dirty="0"/>
              <a:t> of transport layer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92BE64-DD95-B746-BF9A-8A0857499E1E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95B0542-E9EB-D44C-B795-91D151650594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92A489-FD20-604F-9599-77E085F78EE9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175">
              <a:extLst>
                <a:ext uri="{FF2B5EF4-FFF2-40B4-BE49-F238E27FC236}">
                  <a16:creationId xmlns:a16="http://schemas.microsoft.com/office/drawing/2014/main" id="{88BE32B5-AD28-CB44-B25F-0BE0155F4E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4" name="Rectangle 176">
                <a:extLst>
                  <a:ext uri="{FF2B5EF4-FFF2-40B4-BE49-F238E27FC236}">
                    <a16:creationId xmlns:a16="http://schemas.microsoft.com/office/drawing/2014/main" id="{E5CD48DB-61FF-EC4F-B8FF-E51BCE938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177">
                <a:extLst>
                  <a:ext uri="{FF2B5EF4-FFF2-40B4-BE49-F238E27FC236}">
                    <a16:creationId xmlns:a16="http://schemas.microsoft.com/office/drawing/2014/main" id="{40D322D2-6F2A-0246-B033-7CB00E527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B29E55-88BD-AD40-949B-5E711ABB4016}"/>
              </a:ext>
            </a:extLst>
          </p:cNvPr>
          <p:cNvSpPr txBox="1"/>
          <p:nvPr/>
        </p:nvSpPr>
        <p:spPr>
          <a:xfrm>
            <a:off x="6982691" y="-7813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8" name="Slide Number Placeholder 5">
            <a:extLst>
              <a:ext uri="{FF2B5EF4-FFF2-40B4-BE49-F238E27FC236}">
                <a16:creationId xmlns:a16="http://schemas.microsoft.com/office/drawing/2014/main" id="{19C48C77-97C9-E641-9E95-A18076BB0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89" grpId="0"/>
      <p:bldP spid="8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19881</TotalTime>
  <Words>1612</Words>
  <Application>Microsoft Office PowerPoint</Application>
  <PresentationFormat>Widescreen</PresentationFormat>
  <Paragraphs>452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Microsoft JhengHei</vt:lpstr>
      <vt:lpstr>ＭＳ Ｐゴシック</vt:lpstr>
      <vt:lpstr>ＭＳ Ｐゴシック</vt:lpstr>
      <vt:lpstr>游ゴシック</vt:lpstr>
      <vt:lpstr>Arial</vt:lpstr>
      <vt:lpstr>Calibri</vt:lpstr>
      <vt:lpstr>Calibri Light</vt:lpstr>
      <vt:lpstr>Gill Sans MT</vt:lpstr>
      <vt:lpstr>TeXGyreAdventor</vt:lpstr>
      <vt:lpstr>Times New Roman</vt:lpstr>
      <vt:lpstr>Wingdings</vt:lpstr>
      <vt:lpstr>Wingdings 2</vt:lpstr>
      <vt:lpstr>Office Theme</vt:lpstr>
      <vt:lpstr>Computer Networks </vt:lpstr>
      <vt:lpstr>Chapter 1: roadmap</vt:lpstr>
      <vt:lpstr>Protocol “layers” and reference models</vt:lpstr>
      <vt:lpstr>Example: organization of air travel</vt:lpstr>
      <vt:lpstr>Example: organization of air travel</vt:lpstr>
      <vt:lpstr>Tasks involved in sending a letter</vt:lpstr>
      <vt:lpstr>Why layering?</vt:lpstr>
      <vt:lpstr>Layered Internet protocol stack</vt:lpstr>
      <vt:lpstr>Services, Layering and Encapsulation</vt:lpstr>
      <vt:lpstr>Services, Layering and Encapsulation</vt:lpstr>
      <vt:lpstr>Services, Layering and Encapsulation</vt:lpstr>
      <vt:lpstr>Services, Layering and Encapsulation</vt:lpstr>
      <vt:lpstr>Encapsulation: an end-end view</vt:lpstr>
      <vt:lpstr>ISO/OSI reference model</vt:lpstr>
      <vt:lpstr>OSI Reference model vs TCP/IP stack </vt:lpstr>
      <vt:lpstr>Differences between OSI and TCP/IP model</vt:lpstr>
      <vt:lpstr>TCP/IP Model Email Example</vt:lpstr>
      <vt:lpstr>Advantage and disadvantages of TCP/IP stack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Subhan Ullah</cp:lastModifiedBy>
  <cp:revision>499</cp:revision>
  <dcterms:created xsi:type="dcterms:W3CDTF">2020-01-18T07:24:59Z</dcterms:created>
  <dcterms:modified xsi:type="dcterms:W3CDTF">2022-09-06T12:28:12Z</dcterms:modified>
</cp:coreProperties>
</file>