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sldIdLst>
    <p:sldId id="1400" r:id="rId2"/>
    <p:sldId id="1015" r:id="rId3"/>
    <p:sldId id="1217" r:id="rId4"/>
    <p:sldId id="1021" r:id="rId5"/>
    <p:sldId id="1022" r:id="rId6"/>
    <p:sldId id="1020" r:id="rId7"/>
    <p:sldId id="1259" r:id="rId8"/>
    <p:sldId id="1261" r:id="rId9"/>
    <p:sldId id="1262" r:id="rId10"/>
    <p:sldId id="1263" r:id="rId11"/>
    <p:sldId id="1264" r:id="rId12"/>
    <p:sldId id="1206" r:id="rId13"/>
    <p:sldId id="1372" r:id="rId14"/>
    <p:sldId id="1373" r:id="rId15"/>
    <p:sldId id="1266" r:id="rId16"/>
    <p:sldId id="1374" r:id="rId17"/>
    <p:sldId id="1268" r:id="rId18"/>
    <p:sldId id="1269" r:id="rId19"/>
    <p:sldId id="1271" r:id="rId20"/>
    <p:sldId id="1272" r:id="rId21"/>
    <p:sldId id="1267" r:id="rId22"/>
    <p:sldId id="1375" r:id="rId23"/>
    <p:sldId id="1273" r:id="rId24"/>
    <p:sldId id="1274" r:id="rId25"/>
    <p:sldId id="1275" r:id="rId26"/>
    <p:sldId id="1403" r:id="rId27"/>
    <p:sldId id="1404" r:id="rId28"/>
    <p:sldId id="1405" r:id="rId29"/>
    <p:sldId id="1406" r:id="rId30"/>
    <p:sldId id="1287" r:id="rId31"/>
    <p:sldId id="1288" r:id="rId32"/>
    <p:sldId id="1289" r:id="rId33"/>
    <p:sldId id="1290" r:id="rId34"/>
    <p:sldId id="1291" r:id="rId35"/>
    <p:sldId id="1292" r:id="rId36"/>
    <p:sldId id="1293" r:id="rId37"/>
    <p:sldId id="1294" r:id="rId38"/>
    <p:sldId id="1295" r:id="rId39"/>
    <p:sldId id="1296" r:id="rId40"/>
    <p:sldId id="1297" r:id="rId41"/>
    <p:sldId id="1378" r:id="rId42"/>
    <p:sldId id="1299" r:id="rId43"/>
    <p:sldId id="1300" r:id="rId44"/>
    <p:sldId id="1377" r:id="rId45"/>
    <p:sldId id="1301" r:id="rId46"/>
    <p:sldId id="1303" r:id="rId47"/>
    <p:sldId id="1304" r:id="rId48"/>
    <p:sldId id="1305" r:id="rId49"/>
    <p:sldId id="1306" r:id="rId50"/>
    <p:sldId id="1307" r:id="rId51"/>
    <p:sldId id="1308" r:id="rId52"/>
    <p:sldId id="1376" r:id="rId53"/>
    <p:sldId id="1254" r:id="rId54"/>
    <p:sldId id="1398" r:id="rId55"/>
    <p:sldId id="1031" r:id="rId56"/>
    <p:sldId id="1032" r:id="rId57"/>
    <p:sldId id="1033" r:id="rId58"/>
    <p:sldId id="1034" r:id="rId59"/>
    <p:sldId id="1036" r:id="rId60"/>
    <p:sldId id="1035" r:id="rId61"/>
    <p:sldId id="1221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3"/>
    <a:srgbClr val="0000A8"/>
    <a:srgbClr val="3C6CDF"/>
    <a:srgbClr val="9CDFF9"/>
    <a:srgbClr val="B8C2C9"/>
    <a:srgbClr val="D6DCE0"/>
    <a:srgbClr val="010086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75373" autoAdjust="0"/>
  </p:normalViewPr>
  <p:slideViewPr>
    <p:cSldViewPr snapToGrid="0" snapToObjects="1">
      <p:cViewPr varScale="1">
        <p:scale>
          <a:sx n="65" d="100"/>
          <a:sy n="65" d="100"/>
        </p:scale>
        <p:origin x="1109" y="53"/>
      </p:cViewPr>
      <p:guideLst>
        <p:guide orient="horz" pos="96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Segue: from performance to </a:t>
            </a:r>
            <a:r>
              <a:rPr lang="en-US" dirty="0" smtClean="0"/>
              <a:t>security. </a:t>
            </a:r>
          </a:p>
          <a:p>
            <a:r>
              <a:rPr lang="en-US" dirty="0" smtClean="0"/>
              <a:t>Wartime,</a:t>
            </a:r>
            <a:r>
              <a:rPr lang="en-US" baseline="0" dirty="0" smtClean="0"/>
              <a:t> business, and love affair are the commonly cited human needs for secure communication. 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388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35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7802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930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30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57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 one: Caesar cipher</a:t>
            </a:r>
            <a:r>
              <a:rPr lang="en-US" baseline="0" dirty="0" smtClean="0"/>
              <a:t> by Julius Caesar. </a:t>
            </a:r>
          </a:p>
          <a:p>
            <a:r>
              <a:rPr lang="en-US" baseline="0" dirty="0" smtClean="0"/>
              <a:t>Polyalphabetic encryption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35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38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597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4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4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398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349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0443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485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2778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3047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729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534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6706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221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2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Wireshark software used for our end-of-chapter labs is a (free) packet-sniffer.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Active and passive attacks.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0483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934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184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387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7523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55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826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67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47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053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802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04730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070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803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895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5910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001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573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0150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18563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58325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2819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9517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46213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567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40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89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05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Border Gateway Protocol</a:t>
            </a:r>
            <a:r>
              <a:rPr lang="en-US" dirty="0" smtClean="0"/>
              <a:t> (BGP): refers to a gateway protocol that enables the internet to exchange routing information between autonomous systems (AS).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489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088B5F-A0EC-4CFA-B907-6F8F6AAE8D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A8080-423F-4EF2-8325-F756662D597C}" type="slidenum">
              <a:rPr lang="de-AT" smtClean="0"/>
              <a:pPr/>
              <a:t>‹#›</a:t>
            </a:fld>
            <a:endParaRPr lang="de-A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76BCC8-FB37-4175-9C04-115FBAEFD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5941" y="1701588"/>
            <a:ext cx="11120123" cy="71936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dirty="0"/>
              <a:t>Thank You all </a:t>
            </a:r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B5668E4-B5F9-4526-BB51-9AC3A83595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41" y="3250433"/>
            <a:ext cx="11120123" cy="719369"/>
          </a:xfrm>
        </p:spPr>
        <p:txBody>
          <a:bodyPr>
            <a:noAutofit/>
          </a:bodyPr>
          <a:lstStyle>
            <a:lvl1pPr marL="273050" indent="-273050" algn="ctr" defTabSz="385753" rtl="0" eaLnBrk="1" latinLnBrk="0" hangingPunct="1">
              <a:lnSpc>
                <a:spcPct val="90000"/>
              </a:lnSpc>
              <a:spcBef>
                <a:spcPts val="422"/>
              </a:spcBef>
              <a:buFont typeface="Wingdings 2" pitchFamily="18" charset="2"/>
              <a:buNone/>
              <a:defRPr lang="en-US" sz="2400" b="0" kern="1200" dirty="0" smtClean="0">
                <a:solidFill>
                  <a:srgbClr val="000000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1pPr>
            <a:lvl2pPr marL="153591" indent="-153591" algn="ctr" defTabSz="385753" rtl="0" eaLnBrk="1" latinLnBrk="0" hangingPunct="1">
              <a:lnSpc>
                <a:spcPct val="90000"/>
              </a:lnSpc>
              <a:spcBef>
                <a:spcPts val="422"/>
              </a:spcBef>
              <a:buFont typeface="Wingdings 2" pitchFamily="18" charset="2"/>
              <a:buNone/>
              <a:defRPr lang="en-US" sz="2400" b="0" kern="1200" dirty="0">
                <a:solidFill>
                  <a:schemeClr val="tx1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2pPr>
          </a:lstStyle>
          <a:p>
            <a:pPr marL="273050" indent="-273050" eaLnBrk="1" hangingPunct="1"/>
            <a:r>
              <a:rPr lang="en-US" dirty="0"/>
              <a:t>Text Book</a:t>
            </a:r>
          </a:p>
          <a:p>
            <a:pPr marL="337542" lvl="1" indent="-153591" eaLnBrk="1" hangingPunct="1"/>
            <a:r>
              <a:rPr lang="en-US" sz="1125" dirty="0">
                <a:solidFill>
                  <a:srgbClr val="0070C0"/>
                </a:solidFill>
              </a:rPr>
              <a:t>Starting Out With CPP (7</a:t>
            </a:r>
            <a:r>
              <a:rPr lang="en-US" sz="1125" baseline="30000" dirty="0">
                <a:solidFill>
                  <a:srgbClr val="0070C0"/>
                </a:solidFill>
              </a:rPr>
              <a:t>th </a:t>
            </a:r>
            <a:r>
              <a:rPr lang="en-US" sz="1125" dirty="0">
                <a:solidFill>
                  <a:srgbClr val="0070C0"/>
                </a:solidFill>
              </a:rPr>
              <a:t> or 8</a:t>
            </a:r>
            <a:r>
              <a:rPr lang="en-US" sz="1125" baseline="30000" dirty="0">
                <a:solidFill>
                  <a:srgbClr val="0070C0"/>
                </a:solidFill>
              </a:rPr>
              <a:t>th</a:t>
            </a:r>
            <a:r>
              <a:rPr lang="en-US" sz="1125" dirty="0">
                <a:solidFill>
                  <a:srgbClr val="0070C0"/>
                </a:solidFill>
              </a:rPr>
              <a:t> Edition) By Tony Gaddis (Locally Available)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676217-97FD-491C-872B-A38CCCAD9A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7129" y="4386269"/>
            <a:ext cx="2343151" cy="2219325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5B71756-46AA-4A8F-BA5C-6D05D9B862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5" y="4386269"/>
            <a:ext cx="2343151" cy="2219325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03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subhan.ullah@nu.edu.p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wmf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wmf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wmf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encilflip.medium.com/diffie-hellman-key-exchange-7dba8e9e59d6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encilflip.medium.com/diffie-hellman-key-exchange-7dba8e9e59d6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wmf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wmf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wmf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wmf"/><Relationship Id="rId5" Type="http://schemas.openxmlformats.org/officeDocument/2006/relationships/image" Target="../media/image24.wmf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wmf"/><Relationship Id="rId4" Type="http://schemas.openxmlformats.org/officeDocument/2006/relationships/image" Target="../media/image11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500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Week-4: Lecture1 (Chapter1) </a:t>
            </a:r>
            <a:endParaRPr lang="en-US" sz="350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sz="4000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 in Computer Networks</a:t>
            </a:r>
            <a:endParaRPr lang="en-US" altLang="en-US" sz="4000" dirty="0">
              <a:solidFill>
                <a:srgbClr val="0000A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5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</a:t>
            </a:r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endParaRPr lang="en-US" sz="3500" b="1" dirty="0" smtClean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500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Subhan </a:t>
            </a:r>
            <a:r>
              <a:rPr lang="en-US" sz="3500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Ullah, PhD</a:t>
            </a:r>
          </a:p>
          <a:p>
            <a:pPr marL="130175" indent="0" algn="ctr">
              <a:buNone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subhan.ullah@nu.edu.pk</a:t>
            </a:r>
            <a:endParaRPr lang="en-US" sz="3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0175" indent="0" algn="ctr">
              <a:buNone/>
            </a:pPr>
            <a:endParaRPr lang="en-US" sz="460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900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BS(Computer Science) </a:t>
            </a:r>
            <a:r>
              <a:rPr lang="en-US" sz="3900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Spring-2022</a:t>
            </a:r>
            <a:endParaRPr lang="en-GB" sz="390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u="sng" dirty="0" smtClean="0"/>
              <a:t>Computer Networks </a:t>
            </a:r>
            <a:endParaRPr lang="en-US" sz="5400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328947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B104364-806D-4D0B-BACF-04FC83E27E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40" y="451821"/>
            <a:ext cx="2194560" cy="5486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A1AC7E-78F7-4460-B8BA-207FE0CD5C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1505"/>
            <a:ext cx="2194561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5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Friends and enemies: Alice, Bob, Trudy</a:t>
            </a:r>
            <a:endParaRPr lang="en-US" sz="4400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8057751E-3E4F-294C-8F32-0BB39399E070}"/>
              </a:ext>
            </a:extLst>
          </p:cNvPr>
          <p:cNvSpPr txBox="1">
            <a:spLocks noChangeArrowheads="1"/>
          </p:cNvSpPr>
          <p:nvPr/>
        </p:nvSpPr>
        <p:spPr>
          <a:xfrm>
            <a:off x="884582" y="1480929"/>
            <a:ext cx="11082130" cy="4495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-117475">
              <a:buNone/>
            </a:pPr>
            <a:r>
              <a:rPr lang="en-US" sz="3200" dirty="0"/>
              <a:t>Who might Bob and Alice be?</a:t>
            </a:r>
          </a:p>
          <a:p>
            <a:pPr marL="461963" indent="-250825"/>
            <a:r>
              <a:rPr lang="en-US" dirty="0"/>
              <a:t>… well, </a:t>
            </a:r>
            <a:r>
              <a:rPr lang="en-US" i="1" dirty="0"/>
              <a:t>real-life</a:t>
            </a:r>
            <a:r>
              <a:rPr lang="en-US" dirty="0"/>
              <a:t> Bobs and Alices!</a:t>
            </a:r>
          </a:p>
          <a:p>
            <a:pPr marL="461963" indent="-250825"/>
            <a:r>
              <a:rPr lang="en-US" dirty="0"/>
              <a:t>Web browser/server for electronic transactions (e.g., on-line purchases)</a:t>
            </a:r>
          </a:p>
          <a:p>
            <a:pPr marL="461963" indent="-250825"/>
            <a:r>
              <a:rPr lang="en-US" dirty="0"/>
              <a:t>on-line banking client/server</a:t>
            </a:r>
          </a:p>
          <a:p>
            <a:pPr marL="461963" indent="-250825"/>
            <a:r>
              <a:rPr lang="en-US" dirty="0"/>
              <a:t>DNS servers</a:t>
            </a:r>
          </a:p>
          <a:p>
            <a:pPr marL="461963" indent="-250825"/>
            <a:r>
              <a:rPr lang="en-US" dirty="0"/>
              <a:t>BGP routers exchanging routing table updates</a:t>
            </a:r>
          </a:p>
          <a:p>
            <a:pPr marL="461963" indent="-250825"/>
            <a:r>
              <a:rPr lang="en-US" dirty="0"/>
              <a:t>other examples?</a:t>
            </a:r>
          </a:p>
        </p:txBody>
      </p:sp>
    </p:spTree>
    <p:extLst>
      <p:ext uri="{BB962C8B-B14F-4D97-AF65-F5344CB8AC3E}">
        <p14:creationId xmlns:p14="http://schemas.microsoft.com/office/powerpoint/2010/main" val="83995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There are bad guys (and girls) out there!</a:t>
            </a:r>
            <a:endParaRPr lang="en-US" sz="4400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8057751E-3E4F-294C-8F32-0BB39399E070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494181"/>
            <a:ext cx="10578548" cy="4495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buNone/>
            </a:pPr>
            <a:r>
              <a:rPr lang="en-US" i="1" u="sng" dirty="0">
                <a:solidFill>
                  <a:srgbClr val="0012A0"/>
                </a:solidFill>
              </a:rPr>
              <a:t>Q:</a:t>
            </a:r>
            <a:r>
              <a:rPr lang="en-US" i="1" dirty="0">
                <a:solidFill>
                  <a:srgbClr val="0012A0"/>
                </a:solidFill>
              </a:rPr>
              <a:t>  </a:t>
            </a:r>
            <a:r>
              <a:rPr lang="en-US" dirty="0"/>
              <a:t>What can a “</a:t>
            </a:r>
            <a:r>
              <a:rPr lang="en-US" altLang="ja-JP" dirty="0"/>
              <a:t>bad guy” do?</a:t>
            </a:r>
          </a:p>
          <a:p>
            <a:pPr indent="-339725">
              <a:buNone/>
            </a:pPr>
            <a:r>
              <a:rPr lang="en-US" i="1" u="sng" dirty="0">
                <a:solidFill>
                  <a:srgbClr val="0012A0"/>
                </a:solidFill>
              </a:rPr>
              <a:t>A:</a:t>
            </a:r>
            <a:r>
              <a:rPr lang="en-US" i="1" dirty="0">
                <a:solidFill>
                  <a:srgbClr val="0012A0"/>
                </a:solidFill>
              </a:rPr>
              <a:t>  </a:t>
            </a:r>
            <a:r>
              <a:rPr lang="en-US" dirty="0"/>
              <a:t>A lot! 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eavesdrop: </a:t>
            </a:r>
            <a:r>
              <a:rPr lang="en-US" sz="2800" dirty="0"/>
              <a:t>intercept messages</a:t>
            </a:r>
          </a:p>
          <a:p>
            <a:pPr lvl="1"/>
            <a:r>
              <a:rPr lang="en-US" sz="2800" dirty="0"/>
              <a:t>actively </a:t>
            </a:r>
            <a:r>
              <a:rPr lang="en-US" sz="2800" dirty="0">
                <a:solidFill>
                  <a:srgbClr val="C00000"/>
                </a:solidFill>
              </a:rPr>
              <a:t>insert</a:t>
            </a:r>
            <a:r>
              <a:rPr lang="en-US" sz="2800" dirty="0"/>
              <a:t> messages into connection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impersonation: </a:t>
            </a:r>
            <a:r>
              <a:rPr lang="en-US" sz="2800" dirty="0"/>
              <a:t>can fake (spoof) source address in packet (or any field in packet)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hijacking: </a:t>
            </a:r>
            <a:r>
              <a:rPr lang="en-US" altLang="ja-JP" sz="2800" dirty="0"/>
              <a:t>“take over” ongoing connection by removing sender or receiver, inserting himself in place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denial of service: </a:t>
            </a:r>
            <a:r>
              <a:rPr lang="en-US" sz="2800" dirty="0"/>
              <a:t>prevent service from being used by others (e.g.,  by overloading resources)</a:t>
            </a:r>
          </a:p>
          <a:p>
            <a:pPr marL="461963" indent="-25082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2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Lines of defense:</a:t>
            </a:r>
          </a:p>
        </p:txBody>
      </p:sp>
      <p:sp>
        <p:nvSpPr>
          <p:cNvPr id="107" name="Rectangle 5">
            <a:extLst>
              <a:ext uri="{FF2B5EF4-FFF2-40B4-BE49-F238E27FC236}">
                <a16:creationId xmlns:a16="http://schemas.microsoft.com/office/drawing/2014/main" id="{D84190AA-4C98-7443-80BC-E0D9833E133B}"/>
              </a:ext>
            </a:extLst>
          </p:cNvPr>
          <p:cNvSpPr txBox="1">
            <a:spLocks noChangeArrowheads="1"/>
          </p:cNvSpPr>
          <p:nvPr/>
        </p:nvSpPr>
        <p:spPr>
          <a:xfrm>
            <a:off x="841312" y="1344535"/>
            <a:ext cx="10342830" cy="48924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authentication: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proving you are who you say you are</a:t>
            </a:r>
          </a:p>
          <a:p>
            <a:pPr marL="747713" marR="0" lvl="1" indent="-2746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cellular networks provides hardware identity via SIM card; no such hardware assist in traditional Internet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confidentiality: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via encryption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integrity checks: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digital signatures prevent/detect tampering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access restrictions: 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password-protected VPNs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firewalls: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specialized “middleboxes” in access and core networks: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off-by-default: filter incoming packets to restrict senders, receivers, applications 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detecting/reacting to DOS attacks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Arial" panose="020B0604020202020204" pitchFamily="34" charset="0"/>
              <a:cs typeface="+mn-cs"/>
            </a:endParaRPr>
          </a:p>
        </p:txBody>
      </p:sp>
      <p:sp>
        <p:nvSpPr>
          <p:cNvPr id="108" name="Rectangle 59">
            <a:extLst>
              <a:ext uri="{FF2B5EF4-FFF2-40B4-BE49-F238E27FC236}">
                <a16:creationId xmlns:a16="http://schemas.microsoft.com/office/drawing/2014/main" id="{4B074355-3ACB-6147-AE01-22519F6E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914" y="6172356"/>
            <a:ext cx="10250759" cy="685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 lots more on security (throughout, Chapter 8)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A9EEA19-549B-C742-97A6-691F12A25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0000A3"/>
                </a:solidFill>
                <a:latin typeface="+mj-lt"/>
                <a:ea typeface="ＭＳ Ｐゴシック" panose="020B0600070205080204" pitchFamily="34" charset="-128"/>
                <a:cs typeface="+mj-cs"/>
              </a:rPr>
              <a:t>Cryptography overview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760868" cy="4351338"/>
          </a:xfrm>
        </p:spPr>
        <p:txBody>
          <a:bodyPr>
            <a:normAutofit fontScale="77500" lnSpcReduction="20000"/>
          </a:bodyPr>
          <a:lstStyle/>
          <a:p>
            <a:r>
              <a:rPr lang="en-GB" sz="33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Cryptology</a:t>
            </a:r>
          </a:p>
          <a:p>
            <a:pPr lvl="1"/>
            <a:r>
              <a:rPr lang="en-GB" sz="33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The most </a:t>
            </a:r>
            <a:r>
              <a:rPr lang="en-GB" sz="3300" dirty="0">
                <a:solidFill>
                  <a:srgbClr val="C00000"/>
                </a:solidFill>
                <a:latin typeface="Calibri" panose="020F0502020204030204"/>
                <a:ea typeface="Arial" panose="020B0604020202020204" pitchFamily="34" charset="0"/>
              </a:rPr>
              <a:t>general</a:t>
            </a:r>
            <a:r>
              <a:rPr lang="en-GB" sz="33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 </a:t>
            </a:r>
            <a:r>
              <a:rPr lang="en-GB" sz="3300" dirty="0">
                <a:solidFill>
                  <a:srgbClr val="C00000"/>
                </a:solidFill>
                <a:latin typeface="Calibri" panose="020F0502020204030204"/>
                <a:ea typeface="Arial" panose="020B0604020202020204" pitchFamily="34" charset="0"/>
              </a:rPr>
              <a:t>term</a:t>
            </a:r>
            <a:r>
              <a:rPr lang="en-GB" sz="33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 for the crypto field</a:t>
            </a:r>
          </a:p>
          <a:p>
            <a:r>
              <a:rPr lang="en-GB" sz="33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Cryptography </a:t>
            </a:r>
          </a:p>
          <a:p>
            <a:pPr lvl="1"/>
            <a:r>
              <a:rPr lang="en-GB" sz="3300" dirty="0">
                <a:solidFill>
                  <a:srgbClr val="C00000"/>
                </a:solidFill>
                <a:latin typeface="Calibri" panose="020F0502020204030204"/>
                <a:ea typeface="Arial" panose="020B0604020202020204" pitchFamily="34" charset="0"/>
              </a:rPr>
              <a:t>Crypt</a:t>
            </a:r>
            <a:r>
              <a:rPr lang="en-GB" sz="33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 means </a:t>
            </a:r>
            <a:r>
              <a:rPr lang="en-GB" sz="3300" dirty="0">
                <a:solidFill>
                  <a:srgbClr val="C00000"/>
                </a:solidFill>
                <a:latin typeface="Calibri" panose="020F0502020204030204"/>
                <a:ea typeface="Arial" panose="020B0604020202020204" pitchFamily="34" charset="0"/>
              </a:rPr>
              <a:t>secret</a:t>
            </a:r>
            <a:r>
              <a:rPr lang="en-GB" sz="33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 and </a:t>
            </a:r>
            <a:r>
              <a:rPr lang="en-GB" sz="3300" dirty="0" err="1">
                <a:solidFill>
                  <a:srgbClr val="C00000"/>
                </a:solidFill>
                <a:latin typeface="Calibri" panose="020F0502020204030204"/>
                <a:ea typeface="Arial" panose="020B0604020202020204" pitchFamily="34" charset="0"/>
              </a:rPr>
              <a:t>graphy</a:t>
            </a:r>
            <a:r>
              <a:rPr lang="en-GB" sz="33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 means </a:t>
            </a:r>
            <a:r>
              <a:rPr lang="en-GB" sz="3300" dirty="0">
                <a:solidFill>
                  <a:srgbClr val="C00000"/>
                </a:solidFill>
                <a:latin typeface="Calibri" panose="020F0502020204030204"/>
                <a:ea typeface="Arial" panose="020B0604020202020204" pitchFamily="34" charset="0"/>
              </a:rPr>
              <a:t>writing</a:t>
            </a:r>
          </a:p>
          <a:p>
            <a:pPr lvl="1"/>
            <a:r>
              <a:rPr lang="en-GB" sz="33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The science of </a:t>
            </a:r>
            <a:r>
              <a:rPr lang="en-GB" sz="3300" dirty="0">
                <a:solidFill>
                  <a:srgbClr val="C00000"/>
                </a:solidFill>
                <a:latin typeface="Calibri" panose="020F0502020204030204"/>
                <a:ea typeface="Arial" panose="020B0604020202020204" pitchFamily="34" charset="0"/>
              </a:rPr>
              <a:t>secret</a:t>
            </a:r>
            <a:r>
              <a:rPr lang="en-GB" sz="33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 </a:t>
            </a:r>
            <a:r>
              <a:rPr lang="en-GB" sz="3300" dirty="0">
                <a:solidFill>
                  <a:srgbClr val="C00000"/>
                </a:solidFill>
                <a:latin typeface="Calibri" panose="020F0502020204030204"/>
                <a:ea typeface="Arial" panose="020B0604020202020204" pitchFamily="34" charset="0"/>
              </a:rPr>
              <a:t>writing</a:t>
            </a:r>
            <a:r>
              <a:rPr lang="en-GB" sz="33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 with the goal of </a:t>
            </a:r>
            <a:r>
              <a:rPr lang="en-GB" sz="3300" dirty="0">
                <a:solidFill>
                  <a:srgbClr val="C00000"/>
                </a:solidFill>
                <a:latin typeface="Calibri" panose="020F0502020204030204"/>
                <a:ea typeface="Arial" panose="020B0604020202020204" pitchFamily="34" charset="0"/>
              </a:rPr>
              <a:t>hiding</a:t>
            </a:r>
            <a:r>
              <a:rPr lang="en-GB" sz="33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 the </a:t>
            </a:r>
            <a:r>
              <a:rPr lang="en-GB" sz="3300" dirty="0">
                <a:solidFill>
                  <a:srgbClr val="C00000"/>
                </a:solidFill>
                <a:latin typeface="Calibri" panose="020F0502020204030204"/>
                <a:ea typeface="Arial" panose="020B0604020202020204" pitchFamily="34" charset="0"/>
              </a:rPr>
              <a:t>meaning</a:t>
            </a:r>
            <a:r>
              <a:rPr lang="en-GB" sz="33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 of a </a:t>
            </a:r>
            <a:r>
              <a:rPr lang="en-GB" sz="3300" dirty="0">
                <a:solidFill>
                  <a:srgbClr val="C00000"/>
                </a:solidFill>
                <a:latin typeface="Calibri" panose="020F0502020204030204"/>
                <a:ea typeface="Arial" panose="020B0604020202020204" pitchFamily="34" charset="0"/>
              </a:rPr>
              <a:t>message</a:t>
            </a:r>
          </a:p>
          <a:p>
            <a:r>
              <a:rPr lang="en-GB" sz="33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 Cryptanalysis </a:t>
            </a:r>
          </a:p>
          <a:p>
            <a:pPr lvl="1"/>
            <a:r>
              <a:rPr lang="en-GB" sz="33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The </a:t>
            </a:r>
            <a:r>
              <a:rPr lang="en-GB" sz="3300" dirty="0">
                <a:solidFill>
                  <a:srgbClr val="C00000"/>
                </a:solidFill>
                <a:latin typeface="Calibri" panose="020F0502020204030204"/>
                <a:ea typeface="Arial" panose="020B0604020202020204" pitchFamily="34" charset="0"/>
              </a:rPr>
              <a:t>science</a:t>
            </a:r>
            <a:r>
              <a:rPr lang="en-GB" sz="33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 of </a:t>
            </a:r>
            <a:r>
              <a:rPr lang="en-GB" sz="3300" dirty="0">
                <a:solidFill>
                  <a:srgbClr val="C00000"/>
                </a:solidFill>
                <a:latin typeface="Calibri" panose="020F0502020204030204"/>
                <a:ea typeface="Arial" panose="020B0604020202020204" pitchFamily="34" charset="0"/>
              </a:rPr>
              <a:t>breaking</a:t>
            </a:r>
            <a:r>
              <a:rPr lang="en-GB" sz="33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 cryptosystems </a:t>
            </a:r>
          </a:p>
          <a:p>
            <a:pPr lvl="1"/>
            <a:r>
              <a:rPr lang="en-GB" sz="33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The only way and an integral part of </a:t>
            </a:r>
            <a:r>
              <a:rPr lang="en-GB" sz="3300" dirty="0">
                <a:solidFill>
                  <a:srgbClr val="C00000"/>
                </a:solidFill>
                <a:latin typeface="Calibri" panose="020F0502020204030204"/>
                <a:ea typeface="Arial" panose="020B0604020202020204" pitchFamily="34" charset="0"/>
              </a:rPr>
              <a:t>cryptology</a:t>
            </a:r>
            <a:r>
              <a:rPr lang="en-GB" sz="33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 to assure that a </a:t>
            </a:r>
            <a:r>
              <a:rPr lang="en-GB" sz="3300" dirty="0">
                <a:solidFill>
                  <a:srgbClr val="C00000"/>
                </a:solidFill>
                <a:latin typeface="Calibri" panose="020F0502020204030204"/>
                <a:ea typeface="Arial" panose="020B0604020202020204" pitchFamily="34" charset="0"/>
              </a:rPr>
              <a:t>cryptosystem</a:t>
            </a:r>
            <a:r>
              <a:rPr lang="en-GB" sz="33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 is </a:t>
            </a:r>
            <a:r>
              <a:rPr lang="en-GB" sz="3300" dirty="0">
                <a:solidFill>
                  <a:srgbClr val="C00000"/>
                </a:solidFill>
                <a:latin typeface="Calibri" panose="020F0502020204030204"/>
                <a:ea typeface="Arial" panose="020B0604020202020204" pitchFamily="34" charset="0"/>
              </a:rPr>
              <a:t>secure</a:t>
            </a:r>
            <a:r>
              <a:rPr lang="en-GB" sz="33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 </a:t>
            </a:r>
          </a:p>
          <a:p>
            <a:endParaRPr lang="en-US" sz="3000" dirty="0">
              <a:solidFill>
                <a:prstClr val="black"/>
              </a:solidFill>
              <a:latin typeface="Calibri" panose="020F0502020204030204"/>
              <a:ea typeface="Arial" panose="020B0604020202020204" pitchFamily="34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99068" y="2081054"/>
            <a:ext cx="3432545" cy="192024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Security : 1-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3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GB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Communication over an </a:t>
            </a:r>
            <a:r>
              <a:rPr lang="en-GB" dirty="0">
                <a:solidFill>
                  <a:srgbClr val="C00000"/>
                </a:solidFill>
                <a:latin typeface="Calibri" panose="020F0502020204030204"/>
                <a:ea typeface="Arial" panose="020B0604020202020204" pitchFamily="34" charset="0"/>
              </a:rPr>
              <a:t>insecure channel 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(between Alice and Bob)</a:t>
            </a:r>
          </a:p>
          <a:p>
            <a:pPr lvl="1">
              <a:lnSpc>
                <a:spcPct val="70000"/>
              </a:lnSpc>
            </a:pPr>
            <a:r>
              <a:rPr lang="en-GB" sz="2800" dirty="0">
                <a:solidFill>
                  <a:srgbClr val="C00000"/>
                </a:solidFill>
                <a:latin typeface="Calibri" panose="020F0502020204030204"/>
                <a:ea typeface="Arial" panose="020B0604020202020204" pitchFamily="34" charset="0"/>
              </a:rPr>
              <a:t>Confidentiality</a:t>
            </a:r>
            <a:r>
              <a:rPr lang="en-GB" sz="28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 is required: </a:t>
            </a:r>
          </a:p>
          <a:p>
            <a:pPr lvl="1">
              <a:lnSpc>
                <a:spcPct val="70000"/>
              </a:lnSpc>
            </a:pPr>
            <a:r>
              <a:rPr lang="en-GB" sz="28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Data (x) need to be </a:t>
            </a:r>
            <a:r>
              <a:rPr lang="en-GB" sz="2800" dirty="0">
                <a:solidFill>
                  <a:srgbClr val="C00000"/>
                </a:solidFill>
                <a:latin typeface="Calibri" panose="020F0502020204030204"/>
                <a:ea typeface="Arial" panose="020B0604020202020204" pitchFamily="34" charset="0"/>
              </a:rPr>
              <a:t>secure</a:t>
            </a:r>
            <a:r>
              <a:rPr lang="en-GB" sz="28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 </a:t>
            </a:r>
            <a:r>
              <a:rPr lang="en-GB" sz="2800" dirty="0">
                <a:solidFill>
                  <a:srgbClr val="C00000"/>
                </a:solidFill>
                <a:latin typeface="Calibri" panose="020F0502020204030204"/>
                <a:ea typeface="Arial" panose="020B0604020202020204" pitchFamily="34" charset="0"/>
              </a:rPr>
              <a:t>from</a:t>
            </a:r>
            <a:r>
              <a:rPr lang="en-GB" sz="28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 </a:t>
            </a:r>
            <a:r>
              <a:rPr lang="en-GB" sz="2800" dirty="0">
                <a:solidFill>
                  <a:srgbClr val="C00000"/>
                </a:solidFill>
                <a:latin typeface="Calibri" panose="020F0502020204030204"/>
                <a:ea typeface="Arial" panose="020B0604020202020204" pitchFamily="34" charset="0"/>
              </a:rPr>
              <a:t>unauthorized</a:t>
            </a:r>
            <a:r>
              <a:rPr lang="en-GB" sz="28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 </a:t>
            </a:r>
            <a:r>
              <a:rPr lang="en-GB" sz="2800" dirty="0">
                <a:solidFill>
                  <a:srgbClr val="C00000"/>
                </a:solidFill>
                <a:latin typeface="Calibri" panose="020F0502020204030204"/>
                <a:ea typeface="Arial" panose="020B0604020202020204" pitchFamily="34" charset="0"/>
              </a:rPr>
              <a:t>access</a:t>
            </a:r>
            <a:r>
              <a:rPr lang="en-GB" sz="28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 (e.g., from eavesdropping attack by </a:t>
            </a:r>
            <a:r>
              <a:rPr lang="en-GB" sz="2800" dirty="0" smtClean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Oscar or Trudy)</a:t>
            </a:r>
            <a:endParaRPr lang="en-GB" sz="2800" dirty="0">
              <a:solidFill>
                <a:prstClr val="black"/>
              </a:solidFill>
              <a:latin typeface="Calibri" panose="020F0502020204030204"/>
              <a:ea typeface="Arial" panose="020B0604020202020204" pitchFamily="34" charset="0"/>
            </a:endParaRPr>
          </a:p>
          <a:p>
            <a:pPr lvl="1">
              <a:lnSpc>
                <a:spcPct val="70000"/>
              </a:lnSpc>
            </a:pPr>
            <a:r>
              <a:rPr lang="en-GB" sz="2800" dirty="0">
                <a:solidFill>
                  <a:srgbClr val="C00000"/>
                </a:solidFill>
                <a:latin typeface="Calibri" panose="020F0502020204030204"/>
                <a:ea typeface="Arial" panose="020B0604020202020204" pitchFamily="34" charset="0"/>
              </a:rPr>
              <a:t>Non-repudiation</a:t>
            </a:r>
            <a:r>
              <a:rPr lang="en-GB" sz="28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, </a:t>
            </a:r>
            <a:r>
              <a:rPr lang="en-GB" sz="2800" dirty="0">
                <a:solidFill>
                  <a:srgbClr val="C00000"/>
                </a:solidFill>
                <a:latin typeface="Calibri" panose="020F0502020204030204"/>
                <a:ea typeface="Arial" panose="020B0604020202020204" pitchFamily="34" charset="0"/>
              </a:rPr>
              <a:t>Authentication</a:t>
            </a:r>
            <a:r>
              <a:rPr lang="en-GB" sz="28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, </a:t>
            </a:r>
            <a:r>
              <a:rPr lang="en-GB" sz="2800" dirty="0">
                <a:solidFill>
                  <a:srgbClr val="C00000"/>
                </a:solidFill>
                <a:latin typeface="Calibri" panose="020F0502020204030204"/>
                <a:ea typeface="Arial" panose="020B0604020202020204" pitchFamily="34" charset="0"/>
              </a:rPr>
              <a:t>Integrity</a:t>
            </a:r>
            <a:r>
              <a:rPr lang="en-GB" sz="28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 are also required 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(cryptography)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security: 1-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67D331-85E2-4194-8D18-E76F02B522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41" t="39596" r="19090" b="30708"/>
          <a:stretch/>
        </p:blipFill>
        <p:spPr>
          <a:xfrm>
            <a:off x="1081435" y="3800354"/>
            <a:ext cx="9650199" cy="2556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1D9848-B5D1-4A50-ACA9-49A2D78F9B0C}"/>
              </a:ext>
            </a:extLst>
          </p:cNvPr>
          <p:cNvSpPr txBox="1"/>
          <p:nvPr/>
        </p:nvSpPr>
        <p:spPr>
          <a:xfrm rot="10800000" flipV="1">
            <a:off x="497732" y="6245833"/>
            <a:ext cx="10974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Source: </a:t>
            </a:r>
            <a:r>
              <a:rPr lang="en-GB" sz="1400" dirty="0" err="1"/>
              <a:t>Paar</a:t>
            </a:r>
            <a:r>
              <a:rPr lang="en-GB" sz="1400" dirty="0"/>
              <a:t>, Christof, and Jan </a:t>
            </a:r>
            <a:r>
              <a:rPr lang="en-GB" sz="1400" dirty="0" err="1"/>
              <a:t>Pelzl</a:t>
            </a:r>
            <a:r>
              <a:rPr lang="en-GB" sz="1400" dirty="0"/>
              <a:t>. </a:t>
            </a:r>
            <a:r>
              <a:rPr lang="en-GB" sz="1400" i="1" dirty="0"/>
              <a:t>Understanding cryptography: a textbook for students and practitioners</a:t>
            </a:r>
            <a:r>
              <a:rPr lang="en-GB" sz="1400" dirty="0"/>
              <a:t>. Springer Science &amp; Business Media, 2009</a:t>
            </a:r>
          </a:p>
        </p:txBody>
      </p:sp>
    </p:spTree>
    <p:extLst>
      <p:ext uri="{BB962C8B-B14F-4D97-AF65-F5344CB8AC3E}">
        <p14:creationId xmlns:p14="http://schemas.microsoft.com/office/powerpoint/2010/main" val="220752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The language of cryptography</a:t>
            </a:r>
            <a:endParaRPr lang="en-US" sz="4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42457F-FF73-744F-B4C8-89563BF1DA4D}"/>
              </a:ext>
            </a:extLst>
          </p:cNvPr>
          <p:cNvSpPr txBox="1">
            <a:spLocks noChangeArrowheads="1"/>
          </p:cNvSpPr>
          <p:nvPr/>
        </p:nvSpPr>
        <p:spPr>
          <a:xfrm>
            <a:off x="1519721" y="4692444"/>
            <a:ext cx="8218488" cy="1589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m: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plaintext message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baseline="-25000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(m): </a:t>
            </a:r>
            <a:r>
              <a:rPr lang="en-US" dirty="0"/>
              <a:t>ciphertext, encrypted with key K</a:t>
            </a:r>
            <a:r>
              <a:rPr lang="en-US" baseline="-25000" dirty="0"/>
              <a:t>A</a:t>
            </a:r>
            <a:endParaRPr lang="en-US" dirty="0"/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m = K</a:t>
            </a:r>
            <a:r>
              <a:rPr lang="en-US" baseline="-25000" dirty="0">
                <a:solidFill>
                  <a:srgbClr val="C00000"/>
                </a:solidFill>
              </a:rPr>
              <a:t>B</a:t>
            </a:r>
            <a:r>
              <a:rPr lang="en-US" dirty="0">
                <a:solidFill>
                  <a:srgbClr val="C00000"/>
                </a:solidFill>
              </a:rPr>
              <a:t>(K</a:t>
            </a:r>
            <a:r>
              <a:rPr lang="en-US" baseline="-25000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(m))</a:t>
            </a:r>
            <a:endParaRPr lang="en-US" baseline="-25000" dirty="0">
              <a:solidFill>
                <a:srgbClr val="C00000"/>
              </a:solidFill>
            </a:endParaRPr>
          </a:p>
          <a:p>
            <a:pPr>
              <a:buFont typeface="Wingdings" charset="0"/>
              <a:buNone/>
            </a:pPr>
            <a:endParaRPr lang="en-US" sz="24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734669E-61CB-D549-AB3B-9FA516F17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013" y="2641910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4339D451-1A35-EA43-A191-2CBFB5AB1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9521" y="2644056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F0757022-6774-C94A-BAA4-D350B1EA7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4627" y="2648985"/>
            <a:ext cx="1455738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ciphertext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D16B6C-3FBA-664E-8508-1CA0809480B5}"/>
              </a:ext>
            </a:extLst>
          </p:cNvPr>
          <p:cNvGrpSpPr>
            <a:grpSpLocks/>
          </p:cNvGrpSpPr>
          <p:nvPr/>
        </p:nvGrpSpPr>
        <p:grpSpPr bwMode="auto">
          <a:xfrm>
            <a:off x="3193706" y="1762818"/>
            <a:ext cx="509588" cy="582613"/>
            <a:chOff x="203" y="1789"/>
            <a:chExt cx="321" cy="367"/>
          </a:xfrm>
        </p:grpSpPr>
        <p:sp>
          <p:nvSpPr>
            <p:cNvPr id="31" name="Text Box 9">
              <a:extLst>
                <a:ext uri="{FF2B5EF4-FFF2-40B4-BE49-F238E27FC236}">
                  <a16:creationId xmlns:a16="http://schemas.microsoft.com/office/drawing/2014/main" id="{A6D7B9C7-CE2B-2E4F-B690-78DA63F08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1789"/>
              <a:ext cx="21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</a:p>
          </p:txBody>
        </p:sp>
        <p:sp>
          <p:nvSpPr>
            <p:cNvPr id="33" name="Text Box 10">
              <a:extLst>
                <a:ext uri="{FF2B5EF4-FFF2-40B4-BE49-F238E27FC236}">
                  <a16:creationId xmlns:a16="http://schemas.microsoft.com/office/drawing/2014/main" id="{CF36D666-0D47-A340-A5EE-2F56800D4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" y="1865"/>
              <a:ext cx="2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A</a:t>
              </a:r>
            </a:p>
          </p:txBody>
        </p:sp>
      </p:grpSp>
      <p:pic>
        <p:nvPicPr>
          <p:cNvPr id="10" name="Picture 11" descr="Alice">
            <a:extLst>
              <a:ext uri="{FF2B5EF4-FFF2-40B4-BE49-F238E27FC236}">
                <a16:creationId xmlns:a16="http://schemas.microsoft.com/office/drawing/2014/main" id="{0452868E-2DCB-044D-8E12-3E12E0509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787" y="1706149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Eve">
            <a:extLst>
              <a:ext uri="{FF2B5EF4-FFF2-40B4-BE49-F238E27FC236}">
                <a16:creationId xmlns:a16="http://schemas.microsoft.com/office/drawing/2014/main" id="{5FB61849-AF28-B748-AC63-D36BB6A42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344" y="355510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3">
            <a:extLst>
              <a:ext uri="{FF2B5EF4-FFF2-40B4-BE49-F238E27FC236}">
                <a16:creationId xmlns:a16="http://schemas.microsoft.com/office/drawing/2014/main" id="{AD1F12B2-FF58-C84A-9FEE-E90ECF217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369" y="2691503"/>
            <a:ext cx="1433513" cy="86042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D91A2ABD-8921-C24C-B9A7-FD940B031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694" y="2759766"/>
            <a:ext cx="15367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encryption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330108AB-253A-2F4F-B115-B277A1569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106" y="2705791"/>
            <a:ext cx="1460500" cy="85407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38440821-15F2-844A-8721-2FD8A32BB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081" y="2770878"/>
            <a:ext cx="1604963" cy="757238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decryption 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sp>
        <p:nvSpPr>
          <p:cNvPr id="17" name="Freeform 18">
            <a:extLst>
              <a:ext uri="{FF2B5EF4-FFF2-40B4-BE49-F238E27FC236}">
                <a16:creationId xmlns:a16="http://schemas.microsoft.com/office/drawing/2014/main" id="{D7A11F5F-767A-EC4C-B0AA-6D4085AF7666}"/>
              </a:ext>
            </a:extLst>
          </p:cNvPr>
          <p:cNvSpPr>
            <a:spLocks/>
          </p:cNvSpPr>
          <p:nvPr/>
        </p:nvSpPr>
        <p:spPr bwMode="auto">
          <a:xfrm>
            <a:off x="4933606" y="3156641"/>
            <a:ext cx="573088" cy="914400"/>
          </a:xfrm>
          <a:custGeom>
            <a:avLst/>
            <a:gdLst>
              <a:gd name="T0" fmla="*/ 0 w 344"/>
              <a:gd name="T1" fmla="*/ 0 h 789"/>
              <a:gd name="T2" fmla="*/ 458 w 344"/>
              <a:gd name="T3" fmla="*/ 11 h 789"/>
              <a:gd name="T4" fmla="*/ 484 w 344"/>
              <a:gd name="T5" fmla="*/ 64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18" name="Freeform 19">
            <a:extLst>
              <a:ext uri="{FF2B5EF4-FFF2-40B4-BE49-F238E27FC236}">
                <a16:creationId xmlns:a16="http://schemas.microsoft.com/office/drawing/2014/main" id="{9570F99C-C488-E54E-B34B-F9DE1A458E77}"/>
              </a:ext>
            </a:extLst>
          </p:cNvPr>
          <p:cNvSpPr>
            <a:spLocks/>
          </p:cNvSpPr>
          <p:nvPr/>
        </p:nvSpPr>
        <p:spPr bwMode="auto">
          <a:xfrm flipH="1">
            <a:off x="5608294" y="3155054"/>
            <a:ext cx="573088" cy="914400"/>
          </a:xfrm>
          <a:custGeom>
            <a:avLst/>
            <a:gdLst>
              <a:gd name="T0" fmla="*/ 0 w 344"/>
              <a:gd name="T1" fmla="*/ 0 h 789"/>
              <a:gd name="T2" fmla="*/ 458 w 344"/>
              <a:gd name="T3" fmla="*/ 11 h 789"/>
              <a:gd name="T4" fmla="*/ 484 w 344"/>
              <a:gd name="T5" fmla="*/ 64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1" name="Text Box 22">
            <a:extLst>
              <a:ext uri="{FF2B5EF4-FFF2-40B4-BE49-F238E27FC236}">
                <a16:creationId xmlns:a16="http://schemas.microsoft.com/office/drawing/2014/main" id="{C0B23DD9-B76B-B44C-8FA0-D0B4E6E00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719" y="1529453"/>
            <a:ext cx="1824038" cy="985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Alice’</a:t>
            </a:r>
            <a:r>
              <a:rPr lang="en-US" altLang="ja-JP" sz="2400" dirty="0">
                <a:latin typeface="+mn-lt"/>
                <a:cs typeface="Arial" charset="0"/>
              </a:rPr>
              <a:t>s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encryption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key</a:t>
            </a:r>
          </a:p>
        </p:txBody>
      </p:sp>
      <p:sp>
        <p:nvSpPr>
          <p:cNvPr id="22" name="Text Box 23">
            <a:extLst>
              <a:ext uri="{FF2B5EF4-FFF2-40B4-BE49-F238E27FC236}">
                <a16:creationId xmlns:a16="http://schemas.microsoft.com/office/drawing/2014/main" id="{809532EF-4B73-154F-9DF4-497717810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7556" y="1597716"/>
            <a:ext cx="1657350" cy="985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Bob</a:t>
            </a:r>
            <a:r>
              <a:rPr lang="en-US" altLang="ja-JP" sz="2400" dirty="0">
                <a:latin typeface="+mn-lt"/>
                <a:cs typeface="Arial" charset="0"/>
              </a:rPr>
              <a:t>’s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decryption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key</a:t>
            </a:r>
          </a:p>
        </p:txBody>
      </p:sp>
      <p:pic>
        <p:nvPicPr>
          <p:cNvPr id="23" name="Picture 24" descr="Bob">
            <a:extLst>
              <a:ext uri="{FF2B5EF4-FFF2-40B4-BE49-F238E27FC236}">
                <a16:creationId xmlns:a16="http://schemas.microsoft.com/office/drawing/2014/main" id="{B7CDFDA3-AD05-5641-9F13-C959774E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583" y="1802434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oup 25">
            <a:extLst>
              <a:ext uri="{FF2B5EF4-FFF2-40B4-BE49-F238E27FC236}">
                <a16:creationId xmlns:a16="http://schemas.microsoft.com/office/drawing/2014/main" id="{06D5526A-A0B2-5B43-ABCA-4D728897DE04}"/>
              </a:ext>
            </a:extLst>
          </p:cNvPr>
          <p:cNvGrpSpPr>
            <a:grpSpLocks/>
          </p:cNvGrpSpPr>
          <p:nvPr/>
        </p:nvGrpSpPr>
        <p:grpSpPr bwMode="auto">
          <a:xfrm>
            <a:off x="6867181" y="1892991"/>
            <a:ext cx="501650" cy="568325"/>
            <a:chOff x="203" y="1789"/>
            <a:chExt cx="316" cy="358"/>
          </a:xfrm>
        </p:grpSpPr>
        <p:sp>
          <p:nvSpPr>
            <p:cNvPr id="29" name="Text Box 26">
              <a:extLst>
                <a:ext uri="{FF2B5EF4-FFF2-40B4-BE49-F238E27FC236}">
                  <a16:creationId xmlns:a16="http://schemas.microsoft.com/office/drawing/2014/main" id="{D458364F-30A7-7344-97AF-28982E182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1789"/>
              <a:ext cx="21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388AB91-D971-914B-AF4F-86973D7BE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" y="1856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</a:p>
          </p:txBody>
        </p:sp>
      </p:grpSp>
      <p:pic>
        <p:nvPicPr>
          <p:cNvPr id="27" name="Picture 30" descr="BS00768_[1]">
            <a:extLst>
              <a:ext uri="{FF2B5EF4-FFF2-40B4-BE49-F238E27FC236}">
                <a16:creationId xmlns:a16="http://schemas.microsoft.com/office/drawing/2014/main" id="{C0A58FD0-B1BA-6943-8103-EA9945A1A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227044" y="1540566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1" descr="BS00768_[1]">
            <a:extLst>
              <a:ext uri="{FF2B5EF4-FFF2-40B4-BE49-F238E27FC236}">
                <a16:creationId xmlns:a16="http://schemas.microsoft.com/office/drawing/2014/main" id="{79041123-EFD9-1349-B259-90D4031AD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805269" y="1634228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57C3A9-AC99-194E-85B8-BD0A22FA2997}"/>
              </a:ext>
            </a:extLst>
          </p:cNvPr>
          <p:cNvCxnSpPr>
            <a:cxnSpLocks/>
          </p:cNvCxnSpPr>
          <p:nvPr/>
        </p:nvCxnSpPr>
        <p:spPr>
          <a:xfrm>
            <a:off x="7027307" y="2279113"/>
            <a:ext cx="0" cy="318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8AE3B5-3946-E448-9D70-EEE25B9A2AAA}"/>
              </a:ext>
            </a:extLst>
          </p:cNvPr>
          <p:cNvCxnSpPr>
            <a:cxnSpLocks/>
          </p:cNvCxnSpPr>
          <p:nvPr/>
        </p:nvCxnSpPr>
        <p:spPr>
          <a:xfrm>
            <a:off x="3346434" y="2238402"/>
            <a:ext cx="0" cy="318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E9D92B-A75B-A241-89FA-02F2039EE03C}"/>
              </a:ext>
            </a:extLst>
          </p:cNvPr>
          <p:cNvCxnSpPr/>
          <p:nvPr/>
        </p:nvCxnSpPr>
        <p:spPr>
          <a:xfrm>
            <a:off x="2081048" y="3144094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15FF13-B579-1348-9B44-398AED47D510}"/>
              </a:ext>
            </a:extLst>
          </p:cNvPr>
          <p:cNvCxnSpPr/>
          <p:nvPr/>
        </p:nvCxnSpPr>
        <p:spPr>
          <a:xfrm>
            <a:off x="8355952" y="3124216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FC48485-D587-5C49-BD51-2D1EDE649A05}"/>
              </a:ext>
            </a:extLst>
          </p:cNvPr>
          <p:cNvCxnSpPr>
            <a:cxnSpLocks/>
          </p:cNvCxnSpPr>
          <p:nvPr/>
        </p:nvCxnSpPr>
        <p:spPr>
          <a:xfrm>
            <a:off x="4550646" y="3089705"/>
            <a:ext cx="21729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lide Number Placeholder 2">
            <a:extLst>
              <a:ext uri="{FF2B5EF4-FFF2-40B4-BE49-F238E27FC236}">
                <a16:creationId xmlns:a16="http://schemas.microsoft.com/office/drawing/2014/main" id="{18CDF60A-5D15-834D-BFE1-94FFE10C1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</a:t>
            </a:r>
            <a:r>
              <a:rPr lang="en-US" dirty="0" smtClean="0"/>
              <a:t>1- 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6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719062"/>
          </a:xfrm>
        </p:spPr>
        <p:txBody>
          <a:bodyPr>
            <a:normAutofit fontScale="55000" lnSpcReduction="20000"/>
          </a:bodyPr>
          <a:lstStyle/>
          <a:p>
            <a:r>
              <a:rPr lang="en-GB" sz="5100" dirty="0"/>
              <a:t>Symmetric cryptographic schemes are also called </a:t>
            </a:r>
            <a:r>
              <a:rPr lang="en-GB" sz="5100" dirty="0">
                <a:solidFill>
                  <a:srgbClr val="C00000"/>
                </a:solidFill>
              </a:rPr>
              <a:t>shared-key</a:t>
            </a:r>
            <a:r>
              <a:rPr lang="en-GB" sz="5100" dirty="0"/>
              <a:t>, </a:t>
            </a:r>
            <a:r>
              <a:rPr lang="en-GB" sz="5100" dirty="0">
                <a:solidFill>
                  <a:srgbClr val="C00000"/>
                </a:solidFill>
              </a:rPr>
              <a:t>secret-key</a:t>
            </a:r>
            <a:r>
              <a:rPr lang="en-GB" sz="5100" dirty="0"/>
              <a:t> and </a:t>
            </a:r>
            <a:r>
              <a:rPr lang="en-GB" sz="5100" dirty="0">
                <a:solidFill>
                  <a:srgbClr val="C00000"/>
                </a:solidFill>
              </a:rPr>
              <a:t>single-key</a:t>
            </a:r>
            <a:r>
              <a:rPr lang="en-GB" sz="5100" dirty="0"/>
              <a:t> schemes </a:t>
            </a:r>
          </a:p>
          <a:p>
            <a:pPr lvl="1"/>
            <a:r>
              <a:rPr lang="en-GB" sz="5100" dirty="0"/>
              <a:t>Parties use the </a:t>
            </a:r>
            <a:r>
              <a:rPr lang="en-GB" sz="5100" dirty="0">
                <a:solidFill>
                  <a:srgbClr val="C00000"/>
                </a:solidFill>
              </a:rPr>
              <a:t>same</a:t>
            </a:r>
            <a:r>
              <a:rPr lang="en-GB" sz="5100" dirty="0"/>
              <a:t> </a:t>
            </a:r>
            <a:r>
              <a:rPr lang="en-GB" sz="5100" dirty="0">
                <a:solidFill>
                  <a:srgbClr val="C00000"/>
                </a:solidFill>
              </a:rPr>
              <a:t>secret</a:t>
            </a:r>
            <a:r>
              <a:rPr lang="en-GB" sz="5100" dirty="0"/>
              <a:t> </a:t>
            </a:r>
            <a:r>
              <a:rPr lang="en-GB" sz="5100" dirty="0">
                <a:solidFill>
                  <a:srgbClr val="C00000"/>
                </a:solidFill>
              </a:rPr>
              <a:t>key</a:t>
            </a:r>
            <a:r>
              <a:rPr lang="en-GB" sz="5100" dirty="0"/>
              <a:t> for </a:t>
            </a:r>
            <a:r>
              <a:rPr lang="en-GB" sz="5100" dirty="0">
                <a:solidFill>
                  <a:srgbClr val="C00000"/>
                </a:solidFill>
              </a:rPr>
              <a:t>encryption</a:t>
            </a:r>
            <a:r>
              <a:rPr lang="en-GB" sz="5100" dirty="0"/>
              <a:t> and </a:t>
            </a:r>
            <a:r>
              <a:rPr lang="en-GB" sz="5100" dirty="0">
                <a:solidFill>
                  <a:srgbClr val="C00000"/>
                </a:solidFill>
              </a:rPr>
              <a:t>decryption</a:t>
            </a:r>
          </a:p>
          <a:p>
            <a:pPr lvl="1"/>
            <a:r>
              <a:rPr lang="en-GB" sz="5100" dirty="0"/>
              <a:t>The </a:t>
            </a:r>
            <a:r>
              <a:rPr lang="en-GB" sz="5100" dirty="0">
                <a:solidFill>
                  <a:srgbClr val="C00000"/>
                </a:solidFill>
              </a:rPr>
              <a:t>encryption</a:t>
            </a:r>
            <a:r>
              <a:rPr lang="en-GB" sz="5100" dirty="0"/>
              <a:t> and </a:t>
            </a:r>
            <a:r>
              <a:rPr lang="en-GB" sz="5100" dirty="0">
                <a:solidFill>
                  <a:srgbClr val="C00000"/>
                </a:solidFill>
              </a:rPr>
              <a:t>decryption</a:t>
            </a:r>
            <a:r>
              <a:rPr lang="en-GB" sz="5100" dirty="0"/>
              <a:t> function are very </a:t>
            </a:r>
            <a:r>
              <a:rPr lang="en-GB" sz="5100" dirty="0">
                <a:solidFill>
                  <a:srgbClr val="C00000"/>
                </a:solidFill>
              </a:rPr>
              <a:t>similar</a:t>
            </a:r>
            <a:r>
              <a:rPr lang="en-GB" sz="5100" dirty="0"/>
              <a:t> (easy to implement)</a:t>
            </a:r>
          </a:p>
          <a:p>
            <a:pPr lvl="1"/>
            <a:r>
              <a:rPr lang="en-GB" sz="5100" dirty="0"/>
              <a:t>Symmetric cryptography offers a powerful solution to prevent </a:t>
            </a:r>
            <a:r>
              <a:rPr lang="en-GB" sz="5100" dirty="0">
                <a:solidFill>
                  <a:srgbClr val="C00000"/>
                </a:solidFill>
              </a:rPr>
              <a:t>eavesdropping</a:t>
            </a:r>
          </a:p>
          <a:p>
            <a:pPr lvl="1"/>
            <a:r>
              <a:rPr lang="en-GB" sz="5100" dirty="0"/>
              <a:t>No need to </a:t>
            </a:r>
            <a:r>
              <a:rPr lang="en-GB" sz="5100" dirty="0">
                <a:solidFill>
                  <a:srgbClr val="C00000"/>
                </a:solidFill>
              </a:rPr>
              <a:t>transfer</a:t>
            </a:r>
            <a:r>
              <a:rPr lang="en-GB" sz="5100" dirty="0"/>
              <a:t> </a:t>
            </a:r>
            <a:r>
              <a:rPr lang="en-GB" sz="5100" dirty="0">
                <a:solidFill>
                  <a:srgbClr val="C00000"/>
                </a:solidFill>
              </a:rPr>
              <a:t>key</a:t>
            </a:r>
            <a:r>
              <a:rPr lang="en-GB" sz="5100" dirty="0"/>
              <a:t> with messages </a:t>
            </a:r>
          </a:p>
          <a:p>
            <a:pPr lvl="1"/>
            <a:r>
              <a:rPr lang="en-GB" sz="5100" dirty="0"/>
              <a:t>The </a:t>
            </a:r>
            <a:r>
              <a:rPr lang="en-GB" sz="5100" dirty="0">
                <a:solidFill>
                  <a:srgbClr val="C00000"/>
                </a:solidFill>
              </a:rPr>
              <a:t>set</a:t>
            </a:r>
            <a:r>
              <a:rPr lang="en-GB" sz="5100" dirty="0"/>
              <a:t> </a:t>
            </a:r>
            <a:r>
              <a:rPr lang="en-GB" sz="5100" dirty="0">
                <a:solidFill>
                  <a:srgbClr val="C00000"/>
                </a:solidFill>
              </a:rPr>
              <a:t>of all possible keys </a:t>
            </a:r>
            <a:r>
              <a:rPr lang="en-GB" sz="5100" dirty="0"/>
              <a:t>is called </a:t>
            </a:r>
            <a:r>
              <a:rPr lang="en-GB" sz="5100" dirty="0">
                <a:solidFill>
                  <a:srgbClr val="C00000"/>
                </a:solidFill>
              </a:rPr>
              <a:t>key</a:t>
            </a:r>
            <a:r>
              <a:rPr lang="en-GB" sz="5100" dirty="0"/>
              <a:t> </a:t>
            </a:r>
            <a:r>
              <a:rPr lang="en-GB" sz="5100" dirty="0">
                <a:solidFill>
                  <a:srgbClr val="C00000"/>
                </a:solidFill>
              </a:rPr>
              <a:t>space</a:t>
            </a:r>
            <a:r>
              <a:rPr lang="en-GB" sz="5100" dirty="0"/>
              <a:t> </a:t>
            </a:r>
          </a:p>
          <a:p>
            <a:pPr lvl="1"/>
            <a:r>
              <a:rPr lang="en-GB" sz="5100" dirty="0">
                <a:solidFill>
                  <a:srgbClr val="C00000"/>
                </a:solidFill>
              </a:rPr>
              <a:t>Encryption/decryption</a:t>
            </a:r>
            <a:r>
              <a:rPr lang="en-GB" sz="5100" dirty="0"/>
              <a:t> algorithm is </a:t>
            </a:r>
            <a:r>
              <a:rPr lang="en-GB" sz="5100" dirty="0">
                <a:solidFill>
                  <a:srgbClr val="C00000"/>
                </a:solidFill>
              </a:rPr>
              <a:t>publicly</a:t>
            </a:r>
            <a:r>
              <a:rPr lang="en-GB" sz="5100" dirty="0"/>
              <a:t> known and </a:t>
            </a:r>
            <a:r>
              <a:rPr lang="en-GB" sz="5100" dirty="0">
                <a:solidFill>
                  <a:srgbClr val="C00000"/>
                </a:solidFill>
              </a:rPr>
              <a:t>key</a:t>
            </a:r>
            <a:r>
              <a:rPr lang="en-GB" sz="5100" dirty="0"/>
              <a:t> </a:t>
            </a:r>
            <a:r>
              <a:rPr lang="en-GB" sz="5100" dirty="0">
                <a:solidFill>
                  <a:srgbClr val="C00000"/>
                </a:solidFill>
              </a:rPr>
              <a:t>is</a:t>
            </a:r>
            <a:r>
              <a:rPr lang="en-GB" sz="5100" dirty="0"/>
              <a:t> </a:t>
            </a:r>
            <a:r>
              <a:rPr lang="en-GB" sz="5100" dirty="0">
                <a:solidFill>
                  <a:srgbClr val="C00000"/>
                </a:solidFill>
              </a:rPr>
              <a:t>secret</a:t>
            </a:r>
          </a:p>
          <a:p>
            <a:pPr lvl="1"/>
            <a:r>
              <a:rPr lang="en-GB" sz="5100" dirty="0"/>
              <a:t>Modern symmetric algorithm such as </a:t>
            </a:r>
            <a:r>
              <a:rPr lang="en-GB" sz="5100" dirty="0">
                <a:solidFill>
                  <a:srgbClr val="C00000"/>
                </a:solidFill>
              </a:rPr>
              <a:t>AES</a:t>
            </a:r>
            <a:r>
              <a:rPr lang="en-GB" sz="5100" dirty="0"/>
              <a:t> </a:t>
            </a:r>
            <a:r>
              <a:rPr lang="en-GB" sz="5100" dirty="0">
                <a:solidFill>
                  <a:srgbClr val="C00000"/>
                </a:solidFill>
              </a:rPr>
              <a:t>are very secure</a:t>
            </a:r>
            <a:r>
              <a:rPr lang="en-GB" sz="5100" dirty="0"/>
              <a:t>, </a:t>
            </a:r>
            <a:r>
              <a:rPr lang="en-GB" sz="5100" dirty="0">
                <a:solidFill>
                  <a:srgbClr val="C00000"/>
                </a:solidFill>
              </a:rPr>
              <a:t>fast</a:t>
            </a:r>
            <a:r>
              <a:rPr lang="en-GB" sz="5100" dirty="0"/>
              <a:t> and are in </a:t>
            </a:r>
            <a:r>
              <a:rPr lang="en-GB" sz="5100" dirty="0">
                <a:solidFill>
                  <a:srgbClr val="C00000"/>
                </a:solidFill>
              </a:rPr>
              <a:t>widespread</a:t>
            </a:r>
            <a:r>
              <a:rPr lang="en-GB" sz="5100" dirty="0"/>
              <a:t> use</a:t>
            </a:r>
          </a:p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key cryptography (overview)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2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Symmetric key cryptography</a:t>
            </a:r>
            <a:endParaRPr lang="en-US" sz="44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734669E-61CB-D549-AB3B-9FA516F17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013" y="2469633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4339D451-1A35-EA43-A191-2CBFB5AB1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9521" y="2471779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D16B6C-3FBA-664E-8508-1CA0809480B5}"/>
              </a:ext>
            </a:extLst>
          </p:cNvPr>
          <p:cNvGrpSpPr>
            <a:grpSpLocks/>
          </p:cNvGrpSpPr>
          <p:nvPr/>
        </p:nvGrpSpPr>
        <p:grpSpPr bwMode="auto">
          <a:xfrm>
            <a:off x="3697289" y="1564035"/>
            <a:ext cx="490538" cy="582613"/>
            <a:chOff x="203" y="1789"/>
            <a:chExt cx="309" cy="367"/>
          </a:xfrm>
        </p:grpSpPr>
        <p:sp>
          <p:nvSpPr>
            <p:cNvPr id="31" name="Text Box 9">
              <a:extLst>
                <a:ext uri="{FF2B5EF4-FFF2-40B4-BE49-F238E27FC236}">
                  <a16:creationId xmlns:a16="http://schemas.microsoft.com/office/drawing/2014/main" id="{A6D7B9C7-CE2B-2E4F-B690-78DA63F08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1789"/>
              <a:ext cx="21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</a:p>
          </p:txBody>
        </p:sp>
        <p:sp>
          <p:nvSpPr>
            <p:cNvPr id="33" name="Text Box 10">
              <a:extLst>
                <a:ext uri="{FF2B5EF4-FFF2-40B4-BE49-F238E27FC236}">
                  <a16:creationId xmlns:a16="http://schemas.microsoft.com/office/drawing/2014/main" id="{CF36D666-0D47-A340-A5EE-2F56800D4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" y="1865"/>
              <a:ext cx="20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S</a:t>
              </a:r>
            </a:p>
          </p:txBody>
        </p:sp>
      </p:grpSp>
      <p:pic>
        <p:nvPicPr>
          <p:cNvPr id="10" name="Picture 11" descr="Alice">
            <a:extLst>
              <a:ext uri="{FF2B5EF4-FFF2-40B4-BE49-F238E27FC236}">
                <a16:creationId xmlns:a16="http://schemas.microsoft.com/office/drawing/2014/main" id="{0452868E-2DCB-044D-8E12-3E12E0509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787" y="1533872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3">
            <a:extLst>
              <a:ext uri="{FF2B5EF4-FFF2-40B4-BE49-F238E27FC236}">
                <a16:creationId xmlns:a16="http://schemas.microsoft.com/office/drawing/2014/main" id="{AD1F12B2-FF58-C84A-9FEE-E90ECF217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369" y="2519226"/>
            <a:ext cx="1433513" cy="86042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D91A2ABD-8921-C24C-B9A7-FD940B031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694" y="2587489"/>
            <a:ext cx="15367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encryption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330108AB-253A-2F4F-B115-B277A1569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106" y="2533514"/>
            <a:ext cx="1460500" cy="85407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38440821-15F2-844A-8721-2FD8A32BB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081" y="2598601"/>
            <a:ext cx="1604963" cy="757238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decryption 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pic>
        <p:nvPicPr>
          <p:cNvPr id="23" name="Picture 24" descr="Bob">
            <a:extLst>
              <a:ext uri="{FF2B5EF4-FFF2-40B4-BE49-F238E27FC236}">
                <a16:creationId xmlns:a16="http://schemas.microsoft.com/office/drawing/2014/main" id="{B7CDFDA3-AD05-5641-9F13-C959774E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583" y="1630157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oup 25">
            <a:extLst>
              <a:ext uri="{FF2B5EF4-FFF2-40B4-BE49-F238E27FC236}">
                <a16:creationId xmlns:a16="http://schemas.microsoft.com/office/drawing/2014/main" id="{06D5526A-A0B2-5B43-ABCA-4D728897DE04}"/>
              </a:ext>
            </a:extLst>
          </p:cNvPr>
          <p:cNvGrpSpPr>
            <a:grpSpLocks/>
          </p:cNvGrpSpPr>
          <p:nvPr/>
        </p:nvGrpSpPr>
        <p:grpSpPr bwMode="auto">
          <a:xfrm>
            <a:off x="7437023" y="1561686"/>
            <a:ext cx="488950" cy="568325"/>
            <a:chOff x="203" y="1789"/>
            <a:chExt cx="308" cy="358"/>
          </a:xfrm>
        </p:grpSpPr>
        <p:sp>
          <p:nvSpPr>
            <p:cNvPr id="29" name="Text Box 26">
              <a:extLst>
                <a:ext uri="{FF2B5EF4-FFF2-40B4-BE49-F238E27FC236}">
                  <a16:creationId xmlns:a16="http://schemas.microsoft.com/office/drawing/2014/main" id="{D458364F-30A7-7344-97AF-28982E182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1789"/>
              <a:ext cx="21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388AB91-D971-914B-AF4F-86973D7BE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" y="1856"/>
              <a:ext cx="20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S</a:t>
              </a:r>
            </a:p>
          </p:txBody>
        </p:sp>
      </p:grpSp>
      <p:pic>
        <p:nvPicPr>
          <p:cNvPr id="27" name="Picture 30" descr="BS00768_[1]">
            <a:extLst>
              <a:ext uri="{FF2B5EF4-FFF2-40B4-BE49-F238E27FC236}">
                <a16:creationId xmlns:a16="http://schemas.microsoft.com/office/drawing/2014/main" id="{C0A58FD0-B1BA-6943-8103-EA9945A1A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227044" y="1686340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1" descr="BS00768_[1]">
            <a:extLst>
              <a:ext uri="{FF2B5EF4-FFF2-40B4-BE49-F238E27FC236}">
                <a16:creationId xmlns:a16="http://schemas.microsoft.com/office/drawing/2014/main" id="{79041123-EFD9-1349-B259-90D4031AD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898033" y="1740245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57C3A9-AC99-194E-85B8-BD0A22FA2997}"/>
              </a:ext>
            </a:extLst>
          </p:cNvPr>
          <p:cNvCxnSpPr>
            <a:cxnSpLocks/>
          </p:cNvCxnSpPr>
          <p:nvPr/>
        </p:nvCxnSpPr>
        <p:spPr>
          <a:xfrm>
            <a:off x="7027307" y="2106836"/>
            <a:ext cx="0" cy="318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8AE3B5-3946-E448-9D70-EEE25B9A2AAA}"/>
              </a:ext>
            </a:extLst>
          </p:cNvPr>
          <p:cNvCxnSpPr>
            <a:cxnSpLocks/>
          </p:cNvCxnSpPr>
          <p:nvPr/>
        </p:nvCxnSpPr>
        <p:spPr>
          <a:xfrm>
            <a:off x="3346434" y="2066125"/>
            <a:ext cx="0" cy="318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E9D92B-A75B-A241-89FA-02F2039EE03C}"/>
              </a:ext>
            </a:extLst>
          </p:cNvPr>
          <p:cNvCxnSpPr/>
          <p:nvPr/>
        </p:nvCxnSpPr>
        <p:spPr>
          <a:xfrm>
            <a:off x="2081048" y="2971817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15FF13-B579-1348-9B44-398AED47D510}"/>
              </a:ext>
            </a:extLst>
          </p:cNvPr>
          <p:cNvCxnSpPr/>
          <p:nvPr/>
        </p:nvCxnSpPr>
        <p:spPr>
          <a:xfrm>
            <a:off x="8355952" y="2951939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FC48485-D587-5C49-BD51-2D1EDE649A05}"/>
              </a:ext>
            </a:extLst>
          </p:cNvPr>
          <p:cNvCxnSpPr>
            <a:cxnSpLocks/>
          </p:cNvCxnSpPr>
          <p:nvPr/>
        </p:nvCxnSpPr>
        <p:spPr>
          <a:xfrm>
            <a:off x="4550646" y="2917428"/>
            <a:ext cx="21729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7">
            <a:extLst>
              <a:ext uri="{FF2B5EF4-FFF2-40B4-BE49-F238E27FC236}">
                <a16:creationId xmlns:a16="http://schemas.microsoft.com/office/drawing/2014/main" id="{23D78889-5D58-7B49-852E-A4D7CE204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4627" y="2476708"/>
            <a:ext cx="1455738" cy="46196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ciphertext</a:t>
            </a:r>
          </a:p>
        </p:txBody>
      </p:sp>
      <p:sp>
        <p:nvSpPr>
          <p:cNvPr id="37" name="Text Box 27">
            <a:extLst>
              <a:ext uri="{FF2B5EF4-FFF2-40B4-BE49-F238E27FC236}">
                <a16:creationId xmlns:a16="http://schemas.microsoft.com/office/drawing/2014/main" id="{2F4A5A09-FA83-434F-92C3-28E1DB3EE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2640" y="2924315"/>
            <a:ext cx="10390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C00000"/>
                </a:solidFill>
                <a:latin typeface="+mn-lt"/>
                <a:cs typeface="Arial" charset="0"/>
              </a:rPr>
              <a:t>K  (m)</a:t>
            </a:r>
          </a:p>
        </p:txBody>
      </p:sp>
      <p:sp>
        <p:nvSpPr>
          <p:cNvPr id="41" name="Text Box 28">
            <a:extLst>
              <a:ext uri="{FF2B5EF4-FFF2-40B4-BE49-F238E27FC236}">
                <a16:creationId xmlns:a16="http://schemas.microsoft.com/office/drawing/2014/main" id="{B230A58D-9373-144C-92D9-84B3F53C7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333" y="3116403"/>
            <a:ext cx="325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S</a:t>
            </a: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D5E2051B-B645-DE43-BBCC-96C0307D24AE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3968128"/>
            <a:ext cx="10538791" cy="2432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symmetric key crypto</a:t>
            </a:r>
            <a:r>
              <a:rPr lang="en-US" sz="3200" dirty="0"/>
              <a:t>: Bob and Alice share same (symmetric) key: K</a:t>
            </a:r>
          </a:p>
          <a:p>
            <a:r>
              <a:rPr lang="en-US" i="1" dirty="0"/>
              <a:t>e.g., </a:t>
            </a:r>
            <a:r>
              <a:rPr lang="en-US" dirty="0"/>
              <a:t>key is knowing substitution pattern in mono alphabetic substitution cipher</a:t>
            </a:r>
            <a:endParaRPr lang="en-US" sz="3200" dirty="0"/>
          </a:p>
          <a:p>
            <a:pPr>
              <a:buFont typeface="Wingdings" charset="0"/>
              <a:buNone/>
            </a:pPr>
            <a:r>
              <a:rPr lang="en-US" sz="3200" i="1" u="sng" dirty="0">
                <a:solidFill>
                  <a:srgbClr val="C00000"/>
                </a:solidFill>
              </a:rPr>
              <a:t>Q:</a:t>
            </a:r>
            <a:r>
              <a:rPr lang="en-US" sz="3200" i="1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how do Bob and Alice agree on key value?</a:t>
            </a:r>
            <a:endParaRPr lang="en-US" sz="3200" i="1" dirty="0"/>
          </a:p>
        </p:txBody>
      </p:sp>
      <p:sp>
        <p:nvSpPr>
          <p:cNvPr id="43" name="Slide Number Placeholder 2">
            <a:extLst>
              <a:ext uri="{FF2B5EF4-FFF2-40B4-BE49-F238E27FC236}">
                <a16:creationId xmlns:a16="http://schemas.microsoft.com/office/drawing/2014/main" id="{98A2B4F2-C89B-C344-A03B-58164B0C8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8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Simple encryption scheme</a:t>
            </a:r>
            <a:endParaRPr lang="en-US" sz="4400" dirty="0"/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38AC6FFB-FD32-C146-AB47-7F7B20F2D6AA}"/>
              </a:ext>
            </a:extLst>
          </p:cNvPr>
          <p:cNvSpPr txBox="1">
            <a:spLocks noChangeArrowheads="1"/>
          </p:cNvSpPr>
          <p:nvPr/>
        </p:nvSpPr>
        <p:spPr>
          <a:xfrm>
            <a:off x="809556" y="1199806"/>
            <a:ext cx="10680078" cy="121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</a:rPr>
              <a:t>substitution cipher: </a:t>
            </a:r>
            <a:r>
              <a:rPr lang="en-US" dirty="0"/>
              <a:t>substituting one thing for another</a:t>
            </a:r>
          </a:p>
          <a:p>
            <a:pPr lvl="1">
              <a:buFont typeface="Wingdings" charset="2"/>
              <a:buChar char="§"/>
            </a:pPr>
            <a:r>
              <a:rPr lang="en-US" sz="2800" dirty="0"/>
              <a:t>monoalphabetic cipher: substitute one letter for another</a:t>
            </a:r>
            <a:endParaRPr lang="en-US" sz="3200" dirty="0"/>
          </a:p>
        </p:txBody>
      </p:sp>
      <p:sp>
        <p:nvSpPr>
          <p:cNvPr id="43" name="Rectangle 4">
            <a:extLst>
              <a:ext uri="{FF2B5EF4-FFF2-40B4-BE49-F238E27FC236}">
                <a16:creationId xmlns:a16="http://schemas.microsoft.com/office/drawing/2014/main" id="{B3412139-8CBB-DD4E-91B7-450CC2CA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304" y="2463180"/>
            <a:ext cx="7203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 abcdefghijklmnopqrstuvwxyz</a:t>
            </a:r>
          </a:p>
        </p:txBody>
      </p:sp>
      <p:sp>
        <p:nvSpPr>
          <p:cNvPr id="44" name="Rectangle 5">
            <a:extLst>
              <a:ext uri="{FF2B5EF4-FFF2-40B4-BE49-F238E27FC236}">
                <a16:creationId xmlns:a16="http://schemas.microsoft.com/office/drawing/2014/main" id="{F6BD0E9A-C7F8-5F4E-AE93-E336351F1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725" y="3242642"/>
            <a:ext cx="7387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 mnbvcxzasdfghjklpoiuytrewq</a:t>
            </a:r>
          </a:p>
        </p:txBody>
      </p:sp>
      <p:sp>
        <p:nvSpPr>
          <p:cNvPr id="45" name="Line 6">
            <a:extLst>
              <a:ext uri="{FF2B5EF4-FFF2-40B4-BE49-F238E27FC236}">
                <a16:creationId xmlns:a16="http://schemas.microsoft.com/office/drawing/2014/main" id="{4A7E4B0C-B805-8D45-B761-B5546DF09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3298" y="2872755"/>
            <a:ext cx="0" cy="4937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" name="Line 7">
            <a:extLst>
              <a:ext uri="{FF2B5EF4-FFF2-40B4-BE49-F238E27FC236}">
                <a16:creationId xmlns:a16="http://schemas.microsoft.com/office/drawing/2014/main" id="{15944278-71E1-604D-A12B-C3FC18367DC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06886" y="2836242"/>
            <a:ext cx="0" cy="4937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" name="Rectangle 8">
            <a:extLst>
              <a:ext uri="{FF2B5EF4-FFF2-40B4-BE49-F238E27FC236}">
                <a16:creationId xmlns:a16="http://schemas.microsoft.com/office/drawing/2014/main" id="{39C5A038-5B82-9445-AEB5-8EB6B0C1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788" y="4014167"/>
            <a:ext cx="62796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bob. i love you. alice</a:t>
            </a:r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id="{80D4BCB1-BB8B-1140-8F2A-FE5981733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146" y="4439617"/>
            <a:ext cx="64643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nkn. s gktc wky. mgsbc</a:t>
            </a:r>
          </a:p>
        </p:txBody>
      </p:sp>
      <p:sp>
        <p:nvSpPr>
          <p:cNvPr id="49" name="Text Box 10">
            <a:extLst>
              <a:ext uri="{FF2B5EF4-FFF2-40B4-BE49-F238E27FC236}">
                <a16:creationId xmlns:a16="http://schemas.microsoft.com/office/drawing/2014/main" id="{9653B653-82E5-3F44-AD23-2BB86DB4F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0623" y="3949080"/>
            <a:ext cx="782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e.g.:</a:t>
            </a:r>
          </a:p>
        </p:txBody>
      </p:sp>
      <p:sp>
        <p:nvSpPr>
          <p:cNvPr id="50" name="Text Box 12">
            <a:extLst>
              <a:ext uri="{FF2B5EF4-FFF2-40B4-BE49-F238E27FC236}">
                <a16:creationId xmlns:a16="http://schemas.microsoft.com/office/drawing/2014/main" id="{3163F96C-C81B-A24C-BA43-B755712B6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2573" y="5279405"/>
            <a:ext cx="954584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-1554163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3200" i="1" dirty="0">
                <a:solidFill>
                  <a:srgbClr val="C00000"/>
                </a:solidFill>
                <a:latin typeface="+mn-lt"/>
              </a:rPr>
              <a:t>Encryption key: </a:t>
            </a:r>
            <a:r>
              <a:rPr lang="en-US" sz="3200" dirty="0">
                <a:latin typeface="+mn-lt"/>
              </a:rPr>
              <a:t>mapping from set of 26 letters</a:t>
            </a:r>
          </a:p>
          <a:p>
            <a:r>
              <a:rPr lang="en-US" sz="3200" dirty="0">
                <a:latin typeface="+mn-lt"/>
              </a:rPr>
              <a:t>                     to set of 26 letters</a:t>
            </a:r>
          </a:p>
        </p:txBody>
      </p:sp>
      <p:pic>
        <p:nvPicPr>
          <p:cNvPr id="51" name="Picture 25" descr="BS00768_[1]">
            <a:extLst>
              <a:ext uri="{FF2B5EF4-FFF2-40B4-BE49-F238E27FC236}">
                <a16:creationId xmlns:a16="http://schemas.microsoft.com/office/drawing/2014/main" id="{59C2FE99-CEC9-D44D-82A0-374E79D85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623461" y="5422280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14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Symmetric key crypto: DES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937BF43-2D44-0746-9CC6-CB87B013203F}"/>
              </a:ext>
            </a:extLst>
          </p:cNvPr>
          <p:cNvSpPr txBox="1">
            <a:spLocks noChangeArrowheads="1"/>
          </p:cNvSpPr>
          <p:nvPr/>
        </p:nvSpPr>
        <p:spPr>
          <a:xfrm>
            <a:off x="910743" y="1233004"/>
            <a:ext cx="11055970" cy="5008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DES: Data Encryption Standard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US encryption standard [NIST 1993]</a:t>
            </a:r>
          </a:p>
          <a:p>
            <a:r>
              <a:rPr lang="en-US" dirty="0"/>
              <a:t>56-bit symmetric key, 64-bit plaintext input</a:t>
            </a:r>
          </a:p>
          <a:p>
            <a:r>
              <a:rPr lang="en-US" dirty="0"/>
              <a:t>block cipher with cipher block chaining</a:t>
            </a:r>
          </a:p>
          <a:p>
            <a:r>
              <a:rPr lang="en-US" dirty="0"/>
              <a:t>how secure is DES?</a:t>
            </a:r>
          </a:p>
          <a:p>
            <a:pPr lvl="1"/>
            <a:r>
              <a:rPr lang="en-US" sz="2800" dirty="0"/>
              <a:t>DES Challenge: 56-bit-key-encrypted phrase </a:t>
            </a:r>
            <a:r>
              <a:rPr lang="en-US" sz="2800" dirty="0" smtClean="0"/>
              <a:t>can be </a:t>
            </a:r>
            <a:r>
              <a:rPr lang="en-US" sz="2800" dirty="0"/>
              <a:t>decrypted (brute force) in less than a day</a:t>
            </a:r>
          </a:p>
          <a:p>
            <a:pPr lvl="1"/>
            <a:r>
              <a:rPr lang="en-US" sz="2800" dirty="0"/>
              <a:t>no known good analytic attack</a:t>
            </a:r>
          </a:p>
          <a:p>
            <a:r>
              <a:rPr lang="en-US" dirty="0"/>
              <a:t>making DES more secure:</a:t>
            </a:r>
          </a:p>
          <a:p>
            <a:pPr lvl="1"/>
            <a:r>
              <a:rPr lang="en-US" sz="2800" dirty="0"/>
              <a:t>3DES: encrypt 3 times with 3 different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01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1: roadmap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 fontScale="92500"/>
          </a:bodyPr>
          <a:lstStyle/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Internet?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protocol?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edge: hosts, access network, physical media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core: packet/circuit switching, internet structure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Performance: loss, delay, </a:t>
            </a: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throughput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 layers, service models</a:t>
            </a:r>
          </a:p>
          <a:p>
            <a:pPr marL="403225" indent="-285750" eaLnBrk="1" hangingPunct="1">
              <a:spcBef>
                <a:spcPts val="800"/>
              </a:spcBef>
              <a:buClr>
                <a:srgbClr val="0000A8"/>
              </a:buClr>
            </a:pPr>
            <a:r>
              <a:rPr lang="en-US" alt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Security in Computer Network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History</a:t>
            </a:r>
            <a:endParaRPr lang="en-US" altLang="en-US" sz="3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pic>
        <p:nvPicPr>
          <p:cNvPr id="7" name="Picture 6" descr="Kurose&amp;Ross 8th ed cover picture">
            <a:extLst>
              <a:ext uri="{FF2B5EF4-FFF2-40B4-BE49-F238E27FC236}">
                <a16:creationId xmlns:a16="http://schemas.microsoft.com/office/drawing/2014/main" id="{6FFC501E-6C14-2746-BB7D-C39018112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3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AES: Advanced Encryption Standard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D667AF7-BF48-5243-985F-E9DDCE1AFF39}"/>
              </a:ext>
            </a:extLst>
          </p:cNvPr>
          <p:cNvSpPr txBox="1">
            <a:spLocks noChangeArrowheads="1"/>
          </p:cNvSpPr>
          <p:nvPr/>
        </p:nvSpPr>
        <p:spPr>
          <a:xfrm>
            <a:off x="851452" y="1524000"/>
            <a:ext cx="1067793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symmetric-key NIST standard, replaced DES (Nov 2001)</a:t>
            </a:r>
          </a:p>
          <a:p>
            <a:r>
              <a:rPr lang="en-US" sz="3200" dirty="0"/>
              <a:t>processes data in 128 bit blocks</a:t>
            </a:r>
          </a:p>
          <a:p>
            <a:r>
              <a:rPr lang="en-US" sz="3200" dirty="0"/>
              <a:t>128, 192, or 256 bit keys</a:t>
            </a:r>
          </a:p>
          <a:p>
            <a:r>
              <a:rPr lang="en-US" sz="3200" dirty="0"/>
              <a:t>brute force decryption (try each key) taking 1 sec on DES, takes 149 trillion years for AES</a:t>
            </a:r>
          </a:p>
        </p:txBody>
      </p:sp>
    </p:spTree>
    <p:extLst>
      <p:ext uri="{BB962C8B-B14F-4D97-AF65-F5344CB8AC3E}">
        <p14:creationId xmlns:p14="http://schemas.microsoft.com/office/powerpoint/2010/main" val="365971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Breaking an encryption scheme</a:t>
            </a:r>
            <a:endParaRPr lang="en-US" sz="4400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B9FFFFE1-D802-1748-BFAC-D0920ABBEBAF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586949"/>
            <a:ext cx="500600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</a:rPr>
              <a:t>cipher-text only attack: </a:t>
            </a:r>
            <a:r>
              <a:rPr lang="en-US" sz="3200" dirty="0"/>
              <a:t>Trudy has ciphertext she can analyze</a:t>
            </a:r>
          </a:p>
          <a:p>
            <a:r>
              <a:rPr lang="en-US" sz="3200" dirty="0">
                <a:solidFill>
                  <a:srgbClr val="C00000"/>
                </a:solidFill>
              </a:rPr>
              <a:t>two approaches:</a:t>
            </a:r>
          </a:p>
          <a:p>
            <a:pPr lvl="1"/>
            <a:r>
              <a:rPr lang="en-US" sz="3200" dirty="0"/>
              <a:t>brute force: search through all </a:t>
            </a:r>
            <a:r>
              <a:rPr lang="en-US" sz="2800" dirty="0"/>
              <a:t>keys </a:t>
            </a:r>
          </a:p>
          <a:p>
            <a:pPr lvl="1"/>
            <a:r>
              <a:rPr lang="en-US" sz="2800" dirty="0"/>
              <a:t>statistical analysis</a:t>
            </a:r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id="{42A404FF-A272-674C-BE1D-A2017B786F34}"/>
              </a:ext>
            </a:extLst>
          </p:cNvPr>
          <p:cNvSpPr txBox="1">
            <a:spLocks noChangeArrowheads="1"/>
          </p:cNvSpPr>
          <p:nvPr/>
        </p:nvSpPr>
        <p:spPr>
          <a:xfrm>
            <a:off x="6374295" y="1586950"/>
            <a:ext cx="5181601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</a:rPr>
              <a:t>known-plaintext attack: </a:t>
            </a:r>
            <a:r>
              <a:rPr lang="en-US" sz="3200" dirty="0"/>
              <a:t>Trudy has plaintext corresponding to ciphertext</a:t>
            </a:r>
          </a:p>
          <a:p>
            <a:pPr lvl="1"/>
            <a:r>
              <a:rPr lang="en-US" sz="2800" i="1" dirty="0"/>
              <a:t>e.g., </a:t>
            </a:r>
            <a:r>
              <a:rPr lang="en-US" sz="2800" dirty="0"/>
              <a:t>in monoalphabetic cipher, Trudy determines pairings for a,l,i,c,e,b,o,</a:t>
            </a:r>
          </a:p>
          <a:p>
            <a:r>
              <a:rPr lang="en-US" sz="3200" dirty="0">
                <a:solidFill>
                  <a:srgbClr val="C00000"/>
                </a:solidFill>
              </a:rPr>
              <a:t>chosen-plaintext attack: </a:t>
            </a:r>
            <a:r>
              <a:rPr lang="en-US" sz="3200" dirty="0"/>
              <a:t>Trudy can get ciphertext for chosen plaintext</a:t>
            </a:r>
          </a:p>
          <a:p>
            <a:pPr>
              <a:buFont typeface="Wingdings" charset="0"/>
              <a:buNone/>
            </a:pPr>
            <a:endParaRPr lang="en-US" dirty="0"/>
          </a:p>
        </p:txBody>
      </p:sp>
      <p:sp>
        <p:nvSpPr>
          <p:cNvPr id="37" name="Slide Number Placeholder 2">
            <a:extLst>
              <a:ext uri="{FF2B5EF4-FFF2-40B4-BE49-F238E27FC236}">
                <a16:creationId xmlns:a16="http://schemas.microsoft.com/office/drawing/2014/main" id="{EA96C7A9-2CD0-BA4E-803F-B253CD6DE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</a:t>
            </a:r>
            <a:r>
              <a:rPr lang="en-US" dirty="0" smtClean="0"/>
              <a:t>1- 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3000" dirty="0"/>
              <a:t>Key distribution problem: Sending a key directly over the communication channel is a convenient way for key distribution</a:t>
            </a:r>
          </a:p>
          <a:p>
            <a:pPr lvl="1"/>
            <a:r>
              <a:rPr lang="en-GB" sz="3000" dirty="0"/>
              <a:t>However, symmetric key cryptosystem requires a secure channel</a:t>
            </a:r>
          </a:p>
          <a:p>
            <a:r>
              <a:rPr lang="en-GB" sz="3000" dirty="0"/>
              <a:t>Dealing with large number of keys (manageability of keys)</a:t>
            </a:r>
          </a:p>
          <a:p>
            <a:pPr lvl="1"/>
            <a:r>
              <a:rPr lang="en-GB" sz="3000" dirty="0"/>
              <a:t>If each pair of users needs a separate pair of keys in a network with n users, then there will be  </a:t>
            </a:r>
            <a:r>
              <a:rPr lang="en-GB" sz="3000" u="sng" dirty="0"/>
              <a:t>n ( n-1 )  </a:t>
            </a:r>
            <a:r>
              <a:rPr lang="en-GB" sz="3000" dirty="0"/>
              <a:t>keys									            2</a:t>
            </a:r>
          </a:p>
          <a:p>
            <a:pPr lvl="1"/>
            <a:r>
              <a:rPr lang="en-GB" sz="3000" dirty="0"/>
              <a:t>Each user needs to store (n- 1) keys securely</a:t>
            </a:r>
          </a:p>
          <a:p>
            <a:pPr lvl="1"/>
            <a:r>
              <a:rPr lang="en-GB" sz="3000" dirty="0"/>
              <a:t>Some smarter approaches are used but they have single point of failure </a:t>
            </a:r>
          </a:p>
          <a:p>
            <a:r>
              <a:rPr lang="en-GB" sz="3000" dirty="0"/>
              <a:t>No protection against cheating by users (e.g., Alice or Bob)</a:t>
            </a:r>
          </a:p>
          <a:p>
            <a:pPr lvl="1"/>
            <a:r>
              <a:rPr lang="en-GB" sz="3000" dirty="0"/>
              <a:t>Non-repudiation is not possible </a:t>
            </a:r>
          </a:p>
          <a:p>
            <a:r>
              <a:rPr lang="en-GB" sz="3000" dirty="0"/>
              <a:t>Hard to prove authenticity, and dictionary attacks due to static keys 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symmetric key cryptography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Security : 1-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99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Public Key Cryptography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</a:t>
            </a:r>
            <a:r>
              <a:rPr lang="en-US" dirty="0" smtClean="0"/>
              <a:t>1- 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2F46A-C2D7-5E49-984A-D460665213E2}"/>
              </a:ext>
            </a:extLst>
          </p:cNvPr>
          <p:cNvSpPr txBox="1">
            <a:spLocks noChangeArrowheads="1"/>
          </p:cNvSpPr>
          <p:nvPr/>
        </p:nvSpPr>
        <p:spPr>
          <a:xfrm>
            <a:off x="889070" y="1614418"/>
            <a:ext cx="4491314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symmetric key crypto:</a:t>
            </a:r>
          </a:p>
          <a:p>
            <a:r>
              <a:rPr lang="en-US" dirty="0"/>
              <a:t>requires sender, receiver know shared secret key</a:t>
            </a:r>
          </a:p>
          <a:p>
            <a:r>
              <a:rPr lang="en-US" dirty="0"/>
              <a:t>Q: how to agree on key in first place (particularly if never “</a:t>
            </a:r>
            <a:r>
              <a:rPr lang="en-US" altLang="ja-JP" dirty="0"/>
              <a:t>met”)?</a:t>
            </a:r>
          </a:p>
          <a:p>
            <a:endParaRPr lang="en-US" sz="2400" dirty="0">
              <a:latin typeface="Gill Sans MT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90F077-6365-434B-92DA-B7BC950B9B38}"/>
              </a:ext>
            </a:extLst>
          </p:cNvPr>
          <p:cNvGrpSpPr>
            <a:grpSpLocks/>
          </p:cNvGrpSpPr>
          <p:nvPr/>
        </p:nvGrpSpPr>
        <p:grpSpPr bwMode="auto">
          <a:xfrm>
            <a:off x="5971277" y="1520105"/>
            <a:ext cx="4935261" cy="4235170"/>
            <a:chOff x="4354280" y="1621875"/>
            <a:chExt cx="4934985" cy="4234639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5ED939E3-371E-0442-85E2-498E64702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280" y="1926771"/>
              <a:ext cx="4934985" cy="39297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91C2D504-3A54-3C4D-809A-D37AD4FB5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8457" y="1665514"/>
              <a:ext cx="3528425" cy="5007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DCF795C7-4649-A34D-90C2-E8F51820F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1512" y="1621875"/>
              <a:ext cx="4664503" cy="719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r>
                <a:rPr lang="en-US" sz="3200" dirty="0">
                  <a:solidFill>
                    <a:srgbClr val="C00000"/>
                  </a:solidFill>
                </a:rPr>
                <a:t>public key crypto</a:t>
              </a:r>
            </a:p>
            <a:p>
              <a:pPr marL="277813" indent="-277813">
                <a:spcBef>
                  <a:spcPct val="20000"/>
                </a:spcBef>
                <a:buClr>
                  <a:schemeClr val="accent2"/>
                </a:buClr>
                <a:buSzPct val="100000"/>
                <a:buFont typeface="Wingdings" charset="2"/>
                <a:buChar char="§"/>
              </a:pPr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1BD70911-26B3-7644-9304-E1027136A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623" y="2284400"/>
              <a:ext cx="4664503" cy="3356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409575" indent="-23812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800" i="1" dirty="0"/>
                <a:t>radically </a:t>
              </a:r>
              <a:r>
                <a:rPr lang="en-US" sz="2800" dirty="0"/>
                <a:t>different approach [Diffie-Hellman76, RSA78]</a:t>
              </a:r>
            </a:p>
            <a:p>
              <a:pPr marL="409575" indent="-23812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800" dirty="0"/>
                <a:t>sender, receiver do </a:t>
              </a:r>
              <a:r>
                <a:rPr lang="en-US" sz="2800" i="1" dirty="0">
                  <a:solidFill>
                    <a:srgbClr val="000099"/>
                  </a:solidFill>
                </a:rPr>
                <a:t>not</a:t>
              </a:r>
              <a:r>
                <a:rPr lang="en-US" sz="2800" dirty="0"/>
                <a:t> share secret key</a:t>
              </a:r>
            </a:p>
            <a:p>
              <a:pPr marL="409575" indent="-23812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800" i="1" dirty="0">
                  <a:solidFill>
                    <a:srgbClr val="000099"/>
                  </a:solidFill>
                </a:rPr>
                <a:t>public</a:t>
              </a:r>
              <a:r>
                <a:rPr lang="en-US" sz="2800" i="1" dirty="0">
                  <a:solidFill>
                    <a:schemeClr val="accent2"/>
                  </a:solidFill>
                </a:rPr>
                <a:t> </a:t>
              </a:r>
              <a:r>
                <a:rPr lang="en-US" sz="2800" dirty="0"/>
                <a:t>encryption key </a:t>
              </a:r>
              <a:r>
                <a:rPr lang="en-US" sz="2800" i="1" dirty="0">
                  <a:solidFill>
                    <a:schemeClr val="accent2"/>
                  </a:solidFill>
                </a:rPr>
                <a:t> </a:t>
              </a:r>
              <a:r>
                <a:rPr lang="en-US" sz="2800" dirty="0"/>
                <a:t>known to</a:t>
              </a:r>
              <a:r>
                <a:rPr lang="en-US" sz="2800" i="1" dirty="0">
                  <a:solidFill>
                    <a:schemeClr val="accent2"/>
                  </a:solidFill>
                </a:rPr>
                <a:t> </a:t>
              </a:r>
              <a:r>
                <a:rPr lang="en-US" sz="2800" i="1" dirty="0">
                  <a:solidFill>
                    <a:srgbClr val="000099"/>
                  </a:solidFill>
                </a:rPr>
                <a:t>all</a:t>
              </a:r>
            </a:p>
            <a:p>
              <a:pPr marL="409575" indent="-23812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800" i="1" dirty="0">
                  <a:solidFill>
                    <a:srgbClr val="000099"/>
                  </a:solidFill>
                </a:rPr>
                <a:t>private</a:t>
              </a:r>
              <a:r>
                <a:rPr lang="en-US" sz="2800" dirty="0"/>
                <a:t> decryption key known only to receiver</a:t>
              </a:r>
              <a:endParaRPr lang="en-US" sz="3200" dirty="0"/>
            </a:p>
            <a:p>
              <a:pPr marL="277813" indent="-277813">
                <a:spcBef>
                  <a:spcPct val="20000"/>
                </a:spcBef>
                <a:buClr>
                  <a:schemeClr val="accent2"/>
                </a:buClr>
                <a:buSzPct val="100000"/>
                <a:buFont typeface="Wingdings" charset="2"/>
                <a:buChar char="§"/>
              </a:pPr>
              <a:endParaRPr lang="en-US" sz="2800" dirty="0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47F25EB4-710A-844A-BC86-13A5F562B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644" y="0"/>
            <a:ext cx="4744730" cy="41753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08185" y="6564923"/>
            <a:ext cx="711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https://gomindsight.com/insights/blog/what-are-the-7-layers-of-security/</a:t>
            </a:r>
          </a:p>
        </p:txBody>
      </p:sp>
    </p:spTree>
    <p:extLst>
      <p:ext uri="{BB962C8B-B14F-4D97-AF65-F5344CB8AC3E}">
        <p14:creationId xmlns:p14="http://schemas.microsoft.com/office/powerpoint/2010/main" val="83365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Public Key Cryptography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</a:t>
            </a:r>
            <a:r>
              <a:rPr lang="en-US" dirty="0" smtClean="0"/>
              <a:t>1- 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9" name="Picture 5" descr="Alice">
            <a:extLst>
              <a:ext uri="{FF2B5EF4-FFF2-40B4-BE49-F238E27FC236}">
                <a16:creationId xmlns:a16="http://schemas.microsoft.com/office/drawing/2014/main" id="{DA4FFCE3-3AE4-544C-8D5B-C3BA43672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539" y="2922312"/>
            <a:ext cx="51117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12" descr="Bob">
            <a:extLst>
              <a:ext uri="{FF2B5EF4-FFF2-40B4-BE49-F238E27FC236}">
                <a16:creationId xmlns:a16="http://schemas.microsoft.com/office/drawing/2014/main" id="{C0216B91-AA56-D447-82C5-145B19963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291" y="2939774"/>
            <a:ext cx="6651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4" name="Group 29">
            <a:extLst>
              <a:ext uri="{FF2B5EF4-FFF2-40B4-BE49-F238E27FC236}">
                <a16:creationId xmlns:a16="http://schemas.microsoft.com/office/drawing/2014/main" id="{7BD7980D-FCF0-3C4A-93D5-EAE9F1C3020E}"/>
              </a:ext>
            </a:extLst>
          </p:cNvPr>
          <p:cNvGrpSpPr>
            <a:grpSpLocks/>
          </p:cNvGrpSpPr>
          <p:nvPr/>
        </p:nvGrpSpPr>
        <p:grpSpPr bwMode="auto">
          <a:xfrm>
            <a:off x="8642834" y="4080981"/>
            <a:ext cx="1885950" cy="636588"/>
            <a:chOff x="2413" y="3394"/>
            <a:chExt cx="1188" cy="401"/>
          </a:xfrm>
        </p:grpSpPr>
        <p:sp>
          <p:nvSpPr>
            <p:cNvPr id="75" name="Text Box 30">
              <a:extLst>
                <a:ext uri="{FF2B5EF4-FFF2-40B4-BE49-F238E27FC236}">
                  <a16:creationId xmlns:a16="http://schemas.microsoft.com/office/drawing/2014/main" id="{E2514AB3-88CA-4541-9CE9-713B944F4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3" y="3434"/>
              <a:ext cx="1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 = K  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76" name="Text Box 31">
              <a:extLst>
                <a:ext uri="{FF2B5EF4-FFF2-40B4-BE49-F238E27FC236}">
                  <a16:creationId xmlns:a16="http://schemas.microsoft.com/office/drawing/2014/main" id="{4153A745-501E-0545-A470-D433A0EAE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0" y="3582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77" name="Text Box 32">
              <a:extLst>
                <a:ext uri="{FF2B5EF4-FFF2-40B4-BE49-F238E27FC236}">
                  <a16:creationId xmlns:a16="http://schemas.microsoft.com/office/drawing/2014/main" id="{5A82004A-529C-F540-B693-874631623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2" y="3400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78" name="Text Box 33">
              <a:extLst>
                <a:ext uri="{FF2B5EF4-FFF2-40B4-BE49-F238E27FC236}">
                  <a16:creationId xmlns:a16="http://schemas.microsoft.com/office/drawing/2014/main" id="{FC50E53E-9F9B-654F-9FA8-ECCEF77A7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9" y="3570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79" name="Text Box 34">
              <a:extLst>
                <a:ext uri="{FF2B5EF4-FFF2-40B4-BE49-F238E27FC236}">
                  <a16:creationId xmlns:a16="http://schemas.microsoft.com/office/drawing/2014/main" id="{EDF2B244-5719-2F45-A42A-402B66223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3394"/>
              <a:ext cx="1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83" name="Text Box 6">
            <a:extLst>
              <a:ext uri="{FF2B5EF4-FFF2-40B4-BE49-F238E27FC236}">
                <a16:creationId xmlns:a16="http://schemas.microsoft.com/office/drawing/2014/main" id="{6CC01E21-09EC-DC40-8599-EEA1BC508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2043" y="3584964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sp>
        <p:nvSpPr>
          <p:cNvPr id="84" name="Rectangle 13">
            <a:extLst>
              <a:ext uri="{FF2B5EF4-FFF2-40B4-BE49-F238E27FC236}">
                <a16:creationId xmlns:a16="http://schemas.microsoft.com/office/drawing/2014/main" id="{889B7A33-37EE-4D46-B817-164D2D6B6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891" y="3632411"/>
            <a:ext cx="1433513" cy="86042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85" name="Text Box 14">
            <a:extLst>
              <a:ext uri="{FF2B5EF4-FFF2-40B4-BE49-F238E27FC236}">
                <a16:creationId xmlns:a16="http://schemas.microsoft.com/office/drawing/2014/main" id="{ECBBD5A2-07AE-1344-92CC-97064DC6F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9216" y="3700674"/>
            <a:ext cx="15367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encryption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sp>
        <p:nvSpPr>
          <p:cNvPr id="86" name="Rectangle 15">
            <a:extLst>
              <a:ext uri="{FF2B5EF4-FFF2-40B4-BE49-F238E27FC236}">
                <a16:creationId xmlns:a16="http://schemas.microsoft.com/office/drawing/2014/main" id="{60AEB48B-8CF1-8E42-A0B2-02C05B89B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628" y="3646699"/>
            <a:ext cx="1460500" cy="85407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87" name="Text Box 16">
            <a:extLst>
              <a:ext uri="{FF2B5EF4-FFF2-40B4-BE49-F238E27FC236}">
                <a16:creationId xmlns:a16="http://schemas.microsoft.com/office/drawing/2014/main" id="{638D795E-2C6D-CB48-9019-7A6554CD3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4603" y="3711786"/>
            <a:ext cx="1604963" cy="757238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decryption 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426637B-377D-7B4D-99F1-F721A3FF4606}"/>
              </a:ext>
            </a:extLst>
          </p:cNvPr>
          <p:cNvCxnSpPr/>
          <p:nvPr/>
        </p:nvCxnSpPr>
        <p:spPr>
          <a:xfrm>
            <a:off x="2213570" y="4085002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108EBEE-85B2-AD4A-ACE2-254B3FCAB316}"/>
              </a:ext>
            </a:extLst>
          </p:cNvPr>
          <p:cNvCxnSpPr/>
          <p:nvPr/>
        </p:nvCxnSpPr>
        <p:spPr>
          <a:xfrm>
            <a:off x="8488474" y="4065124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AA03BC1-BA79-2B42-9CE7-DBF51217C896}"/>
              </a:ext>
            </a:extLst>
          </p:cNvPr>
          <p:cNvCxnSpPr>
            <a:cxnSpLocks/>
          </p:cNvCxnSpPr>
          <p:nvPr/>
        </p:nvCxnSpPr>
        <p:spPr>
          <a:xfrm>
            <a:off x="4683168" y="4030613"/>
            <a:ext cx="21729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0A1163E-E166-654E-B7B1-EF42611270BE}"/>
              </a:ext>
            </a:extLst>
          </p:cNvPr>
          <p:cNvGrpSpPr/>
          <p:nvPr/>
        </p:nvGrpSpPr>
        <p:grpSpPr>
          <a:xfrm>
            <a:off x="4967149" y="3589893"/>
            <a:ext cx="1455738" cy="1044298"/>
            <a:chOff x="4967149" y="3589893"/>
            <a:chExt cx="1455738" cy="1044298"/>
          </a:xfrm>
        </p:grpSpPr>
        <p:grpSp>
          <p:nvGrpSpPr>
            <p:cNvPr id="62" name="Group 17">
              <a:extLst>
                <a:ext uri="{FF2B5EF4-FFF2-40B4-BE49-F238E27FC236}">
                  <a16:creationId xmlns:a16="http://schemas.microsoft.com/office/drawing/2014/main" id="{BF5A27BD-7C5D-CD46-AACC-04980CD415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66429" y="4016653"/>
              <a:ext cx="876300" cy="617538"/>
              <a:chOff x="2351" y="2077"/>
              <a:chExt cx="552" cy="389"/>
            </a:xfrm>
          </p:grpSpPr>
          <p:sp>
            <p:nvSpPr>
              <p:cNvPr id="63" name="Text Box 18">
                <a:extLst>
                  <a:ext uri="{FF2B5EF4-FFF2-40B4-BE49-F238E27FC236}">
                    <a16:creationId xmlns:a16="http://schemas.microsoft.com/office/drawing/2014/main" id="{6A92BBF9-E8F3-DF4A-ADAE-98CEF3966B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1" y="2132"/>
                <a:ext cx="5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 (m)</a:t>
                </a:r>
              </a:p>
            </p:txBody>
          </p:sp>
          <p:sp>
            <p:nvSpPr>
              <p:cNvPr id="64" name="Text Box 19">
                <a:extLst>
                  <a:ext uri="{FF2B5EF4-FFF2-40B4-BE49-F238E27FC236}">
                    <a16:creationId xmlns:a16="http://schemas.microsoft.com/office/drawing/2014/main" id="{3E5AC652-46D8-0349-9928-222C0A8437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3" y="2253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5" name="Text Box 20">
                <a:extLst>
                  <a:ext uri="{FF2B5EF4-FFF2-40B4-BE49-F238E27FC236}">
                    <a16:creationId xmlns:a16="http://schemas.microsoft.com/office/drawing/2014/main" id="{D038288E-5776-3D44-97D8-AA1FCEB5AE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8" y="2077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1" name="Text Box 7">
              <a:extLst>
                <a:ext uri="{FF2B5EF4-FFF2-40B4-BE49-F238E27FC236}">
                  <a16:creationId xmlns:a16="http://schemas.microsoft.com/office/drawing/2014/main" id="{D5A73CC5-A226-834C-9D98-B404C12AF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149" y="3589893"/>
              <a:ext cx="1455738" cy="46196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ciphertext</a:t>
              </a:r>
            </a:p>
          </p:txBody>
        </p:sp>
      </p:grpSp>
      <p:sp>
        <p:nvSpPr>
          <p:cNvPr id="94" name="Text Box 3">
            <a:extLst>
              <a:ext uri="{FF2B5EF4-FFF2-40B4-BE49-F238E27FC236}">
                <a16:creationId xmlns:a16="http://schemas.microsoft.com/office/drawing/2014/main" id="{A06E7808-C2D2-D044-B709-E24B5275C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224" y="3626817"/>
            <a:ext cx="1661032" cy="83099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plaintext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message, m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1E97B71-D008-454C-9F25-22FF4C7E0BB4}"/>
              </a:ext>
            </a:extLst>
          </p:cNvPr>
          <p:cNvGrpSpPr/>
          <p:nvPr/>
        </p:nvGrpSpPr>
        <p:grpSpPr>
          <a:xfrm>
            <a:off x="4104379" y="1485072"/>
            <a:ext cx="6487083" cy="2066511"/>
            <a:chOff x="4104379" y="1485072"/>
            <a:chExt cx="6487083" cy="2066511"/>
          </a:xfrm>
        </p:grpSpPr>
        <p:pic>
          <p:nvPicPr>
            <p:cNvPr id="60" name="Picture 15" descr="BS00768_[1]">
              <a:extLst>
                <a:ext uri="{FF2B5EF4-FFF2-40B4-BE49-F238E27FC236}">
                  <a16:creationId xmlns:a16="http://schemas.microsoft.com/office/drawing/2014/main" id="{2560A757-A38F-AC4E-B091-353015A35D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6934543" y="1680887"/>
              <a:ext cx="458787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 Box 21">
              <a:extLst>
                <a:ext uri="{FF2B5EF4-FFF2-40B4-BE49-F238E27FC236}">
                  <a16:creationId xmlns:a16="http://schemas.microsoft.com/office/drawing/2014/main" id="{50806497-41D8-2E4E-B50D-F7BB60F0F4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4926" y="1585085"/>
              <a:ext cx="4254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67" name="Text Box 22">
              <a:extLst>
                <a:ext uri="{FF2B5EF4-FFF2-40B4-BE49-F238E27FC236}">
                  <a16:creationId xmlns:a16="http://schemas.microsoft.com/office/drawing/2014/main" id="{CE859CC3-670B-FC49-A3AF-C82F3C2E7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9389" y="1764472"/>
              <a:ext cx="32226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8" name="Text Box 23">
              <a:extLst>
                <a:ext uri="{FF2B5EF4-FFF2-40B4-BE49-F238E27FC236}">
                  <a16:creationId xmlns:a16="http://schemas.microsoft.com/office/drawing/2014/main" id="{598ECE34-7F25-8C4E-BDB3-B5BFD35BB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7326" y="1485072"/>
              <a:ext cx="3048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45947757-0EAA-384F-AF69-755E3F48343B}"/>
                </a:ext>
              </a:extLst>
            </p:cNvPr>
            <p:cNvGrpSpPr/>
            <p:nvPr/>
          </p:nvGrpSpPr>
          <p:grpSpPr>
            <a:xfrm>
              <a:off x="4104379" y="1524760"/>
              <a:ext cx="6487083" cy="2026823"/>
              <a:chOff x="4104379" y="1524760"/>
              <a:chExt cx="6487083" cy="2026823"/>
            </a:xfrm>
          </p:grpSpPr>
          <p:sp>
            <p:nvSpPr>
              <p:cNvPr id="56" name="Text Box 11">
                <a:extLst>
                  <a:ext uri="{FF2B5EF4-FFF2-40B4-BE49-F238E27FC236}">
                    <a16:creationId xmlns:a16="http://schemas.microsoft.com/office/drawing/2014/main" id="{EC4974E1-78D0-CA46-A1E0-4780A77AB3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55026" y="1524760"/>
                <a:ext cx="2736436" cy="4616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Bob</a:t>
                </a:r>
                <a:r>
                  <a:rPr lang="en-US" sz="2400" kern="0" dirty="0">
                    <a:solidFill>
                      <a:srgbClr val="000000"/>
                    </a:solidFill>
                    <a:latin typeface="+mn-lt"/>
                    <a:cs typeface="Arial" charset="0"/>
                  </a:rPr>
                  <a:t>’</a:t>
                </a:r>
                <a:r>
                  <a:rPr kumimoji="0" lang="en-US" altLang="ja-JP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s </a:t>
                </a:r>
                <a:r>
                  <a:rPr kumimoji="0" lang="en-US" altLang="ja-JP" sz="2400" b="0" i="1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public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 key </a:t>
                </a:r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70DAC614-E588-2544-93E7-C7BF64B0D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5146" y="1800985"/>
                <a:ext cx="19532" cy="17505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71B6B11D-ECAA-4143-AB7E-D47E640789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04379" y="1804781"/>
                <a:ext cx="265423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1CBC244-80B9-8045-8AAB-052208AAFCAF}"/>
              </a:ext>
            </a:extLst>
          </p:cNvPr>
          <p:cNvGrpSpPr/>
          <p:nvPr/>
        </p:nvGrpSpPr>
        <p:grpSpPr>
          <a:xfrm>
            <a:off x="6971125" y="2188335"/>
            <a:ext cx="4120946" cy="1363247"/>
            <a:chOff x="6971125" y="2188335"/>
            <a:chExt cx="4120946" cy="1363247"/>
          </a:xfrm>
        </p:grpSpPr>
        <p:sp>
          <p:nvSpPr>
            <p:cNvPr id="69" name="Text Box 24">
              <a:extLst>
                <a:ext uri="{FF2B5EF4-FFF2-40B4-BE49-F238E27FC236}">
                  <a16:creationId xmlns:a16="http://schemas.microsoft.com/office/drawing/2014/main" id="{10A72390-FCE4-7743-B879-430BA64CF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8387" y="2202622"/>
              <a:ext cx="3163684" cy="4616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Bob</a:t>
              </a:r>
              <a:r>
                <a:rPr kumimoji="0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’s </a:t>
              </a:r>
              <a:r>
                <a:rPr kumimoji="0" lang="en-US" altLang="ja-JP" sz="2400" b="0" i="1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private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 key </a:t>
              </a:r>
            </a:p>
          </p:txBody>
        </p:sp>
        <p:pic>
          <p:nvPicPr>
            <p:cNvPr id="70" name="Picture 25" descr="BS00768_[1]">
              <a:extLst>
                <a:ext uri="{FF2B5EF4-FFF2-40B4-BE49-F238E27FC236}">
                  <a16:creationId xmlns:a16="http://schemas.microsoft.com/office/drawing/2014/main" id="{E5AF231D-A446-4C40-90CA-324AE831D6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6971125" y="2340735"/>
              <a:ext cx="542925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Text Box 26">
              <a:extLst>
                <a:ext uri="{FF2B5EF4-FFF2-40B4-BE49-F238E27FC236}">
                  <a16:creationId xmlns:a16="http://schemas.microsoft.com/office/drawing/2014/main" id="{1FAC5085-46DD-834E-AC5E-9F54BBD89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0712" y="2275647"/>
              <a:ext cx="4254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72" name="Text Box 27">
              <a:extLst>
                <a:ext uri="{FF2B5EF4-FFF2-40B4-BE49-F238E27FC236}">
                  <a16:creationId xmlns:a16="http://schemas.microsoft.com/office/drawing/2014/main" id="{B741F65D-D85A-BA44-A0EC-45B50137B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8187" y="2467735"/>
              <a:ext cx="322262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73" name="Text Box 28">
              <a:extLst>
                <a:ext uri="{FF2B5EF4-FFF2-40B4-BE49-F238E27FC236}">
                  <a16:creationId xmlns:a16="http://schemas.microsoft.com/office/drawing/2014/main" id="{B9C2DED2-A012-704E-B1B5-9CEE4CCC6A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2012" y="2188335"/>
              <a:ext cx="2524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633644F-66D9-7E4F-AA09-88F31F1C5629}"/>
                </a:ext>
              </a:extLst>
            </p:cNvPr>
            <p:cNvCxnSpPr>
              <a:cxnSpLocks/>
            </p:cNvCxnSpPr>
            <p:nvPr/>
          </p:nvCxnSpPr>
          <p:spPr>
            <a:xfrm>
              <a:off x="7075344" y="2729947"/>
              <a:ext cx="0" cy="82163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B885D9E5-7152-6747-B8FD-477ED3BBE526}"/>
              </a:ext>
            </a:extLst>
          </p:cNvPr>
          <p:cNvSpPr txBox="1"/>
          <p:nvPr/>
        </p:nvSpPr>
        <p:spPr>
          <a:xfrm>
            <a:off x="914400" y="4942583"/>
            <a:ext cx="113968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C00000"/>
                </a:solidFill>
              </a:rPr>
              <a:t>Wow</a:t>
            </a:r>
            <a:r>
              <a:rPr lang="en-US" sz="2800" dirty="0"/>
              <a:t> - public key cryptography revolutionized 2000-year-old (previously only symmetric key) cryptography!</a:t>
            </a:r>
          </a:p>
          <a:p>
            <a:pPr marL="457200" indent="-219075">
              <a:buClr>
                <a:srgbClr val="0012A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similar ideas emerged at roughly same time, independently in US and UK (classified)</a:t>
            </a:r>
          </a:p>
        </p:txBody>
      </p:sp>
    </p:spTree>
    <p:extLst>
      <p:ext uri="{BB962C8B-B14F-4D97-AF65-F5344CB8AC3E}">
        <p14:creationId xmlns:p14="http://schemas.microsoft.com/office/powerpoint/2010/main" val="6129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Public key encryption algorithms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</a:t>
            </a:r>
            <a:r>
              <a:rPr lang="en-US" dirty="0" smtClean="0"/>
              <a:t>1- 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4" name="Text Box 11">
            <a:extLst>
              <a:ext uri="{FF2B5EF4-FFF2-40B4-BE49-F238E27FC236}">
                <a16:creationId xmlns:a16="http://schemas.microsoft.com/office/drawing/2014/main" id="{68E03A47-9B3A-794E-BFF5-44DDE4859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892" y="1419225"/>
            <a:ext cx="25473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latin typeface="+mn-lt"/>
                <a:cs typeface="Arial" charset="0"/>
              </a:rPr>
              <a:t>requirements:</a:t>
            </a:r>
            <a:endParaRPr lang="en-US" sz="2800" dirty="0">
              <a:latin typeface="+mn-lt"/>
              <a:cs typeface="Arial" charset="0"/>
            </a:endParaRPr>
          </a:p>
        </p:txBody>
      </p:sp>
      <p:sp>
        <p:nvSpPr>
          <p:cNvPr id="81" name="Text Box 18">
            <a:extLst>
              <a:ext uri="{FF2B5EF4-FFF2-40B4-BE49-F238E27FC236}">
                <a16:creationId xmlns:a16="http://schemas.microsoft.com/office/drawing/2014/main" id="{16426DFD-7F5D-9146-B5B8-6BE82E3AC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1267" y="5138599"/>
            <a:ext cx="67103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rgbClr val="C00000"/>
                </a:solidFill>
                <a:latin typeface="+mn-lt"/>
              </a:rPr>
              <a:t>RSA: </a:t>
            </a:r>
            <a:r>
              <a:rPr lang="en-US" sz="3200" dirty="0">
                <a:latin typeface="+mn-lt"/>
              </a:rPr>
              <a:t>Rivest, Shamir, Adelson algorithm</a:t>
            </a:r>
            <a:endParaRPr lang="en-US" sz="2800" dirty="0">
              <a:latin typeface="+mn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1C51F8-6912-1D42-B41F-94408FFBF31D}"/>
              </a:ext>
            </a:extLst>
          </p:cNvPr>
          <p:cNvGrpSpPr/>
          <p:nvPr/>
        </p:nvGrpSpPr>
        <p:grpSpPr>
          <a:xfrm>
            <a:off x="2577341" y="1856339"/>
            <a:ext cx="6131823" cy="1761575"/>
            <a:chOff x="2577341" y="1856339"/>
            <a:chExt cx="6131823" cy="1761575"/>
          </a:xfrm>
        </p:grpSpPr>
        <p:sp>
          <p:nvSpPr>
            <p:cNvPr id="55" name="Oval 13">
              <a:extLst>
                <a:ext uri="{FF2B5EF4-FFF2-40B4-BE49-F238E27FC236}">
                  <a16:creationId xmlns:a16="http://schemas.microsoft.com/office/drawing/2014/main" id="{8759335D-10E6-8E46-9BB4-AB2699D2E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341" y="2179085"/>
              <a:ext cx="552450" cy="517525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12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99"/>
                </a:solidFill>
                <a:cs typeface="Arial" charset="0"/>
              </a:endParaRPr>
            </a:p>
          </p:txBody>
        </p:sp>
        <p:sp>
          <p:nvSpPr>
            <p:cNvPr id="58" name="Text Box 14">
              <a:extLst>
                <a:ext uri="{FF2B5EF4-FFF2-40B4-BE49-F238E27FC236}">
                  <a16:creationId xmlns:a16="http://schemas.microsoft.com/office/drawing/2014/main" id="{C92F4D5F-E3F2-414D-9260-894C3CB63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1449" y="2179085"/>
              <a:ext cx="3674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0012A0"/>
                  </a:solidFill>
                  <a:latin typeface="+mn-lt"/>
                  <a:cs typeface="Arial" charset="0"/>
                </a:rPr>
                <a:t>1</a:t>
              </a:r>
              <a:endParaRPr lang="en-US" sz="2400" dirty="0">
                <a:solidFill>
                  <a:srgbClr val="0012A0"/>
                </a:solidFill>
                <a:latin typeface="+mn-lt"/>
                <a:cs typeface="Arial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47C5FB7-A5B2-B344-AFD6-9E724B658B39}"/>
                </a:ext>
              </a:extLst>
            </p:cNvPr>
            <p:cNvGrpSpPr/>
            <p:nvPr/>
          </p:nvGrpSpPr>
          <p:grpSpPr>
            <a:xfrm>
              <a:off x="3089414" y="1856339"/>
              <a:ext cx="5619750" cy="1761575"/>
              <a:chOff x="3155674" y="1856339"/>
              <a:chExt cx="5619750" cy="1761575"/>
            </a:xfrm>
          </p:grpSpPr>
          <p:sp>
            <p:nvSpPr>
              <p:cNvPr id="44" name="Rectangle 3">
                <a:extLst>
                  <a:ext uri="{FF2B5EF4-FFF2-40B4-BE49-F238E27FC236}">
                    <a16:creationId xmlns:a16="http://schemas.microsoft.com/office/drawing/2014/main" id="{CA2DA16D-E37C-234A-A7B1-3797CF3FF0B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155674" y="2182812"/>
                <a:ext cx="5619750" cy="6254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52425" indent="-22225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itchFamily="2" charset="2"/>
                  <a:buChar char="§"/>
                  <a:tabLst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5325" indent="-231775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tabLst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charset="0"/>
                  <a:buNone/>
                </a:pPr>
                <a:r>
                  <a:rPr lang="en-US" sz="3200" dirty="0">
                    <a:cs typeface="Arial" charset="0"/>
                  </a:rPr>
                  <a:t>need K  ( ) and K  ( ) such that</a:t>
                </a:r>
              </a:p>
            </p:txBody>
          </p:sp>
          <p:sp>
            <p:nvSpPr>
              <p:cNvPr id="45" name="Text Box 4">
                <a:extLst>
                  <a:ext uri="{FF2B5EF4-FFF2-40B4-BE49-F238E27FC236}">
                    <a16:creationId xmlns:a16="http://schemas.microsoft.com/office/drawing/2014/main" id="{95278E0E-E4B9-CE4C-B839-ED5B84E6F5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7291" y="2406650"/>
                <a:ext cx="35137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+mn-lt"/>
                    <a:cs typeface="Arial" charset="0"/>
                  </a:rPr>
                  <a:t>B</a:t>
                </a:r>
              </a:p>
            </p:txBody>
          </p:sp>
          <p:sp>
            <p:nvSpPr>
              <p:cNvPr id="46" name="Text Box 5">
                <a:extLst>
                  <a:ext uri="{FF2B5EF4-FFF2-40B4-BE49-F238E27FC236}">
                    <a16:creationId xmlns:a16="http://schemas.microsoft.com/office/drawing/2014/main" id="{107916C1-001A-F244-A971-628BF84CD7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89079" y="2444750"/>
                <a:ext cx="35137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+mn-lt"/>
                    <a:cs typeface="Arial" charset="0"/>
                  </a:rPr>
                  <a:t>B</a:t>
                </a:r>
              </a:p>
            </p:txBody>
          </p:sp>
          <p:sp>
            <p:nvSpPr>
              <p:cNvPr id="47" name="Text Box 6">
                <a:extLst>
                  <a:ext uri="{FF2B5EF4-FFF2-40B4-BE49-F238E27FC236}">
                    <a16:creationId xmlns:a16="http://schemas.microsoft.com/office/drawing/2014/main" id="{F9C7534C-C712-0C4D-826C-FA84E56AAF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3401" y="1856339"/>
                <a:ext cx="34015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4800" dirty="0">
                    <a:latin typeface="+mn-lt"/>
                    <a:cs typeface="Arial" charset="0"/>
                  </a:rPr>
                  <a:t>.</a:t>
                </a:r>
                <a:endParaRPr lang="en-US" sz="2400" dirty="0">
                  <a:latin typeface="+mn-lt"/>
                  <a:cs typeface="Arial" charset="0"/>
                </a:endParaRPr>
              </a:p>
            </p:txBody>
          </p:sp>
          <p:sp>
            <p:nvSpPr>
              <p:cNvPr id="48" name="Text Box 7">
                <a:extLst>
                  <a:ext uri="{FF2B5EF4-FFF2-40B4-BE49-F238E27FC236}">
                    <a16:creationId xmlns:a16="http://schemas.microsoft.com/office/drawing/2014/main" id="{130DAE2D-652A-D64A-A8CF-1577E0BDD2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37968" y="1881187"/>
                <a:ext cx="34015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4800" dirty="0">
                    <a:latin typeface="+mn-lt"/>
                    <a:cs typeface="Arial" charset="0"/>
                  </a:rPr>
                  <a:t>.</a:t>
                </a:r>
                <a:endParaRPr lang="en-US" sz="2400" dirty="0">
                  <a:latin typeface="+mn-lt"/>
                  <a:cs typeface="Arial" charset="0"/>
                </a:endParaRPr>
              </a:p>
            </p:txBody>
          </p:sp>
          <p:sp>
            <p:nvSpPr>
              <p:cNvPr id="82" name="Text Box 19">
                <a:extLst>
                  <a:ext uri="{FF2B5EF4-FFF2-40B4-BE49-F238E27FC236}">
                    <a16:creationId xmlns:a16="http://schemas.microsoft.com/office/drawing/2014/main" id="{7113FF55-E386-0E45-AEE7-2E3FA7DA34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2089" y="19431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92" name="Text Box 20">
                <a:extLst>
                  <a:ext uri="{FF2B5EF4-FFF2-40B4-BE49-F238E27FC236}">
                    <a16:creationId xmlns:a16="http://schemas.microsoft.com/office/drawing/2014/main" id="{F00B9A6A-EC0B-3346-8BFB-801B41933E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129" y="1943100"/>
                <a:ext cx="29527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latin typeface="+mn-lt"/>
                    <a:cs typeface="Arial" charset="0"/>
                  </a:rPr>
                  <a:t>-</a:t>
                </a:r>
              </a:p>
            </p:txBody>
          </p:sp>
          <p:grpSp>
            <p:nvGrpSpPr>
              <p:cNvPr id="93" name="Group 21">
                <a:extLst>
                  <a:ext uri="{FF2B5EF4-FFF2-40B4-BE49-F238E27FC236}">
                    <a16:creationId xmlns:a16="http://schemas.microsoft.com/office/drawing/2014/main" id="{575E144C-05EB-1D4D-B765-49E6255B1C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62162" y="2605088"/>
                <a:ext cx="2903539" cy="1012826"/>
                <a:chOff x="1317" y="1706"/>
                <a:chExt cx="1829" cy="638"/>
              </a:xfrm>
            </p:grpSpPr>
            <p:grpSp>
              <p:nvGrpSpPr>
                <p:cNvPr id="95" name="Group 22">
                  <a:extLst>
                    <a:ext uri="{FF2B5EF4-FFF2-40B4-BE49-F238E27FC236}">
                      <a16:creationId xmlns:a16="http://schemas.microsoft.com/office/drawing/2014/main" id="{DD517EF7-D86B-F54D-A42C-9E0AB21DAA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17" y="1841"/>
                  <a:ext cx="1829" cy="503"/>
                  <a:chOff x="1688" y="1463"/>
                  <a:chExt cx="1829" cy="503"/>
                </a:xfrm>
              </p:grpSpPr>
              <p:sp>
                <p:nvSpPr>
                  <p:cNvPr id="99" name="Text Box 23">
                    <a:extLst>
                      <a:ext uri="{FF2B5EF4-FFF2-40B4-BE49-F238E27FC236}">
                        <a16:creationId xmlns:a16="http://schemas.microsoft.com/office/drawing/2014/main" id="{9C8D92BF-6B25-834E-B350-8B4E945BA40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88" y="1463"/>
                    <a:ext cx="1829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3200" dirty="0">
                        <a:solidFill>
                          <a:srgbClr val="C00000"/>
                        </a:solidFill>
                        <a:latin typeface="+mn-lt"/>
                        <a:cs typeface="Arial" charset="0"/>
                      </a:rPr>
                      <a:t>K  (K   (m))  =  m </a:t>
                    </a:r>
                  </a:p>
                </p:txBody>
              </p:sp>
              <p:sp>
                <p:nvSpPr>
                  <p:cNvPr id="101" name="Text Box 24">
                    <a:extLst>
                      <a:ext uri="{FF2B5EF4-FFF2-40B4-BE49-F238E27FC236}">
                        <a16:creationId xmlns:a16="http://schemas.microsoft.com/office/drawing/2014/main" id="{9882DCB3-D7A7-F041-A7C4-765BE0D3617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81" y="1634"/>
                    <a:ext cx="240" cy="3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800" dirty="0">
                        <a:solidFill>
                          <a:srgbClr val="C00000"/>
                        </a:solidFill>
                        <a:latin typeface="+mn-lt"/>
                        <a:cs typeface="Arial" charset="0"/>
                      </a:rPr>
                      <a:t>B</a:t>
                    </a:r>
                    <a:endPara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endParaRPr>
                  </a:p>
                </p:txBody>
              </p:sp>
              <p:sp>
                <p:nvSpPr>
                  <p:cNvPr id="102" name="Text Box 25">
                    <a:extLst>
                      <a:ext uri="{FF2B5EF4-FFF2-40B4-BE49-F238E27FC236}">
                        <a16:creationId xmlns:a16="http://schemas.microsoft.com/office/drawing/2014/main" id="{53A078BB-04F6-AD4C-8010-FB1C4E86630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9" y="1636"/>
                    <a:ext cx="240" cy="3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800" dirty="0">
                        <a:solidFill>
                          <a:srgbClr val="C00000"/>
                        </a:solidFill>
                        <a:latin typeface="+mn-lt"/>
                        <a:cs typeface="Arial" charset="0"/>
                      </a:rPr>
                      <a:t>B</a:t>
                    </a:r>
                    <a:endPara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endParaRPr>
                  </a:p>
                </p:txBody>
              </p:sp>
            </p:grpSp>
            <p:sp>
              <p:nvSpPr>
                <p:cNvPr id="97" name="Text Box 26">
                  <a:extLst>
                    <a:ext uri="{FF2B5EF4-FFF2-40B4-BE49-F238E27FC236}">
                      <a16:creationId xmlns:a16="http://schemas.microsoft.com/office/drawing/2014/main" id="{81B0E173-437B-944D-AFC7-1191728D2C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19" y="1706"/>
                  <a:ext cx="186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-</a:t>
                  </a:r>
                </a:p>
              </p:txBody>
            </p:sp>
            <p:sp>
              <p:nvSpPr>
                <p:cNvPr id="98" name="Text Box 27">
                  <a:extLst>
                    <a:ext uri="{FF2B5EF4-FFF2-40B4-BE49-F238E27FC236}">
                      <a16:creationId xmlns:a16="http://schemas.microsoft.com/office/drawing/2014/main" id="{873C3E9B-7D7E-0F45-825C-CB01E679ED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28" y="1722"/>
                  <a:ext cx="229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+</a:t>
                  </a:r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AB37BF4-ADC0-7C4A-B2EE-07083244021D}"/>
              </a:ext>
            </a:extLst>
          </p:cNvPr>
          <p:cNvGrpSpPr/>
          <p:nvPr/>
        </p:nvGrpSpPr>
        <p:grpSpPr>
          <a:xfrm>
            <a:off x="2571474" y="3605764"/>
            <a:ext cx="8414577" cy="1331477"/>
            <a:chOff x="2571474" y="3605764"/>
            <a:chExt cx="8414577" cy="1331477"/>
          </a:xfrm>
        </p:grpSpPr>
        <p:sp>
          <p:nvSpPr>
            <p:cNvPr id="50" name="Rectangle 8">
              <a:extLst>
                <a:ext uri="{FF2B5EF4-FFF2-40B4-BE49-F238E27FC236}">
                  <a16:creationId xmlns:a16="http://schemas.microsoft.com/office/drawing/2014/main" id="{58F91EC6-E6B4-924D-9AB5-CE96A06FA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7898" y="3741737"/>
              <a:ext cx="7808153" cy="62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r>
                <a:rPr lang="en-US" sz="3200" dirty="0">
                  <a:cs typeface="Arial" charset="0"/>
                </a:rPr>
                <a:t>given public key K  , it should be impossible to compute private key K  </a:t>
              </a:r>
            </a:p>
          </p:txBody>
        </p:sp>
        <p:sp>
          <p:nvSpPr>
            <p:cNvPr id="51" name="Text Box 9">
              <a:extLst>
                <a:ext uri="{FF2B5EF4-FFF2-40B4-BE49-F238E27FC236}">
                  <a16:creationId xmlns:a16="http://schemas.microsoft.com/office/drawing/2014/main" id="{9C99D718-344C-E14D-8E0F-802BD4E0D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392" y="4475576"/>
              <a:ext cx="3513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+mn-lt"/>
                  <a:cs typeface="Arial" charset="0"/>
                </a:rPr>
                <a:t>B</a:t>
              </a:r>
            </a:p>
          </p:txBody>
        </p:sp>
        <p:sp>
          <p:nvSpPr>
            <p:cNvPr id="53" name="Text Box 10">
              <a:extLst>
                <a:ext uri="{FF2B5EF4-FFF2-40B4-BE49-F238E27FC236}">
                  <a16:creationId xmlns:a16="http://schemas.microsoft.com/office/drawing/2014/main" id="{0896A106-22CD-5A42-9112-99A6540B9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6037" y="3965092"/>
              <a:ext cx="4333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+mn-lt"/>
                  <a:cs typeface="Arial" charset="0"/>
                </a:rPr>
                <a:t>B</a:t>
              </a:r>
            </a:p>
          </p:txBody>
        </p:sp>
        <p:grpSp>
          <p:nvGrpSpPr>
            <p:cNvPr id="59" name="Group 15">
              <a:extLst>
                <a:ext uri="{FF2B5EF4-FFF2-40B4-BE49-F238E27FC236}">
                  <a16:creationId xmlns:a16="http://schemas.microsoft.com/office/drawing/2014/main" id="{755F3E15-FB06-3341-8DFF-070377E836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1474" y="3773624"/>
              <a:ext cx="552450" cy="523875"/>
              <a:chOff x="481" y="1776"/>
              <a:chExt cx="348" cy="330"/>
            </a:xfrm>
          </p:grpSpPr>
          <p:sp>
            <p:nvSpPr>
              <p:cNvPr id="61" name="Oval 16">
                <a:extLst>
                  <a:ext uri="{FF2B5EF4-FFF2-40B4-BE49-F238E27FC236}">
                    <a16:creationId xmlns:a16="http://schemas.microsoft.com/office/drawing/2014/main" id="{BB89F9D0-3AC7-ED46-8A4A-CD7D65257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" y="1778"/>
                <a:ext cx="348" cy="326"/>
              </a:xfrm>
              <a:prstGeom prst="ellipse">
                <a:avLst/>
              </a:prstGeom>
              <a:solidFill>
                <a:srgbClr val="FFFFFF"/>
              </a:solidFill>
              <a:ln w="349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solidFill>
                    <a:srgbClr val="000099"/>
                  </a:solidFill>
                  <a:cs typeface="Arial" charset="0"/>
                </a:endParaRPr>
              </a:p>
            </p:txBody>
          </p:sp>
          <p:sp>
            <p:nvSpPr>
              <p:cNvPr id="80" name="Text Box 17">
                <a:extLst>
                  <a:ext uri="{FF2B5EF4-FFF2-40B4-BE49-F238E27FC236}">
                    <a16:creationId xmlns:a16="http://schemas.microsoft.com/office/drawing/2014/main" id="{3BA80475-B13A-DF44-A883-CCF63CDF22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" y="1776"/>
                <a:ext cx="23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99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0012A0"/>
                    </a:solidFill>
                    <a:latin typeface="+mn-lt"/>
                    <a:cs typeface="Arial" charset="0"/>
                  </a:rPr>
                  <a:t>2</a:t>
                </a:r>
                <a:endParaRPr lang="en-US" sz="2400" dirty="0">
                  <a:solidFill>
                    <a:srgbClr val="0012A0"/>
                  </a:solidFill>
                  <a:latin typeface="+mn-lt"/>
                  <a:cs typeface="Arial" charset="0"/>
                </a:endParaRPr>
              </a:p>
            </p:txBody>
          </p:sp>
        </p:grpSp>
        <p:sp>
          <p:nvSpPr>
            <p:cNvPr id="103" name="Text Box 28">
              <a:extLst>
                <a:ext uri="{FF2B5EF4-FFF2-40B4-BE49-F238E27FC236}">
                  <a16:creationId xmlns:a16="http://schemas.microsoft.com/office/drawing/2014/main" id="{FDDA8894-CCE9-4F4F-B6BC-4038E8E7F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6715" y="3605764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+mn-lt"/>
                  <a:cs typeface="Arial" charset="0"/>
                </a:rPr>
                <a:t>+</a:t>
              </a:r>
            </a:p>
          </p:txBody>
        </p:sp>
        <p:sp>
          <p:nvSpPr>
            <p:cNvPr id="109" name="Text Box 29">
              <a:extLst>
                <a:ext uri="{FF2B5EF4-FFF2-40B4-BE49-F238E27FC236}">
                  <a16:creationId xmlns:a16="http://schemas.microsoft.com/office/drawing/2014/main" id="{1C616302-4F70-464A-984D-28E0A0946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5232" y="4070764"/>
              <a:ext cx="28575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+mn-lt"/>
                  <a:cs typeface="Arial" charset="0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039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Diffie</a:t>
            </a:r>
            <a:r>
              <a:rPr lang="en-US" dirty="0"/>
              <a:t>-Hellman key exchange (The big picture)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9598B493-E9C2-4F95-9672-356F1E3F82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751" y="1463039"/>
            <a:ext cx="6493479" cy="5029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362829-1E7F-42C9-9ACD-16E426585BF8}"/>
              </a:ext>
            </a:extLst>
          </p:cNvPr>
          <p:cNvSpPr txBox="1"/>
          <p:nvPr/>
        </p:nvSpPr>
        <p:spPr>
          <a:xfrm>
            <a:off x="457199" y="6539345"/>
            <a:ext cx="85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https://pencilflip.medium.com/diffie-hellman-key-exchange-7dba8e9e59d6</a:t>
            </a:r>
            <a:r>
              <a:rPr lang="en-US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80598" y="1469292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A8"/>
                </a:solidFill>
              </a:rPr>
              <a:t>Alice</a:t>
            </a:r>
            <a:endParaRPr lang="en-US" sz="2400" b="1" dirty="0">
              <a:solidFill>
                <a:srgbClr val="0000A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24989" y="1503344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A8"/>
                </a:solidFill>
              </a:rPr>
              <a:t>Bob</a:t>
            </a:r>
            <a:endParaRPr lang="en-US" sz="2400" b="1" dirty="0">
              <a:solidFill>
                <a:srgbClr val="0000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explanation </a:t>
            </a:r>
            <a:r>
              <a:rPr lang="en-US" dirty="0" smtClean="0"/>
              <a:t>of </a:t>
            </a:r>
            <a:r>
              <a:rPr lang="en-US" dirty="0" err="1" smtClean="0"/>
              <a:t>Diffie</a:t>
            </a:r>
            <a:r>
              <a:rPr lang="en-US" dirty="0" smtClean="0"/>
              <a:t>-Hellman 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Content Placeholder 5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D82C5AFB-3E2A-4D4E-AC19-01E8CA9E01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567" y="1531938"/>
            <a:ext cx="6252454" cy="51895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A4D2F0-28BC-421B-837C-58156610CCA3}"/>
              </a:ext>
            </a:extLst>
          </p:cNvPr>
          <p:cNvSpPr txBox="1"/>
          <p:nvPr/>
        </p:nvSpPr>
        <p:spPr>
          <a:xfrm>
            <a:off x="457199" y="6539345"/>
            <a:ext cx="85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https://pencilflip.medium.com/diffie-hellman-key-exchange-7dba8e9e59d6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0598" y="1531938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A8"/>
                </a:solidFill>
              </a:rPr>
              <a:t>Alice</a:t>
            </a:r>
            <a:endParaRPr lang="en-US" sz="2400" b="1" dirty="0">
              <a:solidFill>
                <a:srgbClr val="0000A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24282" y="1531937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A8"/>
                </a:solidFill>
              </a:rPr>
              <a:t>Bob</a:t>
            </a:r>
            <a:endParaRPr lang="en-US" sz="2400" b="1" dirty="0">
              <a:solidFill>
                <a:srgbClr val="0000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3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art and science of </a:t>
            </a:r>
            <a:r>
              <a:rPr lang="en-GB" dirty="0">
                <a:solidFill>
                  <a:srgbClr val="660033"/>
                </a:solidFill>
              </a:rPr>
              <a:t>breaking crypto codes </a:t>
            </a:r>
            <a:r>
              <a:rPr lang="en-GB" dirty="0"/>
              <a:t>is called cryptanalysis </a:t>
            </a:r>
          </a:p>
          <a:p>
            <a:r>
              <a:rPr lang="en-GB" dirty="0"/>
              <a:t>Attack Vectors </a:t>
            </a:r>
          </a:p>
          <a:p>
            <a:pPr lvl="1"/>
            <a:r>
              <a:rPr lang="en-GB" sz="2800" dirty="0"/>
              <a:t>Security implementation </a:t>
            </a:r>
          </a:p>
          <a:p>
            <a:pPr lvl="1"/>
            <a:r>
              <a:rPr lang="en-GB" sz="2800" dirty="0"/>
              <a:t>Cryptographic variable </a:t>
            </a:r>
          </a:p>
          <a:p>
            <a:pPr lvl="1"/>
            <a:r>
              <a:rPr lang="en-GB" sz="2800" dirty="0"/>
              <a:t>Algorithms </a:t>
            </a:r>
          </a:p>
          <a:p>
            <a:pPr lvl="1"/>
            <a:r>
              <a:rPr lang="en-GB" sz="2800" dirty="0"/>
              <a:t>Data </a:t>
            </a:r>
          </a:p>
          <a:p>
            <a:pPr lvl="1"/>
            <a:r>
              <a:rPr lang="en-GB" sz="2800" dirty="0"/>
              <a:t>Social engineering </a:t>
            </a:r>
          </a:p>
          <a:p>
            <a:r>
              <a:rPr lang="en-GB" dirty="0">
                <a:solidFill>
                  <a:srgbClr val="660033"/>
                </a:solidFill>
              </a:rPr>
              <a:t>Trying</a:t>
            </a:r>
            <a:r>
              <a:rPr lang="en-GB" dirty="0"/>
              <a:t> all possible </a:t>
            </a:r>
            <a:r>
              <a:rPr lang="en-GB" dirty="0">
                <a:solidFill>
                  <a:srgbClr val="660033"/>
                </a:solidFill>
              </a:rPr>
              <a:t>combinations</a:t>
            </a:r>
            <a:r>
              <a:rPr lang="en-GB" dirty="0"/>
              <a:t> (e.g., </a:t>
            </a:r>
            <a:r>
              <a:rPr lang="en-GB" dirty="0" smtClean="0"/>
              <a:t>to find a Password</a:t>
            </a:r>
            <a:r>
              <a:rPr lang="en-GB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GB" sz="2800" dirty="0"/>
              <a:t>The attacker systematically checks all possible passwords and passphrases until the correct one is found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Cryptanalysis (</a:t>
            </a:r>
            <a:r>
              <a:rPr lang="en-GB" dirty="0">
                <a:solidFill>
                  <a:srgbClr val="660033"/>
                </a:solidFill>
              </a:rPr>
              <a:t>recap</a:t>
            </a:r>
            <a:r>
              <a:rPr lang="en-GB" dirty="0"/>
              <a:t>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57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Cost </a:t>
            </a:r>
          </a:p>
          <a:p>
            <a:pPr lvl="1"/>
            <a:r>
              <a:rPr lang="en-GB" sz="2800" dirty="0" smtClean="0"/>
              <a:t>How </a:t>
            </a:r>
            <a:r>
              <a:rPr lang="en-GB" sz="2800" dirty="0"/>
              <a:t>much money do you have for the computing devices </a:t>
            </a:r>
            <a:r>
              <a:rPr lang="en-GB" sz="2800" dirty="0" smtClean="0"/>
              <a:t> </a:t>
            </a:r>
            <a:endParaRPr lang="en-GB" sz="2800" dirty="0"/>
          </a:p>
          <a:p>
            <a:r>
              <a:rPr lang="en-GB" dirty="0"/>
              <a:t>Time </a:t>
            </a:r>
          </a:p>
          <a:p>
            <a:pPr lvl="1"/>
            <a:r>
              <a:rPr lang="en-GB" sz="2800" dirty="0" smtClean="0"/>
              <a:t>How </a:t>
            </a:r>
            <a:r>
              <a:rPr lang="en-GB" sz="2800" dirty="0"/>
              <a:t>much time will be </a:t>
            </a:r>
            <a:r>
              <a:rPr lang="en-GB" sz="2800" dirty="0" smtClean="0"/>
              <a:t>required</a:t>
            </a:r>
            <a:endParaRPr lang="en-GB" sz="2800" dirty="0"/>
          </a:p>
          <a:p>
            <a:r>
              <a:rPr lang="en-GB" dirty="0"/>
              <a:t>Computing power/ capability</a:t>
            </a:r>
          </a:p>
          <a:p>
            <a:pPr lvl="1"/>
            <a:r>
              <a:rPr lang="en-GB" sz="2800" dirty="0" smtClean="0"/>
              <a:t>Moore’s </a:t>
            </a:r>
            <a:r>
              <a:rPr lang="en-GB" sz="2800" dirty="0"/>
              <a:t>Law: which states that processor speeds, or </a:t>
            </a:r>
            <a:r>
              <a:rPr lang="en-GB" sz="2800" dirty="0">
                <a:solidFill>
                  <a:srgbClr val="660033"/>
                </a:solidFill>
              </a:rPr>
              <a:t>overall processing power </a:t>
            </a:r>
            <a:r>
              <a:rPr lang="en-GB" sz="2800" dirty="0"/>
              <a:t>for computers will </a:t>
            </a:r>
            <a:r>
              <a:rPr lang="en-GB" sz="2800" dirty="0">
                <a:solidFill>
                  <a:srgbClr val="660033"/>
                </a:solidFill>
              </a:rPr>
              <a:t>double</a:t>
            </a:r>
            <a:r>
              <a:rPr lang="en-GB" sz="2800" dirty="0"/>
              <a:t> every </a:t>
            </a:r>
            <a:r>
              <a:rPr lang="en-GB" sz="2800" dirty="0">
                <a:solidFill>
                  <a:srgbClr val="660033"/>
                </a:solidFill>
              </a:rPr>
              <a:t>two </a:t>
            </a:r>
            <a:r>
              <a:rPr lang="en-GB" sz="2800" dirty="0" smtClean="0">
                <a:solidFill>
                  <a:srgbClr val="660033"/>
                </a:solidFill>
              </a:rPr>
              <a:t>years</a:t>
            </a:r>
            <a:endParaRPr lang="en-GB" sz="2800" dirty="0"/>
          </a:p>
          <a:p>
            <a:r>
              <a:rPr lang="en-GB" dirty="0"/>
              <a:t>Moore’s law depends on key space and work factor </a:t>
            </a:r>
          </a:p>
          <a:p>
            <a:pPr lvl="1"/>
            <a:r>
              <a:rPr lang="en-GB" sz="2800" dirty="0">
                <a:solidFill>
                  <a:srgbClr val="660033"/>
                </a:solidFill>
              </a:rPr>
              <a:t>Work factor </a:t>
            </a:r>
            <a:r>
              <a:rPr lang="en-GB" sz="2800" dirty="0"/>
              <a:t>is the amount of </a:t>
            </a:r>
            <a:r>
              <a:rPr lang="en-GB" sz="2800" dirty="0">
                <a:solidFill>
                  <a:srgbClr val="660033"/>
                </a:solidFill>
              </a:rPr>
              <a:t>time</a:t>
            </a:r>
            <a:r>
              <a:rPr lang="en-GB" sz="2800" dirty="0"/>
              <a:t> required to break a cryptographic </a:t>
            </a:r>
            <a:r>
              <a:rPr lang="en-GB" sz="2800" dirty="0" smtClean="0"/>
              <a:t>system</a:t>
            </a:r>
            <a:endParaRPr lang="en-GB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69796" y="645543"/>
            <a:ext cx="10515600" cy="894622"/>
          </a:xfrm>
        </p:spPr>
        <p:txBody>
          <a:bodyPr>
            <a:normAutofit/>
          </a:bodyPr>
          <a:lstStyle/>
          <a:p>
            <a:r>
              <a:rPr lang="en-GB" dirty="0"/>
              <a:t>Brute-force </a:t>
            </a:r>
            <a:r>
              <a:rPr lang="en-GB" dirty="0" smtClean="0"/>
              <a:t>attack (</a:t>
            </a:r>
            <a:r>
              <a:rPr lang="en-GB" dirty="0"/>
              <a:t>Three </a:t>
            </a:r>
            <a:r>
              <a:rPr lang="en-GB" dirty="0" smtClean="0"/>
              <a:t>factors)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71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Network security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980180" y="1520385"/>
            <a:ext cx="10342830" cy="4922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Internet not originally designed with (much) security in mind</a:t>
            </a:r>
          </a:p>
          <a:p>
            <a:pPr marL="682625" lvl="1" indent="-225425"/>
            <a:r>
              <a:rPr lang="en-US" altLang="en-US" sz="2800" i="1" dirty="0">
                <a:ea typeface="Arial" panose="020B0604020202020204" pitchFamily="34" charset="0"/>
              </a:rPr>
              <a:t>original vision:</a:t>
            </a:r>
            <a:r>
              <a:rPr lang="en-US" altLang="en-US" sz="2800" dirty="0">
                <a:ea typeface="Arial" panose="020B0604020202020204" pitchFamily="34" charset="0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</a:rPr>
              <a:t>“</a:t>
            </a:r>
            <a:r>
              <a:rPr lang="en-US" altLang="ja-JP" sz="2800" dirty="0">
                <a:ea typeface="ＭＳ Ｐゴシック" panose="020B0600070205080204" pitchFamily="34" charset="-128"/>
              </a:rPr>
              <a:t>a group of mutually trusting users attached to a transparent network” </a:t>
            </a:r>
            <a:r>
              <a:rPr lang="en-US" altLang="ja-JP" sz="2800" dirty="0">
                <a:ea typeface="ＭＳ Ｐゴシック" panose="020B0600070205080204" pitchFamily="34" charset="-128"/>
                <a:sym typeface="Wingdings" pitchFamily="2" charset="2"/>
              </a:rPr>
              <a:t></a:t>
            </a:r>
            <a:endParaRPr lang="en-US" altLang="ja-JP" sz="2800" dirty="0">
              <a:ea typeface="ＭＳ Ｐゴシック" panose="020B0600070205080204" pitchFamily="34" charset="-128"/>
            </a:endParaRP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Internet protocol designers playing </a:t>
            </a:r>
            <a:r>
              <a:rPr lang="en-US" altLang="en-US" sz="2800" dirty="0">
                <a:ea typeface="ＭＳ Ｐゴシック" panose="020B0600070205080204" pitchFamily="34" charset="-128"/>
              </a:rPr>
              <a:t>“</a:t>
            </a:r>
            <a:r>
              <a:rPr lang="en-US" altLang="ja-JP" sz="2800" dirty="0">
                <a:ea typeface="ＭＳ Ｐゴシック" panose="020B0600070205080204" pitchFamily="34" charset="-128"/>
              </a:rPr>
              <a:t>catch-up”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security considerations in all layers!</a:t>
            </a:r>
          </a:p>
          <a:p>
            <a:pPr marL="287338" indent="-287338"/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We now need to think about: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how bad guys can attack computer networks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how we can defend networks against attacks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how to design architectures that are immune to attacks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9B4D160-850D-7046-9248-6D0533F70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2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</a:t>
            </a:r>
            <a:r>
              <a:rPr lang="en-US" dirty="0" smtClean="0"/>
              <a:t>1- 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358FB6B-F335-1447-A7D4-10C7808F4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531" y="1997145"/>
            <a:ext cx="65471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+mn-cs"/>
              </a:rPr>
              <a:t>Protocol ap1.0:  </a:t>
            </a:r>
            <a:r>
              <a:rPr lang="en-US" sz="3200" dirty="0">
                <a:latin typeface="+mn-lt"/>
                <a:cs typeface="+mn-cs"/>
              </a:rPr>
              <a:t>Alice says </a:t>
            </a:r>
            <a:r>
              <a:rPr lang="en-US" altLang="ja-JP" sz="3200" dirty="0">
                <a:latin typeface="+mn-lt"/>
                <a:cs typeface="+mn-cs"/>
              </a:rPr>
              <a:t>“</a:t>
            </a:r>
            <a:r>
              <a:rPr lang="en-US" sz="3200" dirty="0">
                <a:latin typeface="+mn-lt"/>
                <a:cs typeface="+mn-cs"/>
              </a:rPr>
              <a:t>I am Alice</a:t>
            </a:r>
            <a:r>
              <a:rPr lang="en-US" altLang="ja-JP" sz="3200" dirty="0">
                <a:latin typeface="+mn-lt"/>
                <a:cs typeface="+mn-cs"/>
              </a:rPr>
              <a:t>”</a:t>
            </a:r>
            <a:endParaRPr lang="en-US" sz="3200" dirty="0">
              <a:latin typeface="+mn-lt"/>
              <a:cs typeface="+mn-cs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57C063F1-1B01-9C4C-B6DC-5164EA97A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0631" y="3671612"/>
            <a:ext cx="28056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failure scenario??</a:t>
            </a:r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548822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4810885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06" y="3639310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9">
            <a:extLst>
              <a:ext uri="{FF2B5EF4-FFF2-40B4-BE49-F238E27FC236}">
                <a16:creationId xmlns:a16="http://schemas.microsoft.com/office/drawing/2014/main" id="{B1406D73-30A7-2643-BADF-4EEA27B2F0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0506" y="4075872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C6581AAA-994B-4F43-B1B3-AE73B307A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310" y="3564145"/>
            <a:ext cx="18998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dirty="0">
                <a:latin typeface="+mn-lt"/>
                <a:cs typeface="Arial" charset="0"/>
              </a:rPr>
              <a:t>“I am Alice</a:t>
            </a:r>
            <a:r>
              <a:rPr lang="en-US" altLang="ja-JP" sz="2800" dirty="0">
                <a:latin typeface="+mn-lt"/>
                <a:cs typeface="Arial" charset="0"/>
              </a:rPr>
              <a:t>”</a:t>
            </a:r>
            <a:endParaRPr lang="en-US" sz="2800" dirty="0">
              <a:latin typeface="+mn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09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</a:t>
            </a:r>
            <a:r>
              <a:rPr lang="en-US" dirty="0" smtClean="0"/>
              <a:t>1- 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358FB6B-F335-1447-A7D4-10C7808F4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531" y="1997145"/>
            <a:ext cx="65471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+mn-cs"/>
              </a:rPr>
              <a:t>Protocol ap1.0:  </a:t>
            </a:r>
            <a:r>
              <a:rPr lang="en-US" sz="3200" dirty="0">
                <a:latin typeface="+mn-lt"/>
                <a:cs typeface="+mn-cs"/>
              </a:rPr>
              <a:t>Alice says </a:t>
            </a:r>
            <a:r>
              <a:rPr lang="en-US" altLang="ja-JP" sz="3200" dirty="0">
                <a:latin typeface="+mn-lt"/>
                <a:cs typeface="+mn-cs"/>
              </a:rPr>
              <a:t>“</a:t>
            </a:r>
            <a:r>
              <a:rPr lang="en-US" sz="3200" dirty="0">
                <a:latin typeface="+mn-lt"/>
                <a:cs typeface="+mn-cs"/>
              </a:rPr>
              <a:t>I am Alice</a:t>
            </a:r>
            <a:r>
              <a:rPr lang="en-US" altLang="ja-JP" sz="3200" dirty="0">
                <a:latin typeface="+mn-lt"/>
                <a:cs typeface="+mn-cs"/>
              </a:rPr>
              <a:t>”</a:t>
            </a:r>
            <a:endParaRPr lang="en-US" sz="3200" dirty="0">
              <a:latin typeface="+mn-lt"/>
              <a:cs typeface="+mn-cs"/>
            </a:endParaRPr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548822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4810885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06" y="3639310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5">
            <a:extLst>
              <a:ext uri="{FF2B5EF4-FFF2-40B4-BE49-F238E27FC236}">
                <a16:creationId xmlns:a16="http://schemas.microsoft.com/office/drawing/2014/main" id="{65C1FDF6-1546-0A4A-9B22-9D9CCA78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7858" y="3568133"/>
            <a:ext cx="241969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i="1" dirty="0">
                <a:latin typeface="+mn-lt"/>
                <a:cs typeface="Arial" charset="0"/>
              </a:rPr>
              <a:t>in a network, Bob can not </a:t>
            </a:r>
            <a:r>
              <a:rPr lang="en-US" altLang="ja-JP" sz="2400" i="1" dirty="0">
                <a:latin typeface="+mn-lt"/>
                <a:cs typeface="Arial" charset="0"/>
              </a:rPr>
              <a:t>“</a:t>
            </a:r>
            <a:r>
              <a:rPr lang="en-US" sz="2400" i="1" dirty="0">
                <a:latin typeface="+mn-lt"/>
                <a:cs typeface="Arial" charset="0"/>
              </a:rPr>
              <a:t>see</a:t>
            </a:r>
            <a:r>
              <a:rPr lang="en-US" altLang="ja-JP" sz="2400" i="1" dirty="0">
                <a:latin typeface="+mn-lt"/>
                <a:cs typeface="Arial" charset="0"/>
              </a:rPr>
              <a:t>”</a:t>
            </a:r>
            <a:r>
              <a:rPr lang="en-US" sz="2400" i="1" dirty="0">
                <a:latin typeface="+mn-lt"/>
                <a:cs typeface="Arial" charset="0"/>
              </a:rPr>
              <a:t> Alice, so Trudy simply declares herself to be Alice</a:t>
            </a:r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08D195E9-D0C5-1447-B41F-4771B5A058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60336" y="4301297"/>
            <a:ext cx="773113" cy="1027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cs typeface="+mn-cs"/>
              </a:rPr>
              <a:t> </a:t>
            </a: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C14E974A-5022-614B-8E01-236452893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9786" y="4829935"/>
            <a:ext cx="1957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altLang="ja-JP" sz="2800" dirty="0">
                <a:latin typeface="+mn-lt"/>
                <a:cs typeface="Arial" charset="0"/>
              </a:rPr>
              <a:t>“</a:t>
            </a:r>
            <a:r>
              <a:rPr lang="en-US" sz="2800" dirty="0">
                <a:latin typeface="+mn-lt"/>
                <a:cs typeface="Arial" charset="0"/>
              </a:rPr>
              <a:t>I am Alice</a:t>
            </a:r>
            <a:r>
              <a:rPr lang="en-US" altLang="ja-JP" sz="2800" dirty="0">
                <a:latin typeface="+mn-lt"/>
                <a:cs typeface="Arial" charset="0"/>
              </a:rPr>
              <a:t>”</a:t>
            </a:r>
            <a:endParaRPr lang="en-US" sz="2800" dirty="0">
              <a:latin typeface="+mn-lt"/>
              <a:cs typeface="Arial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E5351-9AD4-834D-8CEE-AD5E09FB2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482" y="2548273"/>
            <a:ext cx="3256024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54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another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</a:t>
            </a:r>
            <a:r>
              <a:rPr lang="en-US" dirty="0" smtClean="0"/>
              <a:t>1- </a:t>
            </a:r>
            <a:fld id="{C4204591-24BD-A542-B9D5-F8D8A88D2FE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276" y="3838093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ap2.0: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in an IP packet containing her source IP address </a:t>
            </a:r>
          </a:p>
        </p:txBody>
      </p:sp>
      <p:sp>
        <p:nvSpPr>
          <p:cNvPr id="18" name="Line 8">
            <a:extLst>
              <a:ext uri="{FF2B5EF4-FFF2-40B4-BE49-F238E27FC236}">
                <a16:creationId xmlns:a16="http://schemas.microsoft.com/office/drawing/2014/main" id="{D3E1B23E-A094-B04D-98F5-3714A273D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7119" y="4434716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F3CF6344-6161-A648-90CB-9A5298C3B7A3}"/>
              </a:ext>
            </a:extLst>
          </p:cNvPr>
          <p:cNvGrpSpPr>
            <a:grpSpLocks/>
          </p:cNvGrpSpPr>
          <p:nvPr/>
        </p:nvGrpSpPr>
        <p:grpSpPr bwMode="auto">
          <a:xfrm>
            <a:off x="2317957" y="3710816"/>
            <a:ext cx="2855913" cy="541337"/>
            <a:chOff x="540" y="1857"/>
            <a:chExt cx="1799" cy="341"/>
          </a:xfrm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957F85BF-1C79-E240-87AC-8BC4754F6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857"/>
              <a:ext cx="1799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1489DC97-999B-1143-8A23-B8B6F0C67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6" y="1909"/>
              <a:ext cx="8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altLang="ja-JP" dirty="0">
                  <a:latin typeface="+mn-lt"/>
                  <a:cs typeface="Arial" charset="0"/>
                </a:rPr>
                <a:t>“</a:t>
              </a:r>
              <a:r>
                <a:rPr lang="en-US" dirty="0">
                  <a:latin typeface="+mn-lt"/>
                  <a:cs typeface="Arial" charset="0"/>
                </a:rPr>
                <a:t>I am Alice</a:t>
              </a:r>
              <a:r>
                <a:rPr lang="en-US" altLang="ja-JP" dirty="0">
                  <a:latin typeface="+mn-lt"/>
                  <a:cs typeface="Arial" charset="0"/>
                </a:rPr>
                <a:t>”</a:t>
              </a:r>
              <a:endParaRPr lang="en-US" dirty="0">
                <a:latin typeface="+mn-lt"/>
                <a:cs typeface="Arial" charset="0"/>
              </a:endParaRPr>
            </a:p>
          </p:txBody>
        </p:sp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id="{72208579-1FD4-1D4F-932D-56E99A10B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857"/>
              <a:ext cx="718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Alice’s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IP address</a:t>
              </a:r>
            </a:p>
          </p:txBody>
        </p:sp>
        <p:sp>
          <p:nvSpPr>
            <p:cNvPr id="23" name="Line 13">
              <a:extLst>
                <a:ext uri="{FF2B5EF4-FFF2-40B4-BE49-F238E27FC236}">
                  <a16:creationId xmlns:a16="http://schemas.microsoft.com/office/drawing/2014/main" id="{6C098466-4768-CE4A-B1EE-25DAD7DB3A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6" y="1857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4" name="Text Box 5">
            <a:extLst>
              <a:ext uri="{FF2B5EF4-FFF2-40B4-BE49-F238E27FC236}">
                <a16:creationId xmlns:a16="http://schemas.microsoft.com/office/drawing/2014/main" id="{2FEFAAB4-6162-2944-8B86-984F45930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2440" y="3910151"/>
            <a:ext cx="28056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failure scenario??</a:t>
            </a:r>
          </a:p>
        </p:txBody>
      </p:sp>
    </p:spTree>
    <p:extLst>
      <p:ext uri="{BB962C8B-B14F-4D97-AF65-F5344CB8AC3E}">
        <p14:creationId xmlns:p14="http://schemas.microsoft.com/office/powerpoint/2010/main" val="291752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another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1- </a:t>
            </a:r>
            <a:fld id="{C4204591-24BD-A542-B9D5-F8D8A88D2FE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276" y="3838093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ap2.0: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in an IP packet containing her source IP address </a:t>
            </a:r>
          </a:p>
        </p:txBody>
      </p:sp>
      <p:sp>
        <p:nvSpPr>
          <p:cNvPr id="18" name="Line 8">
            <a:extLst>
              <a:ext uri="{FF2B5EF4-FFF2-40B4-BE49-F238E27FC236}">
                <a16:creationId xmlns:a16="http://schemas.microsoft.com/office/drawing/2014/main" id="{D3E1B23E-A094-B04D-98F5-3714A273D9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31094" y="4572000"/>
            <a:ext cx="2267433" cy="102518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F3CF6344-6161-A648-90CB-9A5298C3B7A3}"/>
              </a:ext>
            </a:extLst>
          </p:cNvPr>
          <p:cNvGrpSpPr>
            <a:grpSpLocks/>
          </p:cNvGrpSpPr>
          <p:nvPr/>
        </p:nvGrpSpPr>
        <p:grpSpPr bwMode="auto">
          <a:xfrm>
            <a:off x="4332287" y="5075789"/>
            <a:ext cx="2855913" cy="541337"/>
            <a:chOff x="540" y="1857"/>
            <a:chExt cx="1799" cy="341"/>
          </a:xfrm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957F85BF-1C79-E240-87AC-8BC4754F6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857"/>
              <a:ext cx="1799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1489DC97-999B-1143-8A23-B8B6F0C67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6" y="1909"/>
              <a:ext cx="8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altLang="ja-JP" dirty="0">
                  <a:latin typeface="+mn-lt"/>
                  <a:cs typeface="Arial" charset="0"/>
                </a:rPr>
                <a:t>“</a:t>
              </a:r>
              <a:r>
                <a:rPr lang="en-US" dirty="0">
                  <a:latin typeface="+mn-lt"/>
                  <a:cs typeface="Arial" charset="0"/>
                </a:rPr>
                <a:t>I am Alice</a:t>
              </a:r>
              <a:r>
                <a:rPr lang="en-US" altLang="ja-JP" dirty="0">
                  <a:latin typeface="+mn-lt"/>
                  <a:cs typeface="Arial" charset="0"/>
                </a:rPr>
                <a:t>”</a:t>
              </a:r>
              <a:endParaRPr lang="en-US" dirty="0">
                <a:latin typeface="+mn-lt"/>
                <a:cs typeface="Arial" charset="0"/>
              </a:endParaRPr>
            </a:p>
          </p:txBody>
        </p:sp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id="{72208579-1FD4-1D4F-932D-56E99A10B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857"/>
              <a:ext cx="718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Alice’s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IP address</a:t>
              </a:r>
            </a:p>
          </p:txBody>
        </p:sp>
        <p:sp>
          <p:nvSpPr>
            <p:cNvPr id="23" name="Line 13">
              <a:extLst>
                <a:ext uri="{FF2B5EF4-FFF2-40B4-BE49-F238E27FC236}">
                  <a16:creationId xmlns:a16="http://schemas.microsoft.com/office/drawing/2014/main" id="{6C098466-4768-CE4A-B1EE-25DAD7DB3A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6" y="1857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4" name="Text Box 5">
            <a:extLst>
              <a:ext uri="{FF2B5EF4-FFF2-40B4-BE49-F238E27FC236}">
                <a16:creationId xmlns:a16="http://schemas.microsoft.com/office/drawing/2014/main" id="{2FEFAAB4-6162-2944-8B86-984F45930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5743" y="3910151"/>
            <a:ext cx="303903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Trudy can create</a:t>
            </a:r>
          </a:p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a packet “spoofing”</a:t>
            </a:r>
          </a:p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Alice’s address</a:t>
            </a:r>
          </a:p>
        </p:txBody>
      </p:sp>
    </p:spTree>
    <p:extLst>
      <p:ext uri="{BB962C8B-B14F-4D97-AF65-F5344CB8AC3E}">
        <p14:creationId xmlns:p14="http://schemas.microsoft.com/office/powerpoint/2010/main" val="121735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 third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1- </a:t>
            </a:r>
            <a:fld id="{C4204591-24BD-A542-B9D5-F8D8A88D2FE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76" y="374173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ap3.0: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Alice says “I am Alice” and sends her secret password to “prove” it.</a:t>
            </a: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F2F81167-112C-594B-9733-07B61B934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7119" y="4434716"/>
            <a:ext cx="509629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D297D8-FA6B-994F-AA4B-BD4F49ED5D88}"/>
              </a:ext>
            </a:extLst>
          </p:cNvPr>
          <p:cNvGrpSpPr/>
          <p:nvPr/>
        </p:nvGrpSpPr>
        <p:grpSpPr>
          <a:xfrm>
            <a:off x="2287795" y="3617843"/>
            <a:ext cx="3476900" cy="643835"/>
            <a:chOff x="2287795" y="3617843"/>
            <a:chExt cx="3476900" cy="643835"/>
          </a:xfrm>
        </p:grpSpPr>
        <p:grpSp>
          <p:nvGrpSpPr>
            <p:cNvPr id="25" name="Group 9">
              <a:extLst>
                <a:ext uri="{FF2B5EF4-FFF2-40B4-BE49-F238E27FC236}">
                  <a16:creationId xmlns:a16="http://schemas.microsoft.com/office/drawing/2014/main" id="{00A7A01E-CFEC-4245-843A-9FC447856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26" name="Rectangle 10">
                <a:extLst>
                  <a:ext uri="{FF2B5EF4-FFF2-40B4-BE49-F238E27FC236}">
                    <a16:creationId xmlns:a16="http://schemas.microsoft.com/office/drawing/2014/main" id="{7DF38783-9083-8046-8914-FBECAA795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7" name="Text Box 11">
                <a:extLst>
                  <a:ext uri="{FF2B5EF4-FFF2-40B4-BE49-F238E27FC236}">
                    <a16:creationId xmlns:a16="http://schemas.microsoft.com/office/drawing/2014/main" id="{63B92D8A-F6CA-5644-9CF4-76063E951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C2BA01DF-25FE-124B-84A2-3AB15FD8D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29" name="Line 13">
                <a:extLst>
                  <a:ext uri="{FF2B5EF4-FFF2-40B4-BE49-F238E27FC236}">
                    <a16:creationId xmlns:a16="http://schemas.microsoft.com/office/drawing/2014/main" id="{9E21A2CB-844F-C243-B491-09B4FE309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" name="Line 13">
                <a:extLst>
                  <a:ext uri="{FF2B5EF4-FFF2-40B4-BE49-F238E27FC236}">
                    <a16:creationId xmlns:a16="http://schemas.microsoft.com/office/drawing/2014/main" id="{DAA829E2-B4F2-DB41-9427-09BB45010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1" name="Text Box 12">
                <a:extLst>
                  <a:ext uri="{FF2B5EF4-FFF2-40B4-BE49-F238E27FC236}">
                    <a16:creationId xmlns:a16="http://schemas.microsoft.com/office/drawing/2014/main" id="{268B165E-0156-1A4D-8EFB-5B346BB00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9" y="1863"/>
                <a:ext cx="680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4853043-B781-1B4E-8A97-C5C850DB3857}"/>
                </a:ext>
              </a:extLst>
            </p:cNvPr>
            <p:cNvCxnSpPr/>
            <p:nvPr/>
          </p:nvCxnSpPr>
          <p:spPr>
            <a:xfrm>
              <a:off x="5274365" y="3617843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 Box 5">
            <a:extLst>
              <a:ext uri="{FF2B5EF4-FFF2-40B4-BE49-F238E27FC236}">
                <a16:creationId xmlns:a16="http://schemas.microsoft.com/office/drawing/2014/main" id="{35FB98DB-97C9-CB48-BABC-5F388AC9E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7327" y="3817386"/>
            <a:ext cx="28056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failure scenario??</a:t>
            </a:r>
          </a:p>
        </p:txBody>
      </p:sp>
      <p:grpSp>
        <p:nvGrpSpPr>
          <p:cNvPr id="56" name="Group 9">
            <a:extLst>
              <a:ext uri="{FF2B5EF4-FFF2-40B4-BE49-F238E27FC236}">
                <a16:creationId xmlns:a16="http://schemas.microsoft.com/office/drawing/2014/main" id="{BF58E489-CED0-9142-9100-8F7A6F2DA4DE}"/>
              </a:ext>
            </a:extLst>
          </p:cNvPr>
          <p:cNvGrpSpPr>
            <a:grpSpLocks/>
          </p:cNvGrpSpPr>
          <p:nvPr/>
        </p:nvGrpSpPr>
        <p:grpSpPr bwMode="auto">
          <a:xfrm>
            <a:off x="4997866" y="4572000"/>
            <a:ext cx="1549400" cy="550862"/>
            <a:chOff x="521" y="1857"/>
            <a:chExt cx="976" cy="347"/>
          </a:xfrm>
        </p:grpSpPr>
        <p:sp>
          <p:nvSpPr>
            <p:cNvPr id="57" name="Rectangle 10">
              <a:extLst>
                <a:ext uri="{FF2B5EF4-FFF2-40B4-BE49-F238E27FC236}">
                  <a16:creationId xmlns:a16="http://schemas.microsoft.com/office/drawing/2014/main" id="{E97F38F7-FEA3-4743-B826-058C065A2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857"/>
              <a:ext cx="957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id="{CBD74911-522D-364C-B1B7-305DF42E7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1863"/>
              <a:ext cx="53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Alice’s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IP addr</a:t>
              </a:r>
            </a:p>
          </p:txBody>
        </p:sp>
        <p:sp>
          <p:nvSpPr>
            <p:cNvPr id="59" name="Line 13">
              <a:extLst>
                <a:ext uri="{FF2B5EF4-FFF2-40B4-BE49-F238E27FC236}">
                  <a16:creationId xmlns:a16="http://schemas.microsoft.com/office/drawing/2014/main" id="{509AFA78-6EE3-7B4D-8E2A-27FBECE020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1" y="1857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" name="Text Box 12">
              <a:extLst>
                <a:ext uri="{FF2B5EF4-FFF2-40B4-BE49-F238E27FC236}">
                  <a16:creationId xmlns:a16="http://schemas.microsoft.com/office/drawing/2014/main" id="{BBF41554-058A-6F47-995D-B2F8203C8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9" y="1929"/>
              <a:ext cx="288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OK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6C1D0D4-E3ED-F742-A8D6-2A2EE7935F59}"/>
              </a:ext>
            </a:extLst>
          </p:cNvPr>
          <p:cNvCxnSpPr>
            <a:cxnSpLocks/>
          </p:cNvCxnSpPr>
          <p:nvPr/>
        </p:nvCxnSpPr>
        <p:spPr>
          <a:xfrm flipH="1">
            <a:off x="4638262" y="5168348"/>
            <a:ext cx="887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89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 third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</a:t>
            </a:r>
            <a:r>
              <a:rPr lang="en-US" dirty="0" smtClean="0"/>
              <a:t>1- </a:t>
            </a:r>
            <a:fld id="{C4204591-24BD-A542-B9D5-F8D8A88D2FE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76" y="374173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ap3.0: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Alice says “I am Alice” and sends her secret password to “prove” it.</a:t>
            </a: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F2F81167-112C-594B-9733-07B61B934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7119" y="4434716"/>
            <a:ext cx="509629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D297D8-FA6B-994F-AA4B-BD4F49ED5D88}"/>
              </a:ext>
            </a:extLst>
          </p:cNvPr>
          <p:cNvGrpSpPr/>
          <p:nvPr/>
        </p:nvGrpSpPr>
        <p:grpSpPr>
          <a:xfrm>
            <a:off x="2287795" y="3617843"/>
            <a:ext cx="3476900" cy="643835"/>
            <a:chOff x="2287795" y="3617843"/>
            <a:chExt cx="3476900" cy="643835"/>
          </a:xfrm>
        </p:grpSpPr>
        <p:grpSp>
          <p:nvGrpSpPr>
            <p:cNvPr id="25" name="Group 9">
              <a:extLst>
                <a:ext uri="{FF2B5EF4-FFF2-40B4-BE49-F238E27FC236}">
                  <a16:creationId xmlns:a16="http://schemas.microsoft.com/office/drawing/2014/main" id="{00A7A01E-CFEC-4245-843A-9FC447856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26" name="Rectangle 10">
                <a:extLst>
                  <a:ext uri="{FF2B5EF4-FFF2-40B4-BE49-F238E27FC236}">
                    <a16:creationId xmlns:a16="http://schemas.microsoft.com/office/drawing/2014/main" id="{7DF38783-9083-8046-8914-FBECAA795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7" name="Text Box 11">
                <a:extLst>
                  <a:ext uri="{FF2B5EF4-FFF2-40B4-BE49-F238E27FC236}">
                    <a16:creationId xmlns:a16="http://schemas.microsoft.com/office/drawing/2014/main" id="{63B92D8A-F6CA-5644-9CF4-76063E951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C2BA01DF-25FE-124B-84A2-3AB15FD8D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29" name="Line 13">
                <a:extLst>
                  <a:ext uri="{FF2B5EF4-FFF2-40B4-BE49-F238E27FC236}">
                    <a16:creationId xmlns:a16="http://schemas.microsoft.com/office/drawing/2014/main" id="{9E21A2CB-844F-C243-B491-09B4FE309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" name="Line 13">
                <a:extLst>
                  <a:ext uri="{FF2B5EF4-FFF2-40B4-BE49-F238E27FC236}">
                    <a16:creationId xmlns:a16="http://schemas.microsoft.com/office/drawing/2014/main" id="{DAA829E2-B4F2-DB41-9427-09BB45010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1" name="Text Box 12">
                <a:extLst>
                  <a:ext uri="{FF2B5EF4-FFF2-40B4-BE49-F238E27FC236}">
                    <a16:creationId xmlns:a16="http://schemas.microsoft.com/office/drawing/2014/main" id="{268B165E-0156-1A4D-8EFB-5B346BB00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9" y="1863"/>
                <a:ext cx="680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4853043-B781-1B4E-8A97-C5C850DB3857}"/>
                </a:ext>
              </a:extLst>
            </p:cNvPr>
            <p:cNvCxnSpPr/>
            <p:nvPr/>
          </p:nvCxnSpPr>
          <p:spPr>
            <a:xfrm>
              <a:off x="5274365" y="3617843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147353-ACF4-FB45-82C9-78EF59D1B8F5}"/>
              </a:ext>
            </a:extLst>
          </p:cNvPr>
          <p:cNvGrpSpPr/>
          <p:nvPr/>
        </p:nvGrpSpPr>
        <p:grpSpPr>
          <a:xfrm>
            <a:off x="5565917" y="5221357"/>
            <a:ext cx="1657209" cy="980453"/>
            <a:chOff x="5565917" y="5221357"/>
            <a:chExt cx="1657209" cy="980453"/>
          </a:xfrm>
        </p:grpSpPr>
        <p:grpSp>
          <p:nvGrpSpPr>
            <p:cNvPr id="32" name="Group 9">
              <a:extLst>
                <a:ext uri="{FF2B5EF4-FFF2-40B4-BE49-F238E27FC236}">
                  <a16:creationId xmlns:a16="http://schemas.microsoft.com/office/drawing/2014/main" id="{09CCB2F0-AAD0-AE40-9BFA-C3F3B505C1EA}"/>
                </a:ext>
              </a:extLst>
            </p:cNvPr>
            <p:cNvGrpSpPr>
              <a:grpSpLocks/>
            </p:cNvGrpSpPr>
            <p:nvPr/>
          </p:nvGrpSpPr>
          <p:grpSpPr bwMode="auto">
            <a:xfrm rot="20326040">
              <a:off x="5673726" y="5221357"/>
              <a:ext cx="1549400" cy="550862"/>
              <a:chOff x="521" y="1857"/>
              <a:chExt cx="976" cy="347"/>
            </a:xfrm>
          </p:grpSpPr>
          <p:sp>
            <p:nvSpPr>
              <p:cNvPr id="33" name="Rectangle 10">
                <a:extLst>
                  <a:ext uri="{FF2B5EF4-FFF2-40B4-BE49-F238E27FC236}">
                    <a16:creationId xmlns:a16="http://schemas.microsoft.com/office/drawing/2014/main" id="{BCDE87B3-8C33-454D-BC4C-966D11031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957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35" name="Text Box 12">
                <a:extLst>
                  <a:ext uri="{FF2B5EF4-FFF2-40B4-BE49-F238E27FC236}">
                    <a16:creationId xmlns:a16="http://schemas.microsoft.com/office/drawing/2014/main" id="{9D3CC4EC-3241-B748-B705-CDFF879A69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37" name="Line 13">
                <a:extLst>
                  <a:ext uri="{FF2B5EF4-FFF2-40B4-BE49-F238E27FC236}">
                    <a16:creationId xmlns:a16="http://schemas.microsoft.com/office/drawing/2014/main" id="{4AF6DA12-B4E4-B34F-B759-4778C678D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8" name="Text Box 12">
                <a:extLst>
                  <a:ext uri="{FF2B5EF4-FFF2-40B4-BE49-F238E27FC236}">
                    <a16:creationId xmlns:a16="http://schemas.microsoft.com/office/drawing/2014/main" id="{57DC8CF6-59C4-7B4F-9D40-4BD50E0B50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9" y="1929"/>
                <a:ext cx="288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OK</a:t>
                </a:r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E916E4E-72AA-BB40-9BFB-340F93550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5917" y="5976730"/>
              <a:ext cx="543335" cy="225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1" descr="EN00179_[1]">
            <a:extLst>
              <a:ext uri="{FF2B5EF4-FFF2-40B4-BE49-F238E27FC236}">
                <a16:creationId xmlns:a16="http://schemas.microsoft.com/office/drawing/2014/main" id="{35FF652E-B29F-6447-B1F0-703DCD9312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1300331">
            <a:off x="2148232" y="5668479"/>
            <a:ext cx="862013" cy="668338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2" name="Line 22">
            <a:extLst>
              <a:ext uri="{FF2B5EF4-FFF2-40B4-BE49-F238E27FC236}">
                <a16:creationId xmlns:a16="http://schemas.microsoft.com/office/drawing/2014/main" id="{2EA47872-83E5-3543-89FE-E2FD72C303D7}"/>
              </a:ext>
            </a:extLst>
          </p:cNvPr>
          <p:cNvSpPr>
            <a:spLocks noChangeShapeType="1"/>
          </p:cNvSpPr>
          <p:nvPr/>
        </p:nvSpPr>
        <p:spPr bwMode="auto">
          <a:xfrm rot="21300331">
            <a:off x="2056157" y="4438167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" name="Line 8">
            <a:extLst>
              <a:ext uri="{FF2B5EF4-FFF2-40B4-BE49-F238E27FC236}">
                <a16:creationId xmlns:a16="http://schemas.microsoft.com/office/drawing/2014/main" id="{3989B27E-4CAE-8949-8492-E6712F57AC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14701" y="4572000"/>
            <a:ext cx="3814970" cy="12987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FADE59F-2754-3448-A342-E05C216B7117}"/>
              </a:ext>
            </a:extLst>
          </p:cNvPr>
          <p:cNvGrpSpPr/>
          <p:nvPr/>
        </p:nvGrpSpPr>
        <p:grpSpPr>
          <a:xfrm rot="20405712">
            <a:off x="3467313" y="4951901"/>
            <a:ext cx="3267076" cy="641277"/>
            <a:chOff x="2287795" y="3620401"/>
            <a:chExt cx="3267076" cy="641277"/>
          </a:xfrm>
        </p:grpSpPr>
        <p:grpSp>
          <p:nvGrpSpPr>
            <p:cNvPr id="45" name="Group 9">
              <a:extLst>
                <a:ext uri="{FF2B5EF4-FFF2-40B4-BE49-F238E27FC236}">
                  <a16:creationId xmlns:a16="http://schemas.microsoft.com/office/drawing/2014/main" id="{296F5FF0-F4A3-274B-9B0B-20DCD24663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47" name="Rectangle 10">
                <a:extLst>
                  <a:ext uri="{FF2B5EF4-FFF2-40B4-BE49-F238E27FC236}">
                    <a16:creationId xmlns:a16="http://schemas.microsoft.com/office/drawing/2014/main" id="{8293C750-D2C1-EF47-B1DF-1E5258516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48" name="Text Box 11">
                <a:extLst>
                  <a:ext uri="{FF2B5EF4-FFF2-40B4-BE49-F238E27FC236}">
                    <a16:creationId xmlns:a16="http://schemas.microsoft.com/office/drawing/2014/main" id="{93A8BDC0-DFE5-E84A-B7B5-3D5F4745FA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49" name="Text Box 12">
                <a:extLst>
                  <a:ext uri="{FF2B5EF4-FFF2-40B4-BE49-F238E27FC236}">
                    <a16:creationId xmlns:a16="http://schemas.microsoft.com/office/drawing/2014/main" id="{C7E17E93-E0A9-F346-A5E4-74629DD1D3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50" name="Line 13">
                <a:extLst>
                  <a:ext uri="{FF2B5EF4-FFF2-40B4-BE49-F238E27FC236}">
                    <a16:creationId xmlns:a16="http://schemas.microsoft.com/office/drawing/2014/main" id="{A717D8D2-B3F6-9C42-AC1D-B1866ECE9B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1" name="Line 13">
                <a:extLst>
                  <a:ext uri="{FF2B5EF4-FFF2-40B4-BE49-F238E27FC236}">
                    <a16:creationId xmlns:a16="http://schemas.microsoft.com/office/drawing/2014/main" id="{C566C9D9-7133-DD43-BDAA-A02F894C3C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3" name="Text Box 12">
                <a:extLst>
                  <a:ext uri="{FF2B5EF4-FFF2-40B4-BE49-F238E27FC236}">
                    <a16:creationId xmlns:a16="http://schemas.microsoft.com/office/drawing/2014/main" id="{366596C4-9035-2B47-918F-5C0797F072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9" y="1863"/>
                <a:ext cx="680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EE7CDA-3A80-7C41-BDDF-3F09073D1C5A}"/>
                </a:ext>
              </a:extLst>
            </p:cNvPr>
            <p:cNvCxnSpPr/>
            <p:nvPr/>
          </p:nvCxnSpPr>
          <p:spPr>
            <a:xfrm>
              <a:off x="4230470" y="3620401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 Box 4">
            <a:extLst>
              <a:ext uri="{FF2B5EF4-FFF2-40B4-BE49-F238E27FC236}">
                <a16:creationId xmlns:a16="http://schemas.microsoft.com/office/drawing/2014/main" id="{0017FBE4-4309-6340-A583-A4158457D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4348" y="3335476"/>
            <a:ext cx="300196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sz="2800" i="1" dirty="0">
                <a:solidFill>
                  <a:srgbClr val="C00000"/>
                </a:solidFill>
                <a:latin typeface="+mn-lt"/>
                <a:cs typeface="Arial" charset="0"/>
              </a:rPr>
              <a:t>playback attack: </a:t>
            </a:r>
            <a:r>
              <a:rPr lang="en-US" sz="2800" i="1" dirty="0">
                <a:latin typeface="+mn-lt"/>
                <a:cs typeface="Arial" charset="0"/>
              </a:rPr>
              <a:t>Trudy records Alice’s packet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800" i="1" dirty="0">
                <a:latin typeface="+mn-lt"/>
                <a:cs typeface="Arial" charset="0"/>
              </a:rPr>
              <a:t>and later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800" i="1" dirty="0">
                <a:latin typeface="+mn-lt"/>
                <a:cs typeface="Arial" charset="0"/>
              </a:rPr>
              <a:t>plays it back to Bob </a:t>
            </a:r>
          </a:p>
        </p:txBody>
      </p:sp>
    </p:spTree>
    <p:extLst>
      <p:ext uri="{BB962C8B-B14F-4D97-AF65-F5344CB8AC3E}">
        <p14:creationId xmlns:p14="http://schemas.microsoft.com/office/powerpoint/2010/main" val="167679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 modified third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</a:t>
            </a:r>
            <a:r>
              <a:rPr lang="en-US" dirty="0" smtClean="0"/>
              <a:t>1- </a:t>
            </a:r>
            <a:fld id="{C4204591-24BD-A542-B9D5-F8D8A88D2FE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76" y="374173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ap3.0: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Alice says “I am Alice” and sends her encrypted secret password to “prove” it.</a:t>
            </a: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F2F81167-112C-594B-9733-07B61B934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7119" y="4434716"/>
            <a:ext cx="509629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D297D8-FA6B-994F-AA4B-BD4F49ED5D88}"/>
              </a:ext>
            </a:extLst>
          </p:cNvPr>
          <p:cNvGrpSpPr/>
          <p:nvPr/>
        </p:nvGrpSpPr>
        <p:grpSpPr>
          <a:xfrm>
            <a:off x="2287795" y="3617843"/>
            <a:ext cx="3476900" cy="643835"/>
            <a:chOff x="2287795" y="3617843"/>
            <a:chExt cx="3476900" cy="643835"/>
          </a:xfrm>
        </p:grpSpPr>
        <p:grpSp>
          <p:nvGrpSpPr>
            <p:cNvPr id="25" name="Group 9">
              <a:extLst>
                <a:ext uri="{FF2B5EF4-FFF2-40B4-BE49-F238E27FC236}">
                  <a16:creationId xmlns:a16="http://schemas.microsoft.com/office/drawing/2014/main" id="{00A7A01E-CFEC-4245-843A-9FC447856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26" name="Rectangle 10">
                <a:extLst>
                  <a:ext uri="{FF2B5EF4-FFF2-40B4-BE49-F238E27FC236}">
                    <a16:creationId xmlns:a16="http://schemas.microsoft.com/office/drawing/2014/main" id="{7DF38783-9083-8046-8914-FBECAA795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7" name="Text Box 11">
                <a:extLst>
                  <a:ext uri="{FF2B5EF4-FFF2-40B4-BE49-F238E27FC236}">
                    <a16:creationId xmlns:a16="http://schemas.microsoft.com/office/drawing/2014/main" id="{63B92D8A-F6CA-5644-9CF4-76063E951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C2BA01DF-25FE-124B-84A2-3AB15FD8D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29" name="Line 13">
                <a:extLst>
                  <a:ext uri="{FF2B5EF4-FFF2-40B4-BE49-F238E27FC236}">
                    <a16:creationId xmlns:a16="http://schemas.microsoft.com/office/drawing/2014/main" id="{9E21A2CB-844F-C243-B491-09B4FE309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" name="Line 13">
                <a:extLst>
                  <a:ext uri="{FF2B5EF4-FFF2-40B4-BE49-F238E27FC236}">
                    <a16:creationId xmlns:a16="http://schemas.microsoft.com/office/drawing/2014/main" id="{DAA829E2-B4F2-DB41-9427-09BB45010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1" name="Text Box 12">
                <a:extLst>
                  <a:ext uri="{FF2B5EF4-FFF2-40B4-BE49-F238E27FC236}">
                    <a16:creationId xmlns:a16="http://schemas.microsoft.com/office/drawing/2014/main" id="{268B165E-0156-1A4D-8EFB-5B346BB00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1" y="1863"/>
                <a:ext cx="717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encrypted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4853043-B781-1B4E-8A97-C5C850DB3857}"/>
                </a:ext>
              </a:extLst>
            </p:cNvPr>
            <p:cNvCxnSpPr/>
            <p:nvPr/>
          </p:nvCxnSpPr>
          <p:spPr>
            <a:xfrm>
              <a:off x="5274365" y="3617843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 Box 5">
            <a:extLst>
              <a:ext uri="{FF2B5EF4-FFF2-40B4-BE49-F238E27FC236}">
                <a16:creationId xmlns:a16="http://schemas.microsoft.com/office/drawing/2014/main" id="{35FB98DB-97C9-CB48-BABC-5F388AC9E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7327" y="3817386"/>
            <a:ext cx="28056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failure scenario??</a:t>
            </a:r>
          </a:p>
        </p:txBody>
      </p:sp>
      <p:grpSp>
        <p:nvGrpSpPr>
          <p:cNvPr id="56" name="Group 9">
            <a:extLst>
              <a:ext uri="{FF2B5EF4-FFF2-40B4-BE49-F238E27FC236}">
                <a16:creationId xmlns:a16="http://schemas.microsoft.com/office/drawing/2014/main" id="{BF58E489-CED0-9142-9100-8F7A6F2DA4DE}"/>
              </a:ext>
            </a:extLst>
          </p:cNvPr>
          <p:cNvGrpSpPr>
            <a:grpSpLocks/>
          </p:cNvGrpSpPr>
          <p:nvPr/>
        </p:nvGrpSpPr>
        <p:grpSpPr bwMode="auto">
          <a:xfrm>
            <a:off x="4997866" y="4572000"/>
            <a:ext cx="1549400" cy="550862"/>
            <a:chOff x="521" y="1857"/>
            <a:chExt cx="976" cy="347"/>
          </a:xfrm>
        </p:grpSpPr>
        <p:sp>
          <p:nvSpPr>
            <p:cNvPr id="57" name="Rectangle 10">
              <a:extLst>
                <a:ext uri="{FF2B5EF4-FFF2-40B4-BE49-F238E27FC236}">
                  <a16:creationId xmlns:a16="http://schemas.microsoft.com/office/drawing/2014/main" id="{E97F38F7-FEA3-4743-B826-058C065A2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857"/>
              <a:ext cx="957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id="{CBD74911-522D-364C-B1B7-305DF42E7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1863"/>
              <a:ext cx="53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Alice’s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IP addr</a:t>
              </a:r>
            </a:p>
          </p:txBody>
        </p:sp>
        <p:sp>
          <p:nvSpPr>
            <p:cNvPr id="59" name="Line 13">
              <a:extLst>
                <a:ext uri="{FF2B5EF4-FFF2-40B4-BE49-F238E27FC236}">
                  <a16:creationId xmlns:a16="http://schemas.microsoft.com/office/drawing/2014/main" id="{509AFA78-6EE3-7B4D-8E2A-27FBECE020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1" y="1857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" name="Text Box 12">
              <a:extLst>
                <a:ext uri="{FF2B5EF4-FFF2-40B4-BE49-F238E27FC236}">
                  <a16:creationId xmlns:a16="http://schemas.microsoft.com/office/drawing/2014/main" id="{BBF41554-058A-6F47-995D-B2F8203C8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9" y="1929"/>
              <a:ext cx="288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OK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6C1D0D4-E3ED-F742-A8D6-2A2EE7935F59}"/>
              </a:ext>
            </a:extLst>
          </p:cNvPr>
          <p:cNvCxnSpPr>
            <a:cxnSpLocks/>
          </p:cNvCxnSpPr>
          <p:nvPr/>
        </p:nvCxnSpPr>
        <p:spPr>
          <a:xfrm flipH="1">
            <a:off x="4638262" y="5168348"/>
            <a:ext cx="887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6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 modified third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</a:t>
            </a:r>
            <a:r>
              <a:rPr lang="en-US" dirty="0" smtClean="0"/>
              <a:t>1- </a:t>
            </a:r>
            <a:fld id="{C4204591-24BD-A542-B9D5-F8D8A88D2FE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76" y="374173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ap3.0: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Alice says “I am Alice” and sends her encrypted secret password to “prove” it.</a:t>
            </a: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F2F81167-112C-594B-9733-07B61B934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7119" y="4434716"/>
            <a:ext cx="509629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D297D8-FA6B-994F-AA4B-BD4F49ED5D88}"/>
              </a:ext>
            </a:extLst>
          </p:cNvPr>
          <p:cNvGrpSpPr/>
          <p:nvPr/>
        </p:nvGrpSpPr>
        <p:grpSpPr>
          <a:xfrm>
            <a:off x="2287795" y="3617843"/>
            <a:ext cx="3476900" cy="643835"/>
            <a:chOff x="2287795" y="3617843"/>
            <a:chExt cx="3476900" cy="643835"/>
          </a:xfrm>
        </p:grpSpPr>
        <p:grpSp>
          <p:nvGrpSpPr>
            <p:cNvPr id="25" name="Group 9">
              <a:extLst>
                <a:ext uri="{FF2B5EF4-FFF2-40B4-BE49-F238E27FC236}">
                  <a16:creationId xmlns:a16="http://schemas.microsoft.com/office/drawing/2014/main" id="{00A7A01E-CFEC-4245-843A-9FC447856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26" name="Rectangle 10">
                <a:extLst>
                  <a:ext uri="{FF2B5EF4-FFF2-40B4-BE49-F238E27FC236}">
                    <a16:creationId xmlns:a16="http://schemas.microsoft.com/office/drawing/2014/main" id="{7DF38783-9083-8046-8914-FBECAA795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7" name="Text Box 11">
                <a:extLst>
                  <a:ext uri="{FF2B5EF4-FFF2-40B4-BE49-F238E27FC236}">
                    <a16:creationId xmlns:a16="http://schemas.microsoft.com/office/drawing/2014/main" id="{63B92D8A-F6CA-5644-9CF4-76063E951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C2BA01DF-25FE-124B-84A2-3AB15FD8D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29" name="Line 13">
                <a:extLst>
                  <a:ext uri="{FF2B5EF4-FFF2-40B4-BE49-F238E27FC236}">
                    <a16:creationId xmlns:a16="http://schemas.microsoft.com/office/drawing/2014/main" id="{9E21A2CB-844F-C243-B491-09B4FE309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" name="Line 13">
                <a:extLst>
                  <a:ext uri="{FF2B5EF4-FFF2-40B4-BE49-F238E27FC236}">
                    <a16:creationId xmlns:a16="http://schemas.microsoft.com/office/drawing/2014/main" id="{DAA829E2-B4F2-DB41-9427-09BB45010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1" name="Text Box 12">
                <a:extLst>
                  <a:ext uri="{FF2B5EF4-FFF2-40B4-BE49-F238E27FC236}">
                    <a16:creationId xmlns:a16="http://schemas.microsoft.com/office/drawing/2014/main" id="{268B165E-0156-1A4D-8EFB-5B346BB00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1" y="1863"/>
                <a:ext cx="717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encrypted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4853043-B781-1B4E-8A97-C5C850DB3857}"/>
                </a:ext>
              </a:extLst>
            </p:cNvPr>
            <p:cNvCxnSpPr/>
            <p:nvPr/>
          </p:nvCxnSpPr>
          <p:spPr>
            <a:xfrm>
              <a:off x="5274365" y="3617843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147353-ACF4-FB45-82C9-78EF59D1B8F5}"/>
              </a:ext>
            </a:extLst>
          </p:cNvPr>
          <p:cNvGrpSpPr/>
          <p:nvPr/>
        </p:nvGrpSpPr>
        <p:grpSpPr>
          <a:xfrm>
            <a:off x="5565917" y="5221357"/>
            <a:ext cx="1657209" cy="980453"/>
            <a:chOff x="5565917" y="5221357"/>
            <a:chExt cx="1657209" cy="980453"/>
          </a:xfrm>
        </p:grpSpPr>
        <p:grpSp>
          <p:nvGrpSpPr>
            <p:cNvPr id="32" name="Group 9">
              <a:extLst>
                <a:ext uri="{FF2B5EF4-FFF2-40B4-BE49-F238E27FC236}">
                  <a16:creationId xmlns:a16="http://schemas.microsoft.com/office/drawing/2014/main" id="{09CCB2F0-AAD0-AE40-9BFA-C3F3B505C1EA}"/>
                </a:ext>
              </a:extLst>
            </p:cNvPr>
            <p:cNvGrpSpPr>
              <a:grpSpLocks/>
            </p:cNvGrpSpPr>
            <p:nvPr/>
          </p:nvGrpSpPr>
          <p:grpSpPr bwMode="auto">
            <a:xfrm rot="20326040">
              <a:off x="5673726" y="5221357"/>
              <a:ext cx="1549400" cy="550862"/>
              <a:chOff x="521" y="1857"/>
              <a:chExt cx="976" cy="347"/>
            </a:xfrm>
          </p:grpSpPr>
          <p:sp>
            <p:nvSpPr>
              <p:cNvPr id="33" name="Rectangle 10">
                <a:extLst>
                  <a:ext uri="{FF2B5EF4-FFF2-40B4-BE49-F238E27FC236}">
                    <a16:creationId xmlns:a16="http://schemas.microsoft.com/office/drawing/2014/main" id="{BCDE87B3-8C33-454D-BC4C-966D11031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957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35" name="Text Box 12">
                <a:extLst>
                  <a:ext uri="{FF2B5EF4-FFF2-40B4-BE49-F238E27FC236}">
                    <a16:creationId xmlns:a16="http://schemas.microsoft.com/office/drawing/2014/main" id="{9D3CC4EC-3241-B748-B705-CDFF879A69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37" name="Line 13">
                <a:extLst>
                  <a:ext uri="{FF2B5EF4-FFF2-40B4-BE49-F238E27FC236}">
                    <a16:creationId xmlns:a16="http://schemas.microsoft.com/office/drawing/2014/main" id="{4AF6DA12-B4E4-B34F-B759-4778C678D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8" name="Text Box 12">
                <a:extLst>
                  <a:ext uri="{FF2B5EF4-FFF2-40B4-BE49-F238E27FC236}">
                    <a16:creationId xmlns:a16="http://schemas.microsoft.com/office/drawing/2014/main" id="{57DC8CF6-59C4-7B4F-9D40-4BD50E0B50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9" y="1929"/>
                <a:ext cx="288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OK</a:t>
                </a:r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E916E4E-72AA-BB40-9BFB-340F93550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5917" y="5976730"/>
              <a:ext cx="543335" cy="225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1" descr="EN00179_[1]">
            <a:extLst>
              <a:ext uri="{FF2B5EF4-FFF2-40B4-BE49-F238E27FC236}">
                <a16:creationId xmlns:a16="http://schemas.microsoft.com/office/drawing/2014/main" id="{35FF652E-B29F-6447-B1F0-703DCD9312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1300331">
            <a:off x="2148232" y="5668479"/>
            <a:ext cx="862013" cy="668338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2" name="Line 22">
            <a:extLst>
              <a:ext uri="{FF2B5EF4-FFF2-40B4-BE49-F238E27FC236}">
                <a16:creationId xmlns:a16="http://schemas.microsoft.com/office/drawing/2014/main" id="{2EA47872-83E5-3543-89FE-E2FD72C303D7}"/>
              </a:ext>
            </a:extLst>
          </p:cNvPr>
          <p:cNvSpPr>
            <a:spLocks noChangeShapeType="1"/>
          </p:cNvSpPr>
          <p:nvPr/>
        </p:nvSpPr>
        <p:spPr bwMode="auto">
          <a:xfrm rot="21300331">
            <a:off x="2056157" y="4438167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" name="Line 8">
            <a:extLst>
              <a:ext uri="{FF2B5EF4-FFF2-40B4-BE49-F238E27FC236}">
                <a16:creationId xmlns:a16="http://schemas.microsoft.com/office/drawing/2014/main" id="{3989B27E-4CAE-8949-8492-E6712F57AC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14701" y="4572000"/>
            <a:ext cx="3814970" cy="12987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FADE59F-2754-3448-A342-E05C216B7117}"/>
              </a:ext>
            </a:extLst>
          </p:cNvPr>
          <p:cNvGrpSpPr/>
          <p:nvPr/>
        </p:nvGrpSpPr>
        <p:grpSpPr>
          <a:xfrm rot="20405712">
            <a:off x="3467313" y="4951901"/>
            <a:ext cx="3267076" cy="641277"/>
            <a:chOff x="2287795" y="3620401"/>
            <a:chExt cx="3267076" cy="641277"/>
          </a:xfrm>
        </p:grpSpPr>
        <p:grpSp>
          <p:nvGrpSpPr>
            <p:cNvPr id="45" name="Group 9">
              <a:extLst>
                <a:ext uri="{FF2B5EF4-FFF2-40B4-BE49-F238E27FC236}">
                  <a16:creationId xmlns:a16="http://schemas.microsoft.com/office/drawing/2014/main" id="{296F5FF0-F4A3-274B-9B0B-20DCD24663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47" name="Rectangle 10">
                <a:extLst>
                  <a:ext uri="{FF2B5EF4-FFF2-40B4-BE49-F238E27FC236}">
                    <a16:creationId xmlns:a16="http://schemas.microsoft.com/office/drawing/2014/main" id="{8293C750-D2C1-EF47-B1DF-1E5258516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48" name="Text Box 11">
                <a:extLst>
                  <a:ext uri="{FF2B5EF4-FFF2-40B4-BE49-F238E27FC236}">
                    <a16:creationId xmlns:a16="http://schemas.microsoft.com/office/drawing/2014/main" id="{93A8BDC0-DFE5-E84A-B7B5-3D5F4745FA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49" name="Text Box 12">
                <a:extLst>
                  <a:ext uri="{FF2B5EF4-FFF2-40B4-BE49-F238E27FC236}">
                    <a16:creationId xmlns:a16="http://schemas.microsoft.com/office/drawing/2014/main" id="{C7E17E93-E0A9-F346-A5E4-74629DD1D3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50" name="Line 13">
                <a:extLst>
                  <a:ext uri="{FF2B5EF4-FFF2-40B4-BE49-F238E27FC236}">
                    <a16:creationId xmlns:a16="http://schemas.microsoft.com/office/drawing/2014/main" id="{A717D8D2-B3F6-9C42-AC1D-B1866ECE9B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1" name="Line 13">
                <a:extLst>
                  <a:ext uri="{FF2B5EF4-FFF2-40B4-BE49-F238E27FC236}">
                    <a16:creationId xmlns:a16="http://schemas.microsoft.com/office/drawing/2014/main" id="{C566C9D9-7133-DD43-BDAA-A02F894C3C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3" name="Text Box 12">
                <a:extLst>
                  <a:ext uri="{FF2B5EF4-FFF2-40B4-BE49-F238E27FC236}">
                    <a16:creationId xmlns:a16="http://schemas.microsoft.com/office/drawing/2014/main" id="{366596C4-9035-2B47-918F-5C0797F072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4" y="1863"/>
                <a:ext cx="750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encrypted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EE7CDA-3A80-7C41-BDDF-3F09073D1C5A}"/>
                </a:ext>
              </a:extLst>
            </p:cNvPr>
            <p:cNvCxnSpPr/>
            <p:nvPr/>
          </p:nvCxnSpPr>
          <p:spPr>
            <a:xfrm>
              <a:off x="4230470" y="3620401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 Box 4">
            <a:extLst>
              <a:ext uri="{FF2B5EF4-FFF2-40B4-BE49-F238E27FC236}">
                <a16:creationId xmlns:a16="http://schemas.microsoft.com/office/drawing/2014/main" id="{0017FBE4-4309-6340-A583-A4158457D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6472" y="3792676"/>
            <a:ext cx="332671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sz="2800" i="1" dirty="0">
                <a:solidFill>
                  <a:srgbClr val="C00000"/>
                </a:solidFill>
                <a:latin typeface="+mn-lt"/>
                <a:cs typeface="Arial" charset="0"/>
              </a:rPr>
              <a:t>playback attack still works: </a:t>
            </a:r>
            <a:r>
              <a:rPr lang="en-US" sz="2800" i="1" dirty="0">
                <a:latin typeface="+mn-lt"/>
                <a:cs typeface="Arial" charset="0"/>
              </a:rPr>
              <a:t>Trudy records Alice’s packet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800" i="1" dirty="0">
                <a:latin typeface="+mn-lt"/>
                <a:cs typeface="Arial" charset="0"/>
              </a:rPr>
              <a:t>and later plays it back to Bob </a:t>
            </a:r>
          </a:p>
        </p:txBody>
      </p:sp>
    </p:spTree>
    <p:extLst>
      <p:ext uri="{BB962C8B-B14F-4D97-AF65-F5344CB8AC3E}">
        <p14:creationId xmlns:p14="http://schemas.microsoft.com/office/powerpoint/2010/main" val="187535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 fourth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</a:t>
            </a:r>
            <a:r>
              <a:rPr lang="en-US" dirty="0" smtClean="0"/>
              <a:t>1- </a:t>
            </a:r>
            <a:fld id="{C4204591-24BD-A542-B9D5-F8D8A88D2FE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32182" y="1255643"/>
            <a:ext cx="9684027" cy="612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avoid playback attack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748" y="2247695"/>
            <a:ext cx="1092317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ap4.0: </a:t>
            </a:r>
            <a:r>
              <a:rPr lang="en-US" sz="3200" dirty="0">
                <a:latin typeface="+mn-lt"/>
                <a:cs typeface="Arial" charset="0"/>
              </a:rPr>
              <a:t>to prove Alice “live”, Bob sends Alice nonce, R </a:t>
            </a:r>
          </a:p>
          <a:p>
            <a:pPr marL="457200" indent="-339725">
              <a:buClr>
                <a:srgbClr val="0012A0"/>
              </a:buClr>
              <a:buFont typeface="Wingdings" pitchFamily="2" charset="2"/>
              <a:buChar char="§"/>
              <a:defRPr/>
            </a:pPr>
            <a:r>
              <a:rPr lang="en-US" sz="3200" dirty="0">
                <a:latin typeface="+mn-lt"/>
                <a:cs typeface="Arial" charset="0"/>
              </a:rPr>
              <a:t>Alice must return R, encrypted with shared secret key</a:t>
            </a:r>
          </a:p>
        </p:txBody>
      </p:sp>
      <p:sp>
        <p:nvSpPr>
          <p:cNvPr id="40" name="Text Box 5">
            <a:extLst>
              <a:ext uri="{FF2B5EF4-FFF2-40B4-BE49-F238E27FC236}">
                <a16:creationId xmlns:a16="http://schemas.microsoft.com/office/drawing/2014/main" id="{141769FA-74DC-F04C-8E0C-274CCE2D6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358" y="1729270"/>
            <a:ext cx="805585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+mn-cs"/>
              </a:rPr>
              <a:t>nonce: </a:t>
            </a:r>
            <a:r>
              <a:rPr lang="en-US" sz="3200" dirty="0">
                <a:latin typeface="+mn-lt"/>
                <a:cs typeface="+mn-cs"/>
              </a:rPr>
              <a:t>number (R) used only </a:t>
            </a:r>
            <a:r>
              <a:rPr lang="en-US" sz="3200" dirty="0">
                <a:solidFill>
                  <a:srgbClr val="000099"/>
                </a:solidFill>
                <a:latin typeface="+mn-lt"/>
                <a:cs typeface="+mn-cs"/>
              </a:rPr>
              <a:t>once-in-a-lifetime</a:t>
            </a:r>
          </a:p>
        </p:txBody>
      </p:sp>
      <p:sp>
        <p:nvSpPr>
          <p:cNvPr id="55" name="Text Box 4">
            <a:extLst>
              <a:ext uri="{FF2B5EF4-FFF2-40B4-BE49-F238E27FC236}">
                <a16:creationId xmlns:a16="http://schemas.microsoft.com/office/drawing/2014/main" id="{8FD904F7-9081-E447-9656-C8A098F81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610" y="5576266"/>
            <a:ext cx="36585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200" i="1" dirty="0">
                <a:latin typeface="+mn-lt"/>
                <a:cs typeface="Arial" charset="0"/>
              </a:rPr>
              <a:t>Failures, drawbacks?</a:t>
            </a:r>
          </a:p>
        </p:txBody>
      </p:sp>
      <p:pic>
        <p:nvPicPr>
          <p:cNvPr id="56" name="Picture 7" descr="Alice">
            <a:extLst>
              <a:ext uri="{FF2B5EF4-FFF2-40B4-BE49-F238E27FC236}">
                <a16:creationId xmlns:a16="http://schemas.microsoft.com/office/drawing/2014/main" id="{2F9AF6F6-F327-4249-8539-07CD631C7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131" y="3458679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8" descr="Bob">
            <a:extLst>
              <a:ext uri="{FF2B5EF4-FFF2-40B4-BE49-F238E27FC236}">
                <a16:creationId xmlns:a16="http://schemas.microsoft.com/office/drawing/2014/main" id="{39A855F0-2FE6-984A-B72E-20AA23DB5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517" y="3792192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FC4276CD-64C3-8E4A-B50D-2C57424EE614}"/>
              </a:ext>
            </a:extLst>
          </p:cNvPr>
          <p:cNvGrpSpPr>
            <a:grpSpLocks/>
          </p:cNvGrpSpPr>
          <p:nvPr/>
        </p:nvGrpSpPr>
        <p:grpSpPr bwMode="auto">
          <a:xfrm>
            <a:off x="3966128" y="3573117"/>
            <a:ext cx="3697288" cy="614363"/>
            <a:chOff x="2733675" y="3467100"/>
            <a:chExt cx="3697288" cy="614363"/>
          </a:xfrm>
        </p:grpSpPr>
        <p:sp>
          <p:nvSpPr>
            <p:cNvPr id="59" name="Line 9">
              <a:extLst>
                <a:ext uri="{FF2B5EF4-FFF2-40B4-BE49-F238E27FC236}">
                  <a16:creationId xmlns:a16="http://schemas.microsoft.com/office/drawing/2014/main" id="{EAEA93D0-716C-3D45-9B18-D5930A67A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675" y="3819525"/>
              <a:ext cx="3697288" cy="2619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" name="Text Box 10">
              <a:extLst>
                <a:ext uri="{FF2B5EF4-FFF2-40B4-BE49-F238E27FC236}">
                  <a16:creationId xmlns:a16="http://schemas.microsoft.com/office/drawing/2014/main" id="{D747AE28-31A4-5744-9AC3-9091708FB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654" y="3467100"/>
              <a:ext cx="164660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+mn-lt"/>
                  <a:cs typeface="Arial" charset="0"/>
                </a:rPr>
                <a:t>“I am Alice”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E980D71-54AB-0A4D-ADEA-EF957E0120A8}"/>
              </a:ext>
            </a:extLst>
          </p:cNvPr>
          <p:cNvGrpSpPr>
            <a:grpSpLocks/>
          </p:cNvGrpSpPr>
          <p:nvPr/>
        </p:nvGrpSpPr>
        <p:grpSpPr bwMode="auto">
          <a:xfrm>
            <a:off x="3959778" y="4247805"/>
            <a:ext cx="3697288" cy="557212"/>
            <a:chOff x="2727325" y="4141788"/>
            <a:chExt cx="3697288" cy="557212"/>
          </a:xfrm>
        </p:grpSpPr>
        <p:sp>
          <p:nvSpPr>
            <p:cNvPr id="62" name="Line 11">
              <a:extLst>
                <a:ext uri="{FF2B5EF4-FFF2-40B4-BE49-F238E27FC236}">
                  <a16:creationId xmlns:a16="http://schemas.microsoft.com/office/drawing/2014/main" id="{08698D6B-EE9C-E34D-A32F-7525934EC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" name="Text Box 13">
              <a:extLst>
                <a:ext uri="{FF2B5EF4-FFF2-40B4-BE49-F238E27FC236}">
                  <a16:creationId xmlns:a16="http://schemas.microsoft.com/office/drawing/2014/main" id="{E3576BAB-C966-E149-9EF7-9412FFECF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5030" y="4141788"/>
              <a:ext cx="3513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+mn-lt"/>
                  <a:cs typeface="Arial" charset="0"/>
                </a:rPr>
                <a:t>R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624DDBA-586C-2246-9568-00131C0B0DBF}"/>
              </a:ext>
            </a:extLst>
          </p:cNvPr>
          <p:cNvGrpSpPr>
            <a:grpSpLocks/>
          </p:cNvGrpSpPr>
          <p:nvPr/>
        </p:nvGrpSpPr>
        <p:grpSpPr bwMode="auto">
          <a:xfrm>
            <a:off x="3967716" y="4806605"/>
            <a:ext cx="7442403" cy="1421928"/>
            <a:chOff x="2735263" y="4700588"/>
            <a:chExt cx="7442403" cy="1421928"/>
          </a:xfrm>
        </p:grpSpPr>
        <p:sp>
          <p:nvSpPr>
            <p:cNvPr id="65" name="Line 12">
              <a:extLst>
                <a:ext uri="{FF2B5EF4-FFF2-40B4-BE49-F238E27FC236}">
                  <a16:creationId xmlns:a16="http://schemas.microsoft.com/office/drawing/2014/main" id="{4D962D55-0BBF-764B-9835-8287A7D0D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263" y="5097463"/>
              <a:ext cx="3697287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6" name="Group 14">
              <a:extLst>
                <a:ext uri="{FF2B5EF4-FFF2-40B4-BE49-F238E27FC236}">
                  <a16:creationId xmlns:a16="http://schemas.microsoft.com/office/drawing/2014/main" id="{55E586C0-CCEB-B94D-9BF6-043B8F7FA9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3589" y="4743450"/>
              <a:ext cx="973138" cy="581025"/>
              <a:chOff x="2726" y="3555"/>
              <a:chExt cx="613" cy="366"/>
            </a:xfrm>
          </p:grpSpPr>
          <p:sp>
            <p:nvSpPr>
              <p:cNvPr id="68" name="Text Box 15">
                <a:extLst>
                  <a:ext uri="{FF2B5EF4-FFF2-40B4-BE49-F238E27FC236}">
                    <a16:creationId xmlns:a16="http://schemas.microsoft.com/office/drawing/2014/main" id="{01536074-7B52-B048-8659-E090783CF2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6" y="3555"/>
                <a:ext cx="6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K    (R)</a:t>
                </a:r>
              </a:p>
            </p:txBody>
          </p:sp>
          <p:sp>
            <p:nvSpPr>
              <p:cNvPr id="69" name="Text Box 16">
                <a:extLst>
                  <a:ext uri="{FF2B5EF4-FFF2-40B4-BE49-F238E27FC236}">
                    <a16:creationId xmlns:a16="http://schemas.microsoft.com/office/drawing/2014/main" id="{D784196B-33BA-5445-9ABA-35DDC8AD73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1" y="3688"/>
                <a:ext cx="32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A-B</a:t>
                </a:r>
              </a:p>
            </p:txBody>
          </p:sp>
        </p:grpSp>
        <p:sp>
          <p:nvSpPr>
            <p:cNvPr id="67" name="Text Box 17">
              <a:extLst>
                <a:ext uri="{FF2B5EF4-FFF2-40B4-BE49-F238E27FC236}">
                  <a16:creationId xmlns:a16="http://schemas.microsoft.com/office/drawing/2014/main" id="{8D82095B-7548-E344-BD94-8F9CC1AF4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1569" y="4700588"/>
              <a:ext cx="3676097" cy="1421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n-lt"/>
                  <a:cs typeface="Arial" charset="0"/>
                </a:rPr>
                <a:t>Bob know Alice is live, and only Alice knows key to encrypt nonce, so it must be Alice!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107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ap5.0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749" y="1134512"/>
            <a:ext cx="10923173" cy="1625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buFont typeface="Wingdings" charset="0"/>
              <a:buNone/>
            </a:pPr>
            <a:r>
              <a:rPr lang="en-US" sz="3200" dirty="0">
                <a:latin typeface="+mn-lt"/>
              </a:rPr>
              <a:t>ap4.0 requires shared symmetric key  - can we authenticate using public key techniques?</a:t>
            </a:r>
          </a:p>
          <a:p>
            <a:pPr>
              <a:spcBef>
                <a:spcPts val="1200"/>
              </a:spcBef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  <a:latin typeface="+mn-lt"/>
              </a:rPr>
              <a:t>ap5.0: </a:t>
            </a:r>
            <a:r>
              <a:rPr lang="en-US" sz="3200" dirty="0">
                <a:latin typeface="+mn-lt"/>
              </a:rPr>
              <a:t>use nonce, public key cryptography</a:t>
            </a:r>
          </a:p>
        </p:txBody>
      </p:sp>
      <p:pic>
        <p:nvPicPr>
          <p:cNvPr id="56" name="Picture 7" descr="Alice">
            <a:extLst>
              <a:ext uri="{FF2B5EF4-FFF2-40B4-BE49-F238E27FC236}">
                <a16:creationId xmlns:a16="http://schemas.microsoft.com/office/drawing/2014/main" id="{2F9AF6F6-F327-4249-8539-07CD631C7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983" y="2875583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8" descr="Bob">
            <a:extLst>
              <a:ext uri="{FF2B5EF4-FFF2-40B4-BE49-F238E27FC236}">
                <a16:creationId xmlns:a16="http://schemas.microsoft.com/office/drawing/2014/main" id="{39A855F0-2FE6-984A-B72E-20AA23DB5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369" y="3209096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FC4276CD-64C3-8E4A-B50D-2C57424EE614}"/>
              </a:ext>
            </a:extLst>
          </p:cNvPr>
          <p:cNvGrpSpPr>
            <a:grpSpLocks/>
          </p:cNvGrpSpPr>
          <p:nvPr/>
        </p:nvGrpSpPr>
        <p:grpSpPr bwMode="auto">
          <a:xfrm>
            <a:off x="3064980" y="3241813"/>
            <a:ext cx="3697288" cy="461665"/>
            <a:chOff x="2733675" y="3718892"/>
            <a:chExt cx="3697288" cy="461665"/>
          </a:xfrm>
        </p:grpSpPr>
        <p:sp>
          <p:nvSpPr>
            <p:cNvPr id="59" name="Line 9">
              <a:extLst>
                <a:ext uri="{FF2B5EF4-FFF2-40B4-BE49-F238E27FC236}">
                  <a16:creationId xmlns:a16="http://schemas.microsoft.com/office/drawing/2014/main" id="{EAEA93D0-716C-3D45-9B18-D5930A67A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675" y="3819525"/>
              <a:ext cx="3697288" cy="2619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" name="Text Box 10">
              <a:extLst>
                <a:ext uri="{FF2B5EF4-FFF2-40B4-BE49-F238E27FC236}">
                  <a16:creationId xmlns:a16="http://schemas.microsoft.com/office/drawing/2014/main" id="{D747AE28-31A4-5744-9AC3-9091708FB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6402" y="3718892"/>
              <a:ext cx="1646605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+mn-lt"/>
                  <a:cs typeface="Arial" charset="0"/>
                </a:rPr>
                <a:t>“I am Alice”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E980D71-54AB-0A4D-ADEA-EF957E0120A8}"/>
              </a:ext>
            </a:extLst>
          </p:cNvPr>
          <p:cNvGrpSpPr>
            <a:grpSpLocks/>
          </p:cNvGrpSpPr>
          <p:nvPr/>
        </p:nvGrpSpPr>
        <p:grpSpPr bwMode="auto">
          <a:xfrm>
            <a:off x="3058630" y="3757474"/>
            <a:ext cx="3697288" cy="523220"/>
            <a:chOff x="2727325" y="4234553"/>
            <a:chExt cx="3697288" cy="523220"/>
          </a:xfrm>
        </p:grpSpPr>
        <p:sp>
          <p:nvSpPr>
            <p:cNvPr id="62" name="Line 11">
              <a:extLst>
                <a:ext uri="{FF2B5EF4-FFF2-40B4-BE49-F238E27FC236}">
                  <a16:creationId xmlns:a16="http://schemas.microsoft.com/office/drawing/2014/main" id="{08698D6B-EE9C-E34D-A32F-7525934EC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" name="Text Box 13">
              <a:extLst>
                <a:ext uri="{FF2B5EF4-FFF2-40B4-BE49-F238E27FC236}">
                  <a16:creationId xmlns:a16="http://schemas.microsoft.com/office/drawing/2014/main" id="{E3576BAB-C966-E149-9EF7-9412FFECF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0115" y="4234553"/>
              <a:ext cx="380232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800" dirty="0">
                  <a:latin typeface="+mn-lt"/>
                  <a:cs typeface="Arial" charset="0"/>
                </a:rPr>
                <a:t>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B0819E-4D5E-5144-A5A8-E2CA9BD36E85}"/>
              </a:ext>
            </a:extLst>
          </p:cNvPr>
          <p:cNvGrpSpPr/>
          <p:nvPr/>
        </p:nvGrpSpPr>
        <p:grpSpPr>
          <a:xfrm>
            <a:off x="3086100" y="4124601"/>
            <a:ext cx="3697287" cy="676275"/>
            <a:chOff x="3086100" y="4124601"/>
            <a:chExt cx="3697287" cy="676275"/>
          </a:xfrm>
        </p:grpSpPr>
        <p:sp>
          <p:nvSpPr>
            <p:cNvPr id="65" name="Line 12">
              <a:extLst>
                <a:ext uri="{FF2B5EF4-FFF2-40B4-BE49-F238E27FC236}">
                  <a16:creationId xmlns:a16="http://schemas.microsoft.com/office/drawing/2014/main" id="{4D962D55-0BBF-764B-9835-8287A7D0D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6100" y="4408349"/>
              <a:ext cx="3697287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3" name="Group 12">
              <a:extLst>
                <a:ext uri="{FF2B5EF4-FFF2-40B4-BE49-F238E27FC236}">
                  <a16:creationId xmlns:a16="http://schemas.microsoft.com/office/drawing/2014/main" id="{DEFF3F8A-1D3B-0940-96F5-EAAB79FA3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9040" y="4124601"/>
              <a:ext cx="1028700" cy="676275"/>
              <a:chOff x="2852" y="2891"/>
              <a:chExt cx="648" cy="426"/>
            </a:xfrm>
          </p:grpSpPr>
          <p:sp>
            <p:nvSpPr>
              <p:cNvPr id="24" name="Text Box 13">
                <a:extLst>
                  <a:ext uri="{FF2B5EF4-FFF2-40B4-BE49-F238E27FC236}">
                    <a16:creationId xmlns:a16="http://schemas.microsoft.com/office/drawing/2014/main" id="{0D581F6E-86B1-534F-BDAB-82E839A333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2" y="2979"/>
                <a:ext cx="648" cy="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800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25" name="Text Box 14">
                <a:extLst>
                  <a:ext uri="{FF2B5EF4-FFF2-40B4-BE49-F238E27FC236}">
                    <a16:creationId xmlns:a16="http://schemas.microsoft.com/office/drawing/2014/main" id="{C75C26F3-0008-5949-9BEA-927DBA56F1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9" y="3084"/>
                <a:ext cx="20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26" name="Text Box 15">
                <a:extLst>
                  <a:ext uri="{FF2B5EF4-FFF2-40B4-BE49-F238E27FC236}">
                    <a16:creationId xmlns:a16="http://schemas.microsoft.com/office/drawing/2014/main" id="{9C57DEA5-6B03-E348-B265-415DA783C3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2" y="2891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D2833DA-9CEF-1740-B263-141DE78DFACD}"/>
              </a:ext>
            </a:extLst>
          </p:cNvPr>
          <p:cNvGrpSpPr>
            <a:grpSpLocks/>
          </p:cNvGrpSpPr>
          <p:nvPr/>
        </p:nvGrpSpPr>
        <p:grpSpPr bwMode="auto">
          <a:xfrm>
            <a:off x="2985743" y="5009805"/>
            <a:ext cx="3697288" cy="369332"/>
            <a:chOff x="2727325" y="4380327"/>
            <a:chExt cx="3697288" cy="369332"/>
          </a:xfrm>
        </p:grpSpPr>
        <p:sp>
          <p:nvSpPr>
            <p:cNvPr id="28" name="Line 11">
              <a:extLst>
                <a:ext uri="{FF2B5EF4-FFF2-40B4-BE49-F238E27FC236}">
                  <a16:creationId xmlns:a16="http://schemas.microsoft.com/office/drawing/2014/main" id="{3C5335B3-53A9-8141-8881-70E37150C1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" name="Text Box 13">
              <a:extLst>
                <a:ext uri="{FF2B5EF4-FFF2-40B4-BE49-F238E27FC236}">
                  <a16:creationId xmlns:a16="http://schemas.microsoft.com/office/drawing/2014/main" id="{9099361D-C78F-5D47-90E9-7A0E22532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4913" y="4380327"/>
              <a:ext cx="247016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A1B0A3-002F-BE44-A232-0C1647891076}"/>
              </a:ext>
            </a:extLst>
          </p:cNvPr>
          <p:cNvGrpSpPr/>
          <p:nvPr/>
        </p:nvGrpSpPr>
        <p:grpSpPr>
          <a:xfrm>
            <a:off x="3072848" y="5310670"/>
            <a:ext cx="3697287" cy="676275"/>
            <a:chOff x="3072848" y="5310670"/>
            <a:chExt cx="3697287" cy="676275"/>
          </a:xfrm>
        </p:grpSpPr>
        <p:sp>
          <p:nvSpPr>
            <p:cNvPr id="31" name="Line 12">
              <a:extLst>
                <a:ext uri="{FF2B5EF4-FFF2-40B4-BE49-F238E27FC236}">
                  <a16:creationId xmlns:a16="http://schemas.microsoft.com/office/drawing/2014/main" id="{D5DB138C-C974-784C-B5DF-44D22492A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848" y="5647428"/>
              <a:ext cx="3697287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51" name="Group 12">
              <a:extLst>
                <a:ext uri="{FF2B5EF4-FFF2-40B4-BE49-F238E27FC236}">
                  <a16:creationId xmlns:a16="http://schemas.microsoft.com/office/drawing/2014/main" id="{7B23B9D4-5ABC-6748-8A77-C2599E6870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23775" y="5310670"/>
              <a:ext cx="795341" cy="676275"/>
              <a:chOff x="2870" y="2891"/>
              <a:chExt cx="501" cy="426"/>
            </a:xfrm>
          </p:grpSpPr>
          <p:sp>
            <p:nvSpPr>
              <p:cNvPr id="53" name="Text Box 13">
                <a:extLst>
                  <a:ext uri="{FF2B5EF4-FFF2-40B4-BE49-F238E27FC236}">
                    <a16:creationId xmlns:a16="http://schemas.microsoft.com/office/drawing/2014/main" id="{32123EC4-E97B-E54F-AE15-8F511BEDB2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3" y="2979"/>
                <a:ext cx="388" cy="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800" dirty="0">
                    <a:latin typeface="+mn-lt"/>
                    <a:cs typeface="Arial" charset="0"/>
                  </a:rPr>
                  <a:t>K   </a:t>
                </a:r>
              </a:p>
            </p:txBody>
          </p:sp>
          <p:sp>
            <p:nvSpPr>
              <p:cNvPr id="54" name="Text Box 14">
                <a:extLst>
                  <a:ext uri="{FF2B5EF4-FFF2-40B4-BE49-F238E27FC236}">
                    <a16:creationId xmlns:a16="http://schemas.microsoft.com/office/drawing/2014/main" id="{D9A3EB35-2155-5B4E-846A-ED5F02B7C8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0" y="3084"/>
                <a:ext cx="43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+mn-lt"/>
                    <a:cs typeface="Arial" charset="0"/>
                  </a:rPr>
                  <a:t>       A</a:t>
                </a:r>
                <a:endParaRPr lang="en-US" sz="1800" dirty="0">
                  <a:latin typeface="+mn-lt"/>
                  <a:cs typeface="Arial" charset="0"/>
                </a:endParaRPr>
              </a:p>
            </p:txBody>
          </p:sp>
          <p:sp>
            <p:nvSpPr>
              <p:cNvPr id="70" name="Text Box 15">
                <a:extLst>
                  <a:ext uri="{FF2B5EF4-FFF2-40B4-BE49-F238E27FC236}">
                    <a16:creationId xmlns:a16="http://schemas.microsoft.com/office/drawing/2014/main" id="{B0CB5623-EA61-D04C-9262-80E6084646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8" y="2891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E0E366-E4FF-5D48-8B56-C779840E608F}"/>
              </a:ext>
            </a:extLst>
          </p:cNvPr>
          <p:cNvGrpSpPr/>
          <p:nvPr/>
        </p:nvGrpSpPr>
        <p:grpSpPr>
          <a:xfrm>
            <a:off x="6970643" y="3647722"/>
            <a:ext cx="4818978" cy="2819542"/>
            <a:chOff x="6970643" y="3647722"/>
            <a:chExt cx="4818978" cy="2819542"/>
          </a:xfrm>
        </p:grpSpPr>
        <p:sp>
          <p:nvSpPr>
            <p:cNvPr id="33" name="Text Box 11">
              <a:extLst>
                <a:ext uri="{FF2B5EF4-FFF2-40B4-BE49-F238E27FC236}">
                  <a16:creationId xmlns:a16="http://schemas.microsoft.com/office/drawing/2014/main" id="{85AC5181-C0FE-8D46-AE3D-B48809AF3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33479" y="3647722"/>
              <a:ext cx="254793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dirty="0">
                  <a:latin typeface="+mn-lt"/>
                  <a:cs typeface="Arial" charset="0"/>
                </a:rPr>
                <a:t>Bob computes</a:t>
              </a:r>
            </a:p>
          </p:txBody>
        </p:sp>
        <p:sp>
          <p:nvSpPr>
            <p:cNvPr id="43" name="Text Box 31">
              <a:extLst>
                <a:ext uri="{FF2B5EF4-FFF2-40B4-BE49-F238E27FC236}">
                  <a16:creationId xmlns:a16="http://schemas.microsoft.com/office/drawing/2014/main" id="{F167A309-060E-CB47-B167-406BAE2F3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3314" y="4710956"/>
              <a:ext cx="3316307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and knows only Alice could have the private key, that encrypted R such that</a:t>
              </a:r>
            </a:p>
          </p:txBody>
        </p:sp>
        <p:grpSp>
          <p:nvGrpSpPr>
            <p:cNvPr id="44" name="Group 32">
              <a:extLst>
                <a:ext uri="{FF2B5EF4-FFF2-40B4-BE49-F238E27FC236}">
                  <a16:creationId xmlns:a16="http://schemas.microsoft.com/office/drawing/2014/main" id="{9B8399BA-1EDD-1441-A8CF-664BAC5C89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50469" y="5513107"/>
              <a:ext cx="2051879" cy="954157"/>
              <a:chOff x="942" y="3588"/>
              <a:chExt cx="1183" cy="522"/>
            </a:xfrm>
          </p:grpSpPr>
          <p:sp>
            <p:nvSpPr>
              <p:cNvPr id="45" name="Text Box 33">
                <a:extLst>
                  <a:ext uri="{FF2B5EF4-FFF2-40B4-BE49-F238E27FC236}">
                    <a16:creationId xmlns:a16="http://schemas.microsoft.com/office/drawing/2014/main" id="{F64AD157-0740-8F4A-B120-B415F19E61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3" y="3731"/>
                <a:ext cx="93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(K  (R)) = R</a:t>
                </a:r>
              </a:p>
            </p:txBody>
          </p:sp>
          <p:sp>
            <p:nvSpPr>
              <p:cNvPr id="46" name="Text Box 34">
                <a:extLst>
                  <a:ext uri="{FF2B5EF4-FFF2-40B4-BE49-F238E27FC236}">
                    <a16:creationId xmlns:a16="http://schemas.microsoft.com/office/drawing/2014/main" id="{0BB260CB-AF5A-2C4C-992A-1E67D6720C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9" y="3819"/>
                <a:ext cx="2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47" name="Text Box 35">
                <a:extLst>
                  <a:ext uri="{FF2B5EF4-FFF2-40B4-BE49-F238E27FC236}">
                    <a16:creationId xmlns:a16="http://schemas.microsoft.com/office/drawing/2014/main" id="{AAB195AB-2054-6E42-A9EB-46D095B22B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" y="3588"/>
                <a:ext cx="17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-</a:t>
                </a:r>
              </a:p>
            </p:txBody>
          </p:sp>
          <p:sp>
            <p:nvSpPr>
              <p:cNvPr id="48" name="Text Box 36">
                <a:extLst>
                  <a:ext uri="{FF2B5EF4-FFF2-40B4-BE49-F238E27FC236}">
                    <a16:creationId xmlns:a16="http://schemas.microsoft.com/office/drawing/2014/main" id="{59939334-F3BC-9547-9113-1B49FAF0D4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2" y="3718"/>
                <a:ext cx="30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49" name="Text Box 37">
                <a:extLst>
                  <a:ext uri="{FF2B5EF4-FFF2-40B4-BE49-F238E27FC236}">
                    <a16:creationId xmlns:a16="http://schemas.microsoft.com/office/drawing/2014/main" id="{8ED1822E-3198-0946-A269-EAE47B2512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1" y="3805"/>
                <a:ext cx="2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50" name="Text Box 38">
                <a:extLst>
                  <a:ext uri="{FF2B5EF4-FFF2-40B4-BE49-F238E27FC236}">
                    <a16:creationId xmlns:a16="http://schemas.microsoft.com/office/drawing/2014/main" id="{D2A07B58-F8F4-764F-8083-BACA7957F0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8" y="3620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71" name="Group 32">
              <a:extLst>
                <a:ext uri="{FF2B5EF4-FFF2-40B4-BE49-F238E27FC236}">
                  <a16:creationId xmlns:a16="http://schemas.microsoft.com/office/drawing/2014/main" id="{9A9EF96A-DB45-9140-929A-C624915D8D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43844" y="3896138"/>
              <a:ext cx="2051879" cy="954157"/>
              <a:chOff x="942" y="3588"/>
              <a:chExt cx="1183" cy="522"/>
            </a:xfrm>
          </p:grpSpPr>
          <p:sp>
            <p:nvSpPr>
              <p:cNvPr id="72" name="Text Box 33">
                <a:extLst>
                  <a:ext uri="{FF2B5EF4-FFF2-40B4-BE49-F238E27FC236}">
                    <a16:creationId xmlns:a16="http://schemas.microsoft.com/office/drawing/2014/main" id="{A200BBB4-00A3-2147-A532-5218A2C358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3" y="3731"/>
                <a:ext cx="93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(K  (R)) = R</a:t>
                </a:r>
              </a:p>
            </p:txBody>
          </p:sp>
          <p:sp>
            <p:nvSpPr>
              <p:cNvPr id="73" name="Text Box 34">
                <a:extLst>
                  <a:ext uri="{FF2B5EF4-FFF2-40B4-BE49-F238E27FC236}">
                    <a16:creationId xmlns:a16="http://schemas.microsoft.com/office/drawing/2014/main" id="{4F6B97CC-6A55-5E4D-961B-7B04C268D1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9" y="3819"/>
                <a:ext cx="2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74" name="Text Box 35">
                <a:extLst>
                  <a:ext uri="{FF2B5EF4-FFF2-40B4-BE49-F238E27FC236}">
                    <a16:creationId xmlns:a16="http://schemas.microsoft.com/office/drawing/2014/main" id="{91CEFBBB-4C73-F64A-B98C-47B2D5ECCB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" y="3588"/>
                <a:ext cx="17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-</a:t>
                </a:r>
              </a:p>
            </p:txBody>
          </p:sp>
          <p:sp>
            <p:nvSpPr>
              <p:cNvPr id="75" name="Text Box 36">
                <a:extLst>
                  <a:ext uri="{FF2B5EF4-FFF2-40B4-BE49-F238E27FC236}">
                    <a16:creationId xmlns:a16="http://schemas.microsoft.com/office/drawing/2014/main" id="{37F04E6C-C5B6-D84D-B11D-0C6729C63E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2" y="3718"/>
                <a:ext cx="30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76" name="Text Box 37">
                <a:extLst>
                  <a:ext uri="{FF2B5EF4-FFF2-40B4-BE49-F238E27FC236}">
                    <a16:creationId xmlns:a16="http://schemas.microsoft.com/office/drawing/2014/main" id="{8A278A51-C50D-C34B-8024-ED46F75556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1" y="3805"/>
                <a:ext cx="2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77" name="Text Box 38">
                <a:extLst>
                  <a:ext uri="{FF2B5EF4-FFF2-40B4-BE49-F238E27FC236}">
                    <a16:creationId xmlns:a16="http://schemas.microsoft.com/office/drawing/2014/main" id="{A60CF1AF-7A33-6740-B29B-FDEA1A0E73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8" y="3620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+</a:t>
                </a:r>
              </a:p>
            </p:txBody>
          </p: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2017155-79A1-0640-B6D4-2FCD229680FC}"/>
                </a:ext>
              </a:extLst>
            </p:cNvPr>
            <p:cNvCxnSpPr>
              <a:cxnSpLocks/>
            </p:cNvCxnSpPr>
            <p:nvPr/>
          </p:nvCxnSpPr>
          <p:spPr>
            <a:xfrm>
              <a:off x="8375374" y="3806822"/>
              <a:ext cx="0" cy="248796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1C0842A-6581-4244-83F0-28D1B6C7509C}"/>
                </a:ext>
              </a:extLst>
            </p:cNvPr>
            <p:cNvCxnSpPr>
              <a:cxnSpLocks/>
            </p:cNvCxnSpPr>
            <p:nvPr/>
          </p:nvCxnSpPr>
          <p:spPr>
            <a:xfrm>
              <a:off x="6970643" y="5917096"/>
              <a:ext cx="139810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8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Bad </a:t>
            </a:r>
            <a:r>
              <a:rPr lang="en-US" altLang="en-US" dirty="0">
                <a:ea typeface="ＭＳ Ｐゴシック" panose="020B0600070205080204" pitchFamily="34" charset="-128"/>
              </a:rPr>
              <a:t>g</a:t>
            </a:r>
            <a:r>
              <a:rPr lang="en-US" altLang="en-US" sz="4400" dirty="0">
                <a:ea typeface="ＭＳ Ｐゴシック" panose="020B0600070205080204" pitchFamily="34" charset="-128"/>
              </a:rPr>
              <a:t>uys: packet </a:t>
            </a:r>
            <a:r>
              <a:rPr lang="en-US" altLang="en-US" dirty="0">
                <a:ea typeface="ＭＳ Ｐゴシック" panose="020B0600070205080204" pitchFamily="34" charset="-128"/>
              </a:rPr>
              <a:t>i</a:t>
            </a:r>
            <a:r>
              <a:rPr lang="en-US" altLang="en-US" sz="4400" dirty="0">
                <a:ea typeface="ＭＳ Ｐゴシック" panose="020B0600070205080204" pitchFamily="34" charset="-128"/>
              </a:rPr>
              <a:t>nterception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841312" y="1344535"/>
            <a:ext cx="10342830" cy="208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packet “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sniffing”:</a:t>
            </a:r>
            <a:r>
              <a:rPr kumimoji="0" lang="en-US" altLang="ja-JP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broadcast media (shared Ethernet, wireless)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promiscuous network interface reads/records all packets (e.g., including passwords!) passing by</a:t>
            </a:r>
          </a:p>
        </p:txBody>
      </p:sp>
      <p:grpSp>
        <p:nvGrpSpPr>
          <p:cNvPr id="5" name="Group 90">
            <a:extLst>
              <a:ext uri="{FF2B5EF4-FFF2-40B4-BE49-F238E27FC236}">
                <a16:creationId xmlns:a16="http://schemas.microsoft.com/office/drawing/2014/main" id="{4B8B6454-D739-8246-8FD0-D07116C10D1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64103" y="3398264"/>
            <a:ext cx="735012" cy="681037"/>
            <a:chOff x="-44" y="1473"/>
            <a:chExt cx="981" cy="1105"/>
          </a:xfrm>
        </p:grpSpPr>
        <p:pic>
          <p:nvPicPr>
            <p:cNvPr id="7" name="Picture 91" descr="desktop_computer_stylized_medium">
              <a:extLst>
                <a:ext uri="{FF2B5EF4-FFF2-40B4-BE49-F238E27FC236}">
                  <a16:creationId xmlns:a16="http://schemas.microsoft.com/office/drawing/2014/main" id="{9D5E2D1E-EE9F-104B-B66B-CCD25447B8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Freeform 92">
              <a:extLst>
                <a:ext uri="{FF2B5EF4-FFF2-40B4-BE49-F238E27FC236}">
                  <a16:creationId xmlns:a16="http://schemas.microsoft.com/office/drawing/2014/main" id="{B5AF61F7-8621-F54F-BE21-3743A44AEC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Freeform 43">
            <a:extLst>
              <a:ext uri="{FF2B5EF4-FFF2-40B4-BE49-F238E27FC236}">
                <a16:creationId xmlns:a16="http://schemas.microsoft.com/office/drawing/2014/main" id="{4DB7420B-BEB3-FA46-87C6-F4E3D7CFB690}"/>
              </a:ext>
            </a:extLst>
          </p:cNvPr>
          <p:cNvSpPr>
            <a:spLocks/>
          </p:cNvSpPr>
          <p:nvPr/>
        </p:nvSpPr>
        <p:spPr bwMode="auto">
          <a:xfrm>
            <a:off x="3359028" y="4133276"/>
            <a:ext cx="4587875" cy="728663"/>
          </a:xfrm>
          <a:custGeom>
            <a:avLst/>
            <a:gdLst>
              <a:gd name="T0" fmla="*/ 2147483647 w 2620"/>
              <a:gd name="T1" fmla="*/ 0 h 459"/>
              <a:gd name="T2" fmla="*/ 0 w 2620"/>
              <a:gd name="T3" fmla="*/ 2147483647 h 459"/>
              <a:gd name="T4" fmla="*/ 2147483647 w 2620"/>
              <a:gd name="T5" fmla="*/ 2147483647 h 459"/>
              <a:gd name="T6" fmla="*/ 2147483647 w 2620"/>
              <a:gd name="T7" fmla="*/ 2147483647 h 459"/>
              <a:gd name="T8" fmla="*/ 0 60000 65536"/>
              <a:gd name="T9" fmla="*/ 0 60000 65536"/>
              <a:gd name="T10" fmla="*/ 0 60000 65536"/>
              <a:gd name="T11" fmla="*/ 0 60000 65536"/>
              <a:gd name="T12" fmla="*/ 0 w 2620"/>
              <a:gd name="T13" fmla="*/ 0 h 459"/>
              <a:gd name="T14" fmla="*/ 2620 w 2620"/>
              <a:gd name="T15" fmla="*/ 459 h 4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20" h="459">
                <a:moveTo>
                  <a:pt x="2" y="0"/>
                </a:moveTo>
                <a:lnTo>
                  <a:pt x="0" y="253"/>
                </a:lnTo>
                <a:lnTo>
                  <a:pt x="2620" y="253"/>
                </a:lnTo>
                <a:lnTo>
                  <a:pt x="2620" y="459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4">
            <a:extLst>
              <a:ext uri="{FF2B5EF4-FFF2-40B4-BE49-F238E27FC236}">
                <a16:creationId xmlns:a16="http://schemas.microsoft.com/office/drawing/2014/main" id="{F85E0A6A-88C0-A24D-8518-8ED500586FDD}"/>
              </a:ext>
            </a:extLst>
          </p:cNvPr>
          <p:cNvSpPr>
            <a:spLocks/>
          </p:cNvSpPr>
          <p:nvPr/>
        </p:nvSpPr>
        <p:spPr bwMode="auto">
          <a:xfrm>
            <a:off x="6191128" y="4003101"/>
            <a:ext cx="4762" cy="522288"/>
          </a:xfrm>
          <a:custGeom>
            <a:avLst/>
            <a:gdLst>
              <a:gd name="T0" fmla="*/ 0 w 3"/>
              <a:gd name="T1" fmla="*/ 2147483647 h 329"/>
              <a:gd name="T2" fmla="*/ 2147483647 w 3"/>
              <a:gd name="T3" fmla="*/ 0 h 329"/>
              <a:gd name="T4" fmla="*/ 0 60000 65536"/>
              <a:gd name="T5" fmla="*/ 0 60000 65536"/>
              <a:gd name="T6" fmla="*/ 0 w 3"/>
              <a:gd name="T7" fmla="*/ 0 h 329"/>
              <a:gd name="T8" fmla="*/ 3 w 3"/>
              <a:gd name="T9" fmla="*/ 329 h 3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329">
                <a:moveTo>
                  <a:pt x="0" y="329"/>
                </a:moveTo>
                <a:lnTo>
                  <a:pt x="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Line 45">
            <a:extLst>
              <a:ext uri="{FF2B5EF4-FFF2-40B4-BE49-F238E27FC236}">
                <a16:creationId xmlns:a16="http://schemas.microsoft.com/office/drawing/2014/main" id="{2ADBE0C5-B956-4149-BAB8-22ED6ADCCD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33778" y="4525389"/>
            <a:ext cx="0" cy="374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Line 46">
            <a:extLst>
              <a:ext uri="{FF2B5EF4-FFF2-40B4-BE49-F238E27FC236}">
                <a16:creationId xmlns:a16="http://schemas.microsoft.com/office/drawing/2014/main" id="{90C68912-5E92-7540-BFA2-DF07C51EFD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52828" y="5236589"/>
            <a:ext cx="0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 Box 47">
            <a:extLst>
              <a:ext uri="{FF2B5EF4-FFF2-40B4-BE49-F238E27FC236}">
                <a16:creationId xmlns:a16="http://schemas.microsoft.com/office/drawing/2014/main" id="{AEB79674-18BD-3B41-8E45-BBD3D9EBF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103" y="3422076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14" name="Text Box 48">
            <a:extLst>
              <a:ext uri="{FF2B5EF4-FFF2-40B4-BE49-F238E27FC236}">
                <a16:creationId xmlns:a16="http://schemas.microsoft.com/office/drawing/2014/main" id="{9F0C9BB1-EE53-294F-B9A4-6D29AB02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5040" y="4885751"/>
            <a:ext cx="388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15" name="Text Box 49">
            <a:extLst>
              <a:ext uri="{FF2B5EF4-FFF2-40B4-BE49-F238E27FC236}">
                <a16:creationId xmlns:a16="http://schemas.microsoft.com/office/drawing/2014/main" id="{84BD4A5A-ABEB-8E46-B54B-76C3BE0FD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215" y="3399851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66D72FA-76CB-8443-8D46-D1C4AD6D2B36}"/>
              </a:ext>
            </a:extLst>
          </p:cNvPr>
          <p:cNvGrpSpPr/>
          <p:nvPr/>
        </p:nvGrpSpPr>
        <p:grpSpPr>
          <a:xfrm>
            <a:off x="5156078" y="4004689"/>
            <a:ext cx="2635250" cy="984250"/>
            <a:chOff x="5156078" y="4004689"/>
            <a:chExt cx="2635250" cy="984250"/>
          </a:xfrm>
        </p:grpSpPr>
        <p:grpSp>
          <p:nvGrpSpPr>
            <p:cNvPr id="16" name="Group 50">
              <a:extLst>
                <a:ext uri="{FF2B5EF4-FFF2-40B4-BE49-F238E27FC236}">
                  <a16:creationId xmlns:a16="http://schemas.microsoft.com/office/drawing/2014/main" id="{3A21CC14-2FFD-1443-8AD6-ED95C8906A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7828" y="4652389"/>
              <a:ext cx="2295525" cy="336550"/>
              <a:chOff x="2418" y="3342"/>
              <a:chExt cx="1446" cy="212"/>
            </a:xfrm>
          </p:grpSpPr>
          <p:sp>
            <p:nvSpPr>
              <p:cNvPr id="18" name="Rectangle 51">
                <a:extLst>
                  <a:ext uri="{FF2B5EF4-FFF2-40B4-BE49-F238E27FC236}">
                    <a16:creationId xmlns:a16="http://schemas.microsoft.com/office/drawing/2014/main" id="{FFA22DC9-8002-804E-BEF5-0AD6BF292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3" y="3366"/>
                <a:ext cx="1356" cy="17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" name="Line 52">
                <a:extLst>
                  <a:ext uri="{FF2B5EF4-FFF2-40B4-BE49-F238E27FC236}">
                    <a16:creationId xmlns:a16="http://schemas.microsoft.com/office/drawing/2014/main" id="{C5FFC7EF-F96B-754E-966C-1FA050A77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3372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Line 53">
                <a:extLst>
                  <a:ext uri="{FF2B5EF4-FFF2-40B4-BE49-F238E27FC236}">
                    <a16:creationId xmlns:a16="http://schemas.microsoft.com/office/drawing/2014/main" id="{A20E5390-7423-1C4D-BCD6-93295C926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6" y="3375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Line 54">
                <a:extLst>
                  <a:ext uri="{FF2B5EF4-FFF2-40B4-BE49-F238E27FC236}">
                    <a16:creationId xmlns:a16="http://schemas.microsoft.com/office/drawing/2014/main" id="{34698107-E0D4-2D40-8BD4-A07EF85A1E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1" y="3375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Text Box 55">
                <a:extLst>
                  <a:ext uri="{FF2B5EF4-FFF2-40B4-BE49-F238E27FC236}">
                    <a16:creationId xmlns:a16="http://schemas.microsoft.com/office/drawing/2014/main" id="{3034D655-D1DA-884B-85A3-B43DDCA03B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8" y="3342"/>
                <a:ext cx="14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src:B dest:A     payload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3" name="Freeform 56">
              <a:extLst>
                <a:ext uri="{FF2B5EF4-FFF2-40B4-BE49-F238E27FC236}">
                  <a16:creationId xmlns:a16="http://schemas.microsoft.com/office/drawing/2014/main" id="{BCF74F8F-5676-9347-82B3-E439D97B3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078" y="4607939"/>
              <a:ext cx="2635250" cy="241300"/>
            </a:xfrm>
            <a:custGeom>
              <a:avLst/>
              <a:gdLst>
                <a:gd name="T0" fmla="*/ 2147483647 w 1660"/>
                <a:gd name="T1" fmla="*/ 2147483647 h 152"/>
                <a:gd name="T2" fmla="*/ 2147483647 w 1660"/>
                <a:gd name="T3" fmla="*/ 0 h 152"/>
                <a:gd name="T4" fmla="*/ 0 w 1660"/>
                <a:gd name="T5" fmla="*/ 2147483647 h 152"/>
                <a:gd name="T6" fmla="*/ 0 60000 65536"/>
                <a:gd name="T7" fmla="*/ 0 60000 65536"/>
                <a:gd name="T8" fmla="*/ 0 60000 65536"/>
                <a:gd name="T9" fmla="*/ 0 w 1660"/>
                <a:gd name="T10" fmla="*/ 0 h 152"/>
                <a:gd name="T11" fmla="*/ 1660 w 1660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0" h="152">
                  <a:moveTo>
                    <a:pt x="1660" y="152"/>
                  </a:moveTo>
                  <a:lnTo>
                    <a:pt x="1660" y="0"/>
                  </a:lnTo>
                  <a:lnTo>
                    <a:pt x="0" y="4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Line 57">
              <a:extLst>
                <a:ext uri="{FF2B5EF4-FFF2-40B4-BE49-F238E27FC236}">
                  <a16:creationId xmlns:a16="http://schemas.microsoft.com/office/drawing/2014/main" id="{218F3DFE-62E8-1C42-A997-A96153618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9078" y="4004689"/>
              <a:ext cx="0" cy="60325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6" name="Picture 60">
            <a:extLst>
              <a:ext uri="{FF2B5EF4-FFF2-40B4-BE49-F238E27FC236}">
                <a16:creationId xmlns:a16="http://schemas.microsoft.com/office/drawing/2014/main" id="{6C78CF69-C5D1-1042-99DC-4222EA4D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090" y="3466526"/>
            <a:ext cx="471488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Group 54">
            <a:extLst>
              <a:ext uri="{FF2B5EF4-FFF2-40B4-BE49-F238E27FC236}">
                <a16:creationId xmlns:a16="http://schemas.microsoft.com/office/drawing/2014/main" id="{E8873988-DB10-FE45-8043-BCFCC564ED65}"/>
              </a:ext>
            </a:extLst>
          </p:cNvPr>
          <p:cNvGrpSpPr>
            <a:grpSpLocks/>
          </p:cNvGrpSpPr>
          <p:nvPr/>
        </p:nvGrpSpPr>
        <p:grpSpPr bwMode="auto">
          <a:xfrm>
            <a:off x="3184403" y="3460176"/>
            <a:ext cx="365125" cy="712788"/>
            <a:chOff x="4140" y="429"/>
            <a:chExt cx="1425" cy="2396"/>
          </a:xfrm>
        </p:grpSpPr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7E4CC2E0-3222-BE42-A828-FF50B8CF8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56">
              <a:extLst>
                <a:ext uri="{FF2B5EF4-FFF2-40B4-BE49-F238E27FC236}">
                  <a16:creationId xmlns:a16="http://schemas.microsoft.com/office/drawing/2014/main" id="{A3A95F5A-927B-8844-AEEA-2C83A43D8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7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0069D4B1-B450-FA40-8C0C-BF8FC124F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58">
              <a:extLst>
                <a:ext uri="{FF2B5EF4-FFF2-40B4-BE49-F238E27FC236}">
                  <a16:creationId xmlns:a16="http://schemas.microsoft.com/office/drawing/2014/main" id="{614429B8-C719-8644-AE6D-47F8C907A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2DD880A9-2F05-6141-8481-7222FC289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0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" name="Group 60">
              <a:extLst>
                <a:ext uri="{FF2B5EF4-FFF2-40B4-BE49-F238E27FC236}">
                  <a16:creationId xmlns:a16="http://schemas.microsoft.com/office/drawing/2014/main" id="{719DB695-149D-A94C-90AB-A2D368B8EE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8" name="AutoShape 61">
                <a:extLst>
                  <a:ext uri="{FF2B5EF4-FFF2-40B4-BE49-F238E27FC236}">
                    <a16:creationId xmlns:a16="http://schemas.microsoft.com/office/drawing/2014/main" id="{7A4E2E24-3B0D-AF4F-A52C-2C357CC7E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9" name="AutoShape 62">
                <a:extLst>
                  <a:ext uri="{FF2B5EF4-FFF2-40B4-BE49-F238E27FC236}">
                    <a16:creationId xmlns:a16="http://schemas.microsoft.com/office/drawing/2014/main" id="{C6BB5F22-0BFB-674E-AB61-C51BC265F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" name="Rectangle 63">
              <a:extLst>
                <a:ext uri="{FF2B5EF4-FFF2-40B4-BE49-F238E27FC236}">
                  <a16:creationId xmlns:a16="http://schemas.microsoft.com/office/drawing/2014/main" id="{9C5A4256-A53F-874E-BFA1-39FC396FF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21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" name="Group 64">
              <a:extLst>
                <a:ext uri="{FF2B5EF4-FFF2-40B4-BE49-F238E27FC236}">
                  <a16:creationId xmlns:a16="http://schemas.microsoft.com/office/drawing/2014/main" id="{0E311E6A-3E40-F74F-B8AF-09D1E252AD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6" name="AutoShape 65">
                <a:extLst>
                  <a:ext uri="{FF2B5EF4-FFF2-40B4-BE49-F238E27FC236}">
                    <a16:creationId xmlns:a16="http://schemas.microsoft.com/office/drawing/2014/main" id="{1D179FF3-E8BF-8947-9AAD-E6B38311CA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9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7" name="AutoShape 66">
                <a:extLst>
                  <a:ext uri="{FF2B5EF4-FFF2-40B4-BE49-F238E27FC236}">
                    <a16:creationId xmlns:a16="http://schemas.microsoft.com/office/drawing/2014/main" id="{C3E96FCC-760E-C448-981B-346F9384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6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" name="Rectangle 67">
              <a:extLst>
                <a:ext uri="{FF2B5EF4-FFF2-40B4-BE49-F238E27FC236}">
                  <a16:creationId xmlns:a16="http://schemas.microsoft.com/office/drawing/2014/main" id="{48149864-6DD7-D34A-BFF0-68E14067A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8"/>
              <a:ext cx="60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" name="Rectangle 68">
              <a:extLst>
                <a:ext uri="{FF2B5EF4-FFF2-40B4-BE49-F238E27FC236}">
                  <a16:creationId xmlns:a16="http://schemas.microsoft.com/office/drawing/2014/main" id="{05CA4BF4-1ECD-CA4F-8A7A-7B9330DA5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8" name="Group 69">
              <a:extLst>
                <a:ext uri="{FF2B5EF4-FFF2-40B4-BE49-F238E27FC236}">
                  <a16:creationId xmlns:a16="http://schemas.microsoft.com/office/drawing/2014/main" id="{F3E39B02-1298-0743-931E-B785BC775A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4" name="AutoShape 70">
                <a:extLst>
                  <a:ext uri="{FF2B5EF4-FFF2-40B4-BE49-F238E27FC236}">
                    <a16:creationId xmlns:a16="http://schemas.microsoft.com/office/drawing/2014/main" id="{F3EE4642-5A67-5747-9173-A2328DFB0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5" name="AutoShape 71">
                <a:extLst>
                  <a:ext uri="{FF2B5EF4-FFF2-40B4-BE49-F238E27FC236}">
                    <a16:creationId xmlns:a16="http://schemas.microsoft.com/office/drawing/2014/main" id="{5229E8D7-0E29-214E-AA57-AFE2A59BD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5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9" name="Freeform 72">
              <a:extLst>
                <a:ext uri="{FF2B5EF4-FFF2-40B4-BE49-F238E27FC236}">
                  <a16:creationId xmlns:a16="http://schemas.microsoft.com/office/drawing/2014/main" id="{D90341F2-014E-B14A-B581-851392F93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" name="Group 73">
              <a:extLst>
                <a:ext uri="{FF2B5EF4-FFF2-40B4-BE49-F238E27FC236}">
                  <a16:creationId xmlns:a16="http://schemas.microsoft.com/office/drawing/2014/main" id="{280B6B26-F269-5C4C-8C19-DBA764C6CD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2" name="AutoShape 74">
                <a:extLst>
                  <a:ext uri="{FF2B5EF4-FFF2-40B4-BE49-F238E27FC236}">
                    <a16:creationId xmlns:a16="http://schemas.microsoft.com/office/drawing/2014/main" id="{6DB26256-77EF-F140-B0E4-C02F57D54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" name="AutoShape 75">
                <a:extLst>
                  <a:ext uri="{FF2B5EF4-FFF2-40B4-BE49-F238E27FC236}">
                    <a16:creationId xmlns:a16="http://schemas.microsoft.com/office/drawing/2014/main" id="{EFE076B6-538F-1744-AEFF-42E849FD6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1" name="Rectangle 76">
              <a:extLst>
                <a:ext uri="{FF2B5EF4-FFF2-40B4-BE49-F238E27FC236}">
                  <a16:creationId xmlns:a16="http://schemas.microsoft.com/office/drawing/2014/main" id="{022EA956-CFF7-F444-96E1-83E349825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" name="Freeform 77">
              <a:extLst>
                <a:ext uri="{FF2B5EF4-FFF2-40B4-BE49-F238E27FC236}">
                  <a16:creationId xmlns:a16="http://schemas.microsoft.com/office/drawing/2014/main" id="{8B0DE4B6-8814-1E46-82AC-7B6D087A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78">
              <a:extLst>
                <a:ext uri="{FF2B5EF4-FFF2-40B4-BE49-F238E27FC236}">
                  <a16:creationId xmlns:a16="http://schemas.microsoft.com/office/drawing/2014/main" id="{A9CF5A83-FC5F-8D4B-B779-B41007025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79">
              <a:extLst>
                <a:ext uri="{FF2B5EF4-FFF2-40B4-BE49-F238E27FC236}">
                  <a16:creationId xmlns:a16="http://schemas.microsoft.com/office/drawing/2014/main" id="{FDB262EF-72BC-F740-9B4D-1FFE5D070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20A2BDF1-5362-9947-B37C-44E590138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AutoShape 81">
              <a:extLst>
                <a:ext uri="{FF2B5EF4-FFF2-40B4-BE49-F238E27FC236}">
                  <a16:creationId xmlns:a16="http://schemas.microsoft.com/office/drawing/2014/main" id="{BAC73710-D3B8-8C49-97AA-648DC14CD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AutoShape 82">
              <a:extLst>
                <a:ext uri="{FF2B5EF4-FFF2-40B4-BE49-F238E27FC236}">
                  <a16:creationId xmlns:a16="http://schemas.microsoft.com/office/drawing/2014/main" id="{1AA6B3D5-8E2F-C340-A675-9DC59E4B0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6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" name="Oval 83">
              <a:extLst>
                <a:ext uri="{FF2B5EF4-FFF2-40B4-BE49-F238E27FC236}">
                  <a16:creationId xmlns:a16="http://schemas.microsoft.com/office/drawing/2014/main" id="{A39BEF0A-EE8E-7248-A007-97D328CCA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2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Oval 84">
              <a:extLst>
                <a:ext uri="{FF2B5EF4-FFF2-40B4-BE49-F238E27FC236}">
                  <a16:creationId xmlns:a16="http://schemas.microsoft.com/office/drawing/2014/main" id="{27EEB08E-8DAC-7647-9E5A-B37F47E93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61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Oval 85">
              <a:extLst>
                <a:ext uri="{FF2B5EF4-FFF2-40B4-BE49-F238E27FC236}">
                  <a16:creationId xmlns:a16="http://schemas.microsoft.com/office/drawing/2014/main" id="{7165A7B4-85F9-2640-A0EE-2335D6B55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2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Rectangle 86">
              <a:extLst>
                <a:ext uri="{FF2B5EF4-FFF2-40B4-BE49-F238E27FC236}">
                  <a16:creationId xmlns:a16="http://schemas.microsoft.com/office/drawing/2014/main" id="{C2E9996D-163B-D745-A6A8-45AB41D5E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2"/>
              <a:ext cx="87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0" name="Group 87">
            <a:extLst>
              <a:ext uri="{FF2B5EF4-FFF2-40B4-BE49-F238E27FC236}">
                <a16:creationId xmlns:a16="http://schemas.microsoft.com/office/drawing/2014/main" id="{F67D1896-6BBC-AB41-B67F-AB3399BB37B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677028" y="4777801"/>
            <a:ext cx="735012" cy="681038"/>
            <a:chOff x="-44" y="1473"/>
            <a:chExt cx="981" cy="1105"/>
          </a:xfrm>
        </p:grpSpPr>
        <p:pic>
          <p:nvPicPr>
            <p:cNvPr id="61" name="Picture 88" descr="desktop_computer_stylized_medium">
              <a:extLst>
                <a:ext uri="{FF2B5EF4-FFF2-40B4-BE49-F238E27FC236}">
                  <a16:creationId xmlns:a16="http://schemas.microsoft.com/office/drawing/2014/main" id="{12544D91-DE12-C440-AF3A-72D906651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Freeform 89">
              <a:extLst>
                <a:ext uri="{FF2B5EF4-FFF2-40B4-BE49-F238E27FC236}">
                  <a16:creationId xmlns:a16="http://schemas.microsoft.com/office/drawing/2014/main" id="{D8342731-E1B7-FF4F-B63A-2B9EF713C3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9D1305C-AF63-6240-8FD1-E69B36970A8F}"/>
              </a:ext>
            </a:extLst>
          </p:cNvPr>
          <p:cNvGrpSpPr/>
          <p:nvPr/>
        </p:nvGrpSpPr>
        <p:grpSpPr>
          <a:xfrm>
            <a:off x="4054353" y="4784334"/>
            <a:ext cx="958850" cy="476251"/>
            <a:chOff x="7493876" y="2774731"/>
            <a:chExt cx="1481958" cy="894622"/>
          </a:xfrm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E653ABFA-F7DB-F14E-95A5-0FDFB684F51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7CB97C4-3176-704C-832B-2769F9BD8A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C4E248C-B7EE-0749-BE84-6D97E6830AA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D8ABCFB8-B1A0-CC43-8976-0D9324A60B7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21E1551D-8D59-7F4D-9AC3-A82F786FCB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F50F35D5-457F-BD4D-9C04-D7E77ADC1C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43929AB4-076F-294E-B995-F22B57E519B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EA5F1B4-B3C4-1642-BE57-21C93FEB2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9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ap5.0 – there’s still a flaw!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0C1B3BC8-38A1-AC45-AA7A-CF90D202ED35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137272"/>
            <a:ext cx="10768980" cy="91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man (or woman) in the middle attack: </a:t>
            </a:r>
            <a:r>
              <a:rPr lang="en-US" dirty="0"/>
              <a:t>Trudy poses as Alice (to Bob) and as Bob (to Alice)</a:t>
            </a:r>
          </a:p>
        </p:txBody>
      </p:sp>
      <p:pic>
        <p:nvPicPr>
          <p:cNvPr id="64" name="Picture 4" descr="Bob">
            <a:extLst>
              <a:ext uri="{FF2B5EF4-FFF2-40B4-BE49-F238E27FC236}">
                <a16:creationId xmlns:a16="http://schemas.microsoft.com/office/drawing/2014/main" id="{D6CDB079-52DB-9B4C-8BD8-117DDA009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73680" y="2346395"/>
            <a:ext cx="686620" cy="70160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6" name="Picture 5" descr="Eve">
            <a:extLst>
              <a:ext uri="{FF2B5EF4-FFF2-40B4-BE49-F238E27FC236}">
                <a16:creationId xmlns:a16="http://schemas.microsoft.com/office/drawing/2014/main" id="{7A34C871-5A03-CF41-BB7C-A3A095B39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203" y="2097433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6" descr="Alice">
            <a:extLst>
              <a:ext uri="{FF2B5EF4-FFF2-40B4-BE49-F238E27FC236}">
                <a16:creationId xmlns:a16="http://schemas.microsoft.com/office/drawing/2014/main" id="{35BF2A26-939A-ED42-8C3B-750D5A282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5532" y="2208766"/>
            <a:ext cx="605867" cy="746469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79437DE-57B2-5F45-AFD8-823112AD8B93}"/>
              </a:ext>
            </a:extLst>
          </p:cNvPr>
          <p:cNvGrpSpPr/>
          <p:nvPr/>
        </p:nvGrpSpPr>
        <p:grpSpPr>
          <a:xfrm>
            <a:off x="2221395" y="2408377"/>
            <a:ext cx="2600947" cy="400110"/>
            <a:chOff x="2221395" y="2408377"/>
            <a:chExt cx="2600947" cy="400110"/>
          </a:xfrm>
        </p:grpSpPr>
        <p:sp>
          <p:nvSpPr>
            <p:cNvPr id="68" name="Line 7">
              <a:extLst>
                <a:ext uri="{FF2B5EF4-FFF2-40B4-BE49-F238E27FC236}">
                  <a16:creationId xmlns:a16="http://schemas.microsoft.com/office/drawing/2014/main" id="{BAE84CEB-2188-9B49-8900-55888CE65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2638357"/>
              <a:ext cx="26009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69" name="Text Box 8">
              <a:extLst>
                <a:ext uri="{FF2B5EF4-FFF2-40B4-BE49-F238E27FC236}">
                  <a16:creationId xmlns:a16="http://schemas.microsoft.com/office/drawing/2014/main" id="{EAA100F5-6829-2346-AD39-BFFCDC047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235" y="2408377"/>
              <a:ext cx="119776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I am Alice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2AF670-7BF8-5144-BED7-C2477D0DA3B8}"/>
              </a:ext>
            </a:extLst>
          </p:cNvPr>
          <p:cNvGrpSpPr/>
          <p:nvPr/>
        </p:nvGrpSpPr>
        <p:grpSpPr>
          <a:xfrm>
            <a:off x="6760197" y="2448063"/>
            <a:ext cx="2249487" cy="400110"/>
            <a:chOff x="6760197" y="2448063"/>
            <a:chExt cx="2249487" cy="400110"/>
          </a:xfrm>
        </p:grpSpPr>
        <p:sp>
          <p:nvSpPr>
            <p:cNvPr id="79" name="Line 9">
              <a:extLst>
                <a:ext uri="{FF2B5EF4-FFF2-40B4-BE49-F238E27FC236}">
                  <a16:creationId xmlns:a16="http://schemas.microsoft.com/office/drawing/2014/main" id="{EC9876A0-DBA0-2C42-9FDC-0088EEA72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0197" y="2678044"/>
              <a:ext cx="2249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80" name="Text Box 10">
              <a:extLst>
                <a:ext uri="{FF2B5EF4-FFF2-40B4-BE49-F238E27FC236}">
                  <a16:creationId xmlns:a16="http://schemas.microsoft.com/office/drawing/2014/main" id="{69B83F9F-D8CF-DF4A-86AD-8C6105796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8812" y="2448063"/>
              <a:ext cx="119776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I am Alice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AF17D91-118F-0447-BE00-334C96F42171}"/>
              </a:ext>
            </a:extLst>
          </p:cNvPr>
          <p:cNvGrpSpPr/>
          <p:nvPr/>
        </p:nvGrpSpPr>
        <p:grpSpPr>
          <a:xfrm>
            <a:off x="6864626" y="3360738"/>
            <a:ext cx="2333079" cy="389626"/>
            <a:chOff x="6864626" y="3360738"/>
            <a:chExt cx="2333079" cy="389626"/>
          </a:xfrm>
        </p:grpSpPr>
        <p:sp>
          <p:nvSpPr>
            <p:cNvPr id="89" name="Line 19">
              <a:extLst>
                <a:ext uri="{FF2B5EF4-FFF2-40B4-BE49-F238E27FC236}">
                  <a16:creationId xmlns:a16="http://schemas.microsoft.com/office/drawing/2014/main" id="{A6C6A964-9580-7E4F-9884-60F6E22AC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64626" y="3363843"/>
              <a:ext cx="2167283" cy="386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90" name="Text Box 20">
              <a:extLst>
                <a:ext uri="{FF2B5EF4-FFF2-40B4-BE49-F238E27FC236}">
                  <a16:creationId xmlns:a16="http://schemas.microsoft.com/office/drawing/2014/main" id="{2FF9CBBE-857A-EF4D-AF73-E08C7695B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7549" y="3360738"/>
              <a:ext cx="2210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FCF990B-2008-4D4C-BFAC-79816130E688}"/>
              </a:ext>
            </a:extLst>
          </p:cNvPr>
          <p:cNvGrpSpPr/>
          <p:nvPr/>
        </p:nvGrpSpPr>
        <p:grpSpPr>
          <a:xfrm>
            <a:off x="2221395" y="3978760"/>
            <a:ext cx="2580245" cy="434214"/>
            <a:chOff x="2221395" y="3978760"/>
            <a:chExt cx="2580245" cy="434214"/>
          </a:xfrm>
        </p:grpSpPr>
        <p:sp>
          <p:nvSpPr>
            <p:cNvPr id="104" name="Line 34">
              <a:extLst>
                <a:ext uri="{FF2B5EF4-FFF2-40B4-BE49-F238E27FC236}">
                  <a16:creationId xmlns:a16="http://schemas.microsoft.com/office/drawing/2014/main" id="{A657ABF9-4379-424D-8DBD-4923C3E8EA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395" y="4074629"/>
              <a:ext cx="2546972" cy="338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05" name="Text Box 35">
              <a:extLst>
                <a:ext uri="{FF2B5EF4-FFF2-40B4-BE49-F238E27FC236}">
                  <a16:creationId xmlns:a16="http://schemas.microsoft.com/office/drawing/2014/main" id="{23DC7344-6347-424A-9ADA-070D86675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1484" y="3978760"/>
              <a:ext cx="2210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A9432D-6DAF-DF41-AF7B-1ACAA7FB60B6}"/>
              </a:ext>
            </a:extLst>
          </p:cNvPr>
          <p:cNvGrpSpPr/>
          <p:nvPr/>
        </p:nvGrpSpPr>
        <p:grpSpPr>
          <a:xfrm>
            <a:off x="4877761" y="4634119"/>
            <a:ext cx="2477195" cy="1601637"/>
            <a:chOff x="4877761" y="4634119"/>
            <a:chExt cx="2477195" cy="1601637"/>
          </a:xfrm>
        </p:grpSpPr>
        <p:grpSp>
          <p:nvGrpSpPr>
            <p:cNvPr id="117" name="Group 47">
              <a:extLst>
                <a:ext uri="{FF2B5EF4-FFF2-40B4-BE49-F238E27FC236}">
                  <a16:creationId xmlns:a16="http://schemas.microsoft.com/office/drawing/2014/main" id="{1230FA28-6F88-CF44-B39D-CD6BC48DCA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5100" y="4794941"/>
              <a:ext cx="1708150" cy="749301"/>
              <a:chOff x="1318" y="3314"/>
              <a:chExt cx="1076" cy="472"/>
            </a:xfrm>
          </p:grpSpPr>
          <p:sp>
            <p:nvSpPr>
              <p:cNvPr id="118" name="Text Box 48">
                <a:extLst>
                  <a:ext uri="{FF2B5EF4-FFF2-40B4-BE49-F238E27FC236}">
                    <a16:creationId xmlns:a16="http://schemas.microsoft.com/office/drawing/2014/main" id="{C7DADDA6-E384-1A45-A0E0-B9D1678FAA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6" y="3526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19" name="Text Box 49">
                <a:extLst>
                  <a:ext uri="{FF2B5EF4-FFF2-40B4-BE49-F238E27FC236}">
                    <a16:creationId xmlns:a16="http://schemas.microsoft.com/office/drawing/2014/main" id="{2B1CEE1E-449F-2A4B-B0AB-7D3D807DEB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8" y="3414"/>
                <a:ext cx="10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m = K  (K   (m))</a:t>
                </a:r>
              </a:p>
            </p:txBody>
          </p:sp>
          <p:sp>
            <p:nvSpPr>
              <p:cNvPr id="120" name="Text Box 50">
                <a:extLst>
                  <a:ext uri="{FF2B5EF4-FFF2-40B4-BE49-F238E27FC236}">
                    <a16:creationId xmlns:a16="http://schemas.microsoft.com/office/drawing/2014/main" id="{6FF68A8B-B778-FC4B-B0D8-EFD30B766A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332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21" name="Text Box 51">
                <a:extLst>
                  <a:ext uri="{FF2B5EF4-FFF2-40B4-BE49-F238E27FC236}">
                    <a16:creationId xmlns:a16="http://schemas.microsoft.com/office/drawing/2014/main" id="{B5DFE2D6-4F99-7F47-A88A-E8F85515D1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" y="3534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22" name="Text Box 52">
                <a:extLst>
                  <a:ext uri="{FF2B5EF4-FFF2-40B4-BE49-F238E27FC236}">
                    <a16:creationId xmlns:a16="http://schemas.microsoft.com/office/drawing/2014/main" id="{AFEF1BDB-35E1-6242-A4AA-4F93CD33B0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8" y="3314"/>
                <a:ext cx="16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123" name="Text Box 53">
              <a:extLst>
                <a:ext uri="{FF2B5EF4-FFF2-40B4-BE49-F238E27FC236}">
                  <a16:creationId xmlns:a16="http://schemas.microsoft.com/office/drawing/2014/main" id="{95CBCE4C-74E4-A943-878F-093245F3D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761" y="4634119"/>
              <a:ext cx="205479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Trudy recovers m:</a:t>
              </a:r>
            </a:p>
          </p:txBody>
        </p:sp>
        <p:sp>
          <p:nvSpPr>
            <p:cNvPr id="124" name="Text Box 54">
              <a:extLst>
                <a:ext uri="{FF2B5EF4-FFF2-40B4-BE49-F238E27FC236}">
                  <a16:creationId xmlns:a16="http://schemas.microsoft.com/office/drawing/2014/main" id="{4ECC7DF6-AFF2-E24B-B6D3-787C29474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3950" y="5398604"/>
              <a:ext cx="2421006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defRPr/>
              </a:pPr>
              <a:r>
                <a:rPr lang="en-US" dirty="0">
                  <a:latin typeface="+mn-lt"/>
                  <a:cs typeface="Arial" charset="0"/>
                </a:rPr>
                <a:t>sends m to Alice encrypted with Alice’s public key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2F41447-836E-024C-9290-7172DDC4575F}"/>
              </a:ext>
            </a:extLst>
          </p:cNvPr>
          <p:cNvGrpSpPr/>
          <p:nvPr/>
        </p:nvGrpSpPr>
        <p:grpSpPr>
          <a:xfrm>
            <a:off x="6828459" y="2851424"/>
            <a:ext cx="2249488" cy="673654"/>
            <a:chOff x="6828459" y="2851424"/>
            <a:chExt cx="2249488" cy="673654"/>
          </a:xfrm>
        </p:grpSpPr>
        <p:sp>
          <p:nvSpPr>
            <p:cNvPr id="83" name="Line 13">
              <a:extLst>
                <a:ext uri="{FF2B5EF4-FFF2-40B4-BE49-F238E27FC236}">
                  <a16:creationId xmlns:a16="http://schemas.microsoft.com/office/drawing/2014/main" id="{2B2FCC1F-3FE7-7B46-807C-F140932F0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8459" y="3195569"/>
              <a:ext cx="2249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DE6D2A4-608E-2545-8F28-32423BB333C4}"/>
                </a:ext>
              </a:extLst>
            </p:cNvPr>
            <p:cNvGrpSpPr/>
            <p:nvPr/>
          </p:nvGrpSpPr>
          <p:grpSpPr>
            <a:xfrm>
              <a:off x="7453313" y="2851424"/>
              <a:ext cx="787400" cy="673654"/>
              <a:chOff x="10739852" y="2997198"/>
              <a:chExt cx="787400" cy="67365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D4D01E5-5D6F-3D4F-932E-4A5299B2BA52}"/>
                  </a:ext>
                </a:extLst>
              </p:cNvPr>
              <p:cNvSpPr/>
              <p:nvPr/>
            </p:nvSpPr>
            <p:spPr>
              <a:xfrm>
                <a:off x="10747511" y="3305865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Text Box 15">
                <a:extLst>
                  <a:ext uri="{FF2B5EF4-FFF2-40B4-BE49-F238E27FC236}">
                    <a16:creationId xmlns:a16="http://schemas.microsoft.com/office/drawing/2014/main" id="{16C95A26-F859-E64E-BF44-C4C49359FB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06608" y="3270801"/>
                <a:ext cx="309563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87" name="Text Box 17">
                <a:extLst>
                  <a:ext uri="{FF2B5EF4-FFF2-40B4-BE49-F238E27FC236}">
                    <a16:creationId xmlns:a16="http://schemas.microsoft.com/office/drawing/2014/main" id="{AA9C139A-0D12-3245-B88F-B48AE08E8A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39852" y="3142972"/>
                <a:ext cx="787400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88" name="Text Box 18">
                <a:extLst>
                  <a:ext uri="{FF2B5EF4-FFF2-40B4-BE49-F238E27FC236}">
                    <a16:creationId xmlns:a16="http://schemas.microsoft.com/office/drawing/2014/main" id="{562BA0BD-51AB-F849-AB37-A717937E43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14547" y="2997198"/>
                <a:ext cx="263525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183322C-9210-6E46-A831-2524E4CE9F4C}"/>
              </a:ext>
            </a:extLst>
          </p:cNvPr>
          <p:cNvGrpSpPr/>
          <p:nvPr/>
        </p:nvGrpSpPr>
        <p:grpSpPr>
          <a:xfrm>
            <a:off x="6799884" y="2710462"/>
            <a:ext cx="2165350" cy="400110"/>
            <a:chOff x="6799884" y="2710462"/>
            <a:chExt cx="2165350" cy="400110"/>
          </a:xfrm>
        </p:grpSpPr>
        <p:sp>
          <p:nvSpPr>
            <p:cNvPr id="81" name="Line 11">
              <a:extLst>
                <a:ext uri="{FF2B5EF4-FFF2-40B4-BE49-F238E27FC236}">
                  <a16:creationId xmlns:a16="http://schemas.microsoft.com/office/drawing/2014/main" id="{431B4E0F-3CD5-444F-8127-4EAB4B1531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99884" y="2746307"/>
              <a:ext cx="2165350" cy="280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C69D8AC-45D3-B642-987B-D4859E76E7B1}"/>
                </a:ext>
              </a:extLst>
            </p:cNvPr>
            <p:cNvGrpSpPr/>
            <p:nvPr/>
          </p:nvGrpSpPr>
          <p:grpSpPr>
            <a:xfrm>
              <a:off x="7402788" y="2710462"/>
              <a:ext cx="559183" cy="400110"/>
              <a:chOff x="7402788" y="2710462"/>
              <a:chExt cx="559183" cy="40011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7332AF7-B3AA-F84A-A60D-A50A03FA89EB}"/>
                  </a:ext>
                </a:extLst>
              </p:cNvPr>
              <p:cNvSpPr/>
              <p:nvPr/>
            </p:nvSpPr>
            <p:spPr>
              <a:xfrm>
                <a:off x="7462396" y="2872554"/>
                <a:ext cx="423747" cy="624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Text Box 12">
                <a:extLst>
                  <a:ext uri="{FF2B5EF4-FFF2-40B4-BE49-F238E27FC236}">
                    <a16:creationId xmlns:a16="http://schemas.microsoft.com/office/drawing/2014/main" id="{4B5E98C2-2370-6846-8FFD-3B9BD50C80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02788" y="2710462"/>
                <a:ext cx="55918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R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392E7F-83D0-234C-A04C-71BAD4274A31}"/>
              </a:ext>
            </a:extLst>
          </p:cNvPr>
          <p:cNvGrpSpPr/>
          <p:nvPr/>
        </p:nvGrpSpPr>
        <p:grpSpPr>
          <a:xfrm>
            <a:off x="6896722" y="3520658"/>
            <a:ext cx="2249487" cy="673654"/>
            <a:chOff x="6896722" y="3520658"/>
            <a:chExt cx="2249487" cy="673654"/>
          </a:xfrm>
        </p:grpSpPr>
        <p:sp>
          <p:nvSpPr>
            <p:cNvPr id="91" name="Line 21">
              <a:extLst>
                <a:ext uri="{FF2B5EF4-FFF2-40B4-BE49-F238E27FC236}">
                  <a16:creationId xmlns:a16="http://schemas.microsoft.com/office/drawing/2014/main" id="{776730E8-9459-E447-B35A-39C21DFB4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6722" y="3882957"/>
              <a:ext cx="2249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0153732-5F65-8143-8064-BCA70395D4ED}"/>
                </a:ext>
              </a:extLst>
            </p:cNvPr>
            <p:cNvGrpSpPr/>
            <p:nvPr/>
          </p:nvGrpSpPr>
          <p:grpSpPr>
            <a:xfrm>
              <a:off x="7507355" y="3520658"/>
              <a:ext cx="675861" cy="673654"/>
              <a:chOff x="10747511" y="2997198"/>
              <a:chExt cx="675861" cy="673654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49A50E8E-DC4B-E442-9F99-02CD32E20F61}"/>
                  </a:ext>
                </a:extLst>
              </p:cNvPr>
              <p:cNvSpPr/>
              <p:nvPr/>
            </p:nvSpPr>
            <p:spPr>
              <a:xfrm>
                <a:off x="10747511" y="3305865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Text Box 15">
                <a:extLst>
                  <a:ext uri="{FF2B5EF4-FFF2-40B4-BE49-F238E27FC236}">
                    <a16:creationId xmlns:a16="http://schemas.microsoft.com/office/drawing/2014/main" id="{AFB8B5B3-D1B4-6642-981D-8D71DFE13F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06608" y="3270801"/>
                <a:ext cx="309563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41" name="Text Box 17">
                <a:extLst>
                  <a:ext uri="{FF2B5EF4-FFF2-40B4-BE49-F238E27FC236}">
                    <a16:creationId xmlns:a16="http://schemas.microsoft.com/office/drawing/2014/main" id="{90FDA7C9-CFD5-0A44-96CB-E6E570ED96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7961" y="3142972"/>
                <a:ext cx="43313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142" name="Text Box 18">
                <a:extLst>
                  <a:ext uri="{FF2B5EF4-FFF2-40B4-BE49-F238E27FC236}">
                    <a16:creationId xmlns:a16="http://schemas.microsoft.com/office/drawing/2014/main" id="{6C888B49-426C-1C44-BB59-FEB6759DA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89856" y="2997198"/>
                <a:ext cx="31290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A03911-35CC-7540-9E36-05444D837206}"/>
              </a:ext>
            </a:extLst>
          </p:cNvPr>
          <p:cNvGrpSpPr/>
          <p:nvPr/>
        </p:nvGrpSpPr>
        <p:grpSpPr>
          <a:xfrm>
            <a:off x="9501810" y="3697355"/>
            <a:ext cx="1888432" cy="1211428"/>
            <a:chOff x="9448801" y="3644347"/>
            <a:chExt cx="1888432" cy="1211428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1848FFE3-83C4-6042-96A6-D346EA18C45A}"/>
                </a:ext>
              </a:extLst>
            </p:cNvPr>
            <p:cNvSpPr/>
            <p:nvPr/>
          </p:nvSpPr>
          <p:spPr>
            <a:xfrm>
              <a:off x="10661372" y="3802821"/>
              <a:ext cx="675861" cy="106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06B6F46-9DE5-A246-8551-1F8B349C8CBB}"/>
                </a:ext>
              </a:extLst>
            </p:cNvPr>
            <p:cNvGrpSpPr/>
            <p:nvPr/>
          </p:nvGrpSpPr>
          <p:grpSpPr>
            <a:xfrm>
              <a:off x="9475303" y="3785702"/>
              <a:ext cx="1713735" cy="680280"/>
              <a:chOff x="9753598" y="4050745"/>
              <a:chExt cx="1713735" cy="68028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38AA7B51-AD55-D24E-9277-AE28406704AD}"/>
                  </a:ext>
                </a:extLst>
              </p:cNvPr>
              <p:cNvGrpSpPr/>
              <p:nvPr/>
            </p:nvGrpSpPr>
            <p:grpSpPr>
              <a:xfrm>
                <a:off x="9753598" y="4057371"/>
                <a:ext cx="675861" cy="673654"/>
                <a:chOff x="10747511" y="2997198"/>
                <a:chExt cx="675861" cy="673654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76F87967-B4C9-D343-9F6C-7DB93BDA72B3}"/>
                    </a:ext>
                  </a:extLst>
                </p:cNvPr>
                <p:cNvSpPr/>
                <p:nvPr/>
              </p:nvSpPr>
              <p:spPr>
                <a:xfrm>
                  <a:off x="10747511" y="3305865"/>
                  <a:ext cx="675861" cy="1060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5" name="Text Box 15">
                  <a:extLst>
                    <a:ext uri="{FF2B5EF4-FFF2-40B4-BE49-F238E27FC236}">
                      <a16:creationId xmlns:a16="http://schemas.microsoft.com/office/drawing/2014/main" id="{4EC6D1DA-03C0-8E4C-A263-C5FCDD99B2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906608" y="3270801"/>
                  <a:ext cx="309563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T</a:t>
                  </a:r>
                </a:p>
              </p:txBody>
            </p:sp>
            <p:sp>
              <p:nvSpPr>
                <p:cNvPr id="146" name="Text Box 17">
                  <a:extLst>
                    <a:ext uri="{FF2B5EF4-FFF2-40B4-BE49-F238E27FC236}">
                      <a16:creationId xmlns:a16="http://schemas.microsoft.com/office/drawing/2014/main" id="{34BF5362-E8D7-AC44-8ABC-D7C8302EC5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57961" y="3142972"/>
                  <a:ext cx="433131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latin typeface="+mn-lt"/>
                      <a:cs typeface="Arial" charset="0"/>
                    </a:rPr>
                    <a:t>K  </a:t>
                  </a:r>
                </a:p>
              </p:txBody>
            </p:sp>
            <p:sp>
              <p:nvSpPr>
                <p:cNvPr id="147" name="Text Box 18">
                  <a:extLst>
                    <a:ext uri="{FF2B5EF4-FFF2-40B4-BE49-F238E27FC236}">
                      <a16:creationId xmlns:a16="http://schemas.microsoft.com/office/drawing/2014/main" id="{0AEE8AEA-5E6B-9644-BA42-2D69FB60B8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89856" y="2997198"/>
                  <a:ext cx="312907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+</a:t>
                  </a:r>
                </a:p>
              </p:txBody>
            </p:sp>
          </p:grpSp>
          <p:sp>
            <p:nvSpPr>
              <p:cNvPr id="151" name="Text Box 17">
                <a:extLst>
                  <a:ext uri="{FF2B5EF4-FFF2-40B4-BE49-F238E27FC236}">
                    <a16:creationId xmlns:a16="http://schemas.microsoft.com/office/drawing/2014/main" id="{FA08C967-2B3C-D347-93CB-444CA8DF7F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17897" y="4171890"/>
                <a:ext cx="144943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(K   (R)) =  R,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60BFD7D-B5AE-8D4B-BC26-F96EFD5F3CA4}"/>
                  </a:ext>
                </a:extLst>
              </p:cNvPr>
              <p:cNvGrpSpPr/>
              <p:nvPr/>
            </p:nvGrpSpPr>
            <p:grpSpPr>
              <a:xfrm>
                <a:off x="10303635" y="4050745"/>
                <a:ext cx="309563" cy="673654"/>
                <a:chOff x="10820469" y="3494154"/>
                <a:chExt cx="309563" cy="673654"/>
              </a:xfrm>
            </p:grpSpPr>
            <p:sp>
              <p:nvSpPr>
                <p:cNvPr id="150" name="Text Box 15">
                  <a:extLst>
                    <a:ext uri="{FF2B5EF4-FFF2-40B4-BE49-F238E27FC236}">
                      <a16:creationId xmlns:a16="http://schemas.microsoft.com/office/drawing/2014/main" id="{BC7FE57C-4528-AC48-9333-5717C81972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20469" y="3767757"/>
                  <a:ext cx="309563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T</a:t>
                  </a:r>
                </a:p>
              </p:txBody>
            </p:sp>
            <p:sp>
              <p:nvSpPr>
                <p:cNvPr id="152" name="Text Box 18">
                  <a:extLst>
                    <a:ext uri="{FF2B5EF4-FFF2-40B4-BE49-F238E27FC236}">
                      <a16:creationId xmlns:a16="http://schemas.microsoft.com/office/drawing/2014/main" id="{FA1EFA76-21B9-B948-8E78-36FF1C662D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28408" y="3494154"/>
                  <a:ext cx="263525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-</a:t>
                  </a:r>
                </a:p>
              </p:txBody>
            </p: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67E0C2-A681-6745-AF69-A6AAE1C3E55E}"/>
                </a:ext>
              </a:extLst>
            </p:cNvPr>
            <p:cNvSpPr txBox="1"/>
            <p:nvPr/>
          </p:nvSpPr>
          <p:spPr>
            <a:xfrm>
              <a:off x="9448801" y="3644347"/>
              <a:ext cx="1531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Bob computes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DF933CB-CA39-3147-98C2-BB61A3EB04BC}"/>
                </a:ext>
              </a:extLst>
            </p:cNvPr>
            <p:cNvSpPr txBox="1"/>
            <p:nvPr/>
          </p:nvSpPr>
          <p:spPr>
            <a:xfrm>
              <a:off x="9455426" y="4314729"/>
              <a:ext cx="1822174" cy="541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authenticating</a:t>
              </a:r>
            </a:p>
            <a:p>
              <a:pPr>
                <a:lnSpc>
                  <a:spcPct val="80000"/>
                </a:lnSpc>
              </a:pPr>
              <a:r>
                <a:rPr lang="en-US" dirty="0"/>
                <a:t>Trudy as Alice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0FBBC21-85F1-2445-8B4A-BDBCF8170CA8}"/>
              </a:ext>
            </a:extLst>
          </p:cNvPr>
          <p:cNvSpPr/>
          <p:nvPr/>
        </p:nvSpPr>
        <p:spPr>
          <a:xfrm>
            <a:off x="3538330" y="3472069"/>
            <a:ext cx="238539" cy="145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CD2AD64-FCE1-484A-8CD8-9195FB878672}"/>
              </a:ext>
            </a:extLst>
          </p:cNvPr>
          <p:cNvGrpSpPr/>
          <p:nvPr/>
        </p:nvGrpSpPr>
        <p:grpSpPr>
          <a:xfrm>
            <a:off x="2221395" y="3318428"/>
            <a:ext cx="2480297" cy="400110"/>
            <a:chOff x="2221395" y="3318428"/>
            <a:chExt cx="2480297" cy="400110"/>
          </a:xfrm>
        </p:grpSpPr>
        <p:sp>
          <p:nvSpPr>
            <p:cNvPr id="97" name="Line 27">
              <a:extLst>
                <a:ext uri="{FF2B5EF4-FFF2-40B4-BE49-F238E27FC236}">
                  <a16:creationId xmlns:a16="http://schemas.microsoft.com/office/drawing/2014/main" id="{9984F3ED-2918-3344-B6C5-159D486AEB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395" y="3390832"/>
              <a:ext cx="2480297" cy="321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36" name="Text Box 66">
              <a:extLst>
                <a:ext uri="{FF2B5EF4-FFF2-40B4-BE49-F238E27FC236}">
                  <a16:creationId xmlns:a16="http://schemas.microsoft.com/office/drawing/2014/main" id="{6AA1B550-D423-7A47-9CFF-A7D87F12F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7192" y="3318428"/>
              <a:ext cx="32412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566B28C-8D8F-F441-9A23-B17C74DD53D0}"/>
              </a:ext>
            </a:extLst>
          </p:cNvPr>
          <p:cNvGrpSpPr/>
          <p:nvPr/>
        </p:nvGrpSpPr>
        <p:grpSpPr>
          <a:xfrm>
            <a:off x="2221395" y="3479799"/>
            <a:ext cx="2593009" cy="673713"/>
            <a:chOff x="2221395" y="3479799"/>
            <a:chExt cx="2593009" cy="673713"/>
          </a:xfrm>
        </p:grpSpPr>
        <p:sp>
          <p:nvSpPr>
            <p:cNvPr id="98" name="Line 28">
              <a:extLst>
                <a:ext uri="{FF2B5EF4-FFF2-40B4-BE49-F238E27FC236}">
                  <a16:creationId xmlns:a16="http://schemas.microsoft.com/office/drawing/2014/main" id="{EE318889-5B02-7949-9701-DA4074646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3840094"/>
              <a:ext cx="25930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DCDE299-3FF6-EA43-9F54-4F4D7B7A96D5}"/>
                </a:ext>
              </a:extLst>
            </p:cNvPr>
            <p:cNvGrpSpPr/>
            <p:nvPr/>
          </p:nvGrpSpPr>
          <p:grpSpPr>
            <a:xfrm>
              <a:off x="3351764" y="3479799"/>
              <a:ext cx="787400" cy="673713"/>
              <a:chOff x="992878" y="4235173"/>
              <a:chExt cx="787400" cy="673713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9457704C-5356-664F-925C-1F727AA467BC}"/>
                  </a:ext>
                </a:extLst>
              </p:cNvPr>
              <p:cNvSpPr/>
              <p:nvPr/>
            </p:nvSpPr>
            <p:spPr>
              <a:xfrm>
                <a:off x="1000537" y="4543840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Text Box 15">
                <a:extLst>
                  <a:ext uri="{FF2B5EF4-FFF2-40B4-BE49-F238E27FC236}">
                    <a16:creationId xmlns:a16="http://schemas.microsoft.com/office/drawing/2014/main" id="{B390E741-67F5-A44D-B50F-BCF5D21E45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7543" y="4508776"/>
                <a:ext cx="33374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57" name="Text Box 17">
                <a:extLst>
                  <a:ext uri="{FF2B5EF4-FFF2-40B4-BE49-F238E27FC236}">
                    <a16:creationId xmlns:a16="http://schemas.microsoft.com/office/drawing/2014/main" id="{F7C9D543-5B67-BE43-915D-12D41196F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2878" y="4380947"/>
                <a:ext cx="787400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158" name="Text Box 18">
                <a:extLst>
                  <a:ext uri="{FF2B5EF4-FFF2-40B4-BE49-F238E27FC236}">
                    <a16:creationId xmlns:a16="http://schemas.microsoft.com/office/drawing/2014/main" id="{5B8DB431-29F0-AB41-8246-D94EA76902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7573" y="4235173"/>
                <a:ext cx="263525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FB5C290-2EFF-0A4D-B746-B484522AB717}"/>
              </a:ext>
            </a:extLst>
          </p:cNvPr>
          <p:cNvGrpSpPr/>
          <p:nvPr/>
        </p:nvGrpSpPr>
        <p:grpSpPr>
          <a:xfrm>
            <a:off x="2221395" y="4168883"/>
            <a:ext cx="2661272" cy="673713"/>
            <a:chOff x="2221395" y="4168883"/>
            <a:chExt cx="2661272" cy="673713"/>
          </a:xfrm>
        </p:grpSpPr>
        <p:sp>
          <p:nvSpPr>
            <p:cNvPr id="106" name="Line 36">
              <a:extLst>
                <a:ext uri="{FF2B5EF4-FFF2-40B4-BE49-F238E27FC236}">
                  <a16:creationId xmlns:a16="http://schemas.microsoft.com/office/drawing/2014/main" id="{160F22D0-47F2-5349-85F9-D489A964C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4527482"/>
              <a:ext cx="266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591770F-038E-CD44-B111-C45F73AD7788}"/>
                </a:ext>
              </a:extLst>
            </p:cNvPr>
            <p:cNvGrpSpPr/>
            <p:nvPr/>
          </p:nvGrpSpPr>
          <p:grpSpPr>
            <a:xfrm>
              <a:off x="3366050" y="4168883"/>
              <a:ext cx="675861" cy="673713"/>
              <a:chOff x="1842051" y="4335667"/>
              <a:chExt cx="675861" cy="673713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E1E0E169-9AA2-8C40-A9FD-9CB2C10143A7}"/>
                  </a:ext>
                </a:extLst>
              </p:cNvPr>
              <p:cNvSpPr/>
              <p:nvPr/>
            </p:nvSpPr>
            <p:spPr>
              <a:xfrm>
                <a:off x="1842051" y="4644334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Text Box 17">
                <a:extLst>
                  <a:ext uri="{FF2B5EF4-FFF2-40B4-BE49-F238E27FC236}">
                    <a16:creationId xmlns:a16="http://schemas.microsoft.com/office/drawing/2014/main" id="{5E1A5670-A8F3-194B-8712-4A445EDF45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2501" y="4481441"/>
                <a:ext cx="43313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163" name="Text Box 18">
                <a:extLst>
                  <a:ext uri="{FF2B5EF4-FFF2-40B4-BE49-F238E27FC236}">
                    <a16:creationId xmlns:a16="http://schemas.microsoft.com/office/drawing/2014/main" id="{F08DB7BD-7A90-7B4C-A0AB-13AF0F4EBF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4396" y="4335667"/>
                <a:ext cx="31290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61" name="Text Box 15">
                <a:extLst>
                  <a:ext uri="{FF2B5EF4-FFF2-40B4-BE49-F238E27FC236}">
                    <a16:creationId xmlns:a16="http://schemas.microsoft.com/office/drawing/2014/main" id="{7BBB5E8A-E5DC-4C45-9F1E-3C6C0299AC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9057" y="4609270"/>
                <a:ext cx="33374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CEF5E74-1462-2240-98D6-0DFCF9C484FF}"/>
              </a:ext>
            </a:extLst>
          </p:cNvPr>
          <p:cNvSpPr/>
          <p:nvPr/>
        </p:nvSpPr>
        <p:spPr>
          <a:xfrm>
            <a:off x="7580243" y="5009322"/>
            <a:ext cx="821635" cy="172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7CF55DB-F502-994B-93E8-DD80E269A29E}"/>
              </a:ext>
            </a:extLst>
          </p:cNvPr>
          <p:cNvGrpSpPr/>
          <p:nvPr/>
        </p:nvGrpSpPr>
        <p:grpSpPr>
          <a:xfrm>
            <a:off x="6941172" y="4727161"/>
            <a:ext cx="2168525" cy="711199"/>
            <a:chOff x="6941172" y="4727161"/>
            <a:chExt cx="2168525" cy="711199"/>
          </a:xfrm>
        </p:grpSpPr>
        <p:sp>
          <p:nvSpPr>
            <p:cNvPr id="112" name="Line 42">
              <a:extLst>
                <a:ext uri="{FF2B5EF4-FFF2-40B4-BE49-F238E27FC236}">
                  <a16:creationId xmlns:a16="http://schemas.microsoft.com/office/drawing/2014/main" id="{AE6F24D0-6C87-5E4E-A619-24CDBA038F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41172" y="5117202"/>
              <a:ext cx="2168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13" name="Group 43">
              <a:extLst>
                <a:ext uri="{FF2B5EF4-FFF2-40B4-BE49-F238E27FC236}">
                  <a16:creationId xmlns:a16="http://schemas.microsoft.com/office/drawing/2014/main" id="{31A37FFA-B2FB-7E4D-A06F-68C6898002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63472" y="4727161"/>
              <a:ext cx="852488" cy="711199"/>
              <a:chOff x="3677" y="3430"/>
              <a:chExt cx="537" cy="448"/>
            </a:xfrm>
          </p:grpSpPr>
          <p:sp>
            <p:nvSpPr>
              <p:cNvPr id="115" name="Text Box 45">
                <a:extLst>
                  <a:ext uri="{FF2B5EF4-FFF2-40B4-BE49-F238E27FC236}">
                    <a16:creationId xmlns:a16="http://schemas.microsoft.com/office/drawing/2014/main" id="{85D4A2E7-81C1-A64B-BC82-9DB7F48213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7" y="3540"/>
                <a:ext cx="53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(m)</a:t>
                </a:r>
              </a:p>
            </p:txBody>
          </p:sp>
          <p:sp>
            <p:nvSpPr>
              <p:cNvPr id="116" name="Text Box 46">
                <a:extLst>
                  <a:ext uri="{FF2B5EF4-FFF2-40B4-BE49-F238E27FC236}">
                    <a16:creationId xmlns:a16="http://schemas.microsoft.com/office/drawing/2014/main" id="{F94D5314-084A-054E-BECC-861CAED936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8" y="343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14" name="Text Box 44">
                <a:extLst>
                  <a:ext uri="{FF2B5EF4-FFF2-40B4-BE49-F238E27FC236}">
                    <a16:creationId xmlns:a16="http://schemas.microsoft.com/office/drawing/2014/main" id="{5A99CC24-85CA-9C4A-A4D0-6DF9B6779A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3" y="3626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F94631E-57F4-4948-8245-56E604BD3B2E}"/>
              </a:ext>
            </a:extLst>
          </p:cNvPr>
          <p:cNvSpPr txBox="1"/>
          <p:nvPr/>
        </p:nvSpPr>
        <p:spPr>
          <a:xfrm>
            <a:off x="9258693" y="4982817"/>
            <a:ext cx="221769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Bob sends a personal message, m to Alice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A09B8E1-D210-DD47-B517-6459FFB70ED7}"/>
              </a:ext>
            </a:extLst>
          </p:cNvPr>
          <p:cNvGrpSpPr/>
          <p:nvPr/>
        </p:nvGrpSpPr>
        <p:grpSpPr>
          <a:xfrm>
            <a:off x="2601085" y="4921526"/>
            <a:ext cx="2168525" cy="711199"/>
            <a:chOff x="2601085" y="4921526"/>
            <a:chExt cx="2168525" cy="711199"/>
          </a:xfrm>
        </p:grpSpPr>
        <p:sp>
          <p:nvSpPr>
            <p:cNvPr id="164" name="Line 42">
              <a:extLst>
                <a:ext uri="{FF2B5EF4-FFF2-40B4-BE49-F238E27FC236}">
                  <a16:creationId xmlns:a16="http://schemas.microsoft.com/office/drawing/2014/main" id="{27E7CDB9-2DFE-764B-B12F-AEF4FBAB9F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01085" y="5367337"/>
              <a:ext cx="2168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D8C8AC-603B-004D-A602-FB5914DF76FB}"/>
                </a:ext>
              </a:extLst>
            </p:cNvPr>
            <p:cNvSpPr/>
            <p:nvPr/>
          </p:nvSpPr>
          <p:spPr>
            <a:xfrm>
              <a:off x="3458817" y="5261113"/>
              <a:ext cx="397566" cy="225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6" name="Group 56">
              <a:extLst>
                <a:ext uri="{FF2B5EF4-FFF2-40B4-BE49-F238E27FC236}">
                  <a16:creationId xmlns:a16="http://schemas.microsoft.com/office/drawing/2014/main" id="{0775B4B1-C485-7A46-B09A-3F7499E1D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372" y="4921526"/>
              <a:ext cx="795338" cy="711199"/>
              <a:chOff x="3694" y="3430"/>
              <a:chExt cx="501" cy="448"/>
            </a:xfrm>
          </p:grpSpPr>
          <p:sp>
            <p:nvSpPr>
              <p:cNvPr id="127" name="Text Box 57">
                <a:extLst>
                  <a:ext uri="{FF2B5EF4-FFF2-40B4-BE49-F238E27FC236}">
                    <a16:creationId xmlns:a16="http://schemas.microsoft.com/office/drawing/2014/main" id="{141B4F19-74AD-1843-A62D-38B5D8A427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6" y="362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  <a:endParaRPr lang="en-US" sz="2800" dirty="0">
                  <a:solidFill>
                    <a:srgbClr val="C00000"/>
                  </a:solidFill>
                  <a:latin typeface="+mn-lt"/>
                  <a:cs typeface="Arial" charset="0"/>
                </a:endParaRPr>
              </a:p>
            </p:txBody>
          </p:sp>
          <p:sp>
            <p:nvSpPr>
              <p:cNvPr id="128" name="Text Box 58">
                <a:extLst>
                  <a:ext uri="{FF2B5EF4-FFF2-40B4-BE49-F238E27FC236}">
                    <a16:creationId xmlns:a16="http://schemas.microsoft.com/office/drawing/2014/main" id="{9393590E-BC14-9649-B270-972F482604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4" y="3540"/>
                <a:ext cx="5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(m)</a:t>
                </a:r>
              </a:p>
            </p:txBody>
          </p:sp>
          <p:sp>
            <p:nvSpPr>
              <p:cNvPr id="129" name="Text Box 59">
                <a:extLst>
                  <a:ext uri="{FF2B5EF4-FFF2-40B4-BE49-F238E27FC236}">
                    <a16:creationId xmlns:a16="http://schemas.microsoft.com/office/drawing/2014/main" id="{6DBF443F-317F-784F-BD76-C682D68C61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7" y="343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41819848-9DFF-194C-B17B-ABDE3225B9FC}"/>
              </a:ext>
            </a:extLst>
          </p:cNvPr>
          <p:cNvGrpSpPr/>
          <p:nvPr/>
        </p:nvGrpSpPr>
        <p:grpSpPr>
          <a:xfrm>
            <a:off x="359855" y="4949687"/>
            <a:ext cx="3045951" cy="1418628"/>
            <a:chOff x="359855" y="4949687"/>
            <a:chExt cx="3045951" cy="1418628"/>
          </a:xfrm>
        </p:grpSpPr>
        <p:grpSp>
          <p:nvGrpSpPr>
            <p:cNvPr id="130" name="Group 60">
              <a:extLst>
                <a:ext uri="{FF2B5EF4-FFF2-40B4-BE49-F238E27FC236}">
                  <a16:creationId xmlns:a16="http://schemas.microsoft.com/office/drawing/2014/main" id="{BECA1E54-4F2E-F443-BA9C-1A10F77D64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9876" y="4999831"/>
              <a:ext cx="1708150" cy="744538"/>
              <a:chOff x="1318" y="3317"/>
              <a:chExt cx="1076" cy="469"/>
            </a:xfrm>
          </p:grpSpPr>
          <p:sp>
            <p:nvSpPr>
              <p:cNvPr id="131" name="Text Box 61">
                <a:extLst>
                  <a:ext uri="{FF2B5EF4-FFF2-40B4-BE49-F238E27FC236}">
                    <a16:creationId xmlns:a16="http://schemas.microsoft.com/office/drawing/2014/main" id="{2978A8B5-F75D-304D-A0D7-D444312E36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9" y="352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32" name="Text Box 62">
                <a:extLst>
                  <a:ext uri="{FF2B5EF4-FFF2-40B4-BE49-F238E27FC236}">
                    <a16:creationId xmlns:a16="http://schemas.microsoft.com/office/drawing/2014/main" id="{C8ABC261-159D-7540-98FC-D7B4329287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8" y="3414"/>
                <a:ext cx="10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m = K  (K   (m))</a:t>
                </a:r>
              </a:p>
            </p:txBody>
          </p:sp>
          <p:sp>
            <p:nvSpPr>
              <p:cNvPr id="133" name="Text Box 63">
                <a:extLst>
                  <a:ext uri="{FF2B5EF4-FFF2-40B4-BE49-F238E27FC236}">
                    <a16:creationId xmlns:a16="http://schemas.microsoft.com/office/drawing/2014/main" id="{048E692E-7A24-3142-BD88-9F0834EADB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332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34" name="Text Box 64">
                <a:extLst>
                  <a:ext uri="{FF2B5EF4-FFF2-40B4-BE49-F238E27FC236}">
                    <a16:creationId xmlns:a16="http://schemas.microsoft.com/office/drawing/2014/main" id="{8C5822A4-20CA-A94D-B283-A8FA7EE237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534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35" name="Text Box 65">
                <a:extLst>
                  <a:ext uri="{FF2B5EF4-FFF2-40B4-BE49-F238E27FC236}">
                    <a16:creationId xmlns:a16="http://schemas.microsoft.com/office/drawing/2014/main" id="{C4E5DD69-041E-3A4C-9F88-0FDC141FDC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5" y="3317"/>
                <a:ext cx="16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7C7730D-09E8-7F48-902E-83A59320C490}"/>
                </a:ext>
              </a:extLst>
            </p:cNvPr>
            <p:cNvSpPr txBox="1"/>
            <p:nvPr/>
          </p:nvSpPr>
          <p:spPr>
            <a:xfrm>
              <a:off x="359855" y="4949687"/>
              <a:ext cx="2794160" cy="319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Trudy recovers Bob’s m: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074C434-56F6-8147-B72B-852D8E98FE62}"/>
                </a:ext>
              </a:extLst>
            </p:cNvPr>
            <p:cNvSpPr txBox="1"/>
            <p:nvPr/>
          </p:nvSpPr>
          <p:spPr>
            <a:xfrm>
              <a:off x="392984" y="5605670"/>
              <a:ext cx="3012822" cy="762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and she and Bob meet a week later in person and discuss m, not knowing Trudy knows m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7FE1B004-4F80-AA48-AFDF-A9BF7C694CD1}"/>
              </a:ext>
            </a:extLst>
          </p:cNvPr>
          <p:cNvGrpSpPr/>
          <p:nvPr/>
        </p:nvGrpSpPr>
        <p:grpSpPr>
          <a:xfrm>
            <a:off x="4929809" y="2809461"/>
            <a:ext cx="1789043" cy="1938992"/>
            <a:chOff x="10084905" y="1378226"/>
            <a:chExt cx="1789043" cy="1938992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A86E69C-B341-2347-BBAD-F723056261E7}"/>
                </a:ext>
              </a:extLst>
            </p:cNvPr>
            <p:cNvSpPr txBox="1"/>
            <p:nvPr/>
          </p:nvSpPr>
          <p:spPr>
            <a:xfrm>
              <a:off x="10455966" y="1378226"/>
              <a:ext cx="898003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0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BEC8F23-A525-0541-8636-E24CC13D794F}"/>
                </a:ext>
              </a:extLst>
            </p:cNvPr>
            <p:cNvSpPr txBox="1"/>
            <p:nvPr/>
          </p:nvSpPr>
          <p:spPr>
            <a:xfrm>
              <a:off x="10084905" y="1881808"/>
              <a:ext cx="1789043" cy="986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i="1" dirty="0">
                  <a:solidFill>
                    <a:srgbClr val="0012A0"/>
                  </a:solidFill>
                </a:rPr>
                <a:t>Where are mistakes made here?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28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Signature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54369"/>
            <a:ext cx="7403124" cy="4922594"/>
          </a:xfrm>
        </p:spPr>
        <p:txBody>
          <a:bodyPr>
            <a:normAutofit fontScale="55000" lnSpcReduction="20000"/>
          </a:bodyPr>
          <a:lstStyle/>
          <a:p>
            <a:r>
              <a:rPr lang="en-GB" sz="4400" dirty="0">
                <a:solidFill>
                  <a:srgbClr val="C00000"/>
                </a:solidFill>
              </a:rPr>
              <a:t>Digital</a:t>
            </a:r>
            <a:r>
              <a:rPr lang="en-GB" sz="4400" dirty="0"/>
              <a:t> </a:t>
            </a:r>
            <a:r>
              <a:rPr lang="en-GB" sz="4400" dirty="0">
                <a:solidFill>
                  <a:srgbClr val="C00000"/>
                </a:solidFill>
              </a:rPr>
              <a:t>signature</a:t>
            </a:r>
            <a:r>
              <a:rPr lang="en-GB" sz="4400" dirty="0"/>
              <a:t> provides </a:t>
            </a:r>
            <a:r>
              <a:rPr lang="en-GB" sz="4400" dirty="0">
                <a:solidFill>
                  <a:srgbClr val="C00000"/>
                </a:solidFill>
              </a:rPr>
              <a:t>integrity</a:t>
            </a:r>
            <a:r>
              <a:rPr lang="en-GB" sz="4400" dirty="0"/>
              <a:t>, </a:t>
            </a:r>
            <a:r>
              <a:rPr lang="en-GB" sz="4400" dirty="0">
                <a:solidFill>
                  <a:srgbClr val="C00000"/>
                </a:solidFill>
              </a:rPr>
              <a:t>authentication</a:t>
            </a:r>
            <a:r>
              <a:rPr lang="en-GB" sz="4400" dirty="0"/>
              <a:t>, </a:t>
            </a:r>
            <a:r>
              <a:rPr lang="en-GB" sz="4400" dirty="0">
                <a:solidFill>
                  <a:srgbClr val="C00000"/>
                </a:solidFill>
              </a:rPr>
              <a:t>data</a:t>
            </a:r>
            <a:r>
              <a:rPr lang="en-GB" sz="4400" dirty="0"/>
              <a:t> </a:t>
            </a:r>
            <a:r>
              <a:rPr lang="en-GB" sz="4400" dirty="0">
                <a:solidFill>
                  <a:srgbClr val="C00000"/>
                </a:solidFill>
              </a:rPr>
              <a:t>origin</a:t>
            </a:r>
            <a:r>
              <a:rPr lang="en-GB" sz="4400" dirty="0"/>
              <a:t>, and </a:t>
            </a:r>
            <a:r>
              <a:rPr lang="en-GB" sz="4400" dirty="0">
                <a:solidFill>
                  <a:srgbClr val="C00000"/>
                </a:solidFill>
              </a:rPr>
              <a:t>nonrepudiation</a:t>
            </a:r>
            <a:r>
              <a:rPr lang="en-GB" sz="4400" dirty="0"/>
              <a:t> </a:t>
            </a:r>
            <a:r>
              <a:rPr lang="en-GB" sz="4400" dirty="0">
                <a:solidFill>
                  <a:srgbClr val="C00000"/>
                </a:solidFill>
              </a:rPr>
              <a:t>protections</a:t>
            </a:r>
            <a:r>
              <a:rPr lang="en-GB" sz="4400" dirty="0"/>
              <a:t> </a:t>
            </a:r>
            <a:endParaRPr lang="en-GB" sz="4400" dirty="0" smtClean="0"/>
          </a:p>
          <a:p>
            <a:pPr lvl="1"/>
            <a:r>
              <a:rPr lang="en-GB" sz="4000" dirty="0" smtClean="0">
                <a:solidFill>
                  <a:srgbClr val="C00000"/>
                </a:solidFill>
              </a:rPr>
              <a:t>Unique</a:t>
            </a:r>
            <a:r>
              <a:rPr lang="en-GB" sz="4000" dirty="0" smtClean="0"/>
              <a:t> </a:t>
            </a:r>
            <a:r>
              <a:rPr lang="en-GB" sz="4000" dirty="0"/>
              <a:t>to the signer </a:t>
            </a:r>
          </a:p>
          <a:p>
            <a:pPr lvl="1"/>
            <a:r>
              <a:rPr lang="en-GB" sz="4400" dirty="0"/>
              <a:t>The </a:t>
            </a:r>
            <a:r>
              <a:rPr lang="en-GB" sz="4400" dirty="0">
                <a:solidFill>
                  <a:srgbClr val="C00000"/>
                </a:solidFill>
              </a:rPr>
              <a:t>signature</a:t>
            </a:r>
            <a:r>
              <a:rPr lang="en-GB" sz="4400" dirty="0"/>
              <a:t> </a:t>
            </a:r>
            <a:r>
              <a:rPr lang="en-GB" sz="4400" dirty="0">
                <a:solidFill>
                  <a:srgbClr val="C00000"/>
                </a:solidFill>
              </a:rPr>
              <a:t>accompany</a:t>
            </a:r>
            <a:r>
              <a:rPr lang="en-GB" sz="4400" dirty="0"/>
              <a:t> the message ( signed message)</a:t>
            </a:r>
          </a:p>
          <a:p>
            <a:pPr lvl="1"/>
            <a:r>
              <a:rPr lang="en-GB" sz="4400" dirty="0">
                <a:solidFill>
                  <a:srgbClr val="C00000"/>
                </a:solidFill>
              </a:rPr>
              <a:t>Signature</a:t>
            </a:r>
            <a:r>
              <a:rPr lang="en-GB" sz="4400" dirty="0"/>
              <a:t> </a:t>
            </a:r>
            <a:r>
              <a:rPr lang="en-GB" sz="4400" dirty="0">
                <a:solidFill>
                  <a:srgbClr val="C00000"/>
                </a:solidFill>
              </a:rPr>
              <a:t>verification</a:t>
            </a:r>
            <a:r>
              <a:rPr lang="en-GB" sz="4400" dirty="0"/>
              <a:t> using </a:t>
            </a:r>
            <a:r>
              <a:rPr lang="en-GB" sz="4400" dirty="0">
                <a:solidFill>
                  <a:srgbClr val="C00000"/>
                </a:solidFill>
              </a:rPr>
              <a:t>appropriate</a:t>
            </a:r>
            <a:r>
              <a:rPr lang="en-GB" sz="4400" dirty="0"/>
              <a:t> </a:t>
            </a:r>
            <a:r>
              <a:rPr lang="en-GB" sz="4400" dirty="0">
                <a:solidFill>
                  <a:srgbClr val="C00000"/>
                </a:solidFill>
              </a:rPr>
              <a:t>key</a:t>
            </a:r>
          </a:p>
          <a:p>
            <a:pPr lvl="1"/>
            <a:r>
              <a:rPr lang="en-GB" sz="4400" dirty="0"/>
              <a:t>The data was, indeed, </a:t>
            </a:r>
            <a:r>
              <a:rPr lang="en-GB" sz="4400" dirty="0">
                <a:solidFill>
                  <a:srgbClr val="C00000"/>
                </a:solidFill>
              </a:rPr>
              <a:t>signed</a:t>
            </a:r>
            <a:r>
              <a:rPr lang="en-GB" sz="4400" dirty="0"/>
              <a:t> by a </a:t>
            </a:r>
            <a:r>
              <a:rPr lang="en-GB" sz="4400" dirty="0">
                <a:solidFill>
                  <a:srgbClr val="C00000"/>
                </a:solidFill>
              </a:rPr>
              <a:t>known</a:t>
            </a:r>
            <a:r>
              <a:rPr lang="en-GB" sz="4400" dirty="0"/>
              <a:t> or declared key </a:t>
            </a:r>
          </a:p>
          <a:p>
            <a:pPr lvl="1"/>
            <a:r>
              <a:rPr lang="en-GB" sz="4400" dirty="0"/>
              <a:t>The data has not been </a:t>
            </a:r>
            <a:r>
              <a:rPr lang="en-GB" sz="4400" dirty="0">
                <a:solidFill>
                  <a:srgbClr val="C00000"/>
                </a:solidFill>
              </a:rPr>
              <a:t>corrupted</a:t>
            </a:r>
            <a:r>
              <a:rPr lang="en-GB" sz="4400" dirty="0"/>
              <a:t> or </a:t>
            </a:r>
            <a:r>
              <a:rPr lang="en-GB" sz="4400" dirty="0">
                <a:solidFill>
                  <a:srgbClr val="C00000"/>
                </a:solidFill>
              </a:rPr>
              <a:t>tampered</a:t>
            </a:r>
          </a:p>
          <a:p>
            <a:pPr lvl="1"/>
            <a:r>
              <a:rPr lang="en-GB" sz="4400" dirty="0"/>
              <a:t>If the </a:t>
            </a:r>
            <a:r>
              <a:rPr lang="en-GB" sz="4400" dirty="0">
                <a:solidFill>
                  <a:srgbClr val="C00000"/>
                </a:solidFill>
              </a:rPr>
              <a:t>verification</a:t>
            </a:r>
            <a:r>
              <a:rPr lang="en-GB" sz="4400" dirty="0"/>
              <a:t> of </a:t>
            </a:r>
            <a:r>
              <a:rPr lang="en-GB" sz="4400" dirty="0">
                <a:solidFill>
                  <a:srgbClr val="C00000"/>
                </a:solidFill>
              </a:rPr>
              <a:t>signature</a:t>
            </a:r>
            <a:r>
              <a:rPr lang="en-GB" sz="4400" dirty="0"/>
              <a:t> </a:t>
            </a:r>
            <a:r>
              <a:rPr lang="en-GB" sz="4400" dirty="0">
                <a:solidFill>
                  <a:srgbClr val="C00000"/>
                </a:solidFill>
              </a:rPr>
              <a:t>fails</a:t>
            </a:r>
            <a:r>
              <a:rPr lang="en-GB" sz="4400" dirty="0"/>
              <a:t>, then the verifier should </a:t>
            </a:r>
            <a:r>
              <a:rPr lang="en-GB" sz="4400" dirty="0">
                <a:solidFill>
                  <a:srgbClr val="C00000"/>
                </a:solidFill>
              </a:rPr>
              <a:t>not</a:t>
            </a:r>
            <a:r>
              <a:rPr lang="en-GB" sz="4400" dirty="0"/>
              <a:t> </a:t>
            </a:r>
            <a:r>
              <a:rPr lang="en-GB" sz="4400" dirty="0">
                <a:solidFill>
                  <a:srgbClr val="C00000"/>
                </a:solidFill>
              </a:rPr>
              <a:t>trust</a:t>
            </a:r>
            <a:r>
              <a:rPr lang="en-GB" sz="4400" dirty="0"/>
              <a:t> the </a:t>
            </a:r>
            <a:r>
              <a:rPr lang="en-GB" sz="4400" dirty="0">
                <a:solidFill>
                  <a:srgbClr val="C00000"/>
                </a:solidFill>
              </a:rPr>
              <a:t>data</a:t>
            </a:r>
            <a:r>
              <a:rPr lang="en-GB" sz="4400" dirty="0"/>
              <a:t> </a:t>
            </a:r>
            <a:r>
              <a:rPr lang="en-GB" sz="4400" dirty="0">
                <a:solidFill>
                  <a:srgbClr val="C00000"/>
                </a:solidFill>
              </a:rPr>
              <a:t>integrity</a:t>
            </a:r>
            <a:r>
              <a:rPr lang="en-GB" sz="4400" dirty="0"/>
              <a:t> or whether it has originated from the right source</a:t>
            </a:r>
          </a:p>
          <a:p>
            <a:pPr lvl="1"/>
            <a:r>
              <a:rPr lang="en-GB" sz="4400" dirty="0"/>
              <a:t>If the </a:t>
            </a:r>
            <a:r>
              <a:rPr lang="en-GB" sz="4400" dirty="0">
                <a:solidFill>
                  <a:srgbClr val="C00000"/>
                </a:solidFill>
              </a:rPr>
              <a:t>signature</a:t>
            </a:r>
            <a:r>
              <a:rPr lang="en-GB" sz="4400" dirty="0"/>
              <a:t> </a:t>
            </a:r>
            <a:r>
              <a:rPr lang="en-GB" sz="4400" dirty="0">
                <a:solidFill>
                  <a:srgbClr val="C00000"/>
                </a:solidFill>
              </a:rPr>
              <a:t>verification</a:t>
            </a:r>
            <a:r>
              <a:rPr lang="en-GB" sz="4400" dirty="0"/>
              <a:t> is </a:t>
            </a:r>
            <a:r>
              <a:rPr lang="en-GB" sz="4400" dirty="0">
                <a:solidFill>
                  <a:srgbClr val="C00000"/>
                </a:solidFill>
              </a:rPr>
              <a:t>successful</a:t>
            </a:r>
            <a:r>
              <a:rPr lang="en-GB" sz="4400" dirty="0"/>
              <a:t>, the data was indeed, signed by a </a:t>
            </a:r>
            <a:r>
              <a:rPr lang="en-GB" sz="4400" dirty="0">
                <a:solidFill>
                  <a:srgbClr val="C00000"/>
                </a:solidFill>
              </a:rPr>
              <a:t>known</a:t>
            </a:r>
            <a:r>
              <a:rPr lang="en-GB" sz="4400" dirty="0"/>
              <a:t> o</a:t>
            </a:r>
            <a:r>
              <a:rPr lang="en-US" sz="4400" dirty="0"/>
              <a:t>r</a:t>
            </a:r>
            <a:r>
              <a:rPr lang="en-GB" sz="4400" dirty="0"/>
              <a:t> </a:t>
            </a:r>
            <a:r>
              <a:rPr lang="en-GB" sz="4400" dirty="0">
                <a:solidFill>
                  <a:srgbClr val="C00000"/>
                </a:solidFill>
              </a:rPr>
              <a:t>declared</a:t>
            </a:r>
            <a:r>
              <a:rPr lang="en-GB" sz="4400" dirty="0"/>
              <a:t> key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369E54-1A70-4362-9B7D-00CA721AF9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4431" t="17346" r="26364" b="14895"/>
          <a:stretch/>
        </p:blipFill>
        <p:spPr>
          <a:xfrm>
            <a:off x="8185300" y="1254369"/>
            <a:ext cx="3777516" cy="458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9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Digital </a:t>
            </a:r>
            <a:r>
              <a:rPr lang="en-US" b="0" dirty="0" smtClean="0">
                <a:latin typeface="+mn-lt"/>
              </a:rPr>
              <a:t>signatures (Example) 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6247566-7DA7-1B43-9739-70BD8636B3D5}"/>
              </a:ext>
            </a:extLst>
          </p:cNvPr>
          <p:cNvSpPr txBox="1">
            <a:spLocks noChangeArrowheads="1"/>
          </p:cNvSpPr>
          <p:nvPr/>
        </p:nvSpPr>
        <p:spPr>
          <a:xfrm>
            <a:off x="671444" y="1174405"/>
            <a:ext cx="11215756" cy="3371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cryptographic technique analogous to hand-written signatures:</a:t>
            </a:r>
          </a:p>
          <a:p>
            <a:r>
              <a:rPr lang="en-US" dirty="0"/>
              <a:t>sender (Bob) digitally signs document: he is document owner/creator. </a:t>
            </a:r>
          </a:p>
          <a:p>
            <a:r>
              <a:rPr lang="en-US" i="1" dirty="0">
                <a:solidFill>
                  <a:srgbClr val="000099"/>
                </a:solidFill>
              </a:rPr>
              <a:t>verifiable, nonforgeable:</a:t>
            </a:r>
            <a:r>
              <a:rPr lang="en-US" i="1" dirty="0"/>
              <a:t> </a:t>
            </a:r>
            <a:r>
              <a:rPr lang="en-US" dirty="0"/>
              <a:t>recipient (Alice) can prove to someone that Bob, and no one else (including Alice), must have signed document </a:t>
            </a:r>
          </a:p>
          <a:p>
            <a:r>
              <a:rPr lang="en-US" dirty="0">
                <a:solidFill>
                  <a:srgbClr val="C00000"/>
                </a:solidFill>
              </a:rPr>
              <a:t>simple digital signature for message m:</a:t>
            </a:r>
          </a:p>
          <a:p>
            <a:pPr lvl="1"/>
            <a:r>
              <a:rPr lang="en-US" dirty="0"/>
              <a:t>Bob signs m by encrypting with his private key K</a:t>
            </a:r>
            <a:r>
              <a:rPr lang="en-US" baseline="-25000" dirty="0"/>
              <a:t>B</a:t>
            </a:r>
            <a:r>
              <a:rPr lang="en-US" dirty="0"/>
              <a:t>, creating “</a:t>
            </a:r>
            <a:r>
              <a:rPr lang="en-US" altLang="ja-JP" dirty="0"/>
              <a:t>signed” message, K</a:t>
            </a:r>
            <a:r>
              <a:rPr lang="en-US" altLang="ja-JP" baseline="-25000" dirty="0"/>
              <a:t>B</a:t>
            </a:r>
            <a:r>
              <a:rPr lang="en-US" altLang="ja-JP" baseline="30000" dirty="0"/>
              <a:t>-</a:t>
            </a:r>
            <a:r>
              <a:rPr lang="en-US" altLang="ja-JP" dirty="0"/>
              <a:t>(m)</a:t>
            </a:r>
            <a:endParaRPr lang="en-US" dirty="0"/>
          </a:p>
          <a:p>
            <a:endParaRPr lang="en-US" dirty="0"/>
          </a:p>
        </p:txBody>
      </p:sp>
      <p:sp>
        <p:nvSpPr>
          <p:cNvPr id="31" name="Text Box 9">
            <a:extLst>
              <a:ext uri="{FF2B5EF4-FFF2-40B4-BE49-F238E27FC236}">
                <a16:creationId xmlns:a16="http://schemas.microsoft.com/office/drawing/2014/main" id="{16595CF5-7C18-5646-8CF5-290FD7343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367" y="4292739"/>
            <a:ext cx="2735262" cy="396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Bob</a:t>
            </a: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’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 message, m</a:t>
            </a:r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999B2F42-1C49-3242-9F33-AABB02BA6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2692" y="5054739"/>
            <a:ext cx="1516891" cy="1147279"/>
          </a:xfrm>
          <a:prstGeom prst="rect">
            <a:avLst/>
          </a:prstGeom>
          <a:solidFill>
            <a:srgbClr val="0012A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Text Box 11">
            <a:extLst>
              <a:ext uri="{FF2B5EF4-FFF2-40B4-BE49-F238E27FC236}">
                <a16:creationId xmlns:a16="http://schemas.microsoft.com/office/drawing/2014/main" id="{D59055E0-0F4A-D44C-9AF9-3829B5D57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134" y="5102916"/>
            <a:ext cx="13684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Public key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42BF7666-AEBA-894D-81D3-707283800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5080" y="5531541"/>
            <a:ext cx="67468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" name="Text Box 13">
            <a:extLst>
              <a:ext uri="{FF2B5EF4-FFF2-40B4-BE49-F238E27FC236}">
                <a16:creationId xmlns:a16="http://schemas.microsoft.com/office/drawing/2014/main" id="{DCB23176-B5BF-834E-BAE0-A1D3AA7AD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9454" y="4245114"/>
            <a:ext cx="1762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Bob’s private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36" name="Picture 14" descr="BS00768_[1]">
            <a:extLst>
              <a:ext uri="{FF2B5EF4-FFF2-40B4-BE49-F238E27FC236}">
                <a16:creationId xmlns:a16="http://schemas.microsoft.com/office/drawing/2014/main" id="{9DA5D995-915C-1E4A-94EE-8940D5B20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955692" y="4426089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Group 15">
            <a:extLst>
              <a:ext uri="{FF2B5EF4-FFF2-40B4-BE49-F238E27FC236}">
                <a16:creationId xmlns:a16="http://schemas.microsoft.com/office/drawing/2014/main" id="{954129EF-8C19-B449-B2B5-A62BC61F213F}"/>
              </a:ext>
            </a:extLst>
          </p:cNvPr>
          <p:cNvGrpSpPr>
            <a:grpSpLocks/>
          </p:cNvGrpSpPr>
          <p:nvPr/>
        </p:nvGrpSpPr>
        <p:grpSpPr bwMode="auto">
          <a:xfrm>
            <a:off x="5427179" y="4194314"/>
            <a:ext cx="533400" cy="628650"/>
            <a:chOff x="2994" y="2058"/>
            <a:chExt cx="336" cy="396"/>
          </a:xfrm>
        </p:grpSpPr>
        <p:grpSp>
          <p:nvGrpSpPr>
            <p:cNvPr id="38" name="Group 16">
              <a:extLst>
                <a:ext uri="{FF2B5EF4-FFF2-40B4-BE49-F238E27FC236}">
                  <a16:creationId xmlns:a16="http://schemas.microsoft.com/office/drawing/2014/main" id="{AEC95C76-7D3F-F94E-99AA-691126FDE9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4" y="2144"/>
              <a:ext cx="336" cy="310"/>
              <a:chOff x="2994" y="2144"/>
              <a:chExt cx="336" cy="310"/>
            </a:xfrm>
          </p:grpSpPr>
          <p:sp>
            <p:nvSpPr>
              <p:cNvPr id="40" name="Text Box 17">
                <a:extLst>
                  <a:ext uri="{FF2B5EF4-FFF2-40B4-BE49-F238E27FC236}">
                    <a16:creationId xmlns:a16="http://schemas.microsoft.com/office/drawing/2014/main" id="{9F552C79-49EC-5C4C-B858-52FE65A4EF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41" name="Text Box 18">
                <a:extLst>
                  <a:ext uri="{FF2B5EF4-FFF2-40B4-BE49-F238E27FC236}">
                    <a16:creationId xmlns:a16="http://schemas.microsoft.com/office/drawing/2014/main" id="{56339FF9-7A5C-A049-BF66-D38AA27936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8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39" name="Text Box 19">
              <a:extLst>
                <a:ext uri="{FF2B5EF4-FFF2-40B4-BE49-F238E27FC236}">
                  <a16:creationId xmlns:a16="http://schemas.microsoft.com/office/drawing/2014/main" id="{ED944B1D-3083-2A49-B687-9F8D79D0B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0" y="2058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" name="Line 20">
            <a:extLst>
              <a:ext uri="{FF2B5EF4-FFF2-40B4-BE49-F238E27FC236}">
                <a16:creationId xmlns:a16="http://schemas.microsoft.com/office/drawing/2014/main" id="{38C448CC-0BC5-6A41-917E-B897438AC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0354" y="4578489"/>
            <a:ext cx="1588" cy="46990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" name="Line 21">
            <a:extLst>
              <a:ext uri="{FF2B5EF4-FFF2-40B4-BE49-F238E27FC236}">
                <a16:creationId xmlns:a16="http://schemas.microsoft.com/office/drawing/2014/main" id="{553D03E9-7542-F443-A643-1F22BEEF7D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0784" y="5518289"/>
            <a:ext cx="67468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9865779-4372-244B-AC15-D7C762A8A14C}"/>
              </a:ext>
            </a:extLst>
          </p:cNvPr>
          <p:cNvGrpSpPr/>
          <p:nvPr/>
        </p:nvGrpSpPr>
        <p:grpSpPr>
          <a:xfrm>
            <a:off x="7968289" y="4143377"/>
            <a:ext cx="1164873" cy="638175"/>
            <a:chOff x="8750169" y="4275897"/>
            <a:chExt cx="1164873" cy="638175"/>
          </a:xfrm>
        </p:grpSpPr>
        <p:sp>
          <p:nvSpPr>
            <p:cNvPr id="45" name="Text Box 25">
              <a:extLst>
                <a:ext uri="{FF2B5EF4-FFF2-40B4-BE49-F238E27FC236}">
                  <a16:creationId xmlns:a16="http://schemas.microsoft.com/office/drawing/2014/main" id="{AE8BE604-17AC-3A49-8448-5944CE37F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50169" y="4421947"/>
              <a:ext cx="64064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m,K</a:t>
              </a: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8DB8BE5-9950-C849-BB63-EABFBCCE07AF}"/>
                </a:ext>
              </a:extLst>
            </p:cNvPr>
            <p:cNvGrpSpPr/>
            <p:nvPr/>
          </p:nvGrpSpPr>
          <p:grpSpPr>
            <a:xfrm>
              <a:off x="9211779" y="4275897"/>
              <a:ext cx="703263" cy="638175"/>
              <a:chOff x="9211779" y="4275897"/>
              <a:chExt cx="703263" cy="638175"/>
            </a:xfrm>
          </p:grpSpPr>
          <p:sp>
            <p:nvSpPr>
              <p:cNvPr id="46" name="Text Box 26">
                <a:extLst>
                  <a:ext uri="{FF2B5EF4-FFF2-40B4-BE49-F238E27FC236}">
                    <a16:creationId xmlns:a16="http://schemas.microsoft.com/office/drawing/2014/main" id="{6CBE6BCA-4044-F741-9C69-F056784B3E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1779" y="4575935"/>
                <a:ext cx="320675" cy="338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47" name="Text Box 27">
                <a:extLst>
                  <a:ext uri="{FF2B5EF4-FFF2-40B4-BE49-F238E27FC236}">
                    <a16:creationId xmlns:a16="http://schemas.microsoft.com/office/drawing/2014/main" id="{20A71881-8E33-EF48-B5B1-0594382BD8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8129" y="4275897"/>
                <a:ext cx="254000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48" name="Text Box 28">
                <a:extLst>
                  <a:ext uri="{FF2B5EF4-FFF2-40B4-BE49-F238E27FC236}">
                    <a16:creationId xmlns:a16="http://schemas.microsoft.com/office/drawing/2014/main" id="{31057607-073D-AA4E-A320-B65BF92EF2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37179" y="4368339"/>
                <a:ext cx="677863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 (m)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2478CAE-5B04-A34F-8C28-C2A810B84E28}"/>
              </a:ext>
            </a:extLst>
          </p:cNvPr>
          <p:cNvGrpSpPr/>
          <p:nvPr/>
        </p:nvGrpSpPr>
        <p:grpSpPr>
          <a:xfrm>
            <a:off x="1918529" y="4679033"/>
            <a:ext cx="2217806" cy="1630659"/>
            <a:chOff x="1096894" y="4771797"/>
            <a:chExt cx="2217806" cy="1630659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0305A02-B8E0-3346-A22A-2F64FC1E4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6894" y="4771797"/>
              <a:ext cx="2217806" cy="1630659"/>
            </a:xfrm>
            <a:prstGeom prst="rect">
              <a:avLst/>
            </a:prstGeom>
          </p:spPr>
        </p:pic>
        <p:sp>
          <p:nvSpPr>
            <p:cNvPr id="30" name="Text Box 8">
              <a:extLst>
                <a:ext uri="{FF2B5EF4-FFF2-40B4-BE49-F238E27FC236}">
                  <a16:creationId xmlns:a16="http://schemas.microsoft.com/office/drawing/2014/main" id="{5F1CFD14-B851-C04A-89E6-CDCFCF528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614" y="4804604"/>
              <a:ext cx="2054086" cy="15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Dear Alice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Oh, how I have missed you. I think of you all the time! …(blah blah blah)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Bob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0CDB89D-9227-A14E-80AF-B6C57E3CEDD2}"/>
              </a:ext>
            </a:extLst>
          </p:cNvPr>
          <p:cNvGrpSpPr/>
          <p:nvPr/>
        </p:nvGrpSpPr>
        <p:grpSpPr>
          <a:xfrm>
            <a:off x="7451311" y="4685661"/>
            <a:ext cx="2217806" cy="1630659"/>
            <a:chOff x="1096894" y="4771797"/>
            <a:chExt cx="2217806" cy="1630659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E361D2D9-6A81-6349-AADE-831105308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6894" y="4771797"/>
              <a:ext cx="2217806" cy="1630659"/>
            </a:xfrm>
            <a:prstGeom prst="rect">
              <a:avLst/>
            </a:prstGeom>
          </p:spPr>
        </p:pic>
        <p:sp>
          <p:nvSpPr>
            <p:cNvPr id="55" name="Text Box 8">
              <a:extLst>
                <a:ext uri="{FF2B5EF4-FFF2-40B4-BE49-F238E27FC236}">
                  <a16:creationId xmlns:a16="http://schemas.microsoft.com/office/drawing/2014/main" id="{CD849CC5-702A-8144-BED4-A4DAF79804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614" y="4804604"/>
              <a:ext cx="2054086" cy="15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Dear Alice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Oh, how I have missed you. I think of you all the time! …(blah blah blah)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Bob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3A31556-A1E4-394E-A667-BE16E2A81C1A}"/>
              </a:ext>
            </a:extLst>
          </p:cNvPr>
          <p:cNvGrpSpPr/>
          <p:nvPr/>
        </p:nvGrpSpPr>
        <p:grpSpPr>
          <a:xfrm>
            <a:off x="8720518" y="5674301"/>
            <a:ext cx="893521" cy="638175"/>
            <a:chOff x="9021521" y="4275897"/>
            <a:chExt cx="893521" cy="638175"/>
          </a:xfrm>
        </p:grpSpPr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60E20416-5EA0-7543-AEAC-9857362CE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1521" y="4421947"/>
              <a:ext cx="42672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AA3E933-BCD9-CF44-97BC-401ADFE6D39B}"/>
                </a:ext>
              </a:extLst>
            </p:cNvPr>
            <p:cNvGrpSpPr/>
            <p:nvPr/>
          </p:nvGrpSpPr>
          <p:grpSpPr>
            <a:xfrm>
              <a:off x="9211779" y="4275897"/>
              <a:ext cx="703263" cy="638175"/>
              <a:chOff x="9211779" y="4275897"/>
              <a:chExt cx="703263" cy="638175"/>
            </a:xfrm>
          </p:grpSpPr>
          <p:sp>
            <p:nvSpPr>
              <p:cNvPr id="64" name="Text Box 26">
                <a:extLst>
                  <a:ext uri="{FF2B5EF4-FFF2-40B4-BE49-F238E27FC236}">
                    <a16:creationId xmlns:a16="http://schemas.microsoft.com/office/drawing/2014/main" id="{11AB5857-3B67-DC42-A125-978DBBA950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1779" y="4575935"/>
                <a:ext cx="320675" cy="338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5" name="Text Box 27">
                <a:extLst>
                  <a:ext uri="{FF2B5EF4-FFF2-40B4-BE49-F238E27FC236}">
                    <a16:creationId xmlns:a16="http://schemas.microsoft.com/office/drawing/2014/main" id="{C46E62AB-3611-114F-AA86-E18C2ED70B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8129" y="4275897"/>
                <a:ext cx="254000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66" name="Text Box 28">
                <a:extLst>
                  <a:ext uri="{FF2B5EF4-FFF2-40B4-BE49-F238E27FC236}">
                    <a16:creationId xmlns:a16="http://schemas.microsoft.com/office/drawing/2014/main" id="{9AD6C1D1-4C86-BA42-8F13-7D86518601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37179" y="4391785"/>
                <a:ext cx="677863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 (m)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029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4396161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Digital signatures 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4" name="Text Box 7">
            <a:extLst>
              <a:ext uri="{FF2B5EF4-FFF2-40B4-BE49-F238E27FC236}">
                <a16:creationId xmlns:a16="http://schemas.microsoft.com/office/drawing/2014/main" id="{CE86042F-3271-1D4E-B8DA-ABF933504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4143" y="1129265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AB8D43-8150-1B49-AF72-A5318307076B}"/>
              </a:ext>
            </a:extLst>
          </p:cNvPr>
          <p:cNvGrpSpPr/>
          <p:nvPr/>
        </p:nvGrpSpPr>
        <p:grpSpPr>
          <a:xfrm>
            <a:off x="911086" y="3648075"/>
            <a:ext cx="10976113" cy="2792482"/>
            <a:chOff x="911086" y="3648075"/>
            <a:chExt cx="10976113" cy="2792482"/>
          </a:xfrm>
        </p:grpSpPr>
        <p:sp>
          <p:nvSpPr>
            <p:cNvPr id="56" name="Rectangle 11">
              <a:extLst>
                <a:ext uri="{FF2B5EF4-FFF2-40B4-BE49-F238E27FC236}">
                  <a16:creationId xmlns:a16="http://schemas.microsoft.com/office/drawing/2014/main" id="{02B7BF4C-C3E8-E34C-B98E-4BD63E5307C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11086" y="3648075"/>
              <a:ext cx="10976113" cy="279248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81000" indent="-381000">
                <a:buFont typeface="Wingdings" charset="0"/>
                <a:buNone/>
              </a:pPr>
              <a:r>
                <a:rPr lang="en-US" sz="3000" dirty="0">
                  <a:solidFill>
                    <a:srgbClr val="C00000"/>
                  </a:solidFill>
                </a:rPr>
                <a:t>Alice thus verifies that:</a:t>
              </a:r>
            </a:p>
            <a:p>
              <a:pPr marL="522288" lvl="1" indent="-287338">
                <a:buClr>
                  <a:srgbClr val="0012A0"/>
                </a:buClr>
                <a:buFont typeface="Wingdings" charset="2"/>
                <a:buChar char="§"/>
              </a:pPr>
              <a:r>
                <a:rPr lang="en-US" sz="3000" dirty="0"/>
                <a:t>Bob signed m</a:t>
              </a:r>
            </a:p>
            <a:p>
              <a:pPr marL="522288" lvl="1" indent="-287338">
                <a:buClr>
                  <a:srgbClr val="0012A0"/>
                </a:buClr>
                <a:buFont typeface="Wingdings" charset="2"/>
                <a:buChar char="§"/>
              </a:pPr>
              <a:r>
                <a:rPr lang="en-US" sz="3000" dirty="0"/>
                <a:t>no one else signed m</a:t>
              </a:r>
            </a:p>
            <a:p>
              <a:pPr marL="522288" lvl="1" indent="-287338">
                <a:buClr>
                  <a:srgbClr val="0012A0"/>
                </a:buClr>
                <a:buFont typeface="Wingdings" charset="2"/>
                <a:buChar char="§"/>
              </a:pPr>
              <a:r>
                <a:rPr lang="en-US" sz="3000" dirty="0"/>
                <a:t>Bob signed m and not m’</a:t>
              </a:r>
              <a:endParaRPr lang="en-US" altLang="ja-JP" sz="3000" dirty="0"/>
            </a:p>
            <a:p>
              <a:pPr marL="381000" indent="-381000">
                <a:buFont typeface="Wingdings" charset="0"/>
                <a:buNone/>
              </a:pPr>
              <a:r>
                <a:rPr lang="en-US" sz="3000" dirty="0">
                  <a:solidFill>
                    <a:srgbClr val="C00000"/>
                  </a:solidFill>
                </a:rPr>
                <a:t>non-repudiation:</a:t>
              </a:r>
            </a:p>
            <a:p>
              <a:pPr marL="522288" lvl="1" indent="-287338">
                <a:buClr>
                  <a:srgbClr val="0012A0"/>
                </a:buClr>
                <a:buFont typeface="Wingdings" charset="2"/>
                <a:buChar char="§"/>
              </a:pPr>
              <a:r>
                <a:rPr lang="en-US" sz="3000" dirty="0"/>
                <a:t>Alice can take m, and signature </a:t>
              </a:r>
              <a:r>
                <a:rPr lang="en-US" sz="3200" dirty="0" smtClean="0"/>
                <a:t>K</a:t>
              </a:r>
              <a:r>
                <a:rPr lang="en-US" sz="3200" baseline="-25000" dirty="0" smtClean="0"/>
                <a:t>B</a:t>
              </a:r>
              <a:r>
                <a:rPr lang="en-US" sz="3200" dirty="0" smtClean="0"/>
                <a:t>(m)</a:t>
              </a:r>
              <a:r>
                <a:rPr lang="en-US" sz="3000" dirty="0" smtClean="0"/>
                <a:t>to </a:t>
              </a:r>
              <a:r>
                <a:rPr lang="en-US" sz="3000" dirty="0"/>
                <a:t>court and prove that Bob signed m</a:t>
              </a:r>
            </a:p>
            <a:p>
              <a:pPr marL="381000" indent="-381000">
                <a:buFont typeface="Wingdings" charset="0"/>
                <a:buChar char="ü"/>
              </a:pPr>
              <a:endParaRPr lang="en-US" sz="2400" dirty="0">
                <a:latin typeface="Gill Sans MT" charset="0"/>
              </a:endParaRPr>
            </a:p>
          </p:txBody>
        </p:sp>
        <p:sp>
          <p:nvSpPr>
            <p:cNvPr id="57" name="Text Box 12">
              <a:extLst>
                <a:ext uri="{FF2B5EF4-FFF2-40B4-BE49-F238E27FC236}">
                  <a16:creationId xmlns:a16="http://schemas.microsoft.com/office/drawing/2014/main" id="{C773B6DE-E51B-254E-B064-733EB2A7F1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4997" y="5238348"/>
              <a:ext cx="736600" cy="422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ct val="50000"/>
                </a:spcBef>
                <a:defRPr/>
              </a:pPr>
              <a:r>
                <a:rPr lang="en-US" sz="1800" dirty="0">
                  <a:latin typeface="Arial Unicode MS" charset="0"/>
                  <a:cs typeface="Arial Unicode MS" charset="0"/>
                </a:rPr>
                <a:t>-</a:t>
              </a:r>
            </a:p>
          </p:txBody>
        </p:sp>
      </p:grpSp>
      <p:sp>
        <p:nvSpPr>
          <p:cNvPr id="58" name="Rectangle 3">
            <a:extLst>
              <a:ext uri="{FF2B5EF4-FFF2-40B4-BE49-F238E27FC236}">
                <a16:creationId xmlns:a16="http://schemas.microsoft.com/office/drawing/2014/main" id="{5E59394B-2781-2E4C-8768-154AB5B6D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525" y="1239838"/>
            <a:ext cx="112094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12A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+mn-lt"/>
              </a:rPr>
              <a:t>suppose Alice receives msg m, with signature: m, K</a:t>
            </a:r>
            <a:r>
              <a:rPr lang="en-US" sz="2800" baseline="-25000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(m)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12A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+mn-lt"/>
              </a:rPr>
              <a:t>Alice verifies m signed by Bob by applying Bob’</a:t>
            </a:r>
            <a:r>
              <a:rPr lang="en-US" altLang="ja-JP" sz="2800" dirty="0">
                <a:latin typeface="+mn-lt"/>
              </a:rPr>
              <a:t>s public key K</a:t>
            </a:r>
            <a:r>
              <a:rPr lang="en-US" altLang="ja-JP" sz="2800" baseline="-25000" dirty="0">
                <a:latin typeface="+mn-lt"/>
              </a:rPr>
              <a:t>B</a:t>
            </a:r>
            <a:r>
              <a:rPr lang="en-US" altLang="ja-JP" sz="2800" dirty="0">
                <a:latin typeface="+mn-lt"/>
              </a:rPr>
              <a:t> to K</a:t>
            </a:r>
            <a:r>
              <a:rPr lang="en-US" altLang="ja-JP" sz="2800" baseline="-25000" dirty="0">
                <a:latin typeface="+mn-lt"/>
              </a:rPr>
              <a:t>B</a:t>
            </a:r>
            <a:r>
              <a:rPr lang="en-US" altLang="ja-JP" sz="2800" dirty="0">
                <a:latin typeface="+mn-lt"/>
              </a:rPr>
              <a:t>(m) then checks K</a:t>
            </a:r>
            <a:r>
              <a:rPr lang="en-US" altLang="ja-JP" sz="2800" baseline="-25000" dirty="0">
                <a:latin typeface="+mn-lt"/>
              </a:rPr>
              <a:t>B</a:t>
            </a:r>
            <a:r>
              <a:rPr lang="en-US" altLang="ja-JP" sz="2800" dirty="0">
                <a:latin typeface="+mn-lt"/>
              </a:rPr>
              <a:t>(K</a:t>
            </a:r>
            <a:r>
              <a:rPr lang="en-US" altLang="ja-JP" sz="2800" baseline="-25000" dirty="0">
                <a:latin typeface="+mn-lt"/>
              </a:rPr>
              <a:t>B</a:t>
            </a:r>
            <a:r>
              <a:rPr lang="en-US" altLang="ja-JP" sz="2800" dirty="0">
                <a:latin typeface="+mn-lt"/>
              </a:rPr>
              <a:t>(m) ) = m.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12A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+mn-lt"/>
              </a:rPr>
              <a:t>If K</a:t>
            </a:r>
            <a:r>
              <a:rPr lang="en-US" sz="2800" baseline="-25000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(K</a:t>
            </a:r>
            <a:r>
              <a:rPr lang="en-US" sz="2800" baseline="-25000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(m) ) = m, whoever signed m must have used Bob’</a:t>
            </a:r>
            <a:r>
              <a:rPr lang="en-US" altLang="ja-JP" sz="2800" dirty="0">
                <a:latin typeface="+mn-lt"/>
              </a:rPr>
              <a:t>s private key</a:t>
            </a:r>
          </a:p>
        </p:txBody>
      </p:sp>
      <p:sp>
        <p:nvSpPr>
          <p:cNvPr id="67" name="Text Box 7">
            <a:extLst>
              <a:ext uri="{FF2B5EF4-FFF2-40B4-BE49-F238E27FC236}">
                <a16:creationId xmlns:a16="http://schemas.microsoft.com/office/drawing/2014/main" id="{956480F6-18F7-0C41-A084-D1D19E488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1642" y="2148164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68" name="Text Box 7">
            <a:extLst>
              <a:ext uri="{FF2B5EF4-FFF2-40B4-BE49-F238E27FC236}">
                <a16:creationId xmlns:a16="http://schemas.microsoft.com/office/drawing/2014/main" id="{6726CCD4-8193-2F40-8804-69A46F7E8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2895" y="16716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70" name="Text Box 7">
            <a:extLst>
              <a:ext uri="{FF2B5EF4-FFF2-40B4-BE49-F238E27FC236}">
                <a16:creationId xmlns:a16="http://schemas.microsoft.com/office/drawing/2014/main" id="{546520CC-303A-8840-BFA6-458DDF08C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245" y="1687513"/>
            <a:ext cx="73660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71" name="Text Box 7">
            <a:extLst>
              <a:ext uri="{FF2B5EF4-FFF2-40B4-BE49-F238E27FC236}">
                <a16:creationId xmlns:a16="http://schemas.microsoft.com/office/drawing/2014/main" id="{7EE7C6A5-3E58-3B4D-A409-4A9F3B4DE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367" y="2165626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7EE7C6A5-3E58-3B4D-A409-4A9F3B4DE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090" y="2708274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7EE7C6A5-3E58-3B4D-A409-4A9F3B4DE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917" y="2700083"/>
            <a:ext cx="736600" cy="394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  <a:endParaRPr lang="en-US" sz="1800" dirty="0">
              <a:latin typeface="Arial Unicode MS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89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Hash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672461" cy="4351338"/>
          </a:xfrm>
        </p:spPr>
        <p:txBody>
          <a:bodyPr>
            <a:normAutofit fontScale="40000" lnSpcReduction="20000"/>
          </a:bodyPr>
          <a:lstStyle/>
          <a:p>
            <a:r>
              <a:rPr lang="en-GB" sz="6000" dirty="0"/>
              <a:t>Hash is </a:t>
            </a:r>
            <a:r>
              <a:rPr lang="en-GB" sz="6000" dirty="0">
                <a:solidFill>
                  <a:srgbClr val="C00000"/>
                </a:solidFill>
              </a:rPr>
              <a:t>one-way</a:t>
            </a:r>
            <a:r>
              <a:rPr lang="en-GB" sz="6000" dirty="0"/>
              <a:t> and </a:t>
            </a:r>
            <a:r>
              <a:rPr lang="en-GB" sz="6000" dirty="0">
                <a:solidFill>
                  <a:srgbClr val="C00000"/>
                </a:solidFill>
              </a:rPr>
              <a:t>irreversible</a:t>
            </a:r>
            <a:r>
              <a:rPr lang="en-GB" sz="6000" dirty="0"/>
              <a:t> </a:t>
            </a:r>
            <a:r>
              <a:rPr lang="en-GB" sz="6000" dirty="0">
                <a:solidFill>
                  <a:srgbClr val="C00000"/>
                </a:solidFill>
              </a:rPr>
              <a:t>function</a:t>
            </a:r>
          </a:p>
          <a:p>
            <a:r>
              <a:rPr lang="en-GB" sz="6000" dirty="0"/>
              <a:t>Hash is </a:t>
            </a:r>
            <a:r>
              <a:rPr lang="en-GB" sz="6000" dirty="0">
                <a:solidFill>
                  <a:srgbClr val="C00000"/>
                </a:solidFill>
              </a:rPr>
              <a:t>collision</a:t>
            </a:r>
            <a:r>
              <a:rPr lang="en-GB" sz="6000" dirty="0"/>
              <a:t> </a:t>
            </a:r>
            <a:r>
              <a:rPr lang="en-GB" sz="6000" dirty="0">
                <a:solidFill>
                  <a:srgbClr val="C00000"/>
                </a:solidFill>
              </a:rPr>
              <a:t>free</a:t>
            </a:r>
            <a:r>
              <a:rPr lang="en-GB" sz="6000" dirty="0"/>
              <a:t> function </a:t>
            </a:r>
          </a:p>
          <a:p>
            <a:r>
              <a:rPr lang="en-GB" sz="6000" dirty="0"/>
              <a:t>Take </a:t>
            </a:r>
            <a:r>
              <a:rPr lang="en-GB" sz="6000" dirty="0">
                <a:solidFill>
                  <a:srgbClr val="C00000"/>
                </a:solidFill>
              </a:rPr>
              <a:t>variable</a:t>
            </a:r>
            <a:r>
              <a:rPr lang="en-GB" sz="6000" dirty="0"/>
              <a:t> </a:t>
            </a:r>
            <a:r>
              <a:rPr lang="en-GB" sz="6000" dirty="0">
                <a:solidFill>
                  <a:srgbClr val="C00000"/>
                </a:solidFill>
              </a:rPr>
              <a:t>sized</a:t>
            </a:r>
            <a:r>
              <a:rPr lang="en-GB" sz="6000" dirty="0"/>
              <a:t> </a:t>
            </a:r>
            <a:r>
              <a:rPr lang="en-GB" sz="6000" dirty="0">
                <a:solidFill>
                  <a:srgbClr val="C00000"/>
                </a:solidFill>
              </a:rPr>
              <a:t>inputs</a:t>
            </a:r>
            <a:r>
              <a:rPr lang="en-GB" sz="6000" dirty="0"/>
              <a:t> and create </a:t>
            </a:r>
            <a:r>
              <a:rPr lang="en-GB" sz="6000" dirty="0">
                <a:solidFill>
                  <a:srgbClr val="C00000"/>
                </a:solidFill>
              </a:rPr>
              <a:t>fixed</a:t>
            </a:r>
            <a:r>
              <a:rPr lang="en-GB" sz="6000" dirty="0"/>
              <a:t> </a:t>
            </a:r>
            <a:r>
              <a:rPr lang="en-GB" sz="6000" dirty="0">
                <a:solidFill>
                  <a:srgbClr val="C00000"/>
                </a:solidFill>
              </a:rPr>
              <a:t>size</a:t>
            </a:r>
            <a:r>
              <a:rPr lang="en-GB" sz="6000" dirty="0"/>
              <a:t> </a:t>
            </a:r>
            <a:r>
              <a:rPr lang="en-GB" sz="6000" dirty="0">
                <a:solidFill>
                  <a:srgbClr val="C00000"/>
                </a:solidFill>
              </a:rPr>
              <a:t>output</a:t>
            </a:r>
            <a:r>
              <a:rPr lang="en-GB" sz="6000" dirty="0"/>
              <a:t> or hashes </a:t>
            </a:r>
          </a:p>
          <a:p>
            <a:r>
              <a:rPr lang="en-GB" sz="6000" dirty="0"/>
              <a:t>Produce a </a:t>
            </a:r>
            <a:r>
              <a:rPr lang="en-GB" sz="6000" dirty="0">
                <a:solidFill>
                  <a:srgbClr val="C00000"/>
                </a:solidFill>
              </a:rPr>
              <a:t>random</a:t>
            </a:r>
            <a:r>
              <a:rPr lang="en-GB" sz="6000" dirty="0"/>
              <a:t> </a:t>
            </a:r>
            <a:r>
              <a:rPr lang="en-GB" sz="6000" dirty="0">
                <a:solidFill>
                  <a:srgbClr val="C00000"/>
                </a:solidFill>
              </a:rPr>
              <a:t>looking</a:t>
            </a:r>
            <a:r>
              <a:rPr lang="en-GB" sz="6000" dirty="0"/>
              <a:t> value (e.g., hash value) </a:t>
            </a:r>
          </a:p>
          <a:p>
            <a:r>
              <a:rPr lang="en-GB" sz="6000" dirty="0">
                <a:solidFill>
                  <a:srgbClr val="C00000"/>
                </a:solidFill>
              </a:rPr>
              <a:t>Protecting</a:t>
            </a:r>
            <a:r>
              <a:rPr lang="en-GB" sz="6000" dirty="0" smtClean="0"/>
              <a:t> </a:t>
            </a:r>
            <a:r>
              <a:rPr lang="en-GB" sz="6000" dirty="0">
                <a:solidFill>
                  <a:srgbClr val="C00000"/>
                </a:solidFill>
              </a:rPr>
              <a:t>passwords</a:t>
            </a:r>
            <a:r>
              <a:rPr lang="en-GB" sz="6000" dirty="0"/>
              <a:t> and other authentication by hashing them </a:t>
            </a:r>
          </a:p>
          <a:p>
            <a:r>
              <a:rPr lang="en-GB" sz="6000" dirty="0"/>
              <a:t>Checking the </a:t>
            </a:r>
            <a:r>
              <a:rPr lang="en-GB" sz="6000" dirty="0">
                <a:solidFill>
                  <a:srgbClr val="C00000"/>
                </a:solidFill>
              </a:rPr>
              <a:t>integrity</a:t>
            </a:r>
            <a:r>
              <a:rPr lang="en-GB" sz="6000" dirty="0"/>
              <a:t> of a large data </a:t>
            </a:r>
          </a:p>
          <a:p>
            <a:r>
              <a:rPr lang="en-GB" sz="6000" dirty="0"/>
              <a:t>Preforming </a:t>
            </a:r>
            <a:r>
              <a:rPr lang="en-GB" sz="6000" dirty="0">
                <a:solidFill>
                  <a:srgbClr val="C00000"/>
                </a:solidFill>
              </a:rPr>
              <a:t>asymmetric</a:t>
            </a:r>
            <a:r>
              <a:rPr lang="en-GB" sz="6000" dirty="0"/>
              <a:t> Digital  signatures </a:t>
            </a:r>
          </a:p>
          <a:p>
            <a:r>
              <a:rPr lang="en-GB" sz="6000" dirty="0"/>
              <a:t>Foundation for </a:t>
            </a:r>
            <a:r>
              <a:rPr lang="en-GB" sz="6000" dirty="0">
                <a:solidFill>
                  <a:srgbClr val="C00000"/>
                </a:solidFill>
              </a:rPr>
              <a:t>message</a:t>
            </a:r>
            <a:r>
              <a:rPr lang="en-GB" sz="6000" dirty="0"/>
              <a:t> </a:t>
            </a:r>
            <a:r>
              <a:rPr lang="en-GB" sz="6000" dirty="0">
                <a:solidFill>
                  <a:srgbClr val="C00000"/>
                </a:solidFill>
              </a:rPr>
              <a:t>authentication</a:t>
            </a:r>
            <a:r>
              <a:rPr lang="en-GB" sz="6000" dirty="0"/>
              <a:t> </a:t>
            </a:r>
            <a:r>
              <a:rPr lang="en-GB" sz="6000" dirty="0">
                <a:solidFill>
                  <a:srgbClr val="C00000"/>
                </a:solidFill>
              </a:rPr>
              <a:t>codes</a:t>
            </a:r>
            <a:r>
              <a:rPr lang="en-GB" sz="6000" dirty="0"/>
              <a:t> (</a:t>
            </a:r>
            <a:r>
              <a:rPr lang="en-GB" sz="6000" dirty="0">
                <a:solidFill>
                  <a:srgbClr val="C00000"/>
                </a:solidFill>
              </a:rPr>
              <a:t>MAC</a:t>
            </a:r>
            <a:r>
              <a:rPr lang="en-GB" sz="6000" dirty="0"/>
              <a:t>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396724AD-4B4D-4E8E-9631-0B701B7962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7177" t="27078" r="28296" b="12652"/>
          <a:stretch/>
        </p:blipFill>
        <p:spPr>
          <a:xfrm>
            <a:off x="7510661" y="1978547"/>
            <a:ext cx="3843139" cy="383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5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4396161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Message digests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5609ECB0-3A94-1341-9EBB-C98248A1F3FF}"/>
              </a:ext>
            </a:extLst>
          </p:cNvPr>
          <p:cNvSpPr txBox="1">
            <a:spLocks noChangeArrowheads="1"/>
          </p:cNvSpPr>
          <p:nvPr/>
        </p:nvSpPr>
        <p:spPr>
          <a:xfrm>
            <a:off x="715618" y="4531897"/>
            <a:ext cx="10853530" cy="20975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500" dirty="0">
                <a:solidFill>
                  <a:srgbClr val="C00000"/>
                </a:solidFill>
              </a:rPr>
              <a:t>Hash function properties:</a:t>
            </a:r>
          </a:p>
          <a:p>
            <a:pPr marL="574675" indent="-274638">
              <a:spcBef>
                <a:spcPts val="600"/>
              </a:spcBef>
            </a:pPr>
            <a:r>
              <a:rPr lang="en-US" dirty="0"/>
              <a:t>many-to-1</a:t>
            </a:r>
          </a:p>
          <a:p>
            <a:pPr marL="574675" indent="-274638">
              <a:spcBef>
                <a:spcPts val="600"/>
              </a:spcBef>
            </a:pPr>
            <a:r>
              <a:rPr lang="en-US" dirty="0"/>
              <a:t>produces fixed-size msg digest (fingerprint)</a:t>
            </a:r>
          </a:p>
          <a:p>
            <a:pPr marL="574675" indent="-274638">
              <a:spcBef>
                <a:spcPts val="600"/>
              </a:spcBef>
            </a:pPr>
            <a:r>
              <a:rPr lang="en-US" dirty="0"/>
              <a:t>given message digest </a:t>
            </a:r>
            <a:r>
              <a:rPr lang="en-US" i="1" dirty="0"/>
              <a:t>x</a:t>
            </a:r>
            <a:r>
              <a:rPr lang="en-US" dirty="0"/>
              <a:t>, computationally infeasible to find </a:t>
            </a:r>
            <a:r>
              <a:rPr lang="en-US" i="1" dirty="0"/>
              <a:t>m</a:t>
            </a:r>
            <a:r>
              <a:rPr lang="en-US" dirty="0"/>
              <a:t> such that </a:t>
            </a:r>
            <a:r>
              <a:rPr lang="en-US" i="1" dirty="0"/>
              <a:t>x = H(m)</a:t>
            </a:r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endParaRPr lang="en-US" sz="2000" dirty="0">
              <a:latin typeface="Gill Sans MT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6711DE-5BCA-8145-BDA5-E821E6B7FBF9}"/>
              </a:ext>
            </a:extLst>
          </p:cNvPr>
          <p:cNvGrpSpPr/>
          <p:nvPr/>
        </p:nvGrpSpPr>
        <p:grpSpPr>
          <a:xfrm>
            <a:off x="3588165" y="3273286"/>
            <a:ext cx="4575174" cy="1008822"/>
            <a:chOff x="6463887" y="636104"/>
            <a:chExt cx="4575174" cy="100882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EDFE7CF-2327-6543-8885-7E6CEA2AE74D}"/>
                </a:ext>
              </a:extLst>
            </p:cNvPr>
            <p:cNvGrpSpPr/>
            <p:nvPr/>
          </p:nvGrpSpPr>
          <p:grpSpPr>
            <a:xfrm>
              <a:off x="6463887" y="636104"/>
              <a:ext cx="1384938" cy="1008822"/>
              <a:chOff x="434147" y="4121426"/>
              <a:chExt cx="1384938" cy="100882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8F172699-9F33-624E-8D39-A7D9A08A6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019" y="4121426"/>
                <a:ext cx="1372066" cy="1008822"/>
              </a:xfrm>
              <a:prstGeom prst="rect">
                <a:avLst/>
              </a:prstGeom>
            </p:spPr>
          </p:pic>
          <p:sp>
            <p:nvSpPr>
              <p:cNvPr id="21" name="Text Box 7">
                <a:extLst>
                  <a:ext uri="{FF2B5EF4-FFF2-40B4-BE49-F238E27FC236}">
                    <a16:creationId xmlns:a16="http://schemas.microsoft.com/office/drawing/2014/main" id="{486B9566-CED3-D045-B265-EC988F3660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147" y="4139580"/>
                <a:ext cx="1343025" cy="986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large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message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m</a:t>
                </a:r>
              </a:p>
            </p:txBody>
          </p:sp>
        </p:grpSp>
        <p:sp>
          <p:nvSpPr>
            <p:cNvPr id="22" name="Rectangle 8">
              <a:extLst>
                <a:ext uri="{FF2B5EF4-FFF2-40B4-BE49-F238E27FC236}">
                  <a16:creationId xmlns:a16="http://schemas.microsoft.com/office/drawing/2014/main" id="{5199ACEC-B6E5-AA4B-809E-E39426DE3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607" y="781257"/>
              <a:ext cx="1108075" cy="75882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3" name="Text Box 9">
              <a:extLst>
                <a:ext uri="{FF2B5EF4-FFF2-40B4-BE49-F238E27FC236}">
                  <a16:creationId xmlns:a16="http://schemas.microsoft.com/office/drawing/2014/main" id="{0D215AFC-9F10-E34D-9606-16C9F04FD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9423" y="802999"/>
              <a:ext cx="1190625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Function</a:t>
              </a:r>
            </a:p>
          </p:txBody>
        </p:sp>
        <p:sp>
          <p:nvSpPr>
            <p:cNvPr id="24" name="Line 10">
              <a:extLst>
                <a:ext uri="{FF2B5EF4-FFF2-40B4-BE49-F238E27FC236}">
                  <a16:creationId xmlns:a16="http://schemas.microsoft.com/office/drawing/2014/main" id="{4352C06B-013A-3C40-A71C-475F92FB7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2390" y="1161774"/>
              <a:ext cx="5064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" name="Text Box 11">
              <a:extLst>
                <a:ext uri="{FF2B5EF4-FFF2-40B4-BE49-F238E27FC236}">
                  <a16:creationId xmlns:a16="http://schemas.microsoft.com/office/drawing/2014/main" id="{40C2249D-AF39-5D43-890D-EB0748821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72180" y="924133"/>
              <a:ext cx="116688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H(m)</a:t>
              </a:r>
            </a:p>
          </p:txBody>
        </p:sp>
        <p:sp>
          <p:nvSpPr>
            <p:cNvPr id="28" name="Line 10">
              <a:extLst>
                <a:ext uri="{FF2B5EF4-FFF2-40B4-BE49-F238E27FC236}">
                  <a16:creationId xmlns:a16="http://schemas.microsoft.com/office/drawing/2014/main" id="{9AD0E0FC-0316-CA4F-8777-C03580EC38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18790" y="1194904"/>
              <a:ext cx="5064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9" name="Rectangle 3">
            <a:extLst>
              <a:ext uri="{FF2B5EF4-FFF2-40B4-BE49-F238E27FC236}">
                <a16:creationId xmlns:a16="http://schemas.microsoft.com/office/drawing/2014/main" id="{FDC35326-ED1E-FE4D-9A93-19CE679A25DE}"/>
              </a:ext>
            </a:extLst>
          </p:cNvPr>
          <p:cNvSpPr txBox="1">
            <a:spLocks noChangeArrowheads="1"/>
          </p:cNvSpPr>
          <p:nvPr/>
        </p:nvSpPr>
        <p:spPr>
          <a:xfrm>
            <a:off x="862977" y="1368840"/>
            <a:ext cx="11050726" cy="161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3200" dirty="0"/>
              <a:t>computationally expensive to public-key-encrypt long messages </a:t>
            </a:r>
          </a:p>
          <a:p>
            <a:pPr marL="0" indent="0">
              <a:buFont typeface="Wingdings" charset="0"/>
              <a:buNone/>
            </a:pPr>
            <a:r>
              <a:rPr lang="en-US" sz="36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fixed-length, easy- to-compute digital “</a:t>
            </a:r>
            <a:r>
              <a:rPr lang="en-US" altLang="ja-JP" sz="3200" dirty="0"/>
              <a:t>fingerprint”</a:t>
            </a:r>
          </a:p>
          <a:p>
            <a:pPr>
              <a:spcBef>
                <a:spcPts val="400"/>
              </a:spcBef>
            </a:pPr>
            <a:r>
              <a:rPr lang="en-US" dirty="0"/>
              <a:t>apply hash function H to </a:t>
            </a:r>
            <a:r>
              <a:rPr lang="en-US" i="1" dirty="0"/>
              <a:t>m</a:t>
            </a:r>
            <a:r>
              <a:rPr lang="en-US" dirty="0"/>
              <a:t>, get fixed size message digest, </a:t>
            </a:r>
            <a:r>
              <a:rPr lang="en-US" i="1" dirty="0"/>
              <a:t>H(m)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359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Digital signature = signed message digest</a:t>
            </a: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EF39249-C525-1044-B18E-5DF6B1F9C731}"/>
              </a:ext>
            </a:extLst>
          </p:cNvPr>
          <p:cNvGrpSpPr/>
          <p:nvPr/>
        </p:nvGrpSpPr>
        <p:grpSpPr>
          <a:xfrm>
            <a:off x="4296054" y="3224833"/>
            <a:ext cx="1196163" cy="955675"/>
            <a:chOff x="4296054" y="3224833"/>
            <a:chExt cx="1196163" cy="955675"/>
          </a:xfrm>
        </p:grpSpPr>
        <p:sp>
          <p:nvSpPr>
            <p:cNvPr id="84" name="Rectangle 14">
              <a:extLst>
                <a:ext uri="{FF2B5EF4-FFF2-40B4-BE49-F238E27FC236}">
                  <a16:creationId xmlns:a16="http://schemas.microsoft.com/office/drawing/2014/main" id="{CCD41351-883C-8B49-B15E-99ECE2D4E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054" y="3224833"/>
              <a:ext cx="1192213" cy="9556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5" name="Text Box 15">
              <a:extLst>
                <a:ext uri="{FF2B5EF4-FFF2-40B4-BE49-F238E27FC236}">
                  <a16:creationId xmlns:a16="http://schemas.microsoft.com/office/drawing/2014/main" id="{F444D081-AA34-024E-8458-B708CC8937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719" y="3295856"/>
              <a:ext cx="1162498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digital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signature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(encrypt)</a:t>
              </a:r>
            </a:p>
          </p:txBody>
        </p:sp>
      </p:grpSp>
      <p:grpSp>
        <p:nvGrpSpPr>
          <p:cNvPr id="95" name="Group 25">
            <a:extLst>
              <a:ext uri="{FF2B5EF4-FFF2-40B4-BE49-F238E27FC236}">
                <a16:creationId xmlns:a16="http://schemas.microsoft.com/office/drawing/2014/main" id="{F24A5ECF-CB3B-9542-8A84-EB2D480B9C98}"/>
              </a:ext>
            </a:extLst>
          </p:cNvPr>
          <p:cNvGrpSpPr>
            <a:grpSpLocks/>
          </p:cNvGrpSpPr>
          <p:nvPr/>
        </p:nvGrpSpPr>
        <p:grpSpPr bwMode="auto">
          <a:xfrm>
            <a:off x="1199737" y="4905030"/>
            <a:ext cx="846138" cy="519112"/>
            <a:chOff x="984" y="2831"/>
            <a:chExt cx="533" cy="327"/>
          </a:xfrm>
        </p:grpSpPr>
        <p:sp>
          <p:nvSpPr>
            <p:cNvPr id="96" name="Text Box 26">
              <a:extLst>
                <a:ext uri="{FF2B5EF4-FFF2-40B4-BE49-F238E27FC236}">
                  <a16:creationId xmlns:a16="http://schemas.microsoft.com/office/drawing/2014/main" id="{43036DA1-DAA5-E64D-BD4A-16183B595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" y="2831"/>
              <a:ext cx="5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  <p:sp>
          <p:nvSpPr>
            <p:cNvPr id="97" name="Oval 27">
              <a:extLst>
                <a:ext uri="{FF2B5EF4-FFF2-40B4-BE49-F238E27FC236}">
                  <a16:creationId xmlns:a16="http://schemas.microsoft.com/office/drawing/2014/main" id="{D0190EA0-B1F1-BB41-8527-B7DE7B3CB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924"/>
              <a:ext cx="195" cy="16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8" name="Line 28">
            <a:extLst>
              <a:ext uri="{FF2B5EF4-FFF2-40B4-BE49-F238E27FC236}">
                <a16:creationId xmlns:a16="http://schemas.microsoft.com/office/drawing/2014/main" id="{F58C3779-4B81-0744-9C3C-6395CFBCD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7412" y="3034955"/>
            <a:ext cx="0" cy="1981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9" name="Line 29">
            <a:extLst>
              <a:ext uri="{FF2B5EF4-FFF2-40B4-BE49-F238E27FC236}">
                <a16:creationId xmlns:a16="http://schemas.microsoft.com/office/drawing/2014/main" id="{074B9069-12AF-DC46-BFF3-3DD97A29C3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0425" y="5328892"/>
            <a:ext cx="3175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pic>
        <p:nvPicPr>
          <p:cNvPr id="100" name="Picture 30" descr="BS00592_[1]">
            <a:extLst>
              <a:ext uri="{FF2B5EF4-FFF2-40B4-BE49-F238E27FC236}">
                <a16:creationId xmlns:a16="http://schemas.microsoft.com/office/drawing/2014/main" id="{A353C0C9-83AB-CB4A-B367-C0C0237B1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37" y="5657505"/>
            <a:ext cx="627063" cy="768350"/>
          </a:xfrm>
          <a:prstGeom prst="rect">
            <a:avLst/>
          </a:prstGeom>
          <a:noFill/>
          <a:ln>
            <a:noFill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1" name="Rectangle 31">
            <a:extLst>
              <a:ext uri="{FF2B5EF4-FFF2-40B4-BE49-F238E27FC236}">
                <a16:creationId xmlns:a16="http://schemas.microsoft.com/office/drawing/2014/main" id="{B1BDC4E1-DD74-DE4C-8F80-855E91E8D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88" y="1348754"/>
            <a:ext cx="5389769" cy="546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Bob sends digitally signed message: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BAC604B-FEED-1542-8940-C030E497366C}"/>
              </a:ext>
            </a:extLst>
          </p:cNvPr>
          <p:cNvGrpSpPr/>
          <p:nvPr/>
        </p:nvGrpSpPr>
        <p:grpSpPr>
          <a:xfrm>
            <a:off x="1123264" y="2107094"/>
            <a:ext cx="1343025" cy="855306"/>
            <a:chOff x="434147" y="4121426"/>
            <a:chExt cx="1343025" cy="855306"/>
          </a:xfrm>
        </p:grpSpPr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5BB42433-5DF6-C44F-BDD6-65779EEAE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035" y="4121426"/>
              <a:ext cx="1153528" cy="848140"/>
            </a:xfrm>
            <a:prstGeom prst="rect">
              <a:avLst/>
            </a:prstGeom>
          </p:spPr>
        </p:pic>
        <p:sp>
          <p:nvSpPr>
            <p:cNvPr id="117" name="Text Box 7">
              <a:extLst>
                <a:ext uri="{FF2B5EF4-FFF2-40B4-BE49-F238E27FC236}">
                  <a16:creationId xmlns:a16="http://schemas.microsoft.com/office/drawing/2014/main" id="{66B66418-0805-9348-B4DF-667D4778D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147" y="4139580"/>
              <a:ext cx="1343025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m</a:t>
              </a:r>
              <a:endParaRPr lang="en-US" sz="24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</p:grpSp>
      <p:sp>
        <p:nvSpPr>
          <p:cNvPr id="111" name="Rectangle 8">
            <a:extLst>
              <a:ext uri="{FF2B5EF4-FFF2-40B4-BE49-F238E27FC236}">
                <a16:creationId xmlns:a16="http://schemas.microsoft.com/office/drawing/2014/main" id="{CA3DAA77-64B7-1042-8DCB-7AF45A2F0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461" y="2185987"/>
            <a:ext cx="1108075" cy="75882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12" name="Text Box 9">
            <a:extLst>
              <a:ext uri="{FF2B5EF4-FFF2-40B4-BE49-F238E27FC236}">
                <a16:creationId xmlns:a16="http://schemas.microsoft.com/office/drawing/2014/main" id="{77F65553-DFEE-A044-B301-608E86F75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277" y="2207729"/>
            <a:ext cx="1190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H: Hash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Function</a:t>
            </a:r>
          </a:p>
        </p:txBody>
      </p:sp>
      <p:sp>
        <p:nvSpPr>
          <p:cNvPr id="113" name="Line 10">
            <a:extLst>
              <a:ext uri="{FF2B5EF4-FFF2-40B4-BE49-F238E27FC236}">
                <a16:creationId xmlns:a16="http://schemas.microsoft.com/office/drawing/2014/main" id="{5E5DB4D6-107F-2548-A010-967052CB7D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5148" y="2553252"/>
            <a:ext cx="37106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4" name="Text Box 11">
            <a:extLst>
              <a:ext uri="{FF2B5EF4-FFF2-40B4-BE49-F238E27FC236}">
                <a16:creationId xmlns:a16="http://schemas.microsoft.com/office/drawing/2014/main" id="{CCE58BB5-B800-3541-BEAF-15DF6A072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9034" y="2328863"/>
            <a:ext cx="11668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  <a:cs typeface="Arial" charset="0"/>
              </a:rPr>
              <a:t>H(m)</a:t>
            </a:r>
          </a:p>
        </p:txBody>
      </p:sp>
      <p:sp>
        <p:nvSpPr>
          <p:cNvPr id="115" name="Line 10">
            <a:extLst>
              <a:ext uri="{FF2B5EF4-FFF2-40B4-BE49-F238E27FC236}">
                <a16:creationId xmlns:a16="http://schemas.microsoft.com/office/drawing/2014/main" id="{E853EA3C-9A61-EF49-AA07-C25D3B9A4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2149" y="2599634"/>
            <a:ext cx="38058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FE9FE0-FA56-1246-BBC9-6609138EAE40}"/>
              </a:ext>
            </a:extLst>
          </p:cNvPr>
          <p:cNvCxnSpPr>
            <a:cxnSpLocks/>
          </p:cNvCxnSpPr>
          <p:nvPr/>
        </p:nvCxnSpPr>
        <p:spPr>
          <a:xfrm flipH="1">
            <a:off x="1815550" y="5155096"/>
            <a:ext cx="20275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BB38349-24AF-A040-AE21-18FF1706C30D}"/>
              </a:ext>
            </a:extLst>
          </p:cNvPr>
          <p:cNvCxnSpPr>
            <a:cxnSpLocks/>
          </p:cNvCxnSpPr>
          <p:nvPr/>
        </p:nvCxnSpPr>
        <p:spPr>
          <a:xfrm>
            <a:off x="4896678" y="2763079"/>
            <a:ext cx="0" cy="404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8AB17B7-C101-3B4C-8B67-952A3ECA45AB}"/>
              </a:ext>
            </a:extLst>
          </p:cNvPr>
          <p:cNvCxnSpPr>
            <a:cxnSpLocks/>
          </p:cNvCxnSpPr>
          <p:nvPr/>
        </p:nvCxnSpPr>
        <p:spPr>
          <a:xfrm>
            <a:off x="4890054" y="4227444"/>
            <a:ext cx="0" cy="404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32">
            <a:extLst>
              <a:ext uri="{FF2B5EF4-FFF2-40B4-BE49-F238E27FC236}">
                <a16:creationId xmlns:a16="http://schemas.microsoft.com/office/drawing/2014/main" id="{2B56B630-D20C-0E48-AAD7-E33AEE101543}"/>
              </a:ext>
            </a:extLst>
          </p:cNvPr>
          <p:cNvSpPr txBox="1">
            <a:spLocks noChangeArrowheads="1"/>
          </p:cNvSpPr>
          <p:nvPr/>
        </p:nvSpPr>
        <p:spPr>
          <a:xfrm>
            <a:off x="6599583" y="1436272"/>
            <a:ext cx="5088834" cy="10572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charset="0"/>
              <a:buNone/>
            </a:pPr>
            <a:r>
              <a:rPr lang="en-US" dirty="0"/>
              <a:t>Alice verifies signature, integrity of digitally signed message:</a:t>
            </a:r>
          </a:p>
        </p:txBody>
      </p:sp>
      <p:pic>
        <p:nvPicPr>
          <p:cNvPr id="130" name="Picture 40" descr="BS00592_[1]">
            <a:extLst>
              <a:ext uri="{FF2B5EF4-FFF2-40B4-BE49-F238E27FC236}">
                <a16:creationId xmlns:a16="http://schemas.microsoft.com/office/drawing/2014/main" id="{F490BD09-6CB3-B246-B4D6-6CD3F15CA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074" y="2413071"/>
            <a:ext cx="6270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" name="Text Box 53">
            <a:extLst>
              <a:ext uri="{FF2B5EF4-FFF2-40B4-BE49-F238E27FC236}">
                <a16:creationId xmlns:a16="http://schemas.microsoft.com/office/drawing/2014/main" id="{A1C55E3A-B8B7-9549-95DA-6B2B3FCA1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5079" y="4651511"/>
            <a:ext cx="1017588" cy="646113"/>
          </a:xfrm>
          <a:prstGeom prst="rect">
            <a:avLst/>
          </a:prstGeom>
          <a:solidFill>
            <a:srgbClr val="0012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H: Hash</a:t>
            </a:r>
          </a:p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function</a:t>
            </a:r>
          </a:p>
        </p:txBody>
      </p:sp>
      <p:sp>
        <p:nvSpPr>
          <p:cNvPr id="146" name="Text Box 56">
            <a:extLst>
              <a:ext uri="{FF2B5EF4-FFF2-40B4-BE49-F238E27FC236}">
                <a16:creationId xmlns:a16="http://schemas.microsoft.com/office/drawing/2014/main" id="{C0071582-0553-9D4C-A577-8ED033785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6691" y="5467929"/>
            <a:ext cx="873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153" name="Text Box 63">
            <a:extLst>
              <a:ext uri="{FF2B5EF4-FFF2-40B4-BE49-F238E27FC236}">
                <a16:creationId xmlns:a16="http://schemas.microsoft.com/office/drawing/2014/main" id="{9E337D23-C848-8145-B079-D4D6C7C11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4041" y="5444295"/>
            <a:ext cx="78477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154" name="Line 64">
            <a:extLst>
              <a:ext uri="{FF2B5EF4-FFF2-40B4-BE49-F238E27FC236}">
                <a16:creationId xmlns:a16="http://schemas.microsoft.com/office/drawing/2014/main" id="{C9E8F389-B8AB-5043-9CC6-A9A006D5E1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0534" y="2863020"/>
            <a:ext cx="144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6" name="Line 76">
            <a:extLst>
              <a:ext uri="{FF2B5EF4-FFF2-40B4-BE49-F238E27FC236}">
                <a16:creationId xmlns:a16="http://schemas.microsoft.com/office/drawing/2014/main" id="{E136B6C7-FA1F-EA4C-8639-CE1F2D4A9B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8272" y="587292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7" name="Line 77">
            <a:extLst>
              <a:ext uri="{FF2B5EF4-FFF2-40B4-BE49-F238E27FC236}">
                <a16:creationId xmlns:a16="http://schemas.microsoft.com/office/drawing/2014/main" id="{928DBF80-B664-AF47-AAD2-41EAC21640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85934" y="586657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4835AEB4-A61F-0E40-BCF8-A126D96A9C7C}"/>
              </a:ext>
            </a:extLst>
          </p:cNvPr>
          <p:cNvGrpSpPr/>
          <p:nvPr/>
        </p:nvGrpSpPr>
        <p:grpSpPr>
          <a:xfrm>
            <a:off x="7225890" y="3491944"/>
            <a:ext cx="1343025" cy="855306"/>
            <a:chOff x="434147" y="4121426"/>
            <a:chExt cx="1343025" cy="855306"/>
          </a:xfrm>
        </p:grpSpPr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90AA764F-C6F5-F143-BF93-01B3B95A0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035" y="4121426"/>
              <a:ext cx="1153528" cy="848140"/>
            </a:xfrm>
            <a:prstGeom prst="rect">
              <a:avLst/>
            </a:prstGeom>
          </p:spPr>
        </p:pic>
        <p:sp>
          <p:nvSpPr>
            <p:cNvPr id="171" name="Text Box 7">
              <a:extLst>
                <a:ext uri="{FF2B5EF4-FFF2-40B4-BE49-F238E27FC236}">
                  <a16:creationId xmlns:a16="http://schemas.microsoft.com/office/drawing/2014/main" id="{ECF19F4D-E8AE-F54C-A6AD-6FA62D5ED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147" y="4139580"/>
              <a:ext cx="1343025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m</a:t>
              </a:r>
              <a:endParaRPr lang="en-US" sz="24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4E33964-896C-AF4C-92FD-F359907E3C57}"/>
              </a:ext>
            </a:extLst>
          </p:cNvPr>
          <p:cNvGrpSpPr/>
          <p:nvPr/>
        </p:nvGrpSpPr>
        <p:grpSpPr>
          <a:xfrm>
            <a:off x="2762875" y="3478075"/>
            <a:ext cx="1491075" cy="812454"/>
            <a:chOff x="1914734" y="3557588"/>
            <a:chExt cx="1491075" cy="812454"/>
          </a:xfrm>
        </p:grpSpPr>
        <p:sp>
          <p:nvSpPr>
            <p:cNvPr id="86" name="Text Box 16">
              <a:extLst>
                <a:ext uri="{FF2B5EF4-FFF2-40B4-BE49-F238E27FC236}">
                  <a16:creationId xmlns:a16="http://schemas.microsoft.com/office/drawing/2014/main" id="{19E2C28C-9A5F-914E-97E0-D15A78E18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557588"/>
              <a:ext cx="960437" cy="688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Bob’s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private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key </a:t>
              </a:r>
            </a:p>
          </p:txBody>
        </p:sp>
        <p:pic>
          <p:nvPicPr>
            <p:cNvPr id="87" name="Picture 17" descr="BS00768_[1]">
              <a:extLst>
                <a:ext uri="{FF2B5EF4-FFF2-40B4-BE49-F238E27FC236}">
                  <a16:creationId xmlns:a16="http://schemas.microsoft.com/office/drawing/2014/main" id="{A3A39AD6-434F-0348-B359-E805575CB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66129" y="3559038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8" name="Group 18">
              <a:extLst>
                <a:ext uri="{FF2B5EF4-FFF2-40B4-BE49-F238E27FC236}">
                  <a16:creationId xmlns:a16="http://schemas.microsoft.com/office/drawing/2014/main" id="{9C9D4178-7FEF-594F-8CCF-1AFD1E30A8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712" y="3765205"/>
              <a:ext cx="490538" cy="604837"/>
              <a:chOff x="2994" y="2073"/>
              <a:chExt cx="309" cy="381"/>
            </a:xfrm>
          </p:grpSpPr>
          <p:grpSp>
            <p:nvGrpSpPr>
              <p:cNvPr id="89" name="Group 19">
                <a:extLst>
                  <a:ext uri="{FF2B5EF4-FFF2-40B4-BE49-F238E27FC236}">
                    <a16:creationId xmlns:a16="http://schemas.microsoft.com/office/drawing/2014/main" id="{A60DC2D3-52D9-8744-8609-C10E299AAB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91" name="Text Box 20">
                  <a:extLst>
                    <a:ext uri="{FF2B5EF4-FFF2-40B4-BE49-F238E27FC236}">
                      <a16:creationId xmlns:a16="http://schemas.microsoft.com/office/drawing/2014/main" id="{F3BED591-BCCB-2246-A254-61335DF2D6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92" name="Text Box 21">
                  <a:extLst>
                    <a:ext uri="{FF2B5EF4-FFF2-40B4-BE49-F238E27FC236}">
                      <a16:creationId xmlns:a16="http://schemas.microsoft.com/office/drawing/2014/main" id="{17AB0DA2-1167-2D46-8632-CC1190C16D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90" name="Text Box 22">
                <a:extLst>
                  <a:ext uri="{FF2B5EF4-FFF2-40B4-BE49-F238E27FC236}">
                    <a16:creationId xmlns:a16="http://schemas.microsoft.com/office/drawing/2014/main" id="{7587A174-D942-3D43-89B9-A23BF65DE1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2" y="2073"/>
                <a:ext cx="16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219823C-0FB1-8645-8287-EB4C5AA12B57}"/>
                </a:ext>
              </a:extLst>
            </p:cNvPr>
            <p:cNvCxnSpPr>
              <a:cxnSpLocks/>
            </p:cNvCxnSpPr>
            <p:nvPr/>
          </p:nvCxnSpPr>
          <p:spPr>
            <a:xfrm>
              <a:off x="2809461" y="3869635"/>
              <a:ext cx="5963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649D0B-607E-EE43-B217-A547BE617F99}"/>
              </a:ext>
            </a:extLst>
          </p:cNvPr>
          <p:cNvGrpSpPr/>
          <p:nvPr/>
        </p:nvGrpSpPr>
        <p:grpSpPr>
          <a:xfrm>
            <a:off x="3922645" y="4683817"/>
            <a:ext cx="1855305" cy="908600"/>
            <a:chOff x="3922645" y="4683817"/>
            <a:chExt cx="1855305" cy="9086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6748C72-BC5C-0D43-9291-EF04370297D3}"/>
                </a:ext>
              </a:extLst>
            </p:cNvPr>
            <p:cNvGrpSpPr/>
            <p:nvPr/>
          </p:nvGrpSpPr>
          <p:grpSpPr>
            <a:xfrm>
              <a:off x="3940106" y="4683817"/>
              <a:ext cx="1811339" cy="869051"/>
              <a:chOff x="4006366" y="4604305"/>
              <a:chExt cx="1811339" cy="869051"/>
            </a:xfrm>
          </p:grpSpPr>
          <p:grpSp>
            <p:nvGrpSpPr>
              <p:cNvPr id="103" name="Group 34">
                <a:extLst>
                  <a:ext uri="{FF2B5EF4-FFF2-40B4-BE49-F238E27FC236}">
                    <a16:creationId xmlns:a16="http://schemas.microsoft.com/office/drawing/2014/main" id="{C9466280-BB4D-9548-9D44-4E595E9791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2479" y="4924081"/>
                <a:ext cx="1465263" cy="549275"/>
                <a:chOff x="2594" y="3062"/>
                <a:chExt cx="923" cy="346"/>
              </a:xfrm>
            </p:grpSpPr>
            <p:sp>
              <p:nvSpPr>
                <p:cNvPr id="106" name="Text Box 35">
                  <a:extLst>
                    <a:ext uri="{FF2B5EF4-FFF2-40B4-BE49-F238E27FC236}">
                      <a16:creationId xmlns:a16="http://schemas.microsoft.com/office/drawing/2014/main" id="{30C1FFBF-8C5A-3145-A216-83DF674976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94" y="3158"/>
                  <a:ext cx="92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K</a:t>
                  </a:r>
                  <a:r>
                    <a:rPr kumimoji="0" lang="en-US" sz="24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B</a:t>
                  </a: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(H(m))</a:t>
                  </a:r>
                </a:p>
              </p:txBody>
            </p:sp>
            <p:sp>
              <p:nvSpPr>
                <p:cNvPr id="107" name="Text Box 36">
                  <a:extLst>
                    <a:ext uri="{FF2B5EF4-FFF2-40B4-BE49-F238E27FC236}">
                      <a16:creationId xmlns:a16="http://schemas.microsoft.com/office/drawing/2014/main" id="{12076172-D4A5-3847-ADDD-7C31F8E940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04" y="3062"/>
                  <a:ext cx="53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sp>
            <p:nvSpPr>
              <p:cNvPr id="105" name="Text Box 38">
                <a:extLst>
                  <a:ext uri="{FF2B5EF4-FFF2-40B4-BE49-F238E27FC236}">
                    <a16:creationId xmlns:a16="http://schemas.microsoft.com/office/drawing/2014/main" id="{58FF323C-65B7-E746-A44B-832C06C639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6366" y="4604305"/>
                <a:ext cx="1811339" cy="590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encrypted 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message digest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469F7B-FDF8-594E-84C7-B40FE8CE7EBF}"/>
                </a:ext>
              </a:extLst>
            </p:cNvPr>
            <p:cNvSpPr/>
            <p:nvPr/>
          </p:nvSpPr>
          <p:spPr>
            <a:xfrm>
              <a:off x="3922645" y="4691269"/>
              <a:ext cx="1855305" cy="90114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3272639B-DF97-714E-8070-A7C8696F2BD7}"/>
              </a:ext>
            </a:extLst>
          </p:cNvPr>
          <p:cNvGrpSpPr/>
          <p:nvPr/>
        </p:nvGrpSpPr>
        <p:grpSpPr>
          <a:xfrm>
            <a:off x="9680714" y="2543589"/>
            <a:ext cx="1855305" cy="908600"/>
            <a:chOff x="3922645" y="4683817"/>
            <a:chExt cx="1855305" cy="908600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EE4BB737-59C1-474D-94B9-031695A0036A}"/>
                </a:ext>
              </a:extLst>
            </p:cNvPr>
            <p:cNvGrpSpPr/>
            <p:nvPr/>
          </p:nvGrpSpPr>
          <p:grpSpPr>
            <a:xfrm>
              <a:off x="3940106" y="4683817"/>
              <a:ext cx="1811339" cy="869051"/>
              <a:chOff x="4006366" y="4604305"/>
              <a:chExt cx="1811339" cy="869051"/>
            </a:xfrm>
          </p:grpSpPr>
          <p:grpSp>
            <p:nvGrpSpPr>
              <p:cNvPr id="180" name="Group 34">
                <a:extLst>
                  <a:ext uri="{FF2B5EF4-FFF2-40B4-BE49-F238E27FC236}">
                    <a16:creationId xmlns:a16="http://schemas.microsoft.com/office/drawing/2014/main" id="{3A474D83-98EA-0945-BE7F-EF0F3D1861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2479" y="4924081"/>
                <a:ext cx="1465263" cy="549275"/>
                <a:chOff x="2594" y="3062"/>
                <a:chExt cx="923" cy="346"/>
              </a:xfrm>
            </p:grpSpPr>
            <p:sp>
              <p:nvSpPr>
                <p:cNvPr id="182" name="Text Box 35">
                  <a:extLst>
                    <a:ext uri="{FF2B5EF4-FFF2-40B4-BE49-F238E27FC236}">
                      <a16:creationId xmlns:a16="http://schemas.microsoft.com/office/drawing/2014/main" id="{B4BFDBE1-B0AE-C944-923B-0FB222D936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94" y="3158"/>
                  <a:ext cx="92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K</a:t>
                  </a:r>
                  <a:r>
                    <a:rPr kumimoji="0" lang="en-US" sz="24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B</a:t>
                  </a: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(H(m))</a:t>
                  </a:r>
                </a:p>
              </p:txBody>
            </p:sp>
            <p:sp>
              <p:nvSpPr>
                <p:cNvPr id="183" name="Text Box 36">
                  <a:extLst>
                    <a:ext uri="{FF2B5EF4-FFF2-40B4-BE49-F238E27FC236}">
                      <a16:creationId xmlns:a16="http://schemas.microsoft.com/office/drawing/2014/main" id="{72BF8384-456B-A944-BDC5-136549DED3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04" y="3062"/>
                  <a:ext cx="53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sp>
            <p:nvSpPr>
              <p:cNvPr id="181" name="Text Box 38">
                <a:extLst>
                  <a:ext uri="{FF2B5EF4-FFF2-40B4-BE49-F238E27FC236}">
                    <a16:creationId xmlns:a16="http://schemas.microsoft.com/office/drawing/2014/main" id="{5C4C32ED-C92A-D34E-83F0-5A60D46E1B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6366" y="4604305"/>
                <a:ext cx="1811339" cy="590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encrypted 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message digest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27611C3-F7BF-504D-BDE0-60EB822045DF}"/>
                </a:ext>
              </a:extLst>
            </p:cNvPr>
            <p:cNvSpPr/>
            <p:nvPr/>
          </p:nvSpPr>
          <p:spPr>
            <a:xfrm>
              <a:off x="3922645" y="4691269"/>
              <a:ext cx="1855305" cy="90114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834FC27D-E26C-7D45-8F7D-8D201F9D1327}"/>
              </a:ext>
            </a:extLst>
          </p:cNvPr>
          <p:cNvCxnSpPr>
            <a:cxnSpLocks/>
          </p:cNvCxnSpPr>
          <p:nvPr/>
        </p:nvCxnSpPr>
        <p:spPr>
          <a:xfrm>
            <a:off x="7848600" y="3225466"/>
            <a:ext cx="0" cy="255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C20EAE69-54A8-5647-A90F-1B7B2600C816}"/>
              </a:ext>
            </a:extLst>
          </p:cNvPr>
          <p:cNvCxnSpPr>
            <a:cxnSpLocks/>
          </p:cNvCxnSpPr>
          <p:nvPr/>
        </p:nvCxnSpPr>
        <p:spPr>
          <a:xfrm>
            <a:off x="7848600" y="4372328"/>
            <a:ext cx="0" cy="255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A7A7AA8-3031-8E48-8587-B178226D9C5B}"/>
              </a:ext>
            </a:extLst>
          </p:cNvPr>
          <p:cNvCxnSpPr>
            <a:cxnSpLocks/>
          </p:cNvCxnSpPr>
          <p:nvPr/>
        </p:nvCxnSpPr>
        <p:spPr>
          <a:xfrm>
            <a:off x="7848600" y="5321141"/>
            <a:ext cx="0" cy="255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57AE4029-112C-CF40-B41E-A26EECCD4A51}"/>
              </a:ext>
            </a:extLst>
          </p:cNvPr>
          <p:cNvGrpSpPr/>
          <p:nvPr/>
        </p:nvGrpSpPr>
        <p:grpSpPr>
          <a:xfrm>
            <a:off x="10040871" y="3980758"/>
            <a:ext cx="1196163" cy="955675"/>
            <a:chOff x="4296054" y="3224833"/>
            <a:chExt cx="1196163" cy="955675"/>
          </a:xfrm>
        </p:grpSpPr>
        <p:sp>
          <p:nvSpPr>
            <p:cNvPr id="191" name="Rectangle 14">
              <a:extLst>
                <a:ext uri="{FF2B5EF4-FFF2-40B4-BE49-F238E27FC236}">
                  <a16:creationId xmlns:a16="http://schemas.microsoft.com/office/drawing/2014/main" id="{2C63D620-97A5-5F45-85C2-D4A6B4ADE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054" y="3224833"/>
              <a:ext cx="1192213" cy="9556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2" name="Text Box 15">
              <a:extLst>
                <a:ext uri="{FF2B5EF4-FFF2-40B4-BE49-F238E27FC236}">
                  <a16:creationId xmlns:a16="http://schemas.microsoft.com/office/drawing/2014/main" id="{0B18E250-70E3-444A-8ACC-CD29158E93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719" y="3295856"/>
              <a:ext cx="1162498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digital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signature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(decrypt)</a:t>
              </a:r>
            </a:p>
          </p:txBody>
        </p:sp>
      </p:grp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898EB7A9-23BB-5343-B2B1-EC1055BBBBC6}"/>
              </a:ext>
            </a:extLst>
          </p:cNvPr>
          <p:cNvCxnSpPr>
            <a:cxnSpLocks/>
          </p:cNvCxnSpPr>
          <p:nvPr/>
        </p:nvCxnSpPr>
        <p:spPr>
          <a:xfrm>
            <a:off x="10641495" y="3519004"/>
            <a:ext cx="0" cy="404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BB2E8B7A-0FF0-AD49-8BCC-0F3FA0572B12}"/>
              </a:ext>
            </a:extLst>
          </p:cNvPr>
          <p:cNvCxnSpPr>
            <a:cxnSpLocks/>
          </p:cNvCxnSpPr>
          <p:nvPr/>
        </p:nvCxnSpPr>
        <p:spPr>
          <a:xfrm>
            <a:off x="10634871" y="4983369"/>
            <a:ext cx="0" cy="404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71B8A9C-6EB6-FD43-8531-A67FEE184BB2}"/>
              </a:ext>
            </a:extLst>
          </p:cNvPr>
          <p:cNvGrpSpPr/>
          <p:nvPr/>
        </p:nvGrpSpPr>
        <p:grpSpPr>
          <a:xfrm>
            <a:off x="8507692" y="4234000"/>
            <a:ext cx="1491075" cy="812454"/>
            <a:chOff x="1914734" y="3557588"/>
            <a:chExt cx="1491075" cy="812454"/>
          </a:xfrm>
        </p:grpSpPr>
        <p:sp>
          <p:nvSpPr>
            <p:cNvPr id="196" name="Text Box 16">
              <a:extLst>
                <a:ext uri="{FF2B5EF4-FFF2-40B4-BE49-F238E27FC236}">
                  <a16:creationId xmlns:a16="http://schemas.microsoft.com/office/drawing/2014/main" id="{27560837-1C52-4C48-94FE-2E10581CC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557588"/>
              <a:ext cx="960437" cy="688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Bob’s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public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key </a:t>
              </a:r>
            </a:p>
          </p:txBody>
        </p:sp>
        <p:pic>
          <p:nvPicPr>
            <p:cNvPr id="197" name="Picture 17" descr="BS00768_[1]">
              <a:extLst>
                <a:ext uri="{FF2B5EF4-FFF2-40B4-BE49-F238E27FC236}">
                  <a16:creationId xmlns:a16="http://schemas.microsoft.com/office/drawing/2014/main" id="{53D412DD-734D-634A-BE12-66848A93BC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66129" y="3559038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8" name="Group 18">
              <a:extLst>
                <a:ext uri="{FF2B5EF4-FFF2-40B4-BE49-F238E27FC236}">
                  <a16:creationId xmlns:a16="http://schemas.microsoft.com/office/drawing/2014/main" id="{0B4DDFE1-EDF2-5B45-B8E0-30A2652C5E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712" y="3765205"/>
              <a:ext cx="490538" cy="604837"/>
              <a:chOff x="2994" y="2073"/>
              <a:chExt cx="309" cy="381"/>
            </a:xfrm>
          </p:grpSpPr>
          <p:grpSp>
            <p:nvGrpSpPr>
              <p:cNvPr id="200" name="Group 19">
                <a:extLst>
                  <a:ext uri="{FF2B5EF4-FFF2-40B4-BE49-F238E27FC236}">
                    <a16:creationId xmlns:a16="http://schemas.microsoft.com/office/drawing/2014/main" id="{5383C6D8-058F-4A41-B601-80BE0F38EB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202" name="Text Box 20">
                  <a:extLst>
                    <a:ext uri="{FF2B5EF4-FFF2-40B4-BE49-F238E27FC236}">
                      <a16:creationId xmlns:a16="http://schemas.microsoft.com/office/drawing/2014/main" id="{8DDFD6D6-CFB2-A543-803B-E0D225340E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203" name="Text Box 21">
                  <a:extLst>
                    <a:ext uri="{FF2B5EF4-FFF2-40B4-BE49-F238E27FC236}">
                      <a16:creationId xmlns:a16="http://schemas.microsoft.com/office/drawing/2014/main" id="{04FCED81-808C-4B40-8559-2FE4E66FE0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201" name="Text Box 22">
                <a:extLst>
                  <a:ext uri="{FF2B5EF4-FFF2-40B4-BE49-F238E27FC236}">
                    <a16:creationId xmlns:a16="http://schemas.microsoft.com/office/drawing/2014/main" id="{22667D2E-474F-C04F-9EF1-65999F53AB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58EDE71-07B3-4841-A2B5-5F1C258FE2F2}"/>
                </a:ext>
              </a:extLst>
            </p:cNvPr>
            <p:cNvCxnSpPr>
              <a:cxnSpLocks/>
            </p:cNvCxnSpPr>
            <p:nvPr/>
          </p:nvCxnSpPr>
          <p:spPr>
            <a:xfrm>
              <a:off x="2809461" y="3869635"/>
              <a:ext cx="5963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A75C74AE-98C7-C245-9222-8EB21BF49F29}"/>
              </a:ext>
            </a:extLst>
          </p:cNvPr>
          <p:cNvGrpSpPr/>
          <p:nvPr/>
        </p:nvGrpSpPr>
        <p:grpSpPr>
          <a:xfrm>
            <a:off x="8203097" y="5653926"/>
            <a:ext cx="1789043" cy="1107996"/>
            <a:chOff x="10084905" y="1590261"/>
            <a:chExt cx="1789043" cy="1107996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6C7D723-D7D8-E949-B946-5AC1C0648A21}"/>
                </a:ext>
              </a:extLst>
            </p:cNvPr>
            <p:cNvSpPr txBox="1"/>
            <p:nvPr/>
          </p:nvSpPr>
          <p:spPr>
            <a:xfrm>
              <a:off x="10707757" y="1590261"/>
              <a:ext cx="57740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BCCA618-927B-9C45-B38A-F3EA61772599}"/>
                </a:ext>
              </a:extLst>
            </p:cNvPr>
            <p:cNvSpPr txBox="1"/>
            <p:nvPr/>
          </p:nvSpPr>
          <p:spPr>
            <a:xfrm>
              <a:off x="10084905" y="1881807"/>
              <a:ext cx="1789043" cy="395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i="1" dirty="0">
                  <a:solidFill>
                    <a:srgbClr val="0012A0"/>
                  </a:solidFill>
                </a:rPr>
                <a:t>equal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313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Hash function algorithms</a:t>
            </a: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9" name="Rectangle 3">
            <a:extLst>
              <a:ext uri="{FF2B5EF4-FFF2-40B4-BE49-F238E27FC236}">
                <a16:creationId xmlns:a16="http://schemas.microsoft.com/office/drawing/2014/main" id="{BF9FAD4A-FE78-7446-845F-6232B124B138}"/>
              </a:ext>
            </a:extLst>
          </p:cNvPr>
          <p:cNvSpPr txBox="1">
            <a:spLocks noChangeArrowheads="1"/>
          </p:cNvSpPr>
          <p:nvPr/>
        </p:nvSpPr>
        <p:spPr>
          <a:xfrm>
            <a:off x="871400" y="1396310"/>
            <a:ext cx="1094953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/>
            <a:r>
              <a:rPr lang="en-US" sz="3200" dirty="0">
                <a:solidFill>
                  <a:srgbClr val="C00000"/>
                </a:solidFill>
              </a:rPr>
              <a:t>MD5 hash function widely used (RFC 1321) </a:t>
            </a:r>
          </a:p>
          <a:p>
            <a:pPr lvl="1"/>
            <a:r>
              <a:rPr lang="en-US" sz="2800" dirty="0"/>
              <a:t>computes 128-bit message digest in 4-step process. </a:t>
            </a:r>
          </a:p>
          <a:p>
            <a:pPr lvl="1"/>
            <a:r>
              <a:rPr lang="en-US" sz="2800" dirty="0"/>
              <a:t>arbitrary 128-bit string x, appears difficult to construct msg m whose MD5 hash is equal to x</a:t>
            </a:r>
          </a:p>
          <a:p>
            <a:pPr indent="-287338"/>
            <a:r>
              <a:rPr lang="en-US" sz="3200" dirty="0">
                <a:solidFill>
                  <a:srgbClr val="C00000"/>
                </a:solidFill>
              </a:rPr>
              <a:t>SHA-1 is also used</a:t>
            </a:r>
          </a:p>
          <a:p>
            <a:pPr lvl="1"/>
            <a:r>
              <a:rPr lang="en-US" sz="2800" dirty="0"/>
              <a:t>US standard [</a:t>
            </a:r>
            <a:r>
              <a:rPr lang="en-US" dirty="0"/>
              <a:t>NIST, FIPS PUB 180-1]</a:t>
            </a:r>
            <a:endParaRPr lang="en-US" sz="2800" dirty="0"/>
          </a:p>
          <a:p>
            <a:pPr lvl="1"/>
            <a:r>
              <a:rPr lang="en-US" sz="2800" dirty="0"/>
              <a:t>160-bit message digest</a:t>
            </a:r>
          </a:p>
        </p:txBody>
      </p:sp>
    </p:spTree>
    <p:extLst>
      <p:ext uri="{BB962C8B-B14F-4D97-AF65-F5344CB8AC3E}">
        <p14:creationId xmlns:p14="http://schemas.microsoft.com/office/powerpoint/2010/main" val="380572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ap5.0 – let’s fix it!!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0C1B3BC8-38A1-AC45-AA7A-CF90D202ED35}"/>
              </a:ext>
            </a:extLst>
          </p:cNvPr>
          <p:cNvSpPr txBox="1">
            <a:spLocks noChangeArrowheads="1"/>
          </p:cNvSpPr>
          <p:nvPr/>
        </p:nvSpPr>
        <p:spPr>
          <a:xfrm>
            <a:off x="865909" y="1170523"/>
            <a:ext cx="10768980" cy="91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Recall the problem: </a:t>
            </a:r>
            <a:r>
              <a:rPr lang="en-US" dirty="0"/>
              <a:t>Trudy poses as Alice (to Bob) and as Bob (to Alice)</a:t>
            </a:r>
          </a:p>
        </p:txBody>
      </p:sp>
      <p:pic>
        <p:nvPicPr>
          <p:cNvPr id="64" name="Picture 4" descr="Bob">
            <a:extLst>
              <a:ext uri="{FF2B5EF4-FFF2-40B4-BE49-F238E27FC236}">
                <a16:creationId xmlns:a16="http://schemas.microsoft.com/office/drawing/2014/main" id="{D6CDB079-52DB-9B4C-8BD8-117DDA009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73680" y="2346395"/>
            <a:ext cx="686620" cy="70160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6" name="Picture 5" descr="Eve">
            <a:extLst>
              <a:ext uri="{FF2B5EF4-FFF2-40B4-BE49-F238E27FC236}">
                <a16:creationId xmlns:a16="http://schemas.microsoft.com/office/drawing/2014/main" id="{7A34C871-5A03-CF41-BB7C-A3A095B39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203" y="2097433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6" descr="Alice">
            <a:extLst>
              <a:ext uri="{FF2B5EF4-FFF2-40B4-BE49-F238E27FC236}">
                <a16:creationId xmlns:a16="http://schemas.microsoft.com/office/drawing/2014/main" id="{35BF2A26-939A-ED42-8C3B-750D5A282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5532" y="2208766"/>
            <a:ext cx="605867" cy="746469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79437DE-57B2-5F45-AFD8-823112AD8B93}"/>
              </a:ext>
            </a:extLst>
          </p:cNvPr>
          <p:cNvGrpSpPr/>
          <p:nvPr/>
        </p:nvGrpSpPr>
        <p:grpSpPr>
          <a:xfrm>
            <a:off x="2221395" y="2408377"/>
            <a:ext cx="2600947" cy="400110"/>
            <a:chOff x="2221395" y="2408377"/>
            <a:chExt cx="2600947" cy="400110"/>
          </a:xfrm>
        </p:grpSpPr>
        <p:sp>
          <p:nvSpPr>
            <p:cNvPr id="68" name="Line 7">
              <a:extLst>
                <a:ext uri="{FF2B5EF4-FFF2-40B4-BE49-F238E27FC236}">
                  <a16:creationId xmlns:a16="http://schemas.microsoft.com/office/drawing/2014/main" id="{BAE84CEB-2188-9B49-8900-55888CE65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2638357"/>
              <a:ext cx="26009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69" name="Text Box 8">
              <a:extLst>
                <a:ext uri="{FF2B5EF4-FFF2-40B4-BE49-F238E27FC236}">
                  <a16:creationId xmlns:a16="http://schemas.microsoft.com/office/drawing/2014/main" id="{EAA100F5-6829-2346-AD39-BFFCDC047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235" y="2408377"/>
              <a:ext cx="119776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I am Alice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2AF670-7BF8-5144-BED7-C2477D0DA3B8}"/>
              </a:ext>
            </a:extLst>
          </p:cNvPr>
          <p:cNvGrpSpPr/>
          <p:nvPr/>
        </p:nvGrpSpPr>
        <p:grpSpPr>
          <a:xfrm>
            <a:off x="6760197" y="2448063"/>
            <a:ext cx="2249487" cy="400110"/>
            <a:chOff x="6760197" y="2448063"/>
            <a:chExt cx="2249487" cy="400110"/>
          </a:xfrm>
        </p:grpSpPr>
        <p:sp>
          <p:nvSpPr>
            <p:cNvPr id="79" name="Line 9">
              <a:extLst>
                <a:ext uri="{FF2B5EF4-FFF2-40B4-BE49-F238E27FC236}">
                  <a16:creationId xmlns:a16="http://schemas.microsoft.com/office/drawing/2014/main" id="{EC9876A0-DBA0-2C42-9FDC-0088EEA72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0197" y="2678044"/>
              <a:ext cx="2249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80" name="Text Box 10">
              <a:extLst>
                <a:ext uri="{FF2B5EF4-FFF2-40B4-BE49-F238E27FC236}">
                  <a16:creationId xmlns:a16="http://schemas.microsoft.com/office/drawing/2014/main" id="{69B83F9F-D8CF-DF4A-86AD-8C6105796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8812" y="2448063"/>
              <a:ext cx="119776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I am Alice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AF17D91-118F-0447-BE00-334C96F42171}"/>
              </a:ext>
            </a:extLst>
          </p:cNvPr>
          <p:cNvGrpSpPr/>
          <p:nvPr/>
        </p:nvGrpSpPr>
        <p:grpSpPr>
          <a:xfrm>
            <a:off x="6864626" y="3360738"/>
            <a:ext cx="2333079" cy="389626"/>
            <a:chOff x="6864626" y="3360738"/>
            <a:chExt cx="2333079" cy="389626"/>
          </a:xfrm>
        </p:grpSpPr>
        <p:sp>
          <p:nvSpPr>
            <p:cNvPr id="89" name="Line 19">
              <a:extLst>
                <a:ext uri="{FF2B5EF4-FFF2-40B4-BE49-F238E27FC236}">
                  <a16:creationId xmlns:a16="http://schemas.microsoft.com/office/drawing/2014/main" id="{A6C6A964-9580-7E4F-9884-60F6E22AC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64626" y="3363843"/>
              <a:ext cx="2167283" cy="386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90" name="Text Box 20">
              <a:extLst>
                <a:ext uri="{FF2B5EF4-FFF2-40B4-BE49-F238E27FC236}">
                  <a16:creationId xmlns:a16="http://schemas.microsoft.com/office/drawing/2014/main" id="{2FF9CBBE-857A-EF4D-AF73-E08C7695B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7549" y="3360738"/>
              <a:ext cx="2210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FCF990B-2008-4D4C-BFAC-79816130E688}"/>
              </a:ext>
            </a:extLst>
          </p:cNvPr>
          <p:cNvGrpSpPr/>
          <p:nvPr/>
        </p:nvGrpSpPr>
        <p:grpSpPr>
          <a:xfrm>
            <a:off x="2221395" y="3978760"/>
            <a:ext cx="2580245" cy="434214"/>
            <a:chOff x="2221395" y="3978760"/>
            <a:chExt cx="2580245" cy="434214"/>
          </a:xfrm>
        </p:grpSpPr>
        <p:sp>
          <p:nvSpPr>
            <p:cNvPr id="104" name="Line 34">
              <a:extLst>
                <a:ext uri="{FF2B5EF4-FFF2-40B4-BE49-F238E27FC236}">
                  <a16:creationId xmlns:a16="http://schemas.microsoft.com/office/drawing/2014/main" id="{A657ABF9-4379-424D-8DBD-4923C3E8EA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395" y="4074629"/>
              <a:ext cx="2546972" cy="338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05" name="Text Box 35">
              <a:extLst>
                <a:ext uri="{FF2B5EF4-FFF2-40B4-BE49-F238E27FC236}">
                  <a16:creationId xmlns:a16="http://schemas.microsoft.com/office/drawing/2014/main" id="{23DC7344-6347-424A-9ADA-070D86675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1484" y="3978760"/>
              <a:ext cx="2210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A9432D-6DAF-DF41-AF7B-1ACAA7FB60B6}"/>
              </a:ext>
            </a:extLst>
          </p:cNvPr>
          <p:cNvGrpSpPr/>
          <p:nvPr/>
        </p:nvGrpSpPr>
        <p:grpSpPr>
          <a:xfrm>
            <a:off x="4877761" y="4634119"/>
            <a:ext cx="2477195" cy="1601637"/>
            <a:chOff x="4877761" y="4634119"/>
            <a:chExt cx="2477195" cy="1601637"/>
          </a:xfrm>
        </p:grpSpPr>
        <p:grpSp>
          <p:nvGrpSpPr>
            <p:cNvPr id="117" name="Group 47">
              <a:extLst>
                <a:ext uri="{FF2B5EF4-FFF2-40B4-BE49-F238E27FC236}">
                  <a16:creationId xmlns:a16="http://schemas.microsoft.com/office/drawing/2014/main" id="{1230FA28-6F88-CF44-B39D-CD6BC48DCA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5100" y="4794941"/>
              <a:ext cx="1708150" cy="749301"/>
              <a:chOff x="1318" y="3314"/>
              <a:chExt cx="1076" cy="472"/>
            </a:xfrm>
          </p:grpSpPr>
          <p:sp>
            <p:nvSpPr>
              <p:cNvPr id="118" name="Text Box 48">
                <a:extLst>
                  <a:ext uri="{FF2B5EF4-FFF2-40B4-BE49-F238E27FC236}">
                    <a16:creationId xmlns:a16="http://schemas.microsoft.com/office/drawing/2014/main" id="{C7DADDA6-E384-1A45-A0E0-B9D1678FAA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6" y="3526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19" name="Text Box 49">
                <a:extLst>
                  <a:ext uri="{FF2B5EF4-FFF2-40B4-BE49-F238E27FC236}">
                    <a16:creationId xmlns:a16="http://schemas.microsoft.com/office/drawing/2014/main" id="{2B1CEE1E-449F-2A4B-B0AB-7D3D807DEB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8" y="3414"/>
                <a:ext cx="10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m = K  (K   (m))</a:t>
                </a:r>
              </a:p>
            </p:txBody>
          </p:sp>
          <p:sp>
            <p:nvSpPr>
              <p:cNvPr id="120" name="Text Box 50">
                <a:extLst>
                  <a:ext uri="{FF2B5EF4-FFF2-40B4-BE49-F238E27FC236}">
                    <a16:creationId xmlns:a16="http://schemas.microsoft.com/office/drawing/2014/main" id="{6FF68A8B-B778-FC4B-B0D8-EFD30B766A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332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21" name="Text Box 51">
                <a:extLst>
                  <a:ext uri="{FF2B5EF4-FFF2-40B4-BE49-F238E27FC236}">
                    <a16:creationId xmlns:a16="http://schemas.microsoft.com/office/drawing/2014/main" id="{B5DFE2D6-4F99-7F47-A88A-E8F85515D1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" y="3534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22" name="Text Box 52">
                <a:extLst>
                  <a:ext uri="{FF2B5EF4-FFF2-40B4-BE49-F238E27FC236}">
                    <a16:creationId xmlns:a16="http://schemas.microsoft.com/office/drawing/2014/main" id="{AFEF1BDB-35E1-6242-A4AA-4F93CD33B0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8" y="3314"/>
                <a:ext cx="16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123" name="Text Box 53">
              <a:extLst>
                <a:ext uri="{FF2B5EF4-FFF2-40B4-BE49-F238E27FC236}">
                  <a16:creationId xmlns:a16="http://schemas.microsoft.com/office/drawing/2014/main" id="{95CBCE4C-74E4-A943-878F-093245F3D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761" y="4634119"/>
              <a:ext cx="205479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Trudy recovers m:</a:t>
              </a:r>
            </a:p>
          </p:txBody>
        </p:sp>
        <p:sp>
          <p:nvSpPr>
            <p:cNvPr id="124" name="Text Box 54">
              <a:extLst>
                <a:ext uri="{FF2B5EF4-FFF2-40B4-BE49-F238E27FC236}">
                  <a16:creationId xmlns:a16="http://schemas.microsoft.com/office/drawing/2014/main" id="{4ECC7DF6-AFF2-E24B-B6D3-787C29474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3950" y="5398604"/>
              <a:ext cx="2421006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defRPr/>
              </a:pPr>
              <a:r>
                <a:rPr lang="en-US" dirty="0">
                  <a:latin typeface="+mn-lt"/>
                  <a:cs typeface="Arial" charset="0"/>
                </a:rPr>
                <a:t>sends m to Alice encrypted with Alice’s public key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2F41447-836E-024C-9290-7172DDC4575F}"/>
              </a:ext>
            </a:extLst>
          </p:cNvPr>
          <p:cNvGrpSpPr/>
          <p:nvPr/>
        </p:nvGrpSpPr>
        <p:grpSpPr>
          <a:xfrm>
            <a:off x="6828459" y="2851424"/>
            <a:ext cx="2249488" cy="673654"/>
            <a:chOff x="6828459" y="2851424"/>
            <a:chExt cx="2249488" cy="673654"/>
          </a:xfrm>
        </p:grpSpPr>
        <p:sp>
          <p:nvSpPr>
            <p:cNvPr id="83" name="Line 13">
              <a:extLst>
                <a:ext uri="{FF2B5EF4-FFF2-40B4-BE49-F238E27FC236}">
                  <a16:creationId xmlns:a16="http://schemas.microsoft.com/office/drawing/2014/main" id="{2B2FCC1F-3FE7-7B46-807C-F140932F0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8459" y="3195569"/>
              <a:ext cx="2249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DE6D2A4-608E-2545-8F28-32423BB333C4}"/>
                </a:ext>
              </a:extLst>
            </p:cNvPr>
            <p:cNvGrpSpPr/>
            <p:nvPr/>
          </p:nvGrpSpPr>
          <p:grpSpPr>
            <a:xfrm>
              <a:off x="7453313" y="2851424"/>
              <a:ext cx="787400" cy="673654"/>
              <a:chOff x="10739852" y="2997198"/>
              <a:chExt cx="787400" cy="67365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D4D01E5-5D6F-3D4F-932E-4A5299B2BA52}"/>
                  </a:ext>
                </a:extLst>
              </p:cNvPr>
              <p:cNvSpPr/>
              <p:nvPr/>
            </p:nvSpPr>
            <p:spPr>
              <a:xfrm>
                <a:off x="10747511" y="3305865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Text Box 15">
                <a:extLst>
                  <a:ext uri="{FF2B5EF4-FFF2-40B4-BE49-F238E27FC236}">
                    <a16:creationId xmlns:a16="http://schemas.microsoft.com/office/drawing/2014/main" id="{16C95A26-F859-E64E-BF44-C4C49359FB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06608" y="3270801"/>
                <a:ext cx="309563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87" name="Text Box 17">
                <a:extLst>
                  <a:ext uri="{FF2B5EF4-FFF2-40B4-BE49-F238E27FC236}">
                    <a16:creationId xmlns:a16="http://schemas.microsoft.com/office/drawing/2014/main" id="{AA9C139A-0D12-3245-B88F-B48AE08E8A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39852" y="3142972"/>
                <a:ext cx="787400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88" name="Text Box 18">
                <a:extLst>
                  <a:ext uri="{FF2B5EF4-FFF2-40B4-BE49-F238E27FC236}">
                    <a16:creationId xmlns:a16="http://schemas.microsoft.com/office/drawing/2014/main" id="{562BA0BD-51AB-F849-AB37-A717937E43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14547" y="2997198"/>
                <a:ext cx="263525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183322C-9210-6E46-A831-2524E4CE9F4C}"/>
              </a:ext>
            </a:extLst>
          </p:cNvPr>
          <p:cNvGrpSpPr/>
          <p:nvPr/>
        </p:nvGrpSpPr>
        <p:grpSpPr>
          <a:xfrm>
            <a:off x="6799884" y="2710462"/>
            <a:ext cx="2165350" cy="400110"/>
            <a:chOff x="6799884" y="2710462"/>
            <a:chExt cx="2165350" cy="400110"/>
          </a:xfrm>
        </p:grpSpPr>
        <p:sp>
          <p:nvSpPr>
            <p:cNvPr id="81" name="Line 11">
              <a:extLst>
                <a:ext uri="{FF2B5EF4-FFF2-40B4-BE49-F238E27FC236}">
                  <a16:creationId xmlns:a16="http://schemas.microsoft.com/office/drawing/2014/main" id="{431B4E0F-3CD5-444F-8127-4EAB4B1531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99884" y="2746307"/>
              <a:ext cx="2165350" cy="280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C69D8AC-45D3-B642-987B-D4859E76E7B1}"/>
                </a:ext>
              </a:extLst>
            </p:cNvPr>
            <p:cNvGrpSpPr/>
            <p:nvPr/>
          </p:nvGrpSpPr>
          <p:grpSpPr>
            <a:xfrm>
              <a:off x="7402788" y="2710462"/>
              <a:ext cx="559183" cy="400110"/>
              <a:chOff x="7402788" y="2710462"/>
              <a:chExt cx="559183" cy="40011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7332AF7-B3AA-F84A-A60D-A50A03FA89EB}"/>
                  </a:ext>
                </a:extLst>
              </p:cNvPr>
              <p:cNvSpPr/>
              <p:nvPr/>
            </p:nvSpPr>
            <p:spPr>
              <a:xfrm>
                <a:off x="7462396" y="2872554"/>
                <a:ext cx="423747" cy="624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Text Box 12">
                <a:extLst>
                  <a:ext uri="{FF2B5EF4-FFF2-40B4-BE49-F238E27FC236}">
                    <a16:creationId xmlns:a16="http://schemas.microsoft.com/office/drawing/2014/main" id="{4B5E98C2-2370-6846-8FFD-3B9BD50C80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02788" y="2710462"/>
                <a:ext cx="55918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R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392E7F-83D0-234C-A04C-71BAD4274A31}"/>
              </a:ext>
            </a:extLst>
          </p:cNvPr>
          <p:cNvGrpSpPr/>
          <p:nvPr/>
        </p:nvGrpSpPr>
        <p:grpSpPr>
          <a:xfrm>
            <a:off x="6896722" y="3520658"/>
            <a:ext cx="2249487" cy="673654"/>
            <a:chOff x="6896722" y="3520658"/>
            <a:chExt cx="2249487" cy="673654"/>
          </a:xfrm>
        </p:grpSpPr>
        <p:sp>
          <p:nvSpPr>
            <p:cNvPr id="91" name="Line 21">
              <a:extLst>
                <a:ext uri="{FF2B5EF4-FFF2-40B4-BE49-F238E27FC236}">
                  <a16:creationId xmlns:a16="http://schemas.microsoft.com/office/drawing/2014/main" id="{776730E8-9459-E447-B35A-39C21DFB4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6722" y="3882957"/>
              <a:ext cx="2249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0153732-5F65-8143-8064-BCA70395D4ED}"/>
                </a:ext>
              </a:extLst>
            </p:cNvPr>
            <p:cNvGrpSpPr/>
            <p:nvPr/>
          </p:nvGrpSpPr>
          <p:grpSpPr>
            <a:xfrm>
              <a:off x="7507355" y="3520658"/>
              <a:ext cx="675861" cy="673654"/>
              <a:chOff x="10747511" y="2997198"/>
              <a:chExt cx="675861" cy="673654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49A50E8E-DC4B-E442-9F99-02CD32E20F61}"/>
                  </a:ext>
                </a:extLst>
              </p:cNvPr>
              <p:cNvSpPr/>
              <p:nvPr/>
            </p:nvSpPr>
            <p:spPr>
              <a:xfrm>
                <a:off x="10747511" y="3305865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Text Box 15">
                <a:extLst>
                  <a:ext uri="{FF2B5EF4-FFF2-40B4-BE49-F238E27FC236}">
                    <a16:creationId xmlns:a16="http://schemas.microsoft.com/office/drawing/2014/main" id="{AFB8B5B3-D1B4-6642-981D-8D71DFE13F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06608" y="3270801"/>
                <a:ext cx="309563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41" name="Text Box 17">
                <a:extLst>
                  <a:ext uri="{FF2B5EF4-FFF2-40B4-BE49-F238E27FC236}">
                    <a16:creationId xmlns:a16="http://schemas.microsoft.com/office/drawing/2014/main" id="{90FDA7C9-CFD5-0A44-96CB-E6E570ED96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7961" y="3142972"/>
                <a:ext cx="43313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142" name="Text Box 18">
                <a:extLst>
                  <a:ext uri="{FF2B5EF4-FFF2-40B4-BE49-F238E27FC236}">
                    <a16:creationId xmlns:a16="http://schemas.microsoft.com/office/drawing/2014/main" id="{6C888B49-426C-1C44-BB59-FEB6759DA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89856" y="2997198"/>
                <a:ext cx="31290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A03911-35CC-7540-9E36-05444D837206}"/>
              </a:ext>
            </a:extLst>
          </p:cNvPr>
          <p:cNvGrpSpPr/>
          <p:nvPr/>
        </p:nvGrpSpPr>
        <p:grpSpPr>
          <a:xfrm>
            <a:off x="9501810" y="3697355"/>
            <a:ext cx="1888432" cy="1211428"/>
            <a:chOff x="9448801" y="3644347"/>
            <a:chExt cx="1888432" cy="1211428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1848FFE3-83C4-6042-96A6-D346EA18C45A}"/>
                </a:ext>
              </a:extLst>
            </p:cNvPr>
            <p:cNvSpPr/>
            <p:nvPr/>
          </p:nvSpPr>
          <p:spPr>
            <a:xfrm>
              <a:off x="10661372" y="3802821"/>
              <a:ext cx="675861" cy="106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06B6F46-9DE5-A246-8551-1F8B349C8CBB}"/>
                </a:ext>
              </a:extLst>
            </p:cNvPr>
            <p:cNvGrpSpPr/>
            <p:nvPr/>
          </p:nvGrpSpPr>
          <p:grpSpPr>
            <a:xfrm>
              <a:off x="9475303" y="3785702"/>
              <a:ext cx="1713735" cy="680280"/>
              <a:chOff x="9753598" y="4050745"/>
              <a:chExt cx="1713735" cy="68028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38AA7B51-AD55-D24E-9277-AE28406704AD}"/>
                  </a:ext>
                </a:extLst>
              </p:cNvPr>
              <p:cNvGrpSpPr/>
              <p:nvPr/>
            </p:nvGrpSpPr>
            <p:grpSpPr>
              <a:xfrm>
                <a:off x="9753598" y="4057371"/>
                <a:ext cx="675861" cy="673654"/>
                <a:chOff x="10747511" y="2997198"/>
                <a:chExt cx="675861" cy="673654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76F87967-B4C9-D343-9F6C-7DB93BDA72B3}"/>
                    </a:ext>
                  </a:extLst>
                </p:cNvPr>
                <p:cNvSpPr/>
                <p:nvPr/>
              </p:nvSpPr>
              <p:spPr>
                <a:xfrm>
                  <a:off x="10747511" y="3305865"/>
                  <a:ext cx="675861" cy="1060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5" name="Text Box 15">
                  <a:extLst>
                    <a:ext uri="{FF2B5EF4-FFF2-40B4-BE49-F238E27FC236}">
                      <a16:creationId xmlns:a16="http://schemas.microsoft.com/office/drawing/2014/main" id="{4EC6D1DA-03C0-8E4C-A263-C5FCDD99B2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906608" y="3270801"/>
                  <a:ext cx="309563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T</a:t>
                  </a:r>
                </a:p>
              </p:txBody>
            </p:sp>
            <p:sp>
              <p:nvSpPr>
                <p:cNvPr id="146" name="Text Box 17">
                  <a:extLst>
                    <a:ext uri="{FF2B5EF4-FFF2-40B4-BE49-F238E27FC236}">
                      <a16:creationId xmlns:a16="http://schemas.microsoft.com/office/drawing/2014/main" id="{34BF5362-E8D7-AC44-8ABC-D7C8302EC5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57961" y="3142972"/>
                  <a:ext cx="433131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latin typeface="+mn-lt"/>
                      <a:cs typeface="Arial" charset="0"/>
                    </a:rPr>
                    <a:t>K  </a:t>
                  </a:r>
                </a:p>
              </p:txBody>
            </p:sp>
            <p:sp>
              <p:nvSpPr>
                <p:cNvPr id="147" name="Text Box 18">
                  <a:extLst>
                    <a:ext uri="{FF2B5EF4-FFF2-40B4-BE49-F238E27FC236}">
                      <a16:creationId xmlns:a16="http://schemas.microsoft.com/office/drawing/2014/main" id="{0AEE8AEA-5E6B-9644-BA42-2D69FB60B8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89856" y="2997198"/>
                  <a:ext cx="312907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+</a:t>
                  </a:r>
                </a:p>
              </p:txBody>
            </p:sp>
          </p:grpSp>
          <p:sp>
            <p:nvSpPr>
              <p:cNvPr id="151" name="Text Box 17">
                <a:extLst>
                  <a:ext uri="{FF2B5EF4-FFF2-40B4-BE49-F238E27FC236}">
                    <a16:creationId xmlns:a16="http://schemas.microsoft.com/office/drawing/2014/main" id="{FA08C967-2B3C-D347-93CB-444CA8DF7F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17897" y="4171890"/>
                <a:ext cx="144943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(K   (R)) =  R,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60BFD7D-B5AE-8D4B-BC26-F96EFD5F3CA4}"/>
                  </a:ext>
                </a:extLst>
              </p:cNvPr>
              <p:cNvGrpSpPr/>
              <p:nvPr/>
            </p:nvGrpSpPr>
            <p:grpSpPr>
              <a:xfrm>
                <a:off x="10303635" y="4050745"/>
                <a:ext cx="309563" cy="673654"/>
                <a:chOff x="10820469" y="3494154"/>
                <a:chExt cx="309563" cy="673654"/>
              </a:xfrm>
            </p:grpSpPr>
            <p:sp>
              <p:nvSpPr>
                <p:cNvPr id="150" name="Text Box 15">
                  <a:extLst>
                    <a:ext uri="{FF2B5EF4-FFF2-40B4-BE49-F238E27FC236}">
                      <a16:creationId xmlns:a16="http://schemas.microsoft.com/office/drawing/2014/main" id="{BC7FE57C-4528-AC48-9333-5717C81972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20469" y="3767757"/>
                  <a:ext cx="309563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T</a:t>
                  </a:r>
                </a:p>
              </p:txBody>
            </p:sp>
            <p:sp>
              <p:nvSpPr>
                <p:cNvPr id="152" name="Text Box 18">
                  <a:extLst>
                    <a:ext uri="{FF2B5EF4-FFF2-40B4-BE49-F238E27FC236}">
                      <a16:creationId xmlns:a16="http://schemas.microsoft.com/office/drawing/2014/main" id="{FA1EFA76-21B9-B948-8E78-36FF1C662D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28408" y="3494154"/>
                  <a:ext cx="263525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-</a:t>
                  </a:r>
                </a:p>
              </p:txBody>
            </p: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67E0C2-A681-6745-AF69-A6AAE1C3E55E}"/>
                </a:ext>
              </a:extLst>
            </p:cNvPr>
            <p:cNvSpPr txBox="1"/>
            <p:nvPr/>
          </p:nvSpPr>
          <p:spPr>
            <a:xfrm>
              <a:off x="9448801" y="3644347"/>
              <a:ext cx="1531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Bob computes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DF933CB-CA39-3147-98C2-BB61A3EB04BC}"/>
                </a:ext>
              </a:extLst>
            </p:cNvPr>
            <p:cNvSpPr txBox="1"/>
            <p:nvPr/>
          </p:nvSpPr>
          <p:spPr>
            <a:xfrm>
              <a:off x="9455426" y="4314729"/>
              <a:ext cx="1822174" cy="541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authenticating</a:t>
              </a:r>
            </a:p>
            <a:p>
              <a:pPr>
                <a:lnSpc>
                  <a:spcPct val="80000"/>
                </a:lnSpc>
              </a:pPr>
              <a:r>
                <a:rPr lang="en-US" dirty="0"/>
                <a:t>Trudy as Alice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0FBBC21-85F1-2445-8B4A-BDBCF8170CA8}"/>
              </a:ext>
            </a:extLst>
          </p:cNvPr>
          <p:cNvSpPr/>
          <p:nvPr/>
        </p:nvSpPr>
        <p:spPr>
          <a:xfrm>
            <a:off x="3538330" y="3472069"/>
            <a:ext cx="238539" cy="145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CD2AD64-FCE1-484A-8CD8-9195FB878672}"/>
              </a:ext>
            </a:extLst>
          </p:cNvPr>
          <p:cNvGrpSpPr/>
          <p:nvPr/>
        </p:nvGrpSpPr>
        <p:grpSpPr>
          <a:xfrm>
            <a:off x="2221395" y="3318428"/>
            <a:ext cx="2480297" cy="400110"/>
            <a:chOff x="2221395" y="3318428"/>
            <a:chExt cx="2480297" cy="400110"/>
          </a:xfrm>
        </p:grpSpPr>
        <p:sp>
          <p:nvSpPr>
            <p:cNvPr id="97" name="Line 27">
              <a:extLst>
                <a:ext uri="{FF2B5EF4-FFF2-40B4-BE49-F238E27FC236}">
                  <a16:creationId xmlns:a16="http://schemas.microsoft.com/office/drawing/2014/main" id="{9984F3ED-2918-3344-B6C5-159D486AEB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395" y="3390832"/>
              <a:ext cx="2480297" cy="321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36" name="Text Box 66">
              <a:extLst>
                <a:ext uri="{FF2B5EF4-FFF2-40B4-BE49-F238E27FC236}">
                  <a16:creationId xmlns:a16="http://schemas.microsoft.com/office/drawing/2014/main" id="{6AA1B550-D423-7A47-9CFF-A7D87F12F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7192" y="3318428"/>
              <a:ext cx="32412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566B28C-8D8F-F441-9A23-B17C74DD53D0}"/>
              </a:ext>
            </a:extLst>
          </p:cNvPr>
          <p:cNvGrpSpPr/>
          <p:nvPr/>
        </p:nvGrpSpPr>
        <p:grpSpPr>
          <a:xfrm>
            <a:off x="2221395" y="3479799"/>
            <a:ext cx="2593009" cy="673713"/>
            <a:chOff x="2221395" y="3479799"/>
            <a:chExt cx="2593009" cy="673713"/>
          </a:xfrm>
        </p:grpSpPr>
        <p:sp>
          <p:nvSpPr>
            <p:cNvPr id="98" name="Line 28">
              <a:extLst>
                <a:ext uri="{FF2B5EF4-FFF2-40B4-BE49-F238E27FC236}">
                  <a16:creationId xmlns:a16="http://schemas.microsoft.com/office/drawing/2014/main" id="{EE318889-5B02-7949-9701-DA4074646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3840094"/>
              <a:ext cx="25930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DCDE299-3FF6-EA43-9F54-4F4D7B7A96D5}"/>
                </a:ext>
              </a:extLst>
            </p:cNvPr>
            <p:cNvGrpSpPr/>
            <p:nvPr/>
          </p:nvGrpSpPr>
          <p:grpSpPr>
            <a:xfrm>
              <a:off x="3351764" y="3479799"/>
              <a:ext cx="787400" cy="673713"/>
              <a:chOff x="992878" y="4235173"/>
              <a:chExt cx="787400" cy="673713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9457704C-5356-664F-925C-1F727AA467BC}"/>
                  </a:ext>
                </a:extLst>
              </p:cNvPr>
              <p:cNvSpPr/>
              <p:nvPr/>
            </p:nvSpPr>
            <p:spPr>
              <a:xfrm>
                <a:off x="1000537" y="4543840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Text Box 15">
                <a:extLst>
                  <a:ext uri="{FF2B5EF4-FFF2-40B4-BE49-F238E27FC236}">
                    <a16:creationId xmlns:a16="http://schemas.microsoft.com/office/drawing/2014/main" id="{B390E741-67F5-A44D-B50F-BCF5D21E45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7543" y="4508776"/>
                <a:ext cx="33374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57" name="Text Box 17">
                <a:extLst>
                  <a:ext uri="{FF2B5EF4-FFF2-40B4-BE49-F238E27FC236}">
                    <a16:creationId xmlns:a16="http://schemas.microsoft.com/office/drawing/2014/main" id="{F7C9D543-5B67-BE43-915D-12D41196F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2878" y="4380947"/>
                <a:ext cx="787400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158" name="Text Box 18">
                <a:extLst>
                  <a:ext uri="{FF2B5EF4-FFF2-40B4-BE49-F238E27FC236}">
                    <a16:creationId xmlns:a16="http://schemas.microsoft.com/office/drawing/2014/main" id="{5B8DB431-29F0-AB41-8246-D94EA76902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7573" y="4235173"/>
                <a:ext cx="263525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FB5C290-2EFF-0A4D-B746-B484522AB717}"/>
              </a:ext>
            </a:extLst>
          </p:cNvPr>
          <p:cNvGrpSpPr/>
          <p:nvPr/>
        </p:nvGrpSpPr>
        <p:grpSpPr>
          <a:xfrm>
            <a:off x="2221395" y="4168883"/>
            <a:ext cx="2661272" cy="673713"/>
            <a:chOff x="2221395" y="4168883"/>
            <a:chExt cx="2661272" cy="673713"/>
          </a:xfrm>
        </p:grpSpPr>
        <p:sp>
          <p:nvSpPr>
            <p:cNvPr id="106" name="Line 36">
              <a:extLst>
                <a:ext uri="{FF2B5EF4-FFF2-40B4-BE49-F238E27FC236}">
                  <a16:creationId xmlns:a16="http://schemas.microsoft.com/office/drawing/2014/main" id="{160F22D0-47F2-5349-85F9-D489A964C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4527482"/>
              <a:ext cx="266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591770F-038E-CD44-B111-C45F73AD7788}"/>
                </a:ext>
              </a:extLst>
            </p:cNvPr>
            <p:cNvGrpSpPr/>
            <p:nvPr/>
          </p:nvGrpSpPr>
          <p:grpSpPr>
            <a:xfrm>
              <a:off x="3366050" y="4168883"/>
              <a:ext cx="675861" cy="673713"/>
              <a:chOff x="1842051" y="4335667"/>
              <a:chExt cx="675861" cy="673713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E1E0E169-9AA2-8C40-A9FD-9CB2C10143A7}"/>
                  </a:ext>
                </a:extLst>
              </p:cNvPr>
              <p:cNvSpPr/>
              <p:nvPr/>
            </p:nvSpPr>
            <p:spPr>
              <a:xfrm>
                <a:off x="1842051" y="4644334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Text Box 17">
                <a:extLst>
                  <a:ext uri="{FF2B5EF4-FFF2-40B4-BE49-F238E27FC236}">
                    <a16:creationId xmlns:a16="http://schemas.microsoft.com/office/drawing/2014/main" id="{5E1A5670-A8F3-194B-8712-4A445EDF45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2501" y="4481441"/>
                <a:ext cx="43313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163" name="Text Box 18">
                <a:extLst>
                  <a:ext uri="{FF2B5EF4-FFF2-40B4-BE49-F238E27FC236}">
                    <a16:creationId xmlns:a16="http://schemas.microsoft.com/office/drawing/2014/main" id="{F08DB7BD-7A90-7B4C-A0AB-13AF0F4EBF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4396" y="4335667"/>
                <a:ext cx="31290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61" name="Text Box 15">
                <a:extLst>
                  <a:ext uri="{FF2B5EF4-FFF2-40B4-BE49-F238E27FC236}">
                    <a16:creationId xmlns:a16="http://schemas.microsoft.com/office/drawing/2014/main" id="{7BBB5E8A-E5DC-4C45-9F1E-3C6C0299AC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9057" y="4609270"/>
                <a:ext cx="33374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CEF5E74-1462-2240-98D6-0DFCF9C484FF}"/>
              </a:ext>
            </a:extLst>
          </p:cNvPr>
          <p:cNvSpPr/>
          <p:nvPr/>
        </p:nvSpPr>
        <p:spPr>
          <a:xfrm>
            <a:off x="7580243" y="5009322"/>
            <a:ext cx="821635" cy="172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7CF55DB-F502-994B-93E8-DD80E269A29E}"/>
              </a:ext>
            </a:extLst>
          </p:cNvPr>
          <p:cNvGrpSpPr/>
          <p:nvPr/>
        </p:nvGrpSpPr>
        <p:grpSpPr>
          <a:xfrm>
            <a:off x="6941172" y="4774053"/>
            <a:ext cx="2168525" cy="711199"/>
            <a:chOff x="6941172" y="4727161"/>
            <a:chExt cx="2168525" cy="711199"/>
          </a:xfrm>
        </p:grpSpPr>
        <p:sp>
          <p:nvSpPr>
            <p:cNvPr id="112" name="Line 42">
              <a:extLst>
                <a:ext uri="{FF2B5EF4-FFF2-40B4-BE49-F238E27FC236}">
                  <a16:creationId xmlns:a16="http://schemas.microsoft.com/office/drawing/2014/main" id="{AE6F24D0-6C87-5E4E-A619-24CDBA038F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41172" y="5328216"/>
              <a:ext cx="2168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13" name="Group 43">
              <a:extLst>
                <a:ext uri="{FF2B5EF4-FFF2-40B4-BE49-F238E27FC236}">
                  <a16:creationId xmlns:a16="http://schemas.microsoft.com/office/drawing/2014/main" id="{31A37FFA-B2FB-7E4D-A06F-68C6898002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63472" y="4727161"/>
              <a:ext cx="852488" cy="711199"/>
              <a:chOff x="3677" y="3430"/>
              <a:chExt cx="537" cy="448"/>
            </a:xfrm>
          </p:grpSpPr>
          <p:sp>
            <p:nvSpPr>
              <p:cNvPr id="115" name="Text Box 45">
                <a:extLst>
                  <a:ext uri="{FF2B5EF4-FFF2-40B4-BE49-F238E27FC236}">
                    <a16:creationId xmlns:a16="http://schemas.microsoft.com/office/drawing/2014/main" id="{85D4A2E7-81C1-A64B-BC82-9DB7F48213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7" y="3540"/>
                <a:ext cx="53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(m)</a:t>
                </a:r>
              </a:p>
            </p:txBody>
          </p:sp>
          <p:sp>
            <p:nvSpPr>
              <p:cNvPr id="116" name="Text Box 46">
                <a:extLst>
                  <a:ext uri="{FF2B5EF4-FFF2-40B4-BE49-F238E27FC236}">
                    <a16:creationId xmlns:a16="http://schemas.microsoft.com/office/drawing/2014/main" id="{F94D5314-084A-054E-BECC-861CAED936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8" y="343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14" name="Text Box 44">
                <a:extLst>
                  <a:ext uri="{FF2B5EF4-FFF2-40B4-BE49-F238E27FC236}">
                    <a16:creationId xmlns:a16="http://schemas.microsoft.com/office/drawing/2014/main" id="{5A99CC24-85CA-9C4A-A4D0-6DF9B6779A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3" y="3626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F94631E-57F4-4948-8245-56E604BD3B2E}"/>
              </a:ext>
            </a:extLst>
          </p:cNvPr>
          <p:cNvSpPr txBox="1"/>
          <p:nvPr/>
        </p:nvSpPr>
        <p:spPr>
          <a:xfrm>
            <a:off x="9258693" y="4982817"/>
            <a:ext cx="221769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Bob sends a personal message, m to Alice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A09B8E1-D210-DD47-B517-6459FFB70ED7}"/>
              </a:ext>
            </a:extLst>
          </p:cNvPr>
          <p:cNvGrpSpPr/>
          <p:nvPr/>
        </p:nvGrpSpPr>
        <p:grpSpPr>
          <a:xfrm>
            <a:off x="2601085" y="4827742"/>
            <a:ext cx="2168525" cy="711199"/>
            <a:chOff x="2601085" y="4921526"/>
            <a:chExt cx="2168525" cy="711199"/>
          </a:xfrm>
        </p:grpSpPr>
        <p:sp>
          <p:nvSpPr>
            <p:cNvPr id="164" name="Line 42">
              <a:extLst>
                <a:ext uri="{FF2B5EF4-FFF2-40B4-BE49-F238E27FC236}">
                  <a16:creationId xmlns:a16="http://schemas.microsoft.com/office/drawing/2014/main" id="{27E7CDB9-2DFE-764B-B12F-AEF4FBAB9F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01085" y="5543182"/>
              <a:ext cx="2168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D8C8AC-603B-004D-A602-FB5914DF76FB}"/>
                </a:ext>
              </a:extLst>
            </p:cNvPr>
            <p:cNvSpPr/>
            <p:nvPr/>
          </p:nvSpPr>
          <p:spPr>
            <a:xfrm>
              <a:off x="3458817" y="5261113"/>
              <a:ext cx="397566" cy="225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6" name="Group 56">
              <a:extLst>
                <a:ext uri="{FF2B5EF4-FFF2-40B4-BE49-F238E27FC236}">
                  <a16:creationId xmlns:a16="http://schemas.microsoft.com/office/drawing/2014/main" id="{0775B4B1-C485-7A46-B09A-3F7499E1D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372" y="4921526"/>
              <a:ext cx="795338" cy="711199"/>
              <a:chOff x="3694" y="3430"/>
              <a:chExt cx="501" cy="448"/>
            </a:xfrm>
          </p:grpSpPr>
          <p:sp>
            <p:nvSpPr>
              <p:cNvPr id="127" name="Text Box 57">
                <a:extLst>
                  <a:ext uri="{FF2B5EF4-FFF2-40B4-BE49-F238E27FC236}">
                    <a16:creationId xmlns:a16="http://schemas.microsoft.com/office/drawing/2014/main" id="{141B4F19-74AD-1843-A62D-38B5D8A427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6" y="362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  <a:endParaRPr lang="en-US" sz="2800" dirty="0">
                  <a:solidFill>
                    <a:srgbClr val="C00000"/>
                  </a:solidFill>
                  <a:latin typeface="+mn-lt"/>
                  <a:cs typeface="Arial" charset="0"/>
                </a:endParaRPr>
              </a:p>
            </p:txBody>
          </p:sp>
          <p:sp>
            <p:nvSpPr>
              <p:cNvPr id="128" name="Text Box 58">
                <a:extLst>
                  <a:ext uri="{FF2B5EF4-FFF2-40B4-BE49-F238E27FC236}">
                    <a16:creationId xmlns:a16="http://schemas.microsoft.com/office/drawing/2014/main" id="{9393590E-BC14-9649-B270-972F482604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4" y="3554"/>
                <a:ext cx="5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(m)</a:t>
                </a:r>
              </a:p>
            </p:txBody>
          </p:sp>
          <p:sp>
            <p:nvSpPr>
              <p:cNvPr id="129" name="Text Box 59">
                <a:extLst>
                  <a:ext uri="{FF2B5EF4-FFF2-40B4-BE49-F238E27FC236}">
                    <a16:creationId xmlns:a16="http://schemas.microsoft.com/office/drawing/2014/main" id="{6DBF443F-317F-784F-BD76-C682D68C61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7" y="343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41819848-9DFF-194C-B17B-ABDE3225B9FC}"/>
              </a:ext>
            </a:extLst>
          </p:cNvPr>
          <p:cNvGrpSpPr/>
          <p:nvPr/>
        </p:nvGrpSpPr>
        <p:grpSpPr>
          <a:xfrm>
            <a:off x="359855" y="4949687"/>
            <a:ext cx="3045951" cy="1418628"/>
            <a:chOff x="359855" y="4949687"/>
            <a:chExt cx="3045951" cy="1418628"/>
          </a:xfrm>
        </p:grpSpPr>
        <p:grpSp>
          <p:nvGrpSpPr>
            <p:cNvPr id="130" name="Group 60">
              <a:extLst>
                <a:ext uri="{FF2B5EF4-FFF2-40B4-BE49-F238E27FC236}">
                  <a16:creationId xmlns:a16="http://schemas.microsoft.com/office/drawing/2014/main" id="{BECA1E54-4F2E-F443-BA9C-1A10F77D64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9876" y="4999831"/>
              <a:ext cx="1708150" cy="744538"/>
              <a:chOff x="1318" y="3317"/>
              <a:chExt cx="1076" cy="469"/>
            </a:xfrm>
          </p:grpSpPr>
          <p:sp>
            <p:nvSpPr>
              <p:cNvPr id="131" name="Text Box 61">
                <a:extLst>
                  <a:ext uri="{FF2B5EF4-FFF2-40B4-BE49-F238E27FC236}">
                    <a16:creationId xmlns:a16="http://schemas.microsoft.com/office/drawing/2014/main" id="{2978A8B5-F75D-304D-A0D7-D444312E36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9" y="352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32" name="Text Box 62">
                <a:extLst>
                  <a:ext uri="{FF2B5EF4-FFF2-40B4-BE49-F238E27FC236}">
                    <a16:creationId xmlns:a16="http://schemas.microsoft.com/office/drawing/2014/main" id="{C8ABC261-159D-7540-98FC-D7B4329287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8" y="3414"/>
                <a:ext cx="10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m = K  (K   (m))</a:t>
                </a:r>
              </a:p>
            </p:txBody>
          </p:sp>
          <p:sp>
            <p:nvSpPr>
              <p:cNvPr id="133" name="Text Box 63">
                <a:extLst>
                  <a:ext uri="{FF2B5EF4-FFF2-40B4-BE49-F238E27FC236}">
                    <a16:creationId xmlns:a16="http://schemas.microsoft.com/office/drawing/2014/main" id="{048E692E-7A24-3142-BD88-9F0834EADB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332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34" name="Text Box 64">
                <a:extLst>
                  <a:ext uri="{FF2B5EF4-FFF2-40B4-BE49-F238E27FC236}">
                    <a16:creationId xmlns:a16="http://schemas.microsoft.com/office/drawing/2014/main" id="{8C5822A4-20CA-A94D-B283-A8FA7EE237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534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35" name="Text Box 65">
                <a:extLst>
                  <a:ext uri="{FF2B5EF4-FFF2-40B4-BE49-F238E27FC236}">
                    <a16:creationId xmlns:a16="http://schemas.microsoft.com/office/drawing/2014/main" id="{C4E5DD69-041E-3A4C-9F88-0FDC141FDC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5" y="3317"/>
                <a:ext cx="16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7C7730D-09E8-7F48-902E-83A59320C490}"/>
                </a:ext>
              </a:extLst>
            </p:cNvPr>
            <p:cNvSpPr txBox="1"/>
            <p:nvPr/>
          </p:nvSpPr>
          <p:spPr>
            <a:xfrm>
              <a:off x="359855" y="4949687"/>
              <a:ext cx="2794160" cy="319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Trudy recovers Bob’s m: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074C434-56F6-8147-B72B-852D8E98FE62}"/>
                </a:ext>
              </a:extLst>
            </p:cNvPr>
            <p:cNvSpPr txBox="1"/>
            <p:nvPr/>
          </p:nvSpPr>
          <p:spPr>
            <a:xfrm>
              <a:off x="392984" y="5605670"/>
              <a:ext cx="3012822" cy="762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and she and Bob meet a week later in person and discuss m, not knowing Trudy knows m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477CCA1-AE8D-374F-BC1F-5EC4C0FB94A5}"/>
              </a:ext>
            </a:extLst>
          </p:cNvPr>
          <p:cNvGrpSpPr/>
          <p:nvPr/>
        </p:nvGrpSpPr>
        <p:grpSpPr>
          <a:xfrm>
            <a:off x="4929809" y="2809461"/>
            <a:ext cx="1789043" cy="1938992"/>
            <a:chOff x="10084905" y="1378226"/>
            <a:chExt cx="1789043" cy="19389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B4941F-64F3-E447-9284-991F0D048A09}"/>
                </a:ext>
              </a:extLst>
            </p:cNvPr>
            <p:cNvSpPr txBox="1"/>
            <p:nvPr/>
          </p:nvSpPr>
          <p:spPr>
            <a:xfrm>
              <a:off x="10455966" y="1378226"/>
              <a:ext cx="898003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0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E84004-AA3A-644E-9984-F921D7AEC2D1}"/>
                </a:ext>
              </a:extLst>
            </p:cNvPr>
            <p:cNvSpPr txBox="1"/>
            <p:nvPr/>
          </p:nvSpPr>
          <p:spPr>
            <a:xfrm>
              <a:off x="10084905" y="1881808"/>
              <a:ext cx="1789043" cy="986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i="1" dirty="0">
                  <a:solidFill>
                    <a:srgbClr val="0012A0"/>
                  </a:solidFill>
                </a:rPr>
                <a:t>Where are mistakes made here?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616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Need for certified public keys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107" name="Rectangle 3">
            <a:extLst>
              <a:ext uri="{FF2B5EF4-FFF2-40B4-BE49-F238E27FC236}">
                <a16:creationId xmlns:a16="http://schemas.microsoft.com/office/drawing/2014/main" id="{C2AED11F-995A-084B-92BE-14113A55714D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490663"/>
            <a:ext cx="7749209" cy="753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motivation: Trudy plays pizza prank on Bob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pic>
        <p:nvPicPr>
          <p:cNvPr id="20482" name="Picture 2" descr="Delivery Pepperoni Pizza | Taste Test | Serious Eats">
            <a:extLst>
              <a:ext uri="{FF2B5EF4-FFF2-40B4-BE49-F238E27FC236}">
                <a16:creationId xmlns:a16="http://schemas.microsoft.com/office/drawing/2014/main" id="{9DE292BF-82C0-674B-895E-5211D05BB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407" y="2252869"/>
            <a:ext cx="3712524" cy="363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Rectangle 3">
            <a:extLst>
              <a:ext uri="{FF2B5EF4-FFF2-40B4-BE49-F238E27FC236}">
                <a16:creationId xmlns:a16="http://schemas.microsoft.com/office/drawing/2014/main" id="{19B001DB-C120-F941-A274-01407236A44C}"/>
              </a:ext>
            </a:extLst>
          </p:cNvPr>
          <p:cNvSpPr txBox="1">
            <a:spLocks noChangeArrowheads="1"/>
          </p:cNvSpPr>
          <p:nvPr/>
        </p:nvSpPr>
        <p:spPr>
          <a:xfrm>
            <a:off x="868681" y="2059478"/>
            <a:ext cx="6812280" cy="4342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6125" lvl="1" indent="-288925"/>
            <a:r>
              <a:rPr lang="en-US" sz="2800" dirty="0"/>
              <a:t>Trudy creates e-mail order: </a:t>
            </a:r>
            <a:br>
              <a:rPr lang="en-US" sz="2800" dirty="0"/>
            </a:br>
            <a:r>
              <a:rPr lang="en-US" sz="2800" i="1" dirty="0"/>
              <a:t>Dear Pizza Store, Please deliver to me four </a:t>
            </a:r>
            <a:r>
              <a:rPr lang="en-US" sz="2800" i="1" dirty="0" smtClean="0"/>
              <a:t>pizzas</a:t>
            </a:r>
            <a:r>
              <a:rPr lang="en-US" sz="2800" i="1" dirty="0"/>
              <a:t>. Thank you, Bob</a:t>
            </a:r>
          </a:p>
          <a:p>
            <a:pPr lvl="1"/>
            <a:r>
              <a:rPr lang="en-US" sz="2800" dirty="0"/>
              <a:t>Trudy signs order with her private key</a:t>
            </a:r>
          </a:p>
          <a:p>
            <a:pPr lvl="1"/>
            <a:r>
              <a:rPr lang="en-US" sz="2800" dirty="0"/>
              <a:t>Trudy sends order to Pizza Store</a:t>
            </a:r>
          </a:p>
          <a:p>
            <a:pPr lvl="1"/>
            <a:r>
              <a:rPr lang="en-US" sz="2800" dirty="0"/>
              <a:t>Trudy sends to Pizza Store her public key, but says it</a:t>
            </a:r>
            <a:r>
              <a:rPr lang="en-US" altLang="ja-JP" sz="2800" dirty="0"/>
              <a:t>’s Bob’s public key</a:t>
            </a:r>
          </a:p>
          <a:p>
            <a:pPr lvl="1"/>
            <a:r>
              <a:rPr lang="en-US" sz="2800" dirty="0"/>
              <a:t>Pizza Store verifies signature; then delivers four </a:t>
            </a:r>
            <a:r>
              <a:rPr lang="en-US" sz="2800" dirty="0" smtClean="0"/>
              <a:t>pizzas </a:t>
            </a:r>
            <a:r>
              <a:rPr lang="en-US" sz="2800" dirty="0"/>
              <a:t>to Bob</a:t>
            </a:r>
          </a:p>
          <a:p>
            <a:pPr lvl="1"/>
            <a:r>
              <a:rPr lang="en-US" sz="2800" dirty="0"/>
              <a:t>Bob doesn’</a:t>
            </a:r>
            <a:r>
              <a:rPr lang="en-US" altLang="ja-JP" sz="2800" dirty="0"/>
              <a:t>t even like </a:t>
            </a:r>
            <a:r>
              <a:rPr lang="en-US" altLang="ja-JP" sz="2800" dirty="0" smtClean="0"/>
              <a:t>Pizza</a:t>
            </a:r>
            <a:endParaRPr lang="en-US" altLang="ja-JP" sz="2800" dirty="0"/>
          </a:p>
          <a:p>
            <a:pPr lvl="1"/>
            <a:endParaRPr lang="en-US" dirty="0">
              <a:latin typeface="Gill Sans M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" t="4206" r="3550" b="10293"/>
          <a:stretch/>
        </p:blipFill>
        <p:spPr>
          <a:xfrm>
            <a:off x="5849816" y="5456860"/>
            <a:ext cx="1254369" cy="123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4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Bad guys:  fake identity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774909" y="1560282"/>
            <a:ext cx="10342830" cy="208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 spoofing: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injection of packet with false source address</a:t>
            </a:r>
          </a:p>
        </p:txBody>
      </p:sp>
      <p:grpSp>
        <p:nvGrpSpPr>
          <p:cNvPr id="5" name="Group 90">
            <a:extLst>
              <a:ext uri="{FF2B5EF4-FFF2-40B4-BE49-F238E27FC236}">
                <a16:creationId xmlns:a16="http://schemas.microsoft.com/office/drawing/2014/main" id="{4B8B6454-D739-8246-8FD0-D07116C10D1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50455" y="3016127"/>
            <a:ext cx="735012" cy="681037"/>
            <a:chOff x="-44" y="1473"/>
            <a:chExt cx="981" cy="1105"/>
          </a:xfrm>
        </p:grpSpPr>
        <p:pic>
          <p:nvPicPr>
            <p:cNvPr id="7" name="Picture 91" descr="desktop_computer_stylized_medium">
              <a:extLst>
                <a:ext uri="{FF2B5EF4-FFF2-40B4-BE49-F238E27FC236}">
                  <a16:creationId xmlns:a16="http://schemas.microsoft.com/office/drawing/2014/main" id="{9D5E2D1E-EE9F-104B-B66B-CCD25447B8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Freeform 92">
              <a:extLst>
                <a:ext uri="{FF2B5EF4-FFF2-40B4-BE49-F238E27FC236}">
                  <a16:creationId xmlns:a16="http://schemas.microsoft.com/office/drawing/2014/main" id="{B5AF61F7-8621-F54F-BE21-3743A44AEC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Freeform 43">
            <a:extLst>
              <a:ext uri="{FF2B5EF4-FFF2-40B4-BE49-F238E27FC236}">
                <a16:creationId xmlns:a16="http://schemas.microsoft.com/office/drawing/2014/main" id="{4DB7420B-BEB3-FA46-87C6-F4E3D7CFB690}"/>
              </a:ext>
            </a:extLst>
          </p:cNvPr>
          <p:cNvSpPr>
            <a:spLocks/>
          </p:cNvSpPr>
          <p:nvPr/>
        </p:nvSpPr>
        <p:spPr bwMode="auto">
          <a:xfrm>
            <a:off x="3345380" y="3751139"/>
            <a:ext cx="4587875" cy="728663"/>
          </a:xfrm>
          <a:custGeom>
            <a:avLst/>
            <a:gdLst>
              <a:gd name="T0" fmla="*/ 2147483647 w 2620"/>
              <a:gd name="T1" fmla="*/ 0 h 459"/>
              <a:gd name="T2" fmla="*/ 0 w 2620"/>
              <a:gd name="T3" fmla="*/ 2147483647 h 459"/>
              <a:gd name="T4" fmla="*/ 2147483647 w 2620"/>
              <a:gd name="T5" fmla="*/ 2147483647 h 459"/>
              <a:gd name="T6" fmla="*/ 2147483647 w 2620"/>
              <a:gd name="T7" fmla="*/ 2147483647 h 459"/>
              <a:gd name="T8" fmla="*/ 0 60000 65536"/>
              <a:gd name="T9" fmla="*/ 0 60000 65536"/>
              <a:gd name="T10" fmla="*/ 0 60000 65536"/>
              <a:gd name="T11" fmla="*/ 0 60000 65536"/>
              <a:gd name="T12" fmla="*/ 0 w 2620"/>
              <a:gd name="T13" fmla="*/ 0 h 459"/>
              <a:gd name="T14" fmla="*/ 2620 w 2620"/>
              <a:gd name="T15" fmla="*/ 459 h 4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20" h="459">
                <a:moveTo>
                  <a:pt x="2" y="0"/>
                </a:moveTo>
                <a:lnTo>
                  <a:pt x="0" y="253"/>
                </a:lnTo>
                <a:lnTo>
                  <a:pt x="2620" y="253"/>
                </a:lnTo>
                <a:lnTo>
                  <a:pt x="2620" y="459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4">
            <a:extLst>
              <a:ext uri="{FF2B5EF4-FFF2-40B4-BE49-F238E27FC236}">
                <a16:creationId xmlns:a16="http://schemas.microsoft.com/office/drawing/2014/main" id="{F85E0A6A-88C0-A24D-8518-8ED500586FDD}"/>
              </a:ext>
            </a:extLst>
          </p:cNvPr>
          <p:cNvSpPr>
            <a:spLocks/>
          </p:cNvSpPr>
          <p:nvPr/>
        </p:nvSpPr>
        <p:spPr bwMode="auto">
          <a:xfrm>
            <a:off x="6177480" y="3620964"/>
            <a:ext cx="4762" cy="522288"/>
          </a:xfrm>
          <a:custGeom>
            <a:avLst/>
            <a:gdLst>
              <a:gd name="T0" fmla="*/ 0 w 3"/>
              <a:gd name="T1" fmla="*/ 2147483647 h 329"/>
              <a:gd name="T2" fmla="*/ 2147483647 w 3"/>
              <a:gd name="T3" fmla="*/ 0 h 329"/>
              <a:gd name="T4" fmla="*/ 0 60000 65536"/>
              <a:gd name="T5" fmla="*/ 0 60000 65536"/>
              <a:gd name="T6" fmla="*/ 0 w 3"/>
              <a:gd name="T7" fmla="*/ 0 h 329"/>
              <a:gd name="T8" fmla="*/ 3 w 3"/>
              <a:gd name="T9" fmla="*/ 329 h 3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329">
                <a:moveTo>
                  <a:pt x="0" y="329"/>
                </a:moveTo>
                <a:lnTo>
                  <a:pt x="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Line 45">
            <a:extLst>
              <a:ext uri="{FF2B5EF4-FFF2-40B4-BE49-F238E27FC236}">
                <a16:creationId xmlns:a16="http://schemas.microsoft.com/office/drawing/2014/main" id="{2ADBE0C5-B956-4149-BAB8-22ED6ADCCD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0130" y="4143252"/>
            <a:ext cx="0" cy="374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Line 46">
            <a:extLst>
              <a:ext uri="{FF2B5EF4-FFF2-40B4-BE49-F238E27FC236}">
                <a16:creationId xmlns:a16="http://schemas.microsoft.com/office/drawing/2014/main" id="{90C68912-5E92-7540-BFA2-DF07C51EFD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39180" y="4854452"/>
            <a:ext cx="0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 Box 47">
            <a:extLst>
              <a:ext uri="{FF2B5EF4-FFF2-40B4-BE49-F238E27FC236}">
                <a16:creationId xmlns:a16="http://schemas.microsoft.com/office/drawing/2014/main" id="{AEB79674-18BD-3B41-8E45-BBD3D9EBF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2455" y="3039939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14" name="Text Box 48">
            <a:extLst>
              <a:ext uri="{FF2B5EF4-FFF2-40B4-BE49-F238E27FC236}">
                <a16:creationId xmlns:a16="http://schemas.microsoft.com/office/drawing/2014/main" id="{9F0C9BB1-EE53-294F-B9A4-6D29AB02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1392" y="4503614"/>
            <a:ext cx="388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15" name="Text Box 49">
            <a:extLst>
              <a:ext uri="{FF2B5EF4-FFF2-40B4-BE49-F238E27FC236}">
                <a16:creationId xmlns:a16="http://schemas.microsoft.com/office/drawing/2014/main" id="{84BD4A5A-ABEB-8E46-B54B-76C3BE0FD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9567" y="3017714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</a:t>
            </a:r>
          </a:p>
        </p:txBody>
      </p:sp>
      <p:pic>
        <p:nvPicPr>
          <p:cNvPr id="26" name="Picture 60">
            <a:extLst>
              <a:ext uri="{FF2B5EF4-FFF2-40B4-BE49-F238E27FC236}">
                <a16:creationId xmlns:a16="http://schemas.microsoft.com/office/drawing/2014/main" id="{6C78CF69-C5D1-1042-99DC-4222EA4D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442" y="3084389"/>
            <a:ext cx="471488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Group 54">
            <a:extLst>
              <a:ext uri="{FF2B5EF4-FFF2-40B4-BE49-F238E27FC236}">
                <a16:creationId xmlns:a16="http://schemas.microsoft.com/office/drawing/2014/main" id="{E8873988-DB10-FE45-8043-BCFCC564ED65}"/>
              </a:ext>
            </a:extLst>
          </p:cNvPr>
          <p:cNvGrpSpPr>
            <a:grpSpLocks/>
          </p:cNvGrpSpPr>
          <p:nvPr/>
        </p:nvGrpSpPr>
        <p:grpSpPr bwMode="auto">
          <a:xfrm>
            <a:off x="3170755" y="3078039"/>
            <a:ext cx="365125" cy="712788"/>
            <a:chOff x="4140" y="429"/>
            <a:chExt cx="1425" cy="2396"/>
          </a:xfrm>
        </p:grpSpPr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7E4CC2E0-3222-BE42-A828-FF50B8CF8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56">
              <a:extLst>
                <a:ext uri="{FF2B5EF4-FFF2-40B4-BE49-F238E27FC236}">
                  <a16:creationId xmlns:a16="http://schemas.microsoft.com/office/drawing/2014/main" id="{A3A95F5A-927B-8844-AEEA-2C83A43D8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7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0069D4B1-B450-FA40-8C0C-BF8FC124F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58">
              <a:extLst>
                <a:ext uri="{FF2B5EF4-FFF2-40B4-BE49-F238E27FC236}">
                  <a16:creationId xmlns:a16="http://schemas.microsoft.com/office/drawing/2014/main" id="{614429B8-C719-8644-AE6D-47F8C907A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2DD880A9-2F05-6141-8481-7222FC289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0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" name="Group 60">
              <a:extLst>
                <a:ext uri="{FF2B5EF4-FFF2-40B4-BE49-F238E27FC236}">
                  <a16:creationId xmlns:a16="http://schemas.microsoft.com/office/drawing/2014/main" id="{719DB695-149D-A94C-90AB-A2D368B8EE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8" name="AutoShape 61">
                <a:extLst>
                  <a:ext uri="{FF2B5EF4-FFF2-40B4-BE49-F238E27FC236}">
                    <a16:creationId xmlns:a16="http://schemas.microsoft.com/office/drawing/2014/main" id="{7A4E2E24-3B0D-AF4F-A52C-2C357CC7E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9" name="AutoShape 62">
                <a:extLst>
                  <a:ext uri="{FF2B5EF4-FFF2-40B4-BE49-F238E27FC236}">
                    <a16:creationId xmlns:a16="http://schemas.microsoft.com/office/drawing/2014/main" id="{C6BB5F22-0BFB-674E-AB61-C51BC265F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" name="Rectangle 63">
              <a:extLst>
                <a:ext uri="{FF2B5EF4-FFF2-40B4-BE49-F238E27FC236}">
                  <a16:creationId xmlns:a16="http://schemas.microsoft.com/office/drawing/2014/main" id="{9C5A4256-A53F-874E-BFA1-39FC396FF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21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" name="Group 64">
              <a:extLst>
                <a:ext uri="{FF2B5EF4-FFF2-40B4-BE49-F238E27FC236}">
                  <a16:creationId xmlns:a16="http://schemas.microsoft.com/office/drawing/2014/main" id="{0E311E6A-3E40-F74F-B8AF-09D1E252AD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6" name="AutoShape 65">
                <a:extLst>
                  <a:ext uri="{FF2B5EF4-FFF2-40B4-BE49-F238E27FC236}">
                    <a16:creationId xmlns:a16="http://schemas.microsoft.com/office/drawing/2014/main" id="{1D179FF3-E8BF-8947-9AAD-E6B38311CA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9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7" name="AutoShape 66">
                <a:extLst>
                  <a:ext uri="{FF2B5EF4-FFF2-40B4-BE49-F238E27FC236}">
                    <a16:creationId xmlns:a16="http://schemas.microsoft.com/office/drawing/2014/main" id="{C3E96FCC-760E-C448-981B-346F9384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6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" name="Rectangle 67">
              <a:extLst>
                <a:ext uri="{FF2B5EF4-FFF2-40B4-BE49-F238E27FC236}">
                  <a16:creationId xmlns:a16="http://schemas.microsoft.com/office/drawing/2014/main" id="{48149864-6DD7-D34A-BFF0-68E14067A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8"/>
              <a:ext cx="60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" name="Rectangle 68">
              <a:extLst>
                <a:ext uri="{FF2B5EF4-FFF2-40B4-BE49-F238E27FC236}">
                  <a16:creationId xmlns:a16="http://schemas.microsoft.com/office/drawing/2014/main" id="{05CA4BF4-1ECD-CA4F-8A7A-7B9330DA5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8" name="Group 69">
              <a:extLst>
                <a:ext uri="{FF2B5EF4-FFF2-40B4-BE49-F238E27FC236}">
                  <a16:creationId xmlns:a16="http://schemas.microsoft.com/office/drawing/2014/main" id="{F3E39B02-1298-0743-931E-B785BC775A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4" name="AutoShape 70">
                <a:extLst>
                  <a:ext uri="{FF2B5EF4-FFF2-40B4-BE49-F238E27FC236}">
                    <a16:creationId xmlns:a16="http://schemas.microsoft.com/office/drawing/2014/main" id="{F3EE4642-5A67-5747-9173-A2328DFB0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5" name="AutoShape 71">
                <a:extLst>
                  <a:ext uri="{FF2B5EF4-FFF2-40B4-BE49-F238E27FC236}">
                    <a16:creationId xmlns:a16="http://schemas.microsoft.com/office/drawing/2014/main" id="{5229E8D7-0E29-214E-AA57-AFE2A59BD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5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9" name="Freeform 72">
              <a:extLst>
                <a:ext uri="{FF2B5EF4-FFF2-40B4-BE49-F238E27FC236}">
                  <a16:creationId xmlns:a16="http://schemas.microsoft.com/office/drawing/2014/main" id="{D90341F2-014E-B14A-B581-851392F93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" name="Group 73">
              <a:extLst>
                <a:ext uri="{FF2B5EF4-FFF2-40B4-BE49-F238E27FC236}">
                  <a16:creationId xmlns:a16="http://schemas.microsoft.com/office/drawing/2014/main" id="{280B6B26-F269-5C4C-8C19-DBA764C6CD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2" name="AutoShape 74">
                <a:extLst>
                  <a:ext uri="{FF2B5EF4-FFF2-40B4-BE49-F238E27FC236}">
                    <a16:creationId xmlns:a16="http://schemas.microsoft.com/office/drawing/2014/main" id="{6DB26256-77EF-F140-B0E4-C02F57D54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" name="AutoShape 75">
                <a:extLst>
                  <a:ext uri="{FF2B5EF4-FFF2-40B4-BE49-F238E27FC236}">
                    <a16:creationId xmlns:a16="http://schemas.microsoft.com/office/drawing/2014/main" id="{EFE076B6-538F-1744-AEFF-42E849FD6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1" name="Rectangle 76">
              <a:extLst>
                <a:ext uri="{FF2B5EF4-FFF2-40B4-BE49-F238E27FC236}">
                  <a16:creationId xmlns:a16="http://schemas.microsoft.com/office/drawing/2014/main" id="{022EA956-CFF7-F444-96E1-83E349825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" name="Freeform 77">
              <a:extLst>
                <a:ext uri="{FF2B5EF4-FFF2-40B4-BE49-F238E27FC236}">
                  <a16:creationId xmlns:a16="http://schemas.microsoft.com/office/drawing/2014/main" id="{8B0DE4B6-8814-1E46-82AC-7B6D087A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78">
              <a:extLst>
                <a:ext uri="{FF2B5EF4-FFF2-40B4-BE49-F238E27FC236}">
                  <a16:creationId xmlns:a16="http://schemas.microsoft.com/office/drawing/2014/main" id="{A9CF5A83-FC5F-8D4B-B779-B41007025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79">
              <a:extLst>
                <a:ext uri="{FF2B5EF4-FFF2-40B4-BE49-F238E27FC236}">
                  <a16:creationId xmlns:a16="http://schemas.microsoft.com/office/drawing/2014/main" id="{FDB262EF-72BC-F740-9B4D-1FFE5D070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20A2BDF1-5362-9947-B37C-44E590138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AutoShape 81">
              <a:extLst>
                <a:ext uri="{FF2B5EF4-FFF2-40B4-BE49-F238E27FC236}">
                  <a16:creationId xmlns:a16="http://schemas.microsoft.com/office/drawing/2014/main" id="{BAC73710-D3B8-8C49-97AA-648DC14CD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AutoShape 82">
              <a:extLst>
                <a:ext uri="{FF2B5EF4-FFF2-40B4-BE49-F238E27FC236}">
                  <a16:creationId xmlns:a16="http://schemas.microsoft.com/office/drawing/2014/main" id="{1AA6B3D5-8E2F-C340-A675-9DC59E4B0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6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" name="Oval 83">
              <a:extLst>
                <a:ext uri="{FF2B5EF4-FFF2-40B4-BE49-F238E27FC236}">
                  <a16:creationId xmlns:a16="http://schemas.microsoft.com/office/drawing/2014/main" id="{A39BEF0A-EE8E-7248-A007-97D328CCA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2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Oval 84">
              <a:extLst>
                <a:ext uri="{FF2B5EF4-FFF2-40B4-BE49-F238E27FC236}">
                  <a16:creationId xmlns:a16="http://schemas.microsoft.com/office/drawing/2014/main" id="{27EEB08E-8DAC-7647-9E5A-B37F47E93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61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Oval 85">
              <a:extLst>
                <a:ext uri="{FF2B5EF4-FFF2-40B4-BE49-F238E27FC236}">
                  <a16:creationId xmlns:a16="http://schemas.microsoft.com/office/drawing/2014/main" id="{7165A7B4-85F9-2640-A0EE-2335D6B55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2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Rectangle 86">
              <a:extLst>
                <a:ext uri="{FF2B5EF4-FFF2-40B4-BE49-F238E27FC236}">
                  <a16:creationId xmlns:a16="http://schemas.microsoft.com/office/drawing/2014/main" id="{C2E9996D-163B-D745-A6A8-45AB41D5E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2"/>
              <a:ext cx="87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0" name="Group 87">
            <a:extLst>
              <a:ext uri="{FF2B5EF4-FFF2-40B4-BE49-F238E27FC236}">
                <a16:creationId xmlns:a16="http://schemas.microsoft.com/office/drawing/2014/main" id="{F67D1896-6BBC-AB41-B67F-AB3399BB37B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663380" y="4395664"/>
            <a:ext cx="735012" cy="681038"/>
            <a:chOff x="-44" y="1473"/>
            <a:chExt cx="981" cy="1105"/>
          </a:xfrm>
        </p:grpSpPr>
        <p:pic>
          <p:nvPicPr>
            <p:cNvPr id="61" name="Picture 88" descr="desktop_computer_stylized_medium">
              <a:extLst>
                <a:ext uri="{FF2B5EF4-FFF2-40B4-BE49-F238E27FC236}">
                  <a16:creationId xmlns:a16="http://schemas.microsoft.com/office/drawing/2014/main" id="{12544D91-DE12-C440-AF3A-72D906651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Freeform 89">
              <a:extLst>
                <a:ext uri="{FF2B5EF4-FFF2-40B4-BE49-F238E27FC236}">
                  <a16:creationId xmlns:a16="http://schemas.microsoft.com/office/drawing/2014/main" id="{D8342731-E1B7-FF4F-B63A-2B9EF713C3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9D1305C-AF63-6240-8FD1-E69B36970A8F}"/>
              </a:ext>
            </a:extLst>
          </p:cNvPr>
          <p:cNvGrpSpPr/>
          <p:nvPr/>
        </p:nvGrpSpPr>
        <p:grpSpPr>
          <a:xfrm>
            <a:off x="4040705" y="4402197"/>
            <a:ext cx="958850" cy="476251"/>
            <a:chOff x="7493876" y="2774731"/>
            <a:chExt cx="1481958" cy="894622"/>
          </a:xfrm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E653ABFA-F7DB-F14E-95A5-0FDFB684F51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7CB97C4-3176-704C-832B-2769F9BD8A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C4E248C-B7EE-0749-BE84-6D97E6830AA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D8ABCFB8-B1A0-CC43-8976-0D9324A60B7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21E1551D-8D59-7F4D-9AC3-A82F786FCB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F50F35D5-457F-BD4D-9C04-D7E77ADC1C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43929AB4-076F-294E-B995-F22B57E519B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CCE516A-DB7A-FB49-88E0-3F932755EEE9}"/>
              </a:ext>
            </a:extLst>
          </p:cNvPr>
          <p:cNvGrpSpPr/>
          <p:nvPr/>
        </p:nvGrpSpPr>
        <p:grpSpPr>
          <a:xfrm>
            <a:off x="3280164" y="3584927"/>
            <a:ext cx="2967038" cy="819150"/>
            <a:chOff x="3293812" y="3967064"/>
            <a:chExt cx="2967038" cy="819150"/>
          </a:xfrm>
        </p:grpSpPr>
        <p:sp>
          <p:nvSpPr>
            <p:cNvPr id="72" name="Freeform 77">
              <a:extLst>
                <a:ext uri="{FF2B5EF4-FFF2-40B4-BE49-F238E27FC236}">
                  <a16:creationId xmlns:a16="http://schemas.microsoft.com/office/drawing/2014/main" id="{31E2CC4C-34A2-A74C-B65A-214EFD240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3812" y="3967064"/>
              <a:ext cx="2967038" cy="704850"/>
            </a:xfrm>
            <a:custGeom>
              <a:avLst/>
              <a:gdLst>
                <a:gd name="T0" fmla="*/ 2147483647 w 1869"/>
                <a:gd name="T1" fmla="*/ 0 h 444"/>
                <a:gd name="T2" fmla="*/ 2147483647 w 1869"/>
                <a:gd name="T3" fmla="*/ 2147483647 h 444"/>
                <a:gd name="T4" fmla="*/ 0 w 1869"/>
                <a:gd name="T5" fmla="*/ 2147483647 h 444"/>
                <a:gd name="T6" fmla="*/ 0 60000 65536"/>
                <a:gd name="T7" fmla="*/ 0 60000 65536"/>
                <a:gd name="T8" fmla="*/ 0 60000 65536"/>
                <a:gd name="T9" fmla="*/ 0 w 1869"/>
                <a:gd name="T10" fmla="*/ 0 h 444"/>
                <a:gd name="T11" fmla="*/ 1869 w 1869"/>
                <a:gd name="T12" fmla="*/ 444 h 4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69" h="444">
                  <a:moveTo>
                    <a:pt x="1869" y="0"/>
                  </a:moveTo>
                  <a:lnTo>
                    <a:pt x="1869" y="444"/>
                  </a:lnTo>
                  <a:lnTo>
                    <a:pt x="0" y="444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3" name="Group 78">
              <a:extLst>
                <a:ext uri="{FF2B5EF4-FFF2-40B4-BE49-F238E27FC236}">
                  <a16:creationId xmlns:a16="http://schemas.microsoft.com/office/drawing/2014/main" id="{9CEF9F64-861C-7C4C-8594-4DC43481EB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0537" y="4449664"/>
              <a:ext cx="2295525" cy="336550"/>
              <a:chOff x="2418" y="3342"/>
              <a:chExt cx="1446" cy="212"/>
            </a:xfrm>
          </p:grpSpPr>
          <p:sp>
            <p:nvSpPr>
              <p:cNvPr id="74" name="Rectangle 79">
                <a:extLst>
                  <a:ext uri="{FF2B5EF4-FFF2-40B4-BE49-F238E27FC236}">
                    <a16:creationId xmlns:a16="http://schemas.microsoft.com/office/drawing/2014/main" id="{A1E49101-6F18-CB48-8EBB-03B456FEE8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3" y="3366"/>
                <a:ext cx="1356" cy="17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5" name="Line 80">
                <a:extLst>
                  <a:ext uri="{FF2B5EF4-FFF2-40B4-BE49-F238E27FC236}">
                    <a16:creationId xmlns:a16="http://schemas.microsoft.com/office/drawing/2014/main" id="{61144F55-A889-914E-A5B8-46BB6DF4F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3372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Line 81">
                <a:extLst>
                  <a:ext uri="{FF2B5EF4-FFF2-40B4-BE49-F238E27FC236}">
                    <a16:creationId xmlns:a16="http://schemas.microsoft.com/office/drawing/2014/main" id="{352FD75E-78ED-5D49-88CB-67A89ED572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6" y="3375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Line 82">
                <a:extLst>
                  <a:ext uri="{FF2B5EF4-FFF2-40B4-BE49-F238E27FC236}">
                    <a16:creationId xmlns:a16="http://schemas.microsoft.com/office/drawing/2014/main" id="{F00A1AE7-75BA-9F41-9557-FF2EC164D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1" y="3375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Text Box 83">
                <a:extLst>
                  <a:ext uri="{FF2B5EF4-FFF2-40B4-BE49-F238E27FC236}">
                    <a16:creationId xmlns:a16="http://schemas.microsoft.com/office/drawing/2014/main" id="{581B7D01-7767-D64C-AA40-D460CE7527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8" y="3342"/>
                <a:ext cx="14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src:B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dest:A     payload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2255C84A-9C2E-5440-8C7B-2EFA237CD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7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Public key Certification Authorities (CA)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93E8B2A-A755-5E48-807C-4B3E8C517B43}"/>
              </a:ext>
            </a:extLst>
          </p:cNvPr>
          <p:cNvSpPr txBox="1">
            <a:spLocks noChangeArrowheads="1"/>
          </p:cNvSpPr>
          <p:nvPr/>
        </p:nvSpPr>
        <p:spPr>
          <a:xfrm>
            <a:off x="747505" y="1236939"/>
            <a:ext cx="1042407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certification authority (CA): </a:t>
            </a:r>
            <a:r>
              <a:rPr lang="en-US" dirty="0"/>
              <a:t>binds public key to particular entity, E</a:t>
            </a:r>
          </a:p>
          <a:p>
            <a:r>
              <a:rPr lang="en-US" dirty="0"/>
              <a:t>entity (person, website, router) registers its public key with CE provides </a:t>
            </a:r>
            <a:r>
              <a:rPr lang="en-US" altLang="ja-JP" dirty="0"/>
              <a:t>“proof of identity” to CA</a:t>
            </a:r>
          </a:p>
          <a:p>
            <a:pPr lvl="1"/>
            <a:r>
              <a:rPr lang="en-US" dirty="0"/>
              <a:t>CA creates certificate binding identity E to E’s public key</a:t>
            </a:r>
          </a:p>
          <a:p>
            <a:pPr lvl="1"/>
            <a:r>
              <a:rPr lang="en-US" dirty="0"/>
              <a:t>certificate containing E’</a:t>
            </a:r>
            <a:r>
              <a:rPr lang="en-US" altLang="ja-JP" dirty="0"/>
              <a:t>s public key digitally signed by CA: CA says “this is E’s public key”</a:t>
            </a:r>
            <a:endParaRPr lang="en-US" dirty="0"/>
          </a:p>
        </p:txBody>
      </p:sp>
      <p:pic>
        <p:nvPicPr>
          <p:cNvPr id="7" name="Picture 4" descr="j0175664[1]">
            <a:extLst>
              <a:ext uri="{FF2B5EF4-FFF2-40B4-BE49-F238E27FC236}">
                <a16:creationId xmlns:a16="http://schemas.microsoft.com/office/drawing/2014/main" id="{23CAD533-9FA9-104F-B787-25857E08A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97651" y="4860718"/>
            <a:ext cx="1155700" cy="917575"/>
          </a:xfrm>
          <a:prstGeom prst="rect">
            <a:avLst/>
          </a:prstGeom>
          <a:noFill/>
        </p:spPr>
      </p:pic>
      <p:pic>
        <p:nvPicPr>
          <p:cNvPr id="8" name="Picture 5" descr="Bob">
            <a:extLst>
              <a:ext uri="{FF2B5EF4-FFF2-40B4-BE49-F238E27FC236}">
                <a16:creationId xmlns:a16="http://schemas.microsoft.com/office/drawing/2014/main" id="{0548BCFD-B7B1-C642-A6A8-74DD77F00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814" y="5583030"/>
            <a:ext cx="5905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13">
            <a:extLst>
              <a:ext uri="{FF2B5EF4-FFF2-40B4-BE49-F238E27FC236}">
                <a16:creationId xmlns:a16="http://schemas.microsoft.com/office/drawing/2014/main" id="{514DEAE9-3473-A94A-B6EB-D6509081E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651" y="4532105"/>
            <a:ext cx="698500" cy="6159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B959E000-A13C-AB4A-B282-6A6982497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576" y="5387768"/>
            <a:ext cx="13096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identifying information </a:t>
            </a:r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id="{1B9863CF-92EF-BC44-9CCC-D015F7212C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99139" y="5314743"/>
            <a:ext cx="741362" cy="3413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9D776C03-EA8C-2848-85F8-6B5E0D3EEA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6451" y="4349543"/>
            <a:ext cx="222250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746B9D1E-91F6-E34F-93A3-36FF0A9C8C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3076" y="4376530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1" name="Group 28">
            <a:extLst>
              <a:ext uri="{FF2B5EF4-FFF2-40B4-BE49-F238E27FC236}">
                <a16:creationId xmlns:a16="http://schemas.microsoft.com/office/drawing/2014/main" id="{B42AC924-4113-6146-9190-3E0B43B0D2A6}"/>
              </a:ext>
            </a:extLst>
          </p:cNvPr>
          <p:cNvGrpSpPr>
            <a:grpSpLocks/>
          </p:cNvGrpSpPr>
          <p:nvPr/>
        </p:nvGrpSpPr>
        <p:grpSpPr bwMode="auto">
          <a:xfrm>
            <a:off x="8307077" y="4044674"/>
            <a:ext cx="858838" cy="1158875"/>
            <a:chOff x="4446" y="2648"/>
            <a:chExt cx="541" cy="730"/>
          </a:xfrm>
        </p:grpSpPr>
        <p:pic>
          <p:nvPicPr>
            <p:cNvPr id="32" name="Picture 29" descr="SO00109_[1]">
              <a:extLst>
                <a:ext uri="{FF2B5EF4-FFF2-40B4-BE49-F238E27FC236}">
                  <a16:creationId xmlns:a16="http://schemas.microsoft.com/office/drawing/2014/main" id="{2A42DF74-0987-5743-815C-6D6077F50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3" name="Group 30">
              <a:extLst>
                <a:ext uri="{FF2B5EF4-FFF2-40B4-BE49-F238E27FC236}">
                  <a16:creationId xmlns:a16="http://schemas.microsoft.com/office/drawing/2014/main" id="{CABC37BB-8D37-5346-8D2F-6AEE6F2BFB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35" name="Group 31">
                <a:extLst>
                  <a:ext uri="{FF2B5EF4-FFF2-40B4-BE49-F238E27FC236}">
                    <a16:creationId xmlns:a16="http://schemas.microsoft.com/office/drawing/2014/main" id="{6FC90D88-FE04-9642-A206-14C100229D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37" name="Text Box 32">
                  <a:extLst>
                    <a:ext uri="{FF2B5EF4-FFF2-40B4-BE49-F238E27FC236}">
                      <a16:creationId xmlns:a16="http://schemas.microsoft.com/office/drawing/2014/main" id="{69E50F96-6F41-304B-AA4E-F0D481927F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38" name="Text Box 33">
                  <a:extLst>
                    <a:ext uri="{FF2B5EF4-FFF2-40B4-BE49-F238E27FC236}">
                      <a16:creationId xmlns:a16="http://schemas.microsoft.com/office/drawing/2014/main" id="{BD9826BE-5617-2545-8BEA-DF335B1185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36" name="Text Box 34">
                <a:extLst>
                  <a:ext uri="{FF2B5EF4-FFF2-40B4-BE49-F238E27FC236}">
                    <a16:creationId xmlns:a16="http://schemas.microsoft.com/office/drawing/2014/main" id="{9DB419F6-7ACA-F647-82AC-3C6EFAC50A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34" name="Picture 35" descr="BS00768_[1]">
              <a:extLst>
                <a:ext uri="{FF2B5EF4-FFF2-40B4-BE49-F238E27FC236}">
                  <a16:creationId xmlns:a16="http://schemas.microsoft.com/office/drawing/2014/main" id="{E90EC5A6-F279-6E4A-A0F4-1F5B775A53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Text Box 36">
            <a:extLst>
              <a:ext uri="{FF2B5EF4-FFF2-40B4-BE49-F238E27FC236}">
                <a16:creationId xmlns:a16="http://schemas.microsoft.com/office/drawing/2014/main" id="{AEC96A95-A24E-234D-BFA0-CAD51D07B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142" y="5204723"/>
            <a:ext cx="326148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certificate for Bob’</a:t>
            </a:r>
            <a:r>
              <a:rPr lang="en-US" altLang="ja-JP" sz="2400" dirty="0">
                <a:latin typeface="+mn-lt"/>
                <a:cs typeface="Arial" charset="0"/>
              </a:rPr>
              <a:t>s public key, signed by CA</a:t>
            </a:r>
            <a:endParaRPr lang="en-US" sz="2400" dirty="0">
              <a:latin typeface="+mn-lt"/>
              <a:cs typeface="Arial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3A104D4-6597-8545-AE1E-4577D2F09F17}"/>
              </a:ext>
            </a:extLst>
          </p:cNvPr>
          <p:cNvGrpSpPr/>
          <p:nvPr/>
        </p:nvGrpSpPr>
        <p:grpSpPr>
          <a:xfrm>
            <a:off x="2120145" y="4048470"/>
            <a:ext cx="1491075" cy="812454"/>
            <a:chOff x="1914734" y="3557588"/>
            <a:chExt cx="1491075" cy="812454"/>
          </a:xfrm>
        </p:grpSpPr>
        <p:sp>
          <p:nvSpPr>
            <p:cNvPr id="41" name="Text Box 16">
              <a:extLst>
                <a:ext uri="{FF2B5EF4-FFF2-40B4-BE49-F238E27FC236}">
                  <a16:creationId xmlns:a16="http://schemas.microsoft.com/office/drawing/2014/main" id="{D5506696-77AB-1B40-A4F7-5FFAF0CC1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557588"/>
              <a:ext cx="960437" cy="688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Bob’s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public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key </a:t>
              </a:r>
            </a:p>
          </p:txBody>
        </p:sp>
        <p:pic>
          <p:nvPicPr>
            <p:cNvPr id="42" name="Picture 17" descr="BS00768_[1]">
              <a:extLst>
                <a:ext uri="{FF2B5EF4-FFF2-40B4-BE49-F238E27FC236}">
                  <a16:creationId xmlns:a16="http://schemas.microsoft.com/office/drawing/2014/main" id="{A7ECB05D-E6D2-A048-986D-B97CF60632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66129" y="3559038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3" name="Group 18">
              <a:extLst>
                <a:ext uri="{FF2B5EF4-FFF2-40B4-BE49-F238E27FC236}">
                  <a16:creationId xmlns:a16="http://schemas.microsoft.com/office/drawing/2014/main" id="{C75D009B-E4B0-7D46-9107-860AFBE8AC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712" y="3765205"/>
              <a:ext cx="490538" cy="604837"/>
              <a:chOff x="2994" y="2073"/>
              <a:chExt cx="309" cy="381"/>
            </a:xfrm>
          </p:grpSpPr>
          <p:grpSp>
            <p:nvGrpSpPr>
              <p:cNvPr id="45" name="Group 19">
                <a:extLst>
                  <a:ext uri="{FF2B5EF4-FFF2-40B4-BE49-F238E27FC236}">
                    <a16:creationId xmlns:a16="http://schemas.microsoft.com/office/drawing/2014/main" id="{FA341A53-980A-5C49-B6F7-E79003B340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47" name="Text Box 20">
                  <a:extLst>
                    <a:ext uri="{FF2B5EF4-FFF2-40B4-BE49-F238E27FC236}">
                      <a16:creationId xmlns:a16="http://schemas.microsoft.com/office/drawing/2014/main" id="{DEAC77C3-BAA5-F443-8C94-D92E5D6CD6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48" name="Text Box 21">
                  <a:extLst>
                    <a:ext uri="{FF2B5EF4-FFF2-40B4-BE49-F238E27FC236}">
                      <a16:creationId xmlns:a16="http://schemas.microsoft.com/office/drawing/2014/main" id="{C89B2AF0-297B-6E4C-8552-0E5F297C82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46" name="Text Box 22">
                <a:extLst>
                  <a:ext uri="{FF2B5EF4-FFF2-40B4-BE49-F238E27FC236}">
                    <a16:creationId xmlns:a16="http://schemas.microsoft.com/office/drawing/2014/main" id="{FD5B6C22-76DD-BB4D-93E7-DF94845342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F59881B-A1F9-7A4D-BDB2-822CB1AC868C}"/>
                </a:ext>
              </a:extLst>
            </p:cNvPr>
            <p:cNvCxnSpPr>
              <a:cxnSpLocks/>
            </p:cNvCxnSpPr>
            <p:nvPr/>
          </p:nvCxnSpPr>
          <p:spPr>
            <a:xfrm>
              <a:off x="2809461" y="3869635"/>
              <a:ext cx="5963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A3BB3F4-B2E4-CB40-9B41-6B747981F1D1}"/>
              </a:ext>
            </a:extLst>
          </p:cNvPr>
          <p:cNvGrpSpPr/>
          <p:nvPr/>
        </p:nvGrpSpPr>
        <p:grpSpPr>
          <a:xfrm>
            <a:off x="5939324" y="3900693"/>
            <a:ext cx="1196163" cy="955675"/>
            <a:chOff x="4296054" y="3224833"/>
            <a:chExt cx="1196163" cy="955675"/>
          </a:xfrm>
        </p:grpSpPr>
        <p:sp>
          <p:nvSpPr>
            <p:cNvPr id="50" name="Rectangle 14">
              <a:extLst>
                <a:ext uri="{FF2B5EF4-FFF2-40B4-BE49-F238E27FC236}">
                  <a16:creationId xmlns:a16="http://schemas.microsoft.com/office/drawing/2014/main" id="{9F86004E-57D3-2B47-A9C8-B12CCB4E6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054" y="3224833"/>
              <a:ext cx="1192213" cy="9556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" name="Text Box 15">
              <a:extLst>
                <a:ext uri="{FF2B5EF4-FFF2-40B4-BE49-F238E27FC236}">
                  <a16:creationId xmlns:a16="http://schemas.microsoft.com/office/drawing/2014/main" id="{94D9C94A-2C78-EF44-95ED-65E34026B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719" y="3295856"/>
              <a:ext cx="1162498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digital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signature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(encrypt)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3C9228D-7D76-B749-BF6B-5CD50A49737B}"/>
              </a:ext>
            </a:extLst>
          </p:cNvPr>
          <p:cNvGrpSpPr/>
          <p:nvPr/>
        </p:nvGrpSpPr>
        <p:grpSpPr>
          <a:xfrm>
            <a:off x="5466319" y="4883978"/>
            <a:ext cx="1517579" cy="936623"/>
            <a:chOff x="1914734" y="3458819"/>
            <a:chExt cx="1517579" cy="936623"/>
          </a:xfrm>
        </p:grpSpPr>
        <p:sp>
          <p:nvSpPr>
            <p:cNvPr id="54" name="Text Box 16">
              <a:extLst>
                <a:ext uri="{FF2B5EF4-FFF2-40B4-BE49-F238E27FC236}">
                  <a16:creationId xmlns:a16="http://schemas.microsoft.com/office/drawing/2014/main" id="{F1F72D12-E9EA-EA4E-9462-C0194DDA2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623848"/>
              <a:ext cx="960437" cy="688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CA’s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private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key </a:t>
              </a:r>
            </a:p>
          </p:txBody>
        </p:sp>
        <p:pic>
          <p:nvPicPr>
            <p:cNvPr id="55" name="Picture 17" descr="BS00768_[1]">
              <a:extLst>
                <a:ext uri="{FF2B5EF4-FFF2-40B4-BE49-F238E27FC236}">
                  <a16:creationId xmlns:a16="http://schemas.microsoft.com/office/drawing/2014/main" id="{64902A97-E370-9644-A285-6713693008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79381" y="3638551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6" name="Group 18">
              <a:extLst>
                <a:ext uri="{FF2B5EF4-FFF2-40B4-BE49-F238E27FC236}">
                  <a16:creationId xmlns:a16="http://schemas.microsoft.com/office/drawing/2014/main" id="{40B79DC8-6CFF-1A42-BBB2-043B5D8A67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720" y="3765205"/>
              <a:ext cx="639764" cy="630237"/>
              <a:chOff x="2994" y="2073"/>
              <a:chExt cx="403" cy="397"/>
            </a:xfrm>
          </p:grpSpPr>
          <p:grpSp>
            <p:nvGrpSpPr>
              <p:cNvPr id="58" name="Group 19">
                <a:extLst>
                  <a:ext uri="{FF2B5EF4-FFF2-40B4-BE49-F238E27FC236}">
                    <a16:creationId xmlns:a16="http://schemas.microsoft.com/office/drawing/2014/main" id="{7CE30E7F-A771-CD48-8BA7-28ECDB8D7D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403" cy="326"/>
                <a:chOff x="2994" y="2144"/>
                <a:chExt cx="403" cy="326"/>
              </a:xfrm>
            </p:grpSpPr>
            <p:sp>
              <p:nvSpPr>
                <p:cNvPr id="60" name="Text Box 20">
                  <a:extLst>
                    <a:ext uri="{FF2B5EF4-FFF2-40B4-BE49-F238E27FC236}">
                      <a16:creationId xmlns:a16="http://schemas.microsoft.com/office/drawing/2014/main" id="{95F49427-0650-9F48-AD60-F4AD83D704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61" name="Text Box 21">
                  <a:extLst>
                    <a:ext uri="{FF2B5EF4-FFF2-40B4-BE49-F238E27FC236}">
                      <a16:creationId xmlns:a16="http://schemas.microsoft.com/office/drawing/2014/main" id="{1D3534E8-F6F2-3F40-A422-A479EAB109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2" y="2257"/>
                  <a:ext cx="295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CA</a:t>
                  </a:r>
                </a:p>
              </p:txBody>
            </p:sp>
          </p:grpSp>
          <p:sp>
            <p:nvSpPr>
              <p:cNvPr id="59" name="Text Box 22">
                <a:extLst>
                  <a:ext uri="{FF2B5EF4-FFF2-40B4-BE49-F238E27FC236}">
                    <a16:creationId xmlns:a16="http://schemas.microsoft.com/office/drawing/2014/main" id="{91198392-95D5-C743-A978-73224FA9A4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2" y="2073"/>
                <a:ext cx="16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8B9612A-2D92-F647-989B-3FD2B6A733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0736" y="3458819"/>
              <a:ext cx="1577" cy="6350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178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Public key Certification Authorities (CA)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62" name="Picture 4" descr="j0175664[1]">
            <a:extLst>
              <a:ext uri="{FF2B5EF4-FFF2-40B4-BE49-F238E27FC236}">
                <a16:creationId xmlns:a16="http://schemas.microsoft.com/office/drawing/2014/main" id="{86204907-90B2-284B-BA6F-A051EB0C0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2410" y="4380535"/>
            <a:ext cx="908948" cy="744538"/>
          </a:xfrm>
          <a:prstGeom prst="rect">
            <a:avLst/>
          </a:prstGeom>
          <a:noFill/>
        </p:spPr>
      </p:pic>
      <p:sp>
        <p:nvSpPr>
          <p:cNvPr id="63" name="Text Box 5">
            <a:extLst>
              <a:ext uri="{FF2B5EF4-FFF2-40B4-BE49-F238E27FC236}">
                <a16:creationId xmlns:a16="http://schemas.microsoft.com/office/drawing/2014/main" id="{BF16691C-9BDB-1D4F-AA2F-7065045EC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9926" y="3334578"/>
            <a:ext cx="960438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dirty="0">
                <a:latin typeface="+mn-lt"/>
                <a:cs typeface="Arial" charset="0"/>
              </a:rPr>
              <a:t>Bob</a:t>
            </a:r>
            <a:r>
              <a:rPr lang="en-US" altLang="ja-JP" dirty="0">
                <a:latin typeface="+mn-lt"/>
                <a:cs typeface="Arial" charset="0"/>
              </a:rPr>
              <a:t>’s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+mn-lt"/>
                <a:cs typeface="Arial" charset="0"/>
              </a:rPr>
              <a:t>public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+mn-lt"/>
                <a:cs typeface="Arial" charset="0"/>
              </a:rPr>
              <a:t>key </a:t>
            </a:r>
          </a:p>
        </p:txBody>
      </p:sp>
      <p:pic>
        <p:nvPicPr>
          <p:cNvPr id="64" name="Picture 6" descr="BS00768_[1]">
            <a:extLst>
              <a:ext uri="{FF2B5EF4-FFF2-40B4-BE49-F238E27FC236}">
                <a16:creationId xmlns:a16="http://schemas.microsoft.com/office/drawing/2014/main" id="{8280B673-28A1-4F46-858C-8C7273B4D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156851" y="3393730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Group 7">
            <a:extLst>
              <a:ext uri="{FF2B5EF4-FFF2-40B4-BE49-F238E27FC236}">
                <a16:creationId xmlns:a16="http://schemas.microsoft.com/office/drawing/2014/main" id="{47A82B01-B7E1-D846-8542-A99CD2AEA39E}"/>
              </a:ext>
            </a:extLst>
          </p:cNvPr>
          <p:cNvGrpSpPr>
            <a:grpSpLocks/>
          </p:cNvGrpSpPr>
          <p:nvPr/>
        </p:nvGrpSpPr>
        <p:grpSpPr bwMode="auto">
          <a:xfrm>
            <a:off x="8066364" y="3631855"/>
            <a:ext cx="528637" cy="604837"/>
            <a:chOff x="2994" y="2073"/>
            <a:chExt cx="333" cy="381"/>
          </a:xfrm>
        </p:grpSpPr>
        <p:grpSp>
          <p:nvGrpSpPr>
            <p:cNvPr id="66" name="Group 8">
              <a:extLst>
                <a:ext uri="{FF2B5EF4-FFF2-40B4-BE49-F238E27FC236}">
                  <a16:creationId xmlns:a16="http://schemas.microsoft.com/office/drawing/2014/main" id="{C2759B9C-729A-5343-BADB-7B154CCF89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4" y="2144"/>
              <a:ext cx="333" cy="310"/>
              <a:chOff x="2994" y="2144"/>
              <a:chExt cx="333" cy="310"/>
            </a:xfrm>
          </p:grpSpPr>
          <p:sp>
            <p:nvSpPr>
              <p:cNvPr id="68" name="Text Box 9">
                <a:extLst>
                  <a:ext uri="{FF2B5EF4-FFF2-40B4-BE49-F238E27FC236}">
                    <a16:creationId xmlns:a16="http://schemas.microsoft.com/office/drawing/2014/main" id="{A77E39EC-DC13-404E-B464-ABE48C6D1B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69" name="Text Box 10">
                <a:extLst>
                  <a:ext uri="{FF2B5EF4-FFF2-40B4-BE49-F238E27FC236}">
                    <a16:creationId xmlns:a16="http://schemas.microsoft.com/office/drawing/2014/main" id="{C5422436-A231-5644-8B83-73C0DDFE2D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5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67" name="Text Box 11">
              <a:extLst>
                <a:ext uri="{FF2B5EF4-FFF2-40B4-BE49-F238E27FC236}">
                  <a16:creationId xmlns:a16="http://schemas.microsoft.com/office/drawing/2014/main" id="{C552F4B3-060D-5E41-AFB6-6B22FC0A2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82" name="Group 24">
            <a:extLst>
              <a:ext uri="{FF2B5EF4-FFF2-40B4-BE49-F238E27FC236}">
                <a16:creationId xmlns:a16="http://schemas.microsoft.com/office/drawing/2014/main" id="{1723C1A2-8445-2D4C-A1AC-7941C67B6447}"/>
              </a:ext>
            </a:extLst>
          </p:cNvPr>
          <p:cNvGrpSpPr>
            <a:grpSpLocks/>
          </p:cNvGrpSpPr>
          <p:nvPr/>
        </p:nvGrpSpPr>
        <p:grpSpPr bwMode="auto">
          <a:xfrm>
            <a:off x="3029916" y="3212410"/>
            <a:ext cx="858838" cy="1158875"/>
            <a:chOff x="4446" y="2648"/>
            <a:chExt cx="541" cy="730"/>
          </a:xfrm>
        </p:grpSpPr>
        <p:pic>
          <p:nvPicPr>
            <p:cNvPr id="83" name="Picture 25" descr="SO00109_[1]">
              <a:extLst>
                <a:ext uri="{FF2B5EF4-FFF2-40B4-BE49-F238E27FC236}">
                  <a16:creationId xmlns:a16="http://schemas.microsoft.com/office/drawing/2014/main" id="{884E3D47-2931-0749-BC1C-167192A82B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4" name="Group 26">
              <a:extLst>
                <a:ext uri="{FF2B5EF4-FFF2-40B4-BE49-F238E27FC236}">
                  <a16:creationId xmlns:a16="http://schemas.microsoft.com/office/drawing/2014/main" id="{C26DAA83-3F07-2948-9CB4-F03941CB54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86" name="Group 27">
                <a:extLst>
                  <a:ext uri="{FF2B5EF4-FFF2-40B4-BE49-F238E27FC236}">
                    <a16:creationId xmlns:a16="http://schemas.microsoft.com/office/drawing/2014/main" id="{3D9235A1-82B6-9A4D-B692-364CBCFC81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88" name="Text Box 28">
                  <a:extLst>
                    <a:ext uri="{FF2B5EF4-FFF2-40B4-BE49-F238E27FC236}">
                      <a16:creationId xmlns:a16="http://schemas.microsoft.com/office/drawing/2014/main" id="{26A0F4D4-6AF6-9E47-A61A-CF82F0B947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89" name="Text Box 29">
                  <a:extLst>
                    <a:ext uri="{FF2B5EF4-FFF2-40B4-BE49-F238E27FC236}">
                      <a16:creationId xmlns:a16="http://schemas.microsoft.com/office/drawing/2014/main" id="{61B19EC3-D708-D648-BBA1-846CA65A0D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87" name="Text Box 30">
                <a:extLst>
                  <a:ext uri="{FF2B5EF4-FFF2-40B4-BE49-F238E27FC236}">
                    <a16:creationId xmlns:a16="http://schemas.microsoft.com/office/drawing/2014/main" id="{8115967C-E3FB-BE48-ABEF-FBE72FA541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85" name="Picture 31" descr="BS00768_[1]">
              <a:extLst>
                <a:ext uri="{FF2B5EF4-FFF2-40B4-BE49-F238E27FC236}">
                  <a16:creationId xmlns:a16="http://schemas.microsoft.com/office/drawing/2014/main" id="{00CF9311-3C9B-3A4F-9436-75CF9002FF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0" name="Rectangle 3">
            <a:extLst>
              <a:ext uri="{FF2B5EF4-FFF2-40B4-BE49-F238E27FC236}">
                <a16:creationId xmlns:a16="http://schemas.microsoft.com/office/drawing/2014/main" id="{A9D3E564-4A02-0341-99A6-4CA77C4481EE}"/>
              </a:ext>
            </a:extLst>
          </p:cNvPr>
          <p:cNvSpPr txBox="1">
            <a:spLocks noChangeArrowheads="1"/>
          </p:cNvSpPr>
          <p:nvPr/>
        </p:nvSpPr>
        <p:spPr>
          <a:xfrm>
            <a:off x="809901" y="1325563"/>
            <a:ext cx="11196568" cy="164292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r>
              <a:rPr lang="en-US" sz="3200" dirty="0">
                <a:solidFill>
                  <a:schemeClr val="tx2"/>
                </a:solidFill>
              </a:rPr>
              <a:t>when Alice wants Bob</a:t>
            </a:r>
            <a:r>
              <a:rPr lang="en-US" altLang="ja-JP" sz="3200" dirty="0">
                <a:solidFill>
                  <a:schemeClr val="tx2"/>
                </a:solidFill>
              </a:rPr>
              <a:t>’s public key</a:t>
            </a:r>
            <a:r>
              <a:rPr lang="en-US" altLang="ja-JP" dirty="0">
                <a:solidFill>
                  <a:schemeClr val="tx2"/>
                </a:solidFill>
              </a:rPr>
              <a:t>:</a:t>
            </a:r>
          </a:p>
          <a:p>
            <a:pPr lvl="1"/>
            <a:r>
              <a:rPr lang="en-US" sz="2800" dirty="0">
                <a:solidFill>
                  <a:schemeClr val="tx2"/>
                </a:solidFill>
              </a:rPr>
              <a:t>gets Bob</a:t>
            </a:r>
            <a:r>
              <a:rPr lang="en-US" altLang="ja-JP" sz="2800" dirty="0">
                <a:solidFill>
                  <a:schemeClr val="tx2"/>
                </a:solidFill>
              </a:rPr>
              <a:t>’s certificate (Bob or elsewhere) </a:t>
            </a:r>
          </a:p>
          <a:p>
            <a:pPr lvl="1"/>
            <a:r>
              <a:rPr lang="en-US" sz="2800" dirty="0">
                <a:solidFill>
                  <a:schemeClr val="tx2"/>
                </a:solidFill>
              </a:rPr>
              <a:t>apply CA</a:t>
            </a:r>
            <a:r>
              <a:rPr lang="en-US" altLang="ja-JP" sz="2800" dirty="0">
                <a:solidFill>
                  <a:schemeClr val="tx2"/>
                </a:solidFill>
              </a:rPr>
              <a:t>’s public key to Bob</a:t>
            </a:r>
            <a:r>
              <a:rPr lang="ja-JP" altLang="en-US" sz="2800">
                <a:solidFill>
                  <a:schemeClr val="tx2"/>
                </a:solidFill>
              </a:rPr>
              <a:t>’</a:t>
            </a:r>
            <a:r>
              <a:rPr lang="en-US" altLang="ja-JP" sz="2800" dirty="0">
                <a:solidFill>
                  <a:schemeClr val="tx2"/>
                </a:solidFill>
              </a:rPr>
              <a:t>s certificate, get Bob’s public key</a:t>
            </a: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18F6ED6-01A5-0E45-82CA-E5937DA040AC}"/>
              </a:ext>
            </a:extLst>
          </p:cNvPr>
          <p:cNvGrpSpPr/>
          <p:nvPr/>
        </p:nvGrpSpPr>
        <p:grpSpPr>
          <a:xfrm>
            <a:off x="5042250" y="4300884"/>
            <a:ext cx="1571020" cy="993773"/>
            <a:chOff x="1914734" y="3458819"/>
            <a:chExt cx="1571020" cy="993773"/>
          </a:xfrm>
        </p:grpSpPr>
        <p:sp>
          <p:nvSpPr>
            <p:cNvPr id="92" name="Text Box 16">
              <a:extLst>
                <a:ext uri="{FF2B5EF4-FFF2-40B4-BE49-F238E27FC236}">
                  <a16:creationId xmlns:a16="http://schemas.microsoft.com/office/drawing/2014/main" id="{623C5444-33AE-A745-BE15-55AD9A0EE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570839"/>
              <a:ext cx="960437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cs typeface="Arial" charset="0"/>
                </a:rPr>
                <a:t>CA’s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cs typeface="Arial" charset="0"/>
                </a:rPr>
                <a:t>public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cs typeface="Arial" charset="0"/>
                </a:rPr>
                <a:t>key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cs typeface="Arial" charset="0"/>
                </a:rPr>
                <a:t> </a:t>
              </a:r>
            </a:p>
          </p:txBody>
        </p:sp>
        <p:pic>
          <p:nvPicPr>
            <p:cNvPr id="93" name="Picture 17" descr="BS00768_[1]">
              <a:extLst>
                <a:ext uri="{FF2B5EF4-FFF2-40B4-BE49-F238E27FC236}">
                  <a16:creationId xmlns:a16="http://schemas.microsoft.com/office/drawing/2014/main" id="{D7837F94-C73E-4F4B-9E5D-BA3F3F58A1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79381" y="3638551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4" name="Group 18">
              <a:extLst>
                <a:ext uri="{FF2B5EF4-FFF2-40B4-BE49-F238E27FC236}">
                  <a16:creationId xmlns:a16="http://schemas.microsoft.com/office/drawing/2014/main" id="{74911AEB-DF5A-1C40-B94B-9013E3477B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3914" y="3765205"/>
              <a:ext cx="731840" cy="687387"/>
              <a:chOff x="2979" y="2073"/>
              <a:chExt cx="461" cy="433"/>
            </a:xfrm>
          </p:grpSpPr>
          <p:grpSp>
            <p:nvGrpSpPr>
              <p:cNvPr id="96" name="Group 19">
                <a:extLst>
                  <a:ext uri="{FF2B5EF4-FFF2-40B4-BE49-F238E27FC236}">
                    <a16:creationId xmlns:a16="http://schemas.microsoft.com/office/drawing/2014/main" id="{4CA1F0FD-4828-2144-A75D-FDE3A86787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9" y="2144"/>
                <a:ext cx="461" cy="362"/>
                <a:chOff x="2979" y="2144"/>
                <a:chExt cx="461" cy="362"/>
              </a:xfrm>
            </p:grpSpPr>
            <p:sp>
              <p:nvSpPr>
                <p:cNvPr id="98" name="Text Box 20">
                  <a:extLst>
                    <a:ext uri="{FF2B5EF4-FFF2-40B4-BE49-F238E27FC236}">
                      <a16:creationId xmlns:a16="http://schemas.microsoft.com/office/drawing/2014/main" id="{B3D79FB7-1C2B-C94B-B437-7A8ECA4482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9" y="2144"/>
                  <a:ext cx="2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99" name="Text Box 21">
                  <a:extLst>
                    <a:ext uri="{FF2B5EF4-FFF2-40B4-BE49-F238E27FC236}">
                      <a16:creationId xmlns:a16="http://schemas.microsoft.com/office/drawing/2014/main" id="{E3966B90-5436-A04E-8C64-3707CB2188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22" y="2273"/>
                  <a:ext cx="31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CA</a:t>
                  </a:r>
                </a:p>
              </p:txBody>
            </p:sp>
          </p:grpSp>
          <p:sp>
            <p:nvSpPr>
              <p:cNvPr id="97" name="Text Box 22">
                <a:extLst>
                  <a:ext uri="{FF2B5EF4-FFF2-40B4-BE49-F238E27FC236}">
                    <a16:creationId xmlns:a16="http://schemas.microsoft.com/office/drawing/2014/main" id="{97AFB871-1EC4-CD44-A23A-77B6450390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1" y="2073"/>
                <a:ext cx="20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75A1564F-7EB2-0A4C-BE2B-C0FE1A5F9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0736" y="3458819"/>
              <a:ext cx="1577" cy="6350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1BF86D7-C3B3-2847-ACEE-C8C1FEB25E60}"/>
              </a:ext>
            </a:extLst>
          </p:cNvPr>
          <p:cNvGrpSpPr/>
          <p:nvPr/>
        </p:nvGrpSpPr>
        <p:grpSpPr>
          <a:xfrm>
            <a:off x="5521879" y="3212132"/>
            <a:ext cx="1196163" cy="955675"/>
            <a:chOff x="4296054" y="3224833"/>
            <a:chExt cx="1196163" cy="955675"/>
          </a:xfrm>
        </p:grpSpPr>
        <p:sp>
          <p:nvSpPr>
            <p:cNvPr id="101" name="Rectangle 14">
              <a:extLst>
                <a:ext uri="{FF2B5EF4-FFF2-40B4-BE49-F238E27FC236}">
                  <a16:creationId xmlns:a16="http://schemas.microsoft.com/office/drawing/2014/main" id="{73BE9E8D-6C46-A342-B10D-C6ECD8AED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054" y="3224833"/>
              <a:ext cx="1192213" cy="9556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2" name="Text Box 15">
              <a:extLst>
                <a:ext uri="{FF2B5EF4-FFF2-40B4-BE49-F238E27FC236}">
                  <a16:creationId xmlns:a16="http://schemas.microsoft.com/office/drawing/2014/main" id="{669CFD21-9EEE-4149-A26A-FB28FA2D2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719" y="3295856"/>
              <a:ext cx="1162498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digital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signature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(decrypt)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0504F19-7FCB-A149-8908-2F307F1C15D6}"/>
              </a:ext>
            </a:extLst>
          </p:cNvPr>
          <p:cNvCxnSpPr/>
          <p:nvPr/>
        </p:nvCxnSpPr>
        <p:spPr>
          <a:xfrm>
            <a:off x="3949148" y="3697357"/>
            <a:ext cx="14974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339D3AD-1952-B248-B66E-C59F9B8324E8}"/>
              </a:ext>
            </a:extLst>
          </p:cNvPr>
          <p:cNvCxnSpPr/>
          <p:nvPr/>
        </p:nvCxnSpPr>
        <p:spPr>
          <a:xfrm>
            <a:off x="6778487" y="3690731"/>
            <a:ext cx="14974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6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Advantages of asymmetric or public key cryptography </a:t>
            </a:r>
          </a:p>
          <a:p>
            <a:pPr lvl="1"/>
            <a:r>
              <a:rPr lang="en-GB" sz="2800" dirty="0"/>
              <a:t>Two keys required (public and private)</a:t>
            </a:r>
          </a:p>
          <a:p>
            <a:pPr lvl="1"/>
            <a:r>
              <a:rPr lang="en-GB" sz="2800" dirty="0"/>
              <a:t>Keys are more convenient to share among parties </a:t>
            </a:r>
          </a:p>
          <a:p>
            <a:pPr lvl="1"/>
            <a:r>
              <a:rPr lang="en-GB" sz="2800" dirty="0"/>
              <a:t>Easy to manage the keys </a:t>
            </a:r>
          </a:p>
          <a:p>
            <a:pPr lvl="1"/>
            <a:r>
              <a:rPr lang="en-GB" sz="2800" dirty="0"/>
              <a:t>Can use for generating digital signature (to achieve non-repudiation) </a:t>
            </a:r>
          </a:p>
          <a:p>
            <a:pPr lvl="1"/>
            <a:r>
              <a:rPr lang="en-GB" sz="2800" dirty="0"/>
              <a:t>Provide better security </a:t>
            </a:r>
          </a:p>
          <a:p>
            <a:r>
              <a:rPr lang="en-GB" dirty="0"/>
              <a:t>But asymmetric cryptography has also some limitations </a:t>
            </a:r>
          </a:p>
          <a:p>
            <a:pPr lvl="1"/>
            <a:r>
              <a:rPr lang="en-GB" sz="2800" dirty="0"/>
              <a:t>Slower and requires more CPU power </a:t>
            </a:r>
          </a:p>
          <a:p>
            <a:pPr lvl="1"/>
            <a:r>
              <a:rPr lang="en-GB" sz="2800" dirty="0"/>
              <a:t>Huge issues if private key is exposed </a:t>
            </a:r>
          </a:p>
          <a:p>
            <a:pPr lvl="1"/>
            <a:r>
              <a:rPr lang="en-GB" sz="2800" dirty="0"/>
              <a:t>Man-in-the-Middle and Brute-force attack are possible</a:t>
            </a:r>
          </a:p>
          <a:p>
            <a:pPr lvl="1"/>
            <a:r>
              <a:rPr lang="en-GB" sz="2800" dirty="0"/>
              <a:t>Decryption is not possible if a private key is lost 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Public key cryptosystem (advantage/limitations)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2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Chapter 1: summary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677332" y="1325518"/>
            <a:ext cx="6189609" cy="5219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en-US" sz="32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We’ve covered a “</a:t>
            </a:r>
            <a:r>
              <a:rPr lang="en-US" altLang="ja-JP" sz="32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ton” of material!</a:t>
            </a:r>
          </a:p>
          <a:p>
            <a:pPr marL="473075" indent="-355600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Internet overview</a:t>
            </a:r>
          </a:p>
          <a:p>
            <a:pPr marL="473075" indent="-355600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what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s a protocol?</a:t>
            </a:r>
          </a:p>
          <a:p>
            <a:pPr marL="473075" indent="-355600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network edge, access network, core</a:t>
            </a:r>
          </a:p>
          <a:p>
            <a:pPr marL="682625" lvl="1" indent="-225425">
              <a:lnSpc>
                <a:spcPct val="80000"/>
              </a:lnSpc>
            </a:pPr>
            <a:r>
              <a:rPr lang="en-US" altLang="en-US" sz="2800" dirty="0">
                <a:ea typeface="Arial" panose="020B0604020202020204" pitchFamily="34" charset="0"/>
              </a:rPr>
              <a:t>packet-switching versus circuit-switching</a:t>
            </a:r>
          </a:p>
          <a:p>
            <a:pPr marL="682625" lvl="1" indent="-225425">
              <a:lnSpc>
                <a:spcPct val="80000"/>
              </a:lnSpc>
            </a:pPr>
            <a:r>
              <a:rPr lang="en-US" altLang="en-US" sz="2800" dirty="0">
                <a:ea typeface="Arial" panose="020B0604020202020204" pitchFamily="34" charset="0"/>
              </a:rPr>
              <a:t>Internet structure</a:t>
            </a:r>
          </a:p>
          <a:p>
            <a:pPr marL="473075" indent="-406400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performance: loss, delay, throughput</a:t>
            </a:r>
          </a:p>
          <a:p>
            <a:pPr marL="473075" indent="-406400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layering, service models</a:t>
            </a:r>
          </a:p>
          <a:p>
            <a:pPr marL="473075" indent="-406400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security</a:t>
            </a:r>
          </a:p>
          <a:p>
            <a:pPr marL="473075" indent="-406400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history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3515DDB-81B8-9745-A3D6-9EFD3E80B128}"/>
              </a:ext>
            </a:extLst>
          </p:cNvPr>
          <p:cNvSpPr txBox="1">
            <a:spLocks noChangeArrowheads="1"/>
          </p:cNvSpPr>
          <p:nvPr/>
        </p:nvSpPr>
        <p:spPr>
          <a:xfrm>
            <a:off x="7616592" y="2335167"/>
            <a:ext cx="3724275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32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You now have: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</a:p>
          <a:p>
            <a:pPr marL="473075" indent="-355600"/>
            <a:r>
              <a:rPr lang="en-US" altLang="en-US" sz="3200" dirty="0">
                <a:ea typeface="ＭＳ Ｐゴシック" panose="020B0600070205080204" pitchFamily="34" charset="-128"/>
              </a:rPr>
              <a:t>context, overview, vocabulary,  “</a:t>
            </a:r>
            <a:r>
              <a:rPr lang="en-US" altLang="ja-JP" sz="3200" dirty="0">
                <a:ea typeface="ＭＳ Ｐゴシック" panose="020B0600070205080204" pitchFamily="34" charset="-128"/>
              </a:rPr>
              <a:t>feel” of networking</a:t>
            </a:r>
          </a:p>
          <a:p>
            <a:pPr marL="473075" indent="-355600"/>
            <a:r>
              <a:rPr lang="en-US" altLang="en-US" sz="3200" dirty="0">
                <a:ea typeface="ＭＳ Ｐゴシック" panose="020B0600070205080204" pitchFamily="34" charset="-128"/>
              </a:rPr>
              <a:t>more depth, detail, 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and fun </a:t>
            </a:r>
            <a:r>
              <a:rPr lang="en-US" altLang="en-US" sz="3200" dirty="0">
                <a:ea typeface="ＭＳ Ｐゴシック" panose="020B0600070205080204" pitchFamily="34" charset="-128"/>
              </a:rPr>
              <a:t>to follow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!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301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13CC6-FE94-4B33-9AEA-F01443D709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A8080-423F-4EF2-8325-F756662D597C}" type="slidenum">
              <a:rPr kumimoji="0" lang="de-AT" sz="675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de-AT" sz="675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A3599-2464-4683-BB6A-B753CD4CE2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61934" y="138666"/>
            <a:ext cx="6255069" cy="562262"/>
          </a:xfrm>
        </p:spPr>
        <p:txBody>
          <a:bodyPr>
            <a:noAutofit/>
          </a:bodyPr>
          <a:lstStyle/>
          <a:p>
            <a:endParaRPr lang="en-GB" sz="4050" dirty="0">
              <a:solidFill>
                <a:srgbClr val="002060"/>
              </a:solidFill>
            </a:endParaRPr>
          </a:p>
          <a:p>
            <a:r>
              <a:rPr lang="en-GB" sz="6000" u="sng" dirty="0">
                <a:solidFill>
                  <a:srgbClr val="002060"/>
                </a:solidFill>
              </a:rPr>
              <a:t>Thank You </a:t>
            </a:r>
            <a:r>
              <a:rPr lang="en-GB" sz="6000" u="sng" dirty="0" smtClean="0">
                <a:solidFill>
                  <a:srgbClr val="002060"/>
                </a:solidFill>
              </a:rPr>
              <a:t>All</a:t>
            </a:r>
            <a:endParaRPr lang="en-GB" sz="6000" u="sng" dirty="0">
              <a:solidFill>
                <a:srgbClr val="002060"/>
              </a:solidFill>
            </a:endParaRPr>
          </a:p>
          <a:p>
            <a:endParaRPr lang="en-GB" sz="4050" dirty="0">
              <a:solidFill>
                <a:srgbClr val="002060"/>
              </a:solidFill>
            </a:endParaRPr>
          </a:p>
          <a:p>
            <a:r>
              <a:rPr lang="en-GB" sz="9600" dirty="0" smtClean="0">
                <a:solidFill>
                  <a:srgbClr val="002060"/>
                </a:solidFill>
                <a:sym typeface="Wingdings" panose="05000000000000000000" pitchFamily="2" charset="2"/>
              </a:rPr>
              <a:t></a:t>
            </a:r>
            <a:endParaRPr lang="en-GB" sz="88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r>
              <a:rPr lang="en-GB" sz="96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81A3CA-6F5F-48F1-9334-E874BA214332}"/>
              </a:ext>
            </a:extLst>
          </p:cNvPr>
          <p:cNvSpPr/>
          <p:nvPr/>
        </p:nvSpPr>
        <p:spPr>
          <a:xfrm>
            <a:off x="5048436" y="964945"/>
            <a:ext cx="2320461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?</a:t>
            </a:r>
            <a:endParaRPr kumimoji="0" lang="en-GB" sz="34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BC608-9CBB-4275-B191-ACB5BD64857F}"/>
              </a:ext>
            </a:extLst>
          </p:cNvPr>
          <p:cNvSpPr txBox="1"/>
          <p:nvPr/>
        </p:nvSpPr>
        <p:spPr>
          <a:xfrm>
            <a:off x="566333" y="6117205"/>
            <a:ext cx="109912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 i="1" u="sng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A note on the origin of these </a:t>
            </a:r>
            <a:r>
              <a:rPr lang="en-US" altLang="en-US" sz="1400" b="1" i="1" u="sng" dirty="0" err="1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ppt</a:t>
            </a:r>
            <a:r>
              <a:rPr lang="en-US" altLang="en-US" sz="1400" b="1" i="1" u="sng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 slides:</a:t>
            </a:r>
            <a:endParaRPr lang="en-US" altLang="ja-JP" sz="1400" b="1" i="1" u="sng" dirty="0">
              <a:solidFill>
                <a:srgbClr val="0000A3"/>
              </a:solidFill>
              <a:ea typeface="ＭＳ Ｐゴシック" panose="020B0600070205080204" pitchFamily="34" charset="-128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altLang="en-US" sz="1400" dirty="0"/>
              <a:t> </a:t>
            </a:r>
            <a:r>
              <a:rPr lang="en-US" altLang="en-US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All material copyright 1996-2020 J.F Kurose and K.W. Ross, All Rights Reserved</a:t>
            </a:r>
          </a:p>
          <a:p>
            <a:pPr>
              <a:spcBef>
                <a:spcPct val="0"/>
              </a:spcBef>
            </a:pPr>
            <a:r>
              <a:rPr lang="en-US" altLang="ja-JP" sz="1400" i="1" dirty="0" smtClean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These </a:t>
            </a:r>
            <a:r>
              <a:rPr lang="en-US" altLang="ja-JP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slides </a:t>
            </a:r>
            <a:r>
              <a:rPr lang="fr-FR" altLang="ja-JP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are </a:t>
            </a:r>
            <a:r>
              <a:rPr lang="en-US" altLang="ja-JP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freely provided by the book authors and it represents a lot of work on their part. We would like to thank </a:t>
            </a:r>
            <a:r>
              <a:rPr lang="en-US" altLang="en-US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 J.F Kurose and K.W. Ross</a:t>
            </a:r>
            <a:r>
              <a:rPr lang="en-US" altLang="en-US" sz="1400" i="1" dirty="0" smtClean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.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E4B911A-EB88-4B33-B4F1-A750A284DB4B}"/>
              </a:ext>
            </a:extLst>
          </p:cNvPr>
          <p:cNvSpPr/>
          <p:nvPr/>
        </p:nvSpPr>
        <p:spPr>
          <a:xfrm>
            <a:off x="5761609" y="4574689"/>
            <a:ext cx="600722" cy="576837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8" name="Picture 7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8FF33017-B1D4-1D43-9BC0-3EC96B262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440" y="2194950"/>
            <a:ext cx="2340864" cy="2926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63" y="2194950"/>
            <a:ext cx="2364274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7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1: roadmap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 fontScale="92500"/>
          </a:bodyPr>
          <a:lstStyle/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Internet?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protocol?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edge: hosts, access network, physical media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core: packet/circuit switching, internet structure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Performance: loss, delay, throughput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 layers, service models</a:t>
            </a:r>
          </a:p>
          <a:p>
            <a:pPr marL="403225" indent="-285750" eaLnBrk="1" hangingPunct="1">
              <a:spcBef>
                <a:spcPts val="800"/>
              </a:spcBef>
              <a:buClr>
                <a:srgbClr val="0000A8"/>
              </a:buClr>
            </a:pP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History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pic>
        <p:nvPicPr>
          <p:cNvPr id="7" name="Picture 6" descr="Kurose&amp;Ross 8th ed cover picture">
            <a:extLst>
              <a:ext uri="{FF2B5EF4-FFF2-40B4-BE49-F238E27FC236}">
                <a16:creationId xmlns:a16="http://schemas.microsoft.com/office/drawing/2014/main" id="{1AC63344-35EE-C544-A6A2-95622C903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1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panet2">
            <a:extLst>
              <a:ext uri="{FF2B5EF4-FFF2-40B4-BE49-F238E27FC236}">
                <a16:creationId xmlns:a16="http://schemas.microsoft.com/office/drawing/2014/main" id="{E7F81C40-077A-8344-A0DD-CCE7EDD75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58"/>
          <a:stretch>
            <a:fillRect/>
          </a:stretch>
        </p:blipFill>
        <p:spPr bwMode="auto">
          <a:xfrm>
            <a:off x="9282054" y="4269293"/>
            <a:ext cx="2443026" cy="237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Internet </a:t>
            </a:r>
            <a:r>
              <a:rPr lang="en-US" altLang="en-US" sz="4400" dirty="0" smtClean="0">
                <a:ea typeface="ＭＳ Ｐゴシック" panose="020B0600070205080204" pitchFamily="34" charset="-128"/>
              </a:rPr>
              <a:t>history: </a:t>
            </a:r>
            <a:r>
              <a:rPr lang="en-US" altLang="en-US" sz="44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Home work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774700" y="2095499"/>
            <a:ext cx="4978400" cy="4347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1961: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Kleinrock - queueing theory shows effectiveness of packet-switching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1964: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Baran - packet-switching in military nets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1967: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ARPAnet conceived by Advanced Research Projects Agency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1969: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first ARPAnet node operational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2B9E4F-B92F-C246-833A-CE5D8587A03B}"/>
              </a:ext>
            </a:extLst>
          </p:cNvPr>
          <p:cNvSpPr txBox="1">
            <a:spLocks noChangeArrowheads="1"/>
          </p:cNvSpPr>
          <p:nvPr/>
        </p:nvSpPr>
        <p:spPr>
          <a:xfrm>
            <a:off x="6146799" y="2087567"/>
            <a:ext cx="5578281" cy="434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1972: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523875" marR="0" lvl="1" indent="-2365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ARPAnet public demo</a:t>
            </a:r>
          </a:p>
          <a:p>
            <a:pPr marL="523875" marR="0" lvl="1" indent="-2365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NCP (Network Control Protocol) first host-host protocol </a:t>
            </a:r>
          </a:p>
          <a:p>
            <a:pPr marL="523875" marR="0" lvl="1" indent="-2365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first e-mail program</a:t>
            </a:r>
          </a:p>
          <a:p>
            <a:pPr marL="523875" marR="0" lvl="1" indent="-2365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ARPAnet has 15 nodes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9C0EBB-BEDB-6E47-9336-6C5042E6E6F8}"/>
              </a:ext>
            </a:extLst>
          </p:cNvPr>
          <p:cNvSpPr/>
          <p:nvPr/>
        </p:nvSpPr>
        <p:spPr>
          <a:xfrm>
            <a:off x="799867" y="1211969"/>
            <a:ext cx="75684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1961-1972: Early packet-switching principles</a:t>
            </a:r>
            <a:endParaRPr kumimoji="0" lang="en-US" altLang="en-US" sz="3200" b="0" i="0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63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Internet history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660400" y="2095499"/>
            <a:ext cx="5283200" cy="4347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1970: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ALOHAnet satellite network in Hawaii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1974: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Cerf and Kahn - architecture for interconnecting networks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1976: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Ethernet at Xerox PARC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late70’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s: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proprietary architectures: DECnet, SNA, XNA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1979: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ARPAnet has 200 nodes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9C0EBB-BEDB-6E47-9336-6C5042E6E6F8}"/>
              </a:ext>
            </a:extLst>
          </p:cNvPr>
          <p:cNvSpPr/>
          <p:nvPr/>
        </p:nvSpPr>
        <p:spPr>
          <a:xfrm>
            <a:off x="790785" y="1202606"/>
            <a:ext cx="100649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1972-1980: Internetworking, new and proprietary networks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B01480-39E3-A449-9BF1-26DFD957BB24}"/>
              </a:ext>
            </a:extLst>
          </p:cNvPr>
          <p:cNvGrpSpPr/>
          <p:nvPr/>
        </p:nvGrpSpPr>
        <p:grpSpPr>
          <a:xfrm>
            <a:off x="6851353" y="2147296"/>
            <a:ext cx="4978399" cy="4075895"/>
            <a:chOff x="6851353" y="2147296"/>
            <a:chExt cx="4978399" cy="4075895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608262C8-1FAC-0443-9A02-4D30DF80F9F4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879929" y="2320332"/>
              <a:ext cx="4735804" cy="390285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7475" marR="0" lvl="0" indent="1270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Cerf and Kahn’</a:t>
              </a: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 internetworking principles:</a:t>
              </a:r>
            </a:p>
            <a:p>
              <a:pPr marL="473075" marR="0" lvl="1" indent="-288925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Arial" panose="020B0604020202020204" pitchFamily="34" charset="0"/>
                  <a:cs typeface="+mn-cs"/>
                </a:rPr>
                <a:t>minimalism, autonomy - no internal changes required to interconnect networks</a:t>
              </a:r>
            </a:p>
            <a:p>
              <a:pPr marL="473075" marR="0" lvl="1" indent="-288925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Arial" panose="020B0604020202020204" pitchFamily="34" charset="0"/>
                  <a:cs typeface="+mn-cs"/>
                </a:rPr>
                <a:t>best-effort service model</a:t>
              </a:r>
            </a:p>
            <a:p>
              <a:pPr marL="473075" marR="0" lvl="1" indent="-288925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Arial" panose="020B0604020202020204" pitchFamily="34" charset="0"/>
                  <a:cs typeface="+mn-cs"/>
                </a:rPr>
                <a:t>stateless routing</a:t>
              </a:r>
            </a:p>
            <a:p>
              <a:pPr marL="473075" marR="0" lvl="1" indent="-288925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Arial" panose="020B0604020202020204" pitchFamily="34" charset="0"/>
                  <a:cs typeface="+mn-cs"/>
                </a:rPr>
                <a:t>decentralized control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define today’</a:t>
              </a: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 Internet architecture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21C6B9B7-113F-CF4E-B965-F2D14958F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1353" y="2147296"/>
              <a:ext cx="4978399" cy="4050304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D3DCC67-63F6-B945-AA9C-E5C8ADE95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5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Internet history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2095499"/>
            <a:ext cx="4978400" cy="4347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1983: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deployment of TCP/IP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1982: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smtp e-mail protocol defined 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1983: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DNS defined for name-to-IP-address translation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1985: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ftp protocol defined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1988: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TCP congestion control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2B9E4F-B92F-C246-833A-CE5D8587A03B}"/>
              </a:ext>
            </a:extLst>
          </p:cNvPr>
          <p:cNvSpPr txBox="1">
            <a:spLocks noChangeArrowheads="1"/>
          </p:cNvSpPr>
          <p:nvPr/>
        </p:nvSpPr>
        <p:spPr>
          <a:xfrm>
            <a:off x="6146799" y="2087567"/>
            <a:ext cx="5578281" cy="434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national networks: CSnet, BITnet, NSFnet, Minitel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100,000 hosts connected to confederation of networks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9C0EBB-BEDB-6E47-9336-6C5042E6E6F8}"/>
              </a:ext>
            </a:extLst>
          </p:cNvPr>
          <p:cNvSpPr/>
          <p:nvPr/>
        </p:nvSpPr>
        <p:spPr>
          <a:xfrm>
            <a:off x="762000" y="1212520"/>
            <a:ext cx="9133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1980-1990: new protocols, a proliferation of networks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43D9156-178D-FA4A-ACEB-4C58A8C32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98" y="3880533"/>
            <a:ext cx="3906331" cy="287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5251F43-145C-4745-8AAF-75529DC33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90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Internet history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787167" y="2079634"/>
            <a:ext cx="5578281" cy="4712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early 1990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s: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ARPAnet decommissioned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1991: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NSF lifts restrictions on commercial use of NSFnet (decommissioned, 1995)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early 1990s: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Web</a:t>
            </a:r>
          </a:p>
          <a:p>
            <a:pPr marL="569913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hypertext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[Bush 1945, Nelson 1960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s]</a:t>
            </a:r>
          </a:p>
          <a:p>
            <a:pPr marL="569913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HTML, HTTP: Berners-Lee</a:t>
            </a:r>
          </a:p>
          <a:p>
            <a:pPr marL="569913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1994: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Mosaic, later Netscape</a:t>
            </a:r>
          </a:p>
          <a:p>
            <a:pPr marL="569913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late 1990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s: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commercialization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the Web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2B9E4F-B92F-C246-833A-CE5D8587A03B}"/>
              </a:ext>
            </a:extLst>
          </p:cNvPr>
          <p:cNvSpPr txBox="1">
            <a:spLocks noChangeArrowheads="1"/>
          </p:cNvSpPr>
          <p:nvPr/>
        </p:nvSpPr>
        <p:spPr>
          <a:xfrm>
            <a:off x="6146799" y="2087567"/>
            <a:ext cx="5578281" cy="434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late 1990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– 2000s: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more killer apps: instant messaging, P2P file sharing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 security to forefront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est. 50 million host, 100 million+ users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backbone links running at Gbps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9C0EBB-BEDB-6E47-9336-6C5042E6E6F8}"/>
              </a:ext>
            </a:extLst>
          </p:cNvPr>
          <p:cNvSpPr/>
          <p:nvPr/>
        </p:nvSpPr>
        <p:spPr>
          <a:xfrm>
            <a:off x="740579" y="1215136"/>
            <a:ext cx="100589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1990, 2000s: commercialization, the Web, new applications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72142-082B-F24A-8C5A-2A184D6D9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05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Bad guys: denial of service</a:t>
            </a:r>
          </a:p>
        </p:txBody>
      </p:sp>
      <p:grpSp>
        <p:nvGrpSpPr>
          <p:cNvPr id="5" name="Group 131">
            <a:extLst>
              <a:ext uri="{FF2B5EF4-FFF2-40B4-BE49-F238E27FC236}">
                <a16:creationId xmlns:a16="http://schemas.microsoft.com/office/drawing/2014/main" id="{5671BF31-8345-4A47-A6EE-F59651ABF1C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546011" y="3759781"/>
            <a:ext cx="735012" cy="681037"/>
            <a:chOff x="-44" y="1473"/>
            <a:chExt cx="981" cy="1105"/>
          </a:xfrm>
        </p:grpSpPr>
        <p:pic>
          <p:nvPicPr>
            <p:cNvPr id="7" name="Picture 132" descr="desktop_computer_stylized_medium">
              <a:extLst>
                <a:ext uri="{FF2B5EF4-FFF2-40B4-BE49-F238E27FC236}">
                  <a16:creationId xmlns:a16="http://schemas.microsoft.com/office/drawing/2014/main" id="{CF849B20-A34D-E044-9DF7-A03B28E734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Freeform 133">
              <a:extLst>
                <a:ext uri="{FF2B5EF4-FFF2-40B4-BE49-F238E27FC236}">
                  <a16:creationId xmlns:a16="http://schemas.microsoft.com/office/drawing/2014/main" id="{F87F7675-3615-BE4C-BECA-BC2EB60FEB9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Group 186">
            <a:extLst>
              <a:ext uri="{FF2B5EF4-FFF2-40B4-BE49-F238E27FC236}">
                <a16:creationId xmlns:a16="http://schemas.microsoft.com/office/drawing/2014/main" id="{A485E3ED-561D-B445-816D-36AEBD4DCE66}"/>
              </a:ext>
            </a:extLst>
          </p:cNvPr>
          <p:cNvGrpSpPr>
            <a:grpSpLocks/>
          </p:cNvGrpSpPr>
          <p:nvPr/>
        </p:nvGrpSpPr>
        <p:grpSpPr bwMode="auto">
          <a:xfrm>
            <a:off x="8087348" y="4002668"/>
            <a:ext cx="831850" cy="1260475"/>
            <a:chOff x="5069" y="1396"/>
            <a:chExt cx="524" cy="794"/>
          </a:xfrm>
        </p:grpSpPr>
        <p:sp>
          <p:nvSpPr>
            <p:cNvPr id="10" name="Text Box 21">
              <a:extLst>
                <a:ext uri="{FF2B5EF4-FFF2-40B4-BE49-F238E27FC236}">
                  <a16:creationId xmlns:a16="http://schemas.microsoft.com/office/drawing/2014/main" id="{252895BB-2B09-1C42-9FBA-A9EA9F582D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9" y="1940"/>
              <a:ext cx="5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target</a:t>
              </a:r>
            </a:p>
          </p:txBody>
        </p:sp>
        <p:grpSp>
          <p:nvGrpSpPr>
            <p:cNvPr id="11" name="Group 153">
              <a:extLst>
                <a:ext uri="{FF2B5EF4-FFF2-40B4-BE49-F238E27FC236}">
                  <a16:creationId xmlns:a16="http://schemas.microsoft.com/office/drawing/2014/main" id="{2102AA82-D8E7-4149-9FC5-0E55B96871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0" y="1396"/>
              <a:ext cx="258" cy="574"/>
              <a:chOff x="4140" y="429"/>
              <a:chExt cx="1425" cy="2396"/>
            </a:xfrm>
          </p:grpSpPr>
          <p:sp>
            <p:nvSpPr>
              <p:cNvPr id="12" name="Freeform 154">
                <a:extLst>
                  <a:ext uri="{FF2B5EF4-FFF2-40B4-BE49-F238E27FC236}">
                    <a16:creationId xmlns:a16="http://schemas.microsoft.com/office/drawing/2014/main" id="{4ABA3590-788E-A640-8340-D6788D8A7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Rectangle 155">
                <a:extLst>
                  <a:ext uri="{FF2B5EF4-FFF2-40B4-BE49-F238E27FC236}">
                    <a16:creationId xmlns:a16="http://schemas.microsoft.com/office/drawing/2014/main" id="{BA5EDD97-668D-144C-8C2C-961823730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9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" name="Freeform 156">
                <a:extLst>
                  <a:ext uri="{FF2B5EF4-FFF2-40B4-BE49-F238E27FC236}">
                    <a16:creationId xmlns:a16="http://schemas.microsoft.com/office/drawing/2014/main" id="{2D62D25E-0524-B641-AAD0-241CA458D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 157">
                <a:extLst>
                  <a:ext uri="{FF2B5EF4-FFF2-40B4-BE49-F238E27FC236}">
                    <a16:creationId xmlns:a16="http://schemas.microsoft.com/office/drawing/2014/main" id="{2A48AA36-9069-1545-BFAF-1DE1C7CB8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8">
                <a:extLst>
                  <a:ext uri="{FF2B5EF4-FFF2-40B4-BE49-F238E27FC236}">
                    <a16:creationId xmlns:a16="http://schemas.microsoft.com/office/drawing/2014/main" id="{C46736B1-4F91-F541-8A78-57B6CCE47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2" y="692"/>
                <a:ext cx="597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8" name="Group 159">
                <a:extLst>
                  <a:ext uri="{FF2B5EF4-FFF2-40B4-BE49-F238E27FC236}">
                    <a16:creationId xmlns:a16="http://schemas.microsoft.com/office/drawing/2014/main" id="{58A0138B-7FFC-CD44-9B9E-6FB82DDE21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" name="AutoShape 160">
                  <a:extLst>
                    <a:ext uri="{FF2B5EF4-FFF2-40B4-BE49-F238E27FC236}">
                      <a16:creationId xmlns:a16="http://schemas.microsoft.com/office/drawing/2014/main" id="{A5FEEE84-EB21-BF47-A4F6-1E0F680B83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4" name="AutoShape 161">
                  <a:extLst>
                    <a:ext uri="{FF2B5EF4-FFF2-40B4-BE49-F238E27FC236}">
                      <a16:creationId xmlns:a16="http://schemas.microsoft.com/office/drawing/2014/main" id="{C8123062-722F-A642-9F03-DDE66E9B51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3"/>
                  <a:ext cx="689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9" name="Rectangle 162">
                <a:extLst>
                  <a:ext uri="{FF2B5EF4-FFF2-40B4-BE49-F238E27FC236}">
                    <a16:creationId xmlns:a16="http://schemas.microsoft.com/office/drawing/2014/main" id="{C9020AB0-B17D-CB4F-A9B5-99244FB36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8"/>
                <a:ext cx="597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0" name="Group 163">
                <a:extLst>
                  <a:ext uri="{FF2B5EF4-FFF2-40B4-BE49-F238E27FC236}">
                    <a16:creationId xmlns:a16="http://schemas.microsoft.com/office/drawing/2014/main" id="{CE1259C3-A2E3-0149-B586-E73AACF0B1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1" name="AutoShape 164">
                  <a:extLst>
                    <a:ext uri="{FF2B5EF4-FFF2-40B4-BE49-F238E27FC236}">
                      <a16:creationId xmlns:a16="http://schemas.microsoft.com/office/drawing/2014/main" id="{D86524F2-6B03-3146-93C7-EA6450B7CC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6"/>
                  <a:ext cx="724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2" name="AutoShape 165">
                  <a:extLst>
                    <a:ext uri="{FF2B5EF4-FFF2-40B4-BE49-F238E27FC236}">
                      <a16:creationId xmlns:a16="http://schemas.microsoft.com/office/drawing/2014/main" id="{6476B1C6-56E6-5B4A-8EB5-AE9CB1666D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4"/>
                  <a:ext cx="689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1" name="Rectangle 166">
                <a:extLst>
                  <a:ext uri="{FF2B5EF4-FFF2-40B4-BE49-F238E27FC236}">
                    <a16:creationId xmlns:a16="http://schemas.microsoft.com/office/drawing/2014/main" id="{19AC0D5F-2746-3944-A6FE-00A27A7A8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60"/>
                <a:ext cx="597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" name="Rectangle 167">
                <a:extLst>
                  <a:ext uri="{FF2B5EF4-FFF2-40B4-BE49-F238E27FC236}">
                    <a16:creationId xmlns:a16="http://schemas.microsoft.com/office/drawing/2014/main" id="{51C0D0C0-5DDE-2749-8E54-4F5D8BBCC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6"/>
                <a:ext cx="597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3" name="Group 168">
                <a:extLst>
                  <a:ext uri="{FF2B5EF4-FFF2-40B4-BE49-F238E27FC236}">
                    <a16:creationId xmlns:a16="http://schemas.microsoft.com/office/drawing/2014/main" id="{2835C54C-E01E-FF41-8541-1761149C6D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9" name="AutoShape 169">
                  <a:extLst>
                    <a:ext uri="{FF2B5EF4-FFF2-40B4-BE49-F238E27FC236}">
                      <a16:creationId xmlns:a16="http://schemas.microsoft.com/office/drawing/2014/main" id="{C174DDB7-5793-FE4E-9850-1A7EE0976B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0" name="AutoShape 170">
                  <a:extLst>
                    <a:ext uri="{FF2B5EF4-FFF2-40B4-BE49-F238E27FC236}">
                      <a16:creationId xmlns:a16="http://schemas.microsoft.com/office/drawing/2014/main" id="{CD6C8529-D6B3-AB49-AAC4-D6272A0472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4" name="Freeform 171">
                <a:extLst>
                  <a:ext uri="{FF2B5EF4-FFF2-40B4-BE49-F238E27FC236}">
                    <a16:creationId xmlns:a16="http://schemas.microsoft.com/office/drawing/2014/main" id="{2368CE90-8A8A-B34E-A754-54A2CDC4DF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" name="Group 172">
                <a:extLst>
                  <a:ext uri="{FF2B5EF4-FFF2-40B4-BE49-F238E27FC236}">
                    <a16:creationId xmlns:a16="http://schemas.microsoft.com/office/drawing/2014/main" id="{6BEBC90B-C3CE-7D4B-BA74-8D2E9FB586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7" name="AutoShape 173">
                  <a:extLst>
                    <a:ext uri="{FF2B5EF4-FFF2-40B4-BE49-F238E27FC236}">
                      <a16:creationId xmlns:a16="http://schemas.microsoft.com/office/drawing/2014/main" id="{AC94CA82-E128-0744-B46F-E756D9305C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" name="AutoShape 174">
                  <a:extLst>
                    <a:ext uri="{FF2B5EF4-FFF2-40B4-BE49-F238E27FC236}">
                      <a16:creationId xmlns:a16="http://schemas.microsoft.com/office/drawing/2014/main" id="{708F3622-CE87-8044-8A8E-FF1DDA451E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4"/>
                  <a:ext cx="695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6" name="Rectangle 175">
                <a:extLst>
                  <a:ext uri="{FF2B5EF4-FFF2-40B4-BE49-F238E27FC236}">
                    <a16:creationId xmlns:a16="http://schemas.microsoft.com/office/drawing/2014/main" id="{3FE17BF0-39BE-F44D-9554-2D4B846E4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6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" name="Freeform 176">
                <a:extLst>
                  <a:ext uri="{FF2B5EF4-FFF2-40B4-BE49-F238E27FC236}">
                    <a16:creationId xmlns:a16="http://schemas.microsoft.com/office/drawing/2014/main" id="{633D9845-5E25-474E-8BF7-FC1F0BD4C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Freeform 177">
                <a:extLst>
                  <a:ext uri="{FF2B5EF4-FFF2-40B4-BE49-F238E27FC236}">
                    <a16:creationId xmlns:a16="http://schemas.microsoft.com/office/drawing/2014/main" id="{78C34C93-2320-564F-ADFD-350C3AD55F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Oval 178">
                <a:extLst>
                  <a:ext uri="{FF2B5EF4-FFF2-40B4-BE49-F238E27FC236}">
                    <a16:creationId xmlns:a16="http://schemas.microsoft.com/office/drawing/2014/main" id="{5424D659-B05B-BA43-836D-2FA5040B7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2"/>
                <a:ext cx="50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" name="Freeform 179">
                <a:extLst>
                  <a:ext uri="{FF2B5EF4-FFF2-40B4-BE49-F238E27FC236}">
                    <a16:creationId xmlns:a16="http://schemas.microsoft.com/office/drawing/2014/main" id="{901B4BB8-C637-AE40-85D1-E590B5A63D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AutoShape 180">
                <a:extLst>
                  <a:ext uri="{FF2B5EF4-FFF2-40B4-BE49-F238E27FC236}">
                    <a16:creationId xmlns:a16="http://schemas.microsoft.com/office/drawing/2014/main" id="{751300FB-CBCE-FB4E-84C9-1F4169450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9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" name="AutoShape 181">
                <a:extLst>
                  <a:ext uri="{FF2B5EF4-FFF2-40B4-BE49-F238E27FC236}">
                    <a16:creationId xmlns:a16="http://schemas.microsoft.com/office/drawing/2014/main" id="{14F80730-26F5-7849-BE0D-295114CEF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2712"/>
                <a:ext cx="1072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" name="Oval 182">
                <a:extLst>
                  <a:ext uri="{FF2B5EF4-FFF2-40B4-BE49-F238E27FC236}">
                    <a16:creationId xmlns:a16="http://schemas.microsoft.com/office/drawing/2014/main" id="{754B8C0E-A673-B848-BF9B-96DC9D861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3"/>
                <a:ext cx="160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" name="Oval 183">
                <a:extLst>
                  <a:ext uri="{FF2B5EF4-FFF2-40B4-BE49-F238E27FC236}">
                    <a16:creationId xmlns:a16="http://schemas.microsoft.com/office/drawing/2014/main" id="{0850A2C2-5BDF-8644-B742-A1CE7E134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" y="2383"/>
                <a:ext cx="160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" name="Oval 184">
                <a:extLst>
                  <a:ext uri="{FF2B5EF4-FFF2-40B4-BE49-F238E27FC236}">
                    <a16:creationId xmlns:a16="http://schemas.microsoft.com/office/drawing/2014/main" id="{542B7A1C-5166-F14C-99EB-9D369CD71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5" y="2383"/>
                <a:ext cx="155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" name="Rectangle 185">
                <a:extLst>
                  <a:ext uri="{FF2B5EF4-FFF2-40B4-BE49-F238E27FC236}">
                    <a16:creationId xmlns:a16="http://schemas.microsoft.com/office/drawing/2014/main" id="{96E57170-1D21-3041-80C5-BCD5BCFE0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6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45" name="Rectangle 3">
            <a:extLst>
              <a:ext uri="{FF2B5EF4-FFF2-40B4-BE49-F238E27FC236}">
                <a16:creationId xmlns:a16="http://schemas.microsoft.com/office/drawing/2014/main" id="{B003BE48-58DC-5A4B-9250-A838A7C7044A}"/>
              </a:ext>
            </a:extLst>
          </p:cNvPr>
          <p:cNvSpPr txBox="1">
            <a:spLocks noChangeArrowheads="1"/>
          </p:cNvSpPr>
          <p:nvPr/>
        </p:nvSpPr>
        <p:spPr>
          <a:xfrm>
            <a:off x="727345" y="1393213"/>
            <a:ext cx="9863871" cy="152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Denial of Service (DoS):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attackers make resources (server, bandwidth) unavailable to legitimate traffic by overwhelming resource with bogus traffic</a:t>
            </a: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CEF91AB4-C999-A54F-97F0-0D764C08F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658" y="3116853"/>
            <a:ext cx="411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D7D31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1.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select target</a:t>
            </a:r>
          </a:p>
        </p:txBody>
      </p:sp>
      <p:sp>
        <p:nvSpPr>
          <p:cNvPr id="47" name="Rectangle 5">
            <a:extLst>
              <a:ext uri="{FF2B5EF4-FFF2-40B4-BE49-F238E27FC236}">
                <a16:creationId xmlns:a16="http://schemas.microsoft.com/office/drawing/2014/main" id="{075D78BA-F2C2-D04E-8588-A73192FF0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645" y="3635965"/>
            <a:ext cx="37957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D7D31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2.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break into hosts around the network (see botnet)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D7D31"/>
              </a:buClr>
              <a:buSzPct val="85000"/>
              <a:buFont typeface="ZapfDingbats" charset="2"/>
              <a:buAutoNum type="arabicPeriod" startAt="2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Rectangle 6">
            <a:extLst>
              <a:ext uri="{FF2B5EF4-FFF2-40B4-BE49-F238E27FC236}">
                <a16:creationId xmlns:a16="http://schemas.microsoft.com/office/drawing/2014/main" id="{9860933B-2B16-1242-A6CB-2A2E5DF5B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360" y="4894191"/>
            <a:ext cx="4114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D7D31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3.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send packets to target from compromised hosts</a:t>
            </a:r>
          </a:p>
        </p:txBody>
      </p:sp>
      <p:grpSp>
        <p:nvGrpSpPr>
          <p:cNvPr id="49" name="Group 152">
            <a:extLst>
              <a:ext uri="{FF2B5EF4-FFF2-40B4-BE49-F238E27FC236}">
                <a16:creationId xmlns:a16="http://schemas.microsoft.com/office/drawing/2014/main" id="{34BB1FB3-F797-CE40-A303-F67D5EA0D714}"/>
              </a:ext>
            </a:extLst>
          </p:cNvPr>
          <p:cNvGrpSpPr>
            <a:grpSpLocks/>
          </p:cNvGrpSpPr>
          <p:nvPr/>
        </p:nvGrpSpPr>
        <p:grpSpPr bwMode="auto">
          <a:xfrm>
            <a:off x="6876086" y="3297818"/>
            <a:ext cx="2720975" cy="2674938"/>
            <a:chOff x="-262" y="2555"/>
            <a:chExt cx="1714" cy="1685"/>
          </a:xfrm>
        </p:grpSpPr>
        <p:sp>
          <p:nvSpPr>
            <p:cNvPr id="50" name="Line 63">
              <a:extLst>
                <a:ext uri="{FF2B5EF4-FFF2-40B4-BE49-F238E27FC236}">
                  <a16:creationId xmlns:a16="http://schemas.microsoft.com/office/drawing/2014/main" id="{240D789E-07A8-4A47-8526-9F3894E157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" y="3261"/>
              <a:ext cx="436" cy="16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Line 64">
              <a:extLst>
                <a:ext uri="{FF2B5EF4-FFF2-40B4-BE49-F238E27FC236}">
                  <a16:creationId xmlns:a16="http://schemas.microsoft.com/office/drawing/2014/main" id="{8EA69BDD-6834-BA4E-8A9A-CDD3D334EE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" y="3470"/>
              <a:ext cx="226" cy="3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Line 65">
              <a:extLst>
                <a:ext uri="{FF2B5EF4-FFF2-40B4-BE49-F238E27FC236}">
                  <a16:creationId xmlns:a16="http://schemas.microsoft.com/office/drawing/2014/main" id="{6F7FFC2D-076E-9641-9969-CA6045CBAF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57" y="3410"/>
              <a:ext cx="595" cy="45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Line 66">
              <a:extLst>
                <a:ext uri="{FF2B5EF4-FFF2-40B4-BE49-F238E27FC236}">
                  <a16:creationId xmlns:a16="http://schemas.microsoft.com/office/drawing/2014/main" id="{411EA141-EA1B-9249-AC8C-AEFF840A4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" y="2555"/>
              <a:ext cx="16" cy="46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Line 67">
              <a:extLst>
                <a:ext uri="{FF2B5EF4-FFF2-40B4-BE49-F238E27FC236}">
                  <a16:creationId xmlns:a16="http://schemas.microsoft.com/office/drawing/2014/main" id="{2980C73E-B307-9347-B762-286D7DB5F9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9" y="3011"/>
              <a:ext cx="473" cy="18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Line 68">
              <a:extLst>
                <a:ext uri="{FF2B5EF4-FFF2-40B4-BE49-F238E27FC236}">
                  <a16:creationId xmlns:a16="http://schemas.microsoft.com/office/drawing/2014/main" id="{671BC8F5-6316-CD48-97A2-C38DE07E4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62" y="3083"/>
              <a:ext cx="879" cy="11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Line 69">
              <a:extLst>
                <a:ext uri="{FF2B5EF4-FFF2-40B4-BE49-F238E27FC236}">
                  <a16:creationId xmlns:a16="http://schemas.microsoft.com/office/drawing/2014/main" id="{8B7BCBEF-584C-F74E-80E0-8BC296AF69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1" y="3362"/>
              <a:ext cx="800" cy="64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Line 70">
              <a:extLst>
                <a:ext uri="{FF2B5EF4-FFF2-40B4-BE49-F238E27FC236}">
                  <a16:creationId xmlns:a16="http://schemas.microsoft.com/office/drawing/2014/main" id="{673660B3-2563-1141-BC2A-1820CBC952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2" y="2623"/>
              <a:ext cx="352" cy="39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Line 71">
              <a:extLst>
                <a:ext uri="{FF2B5EF4-FFF2-40B4-BE49-F238E27FC236}">
                  <a16:creationId xmlns:a16="http://schemas.microsoft.com/office/drawing/2014/main" id="{2AE70CDA-56D3-054F-9B05-C53E40B7AB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" y="3582"/>
              <a:ext cx="198" cy="65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Line 72">
              <a:extLst>
                <a:ext uri="{FF2B5EF4-FFF2-40B4-BE49-F238E27FC236}">
                  <a16:creationId xmlns:a16="http://schemas.microsoft.com/office/drawing/2014/main" id="{D3EB0842-476A-254E-83F2-76A01FFE7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" y="2738"/>
              <a:ext cx="416" cy="25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0" name="Group 113">
            <a:extLst>
              <a:ext uri="{FF2B5EF4-FFF2-40B4-BE49-F238E27FC236}">
                <a16:creationId xmlns:a16="http://schemas.microsoft.com/office/drawing/2014/main" id="{10A7333E-A585-D14F-B6DB-52435ACF182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041436" y="2937456"/>
            <a:ext cx="735012" cy="681037"/>
            <a:chOff x="-44" y="1473"/>
            <a:chExt cx="981" cy="1105"/>
          </a:xfrm>
        </p:grpSpPr>
        <p:pic>
          <p:nvPicPr>
            <p:cNvPr id="61" name="Picture 114" descr="desktop_computer_stylized_medium">
              <a:extLst>
                <a:ext uri="{FF2B5EF4-FFF2-40B4-BE49-F238E27FC236}">
                  <a16:creationId xmlns:a16="http://schemas.microsoft.com/office/drawing/2014/main" id="{01147AF7-C025-614C-95B2-DC5DF0AB4C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Freeform 115">
              <a:extLst>
                <a:ext uri="{FF2B5EF4-FFF2-40B4-BE49-F238E27FC236}">
                  <a16:creationId xmlns:a16="http://schemas.microsoft.com/office/drawing/2014/main" id="{EBCFF3AE-DFA4-114F-8873-ED4B72E8B4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" name="Group 116">
            <a:extLst>
              <a:ext uri="{FF2B5EF4-FFF2-40B4-BE49-F238E27FC236}">
                <a16:creationId xmlns:a16="http://schemas.microsoft.com/office/drawing/2014/main" id="{A679AEDC-8797-7C4C-9512-CC63DE65687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328773" y="3774068"/>
            <a:ext cx="735013" cy="681038"/>
            <a:chOff x="-44" y="1473"/>
            <a:chExt cx="981" cy="1105"/>
          </a:xfrm>
        </p:grpSpPr>
        <p:pic>
          <p:nvPicPr>
            <p:cNvPr id="64" name="Picture 117" descr="desktop_computer_stylized_medium">
              <a:extLst>
                <a:ext uri="{FF2B5EF4-FFF2-40B4-BE49-F238E27FC236}">
                  <a16:creationId xmlns:a16="http://schemas.microsoft.com/office/drawing/2014/main" id="{99C8CCE2-64C9-E548-A809-8ACB9E412A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Freeform 118">
              <a:extLst>
                <a:ext uri="{FF2B5EF4-FFF2-40B4-BE49-F238E27FC236}">
                  <a16:creationId xmlns:a16="http://schemas.microsoft.com/office/drawing/2014/main" id="{FD178B63-073D-904B-AB24-5180E69BD2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6" name="Group 119">
            <a:extLst>
              <a:ext uri="{FF2B5EF4-FFF2-40B4-BE49-F238E27FC236}">
                <a16:creationId xmlns:a16="http://schemas.microsoft.com/office/drawing/2014/main" id="{A4F38700-463B-DC46-9ECE-001F57B0508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387511" y="4475743"/>
            <a:ext cx="735012" cy="681038"/>
            <a:chOff x="-44" y="1473"/>
            <a:chExt cx="981" cy="1105"/>
          </a:xfrm>
        </p:grpSpPr>
        <p:pic>
          <p:nvPicPr>
            <p:cNvPr id="67" name="Picture 120" descr="desktop_computer_stylized_medium">
              <a:extLst>
                <a:ext uri="{FF2B5EF4-FFF2-40B4-BE49-F238E27FC236}">
                  <a16:creationId xmlns:a16="http://schemas.microsoft.com/office/drawing/2014/main" id="{3A3D357D-C23A-4346-93FC-BEE43FD511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Freeform 121">
              <a:extLst>
                <a:ext uri="{FF2B5EF4-FFF2-40B4-BE49-F238E27FC236}">
                  <a16:creationId xmlns:a16="http://schemas.microsoft.com/office/drawing/2014/main" id="{AB59AC13-2896-E340-8D89-AD696502F6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9" name="Group 122">
            <a:extLst>
              <a:ext uri="{FF2B5EF4-FFF2-40B4-BE49-F238E27FC236}">
                <a16:creationId xmlns:a16="http://schemas.microsoft.com/office/drawing/2014/main" id="{0D817B4B-4AD3-C14B-AE56-7E65C40EB00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24023" y="5256793"/>
            <a:ext cx="735013" cy="681038"/>
            <a:chOff x="-44" y="1473"/>
            <a:chExt cx="981" cy="1105"/>
          </a:xfrm>
        </p:grpSpPr>
        <p:pic>
          <p:nvPicPr>
            <p:cNvPr id="70" name="Picture 123" descr="desktop_computer_stylized_medium">
              <a:extLst>
                <a:ext uri="{FF2B5EF4-FFF2-40B4-BE49-F238E27FC236}">
                  <a16:creationId xmlns:a16="http://schemas.microsoft.com/office/drawing/2014/main" id="{D67B6E62-62DF-E440-84A6-40CD76C264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124">
              <a:extLst>
                <a:ext uri="{FF2B5EF4-FFF2-40B4-BE49-F238E27FC236}">
                  <a16:creationId xmlns:a16="http://schemas.microsoft.com/office/drawing/2014/main" id="{BFE0D576-BA51-9845-8319-80EBFDCB87E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2" name="Group 125">
            <a:extLst>
              <a:ext uri="{FF2B5EF4-FFF2-40B4-BE49-F238E27FC236}">
                <a16:creationId xmlns:a16="http://schemas.microsoft.com/office/drawing/2014/main" id="{26C51172-8D8D-7A48-AF47-2DEAA12AA6D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79411" y="3066043"/>
            <a:ext cx="735012" cy="681038"/>
            <a:chOff x="-44" y="1473"/>
            <a:chExt cx="981" cy="1105"/>
          </a:xfrm>
        </p:grpSpPr>
        <p:pic>
          <p:nvPicPr>
            <p:cNvPr id="73" name="Picture 126" descr="desktop_computer_stylized_medium">
              <a:extLst>
                <a:ext uri="{FF2B5EF4-FFF2-40B4-BE49-F238E27FC236}">
                  <a16:creationId xmlns:a16="http://schemas.microsoft.com/office/drawing/2014/main" id="{69C5B0D9-2504-0549-B400-71295C40B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Freeform 127">
              <a:extLst>
                <a:ext uri="{FF2B5EF4-FFF2-40B4-BE49-F238E27FC236}">
                  <a16:creationId xmlns:a16="http://schemas.microsoft.com/office/drawing/2014/main" id="{9E974D9F-ACEC-1344-B5C8-FF8AAB7F54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5" name="Group 128">
            <a:extLst>
              <a:ext uri="{FF2B5EF4-FFF2-40B4-BE49-F238E27FC236}">
                <a16:creationId xmlns:a16="http://schemas.microsoft.com/office/drawing/2014/main" id="{9C958751-0861-8C42-9DE0-5B95FEB2EAF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074523" y="3127956"/>
            <a:ext cx="735013" cy="681037"/>
            <a:chOff x="-44" y="1473"/>
            <a:chExt cx="981" cy="1105"/>
          </a:xfrm>
        </p:grpSpPr>
        <p:pic>
          <p:nvPicPr>
            <p:cNvPr id="76" name="Picture 129" descr="desktop_computer_stylized_medium">
              <a:extLst>
                <a:ext uri="{FF2B5EF4-FFF2-40B4-BE49-F238E27FC236}">
                  <a16:creationId xmlns:a16="http://schemas.microsoft.com/office/drawing/2014/main" id="{BAB817CE-0790-2B4E-B65F-A6498BE9C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130">
              <a:extLst>
                <a:ext uri="{FF2B5EF4-FFF2-40B4-BE49-F238E27FC236}">
                  <a16:creationId xmlns:a16="http://schemas.microsoft.com/office/drawing/2014/main" id="{EFC5C2B3-2D8A-6747-B184-076FA411FE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8" name="Group 134">
            <a:extLst>
              <a:ext uri="{FF2B5EF4-FFF2-40B4-BE49-F238E27FC236}">
                <a16:creationId xmlns:a16="http://schemas.microsoft.com/office/drawing/2014/main" id="{87DE748A-5111-7641-85D8-040FC10E7AF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8561" y="3832806"/>
            <a:ext cx="735012" cy="681037"/>
            <a:chOff x="-44" y="1473"/>
            <a:chExt cx="981" cy="1105"/>
          </a:xfrm>
        </p:grpSpPr>
        <p:pic>
          <p:nvPicPr>
            <p:cNvPr id="79" name="Picture 135" descr="desktop_computer_stylized_medium">
              <a:extLst>
                <a:ext uri="{FF2B5EF4-FFF2-40B4-BE49-F238E27FC236}">
                  <a16:creationId xmlns:a16="http://schemas.microsoft.com/office/drawing/2014/main" id="{636D1BB9-AB82-8944-82FF-E59A7BD5E9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Freeform 136">
              <a:extLst>
                <a:ext uri="{FF2B5EF4-FFF2-40B4-BE49-F238E27FC236}">
                  <a16:creationId xmlns:a16="http://schemas.microsoft.com/office/drawing/2014/main" id="{1B6337C3-6A6A-3247-B100-E450F3744E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1" name="Group 137">
            <a:extLst>
              <a:ext uri="{FF2B5EF4-FFF2-40B4-BE49-F238E27FC236}">
                <a16:creationId xmlns:a16="http://schemas.microsoft.com/office/drawing/2014/main" id="{7EE5AE12-F723-1844-BF7D-895F4D162FD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90386" y="4567818"/>
            <a:ext cx="735012" cy="681038"/>
            <a:chOff x="-44" y="1473"/>
            <a:chExt cx="981" cy="1105"/>
          </a:xfrm>
        </p:grpSpPr>
        <p:pic>
          <p:nvPicPr>
            <p:cNvPr id="82" name="Picture 138" descr="desktop_computer_stylized_medium">
              <a:extLst>
                <a:ext uri="{FF2B5EF4-FFF2-40B4-BE49-F238E27FC236}">
                  <a16:creationId xmlns:a16="http://schemas.microsoft.com/office/drawing/2014/main" id="{66F3AA24-FB01-0448-9AF5-44833FAC73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" name="Freeform 139">
              <a:extLst>
                <a:ext uri="{FF2B5EF4-FFF2-40B4-BE49-F238E27FC236}">
                  <a16:creationId xmlns:a16="http://schemas.microsoft.com/office/drawing/2014/main" id="{F76D9B25-D392-6E4A-8438-3E7A671FB6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4" name="Group 140">
            <a:extLst>
              <a:ext uri="{FF2B5EF4-FFF2-40B4-BE49-F238E27FC236}">
                <a16:creationId xmlns:a16="http://schemas.microsoft.com/office/drawing/2014/main" id="{2D102063-F0AD-F642-9447-16BE27DA917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520611" y="5177418"/>
            <a:ext cx="735012" cy="681038"/>
            <a:chOff x="-44" y="1473"/>
            <a:chExt cx="981" cy="1105"/>
          </a:xfrm>
        </p:grpSpPr>
        <p:pic>
          <p:nvPicPr>
            <p:cNvPr id="85" name="Picture 141" descr="desktop_computer_stylized_medium">
              <a:extLst>
                <a:ext uri="{FF2B5EF4-FFF2-40B4-BE49-F238E27FC236}">
                  <a16:creationId xmlns:a16="http://schemas.microsoft.com/office/drawing/2014/main" id="{D5D011E5-F7A0-DA49-81C5-F47FA6BE69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" name="Freeform 142">
              <a:extLst>
                <a:ext uri="{FF2B5EF4-FFF2-40B4-BE49-F238E27FC236}">
                  <a16:creationId xmlns:a16="http://schemas.microsoft.com/office/drawing/2014/main" id="{071EB120-A48C-5541-A035-75E75050CB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7" name="Group 143">
            <a:extLst>
              <a:ext uri="{FF2B5EF4-FFF2-40B4-BE49-F238E27FC236}">
                <a16:creationId xmlns:a16="http://schemas.microsoft.com/office/drawing/2014/main" id="{C3CAAC65-E33C-344E-BA73-EDB94437CA1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598273" y="5467931"/>
            <a:ext cx="735013" cy="681037"/>
            <a:chOff x="-44" y="1473"/>
            <a:chExt cx="981" cy="1105"/>
          </a:xfrm>
        </p:grpSpPr>
        <p:pic>
          <p:nvPicPr>
            <p:cNvPr id="88" name="Picture 144" descr="desktop_computer_stylized_medium">
              <a:extLst>
                <a:ext uri="{FF2B5EF4-FFF2-40B4-BE49-F238E27FC236}">
                  <a16:creationId xmlns:a16="http://schemas.microsoft.com/office/drawing/2014/main" id="{FAF13606-284B-D544-8976-8A32823F7C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145">
              <a:extLst>
                <a:ext uri="{FF2B5EF4-FFF2-40B4-BE49-F238E27FC236}">
                  <a16:creationId xmlns:a16="http://schemas.microsoft.com/office/drawing/2014/main" id="{591D49EF-BC84-FF48-8AB6-8F0B28E382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" name="Group 146">
            <a:extLst>
              <a:ext uri="{FF2B5EF4-FFF2-40B4-BE49-F238E27FC236}">
                <a16:creationId xmlns:a16="http://schemas.microsoft.com/office/drawing/2014/main" id="{476E2AF9-489F-A04E-A23A-81549329EA2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90486" y="5974343"/>
            <a:ext cx="735012" cy="681038"/>
            <a:chOff x="-44" y="1473"/>
            <a:chExt cx="981" cy="1105"/>
          </a:xfrm>
        </p:grpSpPr>
        <p:pic>
          <p:nvPicPr>
            <p:cNvPr id="91" name="Picture 147" descr="desktop_computer_stylized_medium">
              <a:extLst>
                <a:ext uri="{FF2B5EF4-FFF2-40B4-BE49-F238E27FC236}">
                  <a16:creationId xmlns:a16="http://schemas.microsoft.com/office/drawing/2014/main" id="{D31CCA85-16F8-CF40-9FD2-361C58F0C1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Freeform 148">
              <a:extLst>
                <a:ext uri="{FF2B5EF4-FFF2-40B4-BE49-F238E27FC236}">
                  <a16:creationId xmlns:a16="http://schemas.microsoft.com/office/drawing/2014/main" id="{4B061CF6-50E2-0C4F-8DA2-97A8C0438F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3" name="Group 149">
            <a:extLst>
              <a:ext uri="{FF2B5EF4-FFF2-40B4-BE49-F238E27FC236}">
                <a16:creationId xmlns:a16="http://schemas.microsoft.com/office/drawing/2014/main" id="{BC019584-C571-0243-9746-D5FAF904985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35023" y="5585406"/>
            <a:ext cx="735013" cy="681037"/>
            <a:chOff x="-44" y="1473"/>
            <a:chExt cx="981" cy="1105"/>
          </a:xfrm>
        </p:grpSpPr>
        <p:pic>
          <p:nvPicPr>
            <p:cNvPr id="94" name="Picture 150" descr="desktop_computer_stylized_medium">
              <a:extLst>
                <a:ext uri="{FF2B5EF4-FFF2-40B4-BE49-F238E27FC236}">
                  <a16:creationId xmlns:a16="http://schemas.microsoft.com/office/drawing/2014/main" id="{008D1F22-90A3-BE4F-BA4C-262C33588E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Freeform 151">
              <a:extLst>
                <a:ext uri="{FF2B5EF4-FFF2-40B4-BE49-F238E27FC236}">
                  <a16:creationId xmlns:a16="http://schemas.microsoft.com/office/drawing/2014/main" id="{87AB5A67-132D-0D48-9235-45C2FC56AE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6" name="Group 89">
            <a:extLst>
              <a:ext uri="{FF2B5EF4-FFF2-40B4-BE49-F238E27FC236}">
                <a16:creationId xmlns:a16="http://schemas.microsoft.com/office/drawing/2014/main" id="{A6B06288-15F9-FA41-9711-4E4611B1C7A3}"/>
              </a:ext>
            </a:extLst>
          </p:cNvPr>
          <p:cNvGrpSpPr>
            <a:grpSpLocks/>
          </p:cNvGrpSpPr>
          <p:nvPr/>
        </p:nvGrpSpPr>
        <p:grpSpPr bwMode="auto">
          <a:xfrm>
            <a:off x="6383961" y="3005718"/>
            <a:ext cx="3525837" cy="3408363"/>
            <a:chOff x="2920" y="1824"/>
            <a:chExt cx="2221" cy="2147"/>
          </a:xfrm>
        </p:grpSpPr>
        <p:pic>
          <p:nvPicPr>
            <p:cNvPr id="97" name="Picture 7">
              <a:extLst>
                <a:ext uri="{FF2B5EF4-FFF2-40B4-BE49-F238E27FC236}">
                  <a16:creationId xmlns:a16="http://schemas.microsoft.com/office/drawing/2014/main" id="{D8D05F46-329F-7746-A822-2566BD624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" y="1922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54">
              <a:extLst>
                <a:ext uri="{FF2B5EF4-FFF2-40B4-BE49-F238E27FC236}">
                  <a16:creationId xmlns:a16="http://schemas.microsoft.com/office/drawing/2014/main" id="{E0C724BB-6735-2F4C-B320-8B57ABD11D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1" y="1922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" name="Picture 55">
              <a:extLst>
                <a:ext uri="{FF2B5EF4-FFF2-40B4-BE49-F238E27FC236}">
                  <a16:creationId xmlns:a16="http://schemas.microsoft.com/office/drawing/2014/main" id="{43360ABB-D0D2-114B-8A10-C625284905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0" y="2376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" name="Picture 56">
              <a:extLst>
                <a:ext uri="{FF2B5EF4-FFF2-40B4-BE49-F238E27FC236}">
                  <a16:creationId xmlns:a16="http://schemas.microsoft.com/office/drawing/2014/main" id="{7FEBFDE8-0666-7A45-8B5B-A74E50C0A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0" y="2803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1" name="Picture 57">
              <a:extLst>
                <a:ext uri="{FF2B5EF4-FFF2-40B4-BE49-F238E27FC236}">
                  <a16:creationId xmlns:a16="http://schemas.microsoft.com/office/drawing/2014/main" id="{C1327435-8A3A-3549-A5BE-B588A97766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0" y="3230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" name="Picture 58">
              <a:extLst>
                <a:ext uri="{FF2B5EF4-FFF2-40B4-BE49-F238E27FC236}">
                  <a16:creationId xmlns:a16="http://schemas.microsoft.com/office/drawing/2014/main" id="{9F15F78D-2BDD-5041-95EA-4372AE3201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7" y="3692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" name="Picture 59">
              <a:extLst>
                <a:ext uri="{FF2B5EF4-FFF2-40B4-BE49-F238E27FC236}">
                  <a16:creationId xmlns:a16="http://schemas.microsoft.com/office/drawing/2014/main" id="{589B9A7E-C72C-3642-8499-4288D926EA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4" y="3308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" name="Picture 60">
              <a:extLst>
                <a:ext uri="{FF2B5EF4-FFF2-40B4-BE49-F238E27FC236}">
                  <a16:creationId xmlns:a16="http://schemas.microsoft.com/office/drawing/2014/main" id="{FB16E4F5-EE33-084D-83BA-FA88374C85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8" y="2339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" name="Picture 61">
              <a:extLst>
                <a:ext uri="{FF2B5EF4-FFF2-40B4-BE49-F238E27FC236}">
                  <a16:creationId xmlns:a16="http://schemas.microsoft.com/office/drawing/2014/main" id="{72D217B6-6EB5-454E-A6D1-F8907DA44B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4" y="3395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" name="Picture 62">
              <a:extLst>
                <a:ext uri="{FF2B5EF4-FFF2-40B4-BE49-F238E27FC236}">
                  <a16:creationId xmlns:a16="http://schemas.microsoft.com/office/drawing/2014/main" id="{D388E590-7D12-084D-B4AB-9486F64CAB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2" y="1824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7" name="Slide Number Placeholder 5">
            <a:extLst>
              <a:ext uri="{FF2B5EF4-FFF2-40B4-BE49-F238E27FC236}">
                <a16:creationId xmlns:a16="http://schemas.microsoft.com/office/drawing/2014/main" id="{CEA3DD75-9DAB-5E4A-B3E0-855D2D494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3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 autoUpdateAnimBg="0"/>
      <p:bldP spid="47" grpId="0" autoUpdateAnimBg="0"/>
      <p:bldP spid="48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Internet history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763532" y="1770592"/>
            <a:ext cx="11142134" cy="4734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9113" marR="0" lvl="1" indent="-38893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aggressive deployment of broadband home access (10-100’s Mbps)</a:t>
            </a:r>
          </a:p>
          <a:p>
            <a:pPr marL="473075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2008: software-defined networking (SDN)</a:t>
            </a:r>
          </a:p>
          <a:p>
            <a:pPr marL="473075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increasing ubiquity of high-speed wireless access: 4G/5G, WiFi</a:t>
            </a:r>
          </a:p>
          <a:p>
            <a:pPr marL="473075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service providers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(Google, FB, Microsoft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 create their own networks</a:t>
            </a:r>
          </a:p>
          <a:p>
            <a:pPr marL="812800" marR="0" lvl="2" indent="-2349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bypass commercial Internet to connect “close” to end user, providing 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instantaneous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”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access to social media, search, video content, …</a:t>
            </a:r>
          </a:p>
          <a:p>
            <a:pPr marL="473075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enterprises run their services in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cloud”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(e.g., Amazon Web Services, Microsoft Azure)</a:t>
            </a:r>
          </a:p>
          <a:p>
            <a:pPr marL="473075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rise of smartphones: more mobile than fixed devices on Internet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(2017)</a:t>
            </a:r>
          </a:p>
          <a:p>
            <a:pPr marL="473075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~18B devices attached to Internet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(2017)</a:t>
            </a:r>
          </a:p>
          <a:p>
            <a:pPr marL="473075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9C0EBB-BEDB-6E47-9336-6C5042E6E6F8}"/>
              </a:ext>
            </a:extLst>
          </p:cNvPr>
          <p:cNvSpPr/>
          <p:nvPr/>
        </p:nvSpPr>
        <p:spPr>
          <a:xfrm>
            <a:off x="800333" y="1211969"/>
            <a:ext cx="69460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2005-present: scale, SDN, mobility, cloud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5605DD5-B970-0D47-8DE7-E0269EA38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0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13CC6-FE94-4B33-9AEA-F01443D709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A8080-423F-4EF2-8325-F756662D597C}" type="slidenum">
              <a:rPr kumimoji="0" lang="de-AT" sz="675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de-AT" sz="675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A3599-2464-4683-BB6A-B753CD4CE2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61934" y="138666"/>
            <a:ext cx="6255069" cy="562262"/>
          </a:xfrm>
        </p:spPr>
        <p:txBody>
          <a:bodyPr>
            <a:noAutofit/>
          </a:bodyPr>
          <a:lstStyle/>
          <a:p>
            <a:endParaRPr lang="en-GB" sz="4050" dirty="0">
              <a:solidFill>
                <a:srgbClr val="002060"/>
              </a:solidFill>
            </a:endParaRPr>
          </a:p>
          <a:p>
            <a:r>
              <a:rPr lang="en-GB" sz="6000" u="sng" dirty="0">
                <a:solidFill>
                  <a:srgbClr val="002060"/>
                </a:solidFill>
              </a:rPr>
              <a:t>Thank You </a:t>
            </a:r>
            <a:r>
              <a:rPr lang="en-GB" sz="6000" u="sng" dirty="0" smtClean="0">
                <a:solidFill>
                  <a:srgbClr val="002060"/>
                </a:solidFill>
              </a:rPr>
              <a:t>All</a:t>
            </a:r>
            <a:endParaRPr lang="en-GB" sz="6000" u="sng" dirty="0">
              <a:solidFill>
                <a:srgbClr val="002060"/>
              </a:solidFill>
            </a:endParaRPr>
          </a:p>
          <a:p>
            <a:endParaRPr lang="en-GB" sz="4050" dirty="0">
              <a:solidFill>
                <a:srgbClr val="002060"/>
              </a:solidFill>
            </a:endParaRPr>
          </a:p>
          <a:p>
            <a:r>
              <a:rPr lang="en-GB" sz="9600" dirty="0" smtClean="0">
                <a:solidFill>
                  <a:srgbClr val="002060"/>
                </a:solidFill>
                <a:sym typeface="Wingdings" panose="05000000000000000000" pitchFamily="2" charset="2"/>
              </a:rPr>
              <a:t></a:t>
            </a:r>
            <a:endParaRPr lang="en-GB" sz="88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r>
              <a:rPr lang="en-GB" sz="96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81A3CA-6F5F-48F1-9334-E874BA214332}"/>
              </a:ext>
            </a:extLst>
          </p:cNvPr>
          <p:cNvSpPr/>
          <p:nvPr/>
        </p:nvSpPr>
        <p:spPr>
          <a:xfrm>
            <a:off x="5048436" y="964945"/>
            <a:ext cx="2320461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?</a:t>
            </a:r>
            <a:endParaRPr kumimoji="0" lang="en-GB" sz="34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BC608-9CBB-4275-B191-ACB5BD64857F}"/>
              </a:ext>
            </a:extLst>
          </p:cNvPr>
          <p:cNvSpPr txBox="1"/>
          <p:nvPr/>
        </p:nvSpPr>
        <p:spPr>
          <a:xfrm>
            <a:off x="566333" y="6117205"/>
            <a:ext cx="109912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 i="1" u="sng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A note on the origin of these </a:t>
            </a:r>
            <a:r>
              <a:rPr lang="en-US" altLang="en-US" sz="1400" b="1" i="1" u="sng" dirty="0" err="1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ppt</a:t>
            </a:r>
            <a:r>
              <a:rPr lang="en-US" altLang="en-US" sz="1400" b="1" i="1" u="sng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 slides:</a:t>
            </a:r>
            <a:endParaRPr lang="en-US" altLang="ja-JP" sz="1400" b="1" i="1" u="sng" dirty="0">
              <a:solidFill>
                <a:srgbClr val="0000A3"/>
              </a:solidFill>
              <a:ea typeface="ＭＳ Ｐゴシック" panose="020B0600070205080204" pitchFamily="34" charset="-128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altLang="en-US" sz="1400" dirty="0"/>
              <a:t> </a:t>
            </a:r>
            <a:r>
              <a:rPr lang="en-US" altLang="en-US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All material copyright 1996-2020 J.F Kurose and K.W. Ross, All Rights Reserved</a:t>
            </a:r>
          </a:p>
          <a:p>
            <a:pPr>
              <a:spcBef>
                <a:spcPct val="0"/>
              </a:spcBef>
            </a:pPr>
            <a:r>
              <a:rPr lang="en-US" altLang="ja-JP" sz="1400" i="1" dirty="0" smtClean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These </a:t>
            </a:r>
            <a:r>
              <a:rPr lang="en-US" altLang="ja-JP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slides </a:t>
            </a:r>
            <a:r>
              <a:rPr lang="fr-FR" altLang="ja-JP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are </a:t>
            </a:r>
            <a:r>
              <a:rPr lang="en-US" altLang="ja-JP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freely provided by the book authors and it represents a lot of work on their part. We would like to thank </a:t>
            </a:r>
            <a:r>
              <a:rPr lang="en-US" altLang="en-US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 J.F Kurose and K.W. Ross</a:t>
            </a:r>
            <a:r>
              <a:rPr lang="en-US" altLang="en-US" sz="1400" i="1" dirty="0" smtClean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.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E4B911A-EB88-4B33-B4F1-A750A284DB4B}"/>
              </a:ext>
            </a:extLst>
          </p:cNvPr>
          <p:cNvSpPr/>
          <p:nvPr/>
        </p:nvSpPr>
        <p:spPr>
          <a:xfrm>
            <a:off x="5761609" y="4574689"/>
            <a:ext cx="600722" cy="576837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8" name="Picture 7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8FF33017-B1D4-1D43-9BC0-3EC96B262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440" y="2194950"/>
            <a:ext cx="2340864" cy="2926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63" y="2194950"/>
            <a:ext cx="2364274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4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Security: </a:t>
            </a:r>
            <a:r>
              <a:rPr lang="en-US" altLang="en-US" sz="4400" dirty="0" smtClean="0">
                <a:cs typeface="Calibri" panose="020F0502020204030204" pitchFamily="34" charset="0"/>
              </a:rPr>
              <a:t>(overview)</a:t>
            </a:r>
            <a:endParaRPr lang="en-US" sz="4400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009DA679-1707-7346-B163-C91B0D753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</a:t>
            </a:r>
            <a:r>
              <a:rPr lang="en-US" dirty="0" smtClean="0"/>
              <a:t>1- 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708D807-71AD-3B4B-9781-46E36F32C0D1}"/>
              </a:ext>
            </a:extLst>
          </p:cNvPr>
          <p:cNvSpPr txBox="1">
            <a:spLocks noChangeArrowheads="1"/>
          </p:cNvSpPr>
          <p:nvPr/>
        </p:nvSpPr>
        <p:spPr>
          <a:xfrm>
            <a:off x="867032" y="1295400"/>
            <a:ext cx="8321675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Goals of the Lecture: </a:t>
            </a:r>
            <a:endParaRPr lang="en-US" sz="3200" dirty="0">
              <a:solidFill>
                <a:srgbClr val="C00000"/>
              </a:solidFill>
            </a:endParaRPr>
          </a:p>
          <a:p>
            <a:r>
              <a:rPr lang="en-US" dirty="0"/>
              <a:t>understand principles of network security:</a:t>
            </a:r>
            <a:r>
              <a:rPr lang="en-US" sz="2400" dirty="0"/>
              <a:t> </a:t>
            </a:r>
          </a:p>
          <a:p>
            <a:pPr lvl="1"/>
            <a:r>
              <a:rPr lang="en-US" dirty="0"/>
              <a:t>cryptography and its </a:t>
            </a:r>
            <a:r>
              <a:rPr lang="en-US" i="1" dirty="0"/>
              <a:t>many</a:t>
            </a:r>
            <a:r>
              <a:rPr lang="en-US" dirty="0"/>
              <a:t> uses beyond “</a:t>
            </a:r>
            <a:r>
              <a:rPr lang="en-US" altLang="ja-JP" dirty="0"/>
              <a:t>confidentiality”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message </a:t>
            </a:r>
            <a:r>
              <a:rPr lang="en-US" dirty="0" smtClean="0"/>
              <a:t>integrity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18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What is network security?</a:t>
            </a:r>
            <a:endParaRPr lang="en-US" sz="4400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009DA679-1707-7346-B163-C91B0D753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</a:t>
            </a:r>
            <a:r>
              <a:rPr lang="en-US" dirty="0" smtClean="0"/>
              <a:t>1- 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708D807-71AD-3B4B-9781-46E36F32C0D1}"/>
              </a:ext>
            </a:extLst>
          </p:cNvPr>
          <p:cNvSpPr txBox="1">
            <a:spLocks noChangeArrowheads="1"/>
          </p:cNvSpPr>
          <p:nvPr/>
        </p:nvSpPr>
        <p:spPr>
          <a:xfrm>
            <a:off x="768178" y="1333500"/>
            <a:ext cx="10562431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confidentiality: </a:t>
            </a:r>
            <a:r>
              <a:rPr lang="en-US" dirty="0"/>
              <a:t>only sender, intended receiver should “</a:t>
            </a:r>
            <a:r>
              <a:rPr lang="en-US" altLang="ja-JP" dirty="0"/>
              <a:t>understand” message contents</a:t>
            </a:r>
          </a:p>
          <a:p>
            <a:pPr lvl="1"/>
            <a:r>
              <a:rPr lang="en-US" sz="2800" dirty="0"/>
              <a:t>sender encrypts message</a:t>
            </a:r>
          </a:p>
          <a:p>
            <a:pPr lvl="1"/>
            <a:r>
              <a:rPr lang="en-US" sz="2800" dirty="0"/>
              <a:t>receiver decrypts message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authentication: </a:t>
            </a:r>
            <a:r>
              <a:rPr lang="en-US" dirty="0"/>
              <a:t>sender, receiver want to confirm identity of each other 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message integrity: </a:t>
            </a:r>
            <a:r>
              <a:rPr lang="en-US" dirty="0"/>
              <a:t>sender, receiver want to ensure message not altered (in transit, or afterwards) without detection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access and availability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/>
              <a:t>services must be accessible and available to users</a:t>
            </a:r>
          </a:p>
        </p:txBody>
      </p:sp>
    </p:spTree>
    <p:extLst>
      <p:ext uri="{BB962C8B-B14F-4D97-AF65-F5344CB8AC3E}">
        <p14:creationId xmlns:p14="http://schemas.microsoft.com/office/powerpoint/2010/main" val="428674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2E102F-B559-D74C-B1F7-42B1D4330A9B}"/>
              </a:ext>
            </a:extLst>
          </p:cNvPr>
          <p:cNvGrpSpPr/>
          <p:nvPr/>
        </p:nvGrpSpPr>
        <p:grpSpPr>
          <a:xfrm>
            <a:off x="4313903" y="4515085"/>
            <a:ext cx="1909916" cy="306675"/>
            <a:chOff x="1616358" y="2551230"/>
            <a:chExt cx="2141698" cy="21851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F546669-9553-174C-8C04-88D4B8B5E631}"/>
                </a:ext>
              </a:extLst>
            </p:cNvPr>
            <p:cNvSpPr/>
            <p:nvPr/>
          </p:nvSpPr>
          <p:spPr>
            <a:xfrm>
              <a:off x="1673508" y="2551230"/>
              <a:ext cx="2027398" cy="218510"/>
            </a:xfrm>
            <a:prstGeom prst="rect">
              <a:avLst/>
            </a:prstGeom>
            <a:gradFill>
              <a:gsLst>
                <a:gs pos="0">
                  <a:srgbClr val="011199"/>
                </a:gs>
                <a:gs pos="100000">
                  <a:srgbClr val="011199"/>
                </a:gs>
                <a:gs pos="52000">
                  <a:srgbClr val="7ACCF4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87D9967-A24E-F544-9A59-FD2A48433B92}"/>
                </a:ext>
              </a:extLst>
            </p:cNvPr>
            <p:cNvSpPr/>
            <p:nvPr/>
          </p:nvSpPr>
          <p:spPr>
            <a:xfrm>
              <a:off x="1616358" y="2551231"/>
              <a:ext cx="114299" cy="216734"/>
            </a:xfrm>
            <a:prstGeom prst="ellipse">
              <a:avLst/>
            </a:prstGeom>
            <a:solidFill>
              <a:srgbClr val="7ACCF4"/>
            </a:solidFill>
            <a:ln w="6350">
              <a:solidFill>
                <a:srgbClr val="0111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E93D35B-8FAD-964F-98EB-85771990F25E}"/>
                </a:ext>
              </a:extLst>
            </p:cNvPr>
            <p:cNvSpPr/>
            <p:nvPr/>
          </p:nvSpPr>
          <p:spPr>
            <a:xfrm>
              <a:off x="3643756" y="2551230"/>
              <a:ext cx="114300" cy="218510"/>
            </a:xfrm>
            <a:prstGeom prst="ellipse">
              <a:avLst/>
            </a:prstGeom>
            <a:gradFill flip="none" rotWithShape="1">
              <a:gsLst>
                <a:gs pos="0">
                  <a:srgbClr val="011199"/>
                </a:gs>
                <a:gs pos="100000">
                  <a:srgbClr val="011199"/>
                </a:gs>
                <a:gs pos="50000">
                  <a:srgbClr val="7ACCF4"/>
                </a:gs>
              </a:gsLst>
              <a:lin ang="16200000" scaled="0"/>
              <a:tileRect/>
            </a:gradFill>
            <a:ln w="6350">
              <a:solidFill>
                <a:srgbClr val="0111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FC56D7B-912D-134F-A0C1-5929F034B9E3}"/>
                </a:ext>
              </a:extLst>
            </p:cNvPr>
            <p:cNvSpPr/>
            <p:nvPr/>
          </p:nvSpPr>
          <p:spPr>
            <a:xfrm>
              <a:off x="3491356" y="2551230"/>
              <a:ext cx="209550" cy="218510"/>
            </a:xfrm>
            <a:prstGeom prst="rect">
              <a:avLst/>
            </a:prstGeom>
            <a:gradFill>
              <a:gsLst>
                <a:gs pos="0">
                  <a:srgbClr val="011199"/>
                </a:gs>
                <a:gs pos="100000">
                  <a:srgbClr val="011199"/>
                </a:gs>
                <a:gs pos="52000">
                  <a:srgbClr val="7ACCF4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Friends and enemies: Alice, Bob, Trudy</a:t>
            </a:r>
            <a:endParaRPr lang="en-US" sz="4400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009DA679-1707-7346-B163-C91B0D753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</a:t>
            </a:r>
            <a:r>
              <a:rPr lang="en-US" dirty="0" smtClean="0"/>
              <a:t>1- 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981E4A1-C985-AA48-ACBA-A6F1FCF9CA4B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341783"/>
            <a:ext cx="8142288" cy="1617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r>
              <a:rPr lang="en-US" dirty="0"/>
              <a:t>well-known in network security world</a:t>
            </a:r>
          </a:p>
          <a:p>
            <a:pPr indent="-287338"/>
            <a:r>
              <a:rPr lang="en-US" dirty="0"/>
              <a:t>Bob, Alice (lovers!) want to communicate “</a:t>
            </a:r>
            <a:r>
              <a:rPr lang="en-US" altLang="ja-JP" dirty="0"/>
              <a:t>securely”</a:t>
            </a:r>
          </a:p>
          <a:p>
            <a:pPr indent="-287338"/>
            <a:r>
              <a:rPr lang="en-US" dirty="0"/>
              <a:t>Trudy (intruder) may intercept, delete, add messages</a:t>
            </a:r>
          </a:p>
        </p:txBody>
      </p:sp>
      <p:pic>
        <p:nvPicPr>
          <p:cNvPr id="7" name="Picture 6" descr="Alice">
            <a:extLst>
              <a:ext uri="{FF2B5EF4-FFF2-40B4-BE49-F238E27FC236}">
                <a16:creationId xmlns:a16="http://schemas.microsoft.com/office/drawing/2014/main" id="{D41C01D5-C522-4441-86E3-6D530C05B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559" y="3421063"/>
            <a:ext cx="6985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Bob">
            <a:extLst>
              <a:ext uri="{FF2B5EF4-FFF2-40B4-BE49-F238E27FC236}">
                <a16:creationId xmlns:a16="http://schemas.microsoft.com/office/drawing/2014/main" id="{27314ED6-3AD0-5E4A-B3AB-B14814BF0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434" y="34686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Eve">
            <a:extLst>
              <a:ext uri="{FF2B5EF4-FFF2-40B4-BE49-F238E27FC236}">
                <a16:creationId xmlns:a16="http://schemas.microsoft.com/office/drawing/2014/main" id="{C36C7116-CBC3-4246-B029-205ED76E3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71097" y="5387975"/>
            <a:ext cx="1082675" cy="1295400"/>
          </a:xfrm>
          <a:prstGeom prst="rect">
            <a:avLst/>
          </a:prstGeom>
          <a:noFill/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A92F29AA-F23F-2547-B160-DA6CE2711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959" y="4256088"/>
            <a:ext cx="1293813" cy="80327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B6E3E372-2ADE-2A43-9779-A64AB5BA3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511" y="4246492"/>
            <a:ext cx="10438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secure</a:t>
            </a:r>
          </a:p>
          <a:p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sender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317176-141A-5F47-AE82-67DD4D8411A3}"/>
              </a:ext>
            </a:extLst>
          </p:cNvPr>
          <p:cNvGrpSpPr/>
          <p:nvPr/>
        </p:nvGrpSpPr>
        <p:grpSpPr>
          <a:xfrm>
            <a:off x="6455950" y="4272446"/>
            <a:ext cx="1293812" cy="839374"/>
            <a:chOff x="7224576" y="4365211"/>
            <a:chExt cx="1293812" cy="839374"/>
          </a:xfrm>
        </p:grpSpPr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5386017F-3A55-9C49-945C-0928FAEDA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4576" y="4401310"/>
              <a:ext cx="1293812" cy="8032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2000" dirty="0">
                <a:cs typeface="Arial" charset="0"/>
              </a:endParaRP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1F0FE550-BD73-1149-8513-63C825B3B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1886" y="4365211"/>
              <a:ext cx="119391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400" dirty="0">
                  <a:solidFill>
                    <a:schemeClr val="bg1"/>
                  </a:solidFill>
                  <a:latin typeface="+mn-lt"/>
                  <a:cs typeface="Arial" charset="0"/>
                </a:rPr>
                <a:t>secure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+mn-lt"/>
                  <a:cs typeface="Arial" charset="0"/>
                </a:rPr>
                <a:t>receiver</a:t>
              </a:r>
            </a:p>
          </p:txBody>
        </p:sp>
      </p:grpSp>
      <p:sp>
        <p:nvSpPr>
          <p:cNvPr id="15" name="Text Box 18">
            <a:extLst>
              <a:ext uri="{FF2B5EF4-FFF2-40B4-BE49-F238E27FC236}">
                <a16:creationId xmlns:a16="http://schemas.microsoft.com/office/drawing/2014/main" id="{2871BD83-FEA5-F04B-9AD0-59A6E9B63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5372" y="3511550"/>
            <a:ext cx="1172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+mn-lt"/>
                <a:cs typeface="Arial" charset="0"/>
              </a:rPr>
              <a:t>channel</a:t>
            </a: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ED0D5246-4FE6-EB49-A4F4-63EFE600E9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1334" y="3933825"/>
            <a:ext cx="238125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FB737BEF-635E-0B4E-9C2B-7E984A418C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7634" y="4667250"/>
            <a:ext cx="24606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A088F030-4F36-0E40-BDB5-E25C442EF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134" y="3468688"/>
            <a:ext cx="18891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+mn-lt"/>
                <a:cs typeface="Arial" charset="0"/>
              </a:rPr>
              <a:t>data, control messages</a:t>
            </a:r>
          </a:p>
        </p:txBody>
      </p:sp>
      <p:sp>
        <p:nvSpPr>
          <p:cNvPr id="20" name="Line 24">
            <a:extLst>
              <a:ext uri="{FF2B5EF4-FFF2-40B4-BE49-F238E27FC236}">
                <a16:creationId xmlns:a16="http://schemas.microsoft.com/office/drawing/2014/main" id="{CAD963E2-1C4F-3E4B-8B7E-980218B68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9272" y="4086225"/>
            <a:ext cx="223837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1" name="Freeform 25">
            <a:extLst>
              <a:ext uri="{FF2B5EF4-FFF2-40B4-BE49-F238E27FC236}">
                <a16:creationId xmlns:a16="http://schemas.microsoft.com/office/drawing/2014/main" id="{AB38AEF3-BCB8-E74B-A27C-43FD3B8F6715}"/>
              </a:ext>
            </a:extLst>
          </p:cNvPr>
          <p:cNvSpPr>
            <a:spLocks/>
          </p:cNvSpPr>
          <p:nvPr/>
        </p:nvSpPr>
        <p:spPr bwMode="auto">
          <a:xfrm>
            <a:off x="4517059" y="4765930"/>
            <a:ext cx="573088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2" name="Freeform 26">
            <a:extLst>
              <a:ext uri="{FF2B5EF4-FFF2-40B4-BE49-F238E27FC236}">
                <a16:creationId xmlns:a16="http://schemas.microsoft.com/office/drawing/2014/main" id="{7C6916B8-170A-BB43-A2C3-595906F3DF83}"/>
              </a:ext>
            </a:extLst>
          </p:cNvPr>
          <p:cNvSpPr>
            <a:spLocks/>
          </p:cNvSpPr>
          <p:nvPr/>
        </p:nvSpPr>
        <p:spPr bwMode="auto">
          <a:xfrm flipH="1">
            <a:off x="5191747" y="4779090"/>
            <a:ext cx="573087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3" name="Line 27">
            <a:extLst>
              <a:ext uri="{FF2B5EF4-FFF2-40B4-BE49-F238E27FC236}">
                <a16:creationId xmlns:a16="http://schemas.microsoft.com/office/drawing/2014/main" id="{EF78E35C-D23D-F54E-B7D2-D0B863099E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4147" y="4644462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4" name="Text Box 28">
            <a:extLst>
              <a:ext uri="{FF2B5EF4-FFF2-40B4-BE49-F238E27FC236}">
                <a16:creationId xmlns:a16="http://schemas.microsoft.com/office/drawing/2014/main" id="{F78D243C-DAD1-2545-8A7F-EFA469532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931" y="4440955"/>
            <a:ext cx="7374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+mn-lt"/>
                <a:cs typeface="Arial" charset="0"/>
              </a:rPr>
              <a:t>data</a:t>
            </a:r>
          </a:p>
        </p:txBody>
      </p:sp>
      <p:sp>
        <p:nvSpPr>
          <p:cNvPr id="25" name="Line 29">
            <a:extLst>
              <a:ext uri="{FF2B5EF4-FFF2-40B4-BE49-F238E27FC236}">
                <a16:creationId xmlns:a16="http://schemas.microsoft.com/office/drawing/2014/main" id="{70EA62CC-094B-3C41-A09D-B3C2234B04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52447" y="4673293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6" name="Text Box 30">
            <a:extLst>
              <a:ext uri="{FF2B5EF4-FFF2-40B4-BE49-F238E27FC236}">
                <a16:creationId xmlns:a16="http://schemas.microsoft.com/office/drawing/2014/main" id="{6801AEE1-C5DF-2E4D-A000-7105881F0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7725" y="4462411"/>
            <a:ext cx="7374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+mn-lt"/>
                <a:cs typeface="Arial" charset="0"/>
              </a:rPr>
              <a:t>data</a:t>
            </a:r>
          </a:p>
        </p:txBody>
      </p:sp>
      <p:sp>
        <p:nvSpPr>
          <p:cNvPr id="27" name="Text Box 31">
            <a:extLst>
              <a:ext uri="{FF2B5EF4-FFF2-40B4-BE49-F238E27FC236}">
                <a16:creationId xmlns:a16="http://schemas.microsoft.com/office/drawing/2014/main" id="{9914A3F1-3112-2F44-A2A9-D16F0B8DE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19" y="3564145"/>
            <a:ext cx="7873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12A0"/>
                </a:solidFill>
                <a:latin typeface="+mn-lt"/>
                <a:cs typeface="Arial" charset="0"/>
              </a:rPr>
              <a:t>Alice</a:t>
            </a:r>
          </a:p>
        </p:txBody>
      </p:sp>
      <p:sp>
        <p:nvSpPr>
          <p:cNvPr id="28" name="Text Box 32">
            <a:extLst>
              <a:ext uri="{FF2B5EF4-FFF2-40B4-BE49-F238E27FC236}">
                <a16:creationId xmlns:a16="http://schemas.microsoft.com/office/drawing/2014/main" id="{43A34027-1F74-E84A-8D3E-88B03152D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6175" y="3548753"/>
            <a:ext cx="7585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12A0"/>
                </a:solidFill>
                <a:latin typeface="+mn-lt"/>
                <a:cs typeface="Arial" charset="0"/>
              </a:rPr>
              <a:t>Bob</a:t>
            </a:r>
          </a:p>
        </p:txBody>
      </p:sp>
      <p:sp>
        <p:nvSpPr>
          <p:cNvPr id="29" name="Text Box 33">
            <a:extLst>
              <a:ext uri="{FF2B5EF4-FFF2-40B4-BE49-F238E27FC236}">
                <a16:creationId xmlns:a16="http://schemas.microsoft.com/office/drawing/2014/main" id="{7911D325-AAB9-0840-9130-68C94E244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759" y="5778500"/>
            <a:ext cx="8869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99"/>
                </a:solidFill>
                <a:latin typeface="+mn-lt"/>
                <a:cs typeface="Arial" charset="0"/>
              </a:rPr>
              <a:t>Trudy</a:t>
            </a:r>
          </a:p>
        </p:txBody>
      </p:sp>
    </p:spTree>
    <p:extLst>
      <p:ext uri="{BB962C8B-B14F-4D97-AF65-F5344CB8AC3E}">
        <p14:creationId xmlns:p14="http://schemas.microsoft.com/office/powerpoint/2010/main" val="81936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19888</TotalTime>
  <Words>4483</Words>
  <Application>Microsoft Office PowerPoint</Application>
  <PresentationFormat>Widescreen</PresentationFormat>
  <Paragraphs>939</Paragraphs>
  <Slides>61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6" baseType="lpstr">
      <vt:lpstr>Microsoft JhengHei</vt:lpstr>
      <vt:lpstr>ＭＳ Ｐゴシック</vt:lpstr>
      <vt:lpstr>游ゴシック</vt:lpstr>
      <vt:lpstr>Arial</vt:lpstr>
      <vt:lpstr>Arial Unicode MS</vt:lpstr>
      <vt:lpstr>Calibri</vt:lpstr>
      <vt:lpstr>Calibri Light</vt:lpstr>
      <vt:lpstr>Courier New</vt:lpstr>
      <vt:lpstr>Gill Sans MT</vt:lpstr>
      <vt:lpstr>TeXGyreAdventor</vt:lpstr>
      <vt:lpstr>Times New Roman</vt:lpstr>
      <vt:lpstr>Wingdings</vt:lpstr>
      <vt:lpstr>Wingdings 2</vt:lpstr>
      <vt:lpstr>ZapfDingbats</vt:lpstr>
      <vt:lpstr>Office Theme</vt:lpstr>
      <vt:lpstr>Computer Networks </vt:lpstr>
      <vt:lpstr>Chapter 1: roadmap</vt:lpstr>
      <vt:lpstr>Network security</vt:lpstr>
      <vt:lpstr>Bad guys: packet interception</vt:lpstr>
      <vt:lpstr>Bad guys:  fake identity</vt:lpstr>
      <vt:lpstr>Bad guys: denial of service</vt:lpstr>
      <vt:lpstr>Security: (overview)</vt:lpstr>
      <vt:lpstr>What is network security?</vt:lpstr>
      <vt:lpstr>Friends and enemies: Alice, Bob, Trudy</vt:lpstr>
      <vt:lpstr>Friends and enemies: Alice, Bob, Trudy</vt:lpstr>
      <vt:lpstr>There are bad guys (and girls) out there!</vt:lpstr>
      <vt:lpstr>Lines of defense:</vt:lpstr>
      <vt:lpstr>Cryptography overview  </vt:lpstr>
      <vt:lpstr>Motivation (cryptography)</vt:lpstr>
      <vt:lpstr>The language of cryptography</vt:lpstr>
      <vt:lpstr>Symmetric key cryptography (overview) </vt:lpstr>
      <vt:lpstr>Symmetric key cryptography</vt:lpstr>
      <vt:lpstr>Simple encryption scheme</vt:lpstr>
      <vt:lpstr>Symmetric key crypto: DES</vt:lpstr>
      <vt:lpstr>AES: Advanced Encryption Standard</vt:lpstr>
      <vt:lpstr>Breaking an encryption scheme</vt:lpstr>
      <vt:lpstr>Limitations of symmetric key cryptography </vt:lpstr>
      <vt:lpstr>Public Key Cryptography</vt:lpstr>
      <vt:lpstr>Public Key Cryptography</vt:lpstr>
      <vt:lpstr>Public key encryption algorithms</vt:lpstr>
      <vt:lpstr>Diffie-Hellman key exchange (The big picture)</vt:lpstr>
      <vt:lpstr>Cryptographic explanation of Diffie-Hellman KE</vt:lpstr>
      <vt:lpstr>Cryptanalysis (recap) </vt:lpstr>
      <vt:lpstr>Brute-force attack (Three factors) </vt:lpstr>
      <vt:lpstr>Authentication</vt:lpstr>
      <vt:lpstr>Authentication</vt:lpstr>
      <vt:lpstr>Authentication: another try</vt:lpstr>
      <vt:lpstr>Authentication: another try</vt:lpstr>
      <vt:lpstr>Authentication: a third try</vt:lpstr>
      <vt:lpstr>Authentication: a third try</vt:lpstr>
      <vt:lpstr>Authentication: a modified third try</vt:lpstr>
      <vt:lpstr>Authentication: a modified third try</vt:lpstr>
      <vt:lpstr>Authentication: a fourth try</vt:lpstr>
      <vt:lpstr>Authentication: ap5.0</vt:lpstr>
      <vt:lpstr>Authentication: ap5.0 – there’s still a flaw!</vt:lpstr>
      <vt:lpstr>Digital Signature </vt:lpstr>
      <vt:lpstr>Digital signatures (Example) </vt:lpstr>
      <vt:lpstr>Digital signatures </vt:lpstr>
      <vt:lpstr>Cryptographic Hash algorithm</vt:lpstr>
      <vt:lpstr>Message digests</vt:lpstr>
      <vt:lpstr>Digital signature = signed message digest</vt:lpstr>
      <vt:lpstr>Hash function algorithms</vt:lpstr>
      <vt:lpstr>Authentication: ap5.0 – let’s fix it!!</vt:lpstr>
      <vt:lpstr>Need for certified public keys</vt:lpstr>
      <vt:lpstr>Public key Certification Authorities (CA)</vt:lpstr>
      <vt:lpstr>Public key Certification Authorities (CA)</vt:lpstr>
      <vt:lpstr>Public key cryptosystem (advantage/limitations)</vt:lpstr>
      <vt:lpstr>Chapter 1: summary</vt:lpstr>
      <vt:lpstr>PowerPoint Presentation</vt:lpstr>
      <vt:lpstr>Chapter 1: roadmap</vt:lpstr>
      <vt:lpstr>Internet history: Home work</vt:lpstr>
      <vt:lpstr>Internet history</vt:lpstr>
      <vt:lpstr>Internet history</vt:lpstr>
      <vt:lpstr>Internet history</vt:lpstr>
      <vt:lpstr>Internet history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Subhan Ullah</cp:lastModifiedBy>
  <cp:revision>501</cp:revision>
  <dcterms:created xsi:type="dcterms:W3CDTF">2020-01-18T07:24:59Z</dcterms:created>
  <dcterms:modified xsi:type="dcterms:W3CDTF">2022-09-13T05:58:48Z</dcterms:modified>
</cp:coreProperties>
</file>