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4"/>
  </p:notesMasterIdLst>
  <p:sldIdLst>
    <p:sldId id="1217" r:id="rId3"/>
    <p:sldId id="1043" r:id="rId4"/>
    <p:sldId id="1061" r:id="rId5"/>
    <p:sldId id="1213" r:id="rId6"/>
    <p:sldId id="1214" r:id="rId7"/>
    <p:sldId id="1215" r:id="rId8"/>
    <p:sldId id="1062" r:id="rId9"/>
    <p:sldId id="1063" r:id="rId10"/>
    <p:sldId id="1064" r:id="rId11"/>
    <p:sldId id="1066" r:id="rId12"/>
    <p:sldId id="1065" r:id="rId13"/>
    <p:sldId id="1067" r:id="rId14"/>
    <p:sldId id="1083" r:id="rId15"/>
    <p:sldId id="1068" r:id="rId16"/>
    <p:sldId id="1069" r:id="rId17"/>
    <p:sldId id="1070" r:id="rId18"/>
    <p:sldId id="1071" r:id="rId19"/>
    <p:sldId id="1072" r:id="rId20"/>
    <p:sldId id="1221" r:id="rId21"/>
    <p:sldId id="1073" r:id="rId22"/>
    <p:sldId id="121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17" autoAdjust="0"/>
    <p:restoredTop sz="79238" autoAdjust="0"/>
  </p:normalViewPr>
  <p:slideViewPr>
    <p:cSldViewPr snapToGrid="0" snapToObjects="1">
      <p:cViewPr varScale="1">
        <p:scale>
          <a:sx n="68" d="100"/>
          <a:sy n="68" d="100"/>
        </p:scale>
        <p:origin x="514" y="72"/>
      </p:cViewPr>
      <p:guideLst/>
    </p:cSldViewPr>
  </p:slideViewPr>
  <p:outlineViewPr>
    <p:cViewPr>
      <p:scale>
        <a:sx n="33" d="100"/>
        <a:sy n="33" d="100"/>
      </p:scale>
      <p:origin x="0" y="-255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1508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 repeat</a:t>
            </a:r>
            <a:r>
              <a:rPr lang="en-US" baseline="0" dirty="0" smtClean="0"/>
              <a:t> </a:t>
            </a:r>
            <a:r>
              <a:rPr lang="en-US" baseline="0" dirty="0" err="1" smtClean="0"/>
              <a:t>reQuest</a:t>
            </a:r>
            <a:r>
              <a:rPr lang="en-US" baseline="0" dirty="0" smtClean="0"/>
              <a:t> protocols (ARQ)</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1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solidFill>
                  <a:srgbClr val="C00000"/>
                </a:solidFill>
                <a:latin typeface="Gill Sans MT" panose="020B0502020104020203" pitchFamily="34" charset="0"/>
              </a:rPr>
              <a:t>two seq. #</a:t>
            </a:r>
            <a:r>
              <a:rPr lang="ja-JP" altLang="en-US" sz="1200" dirty="0" smtClean="0">
                <a:solidFill>
                  <a:srgbClr val="C00000"/>
                </a:solidFill>
                <a:latin typeface="Gill Sans MT" panose="020B0502020104020203" pitchFamily="34" charset="0"/>
              </a:rPr>
              <a:t>’</a:t>
            </a:r>
            <a:r>
              <a:rPr lang="en-US" altLang="ja-JP" sz="1200" dirty="0" smtClean="0">
                <a:solidFill>
                  <a:srgbClr val="C00000"/>
                </a:solidFill>
                <a:latin typeface="Gill Sans MT" panose="020B0502020104020203" pitchFamily="34" charset="0"/>
              </a:rPr>
              <a:t>s (0,1) will suffice.  Why?</a:t>
            </a:r>
          </a:p>
          <a:p>
            <a:r>
              <a:rPr lang="en-US" altLang="ja-JP" sz="1200" dirty="0" smtClean="0">
                <a:latin typeface="Gill Sans MT" panose="020B0502020104020203" pitchFamily="34" charset="0"/>
              </a:rPr>
              <a:t>Because the stop-and-wait property of this protocol.</a:t>
            </a:r>
          </a:p>
          <a:p>
            <a:r>
              <a:rPr lang="en-US" altLang="ja-JP" sz="1200" dirty="0" smtClean="0">
                <a:latin typeface="Gill Sans MT" panose="020B0502020104020203" pitchFamily="34" charset="0"/>
              </a:rPr>
              <a:t>If the sending side does not wait for the acknowledgements, then this method would fail.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00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F</a:t>
            </a:r>
            <a:r>
              <a:rPr lang="en-US" baseline="0" dirty="0" smtClean="0"/>
              <a:t> and </a:t>
            </a:r>
            <a:r>
              <a:rPr lang="en-US" baseline="0" smtClean="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381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a:t>
            </a:r>
            <a:r>
              <a:rPr lang="en-US" dirty="0" err="1"/>
              <a:t>TWO-way</a:t>
            </a:r>
            <a:r>
              <a:rPr lang="en-US" dirty="0"/>
              <a:t>: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a:t>
            </a:r>
            <a:r>
              <a:rPr lang="en-US" dirty="0" err="1"/>
              <a:t>rdt</a:t>
            </a:r>
            <a:r>
              <a:rPr lang="en-US" dirty="0"/>
              <a: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a:t>
            </a:r>
            <a:r>
              <a:rPr lang="en-US" dirty="0" err="1"/>
              <a:t>dupplicated</a:t>
            </a:r>
            <a:r>
              <a:rPr lang="en-US" dirty="0"/>
              <a:t>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50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70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66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75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1038675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91745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Lectures (Chapter3) </a:t>
            </a:r>
            <a:endParaRPr lang="en-US" sz="3500" b="1" dirty="0">
              <a:solidFill>
                <a:srgbClr val="0000A3"/>
              </a:solidFill>
              <a:latin typeface="+mj-lt"/>
              <a:ea typeface="+mj-ea"/>
              <a:cs typeface="Calibri" panose="020F0502020204030204" pitchFamily="34" charset="0"/>
            </a:endParaRPr>
          </a:p>
          <a:p>
            <a:pPr marL="130175" indent="0" algn="ctr">
              <a:lnSpc>
                <a:spcPct val="85000"/>
              </a:lnSpc>
              <a:buNone/>
            </a:pPr>
            <a:r>
              <a:rPr lang="en-US" altLang="en-US" sz="4300" dirty="0" smtClean="0">
                <a:solidFill>
                  <a:srgbClr val="000099"/>
                </a:solidFill>
              </a:rPr>
              <a:t>Transport Layer</a:t>
            </a:r>
            <a:endParaRPr lang="en-US" altLang="en-US" sz="4300" dirty="0">
              <a:solidFill>
                <a:srgbClr val="000099"/>
              </a:solidFill>
            </a:endParaRPr>
          </a:p>
          <a:p>
            <a:pPr marL="130175" indent="0" algn="ctr">
              <a:buNone/>
            </a:pPr>
            <a:r>
              <a:rPr lang="en-US" sz="3500" dirty="0" smtClean="0">
                <a:latin typeface="Calibri" panose="020F0502020204030204" pitchFamily="34" charset="0"/>
                <a:cs typeface="Calibri" panose="020F0502020204030204" pitchFamily="34" charset="0"/>
              </a:rPr>
              <a:t>                           </a:t>
            </a:r>
            <a:endParaRPr lang="en-US" sz="3500" dirty="0">
              <a:latin typeface="Calibri" panose="020F0502020204030204" pitchFamily="34" charset="0"/>
              <a:cs typeface="Calibri" panose="020F0502020204030204" pitchFamily="34" charset="0"/>
            </a:endParaRPr>
          </a:p>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Subhan </a:t>
            </a:r>
            <a:r>
              <a:rPr lang="en-US" sz="3500" b="1" dirty="0">
                <a:solidFill>
                  <a:srgbClr val="0000A3"/>
                </a:solidFill>
                <a:latin typeface="+mj-lt"/>
                <a:ea typeface="+mj-ea"/>
                <a:cs typeface="Calibri" panose="020F0502020204030204" pitchFamily="34" charset="0"/>
              </a:rPr>
              <a:t>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a:t>
            </a:r>
            <a:r>
              <a:rPr lang="en-US" sz="3900" b="1">
                <a:solidFill>
                  <a:srgbClr val="0000A3"/>
                </a:solidFill>
                <a:latin typeface="+mj-lt"/>
                <a:ea typeface="+mj-ea"/>
                <a:cs typeface="Calibri" panose="020F0502020204030204" pitchFamily="34" charset="0"/>
              </a:rPr>
              <a:t>) </a:t>
            </a:r>
            <a:r>
              <a:rPr lang="en-US" sz="3900" b="1" smtClean="0">
                <a:solidFill>
                  <a:srgbClr val="0000A3"/>
                </a:solidFill>
                <a:latin typeface="+mj-lt"/>
                <a:ea typeface="+mj-ea"/>
                <a:cs typeface="Calibri" panose="020F0502020204030204" pitchFamily="34" charset="0"/>
              </a:rPr>
              <a:t>Fall-2022</a:t>
            </a:r>
            <a:endParaRPr lang="en-GB" sz="3900" b="1" dirty="0">
              <a:solidFill>
                <a:srgbClr val="0000A3"/>
              </a:solidFill>
              <a:latin typeface="+mj-lt"/>
              <a:ea typeface="+mj-ea"/>
              <a:cs typeface="Calibri" panose="020F0502020204030204" pitchFamily="34" charset="0"/>
            </a:endParaRPr>
          </a:p>
          <a:p>
            <a:pPr marL="130175" indent="0" algn="ctr">
              <a:buNone/>
            </a:pPr>
            <a:endParaRPr lang="en-US" dirty="0"/>
          </a:p>
        </p:txBody>
      </p:sp>
      <p:sp>
        <p:nvSpPr>
          <p:cNvPr id="6" name="Title 5"/>
          <p:cNvSpPr>
            <a:spLocks noGrp="1"/>
          </p:cNvSpPr>
          <p:nvPr>
            <p:ph type="title"/>
          </p:nvPr>
        </p:nvSpPr>
        <p:spPr/>
        <p:txBody>
          <a:bodyPr>
            <a:normAutofit/>
          </a:bodyPr>
          <a:lstStyle/>
          <a:p>
            <a:pPr algn="ctr"/>
            <a:r>
              <a:rPr lang="en-US" sz="5400" u="sng" dirty="0" smtClean="0"/>
              <a:t>Computer Networks </a:t>
            </a:r>
            <a:endParaRPr lang="en-US" sz="5400" u="sng" dirty="0"/>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a:t>
            </a:r>
            <a:r>
              <a:rPr lang="en-US" dirty="0" smtClean="0"/>
              <a:t>3-1</a:t>
            </a:r>
            <a:endParaRPr lang="en-US" dirty="0"/>
          </a:p>
        </p:txBody>
      </p:sp>
    </p:spTree>
    <p:extLst>
      <p:ext uri="{BB962C8B-B14F-4D97-AF65-F5344CB8AC3E}">
        <p14:creationId xmlns:p14="http://schemas.microsoft.com/office/powerpoint/2010/main" val="901528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94831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6"/>
            <a:ext cx="10729731" cy="1220788"/>
            <a:chOff x="1552" y="2800"/>
            <a:chExt cx="2578" cy="769"/>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32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ＭＳ Ｐゴシック" charset="0"/>
                  <a:cs typeface="+mn-cs"/>
                </a:rPr>
                <a:t>then </a:t>
              </a: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waits for receiver </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ＭＳ Ｐゴシック" charset="0"/>
                  <a:cs typeface="+mn-cs"/>
                </a:rPr>
                <a:t>response</a:t>
              </a:r>
              <a:endPar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smtClean="0">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a:t>
              </a:r>
              <a:r>
                <a:rPr kumimoji="0" lang="en-US" sz="32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r>
                <a:rPr kumimoji="0" lang="en-US" sz="3200" b="0" i="0" u="none" strike="noStrike" kern="1200" cap="none" spc="0" normalizeH="0" baseline="0" noProof="0" smtClean="0">
                  <a:ln>
                    <a:noFill/>
                  </a:ln>
                  <a:solidFill>
                    <a:prstClr val="black"/>
                  </a:solidFill>
                  <a:effectLst/>
                  <a:uLnTx/>
                  <a:uFillTx/>
                  <a:latin typeface="Calibri" panose="020F0502020204030204"/>
                  <a:ea typeface="ＭＳ Ｐゴシック" charset="0"/>
                  <a:cs typeface="+mn-cs"/>
                </a:rPr>
                <a:t>then </a:t>
              </a: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waits for </a:t>
              </a:r>
              <a:r>
                <a:rPr kumimoji="0" lang="en-US" sz="32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receiver </a:t>
              </a:r>
              <a:r>
                <a:rPr kumimoji="0" lang="en-US" sz="3200" b="0" i="0" u="none" strike="noStrike" kern="1200" cap="none" spc="0" normalizeH="0" baseline="0" noProof="0" smtClean="0">
                  <a:ln>
                    <a:noFill/>
                  </a:ln>
                  <a:solidFill>
                    <a:prstClr val="black"/>
                  </a:solidFill>
                  <a:effectLst/>
                  <a:uLnTx/>
                  <a:uFillTx/>
                  <a:latin typeface="Calibri" panose="020F0502020204030204"/>
                  <a:ea typeface="ＭＳ Ｐゴシック" charset="0"/>
                  <a:cs typeface="+mn-cs"/>
                </a:rPr>
                <a:t>response</a:t>
              </a:r>
              <a:endPar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43029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
        <p:nvSpPr>
          <p:cNvPr id="46" name="Slide Number Placeholder 2">
            <a:extLst>
              <a:ext uri="{FF2B5EF4-FFF2-40B4-BE49-F238E27FC236}">
                <a16:creationId xmlns:a16="http://schemas.microsoft.com/office/drawing/2014/main" id="{B69BA466-748A-4F41-808A-2B33C515BE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grpSp>
        <p:nvGrpSpPr>
          <p:cNvPr id="54" name="Grouper 1"/>
          <p:cNvGrpSpPr>
            <a:grpSpLocks/>
          </p:cNvGrpSpPr>
          <p:nvPr/>
        </p:nvGrpSpPr>
        <p:grpSpPr bwMode="auto">
          <a:xfrm>
            <a:off x="3514799" y="1446833"/>
            <a:ext cx="1247775" cy="747713"/>
            <a:chOff x="1905000" y="1371600"/>
            <a:chExt cx="1248296" cy="747713"/>
          </a:xfrm>
        </p:grpSpPr>
        <p:sp>
          <p:nvSpPr>
            <p:cNvPr id="55" name="Line 36"/>
            <p:cNvSpPr>
              <a:spLocks noChangeShapeType="1"/>
            </p:cNvSpPr>
            <p:nvPr/>
          </p:nvSpPr>
          <p:spPr bwMode="auto">
            <a:xfrm>
              <a:off x="3124200" y="137160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Text Box 31"/>
            <p:cNvSpPr txBox="1">
              <a:spLocks noChangeArrowheads="1"/>
            </p:cNvSpPr>
            <p:nvPr/>
          </p:nvSpPr>
          <p:spPr bwMode="auto">
            <a:xfrm>
              <a:off x="1905000" y="1447800"/>
              <a:ext cx="1248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CC0000"/>
                  </a:solidFill>
                  <a:latin typeface="Tahoma" panose="020B0604030504040204" pitchFamily="34" charset="0"/>
                </a:rPr>
                <a:t>Sender sends</a:t>
              </a:r>
            </a:p>
            <a:p>
              <a:pPr eaLnBrk="1" hangingPunct="1">
                <a:spcBef>
                  <a:spcPct val="0"/>
                </a:spcBef>
                <a:buFontTx/>
                <a:buNone/>
              </a:pPr>
              <a:r>
                <a:rPr lang="en-US" altLang="en-US" sz="1400">
                  <a:solidFill>
                    <a:srgbClr val="CC0000"/>
                  </a:solidFill>
                  <a:latin typeface="Tahoma" panose="020B0604030504040204" pitchFamily="34" charset="0"/>
                </a:rPr>
                <a:t>Packet 0</a:t>
              </a:r>
            </a:p>
          </p:txBody>
        </p:sp>
      </p:grpSp>
      <p:grpSp>
        <p:nvGrpSpPr>
          <p:cNvPr id="57" name="Grouper 46"/>
          <p:cNvGrpSpPr>
            <a:grpSpLocks/>
          </p:cNvGrpSpPr>
          <p:nvPr/>
        </p:nvGrpSpPr>
        <p:grpSpPr bwMode="auto">
          <a:xfrm>
            <a:off x="9591868" y="2003667"/>
            <a:ext cx="1052513" cy="1143000"/>
            <a:chOff x="3124200" y="1371600"/>
            <a:chExt cx="1052507" cy="1143000"/>
          </a:xfrm>
        </p:grpSpPr>
        <p:sp>
          <p:nvSpPr>
            <p:cNvPr id="58" name="Line 36"/>
            <p:cNvSpPr>
              <a:spLocks noChangeShapeType="1"/>
            </p:cNvSpPr>
            <p:nvPr/>
          </p:nvSpPr>
          <p:spPr bwMode="auto">
            <a:xfrm>
              <a:off x="3124200" y="1371600"/>
              <a:ext cx="0" cy="11430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Text Box 31"/>
            <p:cNvSpPr txBox="1">
              <a:spLocks noChangeArrowheads="1"/>
            </p:cNvSpPr>
            <p:nvPr/>
          </p:nvSpPr>
          <p:spPr bwMode="auto">
            <a:xfrm>
              <a:off x="3171304" y="1447800"/>
              <a:ext cx="100540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Resend, If </a:t>
              </a:r>
            </a:p>
            <a:p>
              <a:pPr eaLnBrk="1" hangingPunct="1">
                <a:spcBef>
                  <a:spcPct val="0"/>
                </a:spcBef>
                <a:buFontTx/>
                <a:buNone/>
              </a:pPr>
              <a:r>
                <a:rPr lang="en-US" altLang="en-US" sz="1400" dirty="0">
                  <a:solidFill>
                    <a:srgbClr val="CC0000"/>
                  </a:solidFill>
                  <a:latin typeface="Tahoma" panose="020B0604030504040204" pitchFamily="34" charset="0"/>
                </a:rPr>
                <a:t>packet is </a:t>
              </a:r>
            </a:p>
            <a:p>
              <a:pPr eaLnBrk="1" hangingPunct="1">
                <a:spcBef>
                  <a:spcPct val="0"/>
                </a:spcBef>
                <a:buFontTx/>
                <a:buNone/>
              </a:pPr>
              <a:r>
                <a:rPr lang="en-US" altLang="en-US" sz="1400" dirty="0">
                  <a:solidFill>
                    <a:srgbClr val="CC0000"/>
                  </a:solidFill>
                  <a:latin typeface="Tahoma" panose="020B0604030504040204" pitchFamily="34" charset="0"/>
                </a:rPr>
                <a:t>Corrupt or</a:t>
              </a:r>
            </a:p>
            <a:p>
              <a:pPr eaLnBrk="1" hangingPunct="1">
                <a:spcBef>
                  <a:spcPct val="0"/>
                </a:spcBef>
                <a:buFontTx/>
                <a:buNone/>
              </a:pPr>
              <a:r>
                <a:rPr lang="en-US" altLang="en-US" sz="1400" dirty="0">
                  <a:solidFill>
                    <a:srgbClr val="CC0000"/>
                  </a:solidFill>
                  <a:latin typeface="Tahoma" panose="020B0604030504040204" pitchFamily="34" charset="0"/>
                </a:rPr>
                <a:t>NAK </a:t>
              </a:r>
              <a:r>
                <a:rPr lang="en-US" altLang="en-US" sz="1400" dirty="0" err="1">
                  <a:solidFill>
                    <a:srgbClr val="CC0000"/>
                  </a:solidFill>
                  <a:latin typeface="Tahoma" panose="020B0604030504040204" pitchFamily="34" charset="0"/>
                </a:rPr>
                <a:t>recvd</a:t>
              </a:r>
              <a:endParaRPr lang="en-US" altLang="en-US" sz="1400" dirty="0">
                <a:solidFill>
                  <a:srgbClr val="CC0000"/>
                </a:solidFill>
                <a:latin typeface="Tahoma" panose="020B0604030504040204" pitchFamily="34" charset="0"/>
              </a:endParaRPr>
            </a:p>
          </p:txBody>
        </p:sp>
      </p:grpSp>
      <p:grpSp>
        <p:nvGrpSpPr>
          <p:cNvPr id="60" name="Grouper 49"/>
          <p:cNvGrpSpPr>
            <a:grpSpLocks/>
          </p:cNvGrpSpPr>
          <p:nvPr/>
        </p:nvGrpSpPr>
        <p:grpSpPr bwMode="auto">
          <a:xfrm>
            <a:off x="9588794" y="3200400"/>
            <a:ext cx="1354138" cy="914400"/>
            <a:chOff x="3124200" y="1371600"/>
            <a:chExt cx="1354924" cy="914400"/>
          </a:xfrm>
        </p:grpSpPr>
        <p:sp>
          <p:nvSpPr>
            <p:cNvPr id="90" name="Line 36"/>
            <p:cNvSpPr>
              <a:spLocks noChangeShapeType="1"/>
            </p:cNvSpPr>
            <p:nvPr/>
          </p:nvSpPr>
          <p:spPr bwMode="auto">
            <a:xfrm>
              <a:off x="3124200" y="1371600"/>
              <a:ext cx="0" cy="9144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Text Box 31"/>
            <p:cNvSpPr txBox="1">
              <a:spLocks noChangeArrowheads="1"/>
            </p:cNvSpPr>
            <p:nvPr/>
          </p:nvSpPr>
          <p:spPr bwMode="auto">
            <a:xfrm>
              <a:off x="3171304" y="1447800"/>
              <a:ext cx="130782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If all is fine</a:t>
              </a:r>
            </a:p>
            <a:p>
              <a:pPr eaLnBrk="1" hangingPunct="1">
                <a:spcBef>
                  <a:spcPct val="0"/>
                </a:spcBef>
                <a:buFontTx/>
                <a:buNone/>
              </a:pPr>
              <a:r>
                <a:rPr lang="en-US" altLang="en-US" sz="1400" dirty="0">
                  <a:solidFill>
                    <a:srgbClr val="CC0000"/>
                  </a:solidFill>
                  <a:latin typeface="Tahoma" panose="020B0604030504040204" pitchFamily="34" charset="0"/>
                </a:rPr>
                <a:t>move on and</a:t>
              </a:r>
            </a:p>
            <a:p>
              <a:pPr eaLnBrk="1" hangingPunct="1">
                <a:spcBef>
                  <a:spcPct val="0"/>
                </a:spcBef>
                <a:buFontTx/>
                <a:buNone/>
              </a:pPr>
              <a:r>
                <a:rPr lang="en-US" altLang="en-US" sz="1400" dirty="0">
                  <a:solidFill>
                    <a:srgbClr val="CC0000"/>
                  </a:solidFill>
                  <a:latin typeface="Tahoma" panose="020B0604030504040204" pitchFamily="34" charset="0"/>
                </a:rPr>
                <a:t>Send packet 1</a:t>
              </a:r>
            </a:p>
          </p:txBody>
        </p:sp>
      </p:grpSp>
      <p:grpSp>
        <p:nvGrpSpPr>
          <p:cNvPr id="92" name="Grouper 52"/>
          <p:cNvGrpSpPr>
            <a:grpSpLocks/>
          </p:cNvGrpSpPr>
          <p:nvPr/>
        </p:nvGrpSpPr>
        <p:grpSpPr bwMode="auto">
          <a:xfrm>
            <a:off x="4193631" y="5235678"/>
            <a:ext cx="1247775" cy="747713"/>
            <a:chOff x="1905000" y="1371600"/>
            <a:chExt cx="1248296" cy="747713"/>
          </a:xfrm>
        </p:grpSpPr>
        <p:sp>
          <p:nvSpPr>
            <p:cNvPr id="93" name="Line 36"/>
            <p:cNvSpPr>
              <a:spLocks noChangeShapeType="1"/>
            </p:cNvSpPr>
            <p:nvPr/>
          </p:nvSpPr>
          <p:spPr bwMode="auto">
            <a:xfrm>
              <a:off x="3124200" y="137160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Text Box 31"/>
            <p:cNvSpPr txBox="1">
              <a:spLocks noChangeArrowheads="1"/>
            </p:cNvSpPr>
            <p:nvPr/>
          </p:nvSpPr>
          <p:spPr bwMode="auto">
            <a:xfrm>
              <a:off x="1905000" y="1447800"/>
              <a:ext cx="1248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Sender sends</a:t>
              </a:r>
            </a:p>
            <a:p>
              <a:pPr eaLnBrk="1" hangingPunct="1">
                <a:spcBef>
                  <a:spcPct val="0"/>
                </a:spcBef>
                <a:buFontTx/>
                <a:buNone/>
              </a:pPr>
              <a:r>
                <a:rPr lang="en-US" altLang="en-US" sz="1400" dirty="0">
                  <a:solidFill>
                    <a:srgbClr val="CC0000"/>
                  </a:solidFill>
                  <a:latin typeface="Tahoma" panose="020B0604030504040204" pitchFamily="34" charset="0"/>
                </a:rPr>
                <a:t>Packet 1 …</a:t>
              </a:r>
            </a:p>
          </p:txBody>
        </p:sp>
      </p:grpSp>
    </p:spTree>
    <p:extLst>
      <p:ext uri="{BB962C8B-B14F-4D97-AF65-F5344CB8AC3E}">
        <p14:creationId xmlns:p14="http://schemas.microsoft.com/office/powerpoint/2010/main" val="6410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up)">
                                      <p:cBhvr>
                                        <p:cTn id="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wipe(up)">
                                      <p:cBhvr>
                                        <p:cTn id="52"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Slide Number Placeholder 2">
            <a:extLst>
              <a:ext uri="{FF2B5EF4-FFF2-40B4-BE49-F238E27FC236}">
                <a16:creationId xmlns:a16="http://schemas.microsoft.com/office/drawing/2014/main" id="{AEE3DD85-1A48-8443-9ED5-CEDD24C7FA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grpSp>
        <p:nvGrpSpPr>
          <p:cNvPr id="42" name="Grouper 42"/>
          <p:cNvGrpSpPr>
            <a:grpSpLocks/>
          </p:cNvGrpSpPr>
          <p:nvPr/>
        </p:nvGrpSpPr>
        <p:grpSpPr bwMode="auto">
          <a:xfrm>
            <a:off x="7850344" y="1307649"/>
            <a:ext cx="2841625" cy="1143000"/>
            <a:chOff x="3124200" y="1371600"/>
            <a:chExt cx="1569611" cy="1143000"/>
          </a:xfrm>
        </p:grpSpPr>
        <p:sp>
          <p:nvSpPr>
            <p:cNvPr id="43" name="Line 36"/>
            <p:cNvSpPr>
              <a:spLocks noChangeShapeType="1"/>
            </p:cNvSpPr>
            <p:nvPr/>
          </p:nvSpPr>
          <p:spPr bwMode="auto">
            <a:xfrm>
              <a:off x="3124200" y="1371600"/>
              <a:ext cx="0" cy="11430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Text Box 31"/>
            <p:cNvSpPr txBox="1">
              <a:spLocks noChangeArrowheads="1"/>
            </p:cNvSpPr>
            <p:nvPr/>
          </p:nvSpPr>
          <p:spPr bwMode="auto">
            <a:xfrm>
              <a:off x="3171304" y="1447800"/>
              <a:ext cx="15225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a:solidFill>
                    <a:srgbClr val="CC0000"/>
                  </a:solidFill>
                  <a:latin typeface="Tahoma" panose="020B0604030504040204" pitchFamily="34" charset="0"/>
                </a:rPr>
                <a:t>Packet received correctly with </a:t>
              </a:r>
            </a:p>
            <a:p>
              <a:pPr eaLnBrk="1" hangingPunct="1">
                <a:spcBef>
                  <a:spcPct val="0"/>
                </a:spcBef>
                <a:buFontTx/>
                <a:buNone/>
              </a:pPr>
              <a:r>
                <a:rPr lang="en-US" altLang="en-US" sz="1400" dirty="0">
                  <a:solidFill>
                    <a:srgbClr val="CC0000"/>
                  </a:solidFill>
                  <a:latin typeface="Tahoma" panose="020B0604030504040204" pitchFamily="34" charset="0"/>
                </a:rPr>
                <a:t>seq0, extract and deliver data to</a:t>
              </a:r>
            </a:p>
            <a:p>
              <a:pPr eaLnBrk="1" hangingPunct="1">
                <a:spcBef>
                  <a:spcPct val="0"/>
                </a:spcBef>
                <a:buFontTx/>
                <a:buNone/>
              </a:pPr>
              <a:r>
                <a:rPr lang="en-US" altLang="en-US" sz="1400" dirty="0">
                  <a:solidFill>
                    <a:srgbClr val="CC0000"/>
                  </a:solidFill>
                  <a:latin typeface="Tahoma" panose="020B0604030504040204" pitchFamily="34" charset="0"/>
                </a:rPr>
                <a:t>upper layers and send back ACK</a:t>
              </a:r>
            </a:p>
          </p:txBody>
        </p:sp>
      </p:grpSp>
      <p:grpSp>
        <p:nvGrpSpPr>
          <p:cNvPr id="45" name="Grouper 45"/>
          <p:cNvGrpSpPr>
            <a:grpSpLocks/>
          </p:cNvGrpSpPr>
          <p:nvPr/>
        </p:nvGrpSpPr>
        <p:grpSpPr bwMode="auto">
          <a:xfrm>
            <a:off x="7869440" y="4965250"/>
            <a:ext cx="2411413" cy="814388"/>
            <a:chOff x="2552698" y="1229381"/>
            <a:chExt cx="2411987" cy="814863"/>
          </a:xfrm>
        </p:grpSpPr>
        <p:sp>
          <p:nvSpPr>
            <p:cNvPr id="46" name="Line 36"/>
            <p:cNvSpPr>
              <a:spLocks noChangeShapeType="1"/>
            </p:cNvSpPr>
            <p:nvPr/>
          </p:nvSpPr>
          <p:spPr bwMode="auto">
            <a:xfrm rot="-5400000">
              <a:off x="3758692" y="23387"/>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Text Box 31"/>
            <p:cNvSpPr txBox="1">
              <a:spLocks noChangeArrowheads="1"/>
            </p:cNvSpPr>
            <p:nvPr/>
          </p:nvSpPr>
          <p:spPr bwMode="auto">
            <a:xfrm>
              <a:off x="2552703" y="1305580"/>
              <a:ext cx="2400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dirty="0">
                  <a:solidFill>
                    <a:srgbClr val="CC0000"/>
                  </a:solidFill>
                  <a:latin typeface="Tahoma" panose="020B0604030504040204" pitchFamily="34" charset="0"/>
                </a:rPr>
                <a:t>Packet received, not corrupt but has </a:t>
              </a:r>
              <a:r>
                <a:rPr lang="en-US" altLang="en-US" sz="1400" dirty="0" err="1">
                  <a:solidFill>
                    <a:srgbClr val="CC0000"/>
                  </a:solidFill>
                  <a:latin typeface="Tahoma" panose="020B0604030504040204" pitchFamily="34" charset="0"/>
                </a:rPr>
                <a:t>seq</a:t>
              </a:r>
              <a:r>
                <a:rPr lang="en-US" altLang="en-US" sz="1400" dirty="0">
                  <a:solidFill>
                    <a:srgbClr val="CC0000"/>
                  </a:solidFill>
                  <a:latin typeface="Tahoma" panose="020B0604030504040204" pitchFamily="34" charset="0"/>
                </a:rPr>
                <a:t> 0, </a:t>
              </a:r>
            </a:p>
            <a:p>
              <a:pPr algn="ctr" eaLnBrk="1" hangingPunct="1">
                <a:spcBef>
                  <a:spcPct val="0"/>
                </a:spcBef>
                <a:buFontTx/>
                <a:buNone/>
              </a:pPr>
              <a:r>
                <a:rPr lang="en-US" altLang="en-US" sz="1400" dirty="0">
                  <a:solidFill>
                    <a:srgbClr val="CC0000"/>
                  </a:solidFill>
                  <a:latin typeface="Tahoma" panose="020B0604030504040204" pitchFamily="34" charset="0"/>
                </a:rPr>
                <a:t>Send ACK again</a:t>
              </a:r>
            </a:p>
          </p:txBody>
        </p:sp>
      </p:grpSp>
      <p:grpSp>
        <p:nvGrpSpPr>
          <p:cNvPr id="48" name="Grouper 39"/>
          <p:cNvGrpSpPr>
            <a:grpSpLocks/>
          </p:cNvGrpSpPr>
          <p:nvPr/>
        </p:nvGrpSpPr>
        <p:grpSpPr bwMode="auto">
          <a:xfrm>
            <a:off x="2005169" y="4944869"/>
            <a:ext cx="2411413" cy="814388"/>
            <a:chOff x="2552698" y="1229381"/>
            <a:chExt cx="2411987" cy="814863"/>
          </a:xfrm>
        </p:grpSpPr>
        <p:sp>
          <p:nvSpPr>
            <p:cNvPr id="49" name="Line 36"/>
            <p:cNvSpPr>
              <a:spLocks noChangeShapeType="1"/>
            </p:cNvSpPr>
            <p:nvPr/>
          </p:nvSpPr>
          <p:spPr bwMode="auto">
            <a:xfrm rot="-5400000">
              <a:off x="3758692" y="23387"/>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Text Box 31"/>
            <p:cNvSpPr txBox="1">
              <a:spLocks noChangeArrowheads="1"/>
            </p:cNvSpPr>
            <p:nvPr/>
          </p:nvSpPr>
          <p:spPr bwMode="auto">
            <a:xfrm>
              <a:off x="2552703" y="1305580"/>
              <a:ext cx="2400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a:solidFill>
                    <a:srgbClr val="CC0000"/>
                  </a:solidFill>
                  <a:latin typeface="Tahoma" panose="020B0604030504040204" pitchFamily="34" charset="0"/>
                </a:rPr>
                <a:t>Packet received, not corrupt but has seq 1, </a:t>
              </a:r>
            </a:p>
            <a:p>
              <a:pPr algn="ctr" eaLnBrk="1" hangingPunct="1">
                <a:spcBef>
                  <a:spcPct val="0"/>
                </a:spcBef>
                <a:buFontTx/>
                <a:buNone/>
              </a:pPr>
              <a:r>
                <a:rPr lang="en-US" altLang="en-US" sz="1400">
                  <a:solidFill>
                    <a:srgbClr val="CC0000"/>
                  </a:solidFill>
                  <a:latin typeface="Tahoma" panose="020B0604030504040204" pitchFamily="34" charset="0"/>
                </a:rPr>
                <a:t>Send ACK again</a:t>
              </a:r>
            </a:p>
          </p:txBody>
        </p:sp>
      </p:grpSp>
      <p:grpSp>
        <p:nvGrpSpPr>
          <p:cNvPr id="51" name="Grouper 36"/>
          <p:cNvGrpSpPr>
            <a:grpSpLocks/>
          </p:cNvGrpSpPr>
          <p:nvPr/>
        </p:nvGrpSpPr>
        <p:grpSpPr bwMode="auto">
          <a:xfrm>
            <a:off x="2005174" y="1819549"/>
            <a:ext cx="2411413" cy="638175"/>
            <a:chOff x="2552698" y="1305580"/>
            <a:chExt cx="2411987" cy="637579"/>
          </a:xfrm>
        </p:grpSpPr>
        <p:sp>
          <p:nvSpPr>
            <p:cNvPr id="52" name="Line 36"/>
            <p:cNvSpPr>
              <a:spLocks noChangeShapeType="1"/>
            </p:cNvSpPr>
            <p:nvPr/>
          </p:nvSpPr>
          <p:spPr bwMode="auto">
            <a:xfrm rot="-5400000">
              <a:off x="3758692" y="737165"/>
              <a:ext cx="0" cy="2411987"/>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Text Box 31"/>
            <p:cNvSpPr txBox="1">
              <a:spLocks noChangeArrowheads="1"/>
            </p:cNvSpPr>
            <p:nvPr/>
          </p:nvSpPr>
          <p:spPr bwMode="auto">
            <a:xfrm>
              <a:off x="2552703" y="1305580"/>
              <a:ext cx="24002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a:solidFill>
                    <a:srgbClr val="CC0000"/>
                  </a:solidFill>
                  <a:latin typeface="Tahoma" panose="020B0604030504040204" pitchFamily="34" charset="0"/>
                </a:rPr>
                <a:t>Packet received but corrupt, send NAK</a:t>
              </a:r>
            </a:p>
          </p:txBody>
        </p:sp>
      </p:grpSp>
    </p:spTree>
    <p:extLst>
      <p:ext uri="{BB962C8B-B14F-4D97-AF65-F5344CB8AC3E}">
        <p14:creationId xmlns:p14="http://schemas.microsoft.com/office/powerpoint/2010/main" val="34543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up)">
                                      <p:cBhvr>
                                        <p:cTn id="3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up)">
                                      <p:cBhvr>
                                        <p:cTn id="4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kern="0" dirty="0"/>
              <a:t>rdt2.1 in </a:t>
            </a:r>
            <a:r>
              <a:rPr lang="en-US" kern="0" dirty="0" smtClean="0"/>
              <a:t>Action</a:t>
            </a:r>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19</a:t>
            </a:fld>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6720" y="1719097"/>
            <a:ext cx="8678559" cy="4723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8486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
        <p:nvSpPr>
          <p:cNvPr id="5" name="Slide Number Placeholder 2">
            <a:extLst>
              <a:ext uri="{FF2B5EF4-FFF2-40B4-BE49-F238E27FC236}">
                <a16:creationId xmlns:a16="http://schemas.microsoft.com/office/drawing/2014/main" id="{ADBE880F-C2E4-0642-AE62-E70C2E89903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96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t>
            </a:r>
            <a:r>
              <a:rPr lang="en-GB" sz="6000" u="sng" dirty="0" smtClean="0">
                <a:solidFill>
                  <a:srgbClr val="002060"/>
                </a:solidFill>
              </a:rPr>
              <a:t>All</a:t>
            </a:r>
            <a:endParaRPr lang="en-GB" sz="6000" u="sng" dirty="0">
              <a:solidFill>
                <a:srgbClr val="002060"/>
              </a:solidFill>
            </a:endParaRPr>
          </a:p>
          <a:p>
            <a:endParaRPr lang="en-GB" sz="4050" dirty="0">
              <a:solidFill>
                <a:srgbClr val="002060"/>
              </a:solidFill>
            </a:endParaRPr>
          </a:p>
          <a:p>
            <a:r>
              <a:rPr lang="en-GB" sz="9600" dirty="0" smtClean="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smtClean="0">
                <a:ln>
                  <a:noFill/>
                </a:ln>
                <a:solidFill>
                  <a:srgbClr val="002060"/>
                </a:solidFill>
                <a:effectLst/>
                <a:uLnTx/>
                <a:uFillTx/>
                <a:latin typeface="Calibri"/>
                <a:ea typeface="+mn-ea"/>
                <a:cs typeface="+mn-cs"/>
                <a:sym typeface="Wingdings" panose="05000000000000000000" pitchFamily="2" charset="2"/>
              </a:rPr>
              <a:t>?</a:t>
            </a:r>
            <a:endPar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endParaRP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These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r>
              <a:rPr kumimoji="0" lang="en-US" altLang="en-US"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t>Transport Layer: 3-150</a:t>
            </a:r>
            <a:endParaRPr lang="en-US" sz="1100" dirty="0"/>
          </a:p>
        </p:txBody>
      </p:sp>
    </p:spTree>
    <p:extLst>
      <p:ext uri="{BB962C8B-B14F-4D97-AF65-F5344CB8AC3E}">
        <p14:creationId xmlns:p14="http://schemas.microsoft.com/office/powerpoint/2010/main" val="62340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3177238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will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a:t>
            </a:r>
            <a:r>
              <a:rPr lang="en-US" sz="4400" dirty="0" err="1"/>
              <a:t>rdt</a:t>
            </a:r>
            <a:r>
              <a:rPr lang="en-US" sz="4400" dirty="0"/>
              <a: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udt_send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rdt_rcv</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deliver_data</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udt_send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endPar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rdt_rcv</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deliver_data</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err="1">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packet,data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charset="0"/>
                  <a:ea typeface="ＭＳ Ｐゴシック" charset="0"/>
                  <a:cs typeface="+mn-cs"/>
                </a:rPr>
                <a:t>rdt_rcv</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21960</TotalTime>
  <Words>2092</Words>
  <Application>Microsoft Office PowerPoint</Application>
  <PresentationFormat>Widescreen</PresentationFormat>
  <Paragraphs>431</Paragraphs>
  <Slides>21</Slides>
  <Notes>19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Microsoft JhengHei</vt:lpstr>
      <vt:lpstr>ＭＳ Ｐゴシック</vt:lpstr>
      <vt:lpstr>游ゴシック</vt:lpstr>
      <vt:lpstr>Arial</vt:lpstr>
      <vt:lpstr>Calibri</vt:lpstr>
      <vt:lpstr>Calibri Light</vt:lpstr>
      <vt:lpstr>Courier</vt:lpstr>
      <vt:lpstr>Gill Sans MT</vt:lpstr>
      <vt:lpstr>Symbol</vt:lpstr>
      <vt:lpstr>Tahoma</vt:lpstr>
      <vt:lpstr>TeXGyreAdventor</vt:lpstr>
      <vt:lpstr>Times New Roman</vt:lpstr>
      <vt:lpstr>Wingdings</vt:lpstr>
      <vt:lpstr>Wingdings 2</vt:lpstr>
      <vt:lpstr>Office Theme</vt:lpstr>
      <vt:lpstr>1_Office Theme</vt:lpstr>
      <vt:lpstr>Computer Networks </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lpstr>rdt2.1: sender, handling garbled ACK/NAKs</vt:lpstr>
      <vt:lpstr>rdt2.1: receiver, handling garbled ACK/NAKs</vt:lpstr>
      <vt:lpstr>rdt2.1 in Action</vt:lpstr>
      <vt:lpstr>rdt2.1: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590</cp:revision>
  <dcterms:created xsi:type="dcterms:W3CDTF">2020-01-18T07:24:59Z</dcterms:created>
  <dcterms:modified xsi:type="dcterms:W3CDTF">2022-10-04T05:03:23Z</dcterms:modified>
</cp:coreProperties>
</file>