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sldIdLst>
    <p:sldId id="1217" r:id="rId3"/>
    <p:sldId id="1074" r:id="rId4"/>
    <p:sldId id="1222" r:id="rId5"/>
    <p:sldId id="1075" r:id="rId6"/>
    <p:sldId id="1223" r:id="rId7"/>
    <p:sldId id="1224" r:id="rId8"/>
    <p:sldId id="1225" r:id="rId9"/>
    <p:sldId id="1226" r:id="rId10"/>
    <p:sldId id="1076" r:id="rId11"/>
    <p:sldId id="1204" r:id="rId12"/>
    <p:sldId id="1103" r:id="rId13"/>
    <p:sldId id="1205" r:id="rId14"/>
    <p:sldId id="1078" r:id="rId15"/>
    <p:sldId id="1079" r:id="rId16"/>
    <p:sldId id="1080" r:id="rId17"/>
    <p:sldId id="1082" r:id="rId18"/>
    <p:sldId id="1206" r:id="rId19"/>
    <p:sldId id="1081" r:id="rId20"/>
    <p:sldId id="1207" r:id="rId21"/>
    <p:sldId id="12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 autoAdjust="0"/>
    <p:restoredTop sz="79238" autoAdjust="0"/>
  </p:normalViewPr>
  <p:slideViewPr>
    <p:cSldViewPr snapToGrid="0" snapToObjects="1">
      <p:cViewPr varScale="1">
        <p:scale>
          <a:sx n="68" d="100"/>
          <a:sy n="68" d="100"/>
        </p:scale>
        <p:origin x="514" y="72"/>
      </p:cViewPr>
      <p:guideLst/>
    </p:cSldViewPr>
  </p:slideViewPr>
  <p:outlineViewPr>
    <p:cViewPr>
      <p:scale>
        <a:sx n="33" d="100"/>
        <a:sy n="33" d="100"/>
      </p:scale>
      <p:origin x="0" y="-25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 smtClean="0"/>
              <a:t>If a corrupted packet is found, the ACK segment with the SEQ# of the </a:t>
            </a:r>
            <a:r>
              <a:rPr lang="en-US" altLang="en-US" i="1" dirty="0" smtClean="0">
                <a:solidFill>
                  <a:srgbClr val="C00000"/>
                </a:solidFill>
              </a:rPr>
              <a:t>previously acknowledge segment is sent to the sending side.</a:t>
            </a:r>
          </a:p>
          <a:p>
            <a:r>
              <a:rPr lang="en-US" altLang="en-US" i="1" dirty="0" smtClean="0">
                <a:solidFill>
                  <a:srgbClr val="C00000"/>
                </a:solidFill>
              </a:rPr>
              <a:t>Duplicated acknowledgment </a:t>
            </a:r>
            <a:r>
              <a:rPr lang="en-US" altLang="en-US" i="1" dirty="0" smtClean="0"/>
              <a:t>methodology is really used in the real protocol - TCP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91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RTT=30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, 1KB pkt every 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: 33kB/sec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thruput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.8 </a:t>
            </a:r>
            <a:r>
              <a:rPr lang="en-US" dirty="0" err="1" smtClean="0"/>
              <a:t>microsec</a:t>
            </a:r>
            <a:r>
              <a:rPr lang="en-US" baseline="0" dirty="0" smtClean="0"/>
              <a:t> = .0008 </a:t>
            </a:r>
            <a:r>
              <a:rPr lang="en-US" baseline="0" dirty="0" err="1" smtClean="0"/>
              <a:t>millisec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88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2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F</a:t>
            </a:r>
            <a:r>
              <a:rPr lang="en-US" baseline="0" dirty="0" smtClean="0"/>
              <a:t> and </a:t>
            </a:r>
            <a:r>
              <a:rPr lang="en-US" baseline="0" smtClean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38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G (covered 10/27/2021).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7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0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7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(Chapter3)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 smtClean="0">
                <a:solidFill>
                  <a:srgbClr val="000099"/>
                </a:solidFill>
              </a:rPr>
              <a:t>Transport Layer</a:t>
            </a:r>
            <a:endParaRPr lang="en-US" altLang="en-US" sz="4300" dirty="0">
              <a:solidFill>
                <a:srgbClr val="000099"/>
              </a:solidFill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</a:t>
            </a:r>
            <a:r>
              <a:rPr lang="en-US" sz="3900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</a:t>
            </a:r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Performance of rdt3.0 </a:t>
            </a:r>
            <a:r>
              <a:rPr lang="en-US" sz="3200" dirty="0"/>
              <a:t>(stop-and-wait)</a:t>
            </a:r>
            <a:endParaRPr lang="en-US" sz="4400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transmit packet into channel: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pipelined protocols operation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8138FEE-B5E2-DF48-8378-96F53EA03F37}"/>
              </a:ext>
            </a:extLst>
          </p:cNvPr>
          <p:cNvSpPr txBox="1">
            <a:spLocks noChangeArrowheads="1"/>
          </p:cNvSpPr>
          <p:nvPr/>
        </p:nvSpPr>
        <p:spPr>
          <a:xfrm>
            <a:off x="722556" y="1312877"/>
            <a:ext cx="10988826" cy="2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allows multiple,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in-flight”, yet-to-be-acknowledged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range of sequence numbers must be increased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buffering at sender and/or receiver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5D14E0-A0D3-934D-BBAE-EEDB9CC51924}"/>
              </a:ext>
            </a:extLst>
          </p:cNvPr>
          <p:cNvGrpSpPr/>
          <p:nvPr/>
        </p:nvGrpSpPr>
        <p:grpSpPr>
          <a:xfrm>
            <a:off x="2916237" y="2993267"/>
            <a:ext cx="6359525" cy="2370138"/>
            <a:chOff x="1673403" y="3019025"/>
            <a:chExt cx="6359525" cy="2370138"/>
          </a:xfrm>
        </p:grpSpPr>
        <p:pic>
          <p:nvPicPr>
            <p:cNvPr id="80" name="Picture 5" descr="rdt_pipelined1">
              <a:extLst>
                <a:ext uri="{FF2B5EF4-FFF2-40B4-BE49-F238E27FC236}">
                  <a16:creationId xmlns:a16="http://schemas.microsoft.com/office/drawing/2014/main" id="{2F295627-AEBF-DA46-A59F-B81177F03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03" y="3019025"/>
              <a:ext cx="6105525" cy="23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44">
              <a:extLst>
                <a:ext uri="{FF2B5EF4-FFF2-40B4-BE49-F238E27FC236}">
                  <a16:creationId xmlns:a16="http://schemas.microsoft.com/office/drawing/2014/main" id="{1111BB3D-3EE3-524B-ADDE-3374E7ACC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403" y="3696888"/>
              <a:ext cx="469900" cy="465137"/>
              <a:chOff x="881" y="2283"/>
              <a:chExt cx="296" cy="293"/>
            </a:xfrm>
          </p:grpSpPr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10716B48-25E1-7F4D-87AA-377041B5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3" name="Group 36">
                <a:extLst>
                  <a:ext uri="{FF2B5EF4-FFF2-40B4-BE49-F238E27FC236}">
                    <a16:creationId xmlns:a16="http://schemas.microsoft.com/office/drawing/2014/main" id="{F805DF4F-95A4-BD4D-AD9B-A0F477F1C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84" name="Picture 37" descr="desktop_computer_stylized_medium">
                  <a:extLst>
                    <a:ext uri="{FF2B5EF4-FFF2-40B4-BE49-F238E27FC236}">
                      <a16:creationId xmlns:a16="http://schemas.microsoft.com/office/drawing/2014/main" id="{85D0573B-AA1D-C647-947D-E75FC498BE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Freeform 38">
                  <a:extLst>
                    <a:ext uri="{FF2B5EF4-FFF2-40B4-BE49-F238E27FC236}">
                      <a16:creationId xmlns:a16="http://schemas.microsoft.com/office/drawing/2014/main" id="{D280CE14-8944-254D-8B1F-894AD27B6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A1C3D94C-83E9-0F40-97E5-B369E086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828" y="3709588"/>
              <a:ext cx="185737" cy="431800"/>
            </a:xfrm>
            <a:custGeom>
              <a:avLst/>
              <a:gdLst>
                <a:gd name="T0" fmla="*/ 2147483647 w 117"/>
                <a:gd name="T1" fmla="*/ 2147483647 h 272"/>
                <a:gd name="T2" fmla="*/ 2147483647 w 117"/>
                <a:gd name="T3" fmla="*/ 2147483647 h 272"/>
                <a:gd name="T4" fmla="*/ 2147483647 w 117"/>
                <a:gd name="T5" fmla="*/ 2147483647 h 272"/>
                <a:gd name="T6" fmla="*/ 0 w 117"/>
                <a:gd name="T7" fmla="*/ 2147483647 h 272"/>
                <a:gd name="T8" fmla="*/ 2147483647 w 117"/>
                <a:gd name="T9" fmla="*/ 2147483647 h 272"/>
                <a:gd name="T10" fmla="*/ 2147483647 w 117"/>
                <a:gd name="T11" fmla="*/ 2147483647 h 272"/>
                <a:gd name="T12" fmla="*/ 2147483647 w 117"/>
                <a:gd name="T13" fmla="*/ 0 h 272"/>
                <a:gd name="T14" fmla="*/ 2147483647 w 117"/>
                <a:gd name="T15" fmla="*/ 2147483647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" h="272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605457C9-55E9-234B-AF40-1C2CEC7BD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903" y="3714350"/>
              <a:ext cx="469900" cy="465138"/>
              <a:chOff x="881" y="2283"/>
              <a:chExt cx="296" cy="293"/>
            </a:xfrm>
          </p:grpSpPr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5A66C211-A318-FD43-B1DC-494380C2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" name="Group 52">
                <a:extLst>
                  <a:ext uri="{FF2B5EF4-FFF2-40B4-BE49-F238E27FC236}">
                    <a16:creationId xmlns:a16="http://schemas.microsoft.com/office/drawing/2014/main" id="{028FC7D3-7EE7-2840-8091-94C524E05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90" name="Picture 53" descr="desktop_computer_stylized_medium">
                  <a:extLst>
                    <a:ext uri="{FF2B5EF4-FFF2-40B4-BE49-F238E27FC236}">
                      <a16:creationId xmlns:a16="http://schemas.microsoft.com/office/drawing/2014/main" id="{5DF1881B-0BF4-AD42-A217-8A59265F1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Freeform 54">
                  <a:extLst>
                    <a:ext uri="{FF2B5EF4-FFF2-40B4-BE49-F238E27FC236}">
                      <a16:creationId xmlns:a16="http://schemas.microsoft.com/office/drawing/2014/main" id="{70153128-AD53-344E-AC41-31C4A7A68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" name="Group 55">
              <a:extLst>
                <a:ext uri="{FF2B5EF4-FFF2-40B4-BE49-F238E27FC236}">
                  <a16:creationId xmlns:a16="http://schemas.microsoft.com/office/drawing/2014/main" id="{BC8220C0-F289-EA49-A8E3-C57D205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546" y="3633388"/>
              <a:ext cx="223838" cy="501650"/>
              <a:chOff x="4140" y="429"/>
              <a:chExt cx="1425" cy="2396"/>
            </a:xfrm>
          </p:grpSpPr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4F76258E-0BBD-8E40-98DF-823F02EF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:a16="http://schemas.microsoft.com/office/drawing/2014/main" id="{7ED94245-5F5F-444B-9321-EDC0812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1F9330A9-C80A-E34C-9993-F9F6EFA2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EED46AB6-5210-284B-BD15-CC7F3CC0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FCD372CD-8E16-EB40-BCB5-6518B2E5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8" name="Group 61">
                <a:extLst>
                  <a:ext uri="{FF2B5EF4-FFF2-40B4-BE49-F238E27FC236}">
                    <a16:creationId xmlns:a16="http://schemas.microsoft.com/office/drawing/2014/main" id="{A9F56FC0-6211-5447-8838-1C3E5659D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62">
                  <a:extLst>
                    <a:ext uri="{FF2B5EF4-FFF2-40B4-BE49-F238E27FC236}">
                      <a16:creationId xmlns:a16="http://schemas.microsoft.com/office/drawing/2014/main" id="{B2006563-73E3-C341-BE69-A2D714EE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63">
                  <a:extLst>
                    <a:ext uri="{FF2B5EF4-FFF2-40B4-BE49-F238E27FC236}">
                      <a16:creationId xmlns:a16="http://schemas.microsoft.com/office/drawing/2014/main" id="{452EDF48-634C-DC4E-976C-1E4013FE6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99" name="Rectangle 64">
                <a:extLst>
                  <a:ext uri="{FF2B5EF4-FFF2-40B4-BE49-F238E27FC236}">
                    <a16:creationId xmlns:a16="http://schemas.microsoft.com/office/drawing/2014/main" id="{517F2B13-C563-4E43-B2A5-C5BD2544B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0" name="Group 65">
                <a:extLst>
                  <a:ext uri="{FF2B5EF4-FFF2-40B4-BE49-F238E27FC236}">
                    <a16:creationId xmlns:a16="http://schemas.microsoft.com/office/drawing/2014/main" id="{4ED80E09-23D9-1444-A08C-74DBBD9F3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66">
                  <a:extLst>
                    <a:ext uri="{FF2B5EF4-FFF2-40B4-BE49-F238E27FC236}">
                      <a16:creationId xmlns:a16="http://schemas.microsoft.com/office/drawing/2014/main" id="{BD5E8DEF-A6A7-524F-A3E8-38105351E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" name="AutoShape 67">
                  <a:extLst>
                    <a:ext uri="{FF2B5EF4-FFF2-40B4-BE49-F238E27FC236}">
                      <a16:creationId xmlns:a16="http://schemas.microsoft.com/office/drawing/2014/main" id="{83CE605A-8B9B-FF4A-ADD9-77EFF07C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13298108-AEB2-9C4B-9F8E-E0273C39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2" name="Rectangle 69">
                <a:extLst>
                  <a:ext uri="{FF2B5EF4-FFF2-40B4-BE49-F238E27FC236}">
                    <a16:creationId xmlns:a16="http://schemas.microsoft.com/office/drawing/2014/main" id="{998350A7-0615-C644-9F45-39D62BDB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3" name="Group 70">
                <a:extLst>
                  <a:ext uri="{FF2B5EF4-FFF2-40B4-BE49-F238E27FC236}">
                    <a16:creationId xmlns:a16="http://schemas.microsoft.com/office/drawing/2014/main" id="{B66F256F-0190-C34D-B1CF-5EC3FBA6E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9" name="AutoShape 71">
                  <a:extLst>
                    <a:ext uri="{FF2B5EF4-FFF2-40B4-BE49-F238E27FC236}">
                      <a16:creationId xmlns:a16="http://schemas.microsoft.com/office/drawing/2014/main" id="{B44DED58-257C-B64B-BAD6-1093812EF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20" name="AutoShape 72">
                  <a:extLst>
                    <a:ext uri="{FF2B5EF4-FFF2-40B4-BE49-F238E27FC236}">
                      <a16:creationId xmlns:a16="http://schemas.microsoft.com/office/drawing/2014/main" id="{17264758-5A11-0143-AA34-8D5FF585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4" name="Freeform 73">
                <a:extLst>
                  <a:ext uri="{FF2B5EF4-FFF2-40B4-BE49-F238E27FC236}">
                    <a16:creationId xmlns:a16="http://schemas.microsoft.com/office/drawing/2014/main" id="{F9396AFF-50A0-E543-85ED-A1775DCA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74">
                <a:extLst>
                  <a:ext uri="{FF2B5EF4-FFF2-40B4-BE49-F238E27FC236}">
                    <a16:creationId xmlns:a16="http://schemas.microsoft.com/office/drawing/2014/main" id="{EFAA059B-DB96-6A46-B4E6-8F3321F53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7" name="AutoShape 75">
                  <a:extLst>
                    <a:ext uri="{FF2B5EF4-FFF2-40B4-BE49-F238E27FC236}">
                      <a16:creationId xmlns:a16="http://schemas.microsoft.com/office/drawing/2014/main" id="{83348DAB-4511-F04F-BD32-D337DF959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18" name="AutoShape 76">
                  <a:extLst>
                    <a:ext uri="{FF2B5EF4-FFF2-40B4-BE49-F238E27FC236}">
                      <a16:creationId xmlns:a16="http://schemas.microsoft.com/office/drawing/2014/main" id="{A1C8B31D-3D51-2648-9688-2AEA89487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6" name="Rectangle 77">
                <a:extLst>
                  <a:ext uri="{FF2B5EF4-FFF2-40B4-BE49-F238E27FC236}">
                    <a16:creationId xmlns:a16="http://schemas.microsoft.com/office/drawing/2014/main" id="{7EF69E7C-0C67-7148-8FE3-54101303E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7" name="Freeform 78">
                <a:extLst>
                  <a:ext uri="{FF2B5EF4-FFF2-40B4-BE49-F238E27FC236}">
                    <a16:creationId xmlns:a16="http://schemas.microsoft.com/office/drawing/2014/main" id="{FBDFC7A2-78F6-6B42-8CB8-7F23EE4E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79">
                <a:extLst>
                  <a:ext uri="{FF2B5EF4-FFF2-40B4-BE49-F238E27FC236}">
                    <a16:creationId xmlns:a16="http://schemas.microsoft.com/office/drawing/2014/main" id="{CC939040-7BF3-9046-BF6A-0458E0E2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80">
                <a:extLst>
                  <a:ext uri="{FF2B5EF4-FFF2-40B4-BE49-F238E27FC236}">
                    <a16:creationId xmlns:a16="http://schemas.microsoft.com/office/drawing/2014/main" id="{D3889CB4-554F-C549-9233-410F2A70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01CB4D71-6B24-D14B-8E88-E20AA937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utoShape 82">
                <a:extLst>
                  <a:ext uri="{FF2B5EF4-FFF2-40B4-BE49-F238E27FC236}">
                    <a16:creationId xmlns:a16="http://schemas.microsoft.com/office/drawing/2014/main" id="{765BBEDF-3C6B-1040-8B52-503C49ECE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AutoShape 83">
                <a:extLst>
                  <a:ext uri="{FF2B5EF4-FFF2-40B4-BE49-F238E27FC236}">
                    <a16:creationId xmlns:a16="http://schemas.microsoft.com/office/drawing/2014/main" id="{6FAE78A0-65F7-5C4E-B7EA-70A78571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3" name="Oval 84">
                <a:extLst>
                  <a:ext uri="{FF2B5EF4-FFF2-40B4-BE49-F238E27FC236}">
                    <a16:creationId xmlns:a16="http://schemas.microsoft.com/office/drawing/2014/main" id="{AABAB6CF-26FB-E547-93D6-6BFF671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Oval 85">
                <a:extLst>
                  <a:ext uri="{FF2B5EF4-FFF2-40B4-BE49-F238E27FC236}">
                    <a16:creationId xmlns:a16="http://schemas.microsoft.com/office/drawing/2014/main" id="{EE66FB07-9865-0B46-8669-F1B01050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5" name="Oval 86">
                <a:extLst>
                  <a:ext uri="{FF2B5EF4-FFF2-40B4-BE49-F238E27FC236}">
                    <a16:creationId xmlns:a16="http://schemas.microsoft.com/office/drawing/2014/main" id="{5A789240-A8CA-A84D-A9E3-BD6D3717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Rectangle 87">
                <a:extLst>
                  <a:ext uri="{FF2B5EF4-FFF2-40B4-BE49-F238E27FC236}">
                    <a16:creationId xmlns:a16="http://schemas.microsoft.com/office/drawing/2014/main" id="{A762B790-F441-E240-934E-A9664B2F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3" name="Group 88">
              <a:extLst>
                <a:ext uri="{FF2B5EF4-FFF2-40B4-BE49-F238E27FC236}">
                  <a16:creationId xmlns:a16="http://schemas.microsoft.com/office/drawing/2014/main" id="{17DC5732-628F-6741-852D-2CBD1EC0F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9865" y="3576238"/>
              <a:ext cx="223838" cy="501650"/>
              <a:chOff x="4140" y="429"/>
              <a:chExt cx="1425" cy="2396"/>
            </a:xfrm>
          </p:grpSpPr>
          <p:sp>
            <p:nvSpPr>
              <p:cNvPr id="144" name="Freeform 89">
                <a:extLst>
                  <a:ext uri="{FF2B5EF4-FFF2-40B4-BE49-F238E27FC236}">
                    <a16:creationId xmlns:a16="http://schemas.microsoft.com/office/drawing/2014/main" id="{66258626-CF43-4144-AFB5-A001FE5B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90">
                <a:extLst>
                  <a:ext uri="{FF2B5EF4-FFF2-40B4-BE49-F238E27FC236}">
                    <a16:creationId xmlns:a16="http://schemas.microsoft.com/office/drawing/2014/main" id="{75E92CB8-71C3-E048-84D7-F08068A4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Freeform 91">
                <a:extLst>
                  <a:ext uri="{FF2B5EF4-FFF2-40B4-BE49-F238E27FC236}">
                    <a16:creationId xmlns:a16="http://schemas.microsoft.com/office/drawing/2014/main" id="{71C22EB9-D8A4-F04F-A304-D772EEAB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92">
                <a:extLst>
                  <a:ext uri="{FF2B5EF4-FFF2-40B4-BE49-F238E27FC236}">
                    <a16:creationId xmlns:a16="http://schemas.microsoft.com/office/drawing/2014/main" id="{A649EF14-8235-8B4A-8B8B-3AC2B2B64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3">
                <a:extLst>
                  <a:ext uri="{FF2B5EF4-FFF2-40B4-BE49-F238E27FC236}">
                    <a16:creationId xmlns:a16="http://schemas.microsoft.com/office/drawing/2014/main" id="{2C3B9489-DBCD-1B41-A1E0-9939F842A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9" name="Group 94">
                <a:extLst>
                  <a:ext uri="{FF2B5EF4-FFF2-40B4-BE49-F238E27FC236}">
                    <a16:creationId xmlns:a16="http://schemas.microsoft.com/office/drawing/2014/main" id="{5EA53608-D5A4-FB4B-8294-6D9D65EFF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95">
                  <a:extLst>
                    <a:ext uri="{FF2B5EF4-FFF2-40B4-BE49-F238E27FC236}">
                      <a16:creationId xmlns:a16="http://schemas.microsoft.com/office/drawing/2014/main" id="{AED3F1D5-BB8C-254E-83E5-6EAB6528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5" name="AutoShape 96">
                  <a:extLst>
                    <a:ext uri="{FF2B5EF4-FFF2-40B4-BE49-F238E27FC236}">
                      <a16:creationId xmlns:a16="http://schemas.microsoft.com/office/drawing/2014/main" id="{942D2E9F-6E36-084E-9FBC-AD82CA243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0" name="Rectangle 97">
                <a:extLst>
                  <a:ext uri="{FF2B5EF4-FFF2-40B4-BE49-F238E27FC236}">
                    <a16:creationId xmlns:a16="http://schemas.microsoft.com/office/drawing/2014/main" id="{E8FF0B53-6745-A84C-89E0-B850FA20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1" name="Group 98">
                <a:extLst>
                  <a:ext uri="{FF2B5EF4-FFF2-40B4-BE49-F238E27FC236}">
                    <a16:creationId xmlns:a16="http://schemas.microsoft.com/office/drawing/2014/main" id="{3E1DFAB8-85DC-9B47-A3FC-17FA76E4D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99">
                  <a:extLst>
                    <a:ext uri="{FF2B5EF4-FFF2-40B4-BE49-F238E27FC236}">
                      <a16:creationId xmlns:a16="http://schemas.microsoft.com/office/drawing/2014/main" id="{9B63DA8A-7611-6449-A57A-B40172E5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AutoShape 100">
                  <a:extLst>
                    <a:ext uri="{FF2B5EF4-FFF2-40B4-BE49-F238E27FC236}">
                      <a16:creationId xmlns:a16="http://schemas.microsoft.com/office/drawing/2014/main" id="{AB3060D8-D09B-3F4B-AEE4-AEE61862C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2" name="Rectangle 101">
                <a:extLst>
                  <a:ext uri="{FF2B5EF4-FFF2-40B4-BE49-F238E27FC236}">
                    <a16:creationId xmlns:a16="http://schemas.microsoft.com/office/drawing/2014/main" id="{3C0F1872-3B7D-4A41-8B0C-E81E4AC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Rectangle 102">
                <a:extLst>
                  <a:ext uri="{FF2B5EF4-FFF2-40B4-BE49-F238E27FC236}">
                    <a16:creationId xmlns:a16="http://schemas.microsoft.com/office/drawing/2014/main" id="{660918F1-C396-1647-B4E6-234CB13D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4" name="Group 103">
                <a:extLst>
                  <a:ext uri="{FF2B5EF4-FFF2-40B4-BE49-F238E27FC236}">
                    <a16:creationId xmlns:a16="http://schemas.microsoft.com/office/drawing/2014/main" id="{A148F5A9-0478-8F4F-89E7-8C3944634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104">
                  <a:extLst>
                    <a:ext uri="{FF2B5EF4-FFF2-40B4-BE49-F238E27FC236}">
                      <a16:creationId xmlns:a16="http://schemas.microsoft.com/office/drawing/2014/main" id="{80F9D10C-B532-B14A-B8EA-13E7BE80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1" name="AutoShape 105">
                  <a:extLst>
                    <a:ext uri="{FF2B5EF4-FFF2-40B4-BE49-F238E27FC236}">
                      <a16:creationId xmlns:a16="http://schemas.microsoft.com/office/drawing/2014/main" id="{88383691-0F9A-5544-9926-129A049B8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5" name="Freeform 106">
                <a:extLst>
                  <a:ext uri="{FF2B5EF4-FFF2-40B4-BE49-F238E27FC236}">
                    <a16:creationId xmlns:a16="http://schemas.microsoft.com/office/drawing/2014/main" id="{5F307D13-C702-C846-AAC3-1F59F5B9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6" name="Group 107">
                <a:extLst>
                  <a:ext uri="{FF2B5EF4-FFF2-40B4-BE49-F238E27FC236}">
                    <a16:creationId xmlns:a16="http://schemas.microsoft.com/office/drawing/2014/main" id="{26FB1383-43C2-B14E-B7B3-0D43473DA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108">
                  <a:extLst>
                    <a:ext uri="{FF2B5EF4-FFF2-40B4-BE49-F238E27FC236}">
                      <a16:creationId xmlns:a16="http://schemas.microsoft.com/office/drawing/2014/main" id="{D061EDA9-2C53-BE45-915E-589037D8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AutoShape 109">
                  <a:extLst>
                    <a:ext uri="{FF2B5EF4-FFF2-40B4-BE49-F238E27FC236}">
                      <a16:creationId xmlns:a16="http://schemas.microsoft.com/office/drawing/2014/main" id="{998AB447-94FE-834C-84AB-CB37AB30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7" name="Rectangle 110">
                <a:extLst>
                  <a:ext uri="{FF2B5EF4-FFF2-40B4-BE49-F238E27FC236}">
                    <a16:creationId xmlns:a16="http://schemas.microsoft.com/office/drawing/2014/main" id="{7E161FDF-4931-A54D-9200-97C2E9F03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:a16="http://schemas.microsoft.com/office/drawing/2014/main" id="{6F205231-B042-214A-BAF1-BBBFAAE8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:a16="http://schemas.microsoft.com/office/drawing/2014/main" id="{2C9F0014-AAE6-1E42-B6A0-5FDBFB094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13">
                <a:extLst>
                  <a:ext uri="{FF2B5EF4-FFF2-40B4-BE49-F238E27FC236}">
                    <a16:creationId xmlns:a16="http://schemas.microsoft.com/office/drawing/2014/main" id="{8553CA72-700C-7E4C-96EA-C8E02AC5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:a16="http://schemas.microsoft.com/office/drawing/2014/main" id="{E1B0C7DC-C796-224B-95BB-EA9A64983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38969B4B-14F8-4C4B-9F4D-1C97094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AutoShape 116">
                <a:extLst>
                  <a:ext uri="{FF2B5EF4-FFF2-40B4-BE49-F238E27FC236}">
                    <a16:creationId xmlns:a16="http://schemas.microsoft.com/office/drawing/2014/main" id="{20FB94C7-96EF-D64F-9AEA-E2F1422F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Oval 117">
                <a:extLst>
                  <a:ext uri="{FF2B5EF4-FFF2-40B4-BE49-F238E27FC236}">
                    <a16:creationId xmlns:a16="http://schemas.microsoft.com/office/drawing/2014/main" id="{307DF5A4-259A-DC44-9789-8EE92438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Oval 118">
                <a:extLst>
                  <a:ext uri="{FF2B5EF4-FFF2-40B4-BE49-F238E27FC236}">
                    <a16:creationId xmlns:a16="http://schemas.microsoft.com/office/drawing/2014/main" id="{6D1DB86E-92BD-2544-B8B1-844EDAE5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6" name="Oval 119">
                <a:extLst>
                  <a:ext uri="{FF2B5EF4-FFF2-40B4-BE49-F238E27FC236}">
                    <a16:creationId xmlns:a16="http://schemas.microsoft.com/office/drawing/2014/main" id="{B13B6B0E-57D8-B54A-814C-263EB46D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20">
                <a:extLst>
                  <a:ext uri="{FF2B5EF4-FFF2-40B4-BE49-F238E27FC236}">
                    <a16:creationId xmlns:a16="http://schemas.microsoft.com/office/drawing/2014/main" id="{270171A8-F5A4-F640-8B20-2A908A8B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E31BA10A-DEA2-4D4B-AB0D-89FB36E5C7B3}"/>
              </a:ext>
            </a:extLst>
          </p:cNvPr>
          <p:cNvSpPr/>
          <p:nvPr/>
        </p:nvSpPr>
        <p:spPr>
          <a:xfrm>
            <a:off x="6069496" y="2941983"/>
            <a:ext cx="3750365" cy="2491408"/>
          </a:xfrm>
          <a:custGeom>
            <a:avLst/>
            <a:gdLst>
              <a:gd name="connsiteX0" fmla="*/ 331304 w 3750365"/>
              <a:gd name="connsiteY0" fmla="*/ 0 h 2491408"/>
              <a:gd name="connsiteX1" fmla="*/ 0 w 3750365"/>
              <a:gd name="connsiteY1" fmla="*/ 861391 h 2491408"/>
              <a:gd name="connsiteX2" fmla="*/ 13252 w 3750365"/>
              <a:gd name="connsiteY2" fmla="*/ 1378226 h 2491408"/>
              <a:gd name="connsiteX3" fmla="*/ 26504 w 3750365"/>
              <a:gd name="connsiteY3" fmla="*/ 2491408 h 2491408"/>
              <a:gd name="connsiteX4" fmla="*/ 3750365 w 3750365"/>
              <a:gd name="connsiteY4" fmla="*/ 2451652 h 2491408"/>
              <a:gd name="connsiteX5" fmla="*/ 3723861 w 3750365"/>
              <a:gd name="connsiteY5" fmla="*/ 79513 h 2491408"/>
              <a:gd name="connsiteX6" fmla="*/ 331304 w 3750365"/>
              <a:gd name="connsiteY6" fmla="*/ 0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0365" h="2491408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1DCC9415-F6BD-EB4B-8CBA-8543440A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Picture" r:id="rId4" imgW="2578100" imgH="355600" progId="Word.Picture.8">
                  <p:embed/>
                </p:oleObj>
              </mc:Choice>
              <mc:Fallback>
                <p:oleObj name="Picture" r:id="rId4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a NAK-free protocol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A8C5E8-28A5-424A-B91B-D36BE3AFCEC5}"/>
              </a:ext>
            </a:extLst>
          </p:cNvPr>
          <p:cNvSpPr txBox="1">
            <a:spLocks noChangeArrowheads="1"/>
          </p:cNvSpPr>
          <p:nvPr/>
        </p:nvSpPr>
        <p:spPr>
          <a:xfrm>
            <a:off x="606648" y="1714500"/>
            <a:ext cx="10978703" cy="33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functionality as rdt2.1, using ACKs only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NAK, receiver sends ACK for last pkt received OK</a:t>
            </a:r>
          </a:p>
          <a:p>
            <a:pPr marL="808038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must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include seq # of pkt being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ACK at sender results in same action as NAK: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current pkt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ED-B423-3644-A6E8-F9BF7FA75BB0}"/>
              </a:ext>
            </a:extLst>
          </p:cNvPr>
          <p:cNvSpPr txBox="1"/>
          <p:nvPr/>
        </p:nvSpPr>
        <p:spPr>
          <a:xfrm>
            <a:off x="798690" y="4623515"/>
            <a:ext cx="9063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 will see, TCP uses this approach to be NAK-free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7705518-50B7-6645-9746-6EF1FD05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</a:t>
            </a:r>
            <a:r>
              <a:rPr kumimoji="0" lang="en-US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Transport Layer: 3-150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3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Rdt</a:t>
            </a:r>
            <a:r>
              <a:rPr lang="en-GB" altLang="en-US" dirty="0"/>
              <a:t> 2.2 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90" y="1639739"/>
            <a:ext cx="9522020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sender, receiver fragments</a:t>
            </a:r>
            <a:endParaRPr lang="en-US" sz="4400" dirty="0"/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44C8BE99-8D47-E84F-BBFA-C24F85149C9B}"/>
              </a:ext>
            </a:extLst>
          </p:cNvPr>
          <p:cNvGrpSpPr>
            <a:grpSpLocks/>
          </p:cNvGrpSpPr>
          <p:nvPr/>
        </p:nvGrpSpPr>
        <p:grpSpPr bwMode="auto">
          <a:xfrm>
            <a:off x="3740933" y="1183947"/>
            <a:ext cx="6508750" cy="2841625"/>
            <a:chOff x="1529" y="780"/>
            <a:chExt cx="4100" cy="179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B559F62B-A8CC-314C-9FFF-E4BE95186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62508AC8-0382-1842-A725-28AD6849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1C6CF7DE-4208-0546-B6D6-E98910387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call 0 from above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487FB5C4-F933-D746-9E6B-EB36683D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3AA6880E-F456-D948-8214-9C93DC52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7356AE7C-383F-CD4D-A8D4-0D863BEC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AABAA468-88B5-FD4A-933F-BEE3E0E8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B01ED8E-ABE5-DB46-A6A7-6A5FF2599E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9A24A5A-3284-ED40-94E5-9F6FD9D580F8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735F1B93-CE98-BB48-B7B4-F46E52A4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1358189F-C49B-9547-B76A-603CC629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96FCE930-1E3E-9749-A456-2BE07EE34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F0C2363-5AAB-A541-81DC-66A16393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A50A3675-BB4B-2C49-9E0C-E3B6864F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</a:t>
              </a: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398A4307-79FC-E54C-B8A4-CCE6DE22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9">
              <a:extLst>
                <a:ext uri="{FF2B5EF4-FFF2-40B4-BE49-F238E27FC236}">
                  <a16:creationId xmlns:a16="http://schemas.microsoft.com/office/drawing/2014/main" id="{C0094035-BD90-5741-A641-F8D8DD3C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86E2B18C-13F1-BA46-BE50-CDE79E0D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Text Box 21">
                <a:extLst>
                  <a:ext uri="{FF2B5EF4-FFF2-40B4-BE49-F238E27FC236}">
                    <a16:creationId xmlns:a16="http://schemas.microsoft.com/office/drawing/2014/main" id="{26734C2A-3109-3D4C-BAB8-AB1B111C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ACK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A3A125D1-1D1E-2E4D-AE79-0DE76697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fragment</a:t>
              </a:r>
            </a:p>
          </p:txBody>
        </p:sp>
      </p:grpSp>
      <p:sp>
        <p:nvSpPr>
          <p:cNvPr id="65" name="Line 23">
            <a:extLst>
              <a:ext uri="{FF2B5EF4-FFF2-40B4-BE49-F238E27FC236}">
                <a16:creationId xmlns:a16="http://schemas.microsoft.com/office/drawing/2014/main" id="{E71BBDED-78BE-4142-9E45-4E7E4B24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808" y="2549197"/>
            <a:ext cx="7883525" cy="27574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:a16="http://schemas.microsoft.com/office/drawing/2014/main" id="{2E138519-EBF4-3B44-AD97-E2407D82A043}"/>
              </a:ext>
            </a:extLst>
          </p:cNvPr>
          <p:cNvGrpSpPr>
            <a:grpSpLocks/>
          </p:cNvGrpSpPr>
          <p:nvPr/>
        </p:nvGrpSpPr>
        <p:grpSpPr bwMode="auto">
          <a:xfrm>
            <a:off x="1313645" y="3769985"/>
            <a:ext cx="7234238" cy="2535237"/>
            <a:chOff x="0" y="2409"/>
            <a:chExt cx="4557" cy="1597"/>
          </a:xfrm>
        </p:grpSpPr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C7F7CA42-D362-5647-A3B4-19287667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 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2AC2EAAE-2D47-A740-B364-15C85D6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make_pkt(ACK1,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D8482BD5-532F-3042-8803-E3C8BD739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71" name="Group 28">
                <a:extLst>
                  <a:ext uri="{FF2B5EF4-FFF2-40B4-BE49-F238E27FC236}">
                    <a16:creationId xmlns:a16="http://schemas.microsoft.com/office/drawing/2014/main" id="{67FF8A8B-97EA-7D4F-A57C-A7614B580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80" name="Oval 29">
                  <a:extLst>
                    <a:ext uri="{FF2B5EF4-FFF2-40B4-BE49-F238E27FC236}">
                      <a16:creationId xmlns:a16="http://schemas.microsoft.com/office/drawing/2014/main" id="{8D4E849D-9AF8-FC4F-B5E6-691ACC195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Text Box 30">
                  <a:extLst>
                    <a:ext uri="{FF2B5EF4-FFF2-40B4-BE49-F238E27FC236}">
                      <a16:creationId xmlns:a16="http://schemas.microsoft.com/office/drawing/2014/main" id="{E4385747-A861-0E4B-AF7E-71CAF80ED1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Wait for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 from below</a:t>
                  </a: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2" name="Freeform 31">
                <a:extLst>
                  <a:ext uri="{FF2B5EF4-FFF2-40B4-BE49-F238E27FC236}">
                    <a16:creationId xmlns:a16="http://schemas.microsoft.com/office/drawing/2014/main" id="{9115FE32-46F2-A847-8603-43A0C0E7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33629C7-E28A-5043-8973-73B06C05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:a16="http://schemas.microsoft.com/office/drawing/2014/main" id="{7DAE0056-F522-6A47-87C1-BE5D09A7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D3183506-C985-AE4B-8786-2BF1733F19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Line 35">
                <a:extLst>
                  <a:ext uri="{FF2B5EF4-FFF2-40B4-BE49-F238E27FC236}">
                    <a16:creationId xmlns:a16="http://schemas.microsoft.com/office/drawing/2014/main" id="{3B7207C5-2DDB-A74F-9227-55920F12A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:a16="http://schemas.microsoft.com/office/drawing/2014/main" id="{10D86368-959C-734B-8A29-22BE54E9B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(corrupt(rcvpkt) ||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has_seq1(rcvpkt))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:a16="http://schemas.microsoft.com/office/drawing/2014/main" id="{18F09FB4-D9AF-AD4C-B898-09D2838B6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Text Box 38">
                <a:extLst>
                  <a:ext uri="{FF2B5EF4-FFF2-40B4-BE49-F238E27FC236}">
                    <a16:creationId xmlns:a16="http://schemas.microsoft.com/office/drawing/2014/main" id="{E0B6922C-3192-A443-B72C-6BA385FDE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BFA42A-F9D1-AB4D-86F4-23CB7F27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F6D97494-9500-EB4E-A367-8D096797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rdt2.2</a:t>
            </a:r>
            <a:r>
              <a:rPr lang="en-US" dirty="0"/>
              <a:t>: a NAK free protocol - Sender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123255" y="2512316"/>
            <a:ext cx="901700" cy="836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26430" y="2601216"/>
            <a:ext cx="1090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Wait for call 0 from above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78842" y="1783654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make_pkt(0, data, checksum)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93130" y="1470916"/>
            <a:ext cx="21113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rdt_send(data)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510605" y="1836041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848617" y="2467866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rot="14610547">
            <a:off x="3434280" y="4809429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6031430" y="2459929"/>
            <a:ext cx="1166812" cy="865187"/>
            <a:chOff x="2893" y="1499"/>
            <a:chExt cx="707" cy="51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940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Wait for ACK or NAK 0</a:t>
              </a: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" name="Freeform 13"/>
          <p:cNvSpPr>
            <a:spLocks/>
          </p:cNvSpPr>
          <p:nvPr/>
        </p:nvSpPr>
        <p:spPr bwMode="auto">
          <a:xfrm flipV="1">
            <a:off x="4680467" y="2337691"/>
            <a:ext cx="1482725" cy="22066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 rot="20242820">
            <a:off x="6844230" y="2321816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168080" y="2883791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129980" y="2126554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 corrupt(rcvpkt) ||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isACK(rcvpkt,1))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7299842" y="2923479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 rot="16200000" flipV="1">
            <a:off x="3456505" y="3698179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4855092" y="4985641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 rot="5400000" flipH="1" flipV="1">
            <a:off x="6225105" y="3645791"/>
            <a:ext cx="1363662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939131" y="5569841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make_pkt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(1, data, checksum)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008981" y="5231704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rdt_send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(data)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056606" y="5584129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6947417" y="3379091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&amp;&amp; notcorrupt(rcvpkt)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&amp;&amp;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isACK(rcvpkt,0)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7076005" y="4190304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975367" y="5641279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949967" y="4823716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 corrupt(rcvpkt) ||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isACK(rcvpkt,0))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065855" y="5649216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892817" y="3221929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rcvpkt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&amp;&amp; 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notcorrupt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rcvpkt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&amp;&amp; </a:t>
            </a:r>
            <a:r>
              <a:rPr kumimoji="0" lang="en-US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isACK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(rcvpkt,1)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2037280" y="4060129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6244155" y="4406204"/>
            <a:ext cx="1182687" cy="823912"/>
            <a:chOff x="4242" y="2812"/>
            <a:chExt cx="745" cy="519"/>
          </a:xfrm>
        </p:grpSpPr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4283" y="2854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Wait for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 call 1 from above</a:t>
              </a: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3983555" y="4352229"/>
            <a:ext cx="1157287" cy="823912"/>
            <a:chOff x="4957" y="3266"/>
            <a:chExt cx="729" cy="519"/>
          </a:xfrm>
        </p:grpSpPr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5027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Wait for ACK or NAK 1</a:t>
              </a: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7458592" y="4199829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2608780" y="4074416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44" name="Grouper 1"/>
          <p:cNvGrpSpPr>
            <a:grpSpLocks/>
          </p:cNvGrpSpPr>
          <p:nvPr/>
        </p:nvGrpSpPr>
        <p:grpSpPr bwMode="auto">
          <a:xfrm>
            <a:off x="3159642" y="1577279"/>
            <a:ext cx="1247775" cy="747712"/>
            <a:chOff x="1905000" y="1371600"/>
            <a:chExt cx="1248296" cy="747713"/>
          </a:xfrm>
        </p:grpSpPr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12700" cy="7477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12482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Sender sends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0</a:t>
              </a:r>
            </a:p>
          </p:txBody>
        </p:sp>
      </p:grpSp>
      <p:grpSp>
        <p:nvGrpSpPr>
          <p:cNvPr id="47" name="Grouper 46"/>
          <p:cNvGrpSpPr>
            <a:grpSpLocks/>
          </p:cNvGrpSpPr>
          <p:nvPr/>
        </p:nvGrpSpPr>
        <p:grpSpPr bwMode="auto">
          <a:xfrm>
            <a:off x="8950842" y="2186879"/>
            <a:ext cx="1484313" cy="1143000"/>
            <a:chOff x="3124200" y="1371600"/>
            <a:chExt cx="1484745" cy="1143000"/>
          </a:xfrm>
        </p:grpSpPr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0" cy="11430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3171304" y="1447800"/>
              <a:ext cx="143764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Resend, If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is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Corrupt or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b="1" smtClean="0">
                  <a:solidFill>
                    <a:srgbClr val="0000FF"/>
                  </a:solidFill>
                  <a:latin typeface="Tahoma" panose="020B0604030504040204" pitchFamily="34" charset="0"/>
                </a:rPr>
                <a:t>duplicate ACK</a:t>
              </a:r>
              <a:r>
                <a:rPr lang="en-US" altLang="en-US" sz="1400" smtClean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50" name="Grouper 49"/>
          <p:cNvGrpSpPr>
            <a:grpSpLocks/>
          </p:cNvGrpSpPr>
          <p:nvPr/>
        </p:nvGrpSpPr>
        <p:grpSpPr bwMode="auto">
          <a:xfrm>
            <a:off x="8950842" y="3406079"/>
            <a:ext cx="1354138" cy="914400"/>
            <a:chOff x="3124200" y="1371600"/>
            <a:chExt cx="1354924" cy="914400"/>
          </a:xfrm>
        </p:grpSpPr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0" cy="9144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171304" y="1447800"/>
              <a:ext cx="130782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If all is fine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move on and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Send packet 1</a:t>
              </a:r>
            </a:p>
          </p:txBody>
        </p:sp>
      </p:grpSp>
      <p:grpSp>
        <p:nvGrpSpPr>
          <p:cNvPr id="53" name="Grouper 52"/>
          <p:cNvGrpSpPr>
            <a:grpSpLocks/>
          </p:cNvGrpSpPr>
          <p:nvPr/>
        </p:nvGrpSpPr>
        <p:grpSpPr bwMode="auto">
          <a:xfrm>
            <a:off x="3707146" y="5311079"/>
            <a:ext cx="1247775" cy="747712"/>
            <a:chOff x="1905000" y="1371600"/>
            <a:chExt cx="1248296" cy="747713"/>
          </a:xfrm>
        </p:grpSpPr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12700" cy="74771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12482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Sender sends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1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rdt2.2</a:t>
            </a:r>
            <a:r>
              <a:rPr lang="en-US" dirty="0"/>
              <a:t>: a NAK free protocol -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37934" y="3565460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Wait for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0 from below</a:t>
              </a: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874422" y="249548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4555459" y="281298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16097" y="317176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make_pkt(NAK,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119272" y="388454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not corrupt(rcvpkt) &amp;&amp;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has_seq0(rcvpkt)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203409" y="458304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572922" y="438143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61734" y="496246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notcorrupt(rcvpkt)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&amp;&amp; has_seq1(rcvpkt)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028409" y="551967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71259" y="557523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extract(rcvpkt,data)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deliver_data(data)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make_pkt(ACK,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736559" y="3600385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Wait for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 from below</a:t>
              </a: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" name="Freeform 18"/>
          <p:cNvSpPr>
            <a:spLocks/>
          </p:cNvSpPr>
          <p:nvPr/>
        </p:nvSpPr>
        <p:spPr bwMode="auto">
          <a:xfrm rot="20238987">
            <a:off x="6436647" y="319239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123659" y="149694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notcorrupt(rcvpkt)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&amp;&amp; has_seq0(rcvpkt) 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233197" y="206686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136359" y="202399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extract(rcvpkt,data)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deliver_data(data)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make_pkt(ACK,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 rot="1020547">
            <a:off x="6460459" y="391629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066884" y="287489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(corrupt(rcvpkt)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04997" y="318604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074822" y="463702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make_pkt(ACK,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193134" y="386391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not corrupt(rcvpkt) &amp;&amp;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has_seq1(rcvpkt)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1277272" y="457193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140747" y="281139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rdt_rcv(rcvpkt) &amp;&amp; (corrupt(rcvpkt)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1278859" y="318604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224884" y="459416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make_pkt(ACK,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01072" y="315271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sndpkt = make_pkt(NAK, chksum)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udt_send(sndpkt)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 rot="20579453" flipH="1">
            <a:off x="3234659" y="385279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 rot="1361013" flipH="1">
            <a:off x="3221959" y="320509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36" name="Grouper 36"/>
          <p:cNvGrpSpPr>
            <a:grpSpLocks/>
          </p:cNvGrpSpPr>
          <p:nvPr/>
        </p:nvGrpSpPr>
        <p:grpSpPr bwMode="auto">
          <a:xfrm>
            <a:off x="1304259" y="2127185"/>
            <a:ext cx="2411413" cy="638175"/>
            <a:chOff x="2552698" y="1305580"/>
            <a:chExt cx="2411987" cy="637579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-5400000">
              <a:off x="3758692" y="737165"/>
              <a:ext cx="0" cy="241198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2552703" y="1305580"/>
              <a:ext cx="24002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 but corrupt, send NAK</a:t>
              </a:r>
            </a:p>
          </p:txBody>
        </p:sp>
      </p:grpSp>
      <p:grpSp>
        <p:nvGrpSpPr>
          <p:cNvPr id="39" name="Grouper 39"/>
          <p:cNvGrpSpPr>
            <a:grpSpLocks/>
          </p:cNvGrpSpPr>
          <p:nvPr/>
        </p:nvGrpSpPr>
        <p:grpSpPr bwMode="auto">
          <a:xfrm>
            <a:off x="1228059" y="5165660"/>
            <a:ext cx="2411413" cy="814388"/>
            <a:chOff x="2552698" y="1229381"/>
            <a:chExt cx="2411987" cy="814863"/>
          </a:xfrm>
        </p:grpSpPr>
        <p:sp>
          <p:nvSpPr>
            <p:cNvPr id="40" name="Line 36"/>
            <p:cNvSpPr>
              <a:spLocks noChangeShapeType="1"/>
            </p:cNvSpPr>
            <p:nvPr/>
          </p:nvSpPr>
          <p:spPr bwMode="auto">
            <a:xfrm rot="-5400000">
              <a:off x="3758692" y="23387"/>
              <a:ext cx="0" cy="241198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2552703" y="1305580"/>
              <a:ext cx="240029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received, not corrupt but has seq 1,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Send ACK again</a:t>
              </a:r>
            </a:p>
          </p:txBody>
        </p:sp>
      </p:grpSp>
      <p:grpSp>
        <p:nvGrpSpPr>
          <p:cNvPr id="42" name="Grouper 42"/>
          <p:cNvGrpSpPr>
            <a:grpSpLocks/>
          </p:cNvGrpSpPr>
          <p:nvPr/>
        </p:nvGrpSpPr>
        <p:grpSpPr bwMode="auto">
          <a:xfrm>
            <a:off x="7171659" y="1584260"/>
            <a:ext cx="2841625" cy="1143000"/>
            <a:chOff x="3124200" y="1371600"/>
            <a:chExt cx="1569611" cy="1143000"/>
          </a:xfrm>
        </p:grpSpPr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0" cy="11430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171304" y="1447800"/>
              <a:ext cx="152250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 correctly with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seq0, extract and deliver data to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upper layers and send back ACK</a:t>
              </a:r>
            </a:p>
          </p:txBody>
        </p:sp>
      </p:grpSp>
      <p:grpSp>
        <p:nvGrpSpPr>
          <p:cNvPr id="45" name="Grouper 45"/>
          <p:cNvGrpSpPr>
            <a:grpSpLocks/>
          </p:cNvGrpSpPr>
          <p:nvPr/>
        </p:nvGrpSpPr>
        <p:grpSpPr bwMode="auto">
          <a:xfrm>
            <a:off x="7171659" y="5241860"/>
            <a:ext cx="2411413" cy="814388"/>
            <a:chOff x="2552698" y="1229381"/>
            <a:chExt cx="2411987" cy="814863"/>
          </a:xfrm>
        </p:grpSpPr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-5400000">
              <a:off x="3758692" y="23387"/>
              <a:ext cx="0" cy="241198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552703" y="1305580"/>
              <a:ext cx="240029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received, not corrupt but has seq 0,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CC0000"/>
                  </a:solidFill>
                  <a:latin typeface="Tahoma" panose="020B0604030504040204" pitchFamily="34" charset="0"/>
                </a:rPr>
                <a:t>Send ACK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3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rdt2.2: a NAK free protocol -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835916" y="3661141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8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Wait for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0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672404" y="2591166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4353441" y="290866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14079" y="326744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make_pkt(NAK,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917254" y="3980229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rdt_rcv(rcvpkt) &amp;&amp;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 not corrupt(rcvpkt) &amp;&amp;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 has_seq0(rcvpkt)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001391" y="4678729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370904" y="447711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59716" y="5058141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rdt_rcv(rcvpkt) &amp;&amp; notcorrupt(rcvpkt)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&amp;&amp; has_seq1(rcvpkt)</a:t>
            </a:r>
            <a:r>
              <a:rPr lang="en-US" altLang="en-US" sz="1600"/>
              <a:t>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26391" y="5615354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769241" y="567091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extract(rcvpkt,data)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deliver_data(data)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make_pkt(ACK,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534541" y="3696066"/>
            <a:ext cx="825500" cy="796925"/>
            <a:chOff x="4398" y="3133"/>
            <a:chExt cx="520" cy="502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8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Wait for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Freeform 18"/>
          <p:cNvSpPr>
            <a:spLocks/>
          </p:cNvSpPr>
          <p:nvPr/>
        </p:nvSpPr>
        <p:spPr bwMode="auto">
          <a:xfrm rot="20238987">
            <a:off x="6234629" y="3288079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921641" y="1592629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rdt_rcv</a:t>
            </a:r>
            <a:r>
              <a:rPr lang="en-US" altLang="en-US" sz="1400" dirty="0"/>
              <a:t>(</a:t>
            </a:r>
            <a:r>
              <a:rPr lang="en-US" altLang="en-US" sz="1400" dirty="0" err="1"/>
              <a:t>rcvpkt</a:t>
            </a:r>
            <a:r>
              <a:rPr lang="en-US" altLang="en-US" sz="1400" dirty="0"/>
              <a:t>) &amp;&amp; </a:t>
            </a:r>
            <a:r>
              <a:rPr lang="en-US" altLang="en-US" sz="1400" dirty="0" err="1"/>
              <a:t>notcorrupt</a:t>
            </a:r>
            <a:r>
              <a:rPr lang="en-US" altLang="en-US" sz="1400" dirty="0"/>
              <a:t>(</a:t>
            </a:r>
            <a:r>
              <a:rPr lang="en-US" altLang="en-US" sz="1400" dirty="0" err="1"/>
              <a:t>rcvpkt</a:t>
            </a:r>
            <a:r>
              <a:rPr lang="en-US" altLang="en-US" sz="1400" dirty="0"/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  &amp;&amp; has_seq0(</a:t>
            </a:r>
            <a:r>
              <a:rPr lang="en-US" altLang="en-US" sz="1400" dirty="0" err="1"/>
              <a:t>rcvpkt</a:t>
            </a:r>
            <a:r>
              <a:rPr lang="en-US" altLang="en-US" sz="1400" dirty="0"/>
              <a:t>) 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1179" y="2162541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34341" y="2119679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extract(rcvpkt,data)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deliver_data(data)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make_pkt(ACK,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 rot="1020547">
            <a:off x="6258441" y="4011979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64866" y="2970579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rdt_rcv(rcvpkt) &amp;&amp; (corrupt(rcvpkt)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002979" y="3281729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872804" y="4732704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make_pkt(ACK,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8" name="Grouper 42"/>
          <p:cNvGrpSpPr>
            <a:grpSpLocks/>
          </p:cNvGrpSpPr>
          <p:nvPr/>
        </p:nvGrpSpPr>
        <p:grpSpPr bwMode="auto">
          <a:xfrm>
            <a:off x="6969641" y="1679941"/>
            <a:ext cx="2841625" cy="1143000"/>
            <a:chOff x="3124200" y="1371600"/>
            <a:chExt cx="1569611" cy="1143000"/>
          </a:xfrm>
        </p:grpSpPr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124200" y="1371600"/>
              <a:ext cx="0" cy="11430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171304" y="1447800"/>
              <a:ext cx="152250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 correctly with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Tahoma" panose="020B0604030504040204" pitchFamily="34" charset="0"/>
                </a:rPr>
                <a:t>seq0, extract and deliver data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Tahoma" panose="020B0604030504040204" pitchFamily="34" charset="0"/>
                </a:rPr>
                <a:t>upper layers and send back ACK</a:t>
              </a:r>
            </a:p>
          </p:txBody>
        </p:sp>
      </p:grpSp>
      <p:grpSp>
        <p:nvGrpSpPr>
          <p:cNvPr id="31" name="Grouper 45"/>
          <p:cNvGrpSpPr>
            <a:grpSpLocks/>
          </p:cNvGrpSpPr>
          <p:nvPr/>
        </p:nvGrpSpPr>
        <p:grpSpPr bwMode="auto">
          <a:xfrm>
            <a:off x="6969641" y="5337541"/>
            <a:ext cx="2411413" cy="814388"/>
            <a:chOff x="2552698" y="1229381"/>
            <a:chExt cx="2411987" cy="814863"/>
          </a:xfrm>
        </p:grpSpPr>
        <p:sp>
          <p:nvSpPr>
            <p:cNvPr id="32" name="Line 36"/>
            <p:cNvSpPr>
              <a:spLocks noChangeShapeType="1"/>
            </p:cNvSpPr>
            <p:nvPr/>
          </p:nvSpPr>
          <p:spPr bwMode="auto">
            <a:xfrm rot="-5400000">
              <a:off x="3758692" y="23387"/>
              <a:ext cx="0" cy="241198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552703" y="1305580"/>
              <a:ext cx="240029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Tahoma" panose="020B0604030504040204" pitchFamily="34" charset="0"/>
                </a:rPr>
                <a:t>Packet received, not corrupt but has seq 0,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Tahoma" panose="020B0604030504040204" pitchFamily="34" charset="0"/>
                </a:rPr>
                <a:t>Send ACK again</a:t>
              </a:r>
            </a:p>
          </p:txBody>
        </p:sp>
      </p:grpSp>
      <p:sp>
        <p:nvSpPr>
          <p:cNvPr id="34" name="Freeform 34"/>
          <p:cNvSpPr>
            <a:spLocks/>
          </p:cNvSpPr>
          <p:nvPr/>
        </p:nvSpPr>
        <p:spPr bwMode="auto">
          <a:xfrm flipH="1">
            <a:off x="3388241" y="3356341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102241" y="3251566"/>
            <a:ext cx="3429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rdt_rcv(rcvpkt) &amp;&amp;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(corrupt(rcvpkt)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has_seq1(rcvpkt))</a:t>
            </a:r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4428" y="4069129"/>
            <a:ext cx="3597976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dirty="0" err="1"/>
              <a:t>sndpkt</a:t>
            </a:r>
            <a:r>
              <a:rPr lang="fr-FR" altLang="en-US" sz="1600" dirty="0"/>
              <a:t>=</a:t>
            </a:r>
            <a:r>
              <a:rPr lang="fr-FR" altLang="en-US" sz="1600" dirty="0" err="1"/>
              <a:t>make_pkt</a:t>
            </a:r>
            <a:r>
              <a:rPr lang="fr-FR" altLang="en-US" sz="1600" dirty="0"/>
              <a:t>(ACK,1,checksum) 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solidFill>
                  <a:srgbClr val="FF0000"/>
                </a:solidFill>
              </a:rPr>
              <a:t>udt_send</a:t>
            </a:r>
            <a:r>
              <a:rPr lang="en-US" altLang="en-US" sz="1600" b="1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</a:rPr>
              <a:t>sndpkt</a:t>
            </a:r>
            <a:r>
              <a:rPr lang="en-US" altLang="en-US" sz="1600" b="1" dirty="0">
                <a:solidFill>
                  <a:srgbClr val="FF0000"/>
                </a:solidFill>
              </a:rPr>
              <a:t>)</a:t>
            </a:r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1246704" y="4123104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/>
      <p:bldP spid="27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rdt2.2: a NAK free protocol -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88810" y="3586721"/>
            <a:ext cx="817563" cy="795338"/>
            <a:chOff x="963" y="1131"/>
            <a:chExt cx="515" cy="50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8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Wait for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0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225298" y="2516746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flipV="1">
            <a:off x="4906335" y="283424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4923798" y="440269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312610" y="4983721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rdt_rcv(rcvpkt) &amp;&amp; notcorrupt(rcvpkt)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&amp;&amp; has_seq1(rcvpkt)</a:t>
            </a:r>
            <a:r>
              <a:rPr lang="en-US" altLang="en-US" sz="1600"/>
              <a:t>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379285" y="5540934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322135" y="559649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extract(rcvpkt,data)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deliver_data(data)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make_pkt(ACK,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087435" y="3621646"/>
            <a:ext cx="825500" cy="796925"/>
            <a:chOff x="4398" y="3133"/>
            <a:chExt cx="520" cy="502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80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Wait for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 from below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474535" y="1518209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rdt_rcv(rcvpkt) &amp;&amp; notcorrupt(rcvpkt)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 &amp;&amp; has_seq0(rcvpkt)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584073" y="2088121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487235" y="2045259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extract(rcvpkt,data)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deliver_data(data)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sndpkt = make_pkt(ACK, chksum)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 flipH="1">
            <a:off x="3941135" y="3281921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1655135" y="3177146"/>
            <a:ext cx="3429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rdt_rcv(rcvpkt) &amp;&amp;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(corrupt(rcvpkt)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has_seq1(rcvpkt))</a:t>
            </a:r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595423" y="3994709"/>
            <a:ext cx="3598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dirty="0" err="1"/>
              <a:t>sndpkt</a:t>
            </a:r>
            <a:r>
              <a:rPr lang="fr-FR" altLang="en-US" sz="1600" dirty="0"/>
              <a:t>=</a:t>
            </a:r>
            <a:r>
              <a:rPr lang="fr-FR" altLang="en-US" sz="1600" dirty="0" err="1"/>
              <a:t>make_pkt</a:t>
            </a:r>
            <a:r>
              <a:rPr lang="fr-FR" altLang="en-US" sz="1600" dirty="0"/>
              <a:t>(ACK,1,checksum) 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solidFill>
                  <a:srgbClr val="FF0000"/>
                </a:solidFill>
              </a:rPr>
              <a:t>udt_send</a:t>
            </a:r>
            <a:r>
              <a:rPr lang="en-US" altLang="en-US" sz="1600" b="1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</a:rPr>
              <a:t>sndpkt</a:t>
            </a:r>
            <a:r>
              <a:rPr lang="en-US" altLang="en-US" sz="1600" b="1" dirty="0">
                <a:solidFill>
                  <a:srgbClr val="FF0000"/>
                </a:solidFill>
              </a:rPr>
              <a:t>)</a:t>
            </a:r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99598" y="4048684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4"/>
          <p:cNvSpPr>
            <a:spLocks/>
          </p:cNvSpPr>
          <p:nvPr/>
        </p:nvSpPr>
        <p:spPr bwMode="auto">
          <a:xfrm rot="10800000" flipH="1">
            <a:off x="6836735" y="3370821"/>
            <a:ext cx="490538" cy="1358900"/>
          </a:xfrm>
          <a:custGeom>
            <a:avLst/>
            <a:gdLst>
              <a:gd name="T0" fmla="*/ 0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7446335" y="3129521"/>
            <a:ext cx="3429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600"/>
              <a:t>rdt_rcv(rcvpkt) &amp;&amp;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/>
              <a:t>(corrupt(rcvpkt) ||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/>
              <a:t>has_seq0(rcvpkt)) 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7438397" y="3947084"/>
            <a:ext cx="370452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600" dirty="0" err="1"/>
              <a:t>sndpkt</a:t>
            </a:r>
            <a:r>
              <a:rPr lang="fr-FR" altLang="en-US" sz="1600" dirty="0"/>
              <a:t>=</a:t>
            </a:r>
            <a:r>
              <a:rPr lang="fr-FR" altLang="en-US" sz="1600" dirty="0" err="1"/>
              <a:t>make_pkt</a:t>
            </a:r>
            <a:r>
              <a:rPr lang="fr-FR" altLang="en-US" sz="1600" dirty="0"/>
              <a:t>(ACK,0,checksum) 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solidFill>
                  <a:srgbClr val="FF0000"/>
                </a:solidFill>
              </a:rPr>
              <a:t>udt_send</a:t>
            </a:r>
            <a:r>
              <a:rPr lang="en-US" altLang="en-US" sz="1600" b="1" dirty="0">
                <a:solidFill>
                  <a:srgbClr val="FF0000"/>
                </a:solidFill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</a:rPr>
              <a:t>sndpkt</a:t>
            </a:r>
            <a:r>
              <a:rPr lang="en-US" altLang="en-US" sz="1600" b="1" dirty="0">
                <a:solidFill>
                  <a:srgbClr val="FF0000"/>
                </a:solidFill>
              </a:rPr>
              <a:t>)</a:t>
            </a:r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7590798" y="4001059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6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22320</TotalTime>
  <Words>1728</Words>
  <Application>Microsoft Office PowerPoint</Application>
  <PresentationFormat>Widescreen</PresentationFormat>
  <Paragraphs>487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Microsoft JhengHei</vt:lpstr>
      <vt:lpstr>ＭＳ Ｐゴシック</vt:lpstr>
      <vt:lpstr>Arial</vt:lpstr>
      <vt:lpstr>Calibri</vt:lpstr>
      <vt:lpstr>Calibri Light</vt:lpstr>
      <vt:lpstr>Symbol</vt:lpstr>
      <vt:lpstr>Tahoma</vt:lpstr>
      <vt:lpstr>TeXGyreAdventor</vt:lpstr>
      <vt:lpstr>Times New Roman</vt:lpstr>
      <vt:lpstr>Wingdings</vt:lpstr>
      <vt:lpstr>Wingdings 2</vt:lpstr>
      <vt:lpstr>Office Theme</vt:lpstr>
      <vt:lpstr>1_Office Theme</vt:lpstr>
      <vt:lpstr>Picture</vt:lpstr>
      <vt:lpstr>Computer Networks </vt:lpstr>
      <vt:lpstr>rdt2.2: a NAK-free protocol</vt:lpstr>
      <vt:lpstr>Rdt 2.2 in action</vt:lpstr>
      <vt:lpstr>rdt2.2: sender, receiver fragments</vt:lpstr>
      <vt:lpstr>rdt2.2: a NAK free protocol - Sender</vt:lpstr>
      <vt:lpstr>rdt2.2: a NAK free protocol - Receiver</vt:lpstr>
      <vt:lpstr>rdt2.2: a NAK free protocol - Receiver</vt:lpstr>
      <vt:lpstr>rdt2.2: a NAK free protocol - Receiver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  <vt:lpstr>rdt3.0: pipelined protocols operation</vt:lpstr>
      <vt:lpstr>Pipelining: increased utilization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591</cp:revision>
  <dcterms:created xsi:type="dcterms:W3CDTF">2020-01-18T07:24:59Z</dcterms:created>
  <dcterms:modified xsi:type="dcterms:W3CDTF">2022-10-10T13:20:42Z</dcterms:modified>
</cp:coreProperties>
</file>