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Lst>
  <p:notesMasterIdLst>
    <p:notesMasterId r:id="rId35"/>
  </p:notesMasterIdLst>
  <p:sldIdLst>
    <p:sldId id="1217" r:id="rId3"/>
    <p:sldId id="956" r:id="rId4"/>
    <p:sldId id="1044" r:id="rId5"/>
    <p:sldId id="1096" r:id="rId6"/>
    <p:sldId id="1098" r:id="rId7"/>
    <p:sldId id="1248" r:id="rId8"/>
    <p:sldId id="1249" r:id="rId9"/>
    <p:sldId id="1250" r:id="rId10"/>
    <p:sldId id="1251" r:id="rId11"/>
    <p:sldId id="1203" r:id="rId12"/>
    <p:sldId id="1252" r:id="rId13"/>
    <p:sldId id="1253" r:id="rId14"/>
    <p:sldId id="1254" r:id="rId15"/>
    <p:sldId id="1255" r:id="rId16"/>
    <p:sldId id="1257" r:id="rId17"/>
    <p:sldId id="1256" r:id="rId18"/>
    <p:sldId id="1258" r:id="rId19"/>
    <p:sldId id="1259" r:id="rId20"/>
    <p:sldId id="1099" r:id="rId21"/>
    <p:sldId id="1100" r:id="rId22"/>
    <p:sldId id="1101" r:id="rId23"/>
    <p:sldId id="1102" r:id="rId24"/>
    <p:sldId id="1104" r:id="rId25"/>
    <p:sldId id="1270" r:id="rId26"/>
    <p:sldId id="1108" r:id="rId27"/>
    <p:sldId id="1106" r:id="rId28"/>
    <p:sldId id="1107" r:id="rId29"/>
    <p:sldId id="1271" r:id="rId30"/>
    <p:sldId id="1272" r:id="rId31"/>
    <p:sldId id="1110" r:id="rId32"/>
    <p:sldId id="1273" r:id="rId33"/>
    <p:sldId id="121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3"/>
    <a:srgbClr val="3C6CDF"/>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17" autoAdjust="0"/>
    <p:restoredTop sz="79238" autoAdjust="0"/>
  </p:normalViewPr>
  <p:slideViewPr>
    <p:cSldViewPr snapToGrid="0" snapToObjects="1">
      <p:cViewPr varScale="1">
        <p:scale>
          <a:sx n="68" d="100"/>
          <a:sy n="68" d="100"/>
        </p:scale>
        <p:origin x="514" y="72"/>
      </p:cViewPr>
      <p:guideLst/>
    </p:cSldViewPr>
  </p:slideViewPr>
  <p:outlineViewPr>
    <p:cViewPr>
      <p:scale>
        <a:sx n="33" d="100"/>
        <a:sy n="33" d="100"/>
      </p:scale>
      <p:origin x="0" y="-2557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a:p>
        </p:txBody>
      </p:sp>
    </p:spTree>
    <p:extLst>
      <p:ext uri="{BB962C8B-B14F-4D97-AF65-F5344CB8AC3E}">
        <p14:creationId xmlns:p14="http://schemas.microsoft.com/office/powerpoint/2010/main" val="2616235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altLang="en-US" dirty="0" smtClean="0">
                <a:latin typeface="Arial" panose="020B0604020202020204" pitchFamily="34" charset="0"/>
                <a:ea typeface="ＭＳ Ｐゴシック" panose="020B0600070205080204" pitchFamily="34" charset="-128"/>
              </a:rPr>
              <a:t>This </a:t>
            </a:r>
            <a:r>
              <a:rPr lang="fr-FR" altLang="en-US" dirty="0" err="1" smtClean="0">
                <a:latin typeface="Arial" panose="020B0604020202020204" pitchFamily="34" charset="0"/>
                <a:ea typeface="ＭＳ Ｐゴシック" panose="020B0600070205080204" pitchFamily="34" charset="-128"/>
              </a:rPr>
              <a:t>is</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done</a:t>
            </a:r>
            <a:r>
              <a:rPr lang="fr-FR" altLang="en-US" dirty="0" smtClean="0">
                <a:latin typeface="Arial" panose="020B0604020202020204" pitchFamily="34" charset="0"/>
                <a:ea typeface="ＭＳ Ｐゴシック" panose="020B0600070205080204" pitchFamily="34" charset="-128"/>
              </a:rPr>
              <a:t> to </a:t>
            </a:r>
            <a:r>
              <a:rPr lang="fr-FR" altLang="en-US" dirty="0" err="1" smtClean="0">
                <a:latin typeface="Arial" panose="020B0604020202020204" pitchFamily="34" charset="0"/>
                <a:ea typeface="ＭＳ Ｐゴシック" panose="020B0600070205080204" pitchFamily="34" charset="-128"/>
              </a:rPr>
              <a:t>minimize</a:t>
            </a:r>
            <a:r>
              <a:rPr lang="fr-FR" altLang="en-US" dirty="0" smtClean="0">
                <a:latin typeface="Arial" panose="020B0604020202020204" pitchFamily="34" charset="0"/>
                <a:ea typeface="ＭＳ Ｐゴシック" panose="020B0600070205080204" pitchFamily="34" charset="-128"/>
              </a:rPr>
              <a:t> the </a:t>
            </a:r>
            <a:r>
              <a:rPr lang="fr-FR" altLang="en-US" dirty="0" err="1" smtClean="0">
                <a:latin typeface="Arial" panose="020B0604020202020204" pitchFamily="34" charset="0"/>
                <a:ea typeface="ＭＳ Ｐゴシック" panose="020B0600070205080204" pitchFamily="34" charset="-128"/>
              </a:rPr>
              <a:t>possibility</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that</a:t>
            </a:r>
            <a:r>
              <a:rPr lang="fr-FR" altLang="en-US" dirty="0" smtClean="0">
                <a:latin typeface="Arial" panose="020B0604020202020204" pitchFamily="34" charset="0"/>
                <a:ea typeface="ＭＳ Ｐゴシック" panose="020B0600070205080204" pitchFamily="34" charset="-128"/>
              </a:rPr>
              <a:t> a segment </a:t>
            </a:r>
            <a:r>
              <a:rPr lang="fr-FR" altLang="en-US" dirty="0" err="1" smtClean="0">
                <a:latin typeface="Arial" panose="020B0604020202020204" pitchFamily="34" charset="0"/>
                <a:ea typeface="ＭＳ Ｐゴシック" panose="020B0600070205080204" pitchFamily="34" charset="-128"/>
              </a:rPr>
              <a:t>that</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is</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still</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present</a:t>
            </a:r>
            <a:r>
              <a:rPr lang="fr-FR" altLang="en-US" dirty="0" smtClean="0">
                <a:latin typeface="Arial" panose="020B0604020202020204" pitchFamily="34" charset="0"/>
                <a:ea typeface="ＭＳ Ｐゴシック" panose="020B0600070205080204" pitchFamily="34" charset="-128"/>
              </a:rPr>
              <a:t> in the network </a:t>
            </a:r>
            <a:r>
              <a:rPr lang="fr-FR" altLang="en-US" dirty="0" err="1" smtClean="0">
                <a:latin typeface="Arial" panose="020B0604020202020204" pitchFamily="34" charset="0"/>
                <a:ea typeface="ＭＳ Ｐゴシック" panose="020B0600070205080204" pitchFamily="34" charset="-128"/>
              </a:rPr>
              <a:t>from</a:t>
            </a:r>
            <a:r>
              <a:rPr lang="fr-FR" altLang="en-US" dirty="0" smtClean="0">
                <a:latin typeface="Arial" panose="020B0604020202020204" pitchFamily="34" charset="0"/>
                <a:ea typeface="ＭＳ Ｐゴシック" panose="020B0600070205080204" pitchFamily="34" charset="-128"/>
              </a:rPr>
              <a:t> an </a:t>
            </a:r>
            <a:r>
              <a:rPr lang="fr-FR" altLang="en-US" dirty="0" err="1" smtClean="0">
                <a:latin typeface="Arial" panose="020B0604020202020204" pitchFamily="34" charset="0"/>
                <a:ea typeface="ＭＳ Ｐゴシック" panose="020B0600070205080204" pitchFamily="34" charset="-128"/>
              </a:rPr>
              <a:t>earlier</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already-terminated</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connection</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between</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two</a:t>
            </a:r>
            <a:r>
              <a:rPr lang="fr-FR" altLang="en-US" dirty="0" smtClean="0">
                <a:latin typeface="Arial" panose="020B0604020202020204" pitchFamily="34" charset="0"/>
                <a:ea typeface="ＭＳ Ｐゴシック" panose="020B0600070205080204" pitchFamily="34" charset="-128"/>
              </a:rPr>
              <a:t> hosts </a:t>
            </a:r>
            <a:r>
              <a:rPr lang="fr-FR" altLang="en-US" dirty="0" err="1" smtClean="0">
                <a:latin typeface="Arial" panose="020B0604020202020204" pitchFamily="34" charset="0"/>
                <a:ea typeface="ＭＳ Ｐゴシック" panose="020B0600070205080204" pitchFamily="34" charset="-128"/>
              </a:rPr>
              <a:t>is</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mistaken</a:t>
            </a:r>
            <a:r>
              <a:rPr lang="fr-FR" altLang="en-US" dirty="0" smtClean="0">
                <a:latin typeface="Arial" panose="020B0604020202020204" pitchFamily="34" charset="0"/>
                <a:ea typeface="ＭＳ Ｐゴシック" panose="020B0600070205080204" pitchFamily="34" charset="-128"/>
              </a:rPr>
              <a:t> for a </a:t>
            </a:r>
            <a:r>
              <a:rPr lang="fr-FR" altLang="en-US" dirty="0" err="1" smtClean="0">
                <a:latin typeface="Arial" panose="020B0604020202020204" pitchFamily="34" charset="0"/>
                <a:ea typeface="ＭＳ Ｐゴシック" panose="020B0600070205080204" pitchFamily="34" charset="-128"/>
              </a:rPr>
              <a:t>valid</a:t>
            </a:r>
            <a:r>
              <a:rPr lang="fr-FR" altLang="en-US" dirty="0" smtClean="0">
                <a:latin typeface="Arial" panose="020B0604020202020204" pitchFamily="34" charset="0"/>
                <a:ea typeface="ＭＳ Ｐゴシック" panose="020B0600070205080204" pitchFamily="34" charset="-128"/>
              </a:rPr>
              <a:t> segment in a </a:t>
            </a:r>
            <a:r>
              <a:rPr lang="fr-FR" altLang="en-US" dirty="0" err="1" smtClean="0">
                <a:latin typeface="Arial" panose="020B0604020202020204" pitchFamily="34" charset="0"/>
                <a:ea typeface="ＭＳ Ｐゴシック" panose="020B0600070205080204" pitchFamily="34" charset="-128"/>
              </a:rPr>
              <a:t>later</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connection</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between</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these</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same</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two</a:t>
            </a:r>
            <a:r>
              <a:rPr lang="fr-FR" altLang="en-US" dirty="0" smtClean="0">
                <a:latin typeface="Arial" panose="020B0604020202020204" pitchFamily="34" charset="0"/>
                <a:ea typeface="ＭＳ Ｐゴシック" panose="020B0600070205080204" pitchFamily="34" charset="-128"/>
              </a:rPr>
              <a:t> hosts (</a:t>
            </a:r>
            <a:r>
              <a:rPr lang="fr-FR" altLang="en-US" dirty="0" err="1" smtClean="0">
                <a:latin typeface="Arial" panose="020B0604020202020204" pitchFamily="34" charset="0"/>
                <a:ea typeface="ＭＳ Ｐゴシック" panose="020B0600070205080204" pitchFamily="34" charset="-128"/>
              </a:rPr>
              <a:t>which</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also</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happen</a:t>
            </a:r>
            <a:r>
              <a:rPr lang="fr-FR" altLang="en-US" dirty="0" smtClean="0">
                <a:latin typeface="Arial" panose="020B0604020202020204" pitchFamily="34" charset="0"/>
                <a:ea typeface="ＭＳ Ｐゴシック" panose="020B0600070205080204" pitchFamily="34" charset="-128"/>
              </a:rPr>
              <a:t> to </a:t>
            </a:r>
            <a:r>
              <a:rPr lang="fr-FR" altLang="en-US" dirty="0" err="1" smtClean="0">
                <a:latin typeface="Arial" panose="020B0604020202020204" pitchFamily="34" charset="0"/>
                <a:ea typeface="ＭＳ Ｐゴシック" panose="020B0600070205080204" pitchFamily="34" charset="-128"/>
              </a:rPr>
              <a:t>be</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using</a:t>
            </a:r>
            <a:r>
              <a:rPr lang="fr-FR" altLang="en-US" dirty="0" smtClean="0">
                <a:latin typeface="Arial" panose="020B0604020202020204" pitchFamily="34" charset="0"/>
                <a:ea typeface="ＭＳ Ｐゴシック" panose="020B0600070205080204" pitchFamily="34" charset="-128"/>
              </a:rPr>
              <a:t> the </a:t>
            </a:r>
            <a:r>
              <a:rPr lang="fr-FR" altLang="en-US" dirty="0" err="1" smtClean="0">
                <a:latin typeface="Arial" panose="020B0604020202020204" pitchFamily="34" charset="0"/>
                <a:ea typeface="ＭＳ Ｐゴシック" panose="020B0600070205080204" pitchFamily="34" charset="-128"/>
              </a:rPr>
              <a:t>same</a:t>
            </a:r>
            <a:r>
              <a:rPr lang="fr-FR" altLang="en-US" dirty="0" smtClean="0">
                <a:latin typeface="Arial" panose="020B0604020202020204" pitchFamily="34" charset="0"/>
                <a:ea typeface="ＭＳ Ｐゴシック" panose="020B0600070205080204" pitchFamily="34" charset="-128"/>
              </a:rPr>
              <a:t> port </a:t>
            </a:r>
            <a:r>
              <a:rPr lang="fr-FR" altLang="en-US" dirty="0" err="1" smtClean="0">
                <a:latin typeface="Arial" panose="020B0604020202020204" pitchFamily="34" charset="0"/>
                <a:ea typeface="ＭＳ Ｐゴシック" panose="020B0600070205080204" pitchFamily="34" charset="-128"/>
              </a:rPr>
              <a:t>numbers</a:t>
            </a:r>
            <a:r>
              <a:rPr lang="fr-FR" altLang="en-US" dirty="0" smtClean="0">
                <a:latin typeface="Arial" panose="020B0604020202020204" pitchFamily="34" charset="0"/>
                <a:ea typeface="ＭＳ Ｐゴシック" panose="020B0600070205080204" pitchFamily="34" charset="-128"/>
              </a:rPr>
              <a:t> as the </a:t>
            </a:r>
            <a:r>
              <a:rPr lang="fr-FR" altLang="en-US" dirty="0" err="1" smtClean="0">
                <a:latin typeface="Arial" panose="020B0604020202020204" pitchFamily="34" charset="0"/>
                <a:ea typeface="ＭＳ Ｐゴシック" panose="020B0600070205080204" pitchFamily="34" charset="-128"/>
              </a:rPr>
              <a:t>old</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connection</a:t>
            </a:r>
            <a:r>
              <a:rPr lang="fr-FR" altLang="en-US" dirty="0" smtClean="0">
                <a:latin typeface="Arial" panose="020B0604020202020204" pitchFamily="34" charset="0"/>
                <a:ea typeface="ＭＳ Ｐゴシック" panose="020B0600070205080204" pitchFamily="34" charset="-128"/>
              </a:rPr>
              <a:t>) </a:t>
            </a:r>
          </a:p>
          <a:p>
            <a:endParaRPr lang="en-US" dirty="0"/>
          </a:p>
        </p:txBody>
      </p:sp>
      <p:sp>
        <p:nvSpPr>
          <p:cNvPr id="4" name="Slide Number Placeholder 3"/>
          <p:cNvSpPr>
            <a:spLocks noGrp="1"/>
          </p:cNvSpPr>
          <p:nvPr>
            <p:ph type="sldNum" sz="quarter" idx="10"/>
          </p:nvPr>
        </p:nvSpPr>
        <p:spPr/>
        <p:txBody>
          <a:bodyPr/>
          <a:lstStyle/>
          <a:p>
            <a:fld id="{3D91EEAC-CFEF-9647-876F-EABC6B8338D7}" type="slidenum">
              <a:rPr lang="en-US" smtClean="0"/>
              <a:t>18</a:t>
            </a:fld>
            <a:endParaRPr lang="en-US"/>
          </a:p>
        </p:txBody>
      </p:sp>
    </p:spTree>
    <p:extLst>
      <p:ext uri="{BB962C8B-B14F-4D97-AF65-F5344CB8AC3E}">
        <p14:creationId xmlns:p14="http://schemas.microsoft.com/office/powerpoint/2010/main" val="3793916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Section</a:t>
            </a:r>
            <a:r>
              <a:rPr lang="en-US" baseline="0" smtClean="0"/>
              <a:t> E and F covered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Section D covered: 11-18-2021</a:t>
            </a:r>
            <a:endParaRPr lang="en-US" smtClean="0"/>
          </a:p>
          <a:p>
            <a:endParaRPr lang="en-US" smtClean="0"/>
          </a:p>
          <a:p>
            <a:r>
              <a:rPr lang="en-US" smtClean="0"/>
              <a:t>The </a:t>
            </a:r>
            <a:r>
              <a:rPr lang="en-US" dirty="0"/>
              <a:t>key thing to note here is that the ACK number (43) on the B-to-A segment is one more than the sequence number (42) on the </a:t>
            </a:r>
            <a:r>
              <a:rPr lang="en-US" dirty="0" smtClean="0"/>
              <a:t>A-to-B </a:t>
            </a:r>
            <a:r>
              <a:rPr lang="en-US" dirty="0"/>
              <a:t>segment that triggered that </a:t>
            </a:r>
            <a:r>
              <a:rPr lang="en-US" dirty="0" smtClean="0"/>
              <a:t>ACK…</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the ACK number (80) on the last A-to-B segment is one more than the sequence number (79) on the B-to-A segment that triggered that ACK</a:t>
            </a:r>
          </a:p>
          <a:p>
            <a:endParaRPr lang="en-US" dirty="0" smtClean="0"/>
          </a:p>
          <a:p>
            <a:r>
              <a:rPr lang="en-US" dirty="0" smtClean="0"/>
              <a:t>Telnet</a:t>
            </a:r>
            <a:r>
              <a:rPr lang="en-US" baseline="0" dirty="0" smtClean="0"/>
              <a:t> IP address</a:t>
            </a:r>
          </a:p>
          <a:p>
            <a:r>
              <a:rPr lang="en-US" baseline="0" dirty="0" smtClean="0"/>
              <a:t>Bidirectional and using port number 23. </a:t>
            </a:r>
          </a:p>
          <a:p>
            <a:r>
              <a:rPr lang="en-US" baseline="0" dirty="0" smtClean="0"/>
              <a:t>To check the port on a remote system: telnet IP-address port# i.e., telnet 192.168.10.10 443 </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4182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3626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is how TCP re-computes the estimated RTT each time a new </a:t>
            </a:r>
            <a:r>
              <a:rPr lang="en-US" dirty="0" err="1"/>
              <a:t>SampleRTT</a:t>
            </a:r>
            <a:r>
              <a:rPr lang="en-US" dirty="0"/>
              <a:t> is taken.</a:t>
            </a:r>
          </a:p>
          <a:p>
            <a:r>
              <a:rPr lang="en-US" dirty="0"/>
              <a:t>The process is knows as an </a:t>
            </a:r>
            <a:r>
              <a:rPr lang="en-US" dirty="0" err="1"/>
              <a:t>exponeitally</a:t>
            </a:r>
            <a:r>
              <a:rPr lang="en-US" dirty="0"/>
              <a:t> weighted moving average, shown by the equation here.</a:t>
            </a:r>
          </a:p>
          <a:p>
            <a:r>
              <a:rPr lang="en-US" dirty="0"/>
              <a:t>&lt;say it&gt;</a:t>
            </a:r>
          </a:p>
          <a:p>
            <a:r>
              <a:rPr lang="en-US" dirty="0"/>
              <a:t>Where alpha reflects the influence of the most recent measurements on the estimated RTT; a typical value of alpha used in </a:t>
            </a:r>
            <a:r>
              <a:rPr lang="en-US" dirty="0" err="1"/>
              <a:t>implementaitons</a:t>
            </a:r>
            <a:r>
              <a:rPr lang="en-US" dirty="0"/>
              <a:t> is .125</a:t>
            </a:r>
          </a:p>
          <a:p>
            <a:endParaRPr lang="en-US" dirty="0"/>
          </a:p>
          <a:p>
            <a:r>
              <a:rPr lang="en-US" dirty="0"/>
              <a:t>The graph at the bottom show measured RTTs </a:t>
            </a:r>
            <a:r>
              <a:rPr lang="en-US" dirty="0" err="1"/>
              <a:t>beween</a:t>
            </a:r>
            <a:r>
              <a:rPr lang="en-US" dirty="0"/>
              <a:t> a host in the Massachusetts and a host in France, as well as the estimated, “smoothed”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4356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this value of the estimated RTT, TCP computes the timeout interval to be the estimated RTT plus a “safety margin”</a:t>
            </a:r>
          </a:p>
          <a:p>
            <a:r>
              <a:rPr lang="en-US" dirty="0"/>
              <a:t> </a:t>
            </a:r>
          </a:p>
          <a:p>
            <a:r>
              <a:rPr lang="en-US" dirty="0"/>
              <a:t>And the intuition is that if we are seeing a large variation in SAMPLERTT – the RTT estimates are fluctuating a lot - then we’ll want a larger </a:t>
            </a:r>
            <a:r>
              <a:rPr lang="en-US" dirty="0" err="1"/>
              <a:t>savety</a:t>
            </a:r>
            <a:r>
              <a:rPr lang="en-US" dirty="0"/>
              <a:t> margin</a:t>
            </a:r>
          </a:p>
          <a:p>
            <a:endParaRPr lang="en-US" dirty="0"/>
          </a:p>
          <a:p>
            <a:r>
              <a:rPr lang="en-US" dirty="0"/>
              <a:t>So TCP computes the Timeout interval to be the Estimated RTT plus 4 times a measure of deviation in the RTT.</a:t>
            </a:r>
          </a:p>
          <a:p>
            <a:endParaRPr lang="en-US" dirty="0"/>
          </a:p>
          <a:p>
            <a:r>
              <a:rPr lang="en-US" dirty="0"/>
              <a:t>The deviation in the RTT is computed as the </a:t>
            </a:r>
            <a:r>
              <a:rPr lang="en-US" dirty="0" err="1"/>
              <a:t>eWMA</a:t>
            </a:r>
            <a:r>
              <a:rPr lang="en-US" dirty="0"/>
              <a:t> of the difference between the most recently measured </a:t>
            </a:r>
            <a:r>
              <a:rPr lang="en-US" dirty="0" err="1"/>
              <a:t>SampleRTT</a:t>
            </a:r>
            <a:r>
              <a:rPr lang="en-US" dirty="0"/>
              <a:t> from the Estimated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007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Given these details of TCP sequence numbers, acks, and timers, we can now describe the big picture view of how the TCP sender and receiver operate</a:t>
            </a:r>
          </a:p>
          <a:p>
            <a:endParaRPr lang="en-US" dirty="0"/>
          </a:p>
          <a:p>
            <a:r>
              <a:rPr lang="en-US" dirty="0"/>
              <a:t>You can check out FSMs in book; let’s just give an English text description here and let’s start with the sender.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937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Rather than immediately </a:t>
            </a:r>
            <a:r>
              <a:rPr lang="en-US" dirty="0" err="1" smtClean="0"/>
              <a:t>ACKnowledge</a:t>
            </a:r>
            <a:r>
              <a:rPr lang="en-US" dirty="0" smtClean="0"/>
              <a:t> </a:t>
            </a:r>
            <a:r>
              <a:rPr lang="en-US" dirty="0"/>
              <a:t>this segment, many TCP implementations will wait for half a second for another in-order segment to arrive, and then generate a single cumulative ACK for both segments – thus decreasing the amount of ACK traffic.  The arrival of this second in-order segment and the cumulative ACK generation that covers both segments is the second row in this table.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5711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t>
            </a:r>
            <a:r>
              <a:rPr lang="en-US" dirty="0"/>
              <a:t>cement our understanding of TCP reliability, let’s look a a few retransmission scenarios</a:t>
            </a:r>
          </a:p>
          <a:p>
            <a:endParaRPr lang="en-US" dirty="0"/>
          </a:p>
          <a:p>
            <a:r>
              <a:rPr lang="en-US" dirty="0"/>
              <a:t>In the first case a TCP segments is </a:t>
            </a:r>
            <a:r>
              <a:rPr lang="en-US" dirty="0" err="1"/>
              <a:t>transmited</a:t>
            </a:r>
            <a:r>
              <a:rPr lang="en-US" dirty="0"/>
              <a:t> and the ACK is lost, and the TCP timeout mechanism results in another copy of being transmitted and then re-</a:t>
            </a:r>
            <a:r>
              <a:rPr lang="en-US" dirty="0" err="1"/>
              <a:t>ACKed</a:t>
            </a:r>
            <a:r>
              <a:rPr lang="en-US" dirty="0"/>
              <a:t> a the sender</a:t>
            </a:r>
          </a:p>
          <a:p>
            <a:endParaRPr lang="en-US" dirty="0"/>
          </a:p>
          <a:p>
            <a:r>
              <a:rPr lang="en-US" dirty="0"/>
              <a:t>In the second example two segments are sent and acknowledged, but there is a premature timeout e for the first segment, which is retransmitted.  </a:t>
            </a:r>
            <a:r>
              <a:rPr lang="en-US" dirty="0" err="1"/>
              <a:t>Notet</a:t>
            </a:r>
            <a:r>
              <a:rPr lang="en-US" dirty="0"/>
              <a:t>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Section F covered:</a:t>
            </a:r>
            <a:r>
              <a:rPr lang="en-US" baseline="0" dirty="0" smtClean="0"/>
              <a:t> 19-11-2021</a:t>
            </a:r>
            <a:endParaRPr lang="en-US" dirty="0" smtClean="0"/>
          </a:p>
          <a:p>
            <a:r>
              <a:rPr lang="en-US" dirty="0" smtClean="0"/>
              <a:t>And </a:t>
            </a:r>
            <a:r>
              <a:rPr lang="en-US" dirty="0"/>
              <a:t>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fr-FR" altLang="en-US" dirty="0" smtClean="0">
              <a:latin typeface="Arial" pitchFamily="34" charset="0"/>
              <a:ea typeface="ＭＳ Ｐゴシック" pitchFamily="34" charset="-128"/>
            </a:endParaRPr>
          </a:p>
          <a:p>
            <a:pPr>
              <a:defRPr/>
            </a:pPr>
            <a:r>
              <a:rPr lang="fr-FR" altLang="en-US" dirty="0" smtClean="0">
                <a:latin typeface="Arial" pitchFamily="34" charset="0"/>
                <a:ea typeface="ＭＳ Ｐゴシック" pitchFamily="34" charset="-128"/>
              </a:rPr>
              <a:t>For </a:t>
            </a:r>
            <a:r>
              <a:rPr lang="fr-FR" altLang="en-US" dirty="0" err="1" smtClean="0">
                <a:latin typeface="Arial" pitchFamily="34" charset="0"/>
                <a:ea typeface="ＭＳ Ｐゴシック" pitchFamily="34" charset="-128"/>
              </a:rPr>
              <a:t>example</a:t>
            </a:r>
            <a:r>
              <a:rPr lang="fr-FR" altLang="en-US" dirty="0" smtClean="0">
                <a:latin typeface="Arial" pitchFamily="34" charset="0"/>
                <a:ea typeface="ＭＳ Ｐゴシック" pitchFamily="34" charset="-128"/>
              </a:rPr>
              <a:t>, suppose </a:t>
            </a:r>
            <a:r>
              <a:rPr lang="fr-FR" altLang="en-US" dirty="0" err="1" smtClean="0">
                <a:latin typeface="Arial" pitchFamily="34" charset="0"/>
                <a:ea typeface="ＭＳ Ｐゴシック" pitchFamily="34" charset="-128"/>
              </a:rPr>
              <a:t>TimeoutInterval</a:t>
            </a:r>
            <a:r>
              <a:rPr lang="fr-FR" altLang="en-US" dirty="0" smtClean="0">
                <a:latin typeface="Arial" pitchFamily="34" charset="0"/>
                <a:ea typeface="ＭＳ Ｐゴシック" pitchFamily="34" charset="-128"/>
              </a:rPr>
              <a:t> </a:t>
            </a:r>
            <a:r>
              <a:rPr lang="fr-FR" altLang="en-US" dirty="0" err="1" smtClean="0">
                <a:latin typeface="Arial" pitchFamily="34" charset="0"/>
                <a:ea typeface="ＭＳ Ｐゴシック" pitchFamily="34" charset="-128"/>
              </a:rPr>
              <a:t>associated</a:t>
            </a:r>
            <a:r>
              <a:rPr lang="fr-FR" altLang="en-US" dirty="0" smtClean="0">
                <a:latin typeface="Arial" pitchFamily="34" charset="0"/>
                <a:ea typeface="ＭＳ Ｐゴシック" pitchFamily="34" charset="-128"/>
              </a:rPr>
              <a:t> </a:t>
            </a:r>
            <a:r>
              <a:rPr lang="fr-FR" altLang="en-US" dirty="0" err="1" smtClean="0">
                <a:latin typeface="Arial" pitchFamily="34" charset="0"/>
                <a:ea typeface="ＭＳ Ｐゴシック" pitchFamily="34" charset="-128"/>
              </a:rPr>
              <a:t>with</a:t>
            </a:r>
            <a:r>
              <a:rPr lang="fr-FR" altLang="en-US" dirty="0" smtClean="0">
                <a:latin typeface="Arial" pitchFamily="34" charset="0"/>
                <a:ea typeface="ＭＳ Ｐゴシック" pitchFamily="34" charset="-128"/>
              </a:rPr>
              <a:t> the </a:t>
            </a:r>
            <a:r>
              <a:rPr lang="fr-FR" altLang="en-US" dirty="0" err="1" smtClean="0">
                <a:latin typeface="Arial" pitchFamily="34" charset="0"/>
                <a:ea typeface="ＭＳ Ｐゴシック" pitchFamily="34" charset="-128"/>
              </a:rPr>
              <a:t>oldest</a:t>
            </a:r>
            <a:r>
              <a:rPr lang="fr-FR" altLang="en-US" dirty="0" smtClean="0">
                <a:latin typeface="Arial" pitchFamily="34" charset="0"/>
                <a:ea typeface="ＭＳ Ｐゴシック" pitchFamily="34" charset="-128"/>
              </a:rPr>
              <a:t> not </a:t>
            </a:r>
            <a:r>
              <a:rPr lang="fr-FR" altLang="en-US" dirty="0" err="1" smtClean="0">
                <a:latin typeface="Arial" pitchFamily="34" charset="0"/>
                <a:ea typeface="ＭＳ Ｐゴシック" pitchFamily="34" charset="-128"/>
              </a:rPr>
              <a:t>yet</a:t>
            </a:r>
            <a:r>
              <a:rPr lang="fr-FR" altLang="en-US" dirty="0" smtClean="0">
                <a:latin typeface="Arial" pitchFamily="34" charset="0"/>
                <a:ea typeface="ＭＳ Ｐゴシック" pitchFamily="34" charset="-128"/>
              </a:rPr>
              <a:t> </a:t>
            </a:r>
            <a:r>
              <a:rPr lang="fr-FR" altLang="en-US" dirty="0" err="1" smtClean="0">
                <a:latin typeface="Arial" pitchFamily="34" charset="0"/>
                <a:ea typeface="ＭＳ Ｐゴシック" pitchFamily="34" charset="-128"/>
              </a:rPr>
              <a:t>acknowledged</a:t>
            </a:r>
            <a:r>
              <a:rPr lang="fr-FR" altLang="en-US" dirty="0" smtClean="0">
                <a:latin typeface="Arial" pitchFamily="34" charset="0"/>
                <a:ea typeface="ＭＳ Ｐゴシック" pitchFamily="34" charset="-128"/>
              </a:rPr>
              <a:t> segment </a:t>
            </a:r>
            <a:r>
              <a:rPr lang="fr-FR" altLang="en-US" dirty="0" err="1" smtClean="0">
                <a:latin typeface="Arial" pitchFamily="34" charset="0"/>
                <a:ea typeface="ＭＳ Ｐゴシック" pitchFamily="34" charset="-128"/>
              </a:rPr>
              <a:t>is</a:t>
            </a:r>
            <a:r>
              <a:rPr lang="fr-FR" altLang="en-US" dirty="0" smtClean="0">
                <a:latin typeface="Arial" pitchFamily="34" charset="0"/>
                <a:ea typeface="ＭＳ Ｐゴシック" pitchFamily="34" charset="-128"/>
              </a:rPr>
              <a:t> .75 sec </a:t>
            </a:r>
            <a:r>
              <a:rPr lang="fr-FR" altLang="en-US" dirty="0" err="1" smtClean="0">
                <a:latin typeface="Arial" pitchFamily="34" charset="0"/>
                <a:ea typeface="ＭＳ Ｐゴシック" pitchFamily="34" charset="-128"/>
              </a:rPr>
              <a:t>when</a:t>
            </a:r>
            <a:r>
              <a:rPr lang="fr-FR" altLang="en-US" dirty="0" smtClean="0">
                <a:latin typeface="Arial" pitchFamily="34" charset="0"/>
                <a:ea typeface="ＭＳ Ｐゴシック" pitchFamily="34" charset="-128"/>
              </a:rPr>
              <a:t> the </a:t>
            </a:r>
            <a:r>
              <a:rPr lang="fr-FR" altLang="en-US" dirty="0" err="1" smtClean="0">
                <a:latin typeface="Arial" pitchFamily="34" charset="0"/>
                <a:ea typeface="ＭＳ Ｐゴシック" pitchFamily="34" charset="-128"/>
              </a:rPr>
              <a:t>timer</a:t>
            </a:r>
            <a:r>
              <a:rPr lang="fr-FR" altLang="en-US" dirty="0" smtClean="0">
                <a:latin typeface="Arial" pitchFamily="34" charset="0"/>
                <a:ea typeface="ＭＳ Ｐゴシック" pitchFamily="34" charset="-128"/>
              </a:rPr>
              <a:t> first expires. TCP </a:t>
            </a:r>
            <a:r>
              <a:rPr lang="fr-FR" altLang="en-US" dirty="0" err="1" smtClean="0">
                <a:latin typeface="Arial" pitchFamily="34" charset="0"/>
                <a:ea typeface="ＭＳ Ｐゴシック" pitchFamily="34" charset="-128"/>
              </a:rPr>
              <a:t>will</a:t>
            </a:r>
            <a:r>
              <a:rPr lang="fr-FR" altLang="en-US" dirty="0" smtClean="0">
                <a:latin typeface="Arial" pitchFamily="34" charset="0"/>
                <a:ea typeface="ＭＳ Ｐゴシック" pitchFamily="34" charset="-128"/>
              </a:rPr>
              <a:t> </a:t>
            </a:r>
            <a:r>
              <a:rPr lang="fr-FR" altLang="en-US" dirty="0" err="1" smtClean="0">
                <a:latin typeface="Arial" pitchFamily="34" charset="0"/>
                <a:ea typeface="ＭＳ Ｐゴシック" pitchFamily="34" charset="-128"/>
              </a:rPr>
              <a:t>then</a:t>
            </a:r>
            <a:r>
              <a:rPr lang="fr-FR" altLang="en-US" dirty="0" smtClean="0">
                <a:latin typeface="Arial" pitchFamily="34" charset="0"/>
                <a:ea typeface="ＭＳ Ｐゴシック" pitchFamily="34" charset="-128"/>
              </a:rPr>
              <a:t> retransmit </a:t>
            </a:r>
            <a:r>
              <a:rPr lang="fr-FR" altLang="en-US" dirty="0" err="1" smtClean="0">
                <a:latin typeface="Arial" pitchFamily="34" charset="0"/>
                <a:ea typeface="ＭＳ Ｐゴシック" pitchFamily="34" charset="-128"/>
              </a:rPr>
              <a:t>this</a:t>
            </a:r>
            <a:r>
              <a:rPr lang="fr-FR" altLang="en-US" dirty="0" smtClean="0">
                <a:latin typeface="Arial" pitchFamily="34" charset="0"/>
                <a:ea typeface="ＭＳ Ｐゴシック" pitchFamily="34" charset="-128"/>
              </a:rPr>
              <a:t> segment and set the new expiration time to 1.5 sec. If the </a:t>
            </a:r>
            <a:r>
              <a:rPr lang="fr-FR" altLang="en-US" dirty="0" err="1" smtClean="0">
                <a:latin typeface="Arial" pitchFamily="34" charset="0"/>
                <a:ea typeface="ＭＳ Ｐゴシック" pitchFamily="34" charset="-128"/>
              </a:rPr>
              <a:t>timer</a:t>
            </a:r>
            <a:r>
              <a:rPr lang="fr-FR" altLang="en-US" dirty="0" smtClean="0">
                <a:latin typeface="Arial" pitchFamily="34" charset="0"/>
                <a:ea typeface="ＭＳ Ｐゴシック" pitchFamily="34" charset="-128"/>
              </a:rPr>
              <a:t> expires </a:t>
            </a:r>
            <a:r>
              <a:rPr lang="fr-FR" altLang="en-US" dirty="0" err="1" smtClean="0">
                <a:latin typeface="Arial" pitchFamily="34" charset="0"/>
                <a:ea typeface="ＭＳ Ｐゴシック" pitchFamily="34" charset="-128"/>
              </a:rPr>
              <a:t>again</a:t>
            </a:r>
            <a:r>
              <a:rPr lang="fr-FR" altLang="en-US" dirty="0" smtClean="0">
                <a:latin typeface="Arial" pitchFamily="34" charset="0"/>
                <a:ea typeface="ＭＳ Ｐゴシック" pitchFamily="34" charset="-128"/>
              </a:rPr>
              <a:t> 1.5 sec </a:t>
            </a:r>
            <a:r>
              <a:rPr lang="fr-FR" altLang="en-US" dirty="0" err="1" smtClean="0">
                <a:latin typeface="Arial" pitchFamily="34" charset="0"/>
                <a:ea typeface="ＭＳ Ｐゴシック" pitchFamily="34" charset="-128"/>
              </a:rPr>
              <a:t>later</a:t>
            </a:r>
            <a:r>
              <a:rPr lang="fr-FR" altLang="en-US" dirty="0" smtClean="0">
                <a:latin typeface="Arial" pitchFamily="34" charset="0"/>
                <a:ea typeface="ＭＳ Ｐゴシック" pitchFamily="34" charset="-128"/>
              </a:rPr>
              <a:t>, TCP </a:t>
            </a:r>
            <a:r>
              <a:rPr lang="fr-FR" altLang="en-US" dirty="0" err="1" smtClean="0">
                <a:latin typeface="Arial" pitchFamily="34" charset="0"/>
                <a:ea typeface="ＭＳ Ｐゴシック" pitchFamily="34" charset="-128"/>
              </a:rPr>
              <a:t>will</a:t>
            </a:r>
            <a:r>
              <a:rPr lang="fr-FR" altLang="en-US" dirty="0" smtClean="0">
                <a:latin typeface="Arial" pitchFamily="34" charset="0"/>
                <a:ea typeface="ＭＳ Ｐゴシック" pitchFamily="34" charset="-128"/>
              </a:rPr>
              <a:t> </a:t>
            </a:r>
            <a:r>
              <a:rPr lang="fr-FR" altLang="en-US" dirty="0" err="1" smtClean="0">
                <a:latin typeface="Arial" pitchFamily="34" charset="0"/>
                <a:ea typeface="ＭＳ Ｐゴシック" pitchFamily="34" charset="-128"/>
              </a:rPr>
              <a:t>again</a:t>
            </a:r>
            <a:r>
              <a:rPr lang="fr-FR" altLang="en-US" dirty="0" smtClean="0">
                <a:latin typeface="Arial" pitchFamily="34" charset="0"/>
                <a:ea typeface="ＭＳ Ｐゴシック" pitchFamily="34" charset="-128"/>
              </a:rPr>
              <a:t> retransmit </a:t>
            </a:r>
            <a:r>
              <a:rPr lang="fr-FR" altLang="en-US" dirty="0" err="1" smtClean="0">
                <a:latin typeface="Arial" pitchFamily="34" charset="0"/>
                <a:ea typeface="ＭＳ Ｐゴシック" pitchFamily="34" charset="-128"/>
              </a:rPr>
              <a:t>this</a:t>
            </a:r>
            <a:r>
              <a:rPr lang="fr-FR" altLang="en-US" dirty="0" smtClean="0">
                <a:latin typeface="Arial" pitchFamily="34" charset="0"/>
                <a:ea typeface="ＭＳ Ｐゴシック" pitchFamily="34" charset="-128"/>
              </a:rPr>
              <a:t> segment, </a:t>
            </a:r>
            <a:r>
              <a:rPr lang="fr-FR" altLang="en-US" dirty="0" err="1" smtClean="0">
                <a:latin typeface="Arial" pitchFamily="34" charset="0"/>
                <a:ea typeface="ＭＳ Ｐゴシック" pitchFamily="34" charset="-128"/>
              </a:rPr>
              <a:t>now</a:t>
            </a:r>
            <a:r>
              <a:rPr lang="fr-FR" altLang="en-US" dirty="0" smtClean="0">
                <a:latin typeface="Arial" pitchFamily="34" charset="0"/>
                <a:ea typeface="ＭＳ Ｐゴシック" pitchFamily="34" charset="-128"/>
              </a:rPr>
              <a:t> setting the expiration time to 3.0 sec. </a:t>
            </a:r>
          </a:p>
          <a:p>
            <a:pPr>
              <a:defRPr/>
            </a:pPr>
            <a:endParaRPr lang="fr-FR" altLang="en-US" dirty="0" smtClean="0">
              <a:latin typeface="Arial" pitchFamily="34" charset="0"/>
              <a:ea typeface="ＭＳ Ｐゴシック" pitchFamily="34" charset="-128"/>
            </a:endParaRPr>
          </a:p>
          <a:p>
            <a:endParaRPr lang="en-US" dirty="0"/>
          </a:p>
        </p:txBody>
      </p:sp>
      <p:sp>
        <p:nvSpPr>
          <p:cNvPr id="4" name="Slide Number Placeholder 3"/>
          <p:cNvSpPr>
            <a:spLocks noGrp="1"/>
          </p:cNvSpPr>
          <p:nvPr>
            <p:ph type="sldNum" sz="quarter" idx="10"/>
          </p:nvPr>
        </p:nvSpPr>
        <p:spPr/>
        <p:txBody>
          <a:bodyPr/>
          <a:lstStyle/>
          <a:p>
            <a:fld id="{3D91EEAC-CFEF-9647-876F-EABC6B8338D7}" type="slidenum">
              <a:rPr lang="en-US" smtClean="0"/>
              <a:t>28</a:t>
            </a:fld>
            <a:endParaRPr lang="en-US"/>
          </a:p>
        </p:txBody>
      </p:sp>
    </p:spTree>
    <p:extLst>
      <p:ext uri="{BB962C8B-B14F-4D97-AF65-F5344CB8AC3E}">
        <p14:creationId xmlns:p14="http://schemas.microsoft.com/office/powerpoint/2010/main" val="168561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a:p>
        </p:txBody>
      </p:sp>
    </p:spTree>
    <p:extLst>
      <p:ext uri="{BB962C8B-B14F-4D97-AF65-F5344CB8AC3E}">
        <p14:creationId xmlns:p14="http://schemas.microsoft.com/office/powerpoint/2010/main" val="388260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wrap up our study of TCP reliability by discussing an optimization to the original TCP known as TCP fast retransmit,</a:t>
            </a:r>
          </a:p>
          <a:p>
            <a:endParaRPr lang="en-US" dirty="0"/>
          </a:p>
          <a:p>
            <a:r>
              <a:rPr lang="en-US" dirty="0"/>
              <a:t>Take a look at this example on the right where 5 segments are transmitted and the second segment is lost.  In this case the TCP receiver sends an ACK 100 acknowledging the first received segment.</a:t>
            </a:r>
          </a:p>
          <a:p>
            <a:r>
              <a:rPr lang="en-US" dirty="0"/>
              <a:t>When the third segment arrives at the receiver, the TCP receiver sends another ACK 100 since the second segment has not arrived. And similarly for the 4</a:t>
            </a:r>
            <a:r>
              <a:rPr lang="en-US" baseline="30000" dirty="0"/>
              <a:t>th</a:t>
            </a:r>
            <a:r>
              <a:rPr lang="en-US" dirty="0"/>
              <a:t> and 5</a:t>
            </a:r>
            <a:r>
              <a:rPr lang="en-US" baseline="30000" dirty="0"/>
              <a:t>th</a:t>
            </a:r>
            <a:r>
              <a:rPr lang="en-US" dirty="0"/>
              <a:t> segments to arrive.</a:t>
            </a:r>
          </a:p>
          <a:p>
            <a:endParaRPr lang="en-US" dirty="0"/>
          </a:p>
          <a:p>
            <a:r>
              <a:rPr lang="en-US" dirty="0"/>
              <a:t>Now what does the sender see?  The sender receives the first ACK 100 it has been hoping for, but then three additional duplicate ACK100s arrive.  The sender knows that somethings’ wrong – it knows the first segment arrived at the receiver  but three later arriving segments at the receiver – the ones that generated the three duplicate ACKs – we received correctly but were not in order.  That is, that there was a missing segment at the receiver when each of the three duplicate ACK were generated.</a:t>
            </a:r>
          </a:p>
          <a:p>
            <a:endParaRPr lang="en-US" dirty="0"/>
          </a:p>
          <a:p>
            <a:r>
              <a:rPr lang="en-US" dirty="0"/>
              <a:t>With fast retransmit, the arrival of three duplicate ACK causes the sender to retransmit its oldest </a:t>
            </a:r>
            <a:r>
              <a:rPr lang="en-US" dirty="0" err="1"/>
              <a:t>unACKed</a:t>
            </a:r>
            <a:r>
              <a:rPr lang="en-US" dirty="0"/>
              <a:t> segment, without waiting for a timeout event.  This allows TCP to recover more quickly from what is very likely a loss event</a:t>
            </a:r>
          </a:p>
          <a:p>
            <a:endParaRPr lang="en-US" dirty="0"/>
          </a:p>
          <a:p>
            <a:r>
              <a:rPr lang="en-US" dirty="0"/>
              <a:t>specifically that the second segment has been lost, since three higher -numbered segments were received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8102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fr-FR" dirty="0" err="1" smtClean="0"/>
              <a:t>there</a:t>
            </a:r>
            <a:r>
              <a:rPr lang="fr-FR" dirty="0" smtClean="0"/>
              <a:t> are </a:t>
            </a:r>
            <a:r>
              <a:rPr lang="fr-FR" dirty="0" err="1" smtClean="0"/>
              <a:t>some</a:t>
            </a:r>
            <a:r>
              <a:rPr lang="fr-FR" dirty="0" smtClean="0"/>
              <a:t> </a:t>
            </a:r>
            <a:r>
              <a:rPr lang="fr-FR" dirty="0" err="1" smtClean="0"/>
              <a:t>striking</a:t>
            </a:r>
            <a:r>
              <a:rPr lang="fr-FR" dirty="0" smtClean="0"/>
              <a:t> </a:t>
            </a:r>
            <a:r>
              <a:rPr lang="fr-FR" dirty="0" err="1" smtClean="0"/>
              <a:t>differences</a:t>
            </a:r>
            <a:r>
              <a:rPr lang="fr-FR" dirty="0" smtClean="0"/>
              <a:t> </a:t>
            </a:r>
            <a:r>
              <a:rPr lang="fr-FR" dirty="0" err="1" smtClean="0"/>
              <a:t>between</a:t>
            </a:r>
            <a:r>
              <a:rPr lang="fr-FR" dirty="0" smtClean="0"/>
              <a:t> TCP and Go-Back-N. </a:t>
            </a:r>
            <a:r>
              <a:rPr lang="fr-FR" dirty="0" err="1" smtClean="0"/>
              <a:t>Many</a:t>
            </a:r>
            <a:r>
              <a:rPr lang="fr-FR" dirty="0" smtClean="0"/>
              <a:t> TCP </a:t>
            </a:r>
            <a:r>
              <a:rPr lang="fr-FR" dirty="0" err="1" smtClean="0"/>
              <a:t>implementations</a:t>
            </a:r>
            <a:r>
              <a:rPr lang="fr-FR" dirty="0" smtClean="0"/>
              <a:t> </a:t>
            </a:r>
            <a:r>
              <a:rPr lang="fr-FR" dirty="0" err="1" smtClean="0"/>
              <a:t>will</a:t>
            </a:r>
            <a:r>
              <a:rPr lang="fr-FR" dirty="0" smtClean="0"/>
              <a:t> buffer </a:t>
            </a:r>
            <a:r>
              <a:rPr lang="fr-FR" dirty="0" err="1" smtClean="0"/>
              <a:t>correctly</a:t>
            </a:r>
            <a:r>
              <a:rPr lang="fr-FR" dirty="0" smtClean="0"/>
              <a:t> </a:t>
            </a:r>
            <a:r>
              <a:rPr lang="fr-FR" dirty="0" err="1" smtClean="0"/>
              <a:t>received</a:t>
            </a:r>
            <a:r>
              <a:rPr lang="fr-FR" dirty="0" smtClean="0"/>
              <a:t> but out-of-</a:t>
            </a:r>
            <a:r>
              <a:rPr lang="fr-FR" dirty="0" err="1" smtClean="0"/>
              <a:t>order</a:t>
            </a:r>
            <a:r>
              <a:rPr lang="fr-FR" dirty="0" smtClean="0"/>
              <a:t> segments [Stevens 1994]. </a:t>
            </a:r>
          </a:p>
          <a:p>
            <a:pPr>
              <a:defRPr/>
            </a:pPr>
            <a:r>
              <a:rPr lang="fr-FR" dirty="0" err="1" smtClean="0"/>
              <a:t>would</a:t>
            </a:r>
            <a:r>
              <a:rPr lang="fr-FR" dirty="0" smtClean="0"/>
              <a:t> retransmit at </a:t>
            </a:r>
            <a:r>
              <a:rPr lang="fr-FR" dirty="0" err="1" smtClean="0"/>
              <a:t>most</a:t>
            </a:r>
            <a:r>
              <a:rPr lang="fr-FR" dirty="0" smtClean="0"/>
              <a:t> one segment, </a:t>
            </a:r>
            <a:r>
              <a:rPr lang="fr-FR" dirty="0" err="1" smtClean="0"/>
              <a:t>namely</a:t>
            </a:r>
            <a:r>
              <a:rPr lang="fr-FR" dirty="0" smtClean="0"/>
              <a:t>, segment </a:t>
            </a:r>
            <a:r>
              <a:rPr lang="fr-FR" i="1" dirty="0" smtClean="0"/>
              <a:t>n</a:t>
            </a:r>
            <a:r>
              <a:rPr lang="fr-FR" dirty="0" smtClean="0"/>
              <a:t>. </a:t>
            </a:r>
          </a:p>
          <a:p>
            <a:pPr>
              <a:defRPr/>
            </a:pPr>
            <a:r>
              <a:rPr lang="fr-FR" dirty="0" err="1" smtClean="0"/>
              <a:t>Moreover</a:t>
            </a:r>
            <a:r>
              <a:rPr lang="fr-FR" dirty="0" smtClean="0"/>
              <a:t>, TCP </a:t>
            </a:r>
            <a:r>
              <a:rPr lang="fr-FR" dirty="0" err="1" smtClean="0"/>
              <a:t>would</a:t>
            </a:r>
            <a:r>
              <a:rPr lang="fr-FR" dirty="0" smtClean="0"/>
              <a:t> not </a:t>
            </a:r>
            <a:r>
              <a:rPr lang="fr-FR" dirty="0" err="1" smtClean="0"/>
              <a:t>even</a:t>
            </a:r>
            <a:r>
              <a:rPr lang="fr-FR" dirty="0" smtClean="0"/>
              <a:t> retransmit segment </a:t>
            </a:r>
            <a:r>
              <a:rPr lang="fr-FR" i="1" dirty="0" smtClean="0"/>
              <a:t>n </a:t>
            </a:r>
            <a:r>
              <a:rPr lang="fr-FR" dirty="0" smtClean="0"/>
              <a:t>if the </a:t>
            </a:r>
            <a:r>
              <a:rPr lang="fr-FR" dirty="0" err="1" smtClean="0"/>
              <a:t>acknowledgment</a:t>
            </a:r>
            <a:r>
              <a:rPr lang="fr-FR" dirty="0" smtClean="0"/>
              <a:t> for segment </a:t>
            </a:r>
            <a:r>
              <a:rPr lang="fr-FR" i="1" dirty="0" smtClean="0"/>
              <a:t>n </a:t>
            </a:r>
            <a:r>
              <a:rPr lang="fr-FR" dirty="0" smtClean="0"/>
              <a:t>+ 1 </a:t>
            </a:r>
            <a:r>
              <a:rPr lang="fr-FR" dirty="0" err="1" smtClean="0"/>
              <a:t>arrived</a:t>
            </a:r>
            <a:r>
              <a:rPr lang="fr-FR" dirty="0" smtClean="0"/>
              <a:t> </a:t>
            </a:r>
            <a:r>
              <a:rPr lang="fr-FR" dirty="0" err="1" smtClean="0"/>
              <a:t>before</a:t>
            </a:r>
            <a:r>
              <a:rPr lang="fr-FR" dirty="0" smtClean="0"/>
              <a:t> the timeout for segment </a:t>
            </a:r>
            <a:r>
              <a:rPr lang="fr-FR" i="1" dirty="0" smtClean="0"/>
              <a:t>n</a:t>
            </a:r>
            <a:r>
              <a:rPr lang="fr-FR" dirty="0" smtClean="0"/>
              <a:t>. </a:t>
            </a:r>
          </a:p>
          <a:p>
            <a:pPr>
              <a:defRPr/>
            </a:pPr>
            <a:endParaRPr lang="fr-FR" dirty="0" smtClean="0"/>
          </a:p>
          <a:p>
            <a:endParaRPr lang="en-US" dirty="0"/>
          </a:p>
        </p:txBody>
      </p:sp>
      <p:sp>
        <p:nvSpPr>
          <p:cNvPr id="4" name="Slide Number Placeholder 3"/>
          <p:cNvSpPr>
            <a:spLocks noGrp="1"/>
          </p:cNvSpPr>
          <p:nvPr>
            <p:ph type="sldNum" sz="quarter" idx="10"/>
          </p:nvPr>
        </p:nvSpPr>
        <p:spPr/>
        <p:txBody>
          <a:bodyPr/>
          <a:lstStyle/>
          <a:p>
            <a:fld id="{3D91EEAC-CFEF-9647-876F-EABC6B8338D7}" type="slidenum">
              <a:rPr lang="en-US" smtClean="0"/>
              <a:t>31</a:t>
            </a:fld>
            <a:endParaRPr lang="en-US"/>
          </a:p>
        </p:txBody>
      </p:sp>
    </p:spTree>
    <p:extLst>
      <p:ext uri="{BB962C8B-B14F-4D97-AF65-F5344CB8AC3E}">
        <p14:creationId xmlns:p14="http://schemas.microsoft.com/office/powerpoint/2010/main" val="1553194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Section F</a:t>
            </a:r>
            <a:r>
              <a:rPr lang="en-US" baseline="0" dirty="0" smtClean="0"/>
              <a:t> and </a:t>
            </a:r>
            <a:r>
              <a:rPr lang="en-US" baseline="0" smtClean="0"/>
              <a:t>G ended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6381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MSS is 1460 bytes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3584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887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altLang="en-US" dirty="0" smtClean="0">
                <a:latin typeface="Arial" panose="020B0604020202020204" pitchFamily="34" charset="0"/>
                <a:ea typeface="ＭＳ Ｐゴシック" panose="020B0600070205080204" pitchFamily="34" charset="-128"/>
              </a:rPr>
              <a:t>the </a:t>
            </a:r>
            <a:r>
              <a:rPr lang="fr-FR" altLang="en-US" dirty="0" err="1" smtClean="0">
                <a:latin typeface="Arial" panose="020B0604020202020204" pitchFamily="34" charset="0"/>
                <a:ea typeface="ＭＳ Ｐゴシック" panose="020B0600070205080204" pitchFamily="34" charset="-128"/>
              </a:rPr>
              <a:t>length</a:t>
            </a:r>
            <a:r>
              <a:rPr lang="fr-FR" altLang="en-US" dirty="0" smtClean="0">
                <a:latin typeface="Arial" panose="020B0604020202020204" pitchFamily="34" charset="0"/>
                <a:ea typeface="ＭＳ Ｐゴシック" panose="020B0600070205080204" pitchFamily="34" charset="-128"/>
              </a:rPr>
              <a:t> of the </a:t>
            </a:r>
            <a:r>
              <a:rPr lang="fr-FR" altLang="en-US" dirty="0" err="1" smtClean="0">
                <a:latin typeface="Arial" panose="020B0604020202020204" pitchFamily="34" charset="0"/>
                <a:ea typeface="ＭＳ Ｐゴシック" panose="020B0600070205080204" pitchFamily="34" charset="-128"/>
              </a:rPr>
              <a:t>largest</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link</a:t>
            </a:r>
            <a:r>
              <a:rPr lang="fr-FR" altLang="en-US" dirty="0" smtClean="0">
                <a:latin typeface="Arial" panose="020B0604020202020204" pitchFamily="34" charset="0"/>
                <a:ea typeface="ＭＳ Ｐゴシック" panose="020B0600070205080204" pitchFamily="34" charset="-128"/>
              </a:rPr>
              <a:t>-layer frame </a:t>
            </a:r>
            <a:r>
              <a:rPr lang="fr-FR" altLang="en-US" dirty="0" err="1" smtClean="0">
                <a:latin typeface="Arial" panose="020B0604020202020204" pitchFamily="34" charset="0"/>
                <a:ea typeface="ＭＳ Ｐゴシック" panose="020B0600070205080204" pitchFamily="34" charset="-128"/>
              </a:rPr>
              <a:t>that</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can</a:t>
            </a:r>
            <a:r>
              <a:rPr lang="fr-FR" altLang="en-US" dirty="0" smtClean="0">
                <a:latin typeface="Arial" panose="020B0604020202020204" pitchFamily="34" charset="0"/>
                <a:ea typeface="ＭＳ Ｐゴシック" panose="020B0600070205080204" pitchFamily="34" charset="-128"/>
              </a:rPr>
              <a:t> </a:t>
            </a:r>
            <a:r>
              <a:rPr lang="fr-FR" altLang="en-US" dirty="0" err="1" smtClean="0">
                <a:latin typeface="Arial" panose="020B0604020202020204" pitchFamily="34" charset="0"/>
                <a:ea typeface="ＭＳ Ｐゴシック" panose="020B0600070205080204" pitchFamily="34" charset="-128"/>
              </a:rPr>
              <a:t>be</a:t>
            </a:r>
            <a:r>
              <a:rPr lang="fr-FR" altLang="en-US" dirty="0" smtClean="0">
                <a:latin typeface="Arial" panose="020B0604020202020204" pitchFamily="34" charset="0"/>
                <a:ea typeface="ＭＳ Ｐゴシック" panose="020B0600070205080204" pitchFamily="34" charset="-128"/>
              </a:rPr>
              <a:t> sent by the local </a:t>
            </a:r>
            <a:r>
              <a:rPr lang="fr-FR" altLang="en-US" dirty="0" err="1" smtClean="0">
                <a:latin typeface="Arial" panose="020B0604020202020204" pitchFamily="34" charset="0"/>
                <a:ea typeface="ＭＳ Ｐゴシック" panose="020B0600070205080204" pitchFamily="34" charset="-128"/>
              </a:rPr>
              <a:t>sending</a:t>
            </a:r>
            <a:r>
              <a:rPr lang="fr-FR" altLang="en-US" dirty="0" smtClean="0">
                <a:latin typeface="Arial" panose="020B0604020202020204" pitchFamily="34" charset="0"/>
                <a:ea typeface="ＭＳ Ｐゴシック" panose="020B0600070205080204" pitchFamily="34" charset="-128"/>
              </a:rPr>
              <a:t> host</a:t>
            </a:r>
          </a:p>
          <a:p>
            <a:r>
              <a:rPr lang="en-US" dirty="0" smtClean="0"/>
              <a:t>FCS:</a:t>
            </a:r>
            <a:r>
              <a:rPr lang="en-US" baseline="0" dirty="0" smtClean="0"/>
              <a:t> Frame check sequence</a:t>
            </a:r>
          </a:p>
          <a:p>
            <a:r>
              <a:rPr lang="en-US" baseline="0" dirty="0" smtClean="0"/>
              <a:t>ETH</a:t>
            </a:r>
            <a:r>
              <a:rPr lang="en-US" baseline="0" smtClean="0"/>
              <a:t>: Ethernet</a:t>
            </a:r>
            <a:endParaRPr lang="en-US" dirty="0"/>
          </a:p>
        </p:txBody>
      </p:sp>
      <p:sp>
        <p:nvSpPr>
          <p:cNvPr id="4" name="Slide Number Placeholder 3"/>
          <p:cNvSpPr>
            <a:spLocks noGrp="1"/>
          </p:cNvSpPr>
          <p:nvPr>
            <p:ph type="sldNum" sz="quarter" idx="10"/>
          </p:nvPr>
        </p:nvSpPr>
        <p:spPr/>
        <p:txBody>
          <a:bodyPr/>
          <a:lstStyle/>
          <a:p>
            <a:fld id="{3D91EEAC-CFEF-9647-876F-EABC6B8338D7}" type="slidenum">
              <a:rPr lang="en-US" smtClean="0"/>
              <a:t>6</a:t>
            </a:fld>
            <a:endParaRPr lang="en-US"/>
          </a:p>
        </p:txBody>
      </p:sp>
    </p:spTree>
    <p:extLst>
      <p:ext uri="{BB962C8B-B14F-4D97-AF65-F5344CB8AC3E}">
        <p14:creationId xmlns:p14="http://schemas.microsoft.com/office/powerpoint/2010/main" val="2335978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Fiber Distributed Data Interface (FDDI)</a:t>
            </a:r>
          </a:p>
          <a:p>
            <a:r>
              <a:rPr lang="en-US" dirty="0" smtClean="0"/>
              <a:t>Fiber Distributed Data Interface is a standard for data transmission in a local area network. It uses optical fiber as its standard underlying physical medium, although it was also later specified to use copper cable, in which case it may be called CDDI, standardized as TP-PMD, also referred to as TP-DDI.</a:t>
            </a:r>
          </a:p>
          <a:p>
            <a:endParaRPr lang="en-US" dirty="0" smtClean="0"/>
          </a:p>
          <a:p>
            <a:r>
              <a:rPr lang="en-US" dirty="0" smtClean="0"/>
              <a:t>MAC Service Data Unit (MSDU)</a:t>
            </a:r>
          </a:p>
          <a:p>
            <a:r>
              <a:rPr lang="en-US" dirty="0" smtClean="0"/>
              <a:t>X.25 is an ITU-T standard protocol suite for packet-switched data communication in wide area networks. It was originally defined by the International Telegraph and Telephone Consultative Committee in a series of drafts and finalized in a publication known as The Orange Book in 1976.</a:t>
            </a:r>
            <a:endParaRPr lang="en-US" dirty="0"/>
          </a:p>
        </p:txBody>
      </p:sp>
      <p:sp>
        <p:nvSpPr>
          <p:cNvPr id="4" name="Slide Number Placeholder 3"/>
          <p:cNvSpPr>
            <a:spLocks noGrp="1"/>
          </p:cNvSpPr>
          <p:nvPr>
            <p:ph type="sldNum" sz="quarter" idx="10"/>
          </p:nvPr>
        </p:nvSpPr>
        <p:spPr/>
        <p:txBody>
          <a:bodyPr/>
          <a:lstStyle/>
          <a:p>
            <a:fld id="{3D91EEAC-CFEF-9647-876F-EABC6B8338D7}" type="slidenum">
              <a:rPr lang="en-US" smtClean="0"/>
              <a:t>7</a:t>
            </a:fld>
            <a:endParaRPr lang="en-US"/>
          </a:p>
        </p:txBody>
      </p:sp>
    </p:spTree>
    <p:extLst>
      <p:ext uri="{BB962C8B-B14F-4D97-AF65-F5344CB8AC3E}">
        <p14:creationId xmlns:p14="http://schemas.microsoft.com/office/powerpoint/2010/main" val="1655770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394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latin typeface="Arial" panose="020B0604020202020204" pitchFamily="34" charset="0"/>
                <a:ea typeface="ＭＳ Ｐゴシック" panose="020B0600070205080204" pitchFamily="34" charset="-128"/>
              </a:rPr>
              <a:t>PSH and the PUSH function</a:t>
            </a:r>
          </a:p>
          <a:p>
            <a:r>
              <a:rPr lang="en-US" altLang="en-US" dirty="0" smtClean="0">
                <a:latin typeface="Arial" panose="020B0604020202020204" pitchFamily="34" charset="0"/>
                <a:ea typeface="ＭＳ Ｐゴシック" panose="020B0600070205080204" pitchFamily="34" charset="-128"/>
              </a:rPr>
              <a:t>When you send data, your TCP buffers it. So if you send a character it won't send it immediately but wait to see if you've got more. But maybe you want it to go straight on the wire: this is where the PUSH function comes in. If you PUSH data your TCP will immediately create a segment (or a few segments) and </a:t>
            </a:r>
            <a:r>
              <a:rPr lang="en-US" altLang="en-US" i="1" dirty="0" smtClean="0">
                <a:latin typeface="Arial" panose="020B0604020202020204" pitchFamily="34" charset="0"/>
                <a:ea typeface="ＭＳ Ｐゴシック" panose="020B0600070205080204" pitchFamily="34" charset="-128"/>
              </a:rPr>
              <a:t>push</a:t>
            </a:r>
            <a:r>
              <a:rPr lang="en-US" altLang="en-US" dirty="0" smtClean="0">
                <a:latin typeface="Arial" panose="020B0604020202020204" pitchFamily="34" charset="0"/>
                <a:ea typeface="ＭＳ Ｐゴシック" panose="020B0600070205080204" pitchFamily="34" charset="-128"/>
              </a:rPr>
              <a:t> them.</a:t>
            </a:r>
          </a:p>
          <a:p>
            <a:r>
              <a:rPr lang="en-US" altLang="en-US" dirty="0" smtClean="0">
                <a:latin typeface="Arial" panose="020B0604020202020204" pitchFamily="34" charset="0"/>
                <a:ea typeface="ＭＳ Ｐゴシック" panose="020B0600070205080204" pitchFamily="34" charset="-128"/>
              </a:rPr>
              <a:t>But the story doesn't stop here. When the peer TCP receives the data, it will naturally buffer them </a:t>
            </a:r>
            <a:r>
              <a:rPr lang="en-US" altLang="en-US" b="1" dirty="0" smtClean="0">
                <a:latin typeface="Arial" panose="020B0604020202020204" pitchFamily="34" charset="0"/>
                <a:ea typeface="ＭＳ Ｐゴシック" panose="020B0600070205080204" pitchFamily="34" charset="-128"/>
              </a:rPr>
              <a:t>it won't disturb the application for each and every byte</a:t>
            </a:r>
            <a:r>
              <a:rPr lang="en-US" altLang="en-US" dirty="0" smtClean="0">
                <a:latin typeface="Arial" panose="020B0604020202020204" pitchFamily="34" charset="0"/>
                <a:ea typeface="ＭＳ Ｐゴシック" panose="020B0600070205080204" pitchFamily="34" charset="-128"/>
              </a:rPr>
              <a:t>. Here's where the PSH flag kicks in. If a receiving TCP sees the PSH flag it will immediately </a:t>
            </a:r>
            <a:r>
              <a:rPr lang="en-US" altLang="en-US" i="1" dirty="0" smtClean="0">
                <a:latin typeface="Arial" panose="020B0604020202020204" pitchFamily="34" charset="0"/>
                <a:ea typeface="ＭＳ Ｐゴシック" panose="020B0600070205080204" pitchFamily="34" charset="-128"/>
              </a:rPr>
              <a:t>push</a:t>
            </a:r>
            <a:r>
              <a:rPr lang="en-US" altLang="en-US" dirty="0" smtClean="0">
                <a:latin typeface="Arial" panose="020B0604020202020204" pitchFamily="34" charset="0"/>
                <a:ea typeface="ＭＳ Ｐゴシック" panose="020B0600070205080204" pitchFamily="34" charset="-128"/>
              </a:rPr>
              <a:t> the data to the application.</a:t>
            </a:r>
          </a:p>
          <a:p>
            <a:endParaRPr lang="en-US" dirty="0"/>
          </a:p>
        </p:txBody>
      </p:sp>
      <p:sp>
        <p:nvSpPr>
          <p:cNvPr id="4" name="Slide Number Placeholder 3"/>
          <p:cNvSpPr>
            <a:spLocks noGrp="1"/>
          </p:cNvSpPr>
          <p:nvPr>
            <p:ph type="sldNum" sz="quarter" idx="10"/>
          </p:nvPr>
        </p:nvSpPr>
        <p:spPr/>
        <p:txBody>
          <a:bodyPr/>
          <a:lstStyle/>
          <a:p>
            <a:fld id="{3D91EEAC-CFEF-9647-876F-EABC6B8338D7}" type="slidenum">
              <a:rPr lang="en-US" smtClean="0"/>
              <a:t>11</a:t>
            </a:fld>
            <a:endParaRPr lang="en-US"/>
          </a:p>
        </p:txBody>
      </p:sp>
    </p:spTree>
    <p:extLst>
      <p:ext uri="{BB962C8B-B14F-4D97-AF65-F5344CB8AC3E}">
        <p14:creationId xmlns:p14="http://schemas.microsoft.com/office/powerpoint/2010/main" val="249974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Simplex, half duplex and full duplex</a:t>
            </a:r>
            <a:endParaRPr lang="en-US" dirty="0"/>
          </a:p>
        </p:txBody>
      </p:sp>
      <p:sp>
        <p:nvSpPr>
          <p:cNvPr id="4" name="Slide Number Placeholder 3"/>
          <p:cNvSpPr>
            <a:spLocks noGrp="1"/>
          </p:cNvSpPr>
          <p:nvPr>
            <p:ph type="sldNum" sz="quarter" idx="10"/>
          </p:nvPr>
        </p:nvSpPr>
        <p:spPr/>
        <p:txBody>
          <a:bodyPr/>
          <a:lstStyle/>
          <a:p>
            <a:fld id="{3D91EEAC-CFEF-9647-876F-EABC6B8338D7}" type="slidenum">
              <a:rPr lang="en-US" smtClean="0"/>
              <a:t>14</a:t>
            </a:fld>
            <a:endParaRPr lang="en-US"/>
          </a:p>
        </p:txBody>
      </p:sp>
    </p:spTree>
    <p:extLst>
      <p:ext uri="{BB962C8B-B14F-4D97-AF65-F5344CB8AC3E}">
        <p14:creationId xmlns:p14="http://schemas.microsoft.com/office/powerpoint/2010/main" val="311763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7500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0704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466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lstStyle/>
          <a:p>
            <a:r>
              <a:rPr lang="en-US"/>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2752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C088B5F-A0EC-4CFA-B907-6F8F6AAE8DF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6A8080-423F-4EF2-8325-F756662D597C}" type="slidenum">
              <a:rPr kumimoji="0" lang="de-AT"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de-AT"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0576BCC8-FB37-4175-9C04-115FBAEFD1C7}"/>
              </a:ext>
            </a:extLst>
          </p:cNvPr>
          <p:cNvSpPr>
            <a:spLocks noGrp="1"/>
          </p:cNvSpPr>
          <p:nvPr>
            <p:ph type="body" sz="quarter" idx="11" hasCustomPrompt="1"/>
          </p:nvPr>
        </p:nvSpPr>
        <p:spPr>
          <a:xfrm>
            <a:off x="535941" y="1701588"/>
            <a:ext cx="11120123" cy="719369"/>
          </a:xfrm>
        </p:spPr>
        <p:txBody>
          <a:bodyPr>
            <a:normAutofit/>
          </a:bodyPr>
          <a:lstStyle>
            <a:lvl1pPr marL="0" indent="0" algn="ctr">
              <a:buNone/>
              <a:defRPr sz="2800"/>
            </a:lvl1pPr>
          </a:lstStyle>
          <a:p>
            <a:pPr lvl="0"/>
            <a:r>
              <a:rPr lang="en-US" dirty="0"/>
              <a:t>Thank You all </a:t>
            </a:r>
            <a:endParaRPr lang="en-GB" dirty="0"/>
          </a:p>
        </p:txBody>
      </p:sp>
      <p:sp>
        <p:nvSpPr>
          <p:cNvPr id="8" name="Text Placeholder 6">
            <a:extLst>
              <a:ext uri="{FF2B5EF4-FFF2-40B4-BE49-F238E27FC236}">
                <a16:creationId xmlns:a16="http://schemas.microsoft.com/office/drawing/2014/main" id="{6B5668E4-B5F9-4526-BB51-9AC3A8359555}"/>
              </a:ext>
            </a:extLst>
          </p:cNvPr>
          <p:cNvSpPr>
            <a:spLocks noGrp="1"/>
          </p:cNvSpPr>
          <p:nvPr>
            <p:ph type="body" sz="quarter" idx="12" hasCustomPrompt="1"/>
          </p:nvPr>
        </p:nvSpPr>
        <p:spPr>
          <a:xfrm>
            <a:off x="535941" y="3250433"/>
            <a:ext cx="11120123" cy="719369"/>
          </a:xfrm>
        </p:spPr>
        <p:txBody>
          <a:bodyPr>
            <a:noAutofit/>
          </a:bodyPr>
          <a:lstStyle>
            <a:lvl1pPr marL="273050" indent="-273050" algn="ctr" defTabSz="385753" rtl="0" eaLnBrk="1" latinLnBrk="0" hangingPunct="1">
              <a:lnSpc>
                <a:spcPct val="90000"/>
              </a:lnSpc>
              <a:spcBef>
                <a:spcPts val="422"/>
              </a:spcBef>
              <a:buFont typeface="Wingdings 2" pitchFamily="18" charset="2"/>
              <a:buNone/>
              <a:defRPr lang="en-US" sz="2400" b="0" kern="1200" dirty="0" smtClean="0">
                <a:solidFill>
                  <a:srgbClr val="000000"/>
                </a:solidFill>
                <a:latin typeface="TeXGyreAdventor" charset="0"/>
                <a:ea typeface="Microsoft JhengHei" panose="020B0604030504040204" pitchFamily="34" charset="-120"/>
                <a:cs typeface="+mn-cs"/>
              </a:defRPr>
            </a:lvl1pPr>
            <a:lvl2pPr marL="153591" indent="-153591" algn="ctr" defTabSz="385753" rtl="0" eaLnBrk="1" latinLnBrk="0" hangingPunct="1">
              <a:lnSpc>
                <a:spcPct val="90000"/>
              </a:lnSpc>
              <a:spcBef>
                <a:spcPts val="422"/>
              </a:spcBef>
              <a:buFont typeface="Wingdings 2" pitchFamily="18" charset="2"/>
              <a:buNone/>
              <a:defRPr lang="en-US" sz="2400" b="0" kern="1200" dirty="0">
                <a:solidFill>
                  <a:schemeClr val="tx1"/>
                </a:solidFill>
                <a:latin typeface="TeXGyreAdventor" charset="0"/>
                <a:ea typeface="Microsoft JhengHei" panose="020B0604030504040204" pitchFamily="34" charset="-120"/>
                <a:cs typeface="+mn-cs"/>
              </a:defRPr>
            </a:lvl2pPr>
          </a:lstStyle>
          <a:p>
            <a:pPr marL="273050" indent="-273050" eaLnBrk="1" hangingPunct="1"/>
            <a:r>
              <a:rPr lang="en-US" dirty="0"/>
              <a:t>Text Book</a:t>
            </a:r>
          </a:p>
          <a:p>
            <a:pPr marL="337542" lvl="1" indent="-153591" eaLnBrk="1" hangingPunct="1"/>
            <a:r>
              <a:rPr lang="en-US" sz="1125" dirty="0">
                <a:solidFill>
                  <a:srgbClr val="0070C0"/>
                </a:solidFill>
              </a:rPr>
              <a:t>Starting Out With CPP (7</a:t>
            </a:r>
            <a:r>
              <a:rPr lang="en-US" sz="1125" baseline="30000" dirty="0">
                <a:solidFill>
                  <a:srgbClr val="0070C0"/>
                </a:solidFill>
              </a:rPr>
              <a:t>th </a:t>
            </a:r>
            <a:r>
              <a:rPr lang="en-US" sz="1125" dirty="0">
                <a:solidFill>
                  <a:srgbClr val="0070C0"/>
                </a:solidFill>
              </a:rPr>
              <a:t> or 8</a:t>
            </a:r>
            <a:r>
              <a:rPr lang="en-US" sz="1125" baseline="30000" dirty="0">
                <a:solidFill>
                  <a:srgbClr val="0070C0"/>
                </a:solidFill>
              </a:rPr>
              <a:t>th</a:t>
            </a:r>
            <a:r>
              <a:rPr lang="en-US" sz="1125" dirty="0">
                <a:solidFill>
                  <a:srgbClr val="0070C0"/>
                </a:solidFill>
              </a:rPr>
              <a:t> Edition) By Tony Gaddis (Locally Available)</a:t>
            </a:r>
          </a:p>
        </p:txBody>
      </p:sp>
      <p:sp>
        <p:nvSpPr>
          <p:cNvPr id="10" name="Picture Placeholder 9">
            <a:extLst>
              <a:ext uri="{FF2B5EF4-FFF2-40B4-BE49-F238E27FC236}">
                <a16:creationId xmlns:a16="http://schemas.microsoft.com/office/drawing/2014/main" id="{77676217-97FD-491C-872B-A38CCCAD9A98}"/>
              </a:ext>
            </a:extLst>
          </p:cNvPr>
          <p:cNvSpPr>
            <a:spLocks noGrp="1"/>
          </p:cNvSpPr>
          <p:nvPr>
            <p:ph type="pic" sz="quarter" idx="13"/>
          </p:nvPr>
        </p:nvSpPr>
        <p:spPr>
          <a:xfrm>
            <a:off x="2397129" y="4386269"/>
            <a:ext cx="2343151" cy="2219325"/>
          </a:xfrm>
        </p:spPr>
        <p:txBody>
          <a:bodyPr/>
          <a:lstStyle/>
          <a:p>
            <a:endParaRPr lang="en-GB"/>
          </a:p>
        </p:txBody>
      </p:sp>
      <p:sp>
        <p:nvSpPr>
          <p:cNvPr id="12" name="Picture Placeholder 11">
            <a:extLst>
              <a:ext uri="{FF2B5EF4-FFF2-40B4-BE49-F238E27FC236}">
                <a16:creationId xmlns:a16="http://schemas.microsoft.com/office/drawing/2014/main" id="{E5B71756-46AA-4A8F-BA5C-6D05D9B8620E}"/>
              </a:ext>
            </a:extLst>
          </p:cNvPr>
          <p:cNvSpPr>
            <a:spLocks noGrp="1"/>
          </p:cNvSpPr>
          <p:nvPr>
            <p:ph type="pic" sz="quarter" idx="14"/>
          </p:nvPr>
        </p:nvSpPr>
        <p:spPr>
          <a:xfrm>
            <a:off x="6959605" y="4386269"/>
            <a:ext cx="2343151" cy="2219325"/>
          </a:xfrm>
        </p:spPr>
        <p:txBody>
          <a:bodyPr/>
          <a:lstStyle/>
          <a:p>
            <a:endParaRPr lang="en-GB"/>
          </a:p>
        </p:txBody>
      </p:sp>
    </p:spTree>
    <p:extLst>
      <p:ext uri="{BB962C8B-B14F-4D97-AF65-F5344CB8AC3E}">
        <p14:creationId xmlns:p14="http://schemas.microsoft.com/office/powerpoint/2010/main" val="10386759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5917455"/>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subhan.ullah@nu.edu.pk"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16.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lnSpcReduction="10000"/>
          </a:bodyPr>
          <a:lstStyle/>
          <a:p>
            <a:pPr marL="130175" indent="0" algn="ctr">
              <a:lnSpc>
                <a:spcPct val="110000"/>
              </a:lnSpc>
              <a:spcBef>
                <a:spcPct val="0"/>
              </a:spcBef>
              <a:buNone/>
            </a:pPr>
            <a:r>
              <a:rPr lang="en-US" sz="3500" b="1" dirty="0" smtClean="0">
                <a:solidFill>
                  <a:srgbClr val="0000A3"/>
                </a:solidFill>
                <a:latin typeface="+mj-lt"/>
                <a:ea typeface="+mj-ea"/>
                <a:cs typeface="Calibri" panose="020F0502020204030204" pitchFamily="34" charset="0"/>
              </a:rPr>
              <a:t>Lectures (Chapter3) </a:t>
            </a:r>
            <a:endParaRPr lang="en-US" sz="3500" b="1" dirty="0">
              <a:solidFill>
                <a:srgbClr val="0000A3"/>
              </a:solidFill>
              <a:latin typeface="+mj-lt"/>
              <a:ea typeface="+mj-ea"/>
              <a:cs typeface="Calibri" panose="020F0502020204030204" pitchFamily="34" charset="0"/>
            </a:endParaRPr>
          </a:p>
          <a:p>
            <a:pPr marL="130175" indent="0" algn="ctr">
              <a:lnSpc>
                <a:spcPct val="85000"/>
              </a:lnSpc>
              <a:buNone/>
            </a:pPr>
            <a:r>
              <a:rPr lang="en-US" altLang="en-US" sz="4300" dirty="0" smtClean="0">
                <a:solidFill>
                  <a:srgbClr val="000099"/>
                </a:solidFill>
              </a:rPr>
              <a:t>Transport Layer</a:t>
            </a:r>
            <a:endParaRPr lang="en-US" altLang="en-US" sz="4300" dirty="0">
              <a:solidFill>
                <a:srgbClr val="000099"/>
              </a:solidFill>
            </a:endParaRPr>
          </a:p>
          <a:p>
            <a:pPr marL="130175" indent="0" algn="ctr">
              <a:buNone/>
            </a:pPr>
            <a:r>
              <a:rPr lang="en-US" sz="3500" dirty="0" smtClean="0">
                <a:latin typeface="Calibri" panose="020F0502020204030204" pitchFamily="34" charset="0"/>
                <a:cs typeface="Calibri" panose="020F0502020204030204" pitchFamily="34" charset="0"/>
              </a:rPr>
              <a:t>                           </a:t>
            </a:r>
            <a:endParaRPr lang="en-US" sz="3500" dirty="0">
              <a:latin typeface="Calibri" panose="020F0502020204030204" pitchFamily="34" charset="0"/>
              <a:cs typeface="Calibri" panose="020F0502020204030204" pitchFamily="34" charset="0"/>
            </a:endParaRPr>
          </a:p>
          <a:p>
            <a:pPr marL="130175" indent="0" algn="ctr">
              <a:lnSpc>
                <a:spcPct val="110000"/>
              </a:lnSpc>
              <a:spcBef>
                <a:spcPct val="0"/>
              </a:spcBef>
              <a:buNone/>
            </a:pPr>
            <a:r>
              <a:rPr lang="en-US" sz="3500" b="1" dirty="0" smtClean="0">
                <a:solidFill>
                  <a:srgbClr val="0000A3"/>
                </a:solidFill>
                <a:latin typeface="+mj-lt"/>
                <a:ea typeface="+mj-ea"/>
                <a:cs typeface="Calibri" panose="020F0502020204030204" pitchFamily="34" charset="0"/>
              </a:rPr>
              <a:t>Subhan </a:t>
            </a:r>
            <a:r>
              <a:rPr lang="en-US" sz="3500" b="1" dirty="0">
                <a:solidFill>
                  <a:srgbClr val="0000A3"/>
                </a:solidFill>
                <a:latin typeface="+mj-lt"/>
                <a:ea typeface="+mj-ea"/>
                <a:cs typeface="Calibri" panose="020F0502020204030204" pitchFamily="34" charset="0"/>
              </a:rPr>
              <a:t>Ullah, PhD</a:t>
            </a:r>
          </a:p>
          <a:p>
            <a:pPr marL="130175" indent="0" algn="ctr">
              <a:buNone/>
            </a:pPr>
            <a:r>
              <a:rPr lang="en-US" sz="3300" dirty="0">
                <a:latin typeface="Calibri" panose="020F0502020204030204" pitchFamily="34" charset="0"/>
                <a:cs typeface="Calibri" panose="020F0502020204030204" pitchFamily="34" charset="0"/>
                <a:hlinkClick r:id="rId2"/>
              </a:rPr>
              <a:t>subhan.ullah@nu.edu.pk</a:t>
            </a:r>
            <a:endParaRPr lang="en-US" sz="3300" dirty="0">
              <a:latin typeface="Calibri" panose="020F0502020204030204" pitchFamily="34" charset="0"/>
              <a:cs typeface="Calibri" panose="020F0502020204030204" pitchFamily="34" charset="0"/>
            </a:endParaRPr>
          </a:p>
          <a:p>
            <a:pPr marL="130175" indent="0" algn="ctr">
              <a:buNone/>
            </a:pPr>
            <a:endParaRPr lang="en-US" sz="4600" b="1" dirty="0">
              <a:solidFill>
                <a:srgbClr val="0000A3"/>
              </a:solidFill>
              <a:latin typeface="+mj-lt"/>
              <a:ea typeface="+mj-ea"/>
              <a:cs typeface="Calibri" panose="020F0502020204030204" pitchFamily="34" charset="0"/>
            </a:endParaRPr>
          </a:p>
          <a:p>
            <a:pPr marL="130175" indent="0" algn="ctr">
              <a:lnSpc>
                <a:spcPct val="110000"/>
              </a:lnSpc>
              <a:spcBef>
                <a:spcPct val="0"/>
              </a:spcBef>
              <a:buNone/>
            </a:pPr>
            <a:r>
              <a:rPr lang="en-US" sz="3900" b="1" dirty="0">
                <a:solidFill>
                  <a:srgbClr val="0000A3"/>
                </a:solidFill>
                <a:latin typeface="+mj-lt"/>
                <a:ea typeface="+mj-ea"/>
                <a:cs typeface="Calibri" panose="020F0502020204030204" pitchFamily="34" charset="0"/>
              </a:rPr>
              <a:t>BS(Computer Science</a:t>
            </a:r>
            <a:r>
              <a:rPr lang="en-US" sz="3900" b="1">
                <a:solidFill>
                  <a:srgbClr val="0000A3"/>
                </a:solidFill>
                <a:latin typeface="+mj-lt"/>
                <a:ea typeface="+mj-ea"/>
                <a:cs typeface="Calibri" panose="020F0502020204030204" pitchFamily="34" charset="0"/>
              </a:rPr>
              <a:t>) </a:t>
            </a:r>
            <a:r>
              <a:rPr lang="en-US" sz="3900" b="1" smtClean="0">
                <a:solidFill>
                  <a:srgbClr val="0000A3"/>
                </a:solidFill>
                <a:latin typeface="+mj-lt"/>
                <a:ea typeface="+mj-ea"/>
                <a:cs typeface="Calibri" panose="020F0502020204030204" pitchFamily="34" charset="0"/>
              </a:rPr>
              <a:t>Fall-2022</a:t>
            </a:r>
            <a:endParaRPr lang="en-GB" sz="3900" b="1" dirty="0">
              <a:solidFill>
                <a:srgbClr val="0000A3"/>
              </a:solidFill>
              <a:latin typeface="+mj-lt"/>
              <a:ea typeface="+mj-ea"/>
              <a:cs typeface="Calibri" panose="020F0502020204030204" pitchFamily="34" charset="0"/>
            </a:endParaRPr>
          </a:p>
          <a:p>
            <a:pPr marL="130175" indent="0" algn="ctr">
              <a:buNone/>
            </a:pPr>
            <a:endParaRPr lang="en-US" dirty="0"/>
          </a:p>
        </p:txBody>
      </p:sp>
      <p:sp>
        <p:nvSpPr>
          <p:cNvPr id="6" name="Title 5"/>
          <p:cNvSpPr>
            <a:spLocks noGrp="1"/>
          </p:cNvSpPr>
          <p:nvPr>
            <p:ph type="title"/>
          </p:nvPr>
        </p:nvSpPr>
        <p:spPr/>
        <p:txBody>
          <a:bodyPr>
            <a:normAutofit/>
          </a:bodyPr>
          <a:lstStyle/>
          <a:p>
            <a:pPr algn="ctr"/>
            <a:r>
              <a:rPr lang="en-US" sz="5400" u="sng" dirty="0" smtClean="0"/>
              <a:t>Computer Networks </a:t>
            </a:r>
            <a:endParaRPr lang="en-US" sz="5400" u="sng" dirty="0"/>
          </a:p>
        </p:txBody>
      </p:sp>
      <p:pic>
        <p:nvPicPr>
          <p:cNvPr id="9" name="Picture 8" descr="A close up of a logo&#10;&#10;Description automatically generated">
            <a:extLst>
              <a:ext uri="{FF2B5EF4-FFF2-40B4-BE49-F238E27FC236}">
                <a16:creationId xmlns:a16="http://schemas.microsoft.com/office/drawing/2014/main" id="{DB104364-806D-4D0B-BACF-04FC83E27E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59240" y="451821"/>
            <a:ext cx="2194560" cy="548640"/>
          </a:xfrm>
          <a:prstGeom prst="rect">
            <a:avLst/>
          </a:prstGeom>
        </p:spPr>
      </p:pic>
      <p:pic>
        <p:nvPicPr>
          <p:cNvPr id="10" name="Picture 9">
            <a:extLst>
              <a:ext uri="{FF2B5EF4-FFF2-40B4-BE49-F238E27FC236}">
                <a16:creationId xmlns:a16="http://schemas.microsoft.com/office/drawing/2014/main" id="{17A1AC7E-78F7-4460-B8BA-207FE0CD5C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51505"/>
            <a:ext cx="2194561" cy="548640"/>
          </a:xfrm>
          <a:prstGeom prst="rect">
            <a:avLst/>
          </a:prstGeom>
        </p:spPr>
      </p:pic>
      <p:sp>
        <p:nvSpPr>
          <p:cNvPr id="8" name="Slide Number Placeholder 2">
            <a:extLst>
              <a:ext uri="{FF2B5EF4-FFF2-40B4-BE49-F238E27FC236}">
                <a16:creationId xmlns:a16="http://schemas.microsoft.com/office/drawing/2014/main" id="{807E4337-A925-084B-B48F-23146A4A73A1}"/>
              </a:ext>
            </a:extLst>
          </p:cNvPr>
          <p:cNvSpPr>
            <a:spLocks noGrp="1"/>
          </p:cNvSpPr>
          <p:nvPr>
            <p:ph type="sldNum" sz="quarter" idx="4"/>
          </p:nvPr>
        </p:nvSpPr>
        <p:spPr>
          <a:xfrm>
            <a:off x="9219616" y="6443089"/>
            <a:ext cx="2743200" cy="365125"/>
          </a:xfrm>
        </p:spPr>
        <p:txBody>
          <a:bodyPr/>
          <a:lstStyle/>
          <a:p>
            <a:r>
              <a:rPr lang="en-US" dirty="0"/>
              <a:t>Transport Layer: </a:t>
            </a:r>
            <a:r>
              <a:rPr lang="en-US" dirty="0" smtClean="0"/>
              <a:t>3-1</a:t>
            </a:r>
            <a:endParaRPr lang="en-US" dirty="0"/>
          </a:p>
        </p:txBody>
      </p:sp>
    </p:spTree>
    <p:extLst>
      <p:ext uri="{BB962C8B-B14F-4D97-AF65-F5344CB8AC3E}">
        <p14:creationId xmlns:p14="http://schemas.microsoft.com/office/powerpoint/2010/main" val="901528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segment structure</a:t>
            </a:r>
            <a:endParaRPr lang="en-US" sz="4400" b="0" dirty="0"/>
          </a:p>
        </p:txBody>
      </p:sp>
      <p:sp>
        <p:nvSpPr>
          <p:cNvPr id="60" name="Rectangle 4">
            <a:extLst>
              <a:ext uri="{FF2B5EF4-FFF2-40B4-BE49-F238E27FC236}">
                <a16:creationId xmlns:a16="http://schemas.microsoft.com/office/drawing/2014/main" id="{1438C6A7-F9CB-854D-92BB-74AFAE175928}"/>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1" name="Rectangle 5">
            <a:extLst>
              <a:ext uri="{FF2B5EF4-FFF2-40B4-BE49-F238E27FC236}">
                <a16:creationId xmlns:a16="http://schemas.microsoft.com/office/drawing/2014/main" id="{21D47CEF-020C-9C44-AB75-DA719011CBEF}"/>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grpSp>
        <p:nvGrpSpPr>
          <p:cNvPr id="4" name="Group 3">
            <a:extLst>
              <a:ext uri="{FF2B5EF4-FFF2-40B4-BE49-F238E27FC236}">
                <a16:creationId xmlns:a16="http://schemas.microsoft.com/office/drawing/2014/main" id="{A0F66122-9E4A-7644-B40C-189BABEA3388}"/>
              </a:ext>
            </a:extLst>
          </p:cNvPr>
          <p:cNvGrpSpPr/>
          <p:nvPr/>
        </p:nvGrpSpPr>
        <p:grpSpPr>
          <a:xfrm>
            <a:off x="4495573" y="1661303"/>
            <a:ext cx="3450544" cy="401997"/>
            <a:chOff x="4495573" y="1661303"/>
            <a:chExt cx="3450544" cy="401997"/>
          </a:xfrm>
        </p:grpSpPr>
        <p:sp>
          <p:nvSpPr>
            <p:cNvPr id="62" name="Text Box 6">
              <a:extLst>
                <a:ext uri="{FF2B5EF4-FFF2-40B4-BE49-F238E27FC236}">
                  <a16:creationId xmlns:a16="http://schemas.microsoft.com/office/drawing/2014/main" id="{A183A89B-2122-E141-9DF3-203A60EFF295}"/>
                </a:ext>
              </a:extLst>
            </p:cNvPr>
            <p:cNvSpPr txBox="1">
              <a:spLocks noChangeArrowheads="1"/>
            </p:cNvSpPr>
            <p:nvPr/>
          </p:nvSpPr>
          <p:spPr bwMode="auto">
            <a:xfrm>
              <a:off x="4495573" y="1661303"/>
              <a:ext cx="1663700"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source port #</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Text Box 7">
              <a:extLst>
                <a:ext uri="{FF2B5EF4-FFF2-40B4-BE49-F238E27FC236}">
                  <a16:creationId xmlns:a16="http://schemas.microsoft.com/office/drawing/2014/main" id="{E52BAEBA-8AEA-B545-A35F-AEB6190843E5}"/>
                </a:ext>
              </a:extLst>
            </p:cNvPr>
            <p:cNvSpPr txBox="1">
              <a:spLocks noChangeArrowheads="1"/>
            </p:cNvSpPr>
            <p:nvPr/>
          </p:nvSpPr>
          <p:spPr bwMode="auto">
            <a:xfrm>
              <a:off x="6564992" y="1666425"/>
              <a:ext cx="13811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000000"/>
                  </a:solidFill>
                  <a:effectLst/>
                  <a:uLnTx/>
                  <a:uFillTx/>
                  <a:latin typeface="Arial" charset="0"/>
                  <a:ea typeface="ＭＳ Ｐゴシック" charset="0"/>
                  <a:cs typeface="+mn-cs"/>
                </a:rPr>
                <a:t>dest</a:t>
              </a: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 port #</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64" name="Line 8">
            <a:extLst>
              <a:ext uri="{FF2B5EF4-FFF2-40B4-BE49-F238E27FC236}">
                <a16:creationId xmlns:a16="http://schemas.microsoft.com/office/drawing/2014/main" id="{BDC40F37-DD1A-6848-AB76-2EA7683B9566}"/>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5" name="Line 9">
            <a:extLst>
              <a:ext uri="{FF2B5EF4-FFF2-40B4-BE49-F238E27FC236}">
                <a16:creationId xmlns:a16="http://schemas.microsoft.com/office/drawing/2014/main" id="{92C91585-33BC-084B-A3CF-F5A7CD082B67}"/>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8552304C-19AC-C84B-842E-CBCC3EA9E153}"/>
              </a:ext>
            </a:extLst>
          </p:cNvPr>
          <p:cNvGrpSpPr/>
          <p:nvPr/>
        </p:nvGrpSpPr>
        <p:grpSpPr>
          <a:xfrm>
            <a:off x="4324123" y="1145724"/>
            <a:ext cx="3935412" cy="366713"/>
            <a:chOff x="4324123" y="1145724"/>
            <a:chExt cx="3935412" cy="366713"/>
          </a:xfrm>
        </p:grpSpPr>
        <p:sp>
          <p:nvSpPr>
            <p:cNvPr id="67" name="Text Box 11">
              <a:extLst>
                <a:ext uri="{FF2B5EF4-FFF2-40B4-BE49-F238E27FC236}">
                  <a16:creationId xmlns:a16="http://schemas.microsoft.com/office/drawing/2014/main" id="{D7A6E153-CAA2-2E43-9742-982E16926734}"/>
                </a:ext>
              </a:extLst>
            </p:cNvPr>
            <p:cNvSpPr txBox="1">
              <a:spLocks noChangeArrowheads="1"/>
            </p:cNvSpPr>
            <p:nvPr/>
          </p:nvSpPr>
          <p:spPr bwMode="auto">
            <a:xfrm>
              <a:off x="5832248" y="1145724"/>
              <a:ext cx="8572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32 bits</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68" name="Line 12">
              <a:extLst>
                <a:ext uri="{FF2B5EF4-FFF2-40B4-BE49-F238E27FC236}">
                  <a16:creationId xmlns:a16="http://schemas.microsoft.com/office/drawing/2014/main" id="{C28AE80D-AED7-BB43-AEEF-9A3E95D70A42}"/>
                </a:ext>
              </a:extLst>
            </p:cNvPr>
            <p:cNvSpPr>
              <a:spLocks noChangeShapeType="1"/>
            </p:cNvSpPr>
            <p:nvPr/>
          </p:nvSpPr>
          <p:spPr bwMode="auto">
            <a:xfrm>
              <a:off x="6832373" y="1391787"/>
              <a:ext cx="1427162" cy="4762"/>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9" name="Line 13">
              <a:extLst>
                <a:ext uri="{FF2B5EF4-FFF2-40B4-BE49-F238E27FC236}">
                  <a16:creationId xmlns:a16="http://schemas.microsoft.com/office/drawing/2014/main" id="{0FE91D57-DF52-A948-8B79-BE2C69D24056}"/>
                </a:ext>
              </a:extLst>
            </p:cNvPr>
            <p:cNvSpPr>
              <a:spLocks noChangeShapeType="1"/>
            </p:cNvSpPr>
            <p:nvPr/>
          </p:nvSpPr>
          <p:spPr bwMode="auto">
            <a:xfrm rot="10800000">
              <a:off x="4324123" y="1402899"/>
              <a:ext cx="1341437" cy="0"/>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74" name="Line 16">
            <a:extLst>
              <a:ext uri="{FF2B5EF4-FFF2-40B4-BE49-F238E27FC236}">
                <a16:creationId xmlns:a16="http://schemas.microsoft.com/office/drawing/2014/main" id="{ADBC9EF8-B51B-F249-8F7B-C16F5F07A21E}"/>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6" name="Line 18">
            <a:extLst>
              <a:ext uri="{FF2B5EF4-FFF2-40B4-BE49-F238E27FC236}">
                <a16:creationId xmlns:a16="http://schemas.microsoft.com/office/drawing/2014/main" id="{32231029-9349-864B-ABF1-0D56E55824BB}"/>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7" name="Line 19">
            <a:extLst>
              <a:ext uri="{FF2B5EF4-FFF2-40B4-BE49-F238E27FC236}">
                <a16:creationId xmlns:a16="http://schemas.microsoft.com/office/drawing/2014/main" id="{F2503E28-C28E-B541-932B-7E2993655C9A}"/>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8" name="Line 20">
            <a:extLst>
              <a:ext uri="{FF2B5EF4-FFF2-40B4-BE49-F238E27FC236}">
                <a16:creationId xmlns:a16="http://schemas.microsoft.com/office/drawing/2014/main" id="{10D5BEAE-CBC6-5040-B37E-6D12FC20E9CB}"/>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9" name="Line 21">
            <a:extLst>
              <a:ext uri="{FF2B5EF4-FFF2-40B4-BE49-F238E27FC236}">
                <a16:creationId xmlns:a16="http://schemas.microsoft.com/office/drawing/2014/main" id="{A186AEBD-F0F5-494B-9D24-09B9888787CD}"/>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Line 29">
            <a:extLst>
              <a:ext uri="{FF2B5EF4-FFF2-40B4-BE49-F238E27FC236}">
                <a16:creationId xmlns:a16="http://schemas.microsoft.com/office/drawing/2014/main" id="{B0BB3064-7239-A344-B7D3-3350540CF7AA}"/>
              </a:ext>
            </a:extLst>
          </p:cNvPr>
          <p:cNvSpPr>
            <a:spLocks noChangeShapeType="1"/>
          </p:cNvSpPr>
          <p:nvPr/>
        </p:nvSpPr>
        <p:spPr bwMode="auto">
          <a:xfrm flipV="1">
            <a:off x="5668735" y="2814187"/>
            <a:ext cx="0" cy="392112"/>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8" name="Line 30">
            <a:extLst>
              <a:ext uri="{FF2B5EF4-FFF2-40B4-BE49-F238E27FC236}">
                <a16:creationId xmlns:a16="http://schemas.microsoft.com/office/drawing/2014/main" id="{22FDEDB0-0202-4C4C-9B34-FF72CC278D77}"/>
              </a:ext>
            </a:extLst>
          </p:cNvPr>
          <p:cNvSpPr>
            <a:spLocks noChangeShapeType="1"/>
          </p:cNvSpPr>
          <p:nvPr/>
        </p:nvSpPr>
        <p:spPr bwMode="auto">
          <a:xfrm flipV="1">
            <a:off x="5514748"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9" name="Line 31">
            <a:extLst>
              <a:ext uri="{FF2B5EF4-FFF2-40B4-BE49-F238E27FC236}">
                <a16:creationId xmlns:a16="http://schemas.microsoft.com/office/drawing/2014/main" id="{9AF172E8-0A6A-6644-BD77-F1EE190D4ADE}"/>
              </a:ext>
            </a:extLst>
          </p:cNvPr>
          <p:cNvSpPr>
            <a:spLocks noChangeShapeType="1"/>
          </p:cNvSpPr>
          <p:nvPr/>
        </p:nvSpPr>
        <p:spPr bwMode="auto">
          <a:xfrm flipV="1">
            <a:off x="5355998" y="2818949"/>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96" name="Text Box 38">
            <a:extLst>
              <a:ext uri="{FF2B5EF4-FFF2-40B4-BE49-F238E27FC236}">
                <a16:creationId xmlns:a16="http://schemas.microsoft.com/office/drawing/2014/main" id="{A4AA77C6-3CD5-F642-BD90-B898C462C724}"/>
              </a:ext>
            </a:extLst>
          </p:cNvPr>
          <p:cNvSpPr txBox="1">
            <a:spLocks noChangeArrowheads="1"/>
          </p:cNvSpPr>
          <p:nvPr/>
        </p:nvSpPr>
        <p:spPr bwMode="auto">
          <a:xfrm>
            <a:off x="4636966" y="2822952"/>
            <a:ext cx="482824" cy="40767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not</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used</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7" name="Line 39">
            <a:extLst>
              <a:ext uri="{FF2B5EF4-FFF2-40B4-BE49-F238E27FC236}">
                <a16:creationId xmlns:a16="http://schemas.microsoft.com/office/drawing/2014/main" id="{356A6247-1FB1-3845-A2C5-956708DFFBCF}"/>
              </a:ext>
            </a:extLst>
          </p:cNvPr>
          <p:cNvSpPr>
            <a:spLocks noChangeShapeType="1"/>
          </p:cNvSpPr>
          <p:nvPr/>
        </p:nvSpPr>
        <p:spPr bwMode="auto">
          <a:xfrm flipV="1">
            <a:off x="4713766"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grpSp>
        <p:nvGrpSpPr>
          <p:cNvPr id="115" name="Group 114">
            <a:extLst>
              <a:ext uri="{FF2B5EF4-FFF2-40B4-BE49-F238E27FC236}">
                <a16:creationId xmlns:a16="http://schemas.microsoft.com/office/drawing/2014/main" id="{25F3ABB6-FC22-8E45-923B-C272F3E47C12}"/>
              </a:ext>
            </a:extLst>
          </p:cNvPr>
          <p:cNvGrpSpPr/>
          <p:nvPr/>
        </p:nvGrpSpPr>
        <p:grpSpPr>
          <a:xfrm>
            <a:off x="6405335" y="2817362"/>
            <a:ext cx="5252586" cy="731484"/>
            <a:chOff x="6405335" y="2817362"/>
            <a:chExt cx="5252586" cy="731484"/>
          </a:xfrm>
        </p:grpSpPr>
        <p:sp>
          <p:nvSpPr>
            <p:cNvPr id="80" name="Text Box 22">
              <a:extLst>
                <a:ext uri="{FF2B5EF4-FFF2-40B4-BE49-F238E27FC236}">
                  <a16:creationId xmlns:a16="http://schemas.microsoft.com/office/drawing/2014/main" id="{C121B465-E333-C34D-A9B1-4EC95AB29663}"/>
                </a:ext>
              </a:extLst>
            </p:cNvPr>
            <p:cNvSpPr txBox="1">
              <a:spLocks noChangeArrowheads="1"/>
            </p:cNvSpPr>
            <p:nvPr/>
          </p:nvSpPr>
          <p:spPr bwMode="auto">
            <a:xfrm>
              <a:off x="6405335" y="2817362"/>
              <a:ext cx="1746250"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107" name="Text Box 49">
              <a:extLst>
                <a:ext uri="{FF2B5EF4-FFF2-40B4-BE49-F238E27FC236}">
                  <a16:creationId xmlns:a16="http://schemas.microsoft.com/office/drawing/2014/main" id="{C1196D10-63E5-F146-A338-FB6B53C00F42}"/>
                </a:ext>
              </a:extLst>
            </p:cNvPr>
            <p:cNvSpPr txBox="1">
              <a:spLocks noChangeArrowheads="1"/>
            </p:cNvSpPr>
            <p:nvPr/>
          </p:nvSpPr>
          <p:spPr bwMode="auto">
            <a:xfrm>
              <a:off x="8724900" y="2847115"/>
              <a:ext cx="2933021" cy="701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1" name="Line 53">
              <a:extLst>
                <a:ext uri="{FF2B5EF4-FFF2-40B4-BE49-F238E27FC236}">
                  <a16:creationId xmlns:a16="http://schemas.microsoft.com/office/drawing/2014/main" id="{AF202832-D8A0-CC44-AEC9-474E90CA4102}"/>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6" name="Group 5">
            <a:extLst>
              <a:ext uri="{FF2B5EF4-FFF2-40B4-BE49-F238E27FC236}">
                <a16:creationId xmlns:a16="http://schemas.microsoft.com/office/drawing/2014/main" id="{9EBAA956-8E89-0A4A-A4BC-91B08D93CC59}"/>
              </a:ext>
            </a:extLst>
          </p:cNvPr>
          <p:cNvGrpSpPr/>
          <p:nvPr/>
        </p:nvGrpSpPr>
        <p:grpSpPr>
          <a:xfrm>
            <a:off x="4979760" y="1674436"/>
            <a:ext cx="7040433" cy="1034129"/>
            <a:chOff x="4979760" y="1674436"/>
            <a:chExt cx="7040433" cy="1034129"/>
          </a:xfrm>
        </p:grpSpPr>
        <p:sp>
          <p:nvSpPr>
            <p:cNvPr id="73" name="Text Box 15">
              <a:extLst>
                <a:ext uri="{FF2B5EF4-FFF2-40B4-BE49-F238E27FC236}">
                  <a16:creationId xmlns:a16="http://schemas.microsoft.com/office/drawing/2014/main" id="{2925631F-CA45-E24E-A2A3-36475CE0E0E7}"/>
                </a:ext>
              </a:extLst>
            </p:cNvPr>
            <p:cNvSpPr txBox="1">
              <a:spLocks noChangeArrowheads="1"/>
            </p:cNvSpPr>
            <p:nvPr/>
          </p:nvSpPr>
          <p:spPr bwMode="auto">
            <a:xfrm>
              <a:off x="4979760" y="2029962"/>
              <a:ext cx="24860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sequence number</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08" name="Text Box 50">
              <a:extLst>
                <a:ext uri="{FF2B5EF4-FFF2-40B4-BE49-F238E27FC236}">
                  <a16:creationId xmlns:a16="http://schemas.microsoft.com/office/drawing/2014/main" id="{62087231-CA89-9F46-9993-D5CE4726B8FD}"/>
                </a:ext>
              </a:extLst>
            </p:cNvPr>
            <p:cNvSpPr txBox="1">
              <a:spLocks noChangeArrowheads="1"/>
            </p:cNvSpPr>
            <p:nvPr/>
          </p:nvSpPr>
          <p:spPr bwMode="auto">
            <a:xfrm>
              <a:off x="8724900" y="1674436"/>
              <a:ext cx="3295293" cy="103412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segment seq  #: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counting bytes of data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into </a:t>
              </a:r>
              <a:r>
                <a:rPr kumimoji="0" lang="en-US" sz="2000" b="0" i="0" u="none" strike="noStrike" kern="1200" cap="none" spc="0" normalizeH="0" baseline="0" noProof="0" dirty="0" err="1">
                  <a:ln>
                    <a:noFill/>
                  </a:ln>
                  <a:solidFill>
                    <a:srgbClr val="000000"/>
                  </a:solidFill>
                  <a:effectLst/>
                  <a:uLnTx/>
                  <a:uFillTx/>
                  <a:latin typeface="Calibri" panose="020F0502020204030204"/>
                  <a:ea typeface="ＭＳ Ｐゴシック" charset="0"/>
                  <a:cs typeface="+mn-cs"/>
                </a:rPr>
                <a:t>bytestream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(not segments!)</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3" name="Line 55">
              <a:extLst>
                <a:ext uri="{FF2B5EF4-FFF2-40B4-BE49-F238E27FC236}">
                  <a16:creationId xmlns:a16="http://schemas.microsoft.com/office/drawing/2014/main" id="{69F8FE7B-57A5-CA45-A15F-AB7CA1D8D54F}"/>
                </a:ext>
              </a:extLst>
            </p:cNvPr>
            <p:cNvSpPr>
              <a:spLocks noChangeShapeType="1"/>
            </p:cNvSpPr>
            <p:nvPr/>
          </p:nvSpPr>
          <p:spPr bwMode="auto">
            <a:xfrm flipH="1" flipV="1">
              <a:off x="7924797" y="2244436"/>
              <a:ext cx="800102" cy="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29" name="Group 128">
            <a:extLst>
              <a:ext uri="{FF2B5EF4-FFF2-40B4-BE49-F238E27FC236}">
                <a16:creationId xmlns:a16="http://schemas.microsoft.com/office/drawing/2014/main" id="{33475873-1909-F649-A643-DFFF77ECF966}"/>
              </a:ext>
            </a:extLst>
          </p:cNvPr>
          <p:cNvGrpSpPr/>
          <p:nvPr/>
        </p:nvGrpSpPr>
        <p:grpSpPr>
          <a:xfrm>
            <a:off x="5398860" y="4614412"/>
            <a:ext cx="5770816" cy="1113459"/>
            <a:chOff x="5398860" y="4614412"/>
            <a:chExt cx="5770816" cy="1113459"/>
          </a:xfrm>
        </p:grpSpPr>
        <p:sp>
          <p:nvSpPr>
            <p:cNvPr id="72" name="Text Box 14">
              <a:extLst>
                <a:ext uri="{FF2B5EF4-FFF2-40B4-BE49-F238E27FC236}">
                  <a16:creationId xmlns:a16="http://schemas.microsoft.com/office/drawing/2014/main" id="{394540FC-9B80-C049-964F-3AEAF7A4BA2D}"/>
                </a:ext>
              </a:extLst>
            </p:cNvPr>
            <p:cNvSpPr txBox="1">
              <a:spLocks noChangeArrowheads="1"/>
            </p:cNvSpPr>
            <p:nvPr/>
          </p:nvSpPr>
          <p:spPr bwMode="auto">
            <a:xfrm>
              <a:off x="5398860" y="4614412"/>
              <a:ext cx="2005013" cy="1006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5" name="TextBox 124">
              <a:extLst>
                <a:ext uri="{FF2B5EF4-FFF2-40B4-BE49-F238E27FC236}">
                  <a16:creationId xmlns:a16="http://schemas.microsoft.com/office/drawing/2014/main" id="{5CEFBFE2-D6C5-6C4B-85CD-C2B1704479E4}"/>
                </a:ext>
              </a:extLst>
            </p:cNvPr>
            <p:cNvSpPr txBox="1"/>
            <p:nvPr/>
          </p:nvSpPr>
          <p:spPr>
            <a:xfrm>
              <a:off x="8980285" y="4638342"/>
              <a:ext cx="2189391" cy="1089529"/>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data sent by application into TCP socket</a:t>
              </a:r>
            </a:p>
          </p:txBody>
        </p:sp>
        <p:cxnSp>
          <p:nvCxnSpPr>
            <p:cNvPr id="127" name="Straight Connector 126">
              <a:extLst>
                <a:ext uri="{FF2B5EF4-FFF2-40B4-BE49-F238E27FC236}">
                  <a16:creationId xmlns:a16="http://schemas.microsoft.com/office/drawing/2014/main" id="{C6493B77-D766-824F-B26A-A73B9CE92231}"/>
                </a:ext>
              </a:extLst>
            </p:cNvPr>
            <p:cNvCxnSpPr>
              <a:cxnSpLocks/>
            </p:cNvCxnSpPr>
            <p:nvPr/>
          </p:nvCxnSpPr>
          <p:spPr>
            <a:xfrm>
              <a:off x="6727821" y="5150307"/>
              <a:ext cx="214947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BF59DCBE-5CE4-3C4C-AE43-7FF674B5D23E}"/>
              </a:ext>
            </a:extLst>
          </p:cNvPr>
          <p:cNvGrpSpPr/>
          <p:nvPr/>
        </p:nvGrpSpPr>
        <p:grpSpPr>
          <a:xfrm>
            <a:off x="230393" y="1952743"/>
            <a:ext cx="7771793" cy="1241280"/>
            <a:chOff x="230393" y="1952743"/>
            <a:chExt cx="7771793" cy="1241280"/>
          </a:xfrm>
        </p:grpSpPr>
        <p:sp>
          <p:nvSpPr>
            <p:cNvPr id="137" name="Text Box 35">
              <a:extLst>
                <a:ext uri="{FF2B5EF4-FFF2-40B4-BE49-F238E27FC236}">
                  <a16:creationId xmlns:a16="http://schemas.microsoft.com/office/drawing/2014/main" id="{56F627F0-D04E-AD42-8864-F7B517B4A587}"/>
                </a:ext>
              </a:extLst>
            </p:cNvPr>
            <p:cNvSpPr txBox="1">
              <a:spLocks noChangeArrowheads="1"/>
            </p:cNvSpPr>
            <p:nvPr/>
          </p:nvSpPr>
          <p:spPr bwMode="auto">
            <a:xfrm>
              <a:off x="5447297" y="2855469"/>
              <a:ext cx="303288"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A</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nvGrpSpPr>
            <p:cNvPr id="15" name="Group 14">
              <a:extLst>
                <a:ext uri="{FF2B5EF4-FFF2-40B4-BE49-F238E27FC236}">
                  <a16:creationId xmlns:a16="http://schemas.microsoft.com/office/drawing/2014/main" id="{3379D87E-87A4-BA4A-B25D-D60B162F998C}"/>
                </a:ext>
              </a:extLst>
            </p:cNvPr>
            <p:cNvGrpSpPr/>
            <p:nvPr/>
          </p:nvGrpSpPr>
          <p:grpSpPr>
            <a:xfrm>
              <a:off x="230393" y="1952743"/>
              <a:ext cx="7771793" cy="971860"/>
              <a:chOff x="217867" y="1965269"/>
              <a:chExt cx="7771793" cy="971860"/>
            </a:xfrm>
          </p:grpSpPr>
          <p:sp>
            <p:nvSpPr>
              <p:cNvPr id="75" name="Text Box 17">
                <a:extLst>
                  <a:ext uri="{FF2B5EF4-FFF2-40B4-BE49-F238E27FC236}">
                    <a16:creationId xmlns:a16="http://schemas.microsoft.com/office/drawing/2014/main" id="{0864898F-71F3-8C4E-ACBC-273A8F765CF5}"/>
                  </a:ext>
                </a:extLst>
              </p:cNvPr>
              <p:cNvSpPr txBox="1">
                <a:spLocks noChangeArrowheads="1"/>
              </p:cNvSpPr>
              <p:nvPr/>
            </p:nvSpPr>
            <p:spPr bwMode="auto">
              <a:xfrm>
                <a:off x="4579710" y="2430012"/>
                <a:ext cx="3409950"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acknowledgement number</a:t>
                </a:r>
              </a:p>
            </p:txBody>
          </p:sp>
          <p:sp>
            <p:nvSpPr>
              <p:cNvPr id="119" name="Text Box 42">
                <a:extLst>
                  <a:ext uri="{FF2B5EF4-FFF2-40B4-BE49-F238E27FC236}">
                    <a16:creationId xmlns:a16="http://schemas.microsoft.com/office/drawing/2014/main" id="{C0762B76-1537-D346-8718-8BAF6E1F14E0}"/>
                  </a:ext>
                </a:extLst>
              </p:cNvPr>
              <p:cNvSpPr txBox="1">
                <a:spLocks noChangeArrowheads="1"/>
              </p:cNvSpPr>
              <p:nvPr/>
            </p:nvSpPr>
            <p:spPr bwMode="auto">
              <a:xfrm>
                <a:off x="217867" y="1965269"/>
                <a:ext cx="3287333" cy="701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ACK: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 # of next expected byte; A bit: this is an ACK</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0" name="Line 46">
                <a:extLst>
                  <a:ext uri="{FF2B5EF4-FFF2-40B4-BE49-F238E27FC236}">
                    <a16:creationId xmlns:a16="http://schemas.microsoft.com/office/drawing/2014/main" id="{412FF679-1D4F-2847-94BC-15BFC61FB4F3}"/>
                  </a:ext>
                </a:extLst>
              </p:cNvPr>
              <p:cNvSpPr>
                <a:spLocks noChangeShapeType="1"/>
              </p:cNvSpPr>
              <p:nvPr/>
            </p:nvSpPr>
            <p:spPr bwMode="auto">
              <a:xfrm>
                <a:off x="3505200" y="2417523"/>
                <a:ext cx="2076276" cy="519606"/>
              </a:xfrm>
              <a:custGeom>
                <a:avLst/>
                <a:gdLst>
                  <a:gd name="connsiteX0" fmla="*/ 0 w 2082626"/>
                  <a:gd name="connsiteY0" fmla="*/ 0 h 560881"/>
                  <a:gd name="connsiteX1" fmla="*/ 2082626 w 2082626"/>
                  <a:gd name="connsiteY1" fmla="*/ 560881 h 560881"/>
                  <a:gd name="connsiteX0" fmla="*/ 0 w 2076276"/>
                  <a:gd name="connsiteY0" fmla="*/ 0 h 519606"/>
                  <a:gd name="connsiteX1" fmla="*/ 2076276 w 2076276"/>
                  <a:gd name="connsiteY1" fmla="*/ 519606 h 519606"/>
                </a:gdLst>
                <a:ahLst/>
                <a:cxnLst>
                  <a:cxn ang="0">
                    <a:pos x="connsiteX0" y="connsiteY0"/>
                  </a:cxn>
                  <a:cxn ang="0">
                    <a:pos x="connsiteX1" y="connsiteY1"/>
                  </a:cxn>
                </a:cxnLst>
                <a:rect l="l" t="t" r="r" b="b"/>
                <a:pathLst>
                  <a:path w="2076276" h="519606">
                    <a:moveTo>
                      <a:pt x="0" y="0"/>
                    </a:moveTo>
                    <a:cubicBezTo>
                      <a:pt x="694209" y="186960"/>
                      <a:pt x="1382067" y="332646"/>
                      <a:pt x="2076276" y="519606"/>
                    </a:cubicBezTo>
                  </a:path>
                </a:pathLst>
              </a:cu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39" name="Line 46">
                <a:extLst>
                  <a:ext uri="{FF2B5EF4-FFF2-40B4-BE49-F238E27FC236}">
                    <a16:creationId xmlns:a16="http://schemas.microsoft.com/office/drawing/2014/main" id="{EB8BFD18-324C-2547-AC63-1A0429ECFF56}"/>
                  </a:ext>
                </a:extLst>
              </p:cNvPr>
              <p:cNvSpPr>
                <a:spLocks noChangeShapeType="1"/>
              </p:cNvSpPr>
              <p:nvPr/>
            </p:nvSpPr>
            <p:spPr bwMode="auto">
              <a:xfrm>
                <a:off x="3505200" y="2404996"/>
                <a:ext cx="1263476" cy="215853"/>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19" name="Group 18">
            <a:extLst>
              <a:ext uri="{FF2B5EF4-FFF2-40B4-BE49-F238E27FC236}">
                <a16:creationId xmlns:a16="http://schemas.microsoft.com/office/drawing/2014/main" id="{953AA9D9-F43E-B546-80D0-95A95FF3FD84}"/>
              </a:ext>
            </a:extLst>
          </p:cNvPr>
          <p:cNvGrpSpPr/>
          <p:nvPr/>
        </p:nvGrpSpPr>
        <p:grpSpPr>
          <a:xfrm>
            <a:off x="1895418" y="3659802"/>
            <a:ext cx="5828956" cy="1090980"/>
            <a:chOff x="1895418" y="3659802"/>
            <a:chExt cx="5828956" cy="1090980"/>
          </a:xfrm>
        </p:grpSpPr>
        <p:sp>
          <p:nvSpPr>
            <p:cNvPr id="98" name="Text Box 40">
              <a:extLst>
                <a:ext uri="{FF2B5EF4-FFF2-40B4-BE49-F238E27FC236}">
                  <a16:creationId xmlns:a16="http://schemas.microsoft.com/office/drawing/2014/main" id="{CF922213-3DD4-4C4D-B198-ADF3A29EDBE7}"/>
                </a:ext>
              </a:extLst>
            </p:cNvPr>
            <p:cNvSpPr txBox="1">
              <a:spLocks noChangeArrowheads="1"/>
            </p:cNvSpPr>
            <p:nvPr/>
          </p:nvSpPr>
          <p:spPr bwMode="auto">
            <a:xfrm>
              <a:off x="4830361" y="3659802"/>
              <a:ext cx="2894013"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options (variable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99" name="Text Box 42">
              <a:extLst>
                <a:ext uri="{FF2B5EF4-FFF2-40B4-BE49-F238E27FC236}">
                  <a16:creationId xmlns:a16="http://schemas.microsoft.com/office/drawing/2014/main" id="{0BC58028-06B7-1A4E-8510-AE6EC1534B60}"/>
                </a:ext>
              </a:extLst>
            </p:cNvPr>
            <p:cNvSpPr txBox="1">
              <a:spLocks noChangeArrowheads="1"/>
            </p:cNvSpPr>
            <p:nvPr/>
          </p:nvSpPr>
          <p:spPr bwMode="auto">
            <a:xfrm>
              <a:off x="1895418" y="4326050"/>
              <a:ext cx="1688926"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options</a:t>
              </a: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cxnSp>
          <p:nvCxnSpPr>
            <p:cNvPr id="7" name="Straight Connector 6">
              <a:extLst>
                <a:ext uri="{FF2B5EF4-FFF2-40B4-BE49-F238E27FC236}">
                  <a16:creationId xmlns:a16="http://schemas.microsoft.com/office/drawing/2014/main" id="{163A6281-16AF-5F4C-91CB-DC46FB513501}"/>
                </a:ext>
              </a:extLst>
            </p:cNvPr>
            <p:cNvCxnSpPr>
              <a:cxnSpLocks/>
              <a:stCxn id="99" idx="3"/>
              <a:endCxn id="98" idx="1"/>
            </p:cNvCxnSpPr>
            <p:nvPr/>
          </p:nvCxnSpPr>
          <p:spPr>
            <a:xfrm flipV="1">
              <a:off x="3584344" y="3859857"/>
              <a:ext cx="1246017" cy="67855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F2A3E3DD-D73E-3547-B33E-7D97BEE9201E}"/>
              </a:ext>
            </a:extLst>
          </p:cNvPr>
          <p:cNvGrpSpPr/>
          <p:nvPr/>
        </p:nvGrpSpPr>
        <p:grpSpPr>
          <a:xfrm>
            <a:off x="318075" y="2819126"/>
            <a:ext cx="4456458" cy="424732"/>
            <a:chOff x="318075" y="2819126"/>
            <a:chExt cx="4456458" cy="424732"/>
          </a:xfrm>
        </p:grpSpPr>
        <p:sp>
          <p:nvSpPr>
            <p:cNvPr id="95" name="Text Box 37">
              <a:extLst>
                <a:ext uri="{FF2B5EF4-FFF2-40B4-BE49-F238E27FC236}">
                  <a16:creationId xmlns:a16="http://schemas.microsoft.com/office/drawing/2014/main" id="{71EB8016-A1DB-1C48-954C-FFBE5CF06DD6}"/>
                </a:ext>
              </a:extLst>
            </p:cNvPr>
            <p:cNvSpPr txBox="1">
              <a:spLocks noChangeArrowheads="1"/>
            </p:cNvSpPr>
            <p:nvPr/>
          </p:nvSpPr>
          <p:spPr bwMode="auto">
            <a:xfrm>
              <a:off x="4278884" y="2826980"/>
              <a:ext cx="495649" cy="40767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head</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Calibri"/>
                  <a:ea typeface="ＭＳ Ｐゴシック" charset="0"/>
                  <a:cs typeface="+mn-cs"/>
                </a:rPr>
                <a:t>len</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3" name="Text Box 42">
              <a:extLst>
                <a:ext uri="{FF2B5EF4-FFF2-40B4-BE49-F238E27FC236}">
                  <a16:creationId xmlns:a16="http://schemas.microsoft.com/office/drawing/2014/main" id="{23616F6F-F6F8-274A-8F63-2AC8E94CAB0A}"/>
                </a:ext>
              </a:extLst>
            </p:cNvPr>
            <p:cNvSpPr txBox="1">
              <a:spLocks noChangeArrowheads="1"/>
            </p:cNvSpPr>
            <p:nvPr/>
          </p:nvSpPr>
          <p:spPr bwMode="auto">
            <a:xfrm>
              <a:off x="318075" y="2819126"/>
              <a:ext cx="3287333"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length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(of TCP header)</a:t>
              </a:r>
            </a:p>
          </p:txBody>
        </p:sp>
        <p:cxnSp>
          <p:nvCxnSpPr>
            <p:cNvPr id="100" name="Straight Connector 99">
              <a:extLst>
                <a:ext uri="{FF2B5EF4-FFF2-40B4-BE49-F238E27FC236}">
                  <a16:creationId xmlns:a16="http://schemas.microsoft.com/office/drawing/2014/main" id="{D004F6AA-C795-934B-B4F0-CA6FD9652FA1}"/>
                </a:ext>
              </a:extLst>
            </p:cNvPr>
            <p:cNvCxnSpPr>
              <a:cxnSpLocks/>
            </p:cNvCxnSpPr>
            <p:nvPr/>
          </p:nvCxnSpPr>
          <p:spPr>
            <a:xfrm>
              <a:off x="3544867" y="3031480"/>
              <a:ext cx="78388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B36175C2-99D1-404D-ADB0-0C09C4338566}"/>
              </a:ext>
            </a:extLst>
          </p:cNvPr>
          <p:cNvGrpSpPr/>
          <p:nvPr/>
        </p:nvGrpSpPr>
        <p:grpSpPr>
          <a:xfrm>
            <a:off x="-24878" y="3174115"/>
            <a:ext cx="6031751" cy="424732"/>
            <a:chOff x="-24878" y="3174115"/>
            <a:chExt cx="6031751" cy="424732"/>
          </a:xfrm>
        </p:grpSpPr>
        <p:sp>
          <p:nvSpPr>
            <p:cNvPr id="82" name="Text Box 24">
              <a:extLst>
                <a:ext uri="{FF2B5EF4-FFF2-40B4-BE49-F238E27FC236}">
                  <a16:creationId xmlns:a16="http://schemas.microsoft.com/office/drawing/2014/main" id="{DA04993C-122C-384A-9568-6515DE95D883}"/>
                </a:ext>
              </a:extLst>
            </p:cNvPr>
            <p:cNvSpPr txBox="1">
              <a:spLocks noChangeArrowheads="1"/>
            </p:cNvSpPr>
            <p:nvPr/>
          </p:nvSpPr>
          <p:spPr bwMode="auto">
            <a:xfrm>
              <a:off x="4794023" y="3203124"/>
              <a:ext cx="12128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109" name="Text Box 51">
              <a:extLst>
                <a:ext uri="{FF2B5EF4-FFF2-40B4-BE49-F238E27FC236}">
                  <a16:creationId xmlns:a16="http://schemas.microsoft.com/office/drawing/2014/main" id="{CE090396-5F4D-6E4E-AA9C-2778A62E73B2}"/>
                </a:ext>
              </a:extLst>
            </p:cNvPr>
            <p:cNvSpPr txBox="1">
              <a:spLocks noChangeArrowheads="1"/>
            </p:cNvSpPr>
            <p:nvPr/>
          </p:nvSpPr>
          <p:spPr bwMode="auto">
            <a:xfrm>
              <a:off x="-24878" y="3174115"/>
              <a:ext cx="3595495"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Internet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checksum</a:t>
              </a:r>
            </a:p>
          </p:txBody>
        </p:sp>
        <p:cxnSp>
          <p:nvCxnSpPr>
            <p:cNvPr id="101" name="Straight Connector 100">
              <a:extLst>
                <a:ext uri="{FF2B5EF4-FFF2-40B4-BE49-F238E27FC236}">
                  <a16:creationId xmlns:a16="http://schemas.microsoft.com/office/drawing/2014/main" id="{4F87AC36-0055-DB45-A995-89129C5BB34A}"/>
                </a:ext>
              </a:extLst>
            </p:cNvPr>
            <p:cNvCxnSpPr>
              <a:cxnSpLocks/>
              <a:stCxn id="109" idx="3"/>
              <a:endCxn id="82" idx="1"/>
            </p:cNvCxnSpPr>
            <p:nvPr/>
          </p:nvCxnSpPr>
          <p:spPr>
            <a:xfrm>
              <a:off x="3570617" y="3386481"/>
              <a:ext cx="12234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6" name="Line 10">
            <a:extLst>
              <a:ext uri="{FF2B5EF4-FFF2-40B4-BE49-F238E27FC236}">
                <a16:creationId xmlns:a16="http://schemas.microsoft.com/office/drawing/2014/main" id="{A7BD37B6-D73B-A04D-BDC5-AC47A5470DF4}"/>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4" name="Line 26">
            <a:extLst>
              <a:ext uri="{FF2B5EF4-FFF2-40B4-BE49-F238E27FC236}">
                <a16:creationId xmlns:a16="http://schemas.microsoft.com/office/drawing/2014/main" id="{E9E32468-C9DF-C94D-9DAD-F82B75D02C08}"/>
              </a:ext>
            </a:extLst>
          </p:cNvPr>
          <p:cNvSpPr>
            <a:spLocks noChangeShapeType="1"/>
          </p:cNvSpPr>
          <p:nvPr/>
        </p:nvSpPr>
        <p:spPr bwMode="auto">
          <a:xfrm flipV="1">
            <a:off x="6150711" y="2804662"/>
            <a:ext cx="0" cy="392112"/>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5" name="Line 27">
            <a:extLst>
              <a:ext uri="{FF2B5EF4-FFF2-40B4-BE49-F238E27FC236}">
                <a16:creationId xmlns:a16="http://schemas.microsoft.com/office/drawing/2014/main" id="{595D2D86-0F8D-4945-A03B-3D969A9DA275}"/>
              </a:ext>
            </a:extLst>
          </p:cNvPr>
          <p:cNvSpPr>
            <a:spLocks noChangeShapeType="1"/>
          </p:cNvSpPr>
          <p:nvPr/>
        </p:nvSpPr>
        <p:spPr bwMode="auto">
          <a:xfrm flipV="1">
            <a:off x="5992924"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6" name="Line 28">
            <a:extLst>
              <a:ext uri="{FF2B5EF4-FFF2-40B4-BE49-F238E27FC236}">
                <a16:creationId xmlns:a16="http://schemas.microsoft.com/office/drawing/2014/main" id="{480E04C4-4E6B-614E-B6E0-47722F1E738E}"/>
              </a:ext>
            </a:extLst>
          </p:cNvPr>
          <p:cNvSpPr>
            <a:spLocks noChangeShapeType="1"/>
          </p:cNvSpPr>
          <p:nvPr/>
        </p:nvSpPr>
        <p:spPr bwMode="auto">
          <a:xfrm flipV="1">
            <a:off x="5830374"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grpSp>
        <p:nvGrpSpPr>
          <p:cNvPr id="28" name="Group 27">
            <a:extLst>
              <a:ext uri="{FF2B5EF4-FFF2-40B4-BE49-F238E27FC236}">
                <a16:creationId xmlns:a16="http://schemas.microsoft.com/office/drawing/2014/main" id="{D7BB42C1-3F72-AF44-97A0-27D00776292C}"/>
              </a:ext>
            </a:extLst>
          </p:cNvPr>
          <p:cNvGrpSpPr/>
          <p:nvPr/>
        </p:nvGrpSpPr>
        <p:grpSpPr>
          <a:xfrm>
            <a:off x="172543" y="2863949"/>
            <a:ext cx="6190466" cy="2660551"/>
            <a:chOff x="172543" y="2863949"/>
            <a:chExt cx="6190466" cy="2660551"/>
          </a:xfrm>
        </p:grpSpPr>
        <p:sp>
          <p:nvSpPr>
            <p:cNvPr id="102" name="Text Box 44">
              <a:extLst>
                <a:ext uri="{FF2B5EF4-FFF2-40B4-BE49-F238E27FC236}">
                  <a16:creationId xmlns:a16="http://schemas.microsoft.com/office/drawing/2014/main" id="{26B4BE77-FB6F-AB48-BDB1-C2E23D5564F9}"/>
                </a:ext>
              </a:extLst>
            </p:cNvPr>
            <p:cNvSpPr txBox="1">
              <a:spLocks noChangeArrowheads="1"/>
            </p:cNvSpPr>
            <p:nvPr/>
          </p:nvSpPr>
          <p:spPr bwMode="auto">
            <a:xfrm>
              <a:off x="172543" y="4822769"/>
              <a:ext cx="3419248" cy="701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RST, SYN, FIN: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connection management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6" name="Freeform 48">
              <a:extLst>
                <a:ext uri="{FF2B5EF4-FFF2-40B4-BE49-F238E27FC236}">
                  <a16:creationId xmlns:a16="http://schemas.microsoft.com/office/drawing/2014/main" id="{60B1CDA3-93F4-6C43-A635-618B9929B512}"/>
                </a:ext>
              </a:extLst>
            </p:cNvPr>
            <p:cNvSpPr>
              <a:spLocks/>
            </p:cNvSpPr>
            <p:nvPr/>
          </p:nvSpPr>
          <p:spPr bwMode="auto">
            <a:xfrm>
              <a:off x="3558336" y="3152325"/>
              <a:ext cx="2678659" cy="2026938"/>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877"/>
                <a:gd name="connsiteY0" fmla="*/ 32885 h 32885"/>
                <a:gd name="connsiteX1" fmla="*/ 10451 w 11877"/>
                <a:gd name="connsiteY1" fmla="*/ 0 h 32885"/>
                <a:gd name="connsiteX2" fmla="*/ 11877 w 11877"/>
                <a:gd name="connsiteY2" fmla="*/ 0 h 32885"/>
                <a:gd name="connsiteX0" fmla="*/ 0 w 11573"/>
                <a:gd name="connsiteY0" fmla="*/ 32885 h 32885"/>
                <a:gd name="connsiteX1" fmla="*/ 10147 w 11573"/>
                <a:gd name="connsiteY1" fmla="*/ 0 h 32885"/>
                <a:gd name="connsiteX2" fmla="*/ 11573 w 11573"/>
                <a:gd name="connsiteY2" fmla="*/ 0 h 32885"/>
                <a:gd name="connsiteX0" fmla="*/ 0 w 11573"/>
                <a:gd name="connsiteY0" fmla="*/ 28757 h 28757"/>
                <a:gd name="connsiteX1" fmla="*/ 10147 w 11573"/>
                <a:gd name="connsiteY1" fmla="*/ 0 h 28757"/>
                <a:gd name="connsiteX2" fmla="*/ 11573 w 11573"/>
                <a:gd name="connsiteY2" fmla="*/ 0 h 28757"/>
              </a:gdLst>
              <a:ahLst/>
              <a:cxnLst>
                <a:cxn ang="0">
                  <a:pos x="connsiteX0" y="connsiteY0"/>
                </a:cxn>
                <a:cxn ang="0">
                  <a:pos x="connsiteX1" y="connsiteY1"/>
                </a:cxn>
                <a:cxn ang="0">
                  <a:pos x="connsiteX2" y="connsiteY2"/>
                </a:cxn>
              </a:cxnLst>
              <a:rect l="l" t="t" r="r" b="b"/>
              <a:pathLst>
                <a:path w="11573" h="28757">
                  <a:moveTo>
                    <a:pt x="0" y="28757"/>
                  </a:moveTo>
                  <a:lnTo>
                    <a:pt x="10147" y="0"/>
                  </a:lnTo>
                  <a:lnTo>
                    <a:pt x="11573"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7" name="Group 26">
              <a:extLst>
                <a:ext uri="{FF2B5EF4-FFF2-40B4-BE49-F238E27FC236}">
                  <a16:creationId xmlns:a16="http://schemas.microsoft.com/office/drawing/2014/main" id="{879AF9A6-0FEF-B247-BE32-9C9E788D06B7}"/>
                </a:ext>
              </a:extLst>
            </p:cNvPr>
            <p:cNvGrpSpPr/>
            <p:nvPr/>
          </p:nvGrpSpPr>
          <p:grpSpPr>
            <a:xfrm>
              <a:off x="5775299" y="2863949"/>
              <a:ext cx="587710" cy="339181"/>
              <a:chOff x="5775299" y="2863949"/>
              <a:chExt cx="587710" cy="339181"/>
            </a:xfrm>
          </p:grpSpPr>
          <p:sp>
            <p:nvSpPr>
              <p:cNvPr id="104" name="Text Box 25">
                <a:extLst>
                  <a:ext uri="{FF2B5EF4-FFF2-40B4-BE49-F238E27FC236}">
                    <a16:creationId xmlns:a16="http://schemas.microsoft.com/office/drawing/2014/main" id="{1E9027CA-7A6A-B448-891E-3892BD3436EF}"/>
                  </a:ext>
                </a:extLst>
              </p:cNvPr>
              <p:cNvSpPr txBox="1">
                <a:spLocks noChangeArrowheads="1"/>
              </p:cNvSpPr>
              <p:nvPr/>
            </p:nvSpPr>
            <p:spPr bwMode="auto">
              <a:xfrm>
                <a:off x="6083766" y="2864576"/>
                <a:ext cx="279243"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F</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05" name="Text Box 32">
                <a:extLst>
                  <a:ext uri="{FF2B5EF4-FFF2-40B4-BE49-F238E27FC236}">
                    <a16:creationId xmlns:a16="http://schemas.microsoft.com/office/drawing/2014/main" id="{BF401CFD-599A-5C4B-A029-67CB6B08DBD3}"/>
                  </a:ext>
                </a:extLst>
              </p:cNvPr>
              <p:cNvSpPr txBox="1">
                <a:spLocks noChangeArrowheads="1"/>
              </p:cNvSpPr>
              <p:nvPr/>
            </p:nvSpPr>
            <p:spPr bwMode="auto">
              <a:xfrm>
                <a:off x="5939184" y="2863949"/>
                <a:ext cx="279243"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S</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12" name="Text Box 33">
                <a:extLst>
                  <a:ext uri="{FF2B5EF4-FFF2-40B4-BE49-F238E27FC236}">
                    <a16:creationId xmlns:a16="http://schemas.microsoft.com/office/drawing/2014/main" id="{4835EFCA-3EC6-3040-AA54-B10AD772E111}"/>
                  </a:ext>
                </a:extLst>
              </p:cNvPr>
              <p:cNvSpPr txBox="1">
                <a:spLocks noChangeArrowheads="1"/>
              </p:cNvSpPr>
              <p:nvPr/>
            </p:nvSpPr>
            <p:spPr bwMode="auto">
              <a:xfrm>
                <a:off x="5775299" y="2863950"/>
                <a:ext cx="29687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R</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grpSp>
      <p:grpSp>
        <p:nvGrpSpPr>
          <p:cNvPr id="25" name="Group 24">
            <a:extLst>
              <a:ext uri="{FF2B5EF4-FFF2-40B4-BE49-F238E27FC236}">
                <a16:creationId xmlns:a16="http://schemas.microsoft.com/office/drawing/2014/main" id="{3AF86AF7-F0A9-0D49-BD66-0BCBA2EFC273}"/>
              </a:ext>
            </a:extLst>
          </p:cNvPr>
          <p:cNvGrpSpPr/>
          <p:nvPr/>
        </p:nvGrpSpPr>
        <p:grpSpPr>
          <a:xfrm>
            <a:off x="5277007" y="2859957"/>
            <a:ext cx="2976178" cy="719405"/>
            <a:chOff x="5277007" y="2859957"/>
            <a:chExt cx="2976178" cy="719405"/>
          </a:xfrm>
        </p:grpSpPr>
        <p:sp>
          <p:nvSpPr>
            <p:cNvPr id="81" name="Text Box 23">
              <a:extLst>
                <a:ext uri="{FF2B5EF4-FFF2-40B4-BE49-F238E27FC236}">
                  <a16:creationId xmlns:a16="http://schemas.microsoft.com/office/drawing/2014/main" id="{81D77D1D-D542-E748-880E-847E52816584}"/>
                </a:ext>
              </a:extLst>
            </p:cNvPr>
            <p:cNvSpPr txBox="1">
              <a:spLocks noChangeArrowheads="1"/>
            </p:cNvSpPr>
            <p:nvPr/>
          </p:nvSpPr>
          <p:spPr bwMode="auto">
            <a:xfrm>
              <a:off x="6430735" y="3212649"/>
              <a:ext cx="18224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white">
                      <a:lumMod val="75000"/>
                    </a:prstClr>
                  </a:solidFill>
                  <a:effectLst/>
                  <a:uLnTx/>
                  <a:uFillTx/>
                  <a:latin typeface="Arial" charset="0"/>
                  <a:ea typeface="ＭＳ Ｐゴシック" charset="0"/>
                  <a:cs typeface="+mn-cs"/>
                </a:rPr>
                <a:t>Urg</a:t>
              </a:r>
              <a:r>
                <a:rPr kumimoji="0" lang="en-US" sz="1800" b="0" i="0" u="none" strike="noStrike" kern="1200" cap="none" spc="0" normalizeH="0" baseline="0" noProof="0" dirty="0">
                  <a:ln>
                    <a:noFill/>
                  </a:ln>
                  <a:solidFill>
                    <a:prstClr val="white">
                      <a:lumMod val="75000"/>
                    </a:prstClr>
                  </a:solidFill>
                  <a:effectLst/>
                  <a:uLnTx/>
                  <a:uFillTx/>
                  <a:latin typeface="Arial" charset="0"/>
                  <a:ea typeface="ＭＳ Ｐゴシック" charset="0"/>
                  <a:cs typeface="+mn-cs"/>
                </a:rPr>
                <a:t> data pointer</a:t>
              </a:r>
            </a:p>
          </p:txBody>
        </p:sp>
        <p:grpSp>
          <p:nvGrpSpPr>
            <p:cNvPr id="20" name="Group 19">
              <a:extLst>
                <a:ext uri="{FF2B5EF4-FFF2-40B4-BE49-F238E27FC236}">
                  <a16:creationId xmlns:a16="http://schemas.microsoft.com/office/drawing/2014/main" id="{B4F94C5D-E8AA-B440-8C55-70C383D81C15}"/>
                </a:ext>
              </a:extLst>
            </p:cNvPr>
            <p:cNvGrpSpPr/>
            <p:nvPr/>
          </p:nvGrpSpPr>
          <p:grpSpPr>
            <a:xfrm>
              <a:off x="5277007" y="2859957"/>
              <a:ext cx="627836" cy="345695"/>
              <a:chOff x="5527528" y="3067992"/>
              <a:chExt cx="627836" cy="345695"/>
            </a:xfrm>
          </p:grpSpPr>
          <p:sp>
            <p:nvSpPr>
              <p:cNvPr id="114" name="Text Box 34">
                <a:extLst>
                  <a:ext uri="{FF2B5EF4-FFF2-40B4-BE49-F238E27FC236}">
                    <a16:creationId xmlns:a16="http://schemas.microsoft.com/office/drawing/2014/main" id="{7FD0470F-0A1F-AA4D-A333-01EBF41CDBEA}"/>
                  </a:ext>
                </a:extLst>
              </p:cNvPr>
              <p:cNvSpPr txBox="1">
                <a:spLocks noChangeArrowheads="1"/>
              </p:cNvSpPr>
              <p:nvPr/>
            </p:nvSpPr>
            <p:spPr bwMode="auto">
              <a:xfrm>
                <a:off x="5864900" y="3067992"/>
                <a:ext cx="290464"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P</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sp>
            <p:nvSpPr>
              <p:cNvPr id="120" name="Text Box 36">
                <a:extLst>
                  <a:ext uri="{FF2B5EF4-FFF2-40B4-BE49-F238E27FC236}">
                    <a16:creationId xmlns:a16="http://schemas.microsoft.com/office/drawing/2014/main" id="{B48CC928-18A3-8E4E-944E-47C0F754B01D}"/>
                  </a:ext>
                </a:extLst>
              </p:cNvPr>
              <p:cNvSpPr txBox="1">
                <a:spLocks noChangeArrowheads="1"/>
              </p:cNvSpPr>
              <p:nvPr/>
            </p:nvSpPr>
            <p:spPr bwMode="auto">
              <a:xfrm>
                <a:off x="5527528" y="3075133"/>
                <a:ext cx="316112"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U</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grpSp>
      </p:grpSp>
      <p:sp>
        <p:nvSpPr>
          <p:cNvPr id="83" name="Line 39">
            <a:extLst>
              <a:ext uri="{FF2B5EF4-FFF2-40B4-BE49-F238E27FC236}">
                <a16:creationId xmlns:a16="http://schemas.microsoft.com/office/drawing/2014/main" id="{392B7123-3C26-1749-8AFA-C33B254E566D}"/>
              </a:ext>
            </a:extLst>
          </p:cNvPr>
          <p:cNvSpPr>
            <a:spLocks noChangeShapeType="1"/>
          </p:cNvSpPr>
          <p:nvPr/>
        </p:nvSpPr>
        <p:spPr bwMode="auto">
          <a:xfrm flipV="1">
            <a:off x="5038305" y="2821148"/>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90" name="Line 39">
            <a:extLst>
              <a:ext uri="{FF2B5EF4-FFF2-40B4-BE49-F238E27FC236}">
                <a16:creationId xmlns:a16="http://schemas.microsoft.com/office/drawing/2014/main" id="{7076B497-C69A-EF44-9C73-7365E43E17C4}"/>
              </a:ext>
            </a:extLst>
          </p:cNvPr>
          <p:cNvSpPr>
            <a:spLocks noChangeShapeType="1"/>
          </p:cNvSpPr>
          <p:nvPr/>
        </p:nvSpPr>
        <p:spPr bwMode="auto">
          <a:xfrm flipV="1">
            <a:off x="5198693" y="2812182"/>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grpSp>
        <p:nvGrpSpPr>
          <p:cNvPr id="21" name="Group 20">
            <a:extLst>
              <a:ext uri="{FF2B5EF4-FFF2-40B4-BE49-F238E27FC236}">
                <a16:creationId xmlns:a16="http://schemas.microsoft.com/office/drawing/2014/main" id="{EDC6B1EF-A64F-C94C-81C5-7457A0FFD99A}"/>
              </a:ext>
            </a:extLst>
          </p:cNvPr>
          <p:cNvGrpSpPr/>
          <p:nvPr/>
        </p:nvGrpSpPr>
        <p:grpSpPr>
          <a:xfrm>
            <a:off x="182880" y="2863950"/>
            <a:ext cx="5235245" cy="1390074"/>
            <a:chOff x="182880" y="2863950"/>
            <a:chExt cx="5235245" cy="1390074"/>
          </a:xfrm>
        </p:grpSpPr>
        <p:grpSp>
          <p:nvGrpSpPr>
            <p:cNvPr id="18" name="Group 17">
              <a:extLst>
                <a:ext uri="{FF2B5EF4-FFF2-40B4-BE49-F238E27FC236}">
                  <a16:creationId xmlns:a16="http://schemas.microsoft.com/office/drawing/2014/main" id="{A2C55822-331C-DB41-AB07-59E5BF177405}"/>
                </a:ext>
              </a:extLst>
            </p:cNvPr>
            <p:cNvGrpSpPr/>
            <p:nvPr/>
          </p:nvGrpSpPr>
          <p:grpSpPr>
            <a:xfrm>
              <a:off x="4962499" y="2863950"/>
              <a:ext cx="455626" cy="338554"/>
              <a:chOff x="4962499" y="2863950"/>
              <a:chExt cx="455626" cy="338554"/>
            </a:xfrm>
          </p:grpSpPr>
          <p:sp>
            <p:nvSpPr>
              <p:cNvPr id="91" name="Text Box 33">
                <a:extLst>
                  <a:ext uri="{FF2B5EF4-FFF2-40B4-BE49-F238E27FC236}">
                    <a16:creationId xmlns:a16="http://schemas.microsoft.com/office/drawing/2014/main" id="{C85C82AE-5A3B-EC47-8EA4-C0FA0727D048}"/>
                  </a:ext>
                </a:extLst>
              </p:cNvPr>
              <p:cNvSpPr txBox="1">
                <a:spLocks noChangeArrowheads="1"/>
              </p:cNvSpPr>
              <p:nvPr/>
            </p:nvSpPr>
            <p:spPr bwMode="auto">
              <a:xfrm>
                <a:off x="4962499" y="2863950"/>
                <a:ext cx="29687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C</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2" name="Text Box 33">
                <a:extLst>
                  <a:ext uri="{FF2B5EF4-FFF2-40B4-BE49-F238E27FC236}">
                    <a16:creationId xmlns:a16="http://schemas.microsoft.com/office/drawing/2014/main" id="{D8D1B074-0355-2942-9977-4413DF7E41C7}"/>
                  </a:ext>
                </a:extLst>
              </p:cNvPr>
              <p:cNvSpPr txBox="1">
                <a:spLocks noChangeArrowheads="1"/>
              </p:cNvSpPr>
              <p:nvPr/>
            </p:nvSpPr>
            <p:spPr bwMode="auto">
              <a:xfrm>
                <a:off x="5121249" y="2863950"/>
                <a:ext cx="29687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E</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sp>
          <p:nvSpPr>
            <p:cNvPr id="103" name="Text Box 44">
              <a:extLst>
                <a:ext uri="{FF2B5EF4-FFF2-40B4-BE49-F238E27FC236}">
                  <a16:creationId xmlns:a16="http://schemas.microsoft.com/office/drawing/2014/main" id="{8DAB804F-166B-0D4B-8089-4B58E3A0811F}"/>
                </a:ext>
              </a:extLst>
            </p:cNvPr>
            <p:cNvSpPr txBox="1">
              <a:spLocks noChangeArrowheads="1"/>
            </p:cNvSpPr>
            <p:nvPr/>
          </p:nvSpPr>
          <p:spPr bwMode="auto">
            <a:xfrm>
              <a:off x="182880" y="3829292"/>
              <a:ext cx="3384479"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 E: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congestion notification</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0" name="Freeform 48">
              <a:extLst>
                <a:ext uri="{FF2B5EF4-FFF2-40B4-BE49-F238E27FC236}">
                  <a16:creationId xmlns:a16="http://schemas.microsoft.com/office/drawing/2014/main" id="{7103D547-1AEC-9743-8B26-22B579AF1CE1}"/>
                </a:ext>
              </a:extLst>
            </p:cNvPr>
            <p:cNvSpPr>
              <a:spLocks/>
            </p:cNvSpPr>
            <p:nvPr/>
          </p:nvSpPr>
          <p:spPr bwMode="auto">
            <a:xfrm>
              <a:off x="3573195" y="3136684"/>
              <a:ext cx="1749482" cy="914811"/>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391"/>
                <a:gd name="connsiteY0" fmla="*/ 28743 h 28743"/>
                <a:gd name="connsiteX1" fmla="*/ 6388 w 11391"/>
                <a:gd name="connsiteY1" fmla="*/ 0 h 28743"/>
                <a:gd name="connsiteX2" fmla="*/ 11391 w 11391"/>
                <a:gd name="connsiteY2" fmla="*/ 49 h 28743"/>
                <a:gd name="connsiteX0" fmla="*/ 0 w 7455"/>
                <a:gd name="connsiteY0" fmla="*/ 28792 h 28792"/>
                <a:gd name="connsiteX1" fmla="*/ 6388 w 7455"/>
                <a:gd name="connsiteY1" fmla="*/ 49 h 28792"/>
                <a:gd name="connsiteX2" fmla="*/ 7455 w 7455"/>
                <a:gd name="connsiteY2" fmla="*/ 0 h 28792"/>
                <a:gd name="connsiteX0" fmla="*/ 0 w 9679"/>
                <a:gd name="connsiteY0" fmla="*/ 9983 h 9983"/>
                <a:gd name="connsiteX1" fmla="*/ 8569 w 9679"/>
                <a:gd name="connsiteY1" fmla="*/ 0 h 9983"/>
                <a:gd name="connsiteX2" fmla="*/ 9679 w 9679"/>
                <a:gd name="connsiteY2" fmla="*/ 34 h 9983"/>
                <a:gd name="connsiteX0" fmla="*/ 0 w 10062"/>
                <a:gd name="connsiteY0" fmla="*/ 10017 h 10017"/>
                <a:gd name="connsiteX1" fmla="*/ 8853 w 10062"/>
                <a:gd name="connsiteY1" fmla="*/ 17 h 10017"/>
                <a:gd name="connsiteX2" fmla="*/ 10062 w 10062"/>
                <a:gd name="connsiteY2" fmla="*/ 0 h 10017"/>
              </a:gdLst>
              <a:ahLst/>
              <a:cxnLst>
                <a:cxn ang="0">
                  <a:pos x="connsiteX0" y="connsiteY0"/>
                </a:cxn>
                <a:cxn ang="0">
                  <a:pos x="connsiteX1" y="connsiteY1"/>
                </a:cxn>
                <a:cxn ang="0">
                  <a:pos x="connsiteX2" y="connsiteY2"/>
                </a:cxn>
              </a:cxnLst>
              <a:rect l="l" t="t" r="r" b="b"/>
              <a:pathLst>
                <a:path w="10062" h="10017">
                  <a:moveTo>
                    <a:pt x="0" y="10017"/>
                  </a:moveTo>
                  <a:lnTo>
                    <a:pt x="8853" y="17"/>
                  </a:lnTo>
                  <a:lnTo>
                    <a:pt x="10062"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4" name="Slide Number Placeholder 2">
            <a:extLst>
              <a:ext uri="{FF2B5EF4-FFF2-40B4-BE49-F238E27FC236}">
                <a16:creationId xmlns:a16="http://schemas.microsoft.com/office/drawing/2014/main" id="{A3EE5CD7-E8F0-2F4B-B766-7EC8F235C30A}"/>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10</a:t>
            </a:fld>
            <a:endParaRPr lang="en-US" dirty="0"/>
          </a:p>
        </p:txBody>
      </p:sp>
    </p:spTree>
    <p:extLst>
      <p:ext uri="{BB962C8B-B14F-4D97-AF65-F5344CB8AC3E}">
        <p14:creationId xmlns:p14="http://schemas.microsoft.com/office/powerpoint/2010/main" val="176151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dissolve">
                                      <p:cBhvr>
                                        <p:cTn id="22" dur="5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dissolve">
                                      <p:cBhvr>
                                        <p:cTn id="47" dur="500"/>
                                        <p:tgtEl>
                                          <p:spTgt spid="11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dissolv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Bef>
                <a:spcPct val="0"/>
              </a:spcBef>
              <a:defRPr/>
            </a:pPr>
            <a:r>
              <a:rPr lang="en-GB" altLang="en-US" b="1" dirty="0"/>
              <a:t>PUSH Flag</a:t>
            </a:r>
          </a:p>
          <a:p>
            <a:pPr marL="685800" lvl="1" indent="-342900">
              <a:spcBef>
                <a:spcPct val="0"/>
              </a:spcBef>
              <a:defRPr/>
            </a:pPr>
            <a:r>
              <a:rPr lang="en-US" altLang="en-US" dirty="0"/>
              <a:t>The sending application informs TCP that data should be sent </a:t>
            </a:r>
            <a:r>
              <a:rPr lang="en-US" altLang="en-US" dirty="0" smtClean="0"/>
              <a:t>immediately</a:t>
            </a:r>
          </a:p>
          <a:p>
            <a:pPr marL="685800" lvl="1" indent="-342900">
              <a:spcBef>
                <a:spcPct val="0"/>
              </a:spcBef>
              <a:defRPr/>
            </a:pPr>
            <a:r>
              <a:rPr lang="en-US" altLang="en-US" dirty="0" smtClean="0"/>
              <a:t>The </a:t>
            </a:r>
            <a:r>
              <a:rPr lang="en-US" altLang="en-US" dirty="0"/>
              <a:t>PSH flag in the TCP header informs the receiving host that the data should be pushed up to the receiving application </a:t>
            </a:r>
            <a:r>
              <a:rPr lang="en-US" altLang="en-US" dirty="0" smtClean="0"/>
              <a:t>immediately</a:t>
            </a:r>
          </a:p>
          <a:p>
            <a:pPr marL="342900" indent="-342900">
              <a:spcBef>
                <a:spcPct val="0"/>
              </a:spcBef>
              <a:defRPr/>
            </a:pPr>
            <a:r>
              <a:rPr lang="en-GB" altLang="en-US" b="1" dirty="0" smtClean="0"/>
              <a:t>Urgent Data</a:t>
            </a:r>
            <a:endParaRPr lang="en-GB" altLang="en-US" dirty="0" smtClean="0"/>
          </a:p>
          <a:p>
            <a:pPr lvl="1">
              <a:spcBef>
                <a:spcPct val="0"/>
              </a:spcBef>
              <a:defRPr/>
            </a:pPr>
            <a:r>
              <a:rPr lang="en-GB" altLang="en-US" dirty="0" smtClean="0"/>
              <a:t>DEL </a:t>
            </a:r>
            <a:r>
              <a:rPr lang="en-GB" altLang="en-US" dirty="0"/>
              <a:t>or CTRL-C to break off a remote </a:t>
            </a:r>
            <a:r>
              <a:rPr lang="en-GB" altLang="en-US" dirty="0" smtClean="0"/>
              <a:t>computation</a:t>
            </a:r>
          </a:p>
          <a:p>
            <a:pPr lvl="1">
              <a:spcBef>
                <a:spcPct val="0"/>
              </a:spcBef>
              <a:defRPr/>
            </a:pPr>
            <a:r>
              <a:rPr lang="en-GB" altLang="en-US" dirty="0" smtClean="0"/>
              <a:t>Use </a:t>
            </a:r>
            <a:r>
              <a:rPr lang="en-GB" altLang="en-US" dirty="0"/>
              <a:t>URGENT flag – Transmit everything right </a:t>
            </a:r>
            <a:r>
              <a:rPr lang="en-GB" altLang="en-US" dirty="0" smtClean="0"/>
              <a:t>now</a:t>
            </a:r>
          </a:p>
          <a:p>
            <a:pPr lvl="1">
              <a:spcBef>
                <a:spcPct val="0"/>
              </a:spcBef>
              <a:defRPr/>
            </a:pPr>
            <a:r>
              <a:rPr lang="en-GB" altLang="en-US" dirty="0" smtClean="0"/>
              <a:t>Receiving </a:t>
            </a:r>
            <a:r>
              <a:rPr lang="en-GB" altLang="en-US" dirty="0"/>
              <a:t>application is interrupted </a:t>
            </a:r>
            <a:endParaRPr lang="en-US" dirty="0"/>
          </a:p>
          <a:p>
            <a:endParaRPr lang="en-US" dirty="0"/>
          </a:p>
        </p:txBody>
      </p:sp>
      <p:sp>
        <p:nvSpPr>
          <p:cNvPr id="3" name="Title 2"/>
          <p:cNvSpPr>
            <a:spLocks noGrp="1"/>
          </p:cNvSpPr>
          <p:nvPr>
            <p:ph type="title"/>
          </p:nvPr>
        </p:nvSpPr>
        <p:spPr/>
        <p:txBody>
          <a:bodyPr>
            <a:normAutofit/>
          </a:bodyPr>
          <a:lstStyle/>
          <a:p>
            <a:r>
              <a:rPr lang="en-US" dirty="0"/>
              <a:t>TCP segment structure (Flags</a:t>
            </a:r>
            <a:r>
              <a:rPr lang="en-US" dirty="0" smtClean="0"/>
              <a:t>)</a:t>
            </a:r>
            <a:endParaRPr lang="en-US" dirty="0"/>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14491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fr-FR" altLang="en-US" dirty="0"/>
              <a:t>TCP </a:t>
            </a:r>
            <a:r>
              <a:rPr lang="fr-FR" altLang="en-US" dirty="0" err="1"/>
              <a:t>views</a:t>
            </a:r>
            <a:r>
              <a:rPr lang="fr-FR" altLang="en-US" dirty="0"/>
              <a:t> data as an </a:t>
            </a:r>
            <a:r>
              <a:rPr lang="fr-FR" altLang="en-US" dirty="0" err="1"/>
              <a:t>unstructured</a:t>
            </a:r>
            <a:r>
              <a:rPr lang="fr-FR" altLang="en-US" dirty="0"/>
              <a:t>, but </a:t>
            </a:r>
            <a:r>
              <a:rPr lang="fr-FR" altLang="en-US" dirty="0" err="1"/>
              <a:t>ordered</a:t>
            </a:r>
            <a:r>
              <a:rPr lang="fr-FR" altLang="en-US" dirty="0"/>
              <a:t>, </a:t>
            </a:r>
            <a:r>
              <a:rPr lang="fr-FR" altLang="en-US" dirty="0" err="1"/>
              <a:t>stream</a:t>
            </a:r>
            <a:r>
              <a:rPr lang="fr-FR" altLang="en-US" dirty="0"/>
              <a:t> of </a:t>
            </a:r>
            <a:r>
              <a:rPr lang="fr-FR" altLang="en-US" dirty="0" smtClean="0"/>
              <a:t>bytes </a:t>
            </a:r>
            <a:endParaRPr lang="fr-FR" altLang="en-US" dirty="0"/>
          </a:p>
          <a:p>
            <a:r>
              <a:rPr lang="fr-FR" altLang="en-US" dirty="0" err="1" smtClean="0"/>
              <a:t>Sequence</a:t>
            </a:r>
            <a:r>
              <a:rPr lang="fr-FR" altLang="en-US" dirty="0" smtClean="0"/>
              <a:t> </a:t>
            </a:r>
            <a:r>
              <a:rPr lang="fr-FR" altLang="en-US" dirty="0" err="1"/>
              <a:t>numbers</a:t>
            </a:r>
            <a:r>
              <a:rPr lang="fr-FR" altLang="en-US" dirty="0"/>
              <a:t> are over the </a:t>
            </a:r>
            <a:r>
              <a:rPr lang="fr-FR" altLang="en-US" dirty="0" err="1"/>
              <a:t>stream</a:t>
            </a:r>
            <a:r>
              <a:rPr lang="fr-FR" altLang="en-US" dirty="0"/>
              <a:t> of </a:t>
            </a:r>
            <a:r>
              <a:rPr lang="fr-FR" altLang="en-US" dirty="0" err="1"/>
              <a:t>transmitted</a:t>
            </a:r>
            <a:r>
              <a:rPr lang="fr-FR" altLang="en-US" dirty="0"/>
              <a:t> bytes and </a:t>
            </a:r>
            <a:r>
              <a:rPr lang="fr-FR" altLang="en-US" i="1" dirty="0"/>
              <a:t>not </a:t>
            </a:r>
            <a:r>
              <a:rPr lang="fr-FR" altLang="en-US" dirty="0"/>
              <a:t>over the </a:t>
            </a:r>
            <a:r>
              <a:rPr lang="fr-FR" altLang="en-US" dirty="0" err="1"/>
              <a:t>series</a:t>
            </a:r>
            <a:r>
              <a:rPr lang="fr-FR" altLang="en-US" dirty="0"/>
              <a:t> of </a:t>
            </a:r>
            <a:r>
              <a:rPr lang="fr-FR" altLang="en-US" dirty="0" err="1"/>
              <a:t>transmitted</a:t>
            </a:r>
            <a:r>
              <a:rPr lang="fr-FR" altLang="en-US" dirty="0"/>
              <a:t> </a:t>
            </a:r>
            <a:r>
              <a:rPr lang="fr-FR" altLang="en-US" dirty="0" smtClean="0"/>
              <a:t>segments</a:t>
            </a:r>
            <a:endParaRPr lang="fr-FR" altLang="en-US" dirty="0"/>
          </a:p>
          <a:p>
            <a:r>
              <a:rPr lang="fr-FR" altLang="en-US" dirty="0"/>
              <a:t>The </a:t>
            </a:r>
            <a:r>
              <a:rPr lang="fr-FR" altLang="en-US" dirty="0" err="1"/>
              <a:t>sequence</a:t>
            </a:r>
            <a:r>
              <a:rPr lang="fr-FR" altLang="en-US" dirty="0"/>
              <a:t> </a:t>
            </a:r>
            <a:r>
              <a:rPr lang="fr-FR" altLang="en-US" dirty="0" err="1"/>
              <a:t>number</a:t>
            </a:r>
            <a:r>
              <a:rPr lang="fr-FR" altLang="en-US" dirty="0"/>
              <a:t> for a segment </a:t>
            </a:r>
            <a:r>
              <a:rPr lang="fr-FR" altLang="en-US" dirty="0" err="1"/>
              <a:t>is</a:t>
            </a:r>
            <a:r>
              <a:rPr lang="fr-FR" altLang="en-US" dirty="0"/>
              <a:t> </a:t>
            </a:r>
            <a:r>
              <a:rPr lang="fr-FR" altLang="en-US" dirty="0" err="1"/>
              <a:t>therefore</a:t>
            </a:r>
            <a:r>
              <a:rPr lang="fr-FR" altLang="en-US" dirty="0"/>
              <a:t> the byte-</a:t>
            </a:r>
            <a:r>
              <a:rPr lang="fr-FR" altLang="en-US" dirty="0" err="1"/>
              <a:t>stream</a:t>
            </a:r>
            <a:r>
              <a:rPr lang="fr-FR" altLang="en-US" dirty="0"/>
              <a:t> </a:t>
            </a:r>
            <a:r>
              <a:rPr lang="fr-FR" altLang="en-US" dirty="0" err="1"/>
              <a:t>number</a:t>
            </a:r>
            <a:r>
              <a:rPr lang="fr-FR" altLang="en-US" dirty="0"/>
              <a:t> of the first byte in the </a:t>
            </a:r>
            <a:r>
              <a:rPr lang="fr-FR" altLang="en-US" dirty="0" smtClean="0"/>
              <a:t>segment </a:t>
            </a:r>
            <a:endParaRPr lang="fr-FR" altLang="en-US" dirty="0"/>
          </a:p>
          <a:p>
            <a:r>
              <a:rPr lang="fr-FR" altLang="en-US" dirty="0"/>
              <a:t>A </a:t>
            </a:r>
            <a:r>
              <a:rPr lang="fr-FR" altLang="en-US" dirty="0" err="1"/>
              <a:t>process</a:t>
            </a:r>
            <a:r>
              <a:rPr lang="fr-FR" altLang="en-US" dirty="0"/>
              <a:t> in Host A </a:t>
            </a:r>
            <a:r>
              <a:rPr lang="fr-FR" altLang="en-US" dirty="0" err="1"/>
              <a:t>wants</a:t>
            </a:r>
            <a:r>
              <a:rPr lang="fr-FR" altLang="en-US" dirty="0"/>
              <a:t> to </a:t>
            </a:r>
            <a:r>
              <a:rPr lang="fr-FR" altLang="en-US" dirty="0" err="1"/>
              <a:t>send</a:t>
            </a:r>
            <a:r>
              <a:rPr lang="fr-FR" altLang="en-US" dirty="0"/>
              <a:t> a </a:t>
            </a:r>
            <a:r>
              <a:rPr lang="fr-FR" altLang="en-US" dirty="0" err="1"/>
              <a:t>stream</a:t>
            </a:r>
            <a:r>
              <a:rPr lang="fr-FR" altLang="en-US" dirty="0"/>
              <a:t> of data to a </a:t>
            </a:r>
            <a:r>
              <a:rPr lang="fr-FR" altLang="en-US" dirty="0" err="1"/>
              <a:t>process</a:t>
            </a:r>
            <a:r>
              <a:rPr lang="fr-FR" altLang="en-US" dirty="0"/>
              <a:t> in Host </a:t>
            </a:r>
            <a:r>
              <a:rPr lang="fr-FR" altLang="en-US" dirty="0" smtClean="0"/>
              <a:t>B </a:t>
            </a:r>
            <a:endParaRPr lang="fr-FR" altLang="en-US" dirty="0"/>
          </a:p>
          <a:p>
            <a:r>
              <a:rPr lang="fr-FR" altLang="en-US" dirty="0" err="1" smtClean="0"/>
              <a:t>Example</a:t>
            </a:r>
            <a:r>
              <a:rPr lang="fr-FR" altLang="en-US" dirty="0" smtClean="0"/>
              <a:t>: The </a:t>
            </a:r>
            <a:r>
              <a:rPr lang="fr-FR" altLang="en-US" dirty="0"/>
              <a:t>TCP in Host A </a:t>
            </a:r>
            <a:r>
              <a:rPr lang="fr-FR" altLang="en-US" dirty="0" err="1"/>
              <a:t>will</a:t>
            </a:r>
            <a:r>
              <a:rPr lang="fr-FR" altLang="en-US" dirty="0"/>
              <a:t> </a:t>
            </a:r>
            <a:r>
              <a:rPr lang="fr-FR" altLang="en-US" dirty="0" err="1"/>
              <a:t>implicitly</a:t>
            </a:r>
            <a:r>
              <a:rPr lang="fr-FR" altLang="en-US" dirty="0"/>
              <a:t> </a:t>
            </a:r>
            <a:r>
              <a:rPr lang="fr-FR" altLang="en-US" dirty="0" err="1"/>
              <a:t>number</a:t>
            </a:r>
            <a:r>
              <a:rPr lang="fr-FR" altLang="en-US" dirty="0"/>
              <a:t> </a:t>
            </a:r>
            <a:r>
              <a:rPr lang="fr-FR" altLang="en-US" dirty="0" err="1"/>
              <a:t>each</a:t>
            </a:r>
            <a:r>
              <a:rPr lang="fr-FR" altLang="en-US" dirty="0"/>
              <a:t> byte in the data </a:t>
            </a:r>
            <a:r>
              <a:rPr lang="fr-FR" altLang="en-US" dirty="0" err="1" smtClean="0"/>
              <a:t>stream</a:t>
            </a:r>
            <a:endParaRPr lang="fr-FR" altLang="en-US" dirty="0"/>
          </a:p>
          <a:p>
            <a:pPr lvl="1"/>
            <a:r>
              <a:rPr lang="fr-FR" altLang="en-US" dirty="0"/>
              <a:t>For a file </a:t>
            </a:r>
            <a:r>
              <a:rPr lang="fr-FR" altLang="en-US" dirty="0" err="1"/>
              <a:t>consisting</a:t>
            </a:r>
            <a:r>
              <a:rPr lang="fr-FR" altLang="en-US" dirty="0"/>
              <a:t> of 500,000 bytes, </a:t>
            </a:r>
          </a:p>
          <a:p>
            <a:pPr lvl="1"/>
            <a:r>
              <a:rPr lang="fr-FR" altLang="en-US" dirty="0"/>
              <a:t>MSS </a:t>
            </a:r>
            <a:r>
              <a:rPr lang="fr-FR" altLang="en-US" dirty="0" err="1"/>
              <a:t>being</a:t>
            </a:r>
            <a:r>
              <a:rPr lang="fr-FR" altLang="en-US" dirty="0"/>
              <a:t> 1,000 bytes, and </a:t>
            </a:r>
            <a:r>
              <a:rPr lang="fr-FR" altLang="en-US" dirty="0" err="1"/>
              <a:t>that</a:t>
            </a:r>
            <a:r>
              <a:rPr lang="fr-FR" altLang="en-US" dirty="0"/>
              <a:t> the first byte of the data </a:t>
            </a:r>
            <a:r>
              <a:rPr lang="fr-FR" altLang="en-US" dirty="0" err="1"/>
              <a:t>stream</a:t>
            </a:r>
            <a:r>
              <a:rPr lang="fr-FR" altLang="en-US" dirty="0"/>
              <a:t> </a:t>
            </a:r>
            <a:r>
              <a:rPr lang="fr-FR" altLang="en-US" dirty="0" err="1"/>
              <a:t>is</a:t>
            </a:r>
            <a:r>
              <a:rPr lang="fr-FR" altLang="en-US" dirty="0"/>
              <a:t> </a:t>
            </a:r>
            <a:r>
              <a:rPr lang="fr-FR" altLang="en-US" dirty="0" err="1"/>
              <a:t>numbered</a:t>
            </a:r>
            <a:r>
              <a:rPr lang="fr-FR" altLang="en-US" dirty="0"/>
              <a:t> </a:t>
            </a:r>
            <a:r>
              <a:rPr lang="fr-FR" altLang="en-US" dirty="0" smtClean="0"/>
              <a:t>0 </a:t>
            </a:r>
            <a:endParaRPr lang="fr-FR" altLang="en-US" dirty="0"/>
          </a:p>
          <a:p>
            <a:pPr lvl="1"/>
            <a:r>
              <a:rPr lang="fr-FR" altLang="en-US" dirty="0"/>
              <a:t>TCP </a:t>
            </a:r>
            <a:r>
              <a:rPr lang="fr-FR" altLang="en-US" dirty="0" err="1"/>
              <a:t>constructs</a:t>
            </a:r>
            <a:r>
              <a:rPr lang="fr-FR" altLang="en-US" dirty="0"/>
              <a:t> 500 segments out of the data </a:t>
            </a:r>
            <a:r>
              <a:rPr lang="fr-FR" altLang="en-US" dirty="0" err="1" smtClean="0"/>
              <a:t>stream</a:t>
            </a:r>
            <a:r>
              <a:rPr lang="fr-FR" altLang="en-US" dirty="0" smtClean="0"/>
              <a:t> </a:t>
            </a:r>
            <a:endParaRPr lang="fr-FR" altLang="en-US" dirty="0"/>
          </a:p>
          <a:p>
            <a:endParaRPr lang="fr-FR" altLang="en-US" dirty="0"/>
          </a:p>
          <a:p>
            <a:endParaRPr lang="fr-FR" altLang="en-US" dirty="0"/>
          </a:p>
          <a:p>
            <a:endParaRPr lang="en-US" dirty="0"/>
          </a:p>
        </p:txBody>
      </p:sp>
      <p:sp>
        <p:nvSpPr>
          <p:cNvPr id="3" name="Title 2"/>
          <p:cNvSpPr>
            <a:spLocks noGrp="1"/>
          </p:cNvSpPr>
          <p:nvPr>
            <p:ph type="title"/>
          </p:nvPr>
        </p:nvSpPr>
        <p:spPr/>
        <p:txBody>
          <a:bodyPr/>
          <a:lstStyle/>
          <a:p>
            <a:r>
              <a:rPr lang="fr-FR" altLang="en-US" dirty="0" err="1"/>
              <a:t>Sequence</a:t>
            </a:r>
            <a:r>
              <a:rPr lang="fr-FR" altLang="en-US" dirty="0"/>
              <a:t> </a:t>
            </a:r>
            <a:r>
              <a:rPr lang="fr-FR" altLang="en-US" dirty="0" err="1"/>
              <a:t>Numbers</a:t>
            </a:r>
            <a:r>
              <a:rPr lang="fr-FR" altLang="en-US" dirty="0"/>
              <a:t> </a:t>
            </a:r>
            <a:endParaRPr lang="en-US" dirty="0"/>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778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en-US" dirty="0"/>
              <a:t>TCP </a:t>
            </a:r>
            <a:r>
              <a:rPr lang="fr-FR" altLang="en-US" dirty="0" err="1"/>
              <a:t>Sequence</a:t>
            </a:r>
            <a:r>
              <a:rPr lang="fr-FR" altLang="en-US" dirty="0"/>
              <a:t> </a:t>
            </a:r>
            <a:r>
              <a:rPr lang="fr-FR" altLang="en-US" dirty="0" err="1"/>
              <a:t>Numbers</a:t>
            </a:r>
            <a:r>
              <a:rPr lang="fr-FR" altLang="en-US" dirty="0"/>
              <a:t> </a:t>
            </a:r>
            <a:endParaRPr lang="en-US" dirty="0"/>
          </a:p>
        </p:txBody>
      </p:sp>
      <p:pic>
        <p:nvPicPr>
          <p:cNvPr id="5" name="Image 3" descr="Screen Shot 2015-09-27 at 11.44.04.jp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925879" y="1490801"/>
            <a:ext cx="5181600" cy="1500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p:cNvSpPr>
            <a:spLocks noGrp="1"/>
          </p:cNvSpPr>
          <p:nvPr>
            <p:ph sz="half" idx="2"/>
          </p:nvPr>
        </p:nvSpPr>
        <p:spPr>
          <a:xfrm>
            <a:off x="914400" y="1346443"/>
            <a:ext cx="5181600" cy="4351338"/>
          </a:xfrm>
        </p:spPr>
        <p:txBody>
          <a:bodyPr/>
          <a:lstStyle/>
          <a:p>
            <a:endParaRPr lang="fr-FR" altLang="en-US" sz="3600" baseline="30000" dirty="0" smtClean="0"/>
          </a:p>
          <a:p>
            <a:r>
              <a:rPr lang="fr-FR" altLang="en-US" sz="3600" baseline="30000" dirty="0" smtClean="0"/>
              <a:t>The </a:t>
            </a:r>
            <a:r>
              <a:rPr lang="fr-FR" altLang="en-US" sz="3600" baseline="30000" dirty="0"/>
              <a:t>first segment </a:t>
            </a:r>
            <a:r>
              <a:rPr lang="fr-FR" altLang="en-US" sz="3600" baseline="30000" dirty="0" err="1"/>
              <a:t>gets</a:t>
            </a:r>
            <a:r>
              <a:rPr lang="fr-FR" altLang="en-US" sz="3600" baseline="30000" dirty="0"/>
              <a:t> </a:t>
            </a:r>
            <a:r>
              <a:rPr lang="fr-FR" altLang="en-US" sz="3600" baseline="30000" dirty="0" err="1"/>
              <a:t>assigned</a:t>
            </a:r>
            <a:r>
              <a:rPr lang="fr-FR" altLang="en-US" sz="3600" baseline="30000" dirty="0"/>
              <a:t> </a:t>
            </a:r>
            <a:r>
              <a:rPr lang="fr-FR" altLang="en-US" sz="3600" baseline="30000" dirty="0" err="1"/>
              <a:t>sequence</a:t>
            </a:r>
            <a:r>
              <a:rPr lang="fr-FR" altLang="en-US" sz="3600" baseline="30000" dirty="0"/>
              <a:t> </a:t>
            </a:r>
            <a:r>
              <a:rPr lang="fr-FR" altLang="en-US" sz="3600" baseline="30000" dirty="0" err="1"/>
              <a:t>number</a:t>
            </a:r>
            <a:r>
              <a:rPr lang="fr-FR" altLang="en-US" sz="3600" baseline="30000" dirty="0"/>
              <a:t> 0, the second segment </a:t>
            </a:r>
            <a:r>
              <a:rPr lang="fr-FR" altLang="en-US" sz="3600" baseline="30000" dirty="0" err="1"/>
              <a:t>gets</a:t>
            </a:r>
            <a:r>
              <a:rPr lang="fr-FR" altLang="en-US" sz="3600" baseline="30000" dirty="0"/>
              <a:t> </a:t>
            </a:r>
            <a:r>
              <a:rPr lang="fr-FR" altLang="en-US" sz="3600" baseline="30000" dirty="0" err="1"/>
              <a:t>assigned</a:t>
            </a:r>
            <a:r>
              <a:rPr lang="fr-FR" altLang="en-US" sz="3600" baseline="30000" dirty="0"/>
              <a:t> </a:t>
            </a:r>
            <a:r>
              <a:rPr lang="fr-FR" altLang="en-US" sz="3600" baseline="30000" dirty="0" err="1"/>
              <a:t>sequence</a:t>
            </a:r>
            <a:r>
              <a:rPr lang="fr-FR" altLang="en-US" sz="3600" baseline="30000" dirty="0"/>
              <a:t> </a:t>
            </a:r>
            <a:r>
              <a:rPr lang="fr-FR" altLang="en-US" sz="3600" baseline="30000" dirty="0" err="1"/>
              <a:t>number</a:t>
            </a:r>
            <a:r>
              <a:rPr lang="fr-FR" altLang="en-US" sz="3600" baseline="30000" dirty="0"/>
              <a:t> 1,000, the </a:t>
            </a:r>
            <a:r>
              <a:rPr lang="fr-FR" altLang="en-US" sz="3600" baseline="30000" dirty="0" err="1"/>
              <a:t>third</a:t>
            </a:r>
            <a:r>
              <a:rPr lang="fr-FR" altLang="en-US" sz="3600" baseline="30000" dirty="0"/>
              <a:t> segment </a:t>
            </a:r>
            <a:r>
              <a:rPr lang="fr-FR" altLang="en-US" sz="3600" baseline="30000" dirty="0" err="1"/>
              <a:t>gets</a:t>
            </a:r>
            <a:r>
              <a:rPr lang="fr-FR" altLang="en-US" sz="3600" baseline="30000" dirty="0"/>
              <a:t> </a:t>
            </a:r>
            <a:r>
              <a:rPr lang="fr-FR" altLang="en-US" sz="3600" baseline="30000" dirty="0" err="1"/>
              <a:t>assigned</a:t>
            </a:r>
            <a:r>
              <a:rPr lang="fr-FR" altLang="en-US" sz="3600" baseline="30000" dirty="0"/>
              <a:t> </a:t>
            </a:r>
            <a:r>
              <a:rPr lang="fr-FR" altLang="en-US" sz="3600" baseline="30000" dirty="0" err="1"/>
              <a:t>sequence</a:t>
            </a:r>
            <a:r>
              <a:rPr lang="fr-FR" altLang="en-US" sz="3600" baseline="30000" dirty="0"/>
              <a:t> </a:t>
            </a:r>
            <a:r>
              <a:rPr lang="fr-FR" altLang="en-US" sz="3600" baseline="30000" dirty="0" err="1"/>
              <a:t>number</a:t>
            </a:r>
            <a:r>
              <a:rPr lang="fr-FR" altLang="en-US" sz="3600" baseline="30000" dirty="0"/>
              <a:t> 2,000, and </a:t>
            </a:r>
            <a:r>
              <a:rPr lang="fr-FR" altLang="en-US" sz="3600" baseline="30000" dirty="0" err="1"/>
              <a:t>so</a:t>
            </a:r>
            <a:r>
              <a:rPr lang="fr-FR" altLang="en-US" sz="3600" baseline="30000" dirty="0"/>
              <a:t> on</a:t>
            </a:r>
            <a:endParaRPr lang="en-US" sz="3600" dirty="0"/>
          </a:p>
          <a:p>
            <a:endParaRPr lang="en-US" dirty="0"/>
          </a:p>
          <a:p>
            <a:endParaRPr lang="en-US" dirty="0"/>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06127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FR" dirty="0"/>
              <a:t>TCP </a:t>
            </a:r>
            <a:r>
              <a:rPr lang="fr-FR" dirty="0" err="1"/>
              <a:t>is</a:t>
            </a:r>
            <a:r>
              <a:rPr lang="fr-FR" dirty="0"/>
              <a:t> full-duplex, </a:t>
            </a:r>
            <a:r>
              <a:rPr lang="fr-FR" dirty="0" err="1"/>
              <a:t>so</a:t>
            </a:r>
            <a:r>
              <a:rPr lang="fr-FR" dirty="0"/>
              <a:t> </a:t>
            </a:r>
            <a:r>
              <a:rPr lang="fr-FR" dirty="0" err="1"/>
              <a:t>that</a:t>
            </a:r>
            <a:r>
              <a:rPr lang="fr-FR" dirty="0"/>
              <a:t> Host A </a:t>
            </a:r>
            <a:r>
              <a:rPr lang="fr-FR" dirty="0" err="1"/>
              <a:t>may</a:t>
            </a:r>
            <a:r>
              <a:rPr lang="fr-FR" dirty="0"/>
              <a:t> </a:t>
            </a:r>
            <a:r>
              <a:rPr lang="fr-FR" dirty="0" err="1"/>
              <a:t>be</a:t>
            </a:r>
            <a:r>
              <a:rPr lang="fr-FR" dirty="0"/>
              <a:t> </a:t>
            </a:r>
            <a:r>
              <a:rPr lang="fr-FR" dirty="0" err="1"/>
              <a:t>receiving</a:t>
            </a:r>
            <a:r>
              <a:rPr lang="fr-FR" dirty="0"/>
              <a:t> data </a:t>
            </a:r>
            <a:r>
              <a:rPr lang="fr-FR" dirty="0" err="1"/>
              <a:t>from</a:t>
            </a:r>
            <a:r>
              <a:rPr lang="fr-FR" dirty="0"/>
              <a:t> Host B </a:t>
            </a:r>
            <a:r>
              <a:rPr lang="fr-FR" dirty="0" err="1"/>
              <a:t>while</a:t>
            </a:r>
            <a:r>
              <a:rPr lang="fr-FR" dirty="0"/>
              <a:t> </a:t>
            </a:r>
            <a:r>
              <a:rPr lang="fr-FR" dirty="0" err="1"/>
              <a:t>it</a:t>
            </a:r>
            <a:r>
              <a:rPr lang="fr-FR" dirty="0"/>
              <a:t> </a:t>
            </a:r>
            <a:r>
              <a:rPr lang="fr-FR" dirty="0" err="1"/>
              <a:t>sends</a:t>
            </a:r>
            <a:r>
              <a:rPr lang="fr-FR" dirty="0"/>
              <a:t> data to Host B (as part of the </a:t>
            </a:r>
            <a:r>
              <a:rPr lang="fr-FR" dirty="0" err="1"/>
              <a:t>same</a:t>
            </a:r>
            <a:r>
              <a:rPr lang="fr-FR" dirty="0"/>
              <a:t> TCP </a:t>
            </a:r>
            <a:r>
              <a:rPr lang="fr-FR" dirty="0" err="1"/>
              <a:t>connection</a:t>
            </a:r>
            <a:r>
              <a:rPr lang="fr-FR" dirty="0"/>
              <a:t>). </a:t>
            </a:r>
          </a:p>
          <a:p>
            <a:endParaRPr lang="en-US" dirty="0"/>
          </a:p>
        </p:txBody>
      </p:sp>
      <p:sp>
        <p:nvSpPr>
          <p:cNvPr id="2" name="Title 1"/>
          <p:cNvSpPr>
            <a:spLocks noGrp="1"/>
          </p:cNvSpPr>
          <p:nvPr>
            <p:ph type="title"/>
          </p:nvPr>
        </p:nvSpPr>
        <p:spPr/>
        <p:txBody>
          <a:bodyPr/>
          <a:lstStyle/>
          <a:p>
            <a:r>
              <a:rPr lang="fr-FR" altLang="en-US" dirty="0"/>
              <a:t>Full duplex</a:t>
            </a:r>
            <a:endParaRPr lang="en-US" dirty="0"/>
          </a:p>
        </p:txBody>
      </p:sp>
      <p:sp>
        <p:nvSpPr>
          <p:cNvPr id="5" name="Slide Number Placeholder 4"/>
          <p:cNvSpPr>
            <a:spLocks noGrp="1"/>
          </p:cNvSpPr>
          <p:nvPr>
            <p:ph type="sldNum" sz="quarter" idx="4"/>
          </p:nvPr>
        </p:nvSpPr>
        <p:spPr/>
        <p:txBody>
          <a:bodyPr/>
          <a:lstStyle/>
          <a:p>
            <a:r>
              <a:rPr lang="en-US" smtClean="0"/>
              <a:t>Transport Layer: 3-</a:t>
            </a:r>
            <a:fld id="{C4204591-24BD-A542-B9D5-F8D8A88D2FEE}" type="slidenum">
              <a:rPr lang="en-US" smtClean="0"/>
              <a:pPr/>
              <a:t>14</a:t>
            </a:fld>
            <a:endParaRPr lang="en-US" dirty="0"/>
          </a:p>
        </p:txBody>
      </p:sp>
      <p:sp>
        <p:nvSpPr>
          <p:cNvPr id="16" name="Line 20"/>
          <p:cNvSpPr>
            <a:spLocks noChangeShapeType="1"/>
          </p:cNvSpPr>
          <p:nvPr/>
        </p:nvSpPr>
        <p:spPr bwMode="auto">
          <a:xfrm>
            <a:off x="3359894" y="4343400"/>
            <a:ext cx="4267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graphicFrame>
        <p:nvGraphicFramePr>
          <p:cNvPr id="17" name="Object 22"/>
          <p:cNvGraphicFramePr>
            <a:graphicFrameLocks noChangeAspect="1"/>
          </p:cNvGraphicFramePr>
          <p:nvPr>
            <p:extLst>
              <p:ext uri="{D42A27DB-BD31-4B8C-83A1-F6EECF244321}">
                <p14:modId xmlns:p14="http://schemas.microsoft.com/office/powerpoint/2010/main" val="85762876"/>
              </p:ext>
            </p:extLst>
          </p:nvPr>
        </p:nvGraphicFramePr>
        <p:xfrm>
          <a:off x="2750294" y="3733800"/>
          <a:ext cx="838200" cy="757238"/>
        </p:xfrm>
        <a:graphic>
          <a:graphicData uri="http://schemas.openxmlformats.org/presentationml/2006/ole">
            <mc:AlternateContent xmlns:mc="http://schemas.openxmlformats.org/markup-compatibility/2006">
              <mc:Choice xmlns:v="urn:schemas-microsoft-com:vml" Requires="v">
                <p:oleObj spid="_x0000_s50412" name="Clip" r:id="rId4" imgW="1259840" imgH="1136073" progId="MS_ClipArt_Gallery.2">
                  <p:embed/>
                </p:oleObj>
              </mc:Choice>
              <mc:Fallback>
                <p:oleObj name="Clip" r:id="rId4" imgW="1259840" imgH="1136073" progId="MS_ClipArt_Gallery.2">
                  <p:embed/>
                  <p:pic>
                    <p:nvPicPr>
                      <p:cNvPr id="22533"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0294" y="3733800"/>
                        <a:ext cx="838200"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 name="Object 23"/>
          <p:cNvGraphicFramePr>
            <a:graphicFrameLocks noChangeAspect="1"/>
          </p:cNvGraphicFramePr>
          <p:nvPr>
            <p:extLst>
              <p:ext uri="{D42A27DB-BD31-4B8C-83A1-F6EECF244321}">
                <p14:modId xmlns:p14="http://schemas.microsoft.com/office/powerpoint/2010/main" val="2140566342"/>
              </p:ext>
            </p:extLst>
          </p:nvPr>
        </p:nvGraphicFramePr>
        <p:xfrm>
          <a:off x="7627094" y="3733800"/>
          <a:ext cx="838200" cy="757238"/>
        </p:xfrm>
        <a:graphic>
          <a:graphicData uri="http://schemas.openxmlformats.org/presentationml/2006/ole">
            <mc:AlternateContent xmlns:mc="http://schemas.openxmlformats.org/markup-compatibility/2006">
              <mc:Choice xmlns:v="urn:schemas-microsoft-com:vml" Requires="v">
                <p:oleObj spid="_x0000_s50413" name="Clip" r:id="rId6" imgW="1259840" imgH="1136073" progId="MS_ClipArt_Gallery.2">
                  <p:embed/>
                </p:oleObj>
              </mc:Choice>
              <mc:Fallback>
                <p:oleObj name="Clip" r:id="rId6" imgW="1259840" imgH="1136073" progId="MS_ClipArt_Gallery.2">
                  <p:embed/>
                  <p:pic>
                    <p:nvPicPr>
                      <p:cNvPr id="22534"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7094" y="3733800"/>
                        <a:ext cx="838200"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9" name="Rectangle 24"/>
          <p:cNvSpPr>
            <a:spLocks noChangeArrowheads="1"/>
          </p:cNvSpPr>
          <p:nvPr/>
        </p:nvSpPr>
        <p:spPr bwMode="auto">
          <a:xfrm>
            <a:off x="3664694" y="3657600"/>
            <a:ext cx="1219200" cy="381000"/>
          </a:xfrm>
          <a:prstGeom prst="rect">
            <a:avLst/>
          </a:prstGeom>
          <a:solidFill>
            <a:srgbClr val="99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800" dirty="0"/>
              <a:t>Data for B</a:t>
            </a:r>
            <a:endParaRPr lang="en-US" altLang="en-US" sz="2800" dirty="0">
              <a:latin typeface="Times New Roman" panose="02020603050405020304" pitchFamily="18" charset="0"/>
            </a:endParaRPr>
          </a:p>
        </p:txBody>
      </p:sp>
      <p:sp>
        <p:nvSpPr>
          <p:cNvPr id="20" name="Text Box 26"/>
          <p:cNvSpPr txBox="1">
            <a:spLocks noChangeArrowheads="1"/>
          </p:cNvSpPr>
          <p:nvPr/>
        </p:nvSpPr>
        <p:spPr bwMode="auto">
          <a:xfrm>
            <a:off x="2826494" y="4572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spcBef>
                <a:spcPct val="20000"/>
              </a:spcBef>
              <a:buChar char="•"/>
              <a:tabLst>
                <a:tab pos="1995488" algn="l"/>
                <a:tab pos="4113213" algn="l"/>
                <a:tab pos="4799013" algn="l"/>
                <a:tab pos="8634413" algn="r"/>
              </a:tabLst>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tabLst>
                <a:tab pos="1995488" algn="l"/>
                <a:tab pos="4113213" algn="l"/>
                <a:tab pos="4799013" algn="l"/>
                <a:tab pos="8634413" algn="r"/>
              </a:tabLst>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tabLst>
                <a:tab pos="1995488" algn="l"/>
                <a:tab pos="4113213" algn="l"/>
                <a:tab pos="4799013" algn="l"/>
                <a:tab pos="8634413" algn="r"/>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tabLst>
                <a:tab pos="1995488" algn="l"/>
                <a:tab pos="4113213" algn="l"/>
                <a:tab pos="4799013" algn="l"/>
                <a:tab pos="8634413" algn="r"/>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tabLst>
                <a:tab pos="1995488" algn="l"/>
                <a:tab pos="4113213" algn="l"/>
                <a:tab pos="4799013" algn="l"/>
                <a:tab pos="8634413" algn="r"/>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tabLst>
                <a:tab pos="1995488" algn="l"/>
                <a:tab pos="4113213" algn="l"/>
                <a:tab pos="4799013" algn="l"/>
                <a:tab pos="8634413" algn="r"/>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tabLst>
                <a:tab pos="1995488" algn="l"/>
                <a:tab pos="4113213" algn="l"/>
                <a:tab pos="4799013" algn="l"/>
                <a:tab pos="8634413" algn="r"/>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tabLst>
                <a:tab pos="1995488" algn="l"/>
                <a:tab pos="4113213" algn="l"/>
                <a:tab pos="4799013" algn="l"/>
                <a:tab pos="8634413" algn="r"/>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tabLst>
                <a:tab pos="1995488" algn="l"/>
                <a:tab pos="4113213" algn="l"/>
                <a:tab pos="4799013" algn="l"/>
                <a:tab pos="8634413" algn="r"/>
              </a:tabLst>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FontTx/>
              <a:buNone/>
            </a:pPr>
            <a:r>
              <a:rPr lang="en-US" altLang="en-US" sz="2400" dirty="0">
                <a:solidFill>
                  <a:srgbClr val="000000"/>
                </a:solidFill>
              </a:rPr>
              <a:t>A</a:t>
            </a:r>
          </a:p>
        </p:txBody>
      </p:sp>
      <p:sp>
        <p:nvSpPr>
          <p:cNvPr id="21" name="Text Box 27"/>
          <p:cNvSpPr txBox="1">
            <a:spLocks noChangeArrowheads="1"/>
          </p:cNvSpPr>
          <p:nvPr/>
        </p:nvSpPr>
        <p:spPr bwMode="auto">
          <a:xfrm>
            <a:off x="7779494" y="4495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spAutoFit/>
          </a:bodyPr>
          <a:lstStyle>
            <a:lvl1pPr>
              <a:spcBef>
                <a:spcPct val="20000"/>
              </a:spcBef>
              <a:buChar char="•"/>
              <a:tabLst>
                <a:tab pos="1995488" algn="l"/>
                <a:tab pos="4113213" algn="l"/>
                <a:tab pos="4799013" algn="l"/>
                <a:tab pos="8634413" algn="r"/>
              </a:tabLst>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tabLst>
                <a:tab pos="1995488" algn="l"/>
                <a:tab pos="4113213" algn="l"/>
                <a:tab pos="4799013" algn="l"/>
                <a:tab pos="8634413" algn="r"/>
              </a:tabLst>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tabLst>
                <a:tab pos="1995488" algn="l"/>
                <a:tab pos="4113213" algn="l"/>
                <a:tab pos="4799013" algn="l"/>
                <a:tab pos="8634413" algn="r"/>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tabLst>
                <a:tab pos="1995488" algn="l"/>
                <a:tab pos="4113213" algn="l"/>
                <a:tab pos="4799013" algn="l"/>
                <a:tab pos="8634413" algn="r"/>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tabLst>
                <a:tab pos="1995488" algn="l"/>
                <a:tab pos="4113213" algn="l"/>
                <a:tab pos="4799013" algn="l"/>
                <a:tab pos="8634413" algn="r"/>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tabLst>
                <a:tab pos="1995488" algn="l"/>
                <a:tab pos="4113213" algn="l"/>
                <a:tab pos="4799013" algn="l"/>
                <a:tab pos="8634413" algn="r"/>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tabLst>
                <a:tab pos="1995488" algn="l"/>
                <a:tab pos="4113213" algn="l"/>
                <a:tab pos="4799013" algn="l"/>
                <a:tab pos="8634413" algn="r"/>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tabLst>
                <a:tab pos="1995488" algn="l"/>
                <a:tab pos="4113213" algn="l"/>
                <a:tab pos="4799013" algn="l"/>
                <a:tab pos="8634413" algn="r"/>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tabLst>
                <a:tab pos="1995488" algn="l"/>
                <a:tab pos="4113213" algn="l"/>
                <a:tab pos="4799013" algn="l"/>
                <a:tab pos="8634413" algn="r"/>
              </a:tabLst>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FontTx/>
              <a:buNone/>
            </a:pPr>
            <a:r>
              <a:rPr lang="en-US" altLang="en-US" sz="2400">
                <a:solidFill>
                  <a:srgbClr val="000000"/>
                </a:solidFill>
              </a:rPr>
              <a:t>B</a:t>
            </a:r>
          </a:p>
        </p:txBody>
      </p:sp>
      <p:grpSp>
        <p:nvGrpSpPr>
          <p:cNvPr id="22" name="Group 33"/>
          <p:cNvGrpSpPr>
            <a:grpSpLocks/>
          </p:cNvGrpSpPr>
          <p:nvPr/>
        </p:nvGrpSpPr>
        <p:grpSpPr bwMode="auto">
          <a:xfrm>
            <a:off x="5493494" y="4495800"/>
            <a:ext cx="1905000" cy="381000"/>
            <a:chOff x="2448" y="3744"/>
            <a:chExt cx="1200" cy="240"/>
          </a:xfrm>
        </p:grpSpPr>
        <p:sp>
          <p:nvSpPr>
            <p:cNvPr id="23" name="Rectangle 28"/>
            <p:cNvSpPr>
              <a:spLocks noChangeArrowheads="1"/>
            </p:cNvSpPr>
            <p:nvPr/>
          </p:nvSpPr>
          <p:spPr bwMode="auto">
            <a:xfrm>
              <a:off x="2448" y="3744"/>
              <a:ext cx="768" cy="240"/>
            </a:xfrm>
            <a:prstGeom prst="rect">
              <a:avLst/>
            </a:prstGeom>
            <a:solidFill>
              <a:srgbClr val="99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800" dirty="0"/>
                <a:t>Data for A</a:t>
              </a:r>
            </a:p>
          </p:txBody>
        </p:sp>
        <p:sp>
          <p:nvSpPr>
            <p:cNvPr id="24" name="Rectangle 31"/>
            <p:cNvSpPr>
              <a:spLocks noChangeArrowheads="1"/>
            </p:cNvSpPr>
            <p:nvPr/>
          </p:nvSpPr>
          <p:spPr bwMode="auto">
            <a:xfrm>
              <a:off x="3216" y="3744"/>
              <a:ext cx="432" cy="240"/>
            </a:xfrm>
            <a:prstGeom prst="rect">
              <a:avLst/>
            </a:prstGeom>
            <a:solidFill>
              <a:srgbClr val="66FF33"/>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800"/>
                <a:t>ACK</a:t>
              </a:r>
            </a:p>
          </p:txBody>
        </p:sp>
      </p:grpSp>
      <p:sp>
        <p:nvSpPr>
          <p:cNvPr id="25" name="Rectangle 32"/>
          <p:cNvSpPr>
            <a:spLocks noChangeArrowheads="1"/>
          </p:cNvSpPr>
          <p:nvPr/>
        </p:nvSpPr>
        <p:spPr bwMode="auto">
          <a:xfrm>
            <a:off x="3664694" y="5181600"/>
            <a:ext cx="685800" cy="381000"/>
          </a:xfrm>
          <a:prstGeom prst="rect">
            <a:avLst/>
          </a:prstGeom>
          <a:solidFill>
            <a:srgbClr val="66FF33"/>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800" dirty="0"/>
              <a:t>ACK</a:t>
            </a:r>
          </a:p>
        </p:txBody>
      </p:sp>
    </p:spTree>
    <p:extLst>
      <p:ext uri="{BB962C8B-B14F-4D97-AF65-F5344CB8AC3E}">
        <p14:creationId xmlns:p14="http://schemas.microsoft.com/office/powerpoint/2010/main" val="62678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1" nodeType="clickEffect">
                                  <p:stCondLst>
                                    <p:cond delay="0"/>
                                  </p:stCondLst>
                                  <p:childTnLst>
                                    <p:animMotion origin="layout" path="M -8.33333E-7 -1.11111E-6 L 0.35 -1.11111E-6 " pathEditMode="relative" rAng="0" ptsTypes="AA">
                                      <p:cBhvr>
                                        <p:cTn id="10" dur="2000" fill="hold"/>
                                        <p:tgtEl>
                                          <p:spTgt spid="19"/>
                                        </p:tgtEl>
                                        <p:attrNameLst>
                                          <p:attrName>ppt_x</p:attrName>
                                          <p:attrName>ppt_y</p:attrName>
                                        </p:attrNameLst>
                                      </p:cBhvr>
                                      <p:rCtr x="17500" y="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nodeType="clickEffect">
                                  <p:stCondLst>
                                    <p:cond delay="0"/>
                                  </p:stCondLst>
                                  <p:childTnLst>
                                    <p:animMotion origin="layout" path="M 4.16667E-6 -3.33333E-6 L -0.30417 -3.33333E-6 " pathEditMode="relative" rAng="0" ptsTypes="AA">
                                      <p:cBhvr>
                                        <p:cTn id="18" dur="2000" fill="hold"/>
                                        <p:tgtEl>
                                          <p:spTgt spid="22"/>
                                        </p:tgtEl>
                                        <p:attrNameLst>
                                          <p:attrName>ppt_x</p:attrName>
                                          <p:attrName>ppt_y</p:attrName>
                                        </p:attrNameLst>
                                      </p:cBhvr>
                                      <p:rCtr x="-15208" y="0"/>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grpId="1" nodeType="clickEffect">
                                  <p:stCondLst>
                                    <p:cond delay="0"/>
                                  </p:stCondLst>
                                  <p:childTnLst>
                                    <p:animMotion origin="layout" path="M 4.16667E-6 -3.33333E-6 L 0.3875 -3.33333E-6 " pathEditMode="relative" rAng="0" ptsTypes="AA">
                                      <p:cBhvr>
                                        <p:cTn id="26" dur="2000" fill="hold"/>
                                        <p:tgtEl>
                                          <p:spTgt spid="25"/>
                                        </p:tgtEl>
                                        <p:attrNameLst>
                                          <p:attrName>ppt_x</p:attrName>
                                          <p:attrName>ppt_y</p:attrName>
                                        </p:attrNameLst>
                                      </p:cBhvr>
                                      <p:rCtr x="1937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5" grpId="0" animBg="1"/>
      <p:bldP spid="25"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fr-FR" altLang="en-US" dirty="0"/>
              <a:t>Host </a:t>
            </a:r>
            <a:r>
              <a:rPr lang="fr-FR" altLang="en-US" dirty="0">
                <a:solidFill>
                  <a:srgbClr val="FF0000"/>
                </a:solidFill>
              </a:rPr>
              <a:t>A</a:t>
            </a:r>
            <a:r>
              <a:rPr lang="fr-FR" altLang="en-US" dirty="0"/>
              <a:t> has </a:t>
            </a:r>
            <a:r>
              <a:rPr lang="fr-FR" altLang="en-US" dirty="0" err="1"/>
              <a:t>received</a:t>
            </a:r>
            <a:r>
              <a:rPr lang="fr-FR" altLang="en-US" dirty="0"/>
              <a:t> all bytes </a:t>
            </a:r>
            <a:r>
              <a:rPr lang="fr-FR" altLang="en-US" dirty="0" err="1"/>
              <a:t>numbered</a:t>
            </a:r>
            <a:r>
              <a:rPr lang="fr-FR" altLang="en-US" dirty="0"/>
              <a:t> 0 </a:t>
            </a:r>
            <a:r>
              <a:rPr lang="fr-FR" altLang="en-US" dirty="0" err="1"/>
              <a:t>through</a:t>
            </a:r>
            <a:r>
              <a:rPr lang="fr-FR" altLang="en-US" dirty="0"/>
              <a:t> 535 </a:t>
            </a:r>
            <a:r>
              <a:rPr lang="fr-FR" altLang="en-US" dirty="0" err="1"/>
              <a:t>from</a:t>
            </a:r>
            <a:r>
              <a:rPr lang="fr-FR" altLang="en-US" dirty="0"/>
              <a:t> </a:t>
            </a:r>
            <a:r>
              <a:rPr lang="fr-FR" altLang="en-US" dirty="0" smtClean="0">
                <a:solidFill>
                  <a:srgbClr val="FF0000"/>
                </a:solidFill>
              </a:rPr>
              <a:t>B</a:t>
            </a:r>
            <a:endParaRPr lang="fr-FR" altLang="en-US" dirty="0"/>
          </a:p>
          <a:p>
            <a:pPr>
              <a:defRPr/>
            </a:pPr>
            <a:r>
              <a:rPr lang="fr-FR" altLang="en-US" dirty="0"/>
              <a:t>Host </a:t>
            </a:r>
            <a:r>
              <a:rPr lang="fr-FR" altLang="en-US" dirty="0">
                <a:solidFill>
                  <a:srgbClr val="FF0000"/>
                </a:solidFill>
              </a:rPr>
              <a:t>A</a:t>
            </a:r>
            <a:r>
              <a:rPr lang="fr-FR" altLang="en-US" dirty="0"/>
              <a:t> has </a:t>
            </a:r>
            <a:r>
              <a:rPr lang="fr-FR" altLang="en-US" dirty="0" err="1"/>
              <a:t>also</a:t>
            </a:r>
            <a:r>
              <a:rPr lang="fr-FR" altLang="en-US" dirty="0"/>
              <a:t> </a:t>
            </a:r>
            <a:r>
              <a:rPr lang="fr-FR" altLang="en-US" dirty="0" err="1"/>
              <a:t>received</a:t>
            </a:r>
            <a:r>
              <a:rPr lang="fr-FR" altLang="en-US" dirty="0"/>
              <a:t> </a:t>
            </a:r>
            <a:r>
              <a:rPr lang="fr-FR" altLang="en-US" dirty="0" err="1"/>
              <a:t>another</a:t>
            </a:r>
            <a:r>
              <a:rPr lang="fr-FR" altLang="en-US" dirty="0"/>
              <a:t> segment </a:t>
            </a:r>
            <a:r>
              <a:rPr lang="fr-FR" altLang="en-US" dirty="0" err="1"/>
              <a:t>containing</a:t>
            </a:r>
            <a:r>
              <a:rPr lang="fr-FR" altLang="en-US" dirty="0"/>
              <a:t> bytes 900 </a:t>
            </a:r>
            <a:r>
              <a:rPr lang="fr-FR" altLang="en-US" dirty="0" err="1"/>
              <a:t>through</a:t>
            </a:r>
            <a:r>
              <a:rPr lang="fr-FR" altLang="en-US" dirty="0"/>
              <a:t> 1,000 </a:t>
            </a:r>
          </a:p>
          <a:p>
            <a:pPr lvl="1">
              <a:defRPr/>
            </a:pPr>
            <a:r>
              <a:rPr lang="fr-FR" altLang="en-US" sz="2800" dirty="0"/>
              <a:t>For </a:t>
            </a:r>
            <a:r>
              <a:rPr lang="fr-FR" altLang="en-US" sz="2800" dirty="0" err="1"/>
              <a:t>some</a:t>
            </a:r>
            <a:r>
              <a:rPr lang="fr-FR" altLang="en-US" sz="2800" dirty="0"/>
              <a:t> </a:t>
            </a:r>
            <a:r>
              <a:rPr lang="fr-FR" altLang="en-US" sz="2800" dirty="0" err="1"/>
              <a:t>reason</a:t>
            </a:r>
            <a:r>
              <a:rPr lang="fr-FR" altLang="en-US" sz="2800" dirty="0"/>
              <a:t> Host </a:t>
            </a:r>
            <a:r>
              <a:rPr lang="fr-FR" altLang="en-US" sz="2800" dirty="0">
                <a:solidFill>
                  <a:srgbClr val="FF0000"/>
                </a:solidFill>
              </a:rPr>
              <a:t>A</a:t>
            </a:r>
            <a:r>
              <a:rPr lang="fr-FR" altLang="en-US" sz="2800" dirty="0"/>
              <a:t> has not </a:t>
            </a:r>
            <a:r>
              <a:rPr lang="fr-FR" altLang="en-US" sz="2800" dirty="0" err="1"/>
              <a:t>yet</a:t>
            </a:r>
            <a:r>
              <a:rPr lang="fr-FR" altLang="en-US" sz="2800" dirty="0"/>
              <a:t> </a:t>
            </a:r>
            <a:r>
              <a:rPr lang="fr-FR" altLang="en-US" sz="2800" dirty="0" err="1"/>
              <a:t>received</a:t>
            </a:r>
            <a:r>
              <a:rPr lang="fr-FR" altLang="en-US" sz="2800" dirty="0"/>
              <a:t> bytes 536 </a:t>
            </a:r>
            <a:r>
              <a:rPr lang="fr-FR" altLang="en-US" sz="2800" dirty="0" err="1"/>
              <a:t>through</a:t>
            </a:r>
            <a:r>
              <a:rPr lang="fr-FR" altLang="en-US" sz="2800" dirty="0"/>
              <a:t> </a:t>
            </a:r>
            <a:r>
              <a:rPr lang="fr-FR" altLang="en-US" sz="2800" dirty="0" smtClean="0"/>
              <a:t>899</a:t>
            </a:r>
            <a:endParaRPr lang="fr-FR" altLang="en-US" sz="2800" dirty="0"/>
          </a:p>
          <a:p>
            <a:pPr lvl="1">
              <a:defRPr/>
            </a:pPr>
            <a:r>
              <a:rPr lang="fr-FR" altLang="en-US" sz="2800" dirty="0" err="1" smtClean="0"/>
              <a:t>What</a:t>
            </a:r>
            <a:r>
              <a:rPr lang="fr-FR" altLang="en-US" sz="2800" dirty="0" smtClean="0"/>
              <a:t> </a:t>
            </a:r>
            <a:r>
              <a:rPr lang="fr-FR" altLang="en-US" sz="2800" dirty="0" err="1"/>
              <a:t>does</a:t>
            </a:r>
            <a:r>
              <a:rPr lang="fr-FR" altLang="en-US" sz="2800" dirty="0"/>
              <a:t> Host </a:t>
            </a:r>
            <a:r>
              <a:rPr lang="fr-FR" altLang="en-US" sz="2800" dirty="0">
                <a:solidFill>
                  <a:srgbClr val="FF0000"/>
                </a:solidFill>
              </a:rPr>
              <a:t>A</a:t>
            </a:r>
            <a:r>
              <a:rPr lang="fr-FR" altLang="en-US" sz="2800" dirty="0"/>
              <a:t> put in the </a:t>
            </a:r>
            <a:r>
              <a:rPr lang="fr-FR" altLang="en-US" sz="2800" dirty="0" err="1"/>
              <a:t>acknowledgment</a:t>
            </a:r>
            <a:r>
              <a:rPr lang="fr-FR" altLang="en-US" sz="2800" dirty="0"/>
              <a:t> </a:t>
            </a:r>
            <a:r>
              <a:rPr lang="fr-FR" altLang="en-US" sz="2800" dirty="0" err="1"/>
              <a:t>number</a:t>
            </a:r>
            <a:r>
              <a:rPr lang="fr-FR" altLang="en-US" sz="2800" dirty="0"/>
              <a:t> </a:t>
            </a:r>
            <a:r>
              <a:rPr lang="fr-FR" altLang="en-US" sz="2800" dirty="0" err="1"/>
              <a:t>field</a:t>
            </a:r>
            <a:r>
              <a:rPr lang="fr-FR" altLang="en-US" sz="2800" dirty="0"/>
              <a:t> of the </a:t>
            </a:r>
            <a:r>
              <a:rPr lang="fr-FR" altLang="en-US" sz="2800" dirty="0" err="1"/>
              <a:t>next</a:t>
            </a:r>
            <a:r>
              <a:rPr lang="fr-FR" altLang="en-US" sz="2800" dirty="0"/>
              <a:t> segment </a:t>
            </a:r>
            <a:r>
              <a:rPr lang="fr-FR" altLang="en-US" sz="2800" dirty="0" err="1"/>
              <a:t>it</a:t>
            </a:r>
            <a:r>
              <a:rPr lang="fr-FR" altLang="en-US" sz="2800" dirty="0"/>
              <a:t> </a:t>
            </a:r>
            <a:r>
              <a:rPr lang="fr-FR" altLang="en-US" sz="2800" dirty="0" err="1"/>
              <a:t>sends</a:t>
            </a:r>
            <a:r>
              <a:rPr lang="fr-FR" altLang="en-US" sz="2800" dirty="0"/>
              <a:t> to </a:t>
            </a:r>
            <a:r>
              <a:rPr lang="fr-FR" altLang="en-US" sz="2800" dirty="0">
                <a:solidFill>
                  <a:srgbClr val="FF0000"/>
                </a:solidFill>
              </a:rPr>
              <a:t>B</a:t>
            </a:r>
            <a:r>
              <a:rPr lang="fr-FR" altLang="en-US" sz="2800" dirty="0" smtClean="0"/>
              <a:t>?</a:t>
            </a:r>
          </a:p>
          <a:p>
            <a:pPr>
              <a:defRPr/>
            </a:pPr>
            <a:r>
              <a:rPr lang="en-US" altLang="en-US" dirty="0" smtClean="0">
                <a:solidFill>
                  <a:srgbClr val="FF3300"/>
                </a:solidFill>
              </a:rPr>
              <a:t>A’s </a:t>
            </a:r>
            <a:r>
              <a:rPr lang="en-US" altLang="en-US" dirty="0">
                <a:solidFill>
                  <a:srgbClr val="FF3300"/>
                </a:solidFill>
              </a:rPr>
              <a:t>next segment to B will contain 536 in the acknowledgment</a:t>
            </a:r>
          </a:p>
          <a:p>
            <a:pPr>
              <a:spcBef>
                <a:spcPct val="0"/>
              </a:spcBef>
              <a:buFontTx/>
              <a:buNone/>
            </a:pPr>
            <a:r>
              <a:rPr lang="en-US" altLang="en-US" dirty="0">
                <a:solidFill>
                  <a:srgbClr val="FF3300"/>
                </a:solidFill>
              </a:rPr>
              <a:t>number field</a:t>
            </a:r>
          </a:p>
          <a:p>
            <a:endParaRPr lang="en-US" dirty="0"/>
          </a:p>
        </p:txBody>
      </p:sp>
      <p:sp>
        <p:nvSpPr>
          <p:cNvPr id="3" name="Title 2"/>
          <p:cNvSpPr>
            <a:spLocks noGrp="1"/>
          </p:cNvSpPr>
          <p:nvPr>
            <p:ph type="title"/>
          </p:nvPr>
        </p:nvSpPr>
        <p:spPr/>
        <p:txBody>
          <a:bodyPr/>
          <a:lstStyle/>
          <a:p>
            <a:r>
              <a:rPr lang="fr-FR" altLang="en-US" dirty="0" err="1"/>
              <a:t>Acknowledgment</a:t>
            </a:r>
            <a:r>
              <a:rPr lang="fr-FR" altLang="en-US" dirty="0"/>
              <a:t> </a:t>
            </a:r>
            <a:r>
              <a:rPr lang="fr-FR" altLang="en-US" dirty="0" err="1" smtClean="0"/>
              <a:t>numbers</a:t>
            </a:r>
            <a:r>
              <a:rPr lang="fr-FR" altLang="en-US" dirty="0" smtClean="0"/>
              <a:t> (</a:t>
            </a:r>
            <a:r>
              <a:rPr lang="fr-FR" altLang="en-US" dirty="0" err="1" smtClean="0"/>
              <a:t>Example</a:t>
            </a:r>
            <a:r>
              <a:rPr lang="fr-FR" altLang="en-US" dirty="0" smtClean="0"/>
              <a:t>)</a:t>
            </a:r>
            <a:endParaRPr lang="en-US" dirty="0"/>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472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719097"/>
            <a:ext cx="10515600" cy="4351338"/>
          </a:xfrm>
        </p:spPr>
        <p:txBody>
          <a:bodyPr>
            <a:normAutofit fontScale="85000" lnSpcReduction="20000"/>
          </a:bodyPr>
          <a:lstStyle/>
          <a:p>
            <a:pPr>
              <a:defRPr/>
            </a:pPr>
            <a:r>
              <a:rPr lang="fr-FR" sz="3000" dirty="0">
                <a:solidFill>
                  <a:srgbClr val="FF0000"/>
                </a:solidFill>
              </a:rPr>
              <a:t>A</a:t>
            </a:r>
            <a:r>
              <a:rPr lang="fr-FR" sz="3000" dirty="0"/>
              <a:t> </a:t>
            </a:r>
            <a:r>
              <a:rPr lang="fr-FR" sz="3000" dirty="0" err="1"/>
              <a:t>sends</a:t>
            </a:r>
            <a:r>
              <a:rPr lang="fr-FR" sz="3000" dirty="0"/>
              <a:t> a segment to </a:t>
            </a:r>
            <a:r>
              <a:rPr lang="fr-FR" sz="3000" dirty="0">
                <a:solidFill>
                  <a:srgbClr val="FF0000"/>
                </a:solidFill>
              </a:rPr>
              <a:t>B</a:t>
            </a:r>
            <a:r>
              <a:rPr lang="fr-FR" sz="3000" dirty="0"/>
              <a:t>, </a:t>
            </a:r>
            <a:r>
              <a:rPr lang="fr-FR" sz="3000" dirty="0" err="1"/>
              <a:t>what</a:t>
            </a:r>
            <a:r>
              <a:rPr lang="fr-FR" sz="3000" dirty="0"/>
              <a:t> </a:t>
            </a:r>
            <a:r>
              <a:rPr lang="fr-FR" sz="3000" dirty="0" err="1"/>
              <a:t>would</a:t>
            </a:r>
            <a:r>
              <a:rPr lang="fr-FR" sz="3000" dirty="0"/>
              <a:t> </a:t>
            </a:r>
            <a:r>
              <a:rPr lang="fr-FR" sz="3000" dirty="0">
                <a:solidFill>
                  <a:srgbClr val="FF0000"/>
                </a:solidFill>
              </a:rPr>
              <a:t>B</a:t>
            </a:r>
            <a:r>
              <a:rPr lang="fr-FR" sz="3000" dirty="0"/>
              <a:t> put in the </a:t>
            </a:r>
            <a:r>
              <a:rPr lang="fr-FR" sz="3000" dirty="0" err="1"/>
              <a:t>Ack</a:t>
            </a:r>
            <a:r>
              <a:rPr lang="fr-FR" sz="3000" dirty="0"/>
              <a:t> </a:t>
            </a:r>
            <a:r>
              <a:rPr lang="fr-FR" sz="3000" dirty="0" err="1"/>
              <a:t>sequence</a:t>
            </a:r>
            <a:r>
              <a:rPr lang="fr-FR" sz="3000" dirty="0"/>
              <a:t> </a:t>
            </a:r>
            <a:r>
              <a:rPr lang="fr-FR" sz="3000" dirty="0" err="1"/>
              <a:t>number</a:t>
            </a:r>
            <a:r>
              <a:rPr lang="fr-FR" sz="3000" dirty="0"/>
              <a:t> in the </a:t>
            </a:r>
            <a:r>
              <a:rPr lang="fr-FR" sz="3000" dirty="0" err="1"/>
              <a:t>next</a:t>
            </a:r>
            <a:r>
              <a:rPr lang="fr-FR" sz="3000" dirty="0"/>
              <a:t> segment </a:t>
            </a:r>
            <a:r>
              <a:rPr lang="fr-FR" sz="3000" dirty="0" err="1"/>
              <a:t>it</a:t>
            </a:r>
            <a:r>
              <a:rPr lang="fr-FR" sz="3000" dirty="0"/>
              <a:t> </a:t>
            </a:r>
            <a:r>
              <a:rPr lang="fr-FR" sz="3000" dirty="0" err="1"/>
              <a:t>sends</a:t>
            </a:r>
            <a:r>
              <a:rPr lang="fr-FR" sz="3000" dirty="0"/>
              <a:t> to </a:t>
            </a:r>
            <a:r>
              <a:rPr lang="fr-FR" sz="3000" dirty="0">
                <a:solidFill>
                  <a:srgbClr val="FF0000"/>
                </a:solidFill>
              </a:rPr>
              <a:t>A</a:t>
            </a:r>
            <a:r>
              <a:rPr lang="fr-FR" sz="3000" dirty="0"/>
              <a:t>? </a:t>
            </a:r>
          </a:p>
          <a:p>
            <a:pPr lvl="1">
              <a:defRPr/>
            </a:pPr>
            <a:r>
              <a:rPr lang="fr-FR" sz="3000" i="1" dirty="0" err="1"/>
              <a:t>next</a:t>
            </a:r>
            <a:r>
              <a:rPr lang="fr-FR" sz="3000" i="1" dirty="0"/>
              <a:t> byte Host </a:t>
            </a:r>
            <a:r>
              <a:rPr lang="fr-FR" sz="3000" i="1" dirty="0">
                <a:solidFill>
                  <a:srgbClr val="FF0000"/>
                </a:solidFill>
              </a:rPr>
              <a:t>B </a:t>
            </a:r>
            <a:r>
              <a:rPr lang="fr-FR" sz="3000" i="1" dirty="0" err="1"/>
              <a:t>is</a:t>
            </a:r>
            <a:r>
              <a:rPr lang="fr-FR" sz="3000" i="1" dirty="0"/>
              <a:t> </a:t>
            </a:r>
            <a:r>
              <a:rPr lang="fr-FR" sz="3000" i="1" dirty="0" err="1"/>
              <a:t>expecting</a:t>
            </a:r>
            <a:r>
              <a:rPr lang="fr-FR" sz="3000" i="1" dirty="0"/>
              <a:t> </a:t>
            </a:r>
            <a:r>
              <a:rPr lang="fr-FR" sz="3000" i="1" dirty="0" err="1"/>
              <a:t>from</a:t>
            </a:r>
            <a:r>
              <a:rPr lang="fr-FR" sz="3000" i="1" dirty="0"/>
              <a:t> Host </a:t>
            </a:r>
            <a:r>
              <a:rPr lang="fr-FR" sz="3000" i="1" dirty="0" smtClean="0">
                <a:solidFill>
                  <a:srgbClr val="FF0000"/>
                </a:solidFill>
              </a:rPr>
              <a:t>A</a:t>
            </a:r>
            <a:r>
              <a:rPr lang="fr-FR" sz="3000" i="1" dirty="0" smtClean="0"/>
              <a:t> </a:t>
            </a:r>
            <a:endParaRPr lang="fr-FR" sz="3000" i="1" dirty="0"/>
          </a:p>
          <a:p>
            <a:pPr>
              <a:defRPr/>
            </a:pPr>
            <a:r>
              <a:rPr lang="fr-FR" sz="3000" dirty="0" smtClean="0">
                <a:solidFill>
                  <a:srgbClr val="FF0000"/>
                </a:solidFill>
              </a:rPr>
              <a:t>A</a:t>
            </a:r>
            <a:r>
              <a:rPr lang="fr-FR" sz="3000" dirty="0" smtClean="0"/>
              <a:t> </a:t>
            </a:r>
            <a:r>
              <a:rPr lang="fr-FR" sz="3000" dirty="0" err="1"/>
              <a:t>sends</a:t>
            </a:r>
            <a:r>
              <a:rPr lang="fr-FR" sz="3000" dirty="0"/>
              <a:t> a segment to </a:t>
            </a:r>
            <a:r>
              <a:rPr lang="fr-FR" sz="3000" dirty="0">
                <a:solidFill>
                  <a:srgbClr val="FF0000"/>
                </a:solidFill>
              </a:rPr>
              <a:t>B</a:t>
            </a:r>
            <a:r>
              <a:rPr lang="fr-FR" sz="3000" dirty="0"/>
              <a:t>, </a:t>
            </a:r>
            <a:r>
              <a:rPr lang="fr-FR" sz="3000" dirty="0" err="1"/>
              <a:t>what</a:t>
            </a:r>
            <a:r>
              <a:rPr lang="fr-FR" sz="3000" dirty="0"/>
              <a:t> </a:t>
            </a:r>
            <a:r>
              <a:rPr lang="fr-FR" sz="3000" dirty="0" err="1"/>
              <a:t>would</a:t>
            </a:r>
            <a:r>
              <a:rPr lang="fr-FR" sz="3000" dirty="0"/>
              <a:t> </a:t>
            </a:r>
            <a:r>
              <a:rPr lang="fr-FR" sz="3000" dirty="0">
                <a:solidFill>
                  <a:srgbClr val="FF0000"/>
                </a:solidFill>
              </a:rPr>
              <a:t>A</a:t>
            </a:r>
            <a:r>
              <a:rPr lang="fr-FR" sz="3000" dirty="0"/>
              <a:t> put in the </a:t>
            </a:r>
            <a:r>
              <a:rPr lang="fr-FR" sz="3000" dirty="0" err="1"/>
              <a:t>Ack</a:t>
            </a:r>
            <a:r>
              <a:rPr lang="fr-FR" sz="3000" dirty="0"/>
              <a:t> </a:t>
            </a:r>
            <a:r>
              <a:rPr lang="fr-FR" sz="3000" dirty="0" err="1"/>
              <a:t>sequence</a:t>
            </a:r>
            <a:r>
              <a:rPr lang="fr-FR" sz="3000" dirty="0"/>
              <a:t> </a:t>
            </a:r>
            <a:r>
              <a:rPr lang="fr-FR" sz="3000" dirty="0" err="1"/>
              <a:t>number</a:t>
            </a:r>
            <a:r>
              <a:rPr lang="fr-FR" sz="3000" dirty="0"/>
              <a:t> in the </a:t>
            </a:r>
            <a:r>
              <a:rPr lang="fr-FR" sz="3000" dirty="0" err="1"/>
              <a:t>next</a:t>
            </a:r>
            <a:r>
              <a:rPr lang="fr-FR" sz="3000" dirty="0"/>
              <a:t> segment </a:t>
            </a:r>
            <a:r>
              <a:rPr lang="fr-FR" sz="3000" dirty="0" err="1"/>
              <a:t>it</a:t>
            </a:r>
            <a:r>
              <a:rPr lang="fr-FR" sz="3000" dirty="0"/>
              <a:t> </a:t>
            </a:r>
            <a:r>
              <a:rPr lang="fr-FR" sz="3000" dirty="0" err="1"/>
              <a:t>sends</a:t>
            </a:r>
            <a:r>
              <a:rPr lang="fr-FR" sz="3000" dirty="0"/>
              <a:t> to </a:t>
            </a:r>
            <a:r>
              <a:rPr lang="fr-FR" sz="3000" dirty="0">
                <a:solidFill>
                  <a:srgbClr val="FF0000"/>
                </a:solidFill>
              </a:rPr>
              <a:t>B</a:t>
            </a:r>
            <a:r>
              <a:rPr lang="fr-FR" sz="3000" dirty="0"/>
              <a:t>? </a:t>
            </a:r>
          </a:p>
          <a:p>
            <a:pPr lvl="1">
              <a:defRPr/>
            </a:pPr>
            <a:r>
              <a:rPr lang="fr-FR" sz="3000" i="1" dirty="0" err="1"/>
              <a:t>next</a:t>
            </a:r>
            <a:r>
              <a:rPr lang="fr-FR" sz="3000" i="1" dirty="0"/>
              <a:t> byte Host A </a:t>
            </a:r>
            <a:r>
              <a:rPr lang="fr-FR" sz="3000" i="1" dirty="0" err="1"/>
              <a:t>is</a:t>
            </a:r>
            <a:r>
              <a:rPr lang="fr-FR" sz="3000" i="1" dirty="0"/>
              <a:t> </a:t>
            </a:r>
            <a:r>
              <a:rPr lang="fr-FR" sz="3000" i="1" dirty="0" err="1"/>
              <a:t>expecting</a:t>
            </a:r>
            <a:r>
              <a:rPr lang="fr-FR" sz="3000" i="1" dirty="0"/>
              <a:t> </a:t>
            </a:r>
            <a:r>
              <a:rPr lang="fr-FR" sz="3000" i="1" dirty="0" err="1"/>
              <a:t>from</a:t>
            </a:r>
            <a:r>
              <a:rPr lang="fr-FR" sz="3000" i="1" dirty="0"/>
              <a:t> Host </a:t>
            </a:r>
            <a:r>
              <a:rPr lang="fr-FR" sz="3000" i="1" dirty="0" smtClean="0"/>
              <a:t>B</a:t>
            </a:r>
          </a:p>
          <a:p>
            <a:pPr lvl="1"/>
            <a:r>
              <a:rPr lang="fr-FR" altLang="en-US" sz="3000" dirty="0"/>
              <a:t>Host </a:t>
            </a:r>
            <a:r>
              <a:rPr lang="fr-FR" altLang="en-US" sz="3000" dirty="0">
                <a:solidFill>
                  <a:srgbClr val="FF0000"/>
                </a:solidFill>
              </a:rPr>
              <a:t>A</a:t>
            </a:r>
            <a:r>
              <a:rPr lang="fr-FR" altLang="en-US" sz="3000" dirty="0"/>
              <a:t> has </a:t>
            </a:r>
            <a:r>
              <a:rPr lang="fr-FR" altLang="en-US" sz="3000" dirty="0" err="1"/>
              <a:t>received</a:t>
            </a:r>
            <a:r>
              <a:rPr lang="fr-FR" altLang="en-US" sz="3000" dirty="0"/>
              <a:t> all bytes </a:t>
            </a:r>
            <a:r>
              <a:rPr lang="fr-FR" altLang="en-US" sz="3000" dirty="0" err="1"/>
              <a:t>numbered</a:t>
            </a:r>
            <a:r>
              <a:rPr lang="fr-FR" altLang="en-US" sz="3000" dirty="0"/>
              <a:t> 0 </a:t>
            </a:r>
            <a:r>
              <a:rPr lang="fr-FR" altLang="en-US" sz="3000" dirty="0" err="1"/>
              <a:t>through</a:t>
            </a:r>
            <a:r>
              <a:rPr lang="fr-FR" altLang="en-US" sz="3000" dirty="0"/>
              <a:t> 535 </a:t>
            </a:r>
            <a:r>
              <a:rPr lang="fr-FR" altLang="en-US" sz="3000" dirty="0" err="1"/>
              <a:t>from</a:t>
            </a:r>
            <a:r>
              <a:rPr lang="fr-FR" altLang="en-US" sz="3000" dirty="0"/>
              <a:t> </a:t>
            </a:r>
            <a:r>
              <a:rPr lang="fr-FR" altLang="en-US" sz="3000" dirty="0" smtClean="0">
                <a:solidFill>
                  <a:srgbClr val="FF0000"/>
                </a:solidFill>
              </a:rPr>
              <a:t>B</a:t>
            </a:r>
            <a:endParaRPr lang="fr-FR" altLang="en-US" sz="3000" dirty="0"/>
          </a:p>
          <a:p>
            <a:pPr lvl="1"/>
            <a:r>
              <a:rPr lang="fr-FR" altLang="en-US" sz="3000" dirty="0"/>
              <a:t>Host </a:t>
            </a:r>
            <a:r>
              <a:rPr lang="fr-FR" altLang="en-US" sz="3000" dirty="0">
                <a:solidFill>
                  <a:srgbClr val="FF0000"/>
                </a:solidFill>
              </a:rPr>
              <a:t>A</a:t>
            </a:r>
            <a:r>
              <a:rPr lang="fr-FR" altLang="en-US" sz="3000" dirty="0"/>
              <a:t> </a:t>
            </a:r>
            <a:r>
              <a:rPr lang="fr-FR" altLang="en-US" sz="3000" dirty="0" err="1"/>
              <a:t>is</a:t>
            </a:r>
            <a:r>
              <a:rPr lang="fr-FR" altLang="en-US" sz="3000" dirty="0"/>
              <a:t> </a:t>
            </a:r>
            <a:r>
              <a:rPr lang="fr-FR" altLang="en-US" sz="3000" dirty="0" err="1"/>
              <a:t>waiting</a:t>
            </a:r>
            <a:r>
              <a:rPr lang="fr-FR" altLang="en-US" sz="3000" dirty="0"/>
              <a:t> for byte 536 and all the </a:t>
            </a:r>
            <a:r>
              <a:rPr lang="fr-FR" altLang="en-US" sz="3000" dirty="0" err="1"/>
              <a:t>subsequent</a:t>
            </a:r>
            <a:r>
              <a:rPr lang="fr-FR" altLang="en-US" sz="3000" dirty="0"/>
              <a:t> bytes in Host </a:t>
            </a:r>
            <a:r>
              <a:rPr lang="fr-FR" altLang="en-US" sz="3000" dirty="0" err="1">
                <a:solidFill>
                  <a:srgbClr val="FF0000"/>
                </a:solidFill>
              </a:rPr>
              <a:t>B</a:t>
            </a:r>
            <a:r>
              <a:rPr lang="fr-FR" altLang="fr-FR" sz="3000" dirty="0" err="1">
                <a:solidFill>
                  <a:srgbClr val="FF0000"/>
                </a:solidFill>
              </a:rPr>
              <a:t>’</a:t>
            </a:r>
            <a:r>
              <a:rPr lang="fr-FR" altLang="en-US" sz="3000" dirty="0" err="1"/>
              <a:t>s</a:t>
            </a:r>
            <a:r>
              <a:rPr lang="fr-FR" altLang="en-US" sz="3000" dirty="0"/>
              <a:t> data </a:t>
            </a:r>
            <a:r>
              <a:rPr lang="fr-FR" altLang="en-US" sz="3000" dirty="0" err="1" smtClean="0"/>
              <a:t>stream</a:t>
            </a:r>
            <a:r>
              <a:rPr lang="fr-FR" altLang="en-US" sz="3000" dirty="0" smtClean="0"/>
              <a:t> </a:t>
            </a:r>
            <a:endParaRPr lang="fr-FR" altLang="en-US" sz="3000" dirty="0"/>
          </a:p>
          <a:p>
            <a:r>
              <a:rPr lang="fr-FR" altLang="en-US" sz="3000" dirty="0" err="1" smtClean="0"/>
              <a:t>What</a:t>
            </a:r>
            <a:r>
              <a:rPr lang="fr-FR" altLang="en-US" sz="3000" dirty="0" smtClean="0"/>
              <a:t> </a:t>
            </a:r>
            <a:r>
              <a:rPr lang="fr-FR" altLang="en-US" sz="3000" dirty="0" err="1"/>
              <a:t>does</a:t>
            </a:r>
            <a:r>
              <a:rPr lang="fr-FR" altLang="en-US" sz="3000" dirty="0"/>
              <a:t> Host </a:t>
            </a:r>
            <a:r>
              <a:rPr lang="fr-FR" altLang="en-US" sz="3000" dirty="0">
                <a:solidFill>
                  <a:srgbClr val="FF0000"/>
                </a:solidFill>
              </a:rPr>
              <a:t>A</a:t>
            </a:r>
            <a:r>
              <a:rPr lang="fr-FR" altLang="en-US" sz="3000" dirty="0"/>
              <a:t> put in the </a:t>
            </a:r>
            <a:r>
              <a:rPr lang="fr-FR" altLang="en-US" sz="3000" dirty="0" err="1"/>
              <a:t>acknowledgment</a:t>
            </a:r>
            <a:r>
              <a:rPr lang="fr-FR" altLang="en-US" sz="3000" dirty="0"/>
              <a:t> </a:t>
            </a:r>
            <a:r>
              <a:rPr lang="fr-FR" altLang="en-US" sz="3000" dirty="0" err="1"/>
              <a:t>number</a:t>
            </a:r>
            <a:r>
              <a:rPr lang="fr-FR" altLang="en-US" sz="3000" dirty="0"/>
              <a:t> </a:t>
            </a:r>
            <a:r>
              <a:rPr lang="fr-FR" altLang="en-US" sz="3000" dirty="0" err="1"/>
              <a:t>field</a:t>
            </a:r>
            <a:r>
              <a:rPr lang="fr-FR" altLang="en-US" sz="3000" dirty="0"/>
              <a:t> of the </a:t>
            </a:r>
            <a:r>
              <a:rPr lang="fr-FR" altLang="en-US" sz="3000" dirty="0" err="1"/>
              <a:t>next</a:t>
            </a:r>
            <a:r>
              <a:rPr lang="fr-FR" altLang="en-US" sz="3000" dirty="0"/>
              <a:t> segment </a:t>
            </a:r>
            <a:r>
              <a:rPr lang="fr-FR" altLang="en-US" sz="3000" dirty="0" err="1"/>
              <a:t>it</a:t>
            </a:r>
            <a:r>
              <a:rPr lang="fr-FR" altLang="en-US" sz="3000" dirty="0"/>
              <a:t> </a:t>
            </a:r>
            <a:r>
              <a:rPr lang="fr-FR" altLang="en-US" sz="3000" dirty="0" err="1"/>
              <a:t>sends</a:t>
            </a:r>
            <a:r>
              <a:rPr lang="fr-FR" altLang="en-US" sz="3000" dirty="0"/>
              <a:t> to </a:t>
            </a:r>
            <a:r>
              <a:rPr lang="fr-FR" altLang="en-US" sz="3000" dirty="0" smtClean="0">
                <a:solidFill>
                  <a:srgbClr val="FF0000"/>
                </a:solidFill>
              </a:rPr>
              <a:t>B</a:t>
            </a:r>
            <a:r>
              <a:rPr lang="fr-FR" altLang="en-US" sz="3000" dirty="0" smtClean="0"/>
              <a:t>?</a:t>
            </a:r>
          </a:p>
          <a:p>
            <a:pPr lvl="1"/>
            <a:r>
              <a:rPr lang="en-US" altLang="en-US" sz="3000" dirty="0" smtClean="0">
                <a:solidFill>
                  <a:srgbClr val="FF3300"/>
                </a:solidFill>
              </a:rPr>
              <a:t>Host </a:t>
            </a:r>
            <a:r>
              <a:rPr lang="en-US" altLang="en-US" sz="3000" dirty="0">
                <a:solidFill>
                  <a:srgbClr val="FF3300"/>
                </a:solidFill>
              </a:rPr>
              <a:t>A puts 536 in the acknowledgment </a:t>
            </a:r>
            <a:r>
              <a:rPr lang="en-US" altLang="en-US" sz="3000" dirty="0" smtClean="0">
                <a:solidFill>
                  <a:srgbClr val="FF3300"/>
                </a:solidFill>
              </a:rPr>
              <a:t>number field </a:t>
            </a:r>
            <a:r>
              <a:rPr lang="en-US" altLang="en-US" sz="3000" dirty="0">
                <a:solidFill>
                  <a:srgbClr val="FF3300"/>
                </a:solidFill>
              </a:rPr>
              <a:t>of the segment it sends to B</a:t>
            </a:r>
          </a:p>
          <a:p>
            <a:endParaRPr lang="fr-FR" altLang="en-US" dirty="0"/>
          </a:p>
          <a:p>
            <a:pPr lvl="1">
              <a:defRPr/>
            </a:pPr>
            <a:endParaRPr lang="fr-FR" i="1" dirty="0" smtClean="0"/>
          </a:p>
        </p:txBody>
      </p:sp>
      <p:sp>
        <p:nvSpPr>
          <p:cNvPr id="3" name="Title 2"/>
          <p:cNvSpPr>
            <a:spLocks noGrp="1"/>
          </p:cNvSpPr>
          <p:nvPr>
            <p:ph type="title"/>
          </p:nvPr>
        </p:nvSpPr>
        <p:spPr/>
        <p:txBody>
          <a:bodyPr/>
          <a:lstStyle/>
          <a:p>
            <a:r>
              <a:rPr lang="fr-FR" altLang="en-US" dirty="0" err="1"/>
              <a:t>Another</a:t>
            </a:r>
            <a:r>
              <a:rPr lang="fr-FR" altLang="en-US" dirty="0"/>
              <a:t> </a:t>
            </a:r>
            <a:r>
              <a:rPr lang="fr-FR" altLang="en-US" dirty="0" err="1" smtClean="0"/>
              <a:t>example</a:t>
            </a:r>
            <a:endParaRPr lang="en-US" dirty="0"/>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30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r-FR" altLang="en-US" dirty="0"/>
              <a:t>TCP </a:t>
            </a:r>
            <a:r>
              <a:rPr lang="fr-FR" altLang="en-US" dirty="0" err="1"/>
              <a:t>only</a:t>
            </a:r>
            <a:r>
              <a:rPr lang="fr-FR" altLang="en-US" dirty="0"/>
              <a:t> </a:t>
            </a:r>
            <a:r>
              <a:rPr lang="fr-FR" altLang="en-US" dirty="0" err="1"/>
              <a:t>acknowledges</a:t>
            </a:r>
            <a:r>
              <a:rPr lang="fr-FR" altLang="en-US" dirty="0"/>
              <a:t> bytes up to the first </a:t>
            </a:r>
            <a:r>
              <a:rPr lang="fr-FR" altLang="en-US" dirty="0" err="1"/>
              <a:t>missing</a:t>
            </a:r>
            <a:r>
              <a:rPr lang="fr-FR" altLang="en-US" dirty="0"/>
              <a:t> byte in the </a:t>
            </a:r>
            <a:r>
              <a:rPr lang="fr-FR" altLang="en-US" dirty="0" err="1"/>
              <a:t>stream</a:t>
            </a:r>
            <a:r>
              <a:rPr lang="fr-FR" altLang="en-US" dirty="0"/>
              <a:t>, TCP </a:t>
            </a:r>
            <a:r>
              <a:rPr lang="fr-FR" altLang="en-US" dirty="0" err="1"/>
              <a:t>is</a:t>
            </a:r>
            <a:r>
              <a:rPr lang="fr-FR" altLang="en-US" dirty="0"/>
              <a:t> </a:t>
            </a:r>
            <a:r>
              <a:rPr lang="fr-FR" altLang="en-US" dirty="0" err="1"/>
              <a:t>said</a:t>
            </a:r>
            <a:r>
              <a:rPr lang="fr-FR" altLang="en-US" dirty="0"/>
              <a:t> to </a:t>
            </a:r>
            <a:r>
              <a:rPr lang="fr-FR" altLang="en-US" dirty="0" err="1"/>
              <a:t>provide</a:t>
            </a:r>
            <a:r>
              <a:rPr lang="fr-FR" altLang="en-US" dirty="0"/>
              <a:t> </a:t>
            </a:r>
            <a:r>
              <a:rPr lang="fr-FR" altLang="en-US" b="1" dirty="0"/>
              <a:t>cumulative </a:t>
            </a:r>
            <a:r>
              <a:rPr lang="fr-FR" altLang="en-US" b="1" dirty="0" err="1" smtClean="0"/>
              <a:t>acknowledgments</a:t>
            </a:r>
            <a:r>
              <a:rPr lang="fr-FR" altLang="en-US" dirty="0" smtClean="0"/>
              <a:t> </a:t>
            </a:r>
            <a:endParaRPr lang="fr-FR" altLang="en-US" dirty="0"/>
          </a:p>
          <a:p>
            <a:endParaRPr lang="fr-FR" altLang="en-US" dirty="0"/>
          </a:p>
          <a:p>
            <a:r>
              <a:rPr lang="fr-FR" altLang="en-US" dirty="0"/>
              <a:t>For out of </a:t>
            </a:r>
            <a:r>
              <a:rPr lang="fr-FR" altLang="en-US" dirty="0" err="1"/>
              <a:t>order</a:t>
            </a:r>
            <a:r>
              <a:rPr lang="fr-FR" altLang="en-US" dirty="0"/>
              <a:t> segments </a:t>
            </a:r>
            <a:r>
              <a:rPr lang="fr-FR" altLang="en-US" dirty="0" err="1"/>
              <a:t>it</a:t>
            </a:r>
            <a:r>
              <a:rPr lang="fr-FR" altLang="en-US" dirty="0"/>
              <a:t> </a:t>
            </a:r>
            <a:r>
              <a:rPr lang="fr-FR" altLang="en-US" dirty="0" err="1"/>
              <a:t>can</a:t>
            </a:r>
            <a:r>
              <a:rPr lang="fr-FR" altLang="en-US" dirty="0"/>
              <a:t> </a:t>
            </a:r>
            <a:r>
              <a:rPr lang="fr-FR" altLang="en-US" dirty="0" err="1"/>
              <a:t>either</a:t>
            </a:r>
            <a:r>
              <a:rPr lang="fr-FR" altLang="en-US" dirty="0"/>
              <a:t> </a:t>
            </a:r>
            <a:r>
              <a:rPr lang="fr-FR" altLang="en-US" dirty="0" err="1"/>
              <a:t>discard</a:t>
            </a:r>
            <a:r>
              <a:rPr lang="fr-FR" altLang="en-US" dirty="0"/>
              <a:t> </a:t>
            </a:r>
            <a:r>
              <a:rPr lang="fr-FR" altLang="en-US" dirty="0" err="1"/>
              <a:t>them</a:t>
            </a:r>
            <a:r>
              <a:rPr lang="fr-FR" altLang="en-US" dirty="0"/>
              <a:t> or buffer </a:t>
            </a:r>
            <a:r>
              <a:rPr lang="fr-FR" altLang="en-US" dirty="0" err="1"/>
              <a:t>them</a:t>
            </a:r>
            <a:r>
              <a:rPr lang="fr-FR" altLang="en-US" dirty="0"/>
              <a:t> (the </a:t>
            </a:r>
            <a:r>
              <a:rPr lang="fr-FR" altLang="en-US" dirty="0" err="1"/>
              <a:t>approach</a:t>
            </a:r>
            <a:r>
              <a:rPr lang="fr-FR" altLang="en-US" dirty="0"/>
              <a:t> </a:t>
            </a:r>
            <a:r>
              <a:rPr lang="fr-FR" altLang="en-US" dirty="0" err="1"/>
              <a:t>actually</a:t>
            </a:r>
            <a:r>
              <a:rPr lang="fr-FR" altLang="en-US" dirty="0"/>
              <a:t> </a:t>
            </a:r>
            <a:r>
              <a:rPr lang="fr-FR" altLang="en-US" dirty="0" err="1"/>
              <a:t>taken</a:t>
            </a:r>
            <a:r>
              <a:rPr lang="fr-FR" altLang="en-US" dirty="0"/>
              <a:t> in practice)</a:t>
            </a:r>
          </a:p>
          <a:p>
            <a:endParaRPr lang="en-US" dirty="0"/>
          </a:p>
        </p:txBody>
      </p:sp>
      <p:sp>
        <p:nvSpPr>
          <p:cNvPr id="3" name="Title 2"/>
          <p:cNvSpPr>
            <a:spLocks noGrp="1"/>
          </p:cNvSpPr>
          <p:nvPr>
            <p:ph type="title"/>
          </p:nvPr>
        </p:nvSpPr>
        <p:spPr/>
        <p:txBody>
          <a:bodyPr/>
          <a:lstStyle/>
          <a:p>
            <a:r>
              <a:rPr lang="fr-FR" altLang="en-US" dirty="0"/>
              <a:t>Out of </a:t>
            </a:r>
            <a:r>
              <a:rPr lang="fr-FR" altLang="en-US" dirty="0" err="1"/>
              <a:t>order</a:t>
            </a:r>
            <a:r>
              <a:rPr lang="fr-FR" altLang="en-US" dirty="0"/>
              <a:t> segments</a:t>
            </a:r>
            <a:endParaRPr lang="en-US" dirty="0"/>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0621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fr-FR" altLang="en-US" dirty="0" err="1"/>
              <a:t>we</a:t>
            </a:r>
            <a:r>
              <a:rPr lang="fr-FR" altLang="en-US" dirty="0"/>
              <a:t> </a:t>
            </a:r>
            <a:r>
              <a:rPr lang="fr-FR" altLang="en-US" dirty="0" err="1"/>
              <a:t>assumed</a:t>
            </a:r>
            <a:r>
              <a:rPr lang="fr-FR" altLang="en-US" dirty="0"/>
              <a:t> </a:t>
            </a:r>
            <a:r>
              <a:rPr lang="fr-FR" altLang="en-US" dirty="0" err="1"/>
              <a:t>that</a:t>
            </a:r>
            <a:r>
              <a:rPr lang="fr-FR" altLang="en-US" dirty="0"/>
              <a:t> the initial </a:t>
            </a:r>
            <a:r>
              <a:rPr lang="fr-FR" altLang="en-US" dirty="0" err="1"/>
              <a:t>sequence</a:t>
            </a:r>
            <a:r>
              <a:rPr lang="fr-FR" altLang="en-US" dirty="0"/>
              <a:t> </a:t>
            </a:r>
            <a:r>
              <a:rPr lang="fr-FR" altLang="en-US" dirty="0" err="1"/>
              <a:t>number</a:t>
            </a:r>
            <a:r>
              <a:rPr lang="fr-FR" altLang="en-US" dirty="0"/>
              <a:t> </a:t>
            </a:r>
            <a:r>
              <a:rPr lang="fr-FR" altLang="en-US" dirty="0" err="1"/>
              <a:t>was</a:t>
            </a:r>
            <a:r>
              <a:rPr lang="fr-FR" altLang="en-US" dirty="0"/>
              <a:t> </a:t>
            </a:r>
            <a:r>
              <a:rPr lang="fr-FR" altLang="en-US" dirty="0" err="1" smtClean="0"/>
              <a:t>zero</a:t>
            </a:r>
            <a:endParaRPr lang="fr-FR" altLang="en-US" dirty="0"/>
          </a:p>
          <a:p>
            <a:r>
              <a:rPr lang="fr-FR" altLang="en-US" dirty="0"/>
              <a:t>In </a:t>
            </a:r>
            <a:r>
              <a:rPr lang="fr-FR" altLang="en-US" dirty="0" err="1"/>
              <a:t>truth</a:t>
            </a:r>
            <a:r>
              <a:rPr lang="fr-FR" altLang="en-US" dirty="0"/>
              <a:t>, </a:t>
            </a:r>
            <a:r>
              <a:rPr lang="fr-FR" altLang="en-US" dirty="0" err="1"/>
              <a:t>both</a:t>
            </a:r>
            <a:r>
              <a:rPr lang="fr-FR" altLang="en-US" dirty="0"/>
              <a:t> </a:t>
            </a:r>
            <a:r>
              <a:rPr lang="fr-FR" altLang="en-US" dirty="0" err="1"/>
              <a:t>sides</a:t>
            </a:r>
            <a:r>
              <a:rPr lang="fr-FR" altLang="en-US" dirty="0"/>
              <a:t> of a TCP </a:t>
            </a:r>
            <a:r>
              <a:rPr lang="fr-FR" altLang="en-US" dirty="0" err="1"/>
              <a:t>connection</a:t>
            </a:r>
            <a:r>
              <a:rPr lang="fr-FR" altLang="en-US" dirty="0"/>
              <a:t> </a:t>
            </a:r>
            <a:r>
              <a:rPr lang="fr-FR" altLang="en-US" dirty="0" err="1"/>
              <a:t>randomly</a:t>
            </a:r>
            <a:r>
              <a:rPr lang="fr-FR" altLang="en-US" dirty="0"/>
              <a:t> </a:t>
            </a:r>
            <a:r>
              <a:rPr lang="fr-FR" altLang="en-US" dirty="0" err="1"/>
              <a:t>choose</a:t>
            </a:r>
            <a:r>
              <a:rPr lang="fr-FR" altLang="en-US" dirty="0"/>
              <a:t> an initial </a:t>
            </a:r>
            <a:r>
              <a:rPr lang="fr-FR" altLang="en-US" dirty="0" err="1"/>
              <a:t>sequence</a:t>
            </a:r>
            <a:r>
              <a:rPr lang="fr-FR" altLang="en-US" dirty="0"/>
              <a:t> </a:t>
            </a:r>
            <a:r>
              <a:rPr lang="fr-FR" altLang="en-US" dirty="0" err="1" smtClean="0"/>
              <a:t>number</a:t>
            </a:r>
            <a:r>
              <a:rPr lang="fr-FR" altLang="en-US" dirty="0" smtClean="0"/>
              <a:t> </a:t>
            </a:r>
            <a:endParaRPr lang="fr-FR" altLang="en-US" dirty="0"/>
          </a:p>
          <a:p>
            <a:r>
              <a:rPr lang="fr-FR" altLang="en-US" dirty="0" err="1" smtClean="0"/>
              <a:t>Why</a:t>
            </a:r>
            <a:r>
              <a:rPr lang="fr-FR" altLang="en-US" dirty="0" smtClean="0"/>
              <a:t>?</a:t>
            </a:r>
          </a:p>
          <a:p>
            <a:pPr lvl="1"/>
            <a:r>
              <a:rPr lang="fr-FR" altLang="en-US" sz="2800" dirty="0">
                <a:latin typeface="Arial" panose="020B0604020202020204" pitchFamily="34" charset="0"/>
                <a:ea typeface="ＭＳ Ｐゴシック" panose="020B0600070205080204" pitchFamily="34" charset="-128"/>
              </a:rPr>
              <a:t>This </a:t>
            </a:r>
            <a:r>
              <a:rPr lang="fr-FR" altLang="en-US" sz="2800" dirty="0" err="1">
                <a:latin typeface="Arial" panose="020B0604020202020204" pitchFamily="34" charset="0"/>
                <a:ea typeface="ＭＳ Ｐゴシック" panose="020B0600070205080204" pitchFamily="34" charset="-128"/>
              </a:rPr>
              <a:t>is</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done</a:t>
            </a:r>
            <a:r>
              <a:rPr lang="fr-FR" altLang="en-US" sz="2800" dirty="0">
                <a:latin typeface="Arial" panose="020B0604020202020204" pitchFamily="34" charset="0"/>
                <a:ea typeface="ＭＳ Ｐゴシック" panose="020B0600070205080204" pitchFamily="34" charset="-128"/>
              </a:rPr>
              <a:t> to </a:t>
            </a:r>
            <a:r>
              <a:rPr lang="fr-FR" altLang="en-US" sz="2800" dirty="0" err="1">
                <a:latin typeface="Arial" panose="020B0604020202020204" pitchFamily="34" charset="0"/>
                <a:ea typeface="ＭＳ Ｐゴシック" panose="020B0600070205080204" pitchFamily="34" charset="-128"/>
              </a:rPr>
              <a:t>minimize</a:t>
            </a:r>
            <a:r>
              <a:rPr lang="fr-FR" altLang="en-US" sz="2800" dirty="0">
                <a:latin typeface="Arial" panose="020B0604020202020204" pitchFamily="34" charset="0"/>
                <a:ea typeface="ＭＳ Ｐゴシック" panose="020B0600070205080204" pitchFamily="34" charset="-128"/>
              </a:rPr>
              <a:t> the </a:t>
            </a:r>
            <a:r>
              <a:rPr lang="fr-FR" altLang="en-US" sz="2800" dirty="0" err="1">
                <a:latin typeface="Arial" panose="020B0604020202020204" pitchFamily="34" charset="0"/>
                <a:ea typeface="ＭＳ Ｐゴシック" panose="020B0600070205080204" pitchFamily="34" charset="-128"/>
              </a:rPr>
              <a:t>possibility</a:t>
            </a:r>
            <a:r>
              <a:rPr lang="fr-FR" altLang="en-US" sz="2800" dirty="0">
                <a:latin typeface="Arial" panose="020B0604020202020204" pitchFamily="34" charset="0"/>
                <a:ea typeface="ＭＳ Ｐゴシック" panose="020B0600070205080204" pitchFamily="34" charset="-128"/>
              </a:rPr>
              <a:t> </a:t>
            </a:r>
            <a:r>
              <a:rPr lang="fr-FR" altLang="en-US" sz="2800" dirty="0" smtClean="0">
                <a:latin typeface="Arial" panose="020B0604020202020204" pitchFamily="34" charset="0"/>
                <a:ea typeface="ＭＳ Ｐゴシック" panose="020B0600070205080204" pitchFamily="34" charset="-128"/>
              </a:rPr>
              <a:t>of </a:t>
            </a:r>
            <a:r>
              <a:rPr lang="fr-FR" altLang="en-US" sz="2800" dirty="0">
                <a:latin typeface="Arial" panose="020B0604020202020204" pitchFamily="34" charset="0"/>
                <a:ea typeface="ＭＳ Ｐゴシック" panose="020B0600070205080204" pitchFamily="34" charset="-128"/>
              </a:rPr>
              <a:t>a segment </a:t>
            </a:r>
            <a:r>
              <a:rPr lang="fr-FR" altLang="en-US" sz="2800" dirty="0" err="1">
                <a:latin typeface="Arial" panose="020B0604020202020204" pitchFamily="34" charset="0"/>
                <a:ea typeface="ＭＳ Ｐゴシック" panose="020B0600070205080204" pitchFamily="34" charset="-128"/>
              </a:rPr>
              <a:t>that</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is</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still</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present</a:t>
            </a:r>
            <a:r>
              <a:rPr lang="fr-FR" altLang="en-US" sz="2800" dirty="0">
                <a:latin typeface="Arial" panose="020B0604020202020204" pitchFamily="34" charset="0"/>
                <a:ea typeface="ＭＳ Ｐゴシック" panose="020B0600070205080204" pitchFamily="34" charset="-128"/>
              </a:rPr>
              <a:t> in the network </a:t>
            </a:r>
            <a:r>
              <a:rPr lang="fr-FR" altLang="en-US" sz="2800" dirty="0" err="1">
                <a:latin typeface="Arial" panose="020B0604020202020204" pitchFamily="34" charset="0"/>
                <a:ea typeface="ＭＳ Ｐゴシック" panose="020B0600070205080204" pitchFamily="34" charset="-128"/>
              </a:rPr>
              <a:t>from</a:t>
            </a:r>
            <a:r>
              <a:rPr lang="fr-FR" altLang="en-US" sz="2800" dirty="0">
                <a:latin typeface="Arial" panose="020B0604020202020204" pitchFamily="34" charset="0"/>
                <a:ea typeface="ＭＳ Ｐゴシック" panose="020B0600070205080204" pitchFamily="34" charset="-128"/>
              </a:rPr>
              <a:t> an </a:t>
            </a:r>
            <a:r>
              <a:rPr lang="fr-FR" altLang="en-US" sz="2800" dirty="0" err="1">
                <a:latin typeface="Arial" panose="020B0604020202020204" pitchFamily="34" charset="0"/>
                <a:ea typeface="ＭＳ Ｐゴシック" panose="020B0600070205080204" pitchFamily="34" charset="-128"/>
              </a:rPr>
              <a:t>earlier</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already-terminated</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connection</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between</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two</a:t>
            </a:r>
            <a:r>
              <a:rPr lang="fr-FR" altLang="en-US" sz="2800" dirty="0">
                <a:latin typeface="Arial" panose="020B0604020202020204" pitchFamily="34" charset="0"/>
                <a:ea typeface="ＭＳ Ｐゴシック" panose="020B0600070205080204" pitchFamily="34" charset="-128"/>
              </a:rPr>
              <a:t> hosts </a:t>
            </a:r>
            <a:r>
              <a:rPr lang="fr-FR" altLang="en-US" sz="2800" dirty="0" err="1">
                <a:latin typeface="Arial" panose="020B0604020202020204" pitchFamily="34" charset="0"/>
                <a:ea typeface="ＭＳ Ｐゴシック" panose="020B0600070205080204" pitchFamily="34" charset="-128"/>
              </a:rPr>
              <a:t>is</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mistaken</a:t>
            </a:r>
            <a:r>
              <a:rPr lang="fr-FR" altLang="en-US" sz="2800" dirty="0">
                <a:latin typeface="Arial" panose="020B0604020202020204" pitchFamily="34" charset="0"/>
                <a:ea typeface="ＭＳ Ｐゴシック" panose="020B0600070205080204" pitchFamily="34" charset="-128"/>
              </a:rPr>
              <a:t> for a </a:t>
            </a:r>
            <a:r>
              <a:rPr lang="fr-FR" altLang="en-US" sz="2800" dirty="0" err="1">
                <a:latin typeface="Arial" panose="020B0604020202020204" pitchFamily="34" charset="0"/>
                <a:ea typeface="ＭＳ Ｐゴシック" panose="020B0600070205080204" pitchFamily="34" charset="-128"/>
              </a:rPr>
              <a:t>valid</a:t>
            </a:r>
            <a:r>
              <a:rPr lang="fr-FR" altLang="en-US" sz="2800" dirty="0">
                <a:latin typeface="Arial" panose="020B0604020202020204" pitchFamily="34" charset="0"/>
                <a:ea typeface="ＭＳ Ｐゴシック" panose="020B0600070205080204" pitchFamily="34" charset="-128"/>
              </a:rPr>
              <a:t> segment in a </a:t>
            </a:r>
            <a:r>
              <a:rPr lang="fr-FR" altLang="en-US" sz="2800" dirty="0" err="1">
                <a:latin typeface="Arial" panose="020B0604020202020204" pitchFamily="34" charset="0"/>
                <a:ea typeface="ＭＳ Ｐゴシック" panose="020B0600070205080204" pitchFamily="34" charset="-128"/>
              </a:rPr>
              <a:t>later</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connection</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between</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these</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same</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two</a:t>
            </a:r>
            <a:r>
              <a:rPr lang="fr-FR" altLang="en-US" sz="2800" dirty="0">
                <a:latin typeface="Arial" panose="020B0604020202020204" pitchFamily="34" charset="0"/>
                <a:ea typeface="ＭＳ Ｐゴシック" panose="020B0600070205080204" pitchFamily="34" charset="-128"/>
              </a:rPr>
              <a:t> hosts (</a:t>
            </a:r>
            <a:r>
              <a:rPr lang="fr-FR" altLang="en-US" sz="2800" dirty="0" err="1">
                <a:latin typeface="Arial" panose="020B0604020202020204" pitchFamily="34" charset="0"/>
                <a:ea typeface="ＭＳ Ｐゴシック" panose="020B0600070205080204" pitchFamily="34" charset="-128"/>
              </a:rPr>
              <a:t>which</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also</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happen</a:t>
            </a:r>
            <a:r>
              <a:rPr lang="fr-FR" altLang="en-US" sz="2800" dirty="0">
                <a:latin typeface="Arial" panose="020B0604020202020204" pitchFamily="34" charset="0"/>
                <a:ea typeface="ＭＳ Ｐゴシック" panose="020B0600070205080204" pitchFamily="34" charset="-128"/>
              </a:rPr>
              <a:t> to </a:t>
            </a:r>
            <a:r>
              <a:rPr lang="fr-FR" altLang="en-US" sz="2800" dirty="0" err="1">
                <a:latin typeface="Arial" panose="020B0604020202020204" pitchFamily="34" charset="0"/>
                <a:ea typeface="ＭＳ Ｐゴシック" panose="020B0600070205080204" pitchFamily="34" charset="-128"/>
              </a:rPr>
              <a:t>be</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using</a:t>
            </a:r>
            <a:r>
              <a:rPr lang="fr-FR" altLang="en-US" sz="2800" dirty="0">
                <a:latin typeface="Arial" panose="020B0604020202020204" pitchFamily="34" charset="0"/>
                <a:ea typeface="ＭＳ Ｐゴシック" panose="020B0600070205080204" pitchFamily="34" charset="-128"/>
              </a:rPr>
              <a:t> the </a:t>
            </a:r>
            <a:r>
              <a:rPr lang="fr-FR" altLang="en-US" sz="2800" dirty="0" err="1">
                <a:latin typeface="Arial" panose="020B0604020202020204" pitchFamily="34" charset="0"/>
                <a:ea typeface="ＭＳ Ｐゴシック" panose="020B0600070205080204" pitchFamily="34" charset="-128"/>
              </a:rPr>
              <a:t>same</a:t>
            </a:r>
            <a:r>
              <a:rPr lang="fr-FR" altLang="en-US" sz="2800" dirty="0">
                <a:latin typeface="Arial" panose="020B0604020202020204" pitchFamily="34" charset="0"/>
                <a:ea typeface="ＭＳ Ｐゴシック" panose="020B0600070205080204" pitchFamily="34" charset="-128"/>
              </a:rPr>
              <a:t> port </a:t>
            </a:r>
            <a:r>
              <a:rPr lang="fr-FR" altLang="en-US" sz="2800" dirty="0" err="1">
                <a:latin typeface="Arial" panose="020B0604020202020204" pitchFamily="34" charset="0"/>
                <a:ea typeface="ＭＳ Ｐゴシック" panose="020B0600070205080204" pitchFamily="34" charset="-128"/>
              </a:rPr>
              <a:t>numbers</a:t>
            </a:r>
            <a:r>
              <a:rPr lang="fr-FR" altLang="en-US" sz="2800" dirty="0">
                <a:latin typeface="Arial" panose="020B0604020202020204" pitchFamily="34" charset="0"/>
                <a:ea typeface="ＭＳ Ｐゴシック" panose="020B0600070205080204" pitchFamily="34" charset="-128"/>
              </a:rPr>
              <a:t> as the </a:t>
            </a:r>
            <a:r>
              <a:rPr lang="fr-FR" altLang="en-US" sz="2800" dirty="0" err="1">
                <a:latin typeface="Arial" panose="020B0604020202020204" pitchFamily="34" charset="0"/>
                <a:ea typeface="ＭＳ Ｐゴシック" panose="020B0600070205080204" pitchFamily="34" charset="-128"/>
              </a:rPr>
              <a:t>old</a:t>
            </a:r>
            <a:r>
              <a:rPr lang="fr-FR" altLang="en-US" sz="2800" dirty="0">
                <a:latin typeface="Arial" panose="020B0604020202020204" pitchFamily="34" charset="0"/>
                <a:ea typeface="ＭＳ Ｐゴシック" panose="020B0600070205080204" pitchFamily="34" charset="-128"/>
              </a:rPr>
              <a:t> </a:t>
            </a:r>
            <a:r>
              <a:rPr lang="fr-FR" altLang="en-US" sz="2800" dirty="0" err="1">
                <a:latin typeface="Arial" panose="020B0604020202020204" pitchFamily="34" charset="0"/>
                <a:ea typeface="ＭＳ Ｐゴシック" panose="020B0600070205080204" pitchFamily="34" charset="-128"/>
              </a:rPr>
              <a:t>connection</a:t>
            </a:r>
            <a:r>
              <a:rPr lang="fr-FR" altLang="en-US" sz="2800" dirty="0">
                <a:latin typeface="Arial" panose="020B0604020202020204" pitchFamily="34" charset="0"/>
                <a:ea typeface="ＭＳ Ｐゴシック" panose="020B0600070205080204" pitchFamily="34" charset="-128"/>
              </a:rPr>
              <a:t>) </a:t>
            </a:r>
          </a:p>
          <a:p>
            <a:endParaRPr lang="fr-FR" altLang="en-US" dirty="0"/>
          </a:p>
        </p:txBody>
      </p:sp>
      <p:sp>
        <p:nvSpPr>
          <p:cNvPr id="3" name="Title 2"/>
          <p:cNvSpPr>
            <a:spLocks noGrp="1"/>
          </p:cNvSpPr>
          <p:nvPr>
            <p:ph type="title"/>
          </p:nvPr>
        </p:nvSpPr>
        <p:spPr/>
        <p:txBody>
          <a:bodyPr/>
          <a:lstStyle/>
          <a:p>
            <a:r>
              <a:rPr lang="fr-FR" altLang="en-US" dirty="0"/>
              <a:t>The </a:t>
            </a:r>
            <a:r>
              <a:rPr lang="fr-FR" altLang="en-US" dirty="0" err="1"/>
              <a:t>seg</a:t>
            </a:r>
            <a:r>
              <a:rPr lang="fr-FR" altLang="en-US" dirty="0"/>
              <a:t>/</a:t>
            </a:r>
            <a:r>
              <a:rPr lang="fr-FR" altLang="en-US" dirty="0" err="1"/>
              <a:t>ack</a:t>
            </a:r>
            <a:r>
              <a:rPr lang="fr-FR" altLang="en-US" dirty="0"/>
              <a:t> </a:t>
            </a:r>
            <a:r>
              <a:rPr lang="fr-FR" altLang="en-US" dirty="0" err="1"/>
              <a:t>numbers</a:t>
            </a:r>
            <a:r>
              <a:rPr lang="fr-FR" altLang="en-US" dirty="0"/>
              <a:t> base</a:t>
            </a:r>
            <a:endParaRPr lang="en-US" dirty="0"/>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081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133" name="Text Box 8">
            <a:extLst>
              <a:ext uri="{FF2B5EF4-FFF2-40B4-BE49-F238E27FC236}">
                <a16:creationId xmlns:a16="http://schemas.microsoft.com/office/drawing/2014/main" id="{4BFA7F94-ECDC-4F4E-BAAE-2F377F89AF1C}"/>
              </a:ext>
            </a:extLst>
          </p:cNvPr>
          <p:cNvSpPr txBox="1">
            <a:spLocks noChangeArrowheads="1"/>
          </p:cNvSpPr>
          <p:nvPr/>
        </p:nvSpPr>
        <p:spPr bwMode="auto">
          <a:xfrm>
            <a:off x="1661117" y="4011734"/>
            <a:ext cx="2519185" cy="7571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 echoed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4" name="Text Box 9">
            <a:extLst>
              <a:ext uri="{FF2B5EF4-FFF2-40B4-BE49-F238E27FC236}">
                <a16:creationId xmlns:a16="http://schemas.microsoft.com/office/drawing/2014/main" id="{6F6C270A-95D4-3B45-95CD-2E7A27820BF0}"/>
              </a:ext>
            </a:extLst>
          </p:cNvPr>
          <p:cNvSpPr txBox="1">
            <a:spLocks noChangeArrowheads="1"/>
          </p:cNvSpPr>
          <p:nvPr/>
        </p:nvSpPr>
        <p:spPr bwMode="auto">
          <a:xfrm>
            <a:off x="7229477" y="3001865"/>
            <a:ext cx="3187212" cy="83099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echoes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back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Text Box 11">
            <a:extLst>
              <a:ext uri="{FF2B5EF4-FFF2-40B4-BE49-F238E27FC236}">
                <a16:creationId xmlns:a16="http://schemas.microsoft.com/office/drawing/2014/main" id="{7AB83FEF-E6C5-3C4E-8F11-410822AB937A}"/>
              </a:ext>
            </a:extLst>
          </p:cNvPr>
          <p:cNvSpPr txBox="1">
            <a:spLocks noChangeArrowheads="1"/>
          </p:cNvSpPr>
          <p:nvPr/>
        </p:nvSpPr>
        <p:spPr bwMode="auto">
          <a:xfrm>
            <a:off x="3961011" y="5644479"/>
            <a:ext cx="3401893"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rPr>
              <a:t>simple telnet scenario</a:t>
            </a:r>
            <a:endParaRPr kumimoji="0" lang="en-US" sz="12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endParaRPr>
          </a:p>
        </p:txBody>
      </p:sp>
      <p:sp>
        <p:nvSpPr>
          <p:cNvPr id="137" name="Text Box 13">
            <a:extLst>
              <a:ext uri="{FF2B5EF4-FFF2-40B4-BE49-F238E27FC236}">
                <a16:creationId xmlns:a16="http://schemas.microsoft.com/office/drawing/2014/main" id="{0851DEB2-88A4-C849-8DEA-02D53E9ABCBD}"/>
              </a:ext>
            </a:extLst>
          </p:cNvPr>
          <p:cNvSpPr txBox="1">
            <a:spLocks noChangeArrowheads="1"/>
          </p:cNvSpPr>
          <p:nvPr/>
        </p:nvSpPr>
        <p:spPr bwMode="auto">
          <a:xfrm>
            <a:off x="7129672" y="1492971"/>
            <a:ext cx="997389"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B</a:t>
            </a:r>
          </a:p>
        </p:txBody>
      </p:sp>
      <p:sp>
        <p:nvSpPr>
          <p:cNvPr id="138" name="Text Box 17">
            <a:extLst>
              <a:ext uri="{FF2B5EF4-FFF2-40B4-BE49-F238E27FC236}">
                <a16:creationId xmlns:a16="http://schemas.microsoft.com/office/drawing/2014/main" id="{847A8C2E-C7AE-5B45-9FFE-DE39BC581384}"/>
              </a:ext>
            </a:extLst>
          </p:cNvPr>
          <p:cNvSpPr txBox="1">
            <a:spLocks noChangeArrowheads="1"/>
          </p:cNvSpPr>
          <p:nvPr/>
        </p:nvSpPr>
        <p:spPr bwMode="auto">
          <a:xfrm>
            <a:off x="3204390" y="1459336"/>
            <a:ext cx="1008610"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A</a:t>
            </a:r>
          </a:p>
        </p:txBody>
      </p:sp>
      <p:grpSp>
        <p:nvGrpSpPr>
          <p:cNvPr id="4" name="Group 3">
            <a:extLst>
              <a:ext uri="{FF2B5EF4-FFF2-40B4-BE49-F238E27FC236}">
                <a16:creationId xmlns:a16="http://schemas.microsoft.com/office/drawing/2014/main" id="{89152BC9-BFE2-2C4F-B7CF-DD705BF09468}"/>
              </a:ext>
            </a:extLst>
          </p:cNvPr>
          <p:cNvGrpSpPr/>
          <p:nvPr/>
        </p:nvGrpSpPr>
        <p:grpSpPr>
          <a:xfrm>
            <a:off x="1499000" y="2541021"/>
            <a:ext cx="5581275" cy="780392"/>
            <a:chOff x="1499000" y="2541021"/>
            <a:chExt cx="5581275" cy="780392"/>
          </a:xfrm>
        </p:grpSpPr>
        <p:sp>
          <p:nvSpPr>
            <p:cNvPr id="131" name="Line 4">
              <a:extLst>
                <a:ext uri="{FF2B5EF4-FFF2-40B4-BE49-F238E27FC236}">
                  <a16:creationId xmlns:a16="http://schemas.microsoft.com/office/drawing/2014/main" id="{4E48AD8B-7F93-B847-8494-F0B86AABA007}"/>
                </a:ext>
              </a:extLst>
            </p:cNvPr>
            <p:cNvSpPr>
              <a:spLocks noChangeShapeType="1"/>
            </p:cNvSpPr>
            <p:nvPr/>
          </p:nvSpPr>
          <p:spPr bwMode="auto">
            <a:xfrm>
              <a:off x="4354237" y="2749913"/>
              <a:ext cx="2586037"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32" name="Text Box 7">
              <a:extLst>
                <a:ext uri="{FF2B5EF4-FFF2-40B4-BE49-F238E27FC236}">
                  <a16:creationId xmlns:a16="http://schemas.microsoft.com/office/drawing/2014/main" id="{B9E9C219-DA90-8A41-A18D-4DF67A2B1B94}"/>
                </a:ext>
              </a:extLst>
            </p:cNvPr>
            <p:cNvSpPr txBox="1">
              <a:spLocks noChangeArrowheads="1"/>
            </p:cNvSpPr>
            <p:nvPr/>
          </p:nvSpPr>
          <p:spPr bwMode="auto">
            <a:xfrm>
              <a:off x="1499000" y="2541021"/>
              <a:ext cx="2725007"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User types</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Rectangle 18">
              <a:extLst>
                <a:ext uri="{FF2B5EF4-FFF2-40B4-BE49-F238E27FC236}">
                  <a16:creationId xmlns:a16="http://schemas.microsoft.com/office/drawing/2014/main" id="{35BA661F-5A22-C84E-B47D-9147B3088598}"/>
                </a:ext>
              </a:extLst>
            </p:cNvPr>
            <p:cNvSpPr>
              <a:spLocks noChangeArrowheads="1"/>
            </p:cNvSpPr>
            <p:nvPr/>
          </p:nvSpPr>
          <p:spPr bwMode="auto">
            <a:xfrm>
              <a:off x="5167037" y="2841988"/>
              <a:ext cx="814387" cy="3794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0" name="Text Box 19">
              <a:extLst>
                <a:ext uri="{FF2B5EF4-FFF2-40B4-BE49-F238E27FC236}">
                  <a16:creationId xmlns:a16="http://schemas.microsoft.com/office/drawing/2014/main" id="{880D64B6-5AB7-0245-B925-5A511DDE93D7}"/>
                </a:ext>
              </a:extLst>
            </p:cNvPr>
            <p:cNvSpPr txBox="1">
              <a:spLocks noChangeArrowheads="1"/>
            </p:cNvSpPr>
            <p:nvPr/>
          </p:nvSpPr>
          <p:spPr bwMode="auto">
            <a:xfrm>
              <a:off x="4260272" y="2854620"/>
              <a:ext cx="2820003"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Seq=42, ACK=79, data = </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30581A9F-48A7-D546-AB16-5A259024E309}"/>
              </a:ext>
            </a:extLst>
          </p:cNvPr>
          <p:cNvGrpSpPr/>
          <p:nvPr/>
        </p:nvGrpSpPr>
        <p:grpSpPr>
          <a:xfrm>
            <a:off x="4264368" y="3523026"/>
            <a:ext cx="2813399" cy="800100"/>
            <a:chOff x="4264368" y="3523026"/>
            <a:chExt cx="2813399" cy="800100"/>
          </a:xfrm>
        </p:grpSpPr>
        <p:sp>
          <p:nvSpPr>
            <p:cNvPr id="135" name="Line 10">
              <a:extLst>
                <a:ext uri="{FF2B5EF4-FFF2-40B4-BE49-F238E27FC236}">
                  <a16:creationId xmlns:a16="http://schemas.microsoft.com/office/drawing/2014/main" id="{7C681F4C-24E8-5D43-BE10-D3949F61CDFA}"/>
                </a:ext>
              </a:extLst>
            </p:cNvPr>
            <p:cNvSpPr>
              <a:spLocks noChangeShapeType="1"/>
            </p:cNvSpPr>
            <p:nvPr/>
          </p:nvSpPr>
          <p:spPr bwMode="auto">
            <a:xfrm flipH="1">
              <a:off x="4344712" y="3523026"/>
              <a:ext cx="2554287" cy="8001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1" name="Rectangle 20">
              <a:extLst>
                <a:ext uri="{FF2B5EF4-FFF2-40B4-BE49-F238E27FC236}">
                  <a16:creationId xmlns:a16="http://schemas.microsoft.com/office/drawing/2014/main" id="{E3E3363E-9511-1A43-912C-05D171708B3A}"/>
                </a:ext>
              </a:extLst>
            </p:cNvPr>
            <p:cNvSpPr>
              <a:spLocks noChangeArrowheads="1"/>
            </p:cNvSpPr>
            <p:nvPr/>
          </p:nvSpPr>
          <p:spPr bwMode="auto">
            <a:xfrm>
              <a:off x="5201962" y="3800838"/>
              <a:ext cx="823912" cy="24606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2" name="Text Box 21">
              <a:extLst>
                <a:ext uri="{FF2B5EF4-FFF2-40B4-BE49-F238E27FC236}">
                  <a16:creationId xmlns:a16="http://schemas.microsoft.com/office/drawing/2014/main" id="{18709FF4-595B-2F4F-9697-F2C14F760728}"/>
                </a:ext>
              </a:extLst>
            </p:cNvPr>
            <p:cNvSpPr txBox="1">
              <a:spLocks noChangeArrowheads="1"/>
            </p:cNvSpPr>
            <p:nvPr/>
          </p:nvSpPr>
          <p:spPr bwMode="auto">
            <a:xfrm>
              <a:off x="4264368" y="3736718"/>
              <a:ext cx="2813399"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Seq=79, ACK=43, data = </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1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9A6C1350-9453-1E48-8790-F100F9587769}"/>
              </a:ext>
            </a:extLst>
          </p:cNvPr>
          <p:cNvGrpSpPr/>
          <p:nvPr/>
        </p:nvGrpSpPr>
        <p:grpSpPr>
          <a:xfrm>
            <a:off x="4339949" y="4518388"/>
            <a:ext cx="2590800" cy="506413"/>
            <a:chOff x="4339949" y="4518388"/>
            <a:chExt cx="2590800" cy="506413"/>
          </a:xfrm>
        </p:grpSpPr>
        <p:sp>
          <p:nvSpPr>
            <p:cNvPr id="130" name="Line 3">
              <a:extLst>
                <a:ext uri="{FF2B5EF4-FFF2-40B4-BE49-F238E27FC236}">
                  <a16:creationId xmlns:a16="http://schemas.microsoft.com/office/drawing/2014/main" id="{21939EAE-12FE-4B4B-8477-DA966E53E581}"/>
                </a:ext>
              </a:extLst>
            </p:cNvPr>
            <p:cNvSpPr>
              <a:spLocks noChangeShapeType="1"/>
            </p:cNvSpPr>
            <p:nvPr/>
          </p:nvSpPr>
          <p:spPr bwMode="auto">
            <a:xfrm>
              <a:off x="4339949" y="4518388"/>
              <a:ext cx="2590800"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3" name="Rectangle 22">
              <a:extLst>
                <a:ext uri="{FF2B5EF4-FFF2-40B4-BE49-F238E27FC236}">
                  <a16:creationId xmlns:a16="http://schemas.microsoft.com/office/drawing/2014/main" id="{36373196-F0F3-9041-A157-0DFF0B56BE41}"/>
                </a:ext>
              </a:extLst>
            </p:cNvPr>
            <p:cNvSpPr>
              <a:spLocks noChangeArrowheads="1"/>
            </p:cNvSpPr>
            <p:nvPr/>
          </p:nvSpPr>
          <p:spPr bwMode="auto">
            <a:xfrm>
              <a:off x="5268637" y="4648563"/>
              <a:ext cx="958850" cy="35718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4" name="Text Box 23">
              <a:extLst>
                <a:ext uri="{FF2B5EF4-FFF2-40B4-BE49-F238E27FC236}">
                  <a16:creationId xmlns:a16="http://schemas.microsoft.com/office/drawing/2014/main" id="{2C94660D-0BE1-434B-85A6-BB22849908C7}"/>
                </a:ext>
              </a:extLst>
            </p:cNvPr>
            <p:cNvSpPr txBox="1">
              <a:spLocks noChangeArrowheads="1"/>
            </p:cNvSpPr>
            <p:nvPr/>
          </p:nvSpPr>
          <p:spPr bwMode="auto">
            <a:xfrm>
              <a:off x="4934710" y="4609843"/>
              <a:ext cx="1712264"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Seq=43, ACK=80</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145" name="Line 24">
            <a:extLst>
              <a:ext uri="{FF2B5EF4-FFF2-40B4-BE49-F238E27FC236}">
                <a16:creationId xmlns:a16="http://schemas.microsoft.com/office/drawing/2014/main" id="{4198420A-33F5-1542-B39F-616C0F629FE7}"/>
              </a:ext>
            </a:extLst>
          </p:cNvPr>
          <p:cNvSpPr>
            <a:spLocks noChangeShapeType="1"/>
          </p:cNvSpPr>
          <p:nvPr/>
        </p:nvSpPr>
        <p:spPr bwMode="auto">
          <a:xfrm>
            <a:off x="4332012" y="2508613"/>
            <a:ext cx="0" cy="2587625"/>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6" name="Line 25">
            <a:extLst>
              <a:ext uri="{FF2B5EF4-FFF2-40B4-BE49-F238E27FC236}">
                <a16:creationId xmlns:a16="http://schemas.microsoft.com/office/drawing/2014/main" id="{C59AD6B4-1F7E-D046-AE58-B0A2143452E4}"/>
              </a:ext>
            </a:extLst>
          </p:cNvPr>
          <p:cNvSpPr>
            <a:spLocks noChangeShapeType="1"/>
          </p:cNvSpPr>
          <p:nvPr/>
        </p:nvSpPr>
        <p:spPr bwMode="auto">
          <a:xfrm>
            <a:off x="6994249" y="2561001"/>
            <a:ext cx="0" cy="2587625"/>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147" name="Group 27">
            <a:extLst>
              <a:ext uri="{FF2B5EF4-FFF2-40B4-BE49-F238E27FC236}">
                <a16:creationId xmlns:a16="http://schemas.microsoft.com/office/drawing/2014/main" id="{78A4C821-5D3D-F049-95FB-64A6C2EFC29B}"/>
              </a:ext>
            </a:extLst>
          </p:cNvPr>
          <p:cNvGrpSpPr>
            <a:grpSpLocks/>
          </p:cNvGrpSpPr>
          <p:nvPr/>
        </p:nvGrpSpPr>
        <p:grpSpPr bwMode="auto">
          <a:xfrm>
            <a:off x="3824012" y="1687876"/>
            <a:ext cx="755650" cy="782637"/>
            <a:chOff x="-44" y="1473"/>
            <a:chExt cx="981" cy="1105"/>
          </a:xfrm>
        </p:grpSpPr>
        <p:pic>
          <p:nvPicPr>
            <p:cNvPr id="148" name="Picture 28" descr="desktop_computer_stylized_medium">
              <a:extLst>
                <a:ext uri="{FF2B5EF4-FFF2-40B4-BE49-F238E27FC236}">
                  <a16:creationId xmlns:a16="http://schemas.microsoft.com/office/drawing/2014/main" id="{37E197D2-A990-E643-BBEF-3FDB8B30E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Freeform 29">
              <a:extLst>
                <a:ext uri="{FF2B5EF4-FFF2-40B4-BE49-F238E27FC236}">
                  <a16:creationId xmlns:a16="http://schemas.microsoft.com/office/drawing/2014/main" id="{B63C2E39-A8CB-1F4B-B3CA-E65FF2976D4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0" name="Group 30">
            <a:extLst>
              <a:ext uri="{FF2B5EF4-FFF2-40B4-BE49-F238E27FC236}">
                <a16:creationId xmlns:a16="http://schemas.microsoft.com/office/drawing/2014/main" id="{AEA67504-808C-2C43-80AA-6BED564C9A22}"/>
              </a:ext>
            </a:extLst>
          </p:cNvPr>
          <p:cNvGrpSpPr>
            <a:grpSpLocks/>
          </p:cNvGrpSpPr>
          <p:nvPr/>
        </p:nvGrpSpPr>
        <p:grpSpPr bwMode="auto">
          <a:xfrm flipH="1">
            <a:off x="6686274" y="1727563"/>
            <a:ext cx="788988" cy="862013"/>
            <a:chOff x="-44" y="1473"/>
            <a:chExt cx="981" cy="1105"/>
          </a:xfrm>
        </p:grpSpPr>
        <p:pic>
          <p:nvPicPr>
            <p:cNvPr id="151" name="Picture 31" descr="desktop_computer_stylized_medium">
              <a:extLst>
                <a:ext uri="{FF2B5EF4-FFF2-40B4-BE49-F238E27FC236}">
                  <a16:creationId xmlns:a16="http://schemas.microsoft.com/office/drawing/2014/main" id="{0B37A6B2-9E4A-114B-85F9-5E3DF6205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Freeform 32">
              <a:extLst>
                <a:ext uri="{FF2B5EF4-FFF2-40B4-BE49-F238E27FC236}">
                  <a16:creationId xmlns:a16="http://schemas.microsoft.com/office/drawing/2014/main" id="{100E17DE-5CEE-AB45-8E97-F0E8B661790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178778AE-4599-7841-B71E-D835F9A5393E}"/>
              </a:ext>
            </a:extLst>
          </p:cNvPr>
          <p:cNvGrpSpPr/>
          <p:nvPr/>
        </p:nvGrpSpPr>
        <p:grpSpPr>
          <a:xfrm>
            <a:off x="4692316" y="2815389"/>
            <a:ext cx="1388485" cy="1371600"/>
            <a:chOff x="4692316" y="2815389"/>
            <a:chExt cx="1388485" cy="1371600"/>
          </a:xfrm>
        </p:grpSpPr>
        <p:sp>
          <p:nvSpPr>
            <p:cNvPr id="3" name="Oval 2">
              <a:extLst>
                <a:ext uri="{FF2B5EF4-FFF2-40B4-BE49-F238E27FC236}">
                  <a16:creationId xmlns:a16="http://schemas.microsoft.com/office/drawing/2014/main" id="{AB715EF6-F294-3449-96CB-B6947A099ADE}"/>
                </a:ext>
              </a:extLst>
            </p:cNvPr>
            <p:cNvSpPr/>
            <p:nvPr/>
          </p:nvSpPr>
          <p:spPr>
            <a:xfrm>
              <a:off x="5566610" y="3721768"/>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1" name="Oval 30">
              <a:extLst>
                <a:ext uri="{FF2B5EF4-FFF2-40B4-BE49-F238E27FC236}">
                  <a16:creationId xmlns:a16="http://schemas.microsoft.com/office/drawing/2014/main" id="{7D783624-80C6-2148-8502-F1C29047872A}"/>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907B7D31-A373-0B4B-A1B5-F4FD39A2F3C3}"/>
                </a:ext>
              </a:extLst>
            </p:cNvPr>
            <p:cNvCxnSpPr/>
            <p:nvPr/>
          </p:nvCxnSpPr>
          <p:spPr>
            <a:xfrm flipH="1" flipV="1">
              <a:off x="5117431" y="3224463"/>
              <a:ext cx="513348" cy="513348"/>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A45AF06C-D673-CA4F-A51B-93240818CB9A}"/>
              </a:ext>
            </a:extLst>
          </p:cNvPr>
          <p:cNvGrpSpPr/>
          <p:nvPr/>
        </p:nvGrpSpPr>
        <p:grpSpPr>
          <a:xfrm>
            <a:off x="4684295" y="3737810"/>
            <a:ext cx="1982043" cy="1307432"/>
            <a:chOff x="4692316" y="2815389"/>
            <a:chExt cx="1982043" cy="1307432"/>
          </a:xfrm>
        </p:grpSpPr>
        <p:sp>
          <p:nvSpPr>
            <p:cNvPr id="36" name="Oval 35">
              <a:extLst>
                <a:ext uri="{FF2B5EF4-FFF2-40B4-BE49-F238E27FC236}">
                  <a16:creationId xmlns:a16="http://schemas.microsoft.com/office/drawing/2014/main" id="{6B1B5065-4044-F742-9CE7-C6C1E51A71E8}"/>
                </a:ext>
              </a:extLst>
            </p:cNvPr>
            <p:cNvSpPr/>
            <p:nvPr/>
          </p:nvSpPr>
          <p:spPr>
            <a:xfrm>
              <a:off x="6160168" y="3657600"/>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Oval 36">
              <a:extLst>
                <a:ext uri="{FF2B5EF4-FFF2-40B4-BE49-F238E27FC236}">
                  <a16:creationId xmlns:a16="http://schemas.microsoft.com/office/drawing/2014/main" id="{C5F4BEC1-9A8B-BA47-BC77-A5A357B8A4B6}"/>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38" name="Straight Arrow Connector 37">
              <a:extLst>
                <a:ext uri="{FF2B5EF4-FFF2-40B4-BE49-F238E27FC236}">
                  <a16:creationId xmlns:a16="http://schemas.microsoft.com/office/drawing/2014/main" id="{1894C7DC-0B9B-5648-ACEB-7945930EE55B}"/>
                </a:ext>
              </a:extLst>
            </p:cNvPr>
            <p:cNvCxnSpPr>
              <a:cxnSpLocks/>
            </p:cNvCxnSpPr>
            <p:nvPr/>
          </p:nvCxnSpPr>
          <p:spPr>
            <a:xfrm flipH="1" flipV="1">
              <a:off x="5165557" y="3224463"/>
              <a:ext cx="970548" cy="521369"/>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Slide Number Placeholder 2">
            <a:extLst>
              <a:ext uri="{FF2B5EF4-FFF2-40B4-BE49-F238E27FC236}">
                <a16:creationId xmlns:a16="http://schemas.microsoft.com/office/drawing/2014/main" id="{951C5C48-402B-A744-B23C-9DA42D7A6E17}"/>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19</a:t>
            </a:fld>
            <a:endParaRPr lang="en-US" dirty="0"/>
          </a:p>
        </p:txBody>
      </p:sp>
    </p:spTree>
    <p:extLst>
      <p:ext uri="{BB962C8B-B14F-4D97-AF65-F5344CB8AC3E}">
        <p14:creationId xmlns:p14="http://schemas.microsoft.com/office/powerpoint/2010/main" val="267750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4"/>
                                        </p:tgtEl>
                                        <p:attrNameLst>
                                          <p:attrName>style.visibility</p:attrName>
                                        </p:attrNameLst>
                                      </p:cBhvr>
                                      <p:to>
                                        <p:strVal val="visible"/>
                                      </p:to>
                                    </p:set>
                                    <p:animEffect transition="in" filter="dissolve">
                                      <p:cBhvr>
                                        <p:cTn id="11" dur="500"/>
                                        <p:tgtEl>
                                          <p:spTgt spid="134"/>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33"/>
                                        </p:tgtEl>
                                        <p:attrNameLst>
                                          <p:attrName>style.visibility</p:attrName>
                                        </p:attrNameLst>
                                      </p:cBhvr>
                                      <p:to>
                                        <p:strVal val="visible"/>
                                      </p:to>
                                    </p:set>
                                    <p:animEffect transition="in" filter="dissolve">
                                      <p:cBhvr>
                                        <p:cTn id="19" dur="500"/>
                                        <p:tgtEl>
                                          <p:spTgt spid="13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nodeType="clickEffect">
                                  <p:stCondLst>
                                    <p:cond delay="0"/>
                                  </p:stCondLst>
                                  <p:childTnLst>
                                    <p:animEffect transition="out" filter="dissolv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9" presetClass="entr" presetSubtype="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dissolve">
                                      <p:cBhvr>
                                        <p:cTn id="3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Transport layer: overview</a:t>
            </a:r>
            <a:endParaRPr lang="en-US" sz="4400" dirty="0"/>
          </a:p>
        </p:txBody>
      </p:sp>
      <p:sp>
        <p:nvSpPr>
          <p:cNvPr id="4" name="Content Placeholder 3">
            <a:extLst>
              <a:ext uri="{FF2B5EF4-FFF2-40B4-BE49-F238E27FC236}">
                <a16:creationId xmlns:a16="http://schemas.microsoft.com/office/drawing/2014/main" id="{F6E2ACD2-5E28-0840-A1E8-F9AB901FE8BC}"/>
              </a:ext>
            </a:extLst>
          </p:cNvPr>
          <p:cNvSpPr>
            <a:spLocks noGrp="1"/>
          </p:cNvSpPr>
          <p:nvPr>
            <p:ph sz="half" idx="1"/>
          </p:nvPr>
        </p:nvSpPr>
        <p:spPr>
          <a:xfrm>
            <a:off x="781763" y="1253331"/>
            <a:ext cx="4842088" cy="4351338"/>
          </a:xfrm>
        </p:spPr>
        <p:txBody>
          <a:bodyPr>
            <a:noAutofit/>
          </a:bodyPr>
          <a:lstStyle/>
          <a:p>
            <a:pPr marL="11113" indent="0">
              <a:buNone/>
            </a:pPr>
            <a:r>
              <a:rPr lang="en-US" altLang="en-US" sz="3200" i="1" dirty="0">
                <a:solidFill>
                  <a:srgbClr val="CC0000"/>
                </a:solidFill>
                <a:latin typeface="Calibri" panose="020F0502020204030204" pitchFamily="34" charset="0"/>
                <a:cs typeface="Calibri" panose="020F0502020204030204" pitchFamily="34" charset="0"/>
              </a:rPr>
              <a:t>Our goal:</a:t>
            </a:r>
            <a:r>
              <a:rPr lang="en-US" altLang="en-US" sz="3200" i="1" dirty="0">
                <a:latin typeface="Calibri" panose="020F0502020204030204" pitchFamily="34" charset="0"/>
                <a:cs typeface="Calibri" panose="020F0502020204030204" pitchFamily="34" charset="0"/>
              </a:rPr>
              <a:t> </a:t>
            </a:r>
          </a:p>
          <a:p>
            <a:pPr marL="400050" indent="-285750">
              <a:buFont typeface="Wingdings" charset="2"/>
              <a:buChar char="§"/>
              <a:defRPr/>
            </a:pPr>
            <a:r>
              <a:rPr lang="en-US" sz="3200" dirty="0"/>
              <a:t>understand principles behind transport layer services:</a:t>
            </a:r>
          </a:p>
          <a:p>
            <a:pPr lvl="1">
              <a:buFont typeface="Arial"/>
              <a:buChar char="•"/>
              <a:defRPr/>
            </a:pPr>
            <a:r>
              <a:rPr lang="en-US" sz="2800" dirty="0"/>
              <a:t>multiplexing, demultiplexing</a:t>
            </a:r>
          </a:p>
          <a:p>
            <a:pPr lvl="1">
              <a:buFont typeface="Arial"/>
              <a:buChar char="•"/>
              <a:defRPr/>
            </a:pPr>
            <a:r>
              <a:rPr lang="en-US" sz="2800" dirty="0"/>
              <a:t>reliable data transfer</a:t>
            </a:r>
          </a:p>
          <a:p>
            <a:pPr lvl="1">
              <a:buFont typeface="Arial"/>
              <a:buChar char="•"/>
              <a:defRPr/>
            </a:pPr>
            <a:r>
              <a:rPr lang="en-US" sz="2800" dirty="0"/>
              <a:t>flow control</a:t>
            </a:r>
          </a:p>
          <a:p>
            <a:pPr lvl="1">
              <a:buFont typeface="Arial"/>
              <a:buChar char="•"/>
              <a:defRPr/>
            </a:pPr>
            <a:r>
              <a:rPr lang="en-US" sz="2800" dirty="0"/>
              <a:t>congestion control</a:t>
            </a:r>
            <a:endParaRPr lang="en-US" sz="3200" dirty="0"/>
          </a:p>
          <a:p>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968416" y="1815962"/>
            <a:ext cx="5994400" cy="4799013"/>
          </a:xfrm>
        </p:spPr>
        <p:txBody>
          <a:bodyPr>
            <a:normAutofit/>
          </a:bodyPr>
          <a:lstStyle/>
          <a:p>
            <a:pPr marL="457200" indent="-285750">
              <a:buFont typeface="Wingdings" charset="2"/>
              <a:buChar char="§"/>
              <a:defRPr/>
            </a:pPr>
            <a:r>
              <a:rPr lang="en-US" sz="3200" dirty="0"/>
              <a:t>learn about Internet transport layer protocols:</a:t>
            </a:r>
          </a:p>
          <a:p>
            <a:pPr lvl="1">
              <a:buFont typeface="Arial"/>
              <a:buChar char="•"/>
              <a:defRPr/>
            </a:pPr>
            <a:r>
              <a:rPr lang="en-US" sz="2800" dirty="0"/>
              <a:t>UDP: connectionless transport</a:t>
            </a:r>
          </a:p>
          <a:p>
            <a:pPr lvl="1">
              <a:buFont typeface="Arial"/>
              <a:buChar char="•"/>
              <a:defRPr/>
            </a:pPr>
            <a:r>
              <a:rPr lang="en-US" sz="2800" dirty="0"/>
              <a:t>TCP: connection-oriented reliable transport</a:t>
            </a:r>
          </a:p>
          <a:p>
            <a:pPr lvl="1">
              <a:buFont typeface="Arial"/>
              <a:buChar char="•"/>
              <a:defRPr/>
            </a:pPr>
            <a:r>
              <a:rPr lang="en-US" sz="2800" dirty="0"/>
              <a:t>TCP congestion control</a:t>
            </a:r>
            <a:endParaRPr lang="en-US" dirty="0"/>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11084F46-D79C-3048-9B21-CEBC66650819}"/>
              </a:ext>
            </a:extLst>
          </p:cNvPr>
          <p:cNvSpPr>
            <a:spLocks noGrp="1"/>
          </p:cNvSpPr>
          <p:nvPr>
            <p:ph type="sldNum" sz="quarter" idx="4"/>
          </p:nvPr>
        </p:nvSpPr>
        <p:spPr>
          <a:xfrm>
            <a:off x="9219616" y="6454664"/>
            <a:ext cx="2743200" cy="365125"/>
          </a:xfrm>
        </p:spPr>
        <p:txBody>
          <a:bodyPr/>
          <a:lstStyle/>
          <a:p>
            <a:r>
              <a:rPr lang="en-US" dirty="0"/>
              <a:t>Transport Layer: 3-</a:t>
            </a:r>
            <a:fld id="{C4204591-24BD-A542-B9D5-F8D8A88D2FEE}" type="slidenum">
              <a:rPr lang="en-US" smtClean="0"/>
              <a:pPr/>
              <a:t>2</a:t>
            </a:fld>
            <a:endParaRPr lang="en-US" dirty="0"/>
          </a:p>
        </p:txBody>
      </p:sp>
    </p:spTree>
    <p:extLst>
      <p:ext uri="{BB962C8B-B14F-4D97-AF65-F5344CB8AC3E}">
        <p14:creationId xmlns:p14="http://schemas.microsoft.com/office/powerpoint/2010/main" val="4215190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9" name="Rectangle 1027">
            <a:extLst>
              <a:ext uri="{FF2B5EF4-FFF2-40B4-BE49-F238E27FC236}">
                <a16:creationId xmlns:a16="http://schemas.microsoft.com/office/drawing/2014/main" id="{E2121436-377D-9943-817E-B014539AAB14}"/>
              </a:ext>
            </a:extLst>
          </p:cNvPr>
          <p:cNvSpPr txBox="1">
            <a:spLocks noChangeArrowheads="1"/>
          </p:cNvSpPr>
          <p:nvPr/>
        </p:nvSpPr>
        <p:spPr>
          <a:xfrm>
            <a:off x="673789" y="1393136"/>
            <a:ext cx="521344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sng" strike="noStrike" kern="1200" cap="none" spc="0" normalizeH="0" baseline="0" noProof="0" dirty="0">
                <a:ln>
                  <a:noFill/>
                </a:ln>
                <a:solidFill>
                  <a:srgbClr val="C00000"/>
                </a:solidFill>
                <a:effectLst/>
                <a:uLnTx/>
                <a:uFillTx/>
                <a:latin typeface="Calibri" panose="020F0502020204030204"/>
                <a:ea typeface="+mn-ea"/>
                <a:cs typeface="+mn-cs"/>
              </a:rPr>
              <a:t>Q:</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how to set TCP timeout value?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longer than RTT, but RTT varies!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short:</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premature timeout, unnecessary retransmissions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long:</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slow reaction to segment loss</a:t>
            </a:r>
          </a:p>
        </p:txBody>
      </p:sp>
      <p:sp>
        <p:nvSpPr>
          <p:cNvPr id="30" name="Rectangle 1028">
            <a:extLst>
              <a:ext uri="{FF2B5EF4-FFF2-40B4-BE49-F238E27FC236}">
                <a16:creationId xmlns:a16="http://schemas.microsoft.com/office/drawing/2014/main" id="{EBDCCB72-DE33-3D44-BBEA-E4C6F08C3D8E}"/>
              </a:ext>
            </a:extLst>
          </p:cNvPr>
          <p:cNvSpPr txBox="1">
            <a:spLocks noChangeArrowheads="1"/>
          </p:cNvSpPr>
          <p:nvPr/>
        </p:nvSpPr>
        <p:spPr>
          <a:xfrm>
            <a:off x="6258838" y="1393136"/>
            <a:ext cx="55659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Q</a:t>
            </a:r>
            <a:r>
              <a:rPr kumimoji="0" lang="en-US" altLang="en-US" sz="3200" b="0" i="0"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how to estimate RTT?</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err="1">
                <a:ln>
                  <a:noFill/>
                </a:ln>
                <a:solidFill>
                  <a:srgbClr val="000099"/>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measured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time from segment transmission until ACK receipt</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ignore retransmissions</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err="1">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srgbClr val="0000A8"/>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will vary, want estimated RTT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smoother</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average several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recent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measurements, not just current </a:t>
            </a:r>
            <a:r>
              <a:rPr kumimoji="0" lang="en-US" altLang="en-US" sz="2400" b="0" i="0" u="none" strike="noStrike" kern="1200" cap="none" spc="0" normalizeH="0" baseline="0" noProof="0" dirty="0" err="1">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endParaRPr kumimoji="0" lang="en-US" altLang="en-US" sz="24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5" name="Slide Number Placeholder 2">
            <a:extLst>
              <a:ext uri="{FF2B5EF4-FFF2-40B4-BE49-F238E27FC236}">
                <a16:creationId xmlns:a16="http://schemas.microsoft.com/office/drawing/2014/main" id="{969C69A2-4389-474B-8FF4-E0D66DDE428E}"/>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20</a:t>
            </a:fld>
            <a:endParaRPr lang="en-US" dirty="0"/>
          </a:p>
        </p:txBody>
      </p:sp>
    </p:spTree>
    <p:extLst>
      <p:ext uri="{BB962C8B-B14F-4D97-AF65-F5344CB8AC3E}">
        <p14:creationId xmlns:p14="http://schemas.microsoft.com/office/powerpoint/2010/main" val="414990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F844AE2-7CBB-B241-ABD8-7F7D48828D4B}"/>
              </a:ext>
            </a:extLst>
          </p:cNvPr>
          <p:cNvSpPr/>
          <p:nvPr/>
        </p:nvSpPr>
        <p:spPr>
          <a:xfrm>
            <a:off x="876300" y="1261543"/>
            <a:ext cx="8974869"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8" name="Text Box 3">
            <a:extLst>
              <a:ext uri="{FF2B5EF4-FFF2-40B4-BE49-F238E27FC236}">
                <a16:creationId xmlns:a16="http://schemas.microsoft.com/office/drawing/2014/main" id="{6466E19A-B1DF-1A42-B002-F49CA04A4C03}"/>
              </a:ext>
            </a:extLst>
          </p:cNvPr>
          <p:cNvSpPr txBox="1">
            <a:spLocks noChangeArrowheads="1"/>
          </p:cNvSpPr>
          <p:nvPr/>
        </p:nvSpPr>
        <p:spPr bwMode="auto">
          <a:xfrm>
            <a:off x="876300" y="1246817"/>
            <a:ext cx="9052479"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EstimatedRTT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 = (1-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a:t>
            </a:r>
            <a:r>
              <a:rPr kumimoji="0" lang="en-US" sz="24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EstimatedRTT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 +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a:t>
            </a:r>
            <a:r>
              <a:rPr kumimoji="0" lang="en-US" sz="24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SampleRTT</a:t>
            </a:r>
            <a:endPar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endParaRPr>
          </a:p>
        </p:txBody>
      </p:sp>
      <p:sp>
        <p:nvSpPr>
          <p:cNvPr id="31" name="Rectangle 4">
            <a:extLst>
              <a:ext uri="{FF2B5EF4-FFF2-40B4-BE49-F238E27FC236}">
                <a16:creationId xmlns:a16="http://schemas.microsoft.com/office/drawing/2014/main" id="{4A4474B4-4EC5-0C4B-8B43-3433BA1CD706}"/>
              </a:ext>
            </a:extLst>
          </p:cNvPr>
          <p:cNvSpPr>
            <a:spLocks noChangeArrowheads="1"/>
          </p:cNvSpPr>
          <p:nvPr/>
        </p:nvSpPr>
        <p:spPr bwMode="auto">
          <a:xfrm>
            <a:off x="951602" y="1857328"/>
            <a:ext cx="7067550" cy="14244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e</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xponential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w</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eighted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oving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verage (EWMA)</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influence of past sample decreases exponentially fast</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typical value: </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 </a:t>
            </a:r>
            <a:r>
              <a:rPr kumimoji="0" lang="en-US" sz="2400" b="1"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0.125</a:t>
            </a:r>
          </a:p>
        </p:txBody>
      </p:sp>
      <p:grpSp>
        <p:nvGrpSpPr>
          <p:cNvPr id="5" name="Group 4">
            <a:extLst>
              <a:ext uri="{FF2B5EF4-FFF2-40B4-BE49-F238E27FC236}">
                <a16:creationId xmlns:a16="http://schemas.microsoft.com/office/drawing/2014/main" id="{F081A723-2F83-4149-BCD6-BF02F3F3BE24}"/>
              </a:ext>
            </a:extLst>
          </p:cNvPr>
          <p:cNvGrpSpPr/>
          <p:nvPr/>
        </p:nvGrpSpPr>
        <p:grpSpPr>
          <a:xfrm>
            <a:off x="4673229" y="2443135"/>
            <a:ext cx="6448425" cy="4292600"/>
            <a:chOff x="1531938" y="2565400"/>
            <a:chExt cx="6448425" cy="4292600"/>
          </a:xfrm>
        </p:grpSpPr>
        <p:grpSp>
          <p:nvGrpSpPr>
            <p:cNvPr id="25" name="Group 14">
              <a:extLst>
                <a:ext uri="{FF2B5EF4-FFF2-40B4-BE49-F238E27FC236}">
                  <a16:creationId xmlns:a16="http://schemas.microsoft.com/office/drawing/2014/main" id="{B47CB747-71BF-F246-8D51-35EDB4E56B20}"/>
                </a:ext>
              </a:extLst>
            </p:cNvPr>
            <p:cNvGrpSpPr>
              <a:grpSpLocks/>
            </p:cNvGrpSpPr>
            <p:nvPr/>
          </p:nvGrpSpPr>
          <p:grpSpPr bwMode="auto">
            <a:xfrm>
              <a:off x="1708150" y="2565400"/>
              <a:ext cx="6272213" cy="4292600"/>
              <a:chOff x="782" y="1865"/>
              <a:chExt cx="3951" cy="2704"/>
            </a:xfrm>
          </p:grpSpPr>
          <p:pic>
            <p:nvPicPr>
              <p:cNvPr id="26" name="Picture 12">
                <a:extLst>
                  <a:ext uri="{FF2B5EF4-FFF2-40B4-BE49-F238E27FC236}">
                    <a16:creationId xmlns:a16="http://schemas.microsoft.com/office/drawing/2014/main" id="{1B79C964-96AD-AA4A-B4CF-C6377C29E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 y="1865"/>
                <a:ext cx="3951" cy="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3">
                <a:extLst>
                  <a:ext uri="{FF2B5EF4-FFF2-40B4-BE49-F238E27FC236}">
                    <a16:creationId xmlns:a16="http://schemas.microsoft.com/office/drawing/2014/main" id="{92FABEFD-E51C-0A49-A008-5D94B930D232}"/>
                  </a:ext>
                </a:extLst>
              </p:cNvPr>
              <p:cNvSpPr>
                <a:spLocks noChangeArrowheads="1"/>
              </p:cNvSpPr>
              <p:nvPr/>
            </p:nvSpPr>
            <p:spPr bwMode="auto">
              <a:xfrm>
                <a:off x="2070" y="1926"/>
                <a:ext cx="1404" cy="16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2" name="Text Box 18">
              <a:extLst>
                <a:ext uri="{FF2B5EF4-FFF2-40B4-BE49-F238E27FC236}">
                  <a16:creationId xmlns:a16="http://schemas.microsoft.com/office/drawing/2014/main" id="{F9CA757D-88CC-BF41-8C8F-6A16BC6C043B}"/>
                </a:ext>
              </a:extLst>
            </p:cNvPr>
            <p:cNvSpPr txBox="1">
              <a:spLocks noChangeArrowheads="1"/>
            </p:cNvSpPr>
            <p:nvPr/>
          </p:nvSpPr>
          <p:spPr bwMode="auto">
            <a:xfrm rot="10800000">
              <a:off x="1531938" y="3535363"/>
              <a:ext cx="428625" cy="17478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RTT (milliseconds)</a:t>
              </a:r>
            </a:p>
          </p:txBody>
        </p:sp>
        <p:sp>
          <p:nvSpPr>
            <p:cNvPr id="33" name="Text Box 19">
              <a:extLst>
                <a:ext uri="{FF2B5EF4-FFF2-40B4-BE49-F238E27FC236}">
                  <a16:creationId xmlns:a16="http://schemas.microsoft.com/office/drawing/2014/main" id="{5783915F-0896-D04A-9D0B-BE930F53923F}"/>
                </a:ext>
              </a:extLst>
            </p:cNvPr>
            <p:cNvSpPr txBox="1">
              <a:spLocks noChangeArrowheads="1"/>
            </p:cNvSpPr>
            <p:nvPr/>
          </p:nvSpPr>
          <p:spPr bwMode="auto">
            <a:xfrm>
              <a:off x="2265363" y="3168650"/>
              <a:ext cx="3867150" cy="3048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RTT:</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gaia.cs.umass.edu</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to</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fantasia.eurecom.fr</a:t>
              </a:r>
            </a:p>
          </p:txBody>
        </p:sp>
        <p:sp>
          <p:nvSpPr>
            <p:cNvPr id="34" name="Text Box 20">
              <a:extLst>
                <a:ext uri="{FF2B5EF4-FFF2-40B4-BE49-F238E27FC236}">
                  <a16:creationId xmlns:a16="http://schemas.microsoft.com/office/drawing/2014/main" id="{FDF3CC5E-05FF-9348-AFEA-B37BF0709D00}"/>
                </a:ext>
              </a:extLst>
            </p:cNvPr>
            <p:cNvSpPr txBox="1">
              <a:spLocks noChangeArrowheads="1"/>
            </p:cNvSpPr>
            <p:nvPr/>
          </p:nvSpPr>
          <p:spPr bwMode="auto">
            <a:xfrm>
              <a:off x="6221413" y="5230813"/>
              <a:ext cx="11811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sampleRTT</a:t>
              </a:r>
            </a:p>
          </p:txBody>
        </p:sp>
        <p:sp>
          <p:nvSpPr>
            <p:cNvPr id="35" name="Text Box 21">
              <a:extLst>
                <a:ext uri="{FF2B5EF4-FFF2-40B4-BE49-F238E27FC236}">
                  <a16:creationId xmlns:a16="http://schemas.microsoft.com/office/drawing/2014/main" id="{F17B9932-059C-5C46-AFDC-5141617F4B50}"/>
                </a:ext>
              </a:extLst>
            </p:cNvPr>
            <p:cNvSpPr txBox="1">
              <a:spLocks noChangeArrowheads="1"/>
            </p:cNvSpPr>
            <p:nvPr/>
          </p:nvSpPr>
          <p:spPr bwMode="auto">
            <a:xfrm>
              <a:off x="6215063" y="5548313"/>
              <a:ext cx="14319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EstimatedRTT</a:t>
              </a:r>
            </a:p>
          </p:txBody>
        </p:sp>
        <p:sp>
          <p:nvSpPr>
            <p:cNvPr id="36" name="AutoShape 22">
              <a:extLst>
                <a:ext uri="{FF2B5EF4-FFF2-40B4-BE49-F238E27FC236}">
                  <a16:creationId xmlns:a16="http://schemas.microsoft.com/office/drawing/2014/main" id="{5C984DD6-69E3-6841-B32A-69B38C890B14}"/>
                </a:ext>
              </a:extLst>
            </p:cNvPr>
            <p:cNvSpPr>
              <a:spLocks noChangeArrowheads="1"/>
            </p:cNvSpPr>
            <p:nvPr/>
          </p:nvSpPr>
          <p:spPr bwMode="auto">
            <a:xfrm>
              <a:off x="6005513" y="5343525"/>
              <a:ext cx="147637" cy="142875"/>
            </a:xfrm>
            <a:prstGeom prst="diamond">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7" name="AutoShape 23">
              <a:extLst>
                <a:ext uri="{FF2B5EF4-FFF2-40B4-BE49-F238E27FC236}">
                  <a16:creationId xmlns:a16="http://schemas.microsoft.com/office/drawing/2014/main" id="{949FCF6B-A257-E540-8887-09B596633DCF}"/>
                </a:ext>
              </a:extLst>
            </p:cNvPr>
            <p:cNvSpPr>
              <a:spLocks noChangeArrowheads="1"/>
            </p:cNvSpPr>
            <p:nvPr/>
          </p:nvSpPr>
          <p:spPr bwMode="auto">
            <a:xfrm rot="2776382">
              <a:off x="6011069" y="5633244"/>
              <a:ext cx="147637" cy="142875"/>
            </a:xfrm>
            <a:prstGeom prst="diamond">
              <a:avLst/>
            </a:prstGeom>
            <a:solidFill>
              <a:srgbClr val="FF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8" name="Rectangle 24">
              <a:extLst>
                <a:ext uri="{FF2B5EF4-FFF2-40B4-BE49-F238E27FC236}">
                  <a16:creationId xmlns:a16="http://schemas.microsoft.com/office/drawing/2014/main" id="{1C4D877B-9F3D-6342-9DFB-B8DAC5F2E1C6}"/>
                </a:ext>
              </a:extLst>
            </p:cNvPr>
            <p:cNvSpPr>
              <a:spLocks noChangeArrowheads="1"/>
            </p:cNvSpPr>
            <p:nvPr/>
          </p:nvSpPr>
          <p:spPr bwMode="auto">
            <a:xfrm>
              <a:off x="4108450" y="6389688"/>
              <a:ext cx="1863725" cy="46831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9" name="Group 15">
              <a:extLst>
                <a:ext uri="{FF2B5EF4-FFF2-40B4-BE49-F238E27FC236}">
                  <a16:creationId xmlns:a16="http://schemas.microsoft.com/office/drawing/2014/main" id="{46A7C35C-F55E-D448-9F19-A868DE731AA0}"/>
                </a:ext>
              </a:extLst>
            </p:cNvPr>
            <p:cNvGrpSpPr>
              <a:grpSpLocks/>
            </p:cNvGrpSpPr>
            <p:nvPr/>
          </p:nvGrpSpPr>
          <p:grpSpPr bwMode="auto">
            <a:xfrm>
              <a:off x="4041775" y="6386513"/>
              <a:ext cx="1512888" cy="336550"/>
              <a:chOff x="2343" y="3645"/>
              <a:chExt cx="953" cy="212"/>
            </a:xfrm>
          </p:grpSpPr>
          <p:sp>
            <p:nvSpPr>
              <p:cNvPr id="40" name="Rectangle 16">
                <a:extLst>
                  <a:ext uri="{FF2B5EF4-FFF2-40B4-BE49-F238E27FC236}">
                    <a16:creationId xmlns:a16="http://schemas.microsoft.com/office/drawing/2014/main" id="{76A5B688-5F66-A646-903E-26608C06EFAA}"/>
                  </a:ext>
                </a:extLst>
              </p:cNvPr>
              <p:cNvSpPr>
                <a:spLocks noChangeArrowheads="1"/>
              </p:cNvSpPr>
              <p:nvPr/>
            </p:nvSpPr>
            <p:spPr bwMode="auto">
              <a:xfrm>
                <a:off x="2592" y="3695"/>
                <a:ext cx="527" cy="9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 name="Text Box 17">
                <a:extLst>
                  <a:ext uri="{FF2B5EF4-FFF2-40B4-BE49-F238E27FC236}">
                    <a16:creationId xmlns:a16="http://schemas.microsoft.com/office/drawing/2014/main" id="{9530FDC0-AF61-1C41-8AC4-6B29BC1A8D3C}"/>
                  </a:ext>
                </a:extLst>
              </p:cNvPr>
              <p:cNvSpPr txBox="1">
                <a:spLocks noChangeArrowheads="1"/>
              </p:cNvSpPr>
              <p:nvPr/>
            </p:nvSpPr>
            <p:spPr bwMode="auto">
              <a:xfrm>
                <a:off x="2343" y="3645"/>
                <a:ext cx="953"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time (seconds)</a:t>
                </a:r>
              </a:p>
            </p:txBody>
          </p:sp>
        </p:grpSp>
      </p:grpSp>
      <p:sp>
        <p:nvSpPr>
          <p:cNvPr id="20" name="Slide Number Placeholder 2">
            <a:extLst>
              <a:ext uri="{FF2B5EF4-FFF2-40B4-BE49-F238E27FC236}">
                <a16:creationId xmlns:a16="http://schemas.microsoft.com/office/drawing/2014/main" id="{80D2031C-D174-0C4C-B2D2-3D6ED6240314}"/>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21</a:t>
            </a:fld>
            <a:endParaRPr lang="en-US" dirty="0"/>
          </a:p>
        </p:txBody>
      </p:sp>
    </p:spTree>
    <p:extLst>
      <p:ext uri="{BB962C8B-B14F-4D97-AF65-F5344CB8AC3E}">
        <p14:creationId xmlns:p14="http://schemas.microsoft.com/office/powerpoint/2010/main" val="388983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59" name="Rectangle 5">
            <a:extLst>
              <a:ext uri="{FF2B5EF4-FFF2-40B4-BE49-F238E27FC236}">
                <a16:creationId xmlns:a16="http://schemas.microsoft.com/office/drawing/2014/main" id="{818E497C-5ADD-8648-BF4A-762A1B89120F}"/>
              </a:ext>
            </a:extLst>
          </p:cNvPr>
          <p:cNvSpPr txBox="1">
            <a:spLocks noChangeArrowheads="1"/>
          </p:cNvSpPr>
          <p:nvPr/>
        </p:nvSpPr>
        <p:spPr>
          <a:xfrm>
            <a:off x="635138" y="1537841"/>
            <a:ext cx="11327678" cy="11291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timeout interval:</a:t>
            </a: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1" i="0" u="none" strike="noStrike" kern="1200" cap="none" spc="0" normalizeH="0" baseline="0" noProof="0" dirty="0" err="1">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plus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safety margin”</a:t>
            </a:r>
          </a:p>
          <a:p>
            <a:pPr marL="695325" marR="0" lvl="1" indent="-231775" algn="l" defTabSz="914400" rtl="0" eaLnBrk="1" fontAlgn="auto" latinLnBrk="0" hangingPunct="1">
              <a:lnSpc>
                <a:spcPct val="90000"/>
              </a:lnSpc>
              <a:spcBef>
                <a:spcPts val="10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large variation in  </a:t>
            </a:r>
            <a:r>
              <a:rPr kumimoji="0" lang="en-US" altLang="en-US" sz="2800" b="1" i="0" u="none" strike="noStrike" kern="1200" cap="none" spc="0" normalizeH="0" baseline="0" noProof="0" dirty="0" err="1">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want a larger safety margin</a:t>
            </a:r>
          </a:p>
        </p:txBody>
      </p:sp>
      <p:grpSp>
        <p:nvGrpSpPr>
          <p:cNvPr id="5" name="Group 4">
            <a:extLst>
              <a:ext uri="{FF2B5EF4-FFF2-40B4-BE49-F238E27FC236}">
                <a16:creationId xmlns:a16="http://schemas.microsoft.com/office/drawing/2014/main" id="{98DFD149-D3B6-7049-8FD3-A4E0D481C064}"/>
              </a:ext>
            </a:extLst>
          </p:cNvPr>
          <p:cNvGrpSpPr/>
          <p:nvPr/>
        </p:nvGrpSpPr>
        <p:grpSpPr>
          <a:xfrm>
            <a:off x="1061454" y="2679700"/>
            <a:ext cx="9532485" cy="1193800"/>
            <a:chOff x="858254" y="2667000"/>
            <a:chExt cx="9532485" cy="1193800"/>
          </a:xfrm>
        </p:grpSpPr>
        <p:sp>
          <p:nvSpPr>
            <p:cNvPr id="70" name="Rectangle 69">
              <a:extLst>
                <a:ext uri="{FF2B5EF4-FFF2-40B4-BE49-F238E27FC236}">
                  <a16:creationId xmlns:a16="http://schemas.microsoft.com/office/drawing/2014/main" id="{6D78BD41-D638-4D4B-B561-317912C0037E}"/>
                </a:ext>
              </a:extLst>
            </p:cNvPr>
            <p:cNvSpPr/>
            <p:nvPr/>
          </p:nvSpPr>
          <p:spPr>
            <a:xfrm>
              <a:off x="858254" y="2667000"/>
              <a:ext cx="9532485"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13">
              <a:extLst>
                <a:ext uri="{FF2B5EF4-FFF2-40B4-BE49-F238E27FC236}">
                  <a16:creationId xmlns:a16="http://schemas.microsoft.com/office/drawing/2014/main" id="{13338CC9-61FA-4847-87D5-4B4830DB87F4}"/>
                </a:ext>
              </a:extLst>
            </p:cNvPr>
            <p:cNvSpPr>
              <a:spLocks noChangeArrowheads="1"/>
            </p:cNvSpPr>
            <p:nvPr/>
          </p:nvSpPr>
          <p:spPr bwMode="auto">
            <a:xfrm>
              <a:off x="859979" y="2701243"/>
              <a:ext cx="7918450" cy="692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ourier New" charset="0"/>
                  <a:ea typeface="ＭＳ Ｐゴシック" charset="0"/>
                  <a:cs typeface="+mn-cs"/>
                </a:rPr>
                <a:t>TimeoutInterval</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 = </a:t>
              </a:r>
              <a:r>
                <a:rPr kumimoji="0" lang="en-US" sz="2400" b="1" i="0" u="none" strike="noStrike" kern="1200" cap="none" spc="0" normalizeH="0" baseline="0" noProof="0" dirty="0" err="1">
                  <a:ln>
                    <a:noFill/>
                  </a:ln>
                  <a:solidFill>
                    <a:prstClr val="black"/>
                  </a:solidFill>
                  <a:effectLst/>
                  <a:uLnTx/>
                  <a:uFillTx/>
                  <a:latin typeface="Courier New" charset="0"/>
                  <a:ea typeface="ＭＳ Ｐゴシック" charset="0"/>
                  <a:cs typeface="+mn-cs"/>
                </a:rPr>
                <a:t>EstimatedRTT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 + 4*</a:t>
              </a:r>
              <a:r>
                <a:rPr kumimoji="0" lang="en-US" sz="2400" b="1" i="0" u="none" strike="noStrike" kern="1200" cap="none" spc="0" normalizeH="0" baseline="0" noProof="0" dirty="0" err="1">
                  <a:ln>
                    <a:noFill/>
                  </a:ln>
                  <a:solidFill>
                    <a:prstClr val="black"/>
                  </a:solidFill>
                  <a:effectLst/>
                  <a:uLnTx/>
                  <a:uFillTx/>
                  <a:latin typeface="Courier New" charset="0"/>
                  <a:ea typeface="ＭＳ Ｐゴシック" charset="0"/>
                  <a:cs typeface="+mn-cs"/>
                </a:rPr>
                <a:t>DevRTT</a:t>
              </a:r>
              <a:endPar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endParaRPr>
            </a:p>
          </p:txBody>
        </p:sp>
        <p:sp>
          <p:nvSpPr>
            <p:cNvPr id="63" name="Text Box 14">
              <a:extLst>
                <a:ext uri="{FF2B5EF4-FFF2-40B4-BE49-F238E27FC236}">
                  <a16:creationId xmlns:a16="http://schemas.microsoft.com/office/drawing/2014/main" id="{29ECD817-A810-F04B-85CA-8D6E49B8D6DC}"/>
                </a:ext>
              </a:extLst>
            </p:cNvPr>
            <p:cNvSpPr txBox="1">
              <a:spLocks noChangeArrowheads="1"/>
            </p:cNvSpPr>
            <p:nvPr/>
          </p:nvSpPr>
          <p:spPr bwMode="auto">
            <a:xfrm>
              <a:off x="4304854" y="3442606"/>
              <a:ext cx="18113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99"/>
                  </a:solidFill>
                  <a:effectLst/>
                  <a:uLnTx/>
                  <a:uFillTx/>
                  <a:latin typeface="Tahoma" charset="0"/>
                  <a:ea typeface="ＭＳ Ｐゴシック" charset="0"/>
                  <a:cs typeface="+mn-cs"/>
                </a:rPr>
                <a:t>estimated RTT</a:t>
              </a:r>
            </a:p>
          </p:txBody>
        </p:sp>
        <p:sp>
          <p:nvSpPr>
            <p:cNvPr id="64" name="Text Box 16">
              <a:extLst>
                <a:ext uri="{FF2B5EF4-FFF2-40B4-BE49-F238E27FC236}">
                  <a16:creationId xmlns:a16="http://schemas.microsoft.com/office/drawing/2014/main" id="{B6E79AC7-559E-CA4D-B400-169E15D6448A}"/>
                </a:ext>
              </a:extLst>
            </p:cNvPr>
            <p:cNvSpPr txBox="1">
              <a:spLocks noChangeArrowheads="1"/>
            </p:cNvSpPr>
            <p:nvPr/>
          </p:nvSpPr>
          <p:spPr bwMode="auto">
            <a:xfrm>
              <a:off x="6736904" y="3461656"/>
              <a:ext cx="19177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r>
                <a:rPr kumimoji="0" lang="en-US" altLang="ja-JP"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rPr>
                <a:t>safety margin</a:t>
              </a: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endParaRPr kumimoji="0" lang="en-US" altLang="en-US"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endParaRPr>
            </a:p>
          </p:txBody>
        </p:sp>
        <p:sp>
          <p:nvSpPr>
            <p:cNvPr id="65" name="Line 17">
              <a:extLst>
                <a:ext uri="{FF2B5EF4-FFF2-40B4-BE49-F238E27FC236}">
                  <a16:creationId xmlns:a16="http://schemas.microsoft.com/office/drawing/2014/main" id="{FF049043-4FEA-C546-ADC2-E314E7D23CA5}"/>
                </a:ext>
              </a:extLst>
            </p:cNvPr>
            <p:cNvSpPr>
              <a:spLocks noChangeShapeType="1"/>
            </p:cNvSpPr>
            <p:nvPr/>
          </p:nvSpPr>
          <p:spPr bwMode="auto">
            <a:xfrm flipV="1">
              <a:off x="5101779" y="3082243"/>
              <a:ext cx="0" cy="44608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66" name="Line 19">
              <a:extLst>
                <a:ext uri="{FF2B5EF4-FFF2-40B4-BE49-F238E27FC236}">
                  <a16:creationId xmlns:a16="http://schemas.microsoft.com/office/drawing/2014/main" id="{F55903EC-FD0A-654A-913F-52F13FFBE690}"/>
                </a:ext>
              </a:extLst>
            </p:cNvPr>
            <p:cNvSpPr>
              <a:spLocks noChangeShapeType="1"/>
            </p:cNvSpPr>
            <p:nvPr/>
          </p:nvSpPr>
          <p:spPr bwMode="auto">
            <a:xfrm flipV="1">
              <a:off x="7673529" y="3088593"/>
              <a:ext cx="0" cy="44608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pic>
          <p:nvPicPr>
            <p:cNvPr id="67" name="Picture 20" descr="alarm_clock_ringing">
              <a:extLst>
                <a:ext uri="{FF2B5EF4-FFF2-40B4-BE49-F238E27FC236}">
                  <a16:creationId xmlns:a16="http://schemas.microsoft.com/office/drawing/2014/main" id="{DF906935-706B-2B43-B876-CAD3FE51C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43" y="3238052"/>
              <a:ext cx="646558" cy="62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3">
            <a:extLst>
              <a:ext uri="{FF2B5EF4-FFF2-40B4-BE49-F238E27FC236}">
                <a16:creationId xmlns:a16="http://schemas.microsoft.com/office/drawing/2014/main" id="{32E77073-7604-A04F-8597-12BF5941CCE7}"/>
              </a:ext>
            </a:extLst>
          </p:cNvPr>
          <p:cNvGrpSpPr/>
          <p:nvPr/>
        </p:nvGrpSpPr>
        <p:grpSpPr>
          <a:xfrm>
            <a:off x="1304479" y="4827690"/>
            <a:ext cx="10446405" cy="940044"/>
            <a:chOff x="1837879" y="3151290"/>
            <a:chExt cx="10446405" cy="940044"/>
          </a:xfrm>
        </p:grpSpPr>
        <p:sp>
          <p:nvSpPr>
            <p:cNvPr id="69" name="Rectangle 68">
              <a:extLst>
                <a:ext uri="{FF2B5EF4-FFF2-40B4-BE49-F238E27FC236}">
                  <a16:creationId xmlns:a16="http://schemas.microsoft.com/office/drawing/2014/main" id="{6D88E7C6-ABA1-FA45-A2D5-10F964EB5DB8}"/>
                </a:ext>
              </a:extLst>
            </p:cNvPr>
            <p:cNvSpPr/>
            <p:nvPr/>
          </p:nvSpPr>
          <p:spPr>
            <a:xfrm>
              <a:off x="1837879" y="3151290"/>
              <a:ext cx="9532486" cy="5222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Text Box 7">
              <a:extLst>
                <a:ext uri="{FF2B5EF4-FFF2-40B4-BE49-F238E27FC236}">
                  <a16:creationId xmlns:a16="http://schemas.microsoft.com/office/drawing/2014/main" id="{2F6AE672-95B4-DF44-B435-567781B49E2D}"/>
                </a:ext>
              </a:extLst>
            </p:cNvPr>
            <p:cNvSpPr txBox="1">
              <a:spLocks noChangeArrowheads="1"/>
            </p:cNvSpPr>
            <p:nvPr/>
          </p:nvSpPr>
          <p:spPr bwMode="auto">
            <a:xfrm>
              <a:off x="1837879" y="3151831"/>
              <a:ext cx="10018644"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ourier" pitchFamily="2" charset="0"/>
                  <a:ea typeface="ＭＳ Ｐゴシック" charset="0"/>
                  <a:cs typeface="+mn-cs"/>
                </a:rPr>
                <a:t>DevRTT</a:t>
              </a:r>
              <a:r>
                <a:rPr kumimoji="0" lang="en-US" sz="2400" b="1"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(1-</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a:t>
              </a:r>
              <a:r>
                <a:rPr kumimoji="0" lang="en-US" sz="2400" b="1" i="0" u="none" strike="noStrike" kern="1200" cap="none" spc="0" normalizeH="0" baseline="0" noProof="0" dirty="0" err="1">
                  <a:ln>
                    <a:noFill/>
                  </a:ln>
                  <a:solidFill>
                    <a:prstClr val="black"/>
                  </a:solidFill>
                  <a:effectLst/>
                  <a:uLnTx/>
                  <a:uFillTx/>
                  <a:latin typeface="Courier New" charset="0"/>
                  <a:ea typeface="ＭＳ Ｐゴシック" charset="0"/>
                  <a:cs typeface="+mn-cs"/>
                </a:rPr>
                <a:t>DevRTT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a:t>
              </a:r>
              <a:r>
                <a:rPr kumimoji="0" lang="en-US" sz="2400" b="1" i="0" u="none" strike="noStrike" kern="1200" cap="none" spc="0" normalizeH="0" baseline="0" noProof="0" dirty="0" err="1">
                  <a:ln>
                    <a:noFill/>
                  </a:ln>
                  <a:solidFill>
                    <a:prstClr val="black"/>
                  </a:solidFill>
                  <a:effectLst/>
                  <a:uLnTx/>
                  <a:uFillTx/>
                  <a:latin typeface="Courier New" charset="0"/>
                  <a:ea typeface="ＭＳ Ｐゴシック" charset="0"/>
                  <a:cs typeface="+mn-cs"/>
                </a:rPr>
                <a:t>SampleRTT-EstimatedRTT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a:t>
              </a:r>
            </a:p>
          </p:txBody>
        </p:sp>
        <p:sp>
          <p:nvSpPr>
            <p:cNvPr id="61" name="Text Box 12">
              <a:extLst>
                <a:ext uri="{FF2B5EF4-FFF2-40B4-BE49-F238E27FC236}">
                  <a16:creationId xmlns:a16="http://schemas.microsoft.com/office/drawing/2014/main" id="{D33A459F-5B30-B942-A281-437341BBF16B}"/>
                </a:ext>
              </a:extLst>
            </p:cNvPr>
            <p:cNvSpPr txBox="1">
              <a:spLocks noChangeArrowheads="1"/>
            </p:cNvSpPr>
            <p:nvPr/>
          </p:nvSpPr>
          <p:spPr bwMode="auto">
            <a:xfrm>
              <a:off x="8898147" y="3694459"/>
              <a:ext cx="3386137"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(typically, </a:t>
              </a:r>
              <a:r>
                <a:rPr kumimoji="0" lang="en-US" sz="2000" b="0"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0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sym typeface="Symbol" charset="0"/>
                </a:rPr>
                <a:t>= 0.25)</a:t>
              </a:r>
            </a:p>
          </p:txBody>
        </p:sp>
      </p:grpSp>
      <p:sp>
        <p:nvSpPr>
          <p:cNvPr id="16" name="Rectangle 5">
            <a:extLst>
              <a:ext uri="{FF2B5EF4-FFF2-40B4-BE49-F238E27FC236}">
                <a16:creationId xmlns:a16="http://schemas.microsoft.com/office/drawing/2014/main" id="{4DBD9BE8-0206-984D-9734-DB015980BF63}"/>
              </a:ext>
            </a:extLst>
          </p:cNvPr>
          <p:cNvSpPr txBox="1">
            <a:spLocks noChangeArrowheads="1"/>
          </p:cNvSpPr>
          <p:nvPr/>
        </p:nvSpPr>
        <p:spPr>
          <a:xfrm>
            <a:off x="660538" y="4192141"/>
            <a:ext cx="11327678" cy="5449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DevRTT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EWMA of </a:t>
            </a:r>
            <a:r>
              <a:rPr kumimoji="0" lang="en-US" altLang="en-US" sz="2800" b="1" i="0" u="none" strike="noStrike" kern="1200" cap="none" spc="0" normalizeH="0" baseline="0" noProof="0" dirty="0" err="1">
                <a:ln>
                  <a:noFill/>
                </a:ln>
                <a:solidFill>
                  <a:prstClr val="black"/>
                </a:solidFill>
                <a:effectLst/>
                <a:uLnTx/>
                <a:uFillTx/>
                <a:latin typeface="Courier" pitchFamily="2" charset="0"/>
                <a:ea typeface="ＭＳ Ｐゴシック" panose="020B0600070205080204" pitchFamily="34" charset="-128"/>
                <a:cs typeface="+mn-cs"/>
              </a:rPr>
              <a:t>SampleRTT</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deviation from </a:t>
            </a:r>
            <a:r>
              <a:rPr kumimoji="0" lang="en-US" altLang="en-US" sz="2800" b="1" i="0" u="none" strike="noStrike" kern="1200" cap="none" spc="0" normalizeH="0" baseline="0" noProof="0" dirty="0" err="1">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p>
        </p:txBody>
      </p:sp>
      <p:sp>
        <p:nvSpPr>
          <p:cNvPr id="18" name="Slide Number Placeholder 2">
            <a:extLst>
              <a:ext uri="{FF2B5EF4-FFF2-40B4-BE49-F238E27FC236}">
                <a16:creationId xmlns:a16="http://schemas.microsoft.com/office/drawing/2014/main" id="{0FC6F86E-C16B-C949-B055-1DD32A860108}"/>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22</a:t>
            </a:fld>
            <a:endParaRPr lang="en-US" dirty="0"/>
          </a:p>
        </p:txBody>
      </p:sp>
    </p:spTree>
    <p:extLst>
      <p:ext uri="{BB962C8B-B14F-4D97-AF65-F5344CB8AC3E}">
        <p14:creationId xmlns:p14="http://schemas.microsoft.com/office/powerpoint/2010/main" val="139230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Sender </a:t>
            </a:r>
            <a:r>
              <a:rPr lang="en-US" sz="3600" dirty="0"/>
              <a:t>(simplified)</a:t>
            </a:r>
            <a:endParaRPr lang="en-US" sz="4400" b="0" dirty="0"/>
          </a:p>
        </p:txBody>
      </p:sp>
      <p:sp>
        <p:nvSpPr>
          <p:cNvPr id="6" name="Rectangle 3">
            <a:extLst>
              <a:ext uri="{FF2B5EF4-FFF2-40B4-BE49-F238E27FC236}">
                <a16:creationId xmlns:a16="http://schemas.microsoft.com/office/drawing/2014/main" id="{93E50F9F-34A2-434D-9CCF-7D058EEE958D}"/>
              </a:ext>
            </a:extLst>
          </p:cNvPr>
          <p:cNvSpPr txBox="1">
            <a:spLocks noChangeArrowheads="1"/>
          </p:cNvSpPr>
          <p:nvPr/>
        </p:nvSpPr>
        <p:spPr>
          <a:xfrm>
            <a:off x="798690" y="1384386"/>
            <a:ext cx="49530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event: data received from application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create segment with seq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seq # is byte-stream number of first data byte in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start timer if not already running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think of timer as for oldest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unACKed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segment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expiration interval: </a:t>
            </a:r>
            <a:r>
              <a:rPr kumimoji="0" lang="en-US" sz="2400" b="1" i="0" u="none" strike="noStrike" kern="1200" cap="none" spc="0" normalizeH="0" baseline="0" noProof="0" dirty="0" err="1">
                <a:ln>
                  <a:noFill/>
                </a:ln>
                <a:solidFill>
                  <a:prstClr val="black"/>
                </a:solidFill>
                <a:effectLst/>
                <a:uLnTx/>
                <a:uFillTx/>
                <a:latin typeface="Courier New" charset="0"/>
                <a:ea typeface="+mn-ea"/>
                <a:cs typeface="+mn-cs"/>
              </a:rPr>
              <a:t>TimeOutInterval</a:t>
            </a:r>
            <a:r>
              <a:rPr kumimoji="0" lang="en-US" sz="2400" b="0" i="0" u="none" strike="noStrike" kern="1200" cap="none" spc="0" normalizeH="0" baseline="0" noProof="0" dirty="0">
                <a:ln>
                  <a:noFill/>
                </a:ln>
                <a:solidFill>
                  <a:prstClr val="black"/>
                </a:solidFill>
                <a:effectLst/>
                <a:uLnTx/>
                <a:uFillTx/>
                <a:latin typeface="Courier New" charset="0"/>
                <a:ea typeface="+mn-ea"/>
                <a:cs typeface="+mn-cs"/>
              </a:rPr>
              <a: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4">
            <a:extLst>
              <a:ext uri="{FF2B5EF4-FFF2-40B4-BE49-F238E27FC236}">
                <a16:creationId xmlns:a16="http://schemas.microsoft.com/office/drawing/2014/main" id="{DA35D0F5-641B-DD43-98AE-2CF2FD980706}"/>
              </a:ext>
            </a:extLst>
          </p:cNvPr>
          <p:cNvSpPr txBox="1">
            <a:spLocks noChangeArrowheads="1"/>
          </p:cNvSpPr>
          <p:nvPr/>
        </p:nvSpPr>
        <p:spPr>
          <a:xfrm>
            <a:off x="6728208" y="1446144"/>
            <a:ext cx="3810000" cy="194310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000" b="0" i="1" u="none" strike="noStrike" kern="1200" cap="none" spc="0" normalizeH="0" baseline="0" noProof="0" dirty="0">
                <a:ln>
                  <a:noFill/>
                </a:ln>
                <a:solidFill>
                  <a:srgbClr val="CC0000"/>
                </a:solidFill>
                <a:effectLst/>
                <a:uLnTx/>
                <a:uFillTx/>
                <a:latin typeface="Calibri" panose="020F0502020204030204"/>
                <a:ea typeface="+mn-ea"/>
                <a:cs typeface="+mn-cs"/>
              </a:rPr>
              <a:t>event: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retransmit segment that caused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restart timer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8" name="Rectangle 4">
            <a:extLst>
              <a:ext uri="{FF2B5EF4-FFF2-40B4-BE49-F238E27FC236}">
                <a16:creationId xmlns:a16="http://schemas.microsoft.com/office/drawing/2014/main" id="{7626FEA2-2ED1-6640-83D4-E13C73302CE0}"/>
              </a:ext>
            </a:extLst>
          </p:cNvPr>
          <p:cNvSpPr txBox="1">
            <a:spLocks noChangeArrowheads="1"/>
          </p:cNvSpPr>
          <p:nvPr/>
        </p:nvSpPr>
        <p:spPr>
          <a:xfrm>
            <a:off x="6728208" y="3392552"/>
            <a:ext cx="4920453" cy="319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event: ACK received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ACK acknowledges previously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unACKed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update what is known to be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ACKed</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start timer if there are  still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unACKed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Slide Number Placeholder 2">
            <a:extLst>
              <a:ext uri="{FF2B5EF4-FFF2-40B4-BE49-F238E27FC236}">
                <a16:creationId xmlns:a16="http://schemas.microsoft.com/office/drawing/2014/main" id="{F7A5BD9A-E49F-7E4D-A1AC-729448A7B15E}"/>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23</a:t>
            </a:fld>
            <a:endParaRPr lang="en-US" dirty="0"/>
          </a:p>
        </p:txBody>
      </p:sp>
    </p:spTree>
    <p:extLst>
      <p:ext uri="{BB962C8B-B14F-4D97-AF65-F5344CB8AC3E}">
        <p14:creationId xmlns:p14="http://schemas.microsoft.com/office/powerpoint/2010/main" val="422074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TCP sender (simplified</a:t>
            </a:r>
            <a:r>
              <a:rPr lang="en-US" dirty="0" smtClean="0"/>
              <a:t>)</a:t>
            </a:r>
            <a:endParaRPr lang="en-US" dirty="0"/>
          </a:p>
        </p:txBody>
      </p:sp>
      <p:sp>
        <p:nvSpPr>
          <p:cNvPr id="5" name="Slide Number Placeholder 4"/>
          <p:cNvSpPr>
            <a:spLocks noGrp="1"/>
          </p:cNvSpPr>
          <p:nvPr>
            <p:ph type="sldNum" sz="quarter" idx="4"/>
          </p:nvPr>
        </p:nvSpPr>
        <p:spPr/>
        <p:txBody>
          <a:bodyPr/>
          <a:lstStyle/>
          <a:p>
            <a:r>
              <a:rPr lang="en-US" smtClean="0"/>
              <a:t>Transport Layer: 3-</a:t>
            </a:r>
            <a:fld id="{C4204591-24BD-A542-B9D5-F8D8A88D2FEE}" type="slidenum">
              <a:rPr lang="en-US" smtClean="0"/>
              <a:pPr/>
              <a:t>24</a:t>
            </a:fld>
            <a:endParaRPr lang="en-US" dirty="0"/>
          </a:p>
        </p:txBody>
      </p:sp>
      <p:sp>
        <p:nvSpPr>
          <p:cNvPr id="9" name="Oval 7"/>
          <p:cNvSpPr>
            <a:spLocks noChangeArrowheads="1"/>
          </p:cNvSpPr>
          <p:nvPr/>
        </p:nvSpPr>
        <p:spPr bwMode="auto">
          <a:xfrm>
            <a:off x="2897188" y="2730500"/>
            <a:ext cx="1071562" cy="971550"/>
          </a:xfrm>
          <a:prstGeom prst="ellipse">
            <a:avLst/>
          </a:pr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fr-FR" altLang="en-US" sz="2800"/>
          </a:p>
        </p:txBody>
      </p:sp>
      <p:sp>
        <p:nvSpPr>
          <p:cNvPr id="10" name="Oval 6"/>
          <p:cNvSpPr>
            <a:spLocks noChangeArrowheads="1"/>
          </p:cNvSpPr>
          <p:nvPr/>
        </p:nvSpPr>
        <p:spPr bwMode="auto">
          <a:xfrm>
            <a:off x="2822575" y="2778125"/>
            <a:ext cx="1071563" cy="97155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fr-FR" altLang="en-US" sz="2800"/>
          </a:p>
        </p:txBody>
      </p:sp>
      <p:sp>
        <p:nvSpPr>
          <p:cNvPr id="12" name="Text Box 5"/>
          <p:cNvSpPr txBox="1">
            <a:spLocks noChangeArrowheads="1"/>
          </p:cNvSpPr>
          <p:nvPr/>
        </p:nvSpPr>
        <p:spPr bwMode="auto">
          <a:xfrm>
            <a:off x="2979738" y="2781300"/>
            <a:ext cx="7429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a:t>wait</a:t>
            </a:r>
          </a:p>
          <a:p>
            <a:pPr eaLnBrk="1" hangingPunct="1">
              <a:spcBef>
                <a:spcPct val="0"/>
              </a:spcBef>
              <a:buFontTx/>
              <a:buNone/>
            </a:pPr>
            <a:r>
              <a:rPr lang="en-US" altLang="en-US" sz="1800"/>
              <a:t>for </a:t>
            </a:r>
          </a:p>
          <a:p>
            <a:pPr eaLnBrk="1" hangingPunct="1">
              <a:spcBef>
                <a:spcPct val="0"/>
              </a:spcBef>
              <a:buFontTx/>
              <a:buNone/>
            </a:pPr>
            <a:r>
              <a:rPr lang="en-US" altLang="en-US" sz="1800"/>
              <a:t>event</a:t>
            </a:r>
          </a:p>
        </p:txBody>
      </p:sp>
      <p:sp>
        <p:nvSpPr>
          <p:cNvPr id="13" name="Line 8"/>
          <p:cNvSpPr>
            <a:spLocks noChangeShapeType="1"/>
          </p:cNvSpPr>
          <p:nvPr/>
        </p:nvSpPr>
        <p:spPr bwMode="auto">
          <a:xfrm>
            <a:off x="1855788" y="2247900"/>
            <a:ext cx="1071562" cy="6889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 name="Text Box 9"/>
          <p:cNvSpPr txBox="1">
            <a:spLocks noChangeArrowheads="1"/>
          </p:cNvSpPr>
          <p:nvPr/>
        </p:nvSpPr>
        <p:spPr bwMode="auto">
          <a:xfrm>
            <a:off x="314325" y="2874963"/>
            <a:ext cx="25463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400" dirty="0" err="1"/>
              <a:t>NextSeqNum</a:t>
            </a:r>
            <a:r>
              <a:rPr lang="en-US" altLang="en-US" sz="1400" dirty="0"/>
              <a:t> = </a:t>
            </a:r>
            <a:r>
              <a:rPr lang="en-US" altLang="en-US" sz="1400" dirty="0" err="1"/>
              <a:t>InitialSeqNum</a:t>
            </a:r>
            <a:endParaRPr lang="en-US" altLang="en-US" sz="1400" dirty="0"/>
          </a:p>
          <a:p>
            <a:pPr eaLnBrk="1" hangingPunct="1">
              <a:spcBef>
                <a:spcPct val="0"/>
              </a:spcBef>
              <a:buFontTx/>
              <a:buNone/>
            </a:pPr>
            <a:r>
              <a:rPr lang="en-US" altLang="en-US" sz="1400" dirty="0" err="1"/>
              <a:t>SendBase</a:t>
            </a:r>
            <a:r>
              <a:rPr lang="en-US" altLang="en-US" sz="1400" dirty="0"/>
              <a:t> = </a:t>
            </a:r>
            <a:r>
              <a:rPr lang="en-US" altLang="en-US" sz="1400" dirty="0" err="1"/>
              <a:t>InitialSeqNum</a:t>
            </a:r>
            <a:endParaRPr lang="en-US" altLang="en-US" sz="1400" dirty="0"/>
          </a:p>
        </p:txBody>
      </p:sp>
      <p:sp>
        <p:nvSpPr>
          <p:cNvPr id="15" name="Line 10"/>
          <p:cNvSpPr>
            <a:spLocks noChangeShapeType="1"/>
          </p:cNvSpPr>
          <p:nvPr/>
        </p:nvSpPr>
        <p:spPr bwMode="auto">
          <a:xfrm>
            <a:off x="417513" y="2889250"/>
            <a:ext cx="2179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6" name="Text Box 11"/>
          <p:cNvSpPr txBox="1">
            <a:spLocks noChangeArrowheads="1"/>
          </p:cNvSpPr>
          <p:nvPr/>
        </p:nvSpPr>
        <p:spPr bwMode="auto">
          <a:xfrm>
            <a:off x="1287463" y="2571750"/>
            <a:ext cx="3413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a:latin typeface="Symbol" panose="05050102010706020507" pitchFamily="18" charset="2"/>
              </a:rPr>
              <a:t>L</a:t>
            </a:r>
          </a:p>
        </p:txBody>
      </p:sp>
      <p:grpSp>
        <p:nvGrpSpPr>
          <p:cNvPr id="17" name="Group 23"/>
          <p:cNvGrpSpPr>
            <a:grpSpLocks/>
          </p:cNvGrpSpPr>
          <p:nvPr/>
        </p:nvGrpSpPr>
        <p:grpSpPr bwMode="auto">
          <a:xfrm>
            <a:off x="4605338" y="1333500"/>
            <a:ext cx="4251325" cy="1928813"/>
            <a:chOff x="3003" y="1263"/>
            <a:chExt cx="2678" cy="1215"/>
          </a:xfrm>
        </p:grpSpPr>
        <p:sp>
          <p:nvSpPr>
            <p:cNvPr id="18" name="Text Box 12"/>
            <p:cNvSpPr txBox="1">
              <a:spLocks noChangeArrowheads="1"/>
            </p:cNvSpPr>
            <p:nvPr/>
          </p:nvSpPr>
          <p:spPr bwMode="auto">
            <a:xfrm>
              <a:off x="3019" y="1456"/>
              <a:ext cx="2662" cy="1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105000"/>
                </a:lnSpc>
                <a:spcBef>
                  <a:spcPct val="0"/>
                </a:spcBef>
                <a:buFontTx/>
                <a:buNone/>
              </a:pPr>
              <a:r>
                <a:rPr lang="en-US" altLang="en-US" sz="1600" dirty="0">
                  <a:latin typeface="Tahoma" panose="020B0604030504040204" pitchFamily="34" charset="0"/>
                </a:rPr>
                <a:t>create segment, seq. #: </a:t>
              </a:r>
              <a:r>
                <a:rPr lang="en-US" altLang="en-US" sz="1600" dirty="0" err="1">
                  <a:latin typeface="Tahoma" panose="020B0604030504040204" pitchFamily="34" charset="0"/>
                </a:rPr>
                <a:t>NextSeqNum</a:t>
              </a:r>
              <a:endParaRPr lang="en-US" altLang="en-US" sz="1600" dirty="0">
                <a:latin typeface="Tahoma" panose="020B0604030504040204" pitchFamily="34" charset="0"/>
              </a:endParaRPr>
            </a:p>
            <a:p>
              <a:pPr eaLnBrk="1" hangingPunct="1">
                <a:lnSpc>
                  <a:spcPct val="105000"/>
                </a:lnSpc>
                <a:spcBef>
                  <a:spcPct val="0"/>
                </a:spcBef>
                <a:buFontTx/>
                <a:buNone/>
              </a:pPr>
              <a:r>
                <a:rPr lang="en-US" altLang="en-US" sz="1600" dirty="0">
                  <a:latin typeface="Tahoma" panose="020B0604030504040204" pitchFamily="34" charset="0"/>
                </a:rPr>
                <a:t>pass segment to IP (i.e., </a:t>
              </a:r>
              <a:r>
                <a:rPr lang="ja-JP" altLang="en-US" sz="1600" dirty="0">
                  <a:latin typeface="Tahoma" panose="020B0604030504040204" pitchFamily="34" charset="0"/>
                </a:rPr>
                <a:t>“</a:t>
              </a:r>
              <a:r>
                <a:rPr lang="en-US" altLang="ja-JP" sz="1600" dirty="0">
                  <a:latin typeface="Tahoma" panose="020B0604030504040204" pitchFamily="34" charset="0"/>
                </a:rPr>
                <a:t>send</a:t>
              </a:r>
              <a:r>
                <a:rPr lang="ja-JP" altLang="en-US" sz="1600" dirty="0">
                  <a:latin typeface="Tahoma" panose="020B0604030504040204" pitchFamily="34" charset="0"/>
                </a:rPr>
                <a:t>”</a:t>
              </a:r>
              <a:r>
                <a:rPr lang="en-US" altLang="ja-JP" sz="1600" dirty="0">
                  <a:latin typeface="Tahoma" panose="020B0604030504040204" pitchFamily="34" charset="0"/>
                </a:rPr>
                <a:t>)</a:t>
              </a:r>
            </a:p>
            <a:p>
              <a:pPr eaLnBrk="1" hangingPunct="1">
                <a:lnSpc>
                  <a:spcPct val="105000"/>
                </a:lnSpc>
                <a:spcBef>
                  <a:spcPct val="0"/>
                </a:spcBef>
                <a:buFontTx/>
                <a:buNone/>
              </a:pPr>
              <a:r>
                <a:rPr lang="en-US" altLang="en-US" sz="1600" dirty="0" err="1">
                  <a:latin typeface="Tahoma" panose="020B0604030504040204" pitchFamily="34" charset="0"/>
                </a:rPr>
                <a:t>NextSeqNum</a:t>
              </a:r>
              <a:r>
                <a:rPr lang="en-US" altLang="en-US" sz="1600" dirty="0">
                  <a:latin typeface="Tahoma" panose="020B0604030504040204" pitchFamily="34" charset="0"/>
                </a:rPr>
                <a:t> = </a:t>
              </a:r>
              <a:r>
                <a:rPr lang="en-US" altLang="en-US" sz="1600" dirty="0" err="1">
                  <a:latin typeface="Tahoma" panose="020B0604030504040204" pitchFamily="34" charset="0"/>
                </a:rPr>
                <a:t>NextSeqNum</a:t>
              </a:r>
              <a:r>
                <a:rPr lang="en-US" altLang="en-US" sz="1600" dirty="0">
                  <a:latin typeface="Tahoma" panose="020B0604030504040204" pitchFamily="34" charset="0"/>
                </a:rPr>
                <a:t> + length(data) </a:t>
              </a:r>
            </a:p>
            <a:p>
              <a:pPr eaLnBrk="1" hangingPunct="1">
                <a:lnSpc>
                  <a:spcPct val="105000"/>
                </a:lnSpc>
                <a:spcBef>
                  <a:spcPct val="0"/>
                </a:spcBef>
                <a:buFontTx/>
                <a:buNone/>
              </a:pPr>
              <a:r>
                <a:rPr lang="en-US" altLang="en-US" sz="1600" dirty="0">
                  <a:latin typeface="Tahoma" panose="020B0604030504040204" pitchFamily="34" charset="0"/>
                </a:rPr>
                <a:t>if (timer currently not running)</a:t>
              </a:r>
            </a:p>
            <a:p>
              <a:pPr eaLnBrk="1" hangingPunct="1">
                <a:lnSpc>
                  <a:spcPct val="105000"/>
                </a:lnSpc>
                <a:spcBef>
                  <a:spcPct val="0"/>
                </a:spcBef>
                <a:buFontTx/>
                <a:buNone/>
              </a:pPr>
              <a:r>
                <a:rPr lang="en-US" altLang="en-US" sz="1600" dirty="0">
                  <a:latin typeface="Tahoma" panose="020B0604030504040204" pitchFamily="34" charset="0"/>
                </a:rPr>
                <a:t>    start timer</a:t>
              </a:r>
            </a:p>
            <a:p>
              <a:pPr eaLnBrk="1" hangingPunct="1">
                <a:spcBef>
                  <a:spcPct val="0"/>
                </a:spcBef>
                <a:buFontTx/>
                <a:buNone/>
              </a:pPr>
              <a:r>
                <a:rPr lang="en-US" altLang="en-US" sz="1600" dirty="0">
                  <a:latin typeface="Tahoma" panose="020B0604030504040204" pitchFamily="34" charset="0"/>
                </a:rPr>
                <a:t>                 </a:t>
              </a:r>
            </a:p>
          </p:txBody>
        </p:sp>
        <p:sp>
          <p:nvSpPr>
            <p:cNvPr id="19" name="Text Box 13"/>
            <p:cNvSpPr txBox="1">
              <a:spLocks noChangeArrowheads="1"/>
            </p:cNvSpPr>
            <p:nvPr/>
          </p:nvSpPr>
          <p:spPr bwMode="auto">
            <a:xfrm>
              <a:off x="3003" y="1263"/>
              <a:ext cx="22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600">
                  <a:latin typeface="Tahoma" panose="020B0604030504040204" pitchFamily="34" charset="0"/>
                </a:rPr>
                <a:t>data received from application above</a:t>
              </a:r>
            </a:p>
          </p:txBody>
        </p:sp>
        <p:sp>
          <p:nvSpPr>
            <p:cNvPr id="20" name="Line 15"/>
            <p:cNvSpPr>
              <a:spLocks noChangeShapeType="1"/>
            </p:cNvSpPr>
            <p:nvPr/>
          </p:nvSpPr>
          <p:spPr bwMode="auto">
            <a:xfrm>
              <a:off x="3081" y="1490"/>
              <a:ext cx="17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21" name="Group 20"/>
          <p:cNvGrpSpPr>
            <a:grpSpLocks/>
          </p:cNvGrpSpPr>
          <p:nvPr/>
        </p:nvGrpSpPr>
        <p:grpSpPr bwMode="auto">
          <a:xfrm>
            <a:off x="4805363" y="3406775"/>
            <a:ext cx="3298825" cy="1147763"/>
            <a:chOff x="1270" y="3518"/>
            <a:chExt cx="2078" cy="723"/>
          </a:xfrm>
        </p:grpSpPr>
        <p:sp>
          <p:nvSpPr>
            <p:cNvPr id="22" name="Text Box 16"/>
            <p:cNvSpPr txBox="1">
              <a:spLocks noChangeArrowheads="1"/>
            </p:cNvSpPr>
            <p:nvPr/>
          </p:nvSpPr>
          <p:spPr bwMode="auto">
            <a:xfrm>
              <a:off x="1275" y="3721"/>
              <a:ext cx="2073"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600">
                  <a:latin typeface="Tahoma" panose="020B0604030504040204" pitchFamily="34" charset="0"/>
                </a:rPr>
                <a:t>retransmit not-yet-acked segment         	with smallest seq. #</a:t>
              </a:r>
            </a:p>
            <a:p>
              <a:pPr eaLnBrk="1" hangingPunct="1">
                <a:spcBef>
                  <a:spcPct val="0"/>
                </a:spcBef>
                <a:buFontTx/>
                <a:buNone/>
              </a:pPr>
              <a:r>
                <a:rPr lang="en-US" altLang="en-US" sz="1600">
                  <a:latin typeface="Tahoma" panose="020B0604030504040204" pitchFamily="34" charset="0"/>
                </a:rPr>
                <a:t>start timer</a:t>
              </a:r>
            </a:p>
          </p:txBody>
        </p:sp>
        <p:sp>
          <p:nvSpPr>
            <p:cNvPr id="23" name="Text Box 17"/>
            <p:cNvSpPr txBox="1">
              <a:spLocks noChangeArrowheads="1"/>
            </p:cNvSpPr>
            <p:nvPr/>
          </p:nvSpPr>
          <p:spPr bwMode="auto">
            <a:xfrm>
              <a:off x="1270" y="3518"/>
              <a:ext cx="5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600">
                  <a:latin typeface="Tahoma" panose="020B0604030504040204" pitchFamily="34" charset="0"/>
                </a:rPr>
                <a:t>timeout</a:t>
              </a:r>
            </a:p>
          </p:txBody>
        </p:sp>
        <p:sp>
          <p:nvSpPr>
            <p:cNvPr id="24" name="Line 18"/>
            <p:cNvSpPr>
              <a:spLocks noChangeShapeType="1"/>
            </p:cNvSpPr>
            <p:nvPr/>
          </p:nvSpPr>
          <p:spPr bwMode="auto">
            <a:xfrm>
              <a:off x="1342" y="3741"/>
              <a:ext cx="188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25" name="Group 24"/>
          <p:cNvGrpSpPr>
            <a:grpSpLocks/>
          </p:cNvGrpSpPr>
          <p:nvPr/>
        </p:nvGrpSpPr>
        <p:grpSpPr bwMode="auto">
          <a:xfrm>
            <a:off x="952500" y="4513263"/>
            <a:ext cx="4735513" cy="1947862"/>
            <a:chOff x="678" y="2592"/>
            <a:chExt cx="2983" cy="1227"/>
          </a:xfrm>
        </p:grpSpPr>
        <p:sp>
          <p:nvSpPr>
            <p:cNvPr id="26" name="Text Box 3"/>
            <p:cNvSpPr txBox="1">
              <a:spLocks noChangeArrowheads="1"/>
            </p:cNvSpPr>
            <p:nvPr/>
          </p:nvSpPr>
          <p:spPr bwMode="auto">
            <a:xfrm>
              <a:off x="678" y="2830"/>
              <a:ext cx="2983"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600" dirty="0"/>
                <a:t>if (y &gt; </a:t>
              </a:r>
              <a:r>
                <a:rPr lang="en-US" altLang="en-US" sz="1600" dirty="0" err="1"/>
                <a:t>SendBase</a:t>
              </a:r>
              <a:r>
                <a:rPr lang="en-US" altLang="en-US" sz="1600" dirty="0"/>
                <a:t>) { </a:t>
              </a:r>
            </a:p>
            <a:p>
              <a:pPr eaLnBrk="1" hangingPunct="1">
                <a:spcBef>
                  <a:spcPct val="0"/>
                </a:spcBef>
                <a:buFontTx/>
                <a:buNone/>
              </a:pPr>
              <a:r>
                <a:rPr lang="en-US" altLang="en-US" sz="1600" dirty="0"/>
                <a:t>    </a:t>
              </a:r>
              <a:r>
                <a:rPr lang="en-US" altLang="en-US" sz="1600" dirty="0" err="1"/>
                <a:t>SendBase</a:t>
              </a:r>
              <a:r>
                <a:rPr lang="en-US" altLang="en-US" sz="1600" dirty="0"/>
                <a:t> = y </a:t>
              </a:r>
            </a:p>
            <a:p>
              <a:pPr eaLnBrk="1" hangingPunct="1">
                <a:spcBef>
                  <a:spcPct val="0"/>
                </a:spcBef>
                <a:buFontTx/>
                <a:buNone/>
              </a:pPr>
              <a:r>
                <a:rPr lang="en-US" altLang="en-US" sz="1600" dirty="0"/>
                <a:t>    /* </a:t>
              </a:r>
              <a:r>
                <a:rPr lang="en-US" altLang="en-US" sz="1600" dirty="0" err="1"/>
                <a:t>SendBase</a:t>
              </a:r>
              <a:r>
                <a:rPr lang="en-US" altLang="en-US" sz="1600" dirty="0"/>
                <a:t>–1: last cumulatively </a:t>
              </a:r>
              <a:r>
                <a:rPr lang="en-US" altLang="en-US" sz="1600" dirty="0" err="1"/>
                <a:t>ACKed</a:t>
              </a:r>
              <a:r>
                <a:rPr lang="en-US" altLang="en-US" sz="1600" dirty="0"/>
                <a:t> byte */</a:t>
              </a:r>
            </a:p>
            <a:p>
              <a:pPr eaLnBrk="1" hangingPunct="1">
                <a:spcBef>
                  <a:spcPct val="0"/>
                </a:spcBef>
                <a:buFontTx/>
                <a:buNone/>
              </a:pPr>
              <a:r>
                <a:rPr lang="en-US" altLang="en-US" sz="1600" dirty="0"/>
                <a:t>    if (there are currently not-yet-</a:t>
              </a:r>
              <a:r>
                <a:rPr lang="en-US" altLang="en-US" sz="1600" dirty="0" err="1"/>
                <a:t>acked</a:t>
              </a:r>
              <a:r>
                <a:rPr lang="en-US" altLang="en-US" sz="1600" dirty="0"/>
                <a:t> segments)</a:t>
              </a:r>
            </a:p>
            <a:p>
              <a:pPr eaLnBrk="1" hangingPunct="1">
                <a:spcBef>
                  <a:spcPct val="0"/>
                </a:spcBef>
                <a:buFontTx/>
                <a:buNone/>
              </a:pPr>
              <a:r>
                <a:rPr lang="en-US" altLang="en-US" sz="1600" dirty="0"/>
                <a:t>         start timer </a:t>
              </a:r>
            </a:p>
            <a:p>
              <a:pPr eaLnBrk="1" hangingPunct="1">
                <a:spcBef>
                  <a:spcPct val="0"/>
                </a:spcBef>
                <a:buFontTx/>
                <a:buNone/>
              </a:pPr>
              <a:r>
                <a:rPr lang="en-US" altLang="en-US" sz="1600" dirty="0"/>
                <a:t>     } </a:t>
              </a:r>
            </a:p>
          </p:txBody>
        </p:sp>
        <p:sp>
          <p:nvSpPr>
            <p:cNvPr id="27" name="Text Box 21"/>
            <p:cNvSpPr txBox="1">
              <a:spLocks noChangeArrowheads="1"/>
            </p:cNvSpPr>
            <p:nvPr/>
          </p:nvSpPr>
          <p:spPr bwMode="auto">
            <a:xfrm>
              <a:off x="705" y="2592"/>
              <a:ext cx="2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600">
                  <a:latin typeface="Tahoma" panose="020B0604030504040204" pitchFamily="34" charset="0"/>
                </a:rPr>
                <a:t>ACK received, with ACK field value y </a:t>
              </a:r>
            </a:p>
          </p:txBody>
        </p:sp>
        <p:sp>
          <p:nvSpPr>
            <p:cNvPr id="28" name="Line 22"/>
            <p:cNvSpPr>
              <a:spLocks noChangeShapeType="1"/>
            </p:cNvSpPr>
            <p:nvPr/>
          </p:nvSpPr>
          <p:spPr bwMode="auto">
            <a:xfrm>
              <a:off x="748" y="2815"/>
              <a:ext cx="20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9" name="Freeform 26"/>
          <p:cNvSpPr>
            <a:spLocks/>
          </p:cNvSpPr>
          <p:nvPr/>
        </p:nvSpPr>
        <p:spPr bwMode="auto">
          <a:xfrm>
            <a:off x="3649663" y="1644650"/>
            <a:ext cx="1254125" cy="1258888"/>
          </a:xfrm>
          <a:custGeom>
            <a:avLst/>
            <a:gdLst>
              <a:gd name="T0" fmla="*/ 2147483646 w 1052"/>
              <a:gd name="T1" fmla="*/ 2147483646 h 990"/>
              <a:gd name="T2" fmla="*/ 2147483646 w 1052"/>
              <a:gd name="T3" fmla="*/ 2147483646 h 990"/>
              <a:gd name="T4" fmla="*/ 2147483646 w 1052"/>
              <a:gd name="T5" fmla="*/ 2147483646 h 990"/>
              <a:gd name="T6" fmla="*/ 0 60000 65536"/>
              <a:gd name="T7" fmla="*/ 0 60000 65536"/>
              <a:gd name="T8" fmla="*/ 0 60000 65536"/>
              <a:gd name="T9" fmla="*/ 0 w 1052"/>
              <a:gd name="T10" fmla="*/ 0 h 990"/>
              <a:gd name="T11" fmla="*/ 1052 w 1052"/>
              <a:gd name="T12" fmla="*/ 990 h 990"/>
            </a:gdLst>
            <a:ahLst/>
            <a:cxnLst>
              <a:cxn ang="T6">
                <a:pos x="T0" y="T1"/>
              </a:cxn>
              <a:cxn ang="T7">
                <a:pos x="T2" y="T3"/>
              </a:cxn>
              <a:cxn ang="T8">
                <a:pos x="T4" y="T5"/>
              </a:cxn>
            </a:cxnLst>
            <a:rect l="T9" t="T10" r="T11" b="T12"/>
            <a:pathLst>
              <a:path w="1052" h="990">
                <a:moveTo>
                  <a:pt x="26" y="825"/>
                </a:moveTo>
                <a:cubicBezTo>
                  <a:pt x="0" y="569"/>
                  <a:pt x="98" y="0"/>
                  <a:pt x="575" y="386"/>
                </a:cubicBezTo>
                <a:cubicBezTo>
                  <a:pt x="1052" y="772"/>
                  <a:pt x="404" y="968"/>
                  <a:pt x="208" y="99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0" name="Freeform 27"/>
          <p:cNvSpPr>
            <a:spLocks/>
          </p:cNvSpPr>
          <p:nvPr/>
        </p:nvSpPr>
        <p:spPr bwMode="auto">
          <a:xfrm rot="4468137">
            <a:off x="3972719" y="3117057"/>
            <a:ext cx="1254125" cy="1258887"/>
          </a:xfrm>
          <a:custGeom>
            <a:avLst/>
            <a:gdLst>
              <a:gd name="T0" fmla="*/ 2147483646 w 1052"/>
              <a:gd name="T1" fmla="*/ 2147483646 h 990"/>
              <a:gd name="T2" fmla="*/ 2147483646 w 1052"/>
              <a:gd name="T3" fmla="*/ 2147483646 h 990"/>
              <a:gd name="T4" fmla="*/ 2147483646 w 1052"/>
              <a:gd name="T5" fmla="*/ 2147483646 h 990"/>
              <a:gd name="T6" fmla="*/ 0 60000 65536"/>
              <a:gd name="T7" fmla="*/ 0 60000 65536"/>
              <a:gd name="T8" fmla="*/ 0 60000 65536"/>
              <a:gd name="T9" fmla="*/ 0 w 1052"/>
              <a:gd name="T10" fmla="*/ 0 h 990"/>
              <a:gd name="T11" fmla="*/ 1052 w 1052"/>
              <a:gd name="T12" fmla="*/ 990 h 990"/>
            </a:gdLst>
            <a:ahLst/>
            <a:cxnLst>
              <a:cxn ang="T6">
                <a:pos x="T0" y="T1"/>
              </a:cxn>
              <a:cxn ang="T7">
                <a:pos x="T2" y="T3"/>
              </a:cxn>
              <a:cxn ang="T8">
                <a:pos x="T4" y="T5"/>
              </a:cxn>
            </a:cxnLst>
            <a:rect l="T9" t="T10" r="T11" b="T12"/>
            <a:pathLst>
              <a:path w="1052" h="990">
                <a:moveTo>
                  <a:pt x="26" y="825"/>
                </a:moveTo>
                <a:cubicBezTo>
                  <a:pt x="0" y="569"/>
                  <a:pt x="98" y="0"/>
                  <a:pt x="575" y="386"/>
                </a:cubicBezTo>
                <a:cubicBezTo>
                  <a:pt x="1052" y="772"/>
                  <a:pt x="404" y="968"/>
                  <a:pt x="208" y="99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1" name="Freeform 28"/>
          <p:cNvSpPr>
            <a:spLocks/>
          </p:cNvSpPr>
          <p:nvPr/>
        </p:nvSpPr>
        <p:spPr bwMode="auto">
          <a:xfrm rot="10674503">
            <a:off x="1914525" y="3616325"/>
            <a:ext cx="1254125" cy="1258888"/>
          </a:xfrm>
          <a:custGeom>
            <a:avLst/>
            <a:gdLst>
              <a:gd name="T0" fmla="*/ 2147483646 w 1052"/>
              <a:gd name="T1" fmla="*/ 2147483646 h 990"/>
              <a:gd name="T2" fmla="*/ 2147483646 w 1052"/>
              <a:gd name="T3" fmla="*/ 2147483646 h 990"/>
              <a:gd name="T4" fmla="*/ 2147483646 w 1052"/>
              <a:gd name="T5" fmla="*/ 2147483646 h 990"/>
              <a:gd name="T6" fmla="*/ 0 60000 65536"/>
              <a:gd name="T7" fmla="*/ 0 60000 65536"/>
              <a:gd name="T8" fmla="*/ 0 60000 65536"/>
              <a:gd name="T9" fmla="*/ 0 w 1052"/>
              <a:gd name="T10" fmla="*/ 0 h 990"/>
              <a:gd name="T11" fmla="*/ 1052 w 1052"/>
              <a:gd name="T12" fmla="*/ 990 h 990"/>
            </a:gdLst>
            <a:ahLst/>
            <a:cxnLst>
              <a:cxn ang="T6">
                <a:pos x="T0" y="T1"/>
              </a:cxn>
              <a:cxn ang="T7">
                <a:pos x="T2" y="T3"/>
              </a:cxn>
              <a:cxn ang="T8">
                <a:pos x="T4" y="T5"/>
              </a:cxn>
            </a:cxnLst>
            <a:rect l="T9" t="T10" r="T11" b="T12"/>
            <a:pathLst>
              <a:path w="1052" h="990">
                <a:moveTo>
                  <a:pt x="26" y="825"/>
                </a:moveTo>
                <a:cubicBezTo>
                  <a:pt x="0" y="569"/>
                  <a:pt x="98" y="0"/>
                  <a:pt x="575" y="386"/>
                </a:cubicBezTo>
                <a:cubicBezTo>
                  <a:pt x="1052" y="772"/>
                  <a:pt x="404" y="968"/>
                  <a:pt x="208" y="99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pic>
        <p:nvPicPr>
          <p:cNvPr id="241" name="Picture 240"/>
          <p:cNvPicPr>
            <a:picLocks noChangeAspect="1"/>
          </p:cNvPicPr>
          <p:nvPr/>
        </p:nvPicPr>
        <p:blipFill>
          <a:blip r:embed="rId2"/>
          <a:stretch>
            <a:fillRect/>
          </a:stretch>
        </p:blipFill>
        <p:spPr>
          <a:xfrm>
            <a:off x="8479427" y="1639888"/>
            <a:ext cx="3777342" cy="4480560"/>
          </a:xfrm>
          <a:prstGeom prst="rect">
            <a:avLst/>
          </a:prstGeom>
        </p:spPr>
      </p:pic>
    </p:spTree>
    <p:extLst>
      <p:ext uri="{BB962C8B-B14F-4D97-AF65-F5344CB8AC3E}">
        <p14:creationId xmlns:p14="http://schemas.microsoft.com/office/powerpoint/2010/main" val="14099005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Receiver: ACK generation </a:t>
            </a:r>
            <a:r>
              <a:rPr lang="en-US" sz="2400" b="0" dirty="0"/>
              <a:t>[RFC 5681]</a:t>
            </a:r>
            <a:endParaRPr lang="en-US" sz="4400" b="0" dirty="0"/>
          </a:p>
        </p:txBody>
      </p:sp>
      <p:sp>
        <p:nvSpPr>
          <p:cNvPr id="43" name="Text Box 3">
            <a:extLst>
              <a:ext uri="{FF2B5EF4-FFF2-40B4-BE49-F238E27FC236}">
                <a16:creationId xmlns:a16="http://schemas.microsoft.com/office/drawing/2014/main" id="{0C54E9E4-D2A0-C64E-B652-DCC0E63DDD71}"/>
              </a:ext>
            </a:extLst>
          </p:cNvPr>
          <p:cNvSpPr txBox="1">
            <a:spLocks noChangeArrowheads="1"/>
          </p:cNvSpPr>
          <p:nvPr/>
        </p:nvSpPr>
        <p:spPr bwMode="auto">
          <a:xfrm>
            <a:off x="2143953" y="1439289"/>
            <a:ext cx="3496406" cy="50644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Event at receiver</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All data up to</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already </a:t>
            </a:r>
            <a:r>
              <a:rPr kumimoji="0" lang="en-US" sz="2000" b="0" i="0" u="none" strike="noStrike" kern="1200" cap="none" spc="0" normalizeH="0" baseline="0" noProof="0" dirty="0" err="1">
                <a:ln>
                  <a:noFill/>
                </a:ln>
                <a:solidFill>
                  <a:prstClr val="black"/>
                </a:solidFill>
                <a:effectLst/>
                <a:uLnTx/>
                <a:uFillTx/>
                <a:latin typeface="Calibri" panose="020F0502020204030204"/>
                <a:ea typeface="ＭＳ Ｐゴシック" charset="0"/>
                <a:cs typeface="+mn-cs"/>
              </a:rPr>
              <a:t>ACKed</a:t>
            </a: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One other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has ACK pending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out-of-order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higher-than-expect seq. #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Gap detected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segment that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partially or completely fills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4" name="Text Box 4">
            <a:extLst>
              <a:ext uri="{FF2B5EF4-FFF2-40B4-BE49-F238E27FC236}">
                <a16:creationId xmlns:a16="http://schemas.microsoft.com/office/drawing/2014/main" id="{7D1A8937-7497-E947-B481-036DB6905786}"/>
              </a:ext>
            </a:extLst>
          </p:cNvPr>
          <p:cNvSpPr txBox="1">
            <a:spLocks noChangeArrowheads="1"/>
          </p:cNvSpPr>
          <p:nvPr/>
        </p:nvSpPr>
        <p:spPr bwMode="auto">
          <a:xfrm>
            <a:off x="5906328" y="1429764"/>
            <a:ext cx="4189545" cy="50644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TCP receiver action</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delayed ACK. Wait up to 500ms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for next segment. If no next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 ACK</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single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ACK, </a:t>
            </a:r>
            <a:r>
              <a:rPr kumimoji="0" lang="en-US" sz="2000" b="0" i="0" u="none" strike="noStrike" kern="1200" cap="none" spc="0" normalizeH="0" baseline="0" noProof="0" dirty="0" err="1">
                <a:ln>
                  <a:noFill/>
                </a:ln>
                <a:solidFill>
                  <a:prstClr val="black"/>
                </a:solidFill>
                <a:effectLst/>
                <a:uLnTx/>
                <a:uFillTx/>
                <a:latin typeface="Calibri" panose="020F0502020204030204"/>
                <a:ea typeface="ＭＳ Ｐゴシック" charset="0"/>
                <a:cs typeface="+mn-cs"/>
              </a:rPr>
              <a:t>ACKing</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both in-order segments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a:t>
            </a:r>
            <a:r>
              <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duplicate ACK</a:t>
            </a:r>
            <a:r>
              <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indicating seq. # of next expected byte</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 send ACK, provided that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starts at lower end of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5" name="Line 9">
            <a:extLst>
              <a:ext uri="{FF2B5EF4-FFF2-40B4-BE49-F238E27FC236}">
                <a16:creationId xmlns:a16="http://schemas.microsoft.com/office/drawing/2014/main" id="{B5C333E2-4347-8B41-A67B-31280E7B23CD}"/>
              </a:ext>
            </a:extLst>
          </p:cNvPr>
          <p:cNvSpPr>
            <a:spLocks noChangeShapeType="1"/>
          </p:cNvSpPr>
          <p:nvPr/>
        </p:nvSpPr>
        <p:spPr bwMode="auto">
          <a:xfrm>
            <a:off x="5715828" y="1590101"/>
            <a:ext cx="0" cy="4352925"/>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6" name="Line 11">
            <a:extLst>
              <a:ext uri="{FF2B5EF4-FFF2-40B4-BE49-F238E27FC236}">
                <a16:creationId xmlns:a16="http://schemas.microsoft.com/office/drawing/2014/main" id="{A3C87D27-55A1-0740-A388-14FABFDCAECD}"/>
              </a:ext>
            </a:extLst>
          </p:cNvPr>
          <p:cNvSpPr>
            <a:spLocks noChangeShapeType="1"/>
          </p:cNvSpPr>
          <p:nvPr/>
        </p:nvSpPr>
        <p:spPr bwMode="auto">
          <a:xfrm>
            <a:off x="2159828" y="2029839"/>
            <a:ext cx="7494588"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7" name="Line 12">
            <a:extLst>
              <a:ext uri="{FF2B5EF4-FFF2-40B4-BE49-F238E27FC236}">
                <a16:creationId xmlns:a16="http://schemas.microsoft.com/office/drawing/2014/main" id="{BAEE28BF-45B4-7B4F-8643-BEFCF1817DB3}"/>
              </a:ext>
            </a:extLst>
          </p:cNvPr>
          <p:cNvSpPr>
            <a:spLocks noChangeShapeType="1"/>
          </p:cNvSpPr>
          <p:nvPr/>
        </p:nvSpPr>
        <p:spPr bwMode="auto">
          <a:xfrm>
            <a:off x="2143953" y="3083939"/>
            <a:ext cx="7494588"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8" name="Line 13">
            <a:extLst>
              <a:ext uri="{FF2B5EF4-FFF2-40B4-BE49-F238E27FC236}">
                <a16:creationId xmlns:a16="http://schemas.microsoft.com/office/drawing/2014/main" id="{497F621D-E3C3-D549-BCDE-B1C658BA2FF8}"/>
              </a:ext>
            </a:extLst>
          </p:cNvPr>
          <p:cNvSpPr>
            <a:spLocks noChangeShapeType="1"/>
          </p:cNvSpPr>
          <p:nvPr/>
        </p:nvSpPr>
        <p:spPr bwMode="auto">
          <a:xfrm>
            <a:off x="2161416" y="4182489"/>
            <a:ext cx="7494587"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9" name="Line 14">
            <a:extLst>
              <a:ext uri="{FF2B5EF4-FFF2-40B4-BE49-F238E27FC236}">
                <a16:creationId xmlns:a16="http://schemas.microsoft.com/office/drawing/2014/main" id="{B5CA7B9A-CEFE-9440-989C-72777EDC3F97}"/>
              </a:ext>
            </a:extLst>
          </p:cNvPr>
          <p:cNvSpPr>
            <a:spLocks noChangeShapeType="1"/>
          </p:cNvSpPr>
          <p:nvPr/>
        </p:nvSpPr>
        <p:spPr bwMode="auto">
          <a:xfrm>
            <a:off x="2155066" y="5271514"/>
            <a:ext cx="7494587"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 name="Rectangle 3">
            <a:extLst>
              <a:ext uri="{FF2B5EF4-FFF2-40B4-BE49-F238E27FC236}">
                <a16:creationId xmlns:a16="http://schemas.microsoft.com/office/drawing/2014/main" id="{446007AE-16BF-5641-9533-FDFCED5467B7}"/>
              </a:ext>
            </a:extLst>
          </p:cNvPr>
          <p:cNvSpPr/>
          <p:nvPr/>
        </p:nvSpPr>
        <p:spPr>
          <a:xfrm>
            <a:off x="2141951" y="2079321"/>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4788DE70-9425-C941-B687-5CDA29AFB818}"/>
              </a:ext>
            </a:extLst>
          </p:cNvPr>
          <p:cNvSpPr/>
          <p:nvPr/>
        </p:nvSpPr>
        <p:spPr>
          <a:xfrm>
            <a:off x="2006253" y="3158647"/>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8A265DF2-3FEE-3D4C-9E18-1D8A86817D23}"/>
              </a:ext>
            </a:extLst>
          </p:cNvPr>
          <p:cNvSpPr/>
          <p:nvPr/>
        </p:nvSpPr>
        <p:spPr>
          <a:xfrm>
            <a:off x="2196231" y="4237973"/>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03861685-9E67-3541-901D-AC152EC9F9C7}"/>
              </a:ext>
            </a:extLst>
          </p:cNvPr>
          <p:cNvSpPr/>
          <p:nvPr/>
        </p:nvSpPr>
        <p:spPr>
          <a:xfrm>
            <a:off x="2246335" y="5340264"/>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Slide Number Placeholder 2">
            <a:extLst>
              <a:ext uri="{FF2B5EF4-FFF2-40B4-BE49-F238E27FC236}">
                <a16:creationId xmlns:a16="http://schemas.microsoft.com/office/drawing/2014/main" id="{340791B0-4154-D14E-9DBD-0157764BBAE9}"/>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25</a:t>
            </a:fld>
            <a:endParaRPr lang="en-US" dirty="0"/>
          </a:p>
        </p:txBody>
      </p:sp>
    </p:spTree>
    <p:extLst>
      <p:ext uri="{BB962C8B-B14F-4D97-AF65-F5344CB8AC3E}">
        <p14:creationId xmlns:p14="http://schemas.microsoft.com/office/powerpoint/2010/main" val="177131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2236856" y="5873422"/>
            <a:ext cx="1922463"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970406" y="1183947"/>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1636781"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2032069"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2011431"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4438719" y="2096760"/>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2019369"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857569"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2008256"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1638369"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95603" y="4111297"/>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SendBase</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SendBase</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SendBase</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SendBase</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1601856"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4179956"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9" name="TextBox 18">
            <a:extLst>
              <a:ext uri="{FF2B5EF4-FFF2-40B4-BE49-F238E27FC236}">
                <a16:creationId xmlns:a16="http://schemas.microsoft.com/office/drawing/2014/main" id="{8C70D25B-261A-724E-991C-E91D345300FB}"/>
              </a:ext>
            </a:extLst>
          </p:cNvPr>
          <p:cNvSpPr txBox="1"/>
          <p:nvPr/>
        </p:nvSpPr>
        <p:spPr>
          <a:xfrm>
            <a:off x="9973410" y="4508500"/>
            <a:ext cx="1591398" cy="5355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send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ACK for 120</a:t>
            </a:r>
          </a:p>
        </p:txBody>
      </p:sp>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26</a:t>
            </a:fld>
            <a:endParaRPr lang="en-US" dirty="0"/>
          </a:p>
        </p:txBody>
      </p:sp>
    </p:spTree>
    <p:extLst>
      <p:ext uri="{BB962C8B-B14F-4D97-AF65-F5344CB8AC3E}">
        <p14:creationId xmlns:p14="http://schemas.microsoft.com/office/powerpoint/2010/main" val="42388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500"/>
                            </p:stCondLst>
                            <p:childTnLst>
                              <p:par>
                                <p:cTn id="31" presetID="2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right)">
                                      <p:cBhvr>
                                        <p:cTn id="33" dur="500"/>
                                        <p:tgtEl>
                                          <p:spTgt spid="12"/>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par>
                          <p:cTn id="47" fill="hold">
                            <p:stCondLst>
                              <p:cond delay="1000"/>
                            </p:stCondLst>
                            <p:childTnLst>
                              <p:par>
                                <p:cTn id="48" presetID="9"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dissolve">
                                      <p:cBhvr>
                                        <p:cTn id="50" dur="500"/>
                                        <p:tgtEl>
                                          <p:spTgt spid="19"/>
                                        </p:tgtEl>
                                      </p:cBhvr>
                                    </p:animEffect>
                                  </p:childTnLst>
                                </p:cTn>
                              </p:par>
                            </p:childTnLst>
                          </p:cTn>
                        </p:par>
                        <p:par>
                          <p:cTn id="51" fill="hold">
                            <p:stCondLst>
                              <p:cond delay="1500"/>
                            </p:stCondLst>
                            <p:childTnLst>
                              <p:par>
                                <p:cTn id="52" presetID="22" presetClass="entr" presetSubtype="2"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right)">
                                      <p:cBhvr>
                                        <p:cTn id="54" dur="500"/>
                                        <p:tgtEl>
                                          <p:spTgt spid="15"/>
                                        </p:tgtEl>
                                      </p:cBhvr>
                                    </p:animEffect>
                                  </p:childTnLst>
                                </p:cTn>
                              </p:par>
                            </p:childTnLst>
                          </p:cTn>
                        </p:par>
                        <p:par>
                          <p:cTn id="55" fill="hold">
                            <p:stCondLst>
                              <p:cond delay="2000"/>
                            </p:stCondLst>
                            <p:childTnLst>
                              <p:par>
                                <p:cTn id="56" presetID="9" presetClass="entr" presetSubtype="0" fill="hold" grpId="0" nodeType="afterEffect">
                                  <p:stCondLst>
                                    <p:cond delay="0"/>
                                  </p:stCondLst>
                                  <p:childTnLst>
                                    <p:set>
                                      <p:cBhvr>
                                        <p:cTn id="57" dur="1" fill="hold">
                                          <p:stCondLst>
                                            <p:cond delay="0"/>
                                          </p:stCondLst>
                                        </p:cTn>
                                        <p:tgtEl>
                                          <p:spTgt spid="229"/>
                                        </p:tgtEl>
                                        <p:attrNameLst>
                                          <p:attrName>style.visibility</p:attrName>
                                        </p:attrNameLst>
                                      </p:cBhvr>
                                      <p:to>
                                        <p:strVal val="visible"/>
                                      </p:to>
                                    </p:set>
                                    <p:animEffect transition="in" filter="dissolve">
                                      <p:cBhvr>
                                        <p:cTn id="58"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19" name="Text Box 34">
            <a:extLst>
              <a:ext uri="{FF2B5EF4-FFF2-40B4-BE49-F238E27FC236}">
                <a16:creationId xmlns:a16="http://schemas.microsoft.com/office/drawing/2014/main" id="{ADFB94EB-2205-5C4D-A60C-0BE52074D9EF}"/>
              </a:ext>
            </a:extLst>
          </p:cNvPr>
          <p:cNvSpPr txBox="1">
            <a:spLocks noChangeArrowheads="1"/>
          </p:cNvSpPr>
          <p:nvPr/>
        </p:nvSpPr>
        <p:spPr bwMode="auto">
          <a:xfrm>
            <a:off x="1902139" y="5486400"/>
            <a:ext cx="2542862"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cumulative ACK covers for earlier lost ACK</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039800" y="2349049"/>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3965437" y="1177474"/>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1644512" y="1207637"/>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2743062" y="2430012"/>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184262" y="2482399"/>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019162" y="2107749"/>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424225" y="2102987"/>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009637" y="4431849"/>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025512" y="2734812"/>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030275" y="3011037"/>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1598475" y="1469574"/>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176575" y="1464812"/>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a16="http://schemas.microsoft.com/office/drawing/2014/main" id="{F42F4D6B-59A3-9047-BAC8-F69D80AB687A}"/>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27</a:t>
            </a:fld>
            <a:endParaRPr lang="en-US" dirty="0"/>
          </a:p>
        </p:txBody>
      </p:sp>
    </p:spTree>
    <p:extLst>
      <p:ext uri="{BB962C8B-B14F-4D97-AF65-F5344CB8AC3E}">
        <p14:creationId xmlns:p14="http://schemas.microsoft.com/office/powerpoint/2010/main" val="3143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lnSpcReduction="10000"/>
          </a:bodyPr>
          <a:lstStyle/>
          <a:p>
            <a:pPr>
              <a:defRPr/>
            </a:pPr>
            <a:r>
              <a:rPr lang="fr-FR" sz="3200" dirty="0" err="1"/>
              <a:t>Whenever</a:t>
            </a:r>
            <a:r>
              <a:rPr lang="fr-FR" sz="3200" dirty="0"/>
              <a:t> the timeout </a:t>
            </a:r>
            <a:r>
              <a:rPr lang="fr-FR" sz="3200" dirty="0" err="1"/>
              <a:t>event</a:t>
            </a:r>
            <a:r>
              <a:rPr lang="fr-FR" sz="3200" dirty="0"/>
              <a:t> </a:t>
            </a:r>
            <a:r>
              <a:rPr lang="fr-FR" sz="3200" dirty="0" err="1"/>
              <a:t>occurs</a:t>
            </a:r>
            <a:r>
              <a:rPr lang="fr-FR" sz="3200" dirty="0"/>
              <a:t> </a:t>
            </a:r>
            <a:r>
              <a:rPr lang="fr-FR" sz="3200" dirty="0" err="1"/>
              <a:t>it</a:t>
            </a:r>
            <a:r>
              <a:rPr lang="fr-FR" sz="3200" dirty="0"/>
              <a:t> sets the </a:t>
            </a:r>
            <a:r>
              <a:rPr lang="fr-FR" sz="3200" dirty="0" err="1"/>
              <a:t>next</a:t>
            </a:r>
            <a:r>
              <a:rPr lang="fr-FR" sz="3200" dirty="0"/>
              <a:t> timeout </a:t>
            </a:r>
            <a:r>
              <a:rPr lang="fr-FR" sz="3200" dirty="0" err="1"/>
              <a:t>interval</a:t>
            </a:r>
            <a:r>
              <a:rPr lang="fr-FR" sz="3200" dirty="0"/>
              <a:t> to </a:t>
            </a:r>
            <a:r>
              <a:rPr lang="fr-FR" sz="3200" dirty="0" err="1"/>
              <a:t>twice</a:t>
            </a:r>
            <a:r>
              <a:rPr lang="fr-FR" sz="3200" dirty="0"/>
              <a:t> the </a:t>
            </a:r>
            <a:r>
              <a:rPr lang="fr-FR" sz="3200" dirty="0" err="1"/>
              <a:t>previous</a:t>
            </a:r>
            <a:r>
              <a:rPr lang="fr-FR" sz="3200" dirty="0"/>
              <a:t> value, </a:t>
            </a:r>
          </a:p>
          <a:p>
            <a:pPr lvl="1">
              <a:defRPr/>
            </a:pPr>
            <a:r>
              <a:rPr lang="fr-FR" sz="3200" dirty="0" err="1"/>
              <a:t>rather</a:t>
            </a:r>
            <a:r>
              <a:rPr lang="fr-FR" sz="3200" dirty="0"/>
              <a:t> </a:t>
            </a:r>
            <a:r>
              <a:rPr lang="fr-FR" sz="3200" dirty="0" err="1"/>
              <a:t>than</a:t>
            </a:r>
            <a:r>
              <a:rPr lang="fr-FR" sz="3200" dirty="0"/>
              <a:t> </a:t>
            </a:r>
            <a:r>
              <a:rPr lang="fr-FR" sz="3200" dirty="0" err="1"/>
              <a:t>deriving</a:t>
            </a:r>
            <a:r>
              <a:rPr lang="fr-FR" sz="3200" dirty="0"/>
              <a:t> </a:t>
            </a:r>
            <a:r>
              <a:rPr lang="fr-FR" sz="3200" dirty="0" err="1"/>
              <a:t>it</a:t>
            </a:r>
            <a:r>
              <a:rPr lang="fr-FR" sz="3200" dirty="0"/>
              <a:t> </a:t>
            </a:r>
            <a:r>
              <a:rPr lang="fr-FR" sz="3200" dirty="0" err="1"/>
              <a:t>from</a:t>
            </a:r>
            <a:r>
              <a:rPr lang="fr-FR" sz="3200" dirty="0"/>
              <a:t> the last </a:t>
            </a:r>
            <a:r>
              <a:rPr lang="fr-FR" sz="3200" dirty="0" err="1"/>
              <a:t>EstimatedRTT</a:t>
            </a:r>
            <a:r>
              <a:rPr lang="fr-FR" sz="3200" dirty="0"/>
              <a:t> and </a:t>
            </a:r>
            <a:r>
              <a:rPr lang="fr-FR" sz="3200" dirty="0" err="1"/>
              <a:t>DevRTT</a:t>
            </a:r>
            <a:endParaRPr lang="fr-FR" sz="3200" dirty="0"/>
          </a:p>
          <a:p>
            <a:pPr lvl="1">
              <a:defRPr/>
            </a:pPr>
            <a:r>
              <a:rPr lang="fr-FR" sz="3200" dirty="0" err="1"/>
              <a:t>However</a:t>
            </a:r>
            <a:r>
              <a:rPr lang="fr-FR" sz="3200" dirty="0"/>
              <a:t>, in case of </a:t>
            </a:r>
            <a:r>
              <a:rPr lang="fr-FR" sz="3200" dirty="0" err="1"/>
              <a:t>other</a:t>
            </a:r>
            <a:r>
              <a:rPr lang="fr-FR" sz="3200" dirty="0"/>
              <a:t> </a:t>
            </a:r>
            <a:r>
              <a:rPr lang="fr-FR" sz="3200" dirty="0" err="1"/>
              <a:t>two</a:t>
            </a:r>
            <a:r>
              <a:rPr lang="fr-FR" sz="3200" dirty="0"/>
              <a:t> </a:t>
            </a:r>
            <a:r>
              <a:rPr lang="fr-FR" sz="3200" dirty="0" err="1"/>
              <a:t>events</a:t>
            </a:r>
            <a:r>
              <a:rPr lang="fr-FR" sz="3200" dirty="0"/>
              <a:t> (</a:t>
            </a:r>
            <a:r>
              <a:rPr lang="fr-FR" sz="3200" dirty="0" err="1"/>
              <a:t>app</a:t>
            </a:r>
            <a:r>
              <a:rPr lang="fr-FR" sz="3200" dirty="0"/>
              <a:t> data </a:t>
            </a:r>
            <a:r>
              <a:rPr lang="fr-FR" sz="3200" dirty="0" err="1"/>
              <a:t>received</a:t>
            </a:r>
            <a:r>
              <a:rPr lang="fr-FR" sz="3200" dirty="0"/>
              <a:t> or ACK </a:t>
            </a:r>
            <a:r>
              <a:rPr lang="fr-FR" sz="3200" dirty="0" err="1"/>
              <a:t>received</a:t>
            </a:r>
            <a:r>
              <a:rPr lang="fr-FR" sz="3200" dirty="0"/>
              <a:t>), </a:t>
            </a:r>
            <a:r>
              <a:rPr lang="fr-FR" sz="3200" dirty="0" err="1"/>
              <a:t>it</a:t>
            </a:r>
            <a:r>
              <a:rPr lang="fr-FR" sz="3200" dirty="0"/>
              <a:t> </a:t>
            </a:r>
            <a:r>
              <a:rPr lang="fr-FR" sz="3200" dirty="0" err="1"/>
              <a:t>is</a:t>
            </a:r>
            <a:r>
              <a:rPr lang="fr-FR" sz="3200" dirty="0"/>
              <a:t> </a:t>
            </a:r>
            <a:r>
              <a:rPr lang="fr-FR" sz="3200" dirty="0" err="1" smtClean="0"/>
              <a:t>derived</a:t>
            </a:r>
            <a:r>
              <a:rPr lang="fr-FR" sz="3200" dirty="0" smtClean="0"/>
              <a:t> </a:t>
            </a:r>
            <a:endParaRPr lang="fr-FR" sz="3200" dirty="0"/>
          </a:p>
          <a:p>
            <a:pPr>
              <a:defRPr/>
            </a:pPr>
            <a:r>
              <a:rPr lang="fr-FR" sz="3200" dirty="0" smtClean="0"/>
              <a:t>It </a:t>
            </a:r>
            <a:r>
              <a:rPr lang="fr-FR" sz="3200" dirty="0" err="1"/>
              <a:t>also</a:t>
            </a:r>
            <a:r>
              <a:rPr lang="fr-FR" sz="3200" dirty="0"/>
              <a:t> </a:t>
            </a:r>
            <a:r>
              <a:rPr lang="fr-FR" sz="3200" dirty="0" err="1"/>
              <a:t>provides</a:t>
            </a:r>
            <a:r>
              <a:rPr lang="fr-FR" sz="3200" dirty="0"/>
              <a:t> a </a:t>
            </a:r>
            <a:r>
              <a:rPr lang="fr-FR" sz="3200" dirty="0" err="1"/>
              <a:t>limited</a:t>
            </a:r>
            <a:r>
              <a:rPr lang="fr-FR" sz="3200" dirty="0"/>
              <a:t> </a:t>
            </a:r>
            <a:r>
              <a:rPr lang="fr-FR" sz="3200" dirty="0" err="1"/>
              <a:t>form</a:t>
            </a:r>
            <a:r>
              <a:rPr lang="fr-FR" sz="3200" dirty="0"/>
              <a:t> of congestion </a:t>
            </a:r>
            <a:r>
              <a:rPr lang="fr-FR" sz="3200" dirty="0" smtClean="0"/>
              <a:t>control</a:t>
            </a:r>
            <a:endParaRPr lang="fr-FR" sz="3200" dirty="0"/>
          </a:p>
          <a:p>
            <a:pPr lvl="1">
              <a:defRPr/>
            </a:pPr>
            <a:r>
              <a:rPr lang="fr-FR" sz="3200" dirty="0" err="1"/>
              <a:t>Timer</a:t>
            </a:r>
            <a:r>
              <a:rPr lang="fr-FR" sz="3200" dirty="0"/>
              <a:t> expiration due to congestion</a:t>
            </a:r>
          </a:p>
          <a:p>
            <a:pPr lvl="1">
              <a:defRPr/>
            </a:pPr>
            <a:r>
              <a:rPr lang="fr-FR" sz="3200" dirty="0"/>
              <a:t>It </a:t>
            </a:r>
            <a:r>
              <a:rPr lang="fr-FR" sz="3200" dirty="0" err="1"/>
              <a:t>is</a:t>
            </a:r>
            <a:r>
              <a:rPr lang="fr-FR" sz="3200" dirty="0"/>
              <a:t> </a:t>
            </a:r>
            <a:r>
              <a:rPr lang="fr-FR" sz="3200" dirty="0" err="1"/>
              <a:t>better</a:t>
            </a:r>
            <a:r>
              <a:rPr lang="fr-FR" sz="3200" dirty="0"/>
              <a:t> to </a:t>
            </a:r>
            <a:r>
              <a:rPr lang="fr-FR" sz="3200" dirty="0" err="1"/>
              <a:t>wait</a:t>
            </a:r>
            <a:r>
              <a:rPr lang="fr-FR" sz="3200" dirty="0"/>
              <a:t> </a:t>
            </a:r>
            <a:r>
              <a:rPr lang="fr-FR" sz="3200" dirty="0" err="1"/>
              <a:t>rather</a:t>
            </a:r>
            <a:r>
              <a:rPr lang="fr-FR" sz="3200" dirty="0"/>
              <a:t> </a:t>
            </a:r>
            <a:r>
              <a:rPr lang="fr-FR" sz="3200" dirty="0" err="1"/>
              <a:t>than</a:t>
            </a:r>
            <a:r>
              <a:rPr lang="fr-FR" sz="3200" dirty="0"/>
              <a:t> </a:t>
            </a:r>
            <a:r>
              <a:rPr lang="fr-FR" sz="3200" dirty="0" err="1"/>
              <a:t>keep</a:t>
            </a:r>
            <a:r>
              <a:rPr lang="fr-FR" sz="3200" dirty="0"/>
              <a:t> </a:t>
            </a:r>
            <a:r>
              <a:rPr lang="fr-FR" sz="3200" dirty="0" err="1"/>
              <a:t>sending</a:t>
            </a:r>
            <a:endParaRPr lang="fr-FR" sz="3200" dirty="0"/>
          </a:p>
          <a:p>
            <a:endParaRPr lang="en-US" dirty="0"/>
          </a:p>
        </p:txBody>
      </p:sp>
      <p:sp>
        <p:nvSpPr>
          <p:cNvPr id="6" name="Title 5"/>
          <p:cNvSpPr>
            <a:spLocks noGrp="1"/>
          </p:cNvSpPr>
          <p:nvPr>
            <p:ph type="title"/>
          </p:nvPr>
        </p:nvSpPr>
        <p:spPr/>
        <p:txBody>
          <a:bodyPr/>
          <a:lstStyle/>
          <a:p>
            <a:r>
              <a:rPr lang="fr-FR" altLang="en-US" dirty="0" err="1"/>
              <a:t>Modified</a:t>
            </a:r>
            <a:r>
              <a:rPr lang="fr-FR" altLang="en-US" dirty="0"/>
              <a:t> TCP – </a:t>
            </a:r>
            <a:r>
              <a:rPr lang="fr-FR" altLang="en-US" dirty="0" err="1"/>
              <a:t>Doubling</a:t>
            </a:r>
            <a:r>
              <a:rPr lang="fr-FR" altLang="en-US" dirty="0"/>
              <a:t> Timeout </a:t>
            </a:r>
            <a:r>
              <a:rPr lang="fr-FR" altLang="en-US" dirty="0" err="1"/>
              <a:t>Interval</a:t>
            </a:r>
            <a:endParaRPr lang="en-US" dirty="0"/>
          </a:p>
        </p:txBody>
      </p:sp>
      <p:sp>
        <p:nvSpPr>
          <p:cNvPr id="5" name="Slide Number Placeholder 4"/>
          <p:cNvSpPr>
            <a:spLocks noGrp="1"/>
          </p:cNvSpPr>
          <p:nvPr>
            <p:ph type="sldNum" sz="quarter" idx="4"/>
          </p:nvPr>
        </p:nvSpPr>
        <p:spPr/>
        <p:txBody>
          <a:bodyPr/>
          <a:lstStyle/>
          <a:p>
            <a:r>
              <a:rPr lang="en-US" smtClean="0"/>
              <a:t>Transport Layer: 3-</a:t>
            </a:r>
            <a:fld id="{C4204591-24BD-A542-B9D5-F8D8A88D2FEE}" type="slidenum">
              <a:rPr lang="en-US" smtClean="0"/>
              <a:pPr/>
              <a:t>28</a:t>
            </a:fld>
            <a:endParaRPr lang="en-US" dirty="0"/>
          </a:p>
        </p:txBody>
      </p:sp>
    </p:spTree>
    <p:extLst>
      <p:ext uri="{BB962C8B-B14F-4D97-AF65-F5344CB8AC3E}">
        <p14:creationId xmlns:p14="http://schemas.microsoft.com/office/powerpoint/2010/main" val="122749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fr-FR" sz="3200" dirty="0"/>
              <a:t>Timeout-</a:t>
            </a:r>
            <a:r>
              <a:rPr lang="fr-FR" sz="3200" dirty="0" err="1"/>
              <a:t>triggered</a:t>
            </a:r>
            <a:r>
              <a:rPr lang="fr-FR" sz="3200" dirty="0"/>
              <a:t> retransmissions </a:t>
            </a:r>
            <a:r>
              <a:rPr lang="fr-FR" sz="3200" dirty="0" err="1"/>
              <a:t>can</a:t>
            </a:r>
            <a:r>
              <a:rPr lang="fr-FR" sz="3200" dirty="0"/>
              <a:t> </a:t>
            </a:r>
            <a:r>
              <a:rPr lang="fr-FR" sz="3200" dirty="0" err="1"/>
              <a:t>take</a:t>
            </a:r>
            <a:r>
              <a:rPr lang="fr-FR" sz="3200" dirty="0"/>
              <a:t> long</a:t>
            </a:r>
          </a:p>
          <a:p>
            <a:pPr>
              <a:defRPr/>
            </a:pPr>
            <a:r>
              <a:rPr lang="fr-FR" sz="3200" dirty="0"/>
              <a:t>Duplicate </a:t>
            </a:r>
            <a:r>
              <a:rPr lang="fr-FR" sz="3200" dirty="0" err="1"/>
              <a:t>ACKs</a:t>
            </a:r>
            <a:r>
              <a:rPr lang="fr-FR" sz="3200" dirty="0"/>
              <a:t> </a:t>
            </a:r>
            <a:r>
              <a:rPr lang="fr-FR" sz="3200" dirty="0" err="1"/>
              <a:t>can</a:t>
            </a:r>
            <a:r>
              <a:rPr lang="fr-FR" sz="3200" dirty="0"/>
              <a:t> help </a:t>
            </a:r>
            <a:r>
              <a:rPr lang="fr-FR" sz="3200" dirty="0" err="1"/>
              <a:t>sender</a:t>
            </a:r>
            <a:r>
              <a:rPr lang="fr-FR" sz="3200" dirty="0"/>
              <a:t> to </a:t>
            </a:r>
            <a:r>
              <a:rPr lang="fr-FR" sz="3200" dirty="0" err="1"/>
              <a:t>detect</a:t>
            </a:r>
            <a:r>
              <a:rPr lang="fr-FR" sz="3200" dirty="0"/>
              <a:t> </a:t>
            </a:r>
            <a:r>
              <a:rPr lang="fr-FR" sz="3200" dirty="0" err="1"/>
              <a:t>packet</a:t>
            </a:r>
            <a:r>
              <a:rPr lang="fr-FR" sz="3200" dirty="0"/>
              <a:t> </a:t>
            </a:r>
            <a:r>
              <a:rPr lang="fr-FR" sz="3200" dirty="0" err="1"/>
              <a:t>loss</a:t>
            </a:r>
            <a:endParaRPr lang="fr-FR" sz="3200" dirty="0"/>
          </a:p>
          <a:p>
            <a:pPr>
              <a:defRPr/>
            </a:pPr>
            <a:r>
              <a:rPr lang="fr-FR" sz="3200" dirty="0" smtClean="0"/>
              <a:t> </a:t>
            </a:r>
            <a:r>
              <a:rPr lang="fr-FR" sz="3200" dirty="0"/>
              <a:t>A </a:t>
            </a:r>
            <a:r>
              <a:rPr lang="fr-FR" sz="3200" b="1" dirty="0"/>
              <a:t>duplicate ACK </a:t>
            </a:r>
            <a:r>
              <a:rPr lang="fr-FR" sz="3200" dirty="0" err="1"/>
              <a:t>is</a:t>
            </a:r>
            <a:r>
              <a:rPr lang="fr-FR" sz="3200" dirty="0"/>
              <a:t> an ACK </a:t>
            </a:r>
            <a:r>
              <a:rPr lang="fr-FR" sz="3200" dirty="0" err="1"/>
              <a:t>that</a:t>
            </a:r>
            <a:r>
              <a:rPr lang="fr-FR" sz="3200" dirty="0"/>
              <a:t> </a:t>
            </a:r>
            <a:r>
              <a:rPr lang="fr-FR" sz="3200" dirty="0" err="1"/>
              <a:t>reacknowledges</a:t>
            </a:r>
            <a:r>
              <a:rPr lang="fr-FR" sz="3200" dirty="0"/>
              <a:t> a segment for </a:t>
            </a:r>
            <a:r>
              <a:rPr lang="fr-FR" sz="3200" dirty="0" err="1"/>
              <a:t>which</a:t>
            </a:r>
            <a:r>
              <a:rPr lang="fr-FR" sz="3200" dirty="0"/>
              <a:t> the </a:t>
            </a:r>
            <a:r>
              <a:rPr lang="fr-FR" sz="3200" dirty="0" err="1"/>
              <a:t>sender</a:t>
            </a:r>
            <a:r>
              <a:rPr lang="fr-FR" sz="3200" dirty="0"/>
              <a:t> has </a:t>
            </a:r>
            <a:r>
              <a:rPr lang="fr-FR" sz="3200" dirty="0" err="1"/>
              <a:t>already</a:t>
            </a:r>
            <a:r>
              <a:rPr lang="fr-FR" sz="3200" dirty="0"/>
              <a:t> </a:t>
            </a:r>
            <a:r>
              <a:rPr lang="fr-FR" sz="3200" dirty="0" err="1"/>
              <a:t>received</a:t>
            </a:r>
            <a:r>
              <a:rPr lang="fr-FR" sz="3200" dirty="0"/>
              <a:t> an </a:t>
            </a:r>
            <a:r>
              <a:rPr lang="fr-FR" sz="3200" dirty="0" err="1"/>
              <a:t>earlier</a:t>
            </a:r>
            <a:r>
              <a:rPr lang="fr-FR" sz="3200" dirty="0"/>
              <a:t> </a:t>
            </a:r>
            <a:r>
              <a:rPr lang="fr-FR" sz="3200" dirty="0" err="1"/>
              <a:t>acknowledgment</a:t>
            </a:r>
            <a:r>
              <a:rPr lang="fr-FR" sz="3200" dirty="0"/>
              <a:t>. </a:t>
            </a:r>
          </a:p>
          <a:p>
            <a:pPr>
              <a:defRPr/>
            </a:pPr>
            <a:r>
              <a:rPr lang="fr-FR" sz="3200" dirty="0" err="1" smtClean="0"/>
              <a:t>When</a:t>
            </a:r>
            <a:r>
              <a:rPr lang="fr-FR" sz="3200" dirty="0" smtClean="0"/>
              <a:t> </a:t>
            </a:r>
            <a:r>
              <a:rPr lang="fr-FR" sz="3200" dirty="0" err="1"/>
              <a:t>it</a:t>
            </a:r>
            <a:r>
              <a:rPr lang="fr-FR" sz="3200" dirty="0"/>
              <a:t> </a:t>
            </a:r>
            <a:r>
              <a:rPr lang="fr-FR" sz="3200" dirty="0" err="1"/>
              <a:t>is</a:t>
            </a:r>
            <a:r>
              <a:rPr lang="fr-FR" sz="3200" dirty="0"/>
              <a:t> sent/</a:t>
            </a:r>
            <a:r>
              <a:rPr lang="fr-FR" sz="3200" dirty="0" err="1"/>
              <a:t>received</a:t>
            </a:r>
            <a:r>
              <a:rPr lang="fr-FR" sz="3200" dirty="0"/>
              <a:t>? </a:t>
            </a:r>
          </a:p>
          <a:p>
            <a:endParaRPr lang="en-US" dirty="0"/>
          </a:p>
        </p:txBody>
      </p:sp>
      <p:sp>
        <p:nvSpPr>
          <p:cNvPr id="3" name="Title 2"/>
          <p:cNvSpPr>
            <a:spLocks noGrp="1"/>
          </p:cNvSpPr>
          <p:nvPr>
            <p:ph type="title"/>
          </p:nvPr>
        </p:nvSpPr>
        <p:spPr/>
        <p:txBody>
          <a:bodyPr/>
          <a:lstStyle/>
          <a:p>
            <a:r>
              <a:rPr lang="fr-FR" altLang="en-US" dirty="0" err="1"/>
              <a:t>Modified</a:t>
            </a:r>
            <a:r>
              <a:rPr lang="fr-FR" altLang="en-US" dirty="0"/>
              <a:t> TCP – </a:t>
            </a:r>
            <a:r>
              <a:rPr lang="fr-FR" altLang="en-US" dirty="0" err="1"/>
              <a:t>Fast</a:t>
            </a:r>
            <a:r>
              <a:rPr lang="fr-FR" altLang="en-US" dirty="0"/>
              <a:t> Retransmit </a:t>
            </a:r>
            <a:endParaRPr lang="en-US" dirty="0"/>
          </a:p>
        </p:txBody>
      </p:sp>
      <p:sp>
        <p:nvSpPr>
          <p:cNvPr id="4" name="Slide Number Placeholder 3"/>
          <p:cNvSpPr>
            <a:spLocks noGrp="1"/>
          </p:cNvSpPr>
          <p:nvPr>
            <p:ph type="sldNum" sz="quarter" idx="4"/>
          </p:nvPr>
        </p:nvSpPr>
        <p:spPr/>
        <p:txBody>
          <a:bodyPr/>
          <a:lstStyle/>
          <a:p>
            <a:r>
              <a:rPr lang="en-US" smtClean="0"/>
              <a:t>Transport Layer: 3-</a:t>
            </a:r>
            <a:fld id="{C4204591-24BD-A542-B9D5-F8D8A88D2FEE}" type="slidenum">
              <a:rPr lang="en-US" smtClean="0"/>
              <a:pPr/>
              <a:t>29</a:t>
            </a:fld>
            <a:endParaRPr lang="en-US" dirty="0"/>
          </a:p>
        </p:txBody>
      </p:sp>
    </p:spTree>
    <p:extLst>
      <p:ext uri="{BB962C8B-B14F-4D97-AF65-F5344CB8AC3E}">
        <p14:creationId xmlns:p14="http://schemas.microsoft.com/office/powerpoint/2010/main" val="4026900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dirty="0"/>
              <a:t>Connection-oriented transport: TCP</a:t>
            </a:r>
          </a:p>
          <a:p>
            <a:pPr marL="746125" lvl="1" indent="-288925">
              <a:buFont typeface="Arial"/>
              <a:buChar char="•"/>
              <a:defRPr/>
            </a:pPr>
            <a:r>
              <a:rPr lang="en-US" dirty="0"/>
              <a:t>segment structure</a:t>
            </a:r>
          </a:p>
          <a:p>
            <a:pPr marL="746125" lvl="1" indent="-288925">
              <a:buFont typeface="Arial"/>
              <a:buChar char="•"/>
              <a:defRPr/>
            </a:pPr>
            <a:r>
              <a:rPr lang="en-US" dirty="0"/>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a:t>Transport Layer: 3-</a:t>
            </a:r>
            <a:fld id="{C4204591-24BD-A542-B9D5-F8D8A88D2FEE}" type="slidenum">
              <a:rPr lang="en-US" smtClean="0"/>
              <a:pPr/>
              <a:t>3</a:t>
            </a:fld>
            <a:endParaRPr lang="en-US" dirty="0"/>
          </a:p>
        </p:txBody>
      </p:sp>
      <p:pic>
        <p:nvPicPr>
          <p:cNvPr id="6" name="Picture 5">
            <a:extLst>
              <a:ext uri="{FF2B5EF4-FFF2-40B4-BE49-F238E27FC236}">
                <a16:creationId xmlns:a16="http://schemas.microsoft.com/office/drawing/2014/main" id="{BC34935B-A6B2-0C48-9638-656FA430E71C}"/>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3271627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fast retransmit</a:t>
            </a:r>
            <a:endParaRPr lang="en-US" sz="4400" b="0" dirty="0"/>
          </a:p>
        </p:txBody>
      </p:sp>
      <p:sp>
        <p:nvSpPr>
          <p:cNvPr id="62" name="Line 10">
            <a:extLst>
              <a:ext uri="{FF2B5EF4-FFF2-40B4-BE49-F238E27FC236}">
                <a16:creationId xmlns:a16="http://schemas.microsoft.com/office/drawing/2014/main" id="{D5DBB1B8-3A7B-2149-A7A5-727E44799BF4}"/>
              </a:ext>
            </a:extLst>
          </p:cNvPr>
          <p:cNvSpPr>
            <a:spLocks noChangeShapeType="1"/>
          </p:cNvSpPr>
          <p:nvPr/>
        </p:nvSpPr>
        <p:spPr bwMode="auto">
          <a:xfrm flipH="1">
            <a:off x="7137251" y="1928015"/>
            <a:ext cx="0" cy="4413474"/>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3" name="Line 11">
            <a:extLst>
              <a:ext uri="{FF2B5EF4-FFF2-40B4-BE49-F238E27FC236}">
                <a16:creationId xmlns:a16="http://schemas.microsoft.com/office/drawing/2014/main" id="{689C7DF6-5B6C-F34C-B350-3B553A4C7C71}"/>
              </a:ext>
            </a:extLst>
          </p:cNvPr>
          <p:cNvSpPr>
            <a:spLocks noChangeShapeType="1"/>
          </p:cNvSpPr>
          <p:nvPr/>
        </p:nvSpPr>
        <p:spPr bwMode="auto">
          <a:xfrm>
            <a:off x="10614518" y="2016469"/>
            <a:ext cx="14666" cy="43250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4" name="Text Box 34">
            <a:extLst>
              <a:ext uri="{FF2B5EF4-FFF2-40B4-BE49-F238E27FC236}">
                <a16:creationId xmlns:a16="http://schemas.microsoft.com/office/drawing/2014/main" id="{7F373F6A-C03C-9348-95D5-6812428E4AB9}"/>
              </a:ext>
            </a:extLst>
          </p:cNvPr>
          <p:cNvSpPr txBox="1">
            <a:spLocks noChangeArrowheads="1"/>
          </p:cNvSpPr>
          <p:nvPr/>
        </p:nvSpPr>
        <p:spPr bwMode="auto">
          <a:xfrm>
            <a:off x="9960336" y="1045159"/>
            <a:ext cx="1069083" cy="39067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75" name="Text Box 38">
            <a:extLst>
              <a:ext uri="{FF2B5EF4-FFF2-40B4-BE49-F238E27FC236}">
                <a16:creationId xmlns:a16="http://schemas.microsoft.com/office/drawing/2014/main" id="{DAC7237E-4C51-2843-8070-FFEA26334B0E}"/>
              </a:ext>
            </a:extLst>
          </p:cNvPr>
          <p:cNvSpPr txBox="1">
            <a:spLocks noChangeArrowheads="1"/>
          </p:cNvSpPr>
          <p:nvPr/>
        </p:nvSpPr>
        <p:spPr bwMode="auto">
          <a:xfrm>
            <a:off x="6733327" y="1065430"/>
            <a:ext cx="1073474" cy="39067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grpSp>
        <p:nvGrpSpPr>
          <p:cNvPr id="80" name="Group 78">
            <a:extLst>
              <a:ext uri="{FF2B5EF4-FFF2-40B4-BE49-F238E27FC236}">
                <a16:creationId xmlns:a16="http://schemas.microsoft.com/office/drawing/2014/main" id="{BFB3AB37-E716-1346-A8BA-2EFF122E1DFB}"/>
              </a:ext>
            </a:extLst>
          </p:cNvPr>
          <p:cNvGrpSpPr>
            <a:grpSpLocks/>
          </p:cNvGrpSpPr>
          <p:nvPr/>
        </p:nvGrpSpPr>
        <p:grpSpPr bwMode="auto">
          <a:xfrm>
            <a:off x="6606003" y="2250502"/>
            <a:ext cx="548811" cy="4090987"/>
            <a:chOff x="397" y="868"/>
            <a:chExt cx="250" cy="2220"/>
          </a:xfrm>
        </p:grpSpPr>
        <p:sp>
          <p:nvSpPr>
            <p:cNvPr id="81" name="Text Box 50">
              <a:extLst>
                <a:ext uri="{FF2B5EF4-FFF2-40B4-BE49-F238E27FC236}">
                  <a16:creationId xmlns:a16="http://schemas.microsoft.com/office/drawing/2014/main" id="{20D2BEC4-83BC-594C-9709-4963DF5C652E}"/>
                </a:ext>
              </a:extLst>
            </p:cNvPr>
            <p:cNvSpPr txBox="1">
              <a:spLocks noChangeArrowheads="1"/>
            </p:cNvSpPr>
            <p:nvPr/>
          </p:nvSpPr>
          <p:spPr bwMode="auto">
            <a:xfrm rot="10800000">
              <a:off x="397" y="1778"/>
              <a:ext cx="250" cy="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timeout</a:t>
              </a:r>
            </a:p>
          </p:txBody>
        </p:sp>
        <p:grpSp>
          <p:nvGrpSpPr>
            <p:cNvPr id="82" name="Group 51">
              <a:extLst>
                <a:ext uri="{FF2B5EF4-FFF2-40B4-BE49-F238E27FC236}">
                  <a16:creationId xmlns:a16="http://schemas.microsoft.com/office/drawing/2014/main" id="{EDCC85C1-CBD8-CF48-BE14-AB550ACC9CD9}"/>
                </a:ext>
              </a:extLst>
            </p:cNvPr>
            <p:cNvGrpSpPr>
              <a:grpSpLocks/>
            </p:cNvGrpSpPr>
            <p:nvPr/>
          </p:nvGrpSpPr>
          <p:grpSpPr bwMode="auto">
            <a:xfrm>
              <a:off x="488" y="868"/>
              <a:ext cx="66" cy="893"/>
              <a:chOff x="3099" y="1749"/>
              <a:chExt cx="66" cy="320"/>
            </a:xfrm>
          </p:grpSpPr>
          <p:sp>
            <p:nvSpPr>
              <p:cNvPr id="86" name="Line 52">
                <a:extLst>
                  <a:ext uri="{FF2B5EF4-FFF2-40B4-BE49-F238E27FC236}">
                    <a16:creationId xmlns:a16="http://schemas.microsoft.com/office/drawing/2014/main" id="{F5C3CCA7-42E1-5E4B-B134-3ADAAE25F478}"/>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Line 53">
                <a:extLst>
                  <a:ext uri="{FF2B5EF4-FFF2-40B4-BE49-F238E27FC236}">
                    <a16:creationId xmlns:a16="http://schemas.microsoft.com/office/drawing/2014/main" id="{8E5A8D16-FBBC-D14E-8BAD-251BDDCBBDB1}"/>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83" name="Group 54">
              <a:extLst>
                <a:ext uri="{FF2B5EF4-FFF2-40B4-BE49-F238E27FC236}">
                  <a16:creationId xmlns:a16="http://schemas.microsoft.com/office/drawing/2014/main" id="{21D50596-28D4-5A43-9FB1-7BBC7387FCE9}"/>
                </a:ext>
              </a:extLst>
            </p:cNvPr>
            <p:cNvGrpSpPr>
              <a:grpSpLocks/>
            </p:cNvGrpSpPr>
            <p:nvPr/>
          </p:nvGrpSpPr>
          <p:grpSpPr bwMode="auto">
            <a:xfrm rot="10800000">
              <a:off x="485" y="2224"/>
              <a:ext cx="66" cy="864"/>
              <a:chOff x="3099" y="1749"/>
              <a:chExt cx="66" cy="320"/>
            </a:xfrm>
          </p:grpSpPr>
          <p:sp>
            <p:nvSpPr>
              <p:cNvPr id="84" name="Line 55">
                <a:extLst>
                  <a:ext uri="{FF2B5EF4-FFF2-40B4-BE49-F238E27FC236}">
                    <a16:creationId xmlns:a16="http://schemas.microsoft.com/office/drawing/2014/main" id="{80D32A34-44D9-C043-A214-A031ADF68922}"/>
                  </a:ext>
                </a:extLst>
              </p:cNvPr>
              <p:cNvSpPr>
                <a:spLocks noChangeShapeType="1"/>
              </p:cNvSpPr>
              <p:nvPr/>
            </p:nvSpPr>
            <p:spPr bwMode="auto">
              <a:xfrm flipV="1">
                <a:off x="3132"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5" name="Line 56">
                <a:extLst>
                  <a:ext uri="{FF2B5EF4-FFF2-40B4-BE49-F238E27FC236}">
                    <a16:creationId xmlns:a16="http://schemas.microsoft.com/office/drawing/2014/main" id="{AE50FFCD-888F-5F49-95EA-1422F4F92DA1}"/>
                  </a:ext>
                </a:extLst>
              </p:cNvPr>
              <p:cNvSpPr>
                <a:spLocks noChangeShapeType="1"/>
              </p:cNvSpPr>
              <p:nvPr/>
            </p:nvSpPr>
            <p:spPr bwMode="auto">
              <a:xfrm>
                <a:off x="3106"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5" name="Group 4">
            <a:extLst>
              <a:ext uri="{FF2B5EF4-FFF2-40B4-BE49-F238E27FC236}">
                <a16:creationId xmlns:a16="http://schemas.microsoft.com/office/drawing/2014/main" id="{DFEC346A-D192-A745-962D-2F7187BE2EBA}"/>
              </a:ext>
            </a:extLst>
          </p:cNvPr>
          <p:cNvGrpSpPr/>
          <p:nvPr/>
        </p:nvGrpSpPr>
        <p:grpSpPr>
          <a:xfrm>
            <a:off x="7013299" y="3003106"/>
            <a:ext cx="3612455" cy="2092660"/>
            <a:chOff x="7013299" y="3003106"/>
            <a:chExt cx="3612455" cy="2092660"/>
          </a:xfrm>
        </p:grpSpPr>
        <p:sp>
          <p:nvSpPr>
            <p:cNvPr id="64" name="Line 12">
              <a:extLst>
                <a:ext uri="{FF2B5EF4-FFF2-40B4-BE49-F238E27FC236}">
                  <a16:creationId xmlns:a16="http://schemas.microsoft.com/office/drawing/2014/main" id="{95AEFD21-3019-6045-8B8C-F134C817BFAE}"/>
                </a:ext>
              </a:extLst>
            </p:cNvPr>
            <p:cNvSpPr>
              <a:spLocks noChangeShapeType="1"/>
            </p:cNvSpPr>
            <p:nvPr/>
          </p:nvSpPr>
          <p:spPr bwMode="auto">
            <a:xfrm flipH="1">
              <a:off x="7124339" y="3003106"/>
              <a:ext cx="3483853" cy="939821"/>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8" name="Line 17">
              <a:extLst>
                <a:ext uri="{FF2B5EF4-FFF2-40B4-BE49-F238E27FC236}">
                  <a16:creationId xmlns:a16="http://schemas.microsoft.com/office/drawing/2014/main" id="{D424C827-C61B-5F47-A8EF-11555EB430C0}"/>
                </a:ext>
              </a:extLst>
            </p:cNvPr>
            <p:cNvSpPr>
              <a:spLocks noChangeShapeType="1"/>
            </p:cNvSpPr>
            <p:nvPr/>
          </p:nvSpPr>
          <p:spPr bwMode="auto">
            <a:xfrm flipH="1">
              <a:off x="7126535" y="3495131"/>
              <a:ext cx="3499219" cy="96377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9" name="Line 18">
              <a:extLst>
                <a:ext uri="{FF2B5EF4-FFF2-40B4-BE49-F238E27FC236}">
                  <a16:creationId xmlns:a16="http://schemas.microsoft.com/office/drawing/2014/main" id="{E299C9DA-59E0-D740-8F25-10DD099B646A}"/>
                </a:ext>
              </a:extLst>
            </p:cNvPr>
            <p:cNvSpPr>
              <a:spLocks noChangeShapeType="1"/>
            </p:cNvSpPr>
            <p:nvPr/>
          </p:nvSpPr>
          <p:spPr bwMode="auto">
            <a:xfrm flipH="1">
              <a:off x="7137252" y="3785544"/>
              <a:ext cx="3466289" cy="10301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0" name="Line 19">
              <a:extLst>
                <a:ext uri="{FF2B5EF4-FFF2-40B4-BE49-F238E27FC236}">
                  <a16:creationId xmlns:a16="http://schemas.microsoft.com/office/drawing/2014/main" id="{5BBCCA9A-EE48-4F4D-B1C7-EAC125089125}"/>
                </a:ext>
              </a:extLst>
            </p:cNvPr>
            <p:cNvSpPr>
              <a:spLocks noChangeShapeType="1"/>
            </p:cNvSpPr>
            <p:nvPr/>
          </p:nvSpPr>
          <p:spPr bwMode="auto">
            <a:xfrm flipH="1">
              <a:off x="7137252" y="4050906"/>
              <a:ext cx="3450923" cy="10448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9" name="Text Box 43">
              <a:extLst>
                <a:ext uri="{FF2B5EF4-FFF2-40B4-BE49-F238E27FC236}">
                  <a16:creationId xmlns:a16="http://schemas.microsoft.com/office/drawing/2014/main" id="{239E35BD-73CE-0B47-977F-0F2E0F1170FF}"/>
                </a:ext>
              </a:extLst>
            </p:cNvPr>
            <p:cNvSpPr txBox="1">
              <a:spLocks noChangeArrowheads="1"/>
            </p:cNvSpPr>
            <p:nvPr/>
          </p:nvSpPr>
          <p:spPr bwMode="auto">
            <a:xfrm rot="20736981">
              <a:off x="7013299" y="3540991"/>
              <a:ext cx="1312756" cy="3538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0" name="Text Box 67">
              <a:extLst>
                <a:ext uri="{FF2B5EF4-FFF2-40B4-BE49-F238E27FC236}">
                  <a16:creationId xmlns:a16="http://schemas.microsoft.com/office/drawing/2014/main" id="{0D263B80-AF59-D348-84FD-932DC45167E5}"/>
                </a:ext>
              </a:extLst>
            </p:cNvPr>
            <p:cNvSpPr txBox="1">
              <a:spLocks noChangeArrowheads="1"/>
            </p:cNvSpPr>
            <p:nvPr/>
          </p:nvSpPr>
          <p:spPr bwMode="auto">
            <a:xfrm rot="20635106">
              <a:off x="7025762" y="4030047"/>
              <a:ext cx="1312756" cy="3538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3" name="Text Box 74">
              <a:extLst>
                <a:ext uri="{FF2B5EF4-FFF2-40B4-BE49-F238E27FC236}">
                  <a16:creationId xmlns:a16="http://schemas.microsoft.com/office/drawing/2014/main" id="{8EFF23A0-366A-E64A-A6E3-90FD7CB3D7C0}"/>
                </a:ext>
              </a:extLst>
            </p:cNvPr>
            <p:cNvSpPr txBox="1">
              <a:spLocks noChangeArrowheads="1"/>
            </p:cNvSpPr>
            <p:nvPr/>
          </p:nvSpPr>
          <p:spPr bwMode="auto">
            <a:xfrm rot="20657108">
              <a:off x="7017491" y="4400415"/>
              <a:ext cx="1312756" cy="3538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6" name="Text Box 77">
              <a:extLst>
                <a:ext uri="{FF2B5EF4-FFF2-40B4-BE49-F238E27FC236}">
                  <a16:creationId xmlns:a16="http://schemas.microsoft.com/office/drawing/2014/main" id="{589E2F0E-5EA2-944C-B543-F8CCDFFE3457}"/>
                </a:ext>
              </a:extLst>
            </p:cNvPr>
            <p:cNvSpPr txBox="1">
              <a:spLocks noChangeArrowheads="1"/>
            </p:cNvSpPr>
            <p:nvPr/>
          </p:nvSpPr>
          <p:spPr bwMode="auto">
            <a:xfrm rot="20628354">
              <a:off x="7020313" y="4687228"/>
              <a:ext cx="1312756" cy="3538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97" name="Rectangle 84">
            <a:extLst>
              <a:ext uri="{FF2B5EF4-FFF2-40B4-BE49-F238E27FC236}">
                <a16:creationId xmlns:a16="http://schemas.microsoft.com/office/drawing/2014/main" id="{DDC13008-E549-D946-9386-1DAF70895444}"/>
              </a:ext>
            </a:extLst>
          </p:cNvPr>
          <p:cNvSpPr>
            <a:spLocks noChangeArrowheads="1"/>
          </p:cNvSpPr>
          <p:nvPr/>
        </p:nvSpPr>
        <p:spPr bwMode="auto">
          <a:xfrm>
            <a:off x="7435805" y="2563776"/>
            <a:ext cx="1047131" cy="26167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 name="Group 3">
            <a:extLst>
              <a:ext uri="{FF2B5EF4-FFF2-40B4-BE49-F238E27FC236}">
                <a16:creationId xmlns:a16="http://schemas.microsoft.com/office/drawing/2014/main" id="{A410A887-ABC6-3C43-BE7B-AF0C2FBB6C93}"/>
              </a:ext>
            </a:extLst>
          </p:cNvPr>
          <p:cNvGrpSpPr/>
          <p:nvPr/>
        </p:nvGrpSpPr>
        <p:grpSpPr>
          <a:xfrm>
            <a:off x="7137252" y="2219051"/>
            <a:ext cx="3503609" cy="1809741"/>
            <a:chOff x="7137252" y="2219051"/>
            <a:chExt cx="3503609" cy="1809741"/>
          </a:xfrm>
        </p:grpSpPr>
        <p:sp>
          <p:nvSpPr>
            <p:cNvPr id="60" name="Line 3">
              <a:extLst>
                <a:ext uri="{FF2B5EF4-FFF2-40B4-BE49-F238E27FC236}">
                  <a16:creationId xmlns:a16="http://schemas.microsoft.com/office/drawing/2014/main" id="{2DDEC3DE-B6A8-CB4A-8854-325CA53758C5}"/>
                </a:ext>
              </a:extLst>
            </p:cNvPr>
            <p:cNvSpPr>
              <a:spLocks noChangeShapeType="1"/>
            </p:cNvSpPr>
            <p:nvPr/>
          </p:nvSpPr>
          <p:spPr bwMode="auto">
            <a:xfrm>
              <a:off x="7137252" y="2281830"/>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1" name="Line 9">
              <a:extLst>
                <a:ext uri="{FF2B5EF4-FFF2-40B4-BE49-F238E27FC236}">
                  <a16:creationId xmlns:a16="http://schemas.microsoft.com/office/drawing/2014/main" id="{7443982D-7E67-3541-8BDB-FB3F54B4C262}"/>
                </a:ext>
              </a:extLst>
            </p:cNvPr>
            <p:cNvSpPr>
              <a:spLocks noChangeShapeType="1"/>
            </p:cNvSpPr>
            <p:nvPr/>
          </p:nvSpPr>
          <p:spPr bwMode="auto">
            <a:xfrm>
              <a:off x="7137252" y="2547191"/>
              <a:ext cx="2430134" cy="48096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5" name="Line 14">
              <a:extLst>
                <a:ext uri="{FF2B5EF4-FFF2-40B4-BE49-F238E27FC236}">
                  <a16:creationId xmlns:a16="http://schemas.microsoft.com/office/drawing/2014/main" id="{45E4DCDF-3370-7840-AFF3-2F4DBC2FB6CD}"/>
                </a:ext>
              </a:extLst>
            </p:cNvPr>
            <p:cNvSpPr>
              <a:spLocks noChangeShapeType="1"/>
            </p:cNvSpPr>
            <p:nvPr/>
          </p:nvSpPr>
          <p:spPr bwMode="auto">
            <a:xfrm>
              <a:off x="7137252" y="2812553"/>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6" name="Line 15">
              <a:extLst>
                <a:ext uri="{FF2B5EF4-FFF2-40B4-BE49-F238E27FC236}">
                  <a16:creationId xmlns:a16="http://schemas.microsoft.com/office/drawing/2014/main" id="{99432412-7F47-DD4A-A770-DACE51980B08}"/>
                </a:ext>
              </a:extLst>
            </p:cNvPr>
            <p:cNvSpPr>
              <a:spLocks noChangeShapeType="1"/>
            </p:cNvSpPr>
            <p:nvPr/>
          </p:nvSpPr>
          <p:spPr bwMode="auto">
            <a:xfrm>
              <a:off x="7137252" y="3343275"/>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7" name="Line 16">
              <a:extLst>
                <a:ext uri="{FF2B5EF4-FFF2-40B4-BE49-F238E27FC236}">
                  <a16:creationId xmlns:a16="http://schemas.microsoft.com/office/drawing/2014/main" id="{D5993C48-F14C-2044-846C-9FEC391300A9}"/>
                </a:ext>
              </a:extLst>
            </p:cNvPr>
            <p:cNvSpPr>
              <a:spLocks noChangeShapeType="1"/>
            </p:cNvSpPr>
            <p:nvPr/>
          </p:nvSpPr>
          <p:spPr bwMode="auto">
            <a:xfrm>
              <a:off x="7137252" y="3077914"/>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1" name="Text Box 20">
              <a:extLst>
                <a:ext uri="{FF2B5EF4-FFF2-40B4-BE49-F238E27FC236}">
                  <a16:creationId xmlns:a16="http://schemas.microsoft.com/office/drawing/2014/main" id="{E876EFCF-EFAF-7745-82C0-69510059A681}"/>
                </a:ext>
              </a:extLst>
            </p:cNvPr>
            <p:cNvSpPr txBox="1">
              <a:spLocks noChangeArrowheads="1"/>
            </p:cNvSpPr>
            <p:nvPr/>
          </p:nvSpPr>
          <p:spPr bwMode="auto">
            <a:xfrm>
              <a:off x="9451039" y="2740684"/>
              <a:ext cx="390753" cy="53072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0000"/>
                  </a:solidFill>
                  <a:effectLst/>
                  <a:uLnTx/>
                  <a:uFillTx/>
                  <a:latin typeface="Arial" charset="0"/>
                  <a:ea typeface="ＭＳ Ｐゴシック" charset="0"/>
                  <a:cs typeface="+mn-cs"/>
                </a:rPr>
                <a:t>X</a:t>
              </a:r>
              <a:endParaRPr kumimoji="0" lang="en-US" sz="10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sp>
          <p:nvSpPr>
            <p:cNvPr id="76" name="Text Box 40">
              <a:extLst>
                <a:ext uri="{FF2B5EF4-FFF2-40B4-BE49-F238E27FC236}">
                  <a16:creationId xmlns:a16="http://schemas.microsoft.com/office/drawing/2014/main" id="{9B99FD84-14B7-6845-8B4C-03596E083BDE}"/>
                </a:ext>
              </a:extLst>
            </p:cNvPr>
            <p:cNvSpPr txBox="1">
              <a:spLocks noChangeArrowheads="1"/>
            </p:cNvSpPr>
            <p:nvPr/>
          </p:nvSpPr>
          <p:spPr bwMode="auto">
            <a:xfrm rot="584648">
              <a:off x="7273253" y="2219051"/>
              <a:ext cx="2122193" cy="307777"/>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98" name="Text Box 83">
              <a:extLst>
                <a:ext uri="{FF2B5EF4-FFF2-40B4-BE49-F238E27FC236}">
                  <a16:creationId xmlns:a16="http://schemas.microsoft.com/office/drawing/2014/main" id="{677E8A81-661D-AA46-A7ED-6BC634EAB244}"/>
                </a:ext>
              </a:extLst>
            </p:cNvPr>
            <p:cNvSpPr txBox="1">
              <a:spLocks noChangeArrowheads="1"/>
            </p:cNvSpPr>
            <p:nvPr/>
          </p:nvSpPr>
          <p:spPr bwMode="auto">
            <a:xfrm rot="665764">
              <a:off x="7287508" y="2545419"/>
              <a:ext cx="2313691"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8" name="Group 7">
            <a:extLst>
              <a:ext uri="{FF2B5EF4-FFF2-40B4-BE49-F238E27FC236}">
                <a16:creationId xmlns:a16="http://schemas.microsoft.com/office/drawing/2014/main" id="{13A0E61A-342C-6348-8A8F-CA25838E85CE}"/>
              </a:ext>
            </a:extLst>
          </p:cNvPr>
          <p:cNvGrpSpPr/>
          <p:nvPr/>
        </p:nvGrpSpPr>
        <p:grpSpPr>
          <a:xfrm>
            <a:off x="6842436" y="5132585"/>
            <a:ext cx="3833549" cy="696610"/>
            <a:chOff x="6842436" y="5132585"/>
            <a:chExt cx="3833549" cy="696610"/>
          </a:xfrm>
        </p:grpSpPr>
        <p:sp>
          <p:nvSpPr>
            <p:cNvPr id="72" name="Line 24">
              <a:extLst>
                <a:ext uri="{FF2B5EF4-FFF2-40B4-BE49-F238E27FC236}">
                  <a16:creationId xmlns:a16="http://schemas.microsoft.com/office/drawing/2014/main" id="{A22F562A-B278-CF40-B0A2-08D7E895698A}"/>
                </a:ext>
              </a:extLst>
            </p:cNvPr>
            <p:cNvSpPr>
              <a:spLocks noChangeShapeType="1"/>
            </p:cNvSpPr>
            <p:nvPr/>
          </p:nvSpPr>
          <p:spPr bwMode="auto">
            <a:xfrm>
              <a:off x="7172376" y="5143678"/>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9" name="Rectangle 85">
              <a:extLst>
                <a:ext uri="{FF2B5EF4-FFF2-40B4-BE49-F238E27FC236}">
                  <a16:creationId xmlns:a16="http://schemas.microsoft.com/office/drawing/2014/main" id="{C18ABD18-73AE-1540-89A2-73F2330E4BCD}"/>
                </a:ext>
              </a:extLst>
            </p:cNvPr>
            <p:cNvSpPr>
              <a:spLocks noChangeArrowheads="1"/>
            </p:cNvSpPr>
            <p:nvPr/>
          </p:nvSpPr>
          <p:spPr bwMode="auto">
            <a:xfrm>
              <a:off x="7408171" y="5224724"/>
              <a:ext cx="1047131" cy="26167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0" name="Text Box 86">
              <a:extLst>
                <a:ext uri="{FF2B5EF4-FFF2-40B4-BE49-F238E27FC236}">
                  <a16:creationId xmlns:a16="http://schemas.microsoft.com/office/drawing/2014/main" id="{DDF60828-DFE2-734F-A384-4D3CA07DDADD}"/>
                </a:ext>
              </a:extLst>
            </p:cNvPr>
            <p:cNvSpPr txBox="1">
              <a:spLocks noChangeArrowheads="1"/>
            </p:cNvSpPr>
            <p:nvPr/>
          </p:nvSpPr>
          <p:spPr bwMode="auto">
            <a:xfrm>
              <a:off x="6842436" y="5132585"/>
              <a:ext cx="3154565" cy="35381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101" name="Group 93">
            <a:extLst>
              <a:ext uri="{FF2B5EF4-FFF2-40B4-BE49-F238E27FC236}">
                <a16:creationId xmlns:a16="http://schemas.microsoft.com/office/drawing/2014/main" id="{90980625-BCFD-F546-BD95-6CC80FC48859}"/>
              </a:ext>
            </a:extLst>
          </p:cNvPr>
          <p:cNvGrpSpPr>
            <a:grpSpLocks/>
          </p:cNvGrpSpPr>
          <p:nvPr/>
        </p:nvGrpSpPr>
        <p:grpSpPr bwMode="auto">
          <a:xfrm>
            <a:off x="6608198" y="1343690"/>
            <a:ext cx="810044" cy="619176"/>
            <a:chOff x="-44" y="1473"/>
            <a:chExt cx="981" cy="1105"/>
          </a:xfrm>
        </p:grpSpPr>
        <p:pic>
          <p:nvPicPr>
            <p:cNvPr id="102" name="Picture 94" descr="desktop_computer_stylized_medium">
              <a:extLst>
                <a:ext uri="{FF2B5EF4-FFF2-40B4-BE49-F238E27FC236}">
                  <a16:creationId xmlns:a16="http://schemas.microsoft.com/office/drawing/2014/main" id="{6FD17C8F-7985-B64F-82A4-84E39A7C7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Freeform 95">
              <a:extLst>
                <a:ext uri="{FF2B5EF4-FFF2-40B4-BE49-F238E27FC236}">
                  <a16:creationId xmlns:a16="http://schemas.microsoft.com/office/drawing/2014/main" id="{F7BDE405-F464-BB4E-8D0F-F82DE05FCBE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4" name="Group 96">
            <a:extLst>
              <a:ext uri="{FF2B5EF4-FFF2-40B4-BE49-F238E27FC236}">
                <a16:creationId xmlns:a16="http://schemas.microsoft.com/office/drawing/2014/main" id="{30D13886-717C-5C49-84EB-DD7C28AC75E9}"/>
              </a:ext>
            </a:extLst>
          </p:cNvPr>
          <p:cNvGrpSpPr>
            <a:grpSpLocks/>
          </p:cNvGrpSpPr>
          <p:nvPr/>
        </p:nvGrpSpPr>
        <p:grpSpPr bwMode="auto">
          <a:xfrm flipH="1">
            <a:off x="10328620" y="1375018"/>
            <a:ext cx="749093" cy="672617"/>
            <a:chOff x="-44" y="1473"/>
            <a:chExt cx="981" cy="1105"/>
          </a:xfrm>
        </p:grpSpPr>
        <p:pic>
          <p:nvPicPr>
            <p:cNvPr id="105" name="Picture 97" descr="desktop_computer_stylized_medium">
              <a:extLst>
                <a:ext uri="{FF2B5EF4-FFF2-40B4-BE49-F238E27FC236}">
                  <a16:creationId xmlns:a16="http://schemas.microsoft.com/office/drawing/2014/main" id="{5EB3C43B-1013-9A41-8AA9-8D6C5A281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Freeform 98">
              <a:extLst>
                <a:ext uri="{FF2B5EF4-FFF2-40B4-BE49-F238E27FC236}">
                  <a16:creationId xmlns:a16="http://schemas.microsoft.com/office/drawing/2014/main" id="{1D800635-1037-4C4C-A3B0-794CE30A504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96BABFE7-C970-8E4B-A16C-A7D788B9DA23}"/>
              </a:ext>
            </a:extLst>
          </p:cNvPr>
          <p:cNvGrpSpPr/>
          <p:nvPr/>
        </p:nvGrpSpPr>
        <p:grpSpPr>
          <a:xfrm>
            <a:off x="1803400" y="4591050"/>
            <a:ext cx="5319534" cy="1606314"/>
            <a:chOff x="1803400" y="4591050"/>
            <a:chExt cx="5319534" cy="1606314"/>
          </a:xfrm>
        </p:grpSpPr>
        <p:pic>
          <p:nvPicPr>
            <p:cNvPr id="52" name="Picture 2" descr="Image result for light bulb icon">
              <a:extLst>
                <a:ext uri="{FF2B5EF4-FFF2-40B4-BE49-F238E27FC236}">
                  <a16:creationId xmlns:a16="http://schemas.microsoft.com/office/drawing/2014/main" id="{F30DA35F-A671-6D4D-9DD4-D0D5E13E1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3400" y="4591050"/>
              <a:ext cx="819150" cy="819150"/>
            </a:xfrm>
            <a:prstGeom prst="rect">
              <a:avLst/>
            </a:prstGeom>
            <a:noFill/>
            <a:extLst>
              <a:ext uri="{909E8E84-426E-40DD-AFC4-6F175D3DCCD1}">
                <a14:hiddenFill xmlns:a14="http://schemas.microsoft.com/office/drawing/2010/main">
                  <a:solidFill>
                    <a:srgbClr val="FFFFFF"/>
                  </a:solidFill>
                </a14:hiddenFill>
              </a:ext>
            </a:extLst>
          </p:spPr>
        </p:pic>
        <p:sp>
          <p:nvSpPr>
            <p:cNvPr id="73" name="Text Box 29">
              <a:extLst>
                <a:ext uri="{FF2B5EF4-FFF2-40B4-BE49-F238E27FC236}">
                  <a16:creationId xmlns:a16="http://schemas.microsoft.com/office/drawing/2014/main" id="{34AAC8DC-F059-7445-99BF-80AECC3E6614}"/>
                </a:ext>
              </a:extLst>
            </p:cNvPr>
            <p:cNvSpPr txBox="1">
              <a:spLocks noChangeArrowheads="1"/>
            </p:cNvSpPr>
            <p:nvPr/>
          </p:nvSpPr>
          <p:spPr bwMode="auto">
            <a:xfrm>
              <a:off x="2235200" y="4775436"/>
              <a:ext cx="4145527" cy="142192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a:ea typeface="ＭＳ Ｐゴシック" charset="0"/>
                  <a:cs typeface="+mn-cs"/>
                </a:rPr>
                <a:t>Receipt of three duplicate ACKs indicates 3 segments received after a missing segment – lost segment is likely. So retransmit!</a:t>
              </a:r>
              <a:endParaRPr kumimoji="0" lang="en-US" sz="11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cxnSp>
          <p:nvCxnSpPr>
            <p:cNvPr id="6" name="Straight Connector 5">
              <a:extLst>
                <a:ext uri="{FF2B5EF4-FFF2-40B4-BE49-F238E27FC236}">
                  <a16:creationId xmlns:a16="http://schemas.microsoft.com/office/drawing/2014/main" id="{CD551B68-D8DE-9043-B6CA-9F2F28DD2CA6}"/>
                </a:ext>
              </a:extLst>
            </p:cNvPr>
            <p:cNvCxnSpPr>
              <a:cxnSpLocks/>
            </p:cNvCxnSpPr>
            <p:nvPr/>
          </p:nvCxnSpPr>
          <p:spPr>
            <a:xfrm>
              <a:off x="6359939" y="5143678"/>
              <a:ext cx="762995"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34962C80-D280-E449-81BD-84D3E53124DD}"/>
              </a:ext>
            </a:extLst>
          </p:cNvPr>
          <p:cNvGrpSpPr/>
          <p:nvPr/>
        </p:nvGrpSpPr>
        <p:grpSpPr>
          <a:xfrm>
            <a:off x="790711" y="1227535"/>
            <a:ext cx="5214977" cy="2878929"/>
            <a:chOff x="7089911" y="1681505"/>
            <a:chExt cx="5214977" cy="2878929"/>
          </a:xfrm>
        </p:grpSpPr>
        <p:sp>
          <p:nvSpPr>
            <p:cNvPr id="58" name="Rectangle 5">
              <a:extLst>
                <a:ext uri="{FF2B5EF4-FFF2-40B4-BE49-F238E27FC236}">
                  <a16:creationId xmlns:a16="http://schemas.microsoft.com/office/drawing/2014/main" id="{F5C10379-FA54-C34D-B355-F07F5DA409A8}"/>
                </a:ext>
              </a:extLst>
            </p:cNvPr>
            <p:cNvSpPr>
              <a:spLocks noChangeArrowheads="1"/>
            </p:cNvSpPr>
            <p:nvPr/>
          </p:nvSpPr>
          <p:spPr bwMode="auto">
            <a:xfrm>
              <a:off x="7360355" y="2207758"/>
              <a:ext cx="4809067" cy="22637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463550" indent="-238125">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if sender receives 3 additional ACKs for same data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triple duplicate ACKs”),</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resend </a:t>
              </a:r>
              <a:r>
                <a:rPr kumimoji="0" lang="en-US" altLang="ja-JP"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segment with smallest seq #</a:t>
              </a:r>
            </a:p>
            <a:p>
              <a:pPr marL="463550" marR="0" lvl="1" indent="-238125" algn="l" defTabSz="914400" rtl="0" eaLnBrk="1" fontAlgn="auto" latinLnBrk="0" hangingPunct="1">
                <a:lnSpc>
                  <a:spcPct val="85000"/>
                </a:lnSpc>
                <a:spcBef>
                  <a:spcPct val="20000"/>
                </a:spcBef>
                <a:spcAft>
                  <a:spcPts val="0"/>
                </a:spcAft>
                <a:buClr>
                  <a:srgbClr val="000099"/>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likely that </a:t>
              </a:r>
              <a:r>
                <a:rPr kumimoji="0" lang="en-US" altLang="en-US" sz="24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segment lost, so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wait for timeout</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9" name="Rectangle 6">
              <a:extLst>
                <a:ext uri="{FF2B5EF4-FFF2-40B4-BE49-F238E27FC236}">
                  <a16:creationId xmlns:a16="http://schemas.microsoft.com/office/drawing/2014/main" id="{8A365B45-4FD3-5C46-85AD-12CD5EA2110A}"/>
                </a:ext>
              </a:extLst>
            </p:cNvPr>
            <p:cNvSpPr>
              <a:spLocks noChangeArrowheads="1"/>
            </p:cNvSpPr>
            <p:nvPr/>
          </p:nvSpPr>
          <p:spPr bwMode="auto">
            <a:xfrm>
              <a:off x="7089911" y="1910106"/>
              <a:ext cx="5214977" cy="2650328"/>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07" name="Text Box 7">
              <a:extLst>
                <a:ext uri="{FF2B5EF4-FFF2-40B4-BE49-F238E27FC236}">
                  <a16:creationId xmlns:a16="http://schemas.microsoft.com/office/drawing/2014/main" id="{F5EE31CA-1C9B-9E4F-8E15-A0B0919A3B54}"/>
                </a:ext>
              </a:extLst>
            </p:cNvPr>
            <p:cNvSpPr txBox="1">
              <a:spLocks noChangeArrowheads="1"/>
            </p:cNvSpPr>
            <p:nvPr/>
          </p:nvSpPr>
          <p:spPr bwMode="auto">
            <a:xfrm>
              <a:off x="7348953" y="1681505"/>
              <a:ext cx="2773363" cy="4572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srgbClr val="CC0000"/>
                  </a:solidFill>
                  <a:effectLst/>
                  <a:uLnTx/>
                  <a:uFillTx/>
                  <a:latin typeface="Tahoma" charset="0"/>
                  <a:ea typeface="ＭＳ Ｐゴシック" charset="0"/>
                  <a:cs typeface="+mn-cs"/>
                </a:rPr>
                <a:t>TCP fast retransmit</a:t>
              </a:r>
            </a:p>
          </p:txBody>
        </p:sp>
      </p:grpSp>
      <p:sp>
        <p:nvSpPr>
          <p:cNvPr id="53" name="Slide Number Placeholder 2">
            <a:extLst>
              <a:ext uri="{FF2B5EF4-FFF2-40B4-BE49-F238E27FC236}">
                <a16:creationId xmlns:a16="http://schemas.microsoft.com/office/drawing/2014/main" id="{16A9B416-8E8B-FD4A-BF46-FBBC16EEB4F4}"/>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30</a:t>
            </a:fld>
            <a:endParaRPr lang="en-US" dirty="0"/>
          </a:p>
        </p:txBody>
      </p:sp>
    </p:spTree>
    <p:extLst>
      <p:ext uri="{BB962C8B-B14F-4D97-AF65-F5344CB8AC3E}">
        <p14:creationId xmlns:p14="http://schemas.microsoft.com/office/powerpoint/2010/main" val="119661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dissolve">
                                      <p:cBhvr>
                                        <p:cTn id="2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lnSpcReduction="10000"/>
          </a:bodyPr>
          <a:lstStyle/>
          <a:p>
            <a:pPr>
              <a:defRPr/>
            </a:pPr>
            <a:r>
              <a:rPr lang="fr-FR" dirty="0"/>
              <a:t>Go-Back-N?</a:t>
            </a:r>
          </a:p>
          <a:p>
            <a:pPr lvl="1">
              <a:defRPr/>
            </a:pPr>
            <a:r>
              <a:rPr lang="fr-FR" dirty="0"/>
              <a:t>TCP </a:t>
            </a:r>
            <a:r>
              <a:rPr lang="fr-FR" dirty="0" err="1"/>
              <a:t>acknowledgments</a:t>
            </a:r>
            <a:r>
              <a:rPr lang="fr-FR" dirty="0"/>
              <a:t> are cumulative </a:t>
            </a:r>
          </a:p>
          <a:p>
            <a:pPr lvl="1">
              <a:defRPr/>
            </a:pPr>
            <a:r>
              <a:rPr lang="fr-FR" dirty="0"/>
              <a:t>TCP </a:t>
            </a:r>
            <a:r>
              <a:rPr lang="fr-FR" dirty="0" err="1"/>
              <a:t>sender</a:t>
            </a:r>
            <a:r>
              <a:rPr lang="fr-FR" dirty="0"/>
              <a:t> </a:t>
            </a:r>
            <a:r>
              <a:rPr lang="fr-FR" dirty="0" err="1"/>
              <a:t>need</a:t>
            </a:r>
            <a:r>
              <a:rPr lang="fr-FR" dirty="0"/>
              <a:t> </a:t>
            </a:r>
            <a:r>
              <a:rPr lang="fr-FR" dirty="0" err="1"/>
              <a:t>only</a:t>
            </a:r>
            <a:r>
              <a:rPr lang="fr-FR" dirty="0"/>
              <a:t> </a:t>
            </a:r>
            <a:r>
              <a:rPr lang="fr-FR" dirty="0" err="1"/>
              <a:t>maintain</a:t>
            </a:r>
            <a:r>
              <a:rPr lang="fr-FR" dirty="0"/>
              <a:t> </a:t>
            </a:r>
            <a:r>
              <a:rPr lang="fr-FR" i="1" dirty="0" err="1"/>
              <a:t>SendBase</a:t>
            </a:r>
            <a:r>
              <a:rPr lang="fr-FR" dirty="0"/>
              <a:t> and </a:t>
            </a:r>
            <a:r>
              <a:rPr lang="fr-FR" i="1" dirty="0" err="1"/>
              <a:t>NextSeqNum</a:t>
            </a:r>
            <a:r>
              <a:rPr lang="fr-FR" dirty="0"/>
              <a:t> </a:t>
            </a:r>
          </a:p>
          <a:p>
            <a:pPr>
              <a:defRPr/>
            </a:pPr>
            <a:r>
              <a:rPr lang="fr-FR" dirty="0" smtClean="0"/>
              <a:t>So, </a:t>
            </a:r>
            <a:r>
              <a:rPr lang="fr-FR" dirty="0" err="1"/>
              <a:t>What</a:t>
            </a:r>
            <a:r>
              <a:rPr lang="fr-FR" dirty="0"/>
              <a:t> do </a:t>
            </a:r>
            <a:r>
              <a:rPr lang="fr-FR" dirty="0" err="1"/>
              <a:t>you</a:t>
            </a:r>
            <a:r>
              <a:rPr lang="fr-FR" dirty="0"/>
              <a:t> </a:t>
            </a:r>
            <a:r>
              <a:rPr lang="fr-FR" dirty="0" err="1"/>
              <a:t>say</a:t>
            </a:r>
            <a:r>
              <a:rPr lang="fr-FR" dirty="0"/>
              <a:t>?</a:t>
            </a:r>
          </a:p>
          <a:p>
            <a:pPr>
              <a:defRPr/>
            </a:pPr>
            <a:r>
              <a:rPr lang="fr-FR" dirty="0" err="1"/>
              <a:t>Selective</a:t>
            </a:r>
            <a:r>
              <a:rPr lang="fr-FR" dirty="0"/>
              <a:t> </a:t>
            </a:r>
            <a:r>
              <a:rPr lang="fr-FR" dirty="0" err="1"/>
              <a:t>Repeat</a:t>
            </a:r>
            <a:r>
              <a:rPr lang="fr-FR" dirty="0"/>
              <a:t>?</a:t>
            </a:r>
          </a:p>
          <a:p>
            <a:pPr lvl="1">
              <a:defRPr/>
            </a:pPr>
            <a:r>
              <a:rPr lang="fr-FR" dirty="0"/>
              <a:t>If n </a:t>
            </a:r>
            <a:r>
              <a:rPr lang="fr-FR" dirty="0" err="1"/>
              <a:t>lost</a:t>
            </a:r>
            <a:r>
              <a:rPr lang="fr-FR" dirty="0"/>
              <a:t>, </a:t>
            </a:r>
            <a:r>
              <a:rPr lang="fr-FR" dirty="0" err="1"/>
              <a:t>only</a:t>
            </a:r>
            <a:r>
              <a:rPr lang="fr-FR" dirty="0"/>
              <a:t> retransmit n</a:t>
            </a:r>
          </a:p>
          <a:p>
            <a:pPr lvl="1">
              <a:defRPr/>
            </a:pPr>
            <a:r>
              <a:rPr lang="fr-FR" dirty="0" err="1"/>
              <a:t>Receiver</a:t>
            </a:r>
            <a:r>
              <a:rPr lang="fr-FR" dirty="0"/>
              <a:t> </a:t>
            </a:r>
            <a:r>
              <a:rPr lang="fr-FR" dirty="0" err="1"/>
              <a:t>would</a:t>
            </a:r>
            <a:r>
              <a:rPr lang="fr-FR" dirty="0"/>
              <a:t> buffer out of </a:t>
            </a:r>
            <a:r>
              <a:rPr lang="fr-FR" dirty="0" err="1"/>
              <a:t>order</a:t>
            </a:r>
            <a:r>
              <a:rPr lang="fr-FR" dirty="0"/>
              <a:t> segments</a:t>
            </a:r>
          </a:p>
          <a:p>
            <a:pPr>
              <a:defRPr/>
            </a:pPr>
            <a:r>
              <a:rPr lang="fr-FR" dirty="0" smtClean="0"/>
              <a:t>So</a:t>
            </a:r>
            <a:r>
              <a:rPr lang="fr-FR" dirty="0"/>
              <a:t>? </a:t>
            </a:r>
            <a:r>
              <a:rPr lang="fr-FR" dirty="0" err="1"/>
              <a:t>What</a:t>
            </a:r>
            <a:r>
              <a:rPr lang="fr-FR" dirty="0"/>
              <a:t> do </a:t>
            </a:r>
            <a:r>
              <a:rPr lang="fr-FR" dirty="0" err="1"/>
              <a:t>you</a:t>
            </a:r>
            <a:r>
              <a:rPr lang="fr-FR" dirty="0"/>
              <a:t> </a:t>
            </a:r>
            <a:r>
              <a:rPr lang="fr-FR" dirty="0" err="1"/>
              <a:t>say</a:t>
            </a:r>
            <a:r>
              <a:rPr lang="fr-FR" dirty="0"/>
              <a:t>?</a:t>
            </a:r>
          </a:p>
          <a:p>
            <a:pPr>
              <a:defRPr/>
            </a:pPr>
            <a:r>
              <a:rPr lang="fr-FR" dirty="0"/>
              <a:t>It </a:t>
            </a:r>
            <a:r>
              <a:rPr lang="fr-FR" dirty="0" err="1"/>
              <a:t>can</a:t>
            </a:r>
            <a:r>
              <a:rPr lang="fr-FR" dirty="0"/>
              <a:t> </a:t>
            </a:r>
            <a:r>
              <a:rPr lang="fr-FR" dirty="0" err="1"/>
              <a:t>be</a:t>
            </a:r>
            <a:r>
              <a:rPr lang="fr-FR" dirty="0"/>
              <a:t> </a:t>
            </a:r>
            <a:r>
              <a:rPr lang="fr-FR" dirty="0" err="1"/>
              <a:t>considered</a:t>
            </a:r>
            <a:r>
              <a:rPr lang="fr-FR" dirty="0"/>
              <a:t> as an </a:t>
            </a:r>
            <a:r>
              <a:rPr lang="fr-FR" dirty="0" err="1"/>
              <a:t>hybrid</a:t>
            </a:r>
            <a:r>
              <a:rPr lang="fr-FR" dirty="0"/>
              <a:t> of </a:t>
            </a:r>
            <a:r>
              <a:rPr lang="fr-FR" dirty="0" err="1"/>
              <a:t>both</a:t>
            </a:r>
            <a:r>
              <a:rPr lang="fr-FR" dirty="0"/>
              <a:t> Go-Back-N and </a:t>
            </a:r>
            <a:r>
              <a:rPr lang="fr-FR" dirty="0" err="1"/>
              <a:t>Selective</a:t>
            </a:r>
            <a:r>
              <a:rPr lang="fr-FR" dirty="0"/>
              <a:t> </a:t>
            </a:r>
            <a:r>
              <a:rPr lang="fr-FR" dirty="0" err="1"/>
              <a:t>Repeat</a:t>
            </a:r>
            <a:endParaRPr lang="fr-FR" dirty="0"/>
          </a:p>
          <a:p>
            <a:endParaRPr lang="en-US" dirty="0"/>
          </a:p>
        </p:txBody>
      </p:sp>
      <p:sp>
        <p:nvSpPr>
          <p:cNvPr id="6" name="Title 5"/>
          <p:cNvSpPr>
            <a:spLocks noGrp="1"/>
          </p:cNvSpPr>
          <p:nvPr>
            <p:ph type="title"/>
          </p:nvPr>
        </p:nvSpPr>
        <p:spPr/>
        <p:txBody>
          <a:bodyPr/>
          <a:lstStyle/>
          <a:p>
            <a:r>
              <a:rPr lang="fr-FR" dirty="0"/>
              <a:t>TCP uses Go-Back-N or </a:t>
            </a:r>
            <a:r>
              <a:rPr lang="fr-FR" dirty="0" err="1"/>
              <a:t>Selective</a:t>
            </a:r>
            <a:r>
              <a:rPr lang="fr-FR" dirty="0"/>
              <a:t> </a:t>
            </a:r>
            <a:r>
              <a:rPr lang="fr-FR" dirty="0" err="1"/>
              <a:t>Repeat</a:t>
            </a:r>
            <a:r>
              <a:rPr lang="fr-FR" dirty="0"/>
              <a:t>? </a:t>
            </a:r>
            <a:endParaRPr lang="en-US" dirty="0"/>
          </a:p>
        </p:txBody>
      </p:sp>
      <p:sp>
        <p:nvSpPr>
          <p:cNvPr id="5" name="Slide Number Placeholder 4"/>
          <p:cNvSpPr>
            <a:spLocks noGrp="1"/>
          </p:cNvSpPr>
          <p:nvPr>
            <p:ph type="sldNum" sz="quarter" idx="4"/>
          </p:nvPr>
        </p:nvSpPr>
        <p:spPr/>
        <p:txBody>
          <a:bodyPr/>
          <a:lstStyle/>
          <a:p>
            <a:r>
              <a:rPr lang="en-US" smtClean="0"/>
              <a:t>Transport Layer: 3-</a:t>
            </a:r>
            <a:fld id="{C4204591-24BD-A542-B9D5-F8D8A88D2FEE}" type="slidenum">
              <a:rPr lang="en-US" smtClean="0"/>
              <a:pPr/>
              <a:t>31</a:t>
            </a:fld>
            <a:endParaRPr lang="en-US" dirty="0"/>
          </a:p>
        </p:txBody>
      </p:sp>
    </p:spTree>
    <p:extLst>
      <p:ext uri="{BB962C8B-B14F-4D97-AF65-F5344CB8AC3E}">
        <p14:creationId xmlns:p14="http://schemas.microsoft.com/office/powerpoint/2010/main" val="158334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CBA3599-2464-4683-BB6A-B753CD4CE2FE}"/>
              </a:ext>
            </a:extLst>
          </p:cNvPr>
          <p:cNvSpPr>
            <a:spLocks noGrp="1"/>
          </p:cNvSpPr>
          <p:nvPr>
            <p:ph type="body" sz="quarter" idx="11"/>
          </p:nvPr>
        </p:nvSpPr>
        <p:spPr>
          <a:xfrm>
            <a:off x="2861934" y="138666"/>
            <a:ext cx="6255069" cy="562262"/>
          </a:xfrm>
        </p:spPr>
        <p:txBody>
          <a:bodyPr>
            <a:noAutofit/>
          </a:bodyPr>
          <a:lstStyle/>
          <a:p>
            <a:endParaRPr lang="en-GB" sz="4050" dirty="0">
              <a:solidFill>
                <a:srgbClr val="002060"/>
              </a:solidFill>
            </a:endParaRPr>
          </a:p>
          <a:p>
            <a:r>
              <a:rPr lang="en-GB" sz="6000" u="sng" dirty="0">
                <a:solidFill>
                  <a:srgbClr val="002060"/>
                </a:solidFill>
              </a:rPr>
              <a:t>Thank You </a:t>
            </a:r>
            <a:r>
              <a:rPr lang="en-GB" sz="6000" u="sng" dirty="0" smtClean="0">
                <a:solidFill>
                  <a:srgbClr val="002060"/>
                </a:solidFill>
              </a:rPr>
              <a:t>All</a:t>
            </a:r>
            <a:endParaRPr lang="en-GB" sz="6000" u="sng" dirty="0">
              <a:solidFill>
                <a:srgbClr val="002060"/>
              </a:solidFill>
            </a:endParaRPr>
          </a:p>
          <a:p>
            <a:endParaRPr lang="en-GB" sz="4050" dirty="0">
              <a:solidFill>
                <a:srgbClr val="002060"/>
              </a:solidFill>
            </a:endParaRPr>
          </a:p>
          <a:p>
            <a:r>
              <a:rPr lang="en-GB" sz="9600" dirty="0" smtClean="0">
                <a:solidFill>
                  <a:srgbClr val="002060"/>
                </a:solidFill>
                <a:sym typeface="Wingdings" panose="05000000000000000000" pitchFamily="2" charset="2"/>
              </a:rPr>
              <a:t></a:t>
            </a:r>
            <a:endParaRPr lang="en-GB" sz="8800" dirty="0">
              <a:solidFill>
                <a:srgbClr val="002060"/>
              </a:solidFill>
              <a:sym typeface="Wingdings" panose="05000000000000000000" pitchFamily="2" charset="2"/>
            </a:endParaRPr>
          </a:p>
          <a:p>
            <a:r>
              <a:rPr lang="en-GB" sz="9600" dirty="0">
                <a:solidFill>
                  <a:srgbClr val="002060"/>
                </a:solidFill>
              </a:rPr>
              <a:t> </a:t>
            </a:r>
          </a:p>
        </p:txBody>
      </p:sp>
      <p:sp>
        <p:nvSpPr>
          <p:cNvPr id="2" name="Rectangle 1">
            <a:extLst>
              <a:ext uri="{FF2B5EF4-FFF2-40B4-BE49-F238E27FC236}">
                <a16:creationId xmlns:a16="http://schemas.microsoft.com/office/drawing/2014/main" id="{5E81A3CA-6F5F-48F1-9334-E874BA214332}"/>
              </a:ext>
            </a:extLst>
          </p:cNvPr>
          <p:cNvSpPr/>
          <p:nvPr/>
        </p:nvSpPr>
        <p:spPr>
          <a:xfrm>
            <a:off x="5048436" y="964945"/>
            <a:ext cx="2320461" cy="538609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4400" b="0" i="0" u="none" strike="noStrike" kern="1200" cap="none" spc="0" normalizeH="0" baseline="0" noProof="0" dirty="0" smtClean="0">
                <a:ln>
                  <a:noFill/>
                </a:ln>
                <a:solidFill>
                  <a:srgbClr val="002060"/>
                </a:solidFill>
                <a:effectLst/>
                <a:uLnTx/>
                <a:uFillTx/>
                <a:latin typeface="Calibri"/>
                <a:ea typeface="+mn-ea"/>
                <a:cs typeface="+mn-cs"/>
                <a:sym typeface="Wingdings" panose="05000000000000000000" pitchFamily="2" charset="2"/>
              </a:rPr>
              <a:t>?</a:t>
            </a:r>
            <a:endParaRPr kumimoji="0" lang="en-GB" sz="34400" b="0" i="0" u="none" strike="noStrike" kern="1200" cap="none" spc="0" normalizeH="0" baseline="0" noProof="0" dirty="0">
              <a:ln>
                <a:noFill/>
              </a:ln>
              <a:solidFill>
                <a:srgbClr val="002060"/>
              </a:solidFill>
              <a:effectLst/>
              <a:uLnTx/>
              <a:uFillTx/>
              <a:latin typeface="Calibri"/>
              <a:ea typeface="+mn-ea"/>
              <a:cs typeface="+mn-cs"/>
              <a:sym typeface="Wingdings" panose="05000000000000000000" pitchFamily="2" charset="2"/>
            </a:endParaRPr>
          </a:p>
        </p:txBody>
      </p:sp>
      <p:sp>
        <p:nvSpPr>
          <p:cNvPr id="3" name="TextBox 2">
            <a:extLst>
              <a:ext uri="{FF2B5EF4-FFF2-40B4-BE49-F238E27FC236}">
                <a16:creationId xmlns:a16="http://schemas.microsoft.com/office/drawing/2014/main" id="{B9ABC608-9CBB-4275-B191-ACB5BD64857F}"/>
              </a:ext>
            </a:extLst>
          </p:cNvPr>
          <p:cNvSpPr txBox="1"/>
          <p:nvPr/>
        </p:nvSpPr>
        <p:spPr>
          <a:xfrm>
            <a:off x="566333" y="6117205"/>
            <a:ext cx="10991273"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1" i="1" u="sng"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 note on the origin of these </a:t>
            </a:r>
            <a:r>
              <a:rPr kumimoji="0" lang="en-US" altLang="en-US" sz="1400" b="1" i="1" u="sng" strike="noStrike" kern="1200" cap="none" spc="0" normalizeH="0" baseline="0" noProof="0" dirty="0" err="1">
                <a:ln>
                  <a:noFill/>
                </a:ln>
                <a:solidFill>
                  <a:srgbClr val="0000A3"/>
                </a:solidFill>
                <a:effectLst/>
                <a:uLnTx/>
                <a:uFillTx/>
                <a:latin typeface="Calibri" panose="020F0502020204030204"/>
                <a:ea typeface="ＭＳ Ｐゴシック" panose="020B0600070205080204" pitchFamily="34" charset="-128"/>
                <a:cs typeface="+mn-cs"/>
              </a:rPr>
              <a:t>ppt</a:t>
            </a:r>
            <a:r>
              <a:rPr kumimoji="0" lang="en-US" altLang="en-US" sz="1400" b="1" i="1" u="sng"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 slides:</a:t>
            </a:r>
            <a:endParaRPr kumimoji="0" lang="en-US" altLang="ja-JP" sz="1400" b="1" i="1" u="sng"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All material copyright 1996-2020 J.F Kurose and K.W. Ross, All Rights Reserved</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ja-JP" sz="1400" b="0" i="1" u="none" strike="noStrike" kern="1200" cap="none" spc="0" normalizeH="0" baseline="0" noProof="0" dirty="0" smtClean="0">
                <a:ln>
                  <a:noFill/>
                </a:ln>
                <a:solidFill>
                  <a:srgbClr val="0000A3"/>
                </a:solidFill>
                <a:effectLst/>
                <a:uLnTx/>
                <a:uFillTx/>
                <a:latin typeface="Calibri" panose="020F0502020204030204"/>
                <a:ea typeface="ＭＳ Ｐゴシック" panose="020B0600070205080204" pitchFamily="34" charset="-128"/>
                <a:cs typeface="+mn-cs"/>
              </a:rPr>
              <a:t>These </a:t>
            </a:r>
            <a:r>
              <a:rPr kumimoji="0" lang="en-US" altLang="ja-JP"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slides </a:t>
            </a:r>
            <a:r>
              <a:rPr kumimoji="0" lang="fr-FR" altLang="ja-JP"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are </a:t>
            </a:r>
            <a:r>
              <a:rPr kumimoji="0" lang="en-US" altLang="ja-JP"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freely provided by the book authors and it represents a lot of work on their part. We would like to thank </a:t>
            </a:r>
            <a:r>
              <a:rPr kumimoji="0" lang="en-US" altLang="en-US"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 J.F Kurose and K.W. Ross</a:t>
            </a:r>
            <a:r>
              <a:rPr kumimoji="0" lang="en-US" altLang="en-US" sz="1400" b="0" i="1" u="none" strike="noStrike" kern="1200" cap="none" spc="0" normalizeH="0" baseline="0" noProof="0" dirty="0" smtClean="0">
                <a:ln>
                  <a:noFill/>
                </a:ln>
                <a:solidFill>
                  <a:srgbClr val="0000A3"/>
                </a:solidFill>
                <a:effectLst/>
                <a:uLnTx/>
                <a:uFillTx/>
                <a:latin typeface="Calibri" panose="020F0502020204030204"/>
                <a:ea typeface="ＭＳ Ｐゴシック" panose="020B0600070205080204" pitchFamily="34" charset="-128"/>
                <a:cs typeface="+mn-cs"/>
              </a:rPr>
              <a:t>.</a:t>
            </a:r>
          </a:p>
        </p:txBody>
      </p:sp>
      <p:sp>
        <p:nvSpPr>
          <p:cNvPr id="7" name="Flowchart: Connector 6">
            <a:extLst>
              <a:ext uri="{FF2B5EF4-FFF2-40B4-BE49-F238E27FC236}">
                <a16:creationId xmlns:a16="http://schemas.microsoft.com/office/drawing/2014/main" id="{DE4B911A-EB88-4B33-B4F1-A750A284DB4B}"/>
              </a:ext>
            </a:extLst>
          </p:cNvPr>
          <p:cNvSpPr/>
          <p:nvPr/>
        </p:nvSpPr>
        <p:spPr>
          <a:xfrm>
            <a:off x="5761609" y="4574689"/>
            <a:ext cx="600722" cy="576837"/>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Picture 7" descr="A picture containing outdoor, water, bridge, building&#10;&#10;Description automatically generated">
            <a:extLst>
              <a:ext uri="{FF2B5EF4-FFF2-40B4-BE49-F238E27FC236}">
                <a16:creationId xmlns:a16="http://schemas.microsoft.com/office/drawing/2014/main" id="{8FF33017-B1D4-1D43-9BC0-3EC96B262BA1}"/>
              </a:ext>
            </a:extLst>
          </p:cNvPr>
          <p:cNvPicPr>
            <a:picLocks noChangeAspect="1"/>
          </p:cNvPicPr>
          <p:nvPr/>
        </p:nvPicPr>
        <p:blipFill>
          <a:blip r:embed="rId3"/>
          <a:stretch>
            <a:fillRect/>
          </a:stretch>
        </p:blipFill>
        <p:spPr>
          <a:xfrm>
            <a:off x="7232440" y="2194950"/>
            <a:ext cx="2340864" cy="29260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063" y="2194950"/>
            <a:ext cx="2364274" cy="2926080"/>
          </a:xfrm>
          <a:prstGeom prst="rect">
            <a:avLst/>
          </a:prstGeom>
        </p:spPr>
      </p:pic>
      <p:sp>
        <p:nvSpPr>
          <p:cNvPr id="9" name="Slide Number Placeholder 2">
            <a:extLst>
              <a:ext uri="{FF2B5EF4-FFF2-40B4-BE49-F238E27FC236}">
                <a16:creationId xmlns:a16="http://schemas.microsoft.com/office/drawing/2014/main" id="{807E4337-A925-084B-B48F-23146A4A73A1}"/>
              </a:ext>
            </a:extLst>
          </p:cNvPr>
          <p:cNvSpPr txBox="1">
            <a:spLocks/>
          </p:cNvSpPr>
          <p:nvPr/>
        </p:nvSpPr>
        <p:spPr>
          <a:xfrm>
            <a:off x="9448800" y="6351035"/>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smtClean="0"/>
              <a:t>Transport Layer: 3-150</a:t>
            </a:r>
            <a:endParaRPr lang="en-US" sz="1100" dirty="0"/>
          </a:p>
        </p:txBody>
      </p:sp>
    </p:spTree>
    <p:extLst>
      <p:ext uri="{BB962C8B-B14F-4D97-AF65-F5344CB8AC3E}">
        <p14:creationId xmlns:p14="http://schemas.microsoft.com/office/powerpoint/2010/main" val="62340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overview  </a:t>
            </a:r>
            <a:r>
              <a:rPr lang="en-US" sz="3200" b="0" dirty="0"/>
              <a:t>RFCs: 793,1122, 2018, 5681, 7323</a:t>
            </a:r>
            <a:endParaRPr lang="en-US" sz="4400" b="0" dirty="0"/>
          </a:p>
        </p:txBody>
      </p:sp>
      <p:sp>
        <p:nvSpPr>
          <p:cNvPr id="70" name="Rectangle 3">
            <a:extLst>
              <a:ext uri="{FF2B5EF4-FFF2-40B4-BE49-F238E27FC236}">
                <a16:creationId xmlns:a16="http://schemas.microsoft.com/office/drawing/2014/main" id="{BE7365D6-3297-0A41-9B2B-91B801F95815}"/>
              </a:ext>
            </a:extLst>
          </p:cNvPr>
          <p:cNvSpPr txBox="1">
            <a:spLocks noChangeArrowheads="1"/>
          </p:cNvSpPr>
          <p:nvPr/>
        </p:nvSpPr>
        <p:spPr>
          <a:xfrm>
            <a:off x="5949863" y="1322613"/>
            <a:ext cx="6012953" cy="55353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cumulative ACKs</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pipelining:</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rPr>
              <a:t>TCP congestion and flow control set window size</a:t>
            </a:r>
            <a:endParaRPr kumimoji="0" lang="en-US" altLang="en-US" sz="2800" b="0" i="1"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endParaRP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connection-oriented: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handshaking (exchange of control messages) initializes sender, receiver state before data exchange</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controlled:</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will not overwhelm receiver</a:t>
            </a:r>
          </a:p>
        </p:txBody>
      </p:sp>
      <p:sp>
        <p:nvSpPr>
          <p:cNvPr id="71" name="Rectangle 4">
            <a:extLst>
              <a:ext uri="{FF2B5EF4-FFF2-40B4-BE49-F238E27FC236}">
                <a16:creationId xmlns:a16="http://schemas.microsoft.com/office/drawing/2014/main" id="{B36C086D-3E3E-F04F-BB50-EE7FE6F1A87A}"/>
              </a:ext>
            </a:extLst>
          </p:cNvPr>
          <p:cNvSpPr txBox="1">
            <a:spLocks noChangeArrowheads="1"/>
          </p:cNvSpPr>
          <p:nvPr/>
        </p:nvSpPr>
        <p:spPr>
          <a:xfrm>
            <a:off x="687960" y="1322613"/>
            <a:ext cx="538298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point-to-point</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 sender, one receiver</a:t>
            </a:r>
            <a:r>
              <a:rPr kumimoji="0" lang="en-US" altLang="en-US" sz="2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byte </a:t>
            </a:r>
            <a:r>
              <a:rPr kumimoji="0" lang="en-US" altLang="en-US" sz="3200" b="0" i="1" u="none" strike="noStrike" kern="1200" cap="none" spc="0" normalizeH="0" baseline="0" noProof="0" smtClean="0">
                <a:ln>
                  <a:noFill/>
                </a:ln>
                <a:solidFill>
                  <a:srgbClr val="C00000"/>
                </a:solidFill>
                <a:effectLst/>
                <a:uLnTx/>
                <a:uFillTx/>
                <a:latin typeface="Calibri" panose="020F0502020204030204"/>
                <a:ea typeface="ＭＳ Ｐゴシック" panose="020B0600070205080204" pitchFamily="34" charset="-128"/>
                <a:cs typeface="+mn-cs"/>
              </a:rPr>
              <a:t>stream</a:t>
            </a: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message boundaries"</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a:ea typeface="+mn-ea"/>
                <a:cs typeface="+mn-cs"/>
              </a:rPr>
              <a:t>full duplex data:</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bi-directional data flow in same connection</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MSS: maximum segment size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 name="Slide Number Placeholder 2">
            <a:extLst>
              <a:ext uri="{FF2B5EF4-FFF2-40B4-BE49-F238E27FC236}">
                <a16:creationId xmlns:a16="http://schemas.microsoft.com/office/drawing/2014/main" id="{D9F10C56-26D5-5C45-B097-EE8A46539976}"/>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4</a:t>
            </a:fld>
            <a:endParaRPr lang="en-US" dirty="0"/>
          </a:p>
        </p:txBody>
      </p:sp>
    </p:spTree>
    <p:extLst>
      <p:ext uri="{BB962C8B-B14F-4D97-AF65-F5344CB8AC3E}">
        <p14:creationId xmlns:p14="http://schemas.microsoft.com/office/powerpoint/2010/main" val="15559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21591"/>
            <a:ext cx="11393310" cy="894622"/>
          </a:xfrm>
        </p:spPr>
        <p:txBody>
          <a:bodyPr>
            <a:normAutofit/>
          </a:bodyPr>
          <a:lstStyle/>
          <a:p>
            <a:r>
              <a:rPr lang="en-US" sz="4800" dirty="0"/>
              <a:t>TCP sequence numbers, ACKs</a:t>
            </a:r>
            <a:endParaRPr lang="en-US" sz="4400" b="0" dirty="0"/>
          </a:p>
        </p:txBody>
      </p:sp>
      <p:sp>
        <p:nvSpPr>
          <p:cNvPr id="223" name="Rectangle 5">
            <a:extLst>
              <a:ext uri="{FF2B5EF4-FFF2-40B4-BE49-F238E27FC236}">
                <a16:creationId xmlns:a16="http://schemas.microsoft.com/office/drawing/2014/main" id="{D2976065-03BB-9A44-9CEB-93BE9CAA88A6}"/>
              </a:ext>
            </a:extLst>
          </p:cNvPr>
          <p:cNvSpPr txBox="1">
            <a:spLocks noChangeArrowheads="1"/>
          </p:cNvSpPr>
          <p:nvPr/>
        </p:nvSpPr>
        <p:spPr bwMode="auto">
          <a:xfrm>
            <a:off x="715171" y="1355712"/>
            <a:ext cx="5096669" cy="1311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Sequence numbers:</a:t>
            </a:r>
          </a:p>
          <a:p>
            <a:pPr marL="635000" marR="0" lvl="1" indent="-277813"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byte stream “</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number” of first byte in segment’s data</a:t>
            </a:r>
            <a:endPar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224" name="Group 192">
            <a:extLst>
              <a:ext uri="{FF2B5EF4-FFF2-40B4-BE49-F238E27FC236}">
                <a16:creationId xmlns:a16="http://schemas.microsoft.com/office/drawing/2014/main" id="{9FCDCC73-BB43-8046-8E2C-1100B11E1F9D}"/>
              </a:ext>
            </a:extLst>
          </p:cNvPr>
          <p:cNvGrpSpPr>
            <a:grpSpLocks/>
          </p:cNvGrpSpPr>
          <p:nvPr/>
        </p:nvGrpSpPr>
        <p:grpSpPr bwMode="auto">
          <a:xfrm>
            <a:off x="7783528" y="3989281"/>
            <a:ext cx="3086106" cy="2541588"/>
            <a:chOff x="3520" y="2404"/>
            <a:chExt cx="1944" cy="1601"/>
          </a:xfrm>
        </p:grpSpPr>
        <p:sp>
          <p:nvSpPr>
            <p:cNvPr id="225" name="Rectangle 167">
              <a:extLst>
                <a:ext uri="{FF2B5EF4-FFF2-40B4-BE49-F238E27FC236}">
                  <a16:creationId xmlns:a16="http://schemas.microsoft.com/office/drawing/2014/main" id="{9463A16E-CF3F-744B-B6DB-33800BAB4519}"/>
                </a:ext>
              </a:extLst>
            </p:cNvPr>
            <p:cNvSpPr>
              <a:spLocks noChangeArrowheads="1"/>
            </p:cNvSpPr>
            <p:nvPr/>
          </p:nvSpPr>
          <p:spPr bwMode="auto">
            <a:xfrm>
              <a:off x="3755" y="3589"/>
              <a:ext cx="1202" cy="130"/>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6" name="Group 148">
              <a:extLst>
                <a:ext uri="{FF2B5EF4-FFF2-40B4-BE49-F238E27FC236}">
                  <a16:creationId xmlns:a16="http://schemas.microsoft.com/office/drawing/2014/main" id="{841F4166-2762-C948-9842-0D47AF0FC7F8}"/>
                </a:ext>
              </a:extLst>
            </p:cNvPr>
            <p:cNvGrpSpPr>
              <a:grpSpLocks/>
            </p:cNvGrpSpPr>
            <p:nvPr/>
          </p:nvGrpSpPr>
          <p:grpSpPr bwMode="auto">
            <a:xfrm>
              <a:off x="3731" y="3291"/>
              <a:ext cx="1252" cy="714"/>
              <a:chOff x="1974" y="2984"/>
              <a:chExt cx="1252" cy="714"/>
            </a:xfrm>
          </p:grpSpPr>
          <p:sp>
            <p:nvSpPr>
              <p:cNvPr id="229" name="Rectangle 149">
                <a:extLst>
                  <a:ext uri="{FF2B5EF4-FFF2-40B4-BE49-F238E27FC236}">
                    <a16:creationId xmlns:a16="http://schemas.microsoft.com/office/drawing/2014/main" id="{6E7D0693-0288-9A4A-9FBC-6B90B9B96584}"/>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0" name="Text Box 150">
                <a:extLst>
                  <a:ext uri="{FF2B5EF4-FFF2-40B4-BE49-F238E27FC236}">
                    <a16:creationId xmlns:a16="http://schemas.microsoft.com/office/drawing/2014/main" id="{62697352-4BED-A64F-8830-504FE043B5D0}"/>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source port #</a:t>
                </a:r>
              </a:p>
            </p:txBody>
          </p:sp>
          <p:sp>
            <p:nvSpPr>
              <p:cNvPr id="231" name="Text Box 151">
                <a:extLst>
                  <a:ext uri="{FF2B5EF4-FFF2-40B4-BE49-F238E27FC236}">
                    <a16:creationId xmlns:a16="http://schemas.microsoft.com/office/drawing/2014/main" id="{2C0BFF63-7DCB-6D4D-AF9A-56894AAAD824}"/>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dest port #</a:t>
                </a:r>
              </a:p>
            </p:txBody>
          </p:sp>
          <p:sp>
            <p:nvSpPr>
              <p:cNvPr id="232" name="Text Box 152">
                <a:extLst>
                  <a:ext uri="{FF2B5EF4-FFF2-40B4-BE49-F238E27FC236}">
                    <a16:creationId xmlns:a16="http://schemas.microsoft.com/office/drawing/2014/main" id="{69698EB5-AC5E-124A-AB12-0B1B72742F02}"/>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sequence number</a:t>
                </a:r>
              </a:p>
            </p:txBody>
          </p:sp>
          <p:sp>
            <p:nvSpPr>
              <p:cNvPr id="233" name="Text Box 153">
                <a:extLst>
                  <a:ext uri="{FF2B5EF4-FFF2-40B4-BE49-F238E27FC236}">
                    <a16:creationId xmlns:a16="http://schemas.microsoft.com/office/drawing/2014/main" id="{697ADB2B-E096-7A41-ACDA-9E058B2EFF5D}"/>
                  </a:ext>
                </a:extLst>
              </p:cNvPr>
              <p:cNvSpPr txBox="1">
                <a:spLocks noChangeArrowheads="1"/>
              </p:cNvSpPr>
              <p:nvPr/>
            </p:nvSpPr>
            <p:spPr bwMode="auto">
              <a:xfrm>
                <a:off x="1974" y="3257"/>
                <a:ext cx="125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acknowledgement number</a:t>
                </a:r>
              </a:p>
            </p:txBody>
          </p:sp>
          <p:sp>
            <p:nvSpPr>
              <p:cNvPr id="234" name="Text Box 154">
                <a:extLst>
                  <a:ext uri="{FF2B5EF4-FFF2-40B4-BE49-F238E27FC236}">
                    <a16:creationId xmlns:a16="http://schemas.microsoft.com/office/drawing/2014/main" id="{FD66858C-8D5E-8443-9F2A-57EB759D3EFB}"/>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checksum</a:t>
                </a:r>
              </a:p>
            </p:txBody>
          </p:sp>
          <p:sp>
            <p:nvSpPr>
              <p:cNvPr id="235" name="Line 155">
                <a:extLst>
                  <a:ext uri="{FF2B5EF4-FFF2-40B4-BE49-F238E27FC236}">
                    <a16:creationId xmlns:a16="http://schemas.microsoft.com/office/drawing/2014/main" id="{3FFD0288-879C-5D4E-AB0C-3445A5A97975}"/>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6" name="Line 156">
                <a:extLst>
                  <a:ext uri="{FF2B5EF4-FFF2-40B4-BE49-F238E27FC236}">
                    <a16:creationId xmlns:a16="http://schemas.microsoft.com/office/drawing/2014/main" id="{258401F9-F43D-C344-A200-772A5E1E1CB6}"/>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7" name="Line 157">
                <a:extLst>
                  <a:ext uri="{FF2B5EF4-FFF2-40B4-BE49-F238E27FC236}">
                    <a16:creationId xmlns:a16="http://schemas.microsoft.com/office/drawing/2014/main" id="{1E8AD451-7070-4243-A92C-2F6573F9406B}"/>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8" name="Line 158">
                <a:extLst>
                  <a:ext uri="{FF2B5EF4-FFF2-40B4-BE49-F238E27FC236}">
                    <a16:creationId xmlns:a16="http://schemas.microsoft.com/office/drawing/2014/main" id="{A4BD4C96-4E2A-074E-8E46-E4BF76EDD858}"/>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9" name="Line 159">
                <a:extLst>
                  <a:ext uri="{FF2B5EF4-FFF2-40B4-BE49-F238E27FC236}">
                    <a16:creationId xmlns:a16="http://schemas.microsoft.com/office/drawing/2014/main" id="{2153A22B-2E95-B947-A87C-50991B8DBA5D}"/>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0" name="Line 160">
                <a:extLst>
                  <a:ext uri="{FF2B5EF4-FFF2-40B4-BE49-F238E27FC236}">
                    <a16:creationId xmlns:a16="http://schemas.microsoft.com/office/drawing/2014/main" id="{BE256B00-4CFB-254F-8432-198CA45B2CAE}"/>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1" name="Text Box 161">
                <a:extLst>
                  <a:ext uri="{FF2B5EF4-FFF2-40B4-BE49-F238E27FC236}">
                    <a16:creationId xmlns:a16="http://schemas.microsoft.com/office/drawing/2014/main" id="{B0718275-925B-4143-80DA-87B335709565}"/>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rwnd</a:t>
                </a:r>
              </a:p>
            </p:txBody>
          </p:sp>
          <p:sp>
            <p:nvSpPr>
              <p:cNvPr id="242" name="Text Box 162">
                <a:extLst>
                  <a:ext uri="{FF2B5EF4-FFF2-40B4-BE49-F238E27FC236}">
                    <a16:creationId xmlns:a16="http://schemas.microsoft.com/office/drawing/2014/main" id="{539F6CE1-CE5E-234B-9AFA-A6F230193072}"/>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urg pointer</a:t>
                </a:r>
              </a:p>
            </p:txBody>
          </p:sp>
          <p:sp>
            <p:nvSpPr>
              <p:cNvPr id="243" name="Line 163">
                <a:extLst>
                  <a:ext uri="{FF2B5EF4-FFF2-40B4-BE49-F238E27FC236}">
                    <a16:creationId xmlns:a16="http://schemas.microsoft.com/office/drawing/2014/main" id="{6A1FC325-C1C9-E145-AB86-EB4CA77AB42D}"/>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4" name="Line 164">
                <a:extLst>
                  <a:ext uri="{FF2B5EF4-FFF2-40B4-BE49-F238E27FC236}">
                    <a16:creationId xmlns:a16="http://schemas.microsoft.com/office/drawing/2014/main" id="{A57D4AEC-EA9B-6441-B943-116E0B65541F}"/>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27" name="Text Box 166">
              <a:extLst>
                <a:ext uri="{FF2B5EF4-FFF2-40B4-BE49-F238E27FC236}">
                  <a16:creationId xmlns:a16="http://schemas.microsoft.com/office/drawing/2014/main" id="{A11A42A2-3DE7-8749-BEFC-4B12DFD4E911}"/>
                </a:ext>
              </a:extLst>
            </p:cNvPr>
            <p:cNvSpPr txBox="1">
              <a:spLocks noChangeArrowheads="1"/>
            </p:cNvSpPr>
            <p:nvPr/>
          </p:nvSpPr>
          <p:spPr bwMode="auto">
            <a:xfrm>
              <a:off x="3520" y="3092"/>
              <a:ext cx="1944"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receiver</a:t>
              </a:r>
            </a:p>
          </p:txBody>
        </p:sp>
        <p:sp>
          <p:nvSpPr>
            <p:cNvPr id="228" name="Freeform 168">
              <a:extLst>
                <a:ext uri="{FF2B5EF4-FFF2-40B4-BE49-F238E27FC236}">
                  <a16:creationId xmlns:a16="http://schemas.microsoft.com/office/drawing/2014/main" id="{06FB8DE4-FF8B-2A4C-9587-9B7067BCC3D8}"/>
                </a:ext>
              </a:extLst>
            </p:cNvPr>
            <p:cNvSpPr>
              <a:spLocks/>
            </p:cNvSpPr>
            <p:nvPr/>
          </p:nvSpPr>
          <p:spPr bwMode="auto">
            <a:xfrm flipH="1" flipV="1">
              <a:off x="3599" y="2404"/>
              <a:ext cx="107" cy="1194"/>
            </a:xfrm>
            <a:custGeom>
              <a:avLst/>
              <a:gdLst>
                <a:gd name="T0" fmla="*/ 0 w 107"/>
                <a:gd name="T1" fmla="*/ 0 h 910"/>
                <a:gd name="T2" fmla="*/ 107 w 107"/>
                <a:gd name="T3" fmla="*/ 0 h 910"/>
                <a:gd name="T4" fmla="*/ 107 w 107"/>
                <a:gd name="T5" fmla="*/ 13768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5" name="Group 195">
            <a:extLst>
              <a:ext uri="{FF2B5EF4-FFF2-40B4-BE49-F238E27FC236}">
                <a16:creationId xmlns:a16="http://schemas.microsoft.com/office/drawing/2014/main" id="{B37D7216-C212-C843-A667-53A7C0B847CF}"/>
              </a:ext>
            </a:extLst>
          </p:cNvPr>
          <p:cNvGrpSpPr>
            <a:grpSpLocks/>
          </p:cNvGrpSpPr>
          <p:nvPr/>
        </p:nvGrpSpPr>
        <p:grpSpPr bwMode="auto">
          <a:xfrm>
            <a:off x="8685214" y="6022869"/>
            <a:ext cx="358775" cy="304800"/>
            <a:chOff x="5144" y="3677"/>
            <a:chExt cx="226" cy="192"/>
          </a:xfrm>
        </p:grpSpPr>
        <p:sp>
          <p:nvSpPr>
            <p:cNvPr id="246" name="Rectangle 194">
              <a:extLst>
                <a:ext uri="{FF2B5EF4-FFF2-40B4-BE49-F238E27FC236}">
                  <a16:creationId xmlns:a16="http://schemas.microsoft.com/office/drawing/2014/main" id="{43AFBFF1-B1C6-C147-BB51-D67A053105CA}"/>
                </a:ext>
              </a:extLst>
            </p:cNvPr>
            <p:cNvSpPr>
              <a:spLocks noChangeArrowheads="1"/>
            </p:cNvSpPr>
            <p:nvPr/>
          </p:nvSpPr>
          <p:spPr bwMode="auto">
            <a:xfrm>
              <a:off x="5212" y="3716"/>
              <a:ext cx="88" cy="130"/>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47" name="Text Box 193">
              <a:extLst>
                <a:ext uri="{FF2B5EF4-FFF2-40B4-BE49-F238E27FC236}">
                  <a16:creationId xmlns:a16="http://schemas.microsoft.com/office/drawing/2014/main" id="{BF6FCEAE-49B5-A041-A298-4CB690E54688}"/>
                </a:ext>
              </a:extLst>
            </p:cNvPr>
            <p:cNvSpPr txBox="1">
              <a:spLocks noChangeArrowheads="1"/>
            </p:cNvSpPr>
            <p:nvPr/>
          </p:nvSpPr>
          <p:spPr bwMode="auto">
            <a:xfrm>
              <a:off x="5144" y="3677"/>
              <a:ext cx="22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Narrow" charset="0"/>
                  <a:ea typeface="ＭＳ Ｐゴシック" charset="0"/>
                  <a:cs typeface="+mn-cs"/>
                </a:rPr>
                <a:t>A</a:t>
              </a:r>
            </a:p>
          </p:txBody>
        </p:sp>
      </p:grpSp>
      <p:sp>
        <p:nvSpPr>
          <p:cNvPr id="248" name="Rectangle 37">
            <a:extLst>
              <a:ext uri="{FF2B5EF4-FFF2-40B4-BE49-F238E27FC236}">
                <a16:creationId xmlns:a16="http://schemas.microsoft.com/office/drawing/2014/main" id="{A8678432-C6E0-9045-9DFE-9E95FBC24301}"/>
              </a:ext>
            </a:extLst>
          </p:cNvPr>
          <p:cNvSpPr>
            <a:spLocks noChangeArrowheads="1"/>
          </p:cNvSpPr>
          <p:nvPr/>
        </p:nvSpPr>
        <p:spPr bwMode="auto">
          <a:xfrm>
            <a:off x="6835777" y="3123626"/>
            <a:ext cx="65087" cy="622300"/>
          </a:xfrm>
          <a:prstGeom prst="rect">
            <a:avLst/>
          </a:prstGeom>
          <a:gradFill rotWithShape="1">
            <a:gsLst>
              <a:gs pos="0">
                <a:srgbClr val="FFFFFF"/>
              </a:gs>
              <a:gs pos="100000">
                <a:srgbClr val="33CC33"/>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9" name="Rectangle 39">
            <a:extLst>
              <a:ext uri="{FF2B5EF4-FFF2-40B4-BE49-F238E27FC236}">
                <a16:creationId xmlns:a16="http://schemas.microsoft.com/office/drawing/2014/main" id="{92ADD221-F1C3-B645-92EB-9D1C9315A58A}"/>
              </a:ext>
            </a:extLst>
          </p:cNvPr>
          <p:cNvSpPr>
            <a:spLocks noChangeArrowheads="1"/>
          </p:cNvSpPr>
          <p:nvPr/>
        </p:nvSpPr>
        <p:spPr bwMode="auto">
          <a:xfrm>
            <a:off x="6932614" y="3125214"/>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0" name="Rectangle 40">
            <a:extLst>
              <a:ext uri="{FF2B5EF4-FFF2-40B4-BE49-F238E27FC236}">
                <a16:creationId xmlns:a16="http://schemas.microsoft.com/office/drawing/2014/main" id="{BB8D0EB3-2337-2A41-9EFC-CC44292E23D6}"/>
              </a:ext>
            </a:extLst>
          </p:cNvPr>
          <p:cNvSpPr>
            <a:spLocks noChangeArrowheads="1"/>
          </p:cNvSpPr>
          <p:nvPr/>
        </p:nvSpPr>
        <p:spPr bwMode="auto">
          <a:xfrm>
            <a:off x="703103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1" name="Rectangle 41">
            <a:extLst>
              <a:ext uri="{FF2B5EF4-FFF2-40B4-BE49-F238E27FC236}">
                <a16:creationId xmlns:a16="http://schemas.microsoft.com/office/drawing/2014/main" id="{08B40AAE-C4F3-B24B-A758-0CBE422C11F5}"/>
              </a:ext>
            </a:extLst>
          </p:cNvPr>
          <p:cNvSpPr>
            <a:spLocks noChangeArrowheads="1"/>
          </p:cNvSpPr>
          <p:nvPr/>
        </p:nvSpPr>
        <p:spPr bwMode="auto">
          <a:xfrm>
            <a:off x="7127877" y="3123626"/>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2" name="Rectangle 42">
            <a:extLst>
              <a:ext uri="{FF2B5EF4-FFF2-40B4-BE49-F238E27FC236}">
                <a16:creationId xmlns:a16="http://schemas.microsoft.com/office/drawing/2014/main" id="{1B696D21-4399-C041-91DC-701FB61A0E4C}"/>
              </a:ext>
            </a:extLst>
          </p:cNvPr>
          <p:cNvSpPr>
            <a:spLocks noChangeArrowheads="1"/>
          </p:cNvSpPr>
          <p:nvPr/>
        </p:nvSpPr>
        <p:spPr bwMode="auto">
          <a:xfrm>
            <a:off x="7223127" y="3123626"/>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3" name="Rectangle 43">
            <a:extLst>
              <a:ext uri="{FF2B5EF4-FFF2-40B4-BE49-F238E27FC236}">
                <a16:creationId xmlns:a16="http://schemas.microsoft.com/office/drawing/2014/main" id="{2CEBC228-9E7F-7E48-9C85-63629AFC09AA}"/>
              </a:ext>
            </a:extLst>
          </p:cNvPr>
          <p:cNvSpPr>
            <a:spLocks noChangeArrowheads="1"/>
          </p:cNvSpPr>
          <p:nvPr/>
        </p:nvSpPr>
        <p:spPr bwMode="auto">
          <a:xfrm>
            <a:off x="7319964"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4" name="Rectangle 45">
            <a:extLst>
              <a:ext uri="{FF2B5EF4-FFF2-40B4-BE49-F238E27FC236}">
                <a16:creationId xmlns:a16="http://schemas.microsoft.com/office/drawing/2014/main" id="{499D6101-0E72-764D-90A9-65FA5E9288DF}"/>
              </a:ext>
            </a:extLst>
          </p:cNvPr>
          <p:cNvSpPr>
            <a:spLocks noChangeArrowheads="1"/>
          </p:cNvSpPr>
          <p:nvPr/>
        </p:nvSpPr>
        <p:spPr bwMode="auto">
          <a:xfrm>
            <a:off x="741203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5" name="Rectangle 46">
            <a:extLst>
              <a:ext uri="{FF2B5EF4-FFF2-40B4-BE49-F238E27FC236}">
                <a16:creationId xmlns:a16="http://schemas.microsoft.com/office/drawing/2014/main" id="{69025D46-11EA-C34F-8D0D-7B789A5DBC95}"/>
              </a:ext>
            </a:extLst>
          </p:cNvPr>
          <p:cNvSpPr>
            <a:spLocks noChangeArrowheads="1"/>
          </p:cNvSpPr>
          <p:nvPr/>
        </p:nvSpPr>
        <p:spPr bwMode="auto">
          <a:xfrm>
            <a:off x="750728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6" name="Rectangle 47">
            <a:extLst>
              <a:ext uri="{FF2B5EF4-FFF2-40B4-BE49-F238E27FC236}">
                <a16:creationId xmlns:a16="http://schemas.microsoft.com/office/drawing/2014/main" id="{097282D2-CB09-6743-BD88-978413D66230}"/>
              </a:ext>
            </a:extLst>
          </p:cNvPr>
          <p:cNvSpPr>
            <a:spLocks noChangeArrowheads="1"/>
          </p:cNvSpPr>
          <p:nvPr/>
        </p:nvSpPr>
        <p:spPr bwMode="auto">
          <a:xfrm>
            <a:off x="760253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7" name="Rectangle 50">
            <a:extLst>
              <a:ext uri="{FF2B5EF4-FFF2-40B4-BE49-F238E27FC236}">
                <a16:creationId xmlns:a16="http://schemas.microsoft.com/office/drawing/2014/main" id="{C44BBA4A-C75F-6344-A7C0-80FA59F967B5}"/>
              </a:ext>
            </a:extLst>
          </p:cNvPr>
          <p:cNvSpPr>
            <a:spLocks noChangeArrowheads="1"/>
          </p:cNvSpPr>
          <p:nvPr/>
        </p:nvSpPr>
        <p:spPr bwMode="auto">
          <a:xfrm>
            <a:off x="7708902" y="3123626"/>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8" name="Rectangle 51">
            <a:extLst>
              <a:ext uri="{FF2B5EF4-FFF2-40B4-BE49-F238E27FC236}">
                <a16:creationId xmlns:a16="http://schemas.microsoft.com/office/drawing/2014/main" id="{660EEC78-FF50-7445-8190-34F20263528D}"/>
              </a:ext>
            </a:extLst>
          </p:cNvPr>
          <p:cNvSpPr>
            <a:spLocks noChangeArrowheads="1"/>
          </p:cNvSpPr>
          <p:nvPr/>
        </p:nvSpPr>
        <p:spPr bwMode="auto">
          <a:xfrm>
            <a:off x="7807327" y="3125214"/>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9" name="Rectangle 52">
            <a:extLst>
              <a:ext uri="{FF2B5EF4-FFF2-40B4-BE49-F238E27FC236}">
                <a16:creationId xmlns:a16="http://schemas.microsoft.com/office/drawing/2014/main" id="{BF1D4EAF-3E48-E64D-A9F0-800C14DE416B}"/>
              </a:ext>
            </a:extLst>
          </p:cNvPr>
          <p:cNvSpPr>
            <a:spLocks noChangeArrowheads="1"/>
          </p:cNvSpPr>
          <p:nvPr/>
        </p:nvSpPr>
        <p:spPr bwMode="auto">
          <a:xfrm>
            <a:off x="7904164"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0" name="Rectangle 53">
            <a:extLst>
              <a:ext uri="{FF2B5EF4-FFF2-40B4-BE49-F238E27FC236}">
                <a16:creationId xmlns:a16="http://schemas.microsoft.com/office/drawing/2014/main" id="{7F7F3BD0-061B-0346-BC6C-7C752F28EF13}"/>
              </a:ext>
            </a:extLst>
          </p:cNvPr>
          <p:cNvSpPr>
            <a:spLocks noChangeArrowheads="1"/>
          </p:cNvSpPr>
          <p:nvPr/>
        </p:nvSpPr>
        <p:spPr bwMode="auto">
          <a:xfrm>
            <a:off x="800100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1" name="Rectangle 54">
            <a:extLst>
              <a:ext uri="{FF2B5EF4-FFF2-40B4-BE49-F238E27FC236}">
                <a16:creationId xmlns:a16="http://schemas.microsoft.com/office/drawing/2014/main" id="{1419AB61-44E3-7B43-ADE9-9DF5C9E18D93}"/>
              </a:ext>
            </a:extLst>
          </p:cNvPr>
          <p:cNvSpPr>
            <a:spLocks noChangeArrowheads="1"/>
          </p:cNvSpPr>
          <p:nvPr/>
        </p:nvSpPr>
        <p:spPr bwMode="auto">
          <a:xfrm>
            <a:off x="8097839"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2" name="Rectangle 55">
            <a:extLst>
              <a:ext uri="{FF2B5EF4-FFF2-40B4-BE49-F238E27FC236}">
                <a16:creationId xmlns:a16="http://schemas.microsoft.com/office/drawing/2014/main" id="{FA07924E-D97C-9E4F-9629-377D86F65D54}"/>
              </a:ext>
            </a:extLst>
          </p:cNvPr>
          <p:cNvSpPr>
            <a:spLocks noChangeArrowheads="1"/>
          </p:cNvSpPr>
          <p:nvPr/>
        </p:nvSpPr>
        <p:spPr bwMode="auto">
          <a:xfrm>
            <a:off x="8193089"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3" name="Rectangle 56">
            <a:extLst>
              <a:ext uri="{FF2B5EF4-FFF2-40B4-BE49-F238E27FC236}">
                <a16:creationId xmlns:a16="http://schemas.microsoft.com/office/drawing/2014/main" id="{78BBA4C2-77BF-7140-8522-72AA5C9FF7DA}"/>
              </a:ext>
            </a:extLst>
          </p:cNvPr>
          <p:cNvSpPr>
            <a:spLocks noChangeArrowheads="1"/>
          </p:cNvSpPr>
          <p:nvPr/>
        </p:nvSpPr>
        <p:spPr bwMode="auto">
          <a:xfrm>
            <a:off x="8285164"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4" name="Rectangle 57">
            <a:extLst>
              <a:ext uri="{FF2B5EF4-FFF2-40B4-BE49-F238E27FC236}">
                <a16:creationId xmlns:a16="http://schemas.microsoft.com/office/drawing/2014/main" id="{8C781153-D0D1-4F49-A7D5-E9E0E02C7481}"/>
              </a:ext>
            </a:extLst>
          </p:cNvPr>
          <p:cNvSpPr>
            <a:spLocks noChangeArrowheads="1"/>
          </p:cNvSpPr>
          <p:nvPr/>
        </p:nvSpPr>
        <p:spPr bwMode="auto">
          <a:xfrm>
            <a:off x="8380414"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5" name="Rectangle 58">
            <a:extLst>
              <a:ext uri="{FF2B5EF4-FFF2-40B4-BE49-F238E27FC236}">
                <a16:creationId xmlns:a16="http://schemas.microsoft.com/office/drawing/2014/main" id="{1252424B-0051-8B4E-8014-7CDFA89980FC}"/>
              </a:ext>
            </a:extLst>
          </p:cNvPr>
          <p:cNvSpPr>
            <a:spLocks noChangeArrowheads="1"/>
          </p:cNvSpPr>
          <p:nvPr/>
        </p:nvSpPr>
        <p:spPr bwMode="auto">
          <a:xfrm>
            <a:off x="847725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6" name="Rectangle 59">
            <a:extLst>
              <a:ext uri="{FF2B5EF4-FFF2-40B4-BE49-F238E27FC236}">
                <a16:creationId xmlns:a16="http://schemas.microsoft.com/office/drawing/2014/main" id="{FA783663-FBFD-1D4F-94E0-8E07864896AD}"/>
              </a:ext>
            </a:extLst>
          </p:cNvPr>
          <p:cNvSpPr>
            <a:spLocks noChangeArrowheads="1"/>
          </p:cNvSpPr>
          <p:nvPr/>
        </p:nvSpPr>
        <p:spPr bwMode="auto">
          <a:xfrm>
            <a:off x="856615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7" name="Rectangle 60">
            <a:extLst>
              <a:ext uri="{FF2B5EF4-FFF2-40B4-BE49-F238E27FC236}">
                <a16:creationId xmlns:a16="http://schemas.microsoft.com/office/drawing/2014/main" id="{9A20FCBA-A9E2-494E-8A95-747703BA2FAA}"/>
              </a:ext>
            </a:extLst>
          </p:cNvPr>
          <p:cNvSpPr>
            <a:spLocks noChangeArrowheads="1"/>
          </p:cNvSpPr>
          <p:nvPr/>
        </p:nvSpPr>
        <p:spPr bwMode="auto">
          <a:xfrm>
            <a:off x="866140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8" name="Rectangle 61">
            <a:extLst>
              <a:ext uri="{FF2B5EF4-FFF2-40B4-BE49-F238E27FC236}">
                <a16:creationId xmlns:a16="http://schemas.microsoft.com/office/drawing/2014/main" id="{BD15B2FA-70B2-F44B-A21B-EE69A9B05DC8}"/>
              </a:ext>
            </a:extLst>
          </p:cNvPr>
          <p:cNvSpPr>
            <a:spLocks noChangeArrowheads="1"/>
          </p:cNvSpPr>
          <p:nvPr/>
        </p:nvSpPr>
        <p:spPr bwMode="auto">
          <a:xfrm>
            <a:off x="8755064" y="3122039"/>
            <a:ext cx="65088"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9" name="Rectangle 62">
            <a:extLst>
              <a:ext uri="{FF2B5EF4-FFF2-40B4-BE49-F238E27FC236}">
                <a16:creationId xmlns:a16="http://schemas.microsoft.com/office/drawing/2014/main" id="{FCC59CFB-2A58-CB44-B886-3040D9E44C77}"/>
              </a:ext>
            </a:extLst>
          </p:cNvPr>
          <p:cNvSpPr>
            <a:spLocks noChangeArrowheads="1"/>
          </p:cNvSpPr>
          <p:nvPr/>
        </p:nvSpPr>
        <p:spPr bwMode="auto">
          <a:xfrm>
            <a:off x="8847139" y="3122039"/>
            <a:ext cx="65088"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0" name="Rectangle 63">
            <a:extLst>
              <a:ext uri="{FF2B5EF4-FFF2-40B4-BE49-F238E27FC236}">
                <a16:creationId xmlns:a16="http://schemas.microsoft.com/office/drawing/2014/main" id="{C2CEED62-895E-984B-A8A4-247D41CE7E93}"/>
              </a:ext>
            </a:extLst>
          </p:cNvPr>
          <p:cNvSpPr>
            <a:spLocks noChangeArrowheads="1"/>
          </p:cNvSpPr>
          <p:nvPr/>
        </p:nvSpPr>
        <p:spPr bwMode="auto">
          <a:xfrm>
            <a:off x="894397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1" name="Rectangle 64">
            <a:extLst>
              <a:ext uri="{FF2B5EF4-FFF2-40B4-BE49-F238E27FC236}">
                <a16:creationId xmlns:a16="http://schemas.microsoft.com/office/drawing/2014/main" id="{A927D859-82EA-9A4A-9764-093C53E03753}"/>
              </a:ext>
            </a:extLst>
          </p:cNvPr>
          <p:cNvSpPr>
            <a:spLocks noChangeArrowheads="1"/>
          </p:cNvSpPr>
          <p:nvPr/>
        </p:nvSpPr>
        <p:spPr bwMode="auto">
          <a:xfrm>
            <a:off x="903922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2" name="Rectangle 65">
            <a:extLst>
              <a:ext uri="{FF2B5EF4-FFF2-40B4-BE49-F238E27FC236}">
                <a16:creationId xmlns:a16="http://schemas.microsoft.com/office/drawing/2014/main" id="{F473CF44-260A-E04B-8696-E13EFF7EE281}"/>
              </a:ext>
            </a:extLst>
          </p:cNvPr>
          <p:cNvSpPr>
            <a:spLocks noChangeArrowheads="1"/>
          </p:cNvSpPr>
          <p:nvPr/>
        </p:nvSpPr>
        <p:spPr bwMode="auto">
          <a:xfrm>
            <a:off x="912812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3" name="Rectangle 66">
            <a:extLst>
              <a:ext uri="{FF2B5EF4-FFF2-40B4-BE49-F238E27FC236}">
                <a16:creationId xmlns:a16="http://schemas.microsoft.com/office/drawing/2014/main" id="{489A018C-E3FF-AC42-A61C-40BC11AD79CE}"/>
              </a:ext>
            </a:extLst>
          </p:cNvPr>
          <p:cNvSpPr>
            <a:spLocks noChangeArrowheads="1"/>
          </p:cNvSpPr>
          <p:nvPr/>
        </p:nvSpPr>
        <p:spPr bwMode="auto">
          <a:xfrm>
            <a:off x="922337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4" name="Rectangle 68">
            <a:extLst>
              <a:ext uri="{FF2B5EF4-FFF2-40B4-BE49-F238E27FC236}">
                <a16:creationId xmlns:a16="http://schemas.microsoft.com/office/drawing/2014/main" id="{15DBA7E3-2A55-A347-8398-5FF2E190C152}"/>
              </a:ext>
            </a:extLst>
          </p:cNvPr>
          <p:cNvSpPr>
            <a:spLocks noChangeArrowheads="1"/>
          </p:cNvSpPr>
          <p:nvPr/>
        </p:nvSpPr>
        <p:spPr bwMode="auto">
          <a:xfrm>
            <a:off x="932021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5" name="Rectangle 69">
            <a:extLst>
              <a:ext uri="{FF2B5EF4-FFF2-40B4-BE49-F238E27FC236}">
                <a16:creationId xmlns:a16="http://schemas.microsoft.com/office/drawing/2014/main" id="{C41C2999-2C3A-6B42-BFD4-461D81F336F2}"/>
              </a:ext>
            </a:extLst>
          </p:cNvPr>
          <p:cNvSpPr>
            <a:spLocks noChangeArrowheads="1"/>
          </p:cNvSpPr>
          <p:nvPr/>
        </p:nvSpPr>
        <p:spPr bwMode="auto">
          <a:xfrm>
            <a:off x="9417052" y="3125214"/>
            <a:ext cx="65087"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6" name="Rectangle 70">
            <a:extLst>
              <a:ext uri="{FF2B5EF4-FFF2-40B4-BE49-F238E27FC236}">
                <a16:creationId xmlns:a16="http://schemas.microsoft.com/office/drawing/2014/main" id="{C31E0892-5A99-CC4B-9267-B95157619AAA}"/>
              </a:ext>
            </a:extLst>
          </p:cNvPr>
          <p:cNvSpPr>
            <a:spLocks noChangeArrowheads="1"/>
          </p:cNvSpPr>
          <p:nvPr/>
        </p:nvSpPr>
        <p:spPr bwMode="auto">
          <a:xfrm>
            <a:off x="9513889"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7" name="Rectangle 71">
            <a:extLst>
              <a:ext uri="{FF2B5EF4-FFF2-40B4-BE49-F238E27FC236}">
                <a16:creationId xmlns:a16="http://schemas.microsoft.com/office/drawing/2014/main" id="{F4A34BCF-97FE-9043-BC3E-A64DDF0FE4E2}"/>
              </a:ext>
            </a:extLst>
          </p:cNvPr>
          <p:cNvSpPr>
            <a:spLocks noChangeArrowheads="1"/>
          </p:cNvSpPr>
          <p:nvPr/>
        </p:nvSpPr>
        <p:spPr bwMode="auto">
          <a:xfrm>
            <a:off x="961231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8" name="Rectangle 72">
            <a:extLst>
              <a:ext uri="{FF2B5EF4-FFF2-40B4-BE49-F238E27FC236}">
                <a16:creationId xmlns:a16="http://schemas.microsoft.com/office/drawing/2014/main" id="{AF39E66A-9553-3344-9AD6-6EDA216F2880}"/>
              </a:ext>
            </a:extLst>
          </p:cNvPr>
          <p:cNvSpPr>
            <a:spLocks noChangeArrowheads="1"/>
          </p:cNvSpPr>
          <p:nvPr/>
        </p:nvSpPr>
        <p:spPr bwMode="auto">
          <a:xfrm>
            <a:off x="970756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9" name="Rectangle 73">
            <a:extLst>
              <a:ext uri="{FF2B5EF4-FFF2-40B4-BE49-F238E27FC236}">
                <a16:creationId xmlns:a16="http://schemas.microsoft.com/office/drawing/2014/main" id="{ECFAFFA1-A372-CF41-884A-8A8C27CFE0C1}"/>
              </a:ext>
            </a:extLst>
          </p:cNvPr>
          <p:cNvSpPr>
            <a:spLocks noChangeArrowheads="1"/>
          </p:cNvSpPr>
          <p:nvPr/>
        </p:nvSpPr>
        <p:spPr bwMode="auto">
          <a:xfrm>
            <a:off x="980281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0" name="Rectangle 74">
            <a:extLst>
              <a:ext uri="{FF2B5EF4-FFF2-40B4-BE49-F238E27FC236}">
                <a16:creationId xmlns:a16="http://schemas.microsoft.com/office/drawing/2014/main" id="{3C3828F5-F0A3-9B49-AB1D-346F1948CC97}"/>
              </a:ext>
            </a:extLst>
          </p:cNvPr>
          <p:cNvSpPr>
            <a:spLocks noChangeArrowheads="1"/>
          </p:cNvSpPr>
          <p:nvPr/>
        </p:nvSpPr>
        <p:spPr bwMode="auto">
          <a:xfrm>
            <a:off x="9894889"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1" name="Rectangle 75">
            <a:extLst>
              <a:ext uri="{FF2B5EF4-FFF2-40B4-BE49-F238E27FC236}">
                <a16:creationId xmlns:a16="http://schemas.microsoft.com/office/drawing/2014/main" id="{E047C25C-F28E-9A40-9394-4DFA7C5CF236}"/>
              </a:ext>
            </a:extLst>
          </p:cNvPr>
          <p:cNvSpPr>
            <a:spLocks noChangeArrowheads="1"/>
          </p:cNvSpPr>
          <p:nvPr/>
        </p:nvSpPr>
        <p:spPr bwMode="auto">
          <a:xfrm>
            <a:off x="9991727" y="3123626"/>
            <a:ext cx="65087"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2" name="Rectangle 76">
            <a:extLst>
              <a:ext uri="{FF2B5EF4-FFF2-40B4-BE49-F238E27FC236}">
                <a16:creationId xmlns:a16="http://schemas.microsoft.com/office/drawing/2014/main" id="{95AB1F8C-60E0-6E4E-BBC9-6AFCA871BF9F}"/>
              </a:ext>
            </a:extLst>
          </p:cNvPr>
          <p:cNvSpPr>
            <a:spLocks noChangeArrowheads="1"/>
          </p:cNvSpPr>
          <p:nvPr/>
        </p:nvSpPr>
        <p:spPr bwMode="auto">
          <a:xfrm>
            <a:off x="10086977" y="3123626"/>
            <a:ext cx="65087" cy="622300"/>
          </a:xfrm>
          <a:prstGeom prst="rect">
            <a:avLst/>
          </a:prstGeom>
          <a:gradFill rotWithShape="1">
            <a:gsLst>
              <a:gs pos="0">
                <a:srgbClr val="B2B2B2"/>
              </a:gs>
              <a:gs pos="100000">
                <a:srgbClr val="FFFFFF"/>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3" name="Rectangle 78">
            <a:extLst>
              <a:ext uri="{FF2B5EF4-FFF2-40B4-BE49-F238E27FC236}">
                <a16:creationId xmlns:a16="http://schemas.microsoft.com/office/drawing/2014/main" id="{4C4E8CF6-C760-5B4C-9C8B-724BC7EC9D27}"/>
              </a:ext>
            </a:extLst>
          </p:cNvPr>
          <p:cNvSpPr>
            <a:spLocks noChangeArrowheads="1"/>
          </p:cNvSpPr>
          <p:nvPr/>
        </p:nvSpPr>
        <p:spPr bwMode="auto">
          <a:xfrm>
            <a:off x="6792914" y="3861814"/>
            <a:ext cx="3408363" cy="889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4" name="Rectangle 79">
            <a:extLst>
              <a:ext uri="{FF2B5EF4-FFF2-40B4-BE49-F238E27FC236}">
                <a16:creationId xmlns:a16="http://schemas.microsoft.com/office/drawing/2014/main" id="{19F096B9-3111-7D40-B5B1-AE181A6D6D1D}"/>
              </a:ext>
            </a:extLst>
          </p:cNvPr>
          <p:cNvSpPr>
            <a:spLocks noChangeArrowheads="1"/>
          </p:cNvSpPr>
          <p:nvPr/>
        </p:nvSpPr>
        <p:spPr bwMode="auto">
          <a:xfrm>
            <a:off x="6878639" y="3014089"/>
            <a:ext cx="3408363" cy="889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5" name="Line 80">
            <a:extLst>
              <a:ext uri="{FF2B5EF4-FFF2-40B4-BE49-F238E27FC236}">
                <a16:creationId xmlns:a16="http://schemas.microsoft.com/office/drawing/2014/main" id="{E753CF95-7893-FD4E-BE3D-215F410E8408}"/>
              </a:ext>
            </a:extLst>
          </p:cNvPr>
          <p:cNvSpPr>
            <a:spLocks noChangeShapeType="1"/>
          </p:cNvSpPr>
          <p:nvPr/>
        </p:nvSpPr>
        <p:spPr bwMode="auto">
          <a:xfrm>
            <a:off x="6900864" y="3976114"/>
            <a:ext cx="868363"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6" name="Line 82">
            <a:extLst>
              <a:ext uri="{FF2B5EF4-FFF2-40B4-BE49-F238E27FC236}">
                <a16:creationId xmlns:a16="http://schemas.microsoft.com/office/drawing/2014/main" id="{A84B4DF1-EC9A-7F46-AA18-AD952AC6BF0E}"/>
              </a:ext>
            </a:extLst>
          </p:cNvPr>
          <p:cNvSpPr>
            <a:spLocks noChangeShapeType="1"/>
          </p:cNvSpPr>
          <p:nvPr/>
        </p:nvSpPr>
        <p:spPr bwMode="auto">
          <a:xfrm>
            <a:off x="7835902" y="3977701"/>
            <a:ext cx="868362"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7" name="Line 83">
            <a:extLst>
              <a:ext uri="{FF2B5EF4-FFF2-40B4-BE49-F238E27FC236}">
                <a16:creationId xmlns:a16="http://schemas.microsoft.com/office/drawing/2014/main" id="{F05D6B54-06E8-3340-AF49-E2A2D7CDBC38}"/>
              </a:ext>
            </a:extLst>
          </p:cNvPr>
          <p:cNvSpPr>
            <a:spLocks noChangeShapeType="1"/>
          </p:cNvSpPr>
          <p:nvPr/>
        </p:nvSpPr>
        <p:spPr bwMode="auto">
          <a:xfrm>
            <a:off x="9329739" y="3976114"/>
            <a:ext cx="801688"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8" name="Line 84">
            <a:extLst>
              <a:ext uri="{FF2B5EF4-FFF2-40B4-BE49-F238E27FC236}">
                <a16:creationId xmlns:a16="http://schemas.microsoft.com/office/drawing/2014/main" id="{B41A428C-2E0E-ED49-9C7F-ADDB6951A77B}"/>
              </a:ext>
            </a:extLst>
          </p:cNvPr>
          <p:cNvSpPr>
            <a:spLocks noChangeShapeType="1"/>
          </p:cNvSpPr>
          <p:nvPr/>
        </p:nvSpPr>
        <p:spPr bwMode="auto">
          <a:xfrm>
            <a:off x="8759827" y="3977701"/>
            <a:ext cx="528637"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9" name="Line 87">
            <a:extLst>
              <a:ext uri="{FF2B5EF4-FFF2-40B4-BE49-F238E27FC236}">
                <a16:creationId xmlns:a16="http://schemas.microsoft.com/office/drawing/2014/main" id="{F10E82D1-86EA-0A43-A26B-826B8C65625C}"/>
              </a:ext>
            </a:extLst>
          </p:cNvPr>
          <p:cNvSpPr>
            <a:spLocks noChangeShapeType="1"/>
          </p:cNvSpPr>
          <p:nvPr/>
        </p:nvSpPr>
        <p:spPr bwMode="auto">
          <a:xfrm>
            <a:off x="6992939" y="3999926"/>
            <a:ext cx="0" cy="233363"/>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0" name="Line 88">
            <a:extLst>
              <a:ext uri="{FF2B5EF4-FFF2-40B4-BE49-F238E27FC236}">
                <a16:creationId xmlns:a16="http://schemas.microsoft.com/office/drawing/2014/main" id="{849D7775-1F0E-F446-AFC3-AB4363FCD990}"/>
              </a:ext>
            </a:extLst>
          </p:cNvPr>
          <p:cNvSpPr>
            <a:spLocks noChangeShapeType="1"/>
          </p:cNvSpPr>
          <p:nvPr/>
        </p:nvSpPr>
        <p:spPr bwMode="auto">
          <a:xfrm>
            <a:off x="8221664" y="3995164"/>
            <a:ext cx="0" cy="233362"/>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1" name="Line 89">
            <a:extLst>
              <a:ext uri="{FF2B5EF4-FFF2-40B4-BE49-F238E27FC236}">
                <a16:creationId xmlns:a16="http://schemas.microsoft.com/office/drawing/2014/main" id="{0E0B871C-6367-774B-BA58-EF11B16FA4E2}"/>
              </a:ext>
            </a:extLst>
          </p:cNvPr>
          <p:cNvSpPr>
            <a:spLocks noChangeShapeType="1"/>
          </p:cNvSpPr>
          <p:nvPr/>
        </p:nvSpPr>
        <p:spPr bwMode="auto">
          <a:xfrm>
            <a:off x="9040814" y="3995164"/>
            <a:ext cx="0" cy="233362"/>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2" name="Line 90">
            <a:extLst>
              <a:ext uri="{FF2B5EF4-FFF2-40B4-BE49-F238E27FC236}">
                <a16:creationId xmlns:a16="http://schemas.microsoft.com/office/drawing/2014/main" id="{C09F078D-04FC-E640-8A03-2400CC0F0B8A}"/>
              </a:ext>
            </a:extLst>
          </p:cNvPr>
          <p:cNvSpPr>
            <a:spLocks noChangeShapeType="1"/>
          </p:cNvSpPr>
          <p:nvPr/>
        </p:nvSpPr>
        <p:spPr bwMode="auto">
          <a:xfrm>
            <a:off x="9698039" y="3995164"/>
            <a:ext cx="0" cy="233362"/>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3" name="Text Box 91">
            <a:extLst>
              <a:ext uri="{FF2B5EF4-FFF2-40B4-BE49-F238E27FC236}">
                <a16:creationId xmlns:a16="http://schemas.microsoft.com/office/drawing/2014/main" id="{39A723B2-B4B0-634D-AE9D-8AC58218E734}"/>
              </a:ext>
            </a:extLst>
          </p:cNvPr>
          <p:cNvSpPr txBox="1">
            <a:spLocks noChangeArrowheads="1"/>
          </p:cNvSpPr>
          <p:nvPr/>
        </p:nvSpPr>
        <p:spPr bwMode="auto">
          <a:xfrm>
            <a:off x="6869114" y="4223764"/>
            <a:ext cx="693738"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sent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ACKed</a:t>
            </a:r>
          </a:p>
        </p:txBody>
      </p:sp>
      <p:sp>
        <p:nvSpPr>
          <p:cNvPr id="294" name="Text Box 92">
            <a:extLst>
              <a:ext uri="{FF2B5EF4-FFF2-40B4-BE49-F238E27FC236}">
                <a16:creationId xmlns:a16="http://schemas.microsoft.com/office/drawing/2014/main" id="{3B367685-832F-A24C-8E10-9208FC23187F}"/>
              </a:ext>
            </a:extLst>
          </p:cNvPr>
          <p:cNvSpPr txBox="1">
            <a:spLocks noChangeArrowheads="1"/>
          </p:cNvSpPr>
          <p:nvPr/>
        </p:nvSpPr>
        <p:spPr bwMode="auto">
          <a:xfrm>
            <a:off x="7850188" y="4230114"/>
            <a:ext cx="1139821" cy="6848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sent, not-yet </a:t>
            </a:r>
            <a:r>
              <a:rPr kumimoji="0" lang="en-US" altLang="en-US" sz="1400" b="0" i="0" u="none" strike="noStrike" kern="0" cap="none" spc="0" normalizeH="0" baseline="0" noProof="0" dirty="0" err="1">
                <a:ln>
                  <a:noFill/>
                </a:ln>
                <a:solidFill>
                  <a:srgbClr val="000000"/>
                </a:solidFill>
                <a:effectLst/>
                <a:uLnTx/>
                <a:uFillTx/>
                <a:latin typeface="Tahoma" panose="020B0604030504040204" pitchFamily="34" charset="0"/>
                <a:ea typeface="ＭＳ Ｐゴシック" panose="020B0600070205080204" pitchFamily="34" charset="-128"/>
                <a:cs typeface="+mn-cs"/>
              </a:rPr>
              <a:t>ACKed</a:t>
            </a:r>
            <a:endPar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a:p>
            <a:pPr marL="0" marR="0" lvl="0" indent="0" algn="l" defTabSz="914400" rtl="0" eaLnBrk="0" fontAlgn="base" latinLnBrk="0" hangingPunct="0">
              <a:lnSpc>
                <a:spcPct val="90000"/>
              </a:lnSpc>
              <a:spcBef>
                <a:spcPts val="30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ja-JP"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in-flight”)</a:t>
            </a: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5" name="Text Box 93">
            <a:extLst>
              <a:ext uri="{FF2B5EF4-FFF2-40B4-BE49-F238E27FC236}">
                <a16:creationId xmlns:a16="http://schemas.microsoft.com/office/drawing/2014/main" id="{81CC0B14-ECA5-7042-90A8-A3D1691D8277}"/>
              </a:ext>
            </a:extLst>
          </p:cNvPr>
          <p:cNvSpPr txBox="1">
            <a:spLocks noChangeArrowheads="1"/>
          </p:cNvSpPr>
          <p:nvPr/>
        </p:nvSpPr>
        <p:spPr bwMode="auto">
          <a:xfrm>
            <a:off x="8829677" y="4225351"/>
            <a:ext cx="1066800" cy="6683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usable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but 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yet sent</a:t>
            </a:r>
          </a:p>
        </p:txBody>
      </p:sp>
      <p:sp>
        <p:nvSpPr>
          <p:cNvPr id="296" name="Text Box 94">
            <a:extLst>
              <a:ext uri="{FF2B5EF4-FFF2-40B4-BE49-F238E27FC236}">
                <a16:creationId xmlns:a16="http://schemas.microsoft.com/office/drawing/2014/main" id="{AA04402D-D3B0-AD47-B91F-3AC1C3E2066A}"/>
              </a:ext>
            </a:extLst>
          </p:cNvPr>
          <p:cNvSpPr txBox="1">
            <a:spLocks noChangeArrowheads="1"/>
          </p:cNvSpPr>
          <p:nvPr/>
        </p:nvSpPr>
        <p:spPr bwMode="auto">
          <a:xfrm>
            <a:off x="9586914" y="4230114"/>
            <a:ext cx="81915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usable</a:t>
            </a:r>
          </a:p>
        </p:txBody>
      </p:sp>
      <p:sp>
        <p:nvSpPr>
          <p:cNvPr id="297" name="Text Box 96">
            <a:extLst>
              <a:ext uri="{FF2B5EF4-FFF2-40B4-BE49-F238E27FC236}">
                <a16:creationId xmlns:a16="http://schemas.microsoft.com/office/drawing/2014/main" id="{7BC9AF2B-9067-6D40-8AD6-38C8B0980442}"/>
              </a:ext>
            </a:extLst>
          </p:cNvPr>
          <p:cNvSpPr txBox="1">
            <a:spLocks noChangeArrowheads="1"/>
          </p:cNvSpPr>
          <p:nvPr/>
        </p:nvSpPr>
        <p:spPr bwMode="auto">
          <a:xfrm>
            <a:off x="7929564" y="2658489"/>
            <a:ext cx="1131888"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window size</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Tahoma" charset="0"/>
                <a:ea typeface="ＭＳ Ｐゴシック" charset="0"/>
                <a:cs typeface="+mn-cs"/>
              </a:rPr>
              <a:t> N</a:t>
            </a:r>
          </a:p>
        </p:txBody>
      </p:sp>
      <p:grpSp>
        <p:nvGrpSpPr>
          <p:cNvPr id="298" name="Group 99">
            <a:extLst>
              <a:ext uri="{FF2B5EF4-FFF2-40B4-BE49-F238E27FC236}">
                <a16:creationId xmlns:a16="http://schemas.microsoft.com/office/drawing/2014/main" id="{24BD0429-57C9-5949-A0FA-36C1FBC99776}"/>
              </a:ext>
            </a:extLst>
          </p:cNvPr>
          <p:cNvGrpSpPr>
            <a:grpSpLocks/>
          </p:cNvGrpSpPr>
          <p:nvPr/>
        </p:nvGrpSpPr>
        <p:grpSpPr bwMode="auto">
          <a:xfrm>
            <a:off x="8696327" y="2882326"/>
            <a:ext cx="593725" cy="136525"/>
            <a:chOff x="4250" y="1692"/>
            <a:chExt cx="374" cy="86"/>
          </a:xfrm>
        </p:grpSpPr>
        <p:sp>
          <p:nvSpPr>
            <p:cNvPr id="299" name="Line 97">
              <a:extLst>
                <a:ext uri="{FF2B5EF4-FFF2-40B4-BE49-F238E27FC236}">
                  <a16:creationId xmlns:a16="http://schemas.microsoft.com/office/drawing/2014/main" id="{A02E02EA-0929-104A-BF00-5ADA492F2B7C}"/>
                </a:ext>
              </a:extLst>
            </p:cNvPr>
            <p:cNvSpPr>
              <a:spLocks noChangeShapeType="1"/>
            </p:cNvSpPr>
            <p:nvPr/>
          </p:nvSpPr>
          <p:spPr bwMode="auto">
            <a:xfrm>
              <a:off x="4250" y="1738"/>
              <a:ext cx="374" cy="0"/>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0" name="Line 98">
              <a:extLst>
                <a:ext uri="{FF2B5EF4-FFF2-40B4-BE49-F238E27FC236}">
                  <a16:creationId xmlns:a16="http://schemas.microsoft.com/office/drawing/2014/main" id="{BBA1422E-A86D-8048-8C6A-CBCE03DB28AC}"/>
                </a:ext>
              </a:extLst>
            </p:cNvPr>
            <p:cNvSpPr>
              <a:spLocks noChangeShapeType="1"/>
            </p:cNvSpPr>
            <p:nvPr/>
          </p:nvSpPr>
          <p:spPr bwMode="auto">
            <a:xfrm>
              <a:off x="4622" y="1692"/>
              <a:ext cx="0" cy="86"/>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301" name="Group 100">
            <a:extLst>
              <a:ext uri="{FF2B5EF4-FFF2-40B4-BE49-F238E27FC236}">
                <a16:creationId xmlns:a16="http://schemas.microsoft.com/office/drawing/2014/main" id="{953BBB09-1247-E749-B041-4AB4BC053F15}"/>
              </a:ext>
            </a:extLst>
          </p:cNvPr>
          <p:cNvGrpSpPr>
            <a:grpSpLocks/>
          </p:cNvGrpSpPr>
          <p:nvPr/>
        </p:nvGrpSpPr>
        <p:grpSpPr bwMode="auto">
          <a:xfrm rot="10800000">
            <a:off x="7804152" y="2907726"/>
            <a:ext cx="593725" cy="136525"/>
            <a:chOff x="4250" y="1692"/>
            <a:chExt cx="374" cy="86"/>
          </a:xfrm>
        </p:grpSpPr>
        <p:sp>
          <p:nvSpPr>
            <p:cNvPr id="302" name="Line 101">
              <a:extLst>
                <a:ext uri="{FF2B5EF4-FFF2-40B4-BE49-F238E27FC236}">
                  <a16:creationId xmlns:a16="http://schemas.microsoft.com/office/drawing/2014/main" id="{3C66FDCF-F2B7-8447-A6D6-18D719B215CF}"/>
                </a:ext>
              </a:extLst>
            </p:cNvPr>
            <p:cNvSpPr>
              <a:spLocks noChangeShapeType="1"/>
            </p:cNvSpPr>
            <p:nvPr/>
          </p:nvSpPr>
          <p:spPr bwMode="auto">
            <a:xfrm>
              <a:off x="4257" y="1745"/>
              <a:ext cx="374" cy="0"/>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3" name="Line 102">
              <a:extLst>
                <a:ext uri="{FF2B5EF4-FFF2-40B4-BE49-F238E27FC236}">
                  <a16:creationId xmlns:a16="http://schemas.microsoft.com/office/drawing/2014/main" id="{3E685C18-38D0-2242-B6E7-6B45955EA4D6}"/>
                </a:ext>
              </a:extLst>
            </p:cNvPr>
            <p:cNvSpPr>
              <a:spLocks noChangeShapeType="1"/>
            </p:cNvSpPr>
            <p:nvPr/>
          </p:nvSpPr>
          <p:spPr bwMode="auto">
            <a:xfrm>
              <a:off x="4629" y="1699"/>
              <a:ext cx="0" cy="86"/>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304" name="Text Box 196">
            <a:extLst>
              <a:ext uri="{FF2B5EF4-FFF2-40B4-BE49-F238E27FC236}">
                <a16:creationId xmlns:a16="http://schemas.microsoft.com/office/drawing/2014/main" id="{8A4318F8-8B4B-BA46-9E7C-C771B9AFC315}"/>
              </a:ext>
            </a:extLst>
          </p:cNvPr>
          <p:cNvSpPr txBox="1">
            <a:spLocks noChangeArrowheads="1"/>
          </p:cNvSpPr>
          <p:nvPr/>
        </p:nvSpPr>
        <p:spPr bwMode="auto">
          <a:xfrm>
            <a:off x="7085014" y="3677664"/>
            <a:ext cx="31781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sz="1600">
                <a:solidFill>
                  <a:schemeClr val="tx1"/>
                </a:solidFill>
                <a:latin typeface="Tahoma" charset="0"/>
                <a:ea typeface="ＭＳ Ｐゴシック" charset="0"/>
              </a:defRPr>
            </a:lvl1pPr>
            <a:lvl2pPr>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Tahoma" charset="0"/>
                <a:ea typeface="ＭＳ Ｐゴシック" charset="0"/>
                <a:cs typeface="+mn-cs"/>
              </a:rPr>
              <a:t>sender sequence number space </a:t>
            </a:r>
          </a:p>
        </p:txBody>
      </p:sp>
      <p:grpSp>
        <p:nvGrpSpPr>
          <p:cNvPr id="305" name="Group 199">
            <a:extLst>
              <a:ext uri="{FF2B5EF4-FFF2-40B4-BE49-F238E27FC236}">
                <a16:creationId xmlns:a16="http://schemas.microsoft.com/office/drawing/2014/main" id="{17C79495-9E5E-D743-8F6F-313B7597C3E0}"/>
              </a:ext>
            </a:extLst>
          </p:cNvPr>
          <p:cNvGrpSpPr>
            <a:grpSpLocks/>
          </p:cNvGrpSpPr>
          <p:nvPr/>
        </p:nvGrpSpPr>
        <p:grpSpPr bwMode="auto">
          <a:xfrm>
            <a:off x="6321427" y="1140839"/>
            <a:ext cx="2952750" cy="1966912"/>
            <a:chOff x="2600" y="665"/>
            <a:chExt cx="1860" cy="1239"/>
          </a:xfrm>
        </p:grpSpPr>
        <p:sp>
          <p:nvSpPr>
            <p:cNvPr id="306" name="Rectangle 171">
              <a:extLst>
                <a:ext uri="{FF2B5EF4-FFF2-40B4-BE49-F238E27FC236}">
                  <a16:creationId xmlns:a16="http://schemas.microsoft.com/office/drawing/2014/main" id="{1EAF4F70-21E7-C34E-8873-423E3B1E6A8A}"/>
                </a:ext>
              </a:extLst>
            </p:cNvPr>
            <p:cNvSpPr>
              <a:spLocks noChangeArrowheads="1"/>
            </p:cNvSpPr>
            <p:nvPr/>
          </p:nvSpPr>
          <p:spPr bwMode="auto">
            <a:xfrm>
              <a:off x="2840" y="1028"/>
              <a:ext cx="1202" cy="130"/>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07" name="Group 172">
              <a:extLst>
                <a:ext uri="{FF2B5EF4-FFF2-40B4-BE49-F238E27FC236}">
                  <a16:creationId xmlns:a16="http://schemas.microsoft.com/office/drawing/2014/main" id="{DEE85BA8-BC48-F24A-B3C5-A13DD502AF23}"/>
                </a:ext>
              </a:extLst>
            </p:cNvPr>
            <p:cNvGrpSpPr>
              <a:grpSpLocks/>
            </p:cNvGrpSpPr>
            <p:nvPr/>
          </p:nvGrpSpPr>
          <p:grpSpPr bwMode="auto">
            <a:xfrm>
              <a:off x="2820" y="872"/>
              <a:ext cx="1252" cy="714"/>
              <a:chOff x="1976" y="2984"/>
              <a:chExt cx="1252" cy="714"/>
            </a:xfrm>
          </p:grpSpPr>
          <p:sp>
            <p:nvSpPr>
              <p:cNvPr id="310" name="Rectangle 173">
                <a:extLst>
                  <a:ext uri="{FF2B5EF4-FFF2-40B4-BE49-F238E27FC236}">
                    <a16:creationId xmlns:a16="http://schemas.microsoft.com/office/drawing/2014/main" id="{512EC936-B599-4C42-A3CB-F206B3359FAC}"/>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1" name="Text Box 174">
                <a:extLst>
                  <a:ext uri="{FF2B5EF4-FFF2-40B4-BE49-F238E27FC236}">
                    <a16:creationId xmlns:a16="http://schemas.microsoft.com/office/drawing/2014/main" id="{D1A37C4D-C221-B944-960D-5E1AC157A7DE}"/>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source port #</a:t>
                </a:r>
              </a:p>
            </p:txBody>
          </p:sp>
          <p:sp>
            <p:nvSpPr>
              <p:cNvPr id="312" name="Text Box 175">
                <a:extLst>
                  <a:ext uri="{FF2B5EF4-FFF2-40B4-BE49-F238E27FC236}">
                    <a16:creationId xmlns:a16="http://schemas.microsoft.com/office/drawing/2014/main" id="{DC506D04-4DCA-2A42-8A11-92D274739497}"/>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dest port #</a:t>
                </a:r>
              </a:p>
            </p:txBody>
          </p:sp>
          <p:sp>
            <p:nvSpPr>
              <p:cNvPr id="313" name="Text Box 176">
                <a:extLst>
                  <a:ext uri="{FF2B5EF4-FFF2-40B4-BE49-F238E27FC236}">
                    <a16:creationId xmlns:a16="http://schemas.microsoft.com/office/drawing/2014/main" id="{E9E72ACF-7C4B-3247-896D-D6CDE3C1CEE4}"/>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Arial" charset="0"/>
                    <a:ea typeface="ＭＳ Ｐゴシック" charset="0"/>
                    <a:cs typeface="+mn-cs"/>
                  </a:rPr>
                  <a:t>sequence number</a:t>
                </a:r>
              </a:p>
            </p:txBody>
          </p:sp>
          <p:sp>
            <p:nvSpPr>
              <p:cNvPr id="314" name="Text Box 177">
                <a:extLst>
                  <a:ext uri="{FF2B5EF4-FFF2-40B4-BE49-F238E27FC236}">
                    <a16:creationId xmlns:a16="http://schemas.microsoft.com/office/drawing/2014/main" id="{4A1EA7EA-E261-2540-A61F-14F1D3C62770}"/>
                  </a:ext>
                </a:extLst>
              </p:cNvPr>
              <p:cNvSpPr txBox="1">
                <a:spLocks noChangeArrowheads="1"/>
              </p:cNvSpPr>
              <p:nvPr/>
            </p:nvSpPr>
            <p:spPr bwMode="auto">
              <a:xfrm>
                <a:off x="1976" y="3257"/>
                <a:ext cx="125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acknowledgement number</a:t>
                </a:r>
              </a:p>
            </p:txBody>
          </p:sp>
          <p:sp>
            <p:nvSpPr>
              <p:cNvPr id="315" name="Text Box 178">
                <a:extLst>
                  <a:ext uri="{FF2B5EF4-FFF2-40B4-BE49-F238E27FC236}">
                    <a16:creationId xmlns:a16="http://schemas.microsoft.com/office/drawing/2014/main" id="{14D444FC-B976-4B43-AF8C-651999F1EAD7}"/>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checksum</a:t>
                </a:r>
              </a:p>
            </p:txBody>
          </p:sp>
          <p:sp>
            <p:nvSpPr>
              <p:cNvPr id="316" name="Line 179">
                <a:extLst>
                  <a:ext uri="{FF2B5EF4-FFF2-40B4-BE49-F238E27FC236}">
                    <a16:creationId xmlns:a16="http://schemas.microsoft.com/office/drawing/2014/main" id="{03CA3683-10CF-2D45-855C-D741CB3E84FC}"/>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7" name="Line 180">
                <a:extLst>
                  <a:ext uri="{FF2B5EF4-FFF2-40B4-BE49-F238E27FC236}">
                    <a16:creationId xmlns:a16="http://schemas.microsoft.com/office/drawing/2014/main" id="{4427CEC2-BFD3-0543-AAB5-E40DA49DCF81}"/>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8" name="Line 181">
                <a:extLst>
                  <a:ext uri="{FF2B5EF4-FFF2-40B4-BE49-F238E27FC236}">
                    <a16:creationId xmlns:a16="http://schemas.microsoft.com/office/drawing/2014/main" id="{83A31360-0241-B24B-9A5B-5DF36A70BB1A}"/>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9" name="Line 182">
                <a:extLst>
                  <a:ext uri="{FF2B5EF4-FFF2-40B4-BE49-F238E27FC236}">
                    <a16:creationId xmlns:a16="http://schemas.microsoft.com/office/drawing/2014/main" id="{E2E74D6E-689D-3E49-A5CA-1EB053F0D115}"/>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0" name="Line 183">
                <a:extLst>
                  <a:ext uri="{FF2B5EF4-FFF2-40B4-BE49-F238E27FC236}">
                    <a16:creationId xmlns:a16="http://schemas.microsoft.com/office/drawing/2014/main" id="{34408127-C1C4-5142-81BC-0772E406AF42}"/>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1" name="Line 184">
                <a:extLst>
                  <a:ext uri="{FF2B5EF4-FFF2-40B4-BE49-F238E27FC236}">
                    <a16:creationId xmlns:a16="http://schemas.microsoft.com/office/drawing/2014/main" id="{AF6C4EF8-1ED8-1A4B-B94D-F145C940A384}"/>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2" name="Text Box 185">
                <a:extLst>
                  <a:ext uri="{FF2B5EF4-FFF2-40B4-BE49-F238E27FC236}">
                    <a16:creationId xmlns:a16="http://schemas.microsoft.com/office/drawing/2014/main" id="{8F8508CA-EE38-AF4E-A97C-1BE94735E56E}"/>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rwnd</a:t>
                </a:r>
              </a:p>
            </p:txBody>
          </p:sp>
          <p:sp>
            <p:nvSpPr>
              <p:cNvPr id="323" name="Text Box 186">
                <a:extLst>
                  <a:ext uri="{FF2B5EF4-FFF2-40B4-BE49-F238E27FC236}">
                    <a16:creationId xmlns:a16="http://schemas.microsoft.com/office/drawing/2014/main" id="{88BEC28D-C62B-B54E-A090-DF6809C9E835}"/>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urg pointer</a:t>
                </a:r>
              </a:p>
            </p:txBody>
          </p:sp>
          <p:sp>
            <p:nvSpPr>
              <p:cNvPr id="324" name="Line 187">
                <a:extLst>
                  <a:ext uri="{FF2B5EF4-FFF2-40B4-BE49-F238E27FC236}">
                    <a16:creationId xmlns:a16="http://schemas.microsoft.com/office/drawing/2014/main" id="{8CC1CABE-C086-144F-8F1F-A7D004A1EA6E}"/>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5" name="Line 188">
                <a:extLst>
                  <a:ext uri="{FF2B5EF4-FFF2-40B4-BE49-F238E27FC236}">
                    <a16:creationId xmlns:a16="http://schemas.microsoft.com/office/drawing/2014/main" id="{061C4173-FBA5-7749-BCE1-9EBD070DBA3D}"/>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08" name="Text Box 189">
              <a:extLst>
                <a:ext uri="{FF2B5EF4-FFF2-40B4-BE49-F238E27FC236}">
                  <a16:creationId xmlns:a16="http://schemas.microsoft.com/office/drawing/2014/main" id="{961ADE6B-9EA8-FA44-92C6-6941117B3BDE}"/>
                </a:ext>
              </a:extLst>
            </p:cNvPr>
            <p:cNvSpPr txBox="1">
              <a:spLocks noChangeArrowheads="1"/>
            </p:cNvSpPr>
            <p:nvPr/>
          </p:nvSpPr>
          <p:spPr bwMode="auto">
            <a:xfrm>
              <a:off x="2600" y="665"/>
              <a:ext cx="186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sender</a:t>
              </a:r>
            </a:p>
          </p:txBody>
        </p:sp>
        <p:sp>
          <p:nvSpPr>
            <p:cNvPr id="309" name="Freeform 190">
              <a:extLst>
                <a:ext uri="{FF2B5EF4-FFF2-40B4-BE49-F238E27FC236}">
                  <a16:creationId xmlns:a16="http://schemas.microsoft.com/office/drawing/2014/main" id="{ECB9422A-F7AA-6143-8673-CA97EE9D620B}"/>
                </a:ext>
              </a:extLst>
            </p:cNvPr>
            <p:cNvSpPr>
              <a:spLocks/>
            </p:cNvSpPr>
            <p:nvPr/>
          </p:nvSpPr>
          <p:spPr bwMode="auto">
            <a:xfrm>
              <a:off x="4050" y="1080"/>
              <a:ext cx="107" cy="824"/>
            </a:xfrm>
            <a:custGeom>
              <a:avLst/>
              <a:gdLst>
                <a:gd name="T0" fmla="*/ 0 w 107"/>
                <a:gd name="T1" fmla="*/ 0 h 910"/>
                <a:gd name="T2" fmla="*/ 107 w 107"/>
                <a:gd name="T3" fmla="*/ 0 h 910"/>
                <a:gd name="T4" fmla="*/ 107 w 107"/>
                <a:gd name="T5" fmla="*/ 337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07" name="Rectangle 5">
            <a:extLst>
              <a:ext uri="{FF2B5EF4-FFF2-40B4-BE49-F238E27FC236}">
                <a16:creationId xmlns:a16="http://schemas.microsoft.com/office/drawing/2014/main" id="{6C3FDCE7-5731-3B49-B3F0-A28BEE20C1DD}"/>
              </a:ext>
            </a:extLst>
          </p:cNvPr>
          <p:cNvSpPr txBox="1">
            <a:spLocks noChangeArrowheads="1"/>
          </p:cNvSpPr>
          <p:nvPr/>
        </p:nvSpPr>
        <p:spPr bwMode="auto">
          <a:xfrm>
            <a:off x="740571" y="2803512"/>
            <a:ext cx="5096669" cy="1768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Acknowledgements</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endPar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endParaRP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 of next byte expected from other side</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cumulative ACK</a:t>
            </a:r>
          </a:p>
        </p:txBody>
      </p:sp>
      <p:sp>
        <p:nvSpPr>
          <p:cNvPr id="108" name="Rectangle 5">
            <a:extLst>
              <a:ext uri="{FF2B5EF4-FFF2-40B4-BE49-F238E27FC236}">
                <a16:creationId xmlns:a16="http://schemas.microsoft.com/office/drawing/2014/main" id="{845D3A7B-C2B2-5F46-AC88-0FE1A562E0B2}"/>
              </a:ext>
            </a:extLst>
          </p:cNvPr>
          <p:cNvSpPr txBox="1">
            <a:spLocks noChangeArrowheads="1"/>
          </p:cNvSpPr>
          <p:nvPr/>
        </p:nvSpPr>
        <p:spPr bwMode="auto">
          <a:xfrm>
            <a:off x="651671" y="4633906"/>
            <a:ext cx="5096669" cy="1730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ts val="1900"/>
              </a:spcBef>
              <a:spcAft>
                <a:spcPct val="0"/>
              </a:spcAft>
              <a:buClr>
                <a:srgbClr val="000099"/>
              </a:buClr>
              <a:buSzPct val="100000"/>
              <a:buFont typeface="Wingdings" pitchFamily="2" charset="2"/>
              <a:buNone/>
              <a:tabLst/>
              <a:defRPr/>
            </a:pPr>
            <a:r>
              <a:rPr kumimoji="0" lang="en-US" altLang="en-US" sz="28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how receiver handles out-of-order segments</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1" u="sng" strike="noStrike" kern="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 </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spec doesn</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say, - up to implementor</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9" name="Slide Number Placeholder 2">
            <a:extLst>
              <a:ext uri="{FF2B5EF4-FFF2-40B4-BE49-F238E27FC236}">
                <a16:creationId xmlns:a16="http://schemas.microsoft.com/office/drawing/2014/main" id="{471D7C94-F1DF-F240-884F-FBFDCBF83554}"/>
              </a:ext>
            </a:extLst>
          </p:cNvPr>
          <p:cNvSpPr>
            <a:spLocks noGrp="1"/>
          </p:cNvSpPr>
          <p:nvPr>
            <p:ph type="sldNum" sz="quarter" idx="4"/>
          </p:nvPr>
        </p:nvSpPr>
        <p:spPr>
          <a:xfrm>
            <a:off x="9186882" y="6401999"/>
            <a:ext cx="2743200" cy="365125"/>
          </a:xfrm>
        </p:spPr>
        <p:txBody>
          <a:bodyPr/>
          <a:lstStyle/>
          <a:p>
            <a:r>
              <a:rPr lang="en-US"/>
              <a:t>Transport Layer: 3-</a:t>
            </a:r>
            <a:fld id="{C4204591-24BD-A542-B9D5-F8D8A88D2FEE}" type="slidenum">
              <a:rPr lang="en-US" smtClean="0"/>
              <a:pPr/>
              <a:t>5</a:t>
            </a:fld>
            <a:endParaRPr lang="en-US" dirty="0"/>
          </a:p>
        </p:txBody>
      </p:sp>
    </p:spTree>
    <p:extLst>
      <p:ext uri="{BB962C8B-B14F-4D97-AF65-F5344CB8AC3E}">
        <p14:creationId xmlns:p14="http://schemas.microsoft.com/office/powerpoint/2010/main" val="165580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dissolve">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4"/>
                                        </p:tgtEl>
                                        <p:attrNameLst>
                                          <p:attrName>style.visibility</p:attrName>
                                        </p:attrNameLst>
                                      </p:cBhvr>
                                      <p:to>
                                        <p:strVal val="visible"/>
                                      </p:to>
                                    </p:set>
                                    <p:animEffect transition="in" filter="dissolve">
                                      <p:cBhvr>
                                        <p:cTn id="12" dur="500"/>
                                        <p:tgtEl>
                                          <p:spTgt spid="224"/>
                                        </p:tgtEl>
                                      </p:cBhvr>
                                    </p:animEffect>
                                  </p:childTnLst>
                                </p:cTn>
                              </p:par>
                              <p:par>
                                <p:cTn id="13" presetID="9" presetClass="entr" presetSubtype="0" fill="hold" nodeType="withEffect">
                                  <p:stCondLst>
                                    <p:cond delay="0"/>
                                  </p:stCondLst>
                                  <p:childTnLst>
                                    <p:set>
                                      <p:cBhvr>
                                        <p:cTn id="14" dur="1" fill="hold">
                                          <p:stCondLst>
                                            <p:cond delay="0"/>
                                          </p:stCondLst>
                                        </p:cTn>
                                        <p:tgtEl>
                                          <p:spTgt spid="245"/>
                                        </p:tgtEl>
                                        <p:attrNameLst>
                                          <p:attrName>style.visibility</p:attrName>
                                        </p:attrNameLst>
                                      </p:cBhvr>
                                      <p:to>
                                        <p:strVal val="visible"/>
                                      </p:to>
                                    </p:set>
                                    <p:animEffect transition="in" filter="dissolve">
                                      <p:cBhvr>
                                        <p:cTn id="15" dur="500"/>
                                        <p:tgtEl>
                                          <p:spTgt spid="24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7"/>
                                        </p:tgtEl>
                                        <p:attrNameLst>
                                          <p:attrName>style.visibility</p:attrName>
                                        </p:attrNameLst>
                                      </p:cBhvr>
                                      <p:to>
                                        <p:strVal val="visible"/>
                                      </p:to>
                                    </p:set>
                                    <p:animEffect transition="in" filter="dissolve">
                                      <p:cBhvr>
                                        <p:cTn id="18" dur="500"/>
                                        <p:tgtEl>
                                          <p:spTgt spid="10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dirty="0"/>
              <a:t>MSS and MTU</a:t>
            </a:r>
            <a:endParaRPr lang="en-US" dirty="0"/>
          </a:p>
        </p:txBody>
      </p:sp>
      <p:sp>
        <p:nvSpPr>
          <p:cNvPr id="3" name="Content Placeholder 2"/>
          <p:cNvSpPr>
            <a:spLocks noGrp="1"/>
          </p:cNvSpPr>
          <p:nvPr>
            <p:ph sz="half" idx="1"/>
          </p:nvPr>
        </p:nvSpPr>
        <p:spPr/>
        <p:txBody>
          <a:bodyPr>
            <a:normAutofit/>
          </a:bodyPr>
          <a:lstStyle/>
          <a:p>
            <a:r>
              <a:rPr lang="fr-FR" altLang="en-US" dirty="0"/>
              <a:t>The maximum </a:t>
            </a:r>
            <a:r>
              <a:rPr lang="fr-FR" altLang="en-US" dirty="0" err="1"/>
              <a:t>amount</a:t>
            </a:r>
            <a:r>
              <a:rPr lang="fr-FR" altLang="en-US" dirty="0"/>
              <a:t> of data in a segment </a:t>
            </a:r>
            <a:r>
              <a:rPr lang="fr-FR" altLang="en-US" dirty="0" err="1"/>
              <a:t>is</a:t>
            </a:r>
            <a:r>
              <a:rPr lang="fr-FR" altLang="en-US" dirty="0"/>
              <a:t> </a:t>
            </a:r>
            <a:r>
              <a:rPr lang="fr-FR" altLang="en-US" dirty="0" err="1"/>
              <a:t>limited</a:t>
            </a:r>
            <a:r>
              <a:rPr lang="fr-FR" altLang="en-US" dirty="0"/>
              <a:t> by the </a:t>
            </a:r>
            <a:r>
              <a:rPr lang="fr-FR" altLang="en-US" b="1" dirty="0"/>
              <a:t>maximum segment size (MSS</a:t>
            </a:r>
            <a:r>
              <a:rPr lang="fr-FR" altLang="en-US" b="1" dirty="0" smtClean="0"/>
              <a:t>)</a:t>
            </a:r>
            <a:r>
              <a:rPr lang="fr-FR" altLang="en-US" dirty="0" smtClean="0"/>
              <a:t> </a:t>
            </a:r>
            <a:endParaRPr lang="fr-FR" altLang="en-US" dirty="0"/>
          </a:p>
          <a:p>
            <a:r>
              <a:rPr lang="fr-FR" altLang="en-US" dirty="0"/>
              <a:t>The MSS </a:t>
            </a:r>
            <a:r>
              <a:rPr lang="fr-FR" altLang="en-US" dirty="0" err="1"/>
              <a:t>is</a:t>
            </a:r>
            <a:r>
              <a:rPr lang="fr-FR" altLang="en-US" dirty="0"/>
              <a:t> </a:t>
            </a:r>
            <a:r>
              <a:rPr lang="fr-FR" altLang="en-US" dirty="0" err="1"/>
              <a:t>typically</a:t>
            </a:r>
            <a:r>
              <a:rPr lang="fr-FR" altLang="en-US" dirty="0"/>
              <a:t> set by first </a:t>
            </a:r>
            <a:r>
              <a:rPr lang="fr-FR" altLang="en-US" dirty="0" err="1"/>
              <a:t>determining</a:t>
            </a:r>
            <a:r>
              <a:rPr lang="fr-FR" altLang="en-US" dirty="0"/>
              <a:t> (the </a:t>
            </a:r>
            <a:r>
              <a:rPr lang="fr-FR" altLang="en-US" dirty="0" err="1"/>
              <a:t>so-called</a:t>
            </a:r>
            <a:r>
              <a:rPr lang="fr-FR" altLang="en-US" dirty="0"/>
              <a:t> </a:t>
            </a:r>
            <a:r>
              <a:rPr lang="fr-FR" altLang="en-US" b="1" dirty="0"/>
              <a:t>maximum  transmission unit</a:t>
            </a:r>
            <a:r>
              <a:rPr lang="fr-FR" altLang="en-US" dirty="0"/>
              <a:t>, </a:t>
            </a:r>
            <a:r>
              <a:rPr lang="fr-FR" altLang="en-US" b="1" dirty="0"/>
              <a:t>MTU</a:t>
            </a:r>
            <a:r>
              <a:rPr lang="fr-FR" altLang="en-US" dirty="0"/>
              <a:t>)</a:t>
            </a:r>
          </a:p>
          <a:p>
            <a:pPr lvl="1"/>
            <a:r>
              <a:rPr lang="fr-FR" altLang="en-US" dirty="0"/>
              <a:t>MSS+ TCP/IP header </a:t>
            </a:r>
            <a:r>
              <a:rPr lang="fr-FR" altLang="en-US" dirty="0" err="1"/>
              <a:t>when</a:t>
            </a:r>
            <a:r>
              <a:rPr lang="fr-FR" altLang="en-US" dirty="0"/>
              <a:t> </a:t>
            </a:r>
            <a:r>
              <a:rPr lang="fr-FR" altLang="en-US" dirty="0" err="1"/>
              <a:t>encapsulated</a:t>
            </a:r>
            <a:r>
              <a:rPr lang="fr-FR" altLang="en-US" dirty="0"/>
              <a:t> in an IP </a:t>
            </a:r>
            <a:r>
              <a:rPr lang="fr-FR" altLang="en-US" dirty="0" err="1"/>
              <a:t>datagram</a:t>
            </a:r>
            <a:r>
              <a:rPr lang="fr-FR" altLang="en-US" dirty="0"/>
              <a:t>) </a:t>
            </a:r>
            <a:r>
              <a:rPr lang="fr-FR" altLang="en-US" dirty="0" err="1"/>
              <a:t>will</a:t>
            </a:r>
            <a:r>
              <a:rPr lang="fr-FR" altLang="en-US" dirty="0"/>
              <a:t> fit </a:t>
            </a:r>
            <a:r>
              <a:rPr lang="fr-FR" altLang="en-US" dirty="0" err="1"/>
              <a:t>into</a:t>
            </a:r>
            <a:r>
              <a:rPr lang="fr-FR" altLang="en-US" dirty="0"/>
              <a:t> a single </a:t>
            </a:r>
            <a:r>
              <a:rPr lang="fr-FR" altLang="en-US" dirty="0" err="1"/>
              <a:t>link</a:t>
            </a:r>
            <a:r>
              <a:rPr lang="fr-FR" altLang="en-US" dirty="0"/>
              <a:t>-layer frame</a:t>
            </a:r>
            <a:endParaRPr lang="en-US" dirty="0"/>
          </a:p>
        </p:txBody>
      </p:sp>
      <p:sp>
        <p:nvSpPr>
          <p:cNvPr id="5" name="Slide Number Placeholder 4"/>
          <p:cNvSpPr>
            <a:spLocks noGrp="1"/>
          </p:cNvSpPr>
          <p:nvPr>
            <p:ph type="sldNum" sz="quarter" idx="4"/>
          </p:nvPr>
        </p:nvSpPr>
        <p:spPr/>
        <p:txBody>
          <a:bodyPr/>
          <a:lstStyle/>
          <a:p>
            <a:r>
              <a:rPr lang="en-US" smtClean="0"/>
              <a:t>Transport Layer: 3-</a:t>
            </a:r>
            <a:fld id="{C4204591-24BD-A542-B9D5-F8D8A88D2FEE}" type="slidenum">
              <a:rPr lang="en-US" smtClean="0"/>
              <a:pPr/>
              <a:t>6</a:t>
            </a:fld>
            <a:endParaRPr lang="en-US" dirty="0"/>
          </a:p>
        </p:txBody>
      </p:sp>
      <p:pic>
        <p:nvPicPr>
          <p:cNvPr id="6" name="Picture 2" descr="PDUs of the TCP(IP protocol suite (stack)"/>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1346443"/>
            <a:ext cx="5181600" cy="219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7857" y="3791011"/>
            <a:ext cx="3861178" cy="2834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669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dirty="0"/>
              <a:t>MSS and MTU</a:t>
            </a:r>
            <a:endParaRPr lang="en-US" dirty="0"/>
          </a:p>
        </p:txBody>
      </p:sp>
      <p:sp>
        <p:nvSpPr>
          <p:cNvPr id="3" name="Content Placeholder 2"/>
          <p:cNvSpPr>
            <a:spLocks noGrp="1"/>
          </p:cNvSpPr>
          <p:nvPr>
            <p:ph sz="half" idx="1"/>
          </p:nvPr>
        </p:nvSpPr>
        <p:spPr/>
        <p:txBody>
          <a:bodyPr/>
          <a:lstStyle/>
          <a:p>
            <a:r>
              <a:rPr lang="fr-FR" altLang="en-US" dirty="0"/>
              <a:t>The MSS </a:t>
            </a:r>
            <a:r>
              <a:rPr lang="fr-FR" altLang="en-US" dirty="0" err="1"/>
              <a:t>limits</a:t>
            </a:r>
            <a:r>
              <a:rPr lang="fr-FR" altLang="en-US" dirty="0"/>
              <a:t> the </a:t>
            </a:r>
            <a:r>
              <a:rPr lang="en-US" altLang="en-US" dirty="0"/>
              <a:t>maximum size of a segment’s data field</a:t>
            </a:r>
          </a:p>
          <a:p>
            <a:r>
              <a:rPr lang="en-US" altLang="en-US" dirty="0"/>
              <a:t>It is more or less a physical limit</a:t>
            </a:r>
          </a:p>
          <a:p>
            <a:r>
              <a:rPr lang="en-US" altLang="en-US" dirty="0"/>
              <a:t>It is specified for each link separately</a:t>
            </a:r>
          </a:p>
          <a:p>
            <a:r>
              <a:rPr lang="en-US" altLang="en-US" dirty="0"/>
              <a:t>MTU reduction can occur elsewhere in the communication path</a:t>
            </a:r>
            <a:endParaRPr lang="fr-FR" altLang="en-US" dirty="0"/>
          </a:p>
          <a:p>
            <a:endParaRPr lang="en-US" dirty="0"/>
          </a:p>
        </p:txBody>
      </p:sp>
      <p:sp>
        <p:nvSpPr>
          <p:cNvPr id="5" name="Slide Number Placeholder 4"/>
          <p:cNvSpPr>
            <a:spLocks noGrp="1"/>
          </p:cNvSpPr>
          <p:nvPr>
            <p:ph type="sldNum" sz="quarter" idx="4"/>
          </p:nvPr>
        </p:nvSpPr>
        <p:spPr/>
        <p:txBody>
          <a:bodyPr/>
          <a:lstStyle/>
          <a:p>
            <a:r>
              <a:rPr lang="en-US" smtClean="0"/>
              <a:t>Transport Layer: 3-</a:t>
            </a:r>
            <a:fld id="{C4204591-24BD-A542-B9D5-F8D8A88D2FEE}" type="slidenum">
              <a:rPr lang="en-US" smtClean="0"/>
              <a:pPr/>
              <a:t>7</a:t>
            </a:fld>
            <a:endParaRPr lang="en-US" dirty="0"/>
          </a:p>
        </p:txBody>
      </p:sp>
      <p:pic>
        <p:nvPicPr>
          <p:cNvPr id="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5185" y="2568886"/>
            <a:ext cx="5177596" cy="246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6678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dirty="0"/>
              <a:t>TCP </a:t>
            </a:r>
            <a:r>
              <a:rPr lang="fr-FR" altLang="en-US" dirty="0" err="1"/>
              <a:t>Send</a:t>
            </a:r>
            <a:r>
              <a:rPr lang="fr-FR" altLang="en-US" dirty="0"/>
              <a:t>/</a:t>
            </a:r>
            <a:r>
              <a:rPr lang="fr-FR" altLang="en-US" dirty="0" err="1"/>
              <a:t>Receive</a:t>
            </a:r>
            <a:r>
              <a:rPr lang="fr-FR" altLang="en-US" dirty="0"/>
              <a:t> buffers</a:t>
            </a:r>
            <a:endParaRPr lang="en-US" dirty="0"/>
          </a:p>
        </p:txBody>
      </p:sp>
      <p:sp>
        <p:nvSpPr>
          <p:cNvPr id="3" name="Content Placeholder 2"/>
          <p:cNvSpPr>
            <a:spLocks noGrp="1"/>
          </p:cNvSpPr>
          <p:nvPr>
            <p:ph sz="half" idx="1"/>
          </p:nvPr>
        </p:nvSpPr>
        <p:spPr/>
        <p:txBody>
          <a:bodyPr>
            <a:normAutofit fontScale="85000" lnSpcReduction="20000"/>
          </a:bodyPr>
          <a:lstStyle/>
          <a:p>
            <a:pPr marL="457200" indent="-457200">
              <a:defRPr/>
            </a:pPr>
            <a:r>
              <a:rPr lang="en-US" dirty="0"/>
              <a:t>The client process passes a stream of data through the </a:t>
            </a:r>
            <a:r>
              <a:rPr lang="en-US" dirty="0" smtClean="0"/>
              <a:t>socket</a:t>
            </a:r>
            <a:endParaRPr lang="en-US" dirty="0"/>
          </a:p>
          <a:p>
            <a:pPr marL="457200" indent="-457200">
              <a:defRPr/>
            </a:pPr>
            <a:r>
              <a:rPr lang="en-US" dirty="0"/>
              <a:t>Once the data passes through the Socket, the data is in the hands of TCP </a:t>
            </a:r>
            <a:r>
              <a:rPr lang="en-US" dirty="0" smtClean="0"/>
              <a:t>running </a:t>
            </a:r>
            <a:r>
              <a:rPr lang="en-US" dirty="0"/>
              <a:t>in the </a:t>
            </a:r>
            <a:r>
              <a:rPr lang="en-US" dirty="0" smtClean="0"/>
              <a:t>client</a:t>
            </a:r>
          </a:p>
          <a:p>
            <a:pPr marL="457200" indent="-457200">
              <a:defRPr/>
            </a:pPr>
            <a:r>
              <a:rPr lang="en-US" dirty="0" smtClean="0"/>
              <a:t>TCP </a:t>
            </a:r>
            <a:r>
              <a:rPr lang="en-US" dirty="0"/>
              <a:t>directs this data to the connection’s send buffer, which is one of the </a:t>
            </a:r>
            <a:r>
              <a:rPr lang="en-US" dirty="0" smtClean="0"/>
              <a:t>buffers </a:t>
            </a:r>
            <a:r>
              <a:rPr lang="en-US" dirty="0"/>
              <a:t>that is set aside during the initial three-way </a:t>
            </a:r>
            <a:r>
              <a:rPr lang="en-US" dirty="0" smtClean="0"/>
              <a:t>handshake </a:t>
            </a:r>
          </a:p>
          <a:p>
            <a:pPr marL="457200" indent="-457200">
              <a:defRPr/>
            </a:pPr>
            <a:r>
              <a:rPr lang="en-US" dirty="0" smtClean="0"/>
              <a:t>From </a:t>
            </a:r>
            <a:r>
              <a:rPr lang="en-US" dirty="0"/>
              <a:t>time to time, TCP will grab chunks of data from the send buffer and </a:t>
            </a:r>
            <a:r>
              <a:rPr lang="en-US" dirty="0" smtClean="0"/>
              <a:t>pass </a:t>
            </a:r>
            <a:r>
              <a:rPr lang="en-US" dirty="0"/>
              <a:t>the data to the network layer</a:t>
            </a:r>
          </a:p>
        </p:txBody>
      </p:sp>
      <p:sp>
        <p:nvSpPr>
          <p:cNvPr id="5" name="Slide Number Placeholder 4"/>
          <p:cNvSpPr>
            <a:spLocks noGrp="1"/>
          </p:cNvSpPr>
          <p:nvPr>
            <p:ph type="sldNum" sz="quarter" idx="4"/>
          </p:nvPr>
        </p:nvSpPr>
        <p:spPr/>
        <p:txBody>
          <a:bodyPr/>
          <a:lstStyle/>
          <a:p>
            <a:r>
              <a:rPr lang="en-US" smtClean="0"/>
              <a:t>Transport Layer: 3-</a:t>
            </a:r>
            <a:fld id="{C4204591-24BD-A542-B9D5-F8D8A88D2FEE}" type="slidenum">
              <a:rPr lang="en-US" smtClean="0"/>
              <a:pPr/>
              <a:t>8</a:t>
            </a:fld>
            <a:endParaRPr lang="en-US" dirty="0"/>
          </a:p>
        </p:txBody>
      </p:sp>
      <p:pic>
        <p:nvPicPr>
          <p:cNvPr id="6" name="Image 4" descr="Screen Shot 2015-09-27 at 11.26.16.jpg"/>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813248"/>
            <a:ext cx="5181600" cy="237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5915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fr-FR" altLang="en-US" dirty="0"/>
              <a:t>TCP </a:t>
            </a:r>
            <a:r>
              <a:rPr lang="fr-FR" altLang="en-US" dirty="0" err="1"/>
              <a:t>connection</a:t>
            </a:r>
            <a:r>
              <a:rPr lang="fr-FR" altLang="en-US" dirty="0"/>
              <a:t> </a:t>
            </a:r>
            <a:r>
              <a:rPr lang="fr-FR" altLang="en-US" dirty="0" err="1"/>
              <a:t>consists</a:t>
            </a:r>
            <a:r>
              <a:rPr lang="fr-FR" altLang="en-US" dirty="0"/>
              <a:t> of </a:t>
            </a:r>
          </a:p>
          <a:p>
            <a:pPr lvl="1"/>
            <a:r>
              <a:rPr lang="fr-FR" altLang="en-US" dirty="0"/>
              <a:t>Buffers and variables</a:t>
            </a:r>
          </a:p>
          <a:p>
            <a:pPr lvl="1"/>
            <a:r>
              <a:rPr lang="fr-FR" altLang="en-US" dirty="0"/>
              <a:t>a socket </a:t>
            </a:r>
            <a:r>
              <a:rPr lang="fr-FR" altLang="en-US" dirty="0" err="1"/>
              <a:t>connection</a:t>
            </a:r>
            <a:r>
              <a:rPr lang="fr-FR" altLang="en-US" dirty="0"/>
              <a:t> to a </a:t>
            </a:r>
            <a:r>
              <a:rPr lang="fr-FR" altLang="en-US" dirty="0" err="1"/>
              <a:t>process</a:t>
            </a:r>
            <a:r>
              <a:rPr lang="fr-FR" altLang="en-US" dirty="0"/>
              <a:t> in one host, and </a:t>
            </a:r>
            <a:r>
              <a:rPr lang="fr-FR" altLang="en-US" dirty="0" err="1"/>
              <a:t>another</a:t>
            </a:r>
            <a:r>
              <a:rPr lang="fr-FR" altLang="en-US" dirty="0"/>
              <a:t> set of buffers, variables, and a socket </a:t>
            </a:r>
            <a:r>
              <a:rPr lang="fr-FR" altLang="en-US" dirty="0" err="1"/>
              <a:t>connection</a:t>
            </a:r>
            <a:r>
              <a:rPr lang="fr-FR" altLang="en-US" dirty="0"/>
              <a:t> to a </a:t>
            </a:r>
            <a:r>
              <a:rPr lang="fr-FR" altLang="en-US" dirty="0" err="1"/>
              <a:t>process</a:t>
            </a:r>
            <a:r>
              <a:rPr lang="fr-FR" altLang="en-US" dirty="0"/>
              <a:t> in </a:t>
            </a:r>
            <a:r>
              <a:rPr lang="fr-FR" altLang="en-US" dirty="0" err="1"/>
              <a:t>another</a:t>
            </a:r>
            <a:r>
              <a:rPr lang="fr-FR" altLang="en-US" dirty="0"/>
              <a:t> </a:t>
            </a:r>
            <a:r>
              <a:rPr lang="fr-FR" altLang="en-US" dirty="0" smtClean="0"/>
              <a:t>host</a:t>
            </a:r>
            <a:endParaRPr lang="fr-FR" altLang="en-US" dirty="0"/>
          </a:p>
          <a:p>
            <a:r>
              <a:rPr lang="fr-FR" altLang="en-US" dirty="0"/>
              <a:t>Nothing </a:t>
            </a:r>
            <a:r>
              <a:rPr lang="fr-FR" altLang="en-US" dirty="0" err="1"/>
              <a:t>is</a:t>
            </a:r>
            <a:r>
              <a:rPr lang="fr-FR" altLang="en-US" dirty="0"/>
              <a:t> </a:t>
            </a:r>
            <a:r>
              <a:rPr lang="fr-FR" altLang="en-US" dirty="0" err="1"/>
              <a:t>stored</a:t>
            </a:r>
            <a:r>
              <a:rPr lang="fr-FR" altLang="en-US" dirty="0"/>
              <a:t> in the network </a:t>
            </a:r>
            <a:r>
              <a:rPr lang="fr-FR" altLang="en-US" dirty="0" err="1"/>
              <a:t>elements</a:t>
            </a:r>
            <a:r>
              <a:rPr lang="fr-FR" altLang="en-US" dirty="0"/>
              <a:t> (</a:t>
            </a:r>
            <a:r>
              <a:rPr lang="fr-FR" altLang="en-US" dirty="0" err="1"/>
              <a:t>routers</a:t>
            </a:r>
            <a:r>
              <a:rPr lang="fr-FR" altLang="en-US" dirty="0"/>
              <a:t>, switches, and </a:t>
            </a:r>
            <a:r>
              <a:rPr lang="fr-FR" altLang="en-US" dirty="0" err="1"/>
              <a:t>repeaters</a:t>
            </a:r>
            <a:r>
              <a:rPr lang="fr-FR" altLang="en-US" dirty="0"/>
              <a:t>) </a:t>
            </a:r>
            <a:r>
              <a:rPr lang="fr-FR" altLang="en-US" dirty="0" err="1"/>
              <a:t>between</a:t>
            </a:r>
            <a:r>
              <a:rPr lang="fr-FR" altLang="en-US" dirty="0"/>
              <a:t> the </a:t>
            </a:r>
            <a:r>
              <a:rPr lang="fr-FR" altLang="en-US" dirty="0" smtClean="0"/>
              <a:t>hosts </a:t>
            </a:r>
            <a:endParaRPr lang="fr-FR" altLang="en-US" dirty="0"/>
          </a:p>
          <a:p>
            <a:endParaRPr lang="en-US" dirty="0"/>
          </a:p>
        </p:txBody>
      </p:sp>
      <p:sp>
        <p:nvSpPr>
          <p:cNvPr id="2" name="Title 1"/>
          <p:cNvSpPr>
            <a:spLocks noGrp="1"/>
          </p:cNvSpPr>
          <p:nvPr>
            <p:ph type="title"/>
          </p:nvPr>
        </p:nvSpPr>
        <p:spPr/>
        <p:txBody>
          <a:bodyPr/>
          <a:lstStyle/>
          <a:p>
            <a:r>
              <a:rPr lang="fr-FR" altLang="en-US" dirty="0"/>
              <a:t>TCP </a:t>
            </a:r>
            <a:r>
              <a:rPr lang="fr-FR" altLang="en-US" dirty="0" err="1"/>
              <a:t>connection</a:t>
            </a:r>
            <a:r>
              <a:rPr lang="fr-FR" altLang="en-US" dirty="0"/>
              <a:t> </a:t>
            </a:r>
            <a:endParaRPr lang="en-US" dirty="0"/>
          </a:p>
        </p:txBody>
      </p:sp>
      <p:sp>
        <p:nvSpPr>
          <p:cNvPr id="5" name="Slide Number Placeholder 4"/>
          <p:cNvSpPr>
            <a:spLocks noGrp="1"/>
          </p:cNvSpPr>
          <p:nvPr>
            <p:ph type="sldNum" sz="quarter" idx="4"/>
          </p:nvPr>
        </p:nvSpPr>
        <p:spPr/>
        <p:txBody>
          <a:bodyPr/>
          <a:lstStyle/>
          <a:p>
            <a:r>
              <a:rPr lang="en-US" smtClean="0"/>
              <a:t>Transport Layer: 3-</a:t>
            </a:r>
            <a:fld id="{C4204591-24BD-A542-B9D5-F8D8A88D2FEE}" type="slidenum">
              <a:rPr lang="en-US" smtClean="0"/>
              <a:pPr/>
              <a:t>9</a:t>
            </a:fld>
            <a:endParaRPr lang="en-US" dirty="0"/>
          </a:p>
        </p:txBody>
      </p:sp>
    </p:spTree>
    <p:extLst>
      <p:ext uri="{BB962C8B-B14F-4D97-AF65-F5344CB8AC3E}">
        <p14:creationId xmlns:p14="http://schemas.microsoft.com/office/powerpoint/2010/main" val="3403087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22632</TotalTime>
  <Words>3568</Words>
  <Application>Microsoft Office PowerPoint</Application>
  <PresentationFormat>Widescreen</PresentationFormat>
  <Paragraphs>506</Paragraphs>
  <Slides>32</Slides>
  <Notes>22</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1</vt:i4>
      </vt:variant>
      <vt:variant>
        <vt:lpstr>Slide Titles</vt:lpstr>
      </vt:variant>
      <vt:variant>
        <vt:i4>32</vt:i4>
      </vt:variant>
    </vt:vector>
  </HeadingPairs>
  <TitlesOfParts>
    <vt:vector size="49" baseType="lpstr">
      <vt:lpstr>Microsoft JhengHei</vt:lpstr>
      <vt:lpstr>ＭＳ Ｐゴシック</vt:lpstr>
      <vt:lpstr>Arial</vt:lpstr>
      <vt:lpstr>Arial Narrow</vt:lpstr>
      <vt:lpstr>Calibri</vt:lpstr>
      <vt:lpstr>Calibri Light</vt:lpstr>
      <vt:lpstr>Courier</vt:lpstr>
      <vt:lpstr>Courier New</vt:lpstr>
      <vt:lpstr>Symbol</vt:lpstr>
      <vt:lpstr>Tahoma</vt:lpstr>
      <vt:lpstr>TeXGyreAdventor</vt:lpstr>
      <vt:lpstr>Times New Roman</vt:lpstr>
      <vt:lpstr>Wingdings</vt:lpstr>
      <vt:lpstr>Wingdings 2</vt:lpstr>
      <vt:lpstr>Office Theme</vt:lpstr>
      <vt:lpstr>1_Office Theme</vt:lpstr>
      <vt:lpstr>Clip</vt:lpstr>
      <vt:lpstr>Computer Networks </vt:lpstr>
      <vt:lpstr>Transport layer: overview</vt:lpstr>
      <vt:lpstr>Chapter 3: roadmap</vt:lpstr>
      <vt:lpstr>TCP: overview  RFCs: 793,1122, 2018, 5681, 7323</vt:lpstr>
      <vt:lpstr>TCP sequence numbers, ACKs</vt:lpstr>
      <vt:lpstr>MSS and MTU</vt:lpstr>
      <vt:lpstr>MSS and MTU</vt:lpstr>
      <vt:lpstr>TCP Send/Receive buffers</vt:lpstr>
      <vt:lpstr>TCP connection </vt:lpstr>
      <vt:lpstr>TCP segment structure</vt:lpstr>
      <vt:lpstr>TCP segment structure (Flags)</vt:lpstr>
      <vt:lpstr>Sequence Numbers </vt:lpstr>
      <vt:lpstr>TCP Sequence Numbers </vt:lpstr>
      <vt:lpstr>Full duplex</vt:lpstr>
      <vt:lpstr>Acknowledgment numbers (Example)</vt:lpstr>
      <vt:lpstr>Another example</vt:lpstr>
      <vt:lpstr>Out of order segments</vt:lpstr>
      <vt:lpstr>The seg/ack numbers base</vt:lpstr>
      <vt:lpstr>TCP sequence numbers, ACKs</vt:lpstr>
      <vt:lpstr>TCP round trip time, timeout</vt:lpstr>
      <vt:lpstr>TCP round trip time, timeout</vt:lpstr>
      <vt:lpstr>TCP round trip time, timeout</vt:lpstr>
      <vt:lpstr>TCP Sender (simplified)</vt:lpstr>
      <vt:lpstr>TCP sender (simplified)</vt:lpstr>
      <vt:lpstr>TCP Receiver: ACK generation [RFC 5681]</vt:lpstr>
      <vt:lpstr>TCP: retransmission scenarios</vt:lpstr>
      <vt:lpstr>TCP: retransmission scenarios</vt:lpstr>
      <vt:lpstr>Modified TCP – Doubling Timeout Interval</vt:lpstr>
      <vt:lpstr>Modified TCP – Fast Retransmit </vt:lpstr>
      <vt:lpstr>TCP fast retransmit</vt:lpstr>
      <vt:lpstr>TCP uses Go-Back-N or Selective Repeat?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Subhan Ullah</cp:lastModifiedBy>
  <cp:revision>595</cp:revision>
  <dcterms:created xsi:type="dcterms:W3CDTF">2020-01-18T07:24:59Z</dcterms:created>
  <dcterms:modified xsi:type="dcterms:W3CDTF">2022-10-20T05:21:48Z</dcterms:modified>
</cp:coreProperties>
</file>