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5" r:id="rId2"/>
  </p:sldMasterIdLst>
  <p:notesMasterIdLst>
    <p:notesMasterId r:id="rId33"/>
  </p:notesMasterIdLst>
  <p:sldIdLst>
    <p:sldId id="1217" r:id="rId3"/>
    <p:sldId id="956" r:id="rId4"/>
    <p:sldId id="964" r:id="rId5"/>
    <p:sldId id="1111" r:id="rId6"/>
    <p:sldId id="1112" r:id="rId7"/>
    <p:sldId id="1198" r:id="rId8"/>
    <p:sldId id="1124" r:id="rId9"/>
    <p:sldId id="1125" r:id="rId10"/>
    <p:sldId id="1113" r:id="rId11"/>
    <p:sldId id="1260" r:id="rId12"/>
    <p:sldId id="1261" r:id="rId13"/>
    <p:sldId id="1262" r:id="rId14"/>
    <p:sldId id="1263" r:id="rId15"/>
    <p:sldId id="1264" r:id="rId16"/>
    <p:sldId id="1265" r:id="rId17"/>
    <p:sldId id="1266" r:id="rId18"/>
    <p:sldId id="1267" r:id="rId19"/>
    <p:sldId id="1268" r:id="rId20"/>
    <p:sldId id="1269" r:id="rId21"/>
    <p:sldId id="1199" r:id="rId22"/>
    <p:sldId id="1114" r:id="rId23"/>
    <p:sldId id="1115" r:id="rId24"/>
    <p:sldId id="1116" r:id="rId25"/>
    <p:sldId id="1200" r:id="rId26"/>
    <p:sldId id="1201" r:id="rId27"/>
    <p:sldId id="1117" r:id="rId28"/>
    <p:sldId id="1202" r:id="rId29"/>
    <p:sldId id="1119" r:id="rId30"/>
    <p:sldId id="1276" r:id="rId31"/>
    <p:sldId id="133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A3"/>
    <a:srgbClr val="3C6CDF"/>
    <a:srgbClr val="ED356A"/>
    <a:srgbClr val="E40000"/>
    <a:srgbClr val="FFB3D3"/>
    <a:srgbClr val="FA376E"/>
    <a:srgbClr val="9CDFF9"/>
    <a:srgbClr val="0000A8"/>
    <a:srgbClr val="B8C2C9"/>
    <a:srgbClr val="D6DC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17" autoAdjust="0"/>
    <p:restoredTop sz="81841" autoAdjust="0"/>
  </p:normalViewPr>
  <p:slideViewPr>
    <p:cSldViewPr snapToGrid="0" snapToObjects="1">
      <p:cViewPr varScale="1">
        <p:scale>
          <a:sx n="71" d="100"/>
          <a:sy n="71" d="100"/>
        </p:scale>
        <p:origin x="389" y="48"/>
      </p:cViewPr>
      <p:guideLst/>
    </p:cSldViewPr>
  </p:slideViewPr>
  <p:outlineViewPr>
    <p:cViewPr>
      <p:scale>
        <a:sx n="33" d="100"/>
        <a:sy n="33" d="100"/>
      </p:scale>
      <p:origin x="0" y="-2557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35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626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2376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Here’s how TCP implement flow control.  The basic idea is simple – the receiver informs the sender how much free buffer space there is, and the sender is limited to send no more than this amount of data.  That the value o RWND in the diagram to the right.</a:t>
            </a:r>
          </a:p>
          <a:p>
            <a:endParaRPr lang="en-US" dirty="0"/>
          </a:p>
          <a:p>
            <a:r>
              <a:rPr lang="en-US" dirty="0"/>
              <a:t>This information is carried from the receiver to the sender in the “receiver advertised window” (do a PIP of header) in the TCP header, and the value will change as the amount of free buffer space fluctuates over time.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7341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 other TCP topic we’ll want to consider here is that of “connection  management”</a:t>
            </a:r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 TCP sender and </a:t>
            </a:r>
            <a:r>
              <a:rPr lang="en-US" dirty="0" err="1"/>
              <a:t>reciver</a:t>
            </a:r>
            <a:r>
              <a:rPr lang="en-US" dirty="0"/>
              <a:t> have a number of pieces of shared state that they must establish before actually communication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FIRST </a:t>
            </a:r>
            <a:r>
              <a:rPr lang="en-US" dirty="0" err="1"/>
              <a:t>theym</a:t>
            </a:r>
            <a:r>
              <a:rPr lang="en-US" dirty="0"/>
              <a:t> </a:t>
            </a:r>
            <a:r>
              <a:rPr lang="en-US" dirty="0" err="1"/>
              <a:t>ust</a:t>
            </a:r>
            <a:r>
              <a:rPr lang="en-US" dirty="0"/>
              <a:t> both agree that they WANT to communicate with each other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Secondly there are connection parameters – the initial sequence number and the initial receiver-advertised </a:t>
            </a:r>
            <a:r>
              <a:rPr lang="en-US" dirty="0" err="1"/>
              <a:t>bufferspace</a:t>
            </a:r>
            <a:r>
              <a:rPr lang="en-US" dirty="0"/>
              <a:t> that they’ll want to agree 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This is done via a so-called handshake protocol – the client reaching our to the server, and the server answering back.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And before diving into the TCP handshake protocol, let’s first consider the problem of handshaking, of establishing shared state.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65701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Here’s an example of a two way handshake.  Alice reaches out to Bob and say’s “let’s talk” and Bob says OK, and they start their conversation</a:t>
            </a:r>
          </a:p>
          <a:p>
            <a:endParaRPr lang="en-US" dirty="0"/>
          </a:p>
          <a:p>
            <a:r>
              <a:rPr lang="en-US" dirty="0"/>
              <a:t>For a network protocol, the equivalent protocol would be a client sending a “request connection” message saying ”let’s talk, the initial sequence number is x”</a:t>
            </a:r>
          </a:p>
          <a:p>
            <a:r>
              <a:rPr lang="en-US" dirty="0"/>
              <a:t>And the server would respond with a message ”I accept your connect x”</a:t>
            </a:r>
          </a:p>
          <a:p>
            <a:endParaRPr lang="en-US" dirty="0"/>
          </a:p>
          <a:p>
            <a:r>
              <a:rPr lang="en-US" dirty="0"/>
              <a:t>And the question we want to ask ourselves is &lt;talk through&gt;</a:t>
            </a:r>
          </a:p>
          <a:p>
            <a:endParaRPr lang="en-US" dirty="0"/>
          </a:p>
          <a:p>
            <a:r>
              <a:rPr lang="en-US" dirty="0"/>
              <a:t>Will this work?  Let’s look at a few scenarios…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42492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76018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89066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1706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TCP’s three way handshake, that operates as follows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Let’s say the client and server both create a TCP socket as we learned about in Chapter 2 and enter the LISTEN state</a:t>
            </a:r>
          </a:p>
          <a:p>
            <a:endParaRPr lang="en-US" dirty="0"/>
          </a:p>
          <a:p>
            <a:r>
              <a:rPr lang="en-US" dirty="0"/>
              <a:t>The client then connects to the server sending a SYN message with a sequence number x (SYN Message is an TCP Segment with SYN but set in the header – you might want to go back and review the TCP segment format!)</a:t>
            </a:r>
          </a:p>
          <a:p>
            <a:endParaRPr lang="en-US" dirty="0"/>
          </a:p>
          <a:p>
            <a:r>
              <a:rPr lang="en-US" dirty="0"/>
              <a:t>The server is waiting for a connection, and receives the SYN message enters the SYN received state (NOT the established state and sends a SYN ACK message back.</a:t>
            </a:r>
          </a:p>
          <a:p>
            <a:endParaRPr lang="en-US" dirty="0"/>
          </a:p>
          <a:p>
            <a:r>
              <a:rPr lang="en-US" dirty="0"/>
              <a:t>Finally the client sends an ACK message to the server, and when the server receiver this enters the </a:t>
            </a:r>
            <a:r>
              <a:rPr lang="en-US" dirty="0" err="1"/>
              <a:t>ESTABLished</a:t>
            </a:r>
            <a:r>
              <a:rPr lang="en-US" dirty="0"/>
              <a:t> state.  This is when the application process would see the return from the wait on the  socket accept() call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15648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usual, there’s a human protocol analogy to the three way handshake, and I still remember thinking about this clinging for my life while climbing up a rockface</a:t>
            </a:r>
          </a:p>
          <a:p>
            <a:endParaRPr lang="en-US" dirty="0"/>
          </a:p>
          <a:p>
            <a:r>
              <a:rPr lang="en-US" dirty="0"/>
              <a:t>When you want start climbing you first say ON BELOW (meaning ARE YOU READY WITH MY SAFETY ROPE)</a:t>
            </a:r>
          </a:p>
          <a:p>
            <a:r>
              <a:rPr lang="en-US" dirty="0"/>
              <a:t>THE BELYER (server) responds BELAY ON (that lets you know the belayer is ready for you)</a:t>
            </a:r>
          </a:p>
          <a:p>
            <a:r>
              <a:rPr lang="en-US" dirty="0"/>
              <a:t>And then you say CLIMING</a:t>
            </a:r>
          </a:p>
          <a:p>
            <a:endParaRPr lang="en-US" dirty="0"/>
          </a:p>
          <a:p>
            <a:r>
              <a:rPr lang="en-US" dirty="0"/>
              <a:t>It’s amazing what can pass through your head when your clinging for your life o 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759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321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good things must come to an end, and that’s true for a TCP connection as well.</a:t>
            </a:r>
          </a:p>
          <a:p>
            <a:endParaRPr lang="en-US" dirty="0"/>
          </a:p>
          <a:p>
            <a:r>
              <a:rPr lang="en-US" dirty="0"/>
              <a:t>And of course there’s a protocol for one side to gracefully close of a TCP connection using a FIN message, to which the other side sends a FINACK message and waits around a bit to respond to any retransmitted FIN messages before timing out.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18581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8879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F</a:t>
            </a:r>
            <a:r>
              <a:rPr lang="en-US" baseline="0" dirty="0" smtClean="0"/>
              <a:t> and </a:t>
            </a:r>
            <a:r>
              <a:rPr lang="en-US" baseline="0" smtClean="0"/>
              <a:t>G ended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8505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778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(Presuming an intro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Before diving into the details of TCP flow control, let’s first get the general context and motivate the need for flow control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This diagram show a typical transport-layer implementation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segment is brought up the protocol stack to the transport layer, and the segment’s payload is removed from the segment and written INTO  socket buffers</a:t>
            </a:r>
            <a:r>
              <a:rPr lang="en-US" dirty="0" smtClean="0"/>
              <a:t>.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does data get taken OUT of socket buffers?  By applications performing socket reads, as we learned in Chapter 2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And so the question is “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 happens if network layer delivers data faster than an application-layer process removes data from socket buffers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?”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Let’s watch a video of what happens when things arrive  way too fast to fast to be processed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&lt;video&gt;.   (I love that video).   Another human analogy showing the need for flow control is the saying – to use some English slang -  “no one can drink from a firehose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Flow control is a mechanism to the calamity of a receiver being over-run by a sender that is sending too fast – it allows the RECEIVER to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explicitly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control the SENDER 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+mn-cs"/>
              </a:rPr>
              <a:t>so sender won’</a:t>
            </a:r>
            <a:r>
              <a:rPr kumimoji="0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+mn-cs"/>
              </a:rPr>
              <a:t>t overflow receiver’s buffer by transmitting too much, too fast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0377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(Presuming an intro)</a:t>
            </a:r>
          </a:p>
          <a:p>
            <a:endParaRPr lang="en-US" dirty="0"/>
          </a:p>
          <a:p>
            <a:r>
              <a:rPr lang="en-US" dirty="0"/>
              <a:t>Before diving into the details of TCP flow control, let’s first get the general context and motivate the need for flow control.</a:t>
            </a:r>
          </a:p>
          <a:p>
            <a:endParaRPr lang="en-US" dirty="0"/>
          </a:p>
          <a:p>
            <a:r>
              <a:rPr lang="en-US" dirty="0"/>
              <a:t>This diagram show a typical transport-layer implementation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 segment is brought up the protocol stack to the transport layer, and the segment’s payload is removed from the segment and written INTO  socket buffers.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does data get taken OUT of socket buffers?  By applications performing socket reads, as we learned in Chapter 2.</a:t>
            </a:r>
          </a:p>
          <a:p>
            <a:endParaRPr lang="en-US" dirty="0"/>
          </a:p>
          <a:p>
            <a:r>
              <a:rPr lang="en-US" dirty="0"/>
              <a:t>And so the question is “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 happens if network layer delivers data faster than an application-layer process removes data from socket buffers?”</a:t>
            </a:r>
          </a:p>
          <a:p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Let’s watch a video of what happens when things arrive  way too fast to fast to be processed.</a:t>
            </a:r>
          </a:p>
          <a:p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&lt;video&gt;.   (I love that video).   Another human analogy showing the need for flow control is the saying – to use some English slang -  “no one can drink from a firehose”</a:t>
            </a:r>
          </a:p>
          <a:p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Flow control is a mechanism to the calamity of a receiver being over-run by a sender that is sending too fast – it allows the RECEIVER to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explictly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control the SENDER 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+mn-cs"/>
              </a:rPr>
              <a:t>so sender won’</a:t>
            </a:r>
            <a:r>
              <a:rPr kumimoji="0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+mn-cs"/>
              </a:rPr>
              <a:t>t overflow receiver’s buffer by transmitting too much, too fast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8057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(Presuming an intro)</a:t>
            </a:r>
          </a:p>
          <a:p>
            <a:endParaRPr lang="en-US" dirty="0"/>
          </a:p>
          <a:p>
            <a:r>
              <a:rPr lang="en-US" dirty="0"/>
              <a:t>Before diving into the details of TCP flow control, let’s first get the general context and motivate the need for flow control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This diagram show a typical transport-layer </a:t>
            </a:r>
            <a:r>
              <a:rPr lang="en-US" dirty="0" smtClean="0"/>
              <a:t>implementation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 segment is brought up the protocol stack to the transport layer, and the segment’s payload is removed from the segment and written INTO  socket buffers</a:t>
            </a:r>
            <a:r>
              <a:rPr lang="en-US" dirty="0" smtClean="0"/>
              <a:t>.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does data get taken OUT of socket buffers?  By applications performing socket reads, as we learned in Chapter 2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And so the question is “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 happens if network layer delivers data faster than an application-layer process removes data from socket buffers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?”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Let’s watch a video of what happens when things arrive  way too fast to fast to be processed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&lt;video&gt;.   (I love that video).   Another human analogy showing the need for flow control is the saying – to use some English slang -  “no one can drink from a firehose”</a:t>
            </a:r>
          </a:p>
          <a:p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Flow control is a mechanism to the calamity of a receiver being over-run by a sender that is sending too fast – it allows the RECEIVER to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explictly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control the SENDER 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+mn-cs"/>
              </a:rPr>
              <a:t>so sender won’</a:t>
            </a:r>
            <a:r>
              <a:rPr kumimoji="0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+mn-cs"/>
              </a:rPr>
              <a:t>t overflow receiver’s buffer by transmitting too much, too fast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8328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(Presuming an intro)</a:t>
            </a:r>
          </a:p>
          <a:p>
            <a:r>
              <a:rPr lang="en-US" dirty="0" smtClean="0"/>
              <a:t>Before </a:t>
            </a:r>
            <a:r>
              <a:rPr lang="en-US" dirty="0"/>
              <a:t>diving into the details of TCP flow control, let’s first get the general context and motivate the need for flow control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This diagram show a typical transport-layer implementation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segment is brought up the protocol stack to the transport layer, and the segment’s payload is removed from the segment and written INTO  socket buffers</a:t>
            </a:r>
            <a:r>
              <a:rPr lang="en-US" dirty="0" smtClean="0"/>
              <a:t>.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does data get taken OUT of socket buffers?  By applications performing socket reads, as we learned in Chapter 2.</a:t>
            </a:r>
          </a:p>
          <a:p>
            <a:r>
              <a:rPr lang="en-US" dirty="0" smtClean="0"/>
              <a:t>And </a:t>
            </a:r>
            <a:r>
              <a:rPr lang="en-US" dirty="0"/>
              <a:t>so the question is “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 happens if network layer delivers data faster than an application-layer process removes data from socket buffers?”</a:t>
            </a:r>
          </a:p>
          <a:p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Let’s watch a video of what happens when things arrive  way too fast to fast to be processed.</a:t>
            </a:r>
          </a:p>
          <a:p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video&gt;.   (I love that video).   Another human analogy showing the need for flow control is the saying – to use some English slang -  “no one can drink from a firehose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Flow control is a mechanism to the calamity of a receiver being over-run by a sender that is sending too fast – it allows the RECEIVER to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explicitly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control the SENDER 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+mn-cs"/>
              </a:rPr>
              <a:t>so sender won’</a:t>
            </a:r>
            <a:r>
              <a:rPr kumimoji="0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+mn-cs"/>
              </a:rPr>
              <a:t>t overflow receiver’s buffer by transmitting too much, too fast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105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Here’s how TCP implement flow control.  The basic idea is simple – the receiver informs the sender how much free buffer space there is, and the sender is limited to send no more than this amount of data.  That the value o RWND in the diagram to the right.</a:t>
            </a:r>
          </a:p>
          <a:p>
            <a:endParaRPr lang="en-US" dirty="0"/>
          </a:p>
          <a:p>
            <a:r>
              <a:rPr lang="en-US" dirty="0"/>
              <a:t>This information is carried from the receiver to the sender in the “receiver advertised window” (do a PIP of header) in the TCP header, and the value will change as the amount of free buffer space fluctuates over time.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35640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Also</a:t>
            </a:r>
            <a:r>
              <a:rPr lang="en-US" baseline="0" dirty="0" smtClean="0"/>
              <a:t> covered from TCP until here…..: for section G: 24/11/2021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67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873D4E-4EDA-1349-AB14-5DC995BF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7500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0704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873D4E-4EDA-1349-AB14-5DC995BF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4664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2752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088B5F-A0EC-4CFA-B907-6F8F6AAE8D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6A8080-423F-4EF2-8325-F756662D597C}" type="slidenum">
              <a:rPr kumimoji="0" lang="de-AT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AT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576BCC8-FB37-4175-9C04-115FBAEFD1C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5941" y="1701588"/>
            <a:ext cx="11120123" cy="71936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pPr lvl="0"/>
            <a:r>
              <a:rPr lang="en-US" dirty="0"/>
              <a:t>Thank You all </a:t>
            </a:r>
            <a:endParaRPr lang="en-GB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6B5668E4-B5F9-4526-BB51-9AC3A835955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5941" y="3250433"/>
            <a:ext cx="11120123" cy="719369"/>
          </a:xfrm>
        </p:spPr>
        <p:txBody>
          <a:bodyPr>
            <a:noAutofit/>
          </a:bodyPr>
          <a:lstStyle>
            <a:lvl1pPr marL="273050" indent="-273050" algn="ctr" defTabSz="385753" rtl="0" eaLnBrk="1" latinLnBrk="0" hangingPunct="1">
              <a:lnSpc>
                <a:spcPct val="90000"/>
              </a:lnSpc>
              <a:spcBef>
                <a:spcPts val="422"/>
              </a:spcBef>
              <a:buFont typeface="Wingdings 2" pitchFamily="18" charset="2"/>
              <a:buNone/>
              <a:defRPr lang="en-US" sz="2400" b="0" kern="1200" dirty="0" smtClean="0">
                <a:solidFill>
                  <a:srgbClr val="000000"/>
                </a:solidFill>
                <a:latin typeface="TeXGyreAdventor" charset="0"/>
                <a:ea typeface="Microsoft JhengHei" panose="020B0604030504040204" pitchFamily="34" charset="-120"/>
                <a:cs typeface="+mn-cs"/>
              </a:defRPr>
            </a:lvl1pPr>
            <a:lvl2pPr marL="153591" indent="-153591" algn="ctr" defTabSz="385753" rtl="0" eaLnBrk="1" latinLnBrk="0" hangingPunct="1">
              <a:lnSpc>
                <a:spcPct val="90000"/>
              </a:lnSpc>
              <a:spcBef>
                <a:spcPts val="422"/>
              </a:spcBef>
              <a:buFont typeface="Wingdings 2" pitchFamily="18" charset="2"/>
              <a:buNone/>
              <a:defRPr lang="en-US" sz="2400" b="0" kern="1200" dirty="0">
                <a:solidFill>
                  <a:schemeClr val="tx1"/>
                </a:solidFill>
                <a:latin typeface="TeXGyreAdventor" charset="0"/>
                <a:ea typeface="Microsoft JhengHei" panose="020B0604030504040204" pitchFamily="34" charset="-120"/>
                <a:cs typeface="+mn-cs"/>
              </a:defRPr>
            </a:lvl2pPr>
          </a:lstStyle>
          <a:p>
            <a:pPr marL="273050" indent="-273050" eaLnBrk="1" hangingPunct="1"/>
            <a:r>
              <a:rPr lang="en-US" dirty="0"/>
              <a:t>Text Book</a:t>
            </a:r>
          </a:p>
          <a:p>
            <a:pPr marL="337542" lvl="1" indent="-153591" eaLnBrk="1" hangingPunct="1"/>
            <a:r>
              <a:rPr lang="en-US" sz="1125" dirty="0">
                <a:solidFill>
                  <a:srgbClr val="0070C0"/>
                </a:solidFill>
              </a:rPr>
              <a:t>Starting Out With CPP (7</a:t>
            </a:r>
            <a:r>
              <a:rPr lang="en-US" sz="1125" baseline="30000" dirty="0">
                <a:solidFill>
                  <a:srgbClr val="0070C0"/>
                </a:solidFill>
              </a:rPr>
              <a:t>th </a:t>
            </a:r>
            <a:r>
              <a:rPr lang="en-US" sz="1125" dirty="0">
                <a:solidFill>
                  <a:srgbClr val="0070C0"/>
                </a:solidFill>
              </a:rPr>
              <a:t> or 8</a:t>
            </a:r>
            <a:r>
              <a:rPr lang="en-US" sz="1125" baseline="30000" dirty="0">
                <a:solidFill>
                  <a:srgbClr val="0070C0"/>
                </a:solidFill>
              </a:rPr>
              <a:t>th</a:t>
            </a:r>
            <a:r>
              <a:rPr lang="en-US" sz="1125" dirty="0">
                <a:solidFill>
                  <a:srgbClr val="0070C0"/>
                </a:solidFill>
              </a:rPr>
              <a:t> Edition) By Tony Gaddis (Locally Available)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7676217-97FD-491C-872B-A38CCCAD9A9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397129" y="4386269"/>
            <a:ext cx="2343151" cy="2219325"/>
          </a:xfrm>
        </p:spPr>
        <p:txBody>
          <a:bodyPr/>
          <a:lstStyle/>
          <a:p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5B71756-46AA-4A8F-BA5C-6D05D9B8620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9605" y="4386269"/>
            <a:ext cx="2343151" cy="2219325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675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00A3"/>
          </a:solidFill>
          <a:latin typeface="+mn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5917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mailto:subhan.ullah@nu.edu.pk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30175" indent="0" algn="ctr">
              <a:lnSpc>
                <a:spcPct val="110000"/>
              </a:lnSpc>
              <a:spcBef>
                <a:spcPct val="0"/>
              </a:spcBef>
              <a:buNone/>
            </a:pPr>
            <a:r>
              <a:rPr lang="en-US" sz="3500" b="1" dirty="0" smtClean="0">
                <a:solidFill>
                  <a:srgbClr val="0000A3"/>
                </a:solidFill>
                <a:latin typeface="+mj-lt"/>
                <a:ea typeface="+mj-ea"/>
                <a:cs typeface="Calibri" panose="020F0502020204030204" pitchFamily="34" charset="0"/>
              </a:rPr>
              <a:t>Lectures (Chapter3) </a:t>
            </a:r>
            <a:endParaRPr lang="en-US" sz="3500" b="1" dirty="0">
              <a:solidFill>
                <a:srgbClr val="0000A3"/>
              </a:solidFill>
              <a:latin typeface="+mj-lt"/>
              <a:ea typeface="+mj-ea"/>
              <a:cs typeface="Calibri" panose="020F0502020204030204" pitchFamily="34" charset="0"/>
            </a:endParaRPr>
          </a:p>
          <a:p>
            <a:pPr marL="130175" indent="0" algn="ctr">
              <a:lnSpc>
                <a:spcPct val="85000"/>
              </a:lnSpc>
              <a:buNone/>
            </a:pPr>
            <a:r>
              <a:rPr lang="en-US" altLang="en-US" sz="4300" dirty="0" smtClean="0">
                <a:solidFill>
                  <a:srgbClr val="000099"/>
                </a:solidFill>
              </a:rPr>
              <a:t>Transport Layer</a:t>
            </a:r>
            <a:endParaRPr lang="en-US" altLang="en-US" sz="4300" dirty="0">
              <a:solidFill>
                <a:srgbClr val="000099"/>
              </a:solidFill>
            </a:endParaRPr>
          </a:p>
          <a:p>
            <a:pPr marL="130175" indent="0" algn="ctr">
              <a:buNone/>
            </a:pPr>
            <a:r>
              <a:rPr lang="en-US" sz="35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</a:t>
            </a:r>
            <a:endParaRPr lang="en-US" sz="3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0175" indent="0" algn="ctr">
              <a:lnSpc>
                <a:spcPct val="110000"/>
              </a:lnSpc>
              <a:spcBef>
                <a:spcPct val="0"/>
              </a:spcBef>
              <a:buNone/>
            </a:pPr>
            <a:r>
              <a:rPr lang="en-US" sz="3500" b="1" dirty="0" smtClean="0">
                <a:solidFill>
                  <a:srgbClr val="0000A3"/>
                </a:solidFill>
                <a:latin typeface="+mj-lt"/>
                <a:ea typeface="+mj-ea"/>
                <a:cs typeface="Calibri" panose="020F0502020204030204" pitchFamily="34" charset="0"/>
              </a:rPr>
              <a:t>Subhan </a:t>
            </a:r>
            <a:r>
              <a:rPr lang="en-US" sz="3500" b="1" dirty="0">
                <a:solidFill>
                  <a:srgbClr val="0000A3"/>
                </a:solidFill>
                <a:latin typeface="+mj-lt"/>
                <a:ea typeface="+mj-ea"/>
                <a:cs typeface="Calibri" panose="020F0502020204030204" pitchFamily="34" charset="0"/>
              </a:rPr>
              <a:t>Ullah, PhD</a:t>
            </a:r>
          </a:p>
          <a:p>
            <a:pPr marL="130175" indent="0" algn="ctr">
              <a:buNone/>
            </a:pPr>
            <a:r>
              <a:rPr lang="en-US" sz="33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subhan.ullah@nu.edu.pk</a:t>
            </a:r>
            <a:endParaRPr lang="en-US" sz="3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0175" indent="0" algn="ctr">
              <a:buNone/>
            </a:pPr>
            <a:endParaRPr lang="en-US" sz="4600" b="1" dirty="0">
              <a:solidFill>
                <a:srgbClr val="0000A3"/>
              </a:solidFill>
              <a:latin typeface="+mj-lt"/>
              <a:ea typeface="+mj-ea"/>
              <a:cs typeface="Calibri" panose="020F0502020204030204" pitchFamily="34" charset="0"/>
            </a:endParaRPr>
          </a:p>
          <a:p>
            <a:pPr marL="130175" indent="0" algn="ctr">
              <a:lnSpc>
                <a:spcPct val="110000"/>
              </a:lnSpc>
              <a:spcBef>
                <a:spcPct val="0"/>
              </a:spcBef>
              <a:buNone/>
            </a:pPr>
            <a:r>
              <a:rPr lang="en-US" sz="3900" b="1" dirty="0">
                <a:solidFill>
                  <a:srgbClr val="0000A3"/>
                </a:solidFill>
                <a:latin typeface="+mj-lt"/>
                <a:ea typeface="+mj-ea"/>
                <a:cs typeface="Calibri" panose="020F0502020204030204" pitchFamily="34" charset="0"/>
              </a:rPr>
              <a:t>BS(Computer Science</a:t>
            </a:r>
            <a:r>
              <a:rPr lang="en-US" sz="3900" b="1">
                <a:solidFill>
                  <a:srgbClr val="0000A3"/>
                </a:solidFill>
                <a:latin typeface="+mj-lt"/>
                <a:ea typeface="+mj-ea"/>
                <a:cs typeface="Calibri" panose="020F0502020204030204" pitchFamily="34" charset="0"/>
              </a:rPr>
              <a:t>) </a:t>
            </a:r>
            <a:r>
              <a:rPr lang="en-US" sz="3900" b="1" smtClean="0">
                <a:solidFill>
                  <a:srgbClr val="0000A3"/>
                </a:solidFill>
                <a:latin typeface="+mj-lt"/>
                <a:ea typeface="+mj-ea"/>
                <a:cs typeface="Calibri" panose="020F0502020204030204" pitchFamily="34" charset="0"/>
              </a:rPr>
              <a:t>Fall-2022</a:t>
            </a:r>
            <a:endParaRPr lang="en-GB" sz="3900" b="1" dirty="0">
              <a:solidFill>
                <a:srgbClr val="0000A3"/>
              </a:solidFill>
              <a:latin typeface="+mj-lt"/>
              <a:ea typeface="+mj-ea"/>
              <a:cs typeface="Calibri" panose="020F0502020204030204" pitchFamily="34" charset="0"/>
            </a:endParaRPr>
          </a:p>
          <a:p>
            <a:pPr marL="130175" indent="0" algn="ctr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u="sng" dirty="0" smtClean="0"/>
              <a:t>Computer Networks </a:t>
            </a:r>
            <a:endParaRPr lang="en-US" sz="5400" u="sng" dirty="0"/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DB104364-806D-4D0B-BACF-04FC83E27E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240" y="451821"/>
            <a:ext cx="2194560" cy="5486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7A1AC7E-78F7-4460-B8BA-207FE0CD5C1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51505"/>
            <a:ext cx="2194561" cy="548640"/>
          </a:xfrm>
          <a:prstGeom prst="rect">
            <a:avLst/>
          </a:prstGeom>
        </p:spPr>
      </p:pic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07E4337-A925-084B-B48F-23146A4A7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</a:t>
            </a:r>
            <a:r>
              <a:rPr lang="en-US" dirty="0" smtClean="0"/>
              <a:t>3-1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52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en-US" dirty="0"/>
              <a:t>TCP </a:t>
            </a:r>
            <a:r>
              <a:rPr lang="fr-FR" altLang="en-US" dirty="0" err="1"/>
              <a:t>Send</a:t>
            </a:r>
            <a:r>
              <a:rPr lang="fr-FR" altLang="en-US" dirty="0"/>
              <a:t>/</a:t>
            </a:r>
            <a:r>
              <a:rPr lang="fr-FR" altLang="en-US" dirty="0" err="1"/>
              <a:t>Receive</a:t>
            </a:r>
            <a:r>
              <a:rPr lang="fr-FR" altLang="en-US" dirty="0"/>
              <a:t> </a:t>
            </a:r>
            <a:r>
              <a:rPr lang="fr-FR" altLang="en-US" dirty="0" smtClean="0"/>
              <a:t>buffers (</a:t>
            </a:r>
            <a:r>
              <a:rPr lang="fr-FR" altLang="en-US" dirty="0" err="1" smtClean="0"/>
              <a:t>revisit</a:t>
            </a:r>
            <a:r>
              <a:rPr lang="fr-FR" altLang="en-US" dirty="0" smtClean="0"/>
              <a:t>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444728" cy="4351338"/>
          </a:xfrm>
        </p:spPr>
        <p:txBody>
          <a:bodyPr>
            <a:noAutofit/>
          </a:bodyPr>
          <a:lstStyle/>
          <a:p>
            <a:r>
              <a:rPr lang="en-US" sz="2400" dirty="0" smtClean="0"/>
              <a:t> </a:t>
            </a:r>
            <a:r>
              <a:rPr lang="en-US" altLang="en-US" sz="2400" dirty="0"/>
              <a:t>If the application is relatively slow at reading the data, the sender can very easily overflow the connection’s receive buffer by sending too much data too quickly.</a:t>
            </a:r>
          </a:p>
          <a:p>
            <a:r>
              <a:rPr lang="fr-FR" altLang="en-US" sz="2400" dirty="0"/>
              <a:t>The </a:t>
            </a:r>
            <a:r>
              <a:rPr lang="fr-FR" altLang="en-US" sz="2400" dirty="0" err="1"/>
              <a:t>received</a:t>
            </a:r>
            <a:r>
              <a:rPr lang="fr-FR" altLang="en-US" sz="2400" dirty="0"/>
              <a:t> bytes over a TCP </a:t>
            </a:r>
            <a:r>
              <a:rPr lang="fr-FR" altLang="en-US" sz="2400" dirty="0" err="1"/>
              <a:t>connection</a:t>
            </a:r>
            <a:r>
              <a:rPr lang="fr-FR" altLang="en-US" sz="2400" dirty="0"/>
              <a:t> are </a:t>
            </a:r>
            <a:r>
              <a:rPr lang="fr-FR" altLang="en-US" sz="2400" dirty="0" err="1"/>
              <a:t>placed</a:t>
            </a:r>
            <a:r>
              <a:rPr lang="fr-FR" altLang="en-US" sz="2400" dirty="0"/>
              <a:t> in the </a:t>
            </a:r>
            <a:r>
              <a:rPr lang="fr-FR" altLang="en-US" sz="2400" dirty="0" err="1"/>
              <a:t>receive</a:t>
            </a:r>
            <a:r>
              <a:rPr lang="fr-FR" altLang="en-US" sz="2400" dirty="0"/>
              <a:t> buffer. </a:t>
            </a:r>
          </a:p>
          <a:p>
            <a:r>
              <a:rPr lang="fr-FR" altLang="en-US" sz="2400" dirty="0"/>
              <a:t>App </a:t>
            </a:r>
            <a:r>
              <a:rPr lang="fr-FR" altLang="en-US" sz="2400" dirty="0" err="1"/>
              <a:t>process</a:t>
            </a:r>
            <a:r>
              <a:rPr lang="fr-FR" altLang="en-US" sz="2400" dirty="0"/>
              <a:t> </a:t>
            </a:r>
            <a:r>
              <a:rPr lang="fr-FR" altLang="en-US" sz="2400" dirty="0" err="1"/>
              <a:t>will</a:t>
            </a:r>
            <a:r>
              <a:rPr lang="fr-FR" altLang="en-US" sz="2400" dirty="0"/>
              <a:t> </a:t>
            </a:r>
            <a:r>
              <a:rPr lang="fr-FR" altLang="en-US" sz="2400" dirty="0" err="1"/>
              <a:t>read</a:t>
            </a:r>
            <a:r>
              <a:rPr lang="fr-FR" altLang="en-US" sz="2400" dirty="0"/>
              <a:t> data </a:t>
            </a:r>
            <a:r>
              <a:rPr lang="fr-FR" altLang="en-US" sz="2400" dirty="0" err="1"/>
              <a:t>from</a:t>
            </a:r>
            <a:r>
              <a:rPr lang="fr-FR" altLang="en-US" sz="2400" dirty="0"/>
              <a:t> </a:t>
            </a:r>
            <a:r>
              <a:rPr lang="fr-FR" altLang="en-US" sz="2400" dirty="0" err="1"/>
              <a:t>this</a:t>
            </a:r>
            <a:r>
              <a:rPr lang="fr-FR" altLang="en-US" sz="2400" dirty="0"/>
              <a:t> buffer,</a:t>
            </a:r>
          </a:p>
          <a:p>
            <a:pPr lvl="1"/>
            <a:r>
              <a:rPr lang="fr-FR" altLang="en-US" dirty="0"/>
              <a:t>not </a:t>
            </a:r>
            <a:r>
              <a:rPr lang="fr-FR" altLang="en-US" dirty="0" err="1"/>
              <a:t>necessarily</a:t>
            </a:r>
            <a:r>
              <a:rPr lang="fr-FR" altLang="en-US" dirty="0"/>
              <a:t> at the instant the data arrives.</a:t>
            </a:r>
          </a:p>
          <a:p>
            <a:pPr lvl="1"/>
            <a:r>
              <a:rPr lang="fr-FR" altLang="en-US" dirty="0"/>
              <a:t>It </a:t>
            </a:r>
            <a:r>
              <a:rPr lang="fr-FR" altLang="en-US" dirty="0" err="1"/>
              <a:t>may</a:t>
            </a:r>
            <a:r>
              <a:rPr lang="fr-FR" altLang="en-US" dirty="0"/>
              <a:t> </a:t>
            </a:r>
            <a:r>
              <a:rPr lang="fr-FR" altLang="en-US" dirty="0" err="1"/>
              <a:t>be</a:t>
            </a:r>
            <a:r>
              <a:rPr lang="fr-FR" altLang="en-US" dirty="0"/>
              <a:t> </a:t>
            </a:r>
            <a:r>
              <a:rPr lang="fr-FR" altLang="en-US" dirty="0" err="1"/>
              <a:t>busy</a:t>
            </a:r>
            <a:r>
              <a:rPr lang="fr-FR" altLang="en-US" dirty="0"/>
              <a:t> </a:t>
            </a:r>
            <a:r>
              <a:rPr lang="fr-FR" altLang="en-US" dirty="0" err="1"/>
              <a:t>with</a:t>
            </a:r>
            <a:r>
              <a:rPr lang="fr-FR" altLang="en-US" dirty="0"/>
              <a:t> </a:t>
            </a:r>
            <a:r>
              <a:rPr lang="fr-FR" altLang="en-US" dirty="0" err="1"/>
              <a:t>some</a:t>
            </a:r>
            <a:r>
              <a:rPr lang="fr-FR" altLang="en-US" dirty="0"/>
              <a:t> </a:t>
            </a:r>
            <a:r>
              <a:rPr lang="fr-FR" altLang="en-US" dirty="0" err="1"/>
              <a:t>other</a:t>
            </a:r>
            <a:r>
              <a:rPr lang="fr-FR" altLang="en-US" dirty="0"/>
              <a:t> </a:t>
            </a:r>
            <a:r>
              <a:rPr lang="fr-FR" altLang="en-US" dirty="0" err="1"/>
              <a:t>task</a:t>
            </a:r>
            <a:r>
              <a:rPr lang="fr-FR" altLang="en-US" dirty="0"/>
              <a:t> </a:t>
            </a:r>
          </a:p>
          <a:p>
            <a:r>
              <a:rPr lang="fr-FR" altLang="en-US" sz="2400" dirty="0" smtClean="0"/>
              <a:t>If </a:t>
            </a:r>
            <a:r>
              <a:rPr lang="fr-FR" altLang="en-US" sz="2400" dirty="0" err="1"/>
              <a:t>app</a:t>
            </a:r>
            <a:r>
              <a:rPr lang="fr-FR" altLang="en-US" sz="2400" dirty="0"/>
              <a:t> </a:t>
            </a:r>
            <a:r>
              <a:rPr lang="fr-FR" altLang="en-US" sz="2400" dirty="0" err="1"/>
              <a:t>processes</a:t>
            </a:r>
            <a:r>
              <a:rPr lang="fr-FR" altLang="en-US" sz="2400" dirty="0"/>
              <a:t> </a:t>
            </a:r>
            <a:r>
              <a:rPr lang="fr-FR" altLang="en-US" sz="2400" dirty="0" err="1"/>
              <a:t>relatively</a:t>
            </a:r>
            <a:r>
              <a:rPr lang="fr-FR" altLang="en-US" sz="2400" dirty="0"/>
              <a:t> slow at </a:t>
            </a:r>
            <a:r>
              <a:rPr lang="fr-FR" altLang="en-US" sz="2400" dirty="0" err="1"/>
              <a:t>reading</a:t>
            </a:r>
            <a:r>
              <a:rPr lang="fr-FR" altLang="en-US" sz="2400" dirty="0"/>
              <a:t> data, </a:t>
            </a:r>
          </a:p>
          <a:p>
            <a:pPr lvl="1"/>
            <a:r>
              <a:rPr lang="fr-FR" altLang="en-US" dirty="0"/>
              <a:t>the </a:t>
            </a:r>
            <a:r>
              <a:rPr lang="fr-FR" altLang="en-US" dirty="0" err="1"/>
              <a:t>sender</a:t>
            </a:r>
            <a:r>
              <a:rPr lang="fr-FR" altLang="en-US" dirty="0"/>
              <a:t> </a:t>
            </a:r>
            <a:r>
              <a:rPr lang="fr-FR" altLang="en-US" dirty="0" err="1"/>
              <a:t>can</a:t>
            </a:r>
            <a:r>
              <a:rPr lang="fr-FR" altLang="en-US" dirty="0"/>
              <a:t> </a:t>
            </a:r>
            <a:r>
              <a:rPr lang="fr-FR" altLang="en-US" dirty="0" err="1"/>
              <a:t>very</a:t>
            </a:r>
            <a:r>
              <a:rPr lang="fr-FR" altLang="en-US" dirty="0"/>
              <a:t> </a:t>
            </a:r>
            <a:r>
              <a:rPr lang="fr-FR" altLang="en-US" dirty="0" err="1"/>
              <a:t>easily</a:t>
            </a:r>
            <a:r>
              <a:rPr lang="fr-FR" altLang="en-US" dirty="0"/>
              <a:t> </a:t>
            </a:r>
            <a:r>
              <a:rPr lang="fr-FR" altLang="en-US" dirty="0" err="1"/>
              <a:t>overflow</a:t>
            </a:r>
            <a:r>
              <a:rPr lang="fr-FR" altLang="en-US" dirty="0"/>
              <a:t> the </a:t>
            </a:r>
            <a:r>
              <a:rPr lang="fr-FR" altLang="en-US" dirty="0" smtClean="0"/>
              <a:t>buffer</a:t>
            </a:r>
            <a:endParaRPr lang="fr-F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Transport Layer: 3-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" name="Image 4" descr="Screen Shot 2015-09-27 at 11.26.1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2471" y="1976511"/>
            <a:ext cx="5038848" cy="246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215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en-US" dirty="0"/>
              <a:t>TCP Flow-Control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altLang="en-US" dirty="0"/>
              <a:t>TCP </a:t>
            </a:r>
            <a:r>
              <a:rPr lang="fr-FR" altLang="en-US" dirty="0" err="1"/>
              <a:t>provides</a:t>
            </a:r>
            <a:r>
              <a:rPr lang="fr-FR" altLang="en-US" dirty="0"/>
              <a:t>  </a:t>
            </a:r>
            <a:r>
              <a:rPr lang="fr-FR" altLang="en-US" b="1" dirty="0"/>
              <a:t>flow-control </a:t>
            </a:r>
            <a:r>
              <a:rPr lang="fr-FR" altLang="en-US" dirty="0"/>
              <a:t>to </a:t>
            </a:r>
            <a:r>
              <a:rPr lang="fr-FR" altLang="en-US" dirty="0" err="1"/>
              <a:t>eliminate</a:t>
            </a:r>
            <a:r>
              <a:rPr lang="fr-FR" altLang="en-US" dirty="0"/>
              <a:t> the </a:t>
            </a:r>
            <a:r>
              <a:rPr lang="fr-FR" altLang="en-US" dirty="0" err="1"/>
              <a:t>possibility</a:t>
            </a:r>
            <a:r>
              <a:rPr lang="fr-FR" altLang="en-US" dirty="0"/>
              <a:t> of the </a:t>
            </a:r>
            <a:r>
              <a:rPr lang="fr-FR" altLang="en-US" dirty="0" err="1"/>
              <a:t>sender</a:t>
            </a:r>
            <a:r>
              <a:rPr lang="fr-FR" altLang="en-US" dirty="0"/>
              <a:t> </a:t>
            </a:r>
            <a:r>
              <a:rPr lang="fr-FR" altLang="en-US" dirty="0" err="1"/>
              <a:t>overflowing</a:t>
            </a:r>
            <a:r>
              <a:rPr lang="fr-FR" altLang="en-US" dirty="0"/>
              <a:t> the </a:t>
            </a:r>
            <a:r>
              <a:rPr lang="fr-FR" altLang="en-US" dirty="0" err="1"/>
              <a:t>receiver</a:t>
            </a:r>
            <a:r>
              <a:rPr lang="fr-FR" altLang="fr-FR" dirty="0" err="1"/>
              <a:t>’</a:t>
            </a:r>
            <a:r>
              <a:rPr lang="fr-FR" altLang="en-US" dirty="0" err="1"/>
              <a:t>s</a:t>
            </a:r>
            <a:r>
              <a:rPr lang="fr-FR" altLang="en-US" dirty="0"/>
              <a:t> </a:t>
            </a:r>
            <a:r>
              <a:rPr lang="fr-FR" altLang="en-US" dirty="0" smtClean="0"/>
              <a:t>buffer </a:t>
            </a:r>
            <a:endParaRPr lang="fr-FR" altLang="en-US" dirty="0"/>
          </a:p>
          <a:p>
            <a:r>
              <a:rPr lang="fr-FR" altLang="en-US" dirty="0" smtClean="0"/>
              <a:t>It </a:t>
            </a:r>
            <a:r>
              <a:rPr lang="fr-FR" altLang="en-US" dirty="0" err="1"/>
              <a:t>is</a:t>
            </a:r>
            <a:r>
              <a:rPr lang="fr-FR" altLang="en-US" dirty="0"/>
              <a:t> a speed-</a:t>
            </a:r>
            <a:r>
              <a:rPr lang="fr-FR" altLang="en-US" dirty="0" err="1"/>
              <a:t>matching</a:t>
            </a:r>
            <a:r>
              <a:rPr lang="fr-FR" altLang="en-US" dirty="0"/>
              <a:t> service</a:t>
            </a:r>
          </a:p>
          <a:p>
            <a:pPr lvl="1"/>
            <a:r>
              <a:rPr lang="fr-FR" altLang="en-US" dirty="0" err="1"/>
              <a:t>matching</a:t>
            </a:r>
            <a:r>
              <a:rPr lang="fr-FR" altLang="en-US" dirty="0"/>
              <a:t> the rate at </a:t>
            </a:r>
            <a:r>
              <a:rPr lang="fr-FR" altLang="en-US" dirty="0" err="1"/>
              <a:t>which</a:t>
            </a:r>
            <a:r>
              <a:rPr lang="fr-FR" altLang="en-US" dirty="0"/>
              <a:t> the </a:t>
            </a:r>
            <a:r>
              <a:rPr lang="fr-FR" altLang="en-US" dirty="0" err="1"/>
              <a:t>sender</a:t>
            </a:r>
            <a:r>
              <a:rPr lang="fr-FR" altLang="en-US" dirty="0"/>
              <a:t> </a:t>
            </a:r>
            <a:r>
              <a:rPr lang="fr-FR" altLang="en-US" dirty="0" err="1"/>
              <a:t>is</a:t>
            </a:r>
            <a:r>
              <a:rPr lang="fr-FR" altLang="en-US" dirty="0"/>
              <a:t> </a:t>
            </a:r>
            <a:r>
              <a:rPr lang="fr-FR" altLang="en-US" dirty="0" err="1"/>
              <a:t>sending</a:t>
            </a:r>
            <a:r>
              <a:rPr lang="fr-FR" altLang="en-US" dirty="0"/>
              <a:t> </a:t>
            </a:r>
            <a:r>
              <a:rPr lang="fr-FR" altLang="en-US" dirty="0" err="1"/>
              <a:t>against</a:t>
            </a:r>
            <a:r>
              <a:rPr lang="fr-FR" altLang="en-US" dirty="0"/>
              <a:t> the rate at </a:t>
            </a:r>
            <a:r>
              <a:rPr lang="fr-FR" altLang="en-US" dirty="0" err="1"/>
              <a:t>which</a:t>
            </a:r>
            <a:r>
              <a:rPr lang="fr-FR" altLang="en-US" dirty="0"/>
              <a:t> the </a:t>
            </a:r>
            <a:r>
              <a:rPr lang="fr-FR" altLang="en-US" dirty="0" err="1"/>
              <a:t>receiving</a:t>
            </a:r>
            <a:r>
              <a:rPr lang="fr-FR" altLang="en-US" dirty="0"/>
              <a:t> application </a:t>
            </a:r>
            <a:r>
              <a:rPr lang="fr-FR" altLang="en-US" dirty="0" err="1"/>
              <a:t>is</a:t>
            </a:r>
            <a:r>
              <a:rPr lang="fr-FR" altLang="en-US" dirty="0"/>
              <a:t> </a:t>
            </a:r>
            <a:r>
              <a:rPr lang="fr-FR" altLang="en-US" dirty="0" err="1" smtClean="0"/>
              <a:t>reading</a:t>
            </a:r>
            <a:endParaRPr lang="fr-FR" alt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altLang="en-US" dirty="0"/>
              <a:t>TCP </a:t>
            </a:r>
            <a:r>
              <a:rPr lang="fr-FR" altLang="en-US" i="1" dirty="0" err="1"/>
              <a:t>sender</a:t>
            </a:r>
            <a:r>
              <a:rPr lang="fr-FR" altLang="en-US" i="1" dirty="0"/>
              <a:t> </a:t>
            </a:r>
            <a:r>
              <a:rPr lang="fr-FR" altLang="en-US" dirty="0" err="1"/>
              <a:t>maintains</a:t>
            </a:r>
            <a:r>
              <a:rPr lang="fr-FR" altLang="en-US" dirty="0"/>
              <a:t> a variable </a:t>
            </a:r>
            <a:r>
              <a:rPr lang="fr-FR" altLang="en-US" dirty="0" err="1"/>
              <a:t>called</a:t>
            </a:r>
            <a:r>
              <a:rPr lang="fr-FR" altLang="en-US" dirty="0"/>
              <a:t> the </a:t>
            </a:r>
            <a:r>
              <a:rPr lang="fr-FR" altLang="en-US" b="1" dirty="0" err="1"/>
              <a:t>receive</a:t>
            </a:r>
            <a:r>
              <a:rPr lang="fr-FR" altLang="en-US" b="1" dirty="0"/>
              <a:t> </a:t>
            </a:r>
            <a:r>
              <a:rPr lang="fr-FR" altLang="en-US" b="1" dirty="0" err="1"/>
              <a:t>window</a:t>
            </a:r>
            <a:r>
              <a:rPr lang="fr-FR" altLang="en-US" dirty="0"/>
              <a:t>. </a:t>
            </a:r>
          </a:p>
          <a:p>
            <a:pPr lvl="1"/>
            <a:r>
              <a:rPr lang="fr-FR" altLang="en-US" dirty="0"/>
              <a:t>TCP </a:t>
            </a:r>
            <a:r>
              <a:rPr lang="fr-FR" altLang="en-US" dirty="0" err="1"/>
              <a:t>is</a:t>
            </a:r>
            <a:r>
              <a:rPr lang="fr-FR" altLang="en-US" dirty="0"/>
              <a:t> full-duplex, </a:t>
            </a:r>
            <a:r>
              <a:rPr lang="fr-FR" altLang="en-US" dirty="0" err="1"/>
              <a:t>sender</a:t>
            </a:r>
            <a:r>
              <a:rPr lang="fr-FR" altLang="en-US" dirty="0"/>
              <a:t> at </a:t>
            </a:r>
            <a:r>
              <a:rPr lang="fr-FR" altLang="en-US" dirty="0" err="1"/>
              <a:t>each</a:t>
            </a:r>
            <a:r>
              <a:rPr lang="fr-FR" altLang="en-US" dirty="0"/>
              <a:t> </a:t>
            </a:r>
            <a:r>
              <a:rPr lang="fr-FR" altLang="en-US" dirty="0" err="1"/>
              <a:t>side</a:t>
            </a:r>
            <a:r>
              <a:rPr lang="fr-FR" altLang="en-US" dirty="0"/>
              <a:t> of </a:t>
            </a:r>
            <a:r>
              <a:rPr lang="fr-FR" altLang="en-US" dirty="0" err="1"/>
              <a:t>connection</a:t>
            </a:r>
            <a:r>
              <a:rPr lang="fr-FR" altLang="en-US" dirty="0"/>
              <a:t> </a:t>
            </a:r>
            <a:r>
              <a:rPr lang="fr-FR" altLang="en-US" dirty="0" err="1"/>
              <a:t>maintains</a:t>
            </a:r>
            <a:r>
              <a:rPr lang="fr-FR" altLang="en-US" dirty="0"/>
              <a:t> distinct </a:t>
            </a:r>
            <a:r>
              <a:rPr lang="fr-FR" altLang="en-US" dirty="0" err="1"/>
              <a:t>receive</a:t>
            </a:r>
            <a:r>
              <a:rPr lang="fr-FR" altLang="en-US" dirty="0"/>
              <a:t> </a:t>
            </a:r>
            <a:r>
              <a:rPr lang="fr-FR" altLang="en-US" dirty="0" err="1" smtClean="0"/>
              <a:t>window</a:t>
            </a:r>
            <a:endParaRPr lang="fr-FR" altLang="en-US" dirty="0"/>
          </a:p>
          <a:p>
            <a:r>
              <a:rPr lang="fr-FR" altLang="en-US" dirty="0" smtClean="0"/>
              <a:t>It </a:t>
            </a:r>
            <a:r>
              <a:rPr lang="fr-FR" altLang="en-US" dirty="0" err="1"/>
              <a:t>gives</a:t>
            </a:r>
            <a:r>
              <a:rPr lang="fr-FR" altLang="en-US" dirty="0"/>
              <a:t> </a:t>
            </a:r>
            <a:r>
              <a:rPr lang="fr-FR" altLang="en-US" dirty="0" err="1"/>
              <a:t>sender</a:t>
            </a:r>
            <a:r>
              <a:rPr lang="fr-FR" altLang="en-US" dirty="0"/>
              <a:t> an </a:t>
            </a:r>
            <a:r>
              <a:rPr lang="fr-FR" altLang="en-US" dirty="0" err="1"/>
              <a:t>idea</a:t>
            </a:r>
            <a:r>
              <a:rPr lang="fr-FR" altLang="en-US" dirty="0"/>
              <a:t> of how </a:t>
            </a:r>
            <a:r>
              <a:rPr lang="fr-FR" altLang="en-US" dirty="0" err="1"/>
              <a:t>much</a:t>
            </a:r>
            <a:r>
              <a:rPr lang="fr-FR" altLang="en-US" dirty="0"/>
              <a:t> free buffer </a:t>
            </a:r>
            <a:r>
              <a:rPr lang="fr-FR" altLang="en-US" dirty="0" err="1"/>
              <a:t>space</a:t>
            </a:r>
            <a:r>
              <a:rPr lang="fr-FR" altLang="en-US" dirty="0"/>
              <a:t> </a:t>
            </a:r>
            <a:r>
              <a:rPr lang="fr-FR" altLang="en-US" dirty="0" err="1"/>
              <a:t>is</a:t>
            </a:r>
            <a:r>
              <a:rPr lang="fr-FR" altLang="en-US" dirty="0"/>
              <a:t> </a:t>
            </a:r>
            <a:r>
              <a:rPr lang="fr-FR" altLang="en-US" dirty="0" err="1"/>
              <a:t>available</a:t>
            </a:r>
            <a:r>
              <a:rPr lang="fr-FR" altLang="en-US" dirty="0"/>
              <a:t> at the </a:t>
            </a:r>
            <a:r>
              <a:rPr lang="fr-FR" altLang="en-US" dirty="0" err="1"/>
              <a:t>receiver</a:t>
            </a:r>
            <a:r>
              <a:rPr lang="fr-FR" altLang="en-US" dirty="0"/>
              <a:t>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Transport Layer: 3-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108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en-US" dirty="0"/>
              <a:t>TCP Flow-Control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Transport Layer: 3-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918" y="1515897"/>
            <a:ext cx="8920163" cy="475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323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428672"/>
            <a:ext cx="10515600" cy="894622"/>
          </a:xfrm>
        </p:spPr>
        <p:txBody>
          <a:bodyPr/>
          <a:lstStyle/>
          <a:p>
            <a:r>
              <a:rPr lang="fr-FR" altLang="en-US" dirty="0"/>
              <a:t>TCP Flow-Control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835" y="1747174"/>
            <a:ext cx="817633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666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z="2400" dirty="0"/>
              <a:t>How to calculate the window size?</a:t>
            </a:r>
          </a:p>
          <a:p>
            <a:r>
              <a:rPr lang="fr-FR" altLang="en-US" sz="2400" dirty="0"/>
              <a:t>Suppose </a:t>
            </a:r>
            <a:r>
              <a:rPr lang="fr-FR" altLang="en-US" sz="2400" dirty="0" err="1"/>
              <a:t>that</a:t>
            </a:r>
            <a:r>
              <a:rPr lang="fr-FR" altLang="en-US" sz="2400" dirty="0"/>
              <a:t> Host A </a:t>
            </a:r>
            <a:r>
              <a:rPr lang="fr-FR" altLang="en-US" sz="2400" dirty="0" err="1"/>
              <a:t>is</a:t>
            </a:r>
            <a:r>
              <a:rPr lang="fr-FR" altLang="en-US" sz="2400" dirty="0"/>
              <a:t> </a:t>
            </a:r>
            <a:r>
              <a:rPr lang="fr-FR" altLang="en-US" sz="2400" dirty="0" err="1"/>
              <a:t>sending</a:t>
            </a:r>
            <a:r>
              <a:rPr lang="fr-FR" altLang="en-US" sz="2400" dirty="0"/>
              <a:t> a large file to Host B over a TCP </a:t>
            </a:r>
            <a:r>
              <a:rPr lang="fr-FR" altLang="en-US" sz="2400" dirty="0" err="1"/>
              <a:t>connection</a:t>
            </a:r>
            <a:r>
              <a:rPr lang="fr-FR" altLang="en-US" sz="2400" dirty="0"/>
              <a:t>. </a:t>
            </a:r>
          </a:p>
          <a:p>
            <a:r>
              <a:rPr lang="fr-FR" altLang="en-US" sz="2400" dirty="0"/>
              <a:t>Host B </a:t>
            </a:r>
            <a:r>
              <a:rPr lang="fr-FR" altLang="en-US" sz="2400" dirty="0" err="1"/>
              <a:t>allocates</a:t>
            </a:r>
            <a:r>
              <a:rPr lang="fr-FR" altLang="en-US" sz="2400" dirty="0"/>
              <a:t> a </a:t>
            </a:r>
            <a:r>
              <a:rPr lang="fr-FR" altLang="en-US" sz="2400" dirty="0" err="1"/>
              <a:t>receive</a:t>
            </a:r>
            <a:r>
              <a:rPr lang="fr-FR" altLang="en-US" sz="2400" dirty="0"/>
              <a:t> buffer to </a:t>
            </a:r>
            <a:r>
              <a:rPr lang="fr-FR" altLang="en-US" sz="2400" dirty="0" err="1"/>
              <a:t>this</a:t>
            </a:r>
            <a:r>
              <a:rPr lang="fr-FR" altLang="en-US" sz="2400" dirty="0"/>
              <a:t> </a:t>
            </a:r>
            <a:r>
              <a:rPr lang="fr-FR" altLang="en-US" sz="2400" dirty="0" err="1"/>
              <a:t>connection</a:t>
            </a:r>
            <a:r>
              <a:rPr lang="fr-FR" altLang="en-US" sz="2400" dirty="0"/>
              <a:t>; </a:t>
            </a:r>
            <a:r>
              <a:rPr lang="fr-FR" altLang="en-US" sz="2400" dirty="0" err="1"/>
              <a:t>denote</a:t>
            </a:r>
            <a:r>
              <a:rPr lang="fr-FR" altLang="en-US" sz="2400" dirty="0"/>
              <a:t> </a:t>
            </a:r>
            <a:r>
              <a:rPr lang="fr-FR" altLang="en-US" sz="2400" dirty="0" err="1"/>
              <a:t>its</a:t>
            </a:r>
            <a:r>
              <a:rPr lang="fr-FR" altLang="en-US" sz="2400" dirty="0"/>
              <a:t> size by </a:t>
            </a:r>
            <a:r>
              <a:rPr lang="fr-FR" altLang="en-US" sz="2400" dirty="0" err="1" smtClean="0"/>
              <a:t>RcvBuffer</a:t>
            </a:r>
            <a:r>
              <a:rPr lang="fr-FR" altLang="en-US" sz="2400" dirty="0" smtClean="0"/>
              <a:t> </a:t>
            </a:r>
            <a:endParaRPr lang="fr-FR" altLang="en-US" sz="2400" dirty="0"/>
          </a:p>
          <a:p>
            <a:pPr lvl="1"/>
            <a:r>
              <a:rPr lang="fr-FR" altLang="en-US" dirty="0"/>
              <a:t>The </a:t>
            </a:r>
            <a:r>
              <a:rPr lang="fr-FR" altLang="en-US" dirty="0" err="1"/>
              <a:t>app</a:t>
            </a:r>
            <a:r>
              <a:rPr lang="fr-FR" altLang="en-US" dirty="0"/>
              <a:t> </a:t>
            </a:r>
            <a:r>
              <a:rPr lang="fr-FR" altLang="en-US" dirty="0" err="1"/>
              <a:t>reads</a:t>
            </a:r>
            <a:r>
              <a:rPr lang="fr-FR" altLang="en-US" dirty="0"/>
              <a:t> </a:t>
            </a:r>
            <a:r>
              <a:rPr lang="fr-FR" altLang="en-US" dirty="0" err="1"/>
              <a:t>from</a:t>
            </a:r>
            <a:r>
              <a:rPr lang="fr-FR" altLang="en-US" dirty="0"/>
              <a:t> </a:t>
            </a:r>
            <a:r>
              <a:rPr lang="fr-FR" altLang="en-US" dirty="0" err="1"/>
              <a:t>this</a:t>
            </a:r>
            <a:r>
              <a:rPr lang="fr-FR" altLang="en-US" dirty="0"/>
              <a:t> buffer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en-US" dirty="0"/>
              <a:t>TCP Flow-Control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582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define</a:t>
            </a:r>
            <a:r>
              <a:rPr lang="fr-FR" sz="2400" dirty="0"/>
              <a:t> </a:t>
            </a:r>
            <a:r>
              <a:rPr lang="fr-FR" sz="2400" dirty="0" err="1"/>
              <a:t>following</a:t>
            </a:r>
            <a:r>
              <a:rPr lang="fr-FR" sz="2400" dirty="0"/>
              <a:t> variables</a:t>
            </a:r>
          </a:p>
          <a:p>
            <a:pPr lvl="1">
              <a:defRPr/>
            </a:pPr>
            <a:r>
              <a:rPr lang="fr-FR" sz="2000" dirty="0" err="1"/>
              <a:t>LastByteRead</a:t>
            </a:r>
            <a:r>
              <a:rPr lang="fr-FR" sz="2000" dirty="0"/>
              <a:t>:  the </a:t>
            </a:r>
            <a:r>
              <a:rPr lang="fr-FR" sz="2000" dirty="0" err="1"/>
              <a:t>number</a:t>
            </a:r>
            <a:r>
              <a:rPr lang="fr-FR" sz="2000" dirty="0"/>
              <a:t> of the last byte in the data </a:t>
            </a:r>
            <a:r>
              <a:rPr lang="fr-FR" sz="2000" dirty="0" err="1"/>
              <a:t>stream</a:t>
            </a:r>
            <a:r>
              <a:rPr lang="fr-FR" sz="2000" dirty="0"/>
              <a:t> </a:t>
            </a:r>
            <a:r>
              <a:rPr lang="fr-FR" sz="2000" dirty="0" err="1"/>
              <a:t>read</a:t>
            </a:r>
            <a:r>
              <a:rPr lang="fr-FR" sz="2000" dirty="0"/>
              <a:t> </a:t>
            </a:r>
            <a:r>
              <a:rPr lang="fr-FR" sz="2000" dirty="0" err="1"/>
              <a:t>from</a:t>
            </a:r>
            <a:r>
              <a:rPr lang="fr-FR" sz="2000" dirty="0"/>
              <a:t> the buffer by the application </a:t>
            </a:r>
            <a:r>
              <a:rPr lang="fr-FR" sz="2000" dirty="0" err="1"/>
              <a:t>process</a:t>
            </a:r>
            <a:r>
              <a:rPr lang="fr-FR" sz="2000" dirty="0"/>
              <a:t> in B </a:t>
            </a:r>
          </a:p>
          <a:p>
            <a:pPr lvl="1">
              <a:defRPr/>
            </a:pPr>
            <a:r>
              <a:rPr lang="fr-FR" sz="2000" dirty="0" err="1"/>
              <a:t>LastByteRcvd</a:t>
            </a:r>
            <a:r>
              <a:rPr lang="fr-FR" sz="2000" dirty="0"/>
              <a:t>: the </a:t>
            </a:r>
            <a:r>
              <a:rPr lang="fr-FR" sz="2000" dirty="0" err="1"/>
              <a:t>number</a:t>
            </a:r>
            <a:r>
              <a:rPr lang="fr-FR" sz="2000" dirty="0"/>
              <a:t> of the last byte in the data </a:t>
            </a:r>
            <a:r>
              <a:rPr lang="fr-FR" sz="2000" dirty="0" err="1"/>
              <a:t>stream</a:t>
            </a:r>
            <a:r>
              <a:rPr lang="fr-FR" sz="2000" dirty="0"/>
              <a:t> </a:t>
            </a:r>
            <a:r>
              <a:rPr lang="fr-FR" sz="2000" dirty="0" err="1"/>
              <a:t>that</a:t>
            </a:r>
            <a:r>
              <a:rPr lang="fr-FR" sz="2000" dirty="0"/>
              <a:t> has </a:t>
            </a:r>
            <a:r>
              <a:rPr lang="fr-FR" sz="2000" dirty="0" err="1"/>
              <a:t>arrived</a:t>
            </a:r>
            <a:r>
              <a:rPr lang="fr-FR" sz="2000" dirty="0"/>
              <a:t> </a:t>
            </a:r>
            <a:r>
              <a:rPr lang="fr-FR" sz="2000" dirty="0" err="1"/>
              <a:t>from</a:t>
            </a:r>
            <a:r>
              <a:rPr lang="fr-FR" sz="2000" dirty="0"/>
              <a:t> the network and has been </a:t>
            </a:r>
            <a:r>
              <a:rPr lang="fr-FR" sz="2000" dirty="0" err="1"/>
              <a:t>placed</a:t>
            </a:r>
            <a:r>
              <a:rPr lang="fr-FR" sz="2000" dirty="0"/>
              <a:t> in the </a:t>
            </a:r>
            <a:r>
              <a:rPr lang="fr-FR" sz="2000" dirty="0" err="1"/>
              <a:t>receive</a:t>
            </a:r>
            <a:r>
              <a:rPr lang="fr-FR" sz="2000" dirty="0"/>
              <a:t> buffer at B </a:t>
            </a:r>
            <a:endParaRPr lang="fr-FR" sz="2000" dirty="0" smtClean="0"/>
          </a:p>
          <a:p>
            <a:pPr>
              <a:defRPr/>
            </a:pPr>
            <a:r>
              <a:rPr lang="fr-FR" altLang="en-US" sz="2400" dirty="0"/>
              <a:t>The </a:t>
            </a:r>
            <a:r>
              <a:rPr lang="fr-FR" altLang="en-US" sz="2400" dirty="0" err="1"/>
              <a:t>receive</a:t>
            </a:r>
            <a:r>
              <a:rPr lang="fr-FR" altLang="en-US" sz="2400" dirty="0"/>
              <a:t> </a:t>
            </a:r>
            <a:r>
              <a:rPr lang="fr-FR" altLang="en-US" sz="2400" dirty="0" err="1"/>
              <a:t>window</a:t>
            </a:r>
            <a:r>
              <a:rPr lang="fr-FR" altLang="en-US" sz="2400" dirty="0"/>
              <a:t>, </a:t>
            </a:r>
            <a:r>
              <a:rPr lang="fr-FR" altLang="en-US" sz="2400" dirty="0" err="1"/>
              <a:t>denoted</a:t>
            </a:r>
            <a:r>
              <a:rPr lang="fr-FR" altLang="en-US" sz="2400" dirty="0"/>
              <a:t> </a:t>
            </a:r>
            <a:r>
              <a:rPr lang="fr-FR" altLang="en-US" sz="2400" dirty="0" err="1"/>
              <a:t>rwnd</a:t>
            </a:r>
            <a:r>
              <a:rPr lang="fr-FR" altLang="en-US" sz="2400" dirty="0"/>
              <a:t> </a:t>
            </a:r>
            <a:r>
              <a:rPr lang="fr-FR" altLang="en-US" sz="2400" dirty="0" err="1"/>
              <a:t>is</a:t>
            </a:r>
            <a:r>
              <a:rPr lang="fr-FR" altLang="en-US" sz="2400" dirty="0"/>
              <a:t> set to the </a:t>
            </a:r>
            <a:r>
              <a:rPr lang="fr-FR" altLang="en-US" sz="2400" dirty="0" err="1"/>
              <a:t>amount</a:t>
            </a:r>
            <a:r>
              <a:rPr lang="fr-FR" altLang="en-US" sz="2400" dirty="0"/>
              <a:t> of </a:t>
            </a:r>
            <a:r>
              <a:rPr lang="fr-FR" altLang="en-US" sz="2400" dirty="0" err="1"/>
              <a:t>spare</a:t>
            </a:r>
            <a:r>
              <a:rPr lang="fr-FR" altLang="en-US" sz="2400" dirty="0"/>
              <a:t> room in the buffer: </a:t>
            </a:r>
          </a:p>
          <a:p>
            <a:pPr lvl="1">
              <a:defRPr/>
            </a:pPr>
            <a:r>
              <a:rPr lang="fr-FR" altLang="en-US" sz="2000" dirty="0" err="1"/>
              <a:t>rwnd</a:t>
            </a:r>
            <a:r>
              <a:rPr lang="fr-FR" altLang="en-US" sz="2000" dirty="0"/>
              <a:t> = </a:t>
            </a:r>
            <a:r>
              <a:rPr lang="fr-FR" altLang="en-US" sz="2000" dirty="0" err="1"/>
              <a:t>RcvBuffer</a:t>
            </a:r>
            <a:r>
              <a:rPr lang="fr-FR" altLang="en-US" sz="2000" dirty="0"/>
              <a:t> – [</a:t>
            </a:r>
            <a:r>
              <a:rPr lang="fr-FR" altLang="en-US" sz="2000" dirty="0" err="1"/>
              <a:t>LastByteRcvd</a:t>
            </a:r>
            <a:r>
              <a:rPr lang="fr-FR" altLang="en-US" sz="2000" dirty="0"/>
              <a:t> – </a:t>
            </a:r>
            <a:r>
              <a:rPr lang="fr-FR" altLang="en-US" sz="2000" dirty="0" err="1"/>
              <a:t>LastByteRead</a:t>
            </a:r>
            <a:r>
              <a:rPr lang="fr-FR" altLang="en-US" sz="2000" dirty="0"/>
              <a:t>] </a:t>
            </a:r>
          </a:p>
          <a:p>
            <a:pPr>
              <a:defRPr/>
            </a:pPr>
            <a:r>
              <a:rPr lang="fr-FR" altLang="en-US" sz="2400" dirty="0" err="1" smtClean="0"/>
              <a:t>Because</a:t>
            </a:r>
            <a:r>
              <a:rPr lang="fr-FR" altLang="en-US" sz="2400" dirty="0" smtClean="0"/>
              <a:t> </a:t>
            </a:r>
            <a:r>
              <a:rPr lang="fr-FR" altLang="en-US" sz="2400" dirty="0"/>
              <a:t>the </a:t>
            </a:r>
            <a:r>
              <a:rPr lang="fr-FR" altLang="en-US" sz="2400" dirty="0" err="1"/>
              <a:t>spare</a:t>
            </a:r>
            <a:r>
              <a:rPr lang="fr-FR" altLang="en-US" sz="2400" dirty="0"/>
              <a:t> room changes </a:t>
            </a:r>
            <a:r>
              <a:rPr lang="fr-FR" altLang="en-US" sz="2400" dirty="0" err="1"/>
              <a:t>with</a:t>
            </a:r>
            <a:r>
              <a:rPr lang="fr-FR" altLang="en-US" sz="2400" dirty="0"/>
              <a:t> time, </a:t>
            </a:r>
            <a:r>
              <a:rPr lang="fr-FR" altLang="en-US" sz="2400" dirty="0" err="1"/>
              <a:t>rwnd</a:t>
            </a:r>
            <a:r>
              <a:rPr lang="fr-FR" altLang="en-US" sz="2400" dirty="0"/>
              <a:t> </a:t>
            </a:r>
            <a:r>
              <a:rPr lang="fr-FR" altLang="en-US" sz="2400" dirty="0" err="1"/>
              <a:t>is</a:t>
            </a:r>
            <a:r>
              <a:rPr lang="fr-FR" altLang="en-US" sz="2400" dirty="0"/>
              <a:t> </a:t>
            </a:r>
            <a:r>
              <a:rPr lang="fr-FR" altLang="en-US" sz="2400" dirty="0" err="1" smtClean="0"/>
              <a:t>dynamic</a:t>
            </a:r>
            <a:endParaRPr lang="fr-FR" altLang="en-US" sz="2400" dirty="0"/>
          </a:p>
          <a:p>
            <a:pPr lvl="1">
              <a:defRPr/>
            </a:pPr>
            <a:endParaRPr lang="fr-FR" sz="20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en-US" dirty="0"/>
              <a:t>TCP Flow-Control – </a:t>
            </a:r>
            <a:r>
              <a:rPr lang="fr-FR" altLang="en-US" dirty="0" err="1"/>
              <a:t>Receiver</a:t>
            </a:r>
            <a:r>
              <a:rPr lang="fr-FR" altLang="en-US" dirty="0"/>
              <a:t> </a:t>
            </a:r>
            <a:r>
              <a:rPr lang="fr-FR" altLang="en-US" dirty="0" err="1"/>
              <a:t>Side</a:t>
            </a:r>
            <a:r>
              <a:rPr lang="fr-FR" altLang="en-US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361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en-US" dirty="0"/>
              <a:t>TCP Flow-Control – </a:t>
            </a:r>
            <a:r>
              <a:rPr lang="fr-FR" altLang="en-US" dirty="0" err="1"/>
              <a:t>Receiver</a:t>
            </a:r>
            <a:r>
              <a:rPr lang="fr-FR" altLang="en-US" dirty="0"/>
              <a:t> </a:t>
            </a:r>
            <a:r>
              <a:rPr lang="fr-FR" altLang="en-US" dirty="0" err="1"/>
              <a:t>Side</a:t>
            </a:r>
            <a:r>
              <a:rPr lang="fr-FR" altLang="en-US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3" descr="Screen Shot 2015-09-27 at 19.37.3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717" y="1723111"/>
            <a:ext cx="7306566" cy="420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154694" y="6057276"/>
            <a:ext cx="59413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30175" lvl="1">
              <a:spcBef>
                <a:spcPts val="1000"/>
              </a:spcBef>
              <a:buClr>
                <a:srgbClr val="0000A3"/>
              </a:buClr>
            </a:pPr>
            <a:r>
              <a:rPr lang="fr-FR" altLang="en-US" sz="2000" b="1" dirty="0" err="1"/>
              <a:t>rwnd</a:t>
            </a:r>
            <a:r>
              <a:rPr lang="fr-FR" altLang="en-US" sz="2000" b="1" dirty="0"/>
              <a:t> = </a:t>
            </a:r>
            <a:r>
              <a:rPr lang="fr-FR" altLang="en-US" sz="2000" b="1" dirty="0" err="1"/>
              <a:t>RcvBuffer</a:t>
            </a:r>
            <a:r>
              <a:rPr lang="fr-FR" altLang="en-US" sz="2000" b="1" dirty="0"/>
              <a:t> – [</a:t>
            </a:r>
            <a:r>
              <a:rPr lang="fr-FR" altLang="en-US" sz="2000" b="1" dirty="0" err="1"/>
              <a:t>LastByteRcvd</a:t>
            </a:r>
            <a:r>
              <a:rPr lang="fr-FR" altLang="en-US" sz="2000" b="1" dirty="0"/>
              <a:t> – </a:t>
            </a:r>
            <a:r>
              <a:rPr lang="fr-FR" altLang="en-US" sz="2000" b="1" dirty="0" err="1"/>
              <a:t>LastByteRead</a:t>
            </a:r>
            <a:r>
              <a:rPr lang="fr-FR" altLang="en-US" sz="2000" b="1" dirty="0"/>
              <a:t>] </a:t>
            </a:r>
            <a:r>
              <a:rPr lang="fr-FR" altLang="en-US" sz="2000" b="1" dirty="0" smtClean="0"/>
              <a:t>    </a:t>
            </a:r>
            <a:endParaRPr lang="fr-F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16118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en-US" sz="3200" dirty="0"/>
              <a:t>How </a:t>
            </a:r>
            <a:r>
              <a:rPr lang="fr-FR" altLang="en-US" sz="3200" dirty="0" err="1"/>
              <a:t>does</a:t>
            </a:r>
            <a:r>
              <a:rPr lang="fr-FR" altLang="en-US" sz="3200" dirty="0"/>
              <a:t> the </a:t>
            </a:r>
            <a:r>
              <a:rPr lang="fr-FR" altLang="en-US" sz="3200" dirty="0" err="1"/>
              <a:t>connection</a:t>
            </a:r>
            <a:r>
              <a:rPr lang="fr-FR" altLang="en-US" sz="3200" dirty="0"/>
              <a:t> use the variable </a:t>
            </a:r>
            <a:r>
              <a:rPr lang="fr-FR" altLang="en-US" sz="3200" dirty="0" err="1"/>
              <a:t>rwnd</a:t>
            </a:r>
            <a:r>
              <a:rPr lang="fr-FR" altLang="en-US" sz="3200" dirty="0"/>
              <a:t> to </a:t>
            </a:r>
            <a:r>
              <a:rPr lang="fr-FR" altLang="en-US" sz="3200" dirty="0" err="1"/>
              <a:t>provide</a:t>
            </a:r>
            <a:r>
              <a:rPr lang="fr-FR" altLang="en-US" sz="3200" dirty="0"/>
              <a:t> the flow-control service? </a:t>
            </a:r>
          </a:p>
          <a:p>
            <a:r>
              <a:rPr lang="fr-FR" altLang="en-US" sz="3200" dirty="0" smtClean="0"/>
              <a:t>Host </a:t>
            </a:r>
            <a:r>
              <a:rPr lang="fr-FR" altLang="en-US" sz="3200" dirty="0"/>
              <a:t>B tells Host A how </a:t>
            </a:r>
            <a:r>
              <a:rPr lang="fr-FR" altLang="en-US" sz="3200" dirty="0" err="1"/>
              <a:t>much</a:t>
            </a:r>
            <a:r>
              <a:rPr lang="fr-FR" altLang="en-US" sz="3200" dirty="0"/>
              <a:t> </a:t>
            </a:r>
            <a:r>
              <a:rPr lang="fr-FR" altLang="en-US" sz="3200" dirty="0" err="1"/>
              <a:t>spare</a:t>
            </a:r>
            <a:r>
              <a:rPr lang="fr-FR" altLang="en-US" sz="3200" dirty="0"/>
              <a:t> room </a:t>
            </a:r>
            <a:r>
              <a:rPr lang="fr-FR" altLang="en-US" sz="3200" dirty="0" err="1"/>
              <a:t>it</a:t>
            </a:r>
            <a:r>
              <a:rPr lang="fr-FR" altLang="en-US" sz="3200" dirty="0"/>
              <a:t> has in the </a:t>
            </a:r>
            <a:r>
              <a:rPr lang="fr-FR" altLang="en-US" sz="3200" dirty="0" err="1"/>
              <a:t>connection</a:t>
            </a:r>
            <a:r>
              <a:rPr lang="fr-FR" altLang="en-US" sz="3200" dirty="0"/>
              <a:t> buffer by </a:t>
            </a:r>
            <a:r>
              <a:rPr lang="fr-FR" altLang="en-US" sz="3200" dirty="0" err="1"/>
              <a:t>placing</a:t>
            </a:r>
            <a:r>
              <a:rPr lang="fr-FR" altLang="en-US" sz="3200" dirty="0"/>
              <a:t> </a:t>
            </a:r>
            <a:r>
              <a:rPr lang="fr-FR" altLang="en-US" sz="3200" dirty="0" err="1"/>
              <a:t>its</a:t>
            </a:r>
            <a:r>
              <a:rPr lang="fr-FR" altLang="en-US" sz="3200" dirty="0"/>
              <a:t> </a:t>
            </a:r>
            <a:r>
              <a:rPr lang="fr-FR" altLang="en-US" sz="3200" dirty="0" err="1"/>
              <a:t>current</a:t>
            </a:r>
            <a:r>
              <a:rPr lang="fr-FR" altLang="en-US" sz="3200" dirty="0"/>
              <a:t> value of </a:t>
            </a:r>
            <a:r>
              <a:rPr lang="fr-FR" altLang="en-US" sz="3200" dirty="0" err="1"/>
              <a:t>rwnd</a:t>
            </a:r>
            <a:r>
              <a:rPr lang="fr-FR" altLang="en-US" sz="3200" dirty="0"/>
              <a:t> in the </a:t>
            </a:r>
            <a:r>
              <a:rPr lang="fr-FR" altLang="en-US" sz="3200" dirty="0" err="1"/>
              <a:t>receive</a:t>
            </a:r>
            <a:r>
              <a:rPr lang="fr-FR" altLang="en-US" sz="3200" dirty="0"/>
              <a:t> </a:t>
            </a:r>
            <a:r>
              <a:rPr lang="fr-FR" altLang="en-US" sz="3200" dirty="0" err="1"/>
              <a:t>window</a:t>
            </a:r>
            <a:r>
              <a:rPr lang="fr-FR" altLang="en-US" sz="3200" dirty="0"/>
              <a:t> </a:t>
            </a:r>
            <a:r>
              <a:rPr lang="fr-FR" altLang="en-US" sz="3200" dirty="0" err="1"/>
              <a:t>field</a:t>
            </a:r>
            <a:r>
              <a:rPr lang="fr-FR" altLang="en-US" sz="3200" dirty="0"/>
              <a:t> of </a:t>
            </a:r>
            <a:r>
              <a:rPr lang="fr-FR" altLang="en-US" sz="3200" dirty="0" err="1"/>
              <a:t>every</a:t>
            </a:r>
            <a:r>
              <a:rPr lang="fr-FR" altLang="en-US" sz="3200" dirty="0"/>
              <a:t> segment </a:t>
            </a:r>
            <a:r>
              <a:rPr lang="fr-FR" altLang="en-US" sz="3200" dirty="0" err="1"/>
              <a:t>it</a:t>
            </a:r>
            <a:r>
              <a:rPr lang="fr-FR" altLang="en-US" sz="3200" dirty="0"/>
              <a:t> </a:t>
            </a:r>
            <a:r>
              <a:rPr lang="fr-FR" altLang="en-US" sz="3200" dirty="0" err="1"/>
              <a:t>sends</a:t>
            </a:r>
            <a:r>
              <a:rPr lang="fr-FR" altLang="en-US" sz="3200" dirty="0"/>
              <a:t> to A. </a:t>
            </a:r>
          </a:p>
          <a:p>
            <a:r>
              <a:rPr lang="fr-FR" altLang="en-US" sz="3200" dirty="0" err="1"/>
              <a:t>Initially</a:t>
            </a:r>
            <a:r>
              <a:rPr lang="fr-FR" altLang="en-US" sz="3200" dirty="0"/>
              <a:t>, Host B sets </a:t>
            </a:r>
            <a:r>
              <a:rPr lang="fr-FR" altLang="en-US" sz="3200" dirty="0" err="1"/>
              <a:t>rwnd</a:t>
            </a:r>
            <a:r>
              <a:rPr lang="fr-FR" altLang="en-US" sz="3200" dirty="0"/>
              <a:t> = </a:t>
            </a:r>
            <a:r>
              <a:rPr lang="fr-FR" altLang="en-US" sz="3200" dirty="0" err="1"/>
              <a:t>RcvBuffer</a:t>
            </a:r>
            <a:r>
              <a:rPr lang="fr-FR" altLang="en-US" sz="3200" dirty="0"/>
              <a:t>. </a:t>
            </a:r>
          </a:p>
          <a:p>
            <a:r>
              <a:rPr lang="fr-FR" altLang="en-US" sz="3200" dirty="0"/>
              <a:t>How </a:t>
            </a:r>
            <a:r>
              <a:rPr lang="fr-FR" altLang="en-US" sz="3200" dirty="0" err="1"/>
              <a:t>many</a:t>
            </a:r>
            <a:r>
              <a:rPr lang="fr-FR" altLang="en-US" sz="3200" dirty="0"/>
              <a:t> </a:t>
            </a:r>
            <a:r>
              <a:rPr lang="fr-FR" altLang="en-US" sz="3200" dirty="0" err="1"/>
              <a:t>rwnd</a:t>
            </a:r>
            <a:r>
              <a:rPr lang="fr-FR" altLang="en-US" sz="3200" dirty="0"/>
              <a:t> variables </a:t>
            </a:r>
            <a:r>
              <a:rPr lang="fr-FR" altLang="en-US" sz="3200" dirty="0" err="1"/>
              <a:t>should</a:t>
            </a:r>
            <a:r>
              <a:rPr lang="fr-FR" altLang="en-US" sz="3200" dirty="0"/>
              <a:t> the Host B </a:t>
            </a:r>
            <a:r>
              <a:rPr lang="fr-FR" altLang="en-US" sz="3200" dirty="0" err="1"/>
              <a:t>keep</a:t>
            </a:r>
            <a:r>
              <a:rPr lang="fr-FR" altLang="en-US" sz="3200" dirty="0"/>
              <a:t>?</a:t>
            </a:r>
          </a:p>
          <a:p>
            <a:pPr lvl="1"/>
            <a:r>
              <a:rPr lang="fr-FR" altLang="en-US" sz="3200" dirty="0"/>
              <a:t>One for </a:t>
            </a:r>
            <a:r>
              <a:rPr lang="fr-FR" altLang="en-US" sz="3200" dirty="0" err="1"/>
              <a:t>each</a:t>
            </a:r>
            <a:r>
              <a:rPr lang="fr-FR" altLang="en-US" sz="3200" dirty="0"/>
              <a:t> </a:t>
            </a:r>
            <a:r>
              <a:rPr lang="fr-FR" altLang="en-US" sz="3200" dirty="0" err="1"/>
              <a:t>connection</a:t>
            </a:r>
            <a:endParaRPr lang="fr-FR" altLang="en-US" sz="32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en-US" dirty="0"/>
              <a:t>TCP Flow-Control – </a:t>
            </a:r>
            <a:r>
              <a:rPr lang="fr-FR" altLang="en-US" dirty="0" err="1"/>
              <a:t>Receiver</a:t>
            </a:r>
            <a:r>
              <a:rPr lang="fr-FR" altLang="en-US" dirty="0"/>
              <a:t> </a:t>
            </a:r>
            <a:r>
              <a:rPr lang="fr-FR" altLang="en-US" dirty="0" err="1"/>
              <a:t>Side</a:t>
            </a:r>
            <a:r>
              <a:rPr lang="fr-FR" altLang="en-US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446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en-US" sz="3200" dirty="0" err="1"/>
              <a:t>What</a:t>
            </a:r>
            <a:r>
              <a:rPr lang="fr-FR" altLang="en-US" sz="3200" dirty="0"/>
              <a:t> variables Host A </a:t>
            </a:r>
            <a:r>
              <a:rPr lang="fr-FR" altLang="en-US" sz="3200" dirty="0" err="1"/>
              <a:t>should</a:t>
            </a:r>
            <a:r>
              <a:rPr lang="fr-FR" altLang="en-US" sz="3200" dirty="0"/>
              <a:t> </a:t>
            </a:r>
            <a:r>
              <a:rPr lang="fr-FR" altLang="en-US" sz="3200" dirty="0" err="1"/>
              <a:t>keep</a:t>
            </a:r>
            <a:r>
              <a:rPr lang="fr-FR" altLang="en-US" sz="3200" dirty="0"/>
              <a:t>?</a:t>
            </a:r>
          </a:p>
          <a:p>
            <a:pPr marL="457200" lvl="1" indent="0"/>
            <a:r>
              <a:rPr lang="fr-FR" altLang="en-US" sz="3200" dirty="0" err="1"/>
              <a:t>LastByteSent</a:t>
            </a:r>
            <a:r>
              <a:rPr lang="fr-FR" altLang="en-US" sz="3200" dirty="0"/>
              <a:t> and </a:t>
            </a:r>
            <a:r>
              <a:rPr lang="fr-FR" altLang="en-US" sz="3200" dirty="0" err="1"/>
              <a:t>LastByteAcked</a:t>
            </a:r>
            <a:endParaRPr lang="fr-FR" altLang="en-US" sz="3200" dirty="0"/>
          </a:p>
          <a:p>
            <a:pPr marL="457200" lvl="1" indent="0"/>
            <a:r>
              <a:rPr lang="fr-FR" altLang="en-US" sz="3200" dirty="0" err="1"/>
              <a:t>LastByteSent</a:t>
            </a:r>
            <a:r>
              <a:rPr lang="fr-FR" altLang="en-US" sz="3200" dirty="0"/>
              <a:t> – </a:t>
            </a:r>
            <a:r>
              <a:rPr lang="fr-FR" altLang="en-US" sz="3200" dirty="0" err="1"/>
              <a:t>LastByteAcked</a:t>
            </a:r>
            <a:r>
              <a:rPr lang="fr-FR" altLang="en-US" sz="3200" dirty="0"/>
              <a:t>, </a:t>
            </a:r>
            <a:r>
              <a:rPr lang="fr-FR" altLang="en-US" sz="3200" dirty="0" err="1"/>
              <a:t>is</a:t>
            </a:r>
            <a:r>
              <a:rPr lang="fr-FR" altLang="en-US" sz="3200" dirty="0"/>
              <a:t> the </a:t>
            </a:r>
            <a:r>
              <a:rPr lang="fr-FR" altLang="en-US" sz="3200" dirty="0" err="1"/>
              <a:t>amount</a:t>
            </a:r>
            <a:r>
              <a:rPr lang="fr-FR" altLang="en-US" sz="3200" dirty="0"/>
              <a:t> of </a:t>
            </a:r>
            <a:r>
              <a:rPr lang="fr-FR" altLang="en-US" sz="3200" dirty="0" err="1"/>
              <a:t>unacknowledged</a:t>
            </a:r>
            <a:r>
              <a:rPr lang="fr-FR" altLang="en-US" sz="3200" dirty="0"/>
              <a:t> data </a:t>
            </a:r>
            <a:r>
              <a:rPr lang="fr-FR" altLang="en-US" sz="3200" dirty="0" err="1"/>
              <a:t>that</a:t>
            </a:r>
            <a:r>
              <a:rPr lang="fr-FR" altLang="en-US" sz="3200" dirty="0"/>
              <a:t> A has sent </a:t>
            </a:r>
            <a:r>
              <a:rPr lang="fr-FR" altLang="en-US" sz="3200" dirty="0" err="1"/>
              <a:t>into</a:t>
            </a:r>
            <a:r>
              <a:rPr lang="fr-FR" altLang="en-US" sz="3200" dirty="0"/>
              <a:t> the </a:t>
            </a:r>
            <a:r>
              <a:rPr lang="fr-FR" altLang="en-US" sz="3200" dirty="0" err="1"/>
              <a:t>connection</a:t>
            </a:r>
            <a:r>
              <a:rPr lang="fr-FR" altLang="en-US" sz="3200" dirty="0"/>
              <a:t> </a:t>
            </a:r>
          </a:p>
          <a:p>
            <a:r>
              <a:rPr lang="fr-FR" altLang="en-US" sz="3200" dirty="0" smtClean="0"/>
              <a:t>For </a:t>
            </a:r>
            <a:r>
              <a:rPr lang="fr-FR" altLang="en-US" sz="3200" dirty="0"/>
              <a:t>flow control, Host A </a:t>
            </a:r>
            <a:r>
              <a:rPr lang="fr-FR" altLang="en-US" sz="3200" dirty="0" err="1"/>
              <a:t>keeps</a:t>
            </a:r>
            <a:r>
              <a:rPr lang="fr-FR" altLang="en-US" sz="3200" dirty="0"/>
              <a:t> the </a:t>
            </a:r>
            <a:r>
              <a:rPr lang="fr-FR" altLang="en-US" sz="3200" dirty="0" err="1"/>
              <a:t>amount</a:t>
            </a:r>
            <a:r>
              <a:rPr lang="fr-FR" altLang="en-US" sz="3200" dirty="0"/>
              <a:t> of </a:t>
            </a:r>
            <a:r>
              <a:rPr lang="fr-FR" altLang="en-US" sz="3200" dirty="0" err="1"/>
              <a:t>unacknowledged</a:t>
            </a:r>
            <a:r>
              <a:rPr lang="fr-FR" altLang="en-US" sz="3200" dirty="0"/>
              <a:t> data </a:t>
            </a:r>
            <a:r>
              <a:rPr lang="fr-FR" altLang="en-US" sz="3200" dirty="0" err="1"/>
              <a:t>less</a:t>
            </a:r>
            <a:r>
              <a:rPr lang="fr-FR" altLang="en-US" sz="3200" dirty="0"/>
              <a:t> </a:t>
            </a:r>
            <a:r>
              <a:rPr lang="fr-FR" altLang="en-US" sz="3200" dirty="0" err="1"/>
              <a:t>than</a:t>
            </a:r>
            <a:r>
              <a:rPr lang="fr-FR" altLang="en-US" sz="3200" dirty="0"/>
              <a:t> the value of </a:t>
            </a:r>
            <a:r>
              <a:rPr lang="fr-FR" altLang="en-US" sz="3200" dirty="0" err="1"/>
              <a:t>rwnd</a:t>
            </a:r>
            <a:r>
              <a:rPr lang="fr-FR" altLang="en-US" sz="3200" dirty="0"/>
              <a:t> </a:t>
            </a:r>
          </a:p>
          <a:p>
            <a:pPr marL="457200" lvl="1" indent="0"/>
            <a:r>
              <a:rPr lang="fr-FR" altLang="en-US" sz="3200" dirty="0" err="1"/>
              <a:t>LastByteSent</a:t>
            </a:r>
            <a:r>
              <a:rPr lang="fr-FR" altLang="en-US" sz="3200" dirty="0"/>
              <a:t> – </a:t>
            </a:r>
            <a:r>
              <a:rPr lang="fr-FR" altLang="en-US" sz="3200" dirty="0" err="1"/>
              <a:t>LastByteAcked</a:t>
            </a:r>
            <a:r>
              <a:rPr lang="fr-FR" altLang="en-US" sz="3200" dirty="0"/>
              <a:t> &lt;= </a:t>
            </a:r>
            <a:r>
              <a:rPr lang="fr-FR" altLang="en-US" sz="3200" dirty="0" err="1"/>
              <a:t>rwnd</a:t>
            </a:r>
            <a:r>
              <a:rPr lang="fr-FR" altLang="en-US" sz="3200" dirty="0"/>
              <a:t>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en-US" dirty="0"/>
              <a:t>TCP Flow-Control – Sender </a:t>
            </a:r>
            <a:r>
              <a:rPr lang="fr-FR" altLang="en-US" dirty="0" err="1"/>
              <a:t>Side</a:t>
            </a:r>
            <a:r>
              <a:rPr lang="fr-FR" altLang="en-US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8051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altLang="en-US" dirty="0"/>
              <a:t>Host </a:t>
            </a:r>
            <a:r>
              <a:rPr lang="fr-FR" altLang="en-US" dirty="0" err="1"/>
              <a:t>B</a:t>
            </a:r>
            <a:r>
              <a:rPr lang="fr-FR" altLang="fr-FR" dirty="0" err="1"/>
              <a:t>’</a:t>
            </a:r>
            <a:r>
              <a:rPr lang="fr-FR" altLang="en-US" dirty="0" err="1"/>
              <a:t>s</a:t>
            </a:r>
            <a:r>
              <a:rPr lang="fr-FR" altLang="en-US" dirty="0"/>
              <a:t> </a:t>
            </a:r>
            <a:r>
              <a:rPr lang="fr-FR" altLang="en-US" dirty="0" err="1"/>
              <a:t>receive</a:t>
            </a:r>
            <a:r>
              <a:rPr lang="fr-FR" altLang="en-US" dirty="0"/>
              <a:t> buffer </a:t>
            </a:r>
            <a:r>
              <a:rPr lang="fr-FR" altLang="en-US" dirty="0" err="1"/>
              <a:t>becomes</a:t>
            </a:r>
            <a:r>
              <a:rPr lang="fr-FR" altLang="en-US" dirty="0"/>
              <a:t> full </a:t>
            </a:r>
            <a:r>
              <a:rPr lang="fr-FR" altLang="en-US" dirty="0" err="1"/>
              <a:t>so</a:t>
            </a:r>
            <a:r>
              <a:rPr lang="fr-FR" altLang="en-US" dirty="0"/>
              <a:t> </a:t>
            </a:r>
            <a:r>
              <a:rPr lang="fr-FR" altLang="en-US" dirty="0" err="1"/>
              <a:t>that</a:t>
            </a:r>
            <a:r>
              <a:rPr lang="fr-FR" altLang="en-US" dirty="0"/>
              <a:t> </a:t>
            </a:r>
            <a:r>
              <a:rPr lang="fr-FR" altLang="en-US" dirty="0" err="1"/>
              <a:t>rwnd</a:t>
            </a:r>
            <a:r>
              <a:rPr lang="fr-FR" altLang="en-US" dirty="0"/>
              <a:t> = 0 </a:t>
            </a:r>
          </a:p>
          <a:p>
            <a:r>
              <a:rPr lang="fr-FR" altLang="en-US" dirty="0" err="1"/>
              <a:t>After</a:t>
            </a:r>
            <a:r>
              <a:rPr lang="fr-FR" altLang="en-US" dirty="0"/>
              <a:t> </a:t>
            </a:r>
            <a:r>
              <a:rPr lang="fr-FR" altLang="en-US" dirty="0" err="1"/>
              <a:t>advertising</a:t>
            </a:r>
            <a:r>
              <a:rPr lang="fr-FR" altLang="en-US" dirty="0"/>
              <a:t> </a:t>
            </a:r>
            <a:r>
              <a:rPr lang="fr-FR" altLang="en-US" dirty="0" err="1"/>
              <a:t>rwnd</a:t>
            </a:r>
            <a:r>
              <a:rPr lang="fr-FR" altLang="en-US" dirty="0"/>
              <a:t> = 0 to Host A, </a:t>
            </a:r>
            <a:r>
              <a:rPr lang="fr-FR" altLang="en-US" dirty="0" err="1"/>
              <a:t>also</a:t>
            </a:r>
            <a:r>
              <a:rPr lang="fr-FR" altLang="en-US" dirty="0"/>
              <a:t> suppose </a:t>
            </a:r>
            <a:r>
              <a:rPr lang="fr-FR" altLang="en-US" dirty="0" err="1"/>
              <a:t>that</a:t>
            </a:r>
            <a:r>
              <a:rPr lang="fr-FR" altLang="en-US" dirty="0"/>
              <a:t> B has </a:t>
            </a:r>
            <a:r>
              <a:rPr lang="fr-FR" altLang="en-US" i="1" dirty="0" err="1"/>
              <a:t>nothing</a:t>
            </a:r>
            <a:r>
              <a:rPr lang="fr-FR" altLang="en-US" i="1" dirty="0"/>
              <a:t> </a:t>
            </a:r>
            <a:r>
              <a:rPr lang="fr-FR" altLang="en-US" dirty="0"/>
              <a:t>to </a:t>
            </a:r>
            <a:r>
              <a:rPr lang="fr-FR" altLang="en-US" dirty="0" err="1"/>
              <a:t>send</a:t>
            </a:r>
            <a:r>
              <a:rPr lang="fr-FR" altLang="en-US" dirty="0"/>
              <a:t> to A </a:t>
            </a:r>
          </a:p>
          <a:p>
            <a:r>
              <a:rPr lang="fr-FR" altLang="en-US" dirty="0" err="1" smtClean="0"/>
              <a:t>When</a:t>
            </a:r>
            <a:r>
              <a:rPr lang="fr-FR" altLang="en-US" dirty="0" smtClean="0"/>
              <a:t> </a:t>
            </a:r>
            <a:r>
              <a:rPr lang="fr-FR" altLang="en-US" dirty="0"/>
              <a:t>buffer </a:t>
            </a:r>
            <a:r>
              <a:rPr lang="fr-FR" altLang="en-US" dirty="0" err="1"/>
              <a:t>empties</a:t>
            </a:r>
            <a:r>
              <a:rPr lang="fr-FR" altLang="en-US" dirty="0"/>
              <a:t>, how </a:t>
            </a:r>
            <a:r>
              <a:rPr lang="fr-FR" altLang="en-US" dirty="0" err="1"/>
              <a:t>would</a:t>
            </a:r>
            <a:r>
              <a:rPr lang="fr-FR" altLang="en-US" dirty="0"/>
              <a:t> A know</a:t>
            </a:r>
            <a:r>
              <a:rPr lang="fr-FR" altLang="en-US" dirty="0" smtClean="0"/>
              <a:t>?</a:t>
            </a:r>
          </a:p>
          <a:p>
            <a:r>
              <a:rPr lang="fr-FR" altLang="en-US" dirty="0" smtClean="0"/>
              <a:t>Solution: </a:t>
            </a:r>
            <a:endParaRPr lang="fr-FR" altLang="en-US" dirty="0"/>
          </a:p>
          <a:p>
            <a:pPr lvl="1"/>
            <a:r>
              <a:rPr lang="fr-FR" altLang="en-US" sz="2800" dirty="0"/>
              <a:t>Host A continues to </a:t>
            </a:r>
            <a:r>
              <a:rPr lang="fr-FR" altLang="en-US" sz="2800" dirty="0" err="1"/>
              <a:t>send</a:t>
            </a:r>
            <a:r>
              <a:rPr lang="fr-FR" altLang="en-US" sz="2800" dirty="0"/>
              <a:t> segments </a:t>
            </a:r>
            <a:r>
              <a:rPr lang="fr-FR" altLang="en-US" sz="2800" dirty="0" err="1"/>
              <a:t>with</a:t>
            </a:r>
            <a:r>
              <a:rPr lang="fr-FR" altLang="en-US" sz="2800" dirty="0"/>
              <a:t> one data byte </a:t>
            </a:r>
            <a:r>
              <a:rPr lang="fr-FR" altLang="en-US" sz="2800" dirty="0" err="1"/>
              <a:t>when</a:t>
            </a:r>
            <a:r>
              <a:rPr lang="fr-FR" altLang="en-US" sz="2800" dirty="0"/>
              <a:t> </a:t>
            </a:r>
            <a:r>
              <a:rPr lang="fr-FR" altLang="en-US" sz="2800" dirty="0" err="1"/>
              <a:t>B</a:t>
            </a:r>
            <a:r>
              <a:rPr lang="fr-FR" altLang="fr-FR" sz="2800" dirty="0" err="1"/>
              <a:t>’</a:t>
            </a:r>
            <a:r>
              <a:rPr lang="fr-FR" altLang="en-US" sz="2800" dirty="0" err="1"/>
              <a:t>s</a:t>
            </a:r>
            <a:r>
              <a:rPr lang="fr-FR" altLang="en-US" sz="2800" dirty="0"/>
              <a:t> </a:t>
            </a:r>
            <a:r>
              <a:rPr lang="fr-FR" altLang="en-US" sz="2800" dirty="0" err="1"/>
              <a:t>receive</a:t>
            </a:r>
            <a:r>
              <a:rPr lang="fr-FR" altLang="en-US" sz="2800" dirty="0"/>
              <a:t> </a:t>
            </a:r>
            <a:r>
              <a:rPr lang="fr-FR" altLang="en-US" sz="2800" dirty="0" err="1"/>
              <a:t>window</a:t>
            </a:r>
            <a:r>
              <a:rPr lang="fr-FR" altLang="en-US" sz="2800" dirty="0"/>
              <a:t> </a:t>
            </a:r>
            <a:r>
              <a:rPr lang="fr-FR" altLang="en-US" sz="2800" dirty="0" err="1"/>
              <a:t>is</a:t>
            </a:r>
            <a:r>
              <a:rPr lang="fr-FR" altLang="en-US" sz="2800" dirty="0"/>
              <a:t> </a:t>
            </a:r>
            <a:r>
              <a:rPr lang="fr-FR" altLang="en-US" sz="2800" dirty="0" err="1" smtClean="0"/>
              <a:t>zero</a:t>
            </a:r>
            <a:endParaRPr lang="fr-FR" altLang="en-US" sz="2800" dirty="0"/>
          </a:p>
          <a:p>
            <a:pPr lvl="1"/>
            <a:r>
              <a:rPr lang="fr-FR" altLang="en-US" sz="2800" dirty="0" err="1" smtClean="0"/>
              <a:t>These</a:t>
            </a:r>
            <a:r>
              <a:rPr lang="fr-FR" altLang="en-US" sz="2800" dirty="0" smtClean="0"/>
              <a:t> </a:t>
            </a:r>
            <a:r>
              <a:rPr lang="fr-FR" altLang="en-US" sz="2800" dirty="0"/>
              <a:t>segments </a:t>
            </a:r>
            <a:r>
              <a:rPr lang="fr-FR" altLang="en-US" sz="2800" dirty="0" err="1"/>
              <a:t>will</a:t>
            </a:r>
            <a:r>
              <a:rPr lang="fr-FR" altLang="en-US" sz="2800" dirty="0"/>
              <a:t> </a:t>
            </a:r>
            <a:r>
              <a:rPr lang="fr-FR" altLang="en-US" sz="2800" dirty="0" err="1"/>
              <a:t>be</a:t>
            </a:r>
            <a:r>
              <a:rPr lang="fr-FR" altLang="en-US" sz="2800" dirty="0"/>
              <a:t> </a:t>
            </a:r>
            <a:r>
              <a:rPr lang="fr-FR" altLang="en-US" sz="2800" dirty="0" err="1"/>
              <a:t>acknowledged</a:t>
            </a:r>
            <a:r>
              <a:rPr lang="fr-FR" altLang="en-US" sz="2800" dirty="0"/>
              <a:t> by the </a:t>
            </a:r>
            <a:r>
              <a:rPr lang="fr-FR" altLang="en-US" sz="2800" dirty="0" err="1"/>
              <a:t>receiver</a:t>
            </a:r>
            <a:r>
              <a:rPr lang="fr-FR" altLang="en-US" sz="2800" dirty="0"/>
              <a:t>. </a:t>
            </a:r>
            <a:r>
              <a:rPr lang="fr-FR" altLang="en-US" sz="2800" dirty="0" err="1"/>
              <a:t>Eventually</a:t>
            </a:r>
            <a:r>
              <a:rPr lang="fr-FR" altLang="en-US" sz="2800" dirty="0"/>
              <a:t> the buffer </a:t>
            </a:r>
            <a:r>
              <a:rPr lang="fr-FR" altLang="en-US" sz="2800" dirty="0" err="1"/>
              <a:t>will</a:t>
            </a:r>
            <a:r>
              <a:rPr lang="fr-FR" altLang="en-US" sz="2800" dirty="0"/>
              <a:t> </a:t>
            </a:r>
            <a:r>
              <a:rPr lang="fr-FR" altLang="en-US" sz="2800" dirty="0" err="1"/>
              <a:t>begin</a:t>
            </a:r>
            <a:r>
              <a:rPr lang="fr-FR" altLang="en-US" sz="2800" dirty="0"/>
              <a:t> to </a:t>
            </a:r>
            <a:r>
              <a:rPr lang="fr-FR" altLang="en-US" sz="2800" dirty="0" err="1"/>
              <a:t>empty</a:t>
            </a:r>
            <a:r>
              <a:rPr lang="fr-FR" altLang="en-US" sz="2800" dirty="0"/>
              <a:t> and the </a:t>
            </a:r>
            <a:r>
              <a:rPr lang="fr-FR" altLang="en-US" sz="2800" dirty="0" err="1"/>
              <a:t>acknowledgments</a:t>
            </a:r>
            <a:r>
              <a:rPr lang="fr-FR" altLang="en-US" sz="2800" dirty="0"/>
              <a:t> </a:t>
            </a:r>
            <a:r>
              <a:rPr lang="fr-FR" altLang="en-US" sz="2800" dirty="0" err="1"/>
              <a:t>will</a:t>
            </a:r>
            <a:r>
              <a:rPr lang="fr-FR" altLang="en-US" sz="2800" dirty="0"/>
              <a:t> </a:t>
            </a:r>
            <a:r>
              <a:rPr lang="fr-FR" altLang="en-US" sz="2800" dirty="0" err="1"/>
              <a:t>contain</a:t>
            </a:r>
            <a:r>
              <a:rPr lang="fr-FR" altLang="en-US" sz="2800" dirty="0"/>
              <a:t> a </a:t>
            </a:r>
            <a:r>
              <a:rPr lang="fr-FR" altLang="en-US" sz="2800" dirty="0" err="1"/>
              <a:t>nonzero</a:t>
            </a:r>
            <a:r>
              <a:rPr lang="fr-FR" altLang="en-US" sz="2800" dirty="0"/>
              <a:t> </a:t>
            </a:r>
            <a:r>
              <a:rPr lang="fr-FR" altLang="en-US" sz="2800" dirty="0" err="1"/>
              <a:t>rwnd</a:t>
            </a:r>
            <a:r>
              <a:rPr lang="fr-FR" altLang="en-US" sz="2800" dirty="0"/>
              <a:t> </a:t>
            </a:r>
            <a:r>
              <a:rPr lang="fr-FR" altLang="en-US" sz="2800" dirty="0" smtClean="0"/>
              <a:t>value </a:t>
            </a:r>
            <a:endParaRPr lang="fr-FR" altLang="en-US" sz="28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en-US" dirty="0"/>
              <a:t>One </a:t>
            </a:r>
            <a:r>
              <a:rPr lang="fr-FR" altLang="en-US" dirty="0" err="1"/>
              <a:t>special</a:t>
            </a:r>
            <a:r>
              <a:rPr lang="fr-FR" altLang="en-US" dirty="0"/>
              <a:t> case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1617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Transport layer: overview</a:t>
            </a:r>
            <a:endParaRPr lang="en-US" sz="4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E2ACD2-5E28-0840-A1E8-F9AB901FE8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1763" y="1253331"/>
            <a:ext cx="4842088" cy="4351338"/>
          </a:xfrm>
        </p:spPr>
        <p:txBody>
          <a:bodyPr>
            <a:noAutofit/>
          </a:bodyPr>
          <a:lstStyle/>
          <a:p>
            <a:pPr marL="11113" indent="0">
              <a:buNone/>
            </a:pPr>
            <a:r>
              <a:rPr lang="en-US" altLang="en-US" sz="3200" i="1" dirty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 goal:</a:t>
            </a:r>
            <a:r>
              <a:rPr lang="en-US" altLang="en-US" sz="32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400050" indent="-285750">
              <a:buFont typeface="Wingdings" charset="2"/>
              <a:buChar char="§"/>
              <a:defRPr/>
            </a:pPr>
            <a:r>
              <a:rPr lang="en-US" sz="3200" dirty="0"/>
              <a:t>understand principles behind transport layer services: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multiplexing, demultiplexing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reliable data transfer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flow control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congestion control</a:t>
            </a:r>
            <a:endParaRPr lang="en-US" sz="3200" dirty="0"/>
          </a:p>
          <a:p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5968416" y="1815962"/>
            <a:ext cx="5994400" cy="4799013"/>
          </a:xfrm>
        </p:spPr>
        <p:txBody>
          <a:bodyPr>
            <a:normAutofit/>
          </a:bodyPr>
          <a:lstStyle/>
          <a:p>
            <a:pPr marL="457200" indent="-285750">
              <a:buFont typeface="Wingdings" charset="2"/>
              <a:buChar char="§"/>
              <a:defRPr/>
            </a:pPr>
            <a:r>
              <a:rPr lang="en-US" sz="3200" dirty="0"/>
              <a:t>learn about Internet transport layer protocols: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UDP: connectionless transport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TCP: connection-oriented reliable transport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TCP congestion control</a:t>
            </a:r>
            <a:endParaRPr lang="en-US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084F46-D79C-3048-9B21-CEBC666508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54664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19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 flow control</a:t>
            </a:r>
            <a:endParaRPr lang="en-US" sz="4400" b="0" dirty="0"/>
          </a:p>
        </p:txBody>
      </p:sp>
      <p:sp>
        <p:nvSpPr>
          <p:cNvPr id="54" name="Rectangle 75">
            <a:extLst>
              <a:ext uri="{FF2B5EF4-FFF2-40B4-BE49-F238E27FC236}">
                <a16:creationId xmlns:a16="http://schemas.microsoft.com/office/drawing/2014/main" id="{78F7B284-6B74-F548-982C-C01C5F7D3D99}"/>
              </a:ext>
            </a:extLst>
          </p:cNvPr>
          <p:cNvSpPr txBox="1">
            <a:spLocks noChangeArrowheads="1"/>
          </p:cNvSpPr>
          <p:nvPr/>
        </p:nvSpPr>
        <p:spPr>
          <a:xfrm>
            <a:off x="668940" y="1485900"/>
            <a:ext cx="5826405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TCP receiver 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advertises” free buffer space in </a:t>
            </a:r>
            <a:r>
              <a:rPr kumimoji="0" lang="en-US" altLang="ja-JP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rwnd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field in TCP header</a:t>
            </a: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RcvBuffer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size set via socket options (typical default is 4096 bytes)</a:t>
            </a: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many operating systems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autoadjust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RcvBuffer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sender limits amount of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unACKed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(“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in-flight”) data to received </a:t>
            </a:r>
            <a:r>
              <a:rPr kumimoji="0" lang="en-US" altLang="ja-JP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rwnd</a:t>
            </a:r>
            <a:endParaRPr kumimoji="0" lang="en-US" altLang="ja-JP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guarantees receive buffer will not overflow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5ED315A-00AA-7C4A-8164-7D6F6F0CAA0E}"/>
              </a:ext>
            </a:extLst>
          </p:cNvPr>
          <p:cNvGrpSpPr/>
          <p:nvPr/>
        </p:nvGrpSpPr>
        <p:grpSpPr>
          <a:xfrm>
            <a:off x="7363745" y="1068614"/>
            <a:ext cx="4349284" cy="5165818"/>
            <a:chOff x="7334716" y="821871"/>
            <a:chExt cx="4349284" cy="5165818"/>
          </a:xfrm>
        </p:grpSpPr>
        <p:sp>
          <p:nvSpPr>
            <p:cNvPr id="43" name="Text Box 49">
              <a:extLst>
                <a:ext uri="{FF2B5EF4-FFF2-40B4-BE49-F238E27FC236}">
                  <a16:creationId xmlns:a16="http://schemas.microsoft.com/office/drawing/2014/main" id="{4942189D-75C7-5146-A769-620DCCD5AD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34716" y="821871"/>
              <a:ext cx="4349284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flow control: 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# bytes receiver willing to accept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13C6F91-8B0A-654D-A104-22DAAE940A5C}"/>
                </a:ext>
              </a:extLst>
            </p:cNvPr>
            <p:cNvGrpSpPr/>
            <p:nvPr/>
          </p:nvGrpSpPr>
          <p:grpSpPr>
            <a:xfrm>
              <a:off x="7490842" y="1445945"/>
              <a:ext cx="3173211" cy="4078555"/>
              <a:chOff x="7157014" y="1873079"/>
              <a:chExt cx="2251592" cy="2800562"/>
            </a:xfrm>
          </p:grpSpPr>
          <p:sp>
            <p:nvSpPr>
              <p:cNvPr id="31" name="Rectangle 4">
                <a:extLst>
                  <a:ext uri="{FF2B5EF4-FFF2-40B4-BE49-F238E27FC236}">
                    <a16:creationId xmlns:a16="http://schemas.microsoft.com/office/drawing/2014/main" id="{F26D3C4D-BBC1-F742-A1E0-D6E34A9B3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6558" y="1873079"/>
                <a:ext cx="2202048" cy="2745454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2" name="Rectangle 5">
                <a:extLst>
                  <a:ext uri="{FF2B5EF4-FFF2-40B4-BE49-F238E27FC236}">
                    <a16:creationId xmlns:a16="http://schemas.microsoft.com/office/drawing/2014/main" id="{EDEADB29-BFA2-B047-B027-A9139A42EC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58783" y="1939027"/>
                <a:ext cx="2202048" cy="273461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3" name="Line 8">
                <a:extLst>
                  <a:ext uri="{FF2B5EF4-FFF2-40B4-BE49-F238E27FC236}">
                    <a16:creationId xmlns:a16="http://schemas.microsoft.com/office/drawing/2014/main" id="{D6DDC5BF-A1E6-C24B-9CE3-F65B498DEB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60553" y="2152232"/>
                <a:ext cx="2199395" cy="271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4" name="Line 9">
                <a:extLst>
                  <a:ext uri="{FF2B5EF4-FFF2-40B4-BE49-F238E27FC236}">
                    <a16:creationId xmlns:a16="http://schemas.microsoft.com/office/drawing/2014/main" id="{D073AA58-CCB9-1143-BD54-AECB66E97A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157014" y="2368146"/>
                <a:ext cx="220204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5" name="Line 16">
                <a:extLst>
                  <a:ext uri="{FF2B5EF4-FFF2-40B4-BE49-F238E27FC236}">
                    <a16:creationId xmlns:a16="http://schemas.microsoft.com/office/drawing/2014/main" id="{3BCF6F65-DFAE-C544-BAEE-68B6416C49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162322" y="2584964"/>
                <a:ext cx="220204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6" name="Line 18">
                <a:extLst>
                  <a:ext uri="{FF2B5EF4-FFF2-40B4-BE49-F238E27FC236}">
                    <a16:creationId xmlns:a16="http://schemas.microsoft.com/office/drawing/2014/main" id="{73D40423-B9BC-B445-A204-77B62C8A65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159668" y="2809912"/>
                <a:ext cx="2202049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7" name="Line 19">
                <a:extLst>
                  <a:ext uri="{FF2B5EF4-FFF2-40B4-BE49-F238E27FC236}">
                    <a16:creationId xmlns:a16="http://schemas.microsoft.com/office/drawing/2014/main" id="{9E50A3C5-1DEF-C346-9F9A-A93A3289A5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157014" y="3032150"/>
                <a:ext cx="220204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8" name="Line 20">
                <a:extLst>
                  <a:ext uri="{FF2B5EF4-FFF2-40B4-BE49-F238E27FC236}">
                    <a16:creationId xmlns:a16="http://schemas.microsoft.com/office/drawing/2014/main" id="{548B775C-D85F-5847-B406-FA9F2CBD59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157014" y="3351956"/>
                <a:ext cx="220204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9" name="Line 21">
                <a:extLst>
                  <a:ext uri="{FF2B5EF4-FFF2-40B4-BE49-F238E27FC236}">
                    <a16:creationId xmlns:a16="http://schemas.microsoft.com/office/drawing/2014/main" id="{5295938A-7AD9-3A43-B065-16AE7DE466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249633" y="2586771"/>
                <a:ext cx="2654" cy="442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2" name="Text Box 22">
                <a:extLst>
                  <a:ext uri="{FF2B5EF4-FFF2-40B4-BE49-F238E27FC236}">
                    <a16:creationId xmlns:a16="http://schemas.microsoft.com/office/drawing/2014/main" id="{DBAB1210-0C8C-574D-9755-E0E40D1D8E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20544" y="2572087"/>
                <a:ext cx="1124010" cy="2324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receive window</a:t>
                </a:r>
              </a:p>
            </p:txBody>
          </p:sp>
          <p:sp>
            <p:nvSpPr>
              <p:cNvPr id="41" name="Line 10">
                <a:extLst>
                  <a:ext uri="{FF2B5EF4-FFF2-40B4-BE49-F238E27FC236}">
                    <a16:creationId xmlns:a16="http://schemas.microsoft.com/office/drawing/2014/main" id="{A5EAF221-945B-9044-8647-B161BDC6D1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241671" y="1940977"/>
                <a:ext cx="981" cy="20781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4" name="Line 53">
              <a:extLst>
                <a:ext uri="{FF2B5EF4-FFF2-40B4-BE49-F238E27FC236}">
                  <a16:creationId xmlns:a16="http://schemas.microsoft.com/office/drawing/2014/main" id="{1BBBD060-CF26-F24A-BA7E-49EE7DADEE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968285" y="1150408"/>
              <a:ext cx="1233771" cy="1404106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6" name="Text Box 49">
              <a:extLst>
                <a:ext uri="{FF2B5EF4-FFF2-40B4-BE49-F238E27FC236}">
                  <a16:creationId xmlns:a16="http://schemas.microsoft.com/office/drawing/2014/main" id="{FBFCD652-9EB9-FE4F-BB9F-A9277C4DE7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25744" y="5646057"/>
              <a:ext cx="2310027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TCP segment format</a:t>
              </a:r>
            </a:p>
          </p:txBody>
        </p:sp>
      </p:grp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73A53F5E-537D-1E40-85EE-92D8692A7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41329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 connection management</a:t>
            </a:r>
            <a:endParaRPr lang="en-US" sz="4400" b="0" dirty="0"/>
          </a:p>
        </p:txBody>
      </p:sp>
      <p:sp>
        <p:nvSpPr>
          <p:cNvPr id="31" name="Rectangle 5">
            <a:extLst>
              <a:ext uri="{FF2B5EF4-FFF2-40B4-BE49-F238E27FC236}">
                <a16:creationId xmlns:a16="http://schemas.microsoft.com/office/drawing/2014/main" id="{9C578410-CCAC-A940-BEC5-74269A538606}"/>
              </a:ext>
            </a:extLst>
          </p:cNvPr>
          <p:cNvSpPr txBox="1">
            <a:spLocks noChangeArrowheads="1"/>
          </p:cNvSpPr>
          <p:nvPr/>
        </p:nvSpPr>
        <p:spPr>
          <a:xfrm>
            <a:off x="785243" y="1329399"/>
            <a:ext cx="11329310" cy="2187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before exchanging data, sender/receiver 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handshake”: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agree to establish connection (each knowing the other willing to establish connection)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agree on connection parameters (e.g., starting seq #s)</a:t>
            </a:r>
          </a:p>
        </p:txBody>
      </p:sp>
      <p:sp>
        <p:nvSpPr>
          <p:cNvPr id="129" name="Rectangle 62">
            <a:extLst>
              <a:ext uri="{FF2B5EF4-FFF2-40B4-BE49-F238E27FC236}">
                <a16:creationId xmlns:a16="http://schemas.microsoft.com/office/drawing/2014/main" id="{C5E2ED2D-96E6-7640-B8B9-2E97B8768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8677" y="2935290"/>
            <a:ext cx="2279650" cy="24145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30" name="Rectangle 45">
            <a:extLst>
              <a:ext uri="{FF2B5EF4-FFF2-40B4-BE49-F238E27FC236}">
                <a16:creationId xmlns:a16="http://schemas.microsoft.com/office/drawing/2014/main" id="{E1C433CA-144F-FE40-9939-574216DE0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8989" y="2989265"/>
            <a:ext cx="2270125" cy="24717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31" name="Line 55">
            <a:extLst>
              <a:ext uri="{FF2B5EF4-FFF2-40B4-BE49-F238E27FC236}">
                <a16:creationId xmlns:a16="http://schemas.microsoft.com/office/drawing/2014/main" id="{B5AF7973-E361-6A42-9B3B-A8AD0E9C7140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8989" y="3430590"/>
            <a:ext cx="22701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32" name="Text Box 6">
            <a:extLst>
              <a:ext uri="{FF2B5EF4-FFF2-40B4-BE49-F238E27FC236}">
                <a16:creationId xmlns:a16="http://schemas.microsoft.com/office/drawing/2014/main" id="{F4060720-F3C5-A543-A168-90183A3F78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3277" y="3543303"/>
            <a:ext cx="2335212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230188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connection state: ESTAB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connection variables:</a:t>
            </a:r>
          </a:p>
          <a:p>
            <a:pPr marL="230188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seq # client-to-server</a:t>
            </a:r>
          </a:p>
          <a:p>
            <a:pPr marL="230188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         server-to-client</a:t>
            </a:r>
          </a:p>
          <a:p>
            <a:pPr marL="230188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rcvBuffer</a:t>
            </a: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 size</a:t>
            </a:r>
          </a:p>
          <a:p>
            <a:pPr marL="230188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   at server,client </a:t>
            </a:r>
          </a:p>
          <a:p>
            <a:pPr marL="230188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           </a:t>
            </a:r>
          </a:p>
        </p:txBody>
      </p:sp>
      <p:grpSp>
        <p:nvGrpSpPr>
          <p:cNvPr id="133" name="Group 46">
            <a:extLst>
              <a:ext uri="{FF2B5EF4-FFF2-40B4-BE49-F238E27FC236}">
                <a16:creationId xmlns:a16="http://schemas.microsoft.com/office/drawing/2014/main" id="{B33AB7A5-CCC5-254C-8A3A-759B759D5041}"/>
              </a:ext>
            </a:extLst>
          </p:cNvPr>
          <p:cNvGrpSpPr>
            <a:grpSpLocks/>
          </p:cNvGrpSpPr>
          <p:nvPr/>
        </p:nvGrpSpPr>
        <p:grpSpPr bwMode="auto">
          <a:xfrm>
            <a:off x="3979492" y="3344865"/>
            <a:ext cx="438150" cy="206375"/>
            <a:chOff x="344" y="1846"/>
            <a:chExt cx="336" cy="130"/>
          </a:xfrm>
        </p:grpSpPr>
        <p:sp>
          <p:nvSpPr>
            <p:cNvPr id="134" name="Rectangle 47">
              <a:extLst>
                <a:ext uri="{FF2B5EF4-FFF2-40B4-BE49-F238E27FC236}">
                  <a16:creationId xmlns:a16="http://schemas.microsoft.com/office/drawing/2014/main" id="{6C823A22-D6EB-C649-B7E4-0B164EE81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" y="1846"/>
              <a:ext cx="336" cy="13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35" name="Rectangle 48">
              <a:extLst>
                <a:ext uri="{FF2B5EF4-FFF2-40B4-BE49-F238E27FC236}">
                  <a16:creationId xmlns:a16="http://schemas.microsoft.com/office/drawing/2014/main" id="{A8BB07C4-6AD0-A344-8975-A5BF33372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" y="1863"/>
              <a:ext cx="112" cy="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36" name="Rectangle 49">
              <a:extLst>
                <a:ext uri="{FF2B5EF4-FFF2-40B4-BE49-F238E27FC236}">
                  <a16:creationId xmlns:a16="http://schemas.microsoft.com/office/drawing/2014/main" id="{2CA09AF3-81EA-B643-82AA-454FD210E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" y="1921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37" name="Rectangle 50">
              <a:extLst>
                <a:ext uri="{FF2B5EF4-FFF2-40B4-BE49-F238E27FC236}">
                  <a16:creationId xmlns:a16="http://schemas.microsoft.com/office/drawing/2014/main" id="{467634F2-41DA-0748-9C1A-D08864A76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" y="1922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38" name="Text Box 54">
            <a:extLst>
              <a:ext uri="{FF2B5EF4-FFF2-40B4-BE49-F238E27FC236}">
                <a16:creationId xmlns:a16="http://schemas.microsoft.com/office/drawing/2014/main" id="{A9AEB3C4-6978-5E48-B717-A659B5C3B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7081" y="3006443"/>
            <a:ext cx="1146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application</a:t>
            </a:r>
          </a:p>
        </p:txBody>
      </p:sp>
      <p:sp>
        <p:nvSpPr>
          <p:cNvPr id="139" name="Line 56">
            <a:extLst>
              <a:ext uri="{FF2B5EF4-FFF2-40B4-BE49-F238E27FC236}">
                <a16:creationId xmlns:a16="http://schemas.microsoft.com/office/drawing/2014/main" id="{D326D2D6-0DA1-914C-9073-3ECFE526F8CC}"/>
              </a:ext>
            </a:extLst>
          </p:cNvPr>
          <p:cNvSpPr>
            <a:spLocks noChangeShapeType="1"/>
          </p:cNvSpPr>
          <p:nvPr/>
        </p:nvSpPr>
        <p:spPr bwMode="auto">
          <a:xfrm>
            <a:off x="3105339" y="4926015"/>
            <a:ext cx="22685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40" name="Text Box 57">
            <a:extLst>
              <a:ext uri="{FF2B5EF4-FFF2-40B4-BE49-F238E27FC236}">
                <a16:creationId xmlns:a16="http://schemas.microsoft.com/office/drawing/2014/main" id="{E4C0EAD6-0908-3C42-9A10-A6AAF9451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3658" y="5021176"/>
            <a:ext cx="908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network</a:t>
            </a:r>
          </a:p>
        </p:txBody>
      </p:sp>
      <p:sp>
        <p:nvSpPr>
          <p:cNvPr id="141" name="Rectangle 58">
            <a:extLst>
              <a:ext uri="{FF2B5EF4-FFF2-40B4-BE49-F238E27FC236}">
                <a16:creationId xmlns:a16="http://schemas.microsoft.com/office/drawing/2014/main" id="{1CB6C439-3E38-7043-B2E4-E0EA4F390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0414" y="5348290"/>
            <a:ext cx="2335213" cy="1809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42" name="Line 59">
            <a:extLst>
              <a:ext uri="{FF2B5EF4-FFF2-40B4-BE49-F238E27FC236}">
                <a16:creationId xmlns:a16="http://schemas.microsoft.com/office/drawing/2014/main" id="{D8BBE84F-BCD3-BB4A-9FD3-757AFB3C13AA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8989" y="5337178"/>
            <a:ext cx="0" cy="236537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43" name="Line 60">
            <a:extLst>
              <a:ext uri="{FF2B5EF4-FFF2-40B4-BE49-F238E27FC236}">
                <a16:creationId xmlns:a16="http://schemas.microsoft.com/office/drawing/2014/main" id="{F862C10B-983A-F94D-A269-24CE747FC5AA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2764" y="5308603"/>
            <a:ext cx="0" cy="236537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44" name="Freeform 8">
            <a:extLst>
              <a:ext uri="{FF2B5EF4-FFF2-40B4-BE49-F238E27FC236}">
                <a16:creationId xmlns:a16="http://schemas.microsoft.com/office/drawing/2014/main" id="{DF364C08-2C0C-EE4E-8664-EDA4833FE296}"/>
              </a:ext>
            </a:extLst>
          </p:cNvPr>
          <p:cNvSpPr>
            <a:spLocks/>
          </p:cNvSpPr>
          <p:nvPr/>
        </p:nvSpPr>
        <p:spPr bwMode="auto">
          <a:xfrm flipH="1">
            <a:off x="2625914" y="2992440"/>
            <a:ext cx="468313" cy="249078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5" name="Rectangle 63">
            <a:extLst>
              <a:ext uri="{FF2B5EF4-FFF2-40B4-BE49-F238E27FC236}">
                <a16:creationId xmlns:a16="http://schemas.microsoft.com/office/drawing/2014/main" id="{0F4E1AF7-DE3A-2541-818F-C54CEC430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0802" y="2941640"/>
            <a:ext cx="2279650" cy="24145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46" name="Rectangle 64">
            <a:extLst>
              <a:ext uri="{FF2B5EF4-FFF2-40B4-BE49-F238E27FC236}">
                <a16:creationId xmlns:a16="http://schemas.microsoft.com/office/drawing/2014/main" id="{5B961E58-331E-B748-A80F-3B7778F1C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1114" y="2995615"/>
            <a:ext cx="2270125" cy="24717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47" name="Line 65">
            <a:extLst>
              <a:ext uri="{FF2B5EF4-FFF2-40B4-BE49-F238E27FC236}">
                <a16:creationId xmlns:a16="http://schemas.microsoft.com/office/drawing/2014/main" id="{83696C28-A57C-AC46-B97E-048E3D615664}"/>
              </a:ext>
            </a:extLst>
          </p:cNvPr>
          <p:cNvSpPr>
            <a:spLocks noChangeShapeType="1"/>
          </p:cNvSpPr>
          <p:nvPr/>
        </p:nvSpPr>
        <p:spPr bwMode="auto">
          <a:xfrm>
            <a:off x="7401114" y="3436940"/>
            <a:ext cx="22701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48" name="Text Box 66">
            <a:extLst>
              <a:ext uri="{FF2B5EF4-FFF2-40B4-BE49-F238E27FC236}">
                <a16:creationId xmlns:a16="http://schemas.microsoft.com/office/drawing/2014/main" id="{3C17C23B-2BF5-5B4E-BB33-288C19224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5402" y="3549653"/>
            <a:ext cx="2335212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230188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connection state: ESTAB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connection Variables:</a:t>
            </a:r>
          </a:p>
          <a:p>
            <a:pPr marL="230188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seq # client-to-server</a:t>
            </a:r>
          </a:p>
          <a:p>
            <a:pPr marL="230188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          server-to-client</a:t>
            </a:r>
          </a:p>
          <a:p>
            <a:pPr marL="230188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rcvBuffer</a:t>
            </a: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 size</a:t>
            </a:r>
          </a:p>
          <a:p>
            <a:pPr marL="230188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   at server,client </a:t>
            </a:r>
          </a:p>
          <a:p>
            <a:pPr marL="230188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           </a:t>
            </a:r>
          </a:p>
        </p:txBody>
      </p:sp>
      <p:grpSp>
        <p:nvGrpSpPr>
          <p:cNvPr id="149" name="Group 67">
            <a:extLst>
              <a:ext uri="{FF2B5EF4-FFF2-40B4-BE49-F238E27FC236}">
                <a16:creationId xmlns:a16="http://schemas.microsoft.com/office/drawing/2014/main" id="{A3675259-9C7A-1740-AEED-A90AD2D0AE87}"/>
              </a:ext>
            </a:extLst>
          </p:cNvPr>
          <p:cNvGrpSpPr>
            <a:grpSpLocks/>
          </p:cNvGrpSpPr>
          <p:nvPr/>
        </p:nvGrpSpPr>
        <p:grpSpPr bwMode="auto">
          <a:xfrm>
            <a:off x="8308511" y="3351215"/>
            <a:ext cx="438150" cy="206375"/>
            <a:chOff x="344" y="1846"/>
            <a:chExt cx="336" cy="130"/>
          </a:xfrm>
        </p:grpSpPr>
        <p:sp>
          <p:nvSpPr>
            <p:cNvPr id="150" name="Rectangle 68">
              <a:extLst>
                <a:ext uri="{FF2B5EF4-FFF2-40B4-BE49-F238E27FC236}">
                  <a16:creationId xmlns:a16="http://schemas.microsoft.com/office/drawing/2014/main" id="{4B4BD261-01C7-494F-8D01-68B19AA4B9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" y="1846"/>
              <a:ext cx="336" cy="13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51" name="Rectangle 69">
              <a:extLst>
                <a:ext uri="{FF2B5EF4-FFF2-40B4-BE49-F238E27FC236}">
                  <a16:creationId xmlns:a16="http://schemas.microsoft.com/office/drawing/2014/main" id="{4E7628F3-86B5-E44C-8195-D9FF1BBA5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" y="1863"/>
              <a:ext cx="112" cy="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52" name="Rectangle 70">
              <a:extLst>
                <a:ext uri="{FF2B5EF4-FFF2-40B4-BE49-F238E27FC236}">
                  <a16:creationId xmlns:a16="http://schemas.microsoft.com/office/drawing/2014/main" id="{BE5565DB-C659-5048-B6BD-16420D5CE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" y="1921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53" name="Rectangle 71">
              <a:extLst>
                <a:ext uri="{FF2B5EF4-FFF2-40B4-BE49-F238E27FC236}">
                  <a16:creationId xmlns:a16="http://schemas.microsoft.com/office/drawing/2014/main" id="{720A74F5-E1C3-FF45-B800-884CFBB24D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" y="1922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54" name="Text Box 72">
            <a:extLst>
              <a:ext uri="{FF2B5EF4-FFF2-40B4-BE49-F238E27FC236}">
                <a16:creationId xmlns:a16="http://schemas.microsoft.com/office/drawing/2014/main" id="{48C5FBCA-1883-5B46-BC6B-BD218B24C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3246" y="3024051"/>
            <a:ext cx="1146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application</a:t>
            </a:r>
          </a:p>
        </p:txBody>
      </p:sp>
      <p:sp>
        <p:nvSpPr>
          <p:cNvPr id="155" name="Line 73">
            <a:extLst>
              <a:ext uri="{FF2B5EF4-FFF2-40B4-BE49-F238E27FC236}">
                <a16:creationId xmlns:a16="http://schemas.microsoft.com/office/drawing/2014/main" id="{C7D010E1-FDC8-B843-B502-33120A86EB14}"/>
              </a:ext>
            </a:extLst>
          </p:cNvPr>
          <p:cNvSpPr>
            <a:spLocks noChangeShapeType="1"/>
          </p:cNvSpPr>
          <p:nvPr/>
        </p:nvSpPr>
        <p:spPr bwMode="auto">
          <a:xfrm>
            <a:off x="7407464" y="4932365"/>
            <a:ext cx="22685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56" name="Text Box 74">
            <a:extLst>
              <a:ext uri="{FF2B5EF4-FFF2-40B4-BE49-F238E27FC236}">
                <a16:creationId xmlns:a16="http://schemas.microsoft.com/office/drawing/2014/main" id="{46053DCC-44E5-2C43-B37B-8DA921C733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0953" y="5013813"/>
            <a:ext cx="908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network</a:t>
            </a:r>
          </a:p>
        </p:txBody>
      </p:sp>
      <p:sp>
        <p:nvSpPr>
          <p:cNvPr id="157" name="Rectangle 75">
            <a:extLst>
              <a:ext uri="{FF2B5EF4-FFF2-40B4-BE49-F238E27FC236}">
                <a16:creationId xmlns:a16="http://schemas.microsoft.com/office/drawing/2014/main" id="{2794759F-1BDF-124F-8990-F97B9E3FF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2539" y="5354640"/>
            <a:ext cx="2335213" cy="1809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58" name="Line 76">
            <a:extLst>
              <a:ext uri="{FF2B5EF4-FFF2-40B4-BE49-F238E27FC236}">
                <a16:creationId xmlns:a16="http://schemas.microsoft.com/office/drawing/2014/main" id="{AA62258B-6959-8646-9E2E-9B0097512BD1}"/>
              </a:ext>
            </a:extLst>
          </p:cNvPr>
          <p:cNvSpPr>
            <a:spLocks noChangeShapeType="1"/>
          </p:cNvSpPr>
          <p:nvPr/>
        </p:nvSpPr>
        <p:spPr bwMode="auto">
          <a:xfrm>
            <a:off x="7401114" y="5343528"/>
            <a:ext cx="0" cy="236537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59" name="Line 77">
            <a:extLst>
              <a:ext uri="{FF2B5EF4-FFF2-40B4-BE49-F238E27FC236}">
                <a16:creationId xmlns:a16="http://schemas.microsoft.com/office/drawing/2014/main" id="{B39909BE-5B6C-6F46-8749-CE29AEAB2CB2}"/>
              </a:ext>
            </a:extLst>
          </p:cNvPr>
          <p:cNvSpPr>
            <a:spLocks noChangeShapeType="1"/>
          </p:cNvSpPr>
          <p:nvPr/>
        </p:nvSpPr>
        <p:spPr bwMode="auto">
          <a:xfrm>
            <a:off x="9664889" y="5314953"/>
            <a:ext cx="0" cy="236537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60" name="Freeform 78">
            <a:extLst>
              <a:ext uri="{FF2B5EF4-FFF2-40B4-BE49-F238E27FC236}">
                <a16:creationId xmlns:a16="http://schemas.microsoft.com/office/drawing/2014/main" id="{830D21F8-79F0-0E4D-A9EF-3C8300C80D17}"/>
              </a:ext>
            </a:extLst>
          </p:cNvPr>
          <p:cNvSpPr>
            <a:spLocks/>
          </p:cNvSpPr>
          <p:nvPr/>
        </p:nvSpPr>
        <p:spPr bwMode="auto">
          <a:xfrm>
            <a:off x="9682352" y="2932115"/>
            <a:ext cx="468312" cy="249078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1" name="Text Box 83">
            <a:extLst>
              <a:ext uri="{FF2B5EF4-FFF2-40B4-BE49-F238E27FC236}">
                <a16:creationId xmlns:a16="http://schemas.microsoft.com/office/drawing/2014/main" id="{E97571FE-EF31-0544-985B-906D8CF8F3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6046" y="5759648"/>
            <a:ext cx="563335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31775" indent="-231775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231775" marR="0" lvl="0" indent="-2317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Socket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clientSocket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 =   </a:t>
            </a:r>
          </a:p>
          <a:p>
            <a:pPr marL="231775" marR="0" lvl="0" indent="-2317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newSocket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("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hostname","port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 number");</a:t>
            </a:r>
          </a:p>
        </p:txBody>
      </p:sp>
      <p:sp>
        <p:nvSpPr>
          <p:cNvPr id="162" name="Text Box 85">
            <a:extLst>
              <a:ext uri="{FF2B5EF4-FFF2-40B4-BE49-F238E27FC236}">
                <a16:creationId xmlns:a16="http://schemas.microsoft.com/office/drawing/2014/main" id="{C80EBC7F-DBC0-BD40-9507-82100813B9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1795" y="5773144"/>
            <a:ext cx="415959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31775" indent="-231775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231775" marR="0" lvl="0" indent="-2317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Socket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connectionSocket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 =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welcomeSocket.accept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();</a:t>
            </a:r>
          </a:p>
        </p:txBody>
      </p:sp>
      <p:grpSp>
        <p:nvGrpSpPr>
          <p:cNvPr id="163" name="Group 89">
            <a:extLst>
              <a:ext uri="{FF2B5EF4-FFF2-40B4-BE49-F238E27FC236}">
                <a16:creationId xmlns:a16="http://schemas.microsoft.com/office/drawing/2014/main" id="{DB71F8E2-0EB4-2A4E-B4C5-3DC2955DEDE8}"/>
              </a:ext>
            </a:extLst>
          </p:cNvPr>
          <p:cNvGrpSpPr>
            <a:grpSpLocks/>
          </p:cNvGrpSpPr>
          <p:nvPr/>
        </p:nvGrpSpPr>
        <p:grpSpPr bwMode="auto">
          <a:xfrm>
            <a:off x="2149664" y="5024440"/>
            <a:ext cx="698500" cy="612775"/>
            <a:chOff x="-44" y="1473"/>
            <a:chExt cx="981" cy="1105"/>
          </a:xfrm>
        </p:grpSpPr>
        <p:pic>
          <p:nvPicPr>
            <p:cNvPr id="164" name="Picture 90" descr="desktop_computer_stylized_medium">
              <a:extLst>
                <a:ext uri="{FF2B5EF4-FFF2-40B4-BE49-F238E27FC236}">
                  <a16:creationId xmlns:a16="http://schemas.microsoft.com/office/drawing/2014/main" id="{C631DB34-DA41-694E-BA26-57FDF68E68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5" name="Freeform 91">
              <a:extLst>
                <a:ext uri="{FF2B5EF4-FFF2-40B4-BE49-F238E27FC236}">
                  <a16:creationId xmlns:a16="http://schemas.microsoft.com/office/drawing/2014/main" id="{BEF55614-0BD4-8249-9822-CEE59DA9A93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66" name="Group 92">
            <a:extLst>
              <a:ext uri="{FF2B5EF4-FFF2-40B4-BE49-F238E27FC236}">
                <a16:creationId xmlns:a16="http://schemas.microsoft.com/office/drawing/2014/main" id="{F06A1B16-A85F-394E-802F-0E5CD7D943D6}"/>
              </a:ext>
            </a:extLst>
          </p:cNvPr>
          <p:cNvGrpSpPr>
            <a:grpSpLocks/>
          </p:cNvGrpSpPr>
          <p:nvPr/>
        </p:nvGrpSpPr>
        <p:grpSpPr bwMode="auto">
          <a:xfrm>
            <a:off x="9964927" y="4922840"/>
            <a:ext cx="415925" cy="627063"/>
            <a:chOff x="4140" y="429"/>
            <a:chExt cx="1425" cy="2396"/>
          </a:xfrm>
        </p:grpSpPr>
        <p:sp>
          <p:nvSpPr>
            <p:cNvPr id="167" name="Freeform 93">
              <a:extLst>
                <a:ext uri="{FF2B5EF4-FFF2-40B4-BE49-F238E27FC236}">
                  <a16:creationId xmlns:a16="http://schemas.microsoft.com/office/drawing/2014/main" id="{0B18D7B8-4C19-6A48-9356-0BDC63F4B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8" name="Rectangle 94">
              <a:extLst>
                <a:ext uri="{FF2B5EF4-FFF2-40B4-BE49-F238E27FC236}">
                  <a16:creationId xmlns:a16="http://schemas.microsoft.com/office/drawing/2014/main" id="{83F51854-758D-F348-B0AE-4C8BBF01B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429"/>
              <a:ext cx="1050" cy="2287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69" name="Freeform 95">
              <a:extLst>
                <a:ext uri="{FF2B5EF4-FFF2-40B4-BE49-F238E27FC236}">
                  <a16:creationId xmlns:a16="http://schemas.microsoft.com/office/drawing/2014/main" id="{BCB6E605-7A9B-CA4D-855C-288812DAAB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0" name="Freeform 96">
              <a:extLst>
                <a:ext uri="{FF2B5EF4-FFF2-40B4-BE49-F238E27FC236}">
                  <a16:creationId xmlns:a16="http://schemas.microsoft.com/office/drawing/2014/main" id="{010D7A25-5C86-B443-B0F4-6A6735092E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1" name="Rectangle 97">
              <a:extLst>
                <a:ext uri="{FF2B5EF4-FFF2-40B4-BE49-F238E27FC236}">
                  <a16:creationId xmlns:a16="http://schemas.microsoft.com/office/drawing/2014/main" id="{6B6FDD4A-AD55-9345-AF53-BC625746D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6"/>
              <a:ext cx="598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72" name="Group 98">
              <a:extLst>
                <a:ext uri="{FF2B5EF4-FFF2-40B4-BE49-F238E27FC236}">
                  <a16:creationId xmlns:a16="http://schemas.microsoft.com/office/drawing/2014/main" id="{A97FBBEC-0302-FA4C-A3B9-B0FD424712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97" name="AutoShape 99">
                <a:extLst>
                  <a:ext uri="{FF2B5EF4-FFF2-40B4-BE49-F238E27FC236}">
                    <a16:creationId xmlns:a16="http://schemas.microsoft.com/office/drawing/2014/main" id="{C21CB491-D46B-EE41-AA0F-DE79A218D5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6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8" name="AutoShape 100">
                <a:extLst>
                  <a:ext uri="{FF2B5EF4-FFF2-40B4-BE49-F238E27FC236}">
                    <a16:creationId xmlns:a16="http://schemas.microsoft.com/office/drawing/2014/main" id="{1FC5D9EE-EAE0-7E4E-B85F-6FC8DE4DEE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3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173" name="Rectangle 101">
              <a:extLst>
                <a:ext uri="{FF2B5EF4-FFF2-40B4-BE49-F238E27FC236}">
                  <a16:creationId xmlns:a16="http://schemas.microsoft.com/office/drawing/2014/main" id="{8F3C4297-FFD3-D843-98B6-43C61A7317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17"/>
              <a:ext cx="598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74" name="Group 102">
              <a:extLst>
                <a:ext uri="{FF2B5EF4-FFF2-40B4-BE49-F238E27FC236}">
                  <a16:creationId xmlns:a16="http://schemas.microsoft.com/office/drawing/2014/main" id="{21DC2796-CCBB-6A4F-838F-49A2C67C0E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95" name="AutoShape 103">
                <a:extLst>
                  <a:ext uri="{FF2B5EF4-FFF2-40B4-BE49-F238E27FC236}">
                    <a16:creationId xmlns:a16="http://schemas.microsoft.com/office/drawing/2014/main" id="{969D7B41-0DC1-4440-AFDE-248D9CDB66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19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6" name="AutoShape 104">
                <a:extLst>
                  <a:ext uri="{FF2B5EF4-FFF2-40B4-BE49-F238E27FC236}">
                    <a16:creationId xmlns:a16="http://schemas.microsoft.com/office/drawing/2014/main" id="{B3EC6575-CF4C-6246-8181-ED39D289D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7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175" name="Rectangle 105">
              <a:extLst>
                <a:ext uri="{FF2B5EF4-FFF2-40B4-BE49-F238E27FC236}">
                  <a16:creationId xmlns:a16="http://schemas.microsoft.com/office/drawing/2014/main" id="{E4C8EF29-9693-8843-BE99-DFF7EF55F8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7"/>
              <a:ext cx="598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76" name="Rectangle 106">
              <a:extLst>
                <a:ext uri="{FF2B5EF4-FFF2-40B4-BE49-F238E27FC236}">
                  <a16:creationId xmlns:a16="http://schemas.microsoft.com/office/drawing/2014/main" id="{444A4DA4-95C5-7247-8CDB-5D7AF6D3A8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4"/>
              <a:ext cx="598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77" name="Group 107">
              <a:extLst>
                <a:ext uri="{FF2B5EF4-FFF2-40B4-BE49-F238E27FC236}">
                  <a16:creationId xmlns:a16="http://schemas.microsoft.com/office/drawing/2014/main" id="{E95F09FB-35B3-984D-8B07-8ED352E498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93" name="AutoShape 108">
                <a:extLst>
                  <a:ext uri="{FF2B5EF4-FFF2-40B4-BE49-F238E27FC236}">
                    <a16:creationId xmlns:a16="http://schemas.microsoft.com/office/drawing/2014/main" id="{0D8F2BD6-B00B-A145-9FAD-DEBB9A14C7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25" cy="123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4" name="AutoShape 109">
                <a:extLst>
                  <a:ext uri="{FF2B5EF4-FFF2-40B4-BE49-F238E27FC236}">
                    <a16:creationId xmlns:a16="http://schemas.microsoft.com/office/drawing/2014/main" id="{FBEB72B8-9464-2649-9EA1-03257A809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8"/>
                <a:ext cx="691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178" name="Freeform 110">
              <a:extLst>
                <a:ext uri="{FF2B5EF4-FFF2-40B4-BE49-F238E27FC236}">
                  <a16:creationId xmlns:a16="http://schemas.microsoft.com/office/drawing/2014/main" id="{69825DF1-2B01-DB4D-AD1A-63C84CD16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79" name="Group 111">
              <a:extLst>
                <a:ext uri="{FF2B5EF4-FFF2-40B4-BE49-F238E27FC236}">
                  <a16:creationId xmlns:a16="http://schemas.microsoft.com/office/drawing/2014/main" id="{77E8896E-C175-9440-8F1C-C0DAB898AF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91" name="AutoShape 112">
                <a:extLst>
                  <a:ext uri="{FF2B5EF4-FFF2-40B4-BE49-F238E27FC236}">
                    <a16:creationId xmlns:a16="http://schemas.microsoft.com/office/drawing/2014/main" id="{207BBBCB-E17B-0743-A1A2-C4D7DD8125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5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2" name="AutoShape 113">
                <a:extLst>
                  <a:ext uri="{FF2B5EF4-FFF2-40B4-BE49-F238E27FC236}">
                    <a16:creationId xmlns:a16="http://schemas.microsoft.com/office/drawing/2014/main" id="{28DD6B35-219B-6B45-BF21-71B299ABB4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1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180" name="Rectangle 114">
              <a:extLst>
                <a:ext uri="{FF2B5EF4-FFF2-40B4-BE49-F238E27FC236}">
                  <a16:creationId xmlns:a16="http://schemas.microsoft.com/office/drawing/2014/main" id="{CD269004-8DB5-4549-A4AF-499B61683F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71" cy="2287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81" name="Freeform 115">
              <a:extLst>
                <a:ext uri="{FF2B5EF4-FFF2-40B4-BE49-F238E27FC236}">
                  <a16:creationId xmlns:a16="http://schemas.microsoft.com/office/drawing/2014/main" id="{8AAFEB73-B442-224B-96A6-63129BA97E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2" name="Freeform 116">
              <a:extLst>
                <a:ext uri="{FF2B5EF4-FFF2-40B4-BE49-F238E27FC236}">
                  <a16:creationId xmlns:a16="http://schemas.microsoft.com/office/drawing/2014/main" id="{E0880A41-79A8-9248-8678-A4C1ACE4B8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3" name="Oval 117">
              <a:extLst>
                <a:ext uri="{FF2B5EF4-FFF2-40B4-BE49-F238E27FC236}">
                  <a16:creationId xmlns:a16="http://schemas.microsoft.com/office/drawing/2014/main" id="{11D25FBB-2A67-A949-8638-6A82B88E1A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3"/>
              <a:ext cx="49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84" name="Freeform 118">
              <a:extLst>
                <a:ext uri="{FF2B5EF4-FFF2-40B4-BE49-F238E27FC236}">
                  <a16:creationId xmlns:a16="http://schemas.microsoft.com/office/drawing/2014/main" id="{9FEB11C7-9DF6-A746-9A7F-CE68217C13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5" name="AutoShape 119">
              <a:extLst>
                <a:ext uri="{FF2B5EF4-FFF2-40B4-BE49-F238E27FC236}">
                  <a16:creationId xmlns:a16="http://schemas.microsoft.com/office/drawing/2014/main" id="{D279A648-2B84-1346-BF0F-DB65CFB075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7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86" name="AutoShape 120">
              <a:extLst>
                <a:ext uri="{FF2B5EF4-FFF2-40B4-BE49-F238E27FC236}">
                  <a16:creationId xmlns:a16="http://schemas.microsoft.com/office/drawing/2014/main" id="{0EDBF10F-D10C-CA46-A0A9-1ACE621AD0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2710"/>
              <a:ext cx="1071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87" name="Oval 121">
              <a:extLst>
                <a:ext uri="{FF2B5EF4-FFF2-40B4-BE49-F238E27FC236}">
                  <a16:creationId xmlns:a16="http://schemas.microsoft.com/office/drawing/2014/main" id="{E4E41E31-C9C4-AF4E-A419-E8421CCEF4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88" name="Oval 122">
              <a:extLst>
                <a:ext uri="{FF2B5EF4-FFF2-40B4-BE49-F238E27FC236}">
                  <a16:creationId xmlns:a16="http://schemas.microsoft.com/office/drawing/2014/main" id="{2C59CE5F-437A-C441-8354-6530041056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89" name="Oval 123">
              <a:extLst>
                <a:ext uri="{FF2B5EF4-FFF2-40B4-BE49-F238E27FC236}">
                  <a16:creationId xmlns:a16="http://schemas.microsoft.com/office/drawing/2014/main" id="{E077C775-39FA-824B-8701-FA02EBEDC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2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90" name="Rectangle 124">
              <a:extLst>
                <a:ext uri="{FF2B5EF4-FFF2-40B4-BE49-F238E27FC236}">
                  <a16:creationId xmlns:a16="http://schemas.microsoft.com/office/drawing/2014/main" id="{858DFD8B-E1AF-0646-911F-6397306910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5" y="1836"/>
              <a:ext cx="82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74" name="Slide Number Placeholder 2">
            <a:extLst>
              <a:ext uri="{FF2B5EF4-FFF2-40B4-BE49-F238E27FC236}">
                <a16:creationId xmlns:a16="http://schemas.microsoft.com/office/drawing/2014/main" id="{2804BB5E-F6B2-BA48-BFC5-59C8B165BD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06918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Agreeing to establish a connection</a:t>
            </a:r>
            <a:endParaRPr lang="en-US" sz="4400" b="0" dirty="0"/>
          </a:p>
        </p:txBody>
      </p:sp>
      <p:sp>
        <p:nvSpPr>
          <p:cNvPr id="211" name="Rectangle 63">
            <a:extLst>
              <a:ext uri="{FF2B5EF4-FFF2-40B4-BE49-F238E27FC236}">
                <a16:creationId xmlns:a16="http://schemas.microsoft.com/office/drawing/2014/main" id="{1C578050-76D7-774F-8B1E-4F455216E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0737" y="2295084"/>
            <a:ext cx="5523920" cy="3576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4163" indent="-28416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7388" indent="-230188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84163" marR="0" lvl="0" indent="-284163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sng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Q: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 will 2-way handshake always work in network?</a:t>
            </a:r>
          </a:p>
          <a:p>
            <a:pPr marL="346075" marR="0" lvl="0" indent="-2794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variable delays</a:t>
            </a:r>
          </a:p>
          <a:p>
            <a:pPr marL="346075" marR="0" lvl="0" indent="-2794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retransmitted messages (e.g.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req_conn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(x)) due to message loss</a:t>
            </a:r>
          </a:p>
          <a:p>
            <a:pPr marL="346075" marR="0" lvl="0" indent="-2794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message reordering</a:t>
            </a:r>
          </a:p>
          <a:p>
            <a:pPr marL="346075" marR="0" lvl="0" indent="-2794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c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an’</a:t>
            </a:r>
            <a:r>
              <a:rPr kumimoji="0" lang="en-US" altLang="ja-JP" sz="2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t</a:t>
            </a:r>
            <a:r>
              <a:rPr kumimoji="0" lang="en-US" altLang="ja-JP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 “see” other side</a:t>
            </a: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</a:endParaRPr>
          </a:p>
        </p:txBody>
      </p:sp>
      <p:pic>
        <p:nvPicPr>
          <p:cNvPr id="212" name="Picture 62" descr="Alice">
            <a:extLst>
              <a:ext uri="{FF2B5EF4-FFF2-40B4-BE49-F238E27FC236}">
                <a16:creationId xmlns:a16="http://schemas.microsoft.com/office/drawing/2014/main" id="{15DE982A-54F5-BC41-BC95-48D876587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408" y="2031271"/>
            <a:ext cx="685440" cy="681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3" name="Picture 63" descr="Bob">
            <a:extLst>
              <a:ext uri="{FF2B5EF4-FFF2-40B4-BE49-F238E27FC236}">
                <a16:creationId xmlns:a16="http://schemas.microsoft.com/office/drawing/2014/main" id="{178ED826-4BC2-684F-9F28-073609250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300" y="2069246"/>
            <a:ext cx="839663" cy="690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4" name="Text Box 49">
            <a:extLst>
              <a:ext uri="{FF2B5EF4-FFF2-40B4-BE49-F238E27FC236}">
                <a16:creationId xmlns:a16="http://schemas.microsoft.com/office/drawing/2014/main" id="{F0A75C95-49D9-D049-B8FA-C8954515AF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9913" y="1354621"/>
            <a:ext cx="320792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2-way handshake:</a:t>
            </a:r>
          </a:p>
        </p:txBody>
      </p:sp>
      <p:sp>
        <p:nvSpPr>
          <p:cNvPr id="215" name="Line 50">
            <a:extLst>
              <a:ext uri="{FF2B5EF4-FFF2-40B4-BE49-F238E27FC236}">
                <a16:creationId xmlns:a16="http://schemas.microsoft.com/office/drawing/2014/main" id="{2B6C64FC-1BFF-2745-8864-00793CCCA3F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10097" y="2827024"/>
            <a:ext cx="1996343" cy="343504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216" name="Line 51">
            <a:extLst>
              <a:ext uri="{FF2B5EF4-FFF2-40B4-BE49-F238E27FC236}">
                <a16:creationId xmlns:a16="http://schemas.microsoft.com/office/drawing/2014/main" id="{662E0AA8-2544-0243-A461-A97BB5D9F891}"/>
              </a:ext>
            </a:extLst>
          </p:cNvPr>
          <p:cNvSpPr>
            <a:spLocks noChangeShapeType="1"/>
          </p:cNvSpPr>
          <p:nvPr/>
        </p:nvSpPr>
        <p:spPr bwMode="auto">
          <a:xfrm>
            <a:off x="2150121" y="2737265"/>
            <a:ext cx="0" cy="1191042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217" name="Line 53">
            <a:extLst>
              <a:ext uri="{FF2B5EF4-FFF2-40B4-BE49-F238E27FC236}">
                <a16:creationId xmlns:a16="http://schemas.microsoft.com/office/drawing/2014/main" id="{61703F8D-DE60-7647-AB88-B625C4E037AF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5008" y="2766610"/>
            <a:ext cx="0" cy="1191042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218" name="Line 54">
            <a:extLst>
              <a:ext uri="{FF2B5EF4-FFF2-40B4-BE49-F238E27FC236}">
                <a16:creationId xmlns:a16="http://schemas.microsoft.com/office/drawing/2014/main" id="{DE642691-1B6A-B64E-88A0-E9C02593B3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45837" y="3258561"/>
            <a:ext cx="1996343" cy="343504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219" name="Rectangle 56">
            <a:extLst>
              <a:ext uri="{FF2B5EF4-FFF2-40B4-BE49-F238E27FC236}">
                <a16:creationId xmlns:a16="http://schemas.microsoft.com/office/drawing/2014/main" id="{AB601B94-B2EC-5F44-8BA3-961BC7EAD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1397" y="2811490"/>
            <a:ext cx="1201662" cy="3555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220" name="Text Box 55">
            <a:extLst>
              <a:ext uri="{FF2B5EF4-FFF2-40B4-BE49-F238E27FC236}">
                <a16:creationId xmlns:a16="http://schemas.microsoft.com/office/drawing/2014/main" id="{51E91065-A73A-7D43-92CF-648D7E78E1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9217" y="2787324"/>
            <a:ext cx="1116010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Let’</a:t>
            </a:r>
            <a:r>
              <a: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talk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21" name="Rectangle 57">
            <a:extLst>
              <a:ext uri="{FF2B5EF4-FFF2-40B4-BE49-F238E27FC236}">
                <a16:creationId xmlns:a16="http://schemas.microsoft.com/office/drawing/2014/main" id="{2004BA2B-FE8D-D147-B254-220BD421C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8401" y="3272370"/>
            <a:ext cx="593334" cy="3555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222" name="Text Box 58">
            <a:extLst>
              <a:ext uri="{FF2B5EF4-FFF2-40B4-BE49-F238E27FC236}">
                <a16:creationId xmlns:a16="http://schemas.microsoft.com/office/drawing/2014/main" id="{45CBCA7D-6EF9-B544-8A1D-83FC7ADA33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5186" y="3248204"/>
            <a:ext cx="487634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OK</a:t>
            </a:r>
          </a:p>
        </p:txBody>
      </p:sp>
      <p:sp>
        <p:nvSpPr>
          <p:cNvPr id="223" name="Text Box 60">
            <a:extLst>
              <a:ext uri="{FF2B5EF4-FFF2-40B4-BE49-F238E27FC236}">
                <a16:creationId xmlns:a16="http://schemas.microsoft.com/office/drawing/2014/main" id="{9105DBEA-03C4-1045-B9A8-39AA7B1F3C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0992" y="3066959"/>
            <a:ext cx="84189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ESTAB</a:t>
            </a:r>
          </a:p>
        </p:txBody>
      </p:sp>
      <p:sp>
        <p:nvSpPr>
          <p:cNvPr id="224" name="Text Box 61">
            <a:extLst>
              <a:ext uri="{FF2B5EF4-FFF2-40B4-BE49-F238E27FC236}">
                <a16:creationId xmlns:a16="http://schemas.microsoft.com/office/drawing/2014/main" id="{D3DDB3E1-DD0C-7242-BD98-892C99B0A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2998" y="3429450"/>
            <a:ext cx="84189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ESTAB</a:t>
            </a:r>
          </a:p>
        </p:txBody>
      </p:sp>
      <p:sp>
        <p:nvSpPr>
          <p:cNvPr id="225" name="Oval 66">
            <a:extLst>
              <a:ext uri="{FF2B5EF4-FFF2-40B4-BE49-F238E27FC236}">
                <a16:creationId xmlns:a16="http://schemas.microsoft.com/office/drawing/2014/main" id="{7A085CF1-13C2-7E45-BD13-7FBE5EC96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8004" y="3557185"/>
            <a:ext cx="122093" cy="96664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226" name="Oval 67">
            <a:extLst>
              <a:ext uri="{FF2B5EF4-FFF2-40B4-BE49-F238E27FC236}">
                <a16:creationId xmlns:a16="http://schemas.microsoft.com/office/drawing/2014/main" id="{5F8DFD39-4C67-544E-BDB6-995B73F00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0748" y="3184337"/>
            <a:ext cx="122095" cy="96664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227" name="Text Box 72">
            <a:extLst>
              <a:ext uri="{FF2B5EF4-FFF2-40B4-BE49-F238E27FC236}">
                <a16:creationId xmlns:a16="http://schemas.microsoft.com/office/drawing/2014/main" id="{DB384BF1-67A8-D941-979F-3D776AAC77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490" y="4953638"/>
            <a:ext cx="109523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choose x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228" name="Line 73">
            <a:extLst>
              <a:ext uri="{FF2B5EF4-FFF2-40B4-BE49-F238E27FC236}">
                <a16:creationId xmlns:a16="http://schemas.microsoft.com/office/drawing/2014/main" id="{F4A5217C-A64A-BC43-8BDA-A9CC2AE187E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48653" y="5141789"/>
            <a:ext cx="1996343" cy="34350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229" name="Line 74">
            <a:extLst>
              <a:ext uri="{FF2B5EF4-FFF2-40B4-BE49-F238E27FC236}">
                <a16:creationId xmlns:a16="http://schemas.microsoft.com/office/drawing/2014/main" id="{5DF0EBDC-C356-0F40-8E4B-0D4CDB88491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88677" y="5052029"/>
            <a:ext cx="0" cy="1191042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230" name="Line 75">
            <a:extLst>
              <a:ext uri="{FF2B5EF4-FFF2-40B4-BE49-F238E27FC236}">
                <a16:creationId xmlns:a16="http://schemas.microsoft.com/office/drawing/2014/main" id="{06DA6EB7-8FDC-114C-A158-24F848F8929E}"/>
              </a:ext>
            </a:extLst>
          </p:cNvPr>
          <p:cNvSpPr>
            <a:spLocks noChangeShapeType="1"/>
          </p:cNvSpPr>
          <p:nvPr/>
        </p:nvSpPr>
        <p:spPr bwMode="auto">
          <a:xfrm>
            <a:off x="4253564" y="5081373"/>
            <a:ext cx="0" cy="1191042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231" name="Line 76">
            <a:extLst>
              <a:ext uri="{FF2B5EF4-FFF2-40B4-BE49-F238E27FC236}">
                <a16:creationId xmlns:a16="http://schemas.microsoft.com/office/drawing/2014/main" id="{6E751C46-6DAD-2049-8052-C6ECA9B991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84393" y="5573326"/>
            <a:ext cx="1996343" cy="34350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232" name="Rectangle 77">
            <a:extLst>
              <a:ext uri="{FF2B5EF4-FFF2-40B4-BE49-F238E27FC236}">
                <a16:creationId xmlns:a16="http://schemas.microsoft.com/office/drawing/2014/main" id="{05CA4AE2-2F93-D544-A582-D6138CBE6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7053" y="5126253"/>
            <a:ext cx="1049579" cy="3555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233" name="Text Box 78">
            <a:extLst>
              <a:ext uri="{FF2B5EF4-FFF2-40B4-BE49-F238E27FC236}">
                <a16:creationId xmlns:a16="http://schemas.microsoft.com/office/drawing/2014/main" id="{DF22492C-21D4-FC46-996B-E22F99143F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2290" y="5090004"/>
            <a:ext cx="144623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req_conn(x)</a:t>
            </a:r>
          </a:p>
        </p:txBody>
      </p:sp>
      <p:sp>
        <p:nvSpPr>
          <p:cNvPr id="234" name="Rectangle 79">
            <a:extLst>
              <a:ext uri="{FF2B5EF4-FFF2-40B4-BE49-F238E27FC236}">
                <a16:creationId xmlns:a16="http://schemas.microsoft.com/office/drawing/2014/main" id="{EB35072C-E8DC-1D43-88F2-D6CC06A96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957" y="5587135"/>
            <a:ext cx="593334" cy="3555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235" name="Text Box 81">
            <a:extLst>
              <a:ext uri="{FF2B5EF4-FFF2-40B4-BE49-F238E27FC236}">
                <a16:creationId xmlns:a16="http://schemas.microsoft.com/office/drawing/2014/main" id="{41E79C30-5AC2-7B42-AF35-87394C87DC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9546" y="5381723"/>
            <a:ext cx="84189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ESTAB</a:t>
            </a:r>
          </a:p>
        </p:txBody>
      </p:sp>
      <p:sp>
        <p:nvSpPr>
          <p:cNvPr id="236" name="Text Box 82">
            <a:extLst>
              <a:ext uri="{FF2B5EF4-FFF2-40B4-BE49-F238E27FC236}">
                <a16:creationId xmlns:a16="http://schemas.microsoft.com/office/drawing/2014/main" id="{15937B6C-DE9E-BB41-AF3C-AFA9046B23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1555" y="5744214"/>
            <a:ext cx="84189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ESTAB</a:t>
            </a:r>
          </a:p>
        </p:txBody>
      </p:sp>
      <p:sp>
        <p:nvSpPr>
          <p:cNvPr id="237" name="Oval 83">
            <a:extLst>
              <a:ext uri="{FF2B5EF4-FFF2-40B4-BE49-F238E27FC236}">
                <a16:creationId xmlns:a16="http://schemas.microsoft.com/office/drawing/2014/main" id="{60CAB79E-F562-A147-B2B6-BCD35B4CE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6560" y="5871949"/>
            <a:ext cx="122093" cy="96664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238" name="Oval 84">
            <a:extLst>
              <a:ext uri="{FF2B5EF4-FFF2-40B4-BE49-F238E27FC236}">
                <a16:creationId xmlns:a16="http://schemas.microsoft.com/office/drawing/2014/main" id="{AB867DAA-A20D-7E4E-8866-E4B15C4B0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9304" y="5499101"/>
            <a:ext cx="122095" cy="96664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239" name="Rectangle 86">
            <a:extLst>
              <a:ext uri="{FF2B5EF4-FFF2-40B4-BE49-F238E27FC236}">
                <a16:creationId xmlns:a16="http://schemas.microsoft.com/office/drawing/2014/main" id="{0E9D55EE-8F12-D242-B60A-BF7C0AE86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261" y="5594040"/>
            <a:ext cx="1445850" cy="2830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240" name="Text Box 85">
            <a:extLst>
              <a:ext uri="{FF2B5EF4-FFF2-40B4-BE49-F238E27FC236}">
                <a16:creationId xmlns:a16="http://schemas.microsoft.com/office/drawing/2014/main" id="{98A973F5-A6AE-4941-BAAF-D9632C7208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0404" y="5552612"/>
            <a:ext cx="14350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acc_conn(x)</a:t>
            </a:r>
          </a:p>
        </p:txBody>
      </p:sp>
      <p:grpSp>
        <p:nvGrpSpPr>
          <p:cNvPr id="241" name="Group 92">
            <a:extLst>
              <a:ext uri="{FF2B5EF4-FFF2-40B4-BE49-F238E27FC236}">
                <a16:creationId xmlns:a16="http://schemas.microsoft.com/office/drawing/2014/main" id="{A1DEBE31-8A7C-FA42-BF21-534E9F956FD1}"/>
              </a:ext>
            </a:extLst>
          </p:cNvPr>
          <p:cNvGrpSpPr>
            <a:grpSpLocks/>
          </p:cNvGrpSpPr>
          <p:nvPr/>
        </p:nvGrpSpPr>
        <p:grpSpPr bwMode="auto">
          <a:xfrm>
            <a:off x="1696017" y="4472044"/>
            <a:ext cx="775403" cy="566176"/>
            <a:chOff x="-44" y="1473"/>
            <a:chExt cx="981" cy="1105"/>
          </a:xfrm>
        </p:grpSpPr>
        <p:pic>
          <p:nvPicPr>
            <p:cNvPr id="242" name="Picture 93" descr="desktop_computer_stylized_medium">
              <a:extLst>
                <a:ext uri="{FF2B5EF4-FFF2-40B4-BE49-F238E27FC236}">
                  <a16:creationId xmlns:a16="http://schemas.microsoft.com/office/drawing/2014/main" id="{D4855CC7-B0C0-0C40-99B3-064E94398C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3" name="Freeform 94">
              <a:extLst>
                <a:ext uri="{FF2B5EF4-FFF2-40B4-BE49-F238E27FC236}">
                  <a16:creationId xmlns:a16="http://schemas.microsoft.com/office/drawing/2014/main" id="{E45A3676-D1D0-F747-9A77-79DCC58FFC6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44" name="Group 95">
            <a:extLst>
              <a:ext uri="{FF2B5EF4-FFF2-40B4-BE49-F238E27FC236}">
                <a16:creationId xmlns:a16="http://schemas.microsoft.com/office/drawing/2014/main" id="{30DE6A89-1D8F-B54B-9DDE-549AD2FC2274}"/>
              </a:ext>
            </a:extLst>
          </p:cNvPr>
          <p:cNvGrpSpPr>
            <a:grpSpLocks/>
          </p:cNvGrpSpPr>
          <p:nvPr/>
        </p:nvGrpSpPr>
        <p:grpSpPr bwMode="auto">
          <a:xfrm>
            <a:off x="4073636" y="4451330"/>
            <a:ext cx="318750" cy="557545"/>
            <a:chOff x="4140" y="429"/>
            <a:chExt cx="1425" cy="2396"/>
          </a:xfrm>
        </p:grpSpPr>
        <p:sp>
          <p:nvSpPr>
            <p:cNvPr id="245" name="Freeform 96">
              <a:extLst>
                <a:ext uri="{FF2B5EF4-FFF2-40B4-BE49-F238E27FC236}">
                  <a16:creationId xmlns:a16="http://schemas.microsoft.com/office/drawing/2014/main" id="{B71F5390-5611-A549-8A76-3052ABA7D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6" name="Rectangle 97">
              <a:extLst>
                <a:ext uri="{FF2B5EF4-FFF2-40B4-BE49-F238E27FC236}">
                  <a16:creationId xmlns:a16="http://schemas.microsoft.com/office/drawing/2014/main" id="{A1B57D5C-B8BE-CC48-A959-8D0CB8D18E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247" name="Freeform 98">
              <a:extLst>
                <a:ext uri="{FF2B5EF4-FFF2-40B4-BE49-F238E27FC236}">
                  <a16:creationId xmlns:a16="http://schemas.microsoft.com/office/drawing/2014/main" id="{F022A685-2E50-194F-BC85-D97F7CAFFC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8" name="Freeform 99">
              <a:extLst>
                <a:ext uri="{FF2B5EF4-FFF2-40B4-BE49-F238E27FC236}">
                  <a16:creationId xmlns:a16="http://schemas.microsoft.com/office/drawing/2014/main" id="{67381A9D-9DB7-0A4E-B993-95AAAF4CCB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9" name="Rectangle 100">
              <a:extLst>
                <a:ext uri="{FF2B5EF4-FFF2-40B4-BE49-F238E27FC236}">
                  <a16:creationId xmlns:a16="http://schemas.microsoft.com/office/drawing/2014/main" id="{B178CA92-6419-B94D-82C2-001A4C53E7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6"/>
              <a:ext cx="592" cy="4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grpSp>
          <p:nvGrpSpPr>
            <p:cNvPr id="250" name="Group 101">
              <a:extLst>
                <a:ext uri="{FF2B5EF4-FFF2-40B4-BE49-F238E27FC236}">
                  <a16:creationId xmlns:a16="http://schemas.microsoft.com/office/drawing/2014/main" id="{2DDA5E0E-93B0-FC4E-AA1E-3A161BEB61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75" name="AutoShape 102">
                <a:extLst>
                  <a:ext uri="{FF2B5EF4-FFF2-40B4-BE49-F238E27FC236}">
                    <a16:creationId xmlns:a16="http://schemas.microsoft.com/office/drawing/2014/main" id="{1245BCF6-EEF2-F34C-92E3-2CA1C2C948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1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76" name="AutoShape 103">
                <a:extLst>
                  <a:ext uri="{FF2B5EF4-FFF2-40B4-BE49-F238E27FC236}">
                    <a16:creationId xmlns:a16="http://schemas.microsoft.com/office/drawing/2014/main" id="{1067DCBA-D400-0642-B68F-AE171164BA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2581"/>
                <a:ext cx="688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51" name="Rectangle 104">
              <a:extLst>
                <a:ext uri="{FF2B5EF4-FFF2-40B4-BE49-F238E27FC236}">
                  <a16:creationId xmlns:a16="http://schemas.microsoft.com/office/drawing/2014/main" id="{CEE13654-E51E-634B-B3A8-1909C6DC88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1022"/>
              <a:ext cx="598" cy="4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grpSp>
          <p:nvGrpSpPr>
            <p:cNvPr id="252" name="Group 105">
              <a:extLst>
                <a:ext uri="{FF2B5EF4-FFF2-40B4-BE49-F238E27FC236}">
                  <a16:creationId xmlns:a16="http://schemas.microsoft.com/office/drawing/2014/main" id="{3DE4D6D2-40C1-6843-BB18-76EFFF97C7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73" name="AutoShape 106">
                <a:extLst>
                  <a:ext uri="{FF2B5EF4-FFF2-40B4-BE49-F238E27FC236}">
                    <a16:creationId xmlns:a16="http://schemas.microsoft.com/office/drawing/2014/main" id="{2685B222-9BE5-0D43-A3B3-6021358AE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7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74" name="AutoShape 107">
                <a:extLst>
                  <a:ext uri="{FF2B5EF4-FFF2-40B4-BE49-F238E27FC236}">
                    <a16:creationId xmlns:a16="http://schemas.microsoft.com/office/drawing/2014/main" id="{00F72E45-552A-534D-A233-34AE532CCE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2"/>
                <a:ext cx="696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53" name="Rectangle 108">
              <a:extLst>
                <a:ext uri="{FF2B5EF4-FFF2-40B4-BE49-F238E27FC236}">
                  <a16:creationId xmlns:a16="http://schemas.microsoft.com/office/drawing/2014/main" id="{3DF4CAF9-06A6-F849-9FCD-1AEC85C1CF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1356"/>
              <a:ext cx="598" cy="4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254" name="Rectangle 109">
              <a:extLst>
                <a:ext uri="{FF2B5EF4-FFF2-40B4-BE49-F238E27FC236}">
                  <a16:creationId xmlns:a16="http://schemas.microsoft.com/office/drawing/2014/main" id="{148B444B-183C-764F-B7FB-60CA4703B6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3"/>
              <a:ext cx="598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grpSp>
          <p:nvGrpSpPr>
            <p:cNvPr id="255" name="Group 110">
              <a:extLst>
                <a:ext uri="{FF2B5EF4-FFF2-40B4-BE49-F238E27FC236}">
                  <a16:creationId xmlns:a16="http://schemas.microsoft.com/office/drawing/2014/main" id="{39959419-6C63-ED42-9E1F-394A82CD62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71" name="AutoShape 111">
                <a:extLst>
                  <a:ext uri="{FF2B5EF4-FFF2-40B4-BE49-F238E27FC236}">
                    <a16:creationId xmlns:a16="http://schemas.microsoft.com/office/drawing/2014/main" id="{A34CF4FA-FD1C-5145-835F-119FE044DC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71"/>
                <a:ext cx="720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72" name="AutoShape 112">
                <a:extLst>
                  <a:ext uri="{FF2B5EF4-FFF2-40B4-BE49-F238E27FC236}">
                    <a16:creationId xmlns:a16="http://schemas.microsoft.com/office/drawing/2014/main" id="{59A59735-AA02-0146-A5A5-87EEABC8E2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" y="2585"/>
                <a:ext cx="687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56" name="Freeform 113">
              <a:extLst>
                <a:ext uri="{FF2B5EF4-FFF2-40B4-BE49-F238E27FC236}">
                  <a16:creationId xmlns:a16="http://schemas.microsoft.com/office/drawing/2014/main" id="{FDFF2545-90A4-DA4C-82D7-3315F0B6C8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57" name="Group 114">
              <a:extLst>
                <a:ext uri="{FF2B5EF4-FFF2-40B4-BE49-F238E27FC236}">
                  <a16:creationId xmlns:a16="http://schemas.microsoft.com/office/drawing/2014/main" id="{05A30CF6-38EC-774A-B2D7-6BC1988EFC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69" name="AutoShape 115">
                <a:extLst>
                  <a:ext uri="{FF2B5EF4-FFF2-40B4-BE49-F238E27FC236}">
                    <a16:creationId xmlns:a16="http://schemas.microsoft.com/office/drawing/2014/main" id="{82E4336A-2972-5248-BA09-8141B5778E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8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70" name="AutoShape 116">
                <a:extLst>
                  <a:ext uri="{FF2B5EF4-FFF2-40B4-BE49-F238E27FC236}">
                    <a16:creationId xmlns:a16="http://schemas.microsoft.com/office/drawing/2014/main" id="{AD1D49DB-E480-5641-AC7E-56E3D66E7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58" name="Rectangle 117">
              <a:extLst>
                <a:ext uri="{FF2B5EF4-FFF2-40B4-BE49-F238E27FC236}">
                  <a16:creationId xmlns:a16="http://schemas.microsoft.com/office/drawing/2014/main" id="{0B98AE39-2021-6E44-A2F5-79952D9140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67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259" name="Freeform 118">
              <a:extLst>
                <a:ext uri="{FF2B5EF4-FFF2-40B4-BE49-F238E27FC236}">
                  <a16:creationId xmlns:a16="http://schemas.microsoft.com/office/drawing/2014/main" id="{E786E227-0635-1B4C-B935-93B9B2090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0" name="Freeform 119">
              <a:extLst>
                <a:ext uri="{FF2B5EF4-FFF2-40B4-BE49-F238E27FC236}">
                  <a16:creationId xmlns:a16="http://schemas.microsoft.com/office/drawing/2014/main" id="{FB8A87AF-D14D-3042-95ED-47109B7989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1" name="Oval 120">
              <a:extLst>
                <a:ext uri="{FF2B5EF4-FFF2-40B4-BE49-F238E27FC236}">
                  <a16:creationId xmlns:a16="http://schemas.microsoft.com/office/drawing/2014/main" id="{2E438A96-E553-D34A-BF0C-432436BD21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10"/>
              <a:ext cx="47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262" name="Freeform 121">
              <a:extLst>
                <a:ext uri="{FF2B5EF4-FFF2-40B4-BE49-F238E27FC236}">
                  <a16:creationId xmlns:a16="http://schemas.microsoft.com/office/drawing/2014/main" id="{C7F13FD9-6F22-2742-B6C1-05E03B039F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3" name="AutoShape 122">
              <a:extLst>
                <a:ext uri="{FF2B5EF4-FFF2-40B4-BE49-F238E27FC236}">
                  <a16:creationId xmlns:a16="http://schemas.microsoft.com/office/drawing/2014/main" id="{348EE68C-CA73-834E-B867-CD1C84FAC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6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264" name="AutoShape 123">
              <a:extLst>
                <a:ext uri="{FF2B5EF4-FFF2-40B4-BE49-F238E27FC236}">
                  <a16:creationId xmlns:a16="http://schemas.microsoft.com/office/drawing/2014/main" id="{1204051C-8ED9-7648-9B46-C01EFEE9DB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2714"/>
              <a:ext cx="1069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265" name="Oval 124">
              <a:extLst>
                <a:ext uri="{FF2B5EF4-FFF2-40B4-BE49-F238E27FC236}">
                  <a16:creationId xmlns:a16="http://schemas.microsoft.com/office/drawing/2014/main" id="{E60C883F-574D-2748-ABCD-0B7DB3EE98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5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266" name="Oval 125">
              <a:extLst>
                <a:ext uri="{FF2B5EF4-FFF2-40B4-BE49-F238E27FC236}">
                  <a16:creationId xmlns:a16="http://schemas.microsoft.com/office/drawing/2014/main" id="{FB94FD42-6202-F644-B3BA-267D89970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" y="2387"/>
              <a:ext cx="161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endParaRPr>
            </a:p>
          </p:txBody>
        </p:sp>
        <p:sp>
          <p:nvSpPr>
            <p:cNvPr id="267" name="Oval 126">
              <a:extLst>
                <a:ext uri="{FF2B5EF4-FFF2-40B4-BE49-F238E27FC236}">
                  <a16:creationId xmlns:a16="http://schemas.microsoft.com/office/drawing/2014/main" id="{FD6A9A5E-7B0B-0C4F-B512-765209079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" y="2380"/>
              <a:ext cx="155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268" name="Rectangle 127">
              <a:extLst>
                <a:ext uri="{FF2B5EF4-FFF2-40B4-BE49-F238E27FC236}">
                  <a16:creationId xmlns:a16="http://schemas.microsoft.com/office/drawing/2014/main" id="{1A503147-D0ED-D94A-8360-5E7F4D3ED8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8"/>
              <a:ext cx="87" cy="757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</p:grpSp>
      <p:sp>
        <p:nvSpPr>
          <p:cNvPr id="69" name="Slide Number Placeholder 2">
            <a:extLst>
              <a:ext uri="{FF2B5EF4-FFF2-40B4-BE49-F238E27FC236}">
                <a16:creationId xmlns:a16="http://schemas.microsoft.com/office/drawing/2014/main" id="{173A9DD9-82B1-6E42-88A8-6C0B706AA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56200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2-way handshake scenarios</a:t>
            </a:r>
          </a:p>
        </p:txBody>
      </p: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D692DA0E-1EF2-F448-A9D8-1C3ACE390DD1}"/>
              </a:ext>
            </a:extLst>
          </p:cNvPr>
          <p:cNvGrpSpPr/>
          <p:nvPr/>
        </p:nvGrpSpPr>
        <p:grpSpPr>
          <a:xfrm>
            <a:off x="435655" y="1435139"/>
            <a:ext cx="3855401" cy="3186116"/>
            <a:chOff x="435655" y="1990325"/>
            <a:chExt cx="3855401" cy="3186116"/>
          </a:xfrm>
        </p:grpSpPr>
        <p:sp>
          <p:nvSpPr>
            <p:cNvPr id="424" name="Line 25">
              <a:extLst>
                <a:ext uri="{FF2B5EF4-FFF2-40B4-BE49-F238E27FC236}">
                  <a16:creationId xmlns:a16="http://schemas.microsoft.com/office/drawing/2014/main" id="{91E4D71D-79FA-CA4A-B78E-8C1871D473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61180" y="2545950"/>
              <a:ext cx="1588" cy="2470150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25" name="Line 39">
              <a:extLst>
                <a:ext uri="{FF2B5EF4-FFF2-40B4-BE49-F238E27FC236}">
                  <a16:creationId xmlns:a16="http://schemas.microsoft.com/office/drawing/2014/main" id="{3CE8A2F3-443B-CB42-96FD-D8DF221502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91529" y="2618975"/>
              <a:ext cx="0" cy="2524525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426" name="Group 93">
              <a:extLst>
                <a:ext uri="{FF2B5EF4-FFF2-40B4-BE49-F238E27FC236}">
                  <a16:creationId xmlns:a16="http://schemas.microsoft.com/office/drawing/2014/main" id="{773C4FC2-EAD6-0D4F-85E4-043FD6EDCD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86567" y="4700191"/>
              <a:ext cx="2405063" cy="476250"/>
              <a:chOff x="1097" y="2807"/>
              <a:chExt cx="1515" cy="300"/>
            </a:xfrm>
          </p:grpSpPr>
          <p:sp>
            <p:nvSpPr>
              <p:cNvPr id="488" name="Line 40">
                <a:extLst>
                  <a:ext uri="{FF2B5EF4-FFF2-40B4-BE49-F238E27FC236}">
                    <a16:creationId xmlns:a16="http://schemas.microsoft.com/office/drawing/2014/main" id="{111704BC-1B6B-2944-9D57-698BFD5CC3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7" y="2964"/>
                <a:ext cx="1515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89" name="Text Box 85">
                <a:extLst>
                  <a:ext uri="{FF2B5EF4-FFF2-40B4-BE49-F238E27FC236}">
                    <a16:creationId xmlns:a16="http://schemas.microsoft.com/office/drawing/2014/main" id="{190D3E08-8ADE-534C-9FC3-5199F6792D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69" y="2807"/>
                <a:ext cx="706" cy="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connection 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x completes</a:t>
                </a:r>
              </a:p>
            </p:txBody>
          </p:sp>
        </p:grpSp>
        <p:grpSp>
          <p:nvGrpSpPr>
            <p:cNvPr id="427" name="Group 102">
              <a:extLst>
                <a:ext uri="{FF2B5EF4-FFF2-40B4-BE49-F238E27FC236}">
                  <a16:creationId xmlns:a16="http://schemas.microsoft.com/office/drawing/2014/main" id="{0D5744FA-4339-D545-9B57-B45E093F57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5655" y="1990325"/>
              <a:ext cx="3389313" cy="2136775"/>
              <a:chOff x="484" y="1100"/>
              <a:chExt cx="2135" cy="1346"/>
            </a:xfrm>
          </p:grpSpPr>
          <p:sp>
            <p:nvSpPr>
              <p:cNvPr id="439" name="Text Box 103">
                <a:extLst>
                  <a:ext uri="{FF2B5EF4-FFF2-40B4-BE49-F238E27FC236}">
                    <a16:creationId xmlns:a16="http://schemas.microsoft.com/office/drawing/2014/main" id="{384A1174-EF45-3D47-B451-2B62A27175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4" y="1393"/>
                <a:ext cx="613" cy="3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choose x</a:t>
                </a:r>
              </a:p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40" name="Line 104">
                <a:extLst>
                  <a:ext uri="{FF2B5EF4-FFF2-40B4-BE49-F238E27FC236}">
                    <a16:creationId xmlns:a16="http://schemas.microsoft.com/office/drawing/2014/main" id="{01799853-A3A5-894C-8B0B-3CBEE6379C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9" y="1516"/>
                <a:ext cx="932" cy="199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41" name="Line 105">
                <a:extLst>
                  <a:ext uri="{FF2B5EF4-FFF2-40B4-BE49-F238E27FC236}">
                    <a16:creationId xmlns:a16="http://schemas.microsoft.com/office/drawing/2014/main" id="{E4D37334-2302-C946-AD71-897255F798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21" y="1739"/>
                <a:ext cx="990" cy="602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42" name="Rectangle 106">
                <a:extLst>
                  <a:ext uri="{FF2B5EF4-FFF2-40B4-BE49-F238E27FC236}">
                    <a16:creationId xmlns:a16="http://schemas.microsoft.com/office/drawing/2014/main" id="{A9F291AF-7263-964C-9C39-E6D9DD79FF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9" y="1507"/>
                <a:ext cx="490" cy="20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43" name="Text Box 107">
                <a:extLst>
                  <a:ext uri="{FF2B5EF4-FFF2-40B4-BE49-F238E27FC236}">
                    <a16:creationId xmlns:a16="http://schemas.microsoft.com/office/drawing/2014/main" id="{8256400A-AA91-2B45-8FD6-9FEEAEE48C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14" y="1486"/>
                <a:ext cx="80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req_conn(x)</a:t>
                </a:r>
              </a:p>
            </p:txBody>
          </p:sp>
          <p:sp>
            <p:nvSpPr>
              <p:cNvPr id="444" name="Rectangle 108">
                <a:extLst>
                  <a:ext uri="{FF2B5EF4-FFF2-40B4-BE49-F238E27FC236}">
                    <a16:creationId xmlns:a16="http://schemas.microsoft.com/office/drawing/2014/main" id="{8F206717-52E2-FB4D-B242-30E9BF426A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1" y="1774"/>
                <a:ext cx="277" cy="20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45" name="Text Box 109">
                <a:extLst>
                  <a:ext uri="{FF2B5EF4-FFF2-40B4-BE49-F238E27FC236}">
                    <a16:creationId xmlns:a16="http://schemas.microsoft.com/office/drawing/2014/main" id="{9F6C9D6F-A1F8-8544-BE47-BCDA73F1EC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33" y="1649"/>
                <a:ext cx="48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ESTAB</a:t>
                </a:r>
              </a:p>
            </p:txBody>
          </p:sp>
          <p:sp>
            <p:nvSpPr>
              <p:cNvPr id="446" name="Text Box 110">
                <a:extLst>
                  <a:ext uri="{FF2B5EF4-FFF2-40B4-BE49-F238E27FC236}">
                    <a16:creationId xmlns:a16="http://schemas.microsoft.com/office/drawing/2014/main" id="{5194F166-9430-4242-89A4-5D091B0089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3" y="2234"/>
                <a:ext cx="48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ESTAB</a:t>
                </a:r>
              </a:p>
            </p:txBody>
          </p:sp>
          <p:sp>
            <p:nvSpPr>
              <p:cNvPr id="447" name="Oval 111">
                <a:extLst>
                  <a:ext uri="{FF2B5EF4-FFF2-40B4-BE49-F238E27FC236}">
                    <a16:creationId xmlns:a16="http://schemas.microsoft.com/office/drawing/2014/main" id="{64F10CAD-3D48-3B4D-AE41-2AEA0DB2E4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5" y="2298"/>
                <a:ext cx="57" cy="56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48" name="Oval 112">
                <a:extLst>
                  <a:ext uri="{FF2B5EF4-FFF2-40B4-BE49-F238E27FC236}">
                    <a16:creationId xmlns:a16="http://schemas.microsoft.com/office/drawing/2014/main" id="{98F68D03-FCEB-0F41-A286-A0FEC1FAEA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5" y="1723"/>
                <a:ext cx="57" cy="56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449" name="Group 113">
                <a:extLst>
                  <a:ext uri="{FF2B5EF4-FFF2-40B4-BE49-F238E27FC236}">
                    <a16:creationId xmlns:a16="http://schemas.microsoft.com/office/drawing/2014/main" id="{E535B351-6B01-AE49-8479-F8762FC2AA2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77" y="1861"/>
                <a:ext cx="803" cy="212"/>
                <a:chOff x="1065" y="2085"/>
                <a:chExt cx="803" cy="212"/>
              </a:xfrm>
            </p:grpSpPr>
            <p:sp>
              <p:nvSpPr>
                <p:cNvPr id="486" name="Rectangle 114">
                  <a:extLst>
                    <a:ext uri="{FF2B5EF4-FFF2-40B4-BE49-F238E27FC236}">
                      <a16:creationId xmlns:a16="http://schemas.microsoft.com/office/drawing/2014/main" id="{3ABD9392-9290-6043-AF0A-164F1B0F7B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7" y="2123"/>
                  <a:ext cx="675" cy="16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487" name="Text Box 115">
                  <a:extLst>
                    <a:ext uri="{FF2B5EF4-FFF2-40B4-BE49-F238E27FC236}">
                      <a16:creationId xmlns:a16="http://schemas.microsoft.com/office/drawing/2014/main" id="{E01A5D11-E159-0C40-9DBC-E064BEC5774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65" y="2085"/>
                  <a:ext cx="803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charset="0"/>
                      <a:ea typeface="ＭＳ Ｐゴシック" charset="0"/>
                      <a:cs typeface="+mn-cs"/>
                    </a:rPr>
                    <a:t>acc_conn(x)</a:t>
                  </a:r>
                </a:p>
              </p:txBody>
            </p:sp>
          </p:grpSp>
          <p:grpSp>
            <p:nvGrpSpPr>
              <p:cNvPr id="450" name="Group 116">
                <a:extLst>
                  <a:ext uri="{FF2B5EF4-FFF2-40B4-BE49-F238E27FC236}">
                    <a16:creationId xmlns:a16="http://schemas.microsoft.com/office/drawing/2014/main" id="{3E3A49BF-0E39-8D4D-A2D0-63CBFDDD6FA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4" y="1112"/>
                <a:ext cx="391" cy="307"/>
                <a:chOff x="-44" y="1473"/>
                <a:chExt cx="981" cy="1105"/>
              </a:xfrm>
            </p:grpSpPr>
            <p:pic>
              <p:nvPicPr>
                <p:cNvPr id="484" name="Picture 117" descr="desktop_computer_stylized_medium">
                  <a:extLst>
                    <a:ext uri="{FF2B5EF4-FFF2-40B4-BE49-F238E27FC236}">
                      <a16:creationId xmlns:a16="http://schemas.microsoft.com/office/drawing/2014/main" id="{68652FF9-3BA5-AD41-98E0-A222D63A410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85" name="Freeform 118">
                  <a:extLst>
                    <a:ext uri="{FF2B5EF4-FFF2-40B4-BE49-F238E27FC236}">
                      <a16:creationId xmlns:a16="http://schemas.microsoft.com/office/drawing/2014/main" id="{73D50490-21D8-7746-B97E-C2FE25CBD7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5595 w 356"/>
                    <a:gd name="T3" fmla="*/ 341 h 368"/>
                    <a:gd name="T4" fmla="*/ 6638 w 356"/>
                    <a:gd name="T5" fmla="*/ 7113 h 368"/>
                    <a:gd name="T6" fmla="*/ 1463 w 356"/>
                    <a:gd name="T7" fmla="*/ 8895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451" name="Group 119">
                <a:extLst>
                  <a:ext uri="{FF2B5EF4-FFF2-40B4-BE49-F238E27FC236}">
                    <a16:creationId xmlns:a16="http://schemas.microsoft.com/office/drawing/2014/main" id="{6E788993-C5DA-164F-9258-0CB775450A3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73" y="1100"/>
                <a:ext cx="212" cy="323"/>
                <a:chOff x="4140" y="429"/>
                <a:chExt cx="1425" cy="2396"/>
              </a:xfrm>
            </p:grpSpPr>
            <p:sp>
              <p:nvSpPr>
                <p:cNvPr id="452" name="Freeform 120">
                  <a:extLst>
                    <a:ext uri="{FF2B5EF4-FFF2-40B4-BE49-F238E27FC236}">
                      <a16:creationId xmlns:a16="http://schemas.microsoft.com/office/drawing/2014/main" id="{12CC2128-75E5-114A-937D-4B672A89AA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7 w 354"/>
                    <a:gd name="T1" fmla="*/ 0 h 2742"/>
                    <a:gd name="T2" fmla="*/ 38 w 354"/>
                    <a:gd name="T3" fmla="*/ 55 h 2742"/>
                    <a:gd name="T4" fmla="*/ 37 w 354"/>
                    <a:gd name="T5" fmla="*/ 425 h 2742"/>
                    <a:gd name="T6" fmla="*/ 0 w 354"/>
                    <a:gd name="T7" fmla="*/ 445 h 2742"/>
                    <a:gd name="T8" fmla="*/ 7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53" name="Rectangle 121">
                  <a:extLst>
                    <a:ext uri="{FF2B5EF4-FFF2-40B4-BE49-F238E27FC236}">
                      <a16:creationId xmlns:a16="http://schemas.microsoft.com/office/drawing/2014/main" id="{F5C3491A-CD29-114C-A378-A2E414822C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7" y="429"/>
                  <a:ext cx="1049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454" name="Freeform 122">
                  <a:extLst>
                    <a:ext uri="{FF2B5EF4-FFF2-40B4-BE49-F238E27FC236}">
                      <a16:creationId xmlns:a16="http://schemas.microsoft.com/office/drawing/2014/main" id="{1FAF7C96-26AF-BC4C-8EE5-52686FB51F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23 w 211"/>
                    <a:gd name="T3" fmla="*/ 36 h 2537"/>
                    <a:gd name="T4" fmla="*/ 2 w 211"/>
                    <a:gd name="T5" fmla="*/ 405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55" name="Freeform 123">
                  <a:extLst>
                    <a:ext uri="{FF2B5EF4-FFF2-40B4-BE49-F238E27FC236}">
                      <a16:creationId xmlns:a16="http://schemas.microsoft.com/office/drawing/2014/main" id="{F24EFDC4-D2B3-7440-A83B-52220A26C9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36 w 328"/>
                    <a:gd name="T3" fmla="*/ 21 h 226"/>
                    <a:gd name="T4" fmla="*/ 36 w 328"/>
                    <a:gd name="T5" fmla="*/ 38 h 226"/>
                    <a:gd name="T6" fmla="*/ 0 w 328"/>
                    <a:gd name="T7" fmla="*/ 16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56" name="Rectangle 124">
                  <a:extLst>
                    <a:ext uri="{FF2B5EF4-FFF2-40B4-BE49-F238E27FC236}">
                      <a16:creationId xmlns:a16="http://schemas.microsoft.com/office/drawing/2014/main" id="{C738D1B1-14C3-F143-9286-716F3B0BC8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4" y="696"/>
                  <a:ext cx="592" cy="45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grpSp>
              <p:nvGrpSpPr>
                <p:cNvPr id="457" name="Group 125">
                  <a:extLst>
                    <a:ext uri="{FF2B5EF4-FFF2-40B4-BE49-F238E27FC236}">
                      <a16:creationId xmlns:a16="http://schemas.microsoft.com/office/drawing/2014/main" id="{1C9F2DD0-76F5-9945-A4A2-BFF420651D3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482" name="AutoShape 126">
                    <a:extLst>
                      <a:ext uri="{FF2B5EF4-FFF2-40B4-BE49-F238E27FC236}">
                        <a16:creationId xmlns:a16="http://schemas.microsoft.com/office/drawing/2014/main" id="{C09A9BC4-E4D4-9740-8415-C18557F484B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7" y="2566"/>
                    <a:ext cx="721" cy="14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483" name="AutoShape 127">
                    <a:extLst>
                      <a:ext uri="{FF2B5EF4-FFF2-40B4-BE49-F238E27FC236}">
                        <a16:creationId xmlns:a16="http://schemas.microsoft.com/office/drawing/2014/main" id="{F3D70C92-E5D6-2E4F-8DCA-B1904F759DA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4" y="2581"/>
                    <a:ext cx="688" cy="11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charset="0"/>
                      <a:ea typeface="ＭＳ Ｐゴシック" charset="0"/>
                      <a:cs typeface="+mn-cs"/>
                    </a:endParaRPr>
                  </a:p>
                </p:txBody>
              </p:sp>
            </p:grpSp>
            <p:sp>
              <p:nvSpPr>
                <p:cNvPr id="458" name="Rectangle 128">
                  <a:extLst>
                    <a:ext uri="{FF2B5EF4-FFF2-40B4-BE49-F238E27FC236}">
                      <a16:creationId xmlns:a16="http://schemas.microsoft.com/office/drawing/2014/main" id="{722160C6-98E8-2849-92F6-C0477CF41C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1" y="1022"/>
                  <a:ext cx="598" cy="45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grpSp>
              <p:nvGrpSpPr>
                <p:cNvPr id="459" name="Group 129">
                  <a:extLst>
                    <a:ext uri="{FF2B5EF4-FFF2-40B4-BE49-F238E27FC236}">
                      <a16:creationId xmlns:a16="http://schemas.microsoft.com/office/drawing/2014/main" id="{5CF614C1-2FA4-194F-99CB-B59EBAA6962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480" name="AutoShape 130">
                    <a:extLst>
                      <a:ext uri="{FF2B5EF4-FFF2-40B4-BE49-F238E27FC236}">
                        <a16:creationId xmlns:a16="http://schemas.microsoft.com/office/drawing/2014/main" id="{2DFF64EB-D097-2043-B088-40E31FBCA14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1" y="2567"/>
                    <a:ext cx="730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481" name="AutoShape 131">
                    <a:extLst>
                      <a:ext uri="{FF2B5EF4-FFF2-40B4-BE49-F238E27FC236}">
                        <a16:creationId xmlns:a16="http://schemas.microsoft.com/office/drawing/2014/main" id="{DF72C84E-59FE-844F-8A5B-E79C5EEA947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8" y="2582"/>
                    <a:ext cx="696" cy="108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charset="0"/>
                      <a:ea typeface="ＭＳ Ｐゴシック" charset="0"/>
                      <a:cs typeface="+mn-cs"/>
                    </a:endParaRPr>
                  </a:p>
                </p:txBody>
              </p:sp>
            </p:grpSp>
            <p:sp>
              <p:nvSpPr>
                <p:cNvPr id="460" name="Rectangle 132">
                  <a:extLst>
                    <a:ext uri="{FF2B5EF4-FFF2-40B4-BE49-F238E27FC236}">
                      <a16:creationId xmlns:a16="http://schemas.microsoft.com/office/drawing/2014/main" id="{0D34B495-F619-5744-92CE-02150CAEF0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4" y="1356"/>
                  <a:ext cx="598" cy="45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461" name="Rectangle 133">
                  <a:extLst>
                    <a:ext uri="{FF2B5EF4-FFF2-40B4-BE49-F238E27FC236}">
                      <a16:creationId xmlns:a16="http://schemas.microsoft.com/office/drawing/2014/main" id="{B289AC45-5AE1-8144-A213-D8D732FD97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7" y="1653"/>
                  <a:ext cx="598" cy="5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grpSp>
              <p:nvGrpSpPr>
                <p:cNvPr id="462" name="Group 134">
                  <a:extLst>
                    <a:ext uri="{FF2B5EF4-FFF2-40B4-BE49-F238E27FC236}">
                      <a16:creationId xmlns:a16="http://schemas.microsoft.com/office/drawing/2014/main" id="{1749D736-5D93-C94F-BEFF-83BA3C60704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478" name="AutoShape 135">
                    <a:extLst>
                      <a:ext uri="{FF2B5EF4-FFF2-40B4-BE49-F238E27FC236}">
                        <a16:creationId xmlns:a16="http://schemas.microsoft.com/office/drawing/2014/main" id="{A0C2743E-C87A-D14C-85B5-A8F79F7531D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8" y="2571"/>
                    <a:ext cx="720" cy="13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479" name="AutoShape 136">
                    <a:extLst>
                      <a:ext uri="{FF2B5EF4-FFF2-40B4-BE49-F238E27FC236}">
                        <a16:creationId xmlns:a16="http://schemas.microsoft.com/office/drawing/2014/main" id="{9BD6DBA0-FC1C-254E-9398-6CCD7340CAD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5" y="2585"/>
                    <a:ext cx="687" cy="10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charset="0"/>
                      <a:ea typeface="ＭＳ Ｐゴシック" charset="0"/>
                      <a:cs typeface="+mn-cs"/>
                    </a:endParaRPr>
                  </a:p>
                </p:txBody>
              </p:sp>
            </p:grpSp>
            <p:sp>
              <p:nvSpPr>
                <p:cNvPr id="463" name="Freeform 137">
                  <a:extLst>
                    <a:ext uri="{FF2B5EF4-FFF2-40B4-BE49-F238E27FC236}">
                      <a16:creationId xmlns:a16="http://schemas.microsoft.com/office/drawing/2014/main" id="{5440E4EF-7DC8-C948-8355-65BC2A778B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36 w 328"/>
                    <a:gd name="T3" fmla="*/ 20 h 226"/>
                    <a:gd name="T4" fmla="*/ 36 w 328"/>
                    <a:gd name="T5" fmla="*/ 36 h 226"/>
                    <a:gd name="T6" fmla="*/ 0 w 328"/>
                    <a:gd name="T7" fmla="*/ 15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464" name="Group 138">
                  <a:extLst>
                    <a:ext uri="{FF2B5EF4-FFF2-40B4-BE49-F238E27FC236}">
                      <a16:creationId xmlns:a16="http://schemas.microsoft.com/office/drawing/2014/main" id="{5E633347-2A45-9548-B218-3565A9B3D21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476" name="AutoShape 139">
                    <a:extLst>
                      <a:ext uri="{FF2B5EF4-FFF2-40B4-BE49-F238E27FC236}">
                        <a16:creationId xmlns:a16="http://schemas.microsoft.com/office/drawing/2014/main" id="{0F545573-C3F3-7D4F-8E2E-057960582DC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8"/>
                    <a:ext cx="728" cy="14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477" name="AutoShape 140">
                    <a:extLst>
                      <a:ext uri="{FF2B5EF4-FFF2-40B4-BE49-F238E27FC236}">
                        <a16:creationId xmlns:a16="http://schemas.microsoft.com/office/drawing/2014/main" id="{2B38E4F6-9B20-FE41-8688-9F827513A80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2"/>
                    <a:ext cx="695" cy="111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charset="0"/>
                      <a:ea typeface="ＭＳ Ｐゴシック" charset="0"/>
                      <a:cs typeface="+mn-cs"/>
                    </a:endParaRPr>
                  </a:p>
                </p:txBody>
              </p:sp>
            </p:grpSp>
            <p:sp>
              <p:nvSpPr>
                <p:cNvPr id="465" name="Rectangle 141">
                  <a:extLst>
                    <a:ext uri="{FF2B5EF4-FFF2-40B4-BE49-F238E27FC236}">
                      <a16:creationId xmlns:a16="http://schemas.microsoft.com/office/drawing/2014/main" id="{0ADB7777-054A-3B42-99E1-AA3880CEBF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9" y="429"/>
                  <a:ext cx="67" cy="2292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466" name="Freeform 142">
                  <a:extLst>
                    <a:ext uri="{FF2B5EF4-FFF2-40B4-BE49-F238E27FC236}">
                      <a16:creationId xmlns:a16="http://schemas.microsoft.com/office/drawing/2014/main" id="{851EFEA0-9F99-9D45-BDD9-05781330AA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32 w 296"/>
                    <a:gd name="T3" fmla="*/ 22 h 256"/>
                    <a:gd name="T4" fmla="*/ 32 w 296"/>
                    <a:gd name="T5" fmla="*/ 41 h 256"/>
                    <a:gd name="T6" fmla="*/ 0 w 296"/>
                    <a:gd name="T7" fmla="*/ 15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67" name="Freeform 143">
                  <a:extLst>
                    <a:ext uri="{FF2B5EF4-FFF2-40B4-BE49-F238E27FC236}">
                      <a16:creationId xmlns:a16="http://schemas.microsoft.com/office/drawing/2014/main" id="{D46DD2F0-137E-7246-8429-922D11398E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34 w 304"/>
                    <a:gd name="T3" fmla="*/ 27 h 288"/>
                    <a:gd name="T4" fmla="*/ 31 w 304"/>
                    <a:gd name="T5" fmla="*/ 48 h 288"/>
                    <a:gd name="T6" fmla="*/ 2 w 304"/>
                    <a:gd name="T7" fmla="*/ 20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68" name="Oval 144">
                  <a:extLst>
                    <a:ext uri="{FF2B5EF4-FFF2-40B4-BE49-F238E27FC236}">
                      <a16:creationId xmlns:a16="http://schemas.microsoft.com/office/drawing/2014/main" id="{6D2FDB16-DD50-754D-B173-29B81535A1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8" y="2610"/>
                  <a:ext cx="47" cy="96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469" name="Freeform 145">
                  <a:extLst>
                    <a:ext uri="{FF2B5EF4-FFF2-40B4-BE49-F238E27FC236}">
                      <a16:creationId xmlns:a16="http://schemas.microsoft.com/office/drawing/2014/main" id="{7D62A206-5CA0-E947-82FC-8F081AA926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18 h 240"/>
                    <a:gd name="T2" fmla="*/ 2 w 306"/>
                    <a:gd name="T3" fmla="*/ 40 h 240"/>
                    <a:gd name="T4" fmla="*/ 34 w 306"/>
                    <a:gd name="T5" fmla="*/ 18 h 240"/>
                    <a:gd name="T6" fmla="*/ 32 w 306"/>
                    <a:gd name="T7" fmla="*/ 0 h 240"/>
                    <a:gd name="T8" fmla="*/ 0 w 306"/>
                    <a:gd name="T9" fmla="*/ 18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70" name="AutoShape 146">
                  <a:extLst>
                    <a:ext uri="{FF2B5EF4-FFF2-40B4-BE49-F238E27FC236}">
                      <a16:creationId xmlns:a16="http://schemas.microsoft.com/office/drawing/2014/main" id="{FD0F85B5-11E0-7445-9862-BC483A492B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77"/>
                  <a:ext cx="1196" cy="14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471" name="AutoShape 147">
                  <a:extLst>
                    <a:ext uri="{FF2B5EF4-FFF2-40B4-BE49-F238E27FC236}">
                      <a16:creationId xmlns:a16="http://schemas.microsoft.com/office/drawing/2014/main" id="{67E0531B-2E65-AF43-9DB9-355885A8BF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7" y="2714"/>
                  <a:ext cx="1069" cy="8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00"/>
                    </a:gs>
                    <a:gs pos="100000">
                      <a:srgbClr val="808080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472" name="Oval 148">
                  <a:extLst>
                    <a:ext uri="{FF2B5EF4-FFF2-40B4-BE49-F238E27FC236}">
                      <a16:creationId xmlns:a16="http://schemas.microsoft.com/office/drawing/2014/main" id="{64B5B35B-452E-FD4C-ACFF-7D475CD7D3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8" y="2380"/>
                  <a:ext cx="155" cy="148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473" name="Oval 149">
                  <a:extLst>
                    <a:ext uri="{FF2B5EF4-FFF2-40B4-BE49-F238E27FC236}">
                      <a16:creationId xmlns:a16="http://schemas.microsoft.com/office/drawing/2014/main" id="{A4534FEA-4A8B-8A42-8930-71A153E19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3" y="2387"/>
                  <a:ext cx="161" cy="141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474" name="Oval 150">
                  <a:extLst>
                    <a:ext uri="{FF2B5EF4-FFF2-40B4-BE49-F238E27FC236}">
                      <a16:creationId xmlns:a16="http://schemas.microsoft.com/office/drawing/2014/main" id="{D6E50F70-5ED2-3344-A7D3-F9408B3240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4" y="2380"/>
                  <a:ext cx="155" cy="141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475" name="Rectangle 151">
                  <a:extLst>
                    <a:ext uri="{FF2B5EF4-FFF2-40B4-BE49-F238E27FC236}">
                      <a16:creationId xmlns:a16="http://schemas.microsoft.com/office/drawing/2014/main" id="{7B699B0E-7FA7-A24C-814D-12D1D823F8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1" y="1838"/>
                  <a:ext cx="87" cy="757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</p:grpSp>
        <p:sp>
          <p:nvSpPr>
            <p:cNvPr id="428" name="Oval 159">
              <a:extLst>
                <a:ext uri="{FF2B5EF4-FFF2-40B4-BE49-F238E27FC236}">
                  <a16:creationId xmlns:a16="http://schemas.microsoft.com/office/drawing/2014/main" id="{8AE68307-4F03-0042-965E-5D84FCC3C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6094" y="3893738"/>
              <a:ext cx="90488" cy="88900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29" name="Line 169">
              <a:extLst>
                <a:ext uri="{FF2B5EF4-FFF2-40B4-BE49-F238E27FC236}">
                  <a16:creationId xmlns:a16="http://schemas.microsoft.com/office/drawing/2014/main" id="{28EC4C67-0BE3-D54D-926D-9B81AED1C0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1344" y="3966763"/>
              <a:ext cx="1479550" cy="31591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30" name="Rectangle 170">
              <a:extLst>
                <a:ext uri="{FF2B5EF4-FFF2-40B4-BE49-F238E27FC236}">
                  <a16:creationId xmlns:a16="http://schemas.microsoft.com/office/drawing/2014/main" id="{B8AFD2C9-C151-F748-8B96-E389535E3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8844" y="3952476"/>
              <a:ext cx="777875" cy="327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31" name="Text Box 171">
              <a:extLst>
                <a:ext uri="{FF2B5EF4-FFF2-40B4-BE49-F238E27FC236}">
                  <a16:creationId xmlns:a16="http://schemas.microsoft.com/office/drawing/2014/main" id="{E48C6C06-1970-9949-B718-68B9AD5B43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9144" y="3919138"/>
              <a:ext cx="10922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data(x+1)</a:t>
              </a:r>
            </a:p>
          </p:txBody>
        </p:sp>
        <p:sp>
          <p:nvSpPr>
            <p:cNvPr id="432" name="Oval 172">
              <a:extLst>
                <a:ext uri="{FF2B5EF4-FFF2-40B4-BE49-F238E27FC236}">
                  <a16:creationId xmlns:a16="http://schemas.microsoft.com/office/drawing/2014/main" id="{C551802D-96E3-F942-A271-44B93EF7D6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0731" y="4250926"/>
              <a:ext cx="90488" cy="88900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33" name="Text Box 173">
              <a:extLst>
                <a:ext uri="{FF2B5EF4-FFF2-40B4-BE49-F238E27FC236}">
                  <a16:creationId xmlns:a16="http://schemas.microsoft.com/office/drawing/2014/main" id="{D76C6664-0DFF-6847-8C91-9630B8CABF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9481" y="4011213"/>
              <a:ext cx="1171575" cy="50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accept</a:t>
              </a:r>
            </a:p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data(x+1)</a:t>
              </a:r>
            </a:p>
          </p:txBody>
        </p:sp>
        <p:grpSp>
          <p:nvGrpSpPr>
            <p:cNvPr id="434" name="Group 433">
              <a:extLst>
                <a:ext uri="{FF2B5EF4-FFF2-40B4-BE49-F238E27FC236}">
                  <a16:creationId xmlns:a16="http://schemas.microsoft.com/office/drawing/2014/main" id="{7800DC3B-8637-C445-B46C-B1F234EAAAF7}"/>
                </a:ext>
              </a:extLst>
            </p:cNvPr>
            <p:cNvGrpSpPr/>
            <p:nvPr/>
          </p:nvGrpSpPr>
          <p:grpSpPr>
            <a:xfrm flipH="1">
              <a:off x="1449388" y="4279047"/>
              <a:ext cx="1539875" cy="390924"/>
              <a:chOff x="796245" y="5993547"/>
              <a:chExt cx="1539875" cy="390924"/>
            </a:xfrm>
          </p:grpSpPr>
          <p:sp>
            <p:nvSpPr>
              <p:cNvPr id="436" name="Line 169">
                <a:extLst>
                  <a:ext uri="{FF2B5EF4-FFF2-40B4-BE49-F238E27FC236}">
                    <a16:creationId xmlns:a16="http://schemas.microsoft.com/office/drawing/2014/main" id="{DF8AED72-CC03-D141-BF1D-CDBAD8CFF0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6245" y="6007834"/>
                <a:ext cx="1479550" cy="315913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37" name="Rectangle 170">
                <a:extLst>
                  <a:ext uri="{FF2B5EF4-FFF2-40B4-BE49-F238E27FC236}">
                    <a16:creationId xmlns:a16="http://schemas.microsoft.com/office/drawing/2014/main" id="{629240BC-A74F-6E49-91FA-059AA1C944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3745" y="5993547"/>
                <a:ext cx="859292" cy="39092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38" name="Oval 172">
                <a:extLst>
                  <a:ext uri="{FF2B5EF4-FFF2-40B4-BE49-F238E27FC236}">
                    <a16:creationId xmlns:a16="http://schemas.microsoft.com/office/drawing/2014/main" id="{A155E5ED-674B-0544-A028-085A5AD95F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5632" y="6291997"/>
                <a:ext cx="90488" cy="88900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35" name="Text Box 171">
              <a:extLst>
                <a:ext uri="{FF2B5EF4-FFF2-40B4-BE49-F238E27FC236}">
                  <a16:creationId xmlns:a16="http://schemas.microsoft.com/office/drawing/2014/main" id="{F73380DB-6861-6B4E-B8D4-43FE3C7834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5694" y="4283529"/>
              <a:ext cx="1071127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ACK(x+1)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4CB8012-D87E-F547-97B0-03323A38506E}"/>
              </a:ext>
            </a:extLst>
          </p:cNvPr>
          <p:cNvGrpSpPr/>
          <p:nvPr/>
        </p:nvGrpSpPr>
        <p:grpSpPr>
          <a:xfrm>
            <a:off x="1351779" y="5183173"/>
            <a:ext cx="1773114" cy="1003723"/>
            <a:chOff x="1273629" y="5146706"/>
            <a:chExt cx="1773114" cy="100372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DFF0F55-D08F-1344-9B87-5BCA4686A75C}"/>
                </a:ext>
              </a:extLst>
            </p:cNvPr>
            <p:cNvSpPr txBox="1"/>
            <p:nvPr/>
          </p:nvSpPr>
          <p:spPr>
            <a:xfrm>
              <a:off x="1273629" y="5146706"/>
              <a:ext cx="17731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No problem!</a:t>
              </a:r>
            </a:p>
          </p:txBody>
        </p:sp>
        <p:pic>
          <p:nvPicPr>
            <p:cNvPr id="6" name="Picture 5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4F95E370-82E9-0D41-AB1B-B42B590C4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12470" y="5524500"/>
              <a:ext cx="625929" cy="625929"/>
            </a:xfrm>
            <a:prstGeom prst="rect">
              <a:avLst/>
            </a:prstGeom>
          </p:spPr>
        </p:pic>
      </p:grpSp>
      <p:sp>
        <p:nvSpPr>
          <p:cNvPr id="73" name="Slide Number Placeholder 2">
            <a:extLst>
              <a:ext uri="{FF2B5EF4-FFF2-40B4-BE49-F238E27FC236}">
                <a16:creationId xmlns:a16="http://schemas.microsoft.com/office/drawing/2014/main" id="{26201937-A24A-454E-B97D-9D841DC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47846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2-way handshake scenarios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CAAA66F-65EC-E34C-8D40-259E21717735}"/>
              </a:ext>
            </a:extLst>
          </p:cNvPr>
          <p:cNvGrpSpPr/>
          <p:nvPr/>
        </p:nvGrpSpPr>
        <p:grpSpPr>
          <a:xfrm>
            <a:off x="5262108" y="1983508"/>
            <a:ext cx="1530350" cy="4033838"/>
            <a:chOff x="5276623" y="2475192"/>
            <a:chExt cx="1530350" cy="4033838"/>
          </a:xfrm>
        </p:grpSpPr>
        <p:sp>
          <p:nvSpPr>
            <p:cNvPr id="279" name="Line 25">
              <a:extLst>
                <a:ext uri="{FF2B5EF4-FFF2-40B4-BE49-F238E27FC236}">
                  <a16:creationId xmlns:a16="http://schemas.microsoft.com/office/drawing/2014/main" id="{BC6653C1-9562-C643-B0CA-B2050012CB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76623" y="2475192"/>
              <a:ext cx="1588" cy="2470150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80" name="Line 39">
              <a:extLst>
                <a:ext uri="{FF2B5EF4-FFF2-40B4-BE49-F238E27FC236}">
                  <a16:creationId xmlns:a16="http://schemas.microsoft.com/office/drawing/2014/main" id="{315091FE-FBA3-1544-BB24-018D1D0025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05386" y="2548217"/>
              <a:ext cx="1587" cy="3960813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58C52DC-C8FA-4944-8CC4-85815AC982E1}"/>
              </a:ext>
            </a:extLst>
          </p:cNvPr>
          <p:cNvGrpSpPr/>
          <p:nvPr/>
        </p:nvGrpSpPr>
        <p:grpSpPr>
          <a:xfrm>
            <a:off x="6768421" y="5356225"/>
            <a:ext cx="847724" cy="336550"/>
            <a:chOff x="11151735" y="5148718"/>
            <a:chExt cx="847724" cy="336550"/>
          </a:xfrm>
        </p:grpSpPr>
        <p:sp>
          <p:nvSpPr>
            <p:cNvPr id="284" name="Text Box 44">
              <a:extLst>
                <a:ext uri="{FF2B5EF4-FFF2-40B4-BE49-F238E27FC236}">
                  <a16:creationId xmlns:a16="http://schemas.microsoft.com/office/drawing/2014/main" id="{44C9896B-08D9-DD4F-A1D1-E6EE31E997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27935" y="5148718"/>
              <a:ext cx="771524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ESTAB</a:t>
              </a:r>
            </a:p>
          </p:txBody>
        </p:sp>
        <p:sp>
          <p:nvSpPr>
            <p:cNvPr id="285" name="Oval 45">
              <a:extLst>
                <a:ext uri="{FF2B5EF4-FFF2-40B4-BE49-F238E27FC236}">
                  <a16:creationId xmlns:a16="http://schemas.microsoft.com/office/drawing/2014/main" id="{523A6BAB-2B5B-8B48-B14C-CD5B3206CA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51735" y="5275718"/>
              <a:ext cx="90487" cy="88900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F5066A4-7FFD-3447-A085-E135DC48118A}"/>
              </a:ext>
            </a:extLst>
          </p:cNvPr>
          <p:cNvGrpSpPr/>
          <p:nvPr/>
        </p:nvGrpSpPr>
        <p:grpSpPr>
          <a:xfrm>
            <a:off x="3998688" y="2674935"/>
            <a:ext cx="2841623" cy="2849565"/>
            <a:chOff x="8352974" y="2492829"/>
            <a:chExt cx="2841623" cy="2849565"/>
          </a:xfrm>
        </p:grpSpPr>
        <p:sp>
          <p:nvSpPr>
            <p:cNvPr id="282" name="Text Box 42">
              <a:extLst>
                <a:ext uri="{FF2B5EF4-FFF2-40B4-BE49-F238E27FC236}">
                  <a16:creationId xmlns:a16="http://schemas.microsoft.com/office/drawing/2014/main" id="{8B0E3738-2A2C-C540-B07D-16F35D1B74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52974" y="2492829"/>
              <a:ext cx="1273174" cy="752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retransmit</a:t>
              </a:r>
            </a:p>
            <a:p>
              <a:pPr marL="0" marR="0" lvl="0" indent="0" algn="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req_conn(x)</a:t>
              </a: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83" name="Freeform 43">
              <a:extLst>
                <a:ext uri="{FF2B5EF4-FFF2-40B4-BE49-F238E27FC236}">
                  <a16:creationId xmlns:a16="http://schemas.microsoft.com/office/drawing/2014/main" id="{528F5849-C9BA-364B-BBF1-086991584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7423" y="2783342"/>
              <a:ext cx="1527174" cy="2559052"/>
            </a:xfrm>
            <a:custGeom>
              <a:avLst/>
              <a:gdLst>
                <a:gd name="T0" fmla="*/ 0 w 962"/>
                <a:gd name="T1" fmla="*/ 0 h 1612"/>
                <a:gd name="T2" fmla="*/ 306 w 962"/>
                <a:gd name="T3" fmla="*/ 234 h 1612"/>
                <a:gd name="T4" fmla="*/ 467 w 962"/>
                <a:gd name="T5" fmla="*/ 1342 h 1612"/>
                <a:gd name="T6" fmla="*/ 962 w 962"/>
                <a:gd name="T7" fmla="*/ 1612 h 161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62" h="1612">
                  <a:moveTo>
                    <a:pt x="0" y="0"/>
                  </a:moveTo>
                  <a:cubicBezTo>
                    <a:pt x="50" y="40"/>
                    <a:pt x="228" y="10"/>
                    <a:pt x="306" y="234"/>
                  </a:cubicBezTo>
                  <a:cubicBezTo>
                    <a:pt x="384" y="458"/>
                    <a:pt x="358" y="1112"/>
                    <a:pt x="467" y="1342"/>
                  </a:cubicBezTo>
                  <a:cubicBezTo>
                    <a:pt x="576" y="1572"/>
                    <a:pt x="779" y="1601"/>
                    <a:pt x="962" y="1612"/>
                  </a:cubicBezTo>
                </a:path>
              </a:pathLst>
            </a:custGeom>
            <a:noFill/>
            <a:ln w="28575" cap="flat" cmpd="sng">
              <a:solidFill>
                <a:srgbClr val="000099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86" name="Group 46">
              <a:extLst>
                <a:ext uri="{FF2B5EF4-FFF2-40B4-BE49-F238E27FC236}">
                  <a16:creationId xmlns:a16="http://schemas.microsoft.com/office/drawing/2014/main" id="{3F65A0FD-93D7-FE4A-976F-9F9685E790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764261" y="3386592"/>
              <a:ext cx="1273174" cy="336550"/>
              <a:chOff x="1065" y="2085"/>
              <a:chExt cx="802" cy="212"/>
            </a:xfrm>
          </p:grpSpPr>
          <p:sp>
            <p:nvSpPr>
              <p:cNvPr id="288" name="Rectangle 47">
                <a:extLst>
                  <a:ext uri="{FF2B5EF4-FFF2-40B4-BE49-F238E27FC236}">
                    <a16:creationId xmlns:a16="http://schemas.microsoft.com/office/drawing/2014/main" id="{528CC805-3663-4846-BF33-966C0CEBEF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7" y="2123"/>
                <a:ext cx="675" cy="1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89" name="Text Box 48">
                <a:extLst>
                  <a:ext uri="{FF2B5EF4-FFF2-40B4-BE49-F238E27FC236}">
                    <a16:creationId xmlns:a16="http://schemas.microsoft.com/office/drawing/2014/main" id="{37D76C29-568C-6D4B-A1D0-D37EBE61CD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5" y="2085"/>
                <a:ext cx="80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req_conn(x)</a:t>
                </a:r>
              </a:p>
            </p:txBody>
          </p:sp>
        </p:grpSp>
      </p:grpSp>
      <p:grpSp>
        <p:nvGrpSpPr>
          <p:cNvPr id="290" name="Group 93">
            <a:extLst>
              <a:ext uri="{FF2B5EF4-FFF2-40B4-BE49-F238E27FC236}">
                <a16:creationId xmlns:a16="http://schemas.microsoft.com/office/drawing/2014/main" id="{86B69F27-A994-CA47-985C-04430FA1972B}"/>
              </a:ext>
            </a:extLst>
          </p:cNvPr>
          <p:cNvGrpSpPr>
            <a:grpSpLocks/>
          </p:cNvGrpSpPr>
          <p:nvPr/>
        </p:nvGrpSpPr>
        <p:grpSpPr bwMode="auto">
          <a:xfrm>
            <a:off x="4105048" y="4123231"/>
            <a:ext cx="3830638" cy="715962"/>
            <a:chOff x="406" y="2807"/>
            <a:chExt cx="2413" cy="451"/>
          </a:xfrm>
        </p:grpSpPr>
        <p:sp>
          <p:nvSpPr>
            <p:cNvPr id="291" name="Line 40">
              <a:extLst>
                <a:ext uri="{FF2B5EF4-FFF2-40B4-BE49-F238E27FC236}">
                  <a16:creationId xmlns:a16="http://schemas.microsoft.com/office/drawing/2014/main" id="{C5AE8131-69E2-444B-8BC2-5C71A37221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7" y="2964"/>
              <a:ext cx="1515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92" name="Text Box 83">
              <a:extLst>
                <a:ext uri="{FF2B5EF4-FFF2-40B4-BE49-F238E27FC236}">
                  <a16:creationId xmlns:a16="http://schemas.microsoft.com/office/drawing/2014/main" id="{8DBECFE4-76F0-AB4E-B789-A21C0EFCB6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" y="2937"/>
              <a:ext cx="738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client terminates</a:t>
              </a:r>
            </a:p>
          </p:txBody>
        </p:sp>
        <p:sp>
          <p:nvSpPr>
            <p:cNvPr id="293" name="Text Box 84">
              <a:extLst>
                <a:ext uri="{FF2B5EF4-FFF2-40B4-BE49-F238E27FC236}">
                  <a16:creationId xmlns:a16="http://schemas.microsoft.com/office/drawing/2014/main" id="{01770E8E-591E-3449-B45B-86CFA71161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1" y="2938"/>
              <a:ext cx="738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server</a:t>
              </a:r>
            </a:p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forgets x</a:t>
              </a:r>
            </a:p>
          </p:txBody>
        </p:sp>
        <p:sp>
          <p:nvSpPr>
            <p:cNvPr id="294" name="Text Box 85">
              <a:extLst>
                <a:ext uri="{FF2B5EF4-FFF2-40B4-BE49-F238E27FC236}">
                  <a16:creationId xmlns:a16="http://schemas.microsoft.com/office/drawing/2014/main" id="{6398E97B-6925-E144-A17A-19BDFF67AF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9" y="2807"/>
              <a:ext cx="706" cy="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connection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x completes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A60973-A80A-204A-B7D6-FB475901ED33}"/>
              </a:ext>
            </a:extLst>
          </p:cNvPr>
          <p:cNvGrpSpPr/>
          <p:nvPr/>
        </p:nvGrpSpPr>
        <p:grpSpPr>
          <a:xfrm>
            <a:off x="4222070" y="1980106"/>
            <a:ext cx="3389313" cy="1671637"/>
            <a:chOff x="7865155" y="1602735"/>
            <a:chExt cx="3389313" cy="1671637"/>
          </a:xfrm>
        </p:grpSpPr>
        <p:sp>
          <p:nvSpPr>
            <p:cNvPr id="308" name="Text Box 103">
              <a:extLst>
                <a:ext uri="{FF2B5EF4-FFF2-40B4-BE49-F238E27FC236}">
                  <a16:creationId xmlns:a16="http://schemas.microsoft.com/office/drawing/2014/main" id="{27DD0EE7-74A0-A142-919B-D9D3C93523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65155" y="1602735"/>
              <a:ext cx="973138" cy="581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choose x</a:t>
              </a: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09" name="Line 104">
              <a:extLst>
                <a:ext uri="{FF2B5EF4-FFF2-40B4-BE49-F238E27FC236}">
                  <a16:creationId xmlns:a16="http://schemas.microsoft.com/office/drawing/2014/main" id="{1CA9B668-6F05-1A48-9C2A-8D882F798C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36718" y="1797997"/>
              <a:ext cx="1479550" cy="31591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10" name="Line 105">
              <a:extLst>
                <a:ext uri="{FF2B5EF4-FFF2-40B4-BE49-F238E27FC236}">
                  <a16:creationId xmlns:a16="http://schemas.microsoft.com/office/drawing/2014/main" id="{419290E8-9A2F-1349-8BDC-8DFEA6A57E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876393" y="2152010"/>
              <a:ext cx="1571625" cy="95567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11" name="Rectangle 106">
              <a:extLst>
                <a:ext uri="{FF2B5EF4-FFF2-40B4-BE49-F238E27FC236}">
                  <a16:creationId xmlns:a16="http://schemas.microsoft.com/office/drawing/2014/main" id="{6E5822A0-BC34-8444-893D-1967BA1DA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4218" y="1783710"/>
              <a:ext cx="777875" cy="327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12" name="Text Box 107">
              <a:extLst>
                <a:ext uri="{FF2B5EF4-FFF2-40B4-BE49-F238E27FC236}">
                  <a16:creationId xmlns:a16="http://schemas.microsoft.com/office/drawing/2014/main" id="{743E92F5-482D-6641-AF59-6202AD0ABF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24030" y="1750372"/>
              <a:ext cx="12731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req_conn(x)</a:t>
              </a:r>
            </a:p>
          </p:txBody>
        </p:sp>
        <p:sp>
          <p:nvSpPr>
            <p:cNvPr id="313" name="Rectangle 108">
              <a:extLst>
                <a:ext uri="{FF2B5EF4-FFF2-40B4-BE49-F238E27FC236}">
                  <a16:creationId xmlns:a16="http://schemas.microsoft.com/office/drawing/2014/main" id="{0F092120-BA14-CA43-B320-651262EF6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32018" y="2207572"/>
              <a:ext cx="439738" cy="327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14" name="Text Box 109">
              <a:extLst>
                <a:ext uri="{FF2B5EF4-FFF2-40B4-BE49-F238E27FC236}">
                  <a16:creationId xmlns:a16="http://schemas.microsoft.com/office/drawing/2014/main" id="{FE4B1615-8188-B146-9BEC-B285BF25D9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82943" y="2009135"/>
              <a:ext cx="77152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ESTAB</a:t>
              </a:r>
            </a:p>
          </p:txBody>
        </p:sp>
        <p:sp>
          <p:nvSpPr>
            <p:cNvPr id="315" name="Text Box 110">
              <a:extLst>
                <a:ext uri="{FF2B5EF4-FFF2-40B4-BE49-F238E27FC236}">
                  <a16:creationId xmlns:a16="http://schemas.microsoft.com/office/drawing/2014/main" id="{8653D286-5C97-A747-BA85-93954395E4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22318" y="2937822"/>
              <a:ext cx="77152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ESTAB</a:t>
              </a:r>
            </a:p>
          </p:txBody>
        </p:sp>
        <p:sp>
          <p:nvSpPr>
            <p:cNvPr id="316" name="Oval 111">
              <a:extLst>
                <a:ext uri="{FF2B5EF4-FFF2-40B4-BE49-F238E27FC236}">
                  <a16:creationId xmlns:a16="http://schemas.microsoft.com/office/drawing/2014/main" id="{300C99E0-DB04-CE43-BF80-AA9266EE3E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5118" y="3039422"/>
              <a:ext cx="90488" cy="88900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17" name="Oval 112">
              <a:extLst>
                <a:ext uri="{FF2B5EF4-FFF2-40B4-BE49-F238E27FC236}">
                  <a16:creationId xmlns:a16="http://schemas.microsoft.com/office/drawing/2014/main" id="{55BCC378-2E90-C548-84E6-682C16C047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4993" y="2126610"/>
              <a:ext cx="90488" cy="88900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18" name="Group 113">
              <a:extLst>
                <a:ext uri="{FF2B5EF4-FFF2-40B4-BE49-F238E27FC236}">
                  <a16:creationId xmlns:a16="http://schemas.microsoft.com/office/drawing/2014/main" id="{204BAA52-89B1-794F-88E6-9C5622E551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4043" y="2345685"/>
              <a:ext cx="1274763" cy="336550"/>
              <a:chOff x="1065" y="2085"/>
              <a:chExt cx="803" cy="212"/>
            </a:xfrm>
          </p:grpSpPr>
          <p:sp>
            <p:nvSpPr>
              <p:cNvPr id="355" name="Rectangle 114">
                <a:extLst>
                  <a:ext uri="{FF2B5EF4-FFF2-40B4-BE49-F238E27FC236}">
                    <a16:creationId xmlns:a16="http://schemas.microsoft.com/office/drawing/2014/main" id="{C6D2B144-2FD8-974E-9CC8-AFFFEB7468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7" y="2123"/>
                <a:ext cx="675" cy="1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56" name="Text Box 115">
                <a:extLst>
                  <a:ext uri="{FF2B5EF4-FFF2-40B4-BE49-F238E27FC236}">
                    <a16:creationId xmlns:a16="http://schemas.microsoft.com/office/drawing/2014/main" id="{96800BB5-6D1C-0B46-BD61-1B42671EE7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5" y="2085"/>
                <a:ext cx="80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acc_conn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(x)</a:t>
                </a:r>
              </a:p>
            </p:txBody>
          </p:sp>
        </p:grpSp>
      </p:grpSp>
      <p:grpSp>
        <p:nvGrpSpPr>
          <p:cNvPr id="319" name="Group 116">
            <a:extLst>
              <a:ext uri="{FF2B5EF4-FFF2-40B4-BE49-F238E27FC236}">
                <a16:creationId xmlns:a16="http://schemas.microsoft.com/office/drawing/2014/main" id="{80C83854-C77F-BA47-9721-52914A496B51}"/>
              </a:ext>
            </a:extLst>
          </p:cNvPr>
          <p:cNvGrpSpPr>
            <a:grpSpLocks/>
          </p:cNvGrpSpPr>
          <p:nvPr/>
        </p:nvGrpSpPr>
        <p:grpSpPr bwMode="auto">
          <a:xfrm>
            <a:off x="4879295" y="1432418"/>
            <a:ext cx="620713" cy="487363"/>
            <a:chOff x="-44" y="1473"/>
            <a:chExt cx="981" cy="1105"/>
          </a:xfrm>
        </p:grpSpPr>
        <p:pic>
          <p:nvPicPr>
            <p:cNvPr id="353" name="Picture 117" descr="desktop_computer_stylized_medium">
              <a:extLst>
                <a:ext uri="{FF2B5EF4-FFF2-40B4-BE49-F238E27FC236}">
                  <a16:creationId xmlns:a16="http://schemas.microsoft.com/office/drawing/2014/main" id="{FE9AA7D5-5E43-A948-A974-AB4C6A0118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4" name="Freeform 118">
              <a:extLst>
                <a:ext uri="{FF2B5EF4-FFF2-40B4-BE49-F238E27FC236}">
                  <a16:creationId xmlns:a16="http://schemas.microsoft.com/office/drawing/2014/main" id="{E2235674-3CC8-FA49-8410-24EA9726B2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20" name="Group 119">
            <a:extLst>
              <a:ext uri="{FF2B5EF4-FFF2-40B4-BE49-F238E27FC236}">
                <a16:creationId xmlns:a16="http://schemas.microsoft.com/office/drawing/2014/main" id="{20AAAB4F-DE43-4840-934B-1D6561325F75}"/>
              </a:ext>
            </a:extLst>
          </p:cNvPr>
          <p:cNvGrpSpPr>
            <a:grpSpLocks/>
          </p:cNvGrpSpPr>
          <p:nvPr/>
        </p:nvGrpSpPr>
        <p:grpSpPr bwMode="auto">
          <a:xfrm>
            <a:off x="6687458" y="1413368"/>
            <a:ext cx="336550" cy="512763"/>
            <a:chOff x="4140" y="429"/>
            <a:chExt cx="1425" cy="2396"/>
          </a:xfrm>
        </p:grpSpPr>
        <p:sp>
          <p:nvSpPr>
            <p:cNvPr id="321" name="Freeform 120">
              <a:extLst>
                <a:ext uri="{FF2B5EF4-FFF2-40B4-BE49-F238E27FC236}">
                  <a16:creationId xmlns:a16="http://schemas.microsoft.com/office/drawing/2014/main" id="{5DB74304-D404-914A-B276-40CA04FC1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2" name="Rectangle 121">
              <a:extLst>
                <a:ext uri="{FF2B5EF4-FFF2-40B4-BE49-F238E27FC236}">
                  <a16:creationId xmlns:a16="http://schemas.microsoft.com/office/drawing/2014/main" id="{4478CCC0-71C5-0742-833B-3907160645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23" name="Freeform 122">
              <a:extLst>
                <a:ext uri="{FF2B5EF4-FFF2-40B4-BE49-F238E27FC236}">
                  <a16:creationId xmlns:a16="http://schemas.microsoft.com/office/drawing/2014/main" id="{773F3087-0AEC-3244-AE9B-B906345E8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4" name="Freeform 123">
              <a:extLst>
                <a:ext uri="{FF2B5EF4-FFF2-40B4-BE49-F238E27FC236}">
                  <a16:creationId xmlns:a16="http://schemas.microsoft.com/office/drawing/2014/main" id="{6D261F9A-FEF5-2C48-A572-F9AEEE61C8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5" name="Rectangle 124">
              <a:extLst>
                <a:ext uri="{FF2B5EF4-FFF2-40B4-BE49-F238E27FC236}">
                  <a16:creationId xmlns:a16="http://schemas.microsoft.com/office/drawing/2014/main" id="{D7A88CB8-3019-0847-8D63-FB56841E84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6"/>
              <a:ext cx="592" cy="4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26" name="Group 125">
              <a:extLst>
                <a:ext uri="{FF2B5EF4-FFF2-40B4-BE49-F238E27FC236}">
                  <a16:creationId xmlns:a16="http://schemas.microsoft.com/office/drawing/2014/main" id="{92427F18-D9EB-5F4E-A265-DCBE0DDFDD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51" name="AutoShape 126">
                <a:extLst>
                  <a:ext uri="{FF2B5EF4-FFF2-40B4-BE49-F238E27FC236}">
                    <a16:creationId xmlns:a16="http://schemas.microsoft.com/office/drawing/2014/main" id="{49297CCC-774B-1443-8147-999AEBDA5F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1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52" name="AutoShape 127">
                <a:extLst>
                  <a:ext uri="{FF2B5EF4-FFF2-40B4-BE49-F238E27FC236}">
                    <a16:creationId xmlns:a16="http://schemas.microsoft.com/office/drawing/2014/main" id="{99AA7B97-011A-844B-9C5E-49EF3FECA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2581"/>
                <a:ext cx="688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27" name="Rectangle 128">
              <a:extLst>
                <a:ext uri="{FF2B5EF4-FFF2-40B4-BE49-F238E27FC236}">
                  <a16:creationId xmlns:a16="http://schemas.microsoft.com/office/drawing/2014/main" id="{0DE915D7-115F-0148-8246-F07CA43F2D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1022"/>
              <a:ext cx="598" cy="4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28" name="Group 129">
              <a:extLst>
                <a:ext uri="{FF2B5EF4-FFF2-40B4-BE49-F238E27FC236}">
                  <a16:creationId xmlns:a16="http://schemas.microsoft.com/office/drawing/2014/main" id="{1168EC4F-26EA-454C-A186-35A18483C0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49" name="AutoShape 130">
                <a:extLst>
                  <a:ext uri="{FF2B5EF4-FFF2-40B4-BE49-F238E27FC236}">
                    <a16:creationId xmlns:a16="http://schemas.microsoft.com/office/drawing/2014/main" id="{30DEF7E1-5206-E14C-8F6E-C221B89557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7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50" name="AutoShape 131">
                <a:extLst>
                  <a:ext uri="{FF2B5EF4-FFF2-40B4-BE49-F238E27FC236}">
                    <a16:creationId xmlns:a16="http://schemas.microsoft.com/office/drawing/2014/main" id="{6DBD6BDF-F229-9945-8578-CEC44256CF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2"/>
                <a:ext cx="696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29" name="Rectangle 132">
              <a:extLst>
                <a:ext uri="{FF2B5EF4-FFF2-40B4-BE49-F238E27FC236}">
                  <a16:creationId xmlns:a16="http://schemas.microsoft.com/office/drawing/2014/main" id="{0A0EEFD7-8203-2740-ABF0-C767B83C1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1356"/>
              <a:ext cx="598" cy="4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30" name="Rectangle 133">
              <a:extLst>
                <a:ext uri="{FF2B5EF4-FFF2-40B4-BE49-F238E27FC236}">
                  <a16:creationId xmlns:a16="http://schemas.microsoft.com/office/drawing/2014/main" id="{9B3363E9-032E-DE45-B7D5-07B9FA6590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3"/>
              <a:ext cx="598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31" name="Group 134">
              <a:extLst>
                <a:ext uri="{FF2B5EF4-FFF2-40B4-BE49-F238E27FC236}">
                  <a16:creationId xmlns:a16="http://schemas.microsoft.com/office/drawing/2014/main" id="{64432C7D-9E6A-6E4E-965D-954C702C6B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47" name="AutoShape 135">
                <a:extLst>
                  <a:ext uri="{FF2B5EF4-FFF2-40B4-BE49-F238E27FC236}">
                    <a16:creationId xmlns:a16="http://schemas.microsoft.com/office/drawing/2014/main" id="{B32D344B-D91B-954B-BD35-1984E9213A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71"/>
                <a:ext cx="720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48" name="AutoShape 136">
                <a:extLst>
                  <a:ext uri="{FF2B5EF4-FFF2-40B4-BE49-F238E27FC236}">
                    <a16:creationId xmlns:a16="http://schemas.microsoft.com/office/drawing/2014/main" id="{47067A3E-2B26-F04B-A35D-FE7A4A410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" y="2585"/>
                <a:ext cx="687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32" name="Freeform 137">
              <a:extLst>
                <a:ext uri="{FF2B5EF4-FFF2-40B4-BE49-F238E27FC236}">
                  <a16:creationId xmlns:a16="http://schemas.microsoft.com/office/drawing/2014/main" id="{D7735CF1-1F30-4F47-AC44-432430394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33" name="Group 138">
              <a:extLst>
                <a:ext uri="{FF2B5EF4-FFF2-40B4-BE49-F238E27FC236}">
                  <a16:creationId xmlns:a16="http://schemas.microsoft.com/office/drawing/2014/main" id="{FB78B141-B15E-674E-8F3F-8329CF4981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45" name="AutoShape 139">
                <a:extLst>
                  <a:ext uri="{FF2B5EF4-FFF2-40B4-BE49-F238E27FC236}">
                    <a16:creationId xmlns:a16="http://schemas.microsoft.com/office/drawing/2014/main" id="{2FE8954C-766A-0743-AFEA-BE850F02F6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8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46" name="AutoShape 140">
                <a:extLst>
                  <a:ext uri="{FF2B5EF4-FFF2-40B4-BE49-F238E27FC236}">
                    <a16:creationId xmlns:a16="http://schemas.microsoft.com/office/drawing/2014/main" id="{B0838D8D-F17D-6642-84C3-0A7A06DB11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34" name="Rectangle 141">
              <a:extLst>
                <a:ext uri="{FF2B5EF4-FFF2-40B4-BE49-F238E27FC236}">
                  <a16:creationId xmlns:a16="http://schemas.microsoft.com/office/drawing/2014/main" id="{201450E4-426D-034A-898C-EA0F1878F2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67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35" name="Freeform 142">
              <a:extLst>
                <a:ext uri="{FF2B5EF4-FFF2-40B4-BE49-F238E27FC236}">
                  <a16:creationId xmlns:a16="http://schemas.microsoft.com/office/drawing/2014/main" id="{BEF832CC-F889-B740-96DA-EC8898E42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6" name="Freeform 143">
              <a:extLst>
                <a:ext uri="{FF2B5EF4-FFF2-40B4-BE49-F238E27FC236}">
                  <a16:creationId xmlns:a16="http://schemas.microsoft.com/office/drawing/2014/main" id="{62398C75-46A0-3745-982E-EFC495B475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7" name="Oval 144">
              <a:extLst>
                <a:ext uri="{FF2B5EF4-FFF2-40B4-BE49-F238E27FC236}">
                  <a16:creationId xmlns:a16="http://schemas.microsoft.com/office/drawing/2014/main" id="{352FBF24-62B2-6F49-AC68-A67E46BEF5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10"/>
              <a:ext cx="47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38" name="Freeform 145">
              <a:extLst>
                <a:ext uri="{FF2B5EF4-FFF2-40B4-BE49-F238E27FC236}">
                  <a16:creationId xmlns:a16="http://schemas.microsoft.com/office/drawing/2014/main" id="{689E20C5-4EA8-8A4D-86CB-905743CC96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9" name="AutoShape 146">
              <a:extLst>
                <a:ext uri="{FF2B5EF4-FFF2-40B4-BE49-F238E27FC236}">
                  <a16:creationId xmlns:a16="http://schemas.microsoft.com/office/drawing/2014/main" id="{EEA954D3-56B0-3541-93CF-131CC96036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6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40" name="AutoShape 147">
              <a:extLst>
                <a:ext uri="{FF2B5EF4-FFF2-40B4-BE49-F238E27FC236}">
                  <a16:creationId xmlns:a16="http://schemas.microsoft.com/office/drawing/2014/main" id="{D041028B-4F78-C84C-BFED-1142E17FC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2714"/>
              <a:ext cx="1069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41" name="Oval 148">
              <a:extLst>
                <a:ext uri="{FF2B5EF4-FFF2-40B4-BE49-F238E27FC236}">
                  <a16:creationId xmlns:a16="http://schemas.microsoft.com/office/drawing/2014/main" id="{1DB124EA-65C6-2944-95EA-9CF5A05FD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5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42" name="Oval 149">
              <a:extLst>
                <a:ext uri="{FF2B5EF4-FFF2-40B4-BE49-F238E27FC236}">
                  <a16:creationId xmlns:a16="http://schemas.microsoft.com/office/drawing/2014/main" id="{F9B231BC-3EE3-C645-A89F-95E350FAA4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" y="2387"/>
              <a:ext cx="161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43" name="Oval 150">
              <a:extLst>
                <a:ext uri="{FF2B5EF4-FFF2-40B4-BE49-F238E27FC236}">
                  <a16:creationId xmlns:a16="http://schemas.microsoft.com/office/drawing/2014/main" id="{01CC1925-74AE-594F-AD3D-173726AFB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" y="2380"/>
              <a:ext cx="155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44" name="Rectangle 151">
              <a:extLst>
                <a:ext uri="{FF2B5EF4-FFF2-40B4-BE49-F238E27FC236}">
                  <a16:creationId xmlns:a16="http://schemas.microsoft.com/office/drawing/2014/main" id="{92B6BE0B-71DF-9742-BE8C-BEF3D8A9EF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8"/>
              <a:ext cx="87" cy="757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E38AD7C-A8B1-2B4B-BE71-513FFA7EFB6C}"/>
              </a:ext>
            </a:extLst>
          </p:cNvPr>
          <p:cNvGrpSpPr/>
          <p:nvPr/>
        </p:nvGrpSpPr>
        <p:grpSpPr>
          <a:xfrm>
            <a:off x="4917394" y="5539014"/>
            <a:ext cx="1889805" cy="662028"/>
            <a:chOff x="9620023" y="2667000"/>
            <a:chExt cx="1889805" cy="662028"/>
          </a:xfrm>
        </p:grpSpPr>
        <p:sp>
          <p:nvSpPr>
            <p:cNvPr id="225" name="Line 105">
              <a:extLst>
                <a:ext uri="{FF2B5EF4-FFF2-40B4-BE49-F238E27FC236}">
                  <a16:creationId xmlns:a16="http://schemas.microsoft.com/office/drawing/2014/main" id="{6EE235BA-E9E9-3149-AB4E-BB5E5B9184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20023" y="2667000"/>
              <a:ext cx="1889805" cy="662028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8" name="Rectangle 108">
              <a:extLst>
                <a:ext uri="{FF2B5EF4-FFF2-40B4-BE49-F238E27FC236}">
                  <a16:creationId xmlns:a16="http://schemas.microsoft.com/office/drawing/2014/main" id="{34867620-5404-3840-9CB7-CC051B160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32106" y="2824428"/>
              <a:ext cx="855208" cy="3977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3" name="Group 113">
              <a:extLst>
                <a:ext uri="{FF2B5EF4-FFF2-40B4-BE49-F238E27FC236}">
                  <a16:creationId xmlns:a16="http://schemas.microsoft.com/office/drawing/2014/main" id="{FF53EAD9-E51E-C047-8717-0A017ED294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998301" y="2802885"/>
              <a:ext cx="1274763" cy="336550"/>
              <a:chOff x="1065" y="2085"/>
              <a:chExt cx="803" cy="212"/>
            </a:xfrm>
          </p:grpSpPr>
          <p:sp>
            <p:nvSpPr>
              <p:cNvPr id="234" name="Rectangle 114">
                <a:extLst>
                  <a:ext uri="{FF2B5EF4-FFF2-40B4-BE49-F238E27FC236}">
                    <a16:creationId xmlns:a16="http://schemas.microsoft.com/office/drawing/2014/main" id="{49C5CA13-D3E8-AD41-9B46-F0CAA1288D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7" y="2123"/>
                <a:ext cx="675" cy="1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5" name="Text Box 115">
                <a:extLst>
                  <a:ext uri="{FF2B5EF4-FFF2-40B4-BE49-F238E27FC236}">
                    <a16:creationId xmlns:a16="http://schemas.microsoft.com/office/drawing/2014/main" id="{D4E6AFA2-674D-4C4B-889C-819675572F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5" y="2085"/>
                <a:ext cx="80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acc_conn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(x)</a:t>
                </a:r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5CE827D-884B-C243-811A-BA57B03C1272}"/>
              </a:ext>
            </a:extLst>
          </p:cNvPr>
          <p:cNvGrpSpPr/>
          <p:nvPr/>
        </p:nvGrpSpPr>
        <p:grpSpPr>
          <a:xfrm>
            <a:off x="4080329" y="5732236"/>
            <a:ext cx="4134756" cy="1082222"/>
            <a:chOff x="3673928" y="5775778"/>
            <a:chExt cx="4134756" cy="108222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14466EA-38BF-AC46-AFFE-C98EDEE60F29}"/>
                </a:ext>
              </a:extLst>
            </p:cNvPr>
            <p:cNvSpPr/>
            <p:nvPr/>
          </p:nvSpPr>
          <p:spPr>
            <a:xfrm>
              <a:off x="4020455" y="5775778"/>
              <a:ext cx="3788229" cy="10822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FEA675F-95EB-944F-978C-22DF4F8A54DC}"/>
                </a:ext>
              </a:extLst>
            </p:cNvPr>
            <p:cNvGrpSpPr/>
            <p:nvPr/>
          </p:nvGrpSpPr>
          <p:grpSpPr>
            <a:xfrm>
              <a:off x="3673928" y="5804239"/>
              <a:ext cx="3829958" cy="830263"/>
              <a:chOff x="4588327" y="5819777"/>
              <a:chExt cx="3829958" cy="830263"/>
            </a:xfrm>
            <a:noFill/>
          </p:grpSpPr>
          <p:sp>
            <p:nvSpPr>
              <p:cNvPr id="287" name="Text Box 49">
                <a:extLst>
                  <a:ext uri="{FF2B5EF4-FFF2-40B4-BE49-F238E27FC236}">
                    <a16:creationId xmlns:a16="http://schemas.microsoft.com/office/drawing/2014/main" id="{132D608A-D3A5-E54F-AEEE-E1F1B0718A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02012" y="5819777"/>
                <a:ext cx="3216273" cy="830263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ＭＳ Ｐゴシック" charset="0"/>
                    <a:cs typeface="+mn-cs"/>
                  </a:rPr>
                  <a:t>Problem: half open connection! (no client)</a:t>
                </a:r>
              </a:p>
            </p:txBody>
          </p:sp>
          <p:pic>
            <p:nvPicPr>
              <p:cNvPr id="8" name="Picture 7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5EAF06CF-36BA-E34A-83CF-1DFB966A85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88327" y="5916386"/>
                <a:ext cx="636815" cy="636815"/>
              </a:xfrm>
              <a:prstGeom prst="rect">
                <a:avLst/>
              </a:prstGeom>
              <a:grpFill/>
            </p:spPr>
          </p:pic>
        </p:grpSp>
      </p:grpSp>
      <p:sp>
        <p:nvSpPr>
          <p:cNvPr id="81" name="Slide Number Placeholder 2">
            <a:extLst>
              <a:ext uri="{FF2B5EF4-FFF2-40B4-BE49-F238E27FC236}">
                <a16:creationId xmlns:a16="http://schemas.microsoft.com/office/drawing/2014/main" id="{C5180A9E-4EA2-5A45-B935-0F6B15CE62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6934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2-way handshake scenarios</a:t>
            </a:r>
          </a:p>
        </p:txBody>
      </p:sp>
      <p:grpSp>
        <p:nvGrpSpPr>
          <p:cNvPr id="357" name="Group 152">
            <a:extLst>
              <a:ext uri="{FF2B5EF4-FFF2-40B4-BE49-F238E27FC236}">
                <a16:creationId xmlns:a16="http://schemas.microsoft.com/office/drawing/2014/main" id="{9C2006BA-AA2D-8544-A70F-118097C53265}"/>
              </a:ext>
            </a:extLst>
          </p:cNvPr>
          <p:cNvGrpSpPr>
            <a:grpSpLocks/>
          </p:cNvGrpSpPr>
          <p:nvPr/>
        </p:nvGrpSpPr>
        <p:grpSpPr bwMode="auto">
          <a:xfrm>
            <a:off x="8173174" y="1342839"/>
            <a:ext cx="3933825" cy="4568825"/>
            <a:chOff x="3150" y="1107"/>
            <a:chExt cx="2478" cy="2878"/>
          </a:xfrm>
        </p:grpSpPr>
        <p:sp>
          <p:nvSpPr>
            <p:cNvPr id="358" name="Line 153">
              <a:extLst>
                <a:ext uri="{FF2B5EF4-FFF2-40B4-BE49-F238E27FC236}">
                  <a16:creationId xmlns:a16="http://schemas.microsoft.com/office/drawing/2014/main" id="{C056962F-C2E4-4D43-8591-63C2094689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22" y="1490"/>
              <a:ext cx="1" cy="2495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59" name="Text Box 154">
              <a:extLst>
                <a:ext uri="{FF2B5EF4-FFF2-40B4-BE49-F238E27FC236}">
                  <a16:creationId xmlns:a16="http://schemas.microsoft.com/office/drawing/2014/main" id="{CDA652F2-819F-6848-A5C9-8D9B66F968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0" y="2983"/>
              <a:ext cx="738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client terminates</a:t>
              </a:r>
            </a:p>
          </p:txBody>
        </p:sp>
        <p:sp>
          <p:nvSpPr>
            <p:cNvPr id="360" name="Line 155">
              <a:extLst>
                <a:ext uri="{FF2B5EF4-FFF2-40B4-BE49-F238E27FC236}">
                  <a16:creationId xmlns:a16="http://schemas.microsoft.com/office/drawing/2014/main" id="{666153C5-2212-0042-ABC5-919CF540FF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5" y="1451"/>
              <a:ext cx="15" cy="1549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61" name="Line 156">
              <a:extLst>
                <a:ext uri="{FF2B5EF4-FFF2-40B4-BE49-F238E27FC236}">
                  <a16:creationId xmlns:a16="http://schemas.microsoft.com/office/drawing/2014/main" id="{16ACB45E-8A1D-F74A-9C70-18C251DD28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50" y="1726"/>
              <a:ext cx="990" cy="60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62" name="Rectangle 157">
              <a:extLst>
                <a:ext uri="{FF2B5EF4-FFF2-40B4-BE49-F238E27FC236}">
                  <a16:creationId xmlns:a16="http://schemas.microsoft.com/office/drawing/2014/main" id="{7479C1A9-07F7-CD4C-A137-D663CAEFD4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0" y="1761"/>
              <a:ext cx="277" cy="2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63" name="Text Box 158">
              <a:extLst>
                <a:ext uri="{FF2B5EF4-FFF2-40B4-BE49-F238E27FC236}">
                  <a16:creationId xmlns:a16="http://schemas.microsoft.com/office/drawing/2014/main" id="{07E98DEC-15BD-8E44-8C66-72860ACC56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221"/>
              <a:ext cx="4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ESTAB</a:t>
              </a:r>
            </a:p>
          </p:txBody>
        </p:sp>
        <p:sp>
          <p:nvSpPr>
            <p:cNvPr id="364" name="Oval 159">
              <a:extLst>
                <a:ext uri="{FF2B5EF4-FFF2-40B4-BE49-F238E27FC236}">
                  <a16:creationId xmlns:a16="http://schemas.microsoft.com/office/drawing/2014/main" id="{C387CC00-D294-7442-8EAF-0E47923924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7" y="2299"/>
              <a:ext cx="57" cy="5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65" name="Text Box 160">
              <a:extLst>
                <a:ext uri="{FF2B5EF4-FFF2-40B4-BE49-F238E27FC236}">
                  <a16:creationId xmlns:a16="http://schemas.microsoft.com/office/drawing/2014/main" id="{A3029202-6E45-6F46-B68F-696E31F638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3" y="1380"/>
              <a:ext cx="613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choose x</a:t>
              </a: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66" name="Line 161">
              <a:extLst>
                <a:ext uri="{FF2B5EF4-FFF2-40B4-BE49-F238E27FC236}">
                  <a16:creationId xmlns:a16="http://schemas.microsoft.com/office/drawing/2014/main" id="{0FC46209-BD0B-0445-AF05-C8310A8E86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1503"/>
              <a:ext cx="932" cy="199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67" name="Rectangle 162">
              <a:extLst>
                <a:ext uri="{FF2B5EF4-FFF2-40B4-BE49-F238E27FC236}">
                  <a16:creationId xmlns:a16="http://schemas.microsoft.com/office/drawing/2014/main" id="{636932A4-EF38-E141-9BEF-C806F12D9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8" y="1494"/>
              <a:ext cx="490" cy="2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68" name="Text Box 163">
              <a:extLst>
                <a:ext uri="{FF2B5EF4-FFF2-40B4-BE49-F238E27FC236}">
                  <a16:creationId xmlns:a16="http://schemas.microsoft.com/office/drawing/2014/main" id="{09C7E230-4405-9E40-BEB3-C33FFEF636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3" y="1473"/>
              <a:ext cx="8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req_conn(x)</a:t>
              </a:r>
            </a:p>
          </p:txBody>
        </p:sp>
        <p:sp>
          <p:nvSpPr>
            <p:cNvPr id="369" name="Text Box 164">
              <a:extLst>
                <a:ext uri="{FF2B5EF4-FFF2-40B4-BE49-F238E27FC236}">
                  <a16:creationId xmlns:a16="http://schemas.microsoft.com/office/drawing/2014/main" id="{8AEE0E4A-F8B4-9A4D-85F5-6FF0942C65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2" y="1636"/>
              <a:ext cx="4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ESTAB</a:t>
              </a:r>
            </a:p>
          </p:txBody>
        </p:sp>
        <p:sp>
          <p:nvSpPr>
            <p:cNvPr id="370" name="Oval 165">
              <a:extLst>
                <a:ext uri="{FF2B5EF4-FFF2-40B4-BE49-F238E27FC236}">
                  <a16:creationId xmlns:a16="http://schemas.microsoft.com/office/drawing/2014/main" id="{837C2516-1B6F-784E-B717-4861DCB88C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4" y="1710"/>
              <a:ext cx="57" cy="5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71" name="Group 166">
              <a:extLst>
                <a:ext uri="{FF2B5EF4-FFF2-40B4-BE49-F238E27FC236}">
                  <a16:creationId xmlns:a16="http://schemas.microsoft.com/office/drawing/2014/main" id="{A1A4C995-57EF-2B44-9A2B-4B574A9734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6" y="1848"/>
              <a:ext cx="803" cy="212"/>
              <a:chOff x="1065" y="2085"/>
              <a:chExt cx="803" cy="212"/>
            </a:xfrm>
          </p:grpSpPr>
          <p:sp>
            <p:nvSpPr>
              <p:cNvPr id="417" name="Rectangle 167">
                <a:extLst>
                  <a:ext uri="{FF2B5EF4-FFF2-40B4-BE49-F238E27FC236}">
                    <a16:creationId xmlns:a16="http://schemas.microsoft.com/office/drawing/2014/main" id="{5B3B9AC0-C168-2542-9619-9FFE0FFD6E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7" y="2123"/>
                <a:ext cx="675" cy="1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18" name="Text Box 168">
                <a:extLst>
                  <a:ext uri="{FF2B5EF4-FFF2-40B4-BE49-F238E27FC236}">
                    <a16:creationId xmlns:a16="http://schemas.microsoft.com/office/drawing/2014/main" id="{FAF5722C-69B4-6B44-95D4-000562ACFD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5" y="2085"/>
                <a:ext cx="80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acc_conn(x)</a:t>
                </a:r>
              </a:p>
            </p:txBody>
          </p:sp>
        </p:grpSp>
        <p:sp>
          <p:nvSpPr>
            <p:cNvPr id="372" name="Line 169">
              <a:extLst>
                <a:ext uri="{FF2B5EF4-FFF2-40B4-BE49-F238E27FC236}">
                  <a16:creationId xmlns:a16="http://schemas.microsoft.com/office/drawing/2014/main" id="{73E51126-71B9-DA4D-B01B-7072D4E22B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7" y="2345"/>
              <a:ext cx="932" cy="199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73" name="Rectangle 170">
              <a:extLst>
                <a:ext uri="{FF2B5EF4-FFF2-40B4-BE49-F238E27FC236}">
                  <a16:creationId xmlns:a16="http://schemas.microsoft.com/office/drawing/2014/main" id="{8B70B875-EE96-E044-B8D9-41CF1BBB6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7" y="2336"/>
              <a:ext cx="490" cy="2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74" name="Text Box 171">
              <a:extLst>
                <a:ext uri="{FF2B5EF4-FFF2-40B4-BE49-F238E27FC236}">
                  <a16:creationId xmlns:a16="http://schemas.microsoft.com/office/drawing/2014/main" id="{069C4711-758D-CF4A-A407-6F22C98DCF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9" y="2315"/>
              <a:ext cx="6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data(x+1)</a:t>
              </a:r>
            </a:p>
          </p:txBody>
        </p:sp>
        <p:sp>
          <p:nvSpPr>
            <p:cNvPr id="375" name="Oval 172">
              <a:extLst>
                <a:ext uri="{FF2B5EF4-FFF2-40B4-BE49-F238E27FC236}">
                  <a16:creationId xmlns:a16="http://schemas.microsoft.com/office/drawing/2014/main" id="{B63CF324-44AD-D941-BFE9-6823A7212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0" y="2524"/>
              <a:ext cx="57" cy="5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76" name="Text Box 173">
              <a:extLst>
                <a:ext uri="{FF2B5EF4-FFF2-40B4-BE49-F238E27FC236}">
                  <a16:creationId xmlns:a16="http://schemas.microsoft.com/office/drawing/2014/main" id="{21C7DDF1-6000-FA4F-8259-FD106EBA0F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0" y="2373"/>
              <a:ext cx="738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accept</a:t>
              </a:r>
            </a:p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data(x+1)</a:t>
              </a:r>
            </a:p>
          </p:txBody>
        </p:sp>
        <p:grpSp>
          <p:nvGrpSpPr>
            <p:cNvPr id="377" name="Group 174">
              <a:extLst>
                <a:ext uri="{FF2B5EF4-FFF2-40B4-BE49-F238E27FC236}">
                  <a16:creationId xmlns:a16="http://schemas.microsoft.com/office/drawing/2014/main" id="{67E235CF-E2F0-4A4C-B6BE-CB6AC0D0B6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26" y="2803"/>
              <a:ext cx="1515" cy="300"/>
              <a:chOff x="3818" y="2796"/>
              <a:chExt cx="1515" cy="300"/>
            </a:xfrm>
          </p:grpSpPr>
          <p:sp>
            <p:nvSpPr>
              <p:cNvPr id="415" name="Line 175">
                <a:extLst>
                  <a:ext uri="{FF2B5EF4-FFF2-40B4-BE49-F238E27FC236}">
                    <a16:creationId xmlns:a16="http://schemas.microsoft.com/office/drawing/2014/main" id="{BC5ADDF2-7CBC-484B-8D57-A55A75E1FA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8" y="2951"/>
                <a:ext cx="1515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16" name="Text Box 176">
                <a:extLst>
                  <a:ext uri="{FF2B5EF4-FFF2-40B4-BE49-F238E27FC236}">
                    <a16:creationId xmlns:a16="http://schemas.microsoft.com/office/drawing/2014/main" id="{4DB46F2E-E4BE-194B-8D43-E5E134B154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89" y="2796"/>
                <a:ext cx="706" cy="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connection 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x completes</a:t>
                </a:r>
              </a:p>
            </p:txBody>
          </p:sp>
        </p:grpSp>
        <p:sp>
          <p:nvSpPr>
            <p:cNvPr id="378" name="Text Box 177">
              <a:extLst>
                <a:ext uri="{FF2B5EF4-FFF2-40B4-BE49-F238E27FC236}">
                  <a16:creationId xmlns:a16="http://schemas.microsoft.com/office/drawing/2014/main" id="{1C719B44-FA92-594B-8E17-4A5C23A8F4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0" y="2962"/>
              <a:ext cx="738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server</a:t>
              </a:r>
            </a:p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forgets x</a:t>
              </a:r>
            </a:p>
          </p:txBody>
        </p:sp>
        <p:grpSp>
          <p:nvGrpSpPr>
            <p:cNvPr id="379" name="Group 178">
              <a:extLst>
                <a:ext uri="{FF2B5EF4-FFF2-40B4-BE49-F238E27FC236}">
                  <a16:creationId xmlns:a16="http://schemas.microsoft.com/office/drawing/2014/main" id="{EC86099C-C8AD-6846-8AE7-34CA041B86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70" y="1119"/>
              <a:ext cx="391" cy="307"/>
              <a:chOff x="-44" y="1473"/>
              <a:chExt cx="981" cy="1105"/>
            </a:xfrm>
          </p:grpSpPr>
          <p:pic>
            <p:nvPicPr>
              <p:cNvPr id="413" name="Picture 179" descr="desktop_computer_stylized_medium">
                <a:extLst>
                  <a:ext uri="{FF2B5EF4-FFF2-40B4-BE49-F238E27FC236}">
                    <a16:creationId xmlns:a16="http://schemas.microsoft.com/office/drawing/2014/main" id="{F1C9C236-427D-834B-8DAC-99F53A43767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4" name="Freeform 180">
                <a:extLst>
                  <a:ext uri="{FF2B5EF4-FFF2-40B4-BE49-F238E27FC236}">
                    <a16:creationId xmlns:a16="http://schemas.microsoft.com/office/drawing/2014/main" id="{77EA5CD5-1868-AB46-B031-A7892A487F0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380" name="Group 181">
              <a:extLst>
                <a:ext uri="{FF2B5EF4-FFF2-40B4-BE49-F238E27FC236}">
                  <a16:creationId xmlns:a16="http://schemas.microsoft.com/office/drawing/2014/main" id="{D3F68FA6-F7DF-A146-A605-ABBDC8F8EF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09" y="1107"/>
              <a:ext cx="212" cy="323"/>
              <a:chOff x="4140" y="429"/>
              <a:chExt cx="1425" cy="2396"/>
            </a:xfrm>
          </p:grpSpPr>
          <p:sp>
            <p:nvSpPr>
              <p:cNvPr id="381" name="Freeform 182">
                <a:extLst>
                  <a:ext uri="{FF2B5EF4-FFF2-40B4-BE49-F238E27FC236}">
                    <a16:creationId xmlns:a16="http://schemas.microsoft.com/office/drawing/2014/main" id="{1D2E36D3-F983-B54A-87F8-4B0FB1D0A9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2" name="Rectangle 183">
                <a:extLst>
                  <a:ext uri="{FF2B5EF4-FFF2-40B4-BE49-F238E27FC236}">
                    <a16:creationId xmlns:a16="http://schemas.microsoft.com/office/drawing/2014/main" id="{86762413-0C19-5E4F-AA7E-12F7BBEF4F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429"/>
                <a:ext cx="1049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83" name="Freeform 184">
                <a:extLst>
                  <a:ext uri="{FF2B5EF4-FFF2-40B4-BE49-F238E27FC236}">
                    <a16:creationId xmlns:a16="http://schemas.microsoft.com/office/drawing/2014/main" id="{9ABD2B3D-5A73-0E4B-91D1-78596AD0A8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4" name="Freeform 185">
                <a:extLst>
                  <a:ext uri="{FF2B5EF4-FFF2-40B4-BE49-F238E27FC236}">
                    <a16:creationId xmlns:a16="http://schemas.microsoft.com/office/drawing/2014/main" id="{CAECD6F3-58BC-F24D-9434-643EDC4E7A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5" name="Rectangle 186">
                <a:extLst>
                  <a:ext uri="{FF2B5EF4-FFF2-40B4-BE49-F238E27FC236}">
                    <a16:creationId xmlns:a16="http://schemas.microsoft.com/office/drawing/2014/main" id="{D640048A-92E5-F240-B20B-73B8FE8B24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696"/>
                <a:ext cx="592" cy="45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386" name="Group 187">
                <a:extLst>
                  <a:ext uri="{FF2B5EF4-FFF2-40B4-BE49-F238E27FC236}">
                    <a16:creationId xmlns:a16="http://schemas.microsoft.com/office/drawing/2014/main" id="{55FC97C6-B1FB-854D-94BE-E7BED8E1DC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11" name="AutoShape 188">
                  <a:extLst>
                    <a:ext uri="{FF2B5EF4-FFF2-40B4-BE49-F238E27FC236}">
                      <a16:creationId xmlns:a16="http://schemas.microsoft.com/office/drawing/2014/main" id="{E2DCD474-0D76-1D47-938B-0347B4119D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6"/>
                  <a:ext cx="721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412" name="AutoShape 189">
                  <a:extLst>
                    <a:ext uri="{FF2B5EF4-FFF2-40B4-BE49-F238E27FC236}">
                      <a16:creationId xmlns:a16="http://schemas.microsoft.com/office/drawing/2014/main" id="{ADC0CDA4-3ACC-784D-AFDA-1C6EA9C541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1"/>
                  <a:ext cx="688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387" name="Rectangle 190">
                <a:extLst>
                  <a:ext uri="{FF2B5EF4-FFF2-40B4-BE49-F238E27FC236}">
                    <a16:creationId xmlns:a16="http://schemas.microsoft.com/office/drawing/2014/main" id="{AEEFE7D3-0B38-EE42-AA94-340CFCA0C0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" y="1022"/>
                <a:ext cx="598" cy="45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388" name="Group 191">
                <a:extLst>
                  <a:ext uri="{FF2B5EF4-FFF2-40B4-BE49-F238E27FC236}">
                    <a16:creationId xmlns:a16="http://schemas.microsoft.com/office/drawing/2014/main" id="{3BFA70F3-4887-4A45-A0B0-300E7775766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09" name="AutoShape 192">
                  <a:extLst>
                    <a:ext uri="{FF2B5EF4-FFF2-40B4-BE49-F238E27FC236}">
                      <a16:creationId xmlns:a16="http://schemas.microsoft.com/office/drawing/2014/main" id="{14B933DF-A76C-E94B-9362-3D28B4CBFF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7"/>
                  <a:ext cx="73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410" name="AutoShape 193">
                  <a:extLst>
                    <a:ext uri="{FF2B5EF4-FFF2-40B4-BE49-F238E27FC236}">
                      <a16:creationId xmlns:a16="http://schemas.microsoft.com/office/drawing/2014/main" id="{D1EC9173-2D5E-F641-9324-62AF5244C4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2"/>
                  <a:ext cx="696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389" name="Rectangle 194">
                <a:extLst>
                  <a:ext uri="{FF2B5EF4-FFF2-40B4-BE49-F238E27FC236}">
                    <a16:creationId xmlns:a16="http://schemas.microsoft.com/office/drawing/2014/main" id="{B180E0D5-32AA-5A4A-92D4-28F216DC53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8" cy="45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90" name="Rectangle 195">
                <a:extLst>
                  <a:ext uri="{FF2B5EF4-FFF2-40B4-BE49-F238E27FC236}">
                    <a16:creationId xmlns:a16="http://schemas.microsoft.com/office/drawing/2014/main" id="{A3E70690-FEFF-2446-B890-3315B37B0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7" y="1653"/>
                <a:ext cx="598" cy="52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391" name="Group 196">
                <a:extLst>
                  <a:ext uri="{FF2B5EF4-FFF2-40B4-BE49-F238E27FC236}">
                    <a16:creationId xmlns:a16="http://schemas.microsoft.com/office/drawing/2014/main" id="{4184D53B-C370-5248-82BB-5D96E5BF521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07" name="AutoShape 197">
                  <a:extLst>
                    <a:ext uri="{FF2B5EF4-FFF2-40B4-BE49-F238E27FC236}">
                      <a16:creationId xmlns:a16="http://schemas.microsoft.com/office/drawing/2014/main" id="{66CD18C8-97C8-AD49-8806-45F2C3FA3A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408" name="AutoShape 198">
                  <a:extLst>
                    <a:ext uri="{FF2B5EF4-FFF2-40B4-BE49-F238E27FC236}">
                      <a16:creationId xmlns:a16="http://schemas.microsoft.com/office/drawing/2014/main" id="{E4596270-7ACC-5941-82EB-426AAF8831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5" y="2585"/>
                  <a:ext cx="687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392" name="Freeform 199">
                <a:extLst>
                  <a:ext uri="{FF2B5EF4-FFF2-40B4-BE49-F238E27FC236}">
                    <a16:creationId xmlns:a16="http://schemas.microsoft.com/office/drawing/2014/main" id="{8D520046-573E-1549-A1AD-345D7B8191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393" name="Group 200">
                <a:extLst>
                  <a:ext uri="{FF2B5EF4-FFF2-40B4-BE49-F238E27FC236}">
                    <a16:creationId xmlns:a16="http://schemas.microsoft.com/office/drawing/2014/main" id="{CBDA9A7E-0A7F-D64B-867D-2FC72D5832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05" name="AutoShape 201">
                  <a:extLst>
                    <a:ext uri="{FF2B5EF4-FFF2-40B4-BE49-F238E27FC236}">
                      <a16:creationId xmlns:a16="http://schemas.microsoft.com/office/drawing/2014/main" id="{F7CB7A1E-7741-E24C-AFB5-5F057AFD0C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8"/>
                  <a:ext cx="728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406" name="AutoShape 202">
                  <a:extLst>
                    <a:ext uri="{FF2B5EF4-FFF2-40B4-BE49-F238E27FC236}">
                      <a16:creationId xmlns:a16="http://schemas.microsoft.com/office/drawing/2014/main" id="{93BC514D-19E5-DF47-87E9-7BF859D243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2"/>
                  <a:ext cx="695" cy="11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394" name="Rectangle 203">
                <a:extLst>
                  <a:ext uri="{FF2B5EF4-FFF2-40B4-BE49-F238E27FC236}">
                    <a16:creationId xmlns:a16="http://schemas.microsoft.com/office/drawing/2014/main" id="{992A2C09-2187-A749-9718-F045A2349E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9" y="429"/>
                <a:ext cx="67" cy="2292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95" name="Freeform 204">
                <a:extLst>
                  <a:ext uri="{FF2B5EF4-FFF2-40B4-BE49-F238E27FC236}">
                    <a16:creationId xmlns:a16="http://schemas.microsoft.com/office/drawing/2014/main" id="{D473F289-DF79-1D4B-BA3A-57AFA552A2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96" name="Freeform 205">
                <a:extLst>
                  <a:ext uri="{FF2B5EF4-FFF2-40B4-BE49-F238E27FC236}">
                    <a16:creationId xmlns:a16="http://schemas.microsoft.com/office/drawing/2014/main" id="{55F98009-7662-6D40-889B-2D6F20DE3E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8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97" name="Oval 206">
                <a:extLst>
                  <a:ext uri="{FF2B5EF4-FFF2-40B4-BE49-F238E27FC236}">
                    <a16:creationId xmlns:a16="http://schemas.microsoft.com/office/drawing/2014/main" id="{8C0E348C-3A61-F54D-B6E7-8EEC0C4799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8" y="2610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98" name="Freeform 207">
                <a:extLst>
                  <a:ext uri="{FF2B5EF4-FFF2-40B4-BE49-F238E27FC236}">
                    <a16:creationId xmlns:a16="http://schemas.microsoft.com/office/drawing/2014/main" id="{06CDC36B-C766-0244-ABF7-3336A9C2E7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99" name="AutoShape 208">
                <a:extLst>
                  <a:ext uri="{FF2B5EF4-FFF2-40B4-BE49-F238E27FC236}">
                    <a16:creationId xmlns:a16="http://schemas.microsoft.com/office/drawing/2014/main" id="{E47AE9BE-71F7-0C40-BB36-B6201EAE72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7"/>
                <a:ext cx="1196" cy="148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00" name="AutoShape 209">
                <a:extLst>
                  <a:ext uri="{FF2B5EF4-FFF2-40B4-BE49-F238E27FC236}">
                    <a16:creationId xmlns:a16="http://schemas.microsoft.com/office/drawing/2014/main" id="{6DDF70D2-966F-0443-BFEC-34DC981AB2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2714"/>
                <a:ext cx="1069" cy="8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01" name="Oval 210">
                <a:extLst>
                  <a:ext uri="{FF2B5EF4-FFF2-40B4-BE49-F238E27FC236}">
                    <a16:creationId xmlns:a16="http://schemas.microsoft.com/office/drawing/2014/main" id="{DFF00D08-0F51-F044-8429-6F3D5CC28D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8" y="2380"/>
                <a:ext cx="155" cy="148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02" name="Oval 211">
                <a:extLst>
                  <a:ext uri="{FF2B5EF4-FFF2-40B4-BE49-F238E27FC236}">
                    <a16:creationId xmlns:a16="http://schemas.microsoft.com/office/drawing/2014/main" id="{BBFCC1D5-E5D6-FB46-9D8C-E8CE8BFE2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3" y="2387"/>
                <a:ext cx="161" cy="14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03" name="Oval 212">
                <a:extLst>
                  <a:ext uri="{FF2B5EF4-FFF2-40B4-BE49-F238E27FC236}">
                    <a16:creationId xmlns:a16="http://schemas.microsoft.com/office/drawing/2014/main" id="{F4244C1D-3E80-C847-BD71-A4309DAB13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4" y="2380"/>
                <a:ext cx="155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04" name="Rectangle 213">
                <a:extLst>
                  <a:ext uri="{FF2B5EF4-FFF2-40B4-BE49-F238E27FC236}">
                    <a16:creationId xmlns:a16="http://schemas.microsoft.com/office/drawing/2014/main" id="{F13C27D5-275D-5C47-9B76-D6F9DDED6A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1" y="1838"/>
                <a:ext cx="87" cy="757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B0CBF7-361A-5548-A01C-90FF3005AB01}"/>
              </a:ext>
            </a:extLst>
          </p:cNvPr>
          <p:cNvGrpSpPr/>
          <p:nvPr/>
        </p:nvGrpSpPr>
        <p:grpSpPr>
          <a:xfrm>
            <a:off x="9120415" y="5983461"/>
            <a:ext cx="3548742" cy="830997"/>
            <a:chOff x="8757558" y="5903267"/>
            <a:chExt cx="3548742" cy="830997"/>
          </a:xfrm>
        </p:grpSpPr>
        <p:sp>
          <p:nvSpPr>
            <p:cNvPr id="491" name="TextBox 490">
              <a:extLst>
                <a:ext uri="{FF2B5EF4-FFF2-40B4-BE49-F238E27FC236}">
                  <a16:creationId xmlns:a16="http://schemas.microsoft.com/office/drawing/2014/main" id="{9C02D14E-840C-344B-9763-DE44A289373C}"/>
                </a:ext>
              </a:extLst>
            </p:cNvPr>
            <p:cNvSpPr txBox="1"/>
            <p:nvPr/>
          </p:nvSpPr>
          <p:spPr>
            <a:xfrm>
              <a:off x="9372601" y="5903267"/>
              <a:ext cx="29336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Problem: dup data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accepted!</a:t>
              </a:r>
            </a:p>
          </p:txBody>
        </p:sp>
        <p:pic>
          <p:nvPicPr>
            <p:cNvPr id="492" name="Picture 491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44630E30-AB86-2744-AC77-B540735E1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57558" y="6003472"/>
              <a:ext cx="636815" cy="636815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F4B12AC-451D-994B-8F10-E450C0737005}"/>
              </a:ext>
            </a:extLst>
          </p:cNvPr>
          <p:cNvGrpSpPr/>
          <p:nvPr/>
        </p:nvGrpSpPr>
        <p:grpSpPr>
          <a:xfrm>
            <a:off x="8091532" y="3683267"/>
            <a:ext cx="3997325" cy="2365375"/>
            <a:chOff x="3185703" y="3422010"/>
            <a:chExt cx="3997325" cy="2365375"/>
          </a:xfrm>
        </p:grpSpPr>
        <p:sp>
          <p:nvSpPr>
            <p:cNvPr id="302" name="Freeform 86">
              <a:extLst>
                <a:ext uri="{FF2B5EF4-FFF2-40B4-BE49-F238E27FC236}">
                  <a16:creationId xmlns:a16="http://schemas.microsoft.com/office/drawing/2014/main" id="{38A816A8-A2A7-7540-BCC4-F843FEC5A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1891" y="3661722"/>
              <a:ext cx="1501775" cy="1897063"/>
            </a:xfrm>
            <a:custGeom>
              <a:avLst/>
              <a:gdLst>
                <a:gd name="T0" fmla="*/ 0 w 946"/>
                <a:gd name="T1" fmla="*/ 15 h 1195"/>
                <a:gd name="T2" fmla="*/ 199 w 946"/>
                <a:gd name="T3" fmla="*/ 164 h 1195"/>
                <a:gd name="T4" fmla="*/ 320 w 946"/>
                <a:gd name="T5" fmla="*/ 960 h 1195"/>
                <a:gd name="T6" fmla="*/ 946 w 946"/>
                <a:gd name="T7" fmla="*/ 1138 h 119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46" h="1195">
                  <a:moveTo>
                    <a:pt x="0" y="15"/>
                  </a:moveTo>
                  <a:cubicBezTo>
                    <a:pt x="32" y="40"/>
                    <a:pt x="114" y="0"/>
                    <a:pt x="199" y="164"/>
                  </a:cubicBezTo>
                  <a:cubicBezTo>
                    <a:pt x="284" y="328"/>
                    <a:pt x="195" y="798"/>
                    <a:pt x="320" y="960"/>
                  </a:cubicBezTo>
                  <a:cubicBezTo>
                    <a:pt x="477" y="1195"/>
                    <a:pt x="816" y="1101"/>
                    <a:pt x="946" y="1138"/>
                  </a:cubicBezTo>
                </a:path>
              </a:pathLst>
            </a:custGeom>
            <a:noFill/>
            <a:ln w="28575" cap="flat" cmpd="sng">
              <a:solidFill>
                <a:srgbClr val="000099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3" name="Rectangle 88">
              <a:extLst>
                <a:ext uri="{FF2B5EF4-FFF2-40B4-BE49-F238E27FC236}">
                  <a16:creationId xmlns:a16="http://schemas.microsoft.com/office/drawing/2014/main" id="{2B3E4B53-E066-C34C-A204-C42E86528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2728" y="5196835"/>
              <a:ext cx="711200" cy="2825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04" name="Text Box 87">
              <a:extLst>
                <a:ext uri="{FF2B5EF4-FFF2-40B4-BE49-F238E27FC236}">
                  <a16:creationId xmlns:a16="http://schemas.microsoft.com/office/drawing/2014/main" id="{3D13DFEA-C794-CD4D-B546-BEBC15495B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8403" y="5152385"/>
              <a:ext cx="10922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data(x+1)</a:t>
              </a:r>
            </a:p>
          </p:txBody>
        </p:sp>
        <p:sp>
          <p:nvSpPr>
            <p:cNvPr id="305" name="Text Box 89">
              <a:extLst>
                <a:ext uri="{FF2B5EF4-FFF2-40B4-BE49-F238E27FC236}">
                  <a16:creationId xmlns:a16="http://schemas.microsoft.com/office/drawing/2014/main" id="{5708E844-9ADD-5141-AEAF-930791B680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5703" y="3422010"/>
              <a:ext cx="1273175" cy="752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retransmit</a:t>
              </a:r>
            </a:p>
            <a:p>
              <a:pPr marL="0" marR="0" lvl="0" indent="0" algn="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data(x+1)</a:t>
              </a: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06" name="Text Box 90">
              <a:extLst>
                <a:ext uri="{FF2B5EF4-FFF2-40B4-BE49-F238E27FC236}">
                  <a16:creationId xmlns:a16="http://schemas.microsoft.com/office/drawing/2014/main" id="{32C37D16-8B61-D246-B162-8D0E36A5BA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1453" y="5279385"/>
              <a:ext cx="1171575" cy="50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accept</a:t>
              </a:r>
            </a:p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data(x+1)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FBF50D0-D345-1348-8991-01B659F7A8D4}"/>
              </a:ext>
            </a:extLst>
          </p:cNvPr>
          <p:cNvGrpSpPr/>
          <p:nvPr/>
        </p:nvGrpSpPr>
        <p:grpSpPr>
          <a:xfrm>
            <a:off x="7997186" y="2493962"/>
            <a:ext cx="3646488" cy="2992438"/>
            <a:chOff x="3134903" y="2369497"/>
            <a:chExt cx="3646488" cy="299243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190F2C1-0C5D-3A42-A359-9CD3AF8C99E1}"/>
                </a:ext>
              </a:extLst>
            </p:cNvPr>
            <p:cNvGrpSpPr/>
            <p:nvPr/>
          </p:nvGrpSpPr>
          <p:grpSpPr>
            <a:xfrm>
              <a:off x="3134903" y="2369497"/>
              <a:ext cx="3646488" cy="2992438"/>
              <a:chOff x="3134903" y="2369497"/>
              <a:chExt cx="3646488" cy="2992438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56EB4120-1B3C-1046-99F5-B25161010680}"/>
                  </a:ext>
                </a:extLst>
              </p:cNvPr>
              <p:cNvGrpSpPr/>
              <p:nvPr/>
            </p:nvGrpSpPr>
            <p:grpSpPr>
              <a:xfrm>
                <a:off x="3134903" y="2369497"/>
                <a:ext cx="3646488" cy="2992438"/>
                <a:chOff x="3134903" y="2369497"/>
                <a:chExt cx="3646488" cy="2992438"/>
              </a:xfrm>
            </p:grpSpPr>
            <p:sp>
              <p:nvSpPr>
                <p:cNvPr id="296" name="Text Box 69">
                  <a:extLst>
                    <a:ext uri="{FF2B5EF4-FFF2-40B4-BE49-F238E27FC236}">
                      <a16:creationId xmlns:a16="http://schemas.microsoft.com/office/drawing/2014/main" id="{EE39D5A5-75E8-1642-A928-9D7249ADC11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34903" y="2369497"/>
                  <a:ext cx="1273175" cy="7524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9pPr>
                </a:lstStyle>
                <a:p>
                  <a:pPr marL="0" marR="0" lvl="0" indent="0" algn="r" defTabSz="914400" rtl="0" eaLnBrk="0" fontAlgn="base" latinLnBrk="0" hangingPunct="0">
                    <a:lnSpc>
                      <a:spcPct val="85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charset="0"/>
                      <a:ea typeface="ＭＳ Ｐゴシック" charset="0"/>
                      <a:cs typeface="+mn-cs"/>
                    </a:rPr>
                    <a:t>retransmit</a:t>
                  </a:r>
                </a:p>
                <a:p>
                  <a:pPr marL="0" marR="0" lvl="0" indent="0" algn="r" defTabSz="914400" rtl="0" eaLnBrk="0" fontAlgn="base" latinLnBrk="0" hangingPunct="0">
                    <a:lnSpc>
                      <a:spcPct val="85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charset="0"/>
                      <a:ea typeface="ＭＳ Ｐゴシック" charset="0"/>
                      <a:cs typeface="+mn-cs"/>
                    </a:rPr>
                    <a:t>req_conn(x)</a:t>
                  </a:r>
                </a:p>
                <a:p>
                  <a:pPr marL="0" marR="0" lvl="0" indent="0" algn="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97" name="Freeform 70">
                  <a:extLst>
                    <a:ext uri="{FF2B5EF4-FFF2-40B4-BE49-F238E27FC236}">
                      <a16:creationId xmlns:a16="http://schemas.microsoft.com/office/drawing/2014/main" id="{87666E37-BAB8-714B-BDF4-51ADC162FD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49353" y="2671122"/>
                  <a:ext cx="1527175" cy="2559050"/>
                </a:xfrm>
                <a:custGeom>
                  <a:avLst/>
                  <a:gdLst>
                    <a:gd name="T0" fmla="*/ 0 w 962"/>
                    <a:gd name="T1" fmla="*/ 0 h 1612"/>
                    <a:gd name="T2" fmla="*/ 306 w 962"/>
                    <a:gd name="T3" fmla="*/ 234 h 1612"/>
                    <a:gd name="T4" fmla="*/ 467 w 962"/>
                    <a:gd name="T5" fmla="*/ 1342 h 1612"/>
                    <a:gd name="T6" fmla="*/ 962 w 962"/>
                    <a:gd name="T7" fmla="*/ 1612 h 161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962" h="1612">
                      <a:moveTo>
                        <a:pt x="0" y="0"/>
                      </a:moveTo>
                      <a:cubicBezTo>
                        <a:pt x="50" y="40"/>
                        <a:pt x="228" y="10"/>
                        <a:pt x="306" y="234"/>
                      </a:cubicBezTo>
                      <a:cubicBezTo>
                        <a:pt x="384" y="458"/>
                        <a:pt x="358" y="1112"/>
                        <a:pt x="467" y="1342"/>
                      </a:cubicBezTo>
                      <a:cubicBezTo>
                        <a:pt x="576" y="1572"/>
                        <a:pt x="779" y="1601"/>
                        <a:pt x="962" y="1612"/>
                      </a:cubicBezTo>
                    </a:path>
                  </a:pathLst>
                </a:custGeom>
                <a:noFill/>
                <a:ln w="28575" cap="flat" cmpd="sng">
                  <a:solidFill>
                    <a:srgbClr val="000099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98" name="Text Box 71">
                  <a:extLst>
                    <a:ext uri="{FF2B5EF4-FFF2-40B4-BE49-F238E27FC236}">
                      <a16:creationId xmlns:a16="http://schemas.microsoft.com/office/drawing/2014/main" id="{B25E41D2-C0CA-EB48-880B-B13A1DD0759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009866" y="5025385"/>
                  <a:ext cx="771525" cy="3365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CC0000"/>
                      </a:solidFill>
                      <a:effectLst/>
                      <a:uLnTx/>
                      <a:uFillTx/>
                      <a:latin typeface="Tahoma" charset="0"/>
                      <a:ea typeface="ＭＳ Ｐゴシック" charset="0"/>
                      <a:cs typeface="+mn-cs"/>
                    </a:rPr>
                    <a:t>ESTAB</a:t>
                  </a:r>
                </a:p>
              </p:txBody>
            </p:sp>
          </p:grpSp>
          <p:sp>
            <p:nvSpPr>
              <p:cNvPr id="299" name="Oval 72">
                <a:extLst>
                  <a:ext uri="{FF2B5EF4-FFF2-40B4-BE49-F238E27FC236}">
                    <a16:creationId xmlns:a16="http://schemas.microsoft.com/office/drawing/2014/main" id="{64BE47B6-AB1B-DB4F-891D-6475A8808F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3666" y="5152385"/>
                <a:ext cx="90488" cy="88900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00" name="Rectangle 74">
              <a:extLst>
                <a:ext uri="{FF2B5EF4-FFF2-40B4-BE49-F238E27FC236}">
                  <a16:creationId xmlns:a16="http://schemas.microsoft.com/office/drawing/2014/main" id="{27FAA0CE-40E3-9343-AB09-AE069D66FD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491" y="4725570"/>
              <a:ext cx="1071563" cy="260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01" name="Text Box 75">
              <a:extLst>
                <a:ext uri="{FF2B5EF4-FFF2-40B4-BE49-F238E27FC236}">
                  <a16:creationId xmlns:a16="http://schemas.microsoft.com/office/drawing/2014/main" id="{DDB36B2F-A920-A540-B13F-3450D027F3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8441" y="4650731"/>
              <a:ext cx="12731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req_conn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(x)</a:t>
              </a:r>
            </a:p>
          </p:txBody>
        </p:sp>
      </p:grpSp>
      <p:sp>
        <p:nvSpPr>
          <p:cNvPr id="14" name="Freeform 13">
            <a:extLst>
              <a:ext uri="{FF2B5EF4-FFF2-40B4-BE49-F238E27FC236}">
                <a16:creationId xmlns:a16="http://schemas.microsoft.com/office/drawing/2014/main" id="{1777275B-B883-3D44-8A7B-6DD2718917C4}"/>
              </a:ext>
            </a:extLst>
          </p:cNvPr>
          <p:cNvSpPr/>
          <p:nvPr/>
        </p:nvSpPr>
        <p:spPr>
          <a:xfrm>
            <a:off x="7997371" y="1857830"/>
            <a:ext cx="4194629" cy="3062514"/>
          </a:xfrm>
          <a:custGeom>
            <a:avLst/>
            <a:gdLst>
              <a:gd name="connsiteX0" fmla="*/ 0 w 3889829"/>
              <a:gd name="connsiteY0" fmla="*/ 0 h 3106057"/>
              <a:gd name="connsiteX1" fmla="*/ 1016000 w 3889829"/>
              <a:gd name="connsiteY1" fmla="*/ 29029 h 3106057"/>
              <a:gd name="connsiteX2" fmla="*/ 1611086 w 3889829"/>
              <a:gd name="connsiteY2" fmla="*/ 58057 h 3106057"/>
              <a:gd name="connsiteX3" fmla="*/ 2989943 w 3889829"/>
              <a:gd name="connsiteY3" fmla="*/ 101600 h 3106057"/>
              <a:gd name="connsiteX4" fmla="*/ 3889829 w 3889829"/>
              <a:gd name="connsiteY4" fmla="*/ 87086 h 3106057"/>
              <a:gd name="connsiteX5" fmla="*/ 3860800 w 3889829"/>
              <a:gd name="connsiteY5" fmla="*/ 3091543 h 3106057"/>
              <a:gd name="connsiteX6" fmla="*/ 3468915 w 3889829"/>
              <a:gd name="connsiteY6" fmla="*/ 2540000 h 3106057"/>
              <a:gd name="connsiteX7" fmla="*/ 3265715 w 3889829"/>
              <a:gd name="connsiteY7" fmla="*/ 2510971 h 3106057"/>
              <a:gd name="connsiteX8" fmla="*/ 2481943 w 3889829"/>
              <a:gd name="connsiteY8" fmla="*/ 2540000 h 3106057"/>
              <a:gd name="connsiteX9" fmla="*/ 1190172 w 3889829"/>
              <a:gd name="connsiteY9" fmla="*/ 2931886 h 3106057"/>
              <a:gd name="connsiteX10" fmla="*/ 435429 w 3889829"/>
              <a:gd name="connsiteY10" fmla="*/ 3106057 h 3106057"/>
              <a:gd name="connsiteX11" fmla="*/ 29029 w 3889829"/>
              <a:gd name="connsiteY11" fmla="*/ 3062514 h 3106057"/>
              <a:gd name="connsiteX12" fmla="*/ 0 w 3889829"/>
              <a:gd name="connsiteY12" fmla="*/ 0 h 3106057"/>
              <a:gd name="connsiteX0" fmla="*/ 0 w 3889829"/>
              <a:gd name="connsiteY0" fmla="*/ 0 h 3106057"/>
              <a:gd name="connsiteX1" fmla="*/ 1016000 w 3889829"/>
              <a:gd name="connsiteY1" fmla="*/ 29029 h 3106057"/>
              <a:gd name="connsiteX2" fmla="*/ 1611086 w 3889829"/>
              <a:gd name="connsiteY2" fmla="*/ 58057 h 3106057"/>
              <a:gd name="connsiteX3" fmla="*/ 2989943 w 3889829"/>
              <a:gd name="connsiteY3" fmla="*/ 101600 h 3106057"/>
              <a:gd name="connsiteX4" fmla="*/ 3889829 w 3889829"/>
              <a:gd name="connsiteY4" fmla="*/ 87086 h 3106057"/>
              <a:gd name="connsiteX5" fmla="*/ 3860800 w 3889829"/>
              <a:gd name="connsiteY5" fmla="*/ 3091543 h 3106057"/>
              <a:gd name="connsiteX6" fmla="*/ 3468915 w 3889829"/>
              <a:gd name="connsiteY6" fmla="*/ 2540000 h 3106057"/>
              <a:gd name="connsiteX7" fmla="*/ 3265715 w 3889829"/>
              <a:gd name="connsiteY7" fmla="*/ 2510971 h 3106057"/>
              <a:gd name="connsiteX8" fmla="*/ 2598057 w 3889829"/>
              <a:gd name="connsiteY8" fmla="*/ 2525486 h 3106057"/>
              <a:gd name="connsiteX9" fmla="*/ 1190172 w 3889829"/>
              <a:gd name="connsiteY9" fmla="*/ 2931886 h 3106057"/>
              <a:gd name="connsiteX10" fmla="*/ 435429 w 3889829"/>
              <a:gd name="connsiteY10" fmla="*/ 3106057 h 3106057"/>
              <a:gd name="connsiteX11" fmla="*/ 29029 w 3889829"/>
              <a:gd name="connsiteY11" fmla="*/ 3062514 h 3106057"/>
              <a:gd name="connsiteX12" fmla="*/ 0 w 3889829"/>
              <a:gd name="connsiteY12" fmla="*/ 0 h 3106057"/>
              <a:gd name="connsiteX0" fmla="*/ 0 w 3889829"/>
              <a:gd name="connsiteY0" fmla="*/ 0 h 3106057"/>
              <a:gd name="connsiteX1" fmla="*/ 1016000 w 3889829"/>
              <a:gd name="connsiteY1" fmla="*/ 29029 h 3106057"/>
              <a:gd name="connsiteX2" fmla="*/ 1611086 w 3889829"/>
              <a:gd name="connsiteY2" fmla="*/ 58057 h 3106057"/>
              <a:gd name="connsiteX3" fmla="*/ 2989943 w 3889829"/>
              <a:gd name="connsiteY3" fmla="*/ 101600 h 3106057"/>
              <a:gd name="connsiteX4" fmla="*/ 3889829 w 3889829"/>
              <a:gd name="connsiteY4" fmla="*/ 87086 h 3106057"/>
              <a:gd name="connsiteX5" fmla="*/ 3860800 w 3889829"/>
              <a:gd name="connsiteY5" fmla="*/ 3091543 h 3106057"/>
              <a:gd name="connsiteX6" fmla="*/ 3468915 w 3889829"/>
              <a:gd name="connsiteY6" fmla="*/ 2540000 h 3106057"/>
              <a:gd name="connsiteX7" fmla="*/ 3265715 w 3889829"/>
              <a:gd name="connsiteY7" fmla="*/ 2510971 h 3106057"/>
              <a:gd name="connsiteX8" fmla="*/ 2598057 w 3889829"/>
              <a:gd name="connsiteY8" fmla="*/ 2525486 h 3106057"/>
              <a:gd name="connsiteX9" fmla="*/ 2249715 w 3889829"/>
              <a:gd name="connsiteY9" fmla="*/ 2801257 h 3106057"/>
              <a:gd name="connsiteX10" fmla="*/ 435429 w 3889829"/>
              <a:gd name="connsiteY10" fmla="*/ 3106057 h 3106057"/>
              <a:gd name="connsiteX11" fmla="*/ 29029 w 3889829"/>
              <a:gd name="connsiteY11" fmla="*/ 3062514 h 3106057"/>
              <a:gd name="connsiteX12" fmla="*/ 0 w 3889829"/>
              <a:gd name="connsiteY12" fmla="*/ 0 h 3106057"/>
              <a:gd name="connsiteX0" fmla="*/ 0 w 3889829"/>
              <a:gd name="connsiteY0" fmla="*/ 0 h 3106057"/>
              <a:gd name="connsiteX1" fmla="*/ 1016000 w 3889829"/>
              <a:gd name="connsiteY1" fmla="*/ 29029 h 3106057"/>
              <a:gd name="connsiteX2" fmla="*/ 1611086 w 3889829"/>
              <a:gd name="connsiteY2" fmla="*/ 58057 h 3106057"/>
              <a:gd name="connsiteX3" fmla="*/ 2989943 w 3889829"/>
              <a:gd name="connsiteY3" fmla="*/ 101600 h 3106057"/>
              <a:gd name="connsiteX4" fmla="*/ 3889829 w 3889829"/>
              <a:gd name="connsiteY4" fmla="*/ 87086 h 3106057"/>
              <a:gd name="connsiteX5" fmla="*/ 3860800 w 3889829"/>
              <a:gd name="connsiteY5" fmla="*/ 3091543 h 3106057"/>
              <a:gd name="connsiteX6" fmla="*/ 3468915 w 3889829"/>
              <a:gd name="connsiteY6" fmla="*/ 2540000 h 3106057"/>
              <a:gd name="connsiteX7" fmla="*/ 3265715 w 3889829"/>
              <a:gd name="connsiteY7" fmla="*/ 2510971 h 3106057"/>
              <a:gd name="connsiteX8" fmla="*/ 2598057 w 3889829"/>
              <a:gd name="connsiteY8" fmla="*/ 2525486 h 3106057"/>
              <a:gd name="connsiteX9" fmla="*/ 2235201 w 3889829"/>
              <a:gd name="connsiteY9" fmla="*/ 2801257 h 3106057"/>
              <a:gd name="connsiteX10" fmla="*/ 435429 w 3889829"/>
              <a:gd name="connsiteY10" fmla="*/ 3106057 h 3106057"/>
              <a:gd name="connsiteX11" fmla="*/ 29029 w 3889829"/>
              <a:gd name="connsiteY11" fmla="*/ 3062514 h 3106057"/>
              <a:gd name="connsiteX12" fmla="*/ 0 w 3889829"/>
              <a:gd name="connsiteY12" fmla="*/ 0 h 3106057"/>
              <a:gd name="connsiteX0" fmla="*/ 0 w 3889829"/>
              <a:gd name="connsiteY0" fmla="*/ 0 h 3091543"/>
              <a:gd name="connsiteX1" fmla="*/ 1016000 w 3889829"/>
              <a:gd name="connsiteY1" fmla="*/ 29029 h 3091543"/>
              <a:gd name="connsiteX2" fmla="*/ 1611086 w 3889829"/>
              <a:gd name="connsiteY2" fmla="*/ 58057 h 3091543"/>
              <a:gd name="connsiteX3" fmla="*/ 2989943 w 3889829"/>
              <a:gd name="connsiteY3" fmla="*/ 101600 h 3091543"/>
              <a:gd name="connsiteX4" fmla="*/ 3889829 w 3889829"/>
              <a:gd name="connsiteY4" fmla="*/ 87086 h 3091543"/>
              <a:gd name="connsiteX5" fmla="*/ 3860800 w 3889829"/>
              <a:gd name="connsiteY5" fmla="*/ 3091543 h 3091543"/>
              <a:gd name="connsiteX6" fmla="*/ 3468915 w 3889829"/>
              <a:gd name="connsiteY6" fmla="*/ 2540000 h 3091543"/>
              <a:gd name="connsiteX7" fmla="*/ 3265715 w 3889829"/>
              <a:gd name="connsiteY7" fmla="*/ 2510971 h 3091543"/>
              <a:gd name="connsiteX8" fmla="*/ 2598057 w 3889829"/>
              <a:gd name="connsiteY8" fmla="*/ 2525486 h 3091543"/>
              <a:gd name="connsiteX9" fmla="*/ 2235201 w 3889829"/>
              <a:gd name="connsiteY9" fmla="*/ 2801257 h 3091543"/>
              <a:gd name="connsiteX10" fmla="*/ 1088572 w 3889829"/>
              <a:gd name="connsiteY10" fmla="*/ 3033485 h 3091543"/>
              <a:gd name="connsiteX11" fmla="*/ 29029 w 3889829"/>
              <a:gd name="connsiteY11" fmla="*/ 3062514 h 3091543"/>
              <a:gd name="connsiteX12" fmla="*/ 0 w 3889829"/>
              <a:gd name="connsiteY12" fmla="*/ 0 h 3091543"/>
              <a:gd name="connsiteX0" fmla="*/ 0 w 4209143"/>
              <a:gd name="connsiteY0" fmla="*/ 14514 h 3062514"/>
              <a:gd name="connsiteX1" fmla="*/ 1335314 w 4209143"/>
              <a:gd name="connsiteY1" fmla="*/ 0 h 3062514"/>
              <a:gd name="connsiteX2" fmla="*/ 1930400 w 4209143"/>
              <a:gd name="connsiteY2" fmla="*/ 29028 h 3062514"/>
              <a:gd name="connsiteX3" fmla="*/ 3309257 w 4209143"/>
              <a:gd name="connsiteY3" fmla="*/ 72571 h 3062514"/>
              <a:gd name="connsiteX4" fmla="*/ 4209143 w 4209143"/>
              <a:gd name="connsiteY4" fmla="*/ 58057 h 3062514"/>
              <a:gd name="connsiteX5" fmla="*/ 4180114 w 4209143"/>
              <a:gd name="connsiteY5" fmla="*/ 3062514 h 3062514"/>
              <a:gd name="connsiteX6" fmla="*/ 3788229 w 4209143"/>
              <a:gd name="connsiteY6" fmla="*/ 2510971 h 3062514"/>
              <a:gd name="connsiteX7" fmla="*/ 3585029 w 4209143"/>
              <a:gd name="connsiteY7" fmla="*/ 2481942 h 3062514"/>
              <a:gd name="connsiteX8" fmla="*/ 2917371 w 4209143"/>
              <a:gd name="connsiteY8" fmla="*/ 2496457 h 3062514"/>
              <a:gd name="connsiteX9" fmla="*/ 2554515 w 4209143"/>
              <a:gd name="connsiteY9" fmla="*/ 2772228 h 3062514"/>
              <a:gd name="connsiteX10" fmla="*/ 1407886 w 4209143"/>
              <a:gd name="connsiteY10" fmla="*/ 3004456 h 3062514"/>
              <a:gd name="connsiteX11" fmla="*/ 348343 w 4209143"/>
              <a:gd name="connsiteY11" fmla="*/ 3033485 h 3062514"/>
              <a:gd name="connsiteX12" fmla="*/ 0 w 4209143"/>
              <a:gd name="connsiteY12" fmla="*/ 14514 h 3062514"/>
              <a:gd name="connsiteX0" fmla="*/ 0 w 4194629"/>
              <a:gd name="connsiteY0" fmla="*/ 29028 h 3062514"/>
              <a:gd name="connsiteX1" fmla="*/ 1320800 w 4194629"/>
              <a:gd name="connsiteY1" fmla="*/ 0 h 3062514"/>
              <a:gd name="connsiteX2" fmla="*/ 1915886 w 4194629"/>
              <a:gd name="connsiteY2" fmla="*/ 29028 h 3062514"/>
              <a:gd name="connsiteX3" fmla="*/ 3294743 w 4194629"/>
              <a:gd name="connsiteY3" fmla="*/ 72571 h 3062514"/>
              <a:gd name="connsiteX4" fmla="*/ 4194629 w 4194629"/>
              <a:gd name="connsiteY4" fmla="*/ 58057 h 3062514"/>
              <a:gd name="connsiteX5" fmla="*/ 4165600 w 4194629"/>
              <a:gd name="connsiteY5" fmla="*/ 3062514 h 3062514"/>
              <a:gd name="connsiteX6" fmla="*/ 3773715 w 4194629"/>
              <a:gd name="connsiteY6" fmla="*/ 2510971 h 3062514"/>
              <a:gd name="connsiteX7" fmla="*/ 3570515 w 4194629"/>
              <a:gd name="connsiteY7" fmla="*/ 2481942 h 3062514"/>
              <a:gd name="connsiteX8" fmla="*/ 2902857 w 4194629"/>
              <a:gd name="connsiteY8" fmla="*/ 2496457 h 3062514"/>
              <a:gd name="connsiteX9" fmla="*/ 2540001 w 4194629"/>
              <a:gd name="connsiteY9" fmla="*/ 2772228 h 3062514"/>
              <a:gd name="connsiteX10" fmla="*/ 1393372 w 4194629"/>
              <a:gd name="connsiteY10" fmla="*/ 3004456 h 3062514"/>
              <a:gd name="connsiteX11" fmla="*/ 333829 w 4194629"/>
              <a:gd name="connsiteY11" fmla="*/ 3033485 h 3062514"/>
              <a:gd name="connsiteX12" fmla="*/ 0 w 4194629"/>
              <a:gd name="connsiteY12" fmla="*/ 29028 h 3062514"/>
              <a:gd name="connsiteX0" fmla="*/ 0 w 4194629"/>
              <a:gd name="connsiteY0" fmla="*/ 29028 h 3062514"/>
              <a:gd name="connsiteX1" fmla="*/ 1320800 w 4194629"/>
              <a:gd name="connsiteY1" fmla="*/ 0 h 3062514"/>
              <a:gd name="connsiteX2" fmla="*/ 1915886 w 4194629"/>
              <a:gd name="connsiteY2" fmla="*/ 29028 h 3062514"/>
              <a:gd name="connsiteX3" fmla="*/ 3294743 w 4194629"/>
              <a:gd name="connsiteY3" fmla="*/ 72571 h 3062514"/>
              <a:gd name="connsiteX4" fmla="*/ 4194629 w 4194629"/>
              <a:gd name="connsiteY4" fmla="*/ 58057 h 3062514"/>
              <a:gd name="connsiteX5" fmla="*/ 4165600 w 4194629"/>
              <a:gd name="connsiteY5" fmla="*/ 3062514 h 3062514"/>
              <a:gd name="connsiteX6" fmla="*/ 3773715 w 4194629"/>
              <a:gd name="connsiteY6" fmla="*/ 2510971 h 3062514"/>
              <a:gd name="connsiteX7" fmla="*/ 3570515 w 4194629"/>
              <a:gd name="connsiteY7" fmla="*/ 2481942 h 3062514"/>
              <a:gd name="connsiteX8" fmla="*/ 2902857 w 4194629"/>
              <a:gd name="connsiteY8" fmla="*/ 2496457 h 3062514"/>
              <a:gd name="connsiteX9" fmla="*/ 2540001 w 4194629"/>
              <a:gd name="connsiteY9" fmla="*/ 2772228 h 3062514"/>
              <a:gd name="connsiteX10" fmla="*/ 1393372 w 4194629"/>
              <a:gd name="connsiteY10" fmla="*/ 3004456 h 3062514"/>
              <a:gd name="connsiteX11" fmla="*/ 101600 w 4194629"/>
              <a:gd name="connsiteY11" fmla="*/ 3033485 h 3062514"/>
              <a:gd name="connsiteX12" fmla="*/ 0 w 4194629"/>
              <a:gd name="connsiteY12" fmla="*/ 29028 h 3062514"/>
              <a:gd name="connsiteX0" fmla="*/ 0 w 4194629"/>
              <a:gd name="connsiteY0" fmla="*/ 29028 h 3062514"/>
              <a:gd name="connsiteX1" fmla="*/ 1320800 w 4194629"/>
              <a:gd name="connsiteY1" fmla="*/ 0 h 3062514"/>
              <a:gd name="connsiteX2" fmla="*/ 1915886 w 4194629"/>
              <a:gd name="connsiteY2" fmla="*/ 29028 h 3062514"/>
              <a:gd name="connsiteX3" fmla="*/ 3294743 w 4194629"/>
              <a:gd name="connsiteY3" fmla="*/ 72571 h 3062514"/>
              <a:gd name="connsiteX4" fmla="*/ 4194629 w 4194629"/>
              <a:gd name="connsiteY4" fmla="*/ 58057 h 3062514"/>
              <a:gd name="connsiteX5" fmla="*/ 4165600 w 4194629"/>
              <a:gd name="connsiteY5" fmla="*/ 3062514 h 3062514"/>
              <a:gd name="connsiteX6" fmla="*/ 3773715 w 4194629"/>
              <a:gd name="connsiteY6" fmla="*/ 2510971 h 3062514"/>
              <a:gd name="connsiteX7" fmla="*/ 3570515 w 4194629"/>
              <a:gd name="connsiteY7" fmla="*/ 2481942 h 3062514"/>
              <a:gd name="connsiteX8" fmla="*/ 2902857 w 4194629"/>
              <a:gd name="connsiteY8" fmla="*/ 2496457 h 3062514"/>
              <a:gd name="connsiteX9" fmla="*/ 2540001 w 4194629"/>
              <a:gd name="connsiteY9" fmla="*/ 2772228 h 3062514"/>
              <a:gd name="connsiteX10" fmla="*/ 1393372 w 4194629"/>
              <a:gd name="connsiteY10" fmla="*/ 3004456 h 3062514"/>
              <a:gd name="connsiteX11" fmla="*/ 29028 w 4194629"/>
              <a:gd name="connsiteY11" fmla="*/ 3033485 h 3062514"/>
              <a:gd name="connsiteX12" fmla="*/ 0 w 4194629"/>
              <a:gd name="connsiteY12" fmla="*/ 29028 h 306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194629" h="3062514">
                <a:moveTo>
                  <a:pt x="0" y="29028"/>
                </a:moveTo>
                <a:lnTo>
                  <a:pt x="1320800" y="0"/>
                </a:lnTo>
                <a:lnTo>
                  <a:pt x="1915886" y="29028"/>
                </a:lnTo>
                <a:lnTo>
                  <a:pt x="3294743" y="72571"/>
                </a:lnTo>
                <a:lnTo>
                  <a:pt x="4194629" y="58057"/>
                </a:lnTo>
                <a:lnTo>
                  <a:pt x="4165600" y="3062514"/>
                </a:lnTo>
                <a:lnTo>
                  <a:pt x="3773715" y="2510971"/>
                </a:lnTo>
                <a:lnTo>
                  <a:pt x="3570515" y="2481942"/>
                </a:lnTo>
                <a:lnTo>
                  <a:pt x="2902857" y="2496457"/>
                </a:lnTo>
                <a:lnTo>
                  <a:pt x="2540001" y="2772228"/>
                </a:lnTo>
                <a:lnTo>
                  <a:pt x="1393372" y="3004456"/>
                </a:lnTo>
                <a:lnTo>
                  <a:pt x="29028" y="3033485"/>
                </a:lnTo>
                <a:lnTo>
                  <a:pt x="0" y="29028"/>
                </a:lnTo>
                <a:close/>
              </a:path>
            </a:pathLst>
          </a:cu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06671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 3-way handshake</a:t>
            </a:r>
            <a:endParaRPr lang="en-US" sz="4400" b="0" dirty="0"/>
          </a:p>
        </p:txBody>
      </p:sp>
      <p:sp>
        <p:nvSpPr>
          <p:cNvPr id="215" name="Line 5">
            <a:extLst>
              <a:ext uri="{FF2B5EF4-FFF2-40B4-BE49-F238E27FC236}">
                <a16:creationId xmlns:a16="http://schemas.microsoft.com/office/drawing/2014/main" id="{977A2B4A-655D-5443-8A4F-92884511787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96631" y="3078661"/>
            <a:ext cx="1588" cy="2470150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216" name="Group 102">
            <a:extLst>
              <a:ext uri="{FF2B5EF4-FFF2-40B4-BE49-F238E27FC236}">
                <a16:creationId xmlns:a16="http://schemas.microsoft.com/office/drawing/2014/main" id="{1F3D6A6C-5FEE-8646-8A80-04AC9F3BFF74}"/>
              </a:ext>
            </a:extLst>
          </p:cNvPr>
          <p:cNvGrpSpPr>
            <a:grpSpLocks/>
          </p:cNvGrpSpPr>
          <p:nvPr/>
        </p:nvGrpSpPr>
        <p:grpSpPr bwMode="auto">
          <a:xfrm>
            <a:off x="2810669" y="3005636"/>
            <a:ext cx="4494212" cy="955675"/>
            <a:chOff x="810" y="1363"/>
            <a:chExt cx="2831" cy="602"/>
          </a:xfrm>
        </p:grpSpPr>
        <p:sp>
          <p:nvSpPr>
            <p:cNvPr id="217" name="Line 10">
              <a:extLst>
                <a:ext uri="{FF2B5EF4-FFF2-40B4-BE49-F238E27FC236}">
                  <a16:creationId xmlns:a16="http://schemas.microsoft.com/office/drawing/2014/main" id="{EE87312F-9111-3748-8D8C-BFB220C5EE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2" y="1502"/>
              <a:ext cx="1579" cy="46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8" name="Rectangle 12">
              <a:extLst>
                <a:ext uri="{FF2B5EF4-FFF2-40B4-BE49-F238E27FC236}">
                  <a16:creationId xmlns:a16="http://schemas.microsoft.com/office/drawing/2014/main" id="{F50F8FCD-3A00-574F-A159-92B207C593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8" y="1565"/>
              <a:ext cx="590" cy="2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9" name="Text Box 13">
              <a:extLst>
                <a:ext uri="{FF2B5EF4-FFF2-40B4-BE49-F238E27FC236}">
                  <a16:creationId xmlns:a16="http://schemas.microsoft.com/office/drawing/2014/main" id="{24E8EE1C-DBA9-8F4D-82EE-29CEECDFAA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0" y="1624"/>
              <a:ext cx="109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SYNbit=1, Seq=x</a:t>
              </a:r>
            </a:p>
          </p:txBody>
        </p:sp>
        <p:sp>
          <p:nvSpPr>
            <p:cNvPr id="220" name="Text Box 21">
              <a:extLst>
                <a:ext uri="{FF2B5EF4-FFF2-40B4-BE49-F238E27FC236}">
                  <a16:creationId xmlns:a16="http://schemas.microsoft.com/office/drawing/2014/main" id="{8343DEBF-07A5-D746-BE48-88F38BD407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0" y="1363"/>
              <a:ext cx="1230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choose init seq num, x</a:t>
              </a:r>
            </a:p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send TCP SYN msg</a:t>
              </a:r>
            </a:p>
          </p:txBody>
        </p:sp>
      </p:grpSp>
      <p:sp>
        <p:nvSpPr>
          <p:cNvPr id="221" name="Line 22">
            <a:extLst>
              <a:ext uri="{FF2B5EF4-FFF2-40B4-BE49-F238E27FC236}">
                <a16:creationId xmlns:a16="http://schemas.microsoft.com/office/drawing/2014/main" id="{2FC7049F-93A3-A84A-9D90-B3F4B6E3F6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85844" y="3148511"/>
            <a:ext cx="1587" cy="3417888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22" name="Text Box 92">
            <a:extLst>
              <a:ext uri="{FF2B5EF4-FFF2-40B4-BE49-F238E27FC236}">
                <a16:creationId xmlns:a16="http://schemas.microsoft.com/office/drawing/2014/main" id="{8192AE36-3CEB-7940-A712-3437D9AE1C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1831" y="5986961"/>
            <a:ext cx="771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ESTAB</a:t>
            </a:r>
          </a:p>
        </p:txBody>
      </p:sp>
      <p:grpSp>
        <p:nvGrpSpPr>
          <p:cNvPr id="223" name="Group 109">
            <a:extLst>
              <a:ext uri="{FF2B5EF4-FFF2-40B4-BE49-F238E27FC236}">
                <a16:creationId xmlns:a16="http://schemas.microsoft.com/office/drawing/2014/main" id="{9180F1A8-9EF0-3C49-80B2-6C9528088F36}"/>
              </a:ext>
            </a:extLst>
          </p:cNvPr>
          <p:cNvGrpSpPr>
            <a:grpSpLocks/>
          </p:cNvGrpSpPr>
          <p:nvPr/>
        </p:nvGrpSpPr>
        <p:grpSpPr bwMode="auto">
          <a:xfrm>
            <a:off x="4795044" y="3675561"/>
            <a:ext cx="4519612" cy="1425575"/>
            <a:chOff x="2060" y="1785"/>
            <a:chExt cx="2847" cy="898"/>
          </a:xfrm>
        </p:grpSpPr>
        <p:sp>
          <p:nvSpPr>
            <p:cNvPr id="224" name="Line 11">
              <a:extLst>
                <a:ext uri="{FF2B5EF4-FFF2-40B4-BE49-F238E27FC236}">
                  <a16:creationId xmlns:a16="http://schemas.microsoft.com/office/drawing/2014/main" id="{660BD729-B466-584F-9DAC-1C13580249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0" y="2031"/>
              <a:ext cx="1580" cy="65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5" name="Rectangle 14">
              <a:extLst>
                <a:ext uri="{FF2B5EF4-FFF2-40B4-BE49-F238E27FC236}">
                  <a16:creationId xmlns:a16="http://schemas.microsoft.com/office/drawing/2014/main" id="{36832487-CAD9-A047-9D5F-96D1B02D3E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" y="2206"/>
              <a:ext cx="896" cy="32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6" name="Text Box 83">
              <a:extLst>
                <a:ext uri="{FF2B5EF4-FFF2-40B4-BE49-F238E27FC236}">
                  <a16:creationId xmlns:a16="http://schemas.microsoft.com/office/drawing/2014/main" id="{393E04DD-B089-D14F-BFBB-76E878EC5F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9" y="2169"/>
              <a:ext cx="1534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SYNbit=1, Seq=y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ACKbit=1; ACKnum=x+1</a:t>
              </a:r>
            </a:p>
          </p:txBody>
        </p:sp>
        <p:sp>
          <p:nvSpPr>
            <p:cNvPr id="227" name="Text Box 93">
              <a:extLst>
                <a:ext uri="{FF2B5EF4-FFF2-40B4-BE49-F238E27FC236}">
                  <a16:creationId xmlns:a16="http://schemas.microsoft.com/office/drawing/2014/main" id="{D2107B90-790F-D84D-8A95-4CD5BE8D77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6" y="1785"/>
              <a:ext cx="1231" cy="4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choose init seq num, y</a:t>
              </a:r>
            </a:p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send TCP SYNACK</a:t>
              </a:r>
            </a:p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msg, acking SYN</a:t>
              </a:r>
            </a:p>
          </p:txBody>
        </p:sp>
      </p:grpSp>
      <p:grpSp>
        <p:nvGrpSpPr>
          <p:cNvPr id="228" name="Group 110">
            <a:extLst>
              <a:ext uri="{FF2B5EF4-FFF2-40B4-BE49-F238E27FC236}">
                <a16:creationId xmlns:a16="http://schemas.microsoft.com/office/drawing/2014/main" id="{92A8D17F-88B5-E34B-ADF1-D1D5F4C6CACA}"/>
              </a:ext>
            </a:extLst>
          </p:cNvPr>
          <p:cNvGrpSpPr>
            <a:grpSpLocks/>
          </p:cNvGrpSpPr>
          <p:nvPr/>
        </p:nvGrpSpPr>
        <p:grpSpPr bwMode="auto">
          <a:xfrm>
            <a:off x="2512219" y="4774111"/>
            <a:ext cx="6630987" cy="1373188"/>
            <a:chOff x="622" y="2477"/>
            <a:chExt cx="4177" cy="865"/>
          </a:xfrm>
        </p:grpSpPr>
        <p:sp>
          <p:nvSpPr>
            <p:cNvPr id="229" name="Line 84">
              <a:extLst>
                <a:ext uri="{FF2B5EF4-FFF2-40B4-BE49-F238E27FC236}">
                  <a16:creationId xmlns:a16="http://schemas.microsoft.com/office/drawing/2014/main" id="{31D580AA-9CAF-1544-A3DB-06757FBBB3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3" y="2728"/>
              <a:ext cx="1579" cy="46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0" name="Rectangle 89">
              <a:extLst>
                <a:ext uri="{FF2B5EF4-FFF2-40B4-BE49-F238E27FC236}">
                  <a16:creationId xmlns:a16="http://schemas.microsoft.com/office/drawing/2014/main" id="{60D16AD1-FAFA-6248-BB4D-76643C40A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6" y="2806"/>
              <a:ext cx="775" cy="2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1" name="Text Box 90">
              <a:extLst>
                <a:ext uri="{FF2B5EF4-FFF2-40B4-BE49-F238E27FC236}">
                  <a16:creationId xmlns:a16="http://schemas.microsoft.com/office/drawing/2014/main" id="{D8F9F960-0A9B-F045-8B04-6F4D631303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2" y="2852"/>
              <a:ext cx="152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ACKbit=1, ACKnum=y+1</a:t>
              </a:r>
            </a:p>
          </p:txBody>
        </p:sp>
        <p:sp>
          <p:nvSpPr>
            <p:cNvPr id="232" name="Text Box 94">
              <a:extLst>
                <a:ext uri="{FF2B5EF4-FFF2-40B4-BE49-F238E27FC236}">
                  <a16:creationId xmlns:a16="http://schemas.microsoft.com/office/drawing/2014/main" id="{B9046815-BDD2-9143-979C-D64169C26C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2" y="2477"/>
              <a:ext cx="1422" cy="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received SYNACK(x) </a:t>
              </a:r>
            </a:p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indicates server is live;</a:t>
              </a:r>
            </a:p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send ACK for SYNACK;</a:t>
              </a:r>
            </a:p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this segment may contain </a:t>
              </a:r>
            </a:p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client-to-server data</a:t>
              </a:r>
            </a:p>
          </p:txBody>
        </p:sp>
        <p:sp>
          <p:nvSpPr>
            <p:cNvPr id="233" name="Text Box 95">
              <a:extLst>
                <a:ext uri="{FF2B5EF4-FFF2-40B4-BE49-F238E27FC236}">
                  <a16:creationId xmlns:a16="http://schemas.microsoft.com/office/drawing/2014/main" id="{ADF0930B-F723-4446-8C5B-8996D59396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0" y="3042"/>
              <a:ext cx="1159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received ACK(y) </a:t>
              </a:r>
            </a:p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indicates client is live</a:t>
              </a:r>
            </a:p>
          </p:txBody>
        </p:sp>
      </p:grpSp>
      <p:grpSp>
        <p:nvGrpSpPr>
          <p:cNvPr id="234" name="Group 105">
            <a:extLst>
              <a:ext uri="{FF2B5EF4-FFF2-40B4-BE49-F238E27FC236}">
                <a16:creationId xmlns:a16="http://schemas.microsoft.com/office/drawing/2014/main" id="{45AA77DF-71CD-2E48-9AEE-EC1E8FB1B1C5}"/>
              </a:ext>
            </a:extLst>
          </p:cNvPr>
          <p:cNvGrpSpPr>
            <a:grpSpLocks/>
          </p:cNvGrpSpPr>
          <p:nvPr/>
        </p:nvGrpSpPr>
        <p:grpSpPr bwMode="auto">
          <a:xfrm>
            <a:off x="1813719" y="3043736"/>
            <a:ext cx="1030287" cy="700088"/>
            <a:chOff x="182" y="1387"/>
            <a:chExt cx="649" cy="441"/>
          </a:xfrm>
        </p:grpSpPr>
        <p:sp>
          <p:nvSpPr>
            <p:cNvPr id="235" name="Text Box 91">
              <a:extLst>
                <a:ext uri="{FF2B5EF4-FFF2-40B4-BE49-F238E27FC236}">
                  <a16:creationId xmlns:a16="http://schemas.microsoft.com/office/drawing/2014/main" id="{B93FA479-02A5-4C43-B059-3F1D0BB052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" y="1616"/>
              <a:ext cx="64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SYNSENT</a:t>
              </a:r>
            </a:p>
          </p:txBody>
        </p:sp>
        <p:sp>
          <p:nvSpPr>
            <p:cNvPr id="236" name="Line 103">
              <a:extLst>
                <a:ext uri="{FF2B5EF4-FFF2-40B4-BE49-F238E27FC236}">
                  <a16:creationId xmlns:a16="http://schemas.microsoft.com/office/drawing/2014/main" id="{C569F88B-55D7-1F45-9FD5-8D995E4C94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" y="1387"/>
              <a:ext cx="0" cy="2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237" name="Group 111">
            <a:extLst>
              <a:ext uri="{FF2B5EF4-FFF2-40B4-BE49-F238E27FC236}">
                <a16:creationId xmlns:a16="http://schemas.microsoft.com/office/drawing/2014/main" id="{FBD3641B-4567-B84B-B0A9-51F31757E64D}"/>
              </a:ext>
            </a:extLst>
          </p:cNvPr>
          <p:cNvGrpSpPr>
            <a:grpSpLocks/>
          </p:cNvGrpSpPr>
          <p:nvPr/>
        </p:nvGrpSpPr>
        <p:grpSpPr bwMode="auto">
          <a:xfrm>
            <a:off x="1815306" y="3704136"/>
            <a:ext cx="771525" cy="1622425"/>
            <a:chOff x="183" y="1803"/>
            <a:chExt cx="486" cy="1022"/>
          </a:xfrm>
        </p:grpSpPr>
        <p:sp>
          <p:nvSpPr>
            <p:cNvPr id="238" name="Text Box 16">
              <a:extLst>
                <a:ext uri="{FF2B5EF4-FFF2-40B4-BE49-F238E27FC236}">
                  <a16:creationId xmlns:a16="http://schemas.microsoft.com/office/drawing/2014/main" id="{46A42911-E4FA-6E45-98D3-9BA61AF393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" y="2613"/>
              <a:ext cx="4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ESTAB</a:t>
              </a:r>
            </a:p>
          </p:txBody>
        </p:sp>
        <p:sp>
          <p:nvSpPr>
            <p:cNvPr id="239" name="Line 104">
              <a:extLst>
                <a:ext uri="{FF2B5EF4-FFF2-40B4-BE49-F238E27FC236}">
                  <a16:creationId xmlns:a16="http://schemas.microsoft.com/office/drawing/2014/main" id="{B764515C-528C-5B41-979E-CEB5F77FD9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" y="1803"/>
              <a:ext cx="0" cy="7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240" name="Group 108">
            <a:extLst>
              <a:ext uri="{FF2B5EF4-FFF2-40B4-BE49-F238E27FC236}">
                <a16:creationId xmlns:a16="http://schemas.microsoft.com/office/drawing/2014/main" id="{E9975853-CA29-F64E-9978-90818E85074F}"/>
              </a:ext>
            </a:extLst>
          </p:cNvPr>
          <p:cNvGrpSpPr>
            <a:grpSpLocks/>
          </p:cNvGrpSpPr>
          <p:nvPr/>
        </p:nvGrpSpPr>
        <p:grpSpPr bwMode="auto">
          <a:xfrm>
            <a:off x="9268619" y="3099299"/>
            <a:ext cx="1119187" cy="1192212"/>
            <a:chOff x="4878" y="1422"/>
            <a:chExt cx="705" cy="751"/>
          </a:xfrm>
        </p:grpSpPr>
        <p:sp>
          <p:nvSpPr>
            <p:cNvPr id="241" name="Text Box 99">
              <a:extLst>
                <a:ext uri="{FF2B5EF4-FFF2-40B4-BE49-F238E27FC236}">
                  <a16:creationId xmlns:a16="http://schemas.microsoft.com/office/drawing/2014/main" id="{8F08BD14-4FFB-B243-AC1A-68FE85BE4E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8" y="1961"/>
              <a:ext cx="7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SYN RCVD</a:t>
              </a:r>
            </a:p>
          </p:txBody>
        </p:sp>
        <p:sp>
          <p:nvSpPr>
            <p:cNvPr id="242" name="Line 106">
              <a:extLst>
                <a:ext uri="{FF2B5EF4-FFF2-40B4-BE49-F238E27FC236}">
                  <a16:creationId xmlns:a16="http://schemas.microsoft.com/office/drawing/2014/main" id="{0D6BD76C-B84A-F940-AC88-70ACC69EC6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9" y="1422"/>
              <a:ext cx="0" cy="5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243" name="Line 107">
            <a:extLst>
              <a:ext uri="{FF2B5EF4-FFF2-40B4-BE49-F238E27FC236}">
                <a16:creationId xmlns:a16="http://schemas.microsoft.com/office/drawing/2014/main" id="{28C3410E-FF26-2849-8647-5DA1E34B6C9E}"/>
              </a:ext>
            </a:extLst>
          </p:cNvPr>
          <p:cNvSpPr>
            <a:spLocks noChangeShapeType="1"/>
          </p:cNvSpPr>
          <p:nvPr/>
        </p:nvSpPr>
        <p:spPr bwMode="auto">
          <a:xfrm>
            <a:off x="9982994" y="4301036"/>
            <a:ext cx="0" cy="17049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45" name="Text Box 114">
            <a:extLst>
              <a:ext uri="{FF2B5EF4-FFF2-40B4-BE49-F238E27FC236}">
                <a16:creationId xmlns:a16="http://schemas.microsoft.com/office/drawing/2014/main" id="{A27DEC11-2958-674C-B587-49A38C6495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5197" y="1675748"/>
            <a:ext cx="183903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/>
                <a:ea typeface="ＭＳ Ｐゴシック" charset="0"/>
                <a:cs typeface="+mn-cs"/>
              </a:rPr>
              <a:t>C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/>
                <a:ea typeface="ＭＳ Ｐゴシック" charset="0"/>
                <a:cs typeface="+mn-cs"/>
              </a:rPr>
              <a:t>lient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/>
                <a:ea typeface="ＭＳ Ｐゴシック" charset="0"/>
                <a:cs typeface="+mn-cs"/>
              </a:rPr>
              <a:t> state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46" name="Text Box 115">
            <a:extLst>
              <a:ext uri="{FF2B5EF4-FFF2-40B4-BE49-F238E27FC236}">
                <a16:creationId xmlns:a16="http://schemas.microsoft.com/office/drawing/2014/main" id="{052EAC19-09BF-FD44-ADF4-7A708D2CC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7368" y="2389622"/>
            <a:ext cx="842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LISTEN</a:t>
            </a:r>
          </a:p>
        </p:txBody>
      </p:sp>
      <p:sp>
        <p:nvSpPr>
          <p:cNvPr id="247" name="Text Box 116">
            <a:extLst>
              <a:ext uri="{FF2B5EF4-FFF2-40B4-BE49-F238E27FC236}">
                <a16:creationId xmlns:a16="http://schemas.microsoft.com/office/drawing/2014/main" id="{27C21C28-5638-8F4A-8A80-DBD146AD39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5645" y="1081958"/>
            <a:ext cx="19304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/>
                <a:ea typeface="ＭＳ Ｐゴシック" charset="0"/>
                <a:cs typeface="+mn-cs"/>
              </a:rPr>
              <a:t>S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/>
                <a:ea typeface="ＭＳ Ｐゴシック" charset="0"/>
                <a:cs typeface="+mn-cs"/>
              </a:rPr>
              <a:t>erver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/>
                <a:ea typeface="ＭＳ Ｐゴシック" charset="0"/>
                <a:cs typeface="+mn-cs"/>
              </a:rPr>
              <a:t> state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48" name="Text Box 117">
            <a:extLst>
              <a:ext uri="{FF2B5EF4-FFF2-40B4-BE49-F238E27FC236}">
                <a16:creationId xmlns:a16="http://schemas.microsoft.com/office/drawing/2014/main" id="{2B920772-7698-6844-B114-A453A028C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504" y="2632510"/>
            <a:ext cx="842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LISTEN</a:t>
            </a:r>
          </a:p>
        </p:txBody>
      </p:sp>
      <p:grpSp>
        <p:nvGrpSpPr>
          <p:cNvPr id="249" name="Group 118">
            <a:extLst>
              <a:ext uri="{FF2B5EF4-FFF2-40B4-BE49-F238E27FC236}">
                <a16:creationId xmlns:a16="http://schemas.microsoft.com/office/drawing/2014/main" id="{EE14688C-F1C2-7F41-8726-D165159240FD}"/>
              </a:ext>
            </a:extLst>
          </p:cNvPr>
          <p:cNvGrpSpPr>
            <a:grpSpLocks/>
          </p:cNvGrpSpPr>
          <p:nvPr/>
        </p:nvGrpSpPr>
        <p:grpSpPr bwMode="auto">
          <a:xfrm>
            <a:off x="4464473" y="2492809"/>
            <a:ext cx="642937" cy="600075"/>
            <a:chOff x="-44" y="1473"/>
            <a:chExt cx="981" cy="1105"/>
          </a:xfrm>
        </p:grpSpPr>
        <p:pic>
          <p:nvPicPr>
            <p:cNvPr id="424" name="Picture 119" descr="desktop_computer_stylized_medium">
              <a:extLst>
                <a:ext uri="{FF2B5EF4-FFF2-40B4-BE49-F238E27FC236}">
                  <a16:creationId xmlns:a16="http://schemas.microsoft.com/office/drawing/2014/main" id="{1C11CA15-FEC8-A341-80F1-CFA1FA9F14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5" name="Freeform 120">
              <a:extLst>
                <a:ext uri="{FF2B5EF4-FFF2-40B4-BE49-F238E27FC236}">
                  <a16:creationId xmlns:a16="http://schemas.microsoft.com/office/drawing/2014/main" id="{8CCBA09D-3C96-6544-9960-AA2F6CD2F41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50" name="Group 121">
            <a:extLst>
              <a:ext uri="{FF2B5EF4-FFF2-40B4-BE49-F238E27FC236}">
                <a16:creationId xmlns:a16="http://schemas.microsoft.com/office/drawing/2014/main" id="{DC61BD1A-A71F-CF4B-B53E-5ECC0609FEB5}"/>
              </a:ext>
            </a:extLst>
          </p:cNvPr>
          <p:cNvGrpSpPr>
            <a:grpSpLocks/>
          </p:cNvGrpSpPr>
          <p:nvPr/>
        </p:nvGrpSpPr>
        <p:grpSpPr bwMode="auto">
          <a:xfrm>
            <a:off x="7221809" y="2580121"/>
            <a:ext cx="336550" cy="512763"/>
            <a:chOff x="4140" y="429"/>
            <a:chExt cx="1425" cy="2396"/>
          </a:xfrm>
        </p:grpSpPr>
        <p:sp>
          <p:nvSpPr>
            <p:cNvPr id="251" name="Freeform 122">
              <a:extLst>
                <a:ext uri="{FF2B5EF4-FFF2-40B4-BE49-F238E27FC236}">
                  <a16:creationId xmlns:a16="http://schemas.microsoft.com/office/drawing/2014/main" id="{0CD95998-3FB2-FF44-94A2-CC491B7133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2" name="Rectangle 123">
              <a:extLst>
                <a:ext uri="{FF2B5EF4-FFF2-40B4-BE49-F238E27FC236}">
                  <a16:creationId xmlns:a16="http://schemas.microsoft.com/office/drawing/2014/main" id="{BF76EB82-B4E1-B149-BE06-EFCD582E86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3" name="Freeform 124">
              <a:extLst>
                <a:ext uri="{FF2B5EF4-FFF2-40B4-BE49-F238E27FC236}">
                  <a16:creationId xmlns:a16="http://schemas.microsoft.com/office/drawing/2014/main" id="{338FE797-056A-6E48-9B03-4B0253D638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4" name="Freeform 125">
              <a:extLst>
                <a:ext uri="{FF2B5EF4-FFF2-40B4-BE49-F238E27FC236}">
                  <a16:creationId xmlns:a16="http://schemas.microsoft.com/office/drawing/2014/main" id="{8D12AA45-CFED-084A-B74C-A299F81407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5" name="Rectangle 126">
              <a:extLst>
                <a:ext uri="{FF2B5EF4-FFF2-40B4-BE49-F238E27FC236}">
                  <a16:creationId xmlns:a16="http://schemas.microsoft.com/office/drawing/2014/main" id="{56E176FE-7110-C043-AC64-4C5F3D2E47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6"/>
              <a:ext cx="592" cy="4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56" name="Group 127">
              <a:extLst>
                <a:ext uri="{FF2B5EF4-FFF2-40B4-BE49-F238E27FC236}">
                  <a16:creationId xmlns:a16="http://schemas.microsoft.com/office/drawing/2014/main" id="{A3707B54-2470-3A4A-B09A-A776F4E853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22" name="AutoShape 128">
                <a:extLst>
                  <a:ext uri="{FF2B5EF4-FFF2-40B4-BE49-F238E27FC236}">
                    <a16:creationId xmlns:a16="http://schemas.microsoft.com/office/drawing/2014/main" id="{C32686E6-B534-4B48-85B4-322123C247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1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23" name="AutoShape 129">
                <a:extLst>
                  <a:ext uri="{FF2B5EF4-FFF2-40B4-BE49-F238E27FC236}">
                    <a16:creationId xmlns:a16="http://schemas.microsoft.com/office/drawing/2014/main" id="{5846C4C5-19DD-E040-A465-B55F5E21A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2581"/>
                <a:ext cx="688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57" name="Rectangle 130">
              <a:extLst>
                <a:ext uri="{FF2B5EF4-FFF2-40B4-BE49-F238E27FC236}">
                  <a16:creationId xmlns:a16="http://schemas.microsoft.com/office/drawing/2014/main" id="{E24E2E97-8AA8-D94D-B792-C58D1DB2D3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1022"/>
              <a:ext cx="598" cy="4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58" name="Group 131">
              <a:extLst>
                <a:ext uri="{FF2B5EF4-FFF2-40B4-BE49-F238E27FC236}">
                  <a16:creationId xmlns:a16="http://schemas.microsoft.com/office/drawing/2014/main" id="{01958DE7-9158-5C4A-975E-7090A73BD8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20" name="AutoShape 132">
                <a:extLst>
                  <a:ext uri="{FF2B5EF4-FFF2-40B4-BE49-F238E27FC236}">
                    <a16:creationId xmlns:a16="http://schemas.microsoft.com/office/drawing/2014/main" id="{0097250A-579E-714A-BB43-1775F7C45B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7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21" name="AutoShape 133">
                <a:extLst>
                  <a:ext uri="{FF2B5EF4-FFF2-40B4-BE49-F238E27FC236}">
                    <a16:creationId xmlns:a16="http://schemas.microsoft.com/office/drawing/2014/main" id="{011ECBC9-4E9D-9949-BBD3-4E72A731A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2"/>
                <a:ext cx="696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59" name="Rectangle 134">
              <a:extLst>
                <a:ext uri="{FF2B5EF4-FFF2-40B4-BE49-F238E27FC236}">
                  <a16:creationId xmlns:a16="http://schemas.microsoft.com/office/drawing/2014/main" id="{52385C15-71CF-0646-85DA-481C87C225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1356"/>
              <a:ext cx="598" cy="4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60" name="Rectangle 135">
              <a:extLst>
                <a:ext uri="{FF2B5EF4-FFF2-40B4-BE49-F238E27FC236}">
                  <a16:creationId xmlns:a16="http://schemas.microsoft.com/office/drawing/2014/main" id="{E9AFAD7D-A0FD-3344-8D9C-D21DB7BED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3"/>
              <a:ext cx="598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61" name="Group 136">
              <a:extLst>
                <a:ext uri="{FF2B5EF4-FFF2-40B4-BE49-F238E27FC236}">
                  <a16:creationId xmlns:a16="http://schemas.microsoft.com/office/drawing/2014/main" id="{36701E94-39B0-BB4E-B8F9-B11ED62531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77" name="AutoShape 137">
                <a:extLst>
                  <a:ext uri="{FF2B5EF4-FFF2-40B4-BE49-F238E27FC236}">
                    <a16:creationId xmlns:a16="http://schemas.microsoft.com/office/drawing/2014/main" id="{2535A487-3992-6B4F-9D85-E297BC3903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71"/>
                <a:ext cx="720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19" name="AutoShape 138">
                <a:extLst>
                  <a:ext uri="{FF2B5EF4-FFF2-40B4-BE49-F238E27FC236}">
                    <a16:creationId xmlns:a16="http://schemas.microsoft.com/office/drawing/2014/main" id="{C55E1D44-7480-0442-A9DA-330FF72505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" y="2585"/>
                <a:ext cx="687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62" name="Freeform 139">
              <a:extLst>
                <a:ext uri="{FF2B5EF4-FFF2-40B4-BE49-F238E27FC236}">
                  <a16:creationId xmlns:a16="http://schemas.microsoft.com/office/drawing/2014/main" id="{56DA20E3-D49F-444E-8D21-F715762F0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63" name="Group 140">
              <a:extLst>
                <a:ext uri="{FF2B5EF4-FFF2-40B4-BE49-F238E27FC236}">
                  <a16:creationId xmlns:a16="http://schemas.microsoft.com/office/drawing/2014/main" id="{350DC23D-91BA-0F49-A121-0BB6DA6FFB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75" name="AutoShape 141">
                <a:extLst>
                  <a:ext uri="{FF2B5EF4-FFF2-40B4-BE49-F238E27FC236}">
                    <a16:creationId xmlns:a16="http://schemas.microsoft.com/office/drawing/2014/main" id="{B6F4CD24-7945-E141-8AE5-B72F07D79D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8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76" name="AutoShape 142">
                <a:extLst>
                  <a:ext uri="{FF2B5EF4-FFF2-40B4-BE49-F238E27FC236}">
                    <a16:creationId xmlns:a16="http://schemas.microsoft.com/office/drawing/2014/main" id="{A13F2C2E-8E50-C242-BBFA-276B450397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64" name="Rectangle 143">
              <a:extLst>
                <a:ext uri="{FF2B5EF4-FFF2-40B4-BE49-F238E27FC236}">
                  <a16:creationId xmlns:a16="http://schemas.microsoft.com/office/drawing/2014/main" id="{C95C6BF7-C7DF-FB4E-BCA1-1C5F3CF47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67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65" name="Freeform 144">
              <a:extLst>
                <a:ext uri="{FF2B5EF4-FFF2-40B4-BE49-F238E27FC236}">
                  <a16:creationId xmlns:a16="http://schemas.microsoft.com/office/drawing/2014/main" id="{E716E123-C485-CC44-A743-C9D7E94AF6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6" name="Freeform 145">
              <a:extLst>
                <a:ext uri="{FF2B5EF4-FFF2-40B4-BE49-F238E27FC236}">
                  <a16:creationId xmlns:a16="http://schemas.microsoft.com/office/drawing/2014/main" id="{8B36D081-D3B9-D34B-91B2-079B05D09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7" name="Oval 146">
              <a:extLst>
                <a:ext uri="{FF2B5EF4-FFF2-40B4-BE49-F238E27FC236}">
                  <a16:creationId xmlns:a16="http://schemas.microsoft.com/office/drawing/2014/main" id="{B32C0505-6B5E-5B45-9C22-ABAD0452C4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10"/>
              <a:ext cx="47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68" name="Freeform 147">
              <a:extLst>
                <a:ext uri="{FF2B5EF4-FFF2-40B4-BE49-F238E27FC236}">
                  <a16:creationId xmlns:a16="http://schemas.microsoft.com/office/drawing/2014/main" id="{30177E53-587A-9B45-9ECD-611B7CEB1E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9" name="AutoShape 148">
              <a:extLst>
                <a:ext uri="{FF2B5EF4-FFF2-40B4-BE49-F238E27FC236}">
                  <a16:creationId xmlns:a16="http://schemas.microsoft.com/office/drawing/2014/main" id="{0DA2D2A9-124E-EB41-86B5-909A794DF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6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0" name="AutoShape 149">
              <a:extLst>
                <a:ext uri="{FF2B5EF4-FFF2-40B4-BE49-F238E27FC236}">
                  <a16:creationId xmlns:a16="http://schemas.microsoft.com/office/drawing/2014/main" id="{CA5FFC73-D7D9-D240-94B8-900F51AC0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2714"/>
              <a:ext cx="1069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1" name="Oval 150">
              <a:extLst>
                <a:ext uri="{FF2B5EF4-FFF2-40B4-BE49-F238E27FC236}">
                  <a16:creationId xmlns:a16="http://schemas.microsoft.com/office/drawing/2014/main" id="{EFC35150-3347-7042-80EB-A8781A361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5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2" name="Oval 151">
              <a:extLst>
                <a:ext uri="{FF2B5EF4-FFF2-40B4-BE49-F238E27FC236}">
                  <a16:creationId xmlns:a16="http://schemas.microsoft.com/office/drawing/2014/main" id="{EA2EA724-2820-AE47-8D84-09E997A6DD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" y="2387"/>
              <a:ext cx="161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73" name="Oval 152">
              <a:extLst>
                <a:ext uri="{FF2B5EF4-FFF2-40B4-BE49-F238E27FC236}">
                  <a16:creationId xmlns:a16="http://schemas.microsoft.com/office/drawing/2014/main" id="{27B270D9-EE2B-924F-8F2A-27B9EB6AB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" y="2380"/>
              <a:ext cx="155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4" name="Rectangle 153">
              <a:extLst>
                <a:ext uri="{FF2B5EF4-FFF2-40B4-BE49-F238E27FC236}">
                  <a16:creationId xmlns:a16="http://schemas.microsoft.com/office/drawing/2014/main" id="{689F1C5E-1D85-0243-9E5E-0ABE340F9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8"/>
              <a:ext cx="87" cy="757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74" name="Text Box 13">
            <a:extLst>
              <a:ext uri="{FF2B5EF4-FFF2-40B4-BE49-F238E27FC236}">
                <a16:creationId xmlns:a16="http://schemas.microsoft.com/office/drawing/2014/main" id="{5C657586-8C26-7645-A308-A162DA1C73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662" y="2181018"/>
            <a:ext cx="4209864" cy="261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clientSocket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 = socket(AF_INET, SOCK_STREAM)</a:t>
            </a:r>
          </a:p>
        </p:txBody>
      </p:sp>
      <p:sp>
        <p:nvSpPr>
          <p:cNvPr id="75" name="Text Box 5">
            <a:extLst>
              <a:ext uri="{FF2B5EF4-FFF2-40B4-BE49-F238E27FC236}">
                <a16:creationId xmlns:a16="http://schemas.microsoft.com/office/drawing/2014/main" id="{1D57F3DF-BFA3-284D-8B9A-ADD3873D3B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1898" y="1651172"/>
            <a:ext cx="4461478" cy="1046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serverSocket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 = socket(AF_INET,SOCK_STREAM)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serverSocket.bind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((‘’,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serverPort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serverSocket.listen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(1)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connectionSocket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, 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addr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 = 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serverSocket.accept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7" name="Text Box 13">
            <a:extLst>
              <a:ext uri="{FF2B5EF4-FFF2-40B4-BE49-F238E27FC236}">
                <a16:creationId xmlns:a16="http://schemas.microsoft.com/office/drawing/2014/main" id="{85BB3488-0F19-2446-9F3D-0FF3F2E5F4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543" y="2694832"/>
            <a:ext cx="4433244" cy="26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clientSocket.connect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((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serverName,serverPort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))</a:t>
            </a:r>
          </a:p>
        </p:txBody>
      </p:sp>
      <p:sp>
        <p:nvSpPr>
          <p:cNvPr id="76" name="Slide Number Placeholder 2">
            <a:extLst>
              <a:ext uri="{FF2B5EF4-FFF2-40B4-BE49-F238E27FC236}">
                <a16:creationId xmlns:a16="http://schemas.microsoft.com/office/drawing/2014/main" id="{86E89225-4B9A-C747-8672-752709ED81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33165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" grpId="0"/>
      <p:bldP spid="7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A human 3-way handshake protocol</a:t>
            </a:r>
            <a:endParaRPr lang="en-US" sz="4400" b="0" dirty="0"/>
          </a:p>
        </p:txBody>
      </p:sp>
      <p:pic>
        <p:nvPicPr>
          <p:cNvPr id="4" name="Picture 3" descr="A pile of snow&#10;&#10;Description automatically generated">
            <a:extLst>
              <a:ext uri="{FF2B5EF4-FFF2-40B4-BE49-F238E27FC236}">
                <a16:creationId xmlns:a16="http://schemas.microsoft.com/office/drawing/2014/main" id="{E63D2048-06F6-874E-A18A-05CFDA61C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251" y="1530219"/>
            <a:ext cx="8358252" cy="5472528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3F1282CE-CF66-EE4E-B4A8-587BD1E81F39}"/>
              </a:ext>
            </a:extLst>
          </p:cNvPr>
          <p:cNvGrpSpPr/>
          <p:nvPr/>
        </p:nvGrpSpPr>
        <p:grpSpPr>
          <a:xfrm>
            <a:off x="6538586" y="2065751"/>
            <a:ext cx="1730667" cy="612648"/>
            <a:chOff x="6538586" y="2065751"/>
            <a:chExt cx="1730667" cy="612648"/>
          </a:xfrm>
        </p:grpSpPr>
        <p:sp>
          <p:nvSpPr>
            <p:cNvPr id="5" name="Rounded Rectangular Callout 4">
              <a:extLst>
                <a:ext uri="{FF2B5EF4-FFF2-40B4-BE49-F238E27FC236}">
                  <a16:creationId xmlns:a16="http://schemas.microsoft.com/office/drawing/2014/main" id="{3CAF74F1-7DAE-DA49-A56B-F6F58EAC0B3D}"/>
                </a:ext>
              </a:extLst>
            </p:cNvPr>
            <p:cNvSpPr/>
            <p:nvPr/>
          </p:nvSpPr>
          <p:spPr>
            <a:xfrm>
              <a:off x="6551111" y="2065751"/>
              <a:ext cx="1672748" cy="612648"/>
            </a:xfrm>
            <a:prstGeom prst="wedgeRoundRectCallout">
              <a:avLst>
                <a:gd name="adj1" fmla="val 54830"/>
                <a:gd name="adj2" fmla="val 429311"/>
                <a:gd name="adj3" fmla="val 1666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EBBA823-6C58-6A44-A2FF-F652E9B2671F}"/>
                </a:ext>
              </a:extLst>
            </p:cNvPr>
            <p:cNvSpPr txBox="1"/>
            <p:nvPr/>
          </p:nvSpPr>
          <p:spPr>
            <a:xfrm>
              <a:off x="6538586" y="2153433"/>
              <a:ext cx="17306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1. On belay?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CB827F8F-A1CF-B74C-ACC4-ECEAAE61D0B0}"/>
              </a:ext>
            </a:extLst>
          </p:cNvPr>
          <p:cNvSpPr/>
          <p:nvPr/>
        </p:nvSpPr>
        <p:spPr>
          <a:xfrm>
            <a:off x="1640908" y="5812076"/>
            <a:ext cx="10459233" cy="1277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05210F9-A841-2C44-B9F0-E355CF305198}"/>
              </a:ext>
            </a:extLst>
          </p:cNvPr>
          <p:cNvGrpSpPr/>
          <p:nvPr/>
        </p:nvGrpSpPr>
        <p:grpSpPr>
          <a:xfrm>
            <a:off x="5814165" y="3280776"/>
            <a:ext cx="1672748" cy="612648"/>
            <a:chOff x="5814165" y="3280776"/>
            <a:chExt cx="1672748" cy="612648"/>
          </a:xfrm>
        </p:grpSpPr>
        <p:sp>
          <p:nvSpPr>
            <p:cNvPr id="78" name="Rounded Rectangular Callout 77">
              <a:extLst>
                <a:ext uri="{FF2B5EF4-FFF2-40B4-BE49-F238E27FC236}">
                  <a16:creationId xmlns:a16="http://schemas.microsoft.com/office/drawing/2014/main" id="{C4B444F3-2C14-474E-8B61-1E282DE03385}"/>
                </a:ext>
              </a:extLst>
            </p:cNvPr>
            <p:cNvSpPr/>
            <p:nvPr/>
          </p:nvSpPr>
          <p:spPr>
            <a:xfrm>
              <a:off x="5814165" y="3280776"/>
              <a:ext cx="1672748" cy="612648"/>
            </a:xfrm>
            <a:prstGeom prst="wedgeRoundRectCallout">
              <a:avLst>
                <a:gd name="adj1" fmla="val -120395"/>
                <a:gd name="adj2" fmla="val -120679"/>
                <a:gd name="adj3" fmla="val 1666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B59616D-98BC-2340-969B-E8EFA3D4DA5A}"/>
                </a:ext>
              </a:extLst>
            </p:cNvPr>
            <p:cNvSpPr txBox="1"/>
            <p:nvPr/>
          </p:nvSpPr>
          <p:spPr>
            <a:xfrm>
              <a:off x="5826690" y="3332968"/>
              <a:ext cx="16280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2. Belay on.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943AF12-B0EB-4F44-91E7-681492934EEA}"/>
              </a:ext>
            </a:extLst>
          </p:cNvPr>
          <p:cNvGrpSpPr/>
          <p:nvPr/>
        </p:nvGrpSpPr>
        <p:grpSpPr>
          <a:xfrm>
            <a:off x="8321457" y="3646119"/>
            <a:ext cx="1695712" cy="612648"/>
            <a:chOff x="8321457" y="3646119"/>
            <a:chExt cx="1695712" cy="612648"/>
          </a:xfrm>
        </p:grpSpPr>
        <p:sp>
          <p:nvSpPr>
            <p:cNvPr id="80" name="Rounded Rectangular Callout 79">
              <a:extLst>
                <a:ext uri="{FF2B5EF4-FFF2-40B4-BE49-F238E27FC236}">
                  <a16:creationId xmlns:a16="http://schemas.microsoft.com/office/drawing/2014/main" id="{8B23EB90-C1E0-D44A-8B27-62175510872C}"/>
                </a:ext>
              </a:extLst>
            </p:cNvPr>
            <p:cNvSpPr/>
            <p:nvPr/>
          </p:nvSpPr>
          <p:spPr>
            <a:xfrm>
              <a:off x="8344421" y="3646119"/>
              <a:ext cx="1672748" cy="612648"/>
            </a:xfrm>
            <a:prstGeom prst="wedgeRoundRectCallout">
              <a:avLst>
                <a:gd name="adj1" fmla="val -44764"/>
                <a:gd name="adj2" fmla="val 169650"/>
                <a:gd name="adj3" fmla="val 1666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5F183B7-733D-694A-B964-309D0B0097B1}"/>
                </a:ext>
              </a:extLst>
            </p:cNvPr>
            <p:cNvSpPr txBox="1"/>
            <p:nvPr/>
          </p:nvSpPr>
          <p:spPr>
            <a:xfrm>
              <a:off x="8321457" y="3710836"/>
              <a:ext cx="16514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3. Climbing.</a:t>
              </a:r>
            </a:p>
          </p:txBody>
        </p:sp>
      </p:grpSp>
      <p:sp>
        <p:nvSpPr>
          <p:cNvPr id="14" name="Slide Number Placeholder 2">
            <a:extLst>
              <a:ext uri="{FF2B5EF4-FFF2-40B4-BE49-F238E27FC236}">
                <a16:creationId xmlns:a16="http://schemas.microsoft.com/office/drawing/2014/main" id="{41298F7A-0643-9F47-8207-6B139EFB88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6418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Closing a TCP connection</a:t>
            </a:r>
            <a:endParaRPr lang="en-US" sz="4400" b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27717"/>
            <a:ext cx="5181600" cy="4649246"/>
          </a:xfrm>
        </p:spPr>
        <p:txBody>
          <a:bodyPr/>
          <a:lstStyle/>
          <a:p>
            <a:pPr lvl="0">
              <a:buFont typeface="Wingdings" charset="2"/>
              <a:buChar char="§"/>
              <a:defRPr/>
            </a:pPr>
            <a:r>
              <a:rPr lang="en-US" dirty="0">
                <a:solidFill>
                  <a:prstClr val="black"/>
                </a:solidFill>
              </a:rPr>
              <a:t>client, server each close their side of connection</a:t>
            </a:r>
          </a:p>
          <a:p>
            <a:pPr lvl="1">
              <a:buFont typeface="Arial"/>
              <a:buChar char="•"/>
              <a:defRPr/>
            </a:pPr>
            <a:r>
              <a:rPr lang="en-US" dirty="0">
                <a:solidFill>
                  <a:prstClr val="black"/>
                </a:solidFill>
              </a:rPr>
              <a:t>send TCP segment with FIN bit = 1</a:t>
            </a:r>
          </a:p>
          <a:p>
            <a:pPr lvl="0">
              <a:buFont typeface="Wingdings" charset="2"/>
              <a:buChar char="§"/>
              <a:defRPr/>
            </a:pPr>
            <a:r>
              <a:rPr lang="en-US" dirty="0">
                <a:solidFill>
                  <a:prstClr val="black"/>
                </a:solidFill>
              </a:rPr>
              <a:t>respond to received FIN with ACK</a:t>
            </a:r>
          </a:p>
          <a:p>
            <a:pPr lvl="1">
              <a:buFont typeface="Arial"/>
              <a:buChar char="•"/>
              <a:defRPr/>
            </a:pPr>
            <a:r>
              <a:rPr lang="en-US" dirty="0">
                <a:solidFill>
                  <a:prstClr val="black"/>
                </a:solidFill>
              </a:rPr>
              <a:t>on receiving FIN, ACK can be combined with own FIN</a:t>
            </a:r>
          </a:p>
          <a:p>
            <a:pPr lvl="0">
              <a:buFont typeface="Wingdings" charset="2"/>
              <a:buChar char="§"/>
              <a:defRPr/>
            </a:pPr>
            <a:r>
              <a:rPr lang="en-US" dirty="0">
                <a:solidFill>
                  <a:prstClr val="black"/>
                </a:solidFill>
              </a:rPr>
              <a:t>simultaneous FIN exchanges can be handled</a:t>
            </a:r>
          </a:p>
          <a:p>
            <a:endParaRPr lang="en-US" dirty="0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E5549B3B-271C-C14B-9302-4D2CE7B410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7" name="Picture 10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611" y="1527175"/>
            <a:ext cx="3262778" cy="4649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767193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499F6A-4C1F-1146-A51E-D80D1CD652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04E6585-2A18-1F4F-9394-FF8BABB0B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a TCP connection</a:t>
            </a:r>
          </a:p>
        </p:txBody>
      </p:sp>
      <p:sp>
        <p:nvSpPr>
          <p:cNvPr id="95" name="Line 4">
            <a:extLst>
              <a:ext uri="{FF2B5EF4-FFF2-40B4-BE49-F238E27FC236}">
                <a16:creationId xmlns:a16="http://schemas.microsoft.com/office/drawing/2014/main" id="{ED3C9E53-E917-264F-9AE5-C80DF14340C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41004" y="2059231"/>
            <a:ext cx="1587" cy="3948112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96" name="Line 10">
            <a:extLst>
              <a:ext uri="{FF2B5EF4-FFF2-40B4-BE49-F238E27FC236}">
                <a16:creationId xmlns:a16="http://schemas.microsoft.com/office/drawing/2014/main" id="{B19F0AE6-F0E1-CF46-BE1E-BC4A7C0DE8E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30216" y="2129081"/>
            <a:ext cx="1588" cy="3417887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grpSp>
        <p:nvGrpSpPr>
          <p:cNvPr id="97" name="Group 74">
            <a:extLst>
              <a:ext uri="{FF2B5EF4-FFF2-40B4-BE49-F238E27FC236}">
                <a16:creationId xmlns:a16="http://schemas.microsoft.com/office/drawing/2014/main" id="{18F6BCAD-8E7F-C444-9307-8440033F1A57}"/>
              </a:ext>
            </a:extLst>
          </p:cNvPr>
          <p:cNvGrpSpPr>
            <a:grpSpLocks/>
          </p:cNvGrpSpPr>
          <p:nvPr/>
        </p:nvGrpSpPr>
        <p:grpSpPr bwMode="auto">
          <a:xfrm>
            <a:off x="2413654" y="2740268"/>
            <a:ext cx="1335087" cy="854075"/>
            <a:chOff x="343" y="1740"/>
            <a:chExt cx="841" cy="538"/>
          </a:xfrm>
        </p:grpSpPr>
        <p:sp>
          <p:nvSpPr>
            <p:cNvPr id="98" name="Text Box 34">
              <a:extLst>
                <a:ext uri="{FF2B5EF4-FFF2-40B4-BE49-F238E27FC236}">
                  <a16:creationId xmlns:a16="http://schemas.microsoft.com/office/drawing/2014/main" id="{63E607F0-3252-5F49-BC54-E2F33A2A93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" y="2066"/>
              <a:ext cx="8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</a:rPr>
                <a:t>FIN_WAIT_2</a:t>
              </a:r>
            </a:p>
          </p:txBody>
        </p:sp>
        <p:sp>
          <p:nvSpPr>
            <p:cNvPr id="99" name="Line 35">
              <a:extLst>
                <a:ext uri="{FF2B5EF4-FFF2-40B4-BE49-F238E27FC236}">
                  <a16:creationId xmlns:a16="http://schemas.microsoft.com/office/drawing/2014/main" id="{856CD725-F171-5441-A0D7-4C298AFE6D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4" y="1740"/>
              <a:ext cx="0" cy="3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100" name="Group 73">
            <a:extLst>
              <a:ext uri="{FF2B5EF4-FFF2-40B4-BE49-F238E27FC236}">
                <a16:creationId xmlns:a16="http://schemas.microsoft.com/office/drawing/2014/main" id="{CA9AB373-D7FB-104F-823D-FB453AEBA6E0}"/>
              </a:ext>
            </a:extLst>
          </p:cNvPr>
          <p:cNvGrpSpPr>
            <a:grpSpLocks/>
          </p:cNvGrpSpPr>
          <p:nvPr/>
        </p:nvGrpSpPr>
        <p:grpSpPr bwMode="auto">
          <a:xfrm>
            <a:off x="9044641" y="2079868"/>
            <a:ext cx="1390650" cy="960438"/>
            <a:chOff x="4520" y="1324"/>
            <a:chExt cx="876" cy="605"/>
          </a:xfrm>
        </p:grpSpPr>
        <p:sp>
          <p:nvSpPr>
            <p:cNvPr id="101" name="Text Box 37">
              <a:extLst>
                <a:ext uri="{FF2B5EF4-FFF2-40B4-BE49-F238E27FC236}">
                  <a16:creationId xmlns:a16="http://schemas.microsoft.com/office/drawing/2014/main" id="{AFAA3F88-36B1-1C46-9B7D-4BDF571713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0" y="1717"/>
              <a:ext cx="87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</a:rPr>
                <a:t>CLOSE_WAIT</a:t>
              </a:r>
            </a:p>
          </p:txBody>
        </p:sp>
        <p:sp>
          <p:nvSpPr>
            <p:cNvPr id="102" name="Line 38">
              <a:extLst>
                <a:ext uri="{FF2B5EF4-FFF2-40B4-BE49-F238E27FC236}">
                  <a16:creationId xmlns:a16="http://schemas.microsoft.com/office/drawing/2014/main" id="{CC0AE442-13D5-954F-9CCE-3D44EBC5B9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71" y="1324"/>
              <a:ext cx="0" cy="4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103" name="Group 75">
            <a:extLst>
              <a:ext uri="{FF2B5EF4-FFF2-40B4-BE49-F238E27FC236}">
                <a16:creationId xmlns:a16="http://schemas.microsoft.com/office/drawing/2014/main" id="{76946121-D548-F74C-A1D3-59BD06B7A682}"/>
              </a:ext>
            </a:extLst>
          </p:cNvPr>
          <p:cNvGrpSpPr>
            <a:grpSpLocks/>
          </p:cNvGrpSpPr>
          <p:nvPr/>
        </p:nvGrpSpPr>
        <p:grpSpPr bwMode="auto">
          <a:xfrm>
            <a:off x="5382279" y="3848343"/>
            <a:ext cx="2495550" cy="579438"/>
            <a:chOff x="2213" y="2438"/>
            <a:chExt cx="1572" cy="365"/>
          </a:xfrm>
        </p:grpSpPr>
        <p:sp>
          <p:nvSpPr>
            <p:cNvPr id="104" name="Line 41">
              <a:extLst>
                <a:ext uri="{FF2B5EF4-FFF2-40B4-BE49-F238E27FC236}">
                  <a16:creationId xmlns:a16="http://schemas.microsoft.com/office/drawing/2014/main" id="{98F4F276-7614-C14A-9C9D-EC8645AE6E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13" y="2483"/>
              <a:ext cx="1572" cy="32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endParaRPr>
            </a:p>
          </p:txBody>
        </p:sp>
        <p:sp>
          <p:nvSpPr>
            <p:cNvPr id="105" name="Rectangle 42">
              <a:extLst>
                <a:ext uri="{FF2B5EF4-FFF2-40B4-BE49-F238E27FC236}">
                  <a16:creationId xmlns:a16="http://schemas.microsoft.com/office/drawing/2014/main" id="{2C2B84BB-C6E7-E945-988B-EF1EC7990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9" y="2438"/>
              <a:ext cx="590" cy="3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endParaRPr>
            </a:p>
          </p:txBody>
        </p:sp>
        <p:sp>
          <p:nvSpPr>
            <p:cNvPr id="106" name="Text Box 43">
              <a:extLst>
                <a:ext uri="{FF2B5EF4-FFF2-40B4-BE49-F238E27FC236}">
                  <a16:creationId xmlns:a16="http://schemas.microsoft.com/office/drawing/2014/main" id="{7660FDEF-659D-A144-BC1C-74CB0FE43F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5" y="2562"/>
              <a:ext cx="10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</a:rPr>
                <a:t>FINbit=1, seq=y</a:t>
              </a:r>
            </a:p>
          </p:txBody>
        </p:sp>
      </p:grpSp>
      <p:grpSp>
        <p:nvGrpSpPr>
          <p:cNvPr id="107" name="Group 80">
            <a:extLst>
              <a:ext uri="{FF2B5EF4-FFF2-40B4-BE49-F238E27FC236}">
                <a16:creationId xmlns:a16="http://schemas.microsoft.com/office/drawing/2014/main" id="{3C6E9517-228F-F646-BE97-B0F42F01CF2F}"/>
              </a:ext>
            </a:extLst>
          </p:cNvPr>
          <p:cNvGrpSpPr>
            <a:grpSpLocks/>
          </p:cNvGrpSpPr>
          <p:nvPr/>
        </p:nvGrpSpPr>
        <p:grpSpPr bwMode="auto">
          <a:xfrm>
            <a:off x="5412441" y="4556368"/>
            <a:ext cx="2508250" cy="582613"/>
            <a:chOff x="2232" y="2884"/>
            <a:chExt cx="1580" cy="367"/>
          </a:xfrm>
        </p:grpSpPr>
        <p:sp>
          <p:nvSpPr>
            <p:cNvPr id="108" name="Line 44">
              <a:extLst>
                <a:ext uri="{FF2B5EF4-FFF2-40B4-BE49-F238E27FC236}">
                  <a16:creationId xmlns:a16="http://schemas.microsoft.com/office/drawing/2014/main" id="{B2E325DC-266A-E04B-99CF-3336AA0B28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2" y="2884"/>
              <a:ext cx="1580" cy="36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endParaRPr>
            </a:p>
          </p:txBody>
        </p:sp>
        <p:sp>
          <p:nvSpPr>
            <p:cNvPr id="109" name="Rectangle 46">
              <a:extLst>
                <a:ext uri="{FF2B5EF4-FFF2-40B4-BE49-F238E27FC236}">
                  <a16:creationId xmlns:a16="http://schemas.microsoft.com/office/drawing/2014/main" id="{675FC7AA-5181-014C-8F25-2AA59FE918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" y="2995"/>
              <a:ext cx="896" cy="2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endParaRPr>
            </a:p>
          </p:txBody>
        </p:sp>
        <p:sp>
          <p:nvSpPr>
            <p:cNvPr id="110" name="Text Box 47">
              <a:extLst>
                <a:ext uri="{FF2B5EF4-FFF2-40B4-BE49-F238E27FC236}">
                  <a16:creationId xmlns:a16="http://schemas.microsoft.com/office/drawing/2014/main" id="{AF123A9D-4677-1E46-9BD3-FF95D1D7A9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6" y="2958"/>
              <a:ext cx="153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</a:rPr>
                <a:t>ACKbit=1; ACKnum=y+1</a:t>
              </a:r>
            </a:p>
          </p:txBody>
        </p:sp>
      </p:grpSp>
      <p:grpSp>
        <p:nvGrpSpPr>
          <p:cNvPr id="111" name="Group 72">
            <a:extLst>
              <a:ext uri="{FF2B5EF4-FFF2-40B4-BE49-F238E27FC236}">
                <a16:creationId xmlns:a16="http://schemas.microsoft.com/office/drawing/2014/main" id="{F8C975AA-022F-9047-AE41-32435BEC092D}"/>
              </a:ext>
            </a:extLst>
          </p:cNvPr>
          <p:cNvGrpSpPr>
            <a:grpSpLocks/>
          </p:cNvGrpSpPr>
          <p:nvPr/>
        </p:nvGrpSpPr>
        <p:grpSpPr bwMode="auto">
          <a:xfrm>
            <a:off x="3959879" y="2879968"/>
            <a:ext cx="4930775" cy="854075"/>
            <a:chOff x="1317" y="1828"/>
            <a:chExt cx="3106" cy="538"/>
          </a:xfrm>
        </p:grpSpPr>
        <p:sp>
          <p:nvSpPr>
            <p:cNvPr id="112" name="Line 13">
              <a:extLst>
                <a:ext uri="{FF2B5EF4-FFF2-40B4-BE49-F238E27FC236}">
                  <a16:creationId xmlns:a16="http://schemas.microsoft.com/office/drawing/2014/main" id="{1134B78B-9B76-184C-B906-5A54448AE2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86" y="1828"/>
              <a:ext cx="1580" cy="36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" name="Rectangle 14">
              <a:extLst>
                <a:ext uri="{FF2B5EF4-FFF2-40B4-BE49-F238E27FC236}">
                  <a16:creationId xmlns:a16="http://schemas.microsoft.com/office/drawing/2014/main" id="{18D2E5DB-705F-434F-8D6A-A975176465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7" y="1912"/>
              <a:ext cx="896" cy="2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endParaRPr>
            </a:p>
          </p:txBody>
        </p:sp>
        <p:sp>
          <p:nvSpPr>
            <p:cNvPr id="114" name="Text Box 15">
              <a:extLst>
                <a:ext uri="{FF2B5EF4-FFF2-40B4-BE49-F238E27FC236}">
                  <a16:creationId xmlns:a16="http://schemas.microsoft.com/office/drawing/2014/main" id="{C5FC1E37-42AF-CC47-A252-1B970EBE90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0" y="1875"/>
              <a:ext cx="153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</a:rPr>
                <a:t>ACKbit=1; ACKnum=x+1</a:t>
              </a:r>
            </a:p>
          </p:txBody>
        </p:sp>
        <p:sp>
          <p:nvSpPr>
            <p:cNvPr id="115" name="Text Box 21">
              <a:extLst>
                <a:ext uri="{FF2B5EF4-FFF2-40B4-BE49-F238E27FC236}">
                  <a16:creationId xmlns:a16="http://schemas.microsoft.com/office/drawing/2014/main" id="{4E1E3839-0226-DB4F-BA6B-2B28CD0433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7" y="2066"/>
              <a:ext cx="867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</a:rPr>
                <a:t> wait for server</a:t>
              </a:r>
            </a:p>
            <a:p>
              <a:pPr marL="0" marR="0" lvl="0" indent="0" algn="r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</a:rPr>
                <a:t>close</a:t>
              </a:r>
            </a:p>
          </p:txBody>
        </p:sp>
        <p:sp>
          <p:nvSpPr>
            <p:cNvPr id="116" name="Text Box 49">
              <a:extLst>
                <a:ext uri="{FF2B5EF4-FFF2-40B4-BE49-F238E27FC236}">
                  <a16:creationId xmlns:a16="http://schemas.microsoft.com/office/drawing/2014/main" id="{2C38B3FD-F2AD-DA41-8270-C22350C73F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2" y="1979"/>
              <a:ext cx="601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</a:rPr>
                <a:t>can still</a:t>
              </a:r>
            </a:p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</a:rPr>
                <a:t>send data</a:t>
              </a:r>
            </a:p>
          </p:txBody>
        </p:sp>
      </p:grpSp>
      <p:grpSp>
        <p:nvGrpSpPr>
          <p:cNvPr id="117" name="Group 78">
            <a:extLst>
              <a:ext uri="{FF2B5EF4-FFF2-40B4-BE49-F238E27FC236}">
                <a16:creationId xmlns:a16="http://schemas.microsoft.com/office/drawing/2014/main" id="{C429420B-FA26-2A45-A360-CF2204C79D45}"/>
              </a:ext>
            </a:extLst>
          </p:cNvPr>
          <p:cNvGrpSpPr>
            <a:grpSpLocks/>
          </p:cNvGrpSpPr>
          <p:nvPr/>
        </p:nvGrpSpPr>
        <p:grpSpPr bwMode="auto">
          <a:xfrm>
            <a:off x="7928629" y="3010143"/>
            <a:ext cx="2501900" cy="1735138"/>
            <a:chOff x="3817" y="1910"/>
            <a:chExt cx="1576" cy="1093"/>
          </a:xfrm>
        </p:grpSpPr>
        <p:sp>
          <p:nvSpPr>
            <p:cNvPr id="118" name="Text Box 50">
              <a:extLst>
                <a:ext uri="{FF2B5EF4-FFF2-40B4-BE49-F238E27FC236}">
                  <a16:creationId xmlns:a16="http://schemas.microsoft.com/office/drawing/2014/main" id="{33070F1D-9B90-A144-ADA9-C922455212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7" y="2703"/>
              <a:ext cx="792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</a:rPr>
                <a:t>can no longer</a:t>
              </a:r>
            </a:p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</a:rPr>
                <a:t>send data</a:t>
              </a:r>
            </a:p>
          </p:txBody>
        </p:sp>
        <p:grpSp>
          <p:nvGrpSpPr>
            <p:cNvPr id="119" name="Group 76">
              <a:extLst>
                <a:ext uri="{FF2B5EF4-FFF2-40B4-BE49-F238E27FC236}">
                  <a16:creationId xmlns:a16="http://schemas.microsoft.com/office/drawing/2014/main" id="{7CD8625C-1E94-DA47-B16D-490417EA48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91" y="1910"/>
              <a:ext cx="702" cy="723"/>
              <a:chOff x="4691" y="1910"/>
              <a:chExt cx="702" cy="723"/>
            </a:xfrm>
          </p:grpSpPr>
          <p:sp>
            <p:nvSpPr>
              <p:cNvPr id="120" name="Line 39">
                <a:extLst>
                  <a:ext uri="{FF2B5EF4-FFF2-40B4-BE49-F238E27FC236}">
                    <a16:creationId xmlns:a16="http://schemas.microsoft.com/office/drawing/2014/main" id="{3B72D76C-ECA7-8046-8DFA-EBE982AEBB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67" y="1910"/>
                <a:ext cx="0" cy="56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21" name="Text Box 55">
                <a:extLst>
                  <a:ext uri="{FF2B5EF4-FFF2-40B4-BE49-F238E27FC236}">
                    <a16:creationId xmlns:a16="http://schemas.microsoft.com/office/drawing/2014/main" id="{39D84C53-723C-A14C-A0EA-D38B2DEE86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91" y="2421"/>
                <a:ext cx="70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</a:rPr>
                  <a:t>LAST_ACK</a:t>
                </a:r>
              </a:p>
            </p:txBody>
          </p:sp>
        </p:grpSp>
      </p:grpSp>
      <p:grpSp>
        <p:nvGrpSpPr>
          <p:cNvPr id="122" name="Group 82">
            <a:extLst>
              <a:ext uri="{FF2B5EF4-FFF2-40B4-BE49-F238E27FC236}">
                <a16:creationId xmlns:a16="http://schemas.microsoft.com/office/drawing/2014/main" id="{98672237-A933-5840-AAEB-35E99A43D4FC}"/>
              </a:ext>
            </a:extLst>
          </p:cNvPr>
          <p:cNvGrpSpPr>
            <a:grpSpLocks/>
          </p:cNvGrpSpPr>
          <p:nvPr/>
        </p:nvGrpSpPr>
        <p:grpSpPr bwMode="auto">
          <a:xfrm>
            <a:off x="9511366" y="4191243"/>
            <a:ext cx="917575" cy="1223963"/>
            <a:chOff x="4814" y="2654"/>
            <a:chExt cx="578" cy="771"/>
          </a:xfrm>
        </p:grpSpPr>
        <p:sp>
          <p:nvSpPr>
            <p:cNvPr id="123" name="Text Box 11">
              <a:extLst>
                <a:ext uri="{FF2B5EF4-FFF2-40B4-BE49-F238E27FC236}">
                  <a16:creationId xmlns:a16="http://schemas.microsoft.com/office/drawing/2014/main" id="{CC03DA72-98EF-4C40-AAF9-6404AAB414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4" y="3213"/>
              <a:ext cx="57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</a:rPr>
                <a:t>CLOSED</a:t>
              </a:r>
            </a:p>
          </p:txBody>
        </p:sp>
        <p:sp>
          <p:nvSpPr>
            <p:cNvPr id="124" name="Line 57">
              <a:extLst>
                <a:ext uri="{FF2B5EF4-FFF2-40B4-BE49-F238E27FC236}">
                  <a16:creationId xmlns:a16="http://schemas.microsoft.com/office/drawing/2014/main" id="{2DAF6242-FCE3-CA4F-8E94-5C600901D7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73" y="2654"/>
              <a:ext cx="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125" name="Group 77">
            <a:extLst>
              <a:ext uri="{FF2B5EF4-FFF2-40B4-BE49-F238E27FC236}">
                <a16:creationId xmlns:a16="http://schemas.microsoft.com/office/drawing/2014/main" id="{8716FBC7-F7B2-3E4B-A8DC-911681C33879}"/>
              </a:ext>
            </a:extLst>
          </p:cNvPr>
          <p:cNvGrpSpPr>
            <a:grpSpLocks/>
          </p:cNvGrpSpPr>
          <p:nvPr/>
        </p:nvGrpSpPr>
        <p:grpSpPr bwMode="auto">
          <a:xfrm>
            <a:off x="2454929" y="3583231"/>
            <a:ext cx="1400175" cy="1044575"/>
            <a:chOff x="369" y="2271"/>
            <a:chExt cx="882" cy="658"/>
          </a:xfrm>
        </p:grpSpPr>
        <p:sp>
          <p:nvSpPr>
            <p:cNvPr id="126" name="Text Box 58">
              <a:extLst>
                <a:ext uri="{FF2B5EF4-FFF2-40B4-BE49-F238E27FC236}">
                  <a16:creationId xmlns:a16="http://schemas.microsoft.com/office/drawing/2014/main" id="{0370EE93-EE28-CB41-9A79-44CD5FCB09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" y="2717"/>
              <a:ext cx="88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</a:rPr>
                <a:t>TIMED_WAIT</a:t>
              </a:r>
            </a:p>
          </p:txBody>
        </p:sp>
        <p:sp>
          <p:nvSpPr>
            <p:cNvPr id="127" name="Line 60">
              <a:extLst>
                <a:ext uri="{FF2B5EF4-FFF2-40B4-BE49-F238E27FC236}">
                  <a16:creationId xmlns:a16="http://schemas.microsoft.com/office/drawing/2014/main" id="{3B48B9FB-9708-0540-92A3-506581BA54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8" y="2271"/>
              <a:ext cx="0" cy="48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128" name="Group 81">
            <a:extLst>
              <a:ext uri="{FF2B5EF4-FFF2-40B4-BE49-F238E27FC236}">
                <a16:creationId xmlns:a16="http://schemas.microsoft.com/office/drawing/2014/main" id="{297F5A45-3767-914B-A848-9F3DBE9E8973}"/>
              </a:ext>
            </a:extLst>
          </p:cNvPr>
          <p:cNvGrpSpPr>
            <a:grpSpLocks/>
          </p:cNvGrpSpPr>
          <p:nvPr/>
        </p:nvGrpSpPr>
        <p:grpSpPr bwMode="auto">
          <a:xfrm>
            <a:off x="2543829" y="4464293"/>
            <a:ext cx="2743200" cy="1768475"/>
            <a:chOff x="425" y="2826"/>
            <a:chExt cx="1728" cy="1114"/>
          </a:xfrm>
        </p:grpSpPr>
        <p:sp>
          <p:nvSpPr>
            <p:cNvPr id="129" name="Line 52">
              <a:extLst>
                <a:ext uri="{FF2B5EF4-FFF2-40B4-BE49-F238E27FC236}">
                  <a16:creationId xmlns:a16="http://schemas.microsoft.com/office/drawing/2014/main" id="{1A425BE1-7027-F44C-9194-05C89CAF48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0" y="2833"/>
              <a:ext cx="7" cy="10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endParaRPr>
            </a:p>
          </p:txBody>
        </p:sp>
        <p:sp>
          <p:nvSpPr>
            <p:cNvPr id="130" name="Text Box 51">
              <a:extLst>
                <a:ext uri="{FF2B5EF4-FFF2-40B4-BE49-F238E27FC236}">
                  <a16:creationId xmlns:a16="http://schemas.microsoft.com/office/drawing/2014/main" id="{B9DE3C9B-20ED-E544-82B3-6C57D83B71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6" y="3093"/>
              <a:ext cx="937" cy="42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</a:rPr>
                <a:t> timed wait </a:t>
              </a:r>
            </a:p>
            <a:p>
              <a:pPr marL="0" marR="0" lvl="0" indent="0" algn="r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</a:rPr>
                <a:t>for 2*max </a:t>
              </a:r>
            </a:p>
            <a:p>
              <a:pPr marL="0" marR="0" lvl="0" indent="0" algn="r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</a:rPr>
                <a:t>segment lifetime</a:t>
              </a:r>
            </a:p>
          </p:txBody>
        </p:sp>
        <p:sp>
          <p:nvSpPr>
            <p:cNvPr id="131" name="Line 53">
              <a:extLst>
                <a:ext uri="{FF2B5EF4-FFF2-40B4-BE49-F238E27FC236}">
                  <a16:creationId xmlns:a16="http://schemas.microsoft.com/office/drawing/2014/main" id="{58D5E89D-DF4E-4A46-B48C-C5652B9EF3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2" y="2826"/>
              <a:ext cx="14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endParaRPr>
            </a:p>
          </p:txBody>
        </p:sp>
        <p:sp>
          <p:nvSpPr>
            <p:cNvPr id="132" name="Line 54">
              <a:extLst>
                <a:ext uri="{FF2B5EF4-FFF2-40B4-BE49-F238E27FC236}">
                  <a16:creationId xmlns:a16="http://schemas.microsoft.com/office/drawing/2014/main" id="{686D6997-8DDA-0743-A8AD-E9968F7CA5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9" y="3889"/>
              <a:ext cx="14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endParaRPr>
            </a:p>
          </p:txBody>
        </p:sp>
        <p:sp>
          <p:nvSpPr>
            <p:cNvPr id="133" name="Text Box 59">
              <a:extLst>
                <a:ext uri="{FF2B5EF4-FFF2-40B4-BE49-F238E27FC236}">
                  <a16:creationId xmlns:a16="http://schemas.microsoft.com/office/drawing/2014/main" id="{7CE5D92F-DD8C-9F4B-8EAB-8C454B5899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" y="3728"/>
              <a:ext cx="57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</a:rPr>
                <a:t>CLOSED</a:t>
              </a:r>
            </a:p>
          </p:txBody>
        </p:sp>
        <p:sp>
          <p:nvSpPr>
            <p:cNvPr id="134" name="Line 61">
              <a:extLst>
                <a:ext uri="{FF2B5EF4-FFF2-40B4-BE49-F238E27FC236}">
                  <a16:creationId xmlns:a16="http://schemas.microsoft.com/office/drawing/2014/main" id="{A6E76601-86C1-6B4E-986E-53F4D8B2F3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1" y="2918"/>
              <a:ext cx="0" cy="8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135" name="Group 71">
            <a:extLst>
              <a:ext uri="{FF2B5EF4-FFF2-40B4-BE49-F238E27FC236}">
                <a16:creationId xmlns:a16="http://schemas.microsoft.com/office/drawing/2014/main" id="{856F911C-0662-FC4D-8D88-E4796EB8EB50}"/>
              </a:ext>
            </a:extLst>
          </p:cNvPr>
          <p:cNvGrpSpPr>
            <a:grpSpLocks/>
          </p:cNvGrpSpPr>
          <p:nvPr/>
        </p:nvGrpSpPr>
        <p:grpSpPr bwMode="auto">
          <a:xfrm>
            <a:off x="2420004" y="2024306"/>
            <a:ext cx="1335087" cy="700087"/>
            <a:chOff x="347" y="1289"/>
            <a:chExt cx="841" cy="441"/>
          </a:xfrm>
        </p:grpSpPr>
        <p:sp>
          <p:nvSpPr>
            <p:cNvPr id="136" name="Text Box 31">
              <a:extLst>
                <a:ext uri="{FF2B5EF4-FFF2-40B4-BE49-F238E27FC236}">
                  <a16:creationId xmlns:a16="http://schemas.microsoft.com/office/drawing/2014/main" id="{7C6B5CE0-27BC-EA41-AE44-47F87323EA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" y="1518"/>
              <a:ext cx="8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</a:rPr>
                <a:t>FIN_WAIT_1</a:t>
              </a:r>
            </a:p>
          </p:txBody>
        </p:sp>
        <p:sp>
          <p:nvSpPr>
            <p:cNvPr id="137" name="Line 32">
              <a:extLst>
                <a:ext uri="{FF2B5EF4-FFF2-40B4-BE49-F238E27FC236}">
                  <a16:creationId xmlns:a16="http://schemas.microsoft.com/office/drawing/2014/main" id="{68F9AC03-ACD1-8148-B2AA-D99567B022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0" y="1289"/>
              <a:ext cx="0" cy="2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138" name="Group 70">
            <a:extLst>
              <a:ext uri="{FF2B5EF4-FFF2-40B4-BE49-F238E27FC236}">
                <a16:creationId xmlns:a16="http://schemas.microsoft.com/office/drawing/2014/main" id="{2AC3B819-5CDB-E34D-A991-B4A5AEE2742D}"/>
              </a:ext>
            </a:extLst>
          </p:cNvPr>
          <p:cNvGrpSpPr>
            <a:grpSpLocks/>
          </p:cNvGrpSpPr>
          <p:nvPr/>
        </p:nvGrpSpPr>
        <p:grpSpPr bwMode="auto">
          <a:xfrm>
            <a:off x="3074054" y="2078281"/>
            <a:ext cx="4775200" cy="1014412"/>
            <a:chOff x="759" y="1323"/>
            <a:chExt cx="3008" cy="639"/>
          </a:xfrm>
        </p:grpSpPr>
        <p:sp>
          <p:nvSpPr>
            <p:cNvPr id="139" name="Line 6">
              <a:extLst>
                <a:ext uri="{FF2B5EF4-FFF2-40B4-BE49-F238E27FC236}">
                  <a16:creationId xmlns:a16="http://schemas.microsoft.com/office/drawing/2014/main" id="{8563C9BC-E8BF-4B4B-B9E5-BA16D70411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5" y="1442"/>
              <a:ext cx="1572" cy="32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endParaRPr>
            </a:p>
          </p:txBody>
        </p:sp>
        <p:sp>
          <p:nvSpPr>
            <p:cNvPr id="140" name="Rectangle 7">
              <a:extLst>
                <a:ext uri="{FF2B5EF4-FFF2-40B4-BE49-F238E27FC236}">
                  <a16:creationId xmlns:a16="http://schemas.microsoft.com/office/drawing/2014/main" id="{93164DA6-D19F-EC4A-8FED-DFEAF03BFC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4" y="1369"/>
              <a:ext cx="590" cy="3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endParaRPr>
            </a:p>
          </p:txBody>
        </p:sp>
        <p:sp>
          <p:nvSpPr>
            <p:cNvPr id="141" name="Text Box 8">
              <a:extLst>
                <a:ext uri="{FF2B5EF4-FFF2-40B4-BE49-F238E27FC236}">
                  <a16:creationId xmlns:a16="http://schemas.microsoft.com/office/drawing/2014/main" id="{9FBC4446-D43E-8446-97FA-47F23591FA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0" y="1493"/>
              <a:ext cx="10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</a:rPr>
                <a:t>FINbit=1, seq=x</a:t>
              </a:r>
            </a:p>
          </p:txBody>
        </p:sp>
        <p:sp>
          <p:nvSpPr>
            <p:cNvPr id="142" name="Text Box 9">
              <a:extLst>
                <a:ext uri="{FF2B5EF4-FFF2-40B4-BE49-F238E27FC236}">
                  <a16:creationId xmlns:a16="http://schemas.microsoft.com/office/drawing/2014/main" id="{2A7A1B57-CBE3-0F48-81AB-C0824B5F9E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9" y="1541"/>
              <a:ext cx="913" cy="4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</a:rPr>
                <a:t>can no longer</a:t>
              </a:r>
            </a:p>
            <a:p>
              <a:pPr marL="0" marR="0" lvl="0" indent="0" algn="r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</a:rPr>
                <a:t>send but can</a:t>
              </a:r>
            </a:p>
            <a:p>
              <a:pPr marL="0" marR="0" lvl="0" indent="0" algn="r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</a:rPr>
                <a:t> receive data</a:t>
              </a:r>
            </a:p>
          </p:txBody>
        </p:sp>
        <p:sp>
          <p:nvSpPr>
            <p:cNvPr id="143" name="Text Box 67">
              <a:extLst>
                <a:ext uri="{FF2B5EF4-FFF2-40B4-BE49-F238E27FC236}">
                  <a16:creationId xmlns:a16="http://schemas.microsoft.com/office/drawing/2014/main" id="{D4F5F93C-0287-514F-885A-7080F2E25F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9" y="1323"/>
              <a:ext cx="145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ＭＳ Ｐゴシック" charset="0"/>
                </a:rPr>
                <a:t>clientSocket.close()</a:t>
              </a:r>
            </a:p>
          </p:txBody>
        </p:sp>
      </p:grpSp>
      <p:sp>
        <p:nvSpPr>
          <p:cNvPr id="144" name="Text Box 84">
            <a:extLst>
              <a:ext uri="{FF2B5EF4-FFF2-40B4-BE49-F238E27FC236}">
                <a16:creationId xmlns:a16="http://schemas.microsoft.com/office/drawing/2014/main" id="{B621F2BC-8FED-FF42-89D9-83E23CEFD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5830" y="1346443"/>
            <a:ext cx="142224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ahoma" charset="0"/>
                <a:ea typeface="ＭＳ Ｐゴシック" charset="0"/>
              </a:rPr>
              <a:t>client state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ahoma" charset="0"/>
              <a:ea typeface="ＭＳ Ｐゴシック" charset="0"/>
            </a:endParaRPr>
          </a:p>
        </p:txBody>
      </p:sp>
      <p:sp>
        <p:nvSpPr>
          <p:cNvPr id="145" name="Text Box 85">
            <a:extLst>
              <a:ext uri="{FF2B5EF4-FFF2-40B4-BE49-F238E27FC236}">
                <a16:creationId xmlns:a16="http://schemas.microsoft.com/office/drawing/2014/main" id="{0843F073-CC98-6143-B1B4-660BDAFE9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2262" y="1363906"/>
            <a:ext cx="151842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ahoma" charset="0"/>
                <a:ea typeface="ＭＳ Ｐゴシック" charset="0"/>
              </a:rPr>
              <a:t>server state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ahoma" charset="0"/>
              <a:ea typeface="ＭＳ Ｐゴシック" charset="0"/>
            </a:endParaRPr>
          </a:p>
        </p:txBody>
      </p:sp>
      <p:sp>
        <p:nvSpPr>
          <p:cNvPr id="146" name="Text Box 86">
            <a:extLst>
              <a:ext uri="{FF2B5EF4-FFF2-40B4-BE49-F238E27FC236}">
                <a16:creationId xmlns:a16="http://schemas.microsoft.com/office/drawing/2014/main" id="{91EC5BFE-B9C5-4940-AAAB-3E540DBF7A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8366" y="1746493"/>
            <a:ext cx="771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rPr>
              <a:t>ESTAB</a:t>
            </a:r>
          </a:p>
        </p:txBody>
      </p:sp>
      <p:sp>
        <p:nvSpPr>
          <p:cNvPr id="147" name="Text Box 87">
            <a:extLst>
              <a:ext uri="{FF2B5EF4-FFF2-40B4-BE49-F238E27FC236}">
                <a16:creationId xmlns:a16="http://schemas.microsoft.com/office/drawing/2014/main" id="{6F88DE4C-F26E-1E42-AEF7-44D88A397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2541" y="1729031"/>
            <a:ext cx="771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rPr>
              <a:t>ESTAB</a:t>
            </a:r>
          </a:p>
        </p:txBody>
      </p:sp>
      <p:grpSp>
        <p:nvGrpSpPr>
          <p:cNvPr id="148" name="Group 88">
            <a:extLst>
              <a:ext uri="{FF2B5EF4-FFF2-40B4-BE49-F238E27FC236}">
                <a16:creationId xmlns:a16="http://schemas.microsoft.com/office/drawing/2014/main" id="{9F01B6CB-2602-AB4B-8407-E1DECA6D341A}"/>
              </a:ext>
            </a:extLst>
          </p:cNvPr>
          <p:cNvGrpSpPr>
            <a:grpSpLocks/>
          </p:cNvGrpSpPr>
          <p:nvPr/>
        </p:nvGrpSpPr>
        <p:grpSpPr bwMode="auto">
          <a:xfrm>
            <a:off x="5009216" y="1421056"/>
            <a:ext cx="642938" cy="600075"/>
            <a:chOff x="-44" y="1473"/>
            <a:chExt cx="981" cy="1105"/>
          </a:xfrm>
        </p:grpSpPr>
        <p:pic>
          <p:nvPicPr>
            <p:cNvPr id="149" name="Picture 89" descr="desktop_computer_stylized_medium">
              <a:extLst>
                <a:ext uri="{FF2B5EF4-FFF2-40B4-BE49-F238E27FC236}">
                  <a16:creationId xmlns:a16="http://schemas.microsoft.com/office/drawing/2014/main" id="{CB87D519-6188-8E48-BD3A-21D1B3CD16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0" name="Freeform 90">
              <a:extLst>
                <a:ext uri="{FF2B5EF4-FFF2-40B4-BE49-F238E27FC236}">
                  <a16:creationId xmlns:a16="http://schemas.microsoft.com/office/drawing/2014/main" id="{03222848-711E-FA45-B8D9-62F3C31043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151" name="Group 91">
            <a:extLst>
              <a:ext uri="{FF2B5EF4-FFF2-40B4-BE49-F238E27FC236}">
                <a16:creationId xmlns:a16="http://schemas.microsoft.com/office/drawing/2014/main" id="{BF9B722E-CD29-D14E-A50A-6EFE18D73FAA}"/>
              </a:ext>
            </a:extLst>
          </p:cNvPr>
          <p:cNvGrpSpPr>
            <a:grpSpLocks/>
          </p:cNvGrpSpPr>
          <p:nvPr/>
        </p:nvGrpSpPr>
        <p:grpSpPr bwMode="auto">
          <a:xfrm>
            <a:off x="7641291" y="1424231"/>
            <a:ext cx="336550" cy="512762"/>
            <a:chOff x="4140" y="429"/>
            <a:chExt cx="1425" cy="2396"/>
          </a:xfrm>
        </p:grpSpPr>
        <p:sp>
          <p:nvSpPr>
            <p:cNvPr id="152" name="Freeform 92">
              <a:extLst>
                <a:ext uri="{FF2B5EF4-FFF2-40B4-BE49-F238E27FC236}">
                  <a16:creationId xmlns:a16="http://schemas.microsoft.com/office/drawing/2014/main" id="{04FC7BF7-A2B2-C94B-9A70-9E4F05E4B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53" name="Rectangle 93">
              <a:extLst>
                <a:ext uri="{FF2B5EF4-FFF2-40B4-BE49-F238E27FC236}">
                  <a16:creationId xmlns:a16="http://schemas.microsoft.com/office/drawing/2014/main" id="{BBF24070-7587-6240-82D0-9DA6BE7BB1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endParaRPr>
            </a:p>
          </p:txBody>
        </p:sp>
        <p:sp>
          <p:nvSpPr>
            <p:cNvPr id="154" name="Freeform 94">
              <a:extLst>
                <a:ext uri="{FF2B5EF4-FFF2-40B4-BE49-F238E27FC236}">
                  <a16:creationId xmlns:a16="http://schemas.microsoft.com/office/drawing/2014/main" id="{C913A1C5-5EFA-DA46-95BE-855E56697F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55" name="Freeform 95">
              <a:extLst>
                <a:ext uri="{FF2B5EF4-FFF2-40B4-BE49-F238E27FC236}">
                  <a16:creationId xmlns:a16="http://schemas.microsoft.com/office/drawing/2014/main" id="{30F7DF2C-5849-1D4B-8FD7-8CEB19A50F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56" name="Rectangle 96">
              <a:extLst>
                <a:ext uri="{FF2B5EF4-FFF2-40B4-BE49-F238E27FC236}">
                  <a16:creationId xmlns:a16="http://schemas.microsoft.com/office/drawing/2014/main" id="{928B54EE-1D33-184C-8985-247C7BD59B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6"/>
              <a:ext cx="592" cy="4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57" name="Group 97">
              <a:extLst>
                <a:ext uri="{FF2B5EF4-FFF2-40B4-BE49-F238E27FC236}">
                  <a16:creationId xmlns:a16="http://schemas.microsoft.com/office/drawing/2014/main" id="{F6DD7133-721F-BD41-8783-A9EAB10985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82" name="AutoShape 98">
                <a:extLst>
                  <a:ext uri="{FF2B5EF4-FFF2-40B4-BE49-F238E27FC236}">
                    <a16:creationId xmlns:a16="http://schemas.microsoft.com/office/drawing/2014/main" id="{46425D84-36DE-2C4E-AE70-5E0DC3CDD6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1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83" name="AutoShape 99">
                <a:extLst>
                  <a:ext uri="{FF2B5EF4-FFF2-40B4-BE49-F238E27FC236}">
                    <a16:creationId xmlns:a16="http://schemas.microsoft.com/office/drawing/2014/main" id="{CFFAEB71-14B6-FE46-9C1C-0896E12000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2581"/>
                <a:ext cx="688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58" name="Rectangle 100">
              <a:extLst>
                <a:ext uri="{FF2B5EF4-FFF2-40B4-BE49-F238E27FC236}">
                  <a16:creationId xmlns:a16="http://schemas.microsoft.com/office/drawing/2014/main" id="{85BA9E49-BCCD-AD46-90D6-0B2B10EE9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1022"/>
              <a:ext cx="598" cy="4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59" name="Group 101">
              <a:extLst>
                <a:ext uri="{FF2B5EF4-FFF2-40B4-BE49-F238E27FC236}">
                  <a16:creationId xmlns:a16="http://schemas.microsoft.com/office/drawing/2014/main" id="{9EE85CC6-1160-464D-B373-66F588DA89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80" name="AutoShape 102">
                <a:extLst>
                  <a:ext uri="{FF2B5EF4-FFF2-40B4-BE49-F238E27FC236}">
                    <a16:creationId xmlns:a16="http://schemas.microsoft.com/office/drawing/2014/main" id="{8A13BF1A-B268-2443-B220-C847E9ABB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7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81" name="AutoShape 103">
                <a:extLst>
                  <a:ext uri="{FF2B5EF4-FFF2-40B4-BE49-F238E27FC236}">
                    <a16:creationId xmlns:a16="http://schemas.microsoft.com/office/drawing/2014/main" id="{37F11CFE-1C0C-0E44-BDE7-87E93FDD4C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2"/>
                <a:ext cx="696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60" name="Rectangle 104">
              <a:extLst>
                <a:ext uri="{FF2B5EF4-FFF2-40B4-BE49-F238E27FC236}">
                  <a16:creationId xmlns:a16="http://schemas.microsoft.com/office/drawing/2014/main" id="{2E0AE940-5E21-AB42-A881-5E0E7C86B4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1356"/>
              <a:ext cx="598" cy="4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endParaRPr>
            </a:p>
          </p:txBody>
        </p:sp>
        <p:sp>
          <p:nvSpPr>
            <p:cNvPr id="161" name="Rectangle 105">
              <a:extLst>
                <a:ext uri="{FF2B5EF4-FFF2-40B4-BE49-F238E27FC236}">
                  <a16:creationId xmlns:a16="http://schemas.microsoft.com/office/drawing/2014/main" id="{3B10FEB7-24A1-E940-B454-FEA4D9D81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3"/>
              <a:ext cx="598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62" name="Group 106">
              <a:extLst>
                <a:ext uri="{FF2B5EF4-FFF2-40B4-BE49-F238E27FC236}">
                  <a16:creationId xmlns:a16="http://schemas.microsoft.com/office/drawing/2014/main" id="{E763CBF1-E022-4B43-827D-B2C0C13CF9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78" name="AutoShape 107">
                <a:extLst>
                  <a:ext uri="{FF2B5EF4-FFF2-40B4-BE49-F238E27FC236}">
                    <a16:creationId xmlns:a16="http://schemas.microsoft.com/office/drawing/2014/main" id="{6A86ADF6-C912-6A4B-9D15-97DBB6D53B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71"/>
                <a:ext cx="720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79" name="AutoShape 108">
                <a:extLst>
                  <a:ext uri="{FF2B5EF4-FFF2-40B4-BE49-F238E27FC236}">
                    <a16:creationId xmlns:a16="http://schemas.microsoft.com/office/drawing/2014/main" id="{9F558EE2-1D9D-5644-8991-61EC538A21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" y="2585"/>
                <a:ext cx="687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63" name="Freeform 109">
              <a:extLst>
                <a:ext uri="{FF2B5EF4-FFF2-40B4-BE49-F238E27FC236}">
                  <a16:creationId xmlns:a16="http://schemas.microsoft.com/office/drawing/2014/main" id="{7EB03A64-481D-DE4A-A95E-29908EF86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164" name="Group 110">
              <a:extLst>
                <a:ext uri="{FF2B5EF4-FFF2-40B4-BE49-F238E27FC236}">
                  <a16:creationId xmlns:a16="http://schemas.microsoft.com/office/drawing/2014/main" id="{30F9ABF4-0850-ED4F-BB3C-A8016A36A6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76" name="AutoShape 111">
                <a:extLst>
                  <a:ext uri="{FF2B5EF4-FFF2-40B4-BE49-F238E27FC236}">
                    <a16:creationId xmlns:a16="http://schemas.microsoft.com/office/drawing/2014/main" id="{543C3183-8EC0-C848-8570-3BACB56BCF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8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77" name="AutoShape 112">
                <a:extLst>
                  <a:ext uri="{FF2B5EF4-FFF2-40B4-BE49-F238E27FC236}">
                    <a16:creationId xmlns:a16="http://schemas.microsoft.com/office/drawing/2014/main" id="{767EDCBA-5B46-F144-AB01-761AF56088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65" name="Rectangle 113">
              <a:extLst>
                <a:ext uri="{FF2B5EF4-FFF2-40B4-BE49-F238E27FC236}">
                  <a16:creationId xmlns:a16="http://schemas.microsoft.com/office/drawing/2014/main" id="{130A4B81-B52B-E54C-8326-57BD5D6A40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67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endParaRPr>
            </a:p>
          </p:txBody>
        </p:sp>
        <p:sp>
          <p:nvSpPr>
            <p:cNvPr id="166" name="Freeform 114">
              <a:extLst>
                <a:ext uri="{FF2B5EF4-FFF2-40B4-BE49-F238E27FC236}">
                  <a16:creationId xmlns:a16="http://schemas.microsoft.com/office/drawing/2014/main" id="{68AA2015-E01C-BF4F-9978-89DD65919B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67" name="Freeform 115">
              <a:extLst>
                <a:ext uri="{FF2B5EF4-FFF2-40B4-BE49-F238E27FC236}">
                  <a16:creationId xmlns:a16="http://schemas.microsoft.com/office/drawing/2014/main" id="{3A8A7E70-AC93-6749-976E-82AF7C439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68" name="Oval 116">
              <a:extLst>
                <a:ext uri="{FF2B5EF4-FFF2-40B4-BE49-F238E27FC236}">
                  <a16:creationId xmlns:a16="http://schemas.microsoft.com/office/drawing/2014/main" id="{76160967-D20F-2A4D-BA52-84E62E548A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10"/>
              <a:ext cx="47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endParaRPr>
            </a:p>
          </p:txBody>
        </p:sp>
        <p:sp>
          <p:nvSpPr>
            <p:cNvPr id="169" name="Freeform 117">
              <a:extLst>
                <a:ext uri="{FF2B5EF4-FFF2-40B4-BE49-F238E27FC236}">
                  <a16:creationId xmlns:a16="http://schemas.microsoft.com/office/drawing/2014/main" id="{3682C100-D7BB-DA44-8E1B-43E3CBCBD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70" name="AutoShape 118">
              <a:extLst>
                <a:ext uri="{FF2B5EF4-FFF2-40B4-BE49-F238E27FC236}">
                  <a16:creationId xmlns:a16="http://schemas.microsoft.com/office/drawing/2014/main" id="{F44F726E-6022-9A48-B676-C96461093E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6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endParaRPr>
            </a:p>
          </p:txBody>
        </p:sp>
        <p:sp>
          <p:nvSpPr>
            <p:cNvPr id="171" name="AutoShape 119">
              <a:extLst>
                <a:ext uri="{FF2B5EF4-FFF2-40B4-BE49-F238E27FC236}">
                  <a16:creationId xmlns:a16="http://schemas.microsoft.com/office/drawing/2014/main" id="{F08529B7-AF84-334A-922B-D600D4D265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2714"/>
              <a:ext cx="1069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endParaRPr>
            </a:p>
          </p:txBody>
        </p:sp>
        <p:sp>
          <p:nvSpPr>
            <p:cNvPr id="172" name="Oval 120">
              <a:extLst>
                <a:ext uri="{FF2B5EF4-FFF2-40B4-BE49-F238E27FC236}">
                  <a16:creationId xmlns:a16="http://schemas.microsoft.com/office/drawing/2014/main" id="{13555F12-BA78-474F-BFFC-2AF0C14102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5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endParaRPr>
            </a:p>
          </p:txBody>
        </p:sp>
        <p:sp>
          <p:nvSpPr>
            <p:cNvPr id="173" name="Oval 121">
              <a:extLst>
                <a:ext uri="{FF2B5EF4-FFF2-40B4-BE49-F238E27FC236}">
                  <a16:creationId xmlns:a16="http://schemas.microsoft.com/office/drawing/2014/main" id="{36F2967C-35DE-D340-AE31-7DAEDAFA0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" y="2387"/>
              <a:ext cx="161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74" name="Oval 122">
              <a:extLst>
                <a:ext uri="{FF2B5EF4-FFF2-40B4-BE49-F238E27FC236}">
                  <a16:creationId xmlns:a16="http://schemas.microsoft.com/office/drawing/2014/main" id="{2A0ABCA8-E99B-D14D-80A1-B0810D7BF6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" y="2380"/>
              <a:ext cx="155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endParaRPr>
            </a:p>
          </p:txBody>
        </p:sp>
        <p:sp>
          <p:nvSpPr>
            <p:cNvPr id="175" name="Rectangle 123">
              <a:extLst>
                <a:ext uri="{FF2B5EF4-FFF2-40B4-BE49-F238E27FC236}">
                  <a16:creationId xmlns:a16="http://schemas.microsoft.com/office/drawing/2014/main" id="{AAA7624E-6F49-1844-930E-036F04A62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8"/>
              <a:ext cx="87" cy="757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86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Transport layer: roadmap</a:t>
            </a:r>
            <a:endParaRPr lang="en-US" sz="4400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798690" y="1414011"/>
            <a:ext cx="6618109" cy="5029078"/>
          </a:xfrm>
        </p:spPr>
        <p:txBody>
          <a:bodyPr>
            <a:normAutofit/>
          </a:bodyPr>
          <a:lstStyle/>
          <a:p>
            <a:pPr marL="403225" indent="-285750">
              <a:spcBef>
                <a:spcPts val="800"/>
              </a:spcBef>
            </a:pPr>
            <a:r>
              <a:rPr lang="en-US" altLang="en-US" sz="3200" dirty="0">
                <a:cs typeface="Calibri" panose="020F0502020204030204" pitchFamily="34" charset="0"/>
              </a:rPr>
              <a:t>Transport-layer services</a:t>
            </a:r>
          </a:p>
          <a:p>
            <a:pPr marL="403225" indent="-285750">
              <a:spcBef>
                <a:spcPts val="800"/>
              </a:spcBef>
            </a:pPr>
            <a:r>
              <a:rPr lang="en-US" altLang="en-US" sz="3200" dirty="0">
                <a:cs typeface="Calibri" panose="020F0502020204030204" pitchFamily="34" charset="0"/>
              </a:rPr>
              <a:t>Multiplexing and demultiplexing</a:t>
            </a:r>
          </a:p>
          <a:p>
            <a:pPr marL="403225" indent="-285750">
              <a:spcBef>
                <a:spcPts val="800"/>
              </a:spcBef>
            </a:pPr>
            <a:r>
              <a:rPr lang="en-US" altLang="en-US" sz="3200" dirty="0">
                <a:cs typeface="Calibri" panose="020F0502020204030204" pitchFamily="34" charset="0"/>
              </a:rPr>
              <a:t>Connectionless transport: UDP</a:t>
            </a:r>
          </a:p>
          <a:p>
            <a:pPr marL="403225" indent="-285750">
              <a:spcBef>
                <a:spcPts val="800"/>
              </a:spcBef>
            </a:pPr>
            <a:r>
              <a:rPr lang="en-US" altLang="en-US" sz="3200" dirty="0">
                <a:cs typeface="Calibri" panose="020F0502020204030204" pitchFamily="34" charset="0"/>
              </a:rPr>
              <a:t>Principles of reliable data transfer </a:t>
            </a:r>
          </a:p>
          <a:p>
            <a:pPr marL="403225" indent="-285750">
              <a:spcBef>
                <a:spcPts val="800"/>
              </a:spcBef>
            </a:pPr>
            <a:r>
              <a:rPr lang="en-US" sz="3200" dirty="0"/>
              <a:t>Connection-oriented transport: TCP</a:t>
            </a:r>
          </a:p>
          <a:p>
            <a:pPr marL="403225" indent="-285750">
              <a:spcBef>
                <a:spcPts val="800"/>
              </a:spcBef>
            </a:pPr>
            <a:r>
              <a:rPr lang="en-US" sz="3200" dirty="0"/>
              <a:t>Principles of congestion control</a:t>
            </a:r>
          </a:p>
          <a:p>
            <a:pPr marL="403225" indent="-285750">
              <a:spcBef>
                <a:spcPts val="800"/>
              </a:spcBef>
            </a:pPr>
            <a:r>
              <a:rPr lang="en-US" sz="3200" dirty="0"/>
              <a:t>TCP congestion control</a:t>
            </a:r>
          </a:p>
          <a:p>
            <a:pPr marL="403225" indent="-285750">
              <a:spcBef>
                <a:spcPts val="800"/>
              </a:spcBef>
            </a:pPr>
            <a:r>
              <a:rPr lang="en-US" sz="3200" dirty="0"/>
              <a:t>Evolution of transport-layer functionality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7E4337-A925-084B-B48F-23146A4A7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329" y="1293471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44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BA3599-2464-4683-BB6A-B753CD4CE2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61934" y="138666"/>
            <a:ext cx="6255069" cy="562262"/>
          </a:xfrm>
        </p:spPr>
        <p:txBody>
          <a:bodyPr>
            <a:noAutofit/>
          </a:bodyPr>
          <a:lstStyle/>
          <a:p>
            <a:endParaRPr lang="en-GB" sz="4050" dirty="0">
              <a:solidFill>
                <a:srgbClr val="002060"/>
              </a:solidFill>
            </a:endParaRPr>
          </a:p>
          <a:p>
            <a:r>
              <a:rPr lang="en-GB" sz="6000" u="sng" dirty="0">
                <a:solidFill>
                  <a:srgbClr val="002060"/>
                </a:solidFill>
              </a:rPr>
              <a:t>Thank You </a:t>
            </a:r>
            <a:r>
              <a:rPr lang="en-GB" sz="6000" u="sng" dirty="0" smtClean="0">
                <a:solidFill>
                  <a:srgbClr val="002060"/>
                </a:solidFill>
              </a:rPr>
              <a:t>All</a:t>
            </a:r>
            <a:endParaRPr lang="en-GB" sz="6000" u="sng" dirty="0">
              <a:solidFill>
                <a:srgbClr val="002060"/>
              </a:solidFill>
            </a:endParaRPr>
          </a:p>
          <a:p>
            <a:endParaRPr lang="en-GB" sz="4050" dirty="0">
              <a:solidFill>
                <a:srgbClr val="002060"/>
              </a:solidFill>
            </a:endParaRPr>
          </a:p>
          <a:p>
            <a:r>
              <a:rPr lang="en-GB" sz="9600" dirty="0" smtClean="0">
                <a:solidFill>
                  <a:srgbClr val="002060"/>
                </a:solidFill>
                <a:sym typeface="Wingdings" panose="05000000000000000000" pitchFamily="2" charset="2"/>
              </a:rPr>
              <a:t></a:t>
            </a:r>
            <a:endParaRPr lang="en-GB" sz="8800" dirty="0">
              <a:solidFill>
                <a:srgbClr val="002060"/>
              </a:solidFill>
              <a:sym typeface="Wingdings" panose="05000000000000000000" pitchFamily="2" charset="2"/>
            </a:endParaRPr>
          </a:p>
          <a:p>
            <a:r>
              <a:rPr lang="en-GB" sz="9600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E81A3CA-6F5F-48F1-9334-E874BA214332}"/>
              </a:ext>
            </a:extLst>
          </p:cNvPr>
          <p:cNvSpPr/>
          <p:nvPr/>
        </p:nvSpPr>
        <p:spPr>
          <a:xfrm>
            <a:off x="5048436" y="964945"/>
            <a:ext cx="2320461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?</a:t>
            </a:r>
            <a:endParaRPr kumimoji="0" lang="en-GB" sz="34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n-ea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ABC608-9CBB-4275-B191-ACB5BD64857F}"/>
              </a:ext>
            </a:extLst>
          </p:cNvPr>
          <p:cNvSpPr txBox="1"/>
          <p:nvPr/>
        </p:nvSpPr>
        <p:spPr>
          <a:xfrm>
            <a:off x="566333" y="6117205"/>
            <a:ext cx="109912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1" u="sng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 note on the origin of these </a:t>
            </a:r>
            <a:r>
              <a:rPr kumimoji="0" lang="en-US" altLang="en-US" sz="1400" b="1" i="1" u="sng" strike="noStrike" kern="1200" cap="none" spc="0" normalizeH="0" baseline="0" noProof="0" dirty="0" err="1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ppt</a:t>
            </a:r>
            <a:r>
              <a:rPr kumimoji="0" lang="en-US" altLang="en-US" sz="1400" b="1" i="1" u="sng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slides:</a:t>
            </a:r>
            <a:endParaRPr kumimoji="0" lang="en-US" altLang="ja-JP" sz="1400" b="1" i="1" u="sng" strike="noStrike" kern="1200" cap="none" spc="0" normalizeH="0" baseline="0" noProof="0" dirty="0">
              <a:ln>
                <a:noFill/>
              </a:ln>
              <a:solidFill>
                <a:srgbClr val="0000A3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All material copyright 1996-2020 J.F Kurose and K.W. Ross, All Rights Reserved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These </a:t>
            </a:r>
            <a:r>
              <a:rPr kumimoji="0" lang="en-US" altLang="ja-JP" sz="1400" b="0" i="1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slides </a:t>
            </a:r>
            <a:r>
              <a:rPr kumimoji="0" lang="fr-FR" altLang="ja-JP" sz="1400" b="0" i="1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are </a:t>
            </a:r>
            <a:r>
              <a:rPr kumimoji="0" lang="en-US" altLang="ja-JP" sz="1400" b="0" i="1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freely provided by the book authors and it represents a lot of work on their part. We would like to thank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J.F Kurose and K.W. Ross</a:t>
            </a:r>
            <a:r>
              <a:rPr kumimoji="0" lang="en-US" altLang="en-US" sz="1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.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DE4B911A-EB88-4B33-B4F1-A750A284DB4B}"/>
              </a:ext>
            </a:extLst>
          </p:cNvPr>
          <p:cNvSpPr/>
          <p:nvPr/>
        </p:nvSpPr>
        <p:spPr>
          <a:xfrm>
            <a:off x="5761609" y="4574689"/>
            <a:ext cx="600722" cy="576837"/>
          </a:xfrm>
          <a:prstGeom prst="flowChartConnector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A picture containing outdoor, water, bridge, building&#10;&#10;Description automatically generated">
            <a:extLst>
              <a:ext uri="{FF2B5EF4-FFF2-40B4-BE49-F238E27FC236}">
                <a16:creationId xmlns:a16="http://schemas.microsoft.com/office/drawing/2014/main" id="{8FF33017-B1D4-1D43-9BC0-3EC96B262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2440" y="2194950"/>
            <a:ext cx="2340864" cy="29260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063" y="2194950"/>
            <a:ext cx="2364274" cy="2926080"/>
          </a:xfrm>
          <a:prstGeom prst="rect">
            <a:avLst/>
          </a:prstGeom>
        </p:spPr>
      </p:pic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807E4337-A925-084B-B48F-23146A4A73A1}"/>
              </a:ext>
            </a:extLst>
          </p:cNvPr>
          <p:cNvSpPr txBox="1">
            <a:spLocks/>
          </p:cNvSpPr>
          <p:nvPr/>
        </p:nvSpPr>
        <p:spPr>
          <a:xfrm>
            <a:off x="9448800" y="635103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 smtClean="0"/>
              <a:t>Transport Layer: 3-150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6360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/>
          <a:lstStyle/>
          <a:p>
            <a:r>
              <a:rPr lang="en-US" altLang="en-US" dirty="0">
                <a:cs typeface="Calibri" panose="020F0502020204030204" pitchFamily="34" charset="0"/>
              </a:rPr>
              <a:t>Chapter 3: roadmap</a:t>
            </a:r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798690" y="1183946"/>
            <a:ext cx="6618109" cy="5624267"/>
          </a:xfrm>
        </p:spPr>
        <p:txBody>
          <a:bodyPr>
            <a:normAutofit/>
          </a:bodyPr>
          <a:lstStyle/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Transport-layer services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Multiplexing and demultiplexing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Connectionless transport: UDP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Principles of reliable data transfer </a:t>
            </a:r>
          </a:p>
          <a:p>
            <a:pPr marL="403225" indent="-285750">
              <a:spcBef>
                <a:spcPts val="800"/>
              </a:spcBef>
            </a:pPr>
            <a:r>
              <a:rPr lang="en-US" sz="3200" dirty="0"/>
              <a:t>Connection-oriented transport: TCP</a:t>
            </a:r>
          </a:p>
          <a:p>
            <a:pPr marL="746125" lvl="1" indent="-288925">
              <a:buClr>
                <a:schemeClr val="bg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segment structure</a:t>
            </a:r>
          </a:p>
          <a:p>
            <a:pPr marL="746125" lvl="1" indent="-288925">
              <a:buClr>
                <a:schemeClr val="bg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reliable data transfer</a:t>
            </a:r>
          </a:p>
          <a:p>
            <a:pPr marL="746125" lvl="1" indent="-288925">
              <a:buFont typeface="Arial"/>
              <a:buChar char="•"/>
              <a:defRPr/>
            </a:pPr>
            <a:r>
              <a:rPr lang="en-US" dirty="0"/>
              <a:t>flow control</a:t>
            </a:r>
          </a:p>
          <a:p>
            <a:pPr marL="746125" lvl="1" indent="-288925">
              <a:buFont typeface="Arial"/>
              <a:buChar char="•"/>
              <a:defRPr/>
            </a:pPr>
            <a:r>
              <a:rPr lang="en-US" dirty="0"/>
              <a:t>connection management</a:t>
            </a:r>
            <a:endParaRPr lang="en-US" sz="3200" dirty="0"/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Principles of congestion control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TCP congestion control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6FDDC9-958A-FA4C-8403-56ABF73A6F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FB4D37-2E98-204A-ACC1-DA60FB186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329" y="1293471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57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 flow control</a:t>
            </a:r>
            <a:endParaRPr lang="en-US" sz="4400" b="0" dirty="0"/>
          </a:p>
        </p:txBody>
      </p:sp>
      <p:sp>
        <p:nvSpPr>
          <p:cNvPr id="137" name="Rectangle 72">
            <a:extLst>
              <a:ext uri="{FF2B5EF4-FFF2-40B4-BE49-F238E27FC236}">
                <a16:creationId xmlns:a16="http://schemas.microsoft.com/office/drawing/2014/main" id="{C267ED98-FBDB-D24C-A351-3097B056B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422" y="1084921"/>
            <a:ext cx="2524125" cy="3854450"/>
          </a:xfrm>
          <a:prstGeom prst="rect">
            <a:avLst/>
          </a:prstGeom>
          <a:solidFill>
            <a:srgbClr val="0000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38" name="Freeform 32">
            <a:extLst>
              <a:ext uri="{FF2B5EF4-FFF2-40B4-BE49-F238E27FC236}">
                <a16:creationId xmlns:a16="http://schemas.microsoft.com/office/drawing/2014/main" id="{58EA8CF4-DBF4-E34D-8254-A77227811341}"/>
              </a:ext>
            </a:extLst>
          </p:cNvPr>
          <p:cNvSpPr>
            <a:spLocks/>
          </p:cNvSpPr>
          <p:nvPr/>
        </p:nvSpPr>
        <p:spPr bwMode="auto">
          <a:xfrm>
            <a:off x="10289997" y="1078571"/>
            <a:ext cx="581025" cy="4206875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9" name="Rectangle 40">
            <a:extLst>
              <a:ext uri="{FF2B5EF4-FFF2-40B4-BE49-F238E27FC236}">
                <a16:creationId xmlns:a16="http://schemas.microsoft.com/office/drawing/2014/main" id="{8F576ED5-5855-F048-B4BB-75BF51C27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2697" y="1186521"/>
            <a:ext cx="2533650" cy="3814762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40" name="Oval 31">
            <a:extLst>
              <a:ext uri="{FF2B5EF4-FFF2-40B4-BE49-F238E27FC236}">
                <a16:creationId xmlns:a16="http://schemas.microsoft.com/office/drawing/2014/main" id="{E56CABC0-9BC4-164D-8001-714872CF7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2447" y="1243671"/>
            <a:ext cx="1377950" cy="5969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application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process</a:t>
            </a:r>
          </a:p>
        </p:txBody>
      </p:sp>
      <p:grpSp>
        <p:nvGrpSpPr>
          <p:cNvPr id="141" name="Group 47">
            <a:extLst>
              <a:ext uri="{FF2B5EF4-FFF2-40B4-BE49-F238E27FC236}">
                <a16:creationId xmlns:a16="http://schemas.microsoft.com/office/drawing/2014/main" id="{02602D35-C64D-9445-8BEF-315190C777FA}"/>
              </a:ext>
            </a:extLst>
          </p:cNvPr>
          <p:cNvGrpSpPr>
            <a:grpSpLocks/>
          </p:cNvGrpSpPr>
          <p:nvPr/>
        </p:nvGrpSpPr>
        <p:grpSpPr bwMode="auto">
          <a:xfrm>
            <a:off x="8070672" y="2312058"/>
            <a:ext cx="1795463" cy="688975"/>
            <a:chOff x="1173" y="2345"/>
            <a:chExt cx="1131" cy="434"/>
          </a:xfrm>
        </p:grpSpPr>
        <p:sp>
          <p:nvSpPr>
            <p:cNvPr id="142" name="Rectangle 44">
              <a:extLst>
                <a:ext uri="{FF2B5EF4-FFF2-40B4-BE49-F238E27FC236}">
                  <a16:creationId xmlns:a16="http://schemas.microsoft.com/office/drawing/2014/main" id="{92C6A498-BA40-944E-B932-C93263DCC5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" y="2345"/>
              <a:ext cx="1131" cy="434"/>
            </a:xfrm>
            <a:prstGeom prst="rect">
              <a:avLst/>
            </a:prstGeom>
            <a:solidFill>
              <a:srgbClr val="0000A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43" name="Text Box 46">
              <a:extLst>
                <a:ext uri="{FF2B5EF4-FFF2-40B4-BE49-F238E27FC236}">
                  <a16:creationId xmlns:a16="http://schemas.microsoft.com/office/drawing/2014/main" id="{ED90C8EB-7D14-B54F-AC97-04DAEC25D0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5" y="2368"/>
              <a:ext cx="995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TCP socket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receiver buffers</a:t>
              </a:r>
            </a:p>
          </p:txBody>
        </p:sp>
      </p:grpSp>
      <p:sp>
        <p:nvSpPr>
          <p:cNvPr id="144" name="Oval 48">
            <a:extLst>
              <a:ext uri="{FF2B5EF4-FFF2-40B4-BE49-F238E27FC236}">
                <a16:creationId xmlns:a16="http://schemas.microsoft.com/office/drawing/2014/main" id="{0742E955-8C93-5F47-BE4B-8E6ACFB2E7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8947" y="3335996"/>
            <a:ext cx="1562100" cy="5969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45" name="Text Box 64">
            <a:extLst>
              <a:ext uri="{FF2B5EF4-FFF2-40B4-BE49-F238E27FC236}">
                <a16:creationId xmlns:a16="http://schemas.microsoft.com/office/drawing/2014/main" id="{FCF30813-93D4-B644-BB9A-DEC80D9163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5360" y="3364839"/>
            <a:ext cx="5597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TCP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code</a:t>
            </a:r>
          </a:p>
        </p:txBody>
      </p:sp>
      <p:sp>
        <p:nvSpPr>
          <p:cNvPr id="146" name="Oval 65">
            <a:extLst>
              <a:ext uri="{FF2B5EF4-FFF2-40B4-BE49-F238E27FC236}">
                <a16:creationId xmlns:a16="http://schemas.microsoft.com/office/drawing/2014/main" id="{6BD69667-2B04-344B-AF15-D9A7175F3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6885" y="4321833"/>
            <a:ext cx="1562100" cy="5969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47" name="Text Box 66">
            <a:extLst>
              <a:ext uri="{FF2B5EF4-FFF2-40B4-BE49-F238E27FC236}">
                <a16:creationId xmlns:a16="http://schemas.microsoft.com/office/drawing/2014/main" id="{19C3DDC5-2A06-B840-8A80-61FECF5977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1699" y="4354979"/>
            <a:ext cx="5597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IP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code</a:t>
            </a:r>
          </a:p>
        </p:txBody>
      </p:sp>
      <p:sp>
        <p:nvSpPr>
          <p:cNvPr id="149" name="Line 68">
            <a:extLst>
              <a:ext uri="{FF2B5EF4-FFF2-40B4-BE49-F238E27FC236}">
                <a16:creationId xmlns:a16="http://schemas.microsoft.com/office/drawing/2014/main" id="{68A5AD3F-8561-BA43-8CCB-23369CB3F10B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6347" y="4071008"/>
            <a:ext cx="25463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50" name="Line 69">
            <a:extLst>
              <a:ext uri="{FF2B5EF4-FFF2-40B4-BE49-F238E27FC236}">
                <a16:creationId xmlns:a16="http://schemas.microsoft.com/office/drawing/2014/main" id="{069D68E8-3A07-7842-BBE3-A83C41548FBA}"/>
              </a:ext>
            </a:extLst>
          </p:cNvPr>
          <p:cNvSpPr>
            <a:spLocks noChangeShapeType="1"/>
          </p:cNvSpPr>
          <p:nvPr/>
        </p:nvSpPr>
        <p:spPr bwMode="auto">
          <a:xfrm>
            <a:off x="7769047" y="2219983"/>
            <a:ext cx="25463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151" name="Group 56">
            <a:extLst>
              <a:ext uri="{FF2B5EF4-FFF2-40B4-BE49-F238E27FC236}">
                <a16:creationId xmlns:a16="http://schemas.microsoft.com/office/drawing/2014/main" id="{9D087FDD-1E50-B54A-BAF1-08F2E9EB032C}"/>
              </a:ext>
            </a:extLst>
          </p:cNvPr>
          <p:cNvGrpSpPr>
            <a:grpSpLocks/>
          </p:cNvGrpSpPr>
          <p:nvPr/>
        </p:nvGrpSpPr>
        <p:grpSpPr bwMode="auto">
          <a:xfrm>
            <a:off x="8745360" y="2104096"/>
            <a:ext cx="533400" cy="206375"/>
            <a:chOff x="2003" y="1816"/>
            <a:chExt cx="336" cy="130"/>
          </a:xfrm>
        </p:grpSpPr>
        <p:sp>
          <p:nvSpPr>
            <p:cNvPr id="152" name="Rectangle 16">
              <a:extLst>
                <a:ext uri="{FF2B5EF4-FFF2-40B4-BE49-F238E27FC236}">
                  <a16:creationId xmlns:a16="http://schemas.microsoft.com/office/drawing/2014/main" id="{4802C0EA-E5A8-E447-A8F6-A96701A0B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3" y="1816"/>
              <a:ext cx="336" cy="13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53" name="Rectangle 17">
              <a:extLst>
                <a:ext uri="{FF2B5EF4-FFF2-40B4-BE49-F238E27FC236}">
                  <a16:creationId xmlns:a16="http://schemas.microsoft.com/office/drawing/2014/main" id="{620EA98C-EF38-184B-A03B-82616FCB9A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5" y="1833"/>
              <a:ext cx="110" cy="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54" name="Rectangle 18">
              <a:extLst>
                <a:ext uri="{FF2B5EF4-FFF2-40B4-BE49-F238E27FC236}">
                  <a16:creationId xmlns:a16="http://schemas.microsoft.com/office/drawing/2014/main" id="{1C3BBD2A-6ACC-C349-BDA8-0843C2DEA5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9" y="1891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55" name="Rectangle 19">
              <a:extLst>
                <a:ext uri="{FF2B5EF4-FFF2-40B4-BE49-F238E27FC236}">
                  <a16:creationId xmlns:a16="http://schemas.microsoft.com/office/drawing/2014/main" id="{96FBD4A2-E799-8F4F-9D14-53FD99E5BF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8" y="1892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65" name="Text Box 103">
            <a:extLst>
              <a:ext uri="{FF2B5EF4-FFF2-40B4-BE49-F238E27FC236}">
                <a16:creationId xmlns:a16="http://schemas.microsoft.com/office/drawing/2014/main" id="{4ECF9189-0AD6-144B-8167-6762F7B3E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9972" y="5823520"/>
            <a:ext cx="2714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receiver protocol stack</a:t>
            </a:r>
          </a:p>
        </p:txBody>
      </p:sp>
      <p:sp>
        <p:nvSpPr>
          <p:cNvPr id="169" name="Line 115">
            <a:extLst>
              <a:ext uri="{FF2B5EF4-FFF2-40B4-BE49-F238E27FC236}">
                <a16:creationId xmlns:a16="http://schemas.microsoft.com/office/drawing/2014/main" id="{ABF785A9-86A1-6E46-9624-CABBC5E29FA3}"/>
              </a:ext>
            </a:extLst>
          </p:cNvPr>
          <p:cNvSpPr>
            <a:spLocks noChangeShapeType="1"/>
          </p:cNvSpPr>
          <p:nvPr/>
        </p:nvSpPr>
        <p:spPr bwMode="auto">
          <a:xfrm>
            <a:off x="8790777" y="5419835"/>
            <a:ext cx="0" cy="349250"/>
          </a:xfrm>
          <a:prstGeom prst="line">
            <a:avLst/>
          </a:prstGeom>
          <a:noFill/>
          <a:ln w="28575">
            <a:solidFill>
              <a:srgbClr val="CC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71" name="Line 118">
            <a:extLst>
              <a:ext uri="{FF2B5EF4-FFF2-40B4-BE49-F238E27FC236}">
                <a16:creationId xmlns:a16="http://schemas.microsoft.com/office/drawing/2014/main" id="{5E5B6E3E-966C-D44A-B01C-0473357F14E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85235" y="4996521"/>
            <a:ext cx="0" cy="463550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172" name="Group 124">
            <a:extLst>
              <a:ext uri="{FF2B5EF4-FFF2-40B4-BE49-F238E27FC236}">
                <a16:creationId xmlns:a16="http://schemas.microsoft.com/office/drawing/2014/main" id="{4194DDD2-AC6E-4846-988C-D47AF88815B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523360" y="4590121"/>
            <a:ext cx="869950" cy="906462"/>
            <a:chOff x="-44" y="1473"/>
            <a:chExt cx="981" cy="1105"/>
          </a:xfrm>
        </p:grpSpPr>
        <p:pic>
          <p:nvPicPr>
            <p:cNvPr id="173" name="Picture 125" descr="desktop_computer_stylized_medium">
              <a:extLst>
                <a:ext uri="{FF2B5EF4-FFF2-40B4-BE49-F238E27FC236}">
                  <a16:creationId xmlns:a16="http://schemas.microsoft.com/office/drawing/2014/main" id="{C6DE1974-7837-334B-B35F-1B82108E30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" name="Freeform 126">
              <a:extLst>
                <a:ext uri="{FF2B5EF4-FFF2-40B4-BE49-F238E27FC236}">
                  <a16:creationId xmlns:a16="http://schemas.microsoft.com/office/drawing/2014/main" id="{C8663771-41F7-FF4F-89C7-CFC093B9A13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FF08E5E-7834-074F-B7D9-7DBE006EE269}"/>
              </a:ext>
            </a:extLst>
          </p:cNvPr>
          <p:cNvSpPr txBox="1"/>
          <p:nvPr/>
        </p:nvSpPr>
        <p:spPr>
          <a:xfrm>
            <a:off x="712555" y="1437021"/>
            <a:ext cx="38508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 happens if network layer delivers data faster than application layer removes data from socket buffers?</a:t>
            </a:r>
          </a:p>
        </p:txBody>
      </p:sp>
      <p:sp>
        <p:nvSpPr>
          <p:cNvPr id="182" name="Line 117">
            <a:extLst>
              <a:ext uri="{FF2B5EF4-FFF2-40B4-BE49-F238E27FC236}">
                <a16:creationId xmlns:a16="http://schemas.microsoft.com/office/drawing/2014/main" id="{1B7AFE0B-8185-3E43-BF7C-730BEFE1D783}"/>
              </a:ext>
            </a:extLst>
          </p:cNvPr>
          <p:cNvSpPr>
            <a:spLocks noChangeShapeType="1"/>
          </p:cNvSpPr>
          <p:nvPr/>
        </p:nvSpPr>
        <p:spPr bwMode="auto">
          <a:xfrm>
            <a:off x="7764475" y="5006696"/>
            <a:ext cx="0" cy="46355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820FA96-992D-4547-BB82-D80AD6340B76}"/>
              </a:ext>
            </a:extLst>
          </p:cNvPr>
          <p:cNvGrpSpPr/>
          <p:nvPr/>
        </p:nvGrpSpPr>
        <p:grpSpPr>
          <a:xfrm>
            <a:off x="5189688" y="2806352"/>
            <a:ext cx="4533734" cy="2971623"/>
            <a:chOff x="5189688" y="2806352"/>
            <a:chExt cx="4533734" cy="297162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0136498-1DCA-8245-9AEB-79D923D0965C}"/>
                </a:ext>
              </a:extLst>
            </p:cNvPr>
            <p:cNvGrpSpPr/>
            <p:nvPr/>
          </p:nvGrpSpPr>
          <p:grpSpPr>
            <a:xfrm>
              <a:off x="5189688" y="3080408"/>
              <a:ext cx="3750934" cy="2697567"/>
              <a:chOff x="4633274" y="3577949"/>
              <a:chExt cx="3750934" cy="2697567"/>
            </a:xfrm>
          </p:grpSpPr>
          <p:sp>
            <p:nvSpPr>
              <p:cNvPr id="163" name="Rectangle 91">
                <a:extLst>
                  <a:ext uri="{FF2B5EF4-FFF2-40B4-BE49-F238E27FC236}">
                    <a16:creationId xmlns:a16="http://schemas.microsoft.com/office/drawing/2014/main" id="{262B8492-92D0-1D4D-A388-8EDCD28915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55546" y="4619349"/>
                <a:ext cx="720725" cy="209550"/>
              </a:xfrm>
              <a:prstGeom prst="rect">
                <a:avLst/>
              </a:prstGeom>
              <a:solidFill>
                <a:srgbClr val="0000A8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8F31E27D-6EC1-5943-92A1-E4210B15E8BC}"/>
                  </a:ext>
                </a:extLst>
              </p:cNvPr>
              <p:cNvGrpSpPr/>
              <p:nvPr/>
            </p:nvGrpSpPr>
            <p:grpSpPr>
              <a:xfrm>
                <a:off x="7344839" y="5551212"/>
                <a:ext cx="1039369" cy="214398"/>
                <a:chOff x="7344839" y="5551212"/>
                <a:chExt cx="1039369" cy="214398"/>
              </a:xfrm>
            </p:grpSpPr>
            <p:sp>
              <p:nvSpPr>
                <p:cNvPr id="158" name="Rectangle 74">
                  <a:extLst>
                    <a:ext uri="{FF2B5EF4-FFF2-40B4-BE49-F238E27FC236}">
                      <a16:creationId xmlns:a16="http://schemas.microsoft.com/office/drawing/2014/main" id="{8A48CC54-2E19-7E49-AB6A-C589B7121B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44839" y="5556060"/>
                  <a:ext cx="1006475" cy="209550"/>
                </a:xfrm>
                <a:prstGeom prst="rect">
                  <a:avLst/>
                </a:prstGeom>
                <a:solidFill>
                  <a:srgbClr val="00CC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64" name="Rectangle 92">
                  <a:extLst>
                    <a:ext uri="{FF2B5EF4-FFF2-40B4-BE49-F238E27FC236}">
                      <a16:creationId xmlns:a16="http://schemas.microsoft.com/office/drawing/2014/main" id="{F086B485-A7FA-024F-AE08-D3278D5353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50783" y="5551212"/>
                  <a:ext cx="733425" cy="212725"/>
                </a:xfrm>
                <a:prstGeom prst="rect">
                  <a:avLst/>
                </a:prstGeom>
                <a:solidFill>
                  <a:srgbClr val="0000A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59" name="Line 75">
                  <a:extLst>
                    <a:ext uri="{FF2B5EF4-FFF2-40B4-BE49-F238E27FC236}">
                      <a16:creationId xmlns:a16="http://schemas.microsoft.com/office/drawing/2014/main" id="{3072215E-AACF-9541-93AB-D98D0EECBB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488859" y="5555058"/>
                  <a:ext cx="0" cy="206375"/>
                </a:xfrm>
                <a:prstGeom prst="line">
                  <a:avLst/>
                </a:prstGeom>
                <a:noFill/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60" name="Line 76">
                  <a:extLst>
                    <a:ext uri="{FF2B5EF4-FFF2-40B4-BE49-F238E27FC236}">
                      <a16:creationId xmlns:a16="http://schemas.microsoft.com/office/drawing/2014/main" id="{A70802F4-DC4B-B74E-9BF2-97E565E57F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641259" y="5555058"/>
                  <a:ext cx="0" cy="206375"/>
                </a:xfrm>
                <a:prstGeom prst="line">
                  <a:avLst/>
                </a:prstGeom>
                <a:noFill/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62" name="Rectangle 86">
                <a:extLst>
                  <a:ext uri="{FF2B5EF4-FFF2-40B4-BE49-F238E27FC236}">
                    <a16:creationId xmlns:a16="http://schemas.microsoft.com/office/drawing/2014/main" id="{4115F8B6-91A1-7C41-83BF-8BE89BBEBE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47608" y="3577949"/>
                <a:ext cx="720725" cy="209550"/>
              </a:xfrm>
              <a:prstGeom prst="rect">
                <a:avLst/>
              </a:prstGeom>
              <a:solidFill>
                <a:srgbClr val="0000A8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67" name="Text Box 106">
                <a:extLst>
                  <a:ext uri="{FF2B5EF4-FFF2-40B4-BE49-F238E27FC236}">
                    <a16:creationId xmlns:a16="http://schemas.microsoft.com/office/drawing/2014/main" id="{60423099-6913-6449-94EA-C3C8BD4E23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33274" y="4192806"/>
                <a:ext cx="2332549" cy="10895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Calibri" panose="020F0502020204030204" pitchFamily="34" charset="0"/>
                  </a:rPr>
                  <a:t>Network layer delivering IP datagram payload into TCP socket buffers</a:t>
                </a:r>
              </a:p>
            </p:txBody>
          </p:sp>
          <p:sp>
            <p:nvSpPr>
              <p:cNvPr id="168" name="Line 108">
                <a:extLst>
                  <a:ext uri="{FF2B5EF4-FFF2-40B4-BE49-F238E27FC236}">
                    <a16:creationId xmlns:a16="http://schemas.microsoft.com/office/drawing/2014/main" id="{526C2D0A-E0A9-564E-8CDF-3A8B49E5D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06339" y="4724124"/>
                <a:ext cx="522908" cy="0"/>
              </a:xfrm>
              <a:prstGeom prst="line">
                <a:avLst/>
              </a:prstGeom>
              <a:noFill/>
              <a:ln w="19050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70" name="Text Box 116">
                <a:extLst>
                  <a:ext uri="{FF2B5EF4-FFF2-40B4-BE49-F238E27FC236}">
                    <a16:creationId xmlns:a16="http://schemas.microsoft.com/office/drawing/2014/main" id="{698424D2-456E-974F-973C-408C9336D9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74521" y="5970716"/>
                <a:ext cx="1133475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from sender</a:t>
                </a:r>
              </a:p>
            </p:txBody>
          </p:sp>
        </p:grpSp>
        <p:sp>
          <p:nvSpPr>
            <p:cNvPr id="6" name="Curved Down Arrow 5">
              <a:extLst>
                <a:ext uri="{FF2B5EF4-FFF2-40B4-BE49-F238E27FC236}">
                  <a16:creationId xmlns:a16="http://schemas.microsoft.com/office/drawing/2014/main" id="{1FE7EE57-FED3-864B-8F06-9CC2C77BF0DE}"/>
                </a:ext>
              </a:extLst>
            </p:cNvPr>
            <p:cNvSpPr/>
            <p:nvPr/>
          </p:nvSpPr>
          <p:spPr>
            <a:xfrm>
              <a:off x="8312727" y="2806352"/>
              <a:ext cx="1410695" cy="2718148"/>
            </a:xfrm>
            <a:prstGeom prst="curvedDownArrow">
              <a:avLst>
                <a:gd name="adj1" fmla="val 13767"/>
                <a:gd name="adj2" fmla="val 28170"/>
                <a:gd name="adj3" fmla="val 25000"/>
              </a:avLst>
            </a:prstGeom>
            <a:solidFill>
              <a:srgbClr val="C00000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1072C8-D06D-0540-97C3-C1DE8C5A0444}"/>
              </a:ext>
            </a:extLst>
          </p:cNvPr>
          <p:cNvGrpSpPr/>
          <p:nvPr/>
        </p:nvGrpSpPr>
        <p:grpSpPr>
          <a:xfrm>
            <a:off x="4989152" y="1607125"/>
            <a:ext cx="4984933" cy="885919"/>
            <a:chOff x="4989152" y="1607125"/>
            <a:chExt cx="4984933" cy="88591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4A53074-9492-2643-8C14-D55F3A8DF9EC}"/>
                </a:ext>
              </a:extLst>
            </p:cNvPr>
            <p:cNvGrpSpPr/>
            <p:nvPr/>
          </p:nvGrpSpPr>
          <p:grpSpPr>
            <a:xfrm>
              <a:off x="4989152" y="1652814"/>
              <a:ext cx="4984933" cy="840230"/>
              <a:chOff x="4432738" y="2150355"/>
              <a:chExt cx="4984933" cy="840230"/>
            </a:xfrm>
          </p:grpSpPr>
          <p:sp>
            <p:nvSpPr>
              <p:cNvPr id="166" name="Line 105">
                <a:extLst>
                  <a:ext uri="{FF2B5EF4-FFF2-40B4-BE49-F238E27FC236}">
                    <a16:creationId xmlns:a16="http://schemas.microsoft.com/office/drawing/2014/main" id="{E962447C-3133-664A-8728-73048FD03E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76294" y="2457174"/>
                <a:ext cx="1102102" cy="0"/>
              </a:xfrm>
              <a:prstGeom prst="line">
                <a:avLst/>
              </a:prstGeom>
              <a:noFill/>
              <a:ln w="19050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75" name="Text Box 104">
                <a:extLst>
                  <a:ext uri="{FF2B5EF4-FFF2-40B4-BE49-F238E27FC236}">
                    <a16:creationId xmlns:a16="http://schemas.microsoft.com/office/drawing/2014/main" id="{F110BC32-2D3E-6B43-8E30-DD363F7CFF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32738" y="2150355"/>
                <a:ext cx="2533651" cy="840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r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Application removing data from TCP socket buffers</a:t>
                </a:r>
              </a:p>
            </p:txBody>
          </p:sp>
          <p:sp>
            <p:nvSpPr>
              <p:cNvPr id="176" name="Rectangle 86">
                <a:extLst>
                  <a:ext uri="{FF2B5EF4-FFF2-40B4-BE49-F238E27FC236}">
                    <a16:creationId xmlns:a16="http://schemas.microsoft.com/office/drawing/2014/main" id="{4FC9FA64-3313-7441-820B-DA439AD3A8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96946" y="2344462"/>
                <a:ext cx="720725" cy="209550"/>
              </a:xfrm>
              <a:prstGeom prst="rect">
                <a:avLst/>
              </a:prstGeom>
              <a:solidFill>
                <a:srgbClr val="0000A8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56" name="Curved Down Arrow 55">
              <a:extLst>
                <a:ext uri="{FF2B5EF4-FFF2-40B4-BE49-F238E27FC236}">
                  <a16:creationId xmlns:a16="http://schemas.microsoft.com/office/drawing/2014/main" id="{1957E969-1EF1-4941-A40B-CB97CA05EBA4}"/>
                </a:ext>
              </a:extLst>
            </p:cNvPr>
            <p:cNvSpPr/>
            <p:nvPr/>
          </p:nvSpPr>
          <p:spPr>
            <a:xfrm rot="10800000" flipH="1">
              <a:off x="8517082" y="1607125"/>
              <a:ext cx="1000991" cy="872838"/>
            </a:xfrm>
            <a:prstGeom prst="curvedDownArrow">
              <a:avLst>
                <a:gd name="adj1" fmla="val 13767"/>
                <a:gd name="adj2" fmla="val 28170"/>
                <a:gd name="adj3" fmla="val 25000"/>
              </a:avLst>
            </a:prstGeom>
            <a:solidFill>
              <a:srgbClr val="C00000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8" name="Slide Number Placeholder 2">
            <a:extLst>
              <a:ext uri="{FF2B5EF4-FFF2-40B4-BE49-F238E27FC236}">
                <a16:creationId xmlns:a16="http://schemas.microsoft.com/office/drawing/2014/main" id="{70507C61-599D-8346-AECE-C0A356026E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63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 flow control</a:t>
            </a:r>
            <a:endParaRPr lang="en-US" sz="4400" b="0" dirty="0"/>
          </a:p>
        </p:txBody>
      </p:sp>
      <p:sp>
        <p:nvSpPr>
          <p:cNvPr id="137" name="Rectangle 72">
            <a:extLst>
              <a:ext uri="{FF2B5EF4-FFF2-40B4-BE49-F238E27FC236}">
                <a16:creationId xmlns:a16="http://schemas.microsoft.com/office/drawing/2014/main" id="{C267ED98-FBDB-D24C-A351-3097B056B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422" y="1084921"/>
            <a:ext cx="2524125" cy="3854450"/>
          </a:xfrm>
          <a:prstGeom prst="rect">
            <a:avLst/>
          </a:prstGeom>
          <a:solidFill>
            <a:srgbClr val="0000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38" name="Freeform 32">
            <a:extLst>
              <a:ext uri="{FF2B5EF4-FFF2-40B4-BE49-F238E27FC236}">
                <a16:creationId xmlns:a16="http://schemas.microsoft.com/office/drawing/2014/main" id="{58EA8CF4-DBF4-E34D-8254-A77227811341}"/>
              </a:ext>
            </a:extLst>
          </p:cNvPr>
          <p:cNvSpPr>
            <a:spLocks/>
          </p:cNvSpPr>
          <p:nvPr/>
        </p:nvSpPr>
        <p:spPr bwMode="auto">
          <a:xfrm>
            <a:off x="10289997" y="1078571"/>
            <a:ext cx="581025" cy="4206875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9" name="Rectangle 40">
            <a:extLst>
              <a:ext uri="{FF2B5EF4-FFF2-40B4-BE49-F238E27FC236}">
                <a16:creationId xmlns:a16="http://schemas.microsoft.com/office/drawing/2014/main" id="{8F576ED5-5855-F048-B4BB-75BF51C27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2697" y="1186521"/>
            <a:ext cx="2533650" cy="3814762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40" name="Oval 31">
            <a:extLst>
              <a:ext uri="{FF2B5EF4-FFF2-40B4-BE49-F238E27FC236}">
                <a16:creationId xmlns:a16="http://schemas.microsoft.com/office/drawing/2014/main" id="{E56CABC0-9BC4-164D-8001-714872CF7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2447" y="1243671"/>
            <a:ext cx="1377950" cy="5969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application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process</a:t>
            </a:r>
          </a:p>
        </p:txBody>
      </p:sp>
      <p:grpSp>
        <p:nvGrpSpPr>
          <p:cNvPr id="141" name="Group 47">
            <a:extLst>
              <a:ext uri="{FF2B5EF4-FFF2-40B4-BE49-F238E27FC236}">
                <a16:creationId xmlns:a16="http://schemas.microsoft.com/office/drawing/2014/main" id="{02602D35-C64D-9445-8BEF-315190C777FA}"/>
              </a:ext>
            </a:extLst>
          </p:cNvPr>
          <p:cNvGrpSpPr>
            <a:grpSpLocks/>
          </p:cNvGrpSpPr>
          <p:nvPr/>
        </p:nvGrpSpPr>
        <p:grpSpPr bwMode="auto">
          <a:xfrm>
            <a:off x="8070672" y="2312058"/>
            <a:ext cx="1795463" cy="688975"/>
            <a:chOff x="1173" y="2345"/>
            <a:chExt cx="1131" cy="434"/>
          </a:xfrm>
        </p:grpSpPr>
        <p:sp>
          <p:nvSpPr>
            <p:cNvPr id="142" name="Rectangle 44">
              <a:extLst>
                <a:ext uri="{FF2B5EF4-FFF2-40B4-BE49-F238E27FC236}">
                  <a16:creationId xmlns:a16="http://schemas.microsoft.com/office/drawing/2014/main" id="{92C6A498-BA40-944E-B932-C93263DCC5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" y="2345"/>
              <a:ext cx="1131" cy="434"/>
            </a:xfrm>
            <a:prstGeom prst="rect">
              <a:avLst/>
            </a:prstGeom>
            <a:solidFill>
              <a:srgbClr val="0000A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43" name="Text Box 46">
              <a:extLst>
                <a:ext uri="{FF2B5EF4-FFF2-40B4-BE49-F238E27FC236}">
                  <a16:creationId xmlns:a16="http://schemas.microsoft.com/office/drawing/2014/main" id="{ED90C8EB-7D14-B54F-AC97-04DAEC25D0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5" y="2368"/>
              <a:ext cx="995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TCP socket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receiver buffers</a:t>
              </a:r>
            </a:p>
          </p:txBody>
        </p:sp>
      </p:grpSp>
      <p:sp>
        <p:nvSpPr>
          <p:cNvPr id="144" name="Oval 48">
            <a:extLst>
              <a:ext uri="{FF2B5EF4-FFF2-40B4-BE49-F238E27FC236}">
                <a16:creationId xmlns:a16="http://schemas.microsoft.com/office/drawing/2014/main" id="{0742E955-8C93-5F47-BE4B-8E6ACFB2E7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8947" y="3335996"/>
            <a:ext cx="1562100" cy="5969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45" name="Text Box 64">
            <a:extLst>
              <a:ext uri="{FF2B5EF4-FFF2-40B4-BE49-F238E27FC236}">
                <a16:creationId xmlns:a16="http://schemas.microsoft.com/office/drawing/2014/main" id="{FCF30813-93D4-B644-BB9A-DEC80D9163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5360" y="3364839"/>
            <a:ext cx="5597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TCP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code</a:t>
            </a:r>
          </a:p>
        </p:txBody>
      </p:sp>
      <p:sp>
        <p:nvSpPr>
          <p:cNvPr id="146" name="Oval 65">
            <a:extLst>
              <a:ext uri="{FF2B5EF4-FFF2-40B4-BE49-F238E27FC236}">
                <a16:creationId xmlns:a16="http://schemas.microsoft.com/office/drawing/2014/main" id="{6BD69667-2B04-344B-AF15-D9A7175F3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6885" y="4321833"/>
            <a:ext cx="1562100" cy="5969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47" name="Text Box 66">
            <a:extLst>
              <a:ext uri="{FF2B5EF4-FFF2-40B4-BE49-F238E27FC236}">
                <a16:creationId xmlns:a16="http://schemas.microsoft.com/office/drawing/2014/main" id="{19C3DDC5-2A06-B840-8A80-61FECF5977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1699" y="4354979"/>
            <a:ext cx="5597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IP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code</a:t>
            </a:r>
          </a:p>
        </p:txBody>
      </p:sp>
      <p:sp>
        <p:nvSpPr>
          <p:cNvPr id="149" name="Line 68">
            <a:extLst>
              <a:ext uri="{FF2B5EF4-FFF2-40B4-BE49-F238E27FC236}">
                <a16:creationId xmlns:a16="http://schemas.microsoft.com/office/drawing/2014/main" id="{68A5AD3F-8561-BA43-8CCB-23369CB3F10B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6347" y="4071008"/>
            <a:ext cx="25463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50" name="Line 69">
            <a:extLst>
              <a:ext uri="{FF2B5EF4-FFF2-40B4-BE49-F238E27FC236}">
                <a16:creationId xmlns:a16="http://schemas.microsoft.com/office/drawing/2014/main" id="{069D68E8-3A07-7842-BBE3-A83C41548FBA}"/>
              </a:ext>
            </a:extLst>
          </p:cNvPr>
          <p:cNvSpPr>
            <a:spLocks noChangeShapeType="1"/>
          </p:cNvSpPr>
          <p:nvPr/>
        </p:nvSpPr>
        <p:spPr bwMode="auto">
          <a:xfrm>
            <a:off x="7769047" y="2219983"/>
            <a:ext cx="25463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151" name="Group 56">
            <a:extLst>
              <a:ext uri="{FF2B5EF4-FFF2-40B4-BE49-F238E27FC236}">
                <a16:creationId xmlns:a16="http://schemas.microsoft.com/office/drawing/2014/main" id="{9D087FDD-1E50-B54A-BAF1-08F2E9EB032C}"/>
              </a:ext>
            </a:extLst>
          </p:cNvPr>
          <p:cNvGrpSpPr>
            <a:grpSpLocks/>
          </p:cNvGrpSpPr>
          <p:nvPr/>
        </p:nvGrpSpPr>
        <p:grpSpPr bwMode="auto">
          <a:xfrm>
            <a:off x="8745360" y="2104096"/>
            <a:ext cx="533400" cy="206375"/>
            <a:chOff x="2003" y="1816"/>
            <a:chExt cx="336" cy="130"/>
          </a:xfrm>
        </p:grpSpPr>
        <p:sp>
          <p:nvSpPr>
            <p:cNvPr id="152" name="Rectangle 16">
              <a:extLst>
                <a:ext uri="{FF2B5EF4-FFF2-40B4-BE49-F238E27FC236}">
                  <a16:creationId xmlns:a16="http://schemas.microsoft.com/office/drawing/2014/main" id="{4802C0EA-E5A8-E447-A8F6-A96701A0B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3" y="1816"/>
              <a:ext cx="336" cy="13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53" name="Rectangle 17">
              <a:extLst>
                <a:ext uri="{FF2B5EF4-FFF2-40B4-BE49-F238E27FC236}">
                  <a16:creationId xmlns:a16="http://schemas.microsoft.com/office/drawing/2014/main" id="{620EA98C-EF38-184B-A03B-82616FCB9A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5" y="1833"/>
              <a:ext cx="110" cy="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54" name="Rectangle 18">
              <a:extLst>
                <a:ext uri="{FF2B5EF4-FFF2-40B4-BE49-F238E27FC236}">
                  <a16:creationId xmlns:a16="http://schemas.microsoft.com/office/drawing/2014/main" id="{1C3BBD2A-6ACC-C349-BDA8-0843C2DEA5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9" y="1891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55" name="Rectangle 19">
              <a:extLst>
                <a:ext uri="{FF2B5EF4-FFF2-40B4-BE49-F238E27FC236}">
                  <a16:creationId xmlns:a16="http://schemas.microsoft.com/office/drawing/2014/main" id="{96FBD4A2-E799-8F4F-9D14-53FD99E5BF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8" y="1892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65" name="Text Box 103">
            <a:extLst>
              <a:ext uri="{FF2B5EF4-FFF2-40B4-BE49-F238E27FC236}">
                <a16:creationId xmlns:a16="http://schemas.microsoft.com/office/drawing/2014/main" id="{4ECF9189-0AD6-144B-8167-6762F7B3E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9972" y="5823520"/>
            <a:ext cx="2714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receiver protocol stack</a:t>
            </a:r>
          </a:p>
        </p:txBody>
      </p:sp>
      <p:sp>
        <p:nvSpPr>
          <p:cNvPr id="169" name="Line 115">
            <a:extLst>
              <a:ext uri="{FF2B5EF4-FFF2-40B4-BE49-F238E27FC236}">
                <a16:creationId xmlns:a16="http://schemas.microsoft.com/office/drawing/2014/main" id="{ABF785A9-86A1-6E46-9624-CABBC5E29FA3}"/>
              </a:ext>
            </a:extLst>
          </p:cNvPr>
          <p:cNvSpPr>
            <a:spLocks noChangeShapeType="1"/>
          </p:cNvSpPr>
          <p:nvPr/>
        </p:nvSpPr>
        <p:spPr bwMode="auto">
          <a:xfrm>
            <a:off x="8790777" y="5419835"/>
            <a:ext cx="0" cy="349250"/>
          </a:xfrm>
          <a:prstGeom prst="line">
            <a:avLst/>
          </a:prstGeom>
          <a:noFill/>
          <a:ln w="28575">
            <a:solidFill>
              <a:srgbClr val="CC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71" name="Line 118">
            <a:extLst>
              <a:ext uri="{FF2B5EF4-FFF2-40B4-BE49-F238E27FC236}">
                <a16:creationId xmlns:a16="http://schemas.microsoft.com/office/drawing/2014/main" id="{5E5B6E3E-966C-D44A-B01C-0473357F14E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85235" y="4996521"/>
            <a:ext cx="0" cy="463550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172" name="Group 124">
            <a:extLst>
              <a:ext uri="{FF2B5EF4-FFF2-40B4-BE49-F238E27FC236}">
                <a16:creationId xmlns:a16="http://schemas.microsoft.com/office/drawing/2014/main" id="{4194DDD2-AC6E-4846-988C-D47AF88815B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523360" y="4590121"/>
            <a:ext cx="869950" cy="906462"/>
            <a:chOff x="-44" y="1473"/>
            <a:chExt cx="981" cy="1105"/>
          </a:xfrm>
        </p:grpSpPr>
        <p:pic>
          <p:nvPicPr>
            <p:cNvPr id="173" name="Picture 125" descr="desktop_computer_stylized_medium">
              <a:extLst>
                <a:ext uri="{FF2B5EF4-FFF2-40B4-BE49-F238E27FC236}">
                  <a16:creationId xmlns:a16="http://schemas.microsoft.com/office/drawing/2014/main" id="{C6DE1974-7837-334B-B35F-1B82108E30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" name="Freeform 126">
              <a:extLst>
                <a:ext uri="{FF2B5EF4-FFF2-40B4-BE49-F238E27FC236}">
                  <a16:creationId xmlns:a16="http://schemas.microsoft.com/office/drawing/2014/main" id="{C8663771-41F7-FF4F-89C7-CFC093B9A13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FF08E5E-7834-074F-B7D9-7DBE006EE269}"/>
              </a:ext>
            </a:extLst>
          </p:cNvPr>
          <p:cNvSpPr txBox="1"/>
          <p:nvPr/>
        </p:nvSpPr>
        <p:spPr>
          <a:xfrm>
            <a:off x="712555" y="1437021"/>
            <a:ext cx="38508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 happens if network layer delivers data faster than application layer removes data from socket buffers?</a:t>
            </a:r>
          </a:p>
        </p:txBody>
      </p:sp>
      <p:sp>
        <p:nvSpPr>
          <p:cNvPr id="182" name="Line 117">
            <a:extLst>
              <a:ext uri="{FF2B5EF4-FFF2-40B4-BE49-F238E27FC236}">
                <a16:creationId xmlns:a16="http://schemas.microsoft.com/office/drawing/2014/main" id="{1B7AFE0B-8185-3E43-BF7C-730BEFE1D783}"/>
              </a:ext>
            </a:extLst>
          </p:cNvPr>
          <p:cNvSpPr>
            <a:spLocks noChangeShapeType="1"/>
          </p:cNvSpPr>
          <p:nvPr/>
        </p:nvSpPr>
        <p:spPr bwMode="auto">
          <a:xfrm>
            <a:off x="7764475" y="5006696"/>
            <a:ext cx="0" cy="46355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820FA96-992D-4547-BB82-D80AD6340B76}"/>
              </a:ext>
            </a:extLst>
          </p:cNvPr>
          <p:cNvGrpSpPr/>
          <p:nvPr/>
        </p:nvGrpSpPr>
        <p:grpSpPr>
          <a:xfrm>
            <a:off x="5189688" y="2806352"/>
            <a:ext cx="4533734" cy="2971623"/>
            <a:chOff x="5189688" y="2806352"/>
            <a:chExt cx="4533734" cy="297162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0136498-1DCA-8245-9AEB-79D923D0965C}"/>
                </a:ext>
              </a:extLst>
            </p:cNvPr>
            <p:cNvGrpSpPr/>
            <p:nvPr/>
          </p:nvGrpSpPr>
          <p:grpSpPr>
            <a:xfrm>
              <a:off x="5189688" y="3080408"/>
              <a:ext cx="3750934" cy="2697567"/>
              <a:chOff x="4633274" y="3577949"/>
              <a:chExt cx="3750934" cy="2697567"/>
            </a:xfrm>
          </p:grpSpPr>
          <p:sp>
            <p:nvSpPr>
              <p:cNvPr id="163" name="Rectangle 91">
                <a:extLst>
                  <a:ext uri="{FF2B5EF4-FFF2-40B4-BE49-F238E27FC236}">
                    <a16:creationId xmlns:a16="http://schemas.microsoft.com/office/drawing/2014/main" id="{262B8492-92D0-1D4D-A388-8EDCD28915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55546" y="4619349"/>
                <a:ext cx="720725" cy="209550"/>
              </a:xfrm>
              <a:prstGeom prst="rect">
                <a:avLst/>
              </a:prstGeom>
              <a:solidFill>
                <a:srgbClr val="0000A8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8F31E27D-6EC1-5943-92A1-E4210B15E8BC}"/>
                  </a:ext>
                </a:extLst>
              </p:cNvPr>
              <p:cNvGrpSpPr/>
              <p:nvPr/>
            </p:nvGrpSpPr>
            <p:grpSpPr>
              <a:xfrm>
                <a:off x="7344839" y="5551212"/>
                <a:ext cx="1039369" cy="214398"/>
                <a:chOff x="7344839" y="5551212"/>
                <a:chExt cx="1039369" cy="214398"/>
              </a:xfrm>
            </p:grpSpPr>
            <p:sp>
              <p:nvSpPr>
                <p:cNvPr id="158" name="Rectangle 74">
                  <a:extLst>
                    <a:ext uri="{FF2B5EF4-FFF2-40B4-BE49-F238E27FC236}">
                      <a16:creationId xmlns:a16="http://schemas.microsoft.com/office/drawing/2014/main" id="{8A48CC54-2E19-7E49-AB6A-C589B7121B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44839" y="5556060"/>
                  <a:ext cx="1006475" cy="209550"/>
                </a:xfrm>
                <a:prstGeom prst="rect">
                  <a:avLst/>
                </a:prstGeom>
                <a:solidFill>
                  <a:srgbClr val="00CC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64" name="Rectangle 92">
                  <a:extLst>
                    <a:ext uri="{FF2B5EF4-FFF2-40B4-BE49-F238E27FC236}">
                      <a16:creationId xmlns:a16="http://schemas.microsoft.com/office/drawing/2014/main" id="{F086B485-A7FA-024F-AE08-D3278D5353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50783" y="5551212"/>
                  <a:ext cx="733425" cy="212725"/>
                </a:xfrm>
                <a:prstGeom prst="rect">
                  <a:avLst/>
                </a:prstGeom>
                <a:solidFill>
                  <a:srgbClr val="0000A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59" name="Line 75">
                  <a:extLst>
                    <a:ext uri="{FF2B5EF4-FFF2-40B4-BE49-F238E27FC236}">
                      <a16:creationId xmlns:a16="http://schemas.microsoft.com/office/drawing/2014/main" id="{3072215E-AACF-9541-93AB-D98D0EECBB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488859" y="5555058"/>
                  <a:ext cx="0" cy="206375"/>
                </a:xfrm>
                <a:prstGeom prst="line">
                  <a:avLst/>
                </a:prstGeom>
                <a:noFill/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60" name="Line 76">
                  <a:extLst>
                    <a:ext uri="{FF2B5EF4-FFF2-40B4-BE49-F238E27FC236}">
                      <a16:creationId xmlns:a16="http://schemas.microsoft.com/office/drawing/2014/main" id="{A70802F4-DC4B-B74E-9BF2-97E565E57F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641259" y="5555058"/>
                  <a:ext cx="0" cy="206375"/>
                </a:xfrm>
                <a:prstGeom prst="line">
                  <a:avLst/>
                </a:prstGeom>
                <a:noFill/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62" name="Rectangle 86">
                <a:extLst>
                  <a:ext uri="{FF2B5EF4-FFF2-40B4-BE49-F238E27FC236}">
                    <a16:creationId xmlns:a16="http://schemas.microsoft.com/office/drawing/2014/main" id="{4115F8B6-91A1-7C41-83BF-8BE89BBEBE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47608" y="3577949"/>
                <a:ext cx="720725" cy="209550"/>
              </a:xfrm>
              <a:prstGeom prst="rect">
                <a:avLst/>
              </a:prstGeom>
              <a:solidFill>
                <a:srgbClr val="0000A8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67" name="Text Box 106">
                <a:extLst>
                  <a:ext uri="{FF2B5EF4-FFF2-40B4-BE49-F238E27FC236}">
                    <a16:creationId xmlns:a16="http://schemas.microsoft.com/office/drawing/2014/main" id="{60423099-6913-6449-94EA-C3C8BD4E23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33274" y="4192806"/>
                <a:ext cx="2332549" cy="10895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Calibri" panose="020F0502020204030204" pitchFamily="34" charset="0"/>
                  </a:rPr>
                  <a:t>Network layer delivering IP datagram payload into TCP socket buffers</a:t>
                </a:r>
              </a:p>
            </p:txBody>
          </p:sp>
          <p:sp>
            <p:nvSpPr>
              <p:cNvPr id="168" name="Line 108">
                <a:extLst>
                  <a:ext uri="{FF2B5EF4-FFF2-40B4-BE49-F238E27FC236}">
                    <a16:creationId xmlns:a16="http://schemas.microsoft.com/office/drawing/2014/main" id="{526C2D0A-E0A9-564E-8CDF-3A8B49E5D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06339" y="4724124"/>
                <a:ext cx="522908" cy="0"/>
              </a:xfrm>
              <a:prstGeom prst="line">
                <a:avLst/>
              </a:prstGeom>
              <a:noFill/>
              <a:ln w="19050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70" name="Text Box 116">
                <a:extLst>
                  <a:ext uri="{FF2B5EF4-FFF2-40B4-BE49-F238E27FC236}">
                    <a16:creationId xmlns:a16="http://schemas.microsoft.com/office/drawing/2014/main" id="{698424D2-456E-974F-973C-408C9336D9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74521" y="5970716"/>
                <a:ext cx="1133475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from sender</a:t>
                </a:r>
              </a:p>
            </p:txBody>
          </p:sp>
        </p:grpSp>
        <p:sp>
          <p:nvSpPr>
            <p:cNvPr id="6" name="Curved Down Arrow 5">
              <a:extLst>
                <a:ext uri="{FF2B5EF4-FFF2-40B4-BE49-F238E27FC236}">
                  <a16:creationId xmlns:a16="http://schemas.microsoft.com/office/drawing/2014/main" id="{1FE7EE57-FED3-864B-8F06-9CC2C77BF0DE}"/>
                </a:ext>
              </a:extLst>
            </p:cNvPr>
            <p:cNvSpPr/>
            <p:nvPr/>
          </p:nvSpPr>
          <p:spPr>
            <a:xfrm>
              <a:off x="8312727" y="2806352"/>
              <a:ext cx="1410695" cy="2718148"/>
            </a:xfrm>
            <a:prstGeom prst="curvedDownArrow">
              <a:avLst>
                <a:gd name="adj1" fmla="val 13767"/>
                <a:gd name="adj2" fmla="val 28170"/>
                <a:gd name="adj3" fmla="val 25000"/>
              </a:avLst>
            </a:prstGeom>
            <a:solidFill>
              <a:srgbClr val="C00000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1072C8-D06D-0540-97C3-C1DE8C5A0444}"/>
              </a:ext>
            </a:extLst>
          </p:cNvPr>
          <p:cNvGrpSpPr/>
          <p:nvPr/>
        </p:nvGrpSpPr>
        <p:grpSpPr>
          <a:xfrm>
            <a:off x="4989152" y="1607125"/>
            <a:ext cx="4984933" cy="885919"/>
            <a:chOff x="4989152" y="1607125"/>
            <a:chExt cx="4984933" cy="88591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4A53074-9492-2643-8C14-D55F3A8DF9EC}"/>
                </a:ext>
              </a:extLst>
            </p:cNvPr>
            <p:cNvGrpSpPr/>
            <p:nvPr/>
          </p:nvGrpSpPr>
          <p:grpSpPr>
            <a:xfrm>
              <a:off x="4989152" y="1652814"/>
              <a:ext cx="4984933" cy="840230"/>
              <a:chOff x="4432738" y="2150355"/>
              <a:chExt cx="4984933" cy="840230"/>
            </a:xfrm>
          </p:grpSpPr>
          <p:sp>
            <p:nvSpPr>
              <p:cNvPr id="166" name="Line 105">
                <a:extLst>
                  <a:ext uri="{FF2B5EF4-FFF2-40B4-BE49-F238E27FC236}">
                    <a16:creationId xmlns:a16="http://schemas.microsoft.com/office/drawing/2014/main" id="{E962447C-3133-664A-8728-73048FD03E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76294" y="2457174"/>
                <a:ext cx="1102102" cy="0"/>
              </a:xfrm>
              <a:prstGeom prst="line">
                <a:avLst/>
              </a:prstGeom>
              <a:noFill/>
              <a:ln w="19050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75" name="Text Box 104">
                <a:extLst>
                  <a:ext uri="{FF2B5EF4-FFF2-40B4-BE49-F238E27FC236}">
                    <a16:creationId xmlns:a16="http://schemas.microsoft.com/office/drawing/2014/main" id="{F110BC32-2D3E-6B43-8E30-DD363F7CFF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32738" y="2150355"/>
                <a:ext cx="2533651" cy="840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r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Application removing data from TCP socket buffers</a:t>
                </a:r>
              </a:p>
            </p:txBody>
          </p:sp>
          <p:sp>
            <p:nvSpPr>
              <p:cNvPr id="176" name="Rectangle 86">
                <a:extLst>
                  <a:ext uri="{FF2B5EF4-FFF2-40B4-BE49-F238E27FC236}">
                    <a16:creationId xmlns:a16="http://schemas.microsoft.com/office/drawing/2014/main" id="{4FC9FA64-3313-7441-820B-DA439AD3A8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96946" y="2344462"/>
                <a:ext cx="720725" cy="209550"/>
              </a:xfrm>
              <a:prstGeom prst="rect">
                <a:avLst/>
              </a:prstGeom>
              <a:solidFill>
                <a:srgbClr val="0000A8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56" name="Curved Down Arrow 55">
              <a:extLst>
                <a:ext uri="{FF2B5EF4-FFF2-40B4-BE49-F238E27FC236}">
                  <a16:creationId xmlns:a16="http://schemas.microsoft.com/office/drawing/2014/main" id="{1957E969-1EF1-4941-A40B-CB97CA05EBA4}"/>
                </a:ext>
              </a:extLst>
            </p:cNvPr>
            <p:cNvSpPr/>
            <p:nvPr/>
          </p:nvSpPr>
          <p:spPr>
            <a:xfrm rot="10800000" flipH="1">
              <a:off x="8517082" y="1607125"/>
              <a:ext cx="1000991" cy="872838"/>
            </a:xfrm>
            <a:prstGeom prst="curvedDownArrow">
              <a:avLst>
                <a:gd name="adj1" fmla="val 13767"/>
                <a:gd name="adj2" fmla="val 28170"/>
                <a:gd name="adj3" fmla="val 25000"/>
              </a:avLst>
            </a:prstGeom>
            <a:solidFill>
              <a:srgbClr val="C00000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1026" name="Picture 2" descr="Drinking from the Firehose: How VividCortex Compresses its Metrics">
            <a:extLst>
              <a:ext uri="{FF2B5EF4-FFF2-40B4-BE49-F238E27FC236}">
                <a16:creationId xmlns:a16="http://schemas.microsoft.com/office/drawing/2014/main" id="{4F457921-03BB-884A-B43A-C231DAB76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754" y="4484079"/>
            <a:ext cx="3018692" cy="1811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rinking From the Information Firehose">
            <a:extLst>
              <a:ext uri="{FF2B5EF4-FFF2-40B4-BE49-F238E27FC236}">
                <a16:creationId xmlns:a16="http://schemas.microsoft.com/office/drawing/2014/main" id="{CC4ECDA6-EF5F-7940-8430-C0BB87930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23" y="3300222"/>
            <a:ext cx="2699594" cy="1781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Slide Number Placeholder 2">
            <a:extLst>
              <a:ext uri="{FF2B5EF4-FFF2-40B4-BE49-F238E27FC236}">
                <a16:creationId xmlns:a16="http://schemas.microsoft.com/office/drawing/2014/main" id="{48F7A259-99DD-7041-B802-66CCB4B0EB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83704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 flow control</a:t>
            </a:r>
            <a:endParaRPr lang="en-US" sz="4400" b="0" dirty="0"/>
          </a:p>
        </p:txBody>
      </p:sp>
      <p:sp>
        <p:nvSpPr>
          <p:cNvPr id="137" name="Rectangle 72">
            <a:extLst>
              <a:ext uri="{FF2B5EF4-FFF2-40B4-BE49-F238E27FC236}">
                <a16:creationId xmlns:a16="http://schemas.microsoft.com/office/drawing/2014/main" id="{C267ED98-FBDB-D24C-A351-3097B056B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422" y="1084921"/>
            <a:ext cx="2524125" cy="3854450"/>
          </a:xfrm>
          <a:prstGeom prst="rect">
            <a:avLst/>
          </a:prstGeom>
          <a:solidFill>
            <a:srgbClr val="0000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38" name="Freeform 32">
            <a:extLst>
              <a:ext uri="{FF2B5EF4-FFF2-40B4-BE49-F238E27FC236}">
                <a16:creationId xmlns:a16="http://schemas.microsoft.com/office/drawing/2014/main" id="{58EA8CF4-DBF4-E34D-8254-A77227811341}"/>
              </a:ext>
            </a:extLst>
          </p:cNvPr>
          <p:cNvSpPr>
            <a:spLocks/>
          </p:cNvSpPr>
          <p:nvPr/>
        </p:nvSpPr>
        <p:spPr bwMode="auto">
          <a:xfrm>
            <a:off x="10289997" y="1078571"/>
            <a:ext cx="581025" cy="4206875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9" name="Rectangle 40">
            <a:extLst>
              <a:ext uri="{FF2B5EF4-FFF2-40B4-BE49-F238E27FC236}">
                <a16:creationId xmlns:a16="http://schemas.microsoft.com/office/drawing/2014/main" id="{8F576ED5-5855-F048-B4BB-75BF51C27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2697" y="1186521"/>
            <a:ext cx="2533650" cy="3814762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40" name="Oval 31">
            <a:extLst>
              <a:ext uri="{FF2B5EF4-FFF2-40B4-BE49-F238E27FC236}">
                <a16:creationId xmlns:a16="http://schemas.microsoft.com/office/drawing/2014/main" id="{E56CABC0-9BC4-164D-8001-714872CF7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2447" y="1243671"/>
            <a:ext cx="1377950" cy="5969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application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process</a:t>
            </a:r>
          </a:p>
        </p:txBody>
      </p:sp>
      <p:grpSp>
        <p:nvGrpSpPr>
          <p:cNvPr id="141" name="Group 47">
            <a:extLst>
              <a:ext uri="{FF2B5EF4-FFF2-40B4-BE49-F238E27FC236}">
                <a16:creationId xmlns:a16="http://schemas.microsoft.com/office/drawing/2014/main" id="{02602D35-C64D-9445-8BEF-315190C777FA}"/>
              </a:ext>
            </a:extLst>
          </p:cNvPr>
          <p:cNvGrpSpPr>
            <a:grpSpLocks/>
          </p:cNvGrpSpPr>
          <p:nvPr/>
        </p:nvGrpSpPr>
        <p:grpSpPr bwMode="auto">
          <a:xfrm>
            <a:off x="8070672" y="2312058"/>
            <a:ext cx="1795463" cy="688975"/>
            <a:chOff x="1173" y="2345"/>
            <a:chExt cx="1131" cy="434"/>
          </a:xfrm>
        </p:grpSpPr>
        <p:sp>
          <p:nvSpPr>
            <p:cNvPr id="142" name="Rectangle 44">
              <a:extLst>
                <a:ext uri="{FF2B5EF4-FFF2-40B4-BE49-F238E27FC236}">
                  <a16:creationId xmlns:a16="http://schemas.microsoft.com/office/drawing/2014/main" id="{92C6A498-BA40-944E-B932-C93263DCC5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" y="2345"/>
              <a:ext cx="1131" cy="434"/>
            </a:xfrm>
            <a:prstGeom prst="rect">
              <a:avLst/>
            </a:prstGeom>
            <a:solidFill>
              <a:srgbClr val="0000A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43" name="Text Box 46">
              <a:extLst>
                <a:ext uri="{FF2B5EF4-FFF2-40B4-BE49-F238E27FC236}">
                  <a16:creationId xmlns:a16="http://schemas.microsoft.com/office/drawing/2014/main" id="{ED90C8EB-7D14-B54F-AC97-04DAEC25D0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5" y="2368"/>
              <a:ext cx="995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TCP socket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receiver buffers</a:t>
              </a:r>
            </a:p>
          </p:txBody>
        </p:sp>
      </p:grpSp>
      <p:sp>
        <p:nvSpPr>
          <p:cNvPr id="144" name="Oval 48">
            <a:extLst>
              <a:ext uri="{FF2B5EF4-FFF2-40B4-BE49-F238E27FC236}">
                <a16:creationId xmlns:a16="http://schemas.microsoft.com/office/drawing/2014/main" id="{0742E955-8C93-5F47-BE4B-8E6ACFB2E7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8947" y="3335996"/>
            <a:ext cx="1562100" cy="5969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45" name="Text Box 64">
            <a:extLst>
              <a:ext uri="{FF2B5EF4-FFF2-40B4-BE49-F238E27FC236}">
                <a16:creationId xmlns:a16="http://schemas.microsoft.com/office/drawing/2014/main" id="{FCF30813-93D4-B644-BB9A-DEC80D9163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5360" y="3364839"/>
            <a:ext cx="5597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TCP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code</a:t>
            </a:r>
          </a:p>
        </p:txBody>
      </p:sp>
      <p:sp>
        <p:nvSpPr>
          <p:cNvPr id="146" name="Oval 65">
            <a:extLst>
              <a:ext uri="{FF2B5EF4-FFF2-40B4-BE49-F238E27FC236}">
                <a16:creationId xmlns:a16="http://schemas.microsoft.com/office/drawing/2014/main" id="{6BD69667-2B04-344B-AF15-D9A7175F3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6885" y="4321833"/>
            <a:ext cx="1562100" cy="5969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47" name="Text Box 66">
            <a:extLst>
              <a:ext uri="{FF2B5EF4-FFF2-40B4-BE49-F238E27FC236}">
                <a16:creationId xmlns:a16="http://schemas.microsoft.com/office/drawing/2014/main" id="{19C3DDC5-2A06-B840-8A80-61FECF5977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1699" y="4354979"/>
            <a:ext cx="5597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IP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code</a:t>
            </a:r>
          </a:p>
        </p:txBody>
      </p:sp>
      <p:sp>
        <p:nvSpPr>
          <p:cNvPr id="149" name="Line 68">
            <a:extLst>
              <a:ext uri="{FF2B5EF4-FFF2-40B4-BE49-F238E27FC236}">
                <a16:creationId xmlns:a16="http://schemas.microsoft.com/office/drawing/2014/main" id="{68A5AD3F-8561-BA43-8CCB-23369CB3F10B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6347" y="4071008"/>
            <a:ext cx="25463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50" name="Line 69">
            <a:extLst>
              <a:ext uri="{FF2B5EF4-FFF2-40B4-BE49-F238E27FC236}">
                <a16:creationId xmlns:a16="http://schemas.microsoft.com/office/drawing/2014/main" id="{069D68E8-3A07-7842-BBE3-A83C41548FBA}"/>
              </a:ext>
            </a:extLst>
          </p:cNvPr>
          <p:cNvSpPr>
            <a:spLocks noChangeShapeType="1"/>
          </p:cNvSpPr>
          <p:nvPr/>
        </p:nvSpPr>
        <p:spPr bwMode="auto">
          <a:xfrm>
            <a:off x="7769047" y="2219983"/>
            <a:ext cx="25463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151" name="Group 56">
            <a:extLst>
              <a:ext uri="{FF2B5EF4-FFF2-40B4-BE49-F238E27FC236}">
                <a16:creationId xmlns:a16="http://schemas.microsoft.com/office/drawing/2014/main" id="{9D087FDD-1E50-B54A-BAF1-08F2E9EB032C}"/>
              </a:ext>
            </a:extLst>
          </p:cNvPr>
          <p:cNvGrpSpPr>
            <a:grpSpLocks/>
          </p:cNvGrpSpPr>
          <p:nvPr/>
        </p:nvGrpSpPr>
        <p:grpSpPr bwMode="auto">
          <a:xfrm>
            <a:off x="8745360" y="2104096"/>
            <a:ext cx="533400" cy="206375"/>
            <a:chOff x="2003" y="1816"/>
            <a:chExt cx="336" cy="130"/>
          </a:xfrm>
        </p:grpSpPr>
        <p:sp>
          <p:nvSpPr>
            <p:cNvPr id="152" name="Rectangle 16">
              <a:extLst>
                <a:ext uri="{FF2B5EF4-FFF2-40B4-BE49-F238E27FC236}">
                  <a16:creationId xmlns:a16="http://schemas.microsoft.com/office/drawing/2014/main" id="{4802C0EA-E5A8-E447-A8F6-A96701A0B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3" y="1816"/>
              <a:ext cx="336" cy="13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53" name="Rectangle 17">
              <a:extLst>
                <a:ext uri="{FF2B5EF4-FFF2-40B4-BE49-F238E27FC236}">
                  <a16:creationId xmlns:a16="http://schemas.microsoft.com/office/drawing/2014/main" id="{620EA98C-EF38-184B-A03B-82616FCB9A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5" y="1833"/>
              <a:ext cx="110" cy="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54" name="Rectangle 18">
              <a:extLst>
                <a:ext uri="{FF2B5EF4-FFF2-40B4-BE49-F238E27FC236}">
                  <a16:creationId xmlns:a16="http://schemas.microsoft.com/office/drawing/2014/main" id="{1C3BBD2A-6ACC-C349-BDA8-0843C2DEA5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9" y="1891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55" name="Rectangle 19">
              <a:extLst>
                <a:ext uri="{FF2B5EF4-FFF2-40B4-BE49-F238E27FC236}">
                  <a16:creationId xmlns:a16="http://schemas.microsoft.com/office/drawing/2014/main" id="{96FBD4A2-E799-8F4F-9D14-53FD99E5BF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8" y="1892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65" name="Text Box 103">
            <a:extLst>
              <a:ext uri="{FF2B5EF4-FFF2-40B4-BE49-F238E27FC236}">
                <a16:creationId xmlns:a16="http://schemas.microsoft.com/office/drawing/2014/main" id="{4ECF9189-0AD6-144B-8167-6762F7B3E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9972" y="5823520"/>
            <a:ext cx="2714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receiver protocol stack</a:t>
            </a:r>
          </a:p>
        </p:txBody>
      </p:sp>
      <p:sp>
        <p:nvSpPr>
          <p:cNvPr id="169" name="Line 115">
            <a:extLst>
              <a:ext uri="{FF2B5EF4-FFF2-40B4-BE49-F238E27FC236}">
                <a16:creationId xmlns:a16="http://schemas.microsoft.com/office/drawing/2014/main" id="{ABF785A9-86A1-6E46-9624-CABBC5E29FA3}"/>
              </a:ext>
            </a:extLst>
          </p:cNvPr>
          <p:cNvSpPr>
            <a:spLocks noChangeShapeType="1"/>
          </p:cNvSpPr>
          <p:nvPr/>
        </p:nvSpPr>
        <p:spPr bwMode="auto">
          <a:xfrm>
            <a:off x="8790777" y="5419835"/>
            <a:ext cx="0" cy="349250"/>
          </a:xfrm>
          <a:prstGeom prst="line">
            <a:avLst/>
          </a:prstGeom>
          <a:noFill/>
          <a:ln w="28575">
            <a:solidFill>
              <a:srgbClr val="CC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71" name="Line 118">
            <a:extLst>
              <a:ext uri="{FF2B5EF4-FFF2-40B4-BE49-F238E27FC236}">
                <a16:creationId xmlns:a16="http://schemas.microsoft.com/office/drawing/2014/main" id="{5E5B6E3E-966C-D44A-B01C-0473357F14E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85235" y="4996521"/>
            <a:ext cx="0" cy="463550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172" name="Group 124">
            <a:extLst>
              <a:ext uri="{FF2B5EF4-FFF2-40B4-BE49-F238E27FC236}">
                <a16:creationId xmlns:a16="http://schemas.microsoft.com/office/drawing/2014/main" id="{4194DDD2-AC6E-4846-988C-D47AF88815B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523360" y="4590121"/>
            <a:ext cx="869950" cy="906462"/>
            <a:chOff x="-44" y="1473"/>
            <a:chExt cx="981" cy="1105"/>
          </a:xfrm>
        </p:grpSpPr>
        <p:pic>
          <p:nvPicPr>
            <p:cNvPr id="173" name="Picture 125" descr="desktop_computer_stylized_medium">
              <a:extLst>
                <a:ext uri="{FF2B5EF4-FFF2-40B4-BE49-F238E27FC236}">
                  <a16:creationId xmlns:a16="http://schemas.microsoft.com/office/drawing/2014/main" id="{C6DE1974-7837-334B-B35F-1B82108E30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" name="Freeform 126">
              <a:extLst>
                <a:ext uri="{FF2B5EF4-FFF2-40B4-BE49-F238E27FC236}">
                  <a16:creationId xmlns:a16="http://schemas.microsoft.com/office/drawing/2014/main" id="{C8663771-41F7-FF4F-89C7-CFC093B9A13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FF08E5E-7834-074F-B7D9-7DBE006EE269}"/>
              </a:ext>
            </a:extLst>
          </p:cNvPr>
          <p:cNvSpPr txBox="1"/>
          <p:nvPr/>
        </p:nvSpPr>
        <p:spPr>
          <a:xfrm>
            <a:off x="712555" y="1437021"/>
            <a:ext cx="38508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 happens if network layer delivers data faster than application layer removes data from socket buffers?</a:t>
            </a:r>
          </a:p>
        </p:txBody>
      </p:sp>
      <p:sp>
        <p:nvSpPr>
          <p:cNvPr id="182" name="Line 117">
            <a:extLst>
              <a:ext uri="{FF2B5EF4-FFF2-40B4-BE49-F238E27FC236}">
                <a16:creationId xmlns:a16="http://schemas.microsoft.com/office/drawing/2014/main" id="{1B7AFE0B-8185-3E43-BF7C-730BEFE1D783}"/>
              </a:ext>
            </a:extLst>
          </p:cNvPr>
          <p:cNvSpPr>
            <a:spLocks noChangeShapeType="1"/>
          </p:cNvSpPr>
          <p:nvPr/>
        </p:nvSpPr>
        <p:spPr bwMode="auto">
          <a:xfrm>
            <a:off x="7764475" y="5006696"/>
            <a:ext cx="0" cy="46355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63" name="Rectangle 91">
            <a:extLst>
              <a:ext uri="{FF2B5EF4-FFF2-40B4-BE49-F238E27FC236}">
                <a16:creationId xmlns:a16="http://schemas.microsoft.com/office/drawing/2014/main" id="{262B8492-92D0-1D4D-A388-8EDCD2891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1960" y="4121808"/>
            <a:ext cx="720725" cy="209550"/>
          </a:xfrm>
          <a:prstGeom prst="rect">
            <a:avLst/>
          </a:prstGeom>
          <a:solidFill>
            <a:srgbClr val="0000A8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F31E27D-6EC1-5943-92A1-E4210B15E8BC}"/>
              </a:ext>
            </a:extLst>
          </p:cNvPr>
          <p:cNvGrpSpPr/>
          <p:nvPr/>
        </p:nvGrpSpPr>
        <p:grpSpPr>
          <a:xfrm>
            <a:off x="7901253" y="5053671"/>
            <a:ext cx="1039369" cy="214398"/>
            <a:chOff x="7344839" y="5551212"/>
            <a:chExt cx="1039369" cy="214398"/>
          </a:xfrm>
        </p:grpSpPr>
        <p:sp>
          <p:nvSpPr>
            <p:cNvPr id="158" name="Rectangle 74">
              <a:extLst>
                <a:ext uri="{FF2B5EF4-FFF2-40B4-BE49-F238E27FC236}">
                  <a16:creationId xmlns:a16="http://schemas.microsoft.com/office/drawing/2014/main" id="{8A48CC54-2E19-7E49-AB6A-C589B7121B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4839" y="5556060"/>
              <a:ext cx="1006475" cy="209550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64" name="Rectangle 92">
              <a:extLst>
                <a:ext uri="{FF2B5EF4-FFF2-40B4-BE49-F238E27FC236}">
                  <a16:creationId xmlns:a16="http://schemas.microsoft.com/office/drawing/2014/main" id="{F086B485-A7FA-024F-AE08-D3278D535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0783" y="5551212"/>
              <a:ext cx="733425" cy="212725"/>
            </a:xfrm>
            <a:prstGeom prst="rect">
              <a:avLst/>
            </a:prstGeom>
            <a:solidFill>
              <a:srgbClr val="0000A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59" name="Line 75">
              <a:extLst>
                <a:ext uri="{FF2B5EF4-FFF2-40B4-BE49-F238E27FC236}">
                  <a16:creationId xmlns:a16="http://schemas.microsoft.com/office/drawing/2014/main" id="{3072215E-AACF-9541-93AB-D98D0EECBB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8859" y="5555058"/>
              <a:ext cx="0" cy="20637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60" name="Line 76">
              <a:extLst>
                <a:ext uri="{FF2B5EF4-FFF2-40B4-BE49-F238E27FC236}">
                  <a16:creationId xmlns:a16="http://schemas.microsoft.com/office/drawing/2014/main" id="{A70802F4-DC4B-B74E-9BF2-97E565E57F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41259" y="5555058"/>
              <a:ext cx="0" cy="20637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62" name="Rectangle 86">
            <a:extLst>
              <a:ext uri="{FF2B5EF4-FFF2-40B4-BE49-F238E27FC236}">
                <a16:creationId xmlns:a16="http://schemas.microsoft.com/office/drawing/2014/main" id="{4115F8B6-91A1-7C41-83BF-8BE89BBEB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4022" y="3080408"/>
            <a:ext cx="720725" cy="209550"/>
          </a:xfrm>
          <a:prstGeom prst="rect">
            <a:avLst/>
          </a:prstGeom>
          <a:solidFill>
            <a:srgbClr val="0000A8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70" name="Text Box 116">
            <a:extLst>
              <a:ext uri="{FF2B5EF4-FFF2-40B4-BE49-F238E27FC236}">
                <a16:creationId xmlns:a16="http://schemas.microsoft.com/office/drawing/2014/main" id="{698424D2-456E-974F-973C-408C9336D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0935" y="5473175"/>
            <a:ext cx="11334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from sender</a:t>
            </a:r>
          </a:p>
        </p:txBody>
      </p:sp>
      <p:sp>
        <p:nvSpPr>
          <p:cNvPr id="6" name="Curved Down Arrow 5">
            <a:extLst>
              <a:ext uri="{FF2B5EF4-FFF2-40B4-BE49-F238E27FC236}">
                <a16:creationId xmlns:a16="http://schemas.microsoft.com/office/drawing/2014/main" id="{1FE7EE57-FED3-864B-8F06-9CC2C77BF0DE}"/>
              </a:ext>
            </a:extLst>
          </p:cNvPr>
          <p:cNvSpPr/>
          <p:nvPr/>
        </p:nvSpPr>
        <p:spPr>
          <a:xfrm>
            <a:off x="8312727" y="2806352"/>
            <a:ext cx="1410695" cy="2718148"/>
          </a:xfrm>
          <a:prstGeom prst="curvedDownArrow">
            <a:avLst>
              <a:gd name="adj1" fmla="val 13767"/>
              <a:gd name="adj2" fmla="val 28170"/>
              <a:gd name="adj3" fmla="val 25000"/>
            </a:avLst>
          </a:prstGeom>
          <a:solidFill>
            <a:srgbClr val="C00000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1072C8-D06D-0540-97C3-C1DE8C5A0444}"/>
              </a:ext>
            </a:extLst>
          </p:cNvPr>
          <p:cNvGrpSpPr/>
          <p:nvPr/>
        </p:nvGrpSpPr>
        <p:grpSpPr>
          <a:xfrm>
            <a:off x="4989152" y="1607125"/>
            <a:ext cx="4984933" cy="885919"/>
            <a:chOff x="4989152" y="1607125"/>
            <a:chExt cx="4984933" cy="88591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4A53074-9492-2643-8C14-D55F3A8DF9EC}"/>
                </a:ext>
              </a:extLst>
            </p:cNvPr>
            <p:cNvGrpSpPr/>
            <p:nvPr/>
          </p:nvGrpSpPr>
          <p:grpSpPr>
            <a:xfrm>
              <a:off x="4989152" y="1652814"/>
              <a:ext cx="4984933" cy="840230"/>
              <a:chOff x="4432738" y="2150355"/>
              <a:chExt cx="4984933" cy="840230"/>
            </a:xfrm>
          </p:grpSpPr>
          <p:sp>
            <p:nvSpPr>
              <p:cNvPr id="166" name="Line 105">
                <a:extLst>
                  <a:ext uri="{FF2B5EF4-FFF2-40B4-BE49-F238E27FC236}">
                    <a16:creationId xmlns:a16="http://schemas.microsoft.com/office/drawing/2014/main" id="{E962447C-3133-664A-8728-73048FD03E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76294" y="2457174"/>
                <a:ext cx="1102102" cy="0"/>
              </a:xfrm>
              <a:prstGeom prst="line">
                <a:avLst/>
              </a:prstGeom>
              <a:noFill/>
              <a:ln w="19050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75" name="Text Box 104">
                <a:extLst>
                  <a:ext uri="{FF2B5EF4-FFF2-40B4-BE49-F238E27FC236}">
                    <a16:creationId xmlns:a16="http://schemas.microsoft.com/office/drawing/2014/main" id="{F110BC32-2D3E-6B43-8E30-DD363F7CFF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32738" y="2150355"/>
                <a:ext cx="2533651" cy="840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r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Application removing data from TCP socket buffers</a:t>
                </a:r>
              </a:p>
            </p:txBody>
          </p:sp>
          <p:sp>
            <p:nvSpPr>
              <p:cNvPr id="176" name="Rectangle 86">
                <a:extLst>
                  <a:ext uri="{FF2B5EF4-FFF2-40B4-BE49-F238E27FC236}">
                    <a16:creationId xmlns:a16="http://schemas.microsoft.com/office/drawing/2014/main" id="{4FC9FA64-3313-7441-820B-DA439AD3A8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96946" y="2344462"/>
                <a:ext cx="720725" cy="209550"/>
              </a:xfrm>
              <a:prstGeom prst="rect">
                <a:avLst/>
              </a:prstGeom>
              <a:solidFill>
                <a:srgbClr val="0000A8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56" name="Curved Down Arrow 55">
              <a:extLst>
                <a:ext uri="{FF2B5EF4-FFF2-40B4-BE49-F238E27FC236}">
                  <a16:creationId xmlns:a16="http://schemas.microsoft.com/office/drawing/2014/main" id="{1957E969-1EF1-4941-A40B-CB97CA05EBA4}"/>
                </a:ext>
              </a:extLst>
            </p:cNvPr>
            <p:cNvSpPr/>
            <p:nvPr/>
          </p:nvSpPr>
          <p:spPr>
            <a:xfrm rot="10800000" flipH="1">
              <a:off x="8517082" y="1607125"/>
              <a:ext cx="1000991" cy="872838"/>
            </a:xfrm>
            <a:prstGeom prst="curvedDownArrow">
              <a:avLst>
                <a:gd name="adj1" fmla="val 13767"/>
                <a:gd name="adj2" fmla="val 28170"/>
                <a:gd name="adj3" fmla="val 25000"/>
              </a:avLst>
            </a:prstGeom>
            <a:solidFill>
              <a:srgbClr val="C00000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B367096-84FB-0C47-BA14-5CD76A63BC39}"/>
              </a:ext>
            </a:extLst>
          </p:cNvPr>
          <p:cNvGrpSpPr/>
          <p:nvPr/>
        </p:nvGrpSpPr>
        <p:grpSpPr>
          <a:xfrm>
            <a:off x="1111171" y="3426107"/>
            <a:ext cx="5034986" cy="2800562"/>
            <a:chOff x="4343173" y="1560062"/>
            <a:chExt cx="9034622" cy="4921250"/>
          </a:xfrm>
        </p:grpSpPr>
        <p:sp>
          <p:nvSpPr>
            <p:cNvPr id="55" name="Rectangle 4">
              <a:extLst>
                <a:ext uri="{FF2B5EF4-FFF2-40B4-BE49-F238E27FC236}">
                  <a16:creationId xmlns:a16="http://schemas.microsoft.com/office/drawing/2014/main" id="{887BE98B-9B7E-9D41-AEF0-CA93BB1C93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2073" y="1560062"/>
              <a:ext cx="3951287" cy="4824412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7" name="Rectangle 5">
              <a:extLst>
                <a:ext uri="{FF2B5EF4-FFF2-40B4-BE49-F238E27FC236}">
                  <a16:creationId xmlns:a16="http://schemas.microsoft.com/office/drawing/2014/main" id="{6DD2E62C-E2CB-C147-9685-E568D54252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348" y="1675949"/>
              <a:ext cx="3951287" cy="480536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58" name="Line 8">
              <a:extLst>
                <a:ext uri="{FF2B5EF4-FFF2-40B4-BE49-F238E27FC236}">
                  <a16:creationId xmlns:a16="http://schemas.microsoft.com/office/drawing/2014/main" id="{6E5293FD-6A44-CD45-9C2D-E6EC13F48E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9523" y="2050599"/>
              <a:ext cx="3946525" cy="476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9" name="Line 9">
              <a:extLst>
                <a:ext uri="{FF2B5EF4-FFF2-40B4-BE49-F238E27FC236}">
                  <a16:creationId xmlns:a16="http://schemas.microsoft.com/office/drawing/2014/main" id="{D5FD85FC-35E3-CC42-86B2-4CBE4FF7A2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43173" y="2430012"/>
              <a:ext cx="395128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0" name="Line 16">
              <a:extLst>
                <a:ext uri="{FF2B5EF4-FFF2-40B4-BE49-F238E27FC236}">
                  <a16:creationId xmlns:a16="http://schemas.microsoft.com/office/drawing/2014/main" id="{1F09DA56-95A7-9740-9266-702F4D6678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52698" y="2811012"/>
              <a:ext cx="395128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1" name="Line 18">
              <a:extLst>
                <a:ext uri="{FF2B5EF4-FFF2-40B4-BE49-F238E27FC236}">
                  <a16:creationId xmlns:a16="http://schemas.microsoft.com/office/drawing/2014/main" id="{3173FF56-BD9B-654B-92B6-4B36C86F42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47935" y="3206299"/>
              <a:ext cx="39512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2" name="Line 19">
              <a:extLst>
                <a:ext uri="{FF2B5EF4-FFF2-40B4-BE49-F238E27FC236}">
                  <a16:creationId xmlns:a16="http://schemas.microsoft.com/office/drawing/2014/main" id="{84202EA3-2833-F04E-AA3C-8BB8999BFB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43173" y="3596824"/>
              <a:ext cx="395128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3" name="Line 20">
              <a:extLst>
                <a:ext uri="{FF2B5EF4-FFF2-40B4-BE49-F238E27FC236}">
                  <a16:creationId xmlns:a16="http://schemas.microsoft.com/office/drawing/2014/main" id="{B5EE22BF-1DD2-B74E-9710-050E4C365A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43173" y="4158799"/>
              <a:ext cx="395128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4" name="Line 21">
              <a:extLst>
                <a:ext uri="{FF2B5EF4-FFF2-40B4-BE49-F238E27FC236}">
                  <a16:creationId xmlns:a16="http://schemas.microsoft.com/office/drawing/2014/main" id="{E3D5975A-D204-D047-91DC-FE8A65BBCC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303735" y="2814187"/>
              <a:ext cx="4763" cy="7778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67C1EE2-2B96-F74C-A327-2DFC2DFC62BA}"/>
                </a:ext>
              </a:extLst>
            </p:cNvPr>
            <p:cNvGrpSpPr/>
            <p:nvPr/>
          </p:nvGrpSpPr>
          <p:grpSpPr>
            <a:xfrm>
              <a:off x="6113100" y="2788385"/>
              <a:ext cx="7264695" cy="1048460"/>
              <a:chOff x="6113100" y="2788385"/>
              <a:chExt cx="7264695" cy="1048460"/>
            </a:xfrm>
          </p:grpSpPr>
          <p:sp>
            <p:nvSpPr>
              <p:cNvPr id="67" name="Text Box 22">
                <a:extLst>
                  <a:ext uri="{FF2B5EF4-FFF2-40B4-BE49-F238E27FC236}">
                    <a16:creationId xmlns:a16="http://schemas.microsoft.com/office/drawing/2014/main" id="{2E8A978C-B58F-724E-97B2-2FB3E91F63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13100" y="2788385"/>
                <a:ext cx="2293763" cy="5247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receive window</a:t>
                </a:r>
              </a:p>
            </p:txBody>
          </p:sp>
          <p:sp>
            <p:nvSpPr>
              <p:cNvPr id="68" name="Text Box 49">
                <a:extLst>
                  <a:ext uri="{FF2B5EF4-FFF2-40B4-BE49-F238E27FC236}">
                    <a16:creationId xmlns:a16="http://schemas.microsoft.com/office/drawing/2014/main" id="{4311B6E6-847F-7C42-98B1-9875A91D17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24899" y="2847114"/>
                <a:ext cx="4652896" cy="9897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flow control: 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# bytes receiver willing to accept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9" name="Line 53">
                <a:extLst>
                  <a:ext uri="{FF2B5EF4-FFF2-40B4-BE49-F238E27FC236}">
                    <a16:creationId xmlns:a16="http://schemas.microsoft.com/office/drawing/2014/main" id="{1B19FC7E-F3A0-3F49-A0E5-0BD2B4FBCB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142852" y="3044701"/>
                <a:ext cx="582048" cy="0"/>
              </a:xfrm>
              <a:prstGeom prst="line">
                <a:avLst/>
              </a:prstGeom>
              <a:noFill/>
              <a:ln w="19050">
                <a:solidFill>
                  <a:srgbClr val="C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66" name="Line 10">
              <a:extLst>
                <a:ext uri="{FF2B5EF4-FFF2-40B4-BE49-F238E27FC236}">
                  <a16:creationId xmlns:a16="http://schemas.microsoft.com/office/drawing/2014/main" id="{C66942C1-B5F2-CD48-AEFD-79309840AF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289447" y="1679374"/>
              <a:ext cx="1761" cy="36518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70" name="Slide Number Placeholder 2">
            <a:extLst>
              <a:ext uri="{FF2B5EF4-FFF2-40B4-BE49-F238E27FC236}">
                <a16:creationId xmlns:a16="http://schemas.microsoft.com/office/drawing/2014/main" id="{3A4399FC-22AC-CD4F-9984-791C62C984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0086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 flow control</a:t>
            </a:r>
            <a:endParaRPr lang="en-US" sz="4400" b="0" dirty="0"/>
          </a:p>
        </p:txBody>
      </p:sp>
      <p:sp>
        <p:nvSpPr>
          <p:cNvPr id="137" name="Rectangle 72">
            <a:extLst>
              <a:ext uri="{FF2B5EF4-FFF2-40B4-BE49-F238E27FC236}">
                <a16:creationId xmlns:a16="http://schemas.microsoft.com/office/drawing/2014/main" id="{C267ED98-FBDB-D24C-A351-3097B056B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422" y="1084921"/>
            <a:ext cx="2524125" cy="3854450"/>
          </a:xfrm>
          <a:prstGeom prst="rect">
            <a:avLst/>
          </a:prstGeom>
          <a:solidFill>
            <a:srgbClr val="0000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38" name="Freeform 32">
            <a:extLst>
              <a:ext uri="{FF2B5EF4-FFF2-40B4-BE49-F238E27FC236}">
                <a16:creationId xmlns:a16="http://schemas.microsoft.com/office/drawing/2014/main" id="{58EA8CF4-DBF4-E34D-8254-A77227811341}"/>
              </a:ext>
            </a:extLst>
          </p:cNvPr>
          <p:cNvSpPr>
            <a:spLocks/>
          </p:cNvSpPr>
          <p:nvPr/>
        </p:nvSpPr>
        <p:spPr bwMode="auto">
          <a:xfrm>
            <a:off x="10289997" y="1078571"/>
            <a:ext cx="581025" cy="4206875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9" name="Rectangle 40">
            <a:extLst>
              <a:ext uri="{FF2B5EF4-FFF2-40B4-BE49-F238E27FC236}">
                <a16:creationId xmlns:a16="http://schemas.microsoft.com/office/drawing/2014/main" id="{8F576ED5-5855-F048-B4BB-75BF51C27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2697" y="1186521"/>
            <a:ext cx="2533650" cy="3814762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40" name="Oval 31">
            <a:extLst>
              <a:ext uri="{FF2B5EF4-FFF2-40B4-BE49-F238E27FC236}">
                <a16:creationId xmlns:a16="http://schemas.microsoft.com/office/drawing/2014/main" id="{E56CABC0-9BC4-164D-8001-714872CF7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2447" y="1243671"/>
            <a:ext cx="1377950" cy="5969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application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process</a:t>
            </a:r>
          </a:p>
        </p:txBody>
      </p:sp>
      <p:grpSp>
        <p:nvGrpSpPr>
          <p:cNvPr id="141" name="Group 47">
            <a:extLst>
              <a:ext uri="{FF2B5EF4-FFF2-40B4-BE49-F238E27FC236}">
                <a16:creationId xmlns:a16="http://schemas.microsoft.com/office/drawing/2014/main" id="{02602D35-C64D-9445-8BEF-315190C777FA}"/>
              </a:ext>
            </a:extLst>
          </p:cNvPr>
          <p:cNvGrpSpPr>
            <a:grpSpLocks/>
          </p:cNvGrpSpPr>
          <p:nvPr/>
        </p:nvGrpSpPr>
        <p:grpSpPr bwMode="auto">
          <a:xfrm>
            <a:off x="8070672" y="2312058"/>
            <a:ext cx="1795463" cy="688975"/>
            <a:chOff x="1173" y="2345"/>
            <a:chExt cx="1131" cy="434"/>
          </a:xfrm>
        </p:grpSpPr>
        <p:sp>
          <p:nvSpPr>
            <p:cNvPr id="142" name="Rectangle 44">
              <a:extLst>
                <a:ext uri="{FF2B5EF4-FFF2-40B4-BE49-F238E27FC236}">
                  <a16:creationId xmlns:a16="http://schemas.microsoft.com/office/drawing/2014/main" id="{92C6A498-BA40-944E-B932-C93263DCC5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" y="2345"/>
              <a:ext cx="1131" cy="434"/>
            </a:xfrm>
            <a:prstGeom prst="rect">
              <a:avLst/>
            </a:prstGeom>
            <a:solidFill>
              <a:srgbClr val="0000A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43" name="Text Box 46">
              <a:extLst>
                <a:ext uri="{FF2B5EF4-FFF2-40B4-BE49-F238E27FC236}">
                  <a16:creationId xmlns:a16="http://schemas.microsoft.com/office/drawing/2014/main" id="{ED90C8EB-7D14-B54F-AC97-04DAEC25D0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5" y="2368"/>
              <a:ext cx="995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TCP socket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receiver buffers</a:t>
              </a:r>
            </a:p>
          </p:txBody>
        </p:sp>
      </p:grpSp>
      <p:sp>
        <p:nvSpPr>
          <p:cNvPr id="144" name="Oval 48">
            <a:extLst>
              <a:ext uri="{FF2B5EF4-FFF2-40B4-BE49-F238E27FC236}">
                <a16:creationId xmlns:a16="http://schemas.microsoft.com/office/drawing/2014/main" id="{0742E955-8C93-5F47-BE4B-8E6ACFB2E7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8947" y="3335996"/>
            <a:ext cx="1562100" cy="5969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45" name="Text Box 64">
            <a:extLst>
              <a:ext uri="{FF2B5EF4-FFF2-40B4-BE49-F238E27FC236}">
                <a16:creationId xmlns:a16="http://schemas.microsoft.com/office/drawing/2014/main" id="{FCF30813-93D4-B644-BB9A-DEC80D9163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5360" y="3364839"/>
            <a:ext cx="5597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TCP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code</a:t>
            </a:r>
          </a:p>
        </p:txBody>
      </p:sp>
      <p:sp>
        <p:nvSpPr>
          <p:cNvPr id="146" name="Oval 65">
            <a:extLst>
              <a:ext uri="{FF2B5EF4-FFF2-40B4-BE49-F238E27FC236}">
                <a16:creationId xmlns:a16="http://schemas.microsoft.com/office/drawing/2014/main" id="{6BD69667-2B04-344B-AF15-D9A7175F3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6885" y="4321833"/>
            <a:ext cx="1562100" cy="5969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47" name="Text Box 66">
            <a:extLst>
              <a:ext uri="{FF2B5EF4-FFF2-40B4-BE49-F238E27FC236}">
                <a16:creationId xmlns:a16="http://schemas.microsoft.com/office/drawing/2014/main" id="{19C3DDC5-2A06-B840-8A80-61FECF5977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1699" y="4354979"/>
            <a:ext cx="5597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IP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code</a:t>
            </a:r>
          </a:p>
        </p:txBody>
      </p:sp>
      <p:sp>
        <p:nvSpPr>
          <p:cNvPr id="149" name="Line 68">
            <a:extLst>
              <a:ext uri="{FF2B5EF4-FFF2-40B4-BE49-F238E27FC236}">
                <a16:creationId xmlns:a16="http://schemas.microsoft.com/office/drawing/2014/main" id="{68A5AD3F-8561-BA43-8CCB-23369CB3F10B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6347" y="4071008"/>
            <a:ext cx="25463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50" name="Line 69">
            <a:extLst>
              <a:ext uri="{FF2B5EF4-FFF2-40B4-BE49-F238E27FC236}">
                <a16:creationId xmlns:a16="http://schemas.microsoft.com/office/drawing/2014/main" id="{069D68E8-3A07-7842-BBE3-A83C41548FBA}"/>
              </a:ext>
            </a:extLst>
          </p:cNvPr>
          <p:cNvSpPr>
            <a:spLocks noChangeShapeType="1"/>
          </p:cNvSpPr>
          <p:nvPr/>
        </p:nvSpPr>
        <p:spPr bwMode="auto">
          <a:xfrm>
            <a:off x="7769047" y="2219983"/>
            <a:ext cx="25463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151" name="Group 56">
            <a:extLst>
              <a:ext uri="{FF2B5EF4-FFF2-40B4-BE49-F238E27FC236}">
                <a16:creationId xmlns:a16="http://schemas.microsoft.com/office/drawing/2014/main" id="{9D087FDD-1E50-B54A-BAF1-08F2E9EB032C}"/>
              </a:ext>
            </a:extLst>
          </p:cNvPr>
          <p:cNvGrpSpPr>
            <a:grpSpLocks/>
          </p:cNvGrpSpPr>
          <p:nvPr/>
        </p:nvGrpSpPr>
        <p:grpSpPr bwMode="auto">
          <a:xfrm>
            <a:off x="8745360" y="2104096"/>
            <a:ext cx="533400" cy="206375"/>
            <a:chOff x="2003" y="1816"/>
            <a:chExt cx="336" cy="130"/>
          </a:xfrm>
        </p:grpSpPr>
        <p:sp>
          <p:nvSpPr>
            <p:cNvPr id="152" name="Rectangle 16">
              <a:extLst>
                <a:ext uri="{FF2B5EF4-FFF2-40B4-BE49-F238E27FC236}">
                  <a16:creationId xmlns:a16="http://schemas.microsoft.com/office/drawing/2014/main" id="{4802C0EA-E5A8-E447-A8F6-A96701A0B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3" y="1816"/>
              <a:ext cx="336" cy="13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53" name="Rectangle 17">
              <a:extLst>
                <a:ext uri="{FF2B5EF4-FFF2-40B4-BE49-F238E27FC236}">
                  <a16:creationId xmlns:a16="http://schemas.microsoft.com/office/drawing/2014/main" id="{620EA98C-EF38-184B-A03B-82616FCB9A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5" y="1833"/>
              <a:ext cx="110" cy="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54" name="Rectangle 18">
              <a:extLst>
                <a:ext uri="{FF2B5EF4-FFF2-40B4-BE49-F238E27FC236}">
                  <a16:creationId xmlns:a16="http://schemas.microsoft.com/office/drawing/2014/main" id="{1C3BBD2A-6ACC-C349-BDA8-0843C2DEA5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9" y="1891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55" name="Rectangle 19">
              <a:extLst>
                <a:ext uri="{FF2B5EF4-FFF2-40B4-BE49-F238E27FC236}">
                  <a16:creationId xmlns:a16="http://schemas.microsoft.com/office/drawing/2014/main" id="{96FBD4A2-E799-8F4F-9D14-53FD99E5BF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8" y="1892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65" name="Text Box 103">
            <a:extLst>
              <a:ext uri="{FF2B5EF4-FFF2-40B4-BE49-F238E27FC236}">
                <a16:creationId xmlns:a16="http://schemas.microsoft.com/office/drawing/2014/main" id="{4ECF9189-0AD6-144B-8167-6762F7B3E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9972" y="5823520"/>
            <a:ext cx="2714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receiver protocol stack</a:t>
            </a:r>
          </a:p>
        </p:txBody>
      </p:sp>
      <p:sp>
        <p:nvSpPr>
          <p:cNvPr id="169" name="Line 115">
            <a:extLst>
              <a:ext uri="{FF2B5EF4-FFF2-40B4-BE49-F238E27FC236}">
                <a16:creationId xmlns:a16="http://schemas.microsoft.com/office/drawing/2014/main" id="{ABF785A9-86A1-6E46-9624-CABBC5E29FA3}"/>
              </a:ext>
            </a:extLst>
          </p:cNvPr>
          <p:cNvSpPr>
            <a:spLocks noChangeShapeType="1"/>
          </p:cNvSpPr>
          <p:nvPr/>
        </p:nvSpPr>
        <p:spPr bwMode="auto">
          <a:xfrm>
            <a:off x="8790777" y="5419835"/>
            <a:ext cx="0" cy="349250"/>
          </a:xfrm>
          <a:prstGeom prst="line">
            <a:avLst/>
          </a:prstGeom>
          <a:noFill/>
          <a:ln w="28575">
            <a:solidFill>
              <a:srgbClr val="CC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71" name="Line 118">
            <a:extLst>
              <a:ext uri="{FF2B5EF4-FFF2-40B4-BE49-F238E27FC236}">
                <a16:creationId xmlns:a16="http://schemas.microsoft.com/office/drawing/2014/main" id="{5E5B6E3E-966C-D44A-B01C-0473357F14E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85235" y="4996521"/>
            <a:ext cx="0" cy="463550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172" name="Group 124">
            <a:extLst>
              <a:ext uri="{FF2B5EF4-FFF2-40B4-BE49-F238E27FC236}">
                <a16:creationId xmlns:a16="http://schemas.microsoft.com/office/drawing/2014/main" id="{4194DDD2-AC6E-4846-988C-D47AF88815B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523360" y="4590121"/>
            <a:ext cx="869950" cy="906462"/>
            <a:chOff x="-44" y="1473"/>
            <a:chExt cx="981" cy="1105"/>
          </a:xfrm>
        </p:grpSpPr>
        <p:pic>
          <p:nvPicPr>
            <p:cNvPr id="173" name="Picture 125" descr="desktop_computer_stylized_medium">
              <a:extLst>
                <a:ext uri="{FF2B5EF4-FFF2-40B4-BE49-F238E27FC236}">
                  <a16:creationId xmlns:a16="http://schemas.microsoft.com/office/drawing/2014/main" id="{C6DE1974-7837-334B-B35F-1B82108E30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" name="Freeform 126">
              <a:extLst>
                <a:ext uri="{FF2B5EF4-FFF2-40B4-BE49-F238E27FC236}">
                  <a16:creationId xmlns:a16="http://schemas.microsoft.com/office/drawing/2014/main" id="{C8663771-41F7-FF4F-89C7-CFC093B9A13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FF08E5E-7834-074F-B7D9-7DBE006EE269}"/>
              </a:ext>
            </a:extLst>
          </p:cNvPr>
          <p:cNvSpPr txBox="1"/>
          <p:nvPr/>
        </p:nvSpPr>
        <p:spPr>
          <a:xfrm>
            <a:off x="712555" y="1437021"/>
            <a:ext cx="38508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 happens if network layer delivers data faster than application layer removes data from socket buffers?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B4B0832-7295-6748-A6EB-5D9B0607F222}"/>
              </a:ext>
            </a:extLst>
          </p:cNvPr>
          <p:cNvGrpSpPr/>
          <p:nvPr/>
        </p:nvGrpSpPr>
        <p:grpSpPr>
          <a:xfrm>
            <a:off x="756989" y="3535828"/>
            <a:ext cx="4164772" cy="1950572"/>
            <a:chOff x="363537" y="4127499"/>
            <a:chExt cx="4164772" cy="1950572"/>
          </a:xfrm>
        </p:grpSpPr>
        <p:sp>
          <p:nvSpPr>
            <p:cNvPr id="179" name="Rectangle 110">
              <a:extLst>
                <a:ext uri="{FF2B5EF4-FFF2-40B4-BE49-F238E27FC236}">
                  <a16:creationId xmlns:a16="http://schemas.microsoft.com/office/drawing/2014/main" id="{71EEDA6C-9700-F540-8450-88D0CF387D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37" y="4397375"/>
              <a:ext cx="4134671" cy="1680696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80" name="Text Box 111">
              <a:extLst>
                <a:ext uri="{FF2B5EF4-FFF2-40B4-BE49-F238E27FC236}">
                  <a16:creationId xmlns:a16="http://schemas.microsoft.com/office/drawing/2014/main" id="{8C96D4BC-6609-824B-A9B9-24E2A66F66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613" y="4549775"/>
              <a:ext cx="4072696" cy="1421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receiver controls sender, so sender won’</a:t>
              </a:r>
              <a:r>
                <a:rPr kumimoji="0" lang="en-US" altLang="ja-JP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t overflow receiver’s buffer by transmitting too much, too fast</a:t>
              </a:r>
              <a:endParaRPr kumimoji="0" lang="en-US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81" name="Group 112">
              <a:extLst>
                <a:ext uri="{FF2B5EF4-FFF2-40B4-BE49-F238E27FC236}">
                  <a16:creationId xmlns:a16="http://schemas.microsoft.com/office/drawing/2014/main" id="{6B4EAE2E-56DA-864E-99A1-E535BFD3AF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1438" y="4127499"/>
              <a:ext cx="2003542" cy="523875"/>
              <a:chOff x="3327" y="230"/>
              <a:chExt cx="1176" cy="330"/>
            </a:xfrm>
          </p:grpSpPr>
          <p:sp>
            <p:nvSpPr>
              <p:cNvPr id="183" name="Rectangle 113">
                <a:extLst>
                  <a:ext uri="{FF2B5EF4-FFF2-40B4-BE49-F238E27FC236}">
                    <a16:creationId xmlns:a16="http://schemas.microsoft.com/office/drawing/2014/main" id="{364B36BC-850A-C443-AFE1-8C4A92F8CA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9" y="323"/>
                <a:ext cx="1134" cy="2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84" name="Text Box 114">
                <a:extLst>
                  <a:ext uri="{FF2B5EF4-FFF2-40B4-BE49-F238E27FC236}">
                    <a16:creationId xmlns:a16="http://schemas.microsoft.com/office/drawing/2014/main" id="{4A67984A-D193-3248-9AD8-3DC1586083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27" y="230"/>
                <a:ext cx="1136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flow control</a:t>
                </a:r>
              </a:p>
            </p:txBody>
          </p:sp>
        </p:grpSp>
      </p:grpSp>
      <p:sp>
        <p:nvSpPr>
          <p:cNvPr id="182" name="Line 117">
            <a:extLst>
              <a:ext uri="{FF2B5EF4-FFF2-40B4-BE49-F238E27FC236}">
                <a16:creationId xmlns:a16="http://schemas.microsoft.com/office/drawing/2014/main" id="{1B7AFE0B-8185-3E43-BF7C-730BEFE1D783}"/>
              </a:ext>
            </a:extLst>
          </p:cNvPr>
          <p:cNvSpPr>
            <a:spLocks noChangeShapeType="1"/>
          </p:cNvSpPr>
          <p:nvPr/>
        </p:nvSpPr>
        <p:spPr bwMode="auto">
          <a:xfrm>
            <a:off x="7764475" y="5006696"/>
            <a:ext cx="0" cy="46355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820FA96-992D-4547-BB82-D80AD6340B76}"/>
              </a:ext>
            </a:extLst>
          </p:cNvPr>
          <p:cNvGrpSpPr/>
          <p:nvPr/>
        </p:nvGrpSpPr>
        <p:grpSpPr>
          <a:xfrm>
            <a:off x="7630935" y="2806352"/>
            <a:ext cx="2092487" cy="2971623"/>
            <a:chOff x="7630935" y="2806352"/>
            <a:chExt cx="2092487" cy="297162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0136498-1DCA-8245-9AEB-79D923D0965C}"/>
                </a:ext>
              </a:extLst>
            </p:cNvPr>
            <p:cNvGrpSpPr/>
            <p:nvPr/>
          </p:nvGrpSpPr>
          <p:grpSpPr>
            <a:xfrm>
              <a:off x="7630935" y="3080408"/>
              <a:ext cx="1309687" cy="2697567"/>
              <a:chOff x="7074521" y="3577949"/>
              <a:chExt cx="1309687" cy="2697567"/>
            </a:xfrm>
          </p:grpSpPr>
          <p:sp>
            <p:nvSpPr>
              <p:cNvPr id="163" name="Rectangle 91">
                <a:extLst>
                  <a:ext uri="{FF2B5EF4-FFF2-40B4-BE49-F238E27FC236}">
                    <a16:creationId xmlns:a16="http://schemas.microsoft.com/office/drawing/2014/main" id="{262B8492-92D0-1D4D-A388-8EDCD28915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55546" y="4619349"/>
                <a:ext cx="720725" cy="209550"/>
              </a:xfrm>
              <a:prstGeom prst="rect">
                <a:avLst/>
              </a:prstGeom>
              <a:solidFill>
                <a:srgbClr val="0000A8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8F31E27D-6EC1-5943-92A1-E4210B15E8BC}"/>
                  </a:ext>
                </a:extLst>
              </p:cNvPr>
              <p:cNvGrpSpPr/>
              <p:nvPr/>
            </p:nvGrpSpPr>
            <p:grpSpPr>
              <a:xfrm>
                <a:off x="7344839" y="5551212"/>
                <a:ext cx="1039369" cy="214398"/>
                <a:chOff x="7344839" y="5551212"/>
                <a:chExt cx="1039369" cy="214398"/>
              </a:xfrm>
            </p:grpSpPr>
            <p:sp>
              <p:nvSpPr>
                <p:cNvPr id="158" name="Rectangle 74">
                  <a:extLst>
                    <a:ext uri="{FF2B5EF4-FFF2-40B4-BE49-F238E27FC236}">
                      <a16:creationId xmlns:a16="http://schemas.microsoft.com/office/drawing/2014/main" id="{8A48CC54-2E19-7E49-AB6A-C589B7121B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44839" y="5556060"/>
                  <a:ext cx="1006475" cy="209550"/>
                </a:xfrm>
                <a:prstGeom prst="rect">
                  <a:avLst/>
                </a:prstGeom>
                <a:solidFill>
                  <a:srgbClr val="00CC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64" name="Rectangle 92">
                  <a:extLst>
                    <a:ext uri="{FF2B5EF4-FFF2-40B4-BE49-F238E27FC236}">
                      <a16:creationId xmlns:a16="http://schemas.microsoft.com/office/drawing/2014/main" id="{F086B485-A7FA-024F-AE08-D3278D5353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50783" y="5551212"/>
                  <a:ext cx="733425" cy="212725"/>
                </a:xfrm>
                <a:prstGeom prst="rect">
                  <a:avLst/>
                </a:prstGeom>
                <a:solidFill>
                  <a:srgbClr val="0000A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59" name="Line 75">
                  <a:extLst>
                    <a:ext uri="{FF2B5EF4-FFF2-40B4-BE49-F238E27FC236}">
                      <a16:creationId xmlns:a16="http://schemas.microsoft.com/office/drawing/2014/main" id="{3072215E-AACF-9541-93AB-D98D0EECBB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488859" y="5555058"/>
                  <a:ext cx="0" cy="206375"/>
                </a:xfrm>
                <a:prstGeom prst="line">
                  <a:avLst/>
                </a:prstGeom>
                <a:noFill/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60" name="Line 76">
                  <a:extLst>
                    <a:ext uri="{FF2B5EF4-FFF2-40B4-BE49-F238E27FC236}">
                      <a16:creationId xmlns:a16="http://schemas.microsoft.com/office/drawing/2014/main" id="{A70802F4-DC4B-B74E-9BF2-97E565E57F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641259" y="5555058"/>
                  <a:ext cx="0" cy="206375"/>
                </a:xfrm>
                <a:prstGeom prst="line">
                  <a:avLst/>
                </a:prstGeom>
                <a:noFill/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62" name="Rectangle 86">
                <a:extLst>
                  <a:ext uri="{FF2B5EF4-FFF2-40B4-BE49-F238E27FC236}">
                    <a16:creationId xmlns:a16="http://schemas.microsoft.com/office/drawing/2014/main" id="{4115F8B6-91A1-7C41-83BF-8BE89BBEBE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47608" y="3577949"/>
                <a:ext cx="720725" cy="209550"/>
              </a:xfrm>
              <a:prstGeom prst="rect">
                <a:avLst/>
              </a:prstGeom>
              <a:solidFill>
                <a:srgbClr val="0000A8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70" name="Text Box 116">
                <a:extLst>
                  <a:ext uri="{FF2B5EF4-FFF2-40B4-BE49-F238E27FC236}">
                    <a16:creationId xmlns:a16="http://schemas.microsoft.com/office/drawing/2014/main" id="{698424D2-456E-974F-973C-408C9336D9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74521" y="5970716"/>
                <a:ext cx="1133475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from sender</a:t>
                </a:r>
              </a:p>
            </p:txBody>
          </p:sp>
        </p:grpSp>
        <p:sp>
          <p:nvSpPr>
            <p:cNvPr id="6" name="Curved Down Arrow 5">
              <a:extLst>
                <a:ext uri="{FF2B5EF4-FFF2-40B4-BE49-F238E27FC236}">
                  <a16:creationId xmlns:a16="http://schemas.microsoft.com/office/drawing/2014/main" id="{1FE7EE57-FED3-864B-8F06-9CC2C77BF0DE}"/>
                </a:ext>
              </a:extLst>
            </p:cNvPr>
            <p:cNvSpPr/>
            <p:nvPr/>
          </p:nvSpPr>
          <p:spPr>
            <a:xfrm>
              <a:off x="8312727" y="2806352"/>
              <a:ext cx="1410695" cy="2718148"/>
            </a:xfrm>
            <a:prstGeom prst="curvedDownArrow">
              <a:avLst>
                <a:gd name="adj1" fmla="val 13767"/>
                <a:gd name="adj2" fmla="val 28170"/>
                <a:gd name="adj3" fmla="val 25000"/>
              </a:avLst>
            </a:prstGeom>
            <a:solidFill>
              <a:srgbClr val="C00000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1072C8-D06D-0540-97C3-C1DE8C5A0444}"/>
              </a:ext>
            </a:extLst>
          </p:cNvPr>
          <p:cNvGrpSpPr/>
          <p:nvPr/>
        </p:nvGrpSpPr>
        <p:grpSpPr>
          <a:xfrm>
            <a:off x="4989152" y="1607125"/>
            <a:ext cx="4984933" cy="885919"/>
            <a:chOff x="4989152" y="1607125"/>
            <a:chExt cx="4984933" cy="88591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4A53074-9492-2643-8C14-D55F3A8DF9EC}"/>
                </a:ext>
              </a:extLst>
            </p:cNvPr>
            <p:cNvGrpSpPr/>
            <p:nvPr/>
          </p:nvGrpSpPr>
          <p:grpSpPr>
            <a:xfrm>
              <a:off x="4989152" y="1652814"/>
              <a:ext cx="4984933" cy="840230"/>
              <a:chOff x="4432738" y="2150355"/>
              <a:chExt cx="4984933" cy="840230"/>
            </a:xfrm>
          </p:grpSpPr>
          <p:sp>
            <p:nvSpPr>
              <p:cNvPr id="166" name="Line 105">
                <a:extLst>
                  <a:ext uri="{FF2B5EF4-FFF2-40B4-BE49-F238E27FC236}">
                    <a16:creationId xmlns:a16="http://schemas.microsoft.com/office/drawing/2014/main" id="{E962447C-3133-664A-8728-73048FD03E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76294" y="2457174"/>
                <a:ext cx="1102102" cy="0"/>
              </a:xfrm>
              <a:prstGeom prst="line">
                <a:avLst/>
              </a:prstGeom>
              <a:noFill/>
              <a:ln w="19050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75" name="Text Box 104">
                <a:extLst>
                  <a:ext uri="{FF2B5EF4-FFF2-40B4-BE49-F238E27FC236}">
                    <a16:creationId xmlns:a16="http://schemas.microsoft.com/office/drawing/2014/main" id="{F110BC32-2D3E-6B43-8E30-DD363F7CFF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32738" y="2150355"/>
                <a:ext cx="2533651" cy="840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r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Application removing data from TCP socket buffers</a:t>
                </a:r>
              </a:p>
            </p:txBody>
          </p:sp>
          <p:sp>
            <p:nvSpPr>
              <p:cNvPr id="176" name="Rectangle 86">
                <a:extLst>
                  <a:ext uri="{FF2B5EF4-FFF2-40B4-BE49-F238E27FC236}">
                    <a16:creationId xmlns:a16="http://schemas.microsoft.com/office/drawing/2014/main" id="{4FC9FA64-3313-7441-820B-DA439AD3A8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96946" y="2344462"/>
                <a:ext cx="720725" cy="209550"/>
              </a:xfrm>
              <a:prstGeom prst="rect">
                <a:avLst/>
              </a:prstGeom>
              <a:solidFill>
                <a:srgbClr val="0000A8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56" name="Curved Down Arrow 55">
              <a:extLst>
                <a:ext uri="{FF2B5EF4-FFF2-40B4-BE49-F238E27FC236}">
                  <a16:creationId xmlns:a16="http://schemas.microsoft.com/office/drawing/2014/main" id="{1957E969-1EF1-4941-A40B-CB97CA05EBA4}"/>
                </a:ext>
              </a:extLst>
            </p:cNvPr>
            <p:cNvSpPr/>
            <p:nvPr/>
          </p:nvSpPr>
          <p:spPr>
            <a:xfrm rot="10800000" flipH="1">
              <a:off x="8517082" y="1607125"/>
              <a:ext cx="1000991" cy="872838"/>
            </a:xfrm>
            <a:prstGeom prst="curvedDownArrow">
              <a:avLst>
                <a:gd name="adj1" fmla="val 13767"/>
                <a:gd name="adj2" fmla="val 28170"/>
                <a:gd name="adj3" fmla="val 25000"/>
              </a:avLst>
            </a:prstGeom>
            <a:solidFill>
              <a:srgbClr val="C00000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6AC88DD4-8D5E-1A4B-AF04-AF0A9B96E2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0418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 flow control</a:t>
            </a:r>
            <a:endParaRPr lang="en-US" sz="4400" b="0" dirty="0"/>
          </a:p>
        </p:txBody>
      </p:sp>
      <p:sp>
        <p:nvSpPr>
          <p:cNvPr id="54" name="Rectangle 75">
            <a:extLst>
              <a:ext uri="{FF2B5EF4-FFF2-40B4-BE49-F238E27FC236}">
                <a16:creationId xmlns:a16="http://schemas.microsoft.com/office/drawing/2014/main" id="{78F7B284-6B74-F548-982C-C01C5F7D3D99}"/>
              </a:ext>
            </a:extLst>
          </p:cNvPr>
          <p:cNvSpPr txBox="1">
            <a:spLocks noChangeArrowheads="1"/>
          </p:cNvSpPr>
          <p:nvPr/>
        </p:nvSpPr>
        <p:spPr>
          <a:xfrm>
            <a:off x="668940" y="1485900"/>
            <a:ext cx="5826405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TCP receiver 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advertises” free buffer space in </a:t>
            </a:r>
            <a:r>
              <a:rPr kumimoji="0" lang="en-US" altLang="ja-JP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rwnd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field in TCP header</a:t>
            </a: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RcvBuffer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size set via socket options (typical default is 4096 bytes)</a:t>
            </a: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many operating systems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autoadjust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RcvBuffer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sender limits amount of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unACKed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(“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in-flight”) data to received </a:t>
            </a:r>
            <a:r>
              <a:rPr kumimoji="0" lang="en-US" altLang="ja-JP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rwnd</a:t>
            </a:r>
            <a:endParaRPr kumimoji="0" lang="en-US" altLang="ja-JP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guarantees receive buffer will not overflow</a:t>
            </a:r>
          </a:p>
        </p:txBody>
      </p:sp>
      <p:grpSp>
        <p:nvGrpSpPr>
          <p:cNvPr id="81" name="Group 72">
            <a:extLst>
              <a:ext uri="{FF2B5EF4-FFF2-40B4-BE49-F238E27FC236}">
                <a16:creationId xmlns:a16="http://schemas.microsoft.com/office/drawing/2014/main" id="{BCF10484-C4F0-2146-A1F6-01CD23E18EAF}"/>
              </a:ext>
            </a:extLst>
          </p:cNvPr>
          <p:cNvGrpSpPr>
            <a:grpSpLocks/>
          </p:cNvGrpSpPr>
          <p:nvPr/>
        </p:nvGrpSpPr>
        <p:grpSpPr bwMode="auto">
          <a:xfrm>
            <a:off x="8147517" y="2351087"/>
            <a:ext cx="2578100" cy="2155825"/>
            <a:chOff x="512" y="1294"/>
            <a:chExt cx="1888" cy="1358"/>
          </a:xfrm>
        </p:grpSpPr>
        <p:grpSp>
          <p:nvGrpSpPr>
            <p:cNvPr id="82" name="Group 17">
              <a:extLst>
                <a:ext uri="{FF2B5EF4-FFF2-40B4-BE49-F238E27FC236}">
                  <a16:creationId xmlns:a16="http://schemas.microsoft.com/office/drawing/2014/main" id="{1B215862-92BC-FD44-8231-FAC4460EC9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32" y="1410"/>
              <a:ext cx="336" cy="130"/>
              <a:chOff x="2003" y="1816"/>
              <a:chExt cx="336" cy="130"/>
            </a:xfrm>
          </p:grpSpPr>
          <p:sp>
            <p:nvSpPr>
              <p:cNvPr id="91" name="Rectangle 18">
                <a:extLst>
                  <a:ext uri="{FF2B5EF4-FFF2-40B4-BE49-F238E27FC236}">
                    <a16:creationId xmlns:a16="http://schemas.microsoft.com/office/drawing/2014/main" id="{9F916805-82BB-7244-99A5-5F0A5D1650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3" y="1816"/>
                <a:ext cx="336" cy="13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" name="Rectangle 19">
                <a:extLst>
                  <a:ext uri="{FF2B5EF4-FFF2-40B4-BE49-F238E27FC236}">
                    <a16:creationId xmlns:a16="http://schemas.microsoft.com/office/drawing/2014/main" id="{4DA550D0-215D-334C-AB2B-CF8748123D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5" y="1833"/>
                <a:ext cx="108" cy="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3" name="Rectangle 20">
                <a:extLst>
                  <a:ext uri="{FF2B5EF4-FFF2-40B4-BE49-F238E27FC236}">
                    <a16:creationId xmlns:a16="http://schemas.microsoft.com/office/drawing/2014/main" id="{B48A6578-4F82-8A4E-B684-CD32D31F82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8" y="1891"/>
                <a:ext cx="28" cy="35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4" name="Rectangle 21">
                <a:extLst>
                  <a:ext uri="{FF2B5EF4-FFF2-40B4-BE49-F238E27FC236}">
                    <a16:creationId xmlns:a16="http://schemas.microsoft.com/office/drawing/2014/main" id="{FE3C8549-958F-8C49-9BB2-21BE77A5A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6" y="1892"/>
                <a:ext cx="29" cy="35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83" name="Rectangle 52">
              <a:extLst>
                <a:ext uri="{FF2B5EF4-FFF2-40B4-BE49-F238E27FC236}">
                  <a16:creationId xmlns:a16="http://schemas.microsoft.com/office/drawing/2014/main" id="{4EAEE0E4-1542-A044-B98C-0D8E85284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" y="1522"/>
              <a:ext cx="1871" cy="896"/>
            </a:xfrm>
            <a:prstGeom prst="rect">
              <a:avLst/>
            </a:prstGeom>
            <a:solidFill>
              <a:srgbClr val="0000A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84" name="Line 53">
              <a:extLst>
                <a:ext uri="{FF2B5EF4-FFF2-40B4-BE49-F238E27FC236}">
                  <a16:creationId xmlns:a16="http://schemas.microsoft.com/office/drawing/2014/main" id="{1BF4AFA5-7079-8E48-98E5-F01131B6DC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" y="1863"/>
              <a:ext cx="188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85" name="AutoShape 54">
              <a:extLst>
                <a:ext uri="{FF2B5EF4-FFF2-40B4-BE49-F238E27FC236}">
                  <a16:creationId xmlns:a16="http://schemas.microsoft.com/office/drawing/2014/main" id="{01CE49A7-7FEA-2F41-B96C-9C13B3748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0" y="1294"/>
              <a:ext cx="157" cy="288"/>
            </a:xfrm>
            <a:prstGeom prst="upArrow">
              <a:avLst>
                <a:gd name="adj1" fmla="val 50000"/>
                <a:gd name="adj2" fmla="val 45860"/>
              </a:avLst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86" name="Rectangle 55" descr="Dark upward diagonal">
              <a:extLst>
                <a:ext uri="{FF2B5EF4-FFF2-40B4-BE49-F238E27FC236}">
                  <a16:creationId xmlns:a16="http://schemas.microsoft.com/office/drawing/2014/main" id="{E7DBF90D-63AF-CA4B-B765-CCAF65A7F8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" y="1856"/>
              <a:ext cx="1848" cy="5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87" name="AutoShape 56">
              <a:extLst>
                <a:ext uri="{FF2B5EF4-FFF2-40B4-BE49-F238E27FC236}">
                  <a16:creationId xmlns:a16="http://schemas.microsoft.com/office/drawing/2014/main" id="{E85EDD4B-2EB2-CF4B-A7E7-5DB87DD8E2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2" y="2364"/>
              <a:ext cx="157" cy="288"/>
            </a:xfrm>
            <a:prstGeom prst="upArrow">
              <a:avLst>
                <a:gd name="adj1" fmla="val 50000"/>
                <a:gd name="adj2" fmla="val 45860"/>
              </a:avLst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88" name="Text Box 57">
              <a:extLst>
                <a:ext uri="{FF2B5EF4-FFF2-40B4-BE49-F238E27FC236}">
                  <a16:creationId xmlns:a16="http://schemas.microsoft.com/office/drawing/2014/main" id="{18AF2730-2703-2A49-8B1B-CCB541608D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4" y="1568"/>
              <a:ext cx="124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buffered data</a:t>
              </a:r>
            </a:p>
          </p:txBody>
        </p:sp>
        <p:sp>
          <p:nvSpPr>
            <p:cNvPr id="89" name="Line 58">
              <a:extLst>
                <a:ext uri="{FF2B5EF4-FFF2-40B4-BE49-F238E27FC236}">
                  <a16:creationId xmlns:a16="http://schemas.microsoft.com/office/drawing/2014/main" id="{3E425F76-602D-884F-B462-CE3703890F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2" y="1857"/>
              <a:ext cx="1878" cy="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0" name="Text Box 59">
              <a:extLst>
                <a:ext uri="{FF2B5EF4-FFF2-40B4-BE49-F238E27FC236}">
                  <a16:creationId xmlns:a16="http://schemas.microsoft.com/office/drawing/2014/main" id="{FAA57939-600A-5644-BD7E-58580D1D79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3" y="2020"/>
              <a:ext cx="152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free buffer space</a:t>
              </a:r>
            </a:p>
          </p:txBody>
        </p:sp>
      </p:grpSp>
      <p:sp>
        <p:nvSpPr>
          <p:cNvPr id="95" name="Text Box 62">
            <a:extLst>
              <a:ext uri="{FF2B5EF4-FFF2-40B4-BE49-F238E27FC236}">
                <a16:creationId xmlns:a16="http://schemas.microsoft.com/office/drawing/2014/main" id="{AEFCE47F-E93D-AF44-B3F4-73BB671A7D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0104" y="3495674"/>
            <a:ext cx="6731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rwnd</a:t>
            </a:r>
          </a:p>
        </p:txBody>
      </p:sp>
      <p:sp>
        <p:nvSpPr>
          <p:cNvPr id="96" name="Line 64">
            <a:extLst>
              <a:ext uri="{FF2B5EF4-FFF2-40B4-BE49-F238E27FC236}">
                <a16:creationId xmlns:a16="http://schemas.microsoft.com/office/drawing/2014/main" id="{16902A7E-A0A9-CA44-AA34-DA532E0008E8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1279" y="3228974"/>
            <a:ext cx="0" cy="3222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97" name="Line 65">
            <a:extLst>
              <a:ext uri="{FF2B5EF4-FFF2-40B4-BE49-F238E27FC236}">
                <a16:creationId xmlns:a16="http://schemas.microsoft.com/office/drawing/2014/main" id="{D648F6B1-0A50-8C4D-A7D2-3CF747C8BAB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71279" y="3754437"/>
            <a:ext cx="0" cy="3222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98" name="Line 66">
            <a:extLst>
              <a:ext uri="{FF2B5EF4-FFF2-40B4-BE49-F238E27FC236}">
                <a16:creationId xmlns:a16="http://schemas.microsoft.com/office/drawing/2014/main" id="{6D1EA1AA-F1A0-E74F-8EB6-323F135BBE4A}"/>
              </a:ext>
            </a:extLst>
          </p:cNvPr>
          <p:cNvSpPr>
            <a:spLocks noChangeShapeType="1"/>
          </p:cNvSpPr>
          <p:nvPr/>
        </p:nvSpPr>
        <p:spPr bwMode="auto">
          <a:xfrm>
            <a:off x="7617292" y="4086224"/>
            <a:ext cx="4762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99" name="Line 67">
            <a:extLst>
              <a:ext uri="{FF2B5EF4-FFF2-40B4-BE49-F238E27FC236}">
                <a16:creationId xmlns:a16="http://schemas.microsoft.com/office/drawing/2014/main" id="{1C85352E-17C9-D549-A2BD-57A09913F048}"/>
              </a:ext>
            </a:extLst>
          </p:cNvPr>
          <p:cNvSpPr>
            <a:spLocks noChangeShapeType="1"/>
          </p:cNvSpPr>
          <p:nvPr/>
        </p:nvSpPr>
        <p:spPr bwMode="auto">
          <a:xfrm>
            <a:off x="7666504" y="3217862"/>
            <a:ext cx="1968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00" name="Line 68">
            <a:extLst>
              <a:ext uri="{FF2B5EF4-FFF2-40B4-BE49-F238E27FC236}">
                <a16:creationId xmlns:a16="http://schemas.microsoft.com/office/drawing/2014/main" id="{EBC9AE0D-2B04-2645-9476-0B3051DF9276}"/>
              </a:ext>
            </a:extLst>
          </p:cNvPr>
          <p:cNvSpPr>
            <a:spLocks noChangeShapeType="1"/>
          </p:cNvSpPr>
          <p:nvPr/>
        </p:nvSpPr>
        <p:spPr bwMode="auto">
          <a:xfrm>
            <a:off x="7639517" y="2692399"/>
            <a:ext cx="4762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01" name="Line 69">
            <a:extLst>
              <a:ext uri="{FF2B5EF4-FFF2-40B4-BE49-F238E27FC236}">
                <a16:creationId xmlns:a16="http://schemas.microsoft.com/office/drawing/2014/main" id="{C0332117-A4C3-844D-8A08-8B0B485AD2EA}"/>
              </a:ext>
            </a:extLst>
          </p:cNvPr>
          <p:cNvSpPr>
            <a:spLocks noChangeShapeType="1"/>
          </p:cNvSpPr>
          <p:nvPr/>
        </p:nvSpPr>
        <p:spPr bwMode="auto">
          <a:xfrm>
            <a:off x="8028454" y="2697162"/>
            <a:ext cx="0" cy="177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02" name="Line 70">
            <a:extLst>
              <a:ext uri="{FF2B5EF4-FFF2-40B4-BE49-F238E27FC236}">
                <a16:creationId xmlns:a16="http://schemas.microsoft.com/office/drawing/2014/main" id="{838B5881-D7D0-554D-93A9-E8D16418B8D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26867" y="3121024"/>
            <a:ext cx="0" cy="9540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03" name="Text Box 71">
            <a:extLst>
              <a:ext uri="{FF2B5EF4-FFF2-40B4-BE49-F238E27FC236}">
                <a16:creationId xmlns:a16="http://schemas.microsoft.com/office/drawing/2014/main" id="{76399630-36A1-DE42-B526-233291123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4342" y="2857499"/>
            <a:ext cx="1284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RcvBuffer</a:t>
            </a:r>
          </a:p>
        </p:txBody>
      </p:sp>
      <p:sp>
        <p:nvSpPr>
          <p:cNvPr id="104" name="Text Box 73">
            <a:extLst>
              <a:ext uri="{FF2B5EF4-FFF2-40B4-BE49-F238E27FC236}">
                <a16:creationId xmlns:a16="http://schemas.microsoft.com/office/drawing/2014/main" id="{B6E3B689-E8B2-BF4B-86DF-927AF5D4F6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2610" y="4486274"/>
            <a:ext cx="25250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TCP segment payloads</a:t>
            </a:r>
          </a:p>
        </p:txBody>
      </p:sp>
      <p:sp>
        <p:nvSpPr>
          <p:cNvPr id="105" name="Text Box 74">
            <a:extLst>
              <a:ext uri="{FF2B5EF4-FFF2-40B4-BE49-F238E27FC236}">
                <a16:creationId xmlns:a16="http://schemas.microsoft.com/office/drawing/2014/main" id="{91F2C3EF-EE52-4542-BF6E-028621EA7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3635" y="1985962"/>
            <a:ext cx="247856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to application process</a:t>
            </a:r>
          </a:p>
        </p:txBody>
      </p:sp>
      <p:sp>
        <p:nvSpPr>
          <p:cNvPr id="106" name="Text Box 76">
            <a:extLst>
              <a:ext uri="{FF2B5EF4-FFF2-40B4-BE49-F238E27FC236}">
                <a16:creationId xmlns:a16="http://schemas.microsoft.com/office/drawing/2014/main" id="{0CF681A2-AC47-5344-AE94-24FC5FD824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4658" y="5138737"/>
            <a:ext cx="35637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TCP receiver-side buffering</a:t>
            </a:r>
          </a:p>
        </p:txBody>
      </p:sp>
      <p:sp>
        <p:nvSpPr>
          <p:cNvPr id="30" name="Slide Number Placeholder 2">
            <a:extLst>
              <a:ext uri="{FF2B5EF4-FFF2-40B4-BE49-F238E27FC236}">
                <a16:creationId xmlns:a16="http://schemas.microsoft.com/office/drawing/2014/main" id="{FD800B74-F67D-AF4D-AABB-EE14B6FEB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48728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23220</TotalTime>
  <Words>3300</Words>
  <Application>Microsoft Office PowerPoint</Application>
  <PresentationFormat>Widescreen</PresentationFormat>
  <Paragraphs>488</Paragraphs>
  <Slides>30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43" baseType="lpstr">
      <vt:lpstr>Microsoft JhengHei</vt:lpstr>
      <vt:lpstr>ＭＳ Ｐゴシック</vt:lpstr>
      <vt:lpstr>Arial</vt:lpstr>
      <vt:lpstr>Calibri</vt:lpstr>
      <vt:lpstr>Calibri Light</vt:lpstr>
      <vt:lpstr>Courier New</vt:lpstr>
      <vt:lpstr>Courier Std</vt:lpstr>
      <vt:lpstr>Tahoma</vt:lpstr>
      <vt:lpstr>TeXGyreAdventor</vt:lpstr>
      <vt:lpstr>Wingdings</vt:lpstr>
      <vt:lpstr>Wingdings 2</vt:lpstr>
      <vt:lpstr>Office Theme</vt:lpstr>
      <vt:lpstr>1_Office Theme</vt:lpstr>
      <vt:lpstr>Computer Networks </vt:lpstr>
      <vt:lpstr>Transport layer: overview</vt:lpstr>
      <vt:lpstr>Transport layer: roadmap</vt:lpstr>
      <vt:lpstr>Chapter 3: roadmap</vt:lpstr>
      <vt:lpstr>TCP flow control</vt:lpstr>
      <vt:lpstr>TCP flow control</vt:lpstr>
      <vt:lpstr>TCP flow control</vt:lpstr>
      <vt:lpstr>TCP flow control</vt:lpstr>
      <vt:lpstr>TCP flow control</vt:lpstr>
      <vt:lpstr>TCP Send/Receive buffers (revisit)</vt:lpstr>
      <vt:lpstr>TCP Flow-Control </vt:lpstr>
      <vt:lpstr>TCP Flow-Control </vt:lpstr>
      <vt:lpstr>TCP Flow-Control </vt:lpstr>
      <vt:lpstr>TCP Flow-Control </vt:lpstr>
      <vt:lpstr>TCP Flow-Control – Receiver Side </vt:lpstr>
      <vt:lpstr>TCP Flow-Control – Receiver Side </vt:lpstr>
      <vt:lpstr>TCP Flow-Control – Receiver Side </vt:lpstr>
      <vt:lpstr>TCP Flow-Control – Sender Side </vt:lpstr>
      <vt:lpstr>One special case …</vt:lpstr>
      <vt:lpstr>TCP flow control</vt:lpstr>
      <vt:lpstr>TCP connection management</vt:lpstr>
      <vt:lpstr>Agreeing to establish a connection</vt:lpstr>
      <vt:lpstr>2-way handshake scenarios</vt:lpstr>
      <vt:lpstr>2-way handshake scenarios</vt:lpstr>
      <vt:lpstr>2-way handshake scenarios</vt:lpstr>
      <vt:lpstr>TCP 3-way handshake</vt:lpstr>
      <vt:lpstr>A human 3-way handshake protocol</vt:lpstr>
      <vt:lpstr>Closing a TCP connection</vt:lpstr>
      <vt:lpstr>Closing a TCP connection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Subhan Ullah</cp:lastModifiedBy>
  <cp:revision>601</cp:revision>
  <dcterms:created xsi:type="dcterms:W3CDTF">2020-01-18T07:24:59Z</dcterms:created>
  <dcterms:modified xsi:type="dcterms:W3CDTF">2022-11-01T06:13:09Z</dcterms:modified>
</cp:coreProperties>
</file>