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1218" r:id="rId2"/>
    <p:sldId id="1219" r:id="rId3"/>
    <p:sldId id="1222" r:id="rId4"/>
    <p:sldId id="1407" r:id="rId5"/>
    <p:sldId id="1223" r:id="rId6"/>
    <p:sldId id="1224" r:id="rId7"/>
    <p:sldId id="1225" r:id="rId8"/>
    <p:sldId id="1226" r:id="rId9"/>
    <p:sldId id="1228" r:id="rId10"/>
    <p:sldId id="1229" r:id="rId11"/>
    <p:sldId id="1230" r:id="rId12"/>
    <p:sldId id="1231" r:id="rId13"/>
    <p:sldId id="1408" r:id="rId14"/>
    <p:sldId id="1409" r:id="rId15"/>
    <p:sldId id="1410" r:id="rId16"/>
    <p:sldId id="1411" r:id="rId17"/>
    <p:sldId id="1412" r:id="rId18"/>
    <p:sldId id="1413" r:id="rId19"/>
    <p:sldId id="1414" r:id="rId20"/>
    <p:sldId id="1415" r:id="rId21"/>
    <p:sldId id="1416" r:id="rId22"/>
    <p:sldId id="142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A3"/>
    <a:srgbClr val="0000A8"/>
    <a:srgbClr val="3C6CDF"/>
    <a:srgbClr val="9CDFF9"/>
    <a:srgbClr val="B8C2C9"/>
    <a:srgbClr val="D6DCE0"/>
    <a:srgbClr val="010086"/>
    <a:srgbClr val="01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75373" autoAdjust="0"/>
  </p:normalViewPr>
  <p:slideViewPr>
    <p:cSldViewPr snapToGrid="0" snapToObjects="1">
      <p:cViewPr varScale="1">
        <p:scale>
          <a:sx n="65" d="100"/>
          <a:sy n="65" d="100"/>
        </p:scale>
        <p:origin x="1109" y="53"/>
      </p:cViewPr>
      <p:guideLst>
        <p:guide orient="horz" pos="96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8/22/2022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148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Internet Control Message Protocol (ICMP) </a:t>
            </a:r>
          </a:p>
          <a:p>
            <a:r>
              <a:rPr lang="en-US" dirty="0" smtClean="0"/>
              <a:t>Address Resolution Protocol (ARP) </a:t>
            </a:r>
          </a:p>
          <a:p>
            <a:r>
              <a:rPr lang="en-US" dirty="0" smtClean="0"/>
              <a:t>Classless inter-domain routing (CIDR) </a:t>
            </a:r>
          </a:p>
          <a:p>
            <a:r>
              <a:rPr lang="en-US" b="1" dirty="0" smtClean="0"/>
              <a:t>network bandwidth is defined as the maximum transfer throughput capacity of a network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Throughput measures how many packets arrive at their destinations successfully.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595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226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935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TW" sz="1600" dirty="0" smtClean="0">
                <a:cs typeface="新細明體"/>
              </a:rPr>
              <a:t>Data files are shared</a:t>
            </a:r>
          </a:p>
          <a:p>
            <a:pPr lvl="2"/>
            <a:r>
              <a:rPr lang="en-US" altLang="zh-TW" sz="1400" dirty="0" smtClean="0">
                <a:cs typeface="新細明體"/>
              </a:rPr>
              <a:t>Data are stored in a centralized place</a:t>
            </a:r>
          </a:p>
          <a:p>
            <a:pPr lvl="2"/>
            <a:r>
              <a:rPr lang="en-US" altLang="zh-TW" sz="1400" dirty="0" smtClean="0">
                <a:cs typeface="新細明體"/>
              </a:rPr>
              <a:t>All users have access to identical, up-to-date information</a:t>
            </a:r>
          </a:p>
          <a:p>
            <a:pPr lvl="1"/>
            <a:r>
              <a:rPr lang="en-US" altLang="zh-TW" sz="1600" dirty="0" smtClean="0">
                <a:cs typeface="新細明體"/>
              </a:rPr>
              <a:t>Software can also be shared</a:t>
            </a:r>
          </a:p>
          <a:p>
            <a:pPr lvl="2"/>
            <a:r>
              <a:rPr lang="en-US" altLang="zh-TW" sz="1400" dirty="0" smtClean="0">
                <a:cs typeface="新細明體"/>
              </a:rPr>
              <a:t>Site licenses</a:t>
            </a:r>
          </a:p>
          <a:p>
            <a:r>
              <a:rPr lang="en-US" altLang="zh-TW" sz="1800" dirty="0" smtClean="0">
                <a:cs typeface="新細明體"/>
              </a:rPr>
              <a:t>Sharing of hardware resources</a:t>
            </a:r>
          </a:p>
          <a:p>
            <a:pPr lvl="1"/>
            <a:r>
              <a:rPr lang="en-US" altLang="zh-TW" sz="1600" dirty="0" smtClean="0">
                <a:cs typeface="新細明體"/>
              </a:rPr>
              <a:t>Printers and faxes are commonly shared devices</a:t>
            </a:r>
          </a:p>
          <a:p>
            <a:pPr lvl="1"/>
            <a:r>
              <a:rPr lang="en-US" altLang="zh-TW" sz="1600" dirty="0" smtClean="0">
                <a:cs typeface="新細明體"/>
              </a:rPr>
              <a:t>Reduces the cost per user</a:t>
            </a:r>
          </a:p>
          <a:p>
            <a:pPr lvl="1"/>
            <a:endParaRPr lang="en-US" altLang="zh-TW" sz="1600" dirty="0" smtClean="0">
              <a:cs typeface="新細明體"/>
            </a:endParaRPr>
          </a:p>
          <a:p>
            <a:r>
              <a:rPr lang="en-US" altLang="zh-TW" sz="1800" dirty="0" smtClean="0">
                <a:cs typeface="新細明體"/>
              </a:rPr>
              <a:t>Collaborative work by multiple people</a:t>
            </a:r>
          </a:p>
          <a:p>
            <a:r>
              <a:rPr lang="en-US" altLang="zh-TW" sz="1800" dirty="0" smtClean="0">
                <a:cs typeface="新細明體"/>
              </a:rPr>
              <a:t>Personal communication</a:t>
            </a:r>
          </a:p>
          <a:p>
            <a:pPr lvl="1"/>
            <a:r>
              <a:rPr lang="en-US" altLang="zh-TW" sz="1600" dirty="0" smtClean="0">
                <a:cs typeface="新細明體"/>
              </a:rPr>
              <a:t>Email</a:t>
            </a:r>
          </a:p>
          <a:p>
            <a:pPr lvl="1"/>
            <a:r>
              <a:rPr lang="en-US" altLang="zh-TW" sz="1600" dirty="0" smtClean="0">
                <a:cs typeface="新細明體"/>
              </a:rPr>
              <a:t>Instant messaging</a:t>
            </a:r>
          </a:p>
          <a:p>
            <a:pPr lvl="1"/>
            <a:r>
              <a:rPr lang="en-US" altLang="zh-TW" sz="1600" dirty="0" smtClean="0">
                <a:cs typeface="新細明體"/>
              </a:rPr>
              <a:t>Conferencing</a:t>
            </a:r>
          </a:p>
          <a:p>
            <a:pPr lvl="2"/>
            <a:r>
              <a:rPr lang="en-US" altLang="zh-TW" sz="1400" dirty="0" smtClean="0">
                <a:cs typeface="新細明體"/>
              </a:rPr>
              <a:t>Videoconferencing</a:t>
            </a:r>
          </a:p>
          <a:p>
            <a:pPr lvl="1"/>
            <a:r>
              <a:rPr lang="en-US" altLang="zh-TW" sz="1600" dirty="0" smtClean="0">
                <a:cs typeface="新細明體"/>
              </a:rPr>
              <a:t>Voice over IP</a:t>
            </a:r>
          </a:p>
          <a:p>
            <a:pPr lvl="2"/>
            <a:r>
              <a:rPr lang="en-US" altLang="zh-TW" sz="1400" dirty="0" smtClean="0">
                <a:cs typeface="新細明體"/>
              </a:rPr>
              <a:t>Phone communication over network wires</a:t>
            </a:r>
          </a:p>
          <a:p>
            <a:r>
              <a:rPr lang="en-US" altLang="zh-TW" sz="1800" dirty="0" smtClean="0">
                <a:cs typeface="新細明體"/>
              </a:rPr>
              <a:t>Easier data backup</a:t>
            </a:r>
          </a:p>
          <a:p>
            <a:pPr lvl="1"/>
            <a:r>
              <a:rPr lang="en-US" altLang="zh-TW" sz="1600" dirty="0" smtClean="0">
                <a:cs typeface="新細明體"/>
              </a:rPr>
              <a:t>Usually in business corporations</a:t>
            </a:r>
          </a:p>
          <a:p>
            <a:pPr lvl="2"/>
            <a:r>
              <a:rPr lang="en-US" altLang="zh-TW" sz="1400" dirty="0" smtClean="0">
                <a:cs typeface="新細明體"/>
              </a:rPr>
              <a:t>Employers keep the data on a shared storage device</a:t>
            </a:r>
          </a:p>
          <a:p>
            <a:pPr lvl="2"/>
            <a:r>
              <a:rPr lang="en-US" altLang="zh-TW" sz="1400" dirty="0" smtClean="0">
                <a:cs typeface="新細明體"/>
              </a:rPr>
              <a:t>The network manager makes regular backups of the data</a:t>
            </a:r>
            <a:endParaRPr lang="zh-TW" altLang="en-US" sz="1400" dirty="0" smtClean="0">
              <a:cs typeface="新細明體"/>
            </a:endParaRPr>
          </a:p>
          <a:p>
            <a:r>
              <a:rPr lang="en-US" b="1" dirty="0" smtClean="0"/>
              <a:t>Correctness </a:t>
            </a:r>
            <a:r>
              <a:rPr lang="en-US" dirty="0" smtClean="0"/>
              <a:t>: The ability of software products to perform their exact tasks, as defined by their specification. </a:t>
            </a:r>
          </a:p>
          <a:p>
            <a:r>
              <a:rPr lang="en-US" b="1" dirty="0" smtClean="0"/>
              <a:t>Robustness </a:t>
            </a:r>
            <a:r>
              <a:rPr lang="en-US" dirty="0" smtClean="0"/>
              <a:t>: The ability of software systems to react appropriately to abnormal conditions. </a:t>
            </a:r>
          </a:p>
          <a:p>
            <a:r>
              <a:rPr lang="en-US" b="1" dirty="0" smtClean="0"/>
              <a:t>Reliability </a:t>
            </a:r>
            <a:r>
              <a:rPr lang="en-US" dirty="0" smtClean="0"/>
              <a:t>: A concern encompassing correctness and robustness.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617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016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088B5F-A0EC-4CFA-B907-6F8F6AAE8D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A8080-423F-4EF2-8325-F756662D597C}" type="slidenum">
              <a:rPr lang="de-AT" smtClean="0"/>
              <a:pPr/>
              <a:t>‹#›</a:t>
            </a:fld>
            <a:endParaRPr lang="de-AT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76BCC8-FB37-4175-9C04-115FBAEFD1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5941" y="1701588"/>
            <a:ext cx="11120123" cy="71936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dirty="0"/>
              <a:t>Thank You all </a:t>
            </a:r>
            <a:endParaRPr lang="en-GB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6B5668E4-B5F9-4526-BB51-9AC3A835955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5941" y="3250433"/>
            <a:ext cx="11120123" cy="719369"/>
          </a:xfrm>
        </p:spPr>
        <p:txBody>
          <a:bodyPr>
            <a:noAutofit/>
          </a:bodyPr>
          <a:lstStyle>
            <a:lvl1pPr marL="273050" indent="-273050" algn="ctr" defTabSz="385753" rtl="0" eaLnBrk="1" latinLnBrk="0" hangingPunct="1">
              <a:lnSpc>
                <a:spcPct val="90000"/>
              </a:lnSpc>
              <a:spcBef>
                <a:spcPts val="422"/>
              </a:spcBef>
              <a:buFont typeface="Wingdings 2" pitchFamily="18" charset="2"/>
              <a:buNone/>
              <a:defRPr lang="en-US" sz="2400" b="0" kern="1200" dirty="0" smtClean="0">
                <a:solidFill>
                  <a:srgbClr val="000000"/>
                </a:solidFill>
                <a:latin typeface="TeXGyreAdventor" charset="0"/>
                <a:ea typeface="Microsoft JhengHei" panose="020B0604030504040204" pitchFamily="34" charset="-120"/>
                <a:cs typeface="+mn-cs"/>
              </a:defRPr>
            </a:lvl1pPr>
            <a:lvl2pPr marL="153591" indent="-153591" algn="ctr" defTabSz="385753" rtl="0" eaLnBrk="1" latinLnBrk="0" hangingPunct="1">
              <a:lnSpc>
                <a:spcPct val="90000"/>
              </a:lnSpc>
              <a:spcBef>
                <a:spcPts val="422"/>
              </a:spcBef>
              <a:buFont typeface="Wingdings 2" pitchFamily="18" charset="2"/>
              <a:buNone/>
              <a:defRPr lang="en-US" sz="2400" b="0" kern="1200" dirty="0">
                <a:solidFill>
                  <a:schemeClr val="tx1"/>
                </a:solidFill>
                <a:latin typeface="TeXGyreAdventor" charset="0"/>
                <a:ea typeface="Microsoft JhengHei" panose="020B0604030504040204" pitchFamily="34" charset="-120"/>
                <a:cs typeface="+mn-cs"/>
              </a:defRPr>
            </a:lvl2pPr>
          </a:lstStyle>
          <a:p>
            <a:pPr marL="273050" indent="-273050" eaLnBrk="1" hangingPunct="1"/>
            <a:r>
              <a:rPr lang="en-US" dirty="0"/>
              <a:t>Text Book</a:t>
            </a:r>
          </a:p>
          <a:p>
            <a:pPr marL="337542" lvl="1" indent="-153591" eaLnBrk="1" hangingPunct="1"/>
            <a:r>
              <a:rPr lang="en-US" sz="1125" dirty="0">
                <a:solidFill>
                  <a:srgbClr val="0070C0"/>
                </a:solidFill>
              </a:rPr>
              <a:t>Starting Out With CPP (7</a:t>
            </a:r>
            <a:r>
              <a:rPr lang="en-US" sz="1125" baseline="30000" dirty="0">
                <a:solidFill>
                  <a:srgbClr val="0070C0"/>
                </a:solidFill>
              </a:rPr>
              <a:t>th </a:t>
            </a:r>
            <a:r>
              <a:rPr lang="en-US" sz="1125" dirty="0">
                <a:solidFill>
                  <a:srgbClr val="0070C0"/>
                </a:solidFill>
              </a:rPr>
              <a:t> or 8</a:t>
            </a:r>
            <a:r>
              <a:rPr lang="en-US" sz="1125" baseline="30000" dirty="0">
                <a:solidFill>
                  <a:srgbClr val="0070C0"/>
                </a:solidFill>
              </a:rPr>
              <a:t>th</a:t>
            </a:r>
            <a:r>
              <a:rPr lang="en-US" sz="1125" dirty="0">
                <a:solidFill>
                  <a:srgbClr val="0070C0"/>
                </a:solidFill>
              </a:rPr>
              <a:t> Edition) By Tony Gaddis (Locally Available)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7676217-97FD-491C-872B-A38CCCAD9A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97129" y="4386269"/>
            <a:ext cx="2343151" cy="2219325"/>
          </a:xfrm>
        </p:spPr>
        <p:txBody>
          <a:bodyPr/>
          <a:lstStyle/>
          <a:p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5B71756-46AA-4A8F-BA5C-6D05D9B8620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5" y="4386269"/>
            <a:ext cx="2343151" cy="2219325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030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ubhan.ullah@nu.edu.p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30175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3500" b="1" dirty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Lecture </a:t>
            </a:r>
            <a:r>
              <a:rPr lang="en-US" sz="3500" b="1" dirty="0" smtClean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(Chapter1) </a:t>
            </a:r>
            <a:endParaRPr lang="en-US" sz="3500" b="1" dirty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130175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3900" b="1" dirty="0" smtClean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Course </a:t>
            </a:r>
            <a:r>
              <a:rPr lang="en-US" sz="3900" b="1" dirty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organization and </a:t>
            </a:r>
            <a:r>
              <a:rPr lang="en-US" sz="3900" b="1" dirty="0" smtClean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introduction</a:t>
            </a:r>
          </a:p>
          <a:p>
            <a:pPr marL="130175" indent="0" algn="ctr">
              <a:buNone/>
            </a:pPr>
            <a:r>
              <a:rPr lang="en-US" sz="35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</a:t>
            </a:r>
            <a:endParaRPr lang="en-US" sz="3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0175" indent="0" algn="ctr">
              <a:lnSpc>
                <a:spcPct val="110000"/>
              </a:lnSpc>
              <a:spcBef>
                <a:spcPct val="0"/>
              </a:spcBef>
              <a:buNone/>
            </a:pPr>
            <a:endParaRPr lang="en-US" sz="3500" b="1" dirty="0" smtClean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130175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3500" b="1" dirty="0" smtClean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Subhan </a:t>
            </a:r>
            <a:r>
              <a:rPr lang="en-US" sz="3500" b="1" dirty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Ullah, PhD</a:t>
            </a:r>
          </a:p>
          <a:p>
            <a:pPr marL="130175" indent="0" algn="ctr">
              <a:buNone/>
            </a:pP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subhan.ullah@nu.edu.pk</a:t>
            </a:r>
            <a:endParaRPr lang="en-US" sz="3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0175" indent="0" algn="ctr">
              <a:buNone/>
            </a:pPr>
            <a:endParaRPr lang="en-US" sz="4600" b="1" dirty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130175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3900" b="1" dirty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BS(Computer Science) </a:t>
            </a:r>
            <a:r>
              <a:rPr lang="en-US" sz="3900" b="1" dirty="0" smtClean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Fall-2022</a:t>
            </a:r>
            <a:endParaRPr lang="en-GB" sz="3900" b="1" dirty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130175" indent="0" algn="ctr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u="sng" dirty="0" smtClean="0"/>
              <a:t>Computer Networks </a:t>
            </a:r>
            <a:endParaRPr lang="en-US" sz="5400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328947" y="6492875"/>
            <a:ext cx="2743200" cy="365125"/>
          </a:xfrm>
        </p:spPr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DB104364-806D-4D0B-BACF-04FC83E27E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240" y="451821"/>
            <a:ext cx="2194560" cy="5486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A1AC7E-78F7-4460-B8BA-207FE0CD5C1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1505"/>
            <a:ext cx="2194561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12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/>
              </a:rPr>
              <a:t>Grading policy</a:t>
            </a:r>
            <a:endParaRPr lang="en-US" dirty="0">
              <a:latin typeface="Calibri" panose="020F0502020204030204"/>
            </a:endParaRPr>
          </a:p>
          <a:p>
            <a:pPr lvl="1"/>
            <a:r>
              <a:rPr lang="en-US" sz="28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Absolute</a:t>
            </a:r>
            <a:r>
              <a:rPr lang="en-US" sz="2800" dirty="0" smtClean="0"/>
              <a:t> </a:t>
            </a:r>
            <a:r>
              <a:rPr lang="en-US" sz="28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grading</a:t>
            </a:r>
            <a:r>
              <a:rPr lang="en-US" sz="2800" dirty="0"/>
              <a:t> scheme</a:t>
            </a:r>
          </a:p>
          <a:p>
            <a:r>
              <a:rPr lang="en-US" dirty="0">
                <a:latin typeface="Calibri" panose="020F0502020204030204"/>
              </a:rPr>
              <a:t>Missed assessment items </a:t>
            </a:r>
          </a:p>
          <a:p>
            <a:pPr lvl="1"/>
            <a:r>
              <a:rPr lang="en-US" sz="28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Retake of missed assessment items </a:t>
            </a:r>
            <a:r>
              <a:rPr lang="en-US" sz="2800" dirty="0"/>
              <a:t>(other than </a:t>
            </a:r>
            <a:r>
              <a:rPr lang="en-US" sz="28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sessional/ final exam</a:t>
            </a:r>
            <a:r>
              <a:rPr lang="en-US" sz="2800" dirty="0"/>
              <a:t>) will not be held</a:t>
            </a:r>
          </a:p>
          <a:p>
            <a:pPr lvl="1"/>
            <a:r>
              <a:rPr lang="en-US" sz="2800" dirty="0"/>
              <a:t>For a missed </a:t>
            </a:r>
            <a:r>
              <a:rPr lang="en-US" sz="28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sessional/ final exam</a:t>
            </a:r>
            <a:r>
              <a:rPr lang="en-US" sz="2800" dirty="0"/>
              <a:t>, an exam </a:t>
            </a:r>
            <a:r>
              <a:rPr lang="en-US" sz="28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retake/ </a:t>
            </a:r>
            <a:r>
              <a:rPr lang="en-US" sz="2800" dirty="0" err="1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pretake</a:t>
            </a:r>
            <a:r>
              <a:rPr lang="en-US" sz="28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application</a:t>
            </a:r>
            <a:r>
              <a:rPr lang="en-US" sz="2800" dirty="0"/>
              <a:t> along with </a:t>
            </a:r>
            <a:r>
              <a:rPr lang="en-US" sz="28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necessary evidence </a:t>
            </a:r>
            <a:r>
              <a:rPr lang="en-US" sz="2800" dirty="0"/>
              <a:t>are required to be </a:t>
            </a:r>
            <a:r>
              <a:rPr lang="en-US" sz="28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submitted</a:t>
            </a:r>
            <a:r>
              <a:rPr lang="en-US" sz="2800" dirty="0"/>
              <a:t> to the </a:t>
            </a:r>
            <a:r>
              <a:rPr lang="en-US" sz="28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department secretary</a:t>
            </a:r>
          </a:p>
          <a:p>
            <a:pPr lvl="1"/>
            <a:r>
              <a:rPr lang="en-US" sz="2800" dirty="0"/>
              <a:t>The </a:t>
            </a:r>
            <a:r>
              <a:rPr lang="en-US" sz="28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examination assessment </a:t>
            </a:r>
            <a:r>
              <a:rPr lang="en-US" sz="2800" dirty="0"/>
              <a:t>and </a:t>
            </a:r>
            <a:r>
              <a:rPr lang="en-US" sz="28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retake committee </a:t>
            </a:r>
            <a:r>
              <a:rPr lang="en-US" sz="2800" dirty="0"/>
              <a:t>will decide the </a:t>
            </a:r>
            <a:r>
              <a:rPr lang="en-US" sz="28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 retake/ pre-take cases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policies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2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600" dirty="0" smtClean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Plagiarism/cheating</a:t>
            </a:r>
            <a:r>
              <a:rPr lang="en-US" sz="3600" dirty="0" smtClean="0"/>
              <a:t> </a:t>
            </a:r>
            <a:r>
              <a:rPr lang="en-US" sz="3600" dirty="0"/>
              <a:t>in sessional or final exams may result in </a:t>
            </a:r>
            <a:r>
              <a:rPr lang="en-US" sz="3600" dirty="0">
                <a:solidFill>
                  <a:srgbClr val="C00000"/>
                </a:solidFill>
                <a:latin typeface="Calibri" panose="020F0502020204030204"/>
              </a:rPr>
              <a:t>F grade </a:t>
            </a:r>
            <a:r>
              <a:rPr lang="en-US" sz="3600" dirty="0"/>
              <a:t>in the course</a:t>
            </a:r>
          </a:p>
          <a:p>
            <a:r>
              <a:rPr lang="en-US" sz="3600" dirty="0"/>
              <a:t>Any kind of </a:t>
            </a:r>
            <a:r>
              <a:rPr lang="en-US" sz="36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cheating</a:t>
            </a:r>
            <a:r>
              <a:rPr lang="en-US" sz="3600" dirty="0">
                <a:solidFill>
                  <a:srgbClr val="660033"/>
                </a:solidFill>
              </a:rPr>
              <a:t> </a:t>
            </a:r>
            <a:r>
              <a:rPr lang="en-US" sz="36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n-US" sz="3600" dirty="0">
                <a:solidFill>
                  <a:srgbClr val="660033"/>
                </a:solidFill>
              </a:rPr>
              <a:t> </a:t>
            </a:r>
            <a:r>
              <a:rPr lang="en-US" sz="36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plagiarism</a:t>
            </a:r>
            <a:r>
              <a:rPr lang="en-US" sz="3600" dirty="0">
                <a:solidFill>
                  <a:srgbClr val="660033"/>
                </a:solidFill>
              </a:rPr>
              <a:t> </a:t>
            </a:r>
            <a:r>
              <a:rPr lang="en-US" sz="36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</a:t>
            </a:r>
            <a:r>
              <a:rPr lang="en-US" sz="3600" dirty="0"/>
              <a:t> or in an </a:t>
            </a:r>
            <a:r>
              <a:rPr lang="en-US" sz="36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</a:t>
            </a:r>
            <a:r>
              <a:rPr lang="en-US" sz="3600" dirty="0"/>
              <a:t> will </a:t>
            </a:r>
            <a:r>
              <a:rPr lang="en-US" sz="3600" dirty="0">
                <a:solidFill>
                  <a:srgbClr val="C00000"/>
                </a:solidFill>
                <a:latin typeface="Calibri" panose="020F0502020204030204"/>
              </a:rPr>
              <a:t>result in zero marks </a:t>
            </a:r>
            <a:r>
              <a:rPr lang="en-US" sz="3600" dirty="0"/>
              <a:t>in that </a:t>
            </a:r>
            <a:r>
              <a:rPr lang="en-US" sz="36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</a:t>
            </a:r>
            <a:r>
              <a:rPr lang="en-US" sz="3600" dirty="0">
                <a:solidFill>
                  <a:srgbClr val="660033"/>
                </a:solidFill>
              </a:rPr>
              <a:t> </a:t>
            </a:r>
            <a:r>
              <a:rPr lang="en-US" sz="36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n-US" sz="3600" dirty="0">
                <a:solidFill>
                  <a:srgbClr val="660033"/>
                </a:solidFill>
              </a:rPr>
              <a:t> </a:t>
            </a:r>
            <a:r>
              <a:rPr lang="en-US" sz="3600" dirty="0" smtClean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</a:t>
            </a:r>
          </a:p>
          <a:p>
            <a:pPr marL="130175" indent="0" algn="ctr">
              <a:buNone/>
            </a:pPr>
            <a:r>
              <a:rPr lang="en-GB" sz="3600" dirty="0" smtClean="0">
                <a:solidFill>
                  <a:srgbClr val="0000A3"/>
                </a:solidFill>
                <a:latin typeface="Calibri" panose="020F0502020204030204"/>
              </a:rPr>
              <a:t>Please </a:t>
            </a:r>
            <a:r>
              <a:rPr lang="en-GB" sz="3600" dirty="0">
                <a:solidFill>
                  <a:srgbClr val="0000A3"/>
                </a:solidFill>
                <a:latin typeface="Calibri" panose="020F0502020204030204"/>
              </a:rPr>
              <a:t>do not cheat yourself! </a:t>
            </a:r>
          </a:p>
          <a:p>
            <a:pPr marL="0" indent="0">
              <a:buNone/>
            </a:pPr>
            <a:r>
              <a:rPr lang="en-GB" sz="3600" b="1" dirty="0">
                <a:solidFill>
                  <a:srgbClr val="660033"/>
                </a:solidFill>
                <a:sym typeface="Wingdings" panose="05000000000000000000" pitchFamily="2" charset="2"/>
              </a:rPr>
              <a:t>	</a:t>
            </a:r>
            <a:r>
              <a:rPr lang="en-GB" sz="3600" b="1" dirty="0" smtClean="0">
                <a:solidFill>
                  <a:srgbClr val="660033"/>
                </a:solidFill>
                <a:sym typeface="Wingdings" panose="05000000000000000000" pitchFamily="2" charset="2"/>
              </a:rPr>
              <a:t>			                  </a:t>
            </a:r>
            <a:r>
              <a:rPr lang="en-GB" sz="9300" dirty="0" smtClean="0">
                <a:solidFill>
                  <a:srgbClr val="660033"/>
                </a:solidFill>
                <a:sym typeface="Wingdings" panose="05000000000000000000" pitchFamily="2" charset="2"/>
              </a:rPr>
              <a:t></a:t>
            </a:r>
            <a:endParaRPr lang="en-US" sz="3600" dirty="0"/>
          </a:p>
          <a:p>
            <a:pPr marL="192877" lvl="1" indent="0">
              <a:buNone/>
            </a:pPr>
            <a:r>
              <a:rPr lang="en-GB" sz="3600" dirty="0">
                <a:solidFill>
                  <a:srgbClr val="0000A3"/>
                </a:solidFill>
                <a:latin typeface="Calibri" panose="020F0502020204030204"/>
              </a:rPr>
              <a:t>“I would prefer even to fail with </a:t>
            </a:r>
            <a:r>
              <a:rPr lang="en-GB" sz="3600" dirty="0" err="1">
                <a:solidFill>
                  <a:srgbClr val="0000A3"/>
                </a:solidFill>
                <a:latin typeface="Calibri" panose="020F0502020204030204"/>
              </a:rPr>
              <a:t>honor</a:t>
            </a:r>
            <a:r>
              <a:rPr lang="en-GB" sz="3600" dirty="0">
                <a:solidFill>
                  <a:srgbClr val="0000A3"/>
                </a:solidFill>
                <a:latin typeface="Calibri" panose="020F0502020204030204"/>
              </a:rPr>
              <a:t> than win by cheating”</a:t>
            </a:r>
          </a:p>
          <a:p>
            <a:pPr marL="192877" lvl="1" indent="0">
              <a:buNone/>
            </a:pPr>
            <a:r>
              <a:rPr lang="en-GB" sz="3600" dirty="0">
                <a:solidFill>
                  <a:srgbClr val="0000A3"/>
                </a:solidFill>
                <a:latin typeface="Calibri" panose="020F0502020204030204"/>
              </a:rPr>
              <a:t>					</a:t>
            </a:r>
            <a:r>
              <a:rPr lang="en-GB" sz="3600" dirty="0" smtClean="0">
                <a:solidFill>
                  <a:srgbClr val="0000A3"/>
                </a:solidFill>
                <a:latin typeface="Calibri" panose="020F0502020204030204"/>
              </a:rPr>
              <a:t>				 </a:t>
            </a:r>
            <a:r>
              <a:rPr lang="en-GB" sz="3600" dirty="0">
                <a:solidFill>
                  <a:srgbClr val="0000A3"/>
                </a:solidFill>
                <a:latin typeface="Calibri" panose="020F0502020204030204"/>
              </a:rPr>
              <a:t>Sophocles</a:t>
            </a:r>
            <a:endParaRPr lang="en-US" sz="3600" dirty="0">
              <a:solidFill>
                <a:srgbClr val="0000A3"/>
              </a:solidFill>
              <a:latin typeface="Calibri" panose="020F0502020204030204"/>
            </a:endParaRPr>
          </a:p>
          <a:p>
            <a:endParaRPr lang="en-US" dirty="0">
              <a:solidFill>
                <a:srgbClr val="0000A3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Consequences of dishonesty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37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Raise </a:t>
            </a:r>
            <a:r>
              <a:rPr lang="en-US" altLang="en-US" sz="3000" dirty="0" smtClean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your </a:t>
            </a:r>
            <a:r>
              <a:rPr lang="en-US" alt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hand </a:t>
            </a:r>
            <a:r>
              <a:rPr lang="en-US" altLang="en-US" sz="3000" dirty="0"/>
              <a:t>before asking </a:t>
            </a:r>
            <a:r>
              <a:rPr lang="en-US" alt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any question </a:t>
            </a:r>
            <a:r>
              <a:rPr lang="en-US" altLang="en-US" sz="3000" dirty="0"/>
              <a:t>and then </a:t>
            </a:r>
            <a:r>
              <a:rPr lang="en-US" alt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WAIT </a:t>
            </a:r>
            <a:r>
              <a:rPr lang="en-US" altLang="en-US" sz="3100" dirty="0"/>
              <a:t>for the </a:t>
            </a:r>
            <a:r>
              <a:rPr lang="en-US" altLang="en-US" sz="3100" dirty="0"/>
              <a:t>permission</a:t>
            </a:r>
          </a:p>
          <a:p>
            <a:r>
              <a:rPr lang="en-US" altLang="en-US" sz="3000" dirty="0" smtClean="0"/>
              <a:t>Never </a:t>
            </a:r>
            <a:r>
              <a:rPr lang="en-US" altLang="en-US" sz="3000" dirty="0"/>
              <a:t>ever </a:t>
            </a:r>
            <a:r>
              <a:rPr lang="en-US" alt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miss</a:t>
            </a:r>
            <a:r>
              <a:rPr lang="en-US" altLang="en-US" sz="3000" dirty="0">
                <a:solidFill>
                  <a:srgbClr val="660033"/>
                </a:solidFill>
              </a:rPr>
              <a:t> </a:t>
            </a:r>
            <a:r>
              <a:rPr lang="en-US" altLang="en-US" sz="3000" dirty="0"/>
              <a:t>a </a:t>
            </a:r>
            <a:r>
              <a:rPr lang="en-US" altLang="en-US" sz="3000" dirty="0" smtClean="0"/>
              <a:t>class</a:t>
            </a:r>
            <a:endParaRPr lang="en-US" altLang="en-US" sz="3000" dirty="0" smtClean="0">
              <a:solidFill>
                <a:srgbClr val="0000A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3000" dirty="0" smtClean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lang="en-US" sz="3000" dirty="0" smtClean="0"/>
              <a:t> </a:t>
            </a:r>
            <a:r>
              <a:rPr 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attendance</a:t>
            </a:r>
            <a:r>
              <a:rPr lang="en-US" sz="3000" dirty="0"/>
              <a:t> for </a:t>
            </a:r>
            <a:r>
              <a:rPr 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late</a:t>
            </a:r>
            <a:r>
              <a:rPr lang="en-US" sz="3000" dirty="0">
                <a:solidFill>
                  <a:srgbClr val="660033"/>
                </a:solidFill>
              </a:rPr>
              <a:t> </a:t>
            </a:r>
            <a:r>
              <a:rPr 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comers</a:t>
            </a:r>
            <a:r>
              <a:rPr lang="en-US" sz="3000" dirty="0">
                <a:solidFill>
                  <a:srgbClr val="660033"/>
                </a:solidFill>
              </a:rPr>
              <a:t> </a:t>
            </a:r>
            <a:r>
              <a:rPr lang="en-US" sz="3000" dirty="0"/>
              <a:t>(Be aware </a:t>
            </a:r>
            <a:r>
              <a:rPr 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attendance less </a:t>
            </a:r>
            <a:r>
              <a:rPr lang="en-US" sz="3000" dirty="0" smtClean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 80 </a:t>
            </a:r>
            <a:r>
              <a:rPr 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 will debar </a:t>
            </a:r>
            <a:r>
              <a:rPr lang="en-US" sz="3000" dirty="0"/>
              <a:t>you </a:t>
            </a:r>
            <a:r>
              <a:rPr 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not allow </a:t>
            </a:r>
            <a:r>
              <a:rPr lang="en-US" sz="3000" dirty="0"/>
              <a:t>you for the final </a:t>
            </a:r>
            <a:r>
              <a:rPr lang="en-US" sz="3000" dirty="0" smtClean="0"/>
              <a:t>exam)</a:t>
            </a:r>
          </a:p>
          <a:p>
            <a:r>
              <a:rPr lang="en-US" alt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Never</a:t>
            </a:r>
            <a:r>
              <a:rPr lang="en-US" altLang="en-US" sz="3000" dirty="0"/>
              <a:t> </a:t>
            </a:r>
            <a:r>
              <a:rPr lang="en-US" alt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lang="en-US" altLang="en-US" sz="3000" dirty="0"/>
              <a:t> </a:t>
            </a:r>
            <a:r>
              <a:rPr lang="en-US" alt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</a:t>
            </a:r>
            <a:r>
              <a:rPr lang="en-US" altLang="en-US" sz="3000" dirty="0"/>
              <a:t> </a:t>
            </a:r>
            <a:r>
              <a:rPr lang="en-US" alt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phone</a:t>
            </a:r>
            <a:r>
              <a:rPr lang="en-US" altLang="en-US" sz="3000" dirty="0"/>
              <a:t> in the class</a:t>
            </a:r>
          </a:p>
          <a:p>
            <a:pPr lvl="1"/>
            <a:r>
              <a:rPr lang="en-US" sz="3000" dirty="0" smtClean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Mobiles</a:t>
            </a:r>
            <a:r>
              <a:rPr lang="en-US" sz="3000" dirty="0" smtClean="0"/>
              <a:t> </a:t>
            </a:r>
            <a:r>
              <a:rPr lang="en-US" sz="3000" dirty="0"/>
              <a:t>must be </a:t>
            </a:r>
            <a:r>
              <a:rPr 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switched</a:t>
            </a:r>
            <a:r>
              <a:rPr lang="en-US" sz="3000" dirty="0"/>
              <a:t> </a:t>
            </a:r>
            <a:r>
              <a:rPr 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</a:t>
            </a:r>
            <a:r>
              <a:rPr lang="en-US" sz="3000" dirty="0"/>
              <a:t> at the start of a lecture and must be put in pocket i.e., mobile </a:t>
            </a:r>
            <a:r>
              <a:rPr 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should</a:t>
            </a:r>
            <a:r>
              <a:rPr lang="en-US" sz="3000" dirty="0"/>
              <a:t> </a:t>
            </a:r>
            <a:r>
              <a:rPr 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US" sz="3000" dirty="0"/>
              <a:t> </a:t>
            </a:r>
            <a:r>
              <a:rPr 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en-US" sz="3000" dirty="0"/>
              <a:t> </a:t>
            </a:r>
            <a:r>
              <a:rPr 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seen</a:t>
            </a:r>
            <a:r>
              <a:rPr lang="en-US" sz="3000" dirty="0"/>
              <a:t> in </a:t>
            </a:r>
            <a:r>
              <a:rPr 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anyone’s</a:t>
            </a:r>
            <a:r>
              <a:rPr lang="en-US" sz="3000" dirty="0"/>
              <a:t> </a:t>
            </a:r>
            <a:r>
              <a:rPr 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hand</a:t>
            </a:r>
            <a:r>
              <a:rPr lang="en-US" sz="3000" dirty="0"/>
              <a:t> or on desk</a:t>
            </a:r>
          </a:p>
          <a:p>
            <a:r>
              <a:rPr lang="en-US" altLang="ja-JP" sz="3100" dirty="0"/>
              <a:t>Follow </a:t>
            </a:r>
            <a:r>
              <a:rPr lang="en-US" altLang="ja-JP" sz="31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Covid-19</a:t>
            </a:r>
            <a:r>
              <a:rPr lang="en-US" altLang="ja-JP" sz="3100" dirty="0"/>
              <a:t> </a:t>
            </a:r>
            <a:r>
              <a:rPr lang="en-US" altLang="ja-JP" sz="3000" dirty="0" smtClean="0"/>
              <a:t>SOP (if needed)</a:t>
            </a:r>
            <a:endParaRPr lang="en-US" altLang="ja-JP" sz="3000" dirty="0"/>
          </a:p>
          <a:p>
            <a:r>
              <a:rPr lang="en-US" altLang="en-US" sz="3000" dirty="0" smtClean="0"/>
              <a:t>Never ever </a:t>
            </a:r>
            <a:r>
              <a:rPr lang="en-US" altLang="ja-JP" sz="3000" dirty="0" smtClean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sleep</a:t>
            </a:r>
            <a:r>
              <a:rPr lang="en-US" altLang="ja-JP" sz="3000" dirty="0" smtClean="0"/>
              <a:t> during </a:t>
            </a:r>
            <a:r>
              <a:rPr lang="en-US" altLang="ja-JP" sz="3000" dirty="0"/>
              <a:t>the </a:t>
            </a:r>
            <a:r>
              <a:rPr lang="en-US" altLang="ja-JP" sz="3000" dirty="0" smtClean="0"/>
              <a:t>lecture</a:t>
            </a:r>
          </a:p>
          <a:p>
            <a:r>
              <a:rPr lang="en-US" altLang="ja-JP" sz="31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 active,</a:t>
            </a:r>
          </a:p>
          <a:p>
            <a:pPr lvl="1"/>
            <a:r>
              <a:rPr lang="en-US" altLang="ja-JP" sz="3300" dirty="0" smtClean="0">
                <a:solidFill>
                  <a:srgbClr val="FF0000"/>
                </a:solidFill>
              </a:rPr>
              <a:t> </a:t>
            </a:r>
            <a:r>
              <a:rPr lang="en-US" altLang="ja-JP" sz="31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altLang="ja-JP" sz="3100" dirty="0" smtClean="0">
                <a:solidFill>
                  <a:srgbClr val="FF0000"/>
                </a:solidFill>
              </a:rPr>
              <a:t> never </a:t>
            </a:r>
            <a:r>
              <a:rPr lang="en-US" altLang="ja-JP" sz="31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try</a:t>
            </a:r>
            <a:r>
              <a:rPr lang="en-US" altLang="ja-JP" sz="3100" dirty="0" smtClean="0">
                <a:solidFill>
                  <a:srgbClr val="FF0000"/>
                </a:solidFill>
              </a:rPr>
              <a:t> </a:t>
            </a:r>
            <a:r>
              <a:rPr lang="en-US" altLang="ja-JP" sz="31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altLang="ja-JP" sz="3100" dirty="0" smtClean="0">
                <a:solidFill>
                  <a:srgbClr val="FF0000"/>
                </a:solidFill>
              </a:rPr>
              <a:t>fake awake  </a:t>
            </a:r>
            <a:endParaRPr lang="en-US" altLang="ja-JP" sz="3100" dirty="0">
              <a:solidFill>
                <a:srgbClr val="FF0000"/>
              </a:solidFill>
            </a:endParaRPr>
          </a:p>
          <a:p>
            <a:endParaRPr lang="en-US" sz="3100" dirty="0">
              <a:solidFill>
                <a:srgbClr val="0000A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rules for </a:t>
            </a:r>
            <a:r>
              <a:rPr lang="en-GB" dirty="0" smtClean="0"/>
              <a:t>the class </a:t>
            </a:r>
            <a:r>
              <a:rPr lang="en-GB" dirty="0"/>
              <a:t>discipline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10705" b="13971"/>
          <a:stretch/>
        </p:blipFill>
        <p:spPr>
          <a:xfrm>
            <a:off x="8924219" y="4651895"/>
            <a:ext cx="2568126" cy="21031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804" y="4617720"/>
            <a:ext cx="2194560" cy="21945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6774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>
                <a:solidFill>
                  <a:srgbClr val="0000A8"/>
                </a:solidFill>
                <a:cs typeface="Calibri" panose="020F0502020204030204" pitchFamily="34" charset="0"/>
              </a:rPr>
              <a:t>Build</a:t>
            </a:r>
            <a:r>
              <a:rPr lang="en-US" altLang="en-US" sz="3200" dirty="0"/>
              <a:t> a computer network which</a:t>
            </a:r>
          </a:p>
          <a:p>
            <a:pPr lvl="1"/>
            <a:r>
              <a:rPr lang="en-US" altLang="en-US" sz="3200" dirty="0"/>
              <a:t>Can grow to </a:t>
            </a:r>
            <a:r>
              <a:rPr lang="en-US" altLang="en-US" sz="3200" dirty="0">
                <a:solidFill>
                  <a:srgbClr val="0000A8"/>
                </a:solidFill>
                <a:cs typeface="Calibri" panose="020F0502020204030204" pitchFamily="34" charset="0"/>
              </a:rPr>
              <a:t>global</a:t>
            </a:r>
            <a:r>
              <a:rPr lang="en-US" altLang="en-US" sz="3200" dirty="0"/>
              <a:t> </a:t>
            </a:r>
            <a:r>
              <a:rPr lang="en-US" altLang="en-US" sz="3200" dirty="0">
                <a:solidFill>
                  <a:srgbClr val="0000A8"/>
                </a:solidFill>
                <a:cs typeface="Calibri" panose="020F0502020204030204" pitchFamily="34" charset="0"/>
              </a:rPr>
              <a:t>proportions</a:t>
            </a:r>
          </a:p>
          <a:p>
            <a:pPr lvl="1"/>
            <a:r>
              <a:rPr lang="en-US" altLang="en-US" sz="3200" dirty="0" smtClean="0"/>
              <a:t>And </a:t>
            </a:r>
            <a:r>
              <a:rPr lang="en-US" altLang="en-US" sz="3200" dirty="0">
                <a:solidFill>
                  <a:srgbClr val="0000A8"/>
                </a:solidFill>
                <a:cs typeface="Calibri" panose="020F0502020204030204" pitchFamily="34" charset="0"/>
              </a:rPr>
              <a:t>support</a:t>
            </a:r>
            <a:r>
              <a:rPr lang="en-US" altLang="en-US" sz="3200" dirty="0" smtClean="0"/>
              <a:t> </a:t>
            </a:r>
            <a:r>
              <a:rPr lang="en-US" altLang="en-US" sz="3200" dirty="0">
                <a:solidFill>
                  <a:srgbClr val="0000A8"/>
                </a:solidFill>
                <a:cs typeface="Calibri" panose="020F0502020204030204" pitchFamily="34" charset="0"/>
              </a:rPr>
              <a:t>diverse</a:t>
            </a:r>
            <a:r>
              <a:rPr lang="en-US" altLang="en-US" sz="3200" dirty="0"/>
              <a:t> applications</a:t>
            </a:r>
          </a:p>
          <a:p>
            <a:r>
              <a:rPr lang="en-US" altLang="en-US" sz="3200" dirty="0" smtClean="0"/>
              <a:t> to </a:t>
            </a:r>
            <a:r>
              <a:rPr lang="en-US" altLang="en-US" sz="3200" dirty="0">
                <a:solidFill>
                  <a:srgbClr val="0000A8"/>
                </a:solidFill>
                <a:cs typeface="Calibri" panose="020F0502020204030204" pitchFamily="34" charset="0"/>
              </a:rPr>
              <a:t>understand</a:t>
            </a:r>
            <a:r>
              <a:rPr lang="en-US" altLang="en-US" sz="3200" dirty="0" smtClean="0"/>
              <a:t> the underlying </a:t>
            </a:r>
            <a:r>
              <a:rPr lang="en-US" altLang="en-US" sz="3200" dirty="0">
                <a:solidFill>
                  <a:srgbClr val="0000A8"/>
                </a:solidFill>
                <a:cs typeface="Calibri" panose="020F0502020204030204" pitchFamily="34" charset="0"/>
              </a:rPr>
              <a:t>building</a:t>
            </a:r>
            <a:r>
              <a:rPr lang="en-US" altLang="en-US" sz="3200" dirty="0"/>
              <a:t> blocks</a:t>
            </a:r>
          </a:p>
          <a:p>
            <a:pPr lvl="1"/>
            <a:r>
              <a:rPr lang="en-US" altLang="en-US" sz="3200" dirty="0" smtClean="0"/>
              <a:t>available </a:t>
            </a:r>
            <a:r>
              <a:rPr lang="en-US" altLang="en-US" sz="3200" dirty="0"/>
              <a:t>technologies to use</a:t>
            </a:r>
          </a:p>
          <a:p>
            <a:pPr lvl="1"/>
            <a:r>
              <a:rPr lang="en-US" altLang="en-US" sz="3200" dirty="0">
                <a:solidFill>
                  <a:srgbClr val="0000A8"/>
                </a:solidFill>
                <a:cs typeface="Calibri" panose="020F0502020204030204" pitchFamily="34" charset="0"/>
              </a:rPr>
              <a:t>Integration</a:t>
            </a:r>
            <a:r>
              <a:rPr lang="en-US" altLang="en-US" sz="3200" dirty="0" smtClean="0"/>
              <a:t> of </a:t>
            </a:r>
            <a:r>
              <a:rPr lang="en-US" altLang="en-US" sz="3200" dirty="0"/>
              <a:t>the </a:t>
            </a:r>
            <a:r>
              <a:rPr lang="en-US" altLang="en-US" sz="3200" dirty="0">
                <a:solidFill>
                  <a:srgbClr val="0000A8"/>
                </a:solidFill>
                <a:cs typeface="Calibri" panose="020F0502020204030204" pitchFamily="34" charset="0"/>
              </a:rPr>
              <a:t>building</a:t>
            </a:r>
            <a:r>
              <a:rPr lang="en-US" altLang="en-US" sz="3200" dirty="0" smtClean="0"/>
              <a:t> </a:t>
            </a:r>
            <a:r>
              <a:rPr lang="en-US" altLang="en-US" sz="3200" dirty="0">
                <a:solidFill>
                  <a:srgbClr val="0000A8"/>
                </a:solidFill>
                <a:cs typeface="Calibri" panose="020F0502020204030204" pitchFamily="34" charset="0"/>
              </a:rPr>
              <a:t>blocks</a:t>
            </a:r>
            <a:r>
              <a:rPr lang="en-US" altLang="en-US" sz="3200" dirty="0" smtClean="0"/>
              <a:t> </a:t>
            </a:r>
            <a:r>
              <a:rPr lang="en-US" altLang="en-US" sz="3200" dirty="0"/>
              <a:t>to </a:t>
            </a:r>
            <a:r>
              <a:rPr lang="en-US" altLang="en-US" sz="3200" dirty="0">
                <a:solidFill>
                  <a:srgbClr val="0000A8"/>
                </a:solidFill>
                <a:cs typeface="Calibri" panose="020F0502020204030204" pitchFamily="34" charset="0"/>
              </a:rPr>
              <a:t>communicate</a:t>
            </a:r>
          </a:p>
          <a:p>
            <a:pPr lvl="1"/>
            <a:r>
              <a:rPr lang="en-US" altLang="en-US" sz="3200" dirty="0" smtClean="0"/>
              <a:t>And which </a:t>
            </a:r>
            <a:r>
              <a:rPr lang="en-US" altLang="en-US" sz="3200" dirty="0">
                <a:solidFill>
                  <a:srgbClr val="0000A8"/>
                </a:solidFill>
                <a:cs typeface="Calibri" panose="020F0502020204030204" pitchFamily="34" charset="0"/>
              </a:rPr>
              <a:t>software</a:t>
            </a:r>
            <a:r>
              <a:rPr lang="en-US" altLang="en-US" sz="3200" dirty="0"/>
              <a:t> </a:t>
            </a:r>
            <a:r>
              <a:rPr lang="en-US" altLang="en-US" sz="3200" dirty="0">
                <a:solidFill>
                  <a:srgbClr val="0000A8"/>
                </a:solidFill>
                <a:cs typeface="Calibri" panose="020F0502020204030204" pitchFamily="34" charset="0"/>
              </a:rPr>
              <a:t>architecture</a:t>
            </a:r>
            <a:r>
              <a:rPr lang="en-US" altLang="en-US" sz="3200" dirty="0"/>
              <a:t> to use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</a:t>
            </a:r>
            <a:r>
              <a:rPr lang="en-US" altLang="en-US" dirty="0" smtClean="0"/>
              <a:t>are the Goal of the course?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29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sz="3000" dirty="0"/>
              <a:t>W</a:t>
            </a:r>
            <a:r>
              <a:rPr lang="en-US" altLang="en-US" sz="3000" dirty="0" smtClean="0"/>
              <a:t>hat </a:t>
            </a:r>
            <a:r>
              <a:rPr lang="en-US" altLang="en-US" sz="3000" dirty="0"/>
              <a:t>a computer network is?</a:t>
            </a:r>
          </a:p>
          <a:p>
            <a:r>
              <a:rPr lang="en-US" altLang="en-US" sz="3000" dirty="0"/>
              <a:t>Set of serial lines to attach </a:t>
            </a:r>
            <a:r>
              <a:rPr lang="en-US" altLang="en-US" sz="3000" dirty="0" smtClean="0"/>
              <a:t>terminals to PC?</a:t>
            </a:r>
            <a:endParaRPr lang="en-US" altLang="en-US" sz="3000" dirty="0" smtClean="0"/>
          </a:p>
          <a:p>
            <a:pPr lvl="1"/>
            <a:r>
              <a:rPr lang="en-US" altLang="en-US" sz="3000" dirty="0"/>
              <a:t>Specialized to handle keystrokes</a:t>
            </a:r>
          </a:p>
          <a:p>
            <a:r>
              <a:rPr lang="en-US" altLang="en-US" sz="3000" dirty="0"/>
              <a:t>Telephone network carrying voice </a:t>
            </a:r>
            <a:r>
              <a:rPr lang="en-US" altLang="en-US" sz="3000" dirty="0" smtClean="0"/>
              <a:t>traffic?</a:t>
            </a:r>
          </a:p>
          <a:p>
            <a:pPr lvl="1"/>
            <a:r>
              <a:rPr lang="en-US" altLang="en-US" sz="3000" dirty="0" smtClean="0"/>
              <a:t>Specialized to handle voice </a:t>
            </a:r>
            <a:endParaRPr lang="en-US" altLang="en-US" sz="3000" dirty="0"/>
          </a:p>
          <a:p>
            <a:r>
              <a:rPr lang="en-US" altLang="en-US" sz="3000" dirty="0"/>
              <a:t>Cable network to disseminate video </a:t>
            </a:r>
            <a:r>
              <a:rPr lang="en-US" altLang="en-US" sz="3000" dirty="0" smtClean="0"/>
              <a:t>signals?</a:t>
            </a:r>
          </a:p>
          <a:p>
            <a:pPr lvl="1"/>
            <a:r>
              <a:rPr lang="en-US" altLang="en-US" sz="3000" dirty="0" smtClean="0"/>
              <a:t>Specialized to handle video</a:t>
            </a:r>
            <a:endParaRPr lang="en-US" altLang="en-US" sz="3000" dirty="0"/>
          </a:p>
          <a:p>
            <a:r>
              <a:rPr lang="en-US" altLang="en-US" sz="3000" dirty="0"/>
              <a:t>What Distinguishes a Computer Network</a:t>
            </a:r>
            <a:r>
              <a:rPr lang="en-US" altLang="en-US" sz="3000" dirty="0" smtClean="0"/>
              <a:t>?</a:t>
            </a:r>
          </a:p>
          <a:p>
            <a:pPr lvl="1"/>
            <a:r>
              <a:rPr lang="en-US" altLang="en-US" sz="3000" dirty="0"/>
              <a:t>Generality</a:t>
            </a:r>
          </a:p>
          <a:p>
            <a:pPr lvl="1"/>
            <a:r>
              <a:rPr lang="en-US" altLang="en-US" sz="3000" dirty="0"/>
              <a:t>Built from general purpose programmable hardware</a:t>
            </a:r>
          </a:p>
          <a:p>
            <a:pPr lvl="1"/>
            <a:r>
              <a:rPr lang="en-US" altLang="en-US" sz="3000" dirty="0"/>
              <a:t>Supports wide range of applications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40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Most people know the Internet through its applications</a:t>
            </a:r>
          </a:p>
          <a:p>
            <a:pPr lvl="1"/>
            <a:r>
              <a:rPr lang="en-US" altLang="en-US" sz="2800" dirty="0"/>
              <a:t>Web, email, streaming audio and video, chat, …</a:t>
            </a:r>
          </a:p>
          <a:p>
            <a:r>
              <a:rPr lang="en-US" altLang="en-US" dirty="0"/>
              <a:t>Applications present an intuitively simple interface</a:t>
            </a:r>
          </a:p>
          <a:p>
            <a:pPr lvl="1"/>
            <a:r>
              <a:rPr lang="en-US" altLang="en-US" sz="2800" dirty="0"/>
              <a:t>Textual and graphical objects</a:t>
            </a:r>
          </a:p>
          <a:p>
            <a:pPr lvl="1"/>
            <a:r>
              <a:rPr lang="en-US" altLang="en-US" sz="2800" dirty="0"/>
              <a:t>Simple “clicks” to maneuver the application</a:t>
            </a:r>
          </a:p>
          <a:p>
            <a:r>
              <a:rPr lang="en-US" altLang="en-US" dirty="0"/>
              <a:t>However, users are not aware of what happens in the network with their simple “clicks” !!!</a:t>
            </a:r>
          </a:p>
          <a:p>
            <a:endParaRPr lang="en-US" dirty="0" smtClean="0"/>
          </a:p>
          <a:p>
            <a:pPr marL="130175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Applications – Users’ Contact with the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2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Streaming audio and video is an emerging application</a:t>
            </a:r>
          </a:p>
          <a:p>
            <a:pPr lvl="1"/>
            <a:r>
              <a:rPr lang="en-US" altLang="en-US" sz="2800" dirty="0"/>
              <a:t>Source generates and sends the video stream in messages across the Internet</a:t>
            </a:r>
          </a:p>
          <a:p>
            <a:r>
              <a:rPr lang="en-US" altLang="en-US" dirty="0"/>
              <a:t>Video-on-demand: reads a preexisting movie</a:t>
            </a:r>
          </a:p>
          <a:p>
            <a:pPr lvl="1"/>
            <a:r>
              <a:rPr lang="en-US" altLang="en-US" sz="2800" dirty="0"/>
              <a:t>One-way data transfer</a:t>
            </a:r>
          </a:p>
          <a:p>
            <a:r>
              <a:rPr lang="en-US" altLang="en-US" dirty="0"/>
              <a:t>Videoconferencing: interactive session</a:t>
            </a:r>
          </a:p>
          <a:p>
            <a:pPr lvl="1"/>
            <a:r>
              <a:rPr lang="en-US" altLang="en-US" sz="2800" dirty="0"/>
              <a:t>Very tight timing constraints</a:t>
            </a:r>
          </a:p>
          <a:p>
            <a:r>
              <a:rPr lang="en-US" altLang="en-US" dirty="0"/>
              <a:t>Diversity of applications that can be built on top of the Internet hint at the complexity of the Internet design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Applications – the Driving Force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04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Fortunately, we are not the first to build a computer network</a:t>
            </a:r>
          </a:p>
          <a:p>
            <a:r>
              <a:rPr lang="en-US" altLang="en-US" dirty="0" smtClean="0"/>
              <a:t>Lets </a:t>
            </a:r>
            <a:r>
              <a:rPr lang="en-US" altLang="en-US" dirty="0"/>
              <a:t>start exploring the path that others have already dig deep</a:t>
            </a:r>
          </a:p>
          <a:p>
            <a:r>
              <a:rPr lang="en-US" altLang="en-US" dirty="0" smtClean="0"/>
              <a:t>By </a:t>
            </a:r>
            <a:r>
              <a:rPr lang="en-US" altLang="en-US" dirty="0"/>
              <a:t>asking (and answering)  why  networks are designed the way they are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Our Road Map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42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What must a network provide ?</a:t>
            </a:r>
          </a:p>
          <a:p>
            <a:pPr lvl="1"/>
            <a:r>
              <a:rPr lang="en-US" altLang="en-US" sz="2800" dirty="0"/>
              <a:t>Connectivity</a:t>
            </a:r>
          </a:p>
          <a:p>
            <a:pPr lvl="1"/>
            <a:r>
              <a:rPr lang="en-US" altLang="en-US" sz="2800" dirty="0"/>
              <a:t>Cost-effective sharing</a:t>
            </a:r>
          </a:p>
          <a:p>
            <a:pPr lvl="1"/>
            <a:r>
              <a:rPr lang="en-US" altLang="en-US" sz="2800" dirty="0"/>
              <a:t>Functionality</a:t>
            </a:r>
          </a:p>
          <a:p>
            <a:pPr lvl="1"/>
            <a:r>
              <a:rPr lang="en-US" altLang="en-US" sz="2800" dirty="0"/>
              <a:t>Performance</a:t>
            </a:r>
          </a:p>
          <a:p>
            <a:r>
              <a:rPr lang="en-US" altLang="en-US" dirty="0"/>
              <a:t>How are networks designed and built ?</a:t>
            </a:r>
          </a:p>
          <a:p>
            <a:pPr lvl="1"/>
            <a:r>
              <a:rPr lang="en-US" altLang="en-US" sz="2800" dirty="0"/>
              <a:t>Layering</a:t>
            </a:r>
          </a:p>
          <a:p>
            <a:pPr lvl="1"/>
            <a:r>
              <a:rPr lang="en-US" altLang="en-US" sz="2800" dirty="0"/>
              <a:t>Protocols</a:t>
            </a:r>
          </a:p>
          <a:p>
            <a:pPr lvl="1"/>
            <a:r>
              <a:rPr lang="en-US" altLang="en-US" sz="2800" dirty="0"/>
              <a:t>Standards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Network </a:t>
            </a:r>
            <a:r>
              <a:rPr lang="en-US" altLang="en-US" dirty="0" smtClean="0"/>
              <a:t>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32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For an </a:t>
            </a:r>
            <a:r>
              <a:rPr lang="en-US" altLang="en-US" dirty="0"/>
              <a:t>user</a:t>
            </a:r>
          </a:p>
          <a:p>
            <a:pPr lvl="1"/>
            <a:r>
              <a:rPr lang="en-US" altLang="en-US" sz="2800" dirty="0"/>
              <a:t>Connectivity: for services required; error free delivery within acceptable time limits</a:t>
            </a:r>
          </a:p>
          <a:p>
            <a:r>
              <a:rPr lang="en-US" altLang="en-US" dirty="0"/>
              <a:t>For </a:t>
            </a:r>
            <a:r>
              <a:rPr lang="en-US" altLang="en-US" dirty="0" smtClean="0"/>
              <a:t>a </a:t>
            </a:r>
            <a:r>
              <a:rPr lang="en-US" altLang="en-US" dirty="0"/>
              <a:t>designer</a:t>
            </a:r>
          </a:p>
          <a:p>
            <a:pPr lvl="1"/>
            <a:r>
              <a:rPr lang="en-US" altLang="en-US" sz="2800" dirty="0"/>
              <a:t>Efficiency: cost-effective design, fair allocation and efficient use of resources</a:t>
            </a:r>
          </a:p>
          <a:p>
            <a:r>
              <a:rPr lang="en-US" altLang="en-US" dirty="0"/>
              <a:t>For </a:t>
            </a:r>
            <a:r>
              <a:rPr lang="en-US" altLang="en-US" dirty="0" smtClean="0"/>
              <a:t>an </a:t>
            </a:r>
            <a:r>
              <a:rPr lang="en-US" altLang="en-US" dirty="0"/>
              <a:t>operator</a:t>
            </a:r>
          </a:p>
          <a:p>
            <a:pPr lvl="1"/>
            <a:r>
              <a:rPr lang="en-US" altLang="en-US" sz="2800" dirty="0"/>
              <a:t>Maintenance: easy to administer, fault localization &amp; isolation, usage accounting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Network Perspectives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1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vl="0" indent="-225425">
              <a:lnSpc>
                <a:spcPct val="110000"/>
              </a:lnSpc>
              <a:spcBef>
                <a:spcPts val="600"/>
              </a:spcBef>
            </a:pPr>
            <a:r>
              <a:rPr lang="en-GB" sz="5900" dirty="0">
                <a:solidFill>
                  <a:srgbClr val="0000A8"/>
                </a:solidFill>
                <a:cs typeface="Calibri" panose="020F0502020204030204" pitchFamily="34" charset="0"/>
              </a:rPr>
              <a:t>Class</a:t>
            </a:r>
            <a:r>
              <a:rPr lang="en-GB" sz="5900" dirty="0">
                <a:latin typeface="Calibri" panose="020F0502020204030204" pitchFamily="34" charset="0"/>
                <a:cs typeface="Calibri" panose="020F0502020204030204" pitchFamily="34" charset="0"/>
              </a:rPr>
              <a:t> Introduction </a:t>
            </a:r>
          </a:p>
          <a:p>
            <a:pPr indent="-225425">
              <a:lnSpc>
                <a:spcPct val="110000"/>
              </a:lnSpc>
              <a:spcBef>
                <a:spcPts val="600"/>
              </a:spcBef>
            </a:pPr>
            <a:r>
              <a:rPr lang="en-US" sz="5900" dirty="0">
                <a:solidFill>
                  <a:srgbClr val="0000A8"/>
                </a:solidFill>
                <a:cs typeface="Calibri" panose="020F0502020204030204" pitchFamily="34" charset="0"/>
              </a:rPr>
              <a:t>Course</a:t>
            </a:r>
            <a:r>
              <a:rPr lang="en-US" sz="59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Introduction </a:t>
            </a:r>
            <a:endParaRPr lang="en-US" sz="5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indent="-225425">
              <a:lnSpc>
                <a:spcPct val="110000"/>
              </a:lnSpc>
              <a:spcBef>
                <a:spcPts val="600"/>
              </a:spcBef>
            </a:pPr>
            <a:r>
              <a:rPr lang="en-GB" sz="5900" dirty="0">
                <a:solidFill>
                  <a:srgbClr val="0000A8"/>
                </a:solidFill>
                <a:cs typeface="Calibri" panose="020F0502020204030204" pitchFamily="34" charset="0"/>
              </a:rPr>
              <a:t>Aims</a:t>
            </a:r>
            <a:r>
              <a:rPr lang="en-GB" sz="59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59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GB" sz="5900" dirty="0">
                <a:solidFill>
                  <a:srgbClr val="0000A8"/>
                </a:solidFill>
                <a:cs typeface="Calibri" panose="020F0502020204030204" pitchFamily="34" charset="0"/>
              </a:rPr>
              <a:t>objective</a:t>
            </a:r>
            <a:r>
              <a:rPr lang="en-GB" sz="5900" dirty="0">
                <a:latin typeface="Calibri" panose="020F0502020204030204" pitchFamily="34" charset="0"/>
                <a:cs typeface="Calibri" panose="020F0502020204030204" pitchFamily="34" charset="0"/>
              </a:rPr>
              <a:t> of the course </a:t>
            </a:r>
          </a:p>
          <a:p>
            <a:pPr lvl="0" indent="-225425">
              <a:lnSpc>
                <a:spcPct val="110000"/>
              </a:lnSpc>
              <a:spcBef>
                <a:spcPts val="600"/>
              </a:spcBef>
            </a:pPr>
            <a:r>
              <a:rPr lang="en-GB" sz="5900" dirty="0">
                <a:solidFill>
                  <a:srgbClr val="0000A8"/>
                </a:solidFill>
                <a:cs typeface="Calibri" panose="020F0502020204030204" pitchFamily="34" charset="0"/>
              </a:rPr>
              <a:t>Learning</a:t>
            </a:r>
            <a:r>
              <a:rPr lang="en-GB" sz="5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5900" dirty="0">
                <a:solidFill>
                  <a:srgbClr val="0000A8"/>
                </a:solidFill>
                <a:cs typeface="Calibri" panose="020F0502020204030204" pitchFamily="34" charset="0"/>
              </a:rPr>
              <a:t>outcome</a:t>
            </a:r>
          </a:p>
          <a:p>
            <a:pPr lvl="0" indent="-225425">
              <a:lnSpc>
                <a:spcPct val="110000"/>
              </a:lnSpc>
              <a:spcBef>
                <a:spcPts val="600"/>
              </a:spcBef>
            </a:pPr>
            <a:r>
              <a:rPr lang="en-US" sz="5900" dirty="0">
                <a:solidFill>
                  <a:srgbClr val="0000A8"/>
                </a:solidFill>
                <a:cs typeface="Calibri" panose="020F0502020204030204" pitchFamily="34" charset="0"/>
              </a:rPr>
              <a:t>Course</a:t>
            </a:r>
            <a:r>
              <a:rPr lang="en-US" sz="59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900" dirty="0">
                <a:solidFill>
                  <a:srgbClr val="0000A8"/>
                </a:solidFill>
                <a:cs typeface="Calibri" panose="020F0502020204030204" pitchFamily="34" charset="0"/>
              </a:rPr>
              <a:t>outline</a:t>
            </a:r>
          </a:p>
          <a:p>
            <a:pPr lvl="0" indent="-225425">
              <a:lnSpc>
                <a:spcPct val="110000"/>
              </a:lnSpc>
              <a:spcBef>
                <a:spcPts val="600"/>
              </a:spcBef>
            </a:pPr>
            <a:r>
              <a:rPr lang="en-US" sz="5900" dirty="0">
                <a:latin typeface="Calibri" panose="020F0502020204030204" pitchFamily="34" charset="0"/>
                <a:cs typeface="Calibri" panose="020F0502020204030204" pitchFamily="34" charset="0"/>
              </a:rPr>
              <a:t>Course </a:t>
            </a:r>
            <a:r>
              <a:rPr lang="en-US" sz="5900" dirty="0">
                <a:solidFill>
                  <a:srgbClr val="0000A8"/>
                </a:solidFill>
                <a:cs typeface="Calibri" panose="020F0502020204030204" pitchFamily="34" charset="0"/>
              </a:rPr>
              <a:t>learning</a:t>
            </a:r>
            <a:r>
              <a:rPr lang="en-US" sz="5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900" dirty="0">
                <a:solidFill>
                  <a:srgbClr val="0000A8"/>
                </a:solidFill>
                <a:cs typeface="Calibri" panose="020F0502020204030204" pitchFamily="34" charset="0"/>
              </a:rPr>
              <a:t>materials</a:t>
            </a:r>
          </a:p>
          <a:p>
            <a:pPr lvl="0" indent="-225425">
              <a:lnSpc>
                <a:spcPct val="110000"/>
              </a:lnSpc>
              <a:spcBef>
                <a:spcPts val="600"/>
              </a:spcBef>
            </a:pPr>
            <a:r>
              <a:rPr lang="en-GB" sz="5900" dirty="0">
                <a:solidFill>
                  <a:srgbClr val="0000A8"/>
                </a:solidFill>
                <a:cs typeface="Calibri" panose="020F0502020204030204" pitchFamily="34" charset="0"/>
              </a:rPr>
              <a:t>Teaching</a:t>
            </a:r>
            <a:r>
              <a:rPr lang="en-GB" sz="59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GB" sz="5900" dirty="0">
                <a:solidFill>
                  <a:srgbClr val="0000A8"/>
                </a:solidFill>
                <a:cs typeface="Calibri" panose="020F0502020204030204" pitchFamily="34" charset="0"/>
              </a:rPr>
              <a:t>assessment</a:t>
            </a:r>
            <a:r>
              <a:rPr lang="en-GB" sz="5900" dirty="0">
                <a:latin typeface="Calibri" panose="020F0502020204030204" pitchFamily="34" charset="0"/>
                <a:cs typeface="Calibri" panose="020F0502020204030204" pitchFamily="34" charset="0"/>
              </a:rPr>
              <a:t> methodology </a:t>
            </a:r>
          </a:p>
          <a:p>
            <a:pPr lvl="0" indent="-225425">
              <a:lnSpc>
                <a:spcPct val="110000"/>
              </a:lnSpc>
              <a:spcBef>
                <a:spcPts val="600"/>
              </a:spcBef>
            </a:pPr>
            <a:r>
              <a:rPr lang="en-GB" sz="5900" dirty="0">
                <a:latin typeface="Calibri" panose="020F0502020204030204" pitchFamily="34" charset="0"/>
                <a:cs typeface="Calibri" panose="020F0502020204030204" pitchFamily="34" charset="0"/>
              </a:rPr>
              <a:t>Course </a:t>
            </a:r>
            <a:r>
              <a:rPr lang="en-GB" sz="5900" dirty="0">
                <a:solidFill>
                  <a:srgbClr val="0000A8"/>
                </a:solidFill>
                <a:cs typeface="Calibri" panose="020F0502020204030204" pitchFamily="34" charset="0"/>
              </a:rPr>
              <a:t>policies</a:t>
            </a:r>
            <a:r>
              <a:rPr lang="en-GB" sz="5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59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 some </a:t>
            </a:r>
            <a:r>
              <a:rPr lang="en-GB" sz="5900" dirty="0">
                <a:solidFill>
                  <a:srgbClr val="0000A8"/>
                </a:solidFill>
                <a:cs typeface="Calibri" panose="020F0502020204030204" pitchFamily="34" charset="0"/>
              </a:rPr>
              <a:t>rules</a:t>
            </a:r>
            <a:r>
              <a:rPr lang="en-GB" sz="5900" dirty="0"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en-GB" sz="59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class </a:t>
            </a:r>
            <a:r>
              <a:rPr lang="en-GB" sz="5900" dirty="0">
                <a:solidFill>
                  <a:srgbClr val="0000A8"/>
                </a:solidFill>
                <a:cs typeface="Calibri" panose="020F0502020204030204" pitchFamily="34" charset="0"/>
              </a:rPr>
              <a:t>discipline</a:t>
            </a:r>
          </a:p>
          <a:p>
            <a:pPr lvl="0" indent="-225425">
              <a:lnSpc>
                <a:spcPct val="110000"/>
              </a:lnSpc>
              <a:spcBef>
                <a:spcPts val="600"/>
              </a:spcBef>
            </a:pPr>
            <a:r>
              <a:rPr lang="en-GB" sz="5900" dirty="0">
                <a:solidFill>
                  <a:srgbClr val="0000A8"/>
                </a:solidFill>
                <a:cs typeface="Calibri" panose="020F0502020204030204" pitchFamily="34" charset="0"/>
              </a:rPr>
              <a:t>Overview</a:t>
            </a:r>
            <a:r>
              <a:rPr lang="en-GB" sz="59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GB" sz="5900" dirty="0">
                <a:solidFill>
                  <a:srgbClr val="0000A8"/>
                </a:solidFill>
                <a:cs typeface="Calibri" panose="020F0502020204030204" pitchFamily="34" charset="0"/>
              </a:rPr>
              <a:t>roadmap</a:t>
            </a:r>
            <a:r>
              <a:rPr lang="en-GB" sz="5900" dirty="0" smtClean="0">
                <a:latin typeface="Calibri" panose="020F0502020204030204" pitchFamily="34" charset="0"/>
                <a:cs typeface="Calibri" panose="020F0502020204030204" pitchFamily="34" charset="0"/>
              </a:rPr>
              <a:t> of Chapter 1 </a:t>
            </a:r>
            <a:endParaRPr lang="en-GB" sz="5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30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Computer Network and its components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614138" cy="4351338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sz="4400" dirty="0"/>
              <a:t>What is Computer network? </a:t>
            </a:r>
          </a:p>
          <a:p>
            <a:pPr lvl="1"/>
            <a:r>
              <a:rPr lang="en-US" altLang="zh-TW" sz="4400" dirty="0"/>
              <a:t>A group of </a:t>
            </a:r>
            <a:r>
              <a:rPr lang="en-US" altLang="zh-TW" sz="4400" dirty="0">
                <a:solidFill>
                  <a:srgbClr val="0000A8"/>
                </a:solidFill>
                <a:cs typeface="Calibri" panose="020F0502020204030204" pitchFamily="34" charset="0"/>
              </a:rPr>
              <a:t>computers</a:t>
            </a:r>
            <a:r>
              <a:rPr lang="en-US" altLang="zh-TW" sz="4400" dirty="0"/>
              <a:t> connected together to </a:t>
            </a:r>
            <a:r>
              <a:rPr lang="en-US" altLang="zh-TW" sz="4400" dirty="0">
                <a:solidFill>
                  <a:srgbClr val="0000A8"/>
                </a:solidFill>
                <a:cs typeface="Calibri" panose="020F0502020204030204" pitchFamily="34" charset="0"/>
              </a:rPr>
              <a:t>communicate</a:t>
            </a:r>
            <a:r>
              <a:rPr lang="en-US" altLang="zh-TW" sz="4400" dirty="0"/>
              <a:t>, </a:t>
            </a:r>
            <a:r>
              <a:rPr lang="en-US" altLang="zh-TW" sz="4400" dirty="0">
                <a:solidFill>
                  <a:srgbClr val="0000A8"/>
                </a:solidFill>
                <a:cs typeface="Calibri" panose="020F0502020204030204" pitchFamily="34" charset="0"/>
              </a:rPr>
              <a:t>exchange</a:t>
            </a:r>
            <a:r>
              <a:rPr lang="en-US" altLang="zh-TW" sz="4400" dirty="0"/>
              <a:t> </a:t>
            </a:r>
            <a:r>
              <a:rPr lang="en-US" altLang="zh-TW" sz="4400" dirty="0">
                <a:solidFill>
                  <a:srgbClr val="0000A8"/>
                </a:solidFill>
                <a:cs typeface="Calibri" panose="020F0502020204030204" pitchFamily="34" charset="0"/>
              </a:rPr>
              <a:t>data</a:t>
            </a:r>
            <a:r>
              <a:rPr lang="en-US" altLang="zh-TW" sz="4400" dirty="0"/>
              <a:t>, and </a:t>
            </a:r>
            <a:r>
              <a:rPr lang="en-US" altLang="zh-TW" sz="4400" dirty="0">
                <a:solidFill>
                  <a:srgbClr val="0000A8"/>
                </a:solidFill>
                <a:cs typeface="Calibri" panose="020F0502020204030204" pitchFamily="34" charset="0"/>
              </a:rPr>
              <a:t>share</a:t>
            </a:r>
            <a:r>
              <a:rPr lang="en-US" altLang="zh-TW" sz="4400" dirty="0"/>
              <a:t> </a:t>
            </a:r>
            <a:r>
              <a:rPr lang="en-US" altLang="zh-TW" sz="4400" dirty="0">
                <a:solidFill>
                  <a:srgbClr val="0000A8"/>
                </a:solidFill>
                <a:cs typeface="Calibri" panose="020F0502020204030204" pitchFamily="34" charset="0"/>
              </a:rPr>
              <a:t>resources</a:t>
            </a:r>
            <a:r>
              <a:rPr lang="en-US" altLang="zh-TW" sz="4400" dirty="0"/>
              <a:t> in real time</a:t>
            </a:r>
          </a:p>
          <a:p>
            <a:pPr lvl="1"/>
            <a:r>
              <a:rPr lang="en-US" sz="4400" dirty="0"/>
              <a:t>Computers on a network may be </a:t>
            </a:r>
            <a:r>
              <a:rPr lang="en-US" sz="4400" dirty="0">
                <a:solidFill>
                  <a:srgbClr val="0000A8"/>
                </a:solidFill>
                <a:cs typeface="Calibri" panose="020F0502020204030204" pitchFamily="34" charset="0"/>
              </a:rPr>
              <a:t>linked</a:t>
            </a:r>
            <a:r>
              <a:rPr lang="en-US" sz="4400" dirty="0"/>
              <a:t> through </a:t>
            </a:r>
            <a:r>
              <a:rPr lang="en-US" sz="4400" dirty="0">
                <a:solidFill>
                  <a:srgbClr val="0000A8"/>
                </a:solidFill>
                <a:cs typeface="Calibri" panose="020F0502020204030204" pitchFamily="34" charset="0"/>
              </a:rPr>
              <a:t>Internet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0000A8"/>
                </a:solidFill>
                <a:cs typeface="Calibri" panose="020F0502020204030204" pitchFamily="34" charset="0"/>
              </a:rPr>
              <a:t>cables</a:t>
            </a:r>
            <a:r>
              <a:rPr lang="en-US" sz="4400" dirty="0"/>
              <a:t>, </a:t>
            </a:r>
            <a:r>
              <a:rPr lang="en-US" sz="4400" dirty="0">
                <a:solidFill>
                  <a:srgbClr val="0000A8"/>
                </a:solidFill>
                <a:cs typeface="Calibri" panose="020F0502020204030204" pitchFamily="34" charset="0"/>
              </a:rPr>
              <a:t>telephone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0000A8"/>
                </a:solidFill>
                <a:cs typeface="Calibri" panose="020F0502020204030204" pitchFamily="34" charset="0"/>
              </a:rPr>
              <a:t>lines</a:t>
            </a:r>
            <a:r>
              <a:rPr lang="en-US" sz="4400" dirty="0"/>
              <a:t>, </a:t>
            </a:r>
            <a:r>
              <a:rPr lang="en-US" sz="4400" dirty="0">
                <a:solidFill>
                  <a:srgbClr val="0000A8"/>
                </a:solidFill>
                <a:cs typeface="Calibri" panose="020F0502020204030204" pitchFamily="34" charset="0"/>
              </a:rPr>
              <a:t>radio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0000A8"/>
                </a:solidFill>
                <a:cs typeface="Calibri" panose="020F0502020204030204" pitchFamily="34" charset="0"/>
              </a:rPr>
              <a:t>waves</a:t>
            </a:r>
            <a:r>
              <a:rPr lang="en-US" sz="4400" dirty="0"/>
              <a:t>, </a:t>
            </a:r>
            <a:r>
              <a:rPr lang="en-US" sz="4400" dirty="0">
                <a:solidFill>
                  <a:srgbClr val="0000A8"/>
                </a:solidFill>
                <a:cs typeface="Calibri" panose="020F0502020204030204" pitchFamily="34" charset="0"/>
              </a:rPr>
              <a:t>satellites</a:t>
            </a:r>
            <a:r>
              <a:rPr lang="en-US" sz="4400" dirty="0"/>
              <a:t>, or </a:t>
            </a:r>
            <a:r>
              <a:rPr lang="en-US" sz="4400" dirty="0">
                <a:solidFill>
                  <a:srgbClr val="0000A8"/>
                </a:solidFill>
                <a:cs typeface="Calibri" panose="020F0502020204030204" pitchFamily="34" charset="0"/>
              </a:rPr>
              <a:t>infrared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0000A8"/>
                </a:solidFill>
                <a:cs typeface="Calibri" panose="020F0502020204030204" pitchFamily="34" charset="0"/>
              </a:rPr>
              <a:t>light</a:t>
            </a:r>
            <a:r>
              <a:rPr lang="en-US" sz="4400" dirty="0"/>
              <a:t> </a:t>
            </a:r>
            <a:r>
              <a:rPr lang="en-US" sz="4400" dirty="0" smtClean="0">
                <a:solidFill>
                  <a:srgbClr val="0000A8"/>
                </a:solidFill>
                <a:cs typeface="Calibri" panose="020F0502020204030204" pitchFamily="34" charset="0"/>
              </a:rPr>
              <a:t>beams</a:t>
            </a:r>
          </a:p>
          <a:p>
            <a:r>
              <a:rPr lang="en-US" altLang="en-US" sz="4400" dirty="0" smtClean="0"/>
              <a:t>A </a:t>
            </a:r>
            <a:r>
              <a:rPr lang="en-US" altLang="en-US" sz="4400" dirty="0"/>
              <a:t>network can be defined recursively </a:t>
            </a:r>
            <a:r>
              <a:rPr lang="en-US" altLang="en-US" sz="4400" dirty="0" smtClean="0"/>
              <a:t>as: </a:t>
            </a:r>
          </a:p>
          <a:p>
            <a:pPr lvl="1"/>
            <a:r>
              <a:rPr lang="en-US" altLang="en-US" sz="4400" dirty="0" smtClean="0"/>
              <a:t>Two </a:t>
            </a:r>
            <a:r>
              <a:rPr lang="en-US" altLang="en-US" sz="4400" dirty="0"/>
              <a:t>or more nodes connected by a physical </a:t>
            </a:r>
            <a:r>
              <a:rPr lang="en-US" altLang="en-US" sz="4400" dirty="0" smtClean="0"/>
              <a:t>link</a:t>
            </a:r>
          </a:p>
          <a:p>
            <a:pPr lvl="1"/>
            <a:r>
              <a:rPr lang="en-US" altLang="en-US" sz="4400" dirty="0" smtClean="0"/>
              <a:t>Or two </a:t>
            </a:r>
            <a:r>
              <a:rPr lang="en-US" altLang="en-US" sz="4400" dirty="0"/>
              <a:t>or more networks connected by one or more nodes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3" descr="0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02"/>
          <a:stretch/>
        </p:blipFill>
        <p:spPr bwMode="auto">
          <a:xfrm>
            <a:off x="8771663" y="3211354"/>
            <a:ext cx="3357831" cy="256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Fig09-01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803" y="1374541"/>
            <a:ext cx="3639105" cy="1737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270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sz="2900" dirty="0" smtClean="0">
                <a:latin typeface="Calibri" panose="020F0502020204030204" pitchFamily="34" charset="0"/>
                <a:cs typeface="Calibri" panose="020F0502020204030204" pitchFamily="34" charset="0"/>
              </a:rPr>
              <a:t>Advantages: </a:t>
            </a:r>
          </a:p>
          <a:p>
            <a:pPr lvl="1"/>
            <a:r>
              <a:rPr lang="en-US" altLang="zh-TW" sz="2900" dirty="0" smtClean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Simultaneous</a:t>
            </a:r>
            <a:r>
              <a:rPr lang="en-US" altLang="zh-TW" sz="2900" dirty="0" smtClean="0"/>
              <a:t> </a:t>
            </a:r>
            <a:r>
              <a:rPr lang="en-US" altLang="zh-TW" sz="29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</a:t>
            </a:r>
            <a:r>
              <a:rPr lang="en-US" altLang="zh-TW" sz="2900" dirty="0"/>
              <a:t> to </a:t>
            </a:r>
            <a:r>
              <a:rPr lang="en-US" altLang="zh-TW" sz="2900" dirty="0" smtClean="0"/>
              <a:t>data</a:t>
            </a:r>
            <a:endParaRPr lang="en-US" altLang="zh-TW" sz="2900" dirty="0"/>
          </a:p>
          <a:p>
            <a:pPr lvl="1"/>
            <a:r>
              <a:rPr lang="en-US" altLang="zh-TW" sz="2900" dirty="0"/>
              <a:t>Sharing</a:t>
            </a:r>
            <a:r>
              <a:rPr lang="en-US" altLang="zh-TW" sz="2900" dirty="0" smtClean="0"/>
              <a:t> </a:t>
            </a:r>
            <a:r>
              <a:rPr lang="en-US" altLang="zh-TW" sz="2900" dirty="0"/>
              <a:t>of </a:t>
            </a:r>
            <a:r>
              <a:rPr lang="en-US" altLang="zh-TW" sz="29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hardware</a:t>
            </a:r>
            <a:r>
              <a:rPr lang="en-US" altLang="zh-TW" sz="2900" dirty="0"/>
              <a:t> </a:t>
            </a:r>
            <a:r>
              <a:rPr lang="en-US" altLang="zh-TW" sz="29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resources</a:t>
            </a:r>
          </a:p>
          <a:p>
            <a:pPr lvl="1"/>
            <a:r>
              <a:rPr lang="en-US" altLang="zh-TW" sz="29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Collaborative</a:t>
            </a:r>
            <a:r>
              <a:rPr lang="en-US" altLang="zh-TW" sz="2900" dirty="0"/>
              <a:t> </a:t>
            </a:r>
            <a:r>
              <a:rPr lang="en-US" altLang="zh-TW" sz="29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</a:t>
            </a:r>
            <a:r>
              <a:rPr lang="en-US" altLang="zh-TW" sz="2900" dirty="0"/>
              <a:t> by multiple people</a:t>
            </a:r>
          </a:p>
          <a:p>
            <a:pPr lvl="1"/>
            <a:r>
              <a:rPr lang="en-US" altLang="zh-TW" sz="29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Personal</a:t>
            </a:r>
            <a:r>
              <a:rPr lang="en-US" altLang="zh-TW" sz="2900" dirty="0"/>
              <a:t> </a:t>
            </a:r>
            <a:r>
              <a:rPr lang="en-US" altLang="zh-TW" sz="29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communication</a:t>
            </a:r>
          </a:p>
          <a:p>
            <a:pPr lvl="1"/>
            <a:r>
              <a:rPr lang="en-US" altLang="zh-TW" sz="29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altLang="zh-TW" sz="2900" dirty="0" smtClean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eliability </a:t>
            </a:r>
            <a:r>
              <a:rPr lang="en-US" altLang="zh-TW" sz="2900" dirty="0"/>
              <a:t>of the system etc., </a:t>
            </a:r>
          </a:p>
          <a:p>
            <a:r>
              <a:rPr lang="en-US" altLang="zh-TW" sz="2900" dirty="0" smtClean="0">
                <a:latin typeface="Calibri" panose="020F0502020204030204" pitchFamily="34" charset="0"/>
                <a:cs typeface="Calibri" panose="020F0502020204030204" pitchFamily="34" charset="0"/>
              </a:rPr>
              <a:t>Disadvantages: </a:t>
            </a:r>
          </a:p>
          <a:p>
            <a:pPr lvl="1"/>
            <a:r>
              <a:rPr lang="en-US" altLang="zh-TW" sz="2900" dirty="0" smtClean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Costs </a:t>
            </a:r>
            <a:r>
              <a:rPr lang="en-US" altLang="zh-TW" sz="2900" dirty="0"/>
              <a:t>of</a:t>
            </a:r>
            <a:r>
              <a:rPr lang="en-US" altLang="zh-TW" sz="2900" dirty="0" smtClean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900" dirty="0"/>
              <a:t>network</a:t>
            </a:r>
          </a:p>
          <a:p>
            <a:pPr lvl="1"/>
            <a:r>
              <a:rPr lang="en-US" altLang="zh-TW" sz="2900" dirty="0"/>
              <a:t>Lack</a:t>
            </a:r>
            <a:r>
              <a:rPr lang="en-US" altLang="zh-TW" sz="2900" dirty="0" smtClean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900" dirty="0"/>
              <a:t>of</a:t>
            </a:r>
            <a:r>
              <a:rPr lang="en-US" altLang="zh-TW" sz="2900" dirty="0" smtClean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robustness </a:t>
            </a:r>
            <a:r>
              <a:rPr lang="en-US" altLang="zh-TW" sz="2900" dirty="0"/>
              <a:t>and</a:t>
            </a:r>
            <a:r>
              <a:rPr lang="en-US" altLang="zh-TW" sz="2900" dirty="0" smtClean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independence </a:t>
            </a:r>
          </a:p>
          <a:p>
            <a:pPr lvl="1"/>
            <a:r>
              <a:rPr lang="en-US" altLang="zh-TW" sz="2900" dirty="0"/>
              <a:t>Easy</a:t>
            </a:r>
            <a:r>
              <a:rPr lang="en-US" altLang="zh-TW" sz="2900" dirty="0" smtClean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900" dirty="0"/>
              <a:t>spread</a:t>
            </a:r>
            <a:r>
              <a:rPr lang="en-US" altLang="zh-TW" sz="2900" dirty="0" smtClean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900" dirty="0"/>
              <a:t>of</a:t>
            </a:r>
            <a:r>
              <a:rPr lang="en-US" altLang="zh-TW" sz="2900" dirty="0" smtClean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viruses </a:t>
            </a:r>
            <a:r>
              <a:rPr lang="en-US" altLang="zh-TW" sz="2900" dirty="0"/>
              <a:t>and</a:t>
            </a:r>
            <a:r>
              <a:rPr lang="en-US" altLang="zh-TW" sz="2900" dirty="0" smtClean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malware </a:t>
            </a:r>
            <a:r>
              <a:rPr lang="en-US" altLang="zh-TW" sz="2900" dirty="0"/>
              <a:t>etc</a:t>
            </a:r>
            <a:r>
              <a:rPr lang="en-US" altLang="zh-TW" sz="2900" dirty="0" smtClean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.,</a:t>
            </a:r>
            <a:endParaRPr lang="en-US" altLang="zh-TW" sz="2900" dirty="0">
              <a:solidFill>
                <a:srgbClr val="0000A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600" dirty="0">
              <a:solidFill>
                <a:srgbClr val="0000A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Computer network </a:t>
            </a:r>
            <a:r>
              <a:rPr lang="en-US" sz="3100" dirty="0" smtClean="0"/>
              <a:t>(advantages and disadvantages) </a:t>
            </a:r>
            <a:endParaRPr lang="en-US" sz="3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686384" y="4370688"/>
            <a:ext cx="1800512" cy="52551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A8"/>
                </a:solidFill>
              </a:rPr>
              <a:t>Any other advantages? </a:t>
            </a:r>
            <a:endParaRPr lang="en-US" dirty="0">
              <a:solidFill>
                <a:srgbClr val="0000A8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652840" y="5938546"/>
            <a:ext cx="1834056" cy="52551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A8"/>
                </a:solidFill>
              </a:rPr>
              <a:t>Any other disadvantages? </a:t>
            </a:r>
            <a:endParaRPr lang="en-US" dirty="0">
              <a:solidFill>
                <a:srgbClr val="0000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52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13CC6-FE94-4B33-9AEA-F01443D709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6A8080-423F-4EF2-8325-F756662D597C}" type="slidenum">
              <a:rPr kumimoji="0" lang="de-AT" sz="675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de-AT" sz="675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BA3599-2464-4683-BB6A-B753CD4CE2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61934" y="138666"/>
            <a:ext cx="6255069" cy="562262"/>
          </a:xfrm>
        </p:spPr>
        <p:txBody>
          <a:bodyPr>
            <a:noAutofit/>
          </a:bodyPr>
          <a:lstStyle/>
          <a:p>
            <a:endParaRPr lang="en-GB" sz="4050" dirty="0">
              <a:solidFill>
                <a:srgbClr val="002060"/>
              </a:solidFill>
            </a:endParaRPr>
          </a:p>
          <a:p>
            <a:r>
              <a:rPr lang="en-GB" sz="6000" u="sng" dirty="0">
                <a:solidFill>
                  <a:srgbClr val="002060"/>
                </a:solidFill>
              </a:rPr>
              <a:t>Thank You </a:t>
            </a:r>
            <a:r>
              <a:rPr lang="en-GB" sz="6000" u="sng" dirty="0" smtClean="0">
                <a:solidFill>
                  <a:srgbClr val="002060"/>
                </a:solidFill>
              </a:rPr>
              <a:t>All</a:t>
            </a:r>
            <a:endParaRPr lang="en-GB" sz="6000" u="sng" dirty="0">
              <a:solidFill>
                <a:srgbClr val="002060"/>
              </a:solidFill>
            </a:endParaRPr>
          </a:p>
          <a:p>
            <a:endParaRPr lang="en-GB" sz="4050" dirty="0">
              <a:solidFill>
                <a:srgbClr val="002060"/>
              </a:solidFill>
            </a:endParaRPr>
          </a:p>
          <a:p>
            <a:r>
              <a:rPr lang="en-GB" sz="9600" dirty="0" smtClean="0">
                <a:solidFill>
                  <a:srgbClr val="002060"/>
                </a:solidFill>
                <a:sym typeface="Wingdings" panose="05000000000000000000" pitchFamily="2" charset="2"/>
              </a:rPr>
              <a:t></a:t>
            </a:r>
            <a:endParaRPr lang="en-GB" sz="8800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r>
              <a:rPr lang="en-GB" sz="9600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81A3CA-6F5F-48F1-9334-E874BA214332}"/>
              </a:ext>
            </a:extLst>
          </p:cNvPr>
          <p:cNvSpPr/>
          <p:nvPr/>
        </p:nvSpPr>
        <p:spPr>
          <a:xfrm>
            <a:off x="5048436" y="964945"/>
            <a:ext cx="2320461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?</a:t>
            </a:r>
            <a:endParaRPr kumimoji="0" lang="en-GB" sz="34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ABC608-9CBB-4275-B191-ACB5BD64857F}"/>
              </a:ext>
            </a:extLst>
          </p:cNvPr>
          <p:cNvSpPr txBox="1"/>
          <p:nvPr/>
        </p:nvSpPr>
        <p:spPr>
          <a:xfrm>
            <a:off x="566333" y="6117205"/>
            <a:ext cx="109912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400" b="1" i="1" u="sng" dirty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A note on the origin of these </a:t>
            </a:r>
            <a:r>
              <a:rPr lang="en-US" altLang="en-US" sz="1400" b="1" i="1" u="sng" dirty="0" err="1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ppt</a:t>
            </a:r>
            <a:r>
              <a:rPr lang="en-US" altLang="en-US" sz="1400" b="1" i="1" u="sng" dirty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 slides:</a:t>
            </a:r>
            <a:endParaRPr lang="en-US" altLang="ja-JP" sz="1400" b="1" i="1" u="sng" dirty="0">
              <a:solidFill>
                <a:srgbClr val="0000A3"/>
              </a:solidFill>
              <a:ea typeface="ＭＳ Ｐゴシック" panose="020B0600070205080204" pitchFamily="34" charset="-128"/>
              <a:cs typeface="+mj-cs"/>
            </a:endParaRPr>
          </a:p>
          <a:p>
            <a:pPr>
              <a:spcBef>
                <a:spcPct val="0"/>
              </a:spcBef>
            </a:pPr>
            <a:r>
              <a:rPr lang="en-US" altLang="en-US" sz="1400" dirty="0"/>
              <a:t> </a:t>
            </a:r>
            <a:r>
              <a:rPr lang="en-US" altLang="en-US" sz="1400" i="1" dirty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All material copyright 1996-2020 J.F Kurose and K.W. Ross, All Rights Reserved</a:t>
            </a:r>
          </a:p>
          <a:p>
            <a:pPr>
              <a:spcBef>
                <a:spcPct val="0"/>
              </a:spcBef>
            </a:pPr>
            <a:r>
              <a:rPr lang="en-US" altLang="ja-JP" sz="1400" i="1" dirty="0" smtClean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These </a:t>
            </a:r>
            <a:r>
              <a:rPr lang="en-US" altLang="ja-JP" sz="1400" i="1" dirty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slides </a:t>
            </a:r>
            <a:r>
              <a:rPr lang="fr-FR" altLang="ja-JP" sz="1400" i="1" dirty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are </a:t>
            </a:r>
            <a:r>
              <a:rPr lang="en-US" altLang="ja-JP" sz="1400" i="1" dirty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freely provided by the book authors and it represents a lot of work on their part. We would like to thank </a:t>
            </a:r>
            <a:r>
              <a:rPr lang="en-US" altLang="en-US" sz="1400" i="1" dirty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 J.F Kurose and K.W. Ross</a:t>
            </a:r>
            <a:r>
              <a:rPr lang="en-US" altLang="en-US" sz="1400" i="1" dirty="0" smtClean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.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DE4B911A-EB88-4B33-B4F1-A750A284DB4B}"/>
              </a:ext>
            </a:extLst>
          </p:cNvPr>
          <p:cNvSpPr/>
          <p:nvPr/>
        </p:nvSpPr>
        <p:spPr>
          <a:xfrm>
            <a:off x="5761609" y="4574689"/>
            <a:ext cx="600722" cy="576837"/>
          </a:xfrm>
          <a:prstGeom prst="flowChartConnec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8" name="Picture 7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8FF33017-B1D4-1D43-9BC0-3EC96B262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440" y="2194950"/>
            <a:ext cx="2340864" cy="29260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063" y="2194950"/>
            <a:ext cx="2364274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35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724026"/>
            <a:ext cx="10515600" cy="4524373"/>
          </a:xfrm>
        </p:spPr>
        <p:txBody>
          <a:bodyPr>
            <a:normAutofit fontScale="85000" lnSpcReduction="20000"/>
          </a:bodyPr>
          <a:lstStyle/>
          <a:p>
            <a:r>
              <a:rPr lang="en-GB" sz="3100" dirty="0">
                <a:cs typeface="Calibri" panose="020F0502020204030204" pitchFamily="34" charset="0"/>
              </a:rPr>
              <a:t>Assistant </a:t>
            </a:r>
            <a:r>
              <a:rPr lang="en-GB" sz="3100" dirty="0" smtClean="0">
                <a:cs typeface="Calibri" panose="020F0502020204030204" pitchFamily="34" charset="0"/>
              </a:rPr>
              <a:t>Professor: Department of </a:t>
            </a:r>
            <a:r>
              <a:rPr lang="en-GB" sz="3100" dirty="0" smtClean="0">
                <a:solidFill>
                  <a:srgbClr val="0000A8"/>
                </a:solidFill>
                <a:cs typeface="Calibri" panose="020F0502020204030204" pitchFamily="34" charset="0"/>
              </a:rPr>
              <a:t>Cybersecurity, FAST School of Computing (FSC)</a:t>
            </a:r>
            <a:endParaRPr lang="en-GB" sz="3100" dirty="0">
              <a:solidFill>
                <a:srgbClr val="0000A8"/>
              </a:solidFill>
              <a:cs typeface="Calibri" panose="020F0502020204030204" pitchFamily="34" charset="0"/>
            </a:endParaRPr>
          </a:p>
          <a:p>
            <a:r>
              <a:rPr lang="en-GB" sz="3000" dirty="0" smtClean="0"/>
              <a:t>Education</a:t>
            </a:r>
            <a:r>
              <a:rPr lang="en-GB" sz="3000" i="1" dirty="0" smtClean="0"/>
              <a:t> </a:t>
            </a:r>
            <a:endParaRPr lang="en-GB" sz="3000" i="1" dirty="0"/>
          </a:p>
          <a:p>
            <a:pPr lvl="1"/>
            <a:r>
              <a:rPr lang="en-GB" sz="3000" dirty="0">
                <a:solidFill>
                  <a:srgbClr val="0000A8"/>
                </a:solidFill>
                <a:cs typeface="Calibri" panose="020F0502020204030204" pitchFamily="34" charset="0"/>
              </a:rPr>
              <a:t>Ph.D. (CS/IT under EMJD-ICE Scholarship): </a:t>
            </a:r>
            <a:r>
              <a:rPr lang="en-GB" sz="3000" dirty="0"/>
              <a:t>University of Klagenfurt, Austria and University of Genova, Italy (2015-2019). </a:t>
            </a:r>
          </a:p>
          <a:p>
            <a:pPr lvl="1"/>
            <a:r>
              <a:rPr lang="en-GB" sz="3000" dirty="0">
                <a:solidFill>
                  <a:srgbClr val="0000A8"/>
                </a:solidFill>
                <a:cs typeface="Calibri" panose="020F0502020204030204" pitchFamily="34" charset="0"/>
              </a:rPr>
              <a:t>MS(CS) Joint International Master (JIM): Study Exchange Program: </a:t>
            </a:r>
            <a:r>
              <a:rPr lang="en-GB" sz="3000" dirty="0"/>
              <a:t>Darmstadt, University of applied sciences, Germany (2013-2015)</a:t>
            </a:r>
          </a:p>
          <a:p>
            <a:pPr lvl="1"/>
            <a:r>
              <a:rPr lang="en-GB" sz="3000" dirty="0">
                <a:solidFill>
                  <a:srgbClr val="0000A8"/>
                </a:solidFill>
                <a:cs typeface="Calibri" panose="020F0502020204030204" pitchFamily="34" charset="0"/>
              </a:rPr>
              <a:t>MS(CS): </a:t>
            </a:r>
            <a:r>
              <a:rPr lang="en-GB" sz="3000" dirty="0"/>
              <a:t>International Islamic University, Islamabad (2010-2013)</a:t>
            </a:r>
          </a:p>
          <a:p>
            <a:r>
              <a:rPr lang="en-GB" sz="3000" dirty="0"/>
              <a:t>Field of interest </a:t>
            </a:r>
            <a:r>
              <a:rPr lang="en-GB" sz="3000" dirty="0">
                <a:solidFill>
                  <a:srgbClr val="660033"/>
                </a:solidFill>
              </a:rPr>
              <a:t>(</a:t>
            </a:r>
            <a:r>
              <a:rPr lang="en-GB" sz="3000" dirty="0">
                <a:solidFill>
                  <a:srgbClr val="0000A8"/>
                </a:solidFill>
                <a:cs typeface="Calibri" panose="020F0502020204030204" pitchFamily="34" charset="0"/>
              </a:rPr>
              <a:t>Research</a:t>
            </a:r>
            <a:r>
              <a:rPr lang="en-GB" sz="3000" dirty="0">
                <a:solidFill>
                  <a:srgbClr val="660033"/>
                </a:solidFill>
              </a:rPr>
              <a:t> </a:t>
            </a:r>
            <a:r>
              <a:rPr lang="en-GB" sz="3000" dirty="0"/>
              <a:t>+ </a:t>
            </a:r>
            <a:r>
              <a:rPr lang="en-GB" sz="3000" dirty="0">
                <a:solidFill>
                  <a:srgbClr val="0000A8"/>
                </a:solidFill>
                <a:cs typeface="Calibri" panose="020F0502020204030204" pitchFamily="34" charset="0"/>
              </a:rPr>
              <a:t>Teaching</a:t>
            </a:r>
            <a:r>
              <a:rPr lang="en-GB" sz="3000" dirty="0"/>
              <a:t>)</a:t>
            </a:r>
          </a:p>
          <a:p>
            <a:pPr lvl="1"/>
            <a:r>
              <a:rPr lang="en-GB" sz="3000" dirty="0" smtClean="0"/>
              <a:t>Cybersecurity, Securing </a:t>
            </a:r>
            <a:r>
              <a:rPr lang="en-GB" sz="3000" dirty="0" err="1"/>
              <a:t>IoT</a:t>
            </a:r>
            <a:r>
              <a:rPr lang="en-GB" sz="3000" dirty="0"/>
              <a:t> </a:t>
            </a:r>
            <a:r>
              <a:rPr lang="en-GB" sz="3000" dirty="0" smtClean="0"/>
              <a:t>Applications</a:t>
            </a:r>
            <a:r>
              <a:rPr lang="en-GB" sz="3000" dirty="0"/>
              <a:t>, </a:t>
            </a:r>
            <a:r>
              <a:rPr lang="en-GB" sz="3000" dirty="0" smtClean="0"/>
              <a:t>Smart Camera </a:t>
            </a:r>
            <a:r>
              <a:rPr lang="en-GB" sz="3000" dirty="0"/>
              <a:t>N</a:t>
            </a:r>
            <a:r>
              <a:rPr lang="en-GB" sz="3000" dirty="0" smtClean="0"/>
              <a:t>etworks, Sensor </a:t>
            </a:r>
            <a:r>
              <a:rPr lang="en-GB" sz="3000" dirty="0"/>
              <a:t>N</a:t>
            </a:r>
            <a:r>
              <a:rPr lang="en-GB" sz="3000" dirty="0" smtClean="0"/>
              <a:t>etworks </a:t>
            </a:r>
            <a:r>
              <a:rPr lang="en-GB" sz="3000" dirty="0"/>
              <a:t>and </a:t>
            </a:r>
            <a:r>
              <a:rPr lang="en-GB" sz="3000" dirty="0" smtClean="0"/>
              <a:t>Vehicular Ad-hoc Networks </a:t>
            </a:r>
            <a:endParaRPr lang="en-GB" sz="3000" dirty="0"/>
          </a:p>
          <a:p>
            <a:r>
              <a:rPr lang="en-GB" sz="3000" dirty="0"/>
              <a:t>About my </a:t>
            </a:r>
            <a:r>
              <a:rPr lang="en-GB" sz="3000" dirty="0" smtClean="0"/>
              <a:t>office: C-204B</a:t>
            </a:r>
            <a:r>
              <a:rPr lang="en-GB" sz="3000" dirty="0"/>
              <a:t>, </a:t>
            </a:r>
            <a:r>
              <a:rPr lang="en-GB" sz="3000" dirty="0">
                <a:solidFill>
                  <a:srgbClr val="0000A8"/>
                </a:solidFill>
                <a:cs typeface="Calibri" panose="020F0502020204030204" pitchFamily="34" charset="0"/>
              </a:rPr>
              <a:t>Ext:</a:t>
            </a:r>
            <a:r>
              <a:rPr lang="en-GB" sz="3000" dirty="0">
                <a:solidFill>
                  <a:srgbClr val="660033"/>
                </a:solidFill>
              </a:rPr>
              <a:t> </a:t>
            </a:r>
            <a:r>
              <a:rPr lang="en-GB" sz="3000" dirty="0"/>
              <a:t>644, </a:t>
            </a:r>
            <a:r>
              <a:rPr lang="en-GB" sz="3000" dirty="0">
                <a:solidFill>
                  <a:srgbClr val="0000A8"/>
                </a:solidFill>
                <a:cs typeface="Calibri" panose="020F0502020204030204" pitchFamily="34" charset="0"/>
              </a:rPr>
              <a:t>Office hours </a:t>
            </a:r>
            <a:r>
              <a:rPr lang="en-GB" sz="3000" dirty="0"/>
              <a:t>(five hours per week</a:t>
            </a:r>
            <a:r>
              <a:rPr lang="en-GB" sz="3000" dirty="0" smtClean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About me!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03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GB" dirty="0"/>
              <a:t>Please introduce yourself now </a:t>
            </a:r>
            <a:r>
              <a:rPr lang="en-GB" dirty="0">
                <a:sym typeface="Wingdings" panose="05000000000000000000" pitchFamily="2" charset="2"/>
              </a:rPr>
              <a:t> </a:t>
            </a:r>
          </a:p>
          <a:p>
            <a:pPr>
              <a:lnSpc>
                <a:spcPct val="70000"/>
              </a:lnSpc>
            </a:pPr>
            <a:r>
              <a:rPr lang="en-US" altLang="en-US" dirty="0"/>
              <a:t>What do you </a:t>
            </a:r>
            <a:r>
              <a:rPr lang="en-US" altLang="en-US" dirty="0">
                <a:solidFill>
                  <a:srgbClr val="0000A8"/>
                </a:solidFill>
                <a:cs typeface="Calibri" panose="020F0502020204030204" pitchFamily="34" charset="0"/>
              </a:rPr>
              <a:t>expect</a:t>
            </a:r>
            <a:r>
              <a:rPr lang="en-US" altLang="en-US" dirty="0"/>
              <a:t> to learn from </a:t>
            </a:r>
            <a:r>
              <a:rPr lang="en-US" altLang="en-US" dirty="0">
                <a:solidFill>
                  <a:srgbClr val="0000A8"/>
                </a:solidFill>
                <a:cs typeface="Calibri" panose="020F0502020204030204" pitchFamily="34" charset="0"/>
              </a:rPr>
              <a:t>this course</a:t>
            </a:r>
            <a:r>
              <a:rPr lang="en-US" altLang="en-US" dirty="0"/>
              <a:t>?</a:t>
            </a:r>
          </a:p>
          <a:p>
            <a:r>
              <a:rPr lang="en-US" altLang="en-US" dirty="0"/>
              <a:t>This course is about …</a:t>
            </a:r>
          </a:p>
          <a:p>
            <a:pPr lvl="1"/>
            <a:r>
              <a:rPr lang="en-US" altLang="en-US" sz="2800" dirty="0">
                <a:solidFill>
                  <a:srgbClr val="0000A8"/>
                </a:solidFill>
                <a:cs typeface="Calibri" panose="020F0502020204030204" pitchFamily="34" charset="0"/>
              </a:rPr>
              <a:t>Network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rgbClr val="0000A8"/>
                </a:solidFill>
                <a:cs typeface="Calibri" panose="020F0502020204030204" pitchFamily="34" charset="0"/>
              </a:rPr>
              <a:t>principles</a:t>
            </a:r>
            <a:r>
              <a:rPr lang="en-US" altLang="en-US" sz="2800" dirty="0"/>
              <a:t> and concepts</a:t>
            </a:r>
          </a:p>
          <a:p>
            <a:pPr lvl="1"/>
            <a:r>
              <a:rPr lang="en-US" altLang="en-US" sz="2800" dirty="0">
                <a:solidFill>
                  <a:srgbClr val="0000A8"/>
                </a:solidFill>
                <a:cs typeface="Calibri" panose="020F0502020204030204" pitchFamily="34" charset="0"/>
              </a:rPr>
              <a:t>General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rgbClr val="0000A8"/>
                </a:solidFill>
                <a:cs typeface="Calibri" panose="020F0502020204030204" pitchFamily="34" charset="0"/>
              </a:rPr>
              <a:t>purpose</a:t>
            </a:r>
            <a:r>
              <a:rPr lang="en-US" altLang="en-US" sz="2800" dirty="0"/>
              <a:t> computer networks</a:t>
            </a:r>
          </a:p>
          <a:p>
            <a:pPr lvl="1"/>
            <a:r>
              <a:rPr lang="en-US" altLang="en-US" sz="2800" dirty="0"/>
              <a:t>Internet perspective: </a:t>
            </a:r>
            <a:r>
              <a:rPr lang="en-US" altLang="en-US" sz="2800" dirty="0">
                <a:solidFill>
                  <a:srgbClr val="0000A8"/>
                </a:solidFill>
                <a:cs typeface="Calibri" panose="020F0502020204030204" pitchFamily="34" charset="0"/>
              </a:rPr>
              <a:t>Major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rgbClr val="0000A8"/>
                </a:solidFill>
                <a:cs typeface="Calibri" panose="020F0502020204030204" pitchFamily="34" charset="0"/>
              </a:rPr>
              <a:t>components</a:t>
            </a:r>
            <a:r>
              <a:rPr lang="en-US" altLang="en-US" sz="2800" dirty="0"/>
              <a:t> of the Internet </a:t>
            </a:r>
            <a:r>
              <a:rPr lang="en-US" altLang="en-US" sz="2800" dirty="0">
                <a:solidFill>
                  <a:srgbClr val="0000A8"/>
                </a:solidFill>
                <a:cs typeface="Calibri" panose="020F0502020204030204" pitchFamily="34" charset="0"/>
              </a:rPr>
              <a:t>protocol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rgbClr val="0000A8"/>
                </a:solidFill>
                <a:cs typeface="Calibri" panose="020F0502020204030204" pitchFamily="34" charset="0"/>
              </a:rPr>
              <a:t>suite</a:t>
            </a:r>
          </a:p>
          <a:p>
            <a:pPr lvl="1"/>
            <a:r>
              <a:rPr lang="en-US" altLang="en-US" sz="2800" dirty="0">
                <a:solidFill>
                  <a:srgbClr val="0000A8"/>
                </a:solidFill>
                <a:cs typeface="Calibri" panose="020F0502020204030204" pitchFamily="34" charset="0"/>
              </a:rPr>
              <a:t>Network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rgbClr val="0000A8"/>
                </a:solidFill>
                <a:cs typeface="Calibri" panose="020F0502020204030204" pitchFamily="34" charset="0"/>
              </a:rPr>
              <a:t>software</a:t>
            </a:r>
          </a:p>
          <a:p>
            <a:pPr lvl="1"/>
            <a:r>
              <a:rPr lang="en-US" altLang="en-US" sz="2800" dirty="0">
                <a:solidFill>
                  <a:srgbClr val="0000A8"/>
                </a:solidFill>
                <a:cs typeface="Calibri" panose="020F0502020204030204" pitchFamily="34" charset="0"/>
              </a:rPr>
              <a:t>Designing</a:t>
            </a:r>
            <a:r>
              <a:rPr lang="en-US" altLang="en-US" sz="2800" dirty="0"/>
              <a:t> and </a:t>
            </a:r>
            <a:r>
              <a:rPr lang="en-US" altLang="en-US" sz="2800" dirty="0">
                <a:solidFill>
                  <a:srgbClr val="0000A8"/>
                </a:solidFill>
                <a:cs typeface="Calibri" panose="020F0502020204030204" pitchFamily="34" charset="0"/>
              </a:rPr>
              <a:t>building</a:t>
            </a:r>
            <a:r>
              <a:rPr lang="en-US" altLang="en-US" sz="2800" dirty="0"/>
              <a:t> a system</a:t>
            </a:r>
          </a:p>
          <a:p>
            <a:r>
              <a:rPr lang="en-US" altLang="en-US" dirty="0"/>
              <a:t>We will learn </a:t>
            </a:r>
            <a:r>
              <a:rPr lang="en-US" altLang="en-US" dirty="0">
                <a:solidFill>
                  <a:srgbClr val="0000A8"/>
                </a:solidFill>
                <a:cs typeface="Calibri" panose="020F0502020204030204" pitchFamily="34" charset="0"/>
              </a:rPr>
              <a:t>what, how and why </a:t>
            </a:r>
            <a:r>
              <a:rPr lang="en-US" altLang="en-US" dirty="0">
                <a:solidFill>
                  <a:srgbClr val="0000A8"/>
                </a:solidFill>
                <a:cs typeface="Calibri" panose="020F0502020204030204" pitchFamily="34" charset="0"/>
              </a:rPr>
              <a:t>networks</a:t>
            </a:r>
            <a:r>
              <a:rPr lang="en-US" altLang="en-US" dirty="0"/>
              <a:t> </a:t>
            </a:r>
            <a:r>
              <a:rPr lang="en-US" altLang="en-US" dirty="0"/>
              <a:t>are like they are</a:t>
            </a:r>
            <a:r>
              <a:rPr lang="en-US" altLang="en-US" dirty="0"/>
              <a:t>…</a:t>
            </a:r>
            <a:endParaRPr lang="en-US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and your learning expectations?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51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000" dirty="0"/>
              <a:t>T</a:t>
            </a:r>
            <a:r>
              <a:rPr lang="en-US" sz="3000" dirty="0" smtClean="0"/>
              <a:t>o familiarize </a:t>
            </a:r>
            <a:r>
              <a:rPr lang="en-US" sz="3000" dirty="0"/>
              <a:t>the </a:t>
            </a:r>
            <a:r>
              <a:rPr lang="en-US" sz="3000" dirty="0" smtClean="0"/>
              <a:t>students </a:t>
            </a:r>
            <a:r>
              <a:rPr lang="en-US" sz="3000" dirty="0"/>
              <a:t>with </a:t>
            </a:r>
            <a:r>
              <a:rPr 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basic</a:t>
            </a:r>
            <a:r>
              <a:rPr lang="en-US" sz="3000" dirty="0"/>
              <a:t> </a:t>
            </a:r>
            <a:r>
              <a:rPr 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computer</a:t>
            </a:r>
            <a:r>
              <a:rPr lang="en-US" sz="3000" dirty="0"/>
              <a:t> and </a:t>
            </a:r>
            <a:r>
              <a:rPr 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communication</a:t>
            </a:r>
            <a:r>
              <a:rPr lang="en-US" sz="3000" dirty="0"/>
              <a:t> </a:t>
            </a:r>
            <a:r>
              <a:rPr 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networking</a:t>
            </a:r>
            <a:r>
              <a:rPr lang="en-US" sz="3000" dirty="0"/>
              <a:t> </a:t>
            </a:r>
            <a:r>
              <a:rPr 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technologies</a:t>
            </a:r>
            <a:r>
              <a:rPr lang="en-US" sz="3000" dirty="0"/>
              <a:t> and the </a:t>
            </a:r>
            <a:r>
              <a:rPr 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layered</a:t>
            </a:r>
            <a:r>
              <a:rPr lang="en-US" sz="3000" dirty="0"/>
              <a:t> </a:t>
            </a:r>
            <a:r>
              <a:rPr 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approach</a:t>
            </a:r>
            <a:r>
              <a:rPr lang="en-US" sz="3000" dirty="0"/>
              <a:t> </a:t>
            </a:r>
            <a:endParaRPr lang="en-US" sz="3000" dirty="0" smtClean="0"/>
          </a:p>
          <a:p>
            <a:pPr lvl="1"/>
            <a:r>
              <a:rPr lang="en-US" sz="3000" dirty="0" smtClean="0"/>
              <a:t>that </a:t>
            </a:r>
            <a:r>
              <a:rPr lang="en-US" sz="3000" dirty="0"/>
              <a:t>makes </a:t>
            </a:r>
            <a:r>
              <a:rPr 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</a:t>
            </a:r>
            <a:r>
              <a:rPr lang="en-US" sz="3000" dirty="0"/>
              <a:t>, </a:t>
            </a:r>
            <a:r>
              <a:rPr 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implementation</a:t>
            </a:r>
            <a:r>
              <a:rPr lang="en-US" sz="3000" dirty="0"/>
              <a:t> and </a:t>
            </a:r>
            <a:r>
              <a:rPr 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operation</a:t>
            </a:r>
            <a:r>
              <a:rPr lang="en-US" sz="3000" dirty="0"/>
              <a:t> of </a:t>
            </a:r>
            <a:r>
              <a:rPr 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computer</a:t>
            </a:r>
            <a:r>
              <a:rPr lang="en-US" sz="3000" dirty="0"/>
              <a:t> and </a:t>
            </a:r>
            <a:r>
              <a:rPr 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communication</a:t>
            </a:r>
            <a:r>
              <a:rPr lang="en-US" sz="3000" dirty="0"/>
              <a:t> </a:t>
            </a:r>
            <a:r>
              <a:rPr 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networks</a:t>
            </a:r>
            <a:r>
              <a:rPr lang="en-US" sz="3000" dirty="0"/>
              <a:t> </a:t>
            </a:r>
            <a:r>
              <a:rPr lang="en-US" sz="3000" dirty="0" smtClean="0"/>
              <a:t>possible</a:t>
            </a:r>
          </a:p>
          <a:p>
            <a:r>
              <a:rPr lang="en-US" sz="3000" dirty="0"/>
              <a:t>E</a:t>
            </a:r>
            <a:r>
              <a:rPr lang="en-US" sz="3000" dirty="0" smtClean="0"/>
              <a:t>xplores </a:t>
            </a:r>
            <a:r>
              <a:rPr lang="en-US" sz="3000" dirty="0"/>
              <a:t>in detail the </a:t>
            </a:r>
            <a:r>
              <a:rPr lang="en-US" sz="3000" dirty="0" smtClean="0"/>
              <a:t>concepts  </a:t>
            </a:r>
          </a:p>
          <a:p>
            <a:pPr lvl="1"/>
            <a:r>
              <a:rPr lang="en-US" sz="3000" dirty="0"/>
              <a:t>o</a:t>
            </a:r>
            <a:r>
              <a:rPr lang="en-US" sz="3000" dirty="0" smtClean="0"/>
              <a:t>f </a:t>
            </a:r>
            <a:r>
              <a:rPr lang="en-US" sz="31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layering</a:t>
            </a:r>
            <a:r>
              <a:rPr lang="en-US" sz="3000" dirty="0"/>
              <a:t>, </a:t>
            </a:r>
            <a:r>
              <a:rPr lang="en-US" sz="31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routing</a:t>
            </a:r>
            <a:r>
              <a:rPr lang="en-US" sz="3000" dirty="0"/>
              <a:t>, </a:t>
            </a:r>
            <a:r>
              <a:rPr lang="en-US" sz="31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congestion</a:t>
            </a:r>
            <a:r>
              <a:rPr lang="en-US" sz="3000" dirty="0"/>
              <a:t> </a:t>
            </a:r>
            <a:r>
              <a:rPr lang="en-US" sz="31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</a:t>
            </a:r>
            <a:r>
              <a:rPr lang="en-US" sz="3000" dirty="0"/>
              <a:t>, and </a:t>
            </a:r>
            <a:r>
              <a:rPr lang="en-US" sz="31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medium</a:t>
            </a:r>
            <a:r>
              <a:rPr lang="en-US" sz="3000" dirty="0"/>
              <a:t> </a:t>
            </a:r>
            <a:r>
              <a:rPr lang="en-US" sz="31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</a:t>
            </a:r>
            <a:r>
              <a:rPr lang="en-US" sz="3000" dirty="0"/>
              <a:t> </a:t>
            </a:r>
            <a:r>
              <a:rPr lang="en-US" sz="31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</a:t>
            </a:r>
          </a:p>
          <a:p>
            <a:r>
              <a:rPr lang="en-US" sz="3000" dirty="0" smtClean="0"/>
              <a:t>The course </a:t>
            </a:r>
            <a:r>
              <a:rPr lang="en-US" sz="3000" dirty="0"/>
              <a:t>follows a </a:t>
            </a:r>
            <a:r>
              <a:rPr lang="en-US" sz="31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top-down</a:t>
            </a:r>
            <a:r>
              <a:rPr lang="en-US" sz="3000" dirty="0"/>
              <a:t> </a:t>
            </a:r>
            <a:r>
              <a:rPr lang="en-US" sz="31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approach</a:t>
            </a:r>
            <a:r>
              <a:rPr lang="en-US" sz="3000" dirty="0"/>
              <a:t>, </a:t>
            </a:r>
            <a:r>
              <a:rPr lang="en-US" sz="31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commencing</a:t>
            </a:r>
            <a:r>
              <a:rPr lang="en-US" sz="3000" dirty="0"/>
              <a:t> with </a:t>
            </a:r>
            <a:r>
              <a:rPr lang="en-US" sz="31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networking</a:t>
            </a:r>
            <a:r>
              <a:rPr lang="en-US" sz="3000" dirty="0"/>
              <a:t> </a:t>
            </a:r>
            <a:r>
              <a:rPr lang="en-US" sz="31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applications</a:t>
            </a:r>
            <a:r>
              <a:rPr lang="en-US" sz="3000" dirty="0"/>
              <a:t> </a:t>
            </a:r>
            <a:endParaRPr lang="en-US" sz="3000" dirty="0" smtClean="0"/>
          </a:p>
          <a:p>
            <a:pPr lvl="1"/>
            <a:r>
              <a:rPr lang="en-US" sz="3000" dirty="0"/>
              <a:t>a</a:t>
            </a:r>
            <a:r>
              <a:rPr lang="en-US" sz="3000" dirty="0" smtClean="0"/>
              <a:t>nd to </a:t>
            </a:r>
            <a:r>
              <a:rPr lang="en-US" sz="31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motivate</a:t>
            </a:r>
            <a:r>
              <a:rPr lang="en-US" sz="3000" dirty="0"/>
              <a:t> the study of </a:t>
            </a:r>
            <a:r>
              <a:rPr lang="en-US" sz="31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networking</a:t>
            </a:r>
            <a:r>
              <a:rPr lang="en-US" sz="3000" dirty="0"/>
              <a:t> </a:t>
            </a:r>
            <a:r>
              <a:rPr lang="en-US" sz="31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protocols</a:t>
            </a:r>
            <a:r>
              <a:rPr lang="en-US" sz="3000" dirty="0"/>
              <a:t>, </a:t>
            </a:r>
            <a:r>
              <a:rPr lang="en-US" sz="31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architectures</a:t>
            </a:r>
            <a:r>
              <a:rPr lang="en-US" sz="3000" dirty="0"/>
              <a:t> and </a:t>
            </a:r>
            <a:r>
              <a:rPr lang="en-US" sz="31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principles</a:t>
            </a:r>
          </a:p>
          <a:p>
            <a:r>
              <a:rPr lang="en-US" sz="3000" dirty="0" smtClean="0"/>
              <a:t>Finally</a:t>
            </a:r>
            <a:r>
              <a:rPr lang="en-US" sz="3000" dirty="0"/>
              <a:t>, the </a:t>
            </a:r>
            <a:r>
              <a:rPr lang="en-US" sz="31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basics</a:t>
            </a:r>
            <a:r>
              <a:rPr lang="en-US" sz="3000" dirty="0"/>
              <a:t> </a:t>
            </a:r>
            <a:r>
              <a:rPr lang="en-US" sz="31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sz="3000" dirty="0"/>
              <a:t> </a:t>
            </a:r>
            <a:r>
              <a:rPr lang="en-US" sz="31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</a:t>
            </a:r>
            <a:r>
              <a:rPr lang="en-US" sz="3000" dirty="0"/>
              <a:t> and </a:t>
            </a:r>
            <a:r>
              <a:rPr lang="en-US" sz="31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</a:t>
            </a:r>
            <a:r>
              <a:rPr lang="en-US" sz="3000" dirty="0"/>
              <a:t> </a:t>
            </a:r>
            <a:r>
              <a:rPr lang="en-US" sz="31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networks</a:t>
            </a:r>
            <a:r>
              <a:rPr lang="en-US" sz="3000" dirty="0"/>
              <a:t> </a:t>
            </a:r>
            <a:r>
              <a:rPr lang="en-US" sz="3000" dirty="0" smtClean="0"/>
              <a:t>are </a:t>
            </a:r>
            <a:r>
              <a:rPr lang="en-US" sz="3000" dirty="0"/>
              <a:t>introduced in the </a:t>
            </a:r>
            <a:r>
              <a:rPr lang="en-US" sz="3000" dirty="0" smtClean="0"/>
              <a:t>course</a:t>
            </a:r>
            <a:endParaRPr lang="en-US" sz="3000" dirty="0">
              <a:solidFill>
                <a:srgbClr val="0000A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Aims and objective of the course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84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/>
              <a:t>Introduction to </a:t>
            </a:r>
            <a:r>
              <a:rPr lang="en-US" altLang="en-US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Internet &amp; Protocols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Edge/Core, Delays</a:t>
            </a:r>
          </a:p>
          <a:p>
            <a:r>
              <a:rPr lang="en-US" altLang="en-US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Service Models </a:t>
            </a:r>
            <a:r>
              <a:rPr lang="en-US" altLang="en-US" dirty="0"/>
              <a:t>and </a:t>
            </a:r>
            <a:r>
              <a:rPr lang="en-US" altLang="en-US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Security</a:t>
            </a:r>
            <a:endParaRPr lang="fr-FR" altLang="en-US" dirty="0">
              <a:solidFill>
                <a:srgbClr val="0000A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altLang="en-US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</a:t>
            </a:r>
            <a:r>
              <a:rPr lang="fr-FR" altLang="en-US" dirty="0"/>
              <a:t> </a:t>
            </a:r>
            <a:r>
              <a:rPr lang="fr-FR" altLang="en-US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Layer</a:t>
            </a:r>
          </a:p>
          <a:p>
            <a:r>
              <a:rPr lang="fr-FR" altLang="en-US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Transport</a:t>
            </a:r>
            <a:r>
              <a:rPr lang="fr-FR" altLang="en-US" dirty="0" smtClean="0"/>
              <a:t> </a:t>
            </a:r>
            <a:r>
              <a:rPr lang="fr-FR" altLang="en-US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Layer</a:t>
            </a:r>
          </a:p>
          <a:p>
            <a:r>
              <a:rPr lang="fr-FR" altLang="en-US" dirty="0" smtClean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Layer</a:t>
            </a:r>
            <a:endParaRPr lang="fr-FR" altLang="en-US" dirty="0">
              <a:solidFill>
                <a:srgbClr val="0000A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altLang="en-US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fr-FR" altLang="en-US" dirty="0" smtClean="0"/>
              <a:t> </a:t>
            </a:r>
            <a:r>
              <a:rPr lang="fr-FR" altLang="en-US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</a:t>
            </a:r>
            <a:r>
              <a:rPr lang="fr-FR" altLang="en-US" dirty="0"/>
              <a:t> </a:t>
            </a:r>
            <a:r>
              <a:rPr lang="fr-FR" altLang="en-US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Layer</a:t>
            </a:r>
          </a:p>
          <a:p>
            <a:endParaRPr lang="en-GB" altLang="en-US" dirty="0" smtClean="0">
              <a:solidFill>
                <a:srgbClr val="660033"/>
              </a:solidFill>
            </a:endParaRPr>
          </a:p>
          <a:p>
            <a:pPr marL="130175" indent="0">
              <a:buNone/>
            </a:pPr>
            <a:endParaRPr lang="en-GB" altLang="en-US" dirty="0" smtClean="0">
              <a:solidFill>
                <a:srgbClr val="660033"/>
              </a:solidFill>
            </a:endParaRPr>
          </a:p>
          <a:p>
            <a:pPr marL="130175" indent="0">
              <a:buNone/>
            </a:pPr>
            <a:r>
              <a:rPr lang="en-GB" altLang="en-US" dirty="0">
                <a:latin typeface="Calibri" panose="020F0502020204030204"/>
              </a:rPr>
              <a:t>Note: Detailed</a:t>
            </a:r>
            <a:r>
              <a:rPr lang="fr-FR" altLang="en-US" dirty="0">
                <a:latin typeface="Calibri" panose="020F0502020204030204"/>
              </a:rPr>
              <a:t> </a:t>
            </a:r>
            <a:r>
              <a:rPr lang="en-GB" altLang="en-US" dirty="0">
                <a:latin typeface="Calibri" panose="020F0502020204030204"/>
              </a:rPr>
              <a:t>outline</a:t>
            </a:r>
            <a:r>
              <a:rPr lang="fr-FR" altLang="en-US" dirty="0">
                <a:latin typeface="Calibri" panose="020F0502020204030204"/>
              </a:rPr>
              <a:t> </a:t>
            </a:r>
            <a:r>
              <a:rPr lang="en-GB" altLang="en-US" dirty="0">
                <a:latin typeface="Calibri" panose="020F0502020204030204"/>
              </a:rPr>
              <a:t>would be uploaded</a:t>
            </a:r>
            <a:r>
              <a:rPr lang="fr-FR" altLang="en-US" dirty="0">
                <a:latin typeface="Calibri" panose="020F0502020204030204"/>
              </a:rPr>
              <a:t> </a:t>
            </a:r>
            <a:r>
              <a:rPr lang="en-GB" altLang="en-US" dirty="0">
                <a:latin typeface="Calibri" panose="020F0502020204030204"/>
              </a:rPr>
              <a:t>on </a:t>
            </a:r>
            <a:r>
              <a:rPr lang="en-GB" altLang="en-US" dirty="0" smtClean="0">
                <a:latin typeface="Calibri" panose="020F0502020204030204"/>
              </a:rPr>
              <a:t>SLATE/Google Classroom</a:t>
            </a:r>
            <a:endParaRPr lang="en-US" dirty="0">
              <a:latin typeface="Calibri" panose="020F0502020204030204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0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724026"/>
            <a:ext cx="10515600" cy="4972337"/>
          </a:xfrm>
        </p:spPr>
        <p:txBody>
          <a:bodyPr>
            <a:normAutofit fontScale="55000" lnSpcReduction="20000"/>
          </a:bodyPr>
          <a:lstStyle/>
          <a:p>
            <a:r>
              <a:rPr lang="en-AU" sz="4400" dirty="0"/>
              <a:t>After completion of the course, </a:t>
            </a:r>
            <a:r>
              <a:rPr lang="en-AU" sz="4400" dirty="0" smtClean="0"/>
              <a:t>you will </a:t>
            </a:r>
            <a:r>
              <a:rPr lang="en-AU" sz="4400" dirty="0"/>
              <a:t>be able to</a:t>
            </a:r>
            <a:r>
              <a:rPr lang="en-AU" sz="4400" dirty="0" smtClean="0"/>
              <a:t>:</a:t>
            </a:r>
            <a:r>
              <a:rPr lang="en-AU" sz="4400" dirty="0"/>
              <a:t> </a:t>
            </a:r>
            <a:endParaRPr lang="en-US" sz="4400" dirty="0"/>
          </a:p>
          <a:p>
            <a:pPr lvl="1"/>
            <a:r>
              <a:rPr lang="en-US" sz="4400" dirty="0"/>
              <a:t>Define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Internet</a:t>
            </a:r>
            <a:r>
              <a:rPr lang="en-US" sz="4400" dirty="0"/>
              <a:t>,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Edge/Core</a:t>
            </a:r>
            <a:r>
              <a:rPr lang="en-US" sz="4400" dirty="0"/>
              <a:t>,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Delay</a:t>
            </a:r>
            <a:r>
              <a:rPr lang="en-US" sz="4400" dirty="0"/>
              <a:t>,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Loss</a:t>
            </a:r>
            <a:r>
              <a:rPr lang="en-US" sz="4400" dirty="0"/>
              <a:t>, and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Throughput</a:t>
            </a:r>
          </a:p>
          <a:p>
            <a:pPr lvl="1"/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Identify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protocol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layers</a:t>
            </a:r>
            <a:r>
              <a:rPr lang="en-US" sz="4400" dirty="0"/>
              <a:t>,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service</a:t>
            </a:r>
            <a:r>
              <a:rPr lang="en-US" sz="4400" dirty="0" smtClean="0"/>
              <a:t>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r>
              <a:rPr lang="en-US" sz="4400" dirty="0"/>
              <a:t>, and different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security</a:t>
            </a:r>
            <a:r>
              <a:rPr lang="en-US" sz="4400" dirty="0"/>
              <a:t> issues</a:t>
            </a:r>
          </a:p>
          <a:p>
            <a:pPr lvl="1"/>
            <a:r>
              <a:rPr lang="en-US" sz="4400" dirty="0"/>
              <a:t>Define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applications</a:t>
            </a:r>
            <a:r>
              <a:rPr lang="en-US" sz="4400" dirty="0"/>
              <a:t> and Application Layer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protocols</a:t>
            </a:r>
          </a:p>
          <a:p>
            <a:pPr lvl="1"/>
            <a:r>
              <a:rPr lang="en-US" sz="4400" dirty="0"/>
              <a:t>Implement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Client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communication</a:t>
            </a:r>
            <a:r>
              <a:rPr lang="en-US" sz="4400" dirty="0"/>
              <a:t> using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socket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programming</a:t>
            </a:r>
          </a:p>
          <a:p>
            <a:pPr lvl="1"/>
            <a:r>
              <a:rPr lang="en-US" sz="4400" dirty="0"/>
              <a:t>Identify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Transport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Layer</a:t>
            </a:r>
            <a:r>
              <a:rPr lang="en-US" sz="4400" dirty="0"/>
              <a:t> services, differentiate between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reliable</a:t>
            </a:r>
            <a:r>
              <a:rPr lang="en-US" sz="4400" dirty="0"/>
              <a:t> and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unreliable</a:t>
            </a:r>
            <a:r>
              <a:rPr lang="en-US" sz="4400" dirty="0"/>
              <a:t> services, and define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flow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</a:t>
            </a:r>
            <a:r>
              <a:rPr lang="en-US" sz="4400" dirty="0"/>
              <a:t> and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congestion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</a:t>
            </a:r>
          </a:p>
          <a:p>
            <a:pPr lvl="1"/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Classify</a:t>
            </a:r>
            <a:r>
              <a:rPr lang="en-US" sz="4400" dirty="0"/>
              <a:t>,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analyze</a:t>
            </a:r>
            <a:r>
              <a:rPr lang="en-US" sz="4400" dirty="0"/>
              <a:t>, and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IPv4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addressing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schemes</a:t>
            </a:r>
            <a:r>
              <a:rPr lang="en-US" sz="4400" dirty="0"/>
              <a:t>, and differentiate between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routing</a:t>
            </a:r>
            <a:r>
              <a:rPr lang="en-US" sz="4400" dirty="0"/>
              <a:t> and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forwarding</a:t>
            </a:r>
            <a:r>
              <a:rPr lang="en-US" sz="4400" dirty="0"/>
              <a:t> on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Layer</a:t>
            </a:r>
          </a:p>
          <a:p>
            <a:pPr lvl="1"/>
            <a:r>
              <a:rPr lang="en-US" sz="4400" dirty="0"/>
              <a:t>Identify and design: </a:t>
            </a:r>
            <a:r>
              <a:rPr lang="en-US" sz="4400" dirty="0" err="1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subnetting</a:t>
            </a:r>
            <a:r>
              <a:rPr lang="en-US" sz="4400" dirty="0"/>
              <a:t>, </a:t>
            </a:r>
            <a:r>
              <a:rPr lang="en-US" sz="4400" dirty="0" smtClean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CIDR</a:t>
            </a:r>
            <a:r>
              <a:rPr lang="en-US" sz="4400" dirty="0"/>
              <a:t>,</a:t>
            </a:r>
            <a:r>
              <a:rPr lang="en-US" sz="4400" dirty="0" smtClean="0"/>
              <a:t>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</a:t>
            </a:r>
            <a:r>
              <a:rPr lang="en-US" sz="4400" dirty="0"/>
              <a:t>,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calculate</a:t>
            </a:r>
            <a:r>
              <a:rPr lang="en-US" sz="4400" dirty="0"/>
              <a:t>, and apply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subnet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masks</a:t>
            </a:r>
            <a:r>
              <a:rPr lang="en-US" sz="4400" dirty="0"/>
              <a:t> and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addresses</a:t>
            </a:r>
            <a:r>
              <a:rPr lang="en-US" sz="4400" dirty="0"/>
              <a:t> to fulfill networking requirements</a:t>
            </a:r>
          </a:p>
          <a:p>
            <a:pPr lvl="1"/>
            <a:r>
              <a:rPr lang="en-US" sz="4400" dirty="0"/>
              <a:t>Describe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VPN</a:t>
            </a:r>
            <a:r>
              <a:rPr lang="en-US" sz="4400" dirty="0"/>
              <a:t>,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NAT</a:t>
            </a:r>
            <a:r>
              <a:rPr lang="en-US" sz="4400" dirty="0"/>
              <a:t>,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ICMP</a:t>
            </a:r>
          </a:p>
          <a:p>
            <a:pPr lvl="1"/>
            <a:r>
              <a:rPr lang="en-US" sz="4400" dirty="0"/>
              <a:t>Identify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Layer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services</a:t>
            </a:r>
            <a:r>
              <a:rPr lang="en-US" sz="4400" dirty="0"/>
              <a:t>, and define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layer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addresses</a:t>
            </a:r>
          </a:p>
          <a:p>
            <a:pPr lvl="1"/>
            <a:r>
              <a:rPr lang="en-US" sz="4400" dirty="0"/>
              <a:t>Describe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ARP</a:t>
            </a:r>
            <a:r>
              <a:rPr lang="en-US" sz="4400" dirty="0"/>
              <a:t>,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Ethernet</a:t>
            </a:r>
            <a:r>
              <a:rPr lang="en-US" sz="4400" dirty="0"/>
              <a:t>, and </a:t>
            </a:r>
            <a:r>
              <a:rPr lang="en-US" sz="4400" dirty="0" smtClean="0"/>
              <a:t>differentiate </a:t>
            </a:r>
            <a:r>
              <a:rPr lang="en-US" sz="4400" dirty="0"/>
              <a:t>between </a:t>
            </a:r>
            <a:r>
              <a:rPr lang="en-US" sz="4400" dirty="0" err="1" smtClean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Switche</a:t>
            </a:r>
            <a:r>
              <a:rPr lang="en-US" sz="4400" dirty="0" smtClean="0"/>
              <a:t> </a:t>
            </a:r>
            <a:r>
              <a:rPr lang="en-US" sz="4400" dirty="0"/>
              <a:t>and </a:t>
            </a:r>
            <a:r>
              <a:rPr lang="en-US" sz="44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Router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outcome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6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</a:t>
            </a:r>
            <a:r>
              <a:rPr lang="en-US" dirty="0"/>
              <a:t>learning materials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Calibri" panose="020F0502020204030204"/>
              </a:rPr>
              <a:t>Text Book:</a:t>
            </a:r>
          </a:p>
          <a:p>
            <a:pPr lvl="1"/>
            <a:r>
              <a:rPr lang="en-US" sz="2800" dirty="0" smtClean="0"/>
              <a:t>James </a:t>
            </a:r>
            <a:r>
              <a:rPr lang="en-US" sz="2800" dirty="0"/>
              <a:t>F. Kurose and Keith W. Ross, “</a:t>
            </a:r>
            <a:r>
              <a:rPr lang="en-US" sz="28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Computer Networking: A Top-Down Approach</a:t>
            </a:r>
            <a:r>
              <a:rPr lang="en-US" sz="2800" dirty="0" smtClean="0"/>
              <a:t>” 8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Edition</a:t>
            </a:r>
            <a:r>
              <a:rPr lang="en-US" sz="2800" dirty="0"/>
              <a:t>, Pearson.</a:t>
            </a:r>
          </a:p>
          <a:p>
            <a:r>
              <a:rPr lang="en-US" dirty="0">
                <a:latin typeface="Calibri" panose="020F0502020204030204"/>
              </a:rPr>
              <a:t>Reference books:</a:t>
            </a:r>
            <a:r>
              <a:rPr lang="en-US" dirty="0">
                <a:solidFill>
                  <a:srgbClr val="C00000"/>
                </a:solidFill>
                <a:latin typeface="Calibri" panose="020F0502020204030204"/>
              </a:rPr>
              <a:t> </a:t>
            </a:r>
          </a:p>
          <a:p>
            <a:pPr lvl="1"/>
            <a:r>
              <a:rPr lang="en-US" sz="2800" dirty="0"/>
              <a:t>Behrouz A. </a:t>
            </a:r>
            <a:r>
              <a:rPr lang="en-US" sz="2800" dirty="0" err="1"/>
              <a:t>Forouzan</a:t>
            </a:r>
            <a:r>
              <a:rPr lang="en-US" sz="2800" dirty="0"/>
              <a:t>, “</a:t>
            </a:r>
            <a:r>
              <a:rPr lang="en-US" sz="28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Communications and Networking</a:t>
            </a:r>
            <a:r>
              <a:rPr lang="en-US" sz="2800" dirty="0"/>
              <a:t>” 5</a:t>
            </a:r>
            <a:r>
              <a:rPr lang="en-US" sz="2800" baseline="30000" dirty="0"/>
              <a:t>th</a:t>
            </a:r>
            <a:r>
              <a:rPr lang="en-US" sz="2800" dirty="0"/>
              <a:t> Edition</a:t>
            </a:r>
          </a:p>
          <a:p>
            <a:pPr lvl="1"/>
            <a:r>
              <a:rPr lang="en-US" sz="2800" dirty="0"/>
              <a:t>Andrew S. </a:t>
            </a:r>
            <a:r>
              <a:rPr lang="en-US" sz="2800" dirty="0" err="1"/>
              <a:t>Tanenbaum</a:t>
            </a:r>
            <a:r>
              <a:rPr lang="en-US" sz="2800" dirty="0"/>
              <a:t> and David J. </a:t>
            </a:r>
            <a:r>
              <a:rPr lang="en-US" sz="2800" dirty="0" err="1"/>
              <a:t>Wetherall</a:t>
            </a:r>
            <a:r>
              <a:rPr lang="en-US" sz="2800" dirty="0"/>
              <a:t>, “</a:t>
            </a:r>
            <a:r>
              <a:rPr lang="en-US" sz="28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Computer Networks</a:t>
            </a:r>
            <a:r>
              <a:rPr lang="en-US" sz="2800" dirty="0"/>
              <a:t>” 5</a:t>
            </a:r>
            <a:r>
              <a:rPr lang="en-US" sz="2800" baseline="30000" dirty="0"/>
              <a:t>th</a:t>
            </a:r>
            <a:r>
              <a:rPr lang="en-US" sz="2800" dirty="0"/>
              <a:t> Edition, Pearson.</a:t>
            </a:r>
          </a:p>
          <a:p>
            <a:pPr lvl="1"/>
            <a:r>
              <a:rPr lang="en-US" sz="2800" dirty="0"/>
              <a:t>William Stallings, “</a:t>
            </a:r>
            <a:r>
              <a:rPr lang="en-US" sz="28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and Computer Communications</a:t>
            </a:r>
            <a:r>
              <a:rPr lang="en-US" sz="2800" dirty="0"/>
              <a:t>” 8</a:t>
            </a:r>
            <a:r>
              <a:rPr lang="en-US" sz="2800" baseline="30000" dirty="0"/>
              <a:t>th</a:t>
            </a:r>
            <a:r>
              <a:rPr lang="en-US" sz="2800" dirty="0"/>
              <a:t> Edition, Pearson.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8FF33017-B1D4-1D43-9BC0-3EC96B262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300" y="479867"/>
            <a:ext cx="4079170" cy="3749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336" y="4375878"/>
            <a:ext cx="1549970" cy="1920240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33387" y="4375878"/>
            <a:ext cx="1454996" cy="19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014" y="4375878"/>
            <a:ext cx="1452035" cy="192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0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400" dirty="0">
                <a:latin typeface="Calibri" panose="020F0502020204030204"/>
              </a:rPr>
              <a:t>Teaching</a:t>
            </a:r>
          </a:p>
          <a:p>
            <a:pPr lvl="1"/>
            <a:r>
              <a:rPr lang="en-GB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Lectures</a:t>
            </a:r>
            <a:r>
              <a:rPr lang="en-GB" dirty="0"/>
              <a:t> + </a:t>
            </a:r>
            <a:r>
              <a:rPr lang="en-GB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GB" dirty="0"/>
              <a:t> </a:t>
            </a:r>
            <a:r>
              <a:rPr lang="en-GB" dirty="0" smtClean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activities</a:t>
            </a:r>
            <a:r>
              <a:rPr lang="en-GB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GB" dirty="0" smtClean="0"/>
              <a:t> </a:t>
            </a:r>
            <a:r>
              <a:rPr lang="en-GB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quizzes</a:t>
            </a:r>
            <a:r>
              <a:rPr lang="en-GB" dirty="0" smtClean="0"/>
              <a:t> etc., </a:t>
            </a:r>
            <a:endParaRPr lang="en-GB" dirty="0"/>
          </a:p>
          <a:p>
            <a:pPr lvl="1"/>
            <a:r>
              <a:rPr lang="en-US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Schedule</a:t>
            </a:r>
            <a:r>
              <a:rPr lang="en-US" dirty="0"/>
              <a:t>: two teaching units (</a:t>
            </a:r>
            <a:r>
              <a:rPr lang="en-US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hour and 20 min each</a:t>
            </a:r>
            <a:r>
              <a:rPr lang="en-US" dirty="0"/>
              <a:t>) per week</a:t>
            </a:r>
            <a:endParaRPr lang="en-GB" dirty="0"/>
          </a:p>
          <a:p>
            <a:r>
              <a:rPr lang="en-GB" sz="2400" dirty="0">
                <a:latin typeface="Calibri" panose="020F0502020204030204"/>
              </a:rPr>
              <a:t>Tentative evaluation and assessment method</a:t>
            </a:r>
            <a:r>
              <a:rPr lang="en-GB" sz="2400" dirty="0"/>
              <a:t> </a:t>
            </a:r>
            <a:r>
              <a:rPr lang="en-GB" sz="2400" dirty="0" smtClean="0"/>
              <a:t>(</a:t>
            </a:r>
            <a:r>
              <a:rPr lang="en-GB" sz="2400" dirty="0">
                <a:latin typeface="Calibri" panose="020F0502020204030204"/>
              </a:rPr>
              <a:t>100 absolutes</a:t>
            </a:r>
            <a:r>
              <a:rPr lang="en-GB" sz="2400" dirty="0" smtClean="0"/>
              <a:t>)</a:t>
            </a:r>
            <a:endParaRPr lang="en-GB" sz="2400" dirty="0"/>
          </a:p>
          <a:p>
            <a:pPr lvl="1"/>
            <a:r>
              <a:rPr lang="en-GB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Assignments</a:t>
            </a:r>
            <a:r>
              <a:rPr lang="en-GB" dirty="0"/>
              <a:t> </a:t>
            </a:r>
            <a:r>
              <a:rPr lang="en-GB" dirty="0" smtClean="0"/>
              <a:t>(3): </a:t>
            </a:r>
            <a:r>
              <a:rPr lang="en-GB" dirty="0">
                <a:latin typeface="Calibri" panose="020F0502020204030204"/>
              </a:rPr>
              <a:t>10%</a:t>
            </a:r>
          </a:p>
          <a:p>
            <a:pPr lvl="1">
              <a:lnSpc>
                <a:spcPct val="110000"/>
              </a:lnSpc>
            </a:pPr>
            <a:r>
              <a:rPr lang="en-GB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Exams</a:t>
            </a:r>
            <a:r>
              <a:rPr lang="en-GB" dirty="0"/>
              <a:t> </a:t>
            </a:r>
            <a:r>
              <a:rPr lang="en-GB" dirty="0" smtClean="0"/>
              <a:t>(Sessional-1, Sessional-2 and </a:t>
            </a:r>
            <a:r>
              <a:rPr lang="en-GB" dirty="0"/>
              <a:t>final Exam</a:t>
            </a:r>
            <a:r>
              <a:rPr lang="en-GB" dirty="0" smtClean="0"/>
              <a:t>):</a:t>
            </a:r>
            <a:r>
              <a:rPr lang="en-GB" dirty="0" smtClean="0">
                <a:latin typeface="Calibri" panose="020F0502020204030204"/>
              </a:rPr>
              <a:t>12.5%, 12.5% and 40%</a:t>
            </a:r>
            <a:endParaRPr lang="en-GB" dirty="0">
              <a:latin typeface="Calibri" panose="020F0502020204030204"/>
            </a:endParaRPr>
          </a:p>
          <a:p>
            <a:pPr lvl="1"/>
            <a:r>
              <a:rPr lang="en-GB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</a:t>
            </a:r>
            <a:r>
              <a:rPr lang="en-GB" dirty="0" smtClean="0"/>
              <a:t> Lab: </a:t>
            </a:r>
            <a:r>
              <a:rPr lang="en-GB" dirty="0">
                <a:latin typeface="Calibri" panose="020F0502020204030204"/>
              </a:rPr>
              <a:t>10%</a:t>
            </a:r>
          </a:p>
          <a:p>
            <a:pPr lvl="1"/>
            <a:r>
              <a:rPr lang="en-GB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Labs</a:t>
            </a:r>
            <a:r>
              <a:rPr lang="en-GB" dirty="0" smtClean="0">
                <a:solidFill>
                  <a:srgbClr val="660033"/>
                </a:solidFill>
              </a:rPr>
              <a:t>: </a:t>
            </a:r>
            <a:r>
              <a:rPr lang="en-GB" dirty="0" smtClean="0">
                <a:latin typeface="Calibri" panose="020F0502020204030204"/>
              </a:rPr>
              <a:t>10%</a:t>
            </a:r>
            <a:endParaRPr lang="en-GB" dirty="0">
              <a:latin typeface="Calibri" panose="020F0502020204030204"/>
            </a:endParaRPr>
          </a:p>
          <a:p>
            <a:pPr lvl="1">
              <a:lnSpc>
                <a:spcPct val="110000"/>
              </a:lnSpc>
            </a:pPr>
            <a:r>
              <a:rPr lang="en-GB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Quizzes</a:t>
            </a:r>
            <a:r>
              <a:rPr lang="en-GB" dirty="0">
                <a:solidFill>
                  <a:srgbClr val="660033"/>
                </a:solidFill>
              </a:rPr>
              <a:t> </a:t>
            </a:r>
            <a:r>
              <a:rPr lang="en-GB" dirty="0" smtClean="0"/>
              <a:t>(5): </a:t>
            </a:r>
            <a:r>
              <a:rPr lang="en-GB" dirty="0">
                <a:latin typeface="Calibri" panose="020F0502020204030204"/>
              </a:rPr>
              <a:t>5% </a:t>
            </a:r>
          </a:p>
          <a:p>
            <a:r>
              <a:rPr lang="en-GB" sz="2400" dirty="0">
                <a:latin typeface="Calibri" panose="020F0502020204030204"/>
              </a:rPr>
              <a:t>All the </a:t>
            </a:r>
            <a:r>
              <a:rPr lang="en-GB" sz="2400" dirty="0" smtClean="0">
                <a:latin typeface="Calibri" panose="020F0502020204030204"/>
              </a:rPr>
              <a:t>materials </a:t>
            </a:r>
            <a:r>
              <a:rPr lang="en-GB" sz="2400" dirty="0">
                <a:latin typeface="Calibri" panose="020F0502020204030204"/>
              </a:rPr>
              <a:t>and announcements will be shared on Google classroom</a:t>
            </a:r>
          </a:p>
          <a:p>
            <a:pPr lvl="1"/>
            <a:r>
              <a:rPr lang="en-US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Google</a:t>
            </a:r>
            <a:r>
              <a:rPr lang="en-US" dirty="0">
                <a:solidFill>
                  <a:srgbClr val="660033"/>
                </a:solidFill>
              </a:rPr>
              <a:t> </a:t>
            </a:r>
            <a:r>
              <a:rPr lang="en-US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classroom</a:t>
            </a:r>
            <a:r>
              <a:rPr lang="en-US" dirty="0">
                <a:solidFill>
                  <a:srgbClr val="660033"/>
                </a:solidFill>
              </a:rPr>
              <a:t> </a:t>
            </a:r>
            <a:r>
              <a:rPr lang="en-US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en-US" dirty="0">
                <a:solidFill>
                  <a:srgbClr val="660033"/>
                </a:solidFill>
              </a:rPr>
              <a:t>: </a:t>
            </a:r>
            <a:r>
              <a:rPr lang="en-US" dirty="0" err="1" smtClean="0"/>
              <a:t>phzoblg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Google</a:t>
            </a:r>
            <a:r>
              <a:rPr lang="en-US" dirty="0" smtClean="0">
                <a:solidFill>
                  <a:srgbClr val="660033"/>
                </a:solidFill>
              </a:rPr>
              <a:t> </a:t>
            </a:r>
            <a:r>
              <a:rPr lang="en-US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classroom</a:t>
            </a:r>
            <a:r>
              <a:rPr lang="en-US" dirty="0" smtClean="0">
                <a:solidFill>
                  <a:srgbClr val="660033"/>
                </a:solidFill>
              </a:rPr>
              <a:t> </a:t>
            </a:r>
            <a:r>
              <a:rPr lang="en-US" dirty="0" smtClean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</a:t>
            </a:r>
            <a:r>
              <a:rPr lang="en-US" dirty="0">
                <a:solidFill>
                  <a:srgbClr val="660033"/>
                </a:solidFill>
              </a:rPr>
              <a:t>: </a:t>
            </a:r>
            <a:r>
              <a:rPr lang="en-US" sz="1600" dirty="0">
                <a:solidFill>
                  <a:srgbClr val="660033"/>
                </a:solidFill>
              </a:rPr>
              <a:t>https://classroom.google.com/c/NTI2NTEwMjg3Mzg1?cjc=phzoblg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Teaching and assessment methodology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17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18260</TotalTime>
  <Words>1560</Words>
  <Application>Microsoft Office PowerPoint</Application>
  <PresentationFormat>Widescreen</PresentationFormat>
  <Paragraphs>254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Microsoft JhengHei</vt:lpstr>
      <vt:lpstr>MS PGothic</vt:lpstr>
      <vt:lpstr>Yu Gothic</vt:lpstr>
      <vt:lpstr>Arial</vt:lpstr>
      <vt:lpstr>Calibri</vt:lpstr>
      <vt:lpstr>Calibri Light</vt:lpstr>
      <vt:lpstr>新細明體</vt:lpstr>
      <vt:lpstr>TeXGyreAdventor</vt:lpstr>
      <vt:lpstr>Wingdings</vt:lpstr>
      <vt:lpstr>Wingdings 2</vt:lpstr>
      <vt:lpstr>Office Theme</vt:lpstr>
      <vt:lpstr>Computer Networks </vt:lpstr>
      <vt:lpstr>Agenda </vt:lpstr>
      <vt:lpstr>About me!</vt:lpstr>
      <vt:lpstr>You and your learning expectations? </vt:lpstr>
      <vt:lpstr>Aims and objective of the course </vt:lpstr>
      <vt:lpstr>Course outline</vt:lpstr>
      <vt:lpstr>Learning outcome</vt:lpstr>
      <vt:lpstr>Course learning materials </vt:lpstr>
      <vt:lpstr>Teaching and assessment methodology </vt:lpstr>
      <vt:lpstr>Course policies </vt:lpstr>
      <vt:lpstr>Consequences of dishonesty </vt:lpstr>
      <vt:lpstr>Some rules for the class discipline </vt:lpstr>
      <vt:lpstr>What are the Goal of the course?</vt:lpstr>
      <vt:lpstr>Network Design</vt:lpstr>
      <vt:lpstr>Applications – Users’ Contact with the Network</vt:lpstr>
      <vt:lpstr>Applications – the Driving Force</vt:lpstr>
      <vt:lpstr>Our Road Map …</vt:lpstr>
      <vt:lpstr>Network Overview</vt:lpstr>
      <vt:lpstr>Network Perspectives </vt:lpstr>
      <vt:lpstr>Computer Network and its components </vt:lpstr>
      <vt:lpstr>Computer network (advantages and disadvantages)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Subhan Ullah</cp:lastModifiedBy>
  <cp:revision>473</cp:revision>
  <dcterms:created xsi:type="dcterms:W3CDTF">2020-01-18T07:24:59Z</dcterms:created>
  <dcterms:modified xsi:type="dcterms:W3CDTF">2022-08-22T11:41:07Z</dcterms:modified>
</cp:coreProperties>
</file>