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6" r:id="rId6"/>
    <p:sldId id="272" r:id="rId7"/>
    <p:sldId id="302" r:id="rId8"/>
    <p:sldId id="274" r:id="rId9"/>
    <p:sldId id="275" r:id="rId10"/>
    <p:sldId id="286" r:id="rId11"/>
    <p:sldId id="287" r:id="rId12"/>
    <p:sldId id="288" r:id="rId13"/>
    <p:sldId id="289" r:id="rId14"/>
    <p:sldId id="290" r:id="rId15"/>
    <p:sldId id="295" r:id="rId16"/>
    <p:sldId id="296" r:id="rId17"/>
    <p:sldId id="297" r:id="rId18"/>
    <p:sldId id="298" r:id="rId19"/>
    <p:sldId id="299" r:id="rId20"/>
    <p:sldId id="301" r:id="rId21"/>
  </p:sldIdLst>
  <p:sldSz cx="9144000" cy="6858000" type="screen4x3"/>
  <p:notesSz cx="6934200" cy="9220200"/>
  <p:embeddedFontLst>
    <p:embeddedFont>
      <p:font typeface="Tahoma" pitchFamily="34" charset="0"/>
      <p:regular r:id="rId23"/>
      <p:bold r:id="rId24"/>
    </p:embeddedFont>
    <p:embeddedFont>
      <p:font typeface="Helvetica Neue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905">
          <p15:clr>
            <a:srgbClr val="000000"/>
          </p15:clr>
        </p15:guide>
        <p15:guide id="2" pos="218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3529689-101D-46FD-B854-72261B7C581B}">
  <a:tblStyle styleId="{53529689-101D-46FD-B854-72261B7C5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615" autoAdjust="0"/>
  </p:normalViewPr>
  <p:slideViewPr>
    <p:cSldViewPr snapToGrid="0">
      <p:cViewPr varScale="1">
        <p:scale>
          <a:sx n="70" d="100"/>
          <a:sy n="70" d="100"/>
        </p:scale>
        <p:origin x="-1386" y="-96"/>
      </p:cViewPr>
      <p:guideLst>
        <p:guide orient="horz" pos="2160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5"/>
        <p:guide pos="218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00" tIns="47950" rIns="95900" bIns="479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7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ahoma"/>
                <a:buNone/>
              </a:pPr>
              <a:t>1</a:t>
            </a:fld>
            <a:endParaRPr/>
          </a:p>
        </p:txBody>
      </p:sp>
      <p:sp>
        <p:nvSpPr>
          <p:cNvPr id="100" name="Google Shape;100;p1:notes"/>
          <p:cNvSpPr txBox="1"/>
          <p:nvPr/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2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05338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33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Decision tree is a flowchart-like tree structure, where each node denotes a test on an attributes values, each branch represents an outcome of the test, and tree leaves represent classes or class distributions. Decision tree can be converted to classification rules.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4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7 &amp; 3 will be treated as No (Null class)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or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Training Data: Data objects for which the class labels are known. (selected sample data from the past, not all data. Make rules from it to apply on test data)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Model is used to predict the class label of objects for which the class label is unknown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Classification rules: If-then-else, decision tree, Neural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Training data is analyzed by a classification algorithm (classifier/ learned model/ rules)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an accuracy is acceptable then rules can be applied to the classification of new data records.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Rules will be formulated from Training data. Applying on test data where class “Credit Worthy”, need to be decided using rules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40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Correlation and Correlation co-effient, Regression, p-value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https://www.youtube.com/watch?v=xTpHD5WLuoA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1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05338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46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50" tIns="47925" rIns="95850" bIns="47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/>
          <p:nvPr/>
        </p:nvSpPr>
        <p:spPr>
          <a:xfrm>
            <a:off x="3927475" y="8758237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75" tIns="45375" rIns="90775" bIns="45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48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/>
        </p:nvSpPr>
        <p:spPr>
          <a:xfrm>
            <a:off x="3927475" y="8758237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75" tIns="45375" rIns="90775" bIns="45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75" tIns="45375" rIns="90775" bIns="45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/>
        </p:nvSpPr>
        <p:spPr>
          <a:xfrm>
            <a:off x="3927475" y="8758237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75" tIns="45375" rIns="90775" bIns="45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75" tIns="45375" rIns="90775" bIns="45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700088"/>
            <a:ext cx="4591050" cy="3443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922337" y="4379912"/>
            <a:ext cx="5087937" cy="41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900" tIns="47950" rIns="95900" bIns="4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Students names are not considered in DM but their genders segregations may required in DM. Out of 1000 students, DM records of 550 Male, 400 Female &amp; 50 are unknown data of one record is required in DM instead of 1000 records.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05337" cy="3455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1" name="Google Shape;281;p20:notes"/>
          <p:cNvSpPr txBox="1">
            <a:spLocks noGrp="1"/>
          </p:cNvSpPr>
          <p:nvPr>
            <p:ph type="body" idx="1"/>
          </p:nvPr>
        </p:nvSpPr>
        <p:spPr>
          <a:xfrm>
            <a:off x="923925" y="4378325"/>
            <a:ext cx="5086350" cy="414813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0725" tIns="45350" rIns="90725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68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 rot="5400000">
            <a:off x="4600576" y="2195513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810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914400" lvl="1" indent="-406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3528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361950" algn="l" rtl="0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5280" algn="l" rtl="0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 idx="4294967295"/>
          </p:nvPr>
        </p:nvSpPr>
        <p:spPr>
          <a:xfrm>
            <a:off x="152400" y="1524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lang="en-US" sz="6000" b="1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</a:t>
            </a:r>
            <a:br>
              <a:rPr lang="en-US" sz="6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6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294967295"/>
          </p:nvPr>
        </p:nvSpPr>
        <p:spPr>
          <a:xfrm>
            <a:off x="187325" y="2819400"/>
            <a:ext cx="8610600" cy="366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Muhammad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Muneeb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Ullah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lang="en-US" sz="2400" b="1" dirty="0" smtClean="0"/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lang="en-US" sz="2400" b="1" dirty="0" smtClean="0"/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lang="en-US" sz="2400" b="1" dirty="0" smtClean="0"/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rPr lang="en-US" sz="1800" b="1" i="1" dirty="0" smtClean="0">
                <a:solidFill>
                  <a:schemeClr val="bg1">
                    <a:lumMod val="65000"/>
                  </a:schemeClr>
                </a:solidFill>
              </a:rPr>
              <a:t>Slides adapted: Data Mining Fall’21 by </a:t>
            </a:r>
            <a:r>
              <a:rPr lang="en-US" sz="1800" b="1" i="1" u="none" strike="noStrike" cap="none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Dr</a:t>
            </a:r>
            <a:r>
              <a:rPr lang="en-US" sz="1800" b="1" i="1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1" i="1" u="none" strike="noStrike" cap="none" dirty="0" err="1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Ejaz</a:t>
            </a:r>
            <a:r>
              <a:rPr lang="en-US" sz="1800" b="1" i="1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1" u="none" strike="noStrike" cap="none" dirty="0" smtClean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Ahmed</a:t>
            </a:r>
            <a:endParaRPr sz="2000" i="1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Tasks</a:t>
            </a:r>
            <a:endParaRPr/>
          </a:p>
        </p:txBody>
      </p:sp>
      <p:sp>
        <p:nvSpPr>
          <p:cNvPr id="364" name="Google Shape;364;p4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 Methods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some variables to predict unknown or future values of other variables.</a:t>
            </a: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Methods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human-interpretable patterns that describe the data.</a:t>
            </a:r>
            <a:endParaRPr/>
          </a:p>
          <a:p>
            <a:pPr marL="292100" lvl="0" indent="-158750" algn="l" rtl="0">
              <a:spcBef>
                <a:spcPts val="68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3810000" y="5973762"/>
            <a:ext cx="513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[Fayyad, et.al.] Advances in Knowledge Discovery and Data Mining, 1996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066800"/>
            <a:ext cx="3227387" cy="18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0225" y="2667000"/>
            <a:ext cx="1473200" cy="228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46"/>
          <p:cNvGrpSpPr/>
          <p:nvPr/>
        </p:nvGrpSpPr>
        <p:grpSpPr>
          <a:xfrm>
            <a:off x="152400" y="1143000"/>
            <a:ext cx="1600200" cy="1295400"/>
            <a:chOff x="2160" y="2544"/>
            <a:chExt cx="1920" cy="1687"/>
          </a:xfrm>
        </p:grpSpPr>
        <p:cxnSp>
          <p:nvCxnSpPr>
            <p:cNvPr id="374" name="Google Shape;374;p46"/>
            <p:cNvCxnSpPr/>
            <p:nvPr/>
          </p:nvCxnSpPr>
          <p:spPr>
            <a:xfrm>
              <a:off x="2736" y="2544"/>
              <a:ext cx="0" cy="115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5" name="Google Shape;375;p46"/>
            <p:cNvCxnSpPr/>
            <p:nvPr/>
          </p:nvCxnSpPr>
          <p:spPr>
            <a:xfrm>
              <a:off x="2736" y="3696"/>
              <a:ext cx="13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6" name="Google Shape;376;p46"/>
            <p:cNvSpPr/>
            <p:nvPr/>
          </p:nvSpPr>
          <p:spPr>
            <a:xfrm>
              <a:off x="2226" y="3696"/>
              <a:ext cx="510" cy="535"/>
            </a:xfrm>
            <a:custGeom>
              <a:avLst/>
              <a:gdLst/>
              <a:ahLst/>
              <a:cxnLst/>
              <a:rect l="l" t="t" r="r" b="b"/>
              <a:pathLst>
                <a:path w="510" h="535" extrusionOk="0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3264" y="288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3408" y="288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3360" y="273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3360" y="3024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3600" y="288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3504" y="2784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3168" y="273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3504" y="297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3168" y="297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2160" y="3264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2304" y="3312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2304" y="3456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2448" y="3312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2352" y="3168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2448" y="3456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2160" y="3408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3504" y="3552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3792" y="360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3648" y="369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3504" y="3792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3696" y="3792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6"/>
            <p:cNvSpPr/>
            <p:nvPr/>
          </p:nvSpPr>
          <p:spPr>
            <a:xfrm rot="10800000" flipH="1">
              <a:off x="3504" y="3648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3696" y="3504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0" name="Google Shape;400;p46"/>
          <p:cNvCxnSpPr/>
          <p:nvPr/>
        </p:nvCxnSpPr>
        <p:spPr>
          <a:xfrm rot="10800000" flipH="1">
            <a:off x="4495800" y="2362200"/>
            <a:ext cx="1828800" cy="1295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1" name="Google Shape;401;p46"/>
          <p:cNvCxnSpPr/>
          <p:nvPr/>
        </p:nvCxnSpPr>
        <p:spPr>
          <a:xfrm>
            <a:off x="914400" y="2209800"/>
            <a:ext cx="2133600" cy="990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2" name="Google Shape;402;p46"/>
          <p:cNvCxnSpPr/>
          <p:nvPr/>
        </p:nvCxnSpPr>
        <p:spPr>
          <a:xfrm rot="10800000" flipH="1">
            <a:off x="1600200" y="4343400"/>
            <a:ext cx="1524000" cy="76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3" name="Google Shape;403;p46"/>
          <p:cNvCxnSpPr/>
          <p:nvPr/>
        </p:nvCxnSpPr>
        <p:spPr>
          <a:xfrm>
            <a:off x="4495800" y="4191000"/>
            <a:ext cx="1600200" cy="990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4" name="Google Shape;404;p46"/>
          <p:cNvSpPr txBox="1"/>
          <p:nvPr/>
        </p:nvSpPr>
        <p:spPr>
          <a:xfrm rot="-2160000">
            <a:off x="4352925" y="3013075"/>
            <a:ext cx="21050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Predictive Modeling</a:t>
            </a:r>
            <a:endParaRPr/>
          </a:p>
        </p:txBody>
      </p:sp>
      <p:sp>
        <p:nvSpPr>
          <p:cNvPr id="405" name="Google Shape;405;p46"/>
          <p:cNvSpPr txBox="1"/>
          <p:nvPr/>
        </p:nvSpPr>
        <p:spPr>
          <a:xfrm rot="1500000">
            <a:off x="1630362" y="2514600"/>
            <a:ext cx="11890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</p:txBody>
      </p:sp>
      <p:sp>
        <p:nvSpPr>
          <p:cNvPr id="406" name="Google Shape;406;p46"/>
          <p:cNvSpPr txBox="1"/>
          <p:nvPr/>
        </p:nvSpPr>
        <p:spPr>
          <a:xfrm rot="-1560000">
            <a:off x="1608137" y="4349750"/>
            <a:ext cx="1363662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Association </a:t>
            </a:r>
            <a:b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/>
          </a:p>
        </p:txBody>
      </p:sp>
      <p:sp>
        <p:nvSpPr>
          <p:cNvPr id="407" name="Google Shape;407;p46"/>
          <p:cNvSpPr txBox="1"/>
          <p:nvPr/>
        </p:nvSpPr>
        <p:spPr>
          <a:xfrm rot="1920000">
            <a:off x="4641850" y="4267200"/>
            <a:ext cx="11096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Anomaly </a:t>
            </a:r>
            <a:b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/>
          </a:p>
        </p:txBody>
      </p:sp>
      <p:pic>
        <p:nvPicPr>
          <p:cNvPr id="408" name="Google Shape;408;p46" descr="fd01226_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600" y="5438775"/>
            <a:ext cx="569912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6"/>
          <p:cNvSpPr txBox="1"/>
          <p:nvPr/>
        </p:nvSpPr>
        <p:spPr>
          <a:xfrm>
            <a:off x="304800" y="5667375"/>
            <a:ext cx="4794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Milk</a:t>
            </a:r>
            <a:endParaRPr/>
          </a:p>
        </p:txBody>
      </p:sp>
      <p:sp>
        <p:nvSpPr>
          <p:cNvPr id="410" name="Google Shape;410;p46"/>
          <p:cNvSpPr txBox="1"/>
          <p:nvPr/>
        </p:nvSpPr>
        <p:spPr>
          <a:xfrm>
            <a:off x="3200400" y="22860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6"/>
          <p:cNvSpPr txBox="1"/>
          <p:nvPr/>
        </p:nvSpPr>
        <p:spPr>
          <a:xfrm>
            <a:off x="3352800" y="2209800"/>
            <a:ext cx="990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pic>
        <p:nvPicPr>
          <p:cNvPr id="412" name="Google Shape;412;p46"/>
          <p:cNvPicPr preferRelativeResize="0"/>
          <p:nvPr/>
        </p:nvPicPr>
        <p:blipFill rotWithShape="1">
          <a:blip r:embed="rId6">
            <a:alphaModFix/>
          </a:blip>
          <a:srcRect l="9060" r="63638" b="34025"/>
          <a:stretch/>
        </p:blipFill>
        <p:spPr>
          <a:xfrm>
            <a:off x="1524000" y="5257800"/>
            <a:ext cx="1362075" cy="1109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46"/>
          <p:cNvCxnSpPr/>
          <p:nvPr/>
        </p:nvCxnSpPr>
        <p:spPr>
          <a:xfrm>
            <a:off x="914400" y="5895975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414" name="Google Shape;414;p46"/>
          <p:cNvGrpSpPr/>
          <p:nvPr/>
        </p:nvGrpSpPr>
        <p:grpSpPr>
          <a:xfrm>
            <a:off x="5791200" y="3429000"/>
            <a:ext cx="3352800" cy="2971800"/>
            <a:chOff x="3648" y="2448"/>
            <a:chExt cx="2112" cy="1872"/>
          </a:xfrm>
        </p:grpSpPr>
        <p:pic>
          <p:nvPicPr>
            <p:cNvPr id="415" name="Google Shape;415;p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46"/>
            <p:cNvSpPr/>
            <p:nvPr/>
          </p:nvSpPr>
          <p:spPr>
            <a:xfrm>
              <a:off x="3766" y="2961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3907" y="3224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5612" y="3871"/>
              <a:ext cx="86" cy="85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4319" y="3937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6"/>
            <p:cNvSpPr txBox="1"/>
            <p:nvPr/>
          </p:nvSpPr>
          <p:spPr>
            <a:xfrm>
              <a:off x="4944" y="3072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6"/>
            <p:cNvSpPr txBox="1"/>
            <p:nvPr/>
          </p:nvSpPr>
          <p:spPr>
            <a:xfrm>
              <a:off x="3888" y="3120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46"/>
          <p:cNvSpPr txBox="1"/>
          <p:nvPr/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Tasks …</a:t>
            </a:r>
            <a:endParaRPr/>
          </a:p>
        </p:txBody>
      </p:sp>
      <p:sp>
        <p:nvSpPr>
          <p:cNvPr id="423" name="Google Shape;423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>
            <a:spLocks noGrp="1"/>
          </p:cNvSpPr>
          <p:nvPr>
            <p:ph type="body" idx="1"/>
          </p:nvPr>
        </p:nvSpPr>
        <p:spPr>
          <a:xfrm>
            <a:off x="411162" y="990600"/>
            <a:ext cx="83185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model  for class attribute as a function of the values of other attributes</a:t>
            </a:r>
            <a:endParaRPr/>
          </a:p>
          <a:p>
            <a:pPr marL="342900" lvl="0" indent="-20955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955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955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955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158750" algn="l" rtl="0">
              <a:spcBef>
                <a:spcPts val="68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762250"/>
            <a:ext cx="44386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7"/>
          <p:cNvSpPr txBox="1"/>
          <p:nvPr/>
        </p:nvSpPr>
        <p:spPr>
          <a:xfrm>
            <a:off x="5943600" y="1600200"/>
            <a:ext cx="3048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 for predicting credit worthiness</a:t>
            </a:r>
            <a:endParaRPr/>
          </a:p>
        </p:txBody>
      </p:sp>
      <p:sp>
        <p:nvSpPr>
          <p:cNvPr id="431" name="Google Shape;431;p47"/>
          <p:cNvSpPr txBox="1"/>
          <p:nvPr/>
        </p:nvSpPr>
        <p:spPr>
          <a:xfrm>
            <a:off x="3733800" y="238125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487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A8487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pic>
        <p:nvPicPr>
          <p:cNvPr id="432" name="Google Shape;43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2266950"/>
            <a:ext cx="411480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Predictive Modeling: Classification</a:t>
            </a:r>
            <a:endParaRPr/>
          </a:p>
        </p:txBody>
      </p:sp>
      <p:sp>
        <p:nvSpPr>
          <p:cNvPr id="434" name="Google Shape;434;p4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Classification Example</a:t>
            </a:r>
            <a:endParaRPr/>
          </a:p>
        </p:txBody>
      </p:sp>
      <p:sp>
        <p:nvSpPr>
          <p:cNvPr id="440" name="Google Shape;440;p48"/>
          <p:cNvSpPr txBox="1"/>
          <p:nvPr/>
        </p:nvSpPr>
        <p:spPr>
          <a:xfrm rot="-2460000">
            <a:off x="838200" y="1690687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/>
          </a:p>
        </p:txBody>
      </p:sp>
      <p:sp>
        <p:nvSpPr>
          <p:cNvPr id="441" name="Google Shape;441;p48"/>
          <p:cNvSpPr txBox="1"/>
          <p:nvPr/>
        </p:nvSpPr>
        <p:spPr>
          <a:xfrm rot="-2460000">
            <a:off x="1746250" y="1690687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/>
          </a:p>
        </p:txBody>
      </p:sp>
      <p:sp>
        <p:nvSpPr>
          <p:cNvPr id="442" name="Google Shape;442;p48"/>
          <p:cNvSpPr txBox="1"/>
          <p:nvPr/>
        </p:nvSpPr>
        <p:spPr>
          <a:xfrm rot="-2460000">
            <a:off x="2640012" y="1668462"/>
            <a:ext cx="13255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quantitative</a:t>
            </a:r>
            <a:endParaRPr/>
          </a:p>
        </p:txBody>
      </p:sp>
      <p:sp>
        <p:nvSpPr>
          <p:cNvPr id="443" name="Google Shape;443;p48"/>
          <p:cNvSpPr txBox="1"/>
          <p:nvPr/>
        </p:nvSpPr>
        <p:spPr>
          <a:xfrm rot="-2460000">
            <a:off x="3651250" y="1873250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grpSp>
        <p:nvGrpSpPr>
          <p:cNvPr id="444" name="Google Shape;444;p48"/>
          <p:cNvGrpSpPr/>
          <p:nvPr/>
        </p:nvGrpSpPr>
        <p:grpSpPr>
          <a:xfrm>
            <a:off x="7696200" y="3948112"/>
            <a:ext cx="990600" cy="685800"/>
            <a:chOff x="4944" y="2736"/>
            <a:chExt cx="624" cy="432"/>
          </a:xfrm>
        </p:grpSpPr>
        <p:sp>
          <p:nvSpPr>
            <p:cNvPr id="445" name="Google Shape;445;p48"/>
            <p:cNvSpPr/>
            <p:nvPr/>
          </p:nvSpPr>
          <p:spPr>
            <a:xfrm>
              <a:off x="4944" y="2736"/>
              <a:ext cx="624" cy="432"/>
            </a:xfrm>
            <a:prstGeom prst="can">
              <a:avLst>
                <a:gd name="adj" fmla="val 25000"/>
              </a:avLst>
            </a:prstGeom>
            <a:solidFill>
              <a:srgbClr val="CCCCFF"/>
            </a:solidFill>
            <a:ln w="12700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8"/>
            <p:cNvSpPr txBox="1"/>
            <p:nvPr/>
          </p:nvSpPr>
          <p:spPr>
            <a:xfrm>
              <a:off x="5086" y="2856"/>
              <a:ext cx="345" cy="29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  <a:p>
              <a:pPr marL="342900" marR="0" lvl="0" indent="-342900" algn="ctr" rtl="0">
                <a:lnSpc>
                  <a:spcPct val="80000"/>
                </a:lnSpc>
                <a:spcBef>
                  <a:spcPts val="280"/>
                </a:spcBef>
                <a:spcAft>
                  <a:spcPts val="0"/>
                </a:spcAft>
                <a:buClr>
                  <a:srgbClr val="0000CC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Set</a:t>
              </a:r>
              <a:endParaRPr/>
            </a:p>
          </p:txBody>
        </p:sp>
      </p:grpSp>
      <p:sp>
        <p:nvSpPr>
          <p:cNvPr id="447" name="Google Shape;447;p48"/>
          <p:cNvSpPr/>
          <p:nvPr/>
        </p:nvSpPr>
        <p:spPr>
          <a:xfrm>
            <a:off x="3886200" y="5091112"/>
            <a:ext cx="990600" cy="685800"/>
          </a:xfrm>
          <a:prstGeom prst="can">
            <a:avLst>
              <a:gd name="adj" fmla="val 5412"/>
            </a:avLst>
          </a:prstGeom>
          <a:solidFill>
            <a:schemeClr val="accent2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3886200" y="5238750"/>
            <a:ext cx="10429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endParaRPr/>
          </a:p>
          <a:p>
            <a:pPr marL="342900" marR="0" lvl="0" indent="-342900" algn="ctr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7637458" y="5959822"/>
            <a:ext cx="1125536" cy="690562"/>
          </a:xfrm>
          <a:prstGeom prst="flowChartMultidocument">
            <a:avLst/>
          </a:prstGeom>
          <a:solidFill>
            <a:srgbClr val="00E0CB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7459852" y="5167534"/>
            <a:ext cx="1083663" cy="39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5486400" y="4938712"/>
            <a:ext cx="1447800" cy="995362"/>
          </a:xfrm>
          <a:prstGeom prst="bevel">
            <a:avLst>
              <a:gd name="adj" fmla="val 12500"/>
            </a:avLst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5562600" y="5014912"/>
            <a:ext cx="13255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endParaRPr/>
          </a:p>
        </p:txBody>
      </p:sp>
      <p:sp>
        <p:nvSpPr>
          <p:cNvPr id="454" name="Google Shape;454;p48"/>
          <p:cNvSpPr/>
          <p:nvPr/>
        </p:nvSpPr>
        <p:spPr>
          <a:xfrm>
            <a:off x="4987925" y="5349875"/>
            <a:ext cx="484187" cy="1412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7010400" y="5314950"/>
            <a:ext cx="484187" cy="1412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8"/>
          <p:cNvSpPr/>
          <p:nvPr/>
        </p:nvSpPr>
        <p:spPr>
          <a:xfrm rot="5400000">
            <a:off x="8073231" y="4790281"/>
            <a:ext cx="312737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48"/>
          <p:cNvCxnSpPr/>
          <p:nvPr/>
        </p:nvCxnSpPr>
        <p:spPr>
          <a:xfrm>
            <a:off x="3657600" y="4481512"/>
            <a:ext cx="3048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8" name="Google Shape;458;p48"/>
          <p:cNvCxnSpPr/>
          <p:nvPr/>
        </p:nvCxnSpPr>
        <p:spPr>
          <a:xfrm>
            <a:off x="7772400" y="3276600"/>
            <a:ext cx="3048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pic>
        <p:nvPicPr>
          <p:cNvPr id="459" name="Google Shape;45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38400"/>
            <a:ext cx="44386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1600200"/>
            <a:ext cx="43688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13</a:t>
            </a:fld>
            <a:endParaRPr/>
          </a:p>
        </p:txBody>
      </p:sp>
      <p:sp>
        <p:nvSpPr>
          <p:cNvPr id="462" name="Google Shape;462;p48"/>
          <p:cNvSpPr txBox="1"/>
          <p:nvPr/>
        </p:nvSpPr>
        <p:spPr>
          <a:xfrm>
            <a:off x="-76200" y="4540250"/>
            <a:ext cx="3973512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Data, Complete Data Historical Data</a:t>
            </a:r>
            <a:endParaRPr/>
          </a:p>
        </p:txBody>
      </p:sp>
      <p:sp>
        <p:nvSpPr>
          <p:cNvPr id="463" name="Google Shape;463;p48"/>
          <p:cNvSpPr txBox="1"/>
          <p:nvPr/>
        </p:nvSpPr>
        <p:spPr>
          <a:xfrm>
            <a:off x="4708525" y="3370262"/>
            <a:ext cx="30638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Data, Incomplete Future Data</a:t>
            </a:r>
            <a:endParaRPr/>
          </a:p>
        </p:txBody>
      </p:sp>
      <p:sp>
        <p:nvSpPr>
          <p:cNvPr id="27" name="Google Shape;456;p48"/>
          <p:cNvSpPr/>
          <p:nvPr/>
        </p:nvSpPr>
        <p:spPr>
          <a:xfrm rot="5400000">
            <a:off x="8075503" y="5597785"/>
            <a:ext cx="312737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27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51;p48"/>
          <p:cNvSpPr txBox="1"/>
          <p:nvPr/>
        </p:nvSpPr>
        <p:spPr>
          <a:xfrm>
            <a:off x="7342499" y="6084222"/>
            <a:ext cx="15717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1800" b="1" dirty="0" smtClean="0">
                <a:solidFill>
                  <a:srgbClr val="CC0000"/>
                </a:solidFill>
              </a:rPr>
              <a:t>Predictions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6477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1828800" lvl="4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 credit card transactions 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legitimate or fraudulent</a:t>
            </a:r>
            <a:endParaRPr/>
          </a:p>
          <a:p>
            <a:pPr marL="1828800" lvl="4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 land covers (water bodies, urban areas, forests, etc.) using satellite data</a:t>
            </a:r>
            <a:endParaRPr/>
          </a:p>
          <a:p>
            <a:pPr marL="1828800" lvl="4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Categorizing news stories as finance, 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weather, entertainment, sports, etc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intruders in the cyberspace</a:t>
            </a:r>
            <a:endParaRPr/>
          </a:p>
          <a:p>
            <a:pPr marL="342900" lvl="0" indent="-2476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tumor cells as benign or malignant</a:t>
            </a:r>
            <a:endParaRPr/>
          </a:p>
          <a:p>
            <a:pPr marL="342900" lvl="0" indent="-2476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 secondary structures of protein 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alpha-helix, beta-sheet, or random  coil</a:t>
            </a:r>
            <a:endParaRPr/>
          </a:p>
          <a:p>
            <a:pPr marL="342900" lvl="0" indent="-257175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06375" algn="l" rtl="0">
              <a:spcBef>
                <a:spcPts val="58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49"/>
          <p:cNvGrpSpPr/>
          <p:nvPr/>
        </p:nvGrpSpPr>
        <p:grpSpPr>
          <a:xfrm>
            <a:off x="6858000" y="1143000"/>
            <a:ext cx="2057400" cy="1417637"/>
            <a:chOff x="3360" y="768"/>
            <a:chExt cx="1296" cy="893"/>
          </a:xfrm>
        </p:grpSpPr>
        <p:pic>
          <p:nvPicPr>
            <p:cNvPr id="470" name="Google Shape;470;p49" descr="story-3dimensional-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18" y="768"/>
              <a:ext cx="1238" cy="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4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70" y="1155"/>
              <a:ext cx="432" cy="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60" y="912"/>
              <a:ext cx="432" cy="3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 of Classification Task</a:t>
            </a:r>
            <a:endParaRPr/>
          </a:p>
        </p:txBody>
      </p:sp>
      <p:sp>
        <p:nvSpPr>
          <p:cNvPr id="474" name="Google Shape;474;p4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14</a:t>
            </a:fld>
            <a:endParaRPr/>
          </a:p>
        </p:txBody>
      </p:sp>
      <p:pic>
        <p:nvPicPr>
          <p:cNvPr id="475" name="Google Shape;475;p49" descr="http://biomasshub.com/wp-content/uploads/2010/03/ILUC1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51625" y="2963862"/>
            <a:ext cx="21748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9" descr="pro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6878637" y="4648200"/>
            <a:ext cx="1490662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Regression</a:t>
            </a: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3904398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value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given continuous valued variable based on the values of other variables, assuming a linear or nonlinear model of dependency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22" name="Google Shape;522;p5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15</a:t>
            </a:fld>
            <a:endParaRPr/>
          </a:p>
        </p:txBody>
      </p:sp>
      <p:pic>
        <p:nvPicPr>
          <p:cNvPr id="5" name="Picture 4" descr="Representing-Linear-Regression-Mod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88" y="1208335"/>
            <a:ext cx="4819650" cy="3076575"/>
          </a:xfrm>
          <a:prstGeom prst="rect">
            <a:avLst/>
          </a:prstGeom>
        </p:spPr>
      </p:pic>
      <p:sp>
        <p:nvSpPr>
          <p:cNvPr id="6" name="Google Shape;521;p54"/>
          <p:cNvSpPr txBox="1">
            <a:spLocks/>
          </p:cNvSpPr>
          <p:nvPr/>
        </p:nvSpPr>
        <p:spPr>
          <a:xfrm>
            <a:off x="409392" y="3896468"/>
            <a:ext cx="8734607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Examples: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Predicting sales of a new product based on advertising expenditure.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Predicting wind velocity as a function of temperature, humidity, air pressure, etc.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Time series prediction of stock market indices.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5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  <a:endParaRPr/>
          </a:p>
          <a:p>
            <a:pPr marL="292100" lvl="0" indent="-177800" algn="l" rtl="0"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" name="Google Shape;528;p55"/>
          <p:cNvGrpSpPr/>
          <p:nvPr/>
        </p:nvGrpSpPr>
        <p:grpSpPr>
          <a:xfrm>
            <a:off x="3276600" y="3570287"/>
            <a:ext cx="3048000" cy="2678112"/>
            <a:chOff x="2160" y="2544"/>
            <a:chExt cx="1920" cy="1687"/>
          </a:xfrm>
        </p:grpSpPr>
        <p:cxnSp>
          <p:nvCxnSpPr>
            <p:cNvPr id="529" name="Google Shape;529;p55"/>
            <p:cNvCxnSpPr/>
            <p:nvPr/>
          </p:nvCxnSpPr>
          <p:spPr>
            <a:xfrm>
              <a:off x="2736" y="2544"/>
              <a:ext cx="0" cy="115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0" name="Google Shape;530;p55"/>
            <p:cNvCxnSpPr/>
            <p:nvPr/>
          </p:nvCxnSpPr>
          <p:spPr>
            <a:xfrm>
              <a:off x="2736" y="3696"/>
              <a:ext cx="13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31" name="Google Shape;531;p55"/>
            <p:cNvSpPr/>
            <p:nvPr/>
          </p:nvSpPr>
          <p:spPr>
            <a:xfrm>
              <a:off x="2226" y="3696"/>
              <a:ext cx="510" cy="535"/>
            </a:xfrm>
            <a:custGeom>
              <a:avLst/>
              <a:gdLst/>
              <a:ahLst/>
              <a:cxnLst/>
              <a:rect l="l" t="t" r="r" b="b"/>
              <a:pathLst>
                <a:path w="510" h="535" extrusionOk="0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3264" y="288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3408" y="288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3360" y="273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3360" y="3024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3600" y="288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3504" y="2784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3168" y="273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3504" y="297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3168" y="297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2160" y="3264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2304" y="3312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2304" y="3456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2448" y="3312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2352" y="3168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2448" y="3456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2160" y="3408"/>
              <a:ext cx="96" cy="96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3504" y="3552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3792" y="3600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3648" y="3696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3504" y="3792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3696" y="3792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5"/>
            <p:cNvSpPr/>
            <p:nvPr/>
          </p:nvSpPr>
          <p:spPr>
            <a:xfrm rot="10800000" flipH="1">
              <a:off x="3504" y="3648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3696" y="3504"/>
              <a:ext cx="96" cy="96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55"/>
          <p:cNvGrpSpPr/>
          <p:nvPr/>
        </p:nvGrpSpPr>
        <p:grpSpPr>
          <a:xfrm>
            <a:off x="5257800" y="2667000"/>
            <a:ext cx="3048000" cy="2514600"/>
            <a:chOff x="3312" y="1584"/>
            <a:chExt cx="1920" cy="1584"/>
          </a:xfrm>
        </p:grpSpPr>
        <p:cxnSp>
          <p:nvCxnSpPr>
            <p:cNvPr id="556" name="Google Shape;556;p55"/>
            <p:cNvCxnSpPr/>
            <p:nvPr/>
          </p:nvCxnSpPr>
          <p:spPr>
            <a:xfrm rot="10800000">
              <a:off x="3312" y="2736"/>
              <a:ext cx="144" cy="432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7" name="Google Shape;557;p55"/>
            <p:cNvSpPr/>
            <p:nvPr/>
          </p:nvSpPr>
          <p:spPr>
            <a:xfrm>
              <a:off x="3984" y="1584"/>
              <a:ext cx="1248" cy="672"/>
            </a:xfrm>
            <a:prstGeom prst="wedgeRectCallout">
              <a:avLst>
                <a:gd name="adj1" fmla="val -9398"/>
                <a:gd name="adj2" fmla="val 43393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  <a:endParaRPr/>
            </a:p>
          </p:txBody>
        </p:sp>
      </p:grpSp>
      <p:grpSp>
        <p:nvGrpSpPr>
          <p:cNvPr id="558" name="Google Shape;558;p55"/>
          <p:cNvGrpSpPr/>
          <p:nvPr/>
        </p:nvGrpSpPr>
        <p:grpSpPr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559" name="Google Shape;559;p55"/>
            <p:cNvSpPr/>
            <p:nvPr/>
          </p:nvSpPr>
          <p:spPr>
            <a:xfrm>
              <a:off x="1824" y="2592"/>
              <a:ext cx="816" cy="72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5"/>
            <p:cNvSpPr/>
            <p:nvPr/>
          </p:nvSpPr>
          <p:spPr>
            <a:xfrm>
              <a:off x="2928" y="2208"/>
              <a:ext cx="720" cy="624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5"/>
            <p:cNvSpPr/>
            <p:nvPr/>
          </p:nvSpPr>
          <p:spPr>
            <a:xfrm>
              <a:off x="3216" y="3024"/>
              <a:ext cx="672" cy="624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55"/>
          <p:cNvGrpSpPr/>
          <p:nvPr/>
        </p:nvGrpSpPr>
        <p:grpSpPr>
          <a:xfrm>
            <a:off x="1295400" y="2971800"/>
            <a:ext cx="2286000" cy="1676400"/>
            <a:chOff x="816" y="1776"/>
            <a:chExt cx="1440" cy="1056"/>
          </a:xfrm>
        </p:grpSpPr>
        <p:cxnSp>
          <p:nvCxnSpPr>
            <p:cNvPr id="563" name="Google Shape;563;p55"/>
            <p:cNvCxnSpPr/>
            <p:nvPr/>
          </p:nvCxnSpPr>
          <p:spPr>
            <a:xfrm rot="10800000" flipH="1">
              <a:off x="2064" y="2736"/>
              <a:ext cx="192" cy="96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4" name="Google Shape;564;p55"/>
            <p:cNvSpPr/>
            <p:nvPr/>
          </p:nvSpPr>
          <p:spPr>
            <a:xfrm>
              <a:off x="816" y="1776"/>
              <a:ext cx="1248" cy="672"/>
            </a:xfrm>
            <a:prstGeom prst="wedgeRectCallout">
              <a:avLst>
                <a:gd name="adj1" fmla="val 22950"/>
                <a:gd name="adj2" fmla="val 30857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  <a:endParaRPr/>
            </a:p>
          </p:txBody>
        </p:sp>
      </p:grpSp>
      <p:sp>
        <p:nvSpPr>
          <p:cNvPr id="565" name="Google Shape;565;p55"/>
          <p:cNvSpPr txBox="1"/>
          <p:nvPr/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</a:t>
            </a:r>
            <a:endParaRPr/>
          </a:p>
        </p:txBody>
      </p:sp>
      <p:sp>
        <p:nvSpPr>
          <p:cNvPr id="566" name="Google Shape;566;p5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3810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600"/>
              <a:buFont typeface="Arial"/>
              <a:buChar char="–"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profiling for targeted marketing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600"/>
              <a:buFont typeface="Arial"/>
              <a:buChar char="–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related documents for browsing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600"/>
              <a:buFont typeface="Arial"/>
              <a:buChar char="–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genes and proteins that have similar functionality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600"/>
              <a:buFont typeface="Arial"/>
              <a:buChar char="–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stocks with similar price fluctuations</a:t>
            </a: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600"/>
              <a:buFont typeface="Arial"/>
              <a:buChar char="–"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size of large data sets</a:t>
            </a:r>
            <a:endParaRPr/>
          </a:p>
          <a:p>
            <a:pPr marL="342900" lvl="0" indent="-25717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06375" algn="l" rtl="0">
              <a:spcBef>
                <a:spcPts val="58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6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  <a:endParaRPr/>
          </a:p>
        </p:txBody>
      </p:sp>
      <p:grpSp>
        <p:nvGrpSpPr>
          <p:cNvPr id="573" name="Google Shape;573;p56"/>
          <p:cNvGrpSpPr/>
          <p:nvPr/>
        </p:nvGrpSpPr>
        <p:grpSpPr>
          <a:xfrm>
            <a:off x="304800" y="630237"/>
            <a:ext cx="8534400" cy="152400"/>
            <a:chOff x="264" y="788"/>
            <a:chExt cx="5232" cy="124"/>
          </a:xfrm>
        </p:grpSpPr>
        <p:sp>
          <p:nvSpPr>
            <p:cNvPr id="574" name="Google Shape;574;p56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6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56"/>
          <p:cNvGrpSpPr/>
          <p:nvPr/>
        </p:nvGrpSpPr>
        <p:grpSpPr>
          <a:xfrm>
            <a:off x="-76200" y="4724400"/>
            <a:ext cx="3549650" cy="2011362"/>
            <a:chOff x="2009" y="2256"/>
            <a:chExt cx="3559" cy="2017"/>
          </a:xfrm>
        </p:grpSpPr>
        <p:grpSp>
          <p:nvGrpSpPr>
            <p:cNvPr id="577" name="Google Shape;577;p56"/>
            <p:cNvGrpSpPr/>
            <p:nvPr/>
          </p:nvGrpSpPr>
          <p:grpSpPr>
            <a:xfrm>
              <a:off x="2009" y="2256"/>
              <a:ext cx="3222" cy="2017"/>
              <a:chOff x="-459" y="768"/>
              <a:chExt cx="5067" cy="3171"/>
            </a:xfrm>
          </p:grpSpPr>
          <p:pic>
            <p:nvPicPr>
              <p:cNvPr id="578" name="Google Shape;578;p5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-459" y="768"/>
                <a:ext cx="4510" cy="31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9" name="Google Shape;579;p56"/>
              <p:cNvSpPr txBox="1"/>
              <p:nvPr/>
            </p:nvSpPr>
            <p:spPr>
              <a:xfrm>
                <a:off x="4176" y="912"/>
                <a:ext cx="432" cy="57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56"/>
            <p:cNvSpPr txBox="1"/>
            <p:nvPr/>
          </p:nvSpPr>
          <p:spPr>
            <a:xfrm>
              <a:off x="4944" y="2592"/>
              <a:ext cx="624" cy="16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56"/>
          <p:cNvSpPr txBox="1"/>
          <p:nvPr/>
        </p:nvSpPr>
        <p:spPr>
          <a:xfrm>
            <a:off x="2971800" y="4876800"/>
            <a:ext cx="19050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K-means to partition Sea Surface Temperature (SST) and Net Primary Production (NPP) into clusters that reflect the Northern and Southern Hemispheres. </a:t>
            </a:r>
            <a:endParaRPr/>
          </a:p>
        </p:txBody>
      </p:sp>
      <p:pic>
        <p:nvPicPr>
          <p:cNvPr id="582" name="Google Shape;582;p56" descr="D1"/>
          <p:cNvPicPr preferRelativeResize="0"/>
          <p:nvPr/>
        </p:nvPicPr>
        <p:blipFill rotWithShape="1">
          <a:blip r:embed="rId4">
            <a:alphaModFix/>
          </a:blip>
          <a:srcRect t="6608" r="13460" b="18494"/>
          <a:stretch/>
        </p:blipFill>
        <p:spPr>
          <a:xfrm>
            <a:off x="5029200" y="914400"/>
            <a:ext cx="3810000" cy="3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6"/>
          <p:cNvSpPr txBox="1"/>
          <p:nvPr/>
        </p:nvSpPr>
        <p:spPr>
          <a:xfrm>
            <a:off x="5486400" y="4327525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Courtesy: Michael Eisen</a:t>
            </a:r>
            <a:endParaRPr/>
          </a:p>
        </p:txBody>
      </p:sp>
      <p:pic>
        <p:nvPicPr>
          <p:cNvPr id="584" name="Google Shape;584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721225"/>
            <a:ext cx="3429000" cy="19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 Discovery: Definition</a:t>
            </a:r>
            <a:endParaRPr/>
          </a:p>
        </p:txBody>
      </p:sp>
      <p:sp>
        <p:nvSpPr>
          <p:cNvPr id="607" name="Google Shape;607;p59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records each of which contain some number of items from a given collection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dependency rules which will predict occurrence of an item based on occurrences of other items.</a:t>
            </a:r>
            <a:endParaRPr/>
          </a:p>
        </p:txBody>
      </p:sp>
      <p:pic>
        <p:nvPicPr>
          <p:cNvPr id="608" name="Google Shape;60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714750"/>
            <a:ext cx="41814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9"/>
          <p:cNvSpPr txBox="1"/>
          <p:nvPr/>
        </p:nvSpPr>
        <p:spPr>
          <a:xfrm>
            <a:off x="4876800" y="4095750"/>
            <a:ext cx="3443287" cy="976312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blurRad="63500" dist="107763" dir="2700000">
              <a:schemeClr val="lt2">
                <a:alpha val="74901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Discovered: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{Milk} --&gt; {Coke}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    {Diaper, Milk} --&gt; {Beer}</a:t>
            </a:r>
            <a:endParaRPr/>
          </a:p>
        </p:txBody>
      </p:sp>
      <p:sp>
        <p:nvSpPr>
          <p:cNvPr id="610" name="Google Shape;610;p5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Analysis: Applications</a:t>
            </a:r>
            <a:endParaRPr/>
          </a:p>
        </p:txBody>
      </p:sp>
      <p:sp>
        <p:nvSpPr>
          <p:cNvPr id="616" name="Google Shape;616;p6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Market-basket analysis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are used for sales promotion, shelf management, and inventory management</a:t>
            </a:r>
            <a:endParaRPr/>
          </a:p>
          <a:p>
            <a:pPr marL="2057400" lvl="4" indent="-762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2400" b="0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lvl="0" indent="-292100">
              <a:spcBef>
                <a:spcPts val="280"/>
              </a:spcBef>
              <a:buSzPts val="2100"/>
            </a:pPr>
            <a:r>
              <a:rPr lang="en-US" dirty="0" smtClean="0"/>
              <a:t>Medical Informatics</a:t>
            </a:r>
          </a:p>
          <a:p>
            <a:pPr marL="800100" lvl="1">
              <a:spcBef>
                <a:spcPts val="640"/>
              </a:spcBef>
              <a:buSzPts val="2400"/>
            </a:pPr>
            <a:r>
              <a:rPr lang="en-US" sz="2400" dirty="0" smtClean="0"/>
              <a:t>Rules are used to find combination of patient symptoms and test results associated with certain </a:t>
            </a:r>
            <a:r>
              <a:rPr lang="en-US" sz="2400" dirty="0" smtClean="0"/>
              <a:t>diseases</a:t>
            </a:r>
            <a:endParaRPr lang="en-US" sz="2400" b="0" i="0" u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lvl="4" indent="-762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Telecommunication alarm diagnosis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are used to find combination of alarms that occur together frequently in the same time period</a:t>
            </a:r>
            <a:endParaRPr/>
          </a:p>
          <a:p>
            <a:pPr marL="2057400" lvl="4" indent="-762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6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 descr="story-3dimensional-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1195387"/>
            <a:ext cx="16764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Everywhere!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4637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has been enormous data growth in both commercial and scientific databases due to advances in data generation and collection technologies</a:t>
            </a:r>
            <a:endParaRPr/>
          </a:p>
          <a:p>
            <a:pPr marL="292100" marR="0" lvl="0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mantra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whatever data you can whenever and wherever possible.</a:t>
            </a:r>
            <a:endParaRPr/>
          </a:p>
          <a:p>
            <a:pPr marL="292100" marR="0" lvl="0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Gathered data will have value either for the purpose collected or for a purpose not envisioned.</a:t>
            </a:r>
            <a:endParaRPr/>
          </a:p>
          <a:p>
            <a:pPr marL="292100" marR="0" lvl="0" indent="-206375" algn="l" rtl="0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850062" y="6019800"/>
            <a:ext cx="22939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Simulations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778625" y="4267200"/>
            <a:ext cx="23653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-US" sz="12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Networking: Twitter </a:t>
            </a:r>
            <a:endParaRPr/>
          </a:p>
        </p:txBody>
      </p:sp>
      <p:pic>
        <p:nvPicPr>
          <p:cNvPr id="154" name="Google Shape;154;p21" descr="cro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4876800"/>
            <a:ext cx="1905000" cy="11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5">
            <a:alphaModFix/>
          </a:blip>
          <a:srcRect l="945" t="2650" r="945" b="2745"/>
          <a:stretch/>
        </p:blipFill>
        <p:spPr>
          <a:xfrm>
            <a:off x="4824412" y="4800600"/>
            <a:ext cx="1500187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4876800" y="6019800"/>
            <a:ext cx="15779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Sensor Networks</a:t>
            </a:r>
            <a:r>
              <a:rPr lang="en-US" sz="12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6">
            <a:alphaModFix/>
          </a:blip>
          <a:srcRect l="1568" t="1333" r="5764" b="967"/>
          <a:stretch/>
        </p:blipFill>
        <p:spPr>
          <a:xfrm>
            <a:off x="4876800" y="1219200"/>
            <a:ext cx="1778000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724400" y="4267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Traffic Patterns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572000" y="2514600"/>
            <a:ext cx="23653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Cyber Security</a:t>
            </a:r>
            <a:r>
              <a:rPr lang="en-US" sz="12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34200" y="1681162"/>
            <a:ext cx="647700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18325" y="1295400"/>
            <a:ext cx="647700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326187" y="2355850"/>
            <a:ext cx="23653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E-Commerce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97662" y="2955925"/>
            <a:ext cx="237807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 descr="http://images.ezgif.com/tmp/gif_232x188_6af960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62500" y="2944812"/>
            <a:ext cx="1436687" cy="11636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2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Deviation/Anomaly/Change Detection</a:t>
            </a:r>
            <a:endParaRPr/>
          </a:p>
        </p:txBody>
      </p:sp>
      <p:sp>
        <p:nvSpPr>
          <p:cNvPr id="635" name="Google Shape;635;p62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480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significant deviations from normal behavior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Fraud Detection</a:t>
            </a: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Intrusion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anomalous behavior from sensor networks for monitoring and surveillance.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changes in the global forest cover.</a:t>
            </a:r>
            <a:endParaRPr/>
          </a:p>
          <a:p>
            <a:pPr marL="292100" lvl="0" indent="-206375" algn="l" rtl="0">
              <a:spcBef>
                <a:spcPts val="58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636;p62"/>
          <p:cNvGrpSpPr/>
          <p:nvPr/>
        </p:nvGrpSpPr>
        <p:grpSpPr>
          <a:xfrm>
            <a:off x="5645150" y="1295400"/>
            <a:ext cx="2371725" cy="2228850"/>
            <a:chOff x="3648" y="2448"/>
            <a:chExt cx="2112" cy="1872"/>
          </a:xfrm>
        </p:grpSpPr>
        <p:pic>
          <p:nvPicPr>
            <p:cNvPr id="637" name="Google Shape;637;p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62"/>
            <p:cNvSpPr/>
            <p:nvPr/>
          </p:nvSpPr>
          <p:spPr>
            <a:xfrm>
              <a:off x="3766" y="2961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2"/>
            <p:cNvSpPr/>
            <p:nvPr/>
          </p:nvSpPr>
          <p:spPr>
            <a:xfrm>
              <a:off x="3907" y="3224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2"/>
            <p:cNvSpPr/>
            <p:nvPr/>
          </p:nvSpPr>
          <p:spPr>
            <a:xfrm>
              <a:off x="5612" y="3871"/>
              <a:ext cx="86" cy="85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2"/>
            <p:cNvSpPr/>
            <p:nvPr/>
          </p:nvSpPr>
          <p:spPr>
            <a:xfrm>
              <a:off x="4319" y="3937"/>
              <a:ext cx="86" cy="84"/>
            </a:xfrm>
            <a:prstGeom prst="ellipse">
              <a:avLst/>
            </a:prstGeom>
            <a:noFill/>
            <a:ln w="19050" cap="flat" cmpd="sng">
              <a:solidFill>
                <a:srgbClr val="FF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2"/>
            <p:cNvSpPr txBox="1"/>
            <p:nvPr/>
          </p:nvSpPr>
          <p:spPr>
            <a:xfrm>
              <a:off x="4944" y="3072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2"/>
            <p:cNvSpPr txBox="1"/>
            <p:nvPr/>
          </p:nvSpPr>
          <p:spPr>
            <a:xfrm>
              <a:off x="3888" y="3120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6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20</a:t>
            </a:fld>
            <a:endParaRPr/>
          </a:p>
        </p:txBody>
      </p:sp>
      <p:pic>
        <p:nvPicPr>
          <p:cNvPr id="645" name="Google Shape;64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4895850"/>
            <a:ext cx="17526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2312" y="381000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228600" y="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 Commercial Viewpoint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4294967295"/>
          </p:nvPr>
        </p:nvSpPr>
        <p:spPr>
          <a:xfrm>
            <a:off x="292100" y="1524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data is being collected </a:t>
            </a:r>
            <a:b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warehoused 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data</a:t>
            </a:r>
            <a:endParaRPr/>
          </a:p>
          <a:p>
            <a:pPr marL="914400" marR="0" lvl="2" indent="-8001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has Peta Bytes of web data</a:t>
            </a:r>
            <a:endParaRPr/>
          </a:p>
          <a:p>
            <a:pPr marL="914400" marR="0" lvl="2" indent="-8001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 has billions of active users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purchases at department/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grocery stores, e-commerce</a:t>
            </a:r>
            <a:endParaRPr/>
          </a:p>
          <a:p>
            <a:pPr marL="914400" marR="0" lvl="2" indent="-8001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Amazon handles millions of visits/day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Bank/Credit Card transactions</a:t>
            </a:r>
            <a:endParaRPr/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have become cheaper and more powerful</a:t>
            </a:r>
            <a:endParaRPr/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Pressure is Strong 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better, customized services for an edge (e.g. in Customer Relationship Management)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2057400"/>
            <a:ext cx="12001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2209800"/>
            <a:ext cx="14287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0" y="2997200"/>
            <a:ext cx="1143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9950" y="2906712"/>
            <a:ext cx="1143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 idx="4294967295"/>
          </p:nvPr>
        </p:nvSpPr>
        <p:spPr>
          <a:xfrm>
            <a:off x="152400" y="2286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Data Mining? Scientific Viewpoint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4294967295"/>
          </p:nvPr>
        </p:nvSpPr>
        <p:spPr>
          <a:xfrm>
            <a:off x="152400" y="1371600"/>
            <a:ext cx="6019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collected and stored at 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enormous speeds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sensors on a satellite</a:t>
            </a:r>
            <a:endParaRPr/>
          </a:p>
          <a:p>
            <a:pPr marL="914400" marR="0" lvl="2" indent="-7111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NASA EOSDIS archives over 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petabytes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earth science data / year 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telescopes scanning the skies</a:t>
            </a:r>
            <a:endParaRPr/>
          </a:p>
          <a:p>
            <a:pPr marL="914400" marR="0" lvl="2" indent="-71119" algn="l" rtl="0">
              <a:lnSpc>
                <a:spcPct val="40000"/>
              </a:lnSpc>
              <a:spcBef>
                <a:spcPts val="104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Sky survey data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High-throughput biological data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scientific simulations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14400" marR="0" lvl="2" indent="-8001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terabytes of data generated in a few hours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C7B9C"/>
              </a:buClr>
              <a:buSzPts val="98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 helps scientists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automated analysis of massive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lang="en-US" sz="2000" dirty="0" smtClean="0"/>
              <a:t>formation/validation of hypotheses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4350" y="1363662"/>
            <a:ext cx="1822450" cy="141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7687" y="3048000"/>
            <a:ext cx="2017712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304800" y="3733800"/>
            <a:ext cx="5334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52400" y="3048000"/>
            <a:ext cx="5638800" cy="2971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4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1371600"/>
            <a:ext cx="2057400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4654550" y="2743200"/>
            <a:ext cx="19685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fMRI Data from Brain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6981825" y="2700337"/>
            <a:ext cx="15890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Sky Survey Data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6923087" y="4648200"/>
            <a:ext cx="20843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 Expression Data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6454775" y="6262687"/>
            <a:ext cx="26892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Temperature of Earth</a:t>
            </a:r>
            <a:endParaRPr/>
          </a:p>
        </p:txBody>
      </p:sp>
      <p:pic>
        <p:nvPicPr>
          <p:cNvPr id="195" name="Google Shape;195;p23" descr="http://im2.ezgif.com/tmp/ezgif-1403672989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4918075"/>
            <a:ext cx="24669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Great Opportunities to Solve Society’s Major Problems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76400"/>
            <a:ext cx="32004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 descr="http://countrylivingoffgrid.com/resources/aboutus_imag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3962400"/>
            <a:ext cx="3276600" cy="203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5">
            <a:alphaModFix/>
          </a:blip>
          <a:srcRect b="12283"/>
          <a:stretch/>
        </p:blipFill>
        <p:spPr>
          <a:xfrm>
            <a:off x="4800600" y="1676400"/>
            <a:ext cx="35052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820737" y="3581400"/>
            <a:ext cx="324008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health care and reducing costs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803275" y="6019800"/>
            <a:ext cx="32385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alternative/ green energy sources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4983162" y="3533775"/>
            <a:ext cx="30940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the impact of climate change</a:t>
            </a:r>
            <a:endParaRPr/>
          </a:p>
        </p:txBody>
      </p:sp>
      <p:pic>
        <p:nvPicPr>
          <p:cNvPr id="217" name="Google Shape;217;p25" descr="basf-949686-plant-biotechnology-lg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4800600" y="3962400"/>
            <a:ext cx="3505200" cy="19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5207000" y="5943600"/>
            <a:ext cx="2641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hunger and poverty by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agriculture production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Data Mining?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●"/>
            </a:pPr>
            <a:r>
              <a:rPr lang="en-US" sz="3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marL="800100" lvl="1" indent="-342900" algn="l" rtl="0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Non-trivial extraction of implicit, previously unknown and potentially useful information from 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800100" lvl="1" indent="-342900" algn="l" rtl="0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endParaRPr lang="en-US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analysis, by automatic or semi-automatic means, of large quantities of data in order to discover </a:t>
            </a:r>
            <a:b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meaningful patterns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1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95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Process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13" y="1169253"/>
            <a:ext cx="8226425" cy="2538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58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(not) Data Mining?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3962400" y="1233487"/>
            <a:ext cx="5029200" cy="498475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-1333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is Data </a:t>
            </a:r>
            <a:r>
              <a:rPr lang="en-US" sz="2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Mining?</a:t>
            </a:r>
            <a:endParaRPr/>
          </a:p>
          <a:p>
            <a:pPr marL="342900" marR="0" lvl="1" indent="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1" indent="-17780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Certain names are more prevalent in certain US locations (O’Brien, O’Rourke, O’Reilly… in Boston area)</a:t>
            </a:r>
            <a:endParaRPr/>
          </a:p>
          <a:p>
            <a:pPr marL="342900" marR="0" lvl="1" indent="-17780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together similar documents returned by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search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 according to their context (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US" sz="2800" dirty="0" smtClean="0">
                <a:solidFill>
                  <a:schemeClr val="dk1"/>
                </a:solidFill>
              </a:rPr>
              <a:t>.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Amazon.com)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304800" y="1231900"/>
            <a:ext cx="3429000" cy="511674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333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is not Data </a:t>
            </a:r>
            <a:r>
              <a:rPr lang="en-US" sz="2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Mining?</a:t>
            </a:r>
            <a:endParaRPr/>
          </a:p>
          <a:p>
            <a:pPr marL="457200" marR="0" lvl="1" indent="-177800" algn="l" rtl="0">
              <a:lnSpc>
                <a:spcPct val="95000"/>
              </a:lnSpc>
              <a:spcBef>
                <a:spcPts val="208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Look up phone number in phone directory</a:t>
            </a:r>
            <a:endParaRPr/>
          </a:p>
          <a:p>
            <a:pPr marL="457200" marR="0" lvl="1" indent="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1" indent="-1778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Query a Web search engine for information about “Amazon”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r="1402"/>
          <a:stretch/>
        </p:blipFill>
        <p:spPr>
          <a:xfrm>
            <a:off x="3124200" y="2743200"/>
            <a:ext cx="5942012" cy="26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Draws ideas from machine learning/AI, pattern recognition, statistics, and database systems</a:t>
            </a:r>
            <a:endParaRPr/>
          </a:p>
          <a:p>
            <a:pPr marL="292100" lvl="0" indent="-177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techniques may be unsuitable due to data that is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Large-scale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dimensional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Heterogeneous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</a:t>
            </a:r>
            <a:endParaRPr/>
          </a:p>
          <a:p>
            <a:pPr marL="800100" lvl="1" indent="-2032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key component of the emerging field of data science and data-driven discovery</a:t>
            </a:r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Origins of Data Mining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1013</Words>
  <PresentationFormat>On-screen Show (4:3)</PresentationFormat>
  <Paragraphs>212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Tahoma</vt:lpstr>
      <vt:lpstr>Noto Sans Symbols</vt:lpstr>
      <vt:lpstr>Helvetica Neue</vt:lpstr>
      <vt:lpstr>Times New Roman</vt:lpstr>
      <vt:lpstr>LC.BRev.FY97</vt:lpstr>
      <vt:lpstr>Data Mining   </vt:lpstr>
      <vt:lpstr>Data is Everywhere!</vt:lpstr>
      <vt:lpstr>Why Data Mining? Commercial Viewpoint</vt:lpstr>
      <vt:lpstr>Why Data Mining? Scientific Viewpoint</vt:lpstr>
      <vt:lpstr>Great Opportunities to Solve Society’s Major Problems</vt:lpstr>
      <vt:lpstr>What is Data Mining?</vt:lpstr>
      <vt:lpstr>Data Mining Process</vt:lpstr>
      <vt:lpstr>What is (not) Data Mining?</vt:lpstr>
      <vt:lpstr>Origins of Data Mining</vt:lpstr>
      <vt:lpstr>Data Mining Tasks</vt:lpstr>
      <vt:lpstr>Slide 11</vt:lpstr>
      <vt:lpstr>Slide 12</vt:lpstr>
      <vt:lpstr>Classification Example</vt:lpstr>
      <vt:lpstr>Examples of Classification Task</vt:lpstr>
      <vt:lpstr>Regression</vt:lpstr>
      <vt:lpstr>Slide 16</vt:lpstr>
      <vt:lpstr>Applications of Cluster Analysis</vt:lpstr>
      <vt:lpstr>Association Rule Discovery: Definition</vt:lpstr>
      <vt:lpstr>Association Analysis: Applications</vt:lpstr>
      <vt:lpstr>Deviation/Anomaly/Change Detection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CS-446:Data Mining</dc:title>
  <dc:creator>user</dc:creator>
  <cp:lastModifiedBy>user</cp:lastModifiedBy>
  <cp:revision>34</cp:revision>
  <dcterms:modified xsi:type="dcterms:W3CDTF">2022-02-15T09:26:51Z</dcterms:modified>
</cp:coreProperties>
</file>