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39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ink/ink1.xml" ContentType="application/inkml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0"/>
  </p:notesMasterIdLst>
  <p:sldIdLst>
    <p:sldId id="328" r:id="rId5"/>
    <p:sldId id="367" r:id="rId6"/>
    <p:sldId id="329" r:id="rId7"/>
    <p:sldId id="366" r:id="rId8"/>
    <p:sldId id="330" r:id="rId9"/>
    <p:sldId id="331" r:id="rId10"/>
    <p:sldId id="332" r:id="rId11"/>
    <p:sldId id="333" r:id="rId12"/>
    <p:sldId id="334" r:id="rId13"/>
    <p:sldId id="335" r:id="rId14"/>
    <p:sldId id="371" r:id="rId15"/>
    <p:sldId id="336" r:id="rId16"/>
    <p:sldId id="337" r:id="rId17"/>
    <p:sldId id="338" r:id="rId18"/>
    <p:sldId id="339" r:id="rId19"/>
    <p:sldId id="368" r:id="rId20"/>
    <p:sldId id="345" r:id="rId21"/>
    <p:sldId id="347" r:id="rId22"/>
    <p:sldId id="349" r:id="rId23"/>
    <p:sldId id="350" r:id="rId24"/>
    <p:sldId id="352" r:id="rId25"/>
    <p:sldId id="372" r:id="rId26"/>
    <p:sldId id="365" r:id="rId27"/>
    <p:sldId id="355" r:id="rId28"/>
    <p:sldId id="369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3" autoAdjust="0"/>
    <p:restoredTop sz="85690" autoAdjust="0"/>
  </p:normalViewPr>
  <p:slideViewPr>
    <p:cSldViewPr>
      <p:cViewPr varScale="1">
        <p:scale>
          <a:sx n="89" d="100"/>
          <a:sy n="89" d="100"/>
        </p:scale>
        <p:origin x="-870" y="-102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82.373271889400868</c:v>
                </c:pt>
                <c:pt idx="2">
                  <c:v>112.327188940092</c:v>
                </c:pt>
                <c:pt idx="3">
                  <c:v>152.64976958525298</c:v>
                </c:pt>
                <c:pt idx="4">
                  <c:v>167.62672811059903</c:v>
                </c:pt>
                <c:pt idx="5">
                  <c:v>221.77419354838696</c:v>
                </c:pt>
                <c:pt idx="6">
                  <c:v>228.68663594470001</c:v>
                </c:pt>
                <c:pt idx="7">
                  <c:v>301.26728110599106</c:v>
                </c:pt>
                <c:pt idx="8">
                  <c:v>312.7880184331799</c:v>
                </c:pt>
                <c:pt idx="9">
                  <c:v>343.89400921658995</c:v>
                </c:pt>
                <c:pt idx="10">
                  <c:v>272.46543778801794</c:v>
                </c:pt>
                <c:pt idx="11">
                  <c:v>394.58525345622087</c:v>
                </c:pt>
                <c:pt idx="12">
                  <c:v>393.43317972350189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134.21658986175095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211.25730994152002</c:v>
                </c:pt>
                <c:pt idx="3">
                  <c:v>244.88304093567302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297.51461988304106</c:v>
                </c:pt>
                <c:pt idx="12">
                  <c:v>342.83625730994203</c:v>
                </c:pt>
                <c:pt idx="13">
                  <c:v>173.24561403508795</c:v>
                </c:pt>
                <c:pt idx="14">
                  <c:v>218.56725146198798</c:v>
                </c:pt>
                <c:pt idx="15">
                  <c:v>313.59649122806991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CFAD-44B0-8D9D-CBBB805B80A2}"/>
            </c:ext>
          </c:extLst>
        </c:ser>
        <c:dLbls/>
        <c:axId val="101905536"/>
        <c:axId val="101907456"/>
      </c:scatterChart>
      <c:valAx>
        <c:axId val="101905536"/>
        <c:scaling>
          <c:orientation val="minMax"/>
        </c:scaling>
        <c:axPos val="b"/>
        <c:numFmt formatCode="General" sourceLinked="1"/>
        <c:tickLblPos val="none"/>
        <c:crossAx val="101907456"/>
        <c:crosses val="autoZero"/>
        <c:crossBetween val="midCat"/>
      </c:valAx>
      <c:valAx>
        <c:axId val="101907456"/>
        <c:scaling>
          <c:orientation val="minMax"/>
          <c:max val="350"/>
          <c:min val="0"/>
        </c:scaling>
        <c:axPos val="l"/>
        <c:numFmt formatCode="General" sourceLinked="1"/>
        <c:tickLblPos val="none"/>
        <c:crossAx val="101905536"/>
        <c:crosses val="autoZero"/>
        <c:crossBetween val="midCat"/>
      </c:valAx>
    </c:plotArea>
    <c:plotVisOnly val="1"/>
    <c:dispBlanksAs val="gap"/>
  </c:chart>
  <c:externalData r:id="rId1"/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421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49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4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31.png"/><Relationship Id="rId3" Type="http://schemas.openxmlformats.org/officeDocument/2006/relationships/tags" Target="../tags/tag27.xml"/><Relationship Id="rId21" Type="http://schemas.openxmlformats.org/officeDocument/2006/relationships/image" Target="../media/image23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30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27.png"/><Relationship Id="rId29" Type="http://schemas.openxmlformats.org/officeDocument/2006/relationships/image" Target="../media/image34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34.xml"/><Relationship Id="rId19" Type="http://schemas.openxmlformats.org/officeDocument/2006/relationships/image" Target="../media/image26.png"/><Relationship Id="rId31" Type="http://schemas.openxmlformats.org/officeDocument/2006/relationships/image" Target="../media/image36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24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42.png"/><Relationship Id="rId2" Type="http://schemas.openxmlformats.org/officeDocument/2006/relationships/tags" Target="../tags/tag42.xml"/><Relationship Id="rId16" Type="http://schemas.openxmlformats.org/officeDocument/2006/relationships/image" Target="../media/image41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45.xml"/><Relationship Id="rId15" Type="http://schemas.openxmlformats.org/officeDocument/2006/relationships/image" Target="../media/image40.png"/><Relationship Id="rId10" Type="http://schemas.openxmlformats.org/officeDocument/2006/relationships/tags" Target="../tags/tag50.xml"/><Relationship Id="rId19" Type="http://schemas.openxmlformats.org/officeDocument/2006/relationships/image" Target="../media/image44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5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50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4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8.png"/><Relationship Id="rId5" Type="http://schemas.openxmlformats.org/officeDocument/2006/relationships/tags" Target="../tags/tag56.xml"/><Relationship Id="rId10" Type="http://schemas.openxmlformats.org/officeDocument/2006/relationships/image" Target="../media/image47.png"/><Relationship Id="rId4" Type="http://schemas.openxmlformats.org/officeDocument/2006/relationships/tags" Target="../tags/tag55.xml"/><Relationship Id="rId9" Type="http://schemas.openxmlformats.org/officeDocument/2006/relationships/image" Target="../media/image46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reyatom/why-how-and-when-to-scale-your-features-4b30ab09db5e" TargetMode="Externa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54.png"/><Relationship Id="rId18" Type="http://schemas.openxmlformats.org/officeDocument/2006/relationships/chart" Target="../charts/chart1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tags" Target="../tags/tag59.xml"/><Relationship Id="rId16" Type="http://schemas.openxmlformats.org/officeDocument/2006/relationships/image" Target="../media/image5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2.png"/><Relationship Id="rId5" Type="http://schemas.openxmlformats.org/officeDocument/2006/relationships/tags" Target="../tags/tag62.xml"/><Relationship Id="rId15" Type="http://schemas.openxmlformats.org/officeDocument/2006/relationships/image" Target="../media/image56.png"/><Relationship Id="rId10" Type="http://schemas.openxmlformats.org/officeDocument/2006/relationships/notesSlide" Target="../notesSlides/notesSlide15.xml"/><Relationship Id="rId19" Type="http://schemas.openxmlformats.org/officeDocument/2006/relationships/image" Target="../media/image10.png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44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tags" Target="../tags/tag71.xml"/><Relationship Id="rId21" Type="http://schemas.openxmlformats.org/officeDocument/2006/relationships/image" Target="../media/image68.png"/><Relationship Id="rId7" Type="http://schemas.openxmlformats.org/officeDocument/2006/relationships/tags" Target="../tags/tag75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64.png"/><Relationship Id="rId2" Type="http://schemas.openxmlformats.org/officeDocument/2006/relationships/tags" Target="../tags/tag70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73.xml"/><Relationship Id="rId15" Type="http://schemas.openxmlformats.org/officeDocument/2006/relationships/image" Target="../media/image62.png"/><Relationship Id="rId10" Type="http://schemas.openxmlformats.org/officeDocument/2006/relationships/tags" Target="../tags/tag78.xml"/><Relationship Id="rId19" Type="http://schemas.openxmlformats.org/officeDocument/2006/relationships/image" Target="../media/image66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1.xml"/><Relationship Id="rId7" Type="http://schemas.openxmlformats.org/officeDocument/2006/relationships/image" Target="../media/image7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tags" Target="../tags/tag84.xml"/><Relationship Id="rId21" Type="http://schemas.openxmlformats.org/officeDocument/2006/relationships/image" Target="../media/image74.png"/><Relationship Id="rId7" Type="http://schemas.openxmlformats.org/officeDocument/2006/relationships/tags" Target="../tags/tag88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64.png"/><Relationship Id="rId2" Type="http://schemas.openxmlformats.org/officeDocument/2006/relationships/tags" Target="../tags/tag83.xml"/><Relationship Id="rId16" Type="http://schemas.openxmlformats.org/officeDocument/2006/relationships/image" Target="../media/image63.png"/><Relationship Id="rId20" Type="http://schemas.openxmlformats.org/officeDocument/2006/relationships/image" Target="../media/image73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86.xml"/><Relationship Id="rId15" Type="http://schemas.openxmlformats.org/officeDocument/2006/relationships/image" Target="../media/image62.png"/><Relationship Id="rId10" Type="http://schemas.openxmlformats.org/officeDocument/2006/relationships/tags" Target="../tags/tag91.xml"/><Relationship Id="rId19" Type="http://schemas.openxmlformats.org/officeDocument/2006/relationships/image" Target="../media/image72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61.png"/><Relationship Id="rId22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70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7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77.png"/><Relationship Id="rId5" Type="http://schemas.openxmlformats.org/officeDocument/2006/relationships/tags" Target="../tags/tag96.xml"/><Relationship Id="rId10" Type="http://schemas.openxmlformats.org/officeDocument/2006/relationships/image" Target="../media/image76.png"/><Relationship Id="rId4" Type="http://schemas.openxmlformats.org/officeDocument/2006/relationships/tags" Target="../tags/tag95.xml"/><Relationship Id="rId9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.stackexchange.com/questions/14118/linear-regression-lms-with-gradient-descent-vs-normal-equations" TargetMode="Externa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3.png"/><Relationship Id="rId5" Type="http://schemas.openxmlformats.org/officeDocument/2006/relationships/tags" Target="../tags/tag12.xml"/><Relationship Id="rId10" Type="http://schemas.openxmlformats.org/officeDocument/2006/relationships/image" Target="../media/image12.png"/><Relationship Id="rId4" Type="http://schemas.openxmlformats.org/officeDocument/2006/relationships/tags" Target="../tags/tag1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4" y="1698294"/>
            <a:ext cx="4919135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440055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Slides from CS-229 by Andrew 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76800" y="2639990"/>
            <a:ext cx="3962400" cy="2141560"/>
            <a:chOff x="4876800" y="2639990"/>
            <a:chExt cx="3962400" cy="214156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4876800" y="2639990"/>
              <a:ext cx="396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097681" y="2724150"/>
              <a:ext cx="3662463" cy="2057400"/>
              <a:chOff x="5097681" y="2724150"/>
              <a:chExt cx="3662463" cy="2057400"/>
            </a:xfrm>
          </p:grpSpPr>
          <p:pic>
            <p:nvPicPr>
              <p:cNvPr id="12" name="Picture 11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099686" y="2724150"/>
                <a:ext cx="3660458" cy="62407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097681" y="3471672"/>
                <a:ext cx="3660458" cy="62407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097681" y="4157472"/>
                <a:ext cx="3660458" cy="624078"/>
              </a:xfrm>
              <a:prstGeom prst="rect">
                <a:avLst/>
              </a:prstGeom>
            </p:spPr>
          </p:pic>
        </p:grpSp>
      </p:grpSp>
      <p:pic>
        <p:nvPicPr>
          <p:cNvPr id="54" name="Picture 5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352550"/>
            <a:ext cx="8258175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# 1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Multivariate Linear Regression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6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practice: Feature Scaling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1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      </a:t>
            </a:r>
            <a:r>
              <a:rPr lang="en-US" sz="2000" dirty="0"/>
              <a:t>= </a:t>
            </a:r>
            <a:r>
              <a:rPr lang="en-US" sz="2000" dirty="0" smtClean="0"/>
              <a:t>size (0-2000 feet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 smtClean="0"/>
              <a:t>              = number of bedrooms (1-5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1" y="4629150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6280" y="2139142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6331" y="3310962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3944" y="4623781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</a:t>
            </a:r>
            <a:r>
              <a:rPr lang="en-US" sz="2000" dirty="0" smtClean="0"/>
              <a:t>(feet</a:t>
            </a:r>
            <a:r>
              <a:rPr lang="en-US" sz="2000" baseline="30000" dirty="0" smtClean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5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Replace      with                to make features have approximately zero mean (Do not apply to              ).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Mean normalization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7946" y="2876550"/>
            <a:ext cx="1575054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9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Why, How and When to Scale your </a:t>
            </a:r>
            <a:r>
              <a:rPr lang="en-US" sz="2400" b="1" dirty="0" smtClean="0"/>
              <a:t>Features?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23473" y="1348085"/>
            <a:ext cx="7963327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medium.com/greyatom/why-how-and-when-to-scale-your-features-4b30ab09db5e</a:t>
            </a:r>
            <a:endParaRPr lang="en-US" sz="2400" dirty="0" smtClean="0"/>
          </a:p>
          <a:p>
            <a:pPr>
              <a:spcAft>
                <a:spcPts val="5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492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94040" y="4793400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4680" y="4784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5866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" y="3257550"/>
            <a:ext cx="4934146" cy="1679393"/>
            <a:chOff x="152400" y="3257550"/>
            <a:chExt cx="4934146" cy="1679393"/>
          </a:xfrm>
        </p:grpSpPr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2400" y="3257550"/>
              <a:ext cx="3537585" cy="25527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1251" y="3581400"/>
              <a:ext cx="4265295" cy="27432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2906" y="4028977"/>
              <a:ext cx="1215390" cy="25527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7368" y="4326658"/>
              <a:ext cx="1329690" cy="2743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6416" y="4662623"/>
              <a:ext cx="1331595" cy="274320"/>
            </a:xfrm>
            <a:prstGeom prst="rect">
              <a:avLst/>
            </a:prstGeom>
          </p:spPr>
        </p:pic>
      </p:grp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562" t="-21323" b="-1"/>
          <a:stretch/>
        </p:blipFill>
        <p:spPr>
          <a:xfrm>
            <a:off x="5791200" y="385572"/>
            <a:ext cx="109278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33350"/>
            <a:ext cx="5185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Recap:</a:t>
            </a:r>
          </a:p>
          <a:p>
            <a:r>
              <a:rPr lang="en-US" sz="2800" b="1" dirty="0" smtClean="0"/>
              <a:t>Batch Gradient descent algorithm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469490"/>
            <a:ext cx="8199510" cy="2666800"/>
            <a:chOff x="457200" y="1469490"/>
            <a:chExt cx="8199510" cy="2666800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" y="1707642"/>
              <a:ext cx="5454396" cy="211683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587490" y="2049780"/>
              <a:ext cx="206922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update 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and</a:t>
              </a:r>
            </a:p>
            <a:p>
              <a:pPr algn="ctr"/>
              <a:r>
                <a:rPr lang="en-US" sz="2400" dirty="0"/>
                <a:t>simultaneously</a:t>
              </a:r>
            </a:p>
            <a:p>
              <a:pPr algn="ctr"/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60869" y="2470693"/>
              <a:ext cx="284815" cy="3119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77193" y="2472049"/>
              <a:ext cx="273966" cy="309229"/>
            </a:xfrm>
            <a:prstGeom prst="rect">
              <a:avLst/>
            </a:prstGeom>
          </p:spPr>
        </p:pic>
        <p:sp>
          <p:nvSpPr>
            <p:cNvPr id="16" name="Right Brace 15"/>
            <p:cNvSpPr/>
            <p:nvPr/>
          </p:nvSpPr>
          <p:spPr>
            <a:xfrm>
              <a:off x="6172200" y="2114550"/>
              <a:ext cx="152400" cy="1219200"/>
            </a:xfrm>
            <a:prstGeom prst="rightBrac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400300" y="2043430"/>
              <a:ext cx="2895600" cy="7162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18042" y="1469490"/>
                  <a:ext cx="1842827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altLang="ko-KR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042" y="1469490"/>
                  <a:ext cx="1842827" cy="5739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2393950" y="2796510"/>
              <a:ext cx="3549650" cy="71628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43573" y="3562350"/>
                  <a:ext cx="1842827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solidFill>
                        <a:srgbClr val="C00000"/>
                      </a:solidFill>
                    </a:rPr>
                    <a:t/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573" y="3562350"/>
                  <a:ext cx="1842827" cy="5739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741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281400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097" y="1294638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7617" y="1319022"/>
            <a:ext cx="95707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516853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7695587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Examples: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797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4921" y="1563434"/>
            <a:ext cx="3999357" cy="1384995"/>
            <a:chOff x="514921" y="1563434"/>
            <a:chExt cx="3999357" cy="1384995"/>
          </a:xfrm>
        </p:grpSpPr>
        <p:sp>
          <p:nvSpPr>
            <p:cNvPr id="16" name="Rectangle 15"/>
            <p:cNvSpPr/>
            <p:nvPr/>
          </p:nvSpPr>
          <p:spPr>
            <a:xfrm>
              <a:off x="514921" y="1563434"/>
              <a:ext cx="39993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Need to choose    .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Needs many iterations.</a:t>
              </a:r>
            </a:p>
            <a:p>
              <a:endParaRPr lang="en-US" sz="2800" dirty="0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52800" y="1776296"/>
              <a:ext cx="200025" cy="1600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800600" y="1537734"/>
            <a:ext cx="4114800" cy="954107"/>
            <a:chOff x="4800600" y="1537734"/>
            <a:chExt cx="4114800" cy="954107"/>
          </a:xfrm>
        </p:grpSpPr>
        <p:sp>
          <p:nvSpPr>
            <p:cNvPr id="13" name="Rectangle 12"/>
            <p:cNvSpPr/>
            <p:nvPr/>
          </p:nvSpPr>
          <p:spPr>
            <a:xfrm>
              <a:off x="4800600" y="1537734"/>
              <a:ext cx="41148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No need to choose    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Don’t need to iterate.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61388" y="1744980"/>
              <a:ext cx="200025" cy="16002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13220" y="2412492"/>
            <a:ext cx="3523679" cy="954107"/>
            <a:chOff x="513220" y="2412492"/>
            <a:chExt cx="3523679" cy="954107"/>
          </a:xfrm>
        </p:grpSpPr>
        <p:sp>
          <p:nvSpPr>
            <p:cNvPr id="18" name="Rectangle 17"/>
            <p:cNvSpPr/>
            <p:nvPr/>
          </p:nvSpPr>
          <p:spPr>
            <a:xfrm>
              <a:off x="513220" y="2412492"/>
              <a:ext cx="35236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Works well even when     is large.</a:t>
              </a:r>
              <a:endParaRPr lang="en-US" sz="2800" dirty="0"/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28800" y="3057525"/>
              <a:ext cx="194691" cy="16002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800600" y="2391430"/>
            <a:ext cx="3999801" cy="1370290"/>
            <a:chOff x="4800600" y="2391430"/>
            <a:chExt cx="3999801" cy="1370290"/>
          </a:xfrm>
        </p:grpSpPr>
        <p:sp>
          <p:nvSpPr>
            <p:cNvPr id="19" name="Rectangle 18"/>
            <p:cNvSpPr/>
            <p:nvPr/>
          </p:nvSpPr>
          <p:spPr>
            <a:xfrm>
              <a:off x="4800600" y="2391430"/>
              <a:ext cx="39998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Need to compute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57800" y="2914650"/>
              <a:ext cx="1448181" cy="38404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800600" y="3238500"/>
              <a:ext cx="37226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/>
                <a:t>Slow if </a:t>
              </a:r>
              <a:r>
                <a:rPr lang="en-US" sz="2800" dirty="0" smtClean="0"/>
                <a:t>    is </a:t>
              </a:r>
              <a:r>
                <a:rPr lang="en-US" sz="2800" dirty="0"/>
                <a:t>very large.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91834" y="3448050"/>
              <a:ext cx="194691" cy="160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42" y="319171"/>
            <a:ext cx="8418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Linear Regression with Least Mean Square</a:t>
            </a:r>
          </a:p>
          <a:p>
            <a:endParaRPr lang="en-US" sz="2400" b="1" dirty="0"/>
          </a:p>
          <a:p>
            <a:r>
              <a:rPr lang="en-US" sz="2400" b="1" dirty="0" smtClean="0"/>
              <a:t>	Gradient Descent Vs. Normal Equation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23473" y="1962150"/>
            <a:ext cx="7963327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datascience.stackexchange.com/questions/14118/linear-regression-lms-with-gradient-descent-vs-normal-equations</a:t>
            </a:r>
            <a:endParaRPr lang="en-US" sz="2400" dirty="0" smtClean="0"/>
          </a:p>
          <a:p>
            <a:pPr>
              <a:spcAft>
                <a:spcPts val="5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505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 feature (variable).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616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0361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8837" y="1809750"/>
            <a:ext cx="7772400" cy="966978"/>
            <a:chOff x="318837" y="1809750"/>
            <a:chExt cx="7772400" cy="966978"/>
          </a:xfrm>
        </p:grpSpPr>
        <p:sp>
          <p:nvSpPr>
            <p:cNvPr id="16" name="TextBox 15"/>
            <p:cNvSpPr txBox="1"/>
            <p:nvPr/>
          </p:nvSpPr>
          <p:spPr>
            <a:xfrm>
              <a:off x="318837" y="1809750"/>
              <a:ext cx="777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</a:t>
              </a:r>
              <a:r>
                <a:rPr lang="en-US" sz="2400" dirty="0" smtClean="0"/>
                <a:t>Now:     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78533" y="2419350"/>
              <a:ext cx="5870067" cy="35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740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975" y="995172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1665673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   (</a:t>
            </a:r>
            <a:r>
              <a:rPr lang="en-US" sz="2400" b="1" dirty="0" smtClean="0"/>
              <a:t>intercept term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3678" y="1733550"/>
            <a:ext cx="976122" cy="296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 (multiple features):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" y="2495550"/>
            <a:ext cx="7772400" cy="1752600"/>
            <a:chOff x="419100" y="2495550"/>
            <a:chExt cx="7772400" cy="1752600"/>
          </a:xfrm>
        </p:grpSpPr>
        <p:sp>
          <p:nvSpPr>
            <p:cNvPr id="10" name="TextBox 9"/>
            <p:cNvSpPr txBox="1"/>
            <p:nvPr/>
          </p:nvSpPr>
          <p:spPr>
            <a:xfrm>
              <a:off x="419100" y="2495550"/>
              <a:ext cx="777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Multivariate linear regression: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Rectangle 4"/>
                <p:cNvSpPr/>
                <p:nvPr/>
              </p:nvSpPr>
              <p:spPr>
                <a:xfrm>
                  <a:off x="2743200" y="2979213"/>
                  <a:ext cx="4343400" cy="12689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979213"/>
                  <a:ext cx="4343400" cy="12689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15846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1028700" y="1772914"/>
            <a:ext cx="5829300" cy="2627636"/>
            <a:chOff x="1028700" y="1772914"/>
            <a:chExt cx="5829300" cy="2627636"/>
          </a:xfrm>
        </p:grpSpPr>
        <p:sp>
          <p:nvSpPr>
            <p:cNvPr id="6" name="Rectangle 5"/>
            <p:cNvSpPr/>
            <p:nvPr/>
          </p:nvSpPr>
          <p:spPr>
            <a:xfrm>
              <a:off x="1028700" y="1772914"/>
              <a:ext cx="5829300" cy="951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3449314"/>
              <a:ext cx="2209800" cy="951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3495</TotalTime>
  <Words>639</Words>
  <Application>Microsoft Office PowerPoint</Application>
  <PresentationFormat>On-screen Show (16:9)</PresentationFormat>
  <Paragraphs>300</Paragraphs>
  <Slides>25</Slides>
  <Notes>20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1_Lecture</vt:lpstr>
      <vt:lpstr>2_Office Theme</vt:lpstr>
      <vt:lpstr>3_Office Theme</vt:lpstr>
      <vt:lpstr>2_Lecture</vt:lpstr>
      <vt:lpstr>Multiple Features</vt:lpstr>
      <vt:lpstr>Slide 2</vt:lpstr>
      <vt:lpstr>Slide 3</vt:lpstr>
      <vt:lpstr>Slide 4</vt:lpstr>
      <vt:lpstr>Slide 5</vt:lpstr>
      <vt:lpstr>Slide 6</vt:lpstr>
      <vt:lpstr>Slide 7</vt:lpstr>
      <vt:lpstr>Gradient descent for multiple variables</vt:lpstr>
      <vt:lpstr>Slide 9</vt:lpstr>
      <vt:lpstr>Slide 10</vt:lpstr>
      <vt:lpstr>Slide 11</vt:lpstr>
      <vt:lpstr>Gradient descent in practice: Feature Scaling</vt:lpstr>
      <vt:lpstr>Slide 13</vt:lpstr>
      <vt:lpstr>Slide 14</vt:lpstr>
      <vt:lpstr>Slide 15</vt:lpstr>
      <vt:lpstr>Slide 16</vt:lpstr>
      <vt:lpstr>Features and polynomial regression</vt:lpstr>
      <vt:lpstr>Slide 18</vt:lpstr>
      <vt:lpstr>Normal equation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user</cp:lastModifiedBy>
  <cp:revision>281</cp:revision>
  <dcterms:created xsi:type="dcterms:W3CDTF">2010-07-08T21:59:02Z</dcterms:created>
  <dcterms:modified xsi:type="dcterms:W3CDTF">2022-02-28T13:03:59Z</dcterms:modified>
</cp:coreProperties>
</file>