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31"/>
  </p:notesMasterIdLst>
  <p:sldIdLst>
    <p:sldId id="256" r:id="rId2"/>
    <p:sldId id="328" r:id="rId3"/>
    <p:sldId id="327" r:id="rId4"/>
    <p:sldId id="326" r:id="rId5"/>
    <p:sldId id="330" r:id="rId6"/>
    <p:sldId id="258" r:id="rId7"/>
    <p:sldId id="332" r:id="rId8"/>
    <p:sldId id="315" r:id="rId9"/>
    <p:sldId id="322" r:id="rId10"/>
    <p:sldId id="334" r:id="rId11"/>
    <p:sldId id="333" r:id="rId12"/>
    <p:sldId id="321" r:id="rId13"/>
    <p:sldId id="316" r:id="rId14"/>
    <p:sldId id="317" r:id="rId15"/>
    <p:sldId id="318" r:id="rId16"/>
    <p:sldId id="288" r:id="rId17"/>
    <p:sldId id="335" r:id="rId18"/>
    <p:sldId id="336" r:id="rId19"/>
    <p:sldId id="313" r:id="rId20"/>
    <p:sldId id="329" r:id="rId21"/>
    <p:sldId id="331" r:id="rId22"/>
    <p:sldId id="301" r:id="rId23"/>
    <p:sldId id="338" r:id="rId24"/>
    <p:sldId id="337" r:id="rId25"/>
    <p:sldId id="324" r:id="rId26"/>
    <p:sldId id="302" r:id="rId27"/>
    <p:sldId id="303" r:id="rId28"/>
    <p:sldId id="325" r:id="rId29"/>
    <p:sldId id="32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0943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7FF8-AA52-48E4-98F7-62E4430FD620}" type="datetimeFigureOut">
              <a:rPr lang="en-US" smtClean="0"/>
              <a:pPr/>
              <a:t>28-Mar-22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0BEBF-25E1-419B-8D08-7A84684B34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21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842F8D25-FB65-4856-821D-1414912EDC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843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E1A1-5D3F-4460-A0BB-8119254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4810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8E3AC-F5DD-452E-8B1B-49ABCF50AD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804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C4B91-0AA9-42D0-AEB6-819035F96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332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88413-6B31-4727-B046-438C147BC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691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3CA9A-098D-4CC4-8AFF-0831FF193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5124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1B0D0-FCA6-4024-A7FF-BFF4E6910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228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41EC-F5AE-4D15-AB5A-68E771C60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301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5968A-AEA4-4FBA-82B1-09A9684FD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234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EDCA2-389D-4C32-97DC-28F9F86C6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315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EA0F4-DABF-4044-8271-F85D9FBFA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087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BDC62-D51C-4AC0-93FB-C521E66D5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43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611BF-AB5C-4BFB-937B-45192B5940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031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4878AA-89C0-44A2-ABC8-C117CAD3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wmich.edu/~mackey/Teaching/145/probHist.html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宋体" panose="02010600030101010101" pitchFamily="2" charset="-122"/>
              </a:rPr>
              <a:t>Basics of Probability Theory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If A and B are two events, </a:t>
            </a:r>
            <a:r>
              <a:rPr lang="en-US" altLang="zh-CN" sz="2400" dirty="0">
                <a:ea typeface="宋体" panose="02010600030101010101" pitchFamily="2" charset="-122"/>
              </a:rPr>
              <a:t>then the probability that A or B will occur is the sum of the probability of each </a:t>
            </a:r>
            <a:r>
              <a:rPr lang="en-US" altLang="zh-CN" sz="2400" dirty="0" smtClean="0">
                <a:ea typeface="宋体" panose="02010600030101010101" pitchFamily="2" charset="-122"/>
              </a:rPr>
              <a:t>event minus the overlap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P(A U B) = P(A) + P(B) – P(A ∩ B)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Additive Rule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694"/>
          <a:stretch/>
        </p:blipFill>
        <p:spPr>
          <a:xfrm>
            <a:off x="2667000" y="3657600"/>
            <a:ext cx="4259882" cy="2743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344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If A and B are two events, </a:t>
            </a:r>
            <a:r>
              <a:rPr lang="en-US" altLang="zh-CN" sz="2400" dirty="0">
                <a:ea typeface="宋体" panose="02010600030101010101" pitchFamily="2" charset="-122"/>
              </a:rPr>
              <a:t>then the probability that A or B will occur is the sum of the probability of each </a:t>
            </a:r>
            <a:r>
              <a:rPr lang="en-US" altLang="zh-CN" sz="2400" dirty="0" smtClean="0">
                <a:ea typeface="宋体" panose="02010600030101010101" pitchFamily="2" charset="-122"/>
              </a:rPr>
              <a:t>event minus the overlap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P(A U B) = P(A) + P(B) – P(A ∩ B)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If A and B are 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mutually exclusive</a:t>
            </a:r>
            <a:r>
              <a:rPr lang="en-US" altLang="zh-CN" sz="2400" dirty="0" smtClean="0">
                <a:ea typeface="宋体" panose="02010600030101010101" pitchFamily="2" charset="-122"/>
              </a:rPr>
              <a:t>, then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P(A U B) = P(A) + P(B)</a:t>
            </a:r>
          </a:p>
          <a:p>
            <a:pPr eaLnBrk="1" hangingPunct="1">
              <a:defRPr/>
            </a:pP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Additive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55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If A and B are events with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Pr</a:t>
            </a:r>
            <a:r>
              <a:rPr lang="en-US" altLang="zh-CN" sz="2400" dirty="0" smtClean="0">
                <a:ea typeface="宋体" panose="02010600030101010101" pitchFamily="2" charset="-122"/>
              </a:rPr>
              <a:t>(A) &gt; 0, the 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conditional probability of B given A</a:t>
            </a:r>
            <a:r>
              <a:rPr lang="en-US" altLang="zh-CN" sz="2400" dirty="0" smtClean="0">
                <a:ea typeface="宋体" panose="02010600030101010101" pitchFamily="2" charset="-122"/>
              </a:rPr>
              <a:t> is</a:t>
            </a:r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Conditioning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819400"/>
          <a:ext cx="2362200" cy="815975"/>
        </p:xfrm>
        <a:graphic>
          <a:graphicData uri="http://schemas.openxmlformats.org/presentationml/2006/ole">
            <p:oleObj spid="_x0000_s8348" name="Equation" r:id="rId3" imgW="1028254" imgH="355446" progId="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If A and B are events with Pr(A) &gt; 0, the </a:t>
            </a:r>
            <a:r>
              <a:rPr lang="en-US" altLang="zh-CN" sz="2400" b="1" i="1" smtClean="0">
                <a:ea typeface="宋体" panose="02010600030101010101" pitchFamily="2" charset="-122"/>
              </a:rPr>
              <a:t>conditional probability of B given A</a:t>
            </a:r>
            <a:r>
              <a:rPr lang="en-US" altLang="zh-CN" sz="2400" smtClean="0">
                <a:ea typeface="宋体" panose="02010600030101010101" pitchFamily="2" charset="-122"/>
              </a:rPr>
              <a:t> is</a:t>
            </a: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Example: Drug test</a:t>
            </a:r>
          </a:p>
          <a:p>
            <a:pPr eaLnBrk="1" hangingPunct="1"/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Conditioning</a:t>
            </a:r>
          </a:p>
        </p:txBody>
      </p:sp>
      <p:graphicFrame>
        <p:nvGraphicFramePr>
          <p:cNvPr id="922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819400"/>
          <a:ext cx="2362200" cy="815975"/>
        </p:xfrm>
        <a:graphic>
          <a:graphicData uri="http://schemas.openxmlformats.org/presentationml/2006/ole">
            <p:oleObj spid="_x0000_s9391" name="Equation" r:id="rId3" imgW="1028254" imgH="355446" progId="">
              <p:embed/>
            </p:oleObj>
          </a:graphicData>
        </a:graphic>
      </p:graphicFrame>
      <p:graphicFrame>
        <p:nvGraphicFramePr>
          <p:cNvPr id="85002" name="Group 10"/>
          <p:cNvGraphicFramePr>
            <a:graphicFrameLocks noGrp="1"/>
          </p:cNvGraphicFramePr>
          <p:nvPr/>
        </p:nvGraphicFramePr>
        <p:xfrm>
          <a:off x="762000" y="4267200"/>
          <a:ext cx="3657600" cy="1295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8228030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3959315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7861065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04071197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469857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Failure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2106654"/>
                  </a:ext>
                </a:extLst>
              </a:tr>
            </a:tbl>
          </a:graphicData>
        </a:graphic>
      </p:graphicFrame>
      <p:sp>
        <p:nvSpPr>
          <p:cNvPr id="9239" name="Text Box 28"/>
          <p:cNvSpPr txBox="1">
            <a:spLocks noChangeArrowheads="1"/>
          </p:cNvSpPr>
          <p:nvPr/>
        </p:nvSpPr>
        <p:spPr bwMode="auto">
          <a:xfrm>
            <a:off x="4648200" y="3794125"/>
            <a:ext cx="3962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 = {Patient is a Woman}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B = {Drug fails}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Pr(B|A) = ?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Pr(A|B) =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8006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If A and B are events with Pr(A) &gt; 0, the </a:t>
            </a:r>
            <a:r>
              <a:rPr lang="en-US" altLang="zh-CN" sz="2400" b="1" i="1" smtClean="0">
                <a:ea typeface="宋体" panose="02010600030101010101" pitchFamily="2" charset="-122"/>
              </a:rPr>
              <a:t>conditional probability of B given A</a:t>
            </a:r>
            <a:r>
              <a:rPr lang="en-US" altLang="zh-CN" sz="2400" smtClean="0">
                <a:ea typeface="宋体" panose="02010600030101010101" pitchFamily="2" charset="-122"/>
              </a:rPr>
              <a:t> is</a:t>
            </a: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Example: Drug test</a:t>
            </a: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Conditioning</a:t>
            </a:r>
          </a:p>
        </p:txBody>
      </p:sp>
      <p:graphicFrame>
        <p:nvGraphicFramePr>
          <p:cNvPr id="10244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2819400"/>
          <a:ext cx="2362200" cy="815975"/>
        </p:xfrm>
        <a:graphic>
          <a:graphicData uri="http://schemas.openxmlformats.org/presentationml/2006/ole">
            <p:oleObj spid="_x0000_s10415" name="Equation" r:id="rId3" imgW="1028254" imgH="355446" progId="">
              <p:embed/>
            </p:oleObj>
          </a:graphicData>
        </a:graphic>
      </p:graphicFrame>
      <p:graphicFrame>
        <p:nvGraphicFramePr>
          <p:cNvPr id="87045" name="Group 1029"/>
          <p:cNvGraphicFramePr>
            <a:graphicFrameLocks noGrp="1"/>
          </p:cNvGraphicFramePr>
          <p:nvPr/>
        </p:nvGraphicFramePr>
        <p:xfrm>
          <a:off x="762000" y="4267200"/>
          <a:ext cx="3657600" cy="12954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4257775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5008808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5927706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676002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0365158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Failure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7011948"/>
                  </a:ext>
                </a:extLst>
              </a:tr>
            </a:tbl>
          </a:graphicData>
        </a:graphic>
      </p:graphicFrame>
      <p:sp>
        <p:nvSpPr>
          <p:cNvPr id="10263" name="Text Box 1047"/>
          <p:cNvSpPr txBox="1">
            <a:spLocks noChangeArrowheads="1"/>
          </p:cNvSpPr>
          <p:nvPr/>
        </p:nvSpPr>
        <p:spPr bwMode="auto">
          <a:xfrm>
            <a:off x="4648200" y="3794125"/>
            <a:ext cx="39624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 = {Patient is a Woman}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B = {Drug fails}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Pr(B|A) = 1800/2000 = 9/10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Pr(A|B) = 1800/2000 = 9/10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Independence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Two events A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and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B</a:t>
            </a:r>
            <a:r>
              <a:rPr lang="en-US" altLang="zh-CN" sz="2800" i="1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are</a:t>
            </a:r>
            <a:r>
              <a:rPr lang="en-US" altLang="zh-CN" sz="2800" b="1" i="1" dirty="0" smtClean="0">
                <a:ea typeface="宋体" panose="02010600030101010101" pitchFamily="2" charset="-122"/>
              </a:rPr>
              <a:t> independent</a:t>
            </a:r>
            <a:r>
              <a:rPr lang="en-US" altLang="zh-CN" sz="2800" dirty="0" smtClean="0">
                <a:ea typeface="宋体" panose="02010600030101010101" pitchFamily="2" charset="-122"/>
              </a:rPr>
              <a:t> if and only if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	P(B|A) = P(B)   or   P(A|B) = P(A)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Example: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 = {You catch Covid-19}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 = </a:t>
            </a:r>
            <a:r>
              <a:rPr lang="en-US" altLang="zh-CN" sz="2400" dirty="0" smtClean="0">
                <a:ea typeface="宋体" panose="02010600030101010101" pitchFamily="2" charset="-122"/>
              </a:rPr>
              <a:t>{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Imran</a:t>
            </a:r>
            <a:r>
              <a:rPr lang="en-US" altLang="zh-CN" sz="2400" smtClean="0">
                <a:ea typeface="宋体" panose="02010600030101010101" pitchFamily="2" charset="-122"/>
              </a:rPr>
              <a:t> Khan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catches </a:t>
            </a:r>
            <a:r>
              <a:rPr lang="en-US" altLang="zh-CN" sz="2400" dirty="0">
                <a:ea typeface="宋体" panose="02010600030101010101" pitchFamily="2" charset="-122"/>
              </a:rPr>
              <a:t>Covid-19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</a:p>
          <a:p>
            <a:pPr lvl="1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Otherwise, A and B are </a:t>
            </a:r>
            <a:r>
              <a:rPr lang="en-US" altLang="zh-CN" sz="2800" b="1" i="1" dirty="0" smtClean="0">
                <a:ea typeface="宋体" panose="02010600030101010101" pitchFamily="2" charset="-122"/>
              </a:rPr>
              <a:t>dependent</a:t>
            </a:r>
          </a:p>
          <a:p>
            <a:pPr eaLnBrk="1" hangingPunct="1"/>
            <a:endParaRPr lang="en-US" altLang="zh-CN" sz="2800" b="1" i="1" dirty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Product/Multiplicative Rule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Enables us to calculate the </a:t>
            </a:r>
            <a:r>
              <a:rPr lang="en-US" altLang="zh-CN" b="1" dirty="0" smtClean="0">
                <a:ea typeface="宋体" panose="02010600030101010101" pitchFamily="2" charset="-122"/>
              </a:rPr>
              <a:t>joint probability P(AB)</a:t>
            </a:r>
            <a:r>
              <a:rPr lang="en-US" altLang="zh-CN" dirty="0" smtClean="0">
                <a:ea typeface="宋体" panose="02010600030101010101" pitchFamily="2" charset="-122"/>
              </a:rPr>
              <a:t> that two events A and B </a:t>
            </a:r>
            <a:r>
              <a:rPr lang="en-US" altLang="zh-CN" b="1" dirty="0" smtClean="0">
                <a:ea typeface="宋体" panose="02010600030101010101" pitchFamily="2" charset="-122"/>
              </a:rPr>
              <a:t>will both occur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P(A∩B) = P(A) P(B|A)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P(B∩A)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ea typeface="宋体" panose="02010600030101010101" pitchFamily="2" charset="-122"/>
              </a:rPr>
              <a:t>P(B) P(A|B)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 P(A∩B) </a:t>
            </a:r>
            <a:r>
              <a:rPr lang="en-US" altLang="zh-CN" dirty="0" smtClean="0">
                <a:ea typeface="宋体" panose="02010600030101010101" pitchFamily="2" charset="-122"/>
              </a:rPr>
              <a:t>= </a:t>
            </a:r>
            <a:r>
              <a:rPr lang="en-US" altLang="zh-CN" dirty="0">
                <a:ea typeface="宋体" panose="02010600030101010101" pitchFamily="2" charset="-122"/>
              </a:rPr>
              <a:t>P(B∩A</a:t>
            </a:r>
            <a:r>
              <a:rPr lang="en-US" altLang="zh-CN" dirty="0" smtClean="0">
                <a:ea typeface="宋体" panose="02010600030101010101" pitchFamily="2" charset="-122"/>
              </a:rPr>
              <a:t>); 	i.e. Commutative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Product/Multiplicative Rule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P(A</a:t>
            </a:r>
            <a:r>
              <a:rPr lang="en-US" altLang="zh-CN" dirty="0">
                <a:ea typeface="宋体" panose="02010600030101010101" pitchFamily="2" charset="-122"/>
              </a:rPr>
              <a:t>∩B) = P(A) P(B|A)</a:t>
            </a:r>
          </a:p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Example: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Suppose that we have a fuse box containing 20 fuses, of which 5 are defective. </a:t>
            </a:r>
            <a:r>
              <a:rPr lang="en-US" altLang="zh-CN" dirty="0" smtClean="0">
                <a:ea typeface="宋体" panose="02010600030101010101" pitchFamily="2" charset="-122"/>
              </a:rPr>
              <a:t>If 2 </a:t>
            </a:r>
            <a:r>
              <a:rPr lang="en-US" altLang="zh-CN" dirty="0">
                <a:ea typeface="宋体" panose="02010600030101010101" pitchFamily="2" charset="-122"/>
              </a:rPr>
              <a:t>fuses are selected at random and removed from the box in succession </a:t>
            </a:r>
            <a:r>
              <a:rPr lang="en-US" altLang="zh-CN" dirty="0" smtClean="0">
                <a:ea typeface="宋体" panose="02010600030101010101" pitchFamily="2" charset="-122"/>
              </a:rPr>
              <a:t>without replacing </a:t>
            </a:r>
            <a:r>
              <a:rPr lang="en-US" altLang="zh-CN" dirty="0">
                <a:ea typeface="宋体" panose="02010600030101010101" pitchFamily="2" charset="-122"/>
              </a:rPr>
              <a:t>the first, what is the probability that both fuses are defective?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546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Product/Multiplicative Rule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Solution: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A = {First fuse is defective}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ea typeface="宋体" panose="02010600030101010101" pitchFamily="2" charset="-122"/>
              </a:rPr>
              <a:t>{Second </a:t>
            </a:r>
            <a:r>
              <a:rPr lang="en-US" altLang="zh-CN" dirty="0">
                <a:ea typeface="宋体" panose="02010600030101010101" pitchFamily="2" charset="-122"/>
              </a:rPr>
              <a:t>fuse is defective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A∩B = {A occurs </a:t>
            </a:r>
            <a:r>
              <a:rPr lang="en-US" altLang="zh-CN" dirty="0" smtClean="0">
                <a:ea typeface="宋体" panose="02010600030101010101" pitchFamily="2" charset="-122"/>
              </a:rPr>
              <a:t>and then </a:t>
            </a:r>
            <a:r>
              <a:rPr lang="en-US" altLang="zh-CN" dirty="0">
                <a:ea typeface="宋体" panose="02010600030101010101" pitchFamily="2" charset="-122"/>
              </a:rPr>
              <a:t>B occurs after A has </a:t>
            </a:r>
            <a:r>
              <a:rPr lang="en-US" altLang="zh-CN" dirty="0" smtClean="0">
                <a:ea typeface="宋体" panose="02010600030101010101" pitchFamily="2" charset="-122"/>
              </a:rPr>
              <a:t>		   occurred}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P(A) = 5/20 = 1/4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P(B|A) = 4/19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P(A∩B) = P(A) P(B|A</a:t>
            </a:r>
            <a:r>
              <a:rPr lang="en-US" altLang="zh-CN" dirty="0" smtClean="0">
                <a:ea typeface="宋体" panose="02010600030101010101" pitchFamily="2" charset="-122"/>
              </a:rPr>
              <a:t>) = 1/4 * 4/19 = 1/19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243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Independence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P(A∩B) = P(A) P(B|A</a:t>
            </a:r>
            <a:r>
              <a:rPr lang="en-US" altLang="zh-CN" sz="2800" dirty="0" smtClean="0">
                <a:ea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zh-CN" sz="2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Two events A and B are</a:t>
            </a:r>
            <a:r>
              <a:rPr lang="en-US" altLang="zh-CN" sz="2800" b="1" i="1" dirty="0" smtClean="0">
                <a:ea typeface="宋体" panose="02010600030101010101" pitchFamily="2" charset="-122"/>
              </a:rPr>
              <a:t> independent</a:t>
            </a:r>
            <a:r>
              <a:rPr lang="en-US" altLang="zh-CN" sz="2800" dirty="0" smtClean="0">
                <a:ea typeface="宋体" panose="02010600030101010101" pitchFamily="2" charset="-122"/>
              </a:rPr>
              <a:t> if and only if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	P(A ∩ B) = P(A) P(B)</a:t>
            </a: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Therefore, to obtain the probability that two independent events will both occur, we simply find the product of their individual probabilities</a:t>
            </a:r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anose="02010600030101010101" pitchFamily="2" charset="-122"/>
              </a:rPr>
              <a:t>A set of events {A</a:t>
            </a:r>
            <a:r>
              <a:rPr lang="en-US" altLang="zh-CN" sz="2800" baseline="-25000" dirty="0" smtClean="0"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ea typeface="宋体" panose="02010600030101010101" pitchFamily="2" charset="-122"/>
              </a:rPr>
              <a:t>} is independent in case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4340" name="Object 102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539118774"/>
              </p:ext>
            </p:extLst>
          </p:nvPr>
        </p:nvGraphicFramePr>
        <p:xfrm>
          <a:off x="2286000" y="6094413"/>
          <a:ext cx="2819400" cy="534987"/>
        </p:xfrm>
        <a:graphic>
          <a:graphicData uri="http://schemas.openxmlformats.org/presentationml/2006/ole">
            <p:oleObj spid="_x0000_s14492" name="Equation" r:id="rId3" imgW="1206500" imgH="228600" progId="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534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Games of chance and gambling in the 17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th</a:t>
            </a:r>
            <a:r>
              <a:rPr lang="en-US" altLang="zh-CN" dirty="0" smtClean="0">
                <a:ea typeface="宋体" panose="02010600030101010101" pitchFamily="2" charset="-122"/>
              </a:rPr>
              <a:t> century sparked interests in probability theory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 short history of probability: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  <a:hlinkClick r:id="rId2"/>
              </a:rPr>
              <a:t>http://homepages.wmich.edu/~</a:t>
            </a:r>
            <a:r>
              <a:rPr lang="en-US" altLang="zh-CN" sz="2400" dirty="0" smtClean="0">
                <a:ea typeface="宋体" panose="02010600030101010101" pitchFamily="2" charset="-122"/>
                <a:hlinkClick r:id="rId2"/>
              </a:rPr>
              <a:t>mackey/Teaching/145/probHist.html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909637" lvl="2" indent="0" eaLnBrk="1" hangingPunct="1">
              <a:lnSpc>
                <a:spcPct val="90000"/>
              </a:lnSpc>
              <a:buNone/>
            </a:pPr>
            <a:endParaRPr lang="en-US" altLang="zh-CN" b="1" i="1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70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Probability Theory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Classical/Frequentist View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Bayesian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63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Bayesian 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More general view based on the </a:t>
            </a:r>
            <a:r>
              <a:rPr lang="en-US" altLang="zh-CN" b="1" dirty="0" smtClean="0">
                <a:ea typeface="宋体" panose="02010600030101010101" pitchFamily="2" charset="-122"/>
              </a:rPr>
              <a:t>Bayes’ Rule</a:t>
            </a:r>
          </a:p>
          <a:p>
            <a:pPr eaLnBrk="1" hangingPunct="1"/>
            <a:r>
              <a:rPr lang="en-US" altLang="zh-CN" b="1" dirty="0" smtClean="0">
                <a:ea typeface="宋体" panose="02010600030101010101" pitchFamily="2" charset="-122"/>
              </a:rPr>
              <a:t>Probabilities</a:t>
            </a:r>
            <a:r>
              <a:rPr lang="en-US" altLang="zh-CN" dirty="0" smtClean="0">
                <a:ea typeface="宋体" panose="02010600030101010101" pitchFamily="2" charset="-122"/>
              </a:rPr>
              <a:t> provide a </a:t>
            </a:r>
            <a:r>
              <a:rPr lang="en-US" altLang="zh-CN" b="1" dirty="0" smtClean="0">
                <a:ea typeface="宋体" panose="02010600030101010101" pitchFamily="2" charset="-122"/>
              </a:rPr>
              <a:t>quantification of uncertainty</a:t>
            </a:r>
            <a:r>
              <a:rPr lang="en-US" altLang="zh-CN" dirty="0" smtClean="0">
                <a:ea typeface="宋体" panose="02010600030101010101" pitchFamily="2" charset="-122"/>
              </a:rPr>
              <a:t> in real-life events or phenomena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Examples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What is the probability </a:t>
            </a:r>
            <a:r>
              <a:rPr lang="en-US" altLang="zh-CN" dirty="0" smtClean="0">
                <a:ea typeface="宋体" panose="02010600030101010101" pitchFamily="2" charset="-122"/>
              </a:rPr>
              <a:t>that it </a:t>
            </a:r>
            <a:r>
              <a:rPr lang="en-US" altLang="zh-CN" dirty="0">
                <a:ea typeface="宋体" panose="02010600030101010101" pitchFamily="2" charset="-122"/>
              </a:rPr>
              <a:t>will rain tomorrow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How likely is it that this stock will go up by the </a:t>
            </a:r>
            <a:r>
              <a:rPr lang="en-US" altLang="zh-CN" dirty="0" smtClean="0">
                <a:ea typeface="宋体" panose="02010600030101010101" pitchFamily="2" charset="-122"/>
              </a:rPr>
              <a:t>end of </a:t>
            </a:r>
            <a:r>
              <a:rPr lang="en-US" altLang="zh-CN" dirty="0">
                <a:ea typeface="宋体" panose="02010600030101010101" pitchFamily="2" charset="-122"/>
              </a:rPr>
              <a:t>the month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What is the likelihood that two companies will be </a:t>
            </a:r>
            <a:r>
              <a:rPr lang="en-US" altLang="zh-CN" dirty="0" smtClean="0">
                <a:ea typeface="宋体" panose="02010600030101010101" pitchFamily="2" charset="-122"/>
              </a:rPr>
              <a:t>merged together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728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3021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Given two events A and B and suppose that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Pr</a:t>
            </a:r>
            <a:r>
              <a:rPr lang="en-US" altLang="zh-CN" sz="2400" dirty="0" smtClean="0">
                <a:ea typeface="宋体" panose="02010600030101010101" pitchFamily="2" charset="-122"/>
              </a:rPr>
              <a:t>(A) &gt; 0.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1640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1823794"/>
              </p:ext>
            </p:extLst>
          </p:nvPr>
        </p:nvGraphicFramePr>
        <p:xfrm>
          <a:off x="3054350" y="2362200"/>
          <a:ext cx="2805113" cy="857250"/>
        </p:xfrm>
        <a:graphic>
          <a:graphicData uri="http://schemas.openxmlformats.org/presentationml/2006/ole">
            <p:oleObj spid="_x0000_s16621" name="Equation" r:id="rId3" imgW="1371600" imgH="419040" progId="Equation.3">
              <p:embed/>
            </p:oleObj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898124"/>
              </p:ext>
            </p:extLst>
          </p:nvPr>
        </p:nvGraphicFramePr>
        <p:xfrm>
          <a:off x="2701925" y="3783013"/>
          <a:ext cx="3479800" cy="415925"/>
        </p:xfrm>
        <a:graphic>
          <a:graphicData uri="http://schemas.openxmlformats.org/presentationml/2006/ole">
            <p:oleObj spid="_x0000_s16622" name="Equation" r:id="rId4" imgW="1701720" imgH="203040" progId="Equation.3">
              <p:embed/>
            </p:oleObj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0557327"/>
              </p:ext>
            </p:extLst>
          </p:nvPr>
        </p:nvGraphicFramePr>
        <p:xfrm>
          <a:off x="1949450" y="4857750"/>
          <a:ext cx="4984750" cy="857250"/>
        </p:xfrm>
        <a:graphic>
          <a:graphicData uri="http://schemas.openxmlformats.org/presentationml/2006/ole">
            <p:oleObj spid="_x0000_s16623" name="Equation" r:id="rId5" imgW="2438280" imgH="41904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5562600" cy="4302125"/>
          </a:xfrm>
        </p:spPr>
        <p:txBody>
          <a:bodyPr/>
          <a:lstStyle/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Given two events A and B and suppose that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Pr</a:t>
            </a:r>
            <a:r>
              <a:rPr lang="en-US" altLang="zh-CN" sz="2400" dirty="0" smtClean="0">
                <a:ea typeface="宋体" panose="02010600030101010101" pitchFamily="2" charset="-122"/>
              </a:rPr>
              <a:t>(A) &gt; 0.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4422869"/>
              </p:ext>
            </p:extLst>
          </p:nvPr>
        </p:nvGraphicFramePr>
        <p:xfrm>
          <a:off x="1828800" y="3505200"/>
          <a:ext cx="3376613" cy="857250"/>
        </p:xfrm>
        <a:graphic>
          <a:graphicData uri="http://schemas.openxmlformats.org/presentationml/2006/ole">
            <p:oleObj spid="_x0000_s22548" name="Equation" r:id="rId3" imgW="1650960" imgH="419040" progId="Equation.3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0730" y="609600"/>
            <a:ext cx="2302270" cy="2468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971178" y="3276600"/>
            <a:ext cx="1676400" cy="990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Thomas Bayes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(1701 - 1761)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England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257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3021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Given two events A and B and suppose that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Pr</a:t>
            </a:r>
            <a:r>
              <a:rPr lang="en-US" altLang="zh-CN" sz="2400" dirty="0" smtClean="0">
                <a:ea typeface="宋体" panose="02010600030101010101" pitchFamily="2" charset="-122"/>
              </a:rPr>
              <a:t>(A) &gt; 0.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aseline="-25000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95260" name="Group 28"/>
          <p:cNvGraphicFramePr>
            <a:graphicFrameLocks noGrp="1"/>
          </p:cNvGraphicFramePr>
          <p:nvPr>
            <p:extLst/>
          </p:nvPr>
        </p:nvGraphicFramePr>
        <p:xfrm>
          <a:off x="838200" y="4343400"/>
          <a:ext cx="3810000" cy="15240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22320778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388689576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55182964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Pr(W|R)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64189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44046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177703"/>
                  </a:ext>
                </a:extLst>
              </a:tr>
            </a:tbl>
          </a:graphicData>
        </a:graphic>
      </p:graphicFrame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5029200" y="4114800"/>
            <a:ext cx="266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R: It is a rainy day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W: The grass is wet</a:t>
            </a:r>
          </a:p>
          <a:p>
            <a:pPr>
              <a:spcBef>
                <a:spcPct val="50000"/>
              </a:spcBef>
            </a:pPr>
            <a:r>
              <a:rPr lang="en-US" altLang="en-US" sz="2000" dirty="0" err="1"/>
              <a:t>Pr</a:t>
            </a:r>
            <a:r>
              <a:rPr lang="en-US" altLang="en-US" sz="2000" dirty="0"/>
              <a:t>(R|W) = ?</a:t>
            </a:r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838200" y="38862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/>
              <a:t>Pr</a:t>
            </a:r>
            <a:r>
              <a:rPr lang="en-US" altLang="en-US" sz="2000" dirty="0"/>
              <a:t>(R) = 0.8</a:t>
            </a:r>
          </a:p>
        </p:txBody>
      </p:sp>
      <p:graphicFrame>
        <p:nvGraphicFramePr>
          <p:cNvPr id="1640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5811579"/>
              </p:ext>
            </p:extLst>
          </p:nvPr>
        </p:nvGraphicFramePr>
        <p:xfrm>
          <a:off x="2770188" y="2495550"/>
          <a:ext cx="3375025" cy="857250"/>
        </p:xfrm>
        <a:graphic>
          <a:graphicData uri="http://schemas.openxmlformats.org/presentationml/2006/ole">
            <p:oleObj spid="_x0000_s21536" name="Equation" r:id="rId3" imgW="1650960" imgH="41904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983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3400" cy="43021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Given two events A and B and suppose that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Pr</a:t>
            </a:r>
            <a:r>
              <a:rPr lang="en-US" altLang="zh-CN" sz="2400" dirty="0" smtClean="0">
                <a:ea typeface="宋体" panose="02010600030101010101" pitchFamily="2" charset="-122"/>
              </a:rPr>
              <a:t>(A) &gt; 0.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aseline="-25000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9526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8916785"/>
              </p:ext>
            </p:extLst>
          </p:nvPr>
        </p:nvGraphicFramePr>
        <p:xfrm>
          <a:off x="838200" y="4191000"/>
          <a:ext cx="3810000" cy="15240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22320778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388689576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55182964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Pr(W|R)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64189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44046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177703"/>
                  </a:ext>
                </a:extLst>
              </a:tr>
            </a:tbl>
          </a:graphicData>
        </a:graphic>
      </p:graphicFrame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5029200" y="4114800"/>
            <a:ext cx="266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R: It is a rainy day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W: The grass is wet</a:t>
            </a:r>
          </a:p>
          <a:p>
            <a:pPr>
              <a:spcBef>
                <a:spcPct val="50000"/>
              </a:spcBef>
            </a:pPr>
            <a:r>
              <a:rPr lang="en-US" altLang="en-US" sz="2000" dirty="0" err="1"/>
              <a:t>Pr</a:t>
            </a:r>
            <a:r>
              <a:rPr lang="en-US" altLang="en-US" sz="2000" dirty="0"/>
              <a:t>(R|W) = </a:t>
            </a:r>
            <a:r>
              <a:rPr lang="en-US" altLang="en-US" sz="2000" dirty="0" smtClean="0"/>
              <a:t>0.56</a:t>
            </a:r>
            <a:endParaRPr lang="en-US" altLang="en-US" sz="2000" dirty="0"/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838200" y="3733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/>
              <a:t>Pr</a:t>
            </a:r>
            <a:r>
              <a:rPr lang="en-US" altLang="en-US" sz="2000" dirty="0"/>
              <a:t>(R) = 0.8</a:t>
            </a:r>
          </a:p>
        </p:txBody>
      </p:sp>
      <p:graphicFrame>
        <p:nvGraphicFramePr>
          <p:cNvPr id="1640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8832680"/>
              </p:ext>
            </p:extLst>
          </p:nvPr>
        </p:nvGraphicFramePr>
        <p:xfrm>
          <a:off x="2770188" y="2514600"/>
          <a:ext cx="3375025" cy="857250"/>
        </p:xfrm>
        <a:graphic>
          <a:graphicData uri="http://schemas.openxmlformats.org/presentationml/2006/ole">
            <p:oleObj spid="_x0000_s19734" name="Equation" r:id="rId3" imgW="1650960" imgH="419040" progId="Equation.3">
              <p:embed/>
            </p:oleObj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5926210"/>
              </p:ext>
            </p:extLst>
          </p:nvPr>
        </p:nvGraphicFramePr>
        <p:xfrm>
          <a:off x="850900" y="5943600"/>
          <a:ext cx="7399338" cy="857250"/>
        </p:xfrm>
        <a:graphic>
          <a:graphicData uri="http://schemas.openxmlformats.org/presentationml/2006/ole">
            <p:oleObj spid="_x0000_s19735" name="Equation" r:id="rId4" imgW="3619440" imgH="41904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768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96297" name="Group 41"/>
          <p:cNvGraphicFramePr>
            <a:graphicFrameLocks noGrp="1"/>
          </p:cNvGraphicFramePr>
          <p:nvPr/>
        </p:nvGraphicFramePr>
        <p:xfrm>
          <a:off x="762000" y="1981200"/>
          <a:ext cx="3810000" cy="1311276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313374494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164628206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1810865121"/>
                    </a:ext>
                  </a:extLst>
                </a:gridCol>
              </a:tblGrid>
              <a:tr h="457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4287850"/>
                  </a:ext>
                </a:extLst>
              </a:tr>
              <a:tr h="457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9941357"/>
                  </a:ext>
                </a:extLst>
              </a:tr>
              <a:tr h="3964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W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6850340"/>
                  </a:ext>
                </a:extLst>
              </a:tr>
            </a:tbl>
          </a:graphicData>
        </a:graphic>
      </p:graphicFrame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4724400" y="2133600"/>
            <a:ext cx="396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R: It rains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W: The grass is wet</a:t>
            </a:r>
          </a:p>
        </p:txBody>
      </p:sp>
      <p:grpSp>
        <p:nvGrpSpPr>
          <p:cNvPr id="17430" name="Group 24"/>
          <p:cNvGrpSpPr>
            <a:grpSpLocks/>
          </p:cNvGrpSpPr>
          <p:nvPr/>
        </p:nvGrpSpPr>
        <p:grpSpPr bwMode="auto">
          <a:xfrm>
            <a:off x="1828800" y="4114800"/>
            <a:ext cx="990600" cy="609600"/>
            <a:chOff x="3840" y="1528"/>
            <a:chExt cx="624" cy="384"/>
          </a:xfrm>
        </p:grpSpPr>
        <p:sp>
          <p:nvSpPr>
            <p:cNvPr id="17438" name="Oval 25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9" name="Text Box 26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/>
                <a:t>R</a:t>
              </a:r>
            </a:p>
          </p:txBody>
        </p:sp>
      </p:grpSp>
      <p:grpSp>
        <p:nvGrpSpPr>
          <p:cNvPr id="17431" name="Group 27"/>
          <p:cNvGrpSpPr>
            <a:grpSpLocks/>
          </p:cNvGrpSpPr>
          <p:nvPr/>
        </p:nvGrpSpPr>
        <p:grpSpPr bwMode="auto">
          <a:xfrm>
            <a:off x="5638800" y="4114800"/>
            <a:ext cx="990600" cy="609600"/>
            <a:chOff x="3840" y="1528"/>
            <a:chExt cx="624" cy="384"/>
          </a:xfrm>
        </p:grpSpPr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/>
                <a:t>W</a:t>
              </a:r>
            </a:p>
          </p:txBody>
        </p:sp>
      </p:grpSp>
      <p:sp>
        <p:nvSpPr>
          <p:cNvPr id="17432" name="Text Box 35"/>
          <p:cNvSpPr txBox="1">
            <a:spLocks noChangeArrowheads="1"/>
          </p:cNvSpPr>
          <p:nvPr/>
        </p:nvSpPr>
        <p:spPr bwMode="auto">
          <a:xfrm>
            <a:off x="3505200" y="3505200"/>
            <a:ext cx="1447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Information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Pr(W|R)</a:t>
            </a:r>
          </a:p>
        </p:txBody>
      </p:sp>
      <p:cxnSp>
        <p:nvCxnSpPr>
          <p:cNvPr id="17433" name="AutoShape 36"/>
          <p:cNvCxnSpPr>
            <a:cxnSpLocks noChangeShapeType="1"/>
            <a:stCxn id="17439" idx="3"/>
            <a:endCxn id="17437" idx="1"/>
          </p:cNvCxnSpPr>
          <p:nvPr/>
        </p:nvCxnSpPr>
        <p:spPr bwMode="auto">
          <a:xfrm>
            <a:off x="2819400" y="4402138"/>
            <a:ext cx="2819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4" name="Arc 38"/>
          <p:cNvSpPr>
            <a:spLocks/>
          </p:cNvSpPr>
          <p:nvPr/>
        </p:nvSpPr>
        <p:spPr bwMode="auto">
          <a:xfrm rot="-1744903" flipH="1" flipV="1">
            <a:off x="2971800" y="3763963"/>
            <a:ext cx="2514600" cy="1417637"/>
          </a:xfrm>
          <a:custGeom>
            <a:avLst/>
            <a:gdLst>
              <a:gd name="T0" fmla="*/ 2147483646 w 21355"/>
              <a:gd name="T1" fmla="*/ 0 h 21585"/>
              <a:gd name="T2" fmla="*/ 2147483646 w 21355"/>
              <a:gd name="T3" fmla="*/ 2147483646 h 21585"/>
              <a:gd name="T4" fmla="*/ 0 w 21355"/>
              <a:gd name="T5" fmla="*/ 2147483646 h 215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55" h="21585" fill="none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</a:path>
              <a:path w="21355" h="21585" stroke="0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  <a:lnTo>
                  <a:pt x="0" y="21585"/>
                </a:lnTo>
                <a:lnTo>
                  <a:pt x="803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39"/>
          <p:cNvSpPr txBox="1">
            <a:spLocks noChangeArrowheads="1"/>
          </p:cNvSpPr>
          <p:nvPr/>
        </p:nvSpPr>
        <p:spPr bwMode="auto">
          <a:xfrm>
            <a:off x="3581400" y="5011738"/>
            <a:ext cx="1447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Inference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Pr(R|W)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14" name="Object 34"/>
          <p:cNvGraphicFramePr>
            <a:graphicFrameLocks noChangeAspect="1"/>
          </p:cNvGraphicFramePr>
          <p:nvPr/>
        </p:nvGraphicFramePr>
        <p:xfrm>
          <a:off x="2479675" y="5359400"/>
          <a:ext cx="3494088" cy="889000"/>
        </p:xfrm>
        <a:graphic>
          <a:graphicData uri="http://schemas.openxmlformats.org/presentationml/2006/ole">
            <p:oleObj spid="_x0000_s18628" name="Equation" r:id="rId3" imgW="1498600" imgH="381000" progId="">
              <p:embed/>
            </p:oleObj>
          </a:graphicData>
        </a:graphic>
      </p:graphicFrame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609600" y="1981200"/>
          <a:ext cx="3810000" cy="12954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6160198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2227751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82143996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6889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208520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4051602"/>
                  </a:ext>
                </a:extLst>
              </a:tr>
            </a:tbl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724400" y="2193925"/>
            <a:ext cx="396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R: It rains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W: The grass is wet</a:t>
            </a:r>
          </a:p>
        </p:txBody>
      </p: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914400" y="3962400"/>
            <a:ext cx="1828800" cy="685800"/>
            <a:chOff x="3840" y="1528"/>
            <a:chExt cx="624" cy="384"/>
          </a:xfrm>
        </p:grpSpPr>
        <p:sp>
          <p:nvSpPr>
            <p:cNvPr id="18475" name="Oval 24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6" name="Text Box 25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a typeface="宋体" panose="02010600030101010101" pitchFamily="2" charset="-122"/>
                </a:rPr>
                <a:t>Hypothesis H</a:t>
              </a:r>
            </a:p>
          </p:txBody>
        </p:sp>
      </p:grpSp>
      <p:grpSp>
        <p:nvGrpSpPr>
          <p:cNvPr id="18456" name="Group 26"/>
          <p:cNvGrpSpPr>
            <a:grpSpLocks/>
          </p:cNvGrpSpPr>
          <p:nvPr/>
        </p:nvGrpSpPr>
        <p:grpSpPr bwMode="auto">
          <a:xfrm>
            <a:off x="5562600" y="3962400"/>
            <a:ext cx="1905000" cy="528638"/>
            <a:chOff x="3840" y="1528"/>
            <a:chExt cx="624" cy="384"/>
          </a:xfrm>
        </p:grpSpPr>
        <p:sp>
          <p:nvSpPr>
            <p:cNvPr id="18473" name="Oval 27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4" name="Text Box 28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a typeface="宋体" panose="02010600030101010101" pitchFamily="2" charset="-122"/>
                </a:rPr>
                <a:t>Evidence E</a:t>
              </a:r>
            </a:p>
          </p:txBody>
        </p:sp>
      </p:grpSp>
      <p:sp>
        <p:nvSpPr>
          <p:cNvPr id="18457" name="Text Box 29"/>
          <p:cNvSpPr txBox="1">
            <a:spLocks noChangeArrowheads="1"/>
          </p:cNvSpPr>
          <p:nvPr/>
        </p:nvSpPr>
        <p:spPr bwMode="auto">
          <a:xfrm>
            <a:off x="2819400" y="37480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Information: </a:t>
            </a:r>
            <a:r>
              <a:rPr lang="en-US" altLang="zh-CN">
                <a:ea typeface="宋体" panose="02010600030101010101" pitchFamily="2" charset="-122"/>
              </a:rPr>
              <a:t>Pr(E|H)</a:t>
            </a:r>
          </a:p>
        </p:txBody>
      </p:sp>
      <p:cxnSp>
        <p:nvCxnSpPr>
          <p:cNvPr id="18458" name="AutoShape 30"/>
          <p:cNvCxnSpPr>
            <a:cxnSpLocks noChangeShapeType="1"/>
            <a:stCxn id="18476" idx="3"/>
            <a:endCxn id="18474" idx="1"/>
          </p:cNvCxnSpPr>
          <p:nvPr/>
        </p:nvCxnSpPr>
        <p:spPr bwMode="auto">
          <a:xfrm flipV="1">
            <a:off x="2743200" y="4238625"/>
            <a:ext cx="2819400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9" name="Arc 31"/>
          <p:cNvSpPr>
            <a:spLocks/>
          </p:cNvSpPr>
          <p:nvPr/>
        </p:nvSpPr>
        <p:spPr bwMode="auto">
          <a:xfrm rot="-1744903" flipH="1" flipV="1">
            <a:off x="2895600" y="3687763"/>
            <a:ext cx="2514600" cy="1417637"/>
          </a:xfrm>
          <a:custGeom>
            <a:avLst/>
            <a:gdLst>
              <a:gd name="T0" fmla="*/ 2147483646 w 21355"/>
              <a:gd name="T1" fmla="*/ 0 h 21585"/>
              <a:gd name="T2" fmla="*/ 2147483646 w 21355"/>
              <a:gd name="T3" fmla="*/ 2147483646 h 21585"/>
              <a:gd name="T4" fmla="*/ 0 w 21355"/>
              <a:gd name="T5" fmla="*/ 2147483646 h 215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55" h="21585" fill="none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</a:path>
              <a:path w="21355" h="21585" stroke="0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  <a:lnTo>
                  <a:pt x="0" y="21585"/>
                </a:lnTo>
                <a:lnTo>
                  <a:pt x="803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2"/>
          <p:cNvSpPr txBox="1">
            <a:spLocks noChangeArrowheads="1"/>
          </p:cNvSpPr>
          <p:nvPr/>
        </p:nvSpPr>
        <p:spPr bwMode="auto">
          <a:xfrm>
            <a:off x="2667000" y="4419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Inference: </a:t>
            </a:r>
            <a:r>
              <a:rPr lang="en-US" altLang="zh-CN">
                <a:ea typeface="宋体" panose="02010600030101010101" pitchFamily="2" charset="-122"/>
              </a:rPr>
              <a:t>Pr(H|E)</a:t>
            </a:r>
          </a:p>
        </p:txBody>
      </p:sp>
      <p:grpSp>
        <p:nvGrpSpPr>
          <p:cNvPr id="97318" name="Group 38"/>
          <p:cNvGrpSpPr>
            <a:grpSpLocks/>
          </p:cNvGrpSpPr>
          <p:nvPr/>
        </p:nvGrpSpPr>
        <p:grpSpPr bwMode="auto">
          <a:xfrm>
            <a:off x="5105400" y="4191000"/>
            <a:ext cx="1752600" cy="1600200"/>
            <a:chOff x="3216" y="2640"/>
            <a:chExt cx="1104" cy="1008"/>
          </a:xfrm>
        </p:grpSpPr>
        <p:sp>
          <p:nvSpPr>
            <p:cNvPr id="18470" name="Rectangle 35"/>
            <p:cNvSpPr>
              <a:spLocks noChangeArrowheads="1"/>
            </p:cNvSpPr>
            <p:nvPr/>
          </p:nvSpPr>
          <p:spPr bwMode="auto">
            <a:xfrm>
              <a:off x="3216" y="3360"/>
              <a:ext cx="576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1" name="Text Box 36"/>
            <p:cNvSpPr txBox="1">
              <a:spLocks noChangeArrowheads="1"/>
            </p:cNvSpPr>
            <p:nvPr/>
          </p:nvSpPr>
          <p:spPr bwMode="auto">
            <a:xfrm>
              <a:off x="3648" y="2640"/>
              <a:ext cx="67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Prior</a:t>
              </a:r>
            </a:p>
          </p:txBody>
        </p:sp>
        <p:cxnSp>
          <p:nvCxnSpPr>
            <p:cNvPr id="18472" name="AutoShape 37"/>
            <p:cNvCxnSpPr>
              <a:cxnSpLocks noChangeShapeType="1"/>
              <a:stCxn id="18471" idx="2"/>
              <a:endCxn id="18470" idx="0"/>
            </p:cNvCxnSpPr>
            <p:nvPr/>
          </p:nvCxnSpPr>
          <p:spPr bwMode="auto">
            <a:xfrm flipH="1">
              <a:off x="3504" y="2994"/>
              <a:ext cx="480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323" name="Group 43"/>
          <p:cNvGrpSpPr>
            <a:grpSpLocks/>
          </p:cNvGrpSpPr>
          <p:nvPr/>
        </p:nvGrpSpPr>
        <p:grpSpPr bwMode="auto">
          <a:xfrm>
            <a:off x="3505200" y="4191000"/>
            <a:ext cx="2209800" cy="1600200"/>
            <a:chOff x="2208" y="2640"/>
            <a:chExt cx="1392" cy="1008"/>
          </a:xfrm>
        </p:grpSpPr>
        <p:sp>
          <p:nvSpPr>
            <p:cNvPr id="18467" name="Rectangle 40"/>
            <p:cNvSpPr>
              <a:spLocks noChangeArrowheads="1"/>
            </p:cNvSpPr>
            <p:nvPr/>
          </p:nvSpPr>
          <p:spPr bwMode="auto">
            <a:xfrm>
              <a:off x="2496" y="3360"/>
              <a:ext cx="720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8" name="Text Box 41"/>
            <p:cNvSpPr txBox="1">
              <a:spLocks noChangeArrowheads="1"/>
            </p:cNvSpPr>
            <p:nvPr/>
          </p:nvSpPr>
          <p:spPr bwMode="auto">
            <a:xfrm>
              <a:off x="2208" y="2640"/>
              <a:ext cx="139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Likelihood</a:t>
              </a:r>
            </a:p>
          </p:txBody>
        </p:sp>
        <p:cxnSp>
          <p:nvCxnSpPr>
            <p:cNvPr id="18469" name="AutoShape 42"/>
            <p:cNvCxnSpPr>
              <a:cxnSpLocks noChangeShapeType="1"/>
              <a:stCxn id="18468" idx="2"/>
              <a:endCxn id="18467" idx="0"/>
            </p:cNvCxnSpPr>
            <p:nvPr/>
          </p:nvCxnSpPr>
          <p:spPr bwMode="auto">
            <a:xfrm flipH="1">
              <a:off x="2856" y="2994"/>
              <a:ext cx="48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329" name="Group 49"/>
          <p:cNvGrpSpPr>
            <a:grpSpLocks/>
          </p:cNvGrpSpPr>
          <p:nvPr/>
        </p:nvGrpSpPr>
        <p:grpSpPr bwMode="auto">
          <a:xfrm>
            <a:off x="1295400" y="4191000"/>
            <a:ext cx="2400300" cy="1790700"/>
            <a:chOff x="816" y="2640"/>
            <a:chExt cx="1512" cy="1128"/>
          </a:xfrm>
        </p:grpSpPr>
        <p:sp>
          <p:nvSpPr>
            <p:cNvPr id="18464" name="Rectangle 45"/>
            <p:cNvSpPr>
              <a:spLocks noChangeArrowheads="1"/>
            </p:cNvSpPr>
            <p:nvPr/>
          </p:nvSpPr>
          <p:spPr bwMode="auto">
            <a:xfrm>
              <a:off x="1560" y="3480"/>
              <a:ext cx="768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5" name="Text Box 46"/>
            <p:cNvSpPr txBox="1">
              <a:spLocks noChangeArrowheads="1"/>
            </p:cNvSpPr>
            <p:nvPr/>
          </p:nvSpPr>
          <p:spPr bwMode="auto">
            <a:xfrm>
              <a:off x="816" y="2640"/>
              <a:ext cx="1056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Posterior</a:t>
              </a:r>
            </a:p>
          </p:txBody>
        </p:sp>
        <p:cxnSp>
          <p:nvCxnSpPr>
            <p:cNvPr id="18466" name="AutoShape 47"/>
            <p:cNvCxnSpPr>
              <a:cxnSpLocks noChangeShapeType="1"/>
              <a:stCxn id="18465" idx="2"/>
              <a:endCxn id="18464" idx="0"/>
            </p:cNvCxnSpPr>
            <p:nvPr/>
          </p:nvCxnSpPr>
          <p:spPr bwMode="auto">
            <a:xfrm>
              <a:off x="1344" y="2994"/>
              <a:ext cx="60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14" name="Object 34"/>
          <p:cNvGraphicFramePr>
            <a:graphicFrameLocks noChangeAspect="1"/>
          </p:cNvGraphicFramePr>
          <p:nvPr/>
        </p:nvGraphicFramePr>
        <p:xfrm>
          <a:off x="2479675" y="5359400"/>
          <a:ext cx="3494088" cy="889000"/>
        </p:xfrm>
        <a:graphic>
          <a:graphicData uri="http://schemas.openxmlformats.org/presentationml/2006/ole">
            <p:oleObj spid="_x0000_s20623" name="Equation" r:id="rId3" imgW="1498600" imgH="381000" progId="">
              <p:embed/>
            </p:oleObj>
          </a:graphicData>
        </a:graphic>
      </p:graphicFrame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Bayes’ Rule</a:t>
            </a: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609600" y="1981200"/>
          <a:ext cx="3810000" cy="12954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xmlns="" val="6160198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2227751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82143996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6889001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208520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4051602"/>
                  </a:ext>
                </a:extLst>
              </a:tr>
            </a:tbl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724400" y="2193925"/>
            <a:ext cx="3962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R: It rains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W: The grass is wet</a:t>
            </a:r>
          </a:p>
        </p:txBody>
      </p: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914400" y="3962400"/>
            <a:ext cx="1828800" cy="685800"/>
            <a:chOff x="3840" y="1528"/>
            <a:chExt cx="624" cy="384"/>
          </a:xfrm>
        </p:grpSpPr>
        <p:sp>
          <p:nvSpPr>
            <p:cNvPr id="18475" name="Oval 24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6" name="Text Box 25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ea typeface="宋体" panose="02010600030101010101" pitchFamily="2" charset="-122"/>
                </a:rPr>
                <a:t>Hypothesis H</a:t>
              </a:r>
            </a:p>
          </p:txBody>
        </p:sp>
      </p:grpSp>
      <p:grpSp>
        <p:nvGrpSpPr>
          <p:cNvPr id="18456" name="Group 26"/>
          <p:cNvGrpSpPr>
            <a:grpSpLocks/>
          </p:cNvGrpSpPr>
          <p:nvPr/>
        </p:nvGrpSpPr>
        <p:grpSpPr bwMode="auto">
          <a:xfrm>
            <a:off x="5562600" y="3962400"/>
            <a:ext cx="1905000" cy="528638"/>
            <a:chOff x="3840" y="1528"/>
            <a:chExt cx="624" cy="384"/>
          </a:xfrm>
        </p:grpSpPr>
        <p:sp>
          <p:nvSpPr>
            <p:cNvPr id="18473" name="Oval 27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4" name="Text Box 28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a typeface="宋体" panose="02010600030101010101" pitchFamily="2" charset="-122"/>
                </a:rPr>
                <a:t>Evidence E</a:t>
              </a:r>
            </a:p>
          </p:txBody>
        </p:sp>
      </p:grpSp>
      <p:sp>
        <p:nvSpPr>
          <p:cNvPr id="18457" name="Text Box 29"/>
          <p:cNvSpPr txBox="1">
            <a:spLocks noChangeArrowheads="1"/>
          </p:cNvSpPr>
          <p:nvPr/>
        </p:nvSpPr>
        <p:spPr bwMode="auto">
          <a:xfrm>
            <a:off x="2819400" y="37480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Information: </a:t>
            </a:r>
            <a:r>
              <a:rPr lang="en-US" altLang="zh-CN">
                <a:ea typeface="宋体" panose="02010600030101010101" pitchFamily="2" charset="-122"/>
              </a:rPr>
              <a:t>Pr(E|H)</a:t>
            </a:r>
          </a:p>
        </p:txBody>
      </p:sp>
      <p:cxnSp>
        <p:nvCxnSpPr>
          <p:cNvPr id="18458" name="AutoShape 30"/>
          <p:cNvCxnSpPr>
            <a:cxnSpLocks noChangeShapeType="1"/>
            <a:stCxn id="18476" idx="3"/>
            <a:endCxn id="18474" idx="1"/>
          </p:cNvCxnSpPr>
          <p:nvPr/>
        </p:nvCxnSpPr>
        <p:spPr bwMode="auto">
          <a:xfrm flipV="1">
            <a:off x="2743200" y="4238625"/>
            <a:ext cx="2819400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9" name="Arc 31"/>
          <p:cNvSpPr>
            <a:spLocks/>
          </p:cNvSpPr>
          <p:nvPr/>
        </p:nvSpPr>
        <p:spPr bwMode="auto">
          <a:xfrm rot="-1744903" flipH="1" flipV="1">
            <a:off x="2895600" y="3687763"/>
            <a:ext cx="2514600" cy="1417637"/>
          </a:xfrm>
          <a:custGeom>
            <a:avLst/>
            <a:gdLst>
              <a:gd name="T0" fmla="*/ 2147483646 w 21355"/>
              <a:gd name="T1" fmla="*/ 0 h 21585"/>
              <a:gd name="T2" fmla="*/ 2147483646 w 21355"/>
              <a:gd name="T3" fmla="*/ 2147483646 h 21585"/>
              <a:gd name="T4" fmla="*/ 0 w 21355"/>
              <a:gd name="T5" fmla="*/ 2147483646 h 215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55" h="21585" fill="none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</a:path>
              <a:path w="21355" h="21585" stroke="0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  <a:lnTo>
                  <a:pt x="0" y="21585"/>
                </a:lnTo>
                <a:lnTo>
                  <a:pt x="803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2"/>
          <p:cNvSpPr txBox="1">
            <a:spLocks noChangeArrowheads="1"/>
          </p:cNvSpPr>
          <p:nvPr/>
        </p:nvSpPr>
        <p:spPr bwMode="auto">
          <a:xfrm>
            <a:off x="2667000" y="4419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Inference: </a:t>
            </a:r>
            <a:r>
              <a:rPr lang="en-US" altLang="zh-CN">
                <a:ea typeface="宋体" panose="02010600030101010101" pitchFamily="2" charset="-122"/>
              </a:rPr>
              <a:t>Pr(H|E)</a:t>
            </a:r>
          </a:p>
        </p:txBody>
      </p:sp>
      <p:grpSp>
        <p:nvGrpSpPr>
          <p:cNvPr id="97318" name="Group 38"/>
          <p:cNvGrpSpPr>
            <a:grpSpLocks/>
          </p:cNvGrpSpPr>
          <p:nvPr/>
        </p:nvGrpSpPr>
        <p:grpSpPr bwMode="auto">
          <a:xfrm>
            <a:off x="5105400" y="4191000"/>
            <a:ext cx="1752600" cy="1600200"/>
            <a:chOff x="3216" y="2640"/>
            <a:chExt cx="1104" cy="1008"/>
          </a:xfrm>
        </p:grpSpPr>
        <p:sp>
          <p:nvSpPr>
            <p:cNvPr id="18470" name="Rectangle 35"/>
            <p:cNvSpPr>
              <a:spLocks noChangeArrowheads="1"/>
            </p:cNvSpPr>
            <p:nvPr/>
          </p:nvSpPr>
          <p:spPr bwMode="auto">
            <a:xfrm>
              <a:off x="3216" y="3360"/>
              <a:ext cx="576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71" name="Text Box 36"/>
            <p:cNvSpPr txBox="1">
              <a:spLocks noChangeArrowheads="1"/>
            </p:cNvSpPr>
            <p:nvPr/>
          </p:nvSpPr>
          <p:spPr bwMode="auto">
            <a:xfrm>
              <a:off x="3648" y="2640"/>
              <a:ext cx="67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Prior</a:t>
              </a:r>
            </a:p>
          </p:txBody>
        </p:sp>
        <p:cxnSp>
          <p:nvCxnSpPr>
            <p:cNvPr id="18472" name="AutoShape 37"/>
            <p:cNvCxnSpPr>
              <a:cxnSpLocks noChangeShapeType="1"/>
              <a:stCxn id="18471" idx="2"/>
              <a:endCxn id="18470" idx="0"/>
            </p:cNvCxnSpPr>
            <p:nvPr/>
          </p:nvCxnSpPr>
          <p:spPr bwMode="auto">
            <a:xfrm flipH="1">
              <a:off x="3504" y="2994"/>
              <a:ext cx="480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323" name="Group 43"/>
          <p:cNvGrpSpPr>
            <a:grpSpLocks/>
          </p:cNvGrpSpPr>
          <p:nvPr/>
        </p:nvGrpSpPr>
        <p:grpSpPr bwMode="auto">
          <a:xfrm>
            <a:off x="3505200" y="4191000"/>
            <a:ext cx="2209800" cy="1600200"/>
            <a:chOff x="2208" y="2640"/>
            <a:chExt cx="1392" cy="1008"/>
          </a:xfrm>
        </p:grpSpPr>
        <p:sp>
          <p:nvSpPr>
            <p:cNvPr id="18467" name="Rectangle 40"/>
            <p:cNvSpPr>
              <a:spLocks noChangeArrowheads="1"/>
            </p:cNvSpPr>
            <p:nvPr/>
          </p:nvSpPr>
          <p:spPr bwMode="auto">
            <a:xfrm>
              <a:off x="2496" y="3360"/>
              <a:ext cx="720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8" name="Text Box 41"/>
            <p:cNvSpPr txBox="1">
              <a:spLocks noChangeArrowheads="1"/>
            </p:cNvSpPr>
            <p:nvPr/>
          </p:nvSpPr>
          <p:spPr bwMode="auto">
            <a:xfrm>
              <a:off x="2208" y="2640"/>
              <a:ext cx="139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Likelihood</a:t>
              </a:r>
            </a:p>
          </p:txBody>
        </p:sp>
        <p:cxnSp>
          <p:nvCxnSpPr>
            <p:cNvPr id="18469" name="AutoShape 42"/>
            <p:cNvCxnSpPr>
              <a:cxnSpLocks noChangeShapeType="1"/>
              <a:stCxn id="18468" idx="2"/>
              <a:endCxn id="18467" idx="0"/>
            </p:cNvCxnSpPr>
            <p:nvPr/>
          </p:nvCxnSpPr>
          <p:spPr bwMode="auto">
            <a:xfrm flipH="1">
              <a:off x="2856" y="2994"/>
              <a:ext cx="48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329" name="Group 49"/>
          <p:cNvGrpSpPr>
            <a:grpSpLocks/>
          </p:cNvGrpSpPr>
          <p:nvPr/>
        </p:nvGrpSpPr>
        <p:grpSpPr bwMode="auto">
          <a:xfrm>
            <a:off x="1295400" y="4191000"/>
            <a:ext cx="2400300" cy="1790700"/>
            <a:chOff x="816" y="2640"/>
            <a:chExt cx="1512" cy="1128"/>
          </a:xfrm>
        </p:grpSpPr>
        <p:sp>
          <p:nvSpPr>
            <p:cNvPr id="18464" name="Rectangle 45"/>
            <p:cNvSpPr>
              <a:spLocks noChangeArrowheads="1"/>
            </p:cNvSpPr>
            <p:nvPr/>
          </p:nvSpPr>
          <p:spPr bwMode="auto">
            <a:xfrm>
              <a:off x="1560" y="3480"/>
              <a:ext cx="768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465" name="Text Box 46"/>
            <p:cNvSpPr txBox="1">
              <a:spLocks noChangeArrowheads="1"/>
            </p:cNvSpPr>
            <p:nvPr/>
          </p:nvSpPr>
          <p:spPr bwMode="auto">
            <a:xfrm>
              <a:off x="816" y="2640"/>
              <a:ext cx="1056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Posterior</a:t>
              </a:r>
            </a:p>
          </p:txBody>
        </p:sp>
        <p:cxnSp>
          <p:nvCxnSpPr>
            <p:cNvPr id="18466" name="AutoShape 47"/>
            <p:cNvCxnSpPr>
              <a:cxnSpLocks noChangeShapeType="1"/>
              <a:stCxn id="18465" idx="2"/>
              <a:endCxn id="18464" idx="0"/>
            </p:cNvCxnSpPr>
            <p:nvPr/>
          </p:nvCxnSpPr>
          <p:spPr bwMode="auto">
            <a:xfrm>
              <a:off x="1344" y="2994"/>
              <a:ext cx="60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530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Chapter 2: Probability &amp; Statistics for Engineers &amp; Scientists, 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edition, Walpole et al, Prentice Hall (2012).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Probability Theory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467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 smtClean="0">
                <a:ea typeface="宋体" panose="02010600030101010101" pitchFamily="2" charset="-122"/>
              </a:rPr>
              <a:t>“Probability theory is nothing but common sense reduced to calculation”.</a:t>
            </a:r>
          </a:p>
          <a:p>
            <a:pPr marL="909637" lvl="2" indent="0" eaLnBrk="1" hangingPunct="1">
              <a:lnSpc>
                <a:spcPct val="90000"/>
              </a:lnSpc>
              <a:buNone/>
            </a:pPr>
            <a:endParaRPr lang="en-US" altLang="zh-CN" i="1" dirty="0" smtClean="0">
              <a:ea typeface="宋体" panose="02010600030101010101" pitchFamily="2" charset="-122"/>
            </a:endParaRPr>
          </a:p>
          <a:p>
            <a:pPr marL="909637" lvl="2" indent="0" eaLnBrk="1" hangingPunct="1">
              <a:lnSpc>
                <a:spcPct val="90000"/>
              </a:lnSpc>
              <a:buNone/>
            </a:pPr>
            <a:r>
              <a:rPr lang="en-US" altLang="zh-CN" sz="2800" i="1" dirty="0" smtClean="0">
                <a:ea typeface="宋体" panose="02010600030101010101" pitchFamily="2" charset="-122"/>
              </a:rPr>
              <a:t>			</a:t>
            </a:r>
            <a:r>
              <a:rPr lang="en-US" altLang="zh-CN" sz="2800" dirty="0" smtClean="0">
                <a:ea typeface="宋体" panose="02010600030101010101" pitchFamily="2" charset="-122"/>
              </a:rPr>
              <a:t>Pierre-Simon Laplace in 1812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5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Probability Theory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Classical/Frequentist View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Bayesian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423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Classical/Frequentist 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Probability is estimated in terms of the </a:t>
            </a:r>
            <a:r>
              <a:rPr lang="en-US" altLang="zh-CN" b="1" dirty="0" smtClean="0">
                <a:ea typeface="宋体" panose="02010600030101010101" pitchFamily="2" charset="-122"/>
              </a:rPr>
              <a:t>frequencies</a:t>
            </a:r>
            <a:r>
              <a:rPr lang="en-US" altLang="zh-CN" dirty="0" smtClean="0">
                <a:ea typeface="宋体" panose="02010600030101010101" pitchFamily="2" charset="-122"/>
              </a:rPr>
              <a:t> of </a:t>
            </a:r>
            <a:r>
              <a:rPr lang="en-US" altLang="zh-CN" b="1" dirty="0" smtClean="0">
                <a:ea typeface="宋体" panose="02010600030101010101" pitchFamily="2" charset="-122"/>
              </a:rPr>
              <a:t>random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b="1" dirty="0" smtClean="0">
                <a:ea typeface="宋体" panose="02010600030101010101" pitchFamily="2" charset="-122"/>
              </a:rPr>
              <a:t>repeatable</a:t>
            </a:r>
            <a:r>
              <a:rPr lang="en-US" altLang="zh-CN" dirty="0" smtClean="0">
                <a:ea typeface="宋体" panose="02010600030101010101" pitchFamily="2" charset="-122"/>
              </a:rPr>
              <a:t> events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E.g., coin toss, dice </a:t>
            </a:r>
            <a:r>
              <a:rPr lang="en-US" altLang="zh-CN" dirty="0" smtClean="0">
                <a:ea typeface="宋体" panose="02010600030101010101" pitchFamily="2" charset="-122"/>
              </a:rPr>
              <a:t>roll, </a:t>
            </a:r>
            <a:r>
              <a:rPr lang="en-US" altLang="zh-CN" dirty="0" smtClean="0">
                <a:ea typeface="宋体" panose="02010600030101010101" pitchFamily="2" charset="-122"/>
              </a:rPr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CA9A-098D-4CC4-8AFF-0831FF193BF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14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Probability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Experiment</a:t>
            </a:r>
            <a:r>
              <a:rPr lang="en-US" altLang="zh-CN" sz="2400" dirty="0" smtClean="0">
                <a:ea typeface="宋体" panose="02010600030101010101" pitchFamily="2" charset="-122"/>
              </a:rPr>
              <a:t>: toss a coin twice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Sample space</a:t>
            </a:r>
            <a:r>
              <a:rPr lang="en-US" altLang="zh-CN" sz="2400" dirty="0" smtClean="0">
                <a:ea typeface="宋体" panose="02010600030101010101" pitchFamily="2" charset="-122"/>
              </a:rPr>
              <a:t>: possible outcomes of an 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S = {HH, HT, TH, TT}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Event</a:t>
            </a:r>
            <a:r>
              <a:rPr lang="en-US" altLang="zh-CN" sz="2400" dirty="0" smtClean="0">
                <a:ea typeface="宋体" panose="02010600030101010101" pitchFamily="2" charset="-122"/>
              </a:rPr>
              <a:t>: a subset of possible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A={HH}, B={HT, TH}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Probability of an event </a:t>
            </a:r>
            <a:r>
              <a:rPr lang="en-US" altLang="zh-CN" sz="2400" dirty="0" smtClean="0">
                <a:ea typeface="宋体" panose="02010600030101010101" pitchFamily="2" charset="-122"/>
              </a:rPr>
              <a:t>: a number assigned to an event, i.e., P(A)</a:t>
            </a:r>
          </a:p>
          <a:p>
            <a:pPr lvl="1" eaLnBrk="1" hangingPunct="1"/>
            <a:r>
              <a:rPr lang="en-US" altLang="zh-CN" sz="2200" dirty="0" smtClean="0">
                <a:ea typeface="宋体" panose="02010600030101010101" pitchFamily="2" charset="-122"/>
              </a:rPr>
              <a:t>Axiom 1: 	0 ≤ P(A) </a:t>
            </a:r>
            <a:r>
              <a:rPr lang="en-US" altLang="zh-CN" sz="2200" dirty="0">
                <a:ea typeface="宋体" panose="02010600030101010101" pitchFamily="2" charset="-122"/>
              </a:rPr>
              <a:t>≤</a:t>
            </a:r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endParaRPr lang="en-US" altLang="zh-CN" sz="22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Axiom 2: 	P(S) = 1</a:t>
            </a:r>
            <a:endParaRPr lang="en-US" altLang="zh-CN" sz="18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71487" lvl="1" indent="0" eaLnBrk="1" hangingPunct="1">
              <a:lnSpc>
                <a:spcPct val="90000"/>
              </a:lnSpc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Probability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Experiment</a:t>
            </a:r>
            <a:r>
              <a:rPr lang="en-US" altLang="zh-CN" sz="2400" dirty="0" smtClean="0">
                <a:ea typeface="宋体" panose="02010600030101010101" pitchFamily="2" charset="-122"/>
              </a:rPr>
              <a:t>: toss a coin twice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Sample space</a:t>
            </a:r>
            <a:r>
              <a:rPr lang="en-US" altLang="zh-CN" sz="2400" dirty="0" smtClean="0">
                <a:ea typeface="宋体" panose="02010600030101010101" pitchFamily="2" charset="-122"/>
              </a:rPr>
              <a:t>: possible outcomes of an 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S = {HH, HT, TH, TT}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Event</a:t>
            </a:r>
            <a:r>
              <a:rPr lang="en-US" altLang="zh-CN" sz="2400" dirty="0" smtClean="0">
                <a:ea typeface="宋体" panose="02010600030101010101" pitchFamily="2" charset="-122"/>
              </a:rPr>
              <a:t>: a subset of possible outcomes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A={HH}, B={HT, TH}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 smtClean="0">
                <a:ea typeface="宋体" panose="02010600030101010101" pitchFamily="2" charset="-122"/>
              </a:rPr>
              <a:t>Probability of an event </a:t>
            </a:r>
            <a:r>
              <a:rPr lang="en-US" altLang="zh-CN" sz="2400" dirty="0" smtClean="0">
                <a:ea typeface="宋体" panose="02010600030101010101" pitchFamily="2" charset="-122"/>
              </a:rPr>
              <a:t>: a number assigned to an event, i.e., P(A)</a:t>
            </a:r>
          </a:p>
          <a:p>
            <a:pPr lvl="1" eaLnBrk="1" hangingPunct="1"/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Axiom 3: </a:t>
            </a:r>
          </a:p>
          <a:p>
            <a:pPr marL="471487" lvl="1" indent="0" eaLnBrk="1" hangingPunct="1">
              <a:buNone/>
            </a:pP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If an experiment can result in any one of </a:t>
            </a:r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‘N’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different equally likely outcomes, </a:t>
            </a:r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and if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exactly </a:t>
            </a:r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‘n’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of these outcomes correspond to event A, then the probability of </a:t>
            </a:r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event A is:	</a:t>
            </a:r>
          </a:p>
          <a:p>
            <a:pPr marL="471487" lvl="1" indent="0" eaLnBrk="1" hangingPunct="1">
              <a:buNone/>
            </a:pPr>
            <a:r>
              <a:rPr lang="en-US" altLang="zh-CN" sz="2200" dirty="0" smtClean="0">
                <a:ea typeface="宋体" panose="02010600030101010101" pitchFamily="2" charset="-122"/>
                <a:sym typeface="Symbol" panose="05050102010706020507" pitchFamily="18" charset="2"/>
              </a:rPr>
              <a:t>		P(A) = n / N 	        </a:t>
            </a:r>
            <a:endParaRPr lang="en-US" altLang="zh-CN" sz="2200" b="1" i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4B91-0AA9-42D0-AEB6-819035F9613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4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coin is tossed twice. What is the probability that at least 1 head occurs?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 = {HH, HT, TH, TT}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ea typeface="宋体" panose="02010600030101010101" pitchFamily="2" charset="-122"/>
              </a:rPr>
              <a:t> = {HH, HT, TH}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 (A) =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n / N =</a:t>
            </a:r>
            <a:r>
              <a:rPr lang="en-US" altLang="zh-CN" sz="2400" dirty="0" smtClean="0">
                <a:ea typeface="宋体" panose="02010600030101010101" pitchFamily="2" charset="-122"/>
              </a:rPr>
              <a:t> 3/4		(Axiom 3)</a:t>
            </a:r>
          </a:p>
          <a:p>
            <a:pPr eaLnBrk="1" hangingPunct="1"/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248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If A and B are two events, </a:t>
            </a:r>
            <a:r>
              <a:rPr lang="en-US" altLang="zh-CN" sz="2400" dirty="0">
                <a:ea typeface="宋体" panose="02010600030101010101" pitchFamily="2" charset="-122"/>
              </a:rPr>
              <a:t>then the probability that A or B will occur is the sum of the probability of each </a:t>
            </a:r>
            <a:r>
              <a:rPr lang="en-US" altLang="zh-CN" sz="2400" dirty="0" smtClean="0">
                <a:ea typeface="宋体" panose="02010600030101010101" pitchFamily="2" charset="-122"/>
              </a:rPr>
              <a:t>event minus the overlap</a:t>
            </a:r>
          </a:p>
          <a:p>
            <a:pPr eaLnBrk="1" hangingPunct="1"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	P(A U B) = P(A) + P(B) – P(A ∩ B)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800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Additive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88413-6B31-4727-B046-438C147BC83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1040</Words>
  <Application>Microsoft Office PowerPoint</Application>
  <PresentationFormat>On-screen Show (4:3)</PresentationFormat>
  <Paragraphs>278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Quadrant</vt:lpstr>
      <vt:lpstr>Equation</vt:lpstr>
      <vt:lpstr>Basics of Probability Theory</vt:lpstr>
      <vt:lpstr>Background</vt:lpstr>
      <vt:lpstr>Probability Theory</vt:lpstr>
      <vt:lpstr>Probability Theory</vt:lpstr>
      <vt:lpstr>Classical/Frequentist View</vt:lpstr>
      <vt:lpstr>Probability</vt:lpstr>
      <vt:lpstr>Probability</vt:lpstr>
      <vt:lpstr>Example</vt:lpstr>
      <vt:lpstr>Additive Rule</vt:lpstr>
      <vt:lpstr>Additive Rule</vt:lpstr>
      <vt:lpstr>Additive Rule</vt:lpstr>
      <vt:lpstr>Conditioning</vt:lpstr>
      <vt:lpstr>Conditioning</vt:lpstr>
      <vt:lpstr>Conditioning</vt:lpstr>
      <vt:lpstr>Independence</vt:lpstr>
      <vt:lpstr>The Product/Multiplicative Rule</vt:lpstr>
      <vt:lpstr>The Product/Multiplicative Rule</vt:lpstr>
      <vt:lpstr>The Product/Multiplicative Rule</vt:lpstr>
      <vt:lpstr>Independence</vt:lpstr>
      <vt:lpstr>Probability Theory</vt:lpstr>
      <vt:lpstr>Bayesian View</vt:lpstr>
      <vt:lpstr>Bayes’ Rule</vt:lpstr>
      <vt:lpstr>Bayes’ Rule</vt:lpstr>
      <vt:lpstr>Bayes’ Rule</vt:lpstr>
      <vt:lpstr>Bayes’ Rule</vt:lpstr>
      <vt:lpstr>Bayes’ Rule</vt:lpstr>
      <vt:lpstr>Bayes’ Rule</vt:lpstr>
      <vt:lpstr>Bayes’ Rule</vt:lpstr>
      <vt:lpstr>Reference</vt:lpstr>
    </vt:vector>
  </TitlesOfParts>
  <Company>CSE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Theory</dc:title>
  <dc:creator>rongjin</dc:creator>
  <cp:lastModifiedBy>user</cp:lastModifiedBy>
  <cp:revision>277</cp:revision>
  <dcterms:created xsi:type="dcterms:W3CDTF">2004-01-10T06:32:46Z</dcterms:created>
  <dcterms:modified xsi:type="dcterms:W3CDTF">2022-03-28T07:59:57Z</dcterms:modified>
</cp:coreProperties>
</file>