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36"/>
  </p:notesMasterIdLst>
  <p:handoutMasterIdLst>
    <p:handoutMasterId r:id="rId37"/>
  </p:handoutMasterIdLst>
  <p:sldIdLst>
    <p:sldId id="268" r:id="rId2"/>
    <p:sldId id="435" r:id="rId3"/>
    <p:sldId id="434" r:id="rId4"/>
    <p:sldId id="472" r:id="rId5"/>
    <p:sldId id="387" r:id="rId6"/>
    <p:sldId id="388" r:id="rId7"/>
    <p:sldId id="439" r:id="rId8"/>
    <p:sldId id="391" r:id="rId9"/>
    <p:sldId id="515" r:id="rId10"/>
    <p:sldId id="392" r:id="rId11"/>
    <p:sldId id="443" r:id="rId12"/>
    <p:sldId id="445" r:id="rId13"/>
    <p:sldId id="446" r:id="rId14"/>
    <p:sldId id="447" r:id="rId15"/>
    <p:sldId id="524" r:id="rId16"/>
    <p:sldId id="448" r:id="rId17"/>
    <p:sldId id="517" r:id="rId18"/>
    <p:sldId id="400" r:id="rId19"/>
    <p:sldId id="450" r:id="rId20"/>
    <p:sldId id="451" r:id="rId21"/>
    <p:sldId id="453" r:id="rId22"/>
    <p:sldId id="454" r:id="rId23"/>
    <p:sldId id="455" r:id="rId24"/>
    <p:sldId id="525" r:id="rId25"/>
    <p:sldId id="526" r:id="rId26"/>
    <p:sldId id="456" r:id="rId27"/>
    <p:sldId id="519" r:id="rId28"/>
    <p:sldId id="458" r:id="rId29"/>
    <p:sldId id="477" r:id="rId30"/>
    <p:sldId id="459" r:id="rId31"/>
    <p:sldId id="409" r:id="rId32"/>
    <p:sldId id="523" r:id="rId33"/>
    <p:sldId id="474" r:id="rId34"/>
    <p:sldId id="485" r:id="rId35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86867" autoAdjust="0"/>
  </p:normalViewPr>
  <p:slideViewPr>
    <p:cSldViewPr>
      <p:cViewPr varScale="1">
        <p:scale>
          <a:sx n="90" d="100"/>
          <a:sy n="90" d="100"/>
        </p:scale>
        <p:origin x="63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#1: Saigon. Grey, Anthony</a:t>
            </a:r>
          </a:p>
          <a:p>
            <a:r>
              <a:rPr lang="en-US" dirty="0" smtClean="0"/>
              <a:t>#2: </a:t>
            </a:r>
            <a:r>
              <a:rPr lang="en-US" baseline="0" dirty="0" smtClean="0"/>
              <a:t> </a:t>
            </a:r>
            <a:r>
              <a:rPr lang="en-US" dirty="0" smtClean="0"/>
              <a:t>Jerusalem the Golden. Drabble, Margaret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shlomo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argamon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7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1FE78-3ECD-CD47-AF85-D701825482C7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485E7D-390C-4745-85F5-60C12369010B}" type="slidenum">
              <a:rPr lang="en-US"/>
              <a:pPr/>
              <a:t>16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3296"/>
            <a:ext cx="5707062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37" tIns="45668" rIns="91337" bIns="4566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08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4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ive_Bayes_classifi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ive_Bayes_classifi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Na</a:t>
            </a:r>
            <a:r>
              <a:rPr lang="fr-FR" sz="4000" dirty="0" smtClean="0">
                <a:latin typeface="Calibri (Headings)"/>
                <a:cs typeface="Calibri (Headings)"/>
              </a:rPr>
              <a:t>ï</a:t>
            </a:r>
            <a:r>
              <a:rPr lang="en-US" sz="4000" dirty="0" err="1" smtClean="0">
                <a:latin typeface="Calibri (Headings)"/>
                <a:cs typeface="Calibri (Headings)"/>
              </a:rPr>
              <a:t>ve</a:t>
            </a:r>
            <a:r>
              <a:rPr lang="en-US" sz="4000" dirty="0" smtClean="0">
                <a:latin typeface="Calibri (Headings)"/>
                <a:cs typeface="Calibri (Headings)"/>
              </a:rPr>
              <a:t>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Task of Text Classification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smtClean="0"/>
              <a:t>Bayes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153400" cy="333375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</a:rPr>
              <a:t>Simple (“</a:t>
            </a:r>
            <a:r>
              <a:rPr lang="en-US" sz="2800" dirty="0">
                <a:latin typeface="Calibri" charset="0"/>
              </a:rPr>
              <a:t>N</a:t>
            </a:r>
            <a:r>
              <a:rPr lang="en-US" sz="2800" dirty="0" smtClean="0">
                <a:latin typeface="Calibri" charset="0"/>
              </a:rPr>
              <a:t>a</a:t>
            </a:r>
            <a:r>
              <a:rPr lang="fr-FR" sz="2800" dirty="0" err="1" smtClean="0">
                <a:latin typeface="Calibri" charset="0"/>
              </a:rPr>
              <a:t>ï</a:t>
            </a:r>
            <a:r>
              <a:rPr lang="en-US" sz="2800" dirty="0" err="1" smtClean="0">
                <a:latin typeface="Calibri" charset="0"/>
              </a:rPr>
              <a:t>ve</a:t>
            </a:r>
            <a:r>
              <a:rPr lang="en-US" sz="2800" dirty="0" smtClean="0">
                <a:latin typeface="Calibri" charset="0"/>
              </a:rPr>
              <a:t>”) classification method based on the </a:t>
            </a:r>
            <a:r>
              <a:rPr lang="en-US" sz="2800" b="1" dirty="0" smtClean="0">
                <a:latin typeface="Calibri" charset="0"/>
              </a:rPr>
              <a:t>Bayes </a:t>
            </a:r>
            <a:r>
              <a:rPr lang="en-US" sz="2800" b="1" dirty="0">
                <a:latin typeface="Calibri" charset="0"/>
              </a:rPr>
              <a:t>R</a:t>
            </a:r>
            <a:r>
              <a:rPr lang="en-US" sz="2800" b="1" dirty="0" smtClean="0">
                <a:latin typeface="Calibri" charset="0"/>
              </a:rPr>
              <a:t>ule</a:t>
            </a:r>
          </a:p>
          <a:p>
            <a:endParaRPr lang="en-US" sz="2800" dirty="0" smtClean="0">
              <a:latin typeface="Calibri" charset="0"/>
            </a:endParaRPr>
          </a:p>
          <a:p>
            <a:r>
              <a:rPr lang="en-US" sz="2800" smtClean="0">
                <a:latin typeface="Calibri" charset="0"/>
              </a:rPr>
              <a:t>Consider </a:t>
            </a:r>
            <a:r>
              <a:rPr lang="en-US" sz="2800" dirty="0" smtClean="0">
                <a:latin typeface="Calibri" charset="0"/>
              </a:rPr>
              <a:t>a very simple representation of document</a:t>
            </a:r>
          </a:p>
          <a:p>
            <a:pPr lvl="1"/>
            <a:r>
              <a:rPr lang="en-US" sz="2800" b="1" dirty="0" smtClean="0">
                <a:latin typeface="Calibri" charset="0"/>
              </a:rPr>
              <a:t>Bag of words (</a:t>
            </a:r>
            <a:r>
              <a:rPr lang="en-US" sz="2800" b="1" dirty="0" err="1" smtClean="0">
                <a:latin typeface="Calibri" charset="0"/>
              </a:rPr>
              <a:t>BoW</a:t>
            </a:r>
            <a:r>
              <a:rPr lang="en-US" sz="2800" b="1" dirty="0" smtClean="0">
                <a:latin typeface="Calibri" charset="0"/>
              </a:rPr>
              <a:t>)</a:t>
            </a: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I love this movie! It's sweet, but with satirical humor. The dialogue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is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great and the adventure scenes are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fun… 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It manages to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be whimsical and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romantic while laughing at the conventions of the fairy tale genre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. I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would recommend it to just about anyone. I've seen it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several times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, and I'm always happy to see it again whenever I have a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friend who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hasn't seen it yet.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505200" y="3371851"/>
            <a:ext cx="18466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10" name="Picture 9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7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 </a:t>
            </a:r>
            <a:r>
              <a:rPr lang="en-US" sz="2000" b="1" dirty="0">
                <a:latin typeface="Courier"/>
                <a:cs typeface="Courier"/>
              </a:rPr>
              <a:t>love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this movie! It's </a:t>
            </a:r>
            <a:r>
              <a:rPr lang="en-US" sz="2000" b="1" dirty="0">
                <a:latin typeface="Courier"/>
                <a:cs typeface="Courier"/>
              </a:rPr>
              <a:t>sweet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, but with </a:t>
            </a:r>
            <a:r>
              <a:rPr lang="en-US" sz="2000" b="1" dirty="0">
                <a:latin typeface="Courier"/>
                <a:cs typeface="Courier"/>
              </a:rPr>
              <a:t>satirical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humor. The dialogue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is </a:t>
            </a:r>
            <a:r>
              <a:rPr lang="en-US" sz="2000" b="1" dirty="0">
                <a:latin typeface="Courier"/>
                <a:cs typeface="Courier"/>
              </a:rPr>
              <a:t>great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and the adventure scenes are </a:t>
            </a:r>
            <a:r>
              <a:rPr lang="en-US" sz="2000" b="1" dirty="0" smtClean="0">
                <a:latin typeface="Courier"/>
                <a:cs typeface="Courier"/>
              </a:rPr>
              <a:t>fun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…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It manages to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be </a:t>
            </a:r>
            <a:r>
              <a:rPr lang="en-US" sz="2000" b="1" dirty="0" smtClean="0">
                <a:latin typeface="Courier"/>
                <a:cs typeface="Courier"/>
              </a:rPr>
              <a:t>whimsical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and </a:t>
            </a:r>
            <a:r>
              <a:rPr lang="en-US" sz="2000" b="1" dirty="0">
                <a:latin typeface="Courier"/>
                <a:cs typeface="Courier"/>
              </a:rPr>
              <a:t>romantic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while </a:t>
            </a:r>
            <a:r>
              <a:rPr lang="en-US" sz="2000" b="1" dirty="0">
                <a:latin typeface="Courier"/>
                <a:cs typeface="Courier"/>
              </a:rPr>
              <a:t>laughing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at the conventions of the fairy tale genre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. I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would </a:t>
            </a:r>
            <a:r>
              <a:rPr lang="en-US" sz="2000" b="1" dirty="0">
                <a:latin typeface="Courier"/>
                <a:cs typeface="Courier"/>
              </a:rPr>
              <a:t>recommend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it to just about anyone. I've seen it </a:t>
            </a:r>
            <a:r>
              <a:rPr lang="en-US" sz="2000" b="1" dirty="0" smtClean="0">
                <a:latin typeface="Courier"/>
                <a:cs typeface="Courier"/>
              </a:rPr>
              <a:t>several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times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, and I'm always </a:t>
            </a:r>
            <a:r>
              <a:rPr lang="en-US" sz="2000" b="1" dirty="0">
                <a:latin typeface="Courier"/>
                <a:cs typeface="Courier"/>
              </a:rPr>
              <a:t>happy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to see it </a:t>
            </a:r>
            <a:r>
              <a:rPr lang="en-US" sz="2000" b="1" dirty="0">
                <a:latin typeface="Courier"/>
                <a:cs typeface="Courier"/>
              </a:rPr>
              <a:t>again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whenever I have a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friend who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hasn't seen it yet</a:t>
            </a:r>
            <a:r>
              <a:rPr lang="en-US" sz="2000" dirty="0">
                <a:latin typeface="Courier"/>
                <a:cs typeface="Courier"/>
              </a:rPr>
              <a:t>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505200" y="3371851"/>
            <a:ext cx="18466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representation: </a:t>
            </a:r>
            <a:br>
              <a:rPr lang="en-US" dirty="0" smtClean="0"/>
            </a:br>
            <a:r>
              <a:rPr lang="en-US" dirty="0" smtClean="0"/>
              <a:t>using a subset of words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 </a:t>
            </a:r>
            <a:r>
              <a:rPr lang="en-US" sz="2000" b="1" dirty="0">
                <a:latin typeface="Courier"/>
                <a:cs typeface="Courier"/>
              </a:rPr>
              <a:t>love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sweet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satirical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great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fun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whimsical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romantic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laughing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xxxxxxxxxxxxxxxxxxxxxxxxxxxxxxxxxxxxxxxxxxxx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recommend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several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happy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again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xxxxxxxxxxxxxxxxxxxxxxxxxxxxxxxxxxxxxxxxxxxxxxx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graphicFrame>
        <p:nvGraphicFramePr>
          <p:cNvPr id="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48294"/>
              </p:ext>
            </p:extLst>
          </p:nvPr>
        </p:nvGraphicFramePr>
        <p:xfrm>
          <a:off x="1905000" y="1352550"/>
          <a:ext cx="4876800" cy="3284222"/>
        </p:xfrm>
        <a:graphic>
          <a:graphicData uri="http://schemas.openxmlformats.org/drawingml/2006/table">
            <a:tbl>
              <a:tblPr/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great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love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recommend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laugh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happy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...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...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10" name="Picture 9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620000" cy="1123950"/>
          </a:xfrm>
        </p:spPr>
        <p:txBody>
          <a:bodyPr/>
          <a:lstStyle/>
          <a:p>
            <a:r>
              <a:rPr lang="en-US" dirty="0"/>
              <a:t>The bag of </a:t>
            </a:r>
            <a:r>
              <a:rPr lang="en-US" dirty="0" smtClean="0"/>
              <a:t>words’ assumption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190750"/>
            <a:ext cx="8686800" cy="259080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  <a:sym typeface="Symbol" charset="2"/>
              </a:rPr>
              <a:t>Assume position of words doesn’t matter</a:t>
            </a:r>
          </a:p>
          <a:p>
            <a:pPr lvl="1"/>
            <a:r>
              <a:rPr lang="en-US" sz="2400" dirty="0" smtClean="0">
                <a:latin typeface="Calibri" charset="0"/>
                <a:sym typeface="Symbol" charset="2"/>
              </a:rPr>
              <a:t>An </a:t>
            </a:r>
            <a:r>
              <a:rPr lang="en-US" sz="2400" i="1" dirty="0" smtClean="0">
                <a:latin typeface="Calibri" charset="0"/>
                <a:sym typeface="Symbol" charset="2"/>
              </a:rPr>
              <a:t>order-less</a:t>
            </a:r>
            <a:r>
              <a:rPr lang="en-US" sz="2400" dirty="0" smtClean="0">
                <a:latin typeface="Calibri" charset="0"/>
                <a:sym typeface="Symbol" charset="2"/>
              </a:rPr>
              <a:t>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38231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210397" y="2612231"/>
            <a:ext cx="1107996" cy="369332"/>
          </a:xfrm>
          <a:prstGeom prst="rect">
            <a:avLst/>
          </a:prstGeom>
          <a:noFill/>
          <a:ln w="38100">
            <a:solidFill>
              <a:srgbClr val="FF9999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Palatino" charset="0"/>
              </a:rPr>
              <a:t>Planning</a:t>
            </a:r>
            <a:endParaRPr lang="en-US" sz="1800" dirty="0">
              <a:latin typeface="Palatino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446533" y="2612231"/>
            <a:ext cx="618153" cy="36933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Palatino" charset="0"/>
              </a:rPr>
              <a:t>GUI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771150" y="2612231"/>
            <a:ext cx="1239250" cy="444224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 dirty="0" smtClean="0">
                <a:latin typeface="Palatino" charset="0"/>
              </a:rPr>
              <a:t>Garbage</a:t>
            </a:r>
          </a:p>
          <a:p>
            <a:pPr eaLnBrk="0" hangingPunct="0">
              <a:lnSpc>
                <a:spcPct val="80000"/>
              </a:lnSpc>
            </a:pPr>
            <a:r>
              <a:rPr lang="en-US" sz="1400" dirty="0" smtClean="0">
                <a:latin typeface="Palatino" charset="0"/>
              </a:rPr>
              <a:t>Collection</a:t>
            </a:r>
            <a:endParaRPr lang="en-US" sz="1400" dirty="0">
              <a:latin typeface="Palatino" charset="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505201" y="2495550"/>
            <a:ext cx="901176" cy="52322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latin typeface="Palatino" charset="0"/>
              </a:rPr>
              <a:t>Machine Learning</a:t>
            </a:r>
            <a:endParaRPr lang="en-US" sz="1400" dirty="0">
              <a:latin typeface="Palatino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819712" y="2612231"/>
            <a:ext cx="659155" cy="36933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Palatino" charset="0"/>
              </a:rPr>
              <a:t>NLP</a:t>
            </a:r>
            <a:endParaRPr lang="en-US" sz="1800" dirty="0">
              <a:latin typeface="Palatino" charset="0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43812" y="3028950"/>
            <a:ext cx="129667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u="sng" dirty="0" smtClean="0">
                <a:latin typeface="Palatino" charset="0"/>
              </a:rPr>
              <a:t>parser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 smtClean="0">
                <a:latin typeface="Palatino" charset="0"/>
              </a:rPr>
              <a:t>tag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 smtClean="0">
                <a:latin typeface="Palatino" charset="0"/>
              </a:rPr>
              <a:t>training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u="sng" dirty="0" smtClean="0">
                <a:latin typeface="Palatino" charset="0"/>
              </a:rPr>
              <a:t>translation</a:t>
            </a:r>
            <a:endParaRPr lang="en-US" sz="1800" u="sng" dirty="0">
              <a:latin typeface="Palatino" charset="0"/>
            </a:endParaRPr>
          </a:p>
          <a:p>
            <a:pPr eaLnBrk="0" hangingPunct="0"/>
            <a:r>
              <a:rPr lang="en-US" sz="1800" u="sng" dirty="0">
                <a:latin typeface="Palatino" charset="0"/>
              </a:rPr>
              <a:t>language</a:t>
            </a:r>
            <a:r>
              <a:rPr lang="en-US" sz="1800" dirty="0">
                <a:latin typeface="Palatino" charset="0"/>
              </a:rPr>
              <a:t>...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429000" y="3028950"/>
            <a:ext cx="121608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Palatino" charset="0"/>
              </a:rPr>
              <a:t>learning</a:t>
            </a:r>
          </a:p>
          <a:p>
            <a:pPr eaLnBrk="0" hangingPunct="0"/>
            <a:r>
              <a:rPr lang="en-US" sz="1800" dirty="0" smtClean="0">
                <a:latin typeface="Palatino" charset="0"/>
              </a:rPr>
              <a:t>training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>
                <a:latin typeface="Palatino" charset="0"/>
              </a:rPr>
              <a:t>algorithm</a:t>
            </a:r>
          </a:p>
          <a:p>
            <a:pPr eaLnBrk="0" hangingPunct="0"/>
            <a:r>
              <a:rPr lang="en-US" sz="1800" dirty="0" smtClean="0">
                <a:latin typeface="Palatino" charset="0"/>
              </a:rPr>
              <a:t>shrinkage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>
                <a:latin typeface="Palatino" charset="0"/>
              </a:rPr>
              <a:t>network...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915612" y="3028950"/>
            <a:ext cx="149651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Palatino" charset="0"/>
              </a:rPr>
              <a:t>garbage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collection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memory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optimization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region...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1885950"/>
            <a:ext cx="1161997" cy="2085439"/>
            <a:chOff x="609600" y="1885950"/>
            <a:chExt cx="1161997" cy="2085439"/>
          </a:xfrm>
        </p:grpSpPr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609600" y="1885950"/>
              <a:ext cx="1066800" cy="762000"/>
            </a:xfrm>
            <a:prstGeom prst="foldedCorner">
              <a:avLst>
                <a:gd name="adj" fmla="val 28644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dirty="0" smtClean="0"/>
            </a:p>
            <a:p>
              <a:endParaRPr lang="en-US" sz="1200" dirty="0"/>
            </a:p>
            <a:p>
              <a:r>
                <a:rPr lang="en-US" sz="1200" dirty="0" smtClean="0"/>
                <a:t>Test </a:t>
              </a:r>
            </a:p>
            <a:p>
              <a:r>
                <a:rPr lang="en-US" sz="1200" dirty="0" smtClean="0"/>
                <a:t>document</a:t>
              </a:r>
            </a:p>
            <a:p>
              <a:endParaRPr lang="en-US" dirty="0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609600" y="2647950"/>
              <a:ext cx="1161997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Palatino" charset="0"/>
                </a:rPr>
                <a:t>p</a:t>
              </a:r>
              <a:r>
                <a:rPr lang="en-US" sz="1600" dirty="0" smtClean="0">
                  <a:latin typeface="Palatino" charset="0"/>
                </a:rPr>
                <a:t>arser</a:t>
              </a:r>
              <a:endParaRPr lang="en-US" sz="1600" dirty="0">
                <a:latin typeface="Palatino" charset="0"/>
              </a:endParaRPr>
            </a:p>
            <a:p>
              <a:pPr eaLnBrk="0" hangingPunct="0"/>
              <a:r>
                <a:rPr lang="en-US" sz="1600" dirty="0">
                  <a:latin typeface="Palatino" charset="0"/>
                </a:rPr>
                <a:t>l</a:t>
              </a:r>
              <a:r>
                <a:rPr lang="en-US" sz="1600" dirty="0" smtClean="0">
                  <a:latin typeface="Palatino" charset="0"/>
                </a:rPr>
                <a:t>anguage</a:t>
              </a:r>
              <a:endParaRPr lang="en-US" sz="1600" dirty="0">
                <a:latin typeface="Palatino" charset="0"/>
              </a:endParaRPr>
            </a:p>
            <a:p>
              <a:pPr eaLnBrk="0" hangingPunct="0"/>
              <a:r>
                <a:rPr lang="en-US" sz="1600" dirty="0">
                  <a:latin typeface="Palatino" charset="0"/>
                </a:rPr>
                <a:t>l</a:t>
              </a:r>
              <a:r>
                <a:rPr lang="en-US" sz="1600" dirty="0" smtClean="0">
                  <a:latin typeface="Palatino" charset="0"/>
                </a:rPr>
                <a:t>abel</a:t>
              </a:r>
              <a:endParaRPr lang="en-US" sz="1600" dirty="0">
                <a:latin typeface="Palatino" charset="0"/>
              </a:endParaRPr>
            </a:p>
            <a:p>
              <a:pPr eaLnBrk="0" hangingPunct="0"/>
              <a:r>
                <a:rPr lang="en-US" sz="1600" dirty="0" smtClean="0">
                  <a:latin typeface="Palatino" charset="0"/>
                </a:rPr>
                <a:t>translation</a:t>
              </a:r>
            </a:p>
            <a:p>
              <a:pPr eaLnBrk="0" hangingPunct="0"/>
              <a:r>
                <a:rPr lang="en-US" sz="1600" dirty="0" smtClean="0">
                  <a:latin typeface="Palatino" charset="0"/>
                </a:rPr>
                <a:t>…</a:t>
              </a:r>
              <a:endParaRPr lang="en-US" sz="1600" dirty="0">
                <a:latin typeface="Palatino" charset="0"/>
              </a:endParaRPr>
            </a:p>
          </p:txBody>
        </p:sp>
      </p:grpSp>
      <p:sp>
        <p:nvSpPr>
          <p:cNvPr id="25619" name="Rectangle 34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dirty="0" smtClean="0"/>
              <a:t>Bag of words for document classification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8500507" y="3044428"/>
            <a:ext cx="357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Palatino" charset="0"/>
              </a:rPr>
              <a:t>...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7281693" y="3027514"/>
            <a:ext cx="1296674" cy="162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Palatino" charset="0"/>
              </a:rPr>
              <a:t>planning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>
                <a:latin typeface="Palatino" charset="0"/>
              </a:rPr>
              <a:t>temporal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reasoning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plan</a:t>
            </a:r>
          </a:p>
          <a:p>
            <a:pPr eaLnBrk="0" hangingPunct="0"/>
            <a:r>
              <a:rPr lang="en-US" sz="1800" u="sng" dirty="0">
                <a:latin typeface="Palatino" charset="0"/>
              </a:rPr>
              <a:t>language</a:t>
            </a:r>
            <a:r>
              <a:rPr lang="en-US" sz="1800" dirty="0">
                <a:latin typeface="Palatino" charset="0"/>
              </a:rPr>
              <a:t>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42000" y="1608667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?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7836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88141E-6 C 0.03073 -0.00773 0.05955 -0.02811 0.08993 -0.04015 C 0.09775 -0.04355 0.10573 -0.0454 0.11389 -0.04726 C 0.12344 -0.05004 0.14288 -0.05436 0.14288 -0.05436 C 0.17483 -0.05251 0.20591 -0.05096 0.23681 -0.03305 C 0.25 -0.02564 0.26146 -0.00865 0.27518 -0.00248 C 0.27865 -0.00093 0.28577 0.00216 0.28577 0.00216 C 0.29757 -0.00124 0.30764 -0.00371 0.32014 -0.00495 C 0.33195 -0.0034 0.34393 -0.00217 0.35591 -7.88141E-6 C 0.36077 0.00061 0.36216 0.00802 0.3665 0.01173 C 0.38959 0.03026 0.39966 0.04755 0.41407 0.08708 C 0.42257 0.11056 0.42674 0.13681 0.43525 0.15997 C 0.43577 0.24459 0.43785 0.32921 0.43785 0.41414 " pathEditMode="relative" ptsTypes="ffffffffffff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Formalizing the 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Classifier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135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Bayes’ Rule Applied to Documents and Classes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393601"/>
              </p:ext>
            </p:extLst>
          </p:nvPr>
        </p:nvGraphicFramePr>
        <p:xfrm>
          <a:off x="2479675" y="2759075"/>
          <a:ext cx="442118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Equation" r:id="rId3" imgW="1371600" imgH="419100" progId="Equation.3">
                  <p:embed/>
                </p:oleObj>
              </mc:Choice>
              <mc:Fallback>
                <p:oleObj name="Equation" r:id="rId3" imgW="137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759075"/>
                        <a:ext cx="4421188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04800" y="1428750"/>
            <a:ext cx="8229600" cy="2667000"/>
          </a:xfrm>
        </p:spPr>
        <p:txBody>
          <a:bodyPr/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sz="3200" dirty="0" smtClean="0"/>
              <a:t>For a document </a:t>
            </a:r>
            <a:r>
              <a:rPr lang="en-US" sz="3600" i="1" dirty="0" smtClean="0">
                <a:solidFill>
                  <a:srgbClr val="FF0000"/>
                </a:solidFill>
              </a:rPr>
              <a:t>d</a:t>
            </a:r>
            <a:r>
              <a:rPr lang="en-US" sz="4000" dirty="0" smtClean="0"/>
              <a:t> </a:t>
            </a:r>
            <a:r>
              <a:rPr lang="en-US" sz="3600" dirty="0" smtClean="0"/>
              <a:t>and a class </a:t>
            </a:r>
            <a:r>
              <a:rPr lang="en-US" sz="4000" i="1" dirty="0" smtClean="0">
                <a:solidFill>
                  <a:srgbClr val="FF0000"/>
                </a:solidFill>
              </a:rPr>
              <a:t>c</a:t>
            </a:r>
            <a:endParaRPr 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Classifier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637004"/>
              </p:ext>
            </p:extLst>
          </p:nvPr>
        </p:nvGraphicFramePr>
        <p:xfrm>
          <a:off x="1672596" y="1633538"/>
          <a:ext cx="407256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9" name="Equation" r:id="rId3" imgW="1371600" imgH="292100" progId="Equation.3">
                  <p:embed/>
                </p:oleObj>
              </mc:Choice>
              <mc:Fallback>
                <p:oleObj name="Equation" r:id="rId3" imgW="1371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596" y="1633538"/>
                        <a:ext cx="407256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616719"/>
              </p:ext>
            </p:extLst>
          </p:nvPr>
        </p:nvGraphicFramePr>
        <p:xfrm>
          <a:off x="2542619" y="2495550"/>
          <a:ext cx="401058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0" name="Equation" r:id="rId5" imgW="1371600" imgH="419100" progId="Equation.3">
                  <p:embed/>
                </p:oleObj>
              </mc:Choice>
              <mc:Fallback>
                <p:oleObj name="Equation" r:id="rId5" imgW="137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19" y="2495550"/>
                        <a:ext cx="4010581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638856"/>
              </p:ext>
            </p:extLst>
          </p:nvPr>
        </p:nvGraphicFramePr>
        <p:xfrm>
          <a:off x="2511425" y="3867150"/>
          <a:ext cx="388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1" name="Equation" r:id="rId7" imgW="1346200" imgH="292100" progId="Equation.3">
                  <p:embed/>
                </p:oleObj>
              </mc:Choice>
              <mc:Fallback>
                <p:oleObj name="Equation" r:id="rId7" imgW="1346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3867150"/>
                        <a:ext cx="388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8382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248400" y="1581150"/>
            <a:ext cx="2438400" cy="2946976"/>
            <a:chOff x="6248400" y="1581150"/>
            <a:chExt cx="2438400" cy="2946976"/>
          </a:xfrm>
        </p:grpSpPr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6248400" y="1581150"/>
              <a:ext cx="2438400" cy="830997"/>
            </a:xfrm>
            <a:prstGeom prst="rect">
              <a:avLst/>
            </a:prstGeom>
            <a:solidFill>
              <a:srgbClr val="FFCC66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altLang="zh-TW" sz="1600" dirty="0" smtClean="0"/>
                <a:t>MAP is “maximum a posteriori”  = most likely class</a:t>
              </a:r>
              <a:endParaRPr lang="en-US" altLang="zh-TW" sz="1600" dirty="0"/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6934200" y="2876550"/>
              <a:ext cx="1676400" cy="338554"/>
            </a:xfrm>
            <a:prstGeom prst="rect">
              <a:avLst/>
            </a:prstGeom>
            <a:solidFill>
              <a:srgbClr val="FFCC66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altLang="zh-TW" sz="1600" dirty="0" smtClean="0"/>
                <a:t>Bayes Rule</a:t>
              </a:r>
              <a:endParaRPr lang="en-US" altLang="zh-TW" sz="1600" dirty="0"/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7010400" y="3943350"/>
              <a:ext cx="1676400" cy="584776"/>
            </a:xfrm>
            <a:prstGeom prst="rect">
              <a:avLst/>
            </a:prstGeom>
            <a:solidFill>
              <a:srgbClr val="FFCC66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altLang="zh-TW" sz="1600" dirty="0" smtClean="0"/>
                <a:t>Dropping the denominator</a:t>
              </a: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1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Male or female author?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 </a:t>
            </a:r>
            <a:r>
              <a:rPr lang="en-US" dirty="0"/>
              <a:t>1925 present-day Vietnam was divided into three parts under French colonial rule. The </a:t>
            </a:r>
            <a:r>
              <a:rPr lang="en-US" dirty="0" smtClean="0"/>
              <a:t>southern </a:t>
            </a:r>
            <a:r>
              <a:rPr lang="en-US" dirty="0"/>
              <a:t>region embracing Saigon and the Mekong delta was the colony of Cochin-China; the </a:t>
            </a:r>
            <a:r>
              <a:rPr lang="en-US" dirty="0" smtClean="0"/>
              <a:t>central </a:t>
            </a:r>
            <a:r>
              <a:rPr lang="en-US" dirty="0"/>
              <a:t>area with its imperial capital at Hue was the protectorate of </a:t>
            </a:r>
            <a:r>
              <a:rPr lang="en-US" dirty="0" smtClean="0"/>
              <a:t>Annam…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Clara </a:t>
            </a:r>
            <a:r>
              <a:rPr lang="en-US" dirty="0"/>
              <a:t>never failed to be astonished by the extraordinary felicity of her own name. She found it </a:t>
            </a:r>
            <a:r>
              <a:rPr lang="en-US" dirty="0" smtClean="0"/>
              <a:t>hard </a:t>
            </a:r>
            <a:r>
              <a:rPr lang="en-US" dirty="0"/>
              <a:t>to trust herself to the mercy of fate, which had managed over the years to convert </a:t>
            </a:r>
            <a:r>
              <a:rPr lang="en-US" dirty="0" smtClean="0"/>
              <a:t>her greatest </a:t>
            </a:r>
            <a:r>
              <a:rPr lang="en-US" dirty="0"/>
              <a:t>shame into one of her greatest </a:t>
            </a:r>
            <a:r>
              <a:rPr lang="en-US" dirty="0" smtClean="0"/>
              <a:t>assets…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6412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S. </a:t>
            </a:r>
            <a:r>
              <a:rPr lang="en-US" sz="1200" dirty="0" err="1">
                <a:latin typeface="+mn-lt"/>
              </a:rPr>
              <a:t>Argamon</a:t>
            </a:r>
            <a:r>
              <a:rPr lang="en-US" sz="1200" dirty="0">
                <a:latin typeface="+mn-lt"/>
              </a:rPr>
              <a:t>, M. Koppel, J. Fine, A. R. </a:t>
            </a:r>
            <a:r>
              <a:rPr lang="en-US" sz="1200" dirty="0" err="1">
                <a:latin typeface="+mn-lt"/>
              </a:rPr>
              <a:t>Shimoni</a:t>
            </a:r>
            <a:r>
              <a:rPr lang="en-US" sz="1200" dirty="0">
                <a:latin typeface="+mn-lt"/>
              </a:rPr>
              <a:t>, 2003. “Gender, Genre, and Writing Style in Formal Written Texts,” Text, volume 23, number 3, pp. 321–346</a:t>
            </a:r>
          </a:p>
        </p:txBody>
      </p:sp>
    </p:spTree>
    <p:extLst>
      <p:ext uri="{BB962C8B-B14F-4D97-AF65-F5344CB8AC3E}">
        <p14:creationId xmlns:p14="http://schemas.microsoft.com/office/powerpoint/2010/main" val="26242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Classifier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248283"/>
              </p:ext>
            </p:extLst>
          </p:nvPr>
        </p:nvGraphicFramePr>
        <p:xfrm>
          <a:off x="381000" y="1581150"/>
          <a:ext cx="49006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5" name="Equation" r:id="rId3" imgW="1651000" imgH="292100" progId="Equation.3">
                  <p:embed/>
                </p:oleObj>
              </mc:Choice>
              <mc:Fallback>
                <p:oleObj name="Equation" r:id="rId3" imgW="1651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81150"/>
                        <a:ext cx="49006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239000" y="2571750"/>
            <a:ext cx="1676400" cy="1077218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Document d represented as features x1..xn</a:t>
            </a:r>
            <a:endParaRPr lang="en-US" altLang="zh-TW" sz="16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84321"/>
              </p:ext>
            </p:extLst>
          </p:nvPr>
        </p:nvGraphicFramePr>
        <p:xfrm>
          <a:off x="1220788" y="2706688"/>
          <a:ext cx="59197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6" name="Equation" r:id="rId5" imgW="1993680" imgH="304560" progId="Equation.3">
                  <p:embed/>
                </p:oleObj>
              </mc:Choice>
              <mc:Fallback>
                <p:oleObj name="Equation" r:id="rId5" imgW="19936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706688"/>
                        <a:ext cx="59197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460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Bayes Classifier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324600" y="2655153"/>
            <a:ext cx="2438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How often does this class occur?</a:t>
            </a:r>
            <a:endParaRPr lang="en-US" altLang="zh-TW" sz="16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059045"/>
              </p:ext>
            </p:extLst>
          </p:nvPr>
        </p:nvGraphicFramePr>
        <p:xfrm>
          <a:off x="668338" y="1485900"/>
          <a:ext cx="68246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0" name="Equation" r:id="rId3" imgW="2298600" imgH="304560" progId="Equation.3">
                  <p:embed/>
                </p:oleObj>
              </mc:Choice>
              <mc:Fallback>
                <p:oleObj name="Equation" r:id="rId3" imgW="22986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485900"/>
                        <a:ext cx="68246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600200" y="2602290"/>
            <a:ext cx="4343400" cy="461665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eaLnBrk="1" hangingPunct="1"/>
            <a:r>
              <a:rPr lang="en-US" dirty="0">
                <a:latin typeface="Calibri" charset="0"/>
                <a:cs typeface="Arial" charset="0"/>
              </a:rPr>
              <a:t>O(|</a:t>
            </a:r>
            <a:r>
              <a:rPr lang="en-US" i="1" dirty="0" err="1">
                <a:latin typeface="Calibri" charset="0"/>
                <a:cs typeface="Arial" charset="0"/>
              </a:rPr>
              <a:t>X</a:t>
            </a:r>
            <a:r>
              <a:rPr lang="en-US" dirty="0" err="1">
                <a:latin typeface="Calibri" charset="0"/>
                <a:cs typeface="Arial" charset="0"/>
              </a:rPr>
              <a:t>|</a:t>
            </a:r>
            <a:r>
              <a:rPr lang="en-US" i="1" baseline="30000" dirty="0" err="1">
                <a:latin typeface="Calibri" charset="0"/>
                <a:cs typeface="Arial" charset="0"/>
              </a:rPr>
              <a:t>n</a:t>
            </a:r>
            <a:r>
              <a:rPr lang="en-US" dirty="0">
                <a:latin typeface="Calibri" charset="0"/>
                <a:cs typeface="Arial" charset="0"/>
                <a:sym typeface="Symbol" charset="0"/>
              </a:rPr>
              <a:t>•|</a:t>
            </a:r>
            <a:r>
              <a:rPr lang="en-US" i="1" dirty="0">
                <a:latin typeface="Calibri" charset="0"/>
                <a:cs typeface="Arial" charset="0"/>
                <a:sym typeface="Symbol" charset="0"/>
              </a:rPr>
              <a:t>C</a:t>
            </a:r>
            <a:r>
              <a:rPr lang="en-US" dirty="0">
                <a:latin typeface="Calibri" charset="0"/>
                <a:cs typeface="Arial" charset="0"/>
                <a:sym typeface="Symbol" charset="0"/>
              </a:rPr>
              <a:t>|) </a:t>
            </a:r>
            <a:r>
              <a:rPr lang="en-US" dirty="0" smtClean="0">
                <a:latin typeface="Calibri" charset="0"/>
                <a:cs typeface="Arial" charset="0"/>
                <a:sym typeface="Symbol" charset="0"/>
              </a:rPr>
              <a:t>parameters</a:t>
            </a:r>
            <a:endParaRPr lang="en-US" dirty="0">
              <a:latin typeface="Calibri" charset="0"/>
              <a:cs typeface="Arial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400800" y="3645753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We can just count the relative frequencies in a corpus</a:t>
            </a:r>
            <a:endParaRPr lang="en-US" altLang="zh-TW" sz="1600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600200" y="3364290"/>
            <a:ext cx="4343400" cy="1569660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eaLnBrk="1" hangingPunct="1"/>
            <a:r>
              <a:rPr lang="en-US" dirty="0" smtClean="0">
                <a:latin typeface="Calibri" charset="0"/>
              </a:rPr>
              <a:t>Could </a:t>
            </a:r>
            <a:r>
              <a:rPr lang="en-US" dirty="0">
                <a:latin typeface="Calibri" charset="0"/>
              </a:rPr>
              <a:t>only be estimated if a very, very large number of training examples was </a:t>
            </a:r>
            <a:r>
              <a:rPr lang="en-US" dirty="0" smtClean="0">
                <a:latin typeface="Calibri" charset="0"/>
              </a:rPr>
              <a:t>available!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71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620000" cy="1123950"/>
          </a:xfrm>
        </p:spPr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Independence Assumption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83224"/>
              </p:ext>
            </p:extLst>
          </p:nvPr>
        </p:nvGraphicFramePr>
        <p:xfrm>
          <a:off x="2528888" y="1181100"/>
          <a:ext cx="331946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1" name="Equation" r:id="rId3" imgW="1117440" imgH="228600" progId="Equation.3">
                  <p:embed/>
                </p:oleObj>
              </mc:Choice>
              <mc:Fallback>
                <p:oleObj name="Equation" r:id="rId3" imgW="1117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181100"/>
                        <a:ext cx="3319462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190750"/>
            <a:ext cx="8686800" cy="2590800"/>
          </a:xfrm>
        </p:spPr>
        <p:txBody>
          <a:bodyPr/>
          <a:lstStyle/>
          <a:p>
            <a:r>
              <a:rPr lang="en-US" sz="2800" b="1" dirty="0" smtClean="0">
                <a:latin typeface="Calibri" charset="0"/>
                <a:sym typeface="Symbol" charset="2"/>
              </a:rPr>
              <a:t>Conditional Independence</a:t>
            </a:r>
            <a:r>
              <a:rPr lang="en-US" sz="2800" dirty="0" smtClean="0">
                <a:latin typeface="Calibri" charset="0"/>
                <a:sym typeface="Symbol" charset="2"/>
              </a:rPr>
              <a:t>: Assume the feature probabilities </a:t>
            </a:r>
            <a:r>
              <a:rPr lang="en-US" sz="2800" i="1" dirty="0" smtClean="0">
                <a:latin typeface="Calibri" charset="0"/>
                <a:sym typeface="Symbol" charset="2"/>
              </a:rPr>
              <a:t>P</a:t>
            </a:r>
            <a:r>
              <a:rPr lang="en-US" sz="2800" dirty="0" smtClean="0">
                <a:latin typeface="Calibri" charset="0"/>
                <a:sym typeface="Symbol" charset="2"/>
              </a:rPr>
              <a:t>(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x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i</a:t>
            </a:r>
            <a:r>
              <a:rPr lang="en-US" sz="2800" dirty="0" err="1" smtClean="0">
                <a:latin typeface="Calibri" charset="0"/>
                <a:sym typeface="Symbol" charset="2"/>
              </a:rPr>
              <a:t>|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c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j</a:t>
            </a:r>
            <a:r>
              <a:rPr lang="en-US" sz="2800" dirty="0" smtClean="0">
                <a:latin typeface="Calibri" charset="0"/>
                <a:sym typeface="Symbol" charset="2"/>
              </a:rPr>
              <a:t>) are independent given the class </a:t>
            </a:r>
            <a:r>
              <a:rPr lang="en-US" sz="2800" i="1" dirty="0" smtClean="0">
                <a:latin typeface="Calibri" charset="0"/>
                <a:sym typeface="Symbol" charset="2"/>
              </a:rPr>
              <a:t>c.</a:t>
            </a:r>
            <a:endParaRPr lang="en-US" sz="2800" i="1" dirty="0" smtClean="0">
              <a:latin typeface="Times New Roman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62145"/>
              </p:ext>
            </p:extLst>
          </p:nvPr>
        </p:nvGraphicFramePr>
        <p:xfrm>
          <a:off x="547688" y="3700463"/>
          <a:ext cx="8054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2" name="Equation" r:id="rId5" imgW="3593880" imgH="228600" progId="Equation.3">
                  <p:embed/>
                </p:oleObj>
              </mc:Choice>
              <mc:Fallback>
                <p:oleObj name="Equation" r:id="rId5" imgW="3593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3700463"/>
                        <a:ext cx="80549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8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178126"/>
              </p:ext>
            </p:extLst>
          </p:nvPr>
        </p:nvGraphicFramePr>
        <p:xfrm>
          <a:off x="668338" y="1485900"/>
          <a:ext cx="68246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1" name="Equation" r:id="rId3" imgW="2298600" imgH="304560" progId="Equation.3">
                  <p:embed/>
                </p:oleObj>
              </mc:Choice>
              <mc:Fallback>
                <p:oleObj name="Equation" r:id="rId3" imgW="22986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485900"/>
                        <a:ext cx="68246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451346"/>
              </p:ext>
            </p:extLst>
          </p:nvPr>
        </p:nvGraphicFramePr>
        <p:xfrm>
          <a:off x="914400" y="2730500"/>
          <a:ext cx="56356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2" name="Equation" r:id="rId5" imgW="1828800" imgH="368300" progId="Equation.3">
                  <p:embed/>
                </p:oleObj>
              </mc:Choice>
              <mc:Fallback>
                <p:oleObj name="Equation" r:id="rId5" imgW="1828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30500"/>
                        <a:ext cx="56356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728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 smtClean="0"/>
              <a:t>The Independence Assumption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b="1" dirty="0" smtClean="0"/>
              <a:t>Bayes’ theorem</a:t>
            </a:r>
          </a:p>
          <a:p>
            <a:r>
              <a:rPr lang="en-US" sz="2000" dirty="0"/>
              <a:t>The numerator is equivalent to the </a:t>
            </a:r>
            <a:r>
              <a:rPr lang="en-US" sz="2000" b="1" dirty="0"/>
              <a:t>joint probability </a:t>
            </a:r>
            <a:r>
              <a:rPr lang="en-US" sz="2000" b="1" dirty="0" smtClean="0"/>
              <a:t>model</a:t>
            </a:r>
          </a:p>
          <a:p>
            <a:r>
              <a:rPr lang="en-US" sz="2000" dirty="0" smtClean="0"/>
              <a:t>Using </a:t>
            </a:r>
            <a:r>
              <a:rPr lang="en-US" sz="2000" dirty="0"/>
              <a:t>the </a:t>
            </a:r>
            <a:r>
              <a:rPr lang="en-US" sz="2000" b="1" dirty="0"/>
              <a:t>chain rule</a:t>
            </a:r>
            <a:r>
              <a:rPr lang="en-US" sz="2000" dirty="0"/>
              <a:t> for repeated applications of the definition of </a:t>
            </a:r>
            <a:r>
              <a:rPr lang="en-US" sz="2000" b="1" dirty="0"/>
              <a:t>conditional </a:t>
            </a:r>
            <a:r>
              <a:rPr lang="en-US" sz="2000" b="1" dirty="0" smtClean="0"/>
              <a:t>probability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 algn="r">
              <a:buNone/>
            </a:pP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en.wikipedia.org/wiki/Naive_Bayes_classifier</a:t>
            </a:r>
            <a:endParaRPr lang="en-US" sz="12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45631"/>
            <a:ext cx="2362512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5" y="2876550"/>
            <a:ext cx="8903155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96" b="80367"/>
          <a:stretch/>
        </p:blipFill>
        <p:spPr>
          <a:xfrm>
            <a:off x="6934200" y="1746223"/>
            <a:ext cx="159660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 smtClean="0"/>
              <a:t>The Independence Assumption Explained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Now, assume that all features in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 are </a:t>
                </a:r>
                <a:r>
                  <a:rPr lang="en-US" sz="2000" b="1" dirty="0" smtClean="0"/>
                  <a:t>mutually independent</a:t>
                </a:r>
                <a:r>
                  <a:rPr lang="en-US" sz="2000" dirty="0" smtClean="0"/>
                  <a:t>, and </a:t>
                </a:r>
                <a:r>
                  <a:rPr lang="en-US" sz="2000" b="1" dirty="0" smtClean="0"/>
                  <a:t>conditional on the category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 only . Under this assumption: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Thus, the joint Naïve Bayes model can be expressed as: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 algn="r">
                  <a:buNone/>
                </a:pPr>
                <a:r>
                  <a:rPr lang="en-US" sz="1200" dirty="0" smtClean="0">
                    <a:hlinkClick r:id="rId3"/>
                  </a:rPr>
                  <a:t>https</a:t>
                </a:r>
                <a:r>
                  <a:rPr lang="en-US" sz="1200" dirty="0">
                    <a:hlinkClick r:id="rId3"/>
                  </a:rPr>
                  <a:t>://</a:t>
                </a:r>
                <a:r>
                  <a:rPr lang="en-US" sz="1200" dirty="0" smtClean="0">
                    <a:hlinkClick r:id="rId3"/>
                  </a:rPr>
                  <a:t>en.wikipedia.org/wiki/Naive_Bayes_classifier</a:t>
                </a:r>
                <a:endParaRPr lang="en-US" sz="12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71" t="-1097" b="-5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87" y="2114549"/>
            <a:ext cx="3279375" cy="274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8" y="2907030"/>
            <a:ext cx="5730883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Applying </a:t>
            </a:r>
            <a:r>
              <a:rPr lang="en-US" dirty="0"/>
              <a:t>Naïve Bayes </a:t>
            </a:r>
            <a:r>
              <a:rPr lang="en-US" dirty="0" smtClean="0"/>
              <a:t>Classifier </a:t>
            </a:r>
            <a:r>
              <a:rPr lang="en-US" dirty="0"/>
              <a:t>to </a:t>
            </a:r>
            <a:r>
              <a:rPr lang="en-US" dirty="0" smtClean="0"/>
              <a:t>Text Classification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24164"/>
              </p:ext>
            </p:extLst>
          </p:nvPr>
        </p:nvGraphicFramePr>
        <p:xfrm>
          <a:off x="1524000" y="3028950"/>
          <a:ext cx="60452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3" name="Equation" r:id="rId3" imgW="2146300" imgH="393700" progId="Equation.3">
                  <p:embed/>
                </p:oleObj>
              </mc:Choice>
              <mc:Fallback>
                <p:oleObj name="Equation" r:id="rId3" imgW="2146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28950"/>
                        <a:ext cx="60452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158115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800" dirty="0">
                <a:latin typeface="Times New Roman" charset="0"/>
              </a:rPr>
              <a:t>positions </a:t>
            </a:r>
            <a:r>
              <a:rPr lang="en-US" sz="2800" dirty="0">
                <a:latin typeface="Calibri" charset="0"/>
                <a:sym typeface="Symbol" charset="0"/>
              </a:rPr>
              <a:t> all </a:t>
            </a:r>
            <a:r>
              <a:rPr lang="en-US" sz="2800" dirty="0" smtClean="0">
                <a:latin typeface="Calibri" charset="0"/>
                <a:sym typeface="Symbol" charset="0"/>
              </a:rPr>
              <a:t>vocabulary word </a:t>
            </a:r>
            <a:r>
              <a:rPr lang="en-US" sz="2800" dirty="0">
                <a:latin typeface="Calibri" charset="0"/>
                <a:sym typeface="Symbol" charset="0"/>
              </a:rPr>
              <a:t>positions in </a:t>
            </a:r>
            <a:r>
              <a:rPr lang="en-US" sz="2800" dirty="0" smtClean="0">
                <a:latin typeface="Calibri" charset="0"/>
                <a:sym typeface="Symbol" charset="0"/>
              </a:rPr>
              <a:t>test 									document      </a:t>
            </a:r>
            <a:r>
              <a:rPr lang="en-US" sz="2800" dirty="0">
                <a:latin typeface="Calibri" charset="0"/>
                <a:sym typeface="Symbol" charset="0"/>
              </a:rPr>
              <a:t>			</a:t>
            </a:r>
            <a:endParaRPr lang="en-US" sz="28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19600" y="2876550"/>
            <a:ext cx="4343400" cy="167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Learning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456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467600" cy="742950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Learning the 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Na</a:t>
            </a:r>
            <a:r>
              <a:rPr lang="fr-FR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 Bayes Model</a:t>
            </a:r>
            <a:b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(Parameter Estimation)</a:t>
            </a:r>
            <a:endParaRPr lang="en-US" sz="3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95350"/>
            <a:ext cx="8077200" cy="1447800"/>
          </a:xfrm>
        </p:spPr>
        <p:txBody>
          <a:bodyPr/>
          <a:lstStyle/>
          <a:p>
            <a:pPr eaLnBrk="1" hangingPunct="1"/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Maximum 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L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ikelihood 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stimates (MLE)</a:t>
            </a:r>
            <a:endParaRPr lang="en-US" sz="3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</a:rPr>
              <a:t>simply use the </a:t>
            </a:r>
            <a:r>
              <a:rPr lang="en-US" sz="2800" b="1" dirty="0">
                <a:latin typeface="Calibri" charset="0"/>
                <a:ea typeface="ＭＳ Ｐゴシック" charset="0"/>
              </a:rPr>
              <a:t>frequencies</a:t>
            </a:r>
            <a:r>
              <a:rPr lang="en-US" sz="2800" dirty="0">
                <a:latin typeface="Calibri" charset="0"/>
                <a:ea typeface="ＭＳ Ｐゴシック" charset="0"/>
              </a:rPr>
              <a:t> in the data</a:t>
            </a:r>
          </a:p>
        </p:txBody>
      </p:sp>
      <p:sp>
        <p:nvSpPr>
          <p:cNvPr id="41990" name="TextBox 20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  <p:graphicFrame>
        <p:nvGraphicFramePr>
          <p:cNvPr id="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843740"/>
              </p:ext>
            </p:extLst>
          </p:nvPr>
        </p:nvGraphicFramePr>
        <p:xfrm>
          <a:off x="3009519" y="2734055"/>
          <a:ext cx="3524249" cy="9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2" name="Equation" r:id="rId3" imgW="1587500" imgH="444500" progId="Equation.3">
                  <p:embed/>
                </p:oleObj>
              </mc:Choice>
              <mc:Fallback>
                <p:oleObj name="Equation" r:id="rId3" imgW="1587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519" y="2734055"/>
                        <a:ext cx="3524249" cy="980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97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409950"/>
            <a:ext cx="83058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Create </a:t>
            </a:r>
            <a:r>
              <a:rPr lang="en-US" dirty="0">
                <a:ea typeface="ＭＳ Ｐゴシック" charset="0"/>
                <a:cs typeface="Calibri"/>
              </a:rPr>
              <a:t>mega-document for topic </a:t>
            </a:r>
            <a:r>
              <a:rPr lang="en-US" i="1" dirty="0">
                <a:ea typeface="ＭＳ Ｐゴシック" charset="0"/>
                <a:cs typeface="Calibri"/>
              </a:rPr>
              <a:t>j</a:t>
            </a:r>
            <a:r>
              <a:rPr lang="en-US" dirty="0">
                <a:ea typeface="ＭＳ Ｐゴシック" charset="0"/>
                <a:cs typeface="Calibri"/>
              </a:rPr>
              <a:t> by concatenating all docs in this topic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Calibri"/>
              </a:rPr>
              <a:t>Use frequency of </a:t>
            </a:r>
            <a:r>
              <a:rPr lang="en-US" sz="2400" i="1" dirty="0" err="1">
                <a:cs typeface="Calibri"/>
              </a:rPr>
              <a:t>w</a:t>
            </a:r>
            <a:r>
              <a:rPr lang="en-US" sz="2400" i="1" baseline="-25000" dirty="0" err="1">
                <a:cs typeface="Calibri"/>
              </a:rPr>
              <a:t>i</a:t>
            </a:r>
            <a:r>
              <a:rPr lang="en-US" sz="2400" dirty="0" smtClean="0">
                <a:ea typeface="ＭＳ Ｐゴシック" charset="0"/>
                <a:cs typeface="Calibri"/>
              </a:rPr>
              <a:t> among all vocabulary words in 		mega-document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Parameter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Estimation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3886200" y="1809750"/>
            <a:ext cx="5257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Calibri"/>
                <a:cs typeface="Calibri"/>
              </a:rPr>
              <a:t>fraction of times </a:t>
            </a:r>
            <a:r>
              <a:rPr lang="en-US" dirty="0" smtClean="0">
                <a:latin typeface="Calibri"/>
                <a:cs typeface="Calibri"/>
              </a:rPr>
              <a:t>word </a:t>
            </a:r>
            <a:r>
              <a:rPr lang="en-US" i="1" dirty="0" err="1" smtClean="0">
                <a:latin typeface="Calibri"/>
                <a:cs typeface="Calibri"/>
              </a:rPr>
              <a:t>w</a:t>
            </a:r>
            <a:r>
              <a:rPr lang="en-US" i="1" baseline="-25000" dirty="0" err="1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appears </a:t>
            </a:r>
            <a:endParaRPr lang="en-US" dirty="0" smtClean="0">
              <a:latin typeface="Calibri"/>
              <a:cs typeface="Calibri"/>
            </a:endParaRPr>
          </a:p>
          <a:p>
            <a:pPr algn="ctr"/>
            <a:r>
              <a:rPr lang="en-US" dirty="0" smtClean="0">
                <a:latin typeface="Calibri"/>
                <a:cs typeface="Calibri"/>
              </a:rPr>
              <a:t>among all vocabulary words </a:t>
            </a:r>
            <a:r>
              <a:rPr lang="en-US" dirty="0">
                <a:latin typeface="Calibri"/>
                <a:cs typeface="Calibri"/>
              </a:rPr>
              <a:t>in documents of topic </a:t>
            </a:r>
            <a:r>
              <a:rPr lang="en-US" i="1" dirty="0" err="1">
                <a:latin typeface="Calibri"/>
                <a:cs typeface="Calibri"/>
              </a:rPr>
              <a:t>c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endParaRPr lang="en-US" i="1" baseline="-25000" dirty="0">
              <a:latin typeface="Calibri"/>
              <a:cs typeface="Calibri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111789"/>
              </p:ext>
            </p:extLst>
          </p:nvPr>
        </p:nvGraphicFramePr>
        <p:xfrm>
          <a:off x="304800" y="1276350"/>
          <a:ext cx="3870769" cy="129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2" name="Equation" r:id="rId3" imgW="1739900" imgH="584200" progId="Equation.3">
                  <p:embed/>
                </p:oleObj>
              </mc:Choice>
              <mc:Fallback>
                <p:oleObj name="Equation" r:id="rId3" imgW="1739900" imgH="584200" progId="Equation.3">
                  <p:embed/>
                  <p:pic>
                    <p:nvPicPr>
                      <p:cNvPr id="6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76350"/>
                        <a:ext cx="3870769" cy="1292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68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 movie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/>
          <a:lstStyle/>
          <a:p>
            <a:r>
              <a:rPr lang="en-US" dirty="0" smtClean="0"/>
              <a:t>unbelievably </a:t>
            </a:r>
            <a:r>
              <a:rPr lang="en-US" dirty="0"/>
              <a:t>disappointing </a:t>
            </a:r>
            <a:endParaRPr lang="en-US" dirty="0" smtClean="0"/>
          </a:p>
          <a:p>
            <a:r>
              <a:rPr lang="en-US" dirty="0" smtClean="0"/>
              <a:t>Full of </a:t>
            </a:r>
            <a:r>
              <a:rPr lang="en-US" dirty="0"/>
              <a:t>zany characters and richly applied satire, and some great plot </a:t>
            </a:r>
            <a:r>
              <a:rPr lang="en-US" dirty="0" smtClean="0"/>
              <a:t>twists</a:t>
            </a:r>
          </a:p>
          <a:p>
            <a:r>
              <a:rPr lang="en-US" dirty="0"/>
              <a:t> this is the greatest screwball comedy ever </a:t>
            </a:r>
            <a:r>
              <a:rPr lang="en-US" dirty="0" smtClean="0"/>
              <a:t>filmed</a:t>
            </a:r>
          </a:p>
          <a:p>
            <a:r>
              <a:rPr lang="en-US" dirty="0"/>
              <a:t> It was pathetic. The worst part about it was the boxing scenes.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81350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59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525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955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Problem with Maximum Likelihood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28750"/>
            <a:ext cx="8077200" cy="1771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if we have seen no training documents with the word 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fantastic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classified in the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topic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positive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thumbs-up)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6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Zero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probabilities cannot be conditioned away, no matter the other evidence!</a:t>
            </a:r>
          </a:p>
        </p:txBody>
      </p:sp>
      <p:graphicFrame>
        <p:nvGraphicFramePr>
          <p:cNvPr id="43011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28936193"/>
              </p:ext>
            </p:extLst>
          </p:nvPr>
        </p:nvGraphicFramePr>
        <p:xfrm>
          <a:off x="1828800" y="2370138"/>
          <a:ext cx="55086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9" name="Equation" r:id="rId3" imgW="3683000" imgH="571500" progId="Equation.3">
                  <p:embed/>
                </p:oleObj>
              </mc:Choice>
              <mc:Fallback>
                <p:oleObj name="Equation" r:id="rId3" imgW="3683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70138"/>
                        <a:ext cx="55086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14982"/>
              </p:ext>
            </p:extLst>
          </p:nvPr>
        </p:nvGraphicFramePr>
        <p:xfrm>
          <a:off x="2195513" y="4248150"/>
          <a:ext cx="4194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0" name="Equation" r:id="rId5" imgW="1968500" imgH="292100" progId="Equation.3">
                  <p:embed/>
                </p:oleObj>
              </mc:Choice>
              <mc:Fallback>
                <p:oleObj name="Equation" r:id="rId5" imgW="1968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48150"/>
                        <a:ext cx="41941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Box 24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</p:spTree>
    <p:extLst>
      <p:ext uri="{BB962C8B-B14F-4D97-AF65-F5344CB8AC3E}">
        <p14:creationId xmlns:p14="http://schemas.microsoft.com/office/powerpoint/2010/main" val="3838283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dirty="0" smtClean="0"/>
              <a:t>Solution: Laplace Smoothing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567934"/>
              </p:ext>
            </p:extLst>
          </p:nvPr>
        </p:nvGraphicFramePr>
        <p:xfrm>
          <a:off x="2508250" y="3176588"/>
          <a:ext cx="38163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9" name="Equation" r:id="rId3" imgW="1612900" imgH="711200" progId="Equation.3">
                  <p:embed/>
                </p:oleObj>
              </mc:Choice>
              <mc:Fallback>
                <p:oleObj name="Equation" r:id="rId3" imgW="161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176588"/>
                        <a:ext cx="3816350" cy="1681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619718"/>
              </p:ext>
            </p:extLst>
          </p:nvPr>
        </p:nvGraphicFramePr>
        <p:xfrm>
          <a:off x="1325562" y="1579109"/>
          <a:ext cx="4084638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0" name="Equation" r:id="rId5" imgW="1727200" imgH="571500" progId="Equation.3">
                  <p:embed/>
                </p:oleObj>
              </mc:Choice>
              <mc:Fallback>
                <p:oleObj name="Equation" r:id="rId5" imgW="1727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2" y="1579109"/>
                        <a:ext cx="4084638" cy="1350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3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2876550"/>
            <a:ext cx="5029200" cy="167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An Example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210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257800" y="226695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Choosing a class:</a:t>
            </a:r>
          </a:p>
          <a:p>
            <a:r>
              <a:rPr lang="en-US" sz="1800" dirty="0" smtClean="0">
                <a:latin typeface="+mn-lt"/>
              </a:rPr>
              <a:t>P(c|d5) </a:t>
            </a:r>
          </a:p>
          <a:p>
            <a:endParaRPr lang="en-US" sz="1800" dirty="0" smtClean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P(j|d5) 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 smtClean="0">
              <a:latin typeface="+mn-lt"/>
            </a:endParaRPr>
          </a:p>
          <a:p>
            <a:endParaRPr lang="en-US" sz="1800" dirty="0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3663374"/>
            <a:ext cx="21586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1/4 * (2/9)</a:t>
            </a:r>
            <a:r>
              <a:rPr lang="en-US" altLang="zh-TW" sz="1600" baseline="30000" dirty="0">
                <a:latin typeface="Calibri" charset="0"/>
                <a:ea typeface="Arial" charset="0"/>
                <a:cs typeface="Arial" charset="0"/>
              </a:rPr>
              <a:t>3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 * 2/9 * 2/9 </a:t>
            </a:r>
            <a:r>
              <a:rPr lang="en-US" altLang="zh-TW" sz="1600" dirty="0">
                <a:latin typeface="Calibri" charset="0"/>
              </a:rPr>
              <a:t>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	≈ 0.0001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673228"/>
              </p:ext>
            </p:extLst>
          </p:nvPr>
        </p:nvGraphicFramePr>
        <p:xfrm>
          <a:off x="2895600" y="133350"/>
          <a:ext cx="5867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6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Doc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Words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Training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</a:t>
                      </a:r>
                      <a:r>
                        <a:rPr lang="en-US" sz="1600" baseline="0" dirty="0" smtClean="0"/>
                        <a:t> Beijing Chinese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Shanghai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Macao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Tokyo Japan Chinese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Chinese Tokyo</a:t>
                      </a:r>
                      <a:r>
                        <a:rPr lang="en-US" sz="1600" baseline="0" dirty="0" smtClean="0"/>
                        <a:t> Japan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3028950"/>
            <a:ext cx="26091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Conditional Probabilities: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Chinese|</a:t>
            </a:r>
            <a:r>
              <a:rPr lang="en-US" sz="1800" i="1" dirty="0" err="1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Tokyo|</a:t>
            </a:r>
            <a:r>
              <a:rPr lang="en-US" sz="1800" i="1" dirty="0" err="1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   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Japan|</a:t>
            </a:r>
            <a:r>
              <a:rPr lang="en-US" sz="1800" i="1" dirty="0" err="1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    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Chinese|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Tokyo|</a:t>
            </a:r>
            <a:r>
              <a:rPr lang="en-US" sz="1800" i="1" dirty="0" err="1" smtClean="0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    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Japan|</a:t>
            </a:r>
            <a:r>
              <a:rPr lang="en-US" sz="1800" i="1" dirty="0" err="1" smtClean="0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    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34574"/>
            <a:ext cx="83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Priors:</a:t>
            </a:r>
          </a:p>
          <a:p>
            <a:r>
              <a:rPr lang="en-US" sz="1800" i="1" dirty="0" smtClean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(</a:t>
            </a:r>
            <a:r>
              <a:rPr lang="en-US" sz="1800" i="1" dirty="0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)= </a:t>
            </a:r>
          </a:p>
          <a:p>
            <a:endParaRPr lang="en-US" sz="200" i="1" dirty="0" smtClean="0">
              <a:latin typeface="+mn-lt"/>
            </a:endParaRPr>
          </a:p>
          <a:p>
            <a:r>
              <a:rPr lang="en-US" sz="1800" i="1" dirty="0" smtClean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(</a:t>
            </a:r>
            <a:r>
              <a:rPr lang="en-US" sz="1800" i="1" dirty="0" smtClean="0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)=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2087998"/>
            <a:ext cx="3315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3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231259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4</a:t>
            </a:r>
            <a:endParaRPr lang="en-US" sz="1600" dirty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96472" y="2388790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1600" y="2291774"/>
            <a:ext cx="3315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1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1600" y="251636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4</a:t>
            </a:r>
            <a:endParaRPr lang="en-US" sz="1600" dirty="0">
              <a:latin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1425072" y="2592566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358750"/>
              </p:ext>
            </p:extLst>
          </p:nvPr>
        </p:nvGraphicFramePr>
        <p:xfrm>
          <a:off x="228600" y="1123951"/>
          <a:ext cx="249371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6" name="Equation" r:id="rId3" imgW="1524000" imgH="419100" progId="Equation.3">
                  <p:embed/>
                </p:oleObj>
              </mc:Choice>
              <mc:Fallback>
                <p:oleObj name="Equation" r:id="rId3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23951"/>
                        <a:ext cx="2493718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775752"/>
              </p:ext>
            </p:extLst>
          </p:nvPr>
        </p:nvGraphicFramePr>
        <p:xfrm>
          <a:off x="1524000" y="306388"/>
          <a:ext cx="10795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7" name="Equation" r:id="rId5" imgW="660400" imgH="393700" progId="Equation.3">
                  <p:embed/>
                </p:oleObj>
              </mc:Choice>
              <mc:Fallback>
                <p:oleObj name="Equation" r:id="rId5" imgW="66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6388"/>
                        <a:ext cx="1079500" cy="644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438400" y="3293646"/>
            <a:ext cx="255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(5+1) / (8+6) = 6/14 = 3/7</a:t>
            </a:r>
            <a:endParaRPr lang="en-US" sz="18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38400" y="356235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(0+1) / (8+6) = 1/14</a:t>
            </a:r>
            <a:endParaRPr lang="en-US" sz="18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8400" y="4145214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alibri" charset="0"/>
              </a:rPr>
              <a:t>(1</a:t>
            </a:r>
            <a:r>
              <a:rPr lang="en-US" altLang="zh-TW" sz="1800" dirty="0">
                <a:latin typeface="Calibri" charset="0"/>
              </a:rPr>
              <a:t>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0" y="385208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(0+1) / (8+6) = 1/14</a:t>
            </a:r>
            <a:endParaRPr lang="en-US" sz="180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38400" y="4412218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alibri" charset="0"/>
              </a:rPr>
              <a:t>(1</a:t>
            </a:r>
            <a:r>
              <a:rPr lang="en-US" altLang="zh-TW" sz="1800" dirty="0">
                <a:latin typeface="Calibri" charset="0"/>
              </a:rPr>
              <a:t>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4848" y="4669254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alibri" charset="0"/>
              </a:rPr>
              <a:t>(1</a:t>
            </a:r>
            <a:r>
              <a:rPr lang="en-US" altLang="zh-TW" sz="1800" dirty="0">
                <a:latin typeface="Calibri" charset="0"/>
              </a:rPr>
              <a:t>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62947" y="2585118"/>
            <a:ext cx="23666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3/4 * (3/7)</a:t>
            </a:r>
            <a:r>
              <a:rPr lang="en-US" altLang="zh-TW" sz="1600" baseline="30000" dirty="0">
                <a:latin typeface="Calibri" charset="0"/>
              </a:rPr>
              <a:t>3</a:t>
            </a:r>
            <a:r>
              <a:rPr lang="en-US" altLang="zh-TW" sz="1600" dirty="0">
                <a:latin typeface="Calibri" charset="0"/>
              </a:rPr>
              <a:t> * 1/14 * 1/14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 smtClean="0">
                <a:latin typeface="Calibri" charset="0"/>
                <a:ea typeface="Arial" charset="0"/>
                <a:cs typeface="Arial" charset="0"/>
              </a:rPr>
              <a:t>	≈ 0.0003</a:t>
            </a:r>
            <a:endParaRPr lang="en-US" altLang="zh-TW" sz="1600" dirty="0">
              <a:latin typeface="Calibri" charset="0"/>
              <a:ea typeface="Arial" charset="0"/>
              <a:cs typeface="Arial" charset="0"/>
            </a:endParaRP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907398"/>
              </p:ext>
            </p:extLst>
          </p:nvPr>
        </p:nvGraphicFramePr>
        <p:xfrm>
          <a:off x="6158832" y="2701422"/>
          <a:ext cx="223838" cy="14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8" name="Equation" r:id="rId7" imgW="152280" imgH="126720" progId="Equation.3">
                  <p:embed/>
                </p:oleObj>
              </mc:Choice>
              <mc:Fallback>
                <p:oleObj name="Equation" r:id="rId7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832" y="2701422"/>
                        <a:ext cx="223838" cy="14049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29764"/>
              </p:ext>
            </p:extLst>
          </p:nvPr>
        </p:nvGraphicFramePr>
        <p:xfrm>
          <a:off x="6096000" y="3768222"/>
          <a:ext cx="223838" cy="14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9" name="Equation" r:id="rId9" imgW="152280" imgH="126720" progId="Equation.3">
                  <p:embed/>
                </p:oleObj>
              </mc:Choice>
              <mc:Fallback>
                <p:oleObj name="Equation" r:id="rId9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68222"/>
                        <a:ext cx="223838" cy="14049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257800" y="2585118"/>
            <a:ext cx="3505200" cy="584776"/>
          </a:xfrm>
          <a:prstGeom prst="rect">
            <a:avLst/>
          </a:prstGeom>
          <a:noFill/>
          <a:ln w="412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1"/>
      <p:bldP spid="7" grpId="0"/>
      <p:bldP spid="8" grpId="0" build="allAtOnce"/>
      <p:bldP spid="13" grpId="0"/>
      <p:bldP spid="24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Summary: </a:t>
            </a:r>
            <a:r>
              <a:rPr lang="en-US" dirty="0"/>
              <a:t>Naïve Bayes </a:t>
            </a:r>
            <a:r>
              <a:rPr lang="en-US" dirty="0" smtClean="0"/>
              <a:t>is Not So Naïve!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85850"/>
            <a:ext cx="8763000" cy="3771900"/>
          </a:xfrm>
        </p:spPr>
        <p:txBody>
          <a:bodyPr/>
          <a:lstStyle/>
          <a:p>
            <a:pPr marL="228600" indent="-228600"/>
            <a:r>
              <a:rPr lang="en-US" dirty="0" smtClean="0">
                <a:latin typeface="Calibri" charset="0"/>
              </a:rPr>
              <a:t>Very </a:t>
            </a:r>
            <a:r>
              <a:rPr lang="en-US" dirty="0">
                <a:latin typeface="Calibri" charset="0"/>
              </a:rPr>
              <a:t>Fast, low storage </a:t>
            </a:r>
            <a:r>
              <a:rPr lang="en-US" dirty="0" smtClean="0">
                <a:latin typeface="Calibri" charset="0"/>
              </a:rPr>
              <a:t>requirements</a:t>
            </a:r>
          </a:p>
          <a:p>
            <a:pPr marL="228600" indent="-228600"/>
            <a:r>
              <a:rPr lang="en-US" dirty="0" smtClean="0">
                <a:latin typeface="Calibri" charset="0"/>
              </a:rPr>
              <a:t>Very good in domains with many equally important features, and limited amount of training data</a:t>
            </a:r>
          </a:p>
          <a:p>
            <a:pPr marL="228600" indent="-228600"/>
            <a:r>
              <a:rPr lang="en-US" dirty="0" smtClean="0">
                <a:latin typeface="Calibri" charset="0"/>
              </a:rPr>
              <a:t>Optimal if the independence assumption holds</a:t>
            </a:r>
          </a:p>
          <a:p>
            <a:pPr marL="571500" lvl="1"/>
            <a:r>
              <a:rPr lang="en-US" dirty="0" smtClean="0">
                <a:latin typeface="Calibri" charset="0"/>
              </a:rPr>
              <a:t>If the assumed independence is correct, then it is the </a:t>
            </a:r>
            <a:r>
              <a:rPr lang="en-US" b="1" dirty="0" smtClean="0">
                <a:latin typeface="Calibri" charset="0"/>
              </a:rPr>
              <a:t>Bayes Optimal Classifier</a:t>
            </a:r>
            <a:r>
              <a:rPr lang="en-US" dirty="0" smtClean="0">
                <a:latin typeface="Calibri" charset="0"/>
              </a:rPr>
              <a:t> for the problem</a:t>
            </a:r>
          </a:p>
          <a:p>
            <a:pPr marL="228600" indent="-228600"/>
            <a:r>
              <a:rPr lang="en-US" dirty="0" smtClean="0">
                <a:latin typeface="Calibri" charset="0"/>
              </a:rPr>
              <a:t>A </a:t>
            </a:r>
            <a:r>
              <a:rPr lang="en-US" dirty="0">
                <a:latin typeface="Calibri" charset="0"/>
              </a:rPr>
              <a:t>good dependable baseline for </a:t>
            </a:r>
            <a:r>
              <a:rPr lang="en-US" dirty="0" smtClean="0">
                <a:latin typeface="Calibri" charset="0"/>
              </a:rPr>
              <a:t>different problems</a:t>
            </a:r>
          </a:p>
          <a:p>
            <a:pPr marL="228600" indent="-228600"/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2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 bwMode="auto">
          <a:xfrm>
            <a:off x="3124200" y="2571750"/>
            <a:ext cx="1219200" cy="10668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67600" cy="895350"/>
          </a:xfrm>
        </p:spPr>
        <p:txBody>
          <a:bodyPr/>
          <a:lstStyle/>
          <a:p>
            <a:r>
              <a:rPr lang="en-US" dirty="0" smtClean="0"/>
              <a:t>What is the subject of this article?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752600"/>
            <a:ext cx="3810000" cy="3333750"/>
          </a:xfrm>
        </p:spPr>
        <p:txBody>
          <a:bodyPr/>
          <a:lstStyle/>
          <a:p>
            <a:r>
              <a:rPr lang="en-US" dirty="0" err="1" smtClean="0"/>
              <a:t>Antogonists</a:t>
            </a:r>
            <a:r>
              <a:rPr lang="en-US" dirty="0" smtClean="0"/>
              <a:t> and Inhibitors</a:t>
            </a:r>
          </a:p>
          <a:p>
            <a:r>
              <a:rPr lang="en-US" dirty="0" smtClean="0"/>
              <a:t>Blood Supply</a:t>
            </a:r>
          </a:p>
          <a:p>
            <a:r>
              <a:rPr lang="en-US" dirty="0" smtClean="0"/>
              <a:t>Chemistry</a:t>
            </a:r>
          </a:p>
          <a:p>
            <a:r>
              <a:rPr lang="en-US" dirty="0" smtClean="0"/>
              <a:t>Drug Therapy</a:t>
            </a:r>
          </a:p>
          <a:p>
            <a:r>
              <a:rPr lang="en-US" dirty="0" smtClean="0"/>
              <a:t>Embryology</a:t>
            </a:r>
          </a:p>
          <a:p>
            <a:r>
              <a:rPr lang="en-US" dirty="0" smtClean="0"/>
              <a:t>Epidemiology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45141" y="1276350"/>
            <a:ext cx="5198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+mn-lt"/>
              </a:rPr>
              <a:t>MeSH</a:t>
            </a:r>
            <a:r>
              <a:rPr lang="en-US" sz="2800" b="1" dirty="0" smtClean="0">
                <a:latin typeface="+mn-lt"/>
              </a:rPr>
              <a:t> Subject Category Hierarchy</a:t>
            </a:r>
            <a:endParaRPr lang="en-US" sz="28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1" y="272415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n-lt"/>
              </a:rPr>
              <a:t>?</a:t>
            </a:r>
            <a:endParaRPr lang="en-US" sz="3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3525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Sans" pitchFamily="-65" charset="0"/>
              </a:rPr>
              <a:t>MEDLINE Article</a:t>
            </a:r>
            <a:endParaRPr lang="en-US" sz="1800" dirty="0">
              <a:latin typeface="Lucida Sans" pitchFamily="-65" charset="0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10" name="Picture 9" descr="medlin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09750"/>
            <a:ext cx="2009622" cy="2673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497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Text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28750"/>
            <a:ext cx="7467600" cy="371475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Assigning subject categories, topics, or genres</a:t>
            </a:r>
          </a:p>
          <a:p>
            <a:r>
              <a:rPr lang="en-US" sz="2800" dirty="0" smtClean="0">
                <a:latin typeface="Calibri" charset="0"/>
              </a:rPr>
              <a:t>Spam detection</a:t>
            </a:r>
          </a:p>
          <a:p>
            <a:r>
              <a:rPr lang="en-US" sz="2800" dirty="0" smtClean="0">
                <a:latin typeface="Calibri" charset="0"/>
              </a:rPr>
              <a:t>Authorship </a:t>
            </a:r>
            <a:r>
              <a:rPr lang="en-US" sz="2800" dirty="0">
                <a:latin typeface="Calibri" charset="0"/>
              </a:rPr>
              <a:t>identification</a:t>
            </a:r>
          </a:p>
          <a:p>
            <a:r>
              <a:rPr lang="en-US" sz="2800" dirty="0">
                <a:latin typeface="Calibri" charset="0"/>
              </a:rPr>
              <a:t>Age/gender identification</a:t>
            </a:r>
          </a:p>
          <a:p>
            <a:r>
              <a:rPr lang="en-US" sz="2800" dirty="0">
                <a:latin typeface="Calibri" charset="0"/>
              </a:rPr>
              <a:t>Language </a:t>
            </a:r>
            <a:r>
              <a:rPr lang="en-US" sz="2800" dirty="0" smtClean="0">
                <a:latin typeface="Calibri" charset="0"/>
              </a:rPr>
              <a:t>Identification</a:t>
            </a:r>
          </a:p>
          <a:p>
            <a:r>
              <a:rPr lang="en-US" sz="2800" dirty="0" smtClean="0">
                <a:latin typeface="Calibri" charset="0"/>
              </a:rPr>
              <a:t>Sentiment analysis</a:t>
            </a:r>
          </a:p>
          <a:p>
            <a:r>
              <a:rPr lang="en-US" sz="2800" dirty="0" smtClean="0">
                <a:latin typeface="Calibri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3096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Classification: definition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i="1" dirty="0" smtClean="0">
                <a:latin typeface="Calibri" charset="0"/>
              </a:rPr>
              <a:t>Input</a:t>
            </a:r>
            <a:r>
              <a:rPr lang="en-US" sz="3200" dirty="0" smtClean="0">
                <a:latin typeface="Calibri" charset="0"/>
              </a:rPr>
              <a:t>:</a:t>
            </a:r>
          </a:p>
          <a:p>
            <a:pPr lvl="1"/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a document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800" i="1" dirty="0" smtClean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a </a:t>
            </a:r>
            <a:r>
              <a:rPr lang="en-US" sz="2800" dirty="0">
                <a:latin typeface="Calibri" charset="0"/>
                <a:ea typeface="ＭＳ Ｐゴシック" charset="0"/>
              </a:rPr>
              <a:t>fixed set of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classes 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8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</a:p>
          <a:p>
            <a:pPr lvl="1"/>
            <a:endParaRPr lang="en-US" sz="2800" i="1" dirty="0">
              <a:latin typeface="Calibri" charset="0"/>
            </a:endParaRPr>
          </a:p>
          <a:p>
            <a:r>
              <a:rPr lang="en-US" sz="3200" i="1" dirty="0">
                <a:latin typeface="Calibri" charset="0"/>
              </a:rPr>
              <a:t>Output</a:t>
            </a:r>
            <a:r>
              <a:rPr lang="en-US" sz="3200" dirty="0">
                <a:latin typeface="Calibri" charset="0"/>
              </a:rPr>
              <a:t>: a predicted class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endParaRPr lang="en-US" sz="3200" i="1" baseline="-25000" dirty="0">
              <a:solidFill>
                <a:srgbClr val="FF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467600" cy="742950"/>
          </a:xfrm>
        </p:spPr>
        <p:txBody>
          <a:bodyPr/>
          <a:lstStyle/>
          <a:p>
            <a:r>
              <a:rPr lang="en-US" sz="3600" dirty="0" smtClean="0"/>
              <a:t>Classification: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Supervised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latin typeface="Calibri" charset="0"/>
              </a:rPr>
              <a:t>Input: </a:t>
            </a:r>
            <a:endParaRPr lang="en-US" sz="2800" i="1" dirty="0" smtClean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a document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400" i="1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</a:rPr>
              <a:t>a fixed set of classes 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400" dirty="0" smtClean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  <a:endParaRPr lang="en-US" sz="1800" i="1" dirty="0" smtClean="0">
              <a:solidFill>
                <a:srgbClr val="FF0000"/>
              </a:solidFill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A training set of 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hand-labeled documents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(d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),....,(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</a:rPr>
              <a:t>d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)</a:t>
            </a:r>
          </a:p>
          <a:p>
            <a:r>
              <a:rPr lang="en-US" sz="2800" i="1" dirty="0">
                <a:latin typeface="Calibri" charset="0"/>
              </a:rPr>
              <a:t>Output: </a:t>
            </a:r>
            <a:endParaRPr lang="en-US" sz="2800" i="1" dirty="0" smtClean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a </a:t>
            </a:r>
            <a:r>
              <a:rPr lang="en-US" sz="2400" dirty="0">
                <a:latin typeface="Calibri" charset="0"/>
              </a:rPr>
              <a:t>learned classifier </a:t>
            </a:r>
            <a:r>
              <a:rPr lang="en-US" sz="2400" i="1" dirty="0" err="1" smtClean="0">
                <a:solidFill>
                  <a:srgbClr val="FF0000"/>
                </a:solidFill>
                <a:latin typeface="Calibri" charset="0"/>
              </a:rPr>
              <a:t>γ:d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sym typeface="Wingdings" charset="2"/>
              </a:rPr>
              <a:t> c</a:t>
            </a:r>
            <a:endParaRPr lang="en-US" sz="2400" i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sz="3600" dirty="0" smtClean="0"/>
              <a:t>Classification Methods:</a:t>
            </a:r>
            <a:br>
              <a:rPr lang="en-US" sz="3600" dirty="0" smtClean="0"/>
            </a:br>
            <a:r>
              <a:rPr lang="en-US" sz="3600" dirty="0" smtClean="0"/>
              <a:t>Supervised Machine Learning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charset="0"/>
              </a:rPr>
              <a:t>Any kind of classifier</a:t>
            </a:r>
          </a:p>
          <a:p>
            <a:pPr lvl="1"/>
            <a:r>
              <a:rPr lang="en-US" sz="2400" dirty="0" smtClean="0">
                <a:latin typeface="Calibri" charset="0"/>
              </a:rPr>
              <a:t>Na</a:t>
            </a:r>
            <a:r>
              <a:rPr lang="fr-FR" sz="2400" dirty="0" err="1" smtClean="0">
                <a:latin typeface="Calibri" charset="0"/>
              </a:rPr>
              <a:t>ï</a:t>
            </a:r>
            <a:r>
              <a:rPr lang="en-US" sz="2400" dirty="0" err="1" smtClean="0">
                <a:latin typeface="Calibri" charset="0"/>
              </a:rPr>
              <a:t>ve</a:t>
            </a:r>
            <a:r>
              <a:rPr lang="en-US" sz="2400" dirty="0" smtClean="0">
                <a:latin typeface="Calibri" charset="0"/>
              </a:rPr>
              <a:t> Bayes</a:t>
            </a:r>
          </a:p>
          <a:p>
            <a:pPr lvl="1"/>
            <a:r>
              <a:rPr lang="en-US" sz="2400" dirty="0" smtClean="0">
                <a:latin typeface="Calibri" charset="0"/>
              </a:rPr>
              <a:t>Logistic regression</a:t>
            </a:r>
          </a:p>
          <a:p>
            <a:pPr lvl="1"/>
            <a:r>
              <a:rPr lang="en-US" sz="2400" dirty="0" smtClean="0">
                <a:latin typeface="Calibri" charset="0"/>
              </a:rPr>
              <a:t>k-Nearest Neighbors</a:t>
            </a:r>
          </a:p>
          <a:p>
            <a:pPr lvl="1"/>
            <a:r>
              <a:rPr lang="en-US" sz="2400" dirty="0" smtClean="0">
                <a:latin typeface="Calibri" charset="0"/>
              </a:rPr>
              <a:t>Neural Networks</a:t>
            </a:r>
          </a:p>
          <a:p>
            <a:pPr lvl="1"/>
            <a:r>
              <a:rPr lang="en-US" sz="2400" dirty="0">
                <a:latin typeface="Calibri" charset="0"/>
              </a:rPr>
              <a:t>Support Vector </a:t>
            </a:r>
            <a:r>
              <a:rPr lang="en-US" sz="2400" dirty="0" smtClean="0">
                <a:latin typeface="Calibri" charset="0"/>
              </a:rPr>
              <a:t>Machines</a:t>
            </a:r>
          </a:p>
          <a:p>
            <a:pPr lvl="1"/>
            <a:r>
              <a:rPr lang="en-US" sz="2400" dirty="0" smtClean="0">
                <a:latin typeface="Calibri" charset="0"/>
              </a:rPr>
              <a:t>…</a:t>
            </a:r>
            <a:endParaRPr lang="en-US" sz="10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73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831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13263</TotalTime>
  <Words>1239</Words>
  <Application>Microsoft Office PowerPoint</Application>
  <PresentationFormat>On-screen Show (16:9)</PresentationFormat>
  <Paragraphs>270</Paragraphs>
  <Slides>34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50" baseType="lpstr">
      <vt:lpstr>ＭＳ Ｐゴシック</vt:lpstr>
      <vt:lpstr>Arial</vt:lpstr>
      <vt:lpstr>Calibri</vt:lpstr>
      <vt:lpstr>Calibri (Headings)</vt:lpstr>
      <vt:lpstr>Cambria Math</vt:lpstr>
      <vt:lpstr>Courier</vt:lpstr>
      <vt:lpstr>Lucida Grande</vt:lpstr>
      <vt:lpstr>Lucida Sans</vt:lpstr>
      <vt:lpstr>Palatino</vt:lpstr>
      <vt:lpstr>Symbol</vt:lpstr>
      <vt:lpstr>Tahoma</vt:lpstr>
      <vt:lpstr>Times</vt:lpstr>
      <vt:lpstr>Times New Roman</vt:lpstr>
      <vt:lpstr>Wingdings</vt:lpstr>
      <vt:lpstr>NLP-jurafsky</vt:lpstr>
      <vt:lpstr>Equation</vt:lpstr>
      <vt:lpstr>Naïve Bayes</vt:lpstr>
      <vt:lpstr>Male or female author?</vt:lpstr>
      <vt:lpstr>Positive or negative movie review?</vt:lpstr>
      <vt:lpstr>What is the subject of this article?</vt:lpstr>
      <vt:lpstr>Text Classification</vt:lpstr>
      <vt:lpstr>Text Classification: definition</vt:lpstr>
      <vt:lpstr>Classification: Supervised Machine Learning</vt:lpstr>
      <vt:lpstr>Classification Methods: Supervised Machine Learning</vt:lpstr>
      <vt:lpstr>Text Classification and Naïve Bayes</vt:lpstr>
      <vt:lpstr>Naïve Bayes</vt:lpstr>
      <vt:lpstr>The bag of words representation</vt:lpstr>
      <vt:lpstr>The bag of words representation</vt:lpstr>
      <vt:lpstr>The bag of words representation:  using a subset of words</vt:lpstr>
      <vt:lpstr>The bag of words representation</vt:lpstr>
      <vt:lpstr>The bag of words’ assumption</vt:lpstr>
      <vt:lpstr>Bag of words for document classification</vt:lpstr>
      <vt:lpstr>Text Classification and Naïve Bayes</vt:lpstr>
      <vt:lpstr>Bayes’ Rule Applied to Documents and Classes</vt:lpstr>
      <vt:lpstr>Bayes Classifier</vt:lpstr>
      <vt:lpstr>Bayes Classifier</vt:lpstr>
      <vt:lpstr>Bayes Classifier</vt:lpstr>
      <vt:lpstr>Multinomial Naïve Bayes Independence Assumption</vt:lpstr>
      <vt:lpstr>Naïve Bayes Classifier</vt:lpstr>
      <vt:lpstr>The Independence Assumption Explained</vt:lpstr>
      <vt:lpstr>The Independence Assumption Explained</vt:lpstr>
      <vt:lpstr>Applying Naïve Bayes Classifier to Text Classification</vt:lpstr>
      <vt:lpstr>Text Classification and Naïve Bayes</vt:lpstr>
      <vt:lpstr>Learning the Naïve Bayes Model (Parameter Estimation)</vt:lpstr>
      <vt:lpstr>Parameter Estimation</vt:lpstr>
      <vt:lpstr>Problem with Maximum Likelihood</vt:lpstr>
      <vt:lpstr>Solution: Laplace Smoothing</vt:lpstr>
      <vt:lpstr>Text Classification and Naïve Bayes</vt:lpstr>
      <vt:lpstr>PowerPoint Presentation</vt:lpstr>
      <vt:lpstr>Summary: Naïve Bayes is Not So Naïve!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Muneeb</cp:lastModifiedBy>
  <cp:revision>292</cp:revision>
  <cp:lastPrinted>2012-03-27T19:39:52Z</cp:lastPrinted>
  <dcterms:created xsi:type="dcterms:W3CDTF">2010-04-19T15:31:24Z</dcterms:created>
  <dcterms:modified xsi:type="dcterms:W3CDTF">2021-09-10T13:10:10Z</dcterms:modified>
</cp:coreProperties>
</file>