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8"/>
  </p:notesMasterIdLst>
  <p:handoutMasterIdLst>
    <p:handoutMasterId r:id="rId19"/>
  </p:handoutMasterIdLst>
  <p:sldIdLst>
    <p:sldId id="444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42" r:id="rId11"/>
    <p:sldId id="443" r:id="rId12"/>
    <p:sldId id="437" r:id="rId13"/>
    <p:sldId id="438" r:id="rId14"/>
    <p:sldId id="439" r:id="rId15"/>
    <p:sldId id="440" r:id="rId16"/>
    <p:sldId id="436" r:id="rId17"/>
  </p:sldIdLst>
  <p:sldSz cx="9753600" cy="74676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30213" indent="26988" algn="l" rtl="0" eaLnBrk="0" fontAlgn="base" hangingPunct="0">
      <a:spcBef>
        <a:spcPct val="0"/>
      </a:spcBef>
      <a:spcAft>
        <a:spcPct val="0"/>
      </a:spcAft>
      <a:defRPr sz="4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860425" indent="53975" algn="l" rtl="0" eaLnBrk="0" fontAlgn="base" hangingPunct="0">
      <a:spcBef>
        <a:spcPct val="0"/>
      </a:spcBef>
      <a:spcAft>
        <a:spcPct val="0"/>
      </a:spcAft>
      <a:defRPr sz="4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292225" indent="79375" algn="l" rtl="0" eaLnBrk="0" fontAlgn="base" hangingPunct="0">
      <a:spcBef>
        <a:spcPct val="0"/>
      </a:spcBef>
      <a:spcAft>
        <a:spcPct val="0"/>
      </a:spcAft>
      <a:defRPr sz="4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722438" indent="106363" algn="l" rtl="0" eaLnBrk="0" fontAlgn="base" hangingPunct="0">
      <a:spcBef>
        <a:spcPct val="0"/>
      </a:spcBef>
      <a:spcAft>
        <a:spcPct val="0"/>
      </a:spcAft>
      <a:defRPr sz="4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6D8D8"/>
    <a:srgbClr val="00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774" autoAdjust="0"/>
  </p:normalViewPr>
  <p:slideViewPr>
    <p:cSldViewPr>
      <p:cViewPr varScale="1">
        <p:scale>
          <a:sx n="80" d="100"/>
          <a:sy n="80" d="100"/>
        </p:scale>
        <p:origin x="1146" y="96"/>
      </p:cViewPr>
      <p:guideLst>
        <p:guide orient="horz" pos="2352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280" y="-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38FB661-2432-4D51-9303-0EC2CEE1E9C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4575" y="768350"/>
            <a:ext cx="50101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62513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E7CC7F9-E156-443C-8A89-D19F534085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30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8604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2922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72243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153878" algn="l" defTabSz="8615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584653" algn="l" defTabSz="8615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15428" algn="l" defTabSz="8615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446203" algn="l" defTabSz="8615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B397F1-930D-46E8-935A-03DF27BD6B52}" type="slidenum">
              <a:rPr lang="en-US" altLang="en-US" sz="1300" smtClean="0"/>
              <a:pPr>
                <a:spcBef>
                  <a:spcPct val="0"/>
                </a:spcBef>
              </a:pPr>
              <a:t>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52331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EB4F5F-2F58-4630-B4F4-A8105B8B9184}" type="slidenum">
              <a:rPr lang="en-US" altLang="en-US" sz="1300" smtClean="0"/>
              <a:pPr>
                <a:spcBef>
                  <a:spcPct val="0"/>
                </a:spcBef>
              </a:pPr>
              <a:t>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80543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755768-7193-40C6-B8F0-3905D29FACFC}" type="slidenum">
              <a:rPr lang="en-US" altLang="en-US" sz="1300" smtClean="0"/>
              <a:pPr>
                <a:spcBef>
                  <a:spcPct val="0"/>
                </a:spcBef>
              </a:pPr>
              <a:t>10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6A53F2-C27A-4957-89D8-8EC1A634CB7D}" type="slidenum">
              <a:rPr lang="en-US" altLang="en-US" sz="1300" smtClean="0"/>
              <a:pPr>
                <a:spcBef>
                  <a:spcPct val="0"/>
                </a:spcBef>
              </a:pPr>
              <a:t>11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5BD059-C954-4CCA-AE78-CA05D80F3771}" type="slidenum">
              <a:rPr lang="en-US" altLang="en-US" sz="1300" smtClean="0">
                <a:latin typeface="Arial" panose="020B0604020202020204" pitchFamily="34" charset="0"/>
              </a:rPr>
              <a:pPr/>
              <a:t>12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C77464-1EBC-42B4-AD38-FABD96D035E5}" type="slidenum">
              <a:rPr lang="zh-CN" altLang="en-US" sz="1300" smtClean="0">
                <a:latin typeface="Arial" panose="020B0604020202020204" pitchFamily="34" charset="0"/>
              </a:rPr>
              <a:pPr/>
              <a:t>13</a:t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7E7CB1-4688-4CDC-B487-D52751C9521C}" type="slidenum">
              <a:rPr lang="zh-CN" altLang="en-US" sz="1300" smtClean="0">
                <a:latin typeface="Arial" panose="020B0604020202020204" pitchFamily="34" charset="0"/>
              </a:rPr>
              <a:pPr/>
              <a:t>14</a:t>
            </a:fld>
            <a:endParaRPr lang="en-US" altLang="zh-CN" sz="1300" smtClean="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CFB0B6-436C-4686-A608-7AA06CB6774E}" type="slidenum">
              <a:rPr lang="en-US" altLang="en-US" sz="1300" smtClean="0">
                <a:latin typeface="Arial" panose="020B0604020202020204" pitchFamily="34" charset="0"/>
              </a:rPr>
              <a:pPr/>
              <a:t>15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2319807"/>
            <a:ext cx="8290560" cy="16006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4231644"/>
            <a:ext cx="6827520" cy="1908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1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3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5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6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9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COMP20411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03FDF-BF80-468F-80CF-10E1522B2A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216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COMP20411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EFB6B-60DF-4C03-9006-0F8605EAAA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136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70240" y="330165"/>
            <a:ext cx="2565401" cy="70250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0654" y="330165"/>
            <a:ext cx="7537026" cy="70250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COMP20411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056A5-45FF-4BFF-B1AE-5DCC9DA1C3D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231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COMP20411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67359-9D01-441E-9270-F41158D9148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4171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467" y="4798636"/>
            <a:ext cx="8290560" cy="1483148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0467" y="3165088"/>
            <a:ext cx="8290560" cy="163353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112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822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33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645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556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467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378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290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COMP20411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E6142-ED1C-404F-BB75-F8D22F57B7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024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654" y="1920488"/>
            <a:ext cx="5051213" cy="543475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4438" y="1920488"/>
            <a:ext cx="5051214" cy="543475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COMP20411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9C03A-C3CD-45FD-B38E-30AC844DE0B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8526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299051"/>
            <a:ext cx="8778240" cy="1244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1671567"/>
            <a:ext cx="4309534" cy="69663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1126" indent="0">
              <a:buNone/>
              <a:defRPr sz="2200" b="1"/>
            </a:lvl2pPr>
            <a:lvl3pPr marL="982251" indent="0">
              <a:buNone/>
              <a:defRPr sz="1900" b="1"/>
            </a:lvl3pPr>
            <a:lvl4pPr marL="1473377" indent="0">
              <a:buNone/>
              <a:defRPr sz="1700" b="1"/>
            </a:lvl4pPr>
            <a:lvl5pPr marL="1964503" indent="0">
              <a:buNone/>
              <a:defRPr sz="1700" b="1"/>
            </a:lvl5pPr>
            <a:lvl6pPr marL="2455627" indent="0">
              <a:buNone/>
              <a:defRPr sz="1700" b="1"/>
            </a:lvl6pPr>
            <a:lvl7pPr marL="2946755" indent="0">
              <a:buNone/>
              <a:defRPr sz="1700" b="1"/>
            </a:lvl7pPr>
            <a:lvl8pPr marL="3437879" indent="0">
              <a:buNone/>
              <a:defRPr sz="1700" b="1"/>
            </a:lvl8pPr>
            <a:lvl9pPr marL="392900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2368197"/>
            <a:ext cx="4309534" cy="430251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4704" y="1671567"/>
            <a:ext cx="4311227" cy="69663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1126" indent="0">
              <a:buNone/>
              <a:defRPr sz="2200" b="1"/>
            </a:lvl2pPr>
            <a:lvl3pPr marL="982251" indent="0">
              <a:buNone/>
              <a:defRPr sz="1900" b="1"/>
            </a:lvl3pPr>
            <a:lvl4pPr marL="1473377" indent="0">
              <a:buNone/>
              <a:defRPr sz="1700" b="1"/>
            </a:lvl4pPr>
            <a:lvl5pPr marL="1964503" indent="0">
              <a:buNone/>
              <a:defRPr sz="1700" b="1"/>
            </a:lvl5pPr>
            <a:lvl6pPr marL="2455627" indent="0">
              <a:buNone/>
              <a:defRPr sz="1700" b="1"/>
            </a:lvl6pPr>
            <a:lvl7pPr marL="2946755" indent="0">
              <a:buNone/>
              <a:defRPr sz="1700" b="1"/>
            </a:lvl7pPr>
            <a:lvl8pPr marL="3437879" indent="0">
              <a:buNone/>
              <a:defRPr sz="1700" b="1"/>
            </a:lvl8pPr>
            <a:lvl9pPr marL="392900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4704" y="2368197"/>
            <a:ext cx="4311227" cy="430251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COMP20411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A7ECD-0E82-4E68-A0A0-ECDCEEA0F6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933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COMP20411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251F5-DDDD-41B2-9559-DE11304FF7D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7836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COMP20411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A5303-8551-4403-BC1F-0A6954659F5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215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91" y="297321"/>
            <a:ext cx="3208867" cy="126534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3387" y="297322"/>
            <a:ext cx="5452533" cy="6373390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91" y="1562665"/>
            <a:ext cx="3208867" cy="5108046"/>
          </a:xfrm>
        </p:spPr>
        <p:txBody>
          <a:bodyPr/>
          <a:lstStyle>
            <a:lvl1pPr marL="0" indent="0">
              <a:buNone/>
              <a:defRPr sz="1500"/>
            </a:lvl1pPr>
            <a:lvl2pPr marL="491126" indent="0">
              <a:buNone/>
              <a:defRPr sz="1300"/>
            </a:lvl2pPr>
            <a:lvl3pPr marL="982251" indent="0">
              <a:buNone/>
              <a:defRPr sz="1100"/>
            </a:lvl3pPr>
            <a:lvl4pPr marL="1473377" indent="0">
              <a:buNone/>
              <a:defRPr sz="1000"/>
            </a:lvl4pPr>
            <a:lvl5pPr marL="1964503" indent="0">
              <a:buNone/>
              <a:defRPr sz="1000"/>
            </a:lvl5pPr>
            <a:lvl6pPr marL="2455627" indent="0">
              <a:buNone/>
              <a:defRPr sz="1000"/>
            </a:lvl6pPr>
            <a:lvl7pPr marL="2946755" indent="0">
              <a:buNone/>
              <a:defRPr sz="1000"/>
            </a:lvl7pPr>
            <a:lvl8pPr marL="3437879" indent="0">
              <a:buNone/>
              <a:defRPr sz="1000"/>
            </a:lvl8pPr>
            <a:lvl9pPr marL="392900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COMP20411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F0F1E-7AD8-4CC7-AED9-DC586EBE9AF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944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774" y="5227320"/>
            <a:ext cx="5852160" cy="61711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11774" y="667244"/>
            <a:ext cx="5852160" cy="4480560"/>
          </a:xfrm>
        </p:spPr>
        <p:txBody>
          <a:bodyPr rtlCol="0">
            <a:normAutofit/>
          </a:bodyPr>
          <a:lstStyle>
            <a:lvl1pPr marL="0" indent="0">
              <a:buNone/>
              <a:defRPr sz="3400"/>
            </a:lvl1pPr>
            <a:lvl2pPr marL="491126" indent="0">
              <a:buNone/>
              <a:defRPr sz="3000"/>
            </a:lvl2pPr>
            <a:lvl3pPr marL="982251" indent="0">
              <a:buNone/>
              <a:defRPr sz="2600"/>
            </a:lvl3pPr>
            <a:lvl4pPr marL="1473377" indent="0">
              <a:buNone/>
              <a:defRPr sz="2200"/>
            </a:lvl4pPr>
            <a:lvl5pPr marL="1964503" indent="0">
              <a:buNone/>
              <a:defRPr sz="2200"/>
            </a:lvl5pPr>
            <a:lvl6pPr marL="2455627" indent="0">
              <a:buNone/>
              <a:defRPr sz="2200"/>
            </a:lvl6pPr>
            <a:lvl7pPr marL="2946755" indent="0">
              <a:buNone/>
              <a:defRPr sz="2200"/>
            </a:lvl7pPr>
            <a:lvl8pPr marL="3437879" indent="0">
              <a:buNone/>
              <a:defRPr sz="2200"/>
            </a:lvl8pPr>
            <a:lvl9pPr marL="3929001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1774" y="5844435"/>
            <a:ext cx="5852160" cy="876405"/>
          </a:xfrm>
        </p:spPr>
        <p:txBody>
          <a:bodyPr/>
          <a:lstStyle>
            <a:lvl1pPr marL="0" indent="0">
              <a:buNone/>
              <a:defRPr sz="1500"/>
            </a:lvl1pPr>
            <a:lvl2pPr marL="491126" indent="0">
              <a:buNone/>
              <a:defRPr sz="1300"/>
            </a:lvl2pPr>
            <a:lvl3pPr marL="982251" indent="0">
              <a:buNone/>
              <a:defRPr sz="1100"/>
            </a:lvl3pPr>
            <a:lvl4pPr marL="1473377" indent="0">
              <a:buNone/>
              <a:defRPr sz="1000"/>
            </a:lvl4pPr>
            <a:lvl5pPr marL="1964503" indent="0">
              <a:buNone/>
              <a:defRPr sz="1000"/>
            </a:lvl5pPr>
            <a:lvl6pPr marL="2455627" indent="0">
              <a:buNone/>
              <a:defRPr sz="1000"/>
            </a:lvl6pPr>
            <a:lvl7pPr marL="2946755" indent="0">
              <a:buNone/>
              <a:defRPr sz="1000"/>
            </a:lvl7pPr>
            <a:lvl8pPr marL="3437879" indent="0">
              <a:buNone/>
              <a:defRPr sz="1000"/>
            </a:lvl8pPr>
            <a:lvl9pPr marL="392900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COMP20411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E679D-04D4-45F5-9B5D-CB4FCB56C77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851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87363" y="298450"/>
            <a:ext cx="877887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226" tIns="49113" rIns="98226" bIns="491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7363" y="1743075"/>
            <a:ext cx="8778875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226" tIns="49113" rIns="98226" bIns="491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7363" y="6921500"/>
            <a:ext cx="2276475" cy="396875"/>
          </a:xfrm>
          <a:prstGeom prst="rect">
            <a:avLst/>
          </a:prstGeom>
        </p:spPr>
        <p:txBody>
          <a:bodyPr vert="horz" lIns="98226" tIns="49113" rIns="98226" bIns="49113" rtlCol="0" anchor="ctr"/>
          <a:lstStyle>
            <a:lvl1pPr algn="l" eaLnBrk="1" hangingPunct="1">
              <a:defRPr sz="13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COMP20411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163" y="6921500"/>
            <a:ext cx="3089275" cy="396875"/>
          </a:xfrm>
          <a:prstGeom prst="rect">
            <a:avLst/>
          </a:prstGeom>
        </p:spPr>
        <p:txBody>
          <a:bodyPr vert="horz" lIns="98226" tIns="49113" rIns="98226" bIns="49113" rtlCol="0" anchor="ctr"/>
          <a:lstStyle>
            <a:lvl1pPr algn="ctr" eaLnBrk="1" hangingPunct="1">
              <a:defRPr sz="13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9763" y="6921500"/>
            <a:ext cx="2276475" cy="396875"/>
          </a:xfrm>
          <a:prstGeom prst="rect">
            <a:avLst/>
          </a:prstGeom>
        </p:spPr>
        <p:txBody>
          <a:bodyPr vert="horz" wrap="square" lIns="98226" tIns="49113" rIns="98226" bIns="4911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6266935-CFE8-495F-A4C4-DF6D6590D8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1031" name="Picture 7" descr="TUOM_4COL_cropped_72a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2088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681413" y="7196138"/>
            <a:ext cx="253523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156" tIns="43078" rIns="86156" bIns="43078">
            <a:spAutoFit/>
          </a:bodyPr>
          <a:lstStyle>
            <a:lvl1pPr defTabSz="982663" eaLnBrk="0" hangingPunct="0">
              <a:defRPr sz="47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82663" eaLnBrk="0" hangingPunct="0">
              <a:defRPr sz="47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82663" eaLnBrk="0" hangingPunct="0">
              <a:defRPr sz="47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82663" eaLnBrk="0" hangingPunct="0">
              <a:defRPr sz="47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82663" eaLnBrk="0" hangingPunct="0">
              <a:defRPr sz="47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defRPr/>
            </a:pPr>
            <a:r>
              <a:rPr lang="en-GB" sz="1300" smtClean="0">
                <a:latin typeface="Arial" charset="0"/>
              </a:rPr>
              <a:t>COMP24111  Machine Learning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 ftr="0" dt="0"/>
  <p:txStyles>
    <p:titleStyle>
      <a:lvl1pPr algn="ctr" defTabSz="981075" rtl="0" eaLnBrk="0" fontAlgn="base" hangingPunct="0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81075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2pPr>
      <a:lvl3pPr algn="ctr" defTabSz="981075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3pPr>
      <a:lvl4pPr algn="ctr" defTabSz="981075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4pPr>
      <a:lvl5pPr algn="ctr" defTabSz="981075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5pPr>
      <a:lvl6pPr marL="457200" algn="ctr" defTabSz="981075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6pPr>
      <a:lvl7pPr marL="914400" algn="ctr" defTabSz="981075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7pPr>
      <a:lvl8pPr marL="1371600" algn="ctr" defTabSz="981075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8pPr>
      <a:lvl9pPr marL="1828800" algn="ctr" defTabSz="981075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9pPr>
    </p:titleStyle>
    <p:bodyStyle>
      <a:lvl1pPr marL="368300" indent="-368300" algn="l" defTabSz="981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6925" indent="-306388" algn="l" defTabSz="981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138" indent="-244475" algn="l" defTabSz="981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7675" indent="-244475" algn="l" defTabSz="981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244475" algn="l" defTabSz="981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01190" indent="-245563" algn="l" defTabSz="98225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92315" indent="-245563" algn="l" defTabSz="98225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443" indent="-245563" algn="l" defTabSz="98225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74567" indent="-245563" algn="l" defTabSz="98225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2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1126" algn="l" defTabSz="9822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2251" algn="l" defTabSz="9822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3377" algn="l" defTabSz="9822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4503" algn="l" defTabSz="9822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5627" algn="l" defTabSz="9822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6755" algn="l" defTabSz="9822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7879" algn="l" defTabSz="9822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29001" algn="l" defTabSz="98225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aive_Bayes_classifi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319338"/>
            <a:ext cx="8289925" cy="16017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Naïve Bayes Classifier  </a:t>
            </a:r>
            <a:br>
              <a:rPr lang="en-US" altLang="en-US" dirty="0" smtClean="0"/>
            </a:br>
            <a:r>
              <a:rPr lang="en-US" altLang="en-US" dirty="0" smtClean="0"/>
              <a:t>for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Continuous-valued Data</a:t>
            </a:r>
            <a:br>
              <a:rPr lang="en-US" altLang="en-US" dirty="0" smtClean="0"/>
            </a:br>
            <a:endParaRPr lang="en-GB" altLang="en-US" dirty="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3F0388-90D9-4762-8EC0-77391B48954E}" type="slidenum">
              <a:rPr lang="en-GB" altLang="en-US" sz="13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300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Bayes Formula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37"/>
          <a:stretch>
            <a:fillRect/>
          </a:stretch>
        </p:blipFill>
        <p:spPr bwMode="auto">
          <a:xfrm>
            <a:off x="2514600" y="2971800"/>
            <a:ext cx="4572000" cy="36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166688"/>
            <a:ext cx="23368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323850"/>
            <a:ext cx="27940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901825"/>
            <a:ext cx="39671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5" y="82550"/>
            <a:ext cx="8778875" cy="6381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Generative Model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29063"/>
            <a:ext cx="4541838" cy="35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720725"/>
            <a:ext cx="3576638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1787525" y="5060950"/>
            <a:ext cx="2276475" cy="19923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84538" y="5302250"/>
            <a:ext cx="1266825" cy="17510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81125" y="3402013"/>
            <a:ext cx="3008313" cy="3651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06725" y="1658938"/>
            <a:ext cx="1701800" cy="53943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138238" y="1743075"/>
            <a:ext cx="3251200" cy="5310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66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25" y="788988"/>
            <a:ext cx="4041775" cy="475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>
            <a:off x="3346450" y="4729163"/>
            <a:ext cx="1204913" cy="2324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934075" y="1493838"/>
            <a:ext cx="714375" cy="5559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096000" y="1706563"/>
            <a:ext cx="2584450" cy="5346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673725" y="2738438"/>
            <a:ext cx="1136650" cy="431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851525" y="2974975"/>
            <a:ext cx="2587625" cy="40782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483225" y="4605338"/>
            <a:ext cx="1050925" cy="2447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242050" y="4667250"/>
            <a:ext cx="1235075" cy="23860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957763" y="4978400"/>
            <a:ext cx="3752850" cy="20748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87800" y="2073275"/>
            <a:ext cx="1495425" cy="177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8399" tIns="49199" rIns="98399" bIns="49199">
            <a:spAutoFit/>
          </a:bodyPr>
          <a:lstStyle/>
          <a:p>
            <a:pPr marL="307496" indent="-307496" eaLnBrk="1" hangingPunct="1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FF0000"/>
                </a:solidFill>
              </a:rPr>
              <a:t>Color</a:t>
            </a:r>
          </a:p>
          <a:p>
            <a:pPr marL="307496" indent="-307496" eaLnBrk="1" hangingPunct="1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FF0000"/>
                </a:solidFill>
              </a:rPr>
              <a:t>Size</a:t>
            </a:r>
          </a:p>
          <a:p>
            <a:pPr marL="307496" indent="-307496" eaLnBrk="1" hangingPunct="1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FF0000"/>
                </a:solidFill>
              </a:rPr>
              <a:t>Texture</a:t>
            </a:r>
          </a:p>
          <a:p>
            <a:pPr marL="307496" indent="-307496" eaLnBrk="1" hangingPunct="1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FF0000"/>
                </a:solidFill>
              </a:rPr>
              <a:t>Weight</a:t>
            </a:r>
          </a:p>
          <a:p>
            <a:pPr marL="307496" indent="-307496" eaLnBrk="1" hangingPunct="1"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FF0000"/>
                </a:solidFill>
              </a:rPr>
              <a:t>…</a:t>
            </a:r>
          </a:p>
        </p:txBody>
      </p:sp>
      <p:pic>
        <p:nvPicPr>
          <p:cNvPr id="266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703263"/>
            <a:ext cx="4187825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886075" y="4978400"/>
            <a:ext cx="2071688" cy="20748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Numerical Stability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It is often the case that machine learning algorithms need to work with very small numbers</a:t>
            </a:r>
          </a:p>
          <a:p>
            <a:pPr lvl="1" eaLnBrk="1" hangingPunct="1"/>
            <a:r>
              <a:rPr lang="en-US" altLang="en-US" sz="3200" smtClean="0"/>
              <a:t>Imagine computing the probability of 2000 independent coin flips</a:t>
            </a:r>
          </a:p>
          <a:p>
            <a:pPr lvl="1" eaLnBrk="1" hangingPunct="1"/>
            <a:r>
              <a:rPr lang="en-US" altLang="en-US" sz="3200" smtClean="0"/>
              <a:t>MATLAB thinks that (0.5)</a:t>
            </a:r>
            <a:r>
              <a:rPr lang="en-US" altLang="en-US" sz="3200" baseline="30000" smtClean="0"/>
              <a:t>2000  </a:t>
            </a:r>
            <a:r>
              <a:rPr lang="en-US" altLang="en-US" sz="3200" smtClean="0"/>
              <a:t>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-38100"/>
            <a:ext cx="8047037" cy="619125"/>
          </a:xfrm>
        </p:spPr>
        <p:txBody>
          <a:bodyPr/>
          <a:lstStyle/>
          <a:p>
            <a:pPr eaLnBrk="1" hangingPunct="1"/>
            <a:r>
              <a:rPr lang="en-US" altLang="zh-CN" smtClean="0"/>
              <a:t>Underflow Prevention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855662"/>
            <a:ext cx="8580437" cy="47069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Multiplying lots of </a:t>
            </a:r>
            <a:r>
              <a:rPr lang="en-US" altLang="zh-CN" sz="2800" dirty="0" smtClean="0"/>
              <a:t>probabilities</a:t>
            </a:r>
          </a:p>
          <a:p>
            <a:pPr lvl="1" eaLnBrk="1" fontAlgn="auto" hangingPunct="1">
              <a:spcAft>
                <a:spcPts val="600"/>
              </a:spcAft>
              <a:buFont typeface="Wingdings" panose="05000000000000000000" pitchFamily="2" charset="2"/>
              <a:buChar char="è"/>
              <a:defRPr/>
            </a:pPr>
            <a:r>
              <a:rPr lang="en-US" altLang="zh-CN" sz="2800" i="1" dirty="0" smtClean="0">
                <a:solidFill>
                  <a:srgbClr val="FF0000"/>
                </a:solidFill>
              </a:rPr>
              <a:t>  floating-point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underflow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Recall:  </a:t>
            </a:r>
            <a:r>
              <a:rPr lang="en-US" altLang="zh-CN" sz="2800" i="1" dirty="0"/>
              <a:t>log(</a:t>
            </a:r>
            <a:r>
              <a:rPr lang="en-US" altLang="zh-CN" sz="2800" i="1" dirty="0" err="1"/>
              <a:t>xy</a:t>
            </a:r>
            <a:r>
              <a:rPr lang="en-US" altLang="zh-CN" sz="2800" i="1" dirty="0"/>
              <a:t>) = log(x) + log(y</a:t>
            </a:r>
            <a:r>
              <a:rPr lang="en-US" altLang="zh-CN" sz="2800" i="1" dirty="0" smtClean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i="1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better </a:t>
            </a:r>
            <a:r>
              <a:rPr lang="en-US" altLang="zh-CN" sz="2800" dirty="0">
                <a:solidFill>
                  <a:srgbClr val="FF0000"/>
                </a:solidFill>
              </a:rPr>
              <a:t>to </a:t>
            </a:r>
            <a:r>
              <a:rPr lang="en-US" altLang="zh-CN" sz="2800" dirty="0" smtClean="0">
                <a:solidFill>
                  <a:srgbClr val="FF0000"/>
                </a:solidFill>
              </a:rPr>
              <a:t>sum </a:t>
            </a:r>
            <a:r>
              <a:rPr lang="en-US" altLang="zh-CN" sz="2800" dirty="0">
                <a:solidFill>
                  <a:srgbClr val="FF0000"/>
                </a:solidFill>
              </a:rPr>
              <a:t>logs of probabilities rather than </a:t>
            </a:r>
            <a:r>
              <a:rPr lang="en-US" altLang="zh-CN" sz="2800" dirty="0" smtClean="0">
                <a:solidFill>
                  <a:srgbClr val="FF0000"/>
                </a:solidFill>
              </a:rPr>
              <a:t>multiplying </a:t>
            </a:r>
            <a:r>
              <a:rPr lang="en-US" altLang="zh-CN" sz="2800" dirty="0" smtClean="0">
                <a:solidFill>
                  <a:srgbClr val="FF0000"/>
                </a:solidFill>
              </a:rPr>
              <a:t>probabilities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162810"/>
            <a:ext cx="5485714" cy="40761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563563"/>
            <a:ext cx="8047037" cy="619125"/>
          </a:xfrm>
        </p:spPr>
        <p:txBody>
          <a:bodyPr/>
          <a:lstStyle/>
          <a:p>
            <a:pPr eaLnBrk="1" hangingPunct="1"/>
            <a:r>
              <a:rPr lang="en-US" altLang="zh-CN" smtClean="0"/>
              <a:t>Underflow Prevention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457325"/>
            <a:ext cx="8778875" cy="4706938"/>
          </a:xfrm>
        </p:spPr>
        <p:txBody>
          <a:bodyPr/>
          <a:lstStyle/>
          <a:p>
            <a:pPr eaLnBrk="1" hangingPunct="1"/>
            <a:r>
              <a:rPr lang="en-US" altLang="zh-CN" smtClean="0"/>
              <a:t>Class with highest final un-normalized log probability score is still the most probable.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057275" y="3408363"/>
          <a:ext cx="69151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4" imgW="2628900" imgH="355600" progId="Equation.3">
                  <p:embed/>
                </p:oleObj>
              </mc:Choice>
              <mc:Fallback>
                <p:oleObj name="Equation" r:id="rId4" imgW="26289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3408363"/>
                        <a:ext cx="69151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Underflow Prevention</a:t>
            </a:r>
            <a:endParaRPr lang="en-US" altLang="en-U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0537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560" dirty="0"/>
          </a:p>
          <a:p>
            <a:pPr lvl="1" eaLnBrk="1" hangingPunct="1">
              <a:defRPr/>
            </a:pPr>
            <a:endParaRPr lang="en-US" altLang="en-US" sz="2560" dirty="0"/>
          </a:p>
          <a:p>
            <a:pPr lvl="1" eaLnBrk="1" hangingPunct="1">
              <a:defRPr/>
            </a:pPr>
            <a:endParaRPr lang="en-US" altLang="en-US" sz="2560" dirty="0"/>
          </a:p>
          <a:p>
            <a:pPr eaLnBrk="1" hangingPunct="1">
              <a:defRPr/>
            </a:pPr>
            <a:endParaRPr lang="en-US" altLang="en-US" dirty="0" smtClean="0"/>
          </a:p>
        </p:txBody>
      </p:sp>
      <p:pic>
        <p:nvPicPr>
          <p:cNvPr id="348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828800"/>
            <a:ext cx="9082087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0"/>
            <a:ext cx="9394825" cy="12446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Conclusions	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358775" y="1327150"/>
            <a:ext cx="9115425" cy="6019800"/>
          </a:xfrm>
        </p:spPr>
        <p:txBody>
          <a:bodyPr rtlCol="0">
            <a:normAutofit fontScale="85000" lnSpcReduction="20000"/>
          </a:bodyPr>
          <a:lstStyle/>
          <a:p>
            <a:pPr marL="502572" indent="-502572" defTabSz="98225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Naïve Bayes based on the </a:t>
            </a:r>
            <a:r>
              <a:rPr lang="en-US" b="1" i="1" dirty="0" smtClean="0"/>
              <a:t>independence assumption</a:t>
            </a:r>
          </a:p>
          <a:p>
            <a:pPr marL="922878" lvl="1" indent="-430776" defTabSz="98225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Training is very easy and fast; just requires considering each  attribute in each class separately</a:t>
            </a:r>
          </a:p>
          <a:p>
            <a:pPr marL="922878" lvl="1" indent="-430776" defTabSz="98225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Test is straightforward; just looking up tables or calculating conditional probabilities with normal distributions </a:t>
            </a:r>
          </a:p>
          <a:p>
            <a:pPr marL="502572" indent="-502572" defTabSz="98225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A popular </a:t>
            </a:r>
            <a:r>
              <a:rPr lang="en-US" b="1" i="1" dirty="0" smtClean="0"/>
              <a:t>generative model</a:t>
            </a:r>
          </a:p>
          <a:p>
            <a:pPr marL="922878" lvl="1" indent="-430776" defTabSz="98225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Performance competitive to most state-of-the-art classifiers even in presence of violating independence assumption</a:t>
            </a:r>
          </a:p>
          <a:p>
            <a:pPr marL="922878" lvl="1" indent="-430776" defTabSz="98225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Many successful applications, e.g., text classification, real-time prediction, recommender systems, etc.</a:t>
            </a:r>
          </a:p>
          <a:p>
            <a:pPr marL="502572" indent="-502572" defTabSz="98225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dirty="0" smtClean="0"/>
              <a:t>     </a:t>
            </a:r>
            <a:endParaRPr lang="en-US" sz="1900" dirty="0" smtClean="0">
              <a:solidFill>
                <a:schemeClr val="accent2"/>
              </a:solidFill>
            </a:endParaRPr>
          </a:p>
          <a:p>
            <a:pPr marL="922878" lvl="1" indent="-430776" defTabSz="98225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900" dirty="0" smtClean="0"/>
              <a:t>     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663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82663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82663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82663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82663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7D5C18-CA81-4E8F-B767-4D042F5D7094}" type="slidenum">
              <a:rPr lang="en-GB" altLang="en-US" sz="15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5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mtClean="0"/>
              <a:t>Naïve Bayes ---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1743075"/>
            <a:ext cx="8778875" cy="5392738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sz="2200" dirty="0" smtClean="0"/>
              <a:t>Bayes’ Rule </a:t>
            </a:r>
            <a:endParaRPr lang="en-US" altLang="zh-CN" sz="2200" dirty="0"/>
          </a:p>
          <a:p>
            <a:pPr marL="0" indent="0" eaLnBrk="1" hangingPunct="1">
              <a:buFont typeface="Arial" charset="0"/>
              <a:buNone/>
              <a:defRPr/>
            </a:pPr>
            <a:endParaRPr lang="en-US" sz="2200" dirty="0"/>
          </a:p>
          <a:p>
            <a:pPr eaLnBrk="1" hangingPunct="1">
              <a:buFont typeface="Arial" charset="0"/>
              <a:buChar char="•"/>
              <a:defRPr/>
            </a:pPr>
            <a:endParaRPr lang="en-US" sz="2200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200" dirty="0"/>
              <a:t>Naïve Bayes assumes </a:t>
            </a:r>
            <a:r>
              <a:rPr lang="en-US" sz="2200" b="1" i="1" dirty="0"/>
              <a:t>conditional independency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2200" dirty="0"/>
          </a:p>
          <a:p>
            <a:pPr eaLnBrk="1" hangingPunct="1">
              <a:buFont typeface="Arial" charset="0"/>
              <a:buChar char="•"/>
              <a:defRPr/>
            </a:pPr>
            <a:endParaRPr lang="en-US" sz="2200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200" dirty="0"/>
              <a:t>Then the inference of posterior is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2200" dirty="0"/>
          </a:p>
          <a:p>
            <a:pPr eaLnBrk="1" hangingPunct="1">
              <a:buFont typeface="Arial" charset="0"/>
              <a:buChar char="•"/>
              <a:defRPr/>
            </a:pPr>
            <a:endParaRPr lang="en-US" sz="2200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6200"/>
            <a:ext cx="2795588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44688"/>
            <a:ext cx="3500438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3" y="3548063"/>
            <a:ext cx="43211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91" name="Group 1"/>
          <p:cNvGrpSpPr>
            <a:grpSpLocks/>
          </p:cNvGrpSpPr>
          <p:nvPr/>
        </p:nvGrpSpPr>
        <p:grpSpPr bwMode="auto">
          <a:xfrm>
            <a:off x="1957388" y="4724400"/>
            <a:ext cx="6043612" cy="639763"/>
            <a:chOff x="1957388" y="5029200"/>
            <a:chExt cx="6043612" cy="457200"/>
          </a:xfrm>
        </p:grpSpPr>
        <p:pic>
          <p:nvPicPr>
            <p:cNvPr id="16392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438" b="28000"/>
            <a:stretch>
              <a:fillRect/>
            </a:stretch>
          </p:blipFill>
          <p:spPr bwMode="auto">
            <a:xfrm>
              <a:off x="1957388" y="5029200"/>
              <a:ext cx="26908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93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62" t="-12000" b="62000"/>
            <a:stretch>
              <a:fillRect/>
            </a:stretch>
          </p:blipFill>
          <p:spPr bwMode="auto">
            <a:xfrm>
              <a:off x="4654296" y="5105400"/>
              <a:ext cx="33467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24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87363" y="-304800"/>
            <a:ext cx="8778875" cy="1244600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Naïve Bayes ---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13" y="939800"/>
            <a:ext cx="8777287" cy="5410200"/>
          </a:xfrm>
        </p:spPr>
        <p:txBody>
          <a:bodyPr>
            <a:normAutofit/>
          </a:bodyPr>
          <a:lstStyle/>
          <a:p>
            <a:pPr marL="368995" lvl="1" indent="-368995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Training:</a:t>
            </a:r>
            <a:r>
              <a:rPr lang="en-US" sz="2400" dirty="0"/>
              <a:t> Observation is </a:t>
            </a:r>
            <a:r>
              <a:rPr lang="en-US" sz="2400" dirty="0" smtClean="0"/>
              <a:t>multinomial (multiple features) and supervised (with </a:t>
            </a:r>
            <a:r>
              <a:rPr lang="en-US" sz="2400" dirty="0"/>
              <a:t>label </a:t>
            </a:r>
            <a:r>
              <a:rPr lang="en-US" sz="2400" dirty="0" smtClean="0"/>
              <a:t>information)</a:t>
            </a:r>
            <a:endParaRPr lang="en-US" sz="2400" dirty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400" b="1" dirty="0"/>
              <a:t>Maximum Likelihood Estimation (MLE)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lang="en-US" sz="1700" dirty="0"/>
          </a:p>
          <a:p>
            <a:pPr lvl="1" eaLnBrk="1" hangingPunct="1">
              <a:buFont typeface="Arial" charset="0"/>
              <a:buChar char="–"/>
              <a:defRPr/>
            </a:pPr>
            <a:endParaRPr lang="en-US" sz="1700" dirty="0"/>
          </a:p>
          <a:p>
            <a:pPr lvl="1" eaLnBrk="1" hangingPunct="1">
              <a:buFont typeface="Arial" charset="0"/>
              <a:buChar char="–"/>
              <a:defRPr/>
            </a:pPr>
            <a:endParaRPr lang="en-US" sz="1700" dirty="0"/>
          </a:p>
          <a:p>
            <a:pPr lvl="1" eaLnBrk="1" hangingPunct="1">
              <a:buFont typeface="Arial" charset="0"/>
              <a:buChar char="–"/>
              <a:defRPr/>
            </a:pPr>
            <a:endParaRPr lang="en-US" sz="1700" dirty="0"/>
          </a:p>
          <a:p>
            <a:pPr marL="0" indent="0" eaLnBrk="1" hangingPunct="1">
              <a:buFont typeface="Arial" charset="0"/>
              <a:buNone/>
              <a:defRPr/>
            </a:pPr>
            <a:endParaRPr lang="en-US" sz="2200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sz="2200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sz="2200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b="1" dirty="0" smtClean="0"/>
              <a:t>Classification</a:t>
            </a:r>
            <a:r>
              <a:rPr lang="en-US" sz="2400" dirty="0" smtClean="0"/>
              <a:t> with </a:t>
            </a:r>
            <a:r>
              <a:rPr lang="en-US" sz="2400" b="1" dirty="0"/>
              <a:t>Maximum a Posteriori (MAP</a:t>
            </a:r>
            <a:r>
              <a:rPr lang="en-US" sz="2400" b="1" dirty="0" smtClean="0"/>
              <a:t>)</a:t>
            </a:r>
            <a:r>
              <a:rPr lang="en-US" sz="2400" dirty="0" smtClean="0"/>
              <a:t> rule</a:t>
            </a:r>
            <a:endParaRPr lang="en-US" sz="2400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0"/>
            <a:ext cx="59293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437" name="Object 2"/>
          <p:cNvGraphicFramePr>
            <a:graphicFrameLocks noChangeAspect="1"/>
          </p:cNvGraphicFramePr>
          <p:nvPr/>
        </p:nvGraphicFramePr>
        <p:xfrm>
          <a:off x="2530475" y="3297238"/>
          <a:ext cx="35591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Equation" r:id="rId5" imgW="1728000" imgH="576000" progId="Equation.3">
                  <p:embed/>
                </p:oleObj>
              </mc:Choice>
              <mc:Fallback>
                <p:oleObj name="Equation" r:id="rId5" imgW="1728000" imgH="576000" progId="Equation.3">
                  <p:embed/>
                  <p:pic>
                    <p:nvPicPr>
                      <p:cNvPr id="1843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3297238"/>
                        <a:ext cx="355917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3"/>
          <p:cNvGraphicFramePr>
            <a:graphicFrameLocks noChangeAspect="1"/>
          </p:cNvGraphicFramePr>
          <p:nvPr/>
        </p:nvGraphicFramePr>
        <p:xfrm>
          <a:off x="2968625" y="2209800"/>
          <a:ext cx="3273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7" imgW="1625600" imgH="457200" progId="Equation.3">
                  <p:embed/>
                </p:oleObj>
              </mc:Choice>
              <mc:Fallback>
                <p:oleObj name="Equation" r:id="rId7" imgW="1625600" imgH="457200" progId="Equation.3">
                  <p:embed/>
                  <p:pic>
                    <p:nvPicPr>
                      <p:cNvPr id="184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2209800"/>
                        <a:ext cx="3273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89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7625"/>
            <a:ext cx="9324975" cy="1244600"/>
          </a:xfrm>
        </p:spPr>
        <p:txBody>
          <a:bodyPr/>
          <a:lstStyle/>
          <a:p>
            <a:pPr eaLnBrk="1" hangingPunct="1"/>
            <a:r>
              <a:rPr lang="en-US" altLang="en-US" smtClean="0"/>
              <a:t>Naïve Bayes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58775" y="1327150"/>
            <a:ext cx="9115425" cy="5568950"/>
          </a:xfrm>
        </p:spPr>
        <p:txBody>
          <a:bodyPr/>
          <a:lstStyle/>
          <a:p>
            <a:pPr marL="501650" indent="-501650" eaLnBrk="1" hangingPunct="1">
              <a:lnSpc>
                <a:spcPct val="110000"/>
              </a:lnSpc>
            </a:pPr>
            <a:endParaRPr lang="en-US" altLang="en-US" b="1" dirty="0" smtClean="0"/>
          </a:p>
          <a:p>
            <a:pPr marL="501650" indent="-501650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en-US" sz="3000" b="1" dirty="0" smtClean="0"/>
              <a:t>     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663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82663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82663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82663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82663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9880F2-5201-42B2-AB0A-6A2276F5EDDF}" type="slidenum">
              <a:rPr lang="en-GB" altLang="en-US" sz="15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500" smtClean="0">
              <a:latin typeface="Arial" panose="020B0604020202020204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58775" y="1176338"/>
            <a:ext cx="9244013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78" tIns="49139" rIns="98278" bIns="49139"/>
          <a:lstStyle>
            <a:lvl1pPr marL="501650" indent="-501650" defTabSz="982663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22338" indent="-430213" defTabSz="982663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41438" indent="-358775" defTabSz="982663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82663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82663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700" dirty="0">
                <a:latin typeface="Tahoma" panose="020B0604030504040204" pitchFamily="34" charset="0"/>
              </a:rPr>
              <a:t>Continuous-valued Input Attributes</a:t>
            </a: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r>
              <a:rPr lang="en-US" altLang="en-US" sz="2300" dirty="0">
                <a:latin typeface="Tahoma" panose="020B0604030504040204" pitchFamily="34" charset="0"/>
              </a:rPr>
              <a:t>What if we have continuous values for an </a:t>
            </a:r>
            <a:r>
              <a:rPr lang="en-US" altLang="en-US" sz="2300" dirty="0" smtClean="0">
                <a:latin typeface="Tahoma" panose="020B0604030504040204" pitchFamily="34" charset="0"/>
              </a:rPr>
              <a:t>attribute?</a:t>
            </a: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r>
              <a:rPr lang="en-US" altLang="en-US" sz="2300" dirty="0" smtClean="0">
                <a:latin typeface="Tahoma" panose="020B0604030504040204" pitchFamily="34" charset="0"/>
              </a:rPr>
              <a:t>E.g., age, height, humidity, strike rate, etc.</a:t>
            </a: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endParaRPr lang="en-US" altLang="en-US" sz="2300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endParaRPr lang="en-US" altLang="en-US" sz="2300" dirty="0">
              <a:latin typeface="Tahoma" panose="020B0604030504040204" pitchFamily="34" charset="0"/>
            </a:endParaRPr>
          </a:p>
          <a:p>
            <a:pPr lvl="2" eaLnBrk="1" hangingPunct="1">
              <a:buFontTx/>
              <a:buChar char="•"/>
            </a:pPr>
            <a:endParaRPr lang="en-US" altLang="en-US" sz="1900" dirty="0">
              <a:latin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6"/>
          <a:stretch/>
        </p:blipFill>
        <p:spPr>
          <a:xfrm>
            <a:off x="2438400" y="3901440"/>
            <a:ext cx="4738203" cy="3108960"/>
          </a:xfrm>
          <a:prstGeom prst="rect">
            <a:avLst/>
          </a:prstGeom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7187" y="3048000"/>
            <a:ext cx="9244013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78" tIns="49139" rIns="98278" bIns="49139"/>
          <a:lstStyle>
            <a:lvl1pPr marL="501650" indent="-501650" defTabSz="982663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22338" indent="-430213" defTabSz="982663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41438" indent="-358775" defTabSz="982663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82663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82663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700" dirty="0" smtClean="0">
                <a:latin typeface="Tahoma" panose="020B0604030504040204" pitchFamily="34" charset="0"/>
              </a:rPr>
              <a:t>What about the Normal (Gaussian) Distribution?</a:t>
            </a: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endParaRPr lang="en-US" altLang="en-US" sz="2300" dirty="0">
              <a:latin typeface="Tahoma" panose="020B0604030504040204" pitchFamily="34" charset="0"/>
            </a:endParaRPr>
          </a:p>
          <a:p>
            <a:pPr lvl="2" eaLnBrk="1" hangingPunct="1">
              <a:buFontTx/>
              <a:buChar char="•"/>
            </a:pPr>
            <a:endParaRPr lang="en-US" altLang="en-US" sz="19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46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7625"/>
            <a:ext cx="9324975" cy="1244600"/>
          </a:xfrm>
        </p:spPr>
        <p:txBody>
          <a:bodyPr/>
          <a:lstStyle/>
          <a:p>
            <a:pPr eaLnBrk="1" hangingPunct="1"/>
            <a:r>
              <a:rPr lang="en-US" altLang="en-US" sz="4800" dirty="0">
                <a:latin typeface="Tahoma" panose="020B0604030504040204" pitchFamily="34" charset="0"/>
              </a:rPr>
              <a:t>Normal (Gaussian) Distribution</a:t>
            </a:r>
            <a:endParaRPr lang="en-US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58775" y="1327150"/>
            <a:ext cx="9115425" cy="5568950"/>
          </a:xfrm>
        </p:spPr>
        <p:txBody>
          <a:bodyPr/>
          <a:lstStyle/>
          <a:p>
            <a:pPr marL="501650" indent="-501650" eaLnBrk="1" hangingPunct="1">
              <a:lnSpc>
                <a:spcPct val="110000"/>
              </a:lnSpc>
            </a:pPr>
            <a:endParaRPr lang="en-US" altLang="en-US" b="1" dirty="0" smtClean="0"/>
          </a:p>
          <a:p>
            <a:pPr marL="501650" indent="-501650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en-US" sz="3000" b="1" dirty="0" smtClean="0"/>
              <a:t>     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663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82663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82663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82663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82663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9880F2-5201-42B2-AB0A-6A2276F5EDDF}" type="slidenum">
              <a:rPr lang="en-GB" altLang="en-US" sz="15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50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6"/>
          <a:stretch/>
        </p:blipFill>
        <p:spPr>
          <a:xfrm>
            <a:off x="381000" y="1066800"/>
            <a:ext cx="4738203" cy="310896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257174" y="3276600"/>
            <a:ext cx="4344026" cy="3677163"/>
            <a:chOff x="4952374" y="3276600"/>
            <a:chExt cx="4344026" cy="367716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7101" y="3276600"/>
              <a:ext cx="4048690" cy="367716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2374" y="3962400"/>
              <a:ext cx="4344026" cy="1097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5484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7625"/>
            <a:ext cx="9324975" cy="1244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Naïve Bayes: continuous-valued data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58775" y="1327150"/>
            <a:ext cx="9115425" cy="5568950"/>
          </a:xfrm>
        </p:spPr>
        <p:txBody>
          <a:bodyPr/>
          <a:lstStyle/>
          <a:p>
            <a:pPr marL="501650" indent="-501650" eaLnBrk="1" hangingPunct="1">
              <a:lnSpc>
                <a:spcPct val="110000"/>
              </a:lnSpc>
            </a:pPr>
            <a:endParaRPr lang="en-US" altLang="en-US" b="1" smtClean="0"/>
          </a:p>
          <a:p>
            <a:pPr marL="501650" indent="-501650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en-US" sz="3000" b="1" smtClean="0"/>
              <a:t>     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2663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82663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82663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82663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82663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9880F2-5201-42B2-AB0A-6A2276F5EDDF}" type="slidenum">
              <a:rPr lang="en-GB" altLang="en-US" sz="15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500" smtClean="0">
              <a:latin typeface="Arial" panose="020B0604020202020204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58775" y="1143000"/>
            <a:ext cx="9244013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78" tIns="49139" rIns="98278" bIns="49139"/>
          <a:lstStyle>
            <a:lvl1pPr marL="501650" indent="-501650" defTabSz="982663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22338" indent="-430213" defTabSz="982663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41438" indent="-358775" defTabSz="982663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82663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82663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en-US" sz="2700" dirty="0" smtClean="0">
                <a:latin typeface="Tahoma" panose="020B0604030504040204" pitchFamily="34" charset="0"/>
              </a:rPr>
              <a:t>Conditional probability modeled with the normal distribution:</a:t>
            </a: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endParaRPr lang="en-US" altLang="en-US" sz="2300" dirty="0" smtClean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endParaRPr lang="en-US" altLang="en-US" sz="2300" dirty="0" smtClean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endParaRPr lang="en-US" altLang="en-US" sz="2300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endParaRPr lang="en-US" altLang="en-US" sz="2300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70000"/>
              </a:lnSpc>
              <a:buFontTx/>
              <a:buChar char="–"/>
            </a:pPr>
            <a:endParaRPr lang="en-US" altLang="en-US" sz="2300" b="1" dirty="0" smtClean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70000"/>
              </a:lnSpc>
              <a:buFontTx/>
              <a:buChar char="–"/>
            </a:pPr>
            <a:r>
              <a:rPr lang="en-US" altLang="en-US" sz="2300" b="1" dirty="0" smtClean="0">
                <a:latin typeface="Tahoma" panose="020B0604030504040204" pitchFamily="34" charset="0"/>
              </a:rPr>
              <a:t>Learning Phase:</a:t>
            </a:r>
            <a:r>
              <a:rPr lang="en-US" altLang="en-US" sz="2300" dirty="0" smtClean="0">
                <a:latin typeface="Tahoma" panose="020B0604030504040204" pitchFamily="34" charset="0"/>
              </a:rPr>
              <a:t> </a:t>
            </a:r>
            <a:endParaRPr lang="en-GB" altLang="en-US" sz="2300" i="1" dirty="0">
              <a:latin typeface="Palatino Linotype" panose="02040502050505030304" pitchFamily="18" charset="0"/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300" dirty="0">
                <a:latin typeface="Tahoma" panose="020B0604030504040204" pitchFamily="34" charset="0"/>
              </a:rPr>
              <a:t>     Output:         normal distributions and </a:t>
            </a:r>
          </a:p>
          <a:p>
            <a:pPr lvl="1" eaLnBrk="1" hangingPunct="1">
              <a:lnSpc>
                <a:spcPct val="110000"/>
              </a:lnSpc>
              <a:buFontTx/>
              <a:buChar char="–"/>
            </a:pPr>
            <a:endParaRPr lang="en-US" altLang="en-US" sz="2300" dirty="0" smtClean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10000"/>
              </a:lnSpc>
              <a:buFontTx/>
              <a:buChar char="–"/>
            </a:pPr>
            <a:r>
              <a:rPr lang="en-US" altLang="en-US" sz="2300" b="1" dirty="0" smtClean="0">
                <a:latin typeface="Tahoma" panose="020B0604030504040204" pitchFamily="34" charset="0"/>
              </a:rPr>
              <a:t>Test </a:t>
            </a:r>
            <a:r>
              <a:rPr lang="en-US" altLang="en-US" sz="2300" b="1" dirty="0">
                <a:latin typeface="Tahoma" panose="020B0604030504040204" pitchFamily="34" charset="0"/>
              </a:rPr>
              <a:t>Phase:</a:t>
            </a:r>
          </a:p>
          <a:p>
            <a:pPr lvl="2" eaLnBrk="1" hangingPunct="1">
              <a:buFontTx/>
              <a:buChar char="•"/>
            </a:pPr>
            <a:r>
              <a:rPr lang="en-US" altLang="en-US" sz="1900" dirty="0">
                <a:latin typeface="Tahoma" panose="020B0604030504040204" pitchFamily="34" charset="0"/>
              </a:rPr>
              <a:t>Calculate conditional probabilities with all the normal distributions</a:t>
            </a:r>
          </a:p>
          <a:p>
            <a:pPr lvl="2" eaLnBrk="1" hangingPunct="1">
              <a:buFontTx/>
              <a:buChar char="•"/>
            </a:pPr>
            <a:r>
              <a:rPr lang="en-US" altLang="en-US" sz="1900" dirty="0">
                <a:latin typeface="Tahoma" panose="020B0604030504040204" pitchFamily="34" charset="0"/>
              </a:rPr>
              <a:t>Apply the MAP rule to make a decision</a:t>
            </a:r>
          </a:p>
          <a:p>
            <a:pPr lvl="2" eaLnBrk="1" hangingPunct="1">
              <a:buFontTx/>
              <a:buChar char="•"/>
            </a:pPr>
            <a:endParaRPr lang="en-US" altLang="en-US" sz="1900" dirty="0">
              <a:latin typeface="Tahoma" panose="020B0604030504040204" pitchFamily="34" charset="0"/>
            </a:endParaRPr>
          </a:p>
        </p:txBody>
      </p:sp>
      <p:graphicFrame>
        <p:nvGraphicFramePr>
          <p:cNvPr id="20486" name="Object 9"/>
          <p:cNvGraphicFramePr>
            <a:graphicFrameLocks noChangeAspect="1"/>
          </p:cNvGraphicFramePr>
          <p:nvPr>
            <p:extLst/>
          </p:nvPr>
        </p:nvGraphicFramePr>
        <p:xfrm>
          <a:off x="304800" y="2116137"/>
          <a:ext cx="9245600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tion" r:id="rId3" imgW="4584600" imgH="1015920" progId="Equation.3">
                  <p:embed/>
                </p:oleObj>
              </mc:Choice>
              <mc:Fallback>
                <p:oleObj name="Equation" r:id="rId3" imgW="4584600" imgH="1015920" progId="Equation.3">
                  <p:embed/>
                  <p:pic>
                    <p:nvPicPr>
                      <p:cNvPr id="2048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16137"/>
                        <a:ext cx="9245600" cy="20748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0"/>
          <p:cNvGraphicFramePr>
            <a:graphicFrameLocks noChangeAspect="1"/>
          </p:cNvGraphicFramePr>
          <p:nvPr>
            <p:extLst/>
          </p:nvPr>
        </p:nvGraphicFramePr>
        <p:xfrm>
          <a:off x="3935413" y="4267200"/>
          <a:ext cx="48275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Equation" r:id="rId5" imgW="2019240" imgH="228600" progId="Equation.3">
                  <p:embed/>
                </p:oleObj>
              </mc:Choice>
              <mc:Fallback>
                <p:oleObj name="Equation" r:id="rId5" imgW="2019240" imgH="228600" progId="Equation.3">
                  <p:embed/>
                  <p:pic>
                    <p:nvPicPr>
                      <p:cNvPr id="2048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4267200"/>
                        <a:ext cx="482758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1"/>
          <p:cNvGraphicFramePr>
            <a:graphicFrameLocks noChangeAspect="1"/>
          </p:cNvGraphicFramePr>
          <p:nvPr>
            <p:extLst/>
          </p:nvPr>
        </p:nvGraphicFramePr>
        <p:xfrm>
          <a:off x="2498725" y="4864100"/>
          <a:ext cx="6254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7" imgW="279279" imgH="152334" progId="Equation.3">
                  <p:embed/>
                </p:oleObj>
              </mc:Choice>
              <mc:Fallback>
                <p:oleObj name="Equation" r:id="rId7" imgW="279279" imgH="152334" progId="Equation.3">
                  <p:embed/>
                  <p:pic>
                    <p:nvPicPr>
                      <p:cNvPr id="2048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4864100"/>
                        <a:ext cx="62547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12"/>
          <p:cNvGraphicFramePr>
            <a:graphicFrameLocks noChangeAspect="1"/>
          </p:cNvGraphicFramePr>
          <p:nvPr>
            <p:extLst/>
          </p:nvPr>
        </p:nvGraphicFramePr>
        <p:xfrm>
          <a:off x="3270250" y="5638800"/>
          <a:ext cx="29781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Equation" r:id="rId9" imgW="1269720" imgH="228600" progId="Equation.3">
                  <p:embed/>
                </p:oleObj>
              </mc:Choice>
              <mc:Fallback>
                <p:oleObj name="Equation" r:id="rId9" imgW="1269720" imgH="228600" progId="Equation.3">
                  <p:embed/>
                  <p:pic>
                    <p:nvPicPr>
                      <p:cNvPr id="2048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5638800"/>
                        <a:ext cx="29781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3"/>
          <p:cNvGraphicFramePr>
            <a:graphicFrameLocks noChangeAspect="1"/>
          </p:cNvGraphicFramePr>
          <p:nvPr>
            <p:extLst/>
          </p:nvPr>
        </p:nvGraphicFramePr>
        <p:xfrm>
          <a:off x="6410325" y="4870450"/>
          <a:ext cx="2352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Equation" r:id="rId11" imgW="1002865" imgH="177723" progId="Equation.3">
                  <p:embed/>
                </p:oleObj>
              </mc:Choice>
              <mc:Fallback>
                <p:oleObj name="Equation" r:id="rId11" imgW="1002865" imgH="177723" progId="Equation.3">
                  <p:embed/>
                  <p:pic>
                    <p:nvPicPr>
                      <p:cNvPr id="2049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4870450"/>
                        <a:ext cx="23526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6805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87363" y="-177800"/>
            <a:ext cx="8778875" cy="1244600"/>
          </a:xfrm>
        </p:spPr>
        <p:txBody>
          <a:bodyPr/>
          <a:lstStyle/>
          <a:p>
            <a:r>
              <a:rPr lang="en-US" altLang="en-US" smtClean="0"/>
              <a:t>Naïve Bayes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D7AB133-2D68-4320-AF20-689870F1CAF7}" type="slidenum">
              <a:rPr lang="en-GB" altLang="en-US" smtClean="0"/>
              <a:pPr/>
              <a:t>7</a:t>
            </a:fld>
            <a:endParaRPr lang="en-GB" altLang="en-US" smtClean="0"/>
          </a:p>
        </p:txBody>
      </p:sp>
      <p:sp>
        <p:nvSpPr>
          <p:cNvPr id="22532" name="Rectangle 3"/>
          <p:cNvSpPr txBox="1">
            <a:spLocks noChangeArrowheads="1"/>
          </p:cNvSpPr>
          <p:nvPr/>
        </p:nvSpPr>
        <p:spPr bwMode="auto">
          <a:xfrm>
            <a:off x="76200" y="1173163"/>
            <a:ext cx="9993313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26" tIns="49113" rIns="98226" bIns="49113"/>
          <a:lstStyle>
            <a:lvl1pPr marL="533400" indent="-533400" defTabSz="981075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6925" indent="-306388" defTabSz="981075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27138" indent="-244475" defTabSz="981075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7675" indent="-244475" defTabSz="981075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09800" indent="-244475" defTabSz="981075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67000" indent="-244475" defTabSz="981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24200" indent="-244475" defTabSz="981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81400" indent="-244475" defTabSz="981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38600" indent="-244475" defTabSz="981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endParaRPr lang="en-US" altLang="en-US" b="1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en-US" sz="3200" b="1"/>
              <a:t>     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76200" y="1020763"/>
            <a:ext cx="10134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/>
          <a:lstStyle>
            <a:lvl1pPr marL="533400" indent="-5334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79488" indent="-4572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23988" indent="-3810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42988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en-US" sz="2800" dirty="0">
                <a:latin typeface="Tahoma" panose="020B0604030504040204" pitchFamily="34" charset="0"/>
              </a:rPr>
              <a:t>Example: Continuous-valued Features </a:t>
            </a: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r>
              <a:rPr lang="en-US" altLang="en-US" sz="2400" dirty="0">
                <a:latin typeface="Tahoma" panose="020B0604030504040204" pitchFamily="34" charset="0"/>
              </a:rPr>
              <a:t>Temperature is naturally of continuous value.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     Yes: </a:t>
            </a:r>
            <a:r>
              <a:rPr lang="en-US" altLang="en-US" sz="2400" dirty="0" smtClean="0">
                <a:latin typeface="Tahoma" panose="020B0604030504040204" pitchFamily="34" charset="0"/>
              </a:rPr>
              <a:t>	25.2</a:t>
            </a:r>
            <a:r>
              <a:rPr lang="en-US" altLang="en-US" sz="2400" dirty="0">
                <a:latin typeface="Tahoma" panose="020B0604030504040204" pitchFamily="34" charset="0"/>
              </a:rPr>
              <a:t>, 19.3, 18.5, 21.7, 20.1, 24.3, 22.8, 23.1, 19.8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      </a:t>
            </a:r>
            <a:r>
              <a:rPr lang="en-US" alt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No: </a:t>
            </a:r>
            <a:r>
              <a:rPr lang="en-US" alt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	27.3</a:t>
            </a:r>
            <a:r>
              <a:rPr lang="en-US" alt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, 30.1, 17.4, 29.5, 15.1</a:t>
            </a: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r>
              <a:rPr lang="en-US" altLang="en-US" sz="2400" b="1" dirty="0" smtClean="0">
                <a:latin typeface="Tahoma" panose="020B0604030504040204" pitchFamily="34" charset="0"/>
              </a:rPr>
              <a:t>Learning Phase</a:t>
            </a:r>
            <a:r>
              <a:rPr lang="en-US" altLang="en-US" sz="2400" dirty="0" smtClean="0">
                <a:latin typeface="Tahoma" panose="020B0604030504040204" pitchFamily="34" charset="0"/>
              </a:rPr>
              <a:t>: Estimate </a:t>
            </a:r>
            <a:r>
              <a:rPr lang="en-US" altLang="en-US" sz="2400" dirty="0">
                <a:latin typeface="Tahoma" panose="020B0604030504040204" pitchFamily="34" charset="0"/>
              </a:rPr>
              <a:t>mean and variance for each class</a:t>
            </a: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endParaRPr lang="en-US" altLang="en-US" sz="2400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endParaRPr lang="en-US" altLang="en-US" sz="2400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r>
              <a:rPr lang="en-US" altLang="en-US" sz="2400" dirty="0" smtClean="0">
                <a:latin typeface="Tahoma" panose="020B0604030504040204" pitchFamily="34" charset="0"/>
              </a:rPr>
              <a:t>Output </a:t>
            </a:r>
            <a:r>
              <a:rPr lang="en-US" altLang="en-US" sz="2400" dirty="0">
                <a:latin typeface="Tahoma" panose="020B0604030504040204" pitchFamily="34" charset="0"/>
              </a:rPr>
              <a:t>2</a:t>
            </a:r>
            <a:r>
              <a:rPr lang="en-US" altLang="en-US" sz="2400" dirty="0" smtClean="0">
                <a:latin typeface="Tahoma" panose="020B0604030504040204" pitchFamily="34" charset="0"/>
              </a:rPr>
              <a:t> </a:t>
            </a:r>
            <a:r>
              <a:rPr lang="en-US" altLang="en-US" sz="2400" dirty="0">
                <a:latin typeface="Tahoma" panose="020B0604030504040204" pitchFamily="34" charset="0"/>
              </a:rPr>
              <a:t>Gaussian models for P(</a:t>
            </a:r>
            <a:r>
              <a:rPr lang="en-US" altLang="en-US" sz="2400" dirty="0" err="1">
                <a:latin typeface="Tahoma" panose="020B0604030504040204" pitchFamily="34" charset="0"/>
              </a:rPr>
              <a:t>temp|C</a:t>
            </a:r>
            <a:r>
              <a:rPr lang="en-US" altLang="en-US" sz="2400" dirty="0">
                <a:latin typeface="Tahoma" panose="020B0604030504040204" pitchFamily="34" charset="0"/>
              </a:rPr>
              <a:t>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      </a:t>
            </a: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endParaRPr lang="en-US" altLang="en-US" sz="2400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endParaRPr lang="en-US" altLang="en-US" sz="2400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endParaRPr lang="en-US" altLang="en-US" sz="2400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endParaRPr lang="en-US" altLang="en-US" sz="2400" dirty="0">
              <a:latin typeface="Tahoma" panose="020B0604030504040204" pitchFamily="34" charset="0"/>
            </a:endParaRPr>
          </a:p>
          <a:p>
            <a:pPr lvl="2" eaLnBrk="1" hangingPunct="1">
              <a:buFontTx/>
              <a:buChar char="•"/>
            </a:pPr>
            <a:endParaRPr lang="en-US" altLang="en-US" sz="2000" dirty="0">
              <a:latin typeface="Tahoma" panose="020B0604030504040204" pitchFamily="34" charset="0"/>
            </a:endParaRPr>
          </a:p>
        </p:txBody>
      </p:sp>
      <p:graphicFrame>
        <p:nvGraphicFramePr>
          <p:cNvPr id="22534" name="Object 12"/>
          <p:cNvGraphicFramePr>
            <a:graphicFrameLocks noChangeAspect="1"/>
          </p:cNvGraphicFramePr>
          <p:nvPr/>
        </p:nvGraphicFramePr>
        <p:xfrm>
          <a:off x="1143000" y="3686175"/>
          <a:ext cx="39116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quation" r:id="rId3" imgW="2133600" imgH="457200" progId="Equation.3">
                  <p:embed/>
                </p:oleObj>
              </mc:Choice>
              <mc:Fallback>
                <p:oleObj name="Equation" r:id="rId3" imgW="2133600" imgH="457200" progId="Equation.3">
                  <p:embed/>
                  <p:pic>
                    <p:nvPicPr>
                      <p:cNvPr id="2253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86175"/>
                        <a:ext cx="3911600" cy="8397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13"/>
          <p:cNvGraphicFramePr>
            <a:graphicFrameLocks noChangeAspect="1"/>
          </p:cNvGraphicFramePr>
          <p:nvPr/>
        </p:nvGraphicFramePr>
        <p:xfrm>
          <a:off x="5845175" y="3632200"/>
          <a:ext cx="288766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Equation" r:id="rId5" imgW="1574800" imgH="431800" progId="Equation.3">
                  <p:embed/>
                </p:oleObj>
              </mc:Choice>
              <mc:Fallback>
                <p:oleObj name="Equation" r:id="rId5" imgW="1574800" imgH="431800" progId="Equation.3">
                  <p:embed/>
                  <p:pic>
                    <p:nvPicPr>
                      <p:cNvPr id="2253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3632200"/>
                        <a:ext cx="2887663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4"/>
          <p:cNvGraphicFramePr>
            <a:graphicFrameLocks noChangeAspect="1"/>
          </p:cNvGraphicFramePr>
          <p:nvPr/>
        </p:nvGraphicFramePr>
        <p:xfrm>
          <a:off x="698500" y="5240338"/>
          <a:ext cx="8890000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7" imgW="4622800" imgH="1193800" progId="Equation.3">
                  <p:embed/>
                </p:oleObj>
              </mc:Choice>
              <mc:Fallback>
                <p:oleObj name="Equation" r:id="rId7" imgW="4622800" imgH="1193800" progId="Equation.3">
                  <p:embed/>
                  <p:pic>
                    <p:nvPicPr>
                      <p:cNvPr id="2253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5240338"/>
                        <a:ext cx="8890000" cy="215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1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87363" y="-177800"/>
            <a:ext cx="8778875" cy="1244600"/>
          </a:xfrm>
        </p:spPr>
        <p:txBody>
          <a:bodyPr/>
          <a:lstStyle/>
          <a:p>
            <a:r>
              <a:rPr lang="en-US" altLang="en-US" smtClean="0"/>
              <a:t>Naïve Bayes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D7AB133-2D68-4320-AF20-689870F1CAF7}" type="slidenum">
              <a:rPr lang="en-GB" altLang="en-US" smtClean="0"/>
              <a:pPr/>
              <a:t>8</a:t>
            </a:fld>
            <a:endParaRPr lang="en-GB" altLang="en-US" smtClean="0"/>
          </a:p>
        </p:txBody>
      </p:sp>
      <p:sp>
        <p:nvSpPr>
          <p:cNvPr id="22532" name="Rectangle 3"/>
          <p:cNvSpPr txBox="1">
            <a:spLocks noChangeArrowheads="1"/>
          </p:cNvSpPr>
          <p:nvPr/>
        </p:nvSpPr>
        <p:spPr bwMode="auto">
          <a:xfrm>
            <a:off x="76200" y="1173163"/>
            <a:ext cx="9993313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26" tIns="49113" rIns="98226" bIns="49113"/>
          <a:lstStyle>
            <a:lvl1pPr marL="533400" indent="-533400" defTabSz="981075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6925" indent="-306388" defTabSz="981075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27138" indent="-244475" defTabSz="981075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7675" indent="-244475" defTabSz="981075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09800" indent="-244475" defTabSz="981075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67000" indent="-244475" defTabSz="981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24200" indent="-244475" defTabSz="981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81400" indent="-244475" defTabSz="981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38600" indent="-244475" defTabSz="981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endParaRPr lang="en-US" altLang="en-US" b="1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en-US" sz="3200" b="1"/>
              <a:t>     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76200" y="1020763"/>
            <a:ext cx="9525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/>
          <a:lstStyle>
            <a:lvl1pPr marL="533400" indent="-5334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79488" indent="-4572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23988" indent="-3810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42988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en-US" sz="2800" dirty="0">
                <a:latin typeface="Tahoma" panose="020B0604030504040204" pitchFamily="34" charset="0"/>
              </a:rPr>
              <a:t>Example: Continuous-valued Features </a:t>
            </a: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r>
              <a:rPr lang="en-US" altLang="en-US" sz="2400" dirty="0">
                <a:latin typeface="Tahoma" panose="020B0604030504040204" pitchFamily="34" charset="0"/>
              </a:rPr>
              <a:t>Temperature is naturally of continuous value.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     Yes: </a:t>
            </a:r>
            <a:r>
              <a:rPr lang="en-US" altLang="en-US" sz="2400" dirty="0" smtClean="0">
                <a:latin typeface="Tahoma" panose="020B0604030504040204" pitchFamily="34" charset="0"/>
              </a:rPr>
              <a:t>	25.2</a:t>
            </a:r>
            <a:r>
              <a:rPr lang="en-US" altLang="en-US" sz="2400" dirty="0">
                <a:latin typeface="Tahoma" panose="020B0604030504040204" pitchFamily="34" charset="0"/>
              </a:rPr>
              <a:t>, 19.3, 18.5, 21.7, 20.1, 24.3, 22.8, 23.1, 19.8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      </a:t>
            </a:r>
            <a:r>
              <a:rPr lang="en-US" alt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No: </a:t>
            </a:r>
            <a:r>
              <a:rPr lang="en-US" alt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	27.3</a:t>
            </a:r>
            <a:r>
              <a:rPr lang="en-US" alt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, 30.1, 17.4, 29.5, 15.1</a:t>
            </a: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endParaRPr lang="en-US" altLang="en-US" sz="2400" b="1" dirty="0" smtClean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r>
              <a:rPr lang="en-US" altLang="en-US" sz="2400" b="1" dirty="0" smtClean="0">
                <a:latin typeface="Tahoma" panose="020B0604030504040204" pitchFamily="34" charset="0"/>
              </a:rPr>
              <a:t>Test Phase</a:t>
            </a:r>
            <a:r>
              <a:rPr lang="en-US" altLang="en-US" sz="2400" dirty="0" smtClean="0">
                <a:latin typeface="Tahoma" panose="020B0604030504040204" pitchFamily="34" charset="0"/>
              </a:rPr>
              <a:t>:</a:t>
            </a:r>
            <a:endParaRPr lang="en-US" altLang="en-US" sz="2400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r>
              <a:rPr lang="en-US" altLang="en-US" sz="2400" dirty="0">
                <a:latin typeface="Tahoma" panose="020B0604030504040204" pitchFamily="34" charset="0"/>
              </a:rPr>
              <a:t>Calculate conditional probabilities with </a:t>
            </a:r>
            <a:r>
              <a:rPr lang="en-US" altLang="en-US" sz="2400" dirty="0" smtClean="0">
                <a:latin typeface="Tahoma" panose="020B0604030504040204" pitchFamily="34" charset="0"/>
              </a:rPr>
              <a:t>the 2 </a:t>
            </a:r>
            <a:r>
              <a:rPr lang="en-US" altLang="en-US" sz="2400" dirty="0">
                <a:latin typeface="Tahoma" panose="020B0604030504040204" pitchFamily="34" charset="0"/>
              </a:rPr>
              <a:t>normal </a:t>
            </a:r>
            <a:r>
              <a:rPr lang="en-US" altLang="en-US" sz="2400" dirty="0" smtClean="0">
                <a:latin typeface="Tahoma" panose="020B0604030504040204" pitchFamily="34" charset="0"/>
              </a:rPr>
              <a:t>distributions:                    and </a:t>
            </a:r>
            <a:endParaRPr lang="en-US" altLang="en-US" sz="2400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r>
              <a:rPr lang="en-US" altLang="en-US" sz="2400" dirty="0">
                <a:latin typeface="Tahoma" panose="020B0604030504040204" pitchFamily="34" charset="0"/>
              </a:rPr>
              <a:t>Apply the MAP rule to make a decision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400" dirty="0" smtClean="0">
                <a:latin typeface="Tahoma" panose="020B0604030504040204" pitchFamily="34" charset="0"/>
              </a:rPr>
              <a:t>      </a:t>
            </a:r>
            <a:endParaRPr lang="en-US" altLang="en-US" sz="2400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endParaRPr lang="en-US" altLang="en-US" sz="2400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endParaRPr lang="en-US" altLang="en-US" sz="2400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endParaRPr lang="en-US" altLang="en-US" sz="2400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endParaRPr lang="en-US" altLang="en-US" sz="2400" dirty="0">
              <a:latin typeface="Tahoma" panose="020B0604030504040204" pitchFamily="34" charset="0"/>
            </a:endParaRPr>
          </a:p>
          <a:p>
            <a:pPr lvl="2" eaLnBrk="1" hangingPunct="1">
              <a:buFontTx/>
              <a:buChar char="•"/>
            </a:pPr>
            <a:endParaRPr lang="en-US" altLang="en-US" sz="2000" dirty="0">
              <a:latin typeface="Tahoma" panose="020B0604030504040204" pitchFamily="34" charset="0"/>
            </a:endParaRP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3124200" y="3644900"/>
          <a:ext cx="20256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Equation" r:id="rId3" imgW="863280" imgH="215640" progId="Equation.3">
                  <p:embed/>
                </p:oleObj>
              </mc:Choice>
              <mc:Fallback>
                <p:oleObj name="Equation" r:id="rId3" imgW="86328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644900"/>
                        <a:ext cx="20256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447800" y="4572000"/>
          <a:ext cx="315118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Equation" r:id="rId5" imgW="1562040" imgH="279360" progId="Equation.3">
                  <p:embed/>
                </p:oleObj>
              </mc:Choice>
              <mc:Fallback>
                <p:oleObj name="Equation" r:id="rId5" imgW="1562040" imgH="27936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315118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948113" y="4572000"/>
          <a:ext cx="312578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Equation" r:id="rId7" imgW="1549080" imgH="279360" progId="Equation.3">
                  <p:embed/>
                </p:oleObj>
              </mc:Choice>
              <mc:Fallback>
                <p:oleObj name="Equation" r:id="rId7" imgW="1549080" imgH="27936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4572000"/>
                        <a:ext cx="312578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2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52400" y="-177800"/>
            <a:ext cx="9266237" cy="1244600"/>
          </a:xfrm>
        </p:spPr>
        <p:txBody>
          <a:bodyPr/>
          <a:lstStyle/>
          <a:p>
            <a:r>
              <a:rPr lang="en-US" altLang="en-US" dirty="0" smtClean="0"/>
              <a:t>Naïve Bayes: continuous-valued data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4891730-3A79-44A9-8327-886A55D6DED0}" type="slidenum">
              <a:rPr lang="en-GB" altLang="en-US" smtClean="0"/>
              <a:pPr/>
              <a:t>9</a:t>
            </a:fld>
            <a:endParaRPr lang="en-GB" altLang="en-US" smtClean="0"/>
          </a:p>
        </p:txBody>
      </p:sp>
      <p:sp>
        <p:nvSpPr>
          <p:cNvPr id="23556" name="Rectangle 3"/>
          <p:cNvSpPr txBox="1">
            <a:spLocks noChangeArrowheads="1"/>
          </p:cNvSpPr>
          <p:nvPr/>
        </p:nvSpPr>
        <p:spPr bwMode="auto">
          <a:xfrm>
            <a:off x="76200" y="1173163"/>
            <a:ext cx="9993313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26" tIns="49113" rIns="98226" bIns="49113"/>
          <a:lstStyle>
            <a:lvl1pPr marL="533400" indent="-533400" defTabSz="981075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6925" indent="-306388" defTabSz="981075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27138" indent="-244475" defTabSz="981075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7675" indent="-244475" defTabSz="981075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09800" indent="-244475" defTabSz="981075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67000" indent="-244475" defTabSz="981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24200" indent="-244475" defTabSz="981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81400" indent="-244475" defTabSz="981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38600" indent="-244475" defTabSz="981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endParaRPr lang="en-US" altLang="en-US" b="1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en-US" sz="3200" b="1"/>
              <a:t>     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76200" y="1020763"/>
            <a:ext cx="10134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/>
          <a:lstStyle>
            <a:lvl1pPr marL="533400" indent="-5334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79488" indent="-4572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23988" indent="-3810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42988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en-US" sz="2800" dirty="0">
                <a:latin typeface="Tahoma" panose="020B0604030504040204" pitchFamily="34" charset="0"/>
              </a:rPr>
              <a:t>See the </a:t>
            </a:r>
            <a:r>
              <a:rPr lang="en-US" altLang="en-US" sz="2800" dirty="0" smtClean="0">
                <a:latin typeface="Tahoma" panose="020B0604030504040204" pitchFamily="34" charset="0"/>
              </a:rPr>
              <a:t>gender </a:t>
            </a:r>
            <a:r>
              <a:rPr lang="en-US" altLang="en-US" sz="2800" dirty="0">
                <a:latin typeface="Tahoma" panose="020B0604030504040204" pitchFamily="34" charset="0"/>
              </a:rPr>
              <a:t>classification example</a:t>
            </a: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r>
              <a:rPr lang="en-US" altLang="en-US" sz="2400" dirty="0">
                <a:latin typeface="Tahoma" panose="020B0604030504040204" pitchFamily="34" charset="0"/>
                <a:hlinkClick r:id="rId2"/>
              </a:rPr>
              <a:t>https://en.wikipedia.org/wiki/Naive_Bayes_classifier</a:t>
            </a:r>
            <a:r>
              <a:rPr lang="en-US" altLang="en-US" sz="2400" dirty="0">
                <a:latin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85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7616</TotalTime>
  <Words>372</Words>
  <Application>Microsoft Office PowerPoint</Application>
  <PresentationFormat>Custom</PresentationFormat>
  <Paragraphs>127</Paragraphs>
  <Slides>16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宋体</vt:lpstr>
      <vt:lpstr>Arial</vt:lpstr>
      <vt:lpstr>Calibri</vt:lpstr>
      <vt:lpstr>Palatino Linotype</vt:lpstr>
      <vt:lpstr>Tahoma</vt:lpstr>
      <vt:lpstr>Times New Roman</vt:lpstr>
      <vt:lpstr>Wingdings</vt:lpstr>
      <vt:lpstr>Office Theme</vt:lpstr>
      <vt:lpstr>Equation</vt:lpstr>
      <vt:lpstr>Naïve Bayes Classifier   for Continuous-valued Data </vt:lpstr>
      <vt:lpstr>Naïve Bayes --- Recap</vt:lpstr>
      <vt:lpstr>Naïve Bayes --- Recap</vt:lpstr>
      <vt:lpstr>Naïve Bayes</vt:lpstr>
      <vt:lpstr>Normal (Gaussian) Distribution</vt:lpstr>
      <vt:lpstr>Naïve Bayes: continuous-valued data</vt:lpstr>
      <vt:lpstr>Naïve Bayes</vt:lpstr>
      <vt:lpstr>Naïve Bayes</vt:lpstr>
      <vt:lpstr>Naïve Bayes: continuous-valued data</vt:lpstr>
      <vt:lpstr>Bayes Formula</vt:lpstr>
      <vt:lpstr>Generative Model</vt:lpstr>
      <vt:lpstr>Numerical Stability</vt:lpstr>
      <vt:lpstr>Underflow Prevention</vt:lpstr>
      <vt:lpstr>Underflow Prevention</vt:lpstr>
      <vt:lpstr>Underflow Prevention</vt:lpstr>
      <vt:lpstr>Conclusions 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 Naive Bayes Classifier</dc:title>
  <dc:creator>Ke Chen</dc:creator>
  <cp:lastModifiedBy>Muneeb</cp:lastModifiedBy>
  <cp:revision>817</cp:revision>
  <dcterms:created xsi:type="dcterms:W3CDTF">2003-09-05T20:43:05Z</dcterms:created>
  <dcterms:modified xsi:type="dcterms:W3CDTF">2020-12-08T10:25:23Z</dcterms:modified>
</cp:coreProperties>
</file>