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80" r:id="rId3"/>
    <p:sldId id="290" r:id="rId4"/>
    <p:sldId id="286" r:id="rId5"/>
    <p:sldId id="260" r:id="rId6"/>
    <p:sldId id="287" r:id="rId7"/>
    <p:sldId id="273" r:id="rId8"/>
    <p:sldId id="265" r:id="rId9"/>
    <p:sldId id="296" r:id="rId10"/>
    <p:sldId id="288" r:id="rId11"/>
    <p:sldId id="294" r:id="rId12"/>
    <p:sldId id="295" r:id="rId13"/>
    <p:sldId id="292" r:id="rId14"/>
    <p:sldId id="27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14DE"/>
    <a:srgbClr val="B80000"/>
    <a:srgbClr val="008000"/>
    <a:srgbClr val="2F1BC7"/>
    <a:srgbClr val="27558D"/>
    <a:srgbClr val="D20000"/>
    <a:srgbClr val="39DFE7"/>
    <a:srgbClr val="160C5C"/>
    <a:srgbClr val="4F5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06" autoAdjust="0"/>
    <p:restoredTop sz="94576" autoAdjust="0"/>
  </p:normalViewPr>
  <p:slideViewPr>
    <p:cSldViewPr>
      <p:cViewPr varScale="1">
        <p:scale>
          <a:sx n="65" d="100"/>
          <a:sy n="65" d="100"/>
        </p:scale>
        <p:origin x="1308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3120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1C0C88-7267-4399-A55D-D2971BA77B10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85FC15-40B4-45E5-86AE-2E64D22F0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366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5FC15-40B4-45E5-86AE-2E64D22F0C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25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82973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63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9/16/2020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9/16/2020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9/16/2020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0192B-E1F2-4D51-9245-C9CE8F612D86}" type="datetimeFigureOut">
              <a:rPr lang="en-US" smtClean="0"/>
              <a:pPr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9" y="44449"/>
            <a:ext cx="895349" cy="8953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636" y="1882775"/>
            <a:ext cx="8991600" cy="162242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160C5C"/>
                </a:solidFill>
              </a:rPr>
              <a:t>Object-Oriented Programming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600" dirty="0" smtClean="0"/>
              <a:t>(CS 217)</a:t>
            </a:r>
            <a:endParaRPr lang="en-US" sz="2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962400"/>
            <a:ext cx="8686800" cy="2743200"/>
          </a:xfrm>
        </p:spPr>
        <p:txBody>
          <a:bodyPr>
            <a:normAutofit fontScale="92500" lnSpcReduction="20000"/>
          </a:bodyPr>
          <a:lstStyle/>
          <a:p>
            <a:endParaRPr lang="en-US" sz="2600" dirty="0" smtClean="0"/>
          </a:p>
          <a:p>
            <a:r>
              <a:rPr lang="en-US" sz="2600" dirty="0" smtClean="0"/>
              <a:t>Jawad Hassan </a:t>
            </a:r>
            <a:r>
              <a:rPr lang="en-US" sz="2600" dirty="0" err="1" smtClean="0"/>
              <a:t>Nisar</a:t>
            </a:r>
            <a:endParaRPr lang="en-US" sz="2600" dirty="0" smtClean="0"/>
          </a:p>
          <a:p>
            <a:r>
              <a:rPr lang="en-US" sz="2600" dirty="0" smtClean="0"/>
              <a:t>16-09-2020</a:t>
            </a:r>
            <a:endParaRPr lang="en-US" sz="2600" dirty="0" smtClean="0"/>
          </a:p>
          <a:p>
            <a:endParaRPr lang="en-US" sz="2600" dirty="0" smtClean="0"/>
          </a:p>
          <a:p>
            <a:r>
              <a:rPr lang="en-US" sz="2600" dirty="0" smtClean="0"/>
              <a:t>Department of Computer Science, </a:t>
            </a:r>
          </a:p>
          <a:p>
            <a:r>
              <a:rPr lang="en-US" sz="2800" dirty="0"/>
              <a:t>National University of Computer </a:t>
            </a:r>
            <a:r>
              <a:rPr lang="en-US" sz="2800" dirty="0" smtClean="0"/>
              <a:t>&amp; Emerging </a:t>
            </a:r>
            <a:r>
              <a:rPr lang="en-US" sz="2800" dirty="0"/>
              <a:t>Sciences</a:t>
            </a:r>
            <a:r>
              <a:rPr lang="en-US" sz="2600" dirty="0" smtClean="0"/>
              <a:t>, Islamabad Campus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19"/>
            <a:ext cx="8165996" cy="9906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B80000"/>
                </a:solidFill>
              </a:rPr>
              <a:t>8. Class Policies and Guidelines</a:t>
            </a:r>
            <a:endParaRPr lang="en-US" sz="4000" b="1" dirty="0">
              <a:solidFill>
                <a:srgbClr val="B8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52" y="1143000"/>
            <a:ext cx="8968408" cy="5675244"/>
          </a:xfrm>
        </p:spPr>
        <p:txBody>
          <a:bodyPr>
            <a:normAutofit/>
          </a:bodyPr>
          <a:lstStyle/>
          <a:p>
            <a:pPr marL="174625" lvl="2" indent="0" defTabSz="-633413">
              <a:buSzPct val="110000"/>
              <a:buNone/>
            </a:pPr>
            <a:endParaRPr lang="en-US" sz="2800" b="1" dirty="0" smtClean="0"/>
          </a:p>
          <a:p>
            <a:pPr marL="174625" lvl="2" indent="0" defTabSz="-633413">
              <a:buSzPct val="110000"/>
              <a:buNone/>
            </a:pPr>
            <a:r>
              <a:rPr lang="en-US" sz="3200" b="1" dirty="0" smtClean="0">
                <a:solidFill>
                  <a:srgbClr val="B80000"/>
                </a:solidFill>
              </a:rPr>
              <a:t>Attendance policy:</a:t>
            </a:r>
          </a:p>
          <a:p>
            <a:pPr marL="517525" lvl="2" indent="-342900" defTabSz="-633413">
              <a:buSzPct val="110000"/>
            </a:pPr>
            <a:r>
              <a:rPr lang="en-US" dirty="0" smtClean="0"/>
              <a:t> </a:t>
            </a:r>
            <a:r>
              <a:rPr lang="en-US" b="1" dirty="0" smtClean="0">
                <a:solidFill>
                  <a:srgbClr val="2C14DE"/>
                </a:solidFill>
              </a:rPr>
              <a:t>Will be taken at the start of the class</a:t>
            </a:r>
            <a:r>
              <a:rPr lang="en-US" dirty="0" smtClean="0"/>
              <a:t>. Students </a:t>
            </a:r>
            <a:r>
              <a:rPr lang="en-US" b="1" i="1" dirty="0" smtClean="0"/>
              <a:t>appearing</a:t>
            </a:r>
            <a:r>
              <a:rPr lang="en-US" i="1" dirty="0" smtClean="0"/>
              <a:t> </a:t>
            </a:r>
            <a:r>
              <a:rPr lang="en-US" b="1" i="1" dirty="0" smtClean="0"/>
              <a:t>late in the class after the attendance </a:t>
            </a:r>
            <a:r>
              <a:rPr lang="en-US" dirty="0" smtClean="0"/>
              <a:t>will be marked </a:t>
            </a:r>
            <a:r>
              <a:rPr lang="en-US" b="1" dirty="0" smtClean="0">
                <a:solidFill>
                  <a:srgbClr val="C00000"/>
                </a:solidFill>
              </a:rPr>
              <a:t>“Absent</a:t>
            </a:r>
            <a:r>
              <a:rPr lang="en-US" dirty="0" smtClean="0"/>
              <a:t>”</a:t>
            </a:r>
          </a:p>
        </p:txBody>
      </p:sp>
      <p:sp>
        <p:nvSpPr>
          <p:cNvPr id="7" name="Rectangle 6"/>
          <p:cNvSpPr/>
          <p:nvPr/>
        </p:nvSpPr>
        <p:spPr>
          <a:xfrm>
            <a:off x="39756" y="10668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48" y="3581400"/>
            <a:ext cx="8958248" cy="151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42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19"/>
            <a:ext cx="8165996" cy="411481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rgbClr val="B80000"/>
                </a:solidFill>
              </a:rPr>
              <a:t>8. Class Policies and Guidelines</a:t>
            </a:r>
            <a:endParaRPr lang="en-US" sz="4000" b="1" dirty="0">
              <a:solidFill>
                <a:srgbClr val="B8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756" y="10668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914399"/>
            <a:ext cx="8229600" cy="584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29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19"/>
            <a:ext cx="8165996" cy="411481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rgbClr val="B80000"/>
                </a:solidFill>
              </a:rPr>
              <a:t>8. Class Policies and Guidelines</a:t>
            </a:r>
            <a:endParaRPr lang="en-US" sz="4000" b="1" dirty="0">
              <a:solidFill>
                <a:srgbClr val="B8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756" y="10668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524000"/>
            <a:ext cx="9067519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3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19"/>
            <a:ext cx="8165996" cy="9906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B80000"/>
                </a:solidFill>
              </a:rPr>
              <a:t>8. Class Policies and Guidelines</a:t>
            </a:r>
            <a:endParaRPr lang="en-US" sz="4000" b="1" dirty="0">
              <a:solidFill>
                <a:srgbClr val="B8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52" y="1143000"/>
            <a:ext cx="8968408" cy="5675244"/>
          </a:xfrm>
        </p:spPr>
        <p:txBody>
          <a:bodyPr>
            <a:normAutofit/>
          </a:bodyPr>
          <a:lstStyle/>
          <a:p>
            <a:pPr marL="174625" lvl="2" indent="0" defTabSz="-633413">
              <a:buSzPct val="110000"/>
              <a:buNone/>
            </a:pPr>
            <a:endParaRPr lang="en-US" sz="2800" dirty="0"/>
          </a:p>
          <a:p>
            <a:pPr marL="536575" lvl="2" indent="-361950" defTabSz="-633413">
              <a:buSzPct val="110000"/>
            </a:pPr>
            <a:r>
              <a:rPr lang="en-US" sz="2800" b="1" dirty="0" smtClean="0">
                <a:solidFill>
                  <a:srgbClr val="B80000"/>
                </a:solidFill>
              </a:rPr>
              <a:t>Don’ts</a:t>
            </a:r>
          </a:p>
          <a:p>
            <a:pPr marL="993775" lvl="3" indent="-361950" defTabSz="-633413">
              <a:buSzPct val="110000"/>
            </a:pPr>
            <a:r>
              <a:rPr lang="en-US" sz="2200" b="1" dirty="0" smtClean="0"/>
              <a:t>Use of cell phones</a:t>
            </a:r>
          </a:p>
          <a:p>
            <a:pPr marL="993775" lvl="3" indent="-361950" defTabSz="-633413">
              <a:buSzPct val="110000"/>
            </a:pPr>
            <a:r>
              <a:rPr lang="en-US" sz="2200" b="1" dirty="0" smtClean="0"/>
              <a:t>Discussion with fellows during class</a:t>
            </a:r>
          </a:p>
          <a:p>
            <a:pPr marL="993775" lvl="3" indent="-361950" defTabSz="-633413">
              <a:buSzPct val="110000"/>
            </a:pPr>
            <a:r>
              <a:rPr lang="en-US" sz="2200" b="1" dirty="0" smtClean="0"/>
              <a:t>Early leave</a:t>
            </a:r>
          </a:p>
          <a:p>
            <a:pPr marL="993775" lvl="3" indent="-361950" defTabSz="-633413">
              <a:buSzPct val="110000"/>
            </a:pPr>
            <a:r>
              <a:rPr lang="en-US" sz="2200" b="1" dirty="0" smtClean="0"/>
              <a:t>Frequent movements In-out of class</a:t>
            </a:r>
          </a:p>
          <a:p>
            <a:pPr marL="536575" lvl="2" indent="-361950" defTabSz="-633413">
              <a:buSzPct val="110000"/>
            </a:pPr>
            <a:endParaRPr lang="en-US" sz="2800" b="1" dirty="0" smtClean="0"/>
          </a:p>
          <a:p>
            <a:pPr marL="536575" lvl="2" indent="-361950" defTabSz="-633413">
              <a:buSzPct val="110000"/>
            </a:pPr>
            <a:r>
              <a:rPr lang="en-US" sz="2800" b="1" dirty="0" smtClean="0">
                <a:solidFill>
                  <a:srgbClr val="008000"/>
                </a:solidFill>
              </a:rPr>
              <a:t>Do’s</a:t>
            </a:r>
            <a:r>
              <a:rPr lang="en-US" sz="2800" b="1" dirty="0" smtClean="0"/>
              <a:t> </a:t>
            </a:r>
          </a:p>
          <a:p>
            <a:pPr marL="993775" lvl="3" indent="-361950" defTabSz="-633413">
              <a:buSzPct val="110000"/>
            </a:pPr>
            <a:r>
              <a:rPr lang="en-US" sz="2200" b="1" dirty="0" smtClean="0"/>
              <a:t>Be interactive, ask questions </a:t>
            </a:r>
          </a:p>
          <a:p>
            <a:pPr marL="993775" lvl="3" indent="-361950" defTabSz="-633413">
              <a:buSzPct val="110000"/>
            </a:pPr>
            <a:r>
              <a:rPr lang="en-US" sz="2200" b="1" dirty="0" smtClean="0"/>
              <a:t>Participate in the lecture, relax, and learn</a:t>
            </a:r>
          </a:p>
          <a:p>
            <a:pPr marL="993775" lvl="3" indent="-361950" defTabSz="-633413">
              <a:buSzPct val="110000"/>
            </a:pPr>
            <a:endParaRPr lang="en-US" dirty="0" smtClean="0"/>
          </a:p>
          <a:p>
            <a:pPr marL="993775" lvl="3" indent="-361950" defTabSz="-633413">
              <a:buSzPct val="110000"/>
            </a:pPr>
            <a:endParaRPr lang="en-US" dirty="0" smtClean="0"/>
          </a:p>
          <a:p>
            <a:pPr marL="536575" lvl="2" indent="-361950" defTabSz="-633413">
              <a:buSzPct val="110000"/>
            </a:pPr>
            <a:endParaRPr lang="en-US" sz="2200" dirty="0"/>
          </a:p>
        </p:txBody>
      </p:sp>
      <p:sp>
        <p:nvSpPr>
          <p:cNvPr id="7" name="Rectangle 6"/>
          <p:cNvSpPr/>
          <p:nvPr/>
        </p:nvSpPr>
        <p:spPr>
          <a:xfrm>
            <a:off x="39756" y="10668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17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3200"/>
            <a:ext cx="6601549" cy="9906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B80000"/>
                </a:solidFill>
              </a:rPr>
              <a:t>Any Questions ?</a:t>
            </a:r>
            <a:endParaRPr lang="en-US" sz="4000" b="1" dirty="0">
              <a:solidFill>
                <a:srgbClr val="B8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756" y="10668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1224158" y="488569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3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32" y="53008"/>
            <a:ext cx="8229600" cy="9906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B80000"/>
                </a:solidFill>
              </a:rPr>
              <a:t>1. Contac Information</a:t>
            </a:r>
            <a:endParaRPr lang="en-US" sz="4000" b="1" dirty="0">
              <a:solidFill>
                <a:srgbClr val="B8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52" y="1143000"/>
            <a:ext cx="8968408" cy="5675244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SzPct val="110000"/>
              <a:buNone/>
            </a:pPr>
            <a:r>
              <a:rPr lang="en-US" sz="2800" b="1" dirty="0" smtClean="0"/>
              <a:t>Contact Information:</a:t>
            </a:r>
            <a:endParaRPr lang="en-US" sz="2800" b="1" dirty="0"/>
          </a:p>
          <a:p>
            <a:pPr marL="914400" lvl="1" indent="-514350">
              <a:spcBef>
                <a:spcPts val="1200"/>
              </a:spcBef>
              <a:buSzPct val="110000"/>
            </a:pPr>
            <a:r>
              <a:rPr lang="en-US" dirty="0"/>
              <a:t>Office: </a:t>
            </a:r>
            <a:r>
              <a:rPr lang="en-US" dirty="0" smtClean="0"/>
              <a:t>202B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(2</a:t>
            </a:r>
            <a:r>
              <a:rPr lang="en-US" baseline="30000" dirty="0" smtClean="0"/>
              <a:t>nd</a:t>
            </a:r>
            <a:r>
              <a:rPr lang="en-US" dirty="0" smtClean="0"/>
              <a:t> Floor, Block-C)</a:t>
            </a:r>
            <a:endParaRPr lang="en-US" dirty="0"/>
          </a:p>
          <a:p>
            <a:pPr marL="914400" lvl="1" indent="-514350">
              <a:spcBef>
                <a:spcPts val="1200"/>
              </a:spcBef>
              <a:buSzPct val="110000"/>
            </a:pPr>
            <a:r>
              <a:rPr lang="en-US" dirty="0"/>
              <a:t>Phone Ext: </a:t>
            </a:r>
            <a:r>
              <a:rPr lang="en-US" dirty="0" smtClean="0"/>
              <a:t>630</a:t>
            </a:r>
            <a:endParaRPr lang="en-US" dirty="0"/>
          </a:p>
          <a:p>
            <a:pPr marL="914400" lvl="1" indent="-514350">
              <a:spcBef>
                <a:spcPts val="1200"/>
              </a:spcBef>
              <a:buSzPct val="110000"/>
            </a:pPr>
            <a:r>
              <a:rPr lang="en-US" dirty="0"/>
              <a:t>Email: </a:t>
            </a:r>
            <a:r>
              <a:rPr lang="en-US" dirty="0" smtClean="0">
                <a:solidFill>
                  <a:srgbClr val="2F1BC7"/>
                </a:solidFill>
              </a:rPr>
              <a:t>jawad.hassan@nu.edu.pk</a:t>
            </a:r>
            <a:endParaRPr lang="en-US" dirty="0">
              <a:solidFill>
                <a:srgbClr val="2F1BC7"/>
              </a:solidFill>
            </a:endParaRPr>
          </a:p>
          <a:p>
            <a:pPr marL="400050" lvl="1" indent="0">
              <a:spcBef>
                <a:spcPts val="1200"/>
              </a:spcBef>
              <a:buSzPct val="110000"/>
              <a:buNone/>
            </a:pPr>
            <a:endParaRPr lang="en-US" dirty="0" smtClean="0"/>
          </a:p>
          <a:p>
            <a:pPr marL="0" lvl="1" indent="0">
              <a:spcBef>
                <a:spcPts val="1200"/>
              </a:spcBef>
              <a:buSzPct val="110000"/>
              <a:buNone/>
            </a:pPr>
            <a:r>
              <a:rPr lang="en-US" b="1" dirty="0" smtClean="0">
                <a:solidFill>
                  <a:srgbClr val="2C14DE"/>
                </a:solidFill>
              </a:rPr>
              <a:t>Consultation Hours (OOP): </a:t>
            </a:r>
            <a:endParaRPr lang="en-US" b="1" dirty="0">
              <a:solidFill>
                <a:srgbClr val="2C14DE"/>
              </a:solidFill>
            </a:endParaRPr>
          </a:p>
          <a:p>
            <a:pPr marL="457200" lvl="1" indent="-457200">
              <a:spcBef>
                <a:spcPts val="120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b="1" dirty="0" smtClean="0"/>
              <a:t>Monday</a:t>
            </a:r>
            <a:r>
              <a:rPr lang="en-US" b="1" dirty="0" smtClean="0"/>
              <a:t>-Thursday </a:t>
            </a:r>
            <a:r>
              <a:rPr lang="en-US" dirty="0" smtClean="0">
                <a:solidFill>
                  <a:srgbClr val="FF0000"/>
                </a:solidFill>
              </a:rPr>
              <a:t>11:30 to 12:50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756" y="10668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77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32" y="53008"/>
            <a:ext cx="8229600" cy="9906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B80000"/>
                </a:solidFill>
              </a:rPr>
              <a:t>2. Course Objectives</a:t>
            </a:r>
            <a:endParaRPr lang="en-US" sz="4000" b="1" dirty="0">
              <a:solidFill>
                <a:srgbClr val="B8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52" y="1143000"/>
            <a:ext cx="8968408" cy="5675244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The course aims to provide students with the ability to </a:t>
            </a:r>
            <a:r>
              <a:rPr lang="en-US" sz="2800" b="1" dirty="0">
                <a:solidFill>
                  <a:srgbClr val="2C14DE"/>
                </a:solidFill>
              </a:rPr>
              <a:t>analyze the given requirements </a:t>
            </a:r>
            <a:r>
              <a:rPr lang="en-US" sz="2800" dirty="0"/>
              <a:t>for </a:t>
            </a:r>
            <a:r>
              <a:rPr lang="en-US" sz="2800" b="1" dirty="0"/>
              <a:t>solving problems </a:t>
            </a:r>
            <a:r>
              <a:rPr lang="en-US" sz="2800" dirty="0"/>
              <a:t>in </a:t>
            </a:r>
            <a:r>
              <a:rPr lang="en-US" sz="2800" b="1" dirty="0"/>
              <a:t>different domains </a:t>
            </a:r>
            <a:r>
              <a:rPr lang="en-US" sz="2800" dirty="0"/>
              <a:t>and to </a:t>
            </a:r>
            <a:r>
              <a:rPr lang="en-US" sz="2800" b="1" dirty="0">
                <a:solidFill>
                  <a:srgbClr val="2C14DE"/>
                </a:solidFill>
              </a:rPr>
              <a:t>implement the solutions </a:t>
            </a:r>
            <a:r>
              <a:rPr lang="en-US" sz="2800" dirty="0"/>
              <a:t>on a computer system. </a:t>
            </a:r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It </a:t>
            </a:r>
            <a:r>
              <a:rPr lang="en-US" sz="2800" dirty="0"/>
              <a:t>mainly emphasizes </a:t>
            </a:r>
            <a:r>
              <a:rPr lang="en-US" sz="2800" b="1" dirty="0"/>
              <a:t>applying</a:t>
            </a:r>
            <a:r>
              <a:rPr lang="en-US" sz="2800" dirty="0"/>
              <a:t> the </a:t>
            </a:r>
            <a:r>
              <a:rPr lang="en-US" sz="2800" b="1" dirty="0">
                <a:solidFill>
                  <a:srgbClr val="2C14DE"/>
                </a:solidFill>
              </a:rPr>
              <a:t>object-oriented programming (OOP) principles </a:t>
            </a:r>
            <a:r>
              <a:rPr lang="en-US" sz="2800" dirty="0"/>
              <a:t>and the need to </a:t>
            </a:r>
            <a:r>
              <a:rPr lang="en-US" sz="2800" b="1" dirty="0"/>
              <a:t>separate</a:t>
            </a:r>
            <a:r>
              <a:rPr lang="en-US" sz="2800" dirty="0"/>
              <a:t> the </a:t>
            </a:r>
            <a:r>
              <a:rPr lang="en-US" sz="2800" b="1" dirty="0"/>
              <a:t>interface</a:t>
            </a:r>
            <a:r>
              <a:rPr lang="en-US" sz="2800" dirty="0"/>
              <a:t> from the </a:t>
            </a:r>
            <a:r>
              <a:rPr lang="en-US" sz="2800" b="1" dirty="0"/>
              <a:t>implementation</a:t>
            </a:r>
            <a:r>
              <a:rPr lang="en-US" sz="2800" dirty="0"/>
              <a:t>. </a:t>
            </a:r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The </a:t>
            </a:r>
            <a:r>
              <a:rPr lang="en-US" sz="2800" dirty="0"/>
              <a:t>students will learn the </a:t>
            </a:r>
            <a:r>
              <a:rPr lang="en-US" sz="2800" b="1" dirty="0">
                <a:solidFill>
                  <a:srgbClr val="2C14DE"/>
                </a:solidFill>
              </a:rPr>
              <a:t>syntax</a:t>
            </a:r>
            <a:r>
              <a:rPr lang="en-US" sz="2800" dirty="0">
                <a:solidFill>
                  <a:srgbClr val="2C14DE"/>
                </a:solidFill>
              </a:rPr>
              <a:t> </a:t>
            </a:r>
            <a:r>
              <a:rPr lang="en-US" sz="2800" dirty="0"/>
              <a:t>and </a:t>
            </a:r>
            <a:r>
              <a:rPr lang="en-US" sz="2800" b="1" dirty="0">
                <a:solidFill>
                  <a:srgbClr val="2C14DE"/>
                </a:solidFill>
              </a:rPr>
              <a:t>control structures </a:t>
            </a:r>
            <a:r>
              <a:rPr lang="en-US" sz="2800" dirty="0"/>
              <a:t>of the </a:t>
            </a:r>
            <a:r>
              <a:rPr lang="en-US" sz="2800" b="1" dirty="0"/>
              <a:t>C++ programming language </a:t>
            </a:r>
            <a:r>
              <a:rPr lang="en-US" sz="2800" dirty="0"/>
              <a:t>for the </a:t>
            </a:r>
            <a:r>
              <a:rPr lang="en-US" sz="2800" b="1" dirty="0"/>
              <a:t>implementation</a:t>
            </a:r>
            <a:r>
              <a:rPr lang="en-US" sz="2800" dirty="0"/>
              <a:t>. 	</a:t>
            </a:r>
          </a:p>
        </p:txBody>
      </p:sp>
      <p:sp>
        <p:nvSpPr>
          <p:cNvPr id="7" name="Rectangle 6"/>
          <p:cNvSpPr/>
          <p:nvPr/>
        </p:nvSpPr>
        <p:spPr>
          <a:xfrm>
            <a:off x="39756" y="10668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3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32" y="53008"/>
            <a:ext cx="9024728" cy="9906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B80000"/>
                </a:solidFill>
              </a:rPr>
              <a:t>3. Course Learning Outcomes</a:t>
            </a:r>
            <a:endParaRPr lang="en-US" sz="4000" b="1" dirty="0">
              <a:solidFill>
                <a:srgbClr val="B8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52" y="1143000"/>
            <a:ext cx="8968408" cy="567524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solidFill>
                  <a:srgbClr val="2C14DE"/>
                </a:solidFill>
              </a:rPr>
              <a:t>Understand</a:t>
            </a:r>
            <a:r>
              <a:rPr lang="en-US" sz="2800" b="1" dirty="0"/>
              <a:t> </a:t>
            </a:r>
            <a:r>
              <a:rPr lang="en-US" sz="2800" dirty="0"/>
              <a:t>the </a:t>
            </a:r>
            <a:r>
              <a:rPr lang="en-US" sz="2800" b="1" dirty="0"/>
              <a:t>object-oriented programming principles </a:t>
            </a:r>
            <a:endParaRPr lang="en-US" sz="2800" b="1" dirty="0" smtClean="0"/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>
                <a:solidFill>
                  <a:srgbClr val="2C14DE"/>
                </a:solidFill>
              </a:rPr>
              <a:t>Design</a:t>
            </a:r>
            <a:r>
              <a:rPr lang="en-US" sz="2800" b="1" dirty="0" smtClean="0"/>
              <a:t> </a:t>
            </a:r>
            <a:r>
              <a:rPr lang="en-US" sz="2800" dirty="0"/>
              <a:t>a </a:t>
            </a:r>
            <a:r>
              <a:rPr lang="en-US" sz="2800" b="1" dirty="0"/>
              <a:t>software system </a:t>
            </a:r>
            <a:r>
              <a:rPr lang="en-US" sz="2800" dirty="0"/>
              <a:t>of a </a:t>
            </a:r>
            <a:r>
              <a:rPr lang="en-US" sz="2800" b="1" dirty="0"/>
              <a:t>reasonable size </a:t>
            </a:r>
            <a:r>
              <a:rPr lang="en-US" sz="2800" dirty="0"/>
              <a:t>for a </a:t>
            </a:r>
            <a:r>
              <a:rPr lang="en-US" sz="2800" b="1" dirty="0"/>
              <a:t>real-life problem</a:t>
            </a:r>
            <a:r>
              <a:rPr lang="en-US" sz="2800" dirty="0"/>
              <a:t> 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>
                <a:solidFill>
                  <a:srgbClr val="2C14DE"/>
                </a:solidFill>
              </a:rPr>
              <a:t>Apply</a:t>
            </a:r>
            <a:r>
              <a:rPr lang="en-US" sz="2800" b="1" dirty="0" smtClean="0"/>
              <a:t> </a:t>
            </a:r>
            <a:r>
              <a:rPr lang="en-US" sz="2800" dirty="0"/>
              <a:t>the </a:t>
            </a:r>
            <a:r>
              <a:rPr lang="en-US" sz="2800" b="1" dirty="0"/>
              <a:t>OOP</a:t>
            </a:r>
            <a:r>
              <a:rPr lang="en-US" sz="2800" dirty="0"/>
              <a:t> principal to </a:t>
            </a:r>
            <a:r>
              <a:rPr lang="en-US" sz="2800" b="1" dirty="0"/>
              <a:t>implement a project </a:t>
            </a:r>
            <a:r>
              <a:rPr lang="en-US" sz="2800" dirty="0"/>
              <a:t>and </a:t>
            </a:r>
            <a:r>
              <a:rPr lang="en-US" sz="2800" b="1" dirty="0"/>
              <a:t>formally present </a:t>
            </a:r>
            <a:r>
              <a:rPr lang="en-US" sz="2800" dirty="0"/>
              <a:t>the work</a:t>
            </a:r>
            <a:r>
              <a:rPr lang="en-US" sz="2000" dirty="0"/>
              <a:t>. </a:t>
            </a:r>
          </a:p>
        </p:txBody>
      </p:sp>
      <p:sp>
        <p:nvSpPr>
          <p:cNvPr id="7" name="Rectangle 6"/>
          <p:cNvSpPr/>
          <p:nvPr/>
        </p:nvSpPr>
        <p:spPr>
          <a:xfrm>
            <a:off x="39756" y="10668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9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32" y="53008"/>
            <a:ext cx="9024728" cy="785192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B80000"/>
                </a:solidFill>
              </a:rPr>
              <a:t>4. Contents and Organization</a:t>
            </a:r>
            <a:endParaRPr lang="en-US" sz="4000" b="1" dirty="0">
              <a:solidFill>
                <a:srgbClr val="B8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685800"/>
            <a:ext cx="7010400" cy="61235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32" y="53008"/>
            <a:ext cx="9024728" cy="785192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B80000"/>
                </a:solidFill>
              </a:rPr>
              <a:t>4. Contents and Organization</a:t>
            </a:r>
            <a:endParaRPr lang="en-US" sz="4000" b="1" dirty="0">
              <a:solidFill>
                <a:srgbClr val="B8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91" y="1295400"/>
            <a:ext cx="772361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23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32" y="53008"/>
            <a:ext cx="8229600" cy="9906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B80000"/>
                </a:solidFill>
              </a:rPr>
              <a:t>5. Grading Policy</a:t>
            </a:r>
            <a:endParaRPr lang="en-US" sz="4000" b="1" dirty="0">
              <a:solidFill>
                <a:srgbClr val="B8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52" y="1143000"/>
            <a:ext cx="9054548" cy="5675244"/>
          </a:xfrm>
          <a:noFill/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600" dirty="0">
              <a:solidFill>
                <a:srgbClr val="B80000"/>
              </a:solidFill>
            </a:endParaRPr>
          </a:p>
          <a:p>
            <a:pPr lvl="0"/>
            <a:r>
              <a:rPr lang="en-US" dirty="0" smtClean="0"/>
              <a:t>Grading policy: </a:t>
            </a:r>
            <a:r>
              <a:rPr lang="en-US" i="1" dirty="0" smtClean="0"/>
              <a:t>combined result of all OOP sections</a:t>
            </a:r>
          </a:p>
          <a:p>
            <a:pPr lvl="0"/>
            <a:endParaRPr lang="en-US" dirty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marL="1163638" lvl="0" indent="0">
              <a:buNone/>
            </a:pPr>
            <a:endParaRPr lang="en-US" sz="1400" dirty="0"/>
          </a:p>
          <a:p>
            <a:pPr lvl="1">
              <a:buFont typeface="Arial"/>
              <a:buChar char="•"/>
            </a:pPr>
            <a:endParaRPr lang="en-US" sz="2400" dirty="0" smtClean="0"/>
          </a:p>
          <a:p>
            <a:pPr marL="457200" lvl="1" indent="0">
              <a:buNone/>
            </a:pP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39756" y="10668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5833" t="37407" r="36250" b="35185"/>
          <a:stretch/>
        </p:blipFill>
        <p:spPr>
          <a:xfrm>
            <a:off x="895237" y="2485001"/>
            <a:ext cx="7356837" cy="299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0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008"/>
            <a:ext cx="7348332" cy="9906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B80000"/>
                </a:solidFill>
              </a:rPr>
              <a:t>6. Literature &amp; Acknowledgement</a:t>
            </a:r>
            <a:endParaRPr lang="en-US" sz="4000" b="1" dirty="0">
              <a:solidFill>
                <a:srgbClr val="B8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52" y="1143000"/>
            <a:ext cx="8968408" cy="5675244"/>
          </a:xfrm>
        </p:spPr>
        <p:txBody>
          <a:bodyPr>
            <a:normAutofit/>
          </a:bodyPr>
          <a:lstStyle/>
          <a:p>
            <a:r>
              <a:rPr lang="en-US" sz="2600" b="1" u="sng" dirty="0" smtClean="0"/>
              <a:t>Text Book:</a:t>
            </a:r>
          </a:p>
          <a:p>
            <a:pPr marL="0" indent="0">
              <a:buNone/>
            </a:pPr>
            <a:r>
              <a:rPr lang="en-US" sz="2400" dirty="0" smtClean="0"/>
              <a:t>	Tony Gaddis, </a:t>
            </a:r>
            <a:r>
              <a:rPr lang="en-US" sz="2400" b="1" i="1" dirty="0"/>
              <a:t>Starting Out with C++ from Control Structures to </a:t>
            </a:r>
            <a:r>
              <a:rPr lang="en-US" sz="2400" b="1" i="1" dirty="0" smtClean="0"/>
              <a:t>	Objects</a:t>
            </a:r>
            <a:r>
              <a:rPr lang="en-US" sz="2400" dirty="0" smtClean="0"/>
              <a:t> </a:t>
            </a:r>
            <a:r>
              <a:rPr lang="en-US" sz="2400" dirty="0"/>
              <a:t>(8th Edition) </a:t>
            </a:r>
            <a:r>
              <a:rPr lang="en-US" sz="2400" dirty="0" smtClean="0"/>
              <a:t>Publisher</a:t>
            </a:r>
            <a:r>
              <a:rPr lang="en-US" sz="2400" dirty="0"/>
              <a:t>: Pearson; 8 edition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r>
              <a:rPr lang="en-US" sz="2600" b="1" u="sng" dirty="0"/>
              <a:t>Reference </a:t>
            </a:r>
            <a:r>
              <a:rPr lang="en-US" sz="2600" b="1" u="sng" dirty="0" smtClean="0"/>
              <a:t>Book:</a:t>
            </a:r>
            <a:endParaRPr lang="en-US" sz="2600" dirty="0">
              <a:solidFill>
                <a:srgbClr val="FF0000"/>
              </a:solidFill>
            </a:endParaRPr>
          </a:p>
          <a:p>
            <a:pPr lvl="1"/>
            <a:r>
              <a:rPr lang="en-US" sz="2400" dirty="0"/>
              <a:t>Paul </a:t>
            </a:r>
            <a:r>
              <a:rPr lang="en-US" sz="2400" dirty="0" err="1"/>
              <a:t>Deitel</a:t>
            </a:r>
            <a:r>
              <a:rPr lang="en-US" sz="2400" dirty="0"/>
              <a:t>, Harvey </a:t>
            </a:r>
            <a:r>
              <a:rPr lang="en-US" sz="2400" dirty="0" err="1"/>
              <a:t>Deitel</a:t>
            </a:r>
            <a:r>
              <a:rPr lang="en-US" sz="2400" dirty="0"/>
              <a:t> "</a:t>
            </a:r>
            <a:r>
              <a:rPr lang="en-US" sz="2400" b="1" i="1" dirty="0"/>
              <a:t>C++ How to Program</a:t>
            </a:r>
            <a:r>
              <a:rPr lang="en-US" sz="2400" dirty="0"/>
              <a:t>" 10th </a:t>
            </a:r>
            <a:r>
              <a:rPr lang="en-US" sz="2400" dirty="0" smtClean="0"/>
              <a:t>Edition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Walter </a:t>
            </a:r>
            <a:r>
              <a:rPr lang="en-US" sz="2400" dirty="0" err="1"/>
              <a:t>Savitch</a:t>
            </a:r>
            <a:r>
              <a:rPr lang="en-US" sz="2400" dirty="0"/>
              <a:t> "</a:t>
            </a:r>
            <a:r>
              <a:rPr lang="en-US" sz="2400" b="1" i="1" dirty="0"/>
              <a:t>Problem Solving with C++" </a:t>
            </a:r>
            <a:r>
              <a:rPr lang="en-US" sz="2400" dirty="0"/>
              <a:t>10th Edition </a:t>
            </a:r>
            <a:endParaRPr lang="en-US" sz="2400" dirty="0" smtClean="0"/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D. S. Malik "</a:t>
            </a:r>
            <a:r>
              <a:rPr lang="en-US" sz="2400" b="1" i="1" dirty="0"/>
              <a:t>C++ Programming: From Problem Analysis to Program Desig</a:t>
            </a:r>
            <a:r>
              <a:rPr lang="en-US" sz="2400" dirty="0"/>
              <a:t>n" 8th Edition </a:t>
            </a:r>
            <a:r>
              <a:rPr lang="en-US" sz="2000" dirty="0"/>
              <a:t>	</a:t>
            </a:r>
          </a:p>
          <a:p>
            <a:endParaRPr lang="en-US" sz="2400" dirty="0"/>
          </a:p>
          <a:p>
            <a:pPr marL="0" lvl="0" indent="0" algn="just">
              <a:buSzPct val="110000"/>
              <a:buNone/>
            </a:pPr>
            <a:endParaRPr lang="en-US" sz="2200" dirty="0">
              <a:solidFill>
                <a:srgbClr val="FF0000"/>
              </a:solidFill>
            </a:endParaRPr>
          </a:p>
          <a:p>
            <a:pPr marL="914400" lvl="1" indent="-514350">
              <a:buSzPct val="110000"/>
              <a:buNone/>
            </a:pPr>
            <a:endParaRPr lang="en-US" dirty="0" smtClean="0"/>
          </a:p>
          <a:p>
            <a:pPr marL="514350" indent="-514350">
              <a:buSzPct val="110000"/>
              <a:buFont typeface="+mj-lt"/>
              <a:buAutoNum type="arabicPeriod"/>
            </a:pPr>
            <a:endParaRPr lang="en-US" dirty="0" smtClean="0">
              <a:solidFill>
                <a:srgbClr val="2C14DE"/>
              </a:solidFill>
            </a:endParaRPr>
          </a:p>
          <a:p>
            <a:pPr marL="514350" indent="-514350">
              <a:buSzPct val="110000"/>
              <a:buFont typeface="+mj-lt"/>
              <a:buAutoNum type="arabicPeriod"/>
            </a:pPr>
            <a:endParaRPr lang="en-US" dirty="0" smtClean="0">
              <a:solidFill>
                <a:srgbClr val="2C14DE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en-US" dirty="0">
              <a:solidFill>
                <a:srgbClr val="2C14D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756" y="10668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008"/>
            <a:ext cx="8497956" cy="9906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B80000"/>
                </a:solidFill>
              </a:rPr>
              <a:t>7. OOP Class Material and Queries</a:t>
            </a:r>
            <a:endParaRPr lang="en-US" sz="4000" b="1" dirty="0">
              <a:solidFill>
                <a:srgbClr val="B8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52" y="1143000"/>
            <a:ext cx="8968408" cy="5675244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b="1" dirty="0" smtClean="0"/>
              <a:t>Google Classroom:</a:t>
            </a:r>
            <a:r>
              <a:rPr lang="en-US" b="1" dirty="0"/>
              <a:t> </a:t>
            </a:r>
            <a:endParaRPr lang="en-US" b="1" dirty="0"/>
          </a:p>
          <a:p>
            <a:pPr lvl="1">
              <a:buFontTx/>
              <a:buChar char="-"/>
            </a:pPr>
            <a:r>
              <a:rPr lang="en-US" sz="3200" b="1" dirty="0" smtClean="0">
                <a:solidFill>
                  <a:srgbClr val="FF0000"/>
                </a:solidFill>
              </a:rPr>
              <a:t>mt3kuyp</a:t>
            </a:r>
            <a:endParaRPr lang="en-US" dirty="0" smtClean="0">
              <a:solidFill>
                <a:srgbClr val="2C14DE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en-US" dirty="0">
              <a:solidFill>
                <a:srgbClr val="2C14D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756" y="10668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1224158" y="488569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9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1260</TotalTime>
  <Words>374</Words>
  <Application>Microsoft Office PowerPoint</Application>
  <PresentationFormat>On-screen Show (4:3)</PresentationFormat>
  <Paragraphs>78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Object-Oriented Programming (CS 217)</vt:lpstr>
      <vt:lpstr>1. Contac Information</vt:lpstr>
      <vt:lpstr>2. Course Objectives</vt:lpstr>
      <vt:lpstr>3. Course Learning Outcomes</vt:lpstr>
      <vt:lpstr>4. Contents and Organization</vt:lpstr>
      <vt:lpstr>4. Contents and Organization</vt:lpstr>
      <vt:lpstr>5. Grading Policy</vt:lpstr>
      <vt:lpstr>6. Literature &amp; Acknowledgement</vt:lpstr>
      <vt:lpstr>7. OOP Class Material and Queries</vt:lpstr>
      <vt:lpstr>8. Class Policies and Guidelines</vt:lpstr>
      <vt:lpstr>8. Class Policies and Guidelines</vt:lpstr>
      <vt:lpstr>8. Class Policies and Guidelines</vt:lpstr>
      <vt:lpstr>8. Class Policies and Guidelines</vt:lpstr>
      <vt:lpstr>Any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aleem</dc:creator>
  <cp:lastModifiedBy>Jawad Jaral</cp:lastModifiedBy>
  <cp:revision>258</cp:revision>
  <dcterms:created xsi:type="dcterms:W3CDTF">2012-08-28T12:59:58Z</dcterms:created>
  <dcterms:modified xsi:type="dcterms:W3CDTF">2020-09-16T08:32:12Z</dcterms:modified>
</cp:coreProperties>
</file>