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352" r:id="rId3"/>
    <p:sldId id="318" r:id="rId4"/>
    <p:sldId id="348" r:id="rId5"/>
    <p:sldId id="388" r:id="rId6"/>
    <p:sldId id="353" r:id="rId7"/>
    <p:sldId id="354" r:id="rId8"/>
    <p:sldId id="356" r:id="rId9"/>
    <p:sldId id="357" r:id="rId10"/>
    <p:sldId id="358" r:id="rId11"/>
    <p:sldId id="359" r:id="rId12"/>
    <p:sldId id="464" r:id="rId13"/>
    <p:sldId id="465" r:id="rId14"/>
    <p:sldId id="466" r:id="rId15"/>
    <p:sldId id="467" r:id="rId16"/>
    <p:sldId id="468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50" r:id="rId25"/>
    <p:sldId id="451" r:id="rId26"/>
    <p:sldId id="376" r:id="rId27"/>
    <p:sldId id="377" r:id="rId28"/>
    <p:sldId id="378" r:id="rId29"/>
    <p:sldId id="391" r:id="rId30"/>
    <p:sldId id="380" r:id="rId31"/>
    <p:sldId id="381" r:id="rId32"/>
    <p:sldId id="382" r:id="rId33"/>
    <p:sldId id="383" r:id="rId34"/>
    <p:sldId id="452" r:id="rId35"/>
    <p:sldId id="455" r:id="rId36"/>
    <p:sldId id="454" r:id="rId37"/>
    <p:sldId id="384" r:id="rId38"/>
    <p:sldId id="385" r:id="rId39"/>
    <p:sldId id="456" r:id="rId40"/>
    <p:sldId id="386" r:id="rId41"/>
    <p:sldId id="321" r:id="rId42"/>
    <p:sldId id="322" r:id="rId43"/>
    <p:sldId id="323" r:id="rId44"/>
    <p:sldId id="328" r:id="rId45"/>
    <p:sldId id="329" r:id="rId46"/>
    <p:sldId id="330" r:id="rId47"/>
    <p:sldId id="407" r:id="rId48"/>
    <p:sldId id="408" r:id="rId49"/>
    <p:sldId id="331" r:id="rId50"/>
    <p:sldId id="332" r:id="rId51"/>
    <p:sldId id="403" r:id="rId52"/>
    <p:sldId id="404" r:id="rId53"/>
    <p:sldId id="457" r:id="rId54"/>
    <p:sldId id="442" r:id="rId55"/>
    <p:sldId id="409" r:id="rId56"/>
    <p:sldId id="410" r:id="rId57"/>
    <p:sldId id="411" r:id="rId58"/>
    <p:sldId id="412" r:id="rId59"/>
    <p:sldId id="413" r:id="rId60"/>
    <p:sldId id="414" r:id="rId61"/>
    <p:sldId id="458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425" r:id="rId73"/>
    <p:sldId id="426" r:id="rId74"/>
    <p:sldId id="427" r:id="rId75"/>
    <p:sldId id="428" r:id="rId76"/>
    <p:sldId id="429" r:id="rId77"/>
    <p:sldId id="437" r:id="rId78"/>
    <p:sldId id="438" r:id="rId79"/>
    <p:sldId id="439" r:id="rId80"/>
    <p:sldId id="436" r:id="rId81"/>
    <p:sldId id="441" r:id="rId82"/>
    <p:sldId id="459" r:id="rId83"/>
    <p:sldId id="443" r:id="rId84"/>
    <p:sldId id="444" r:id="rId85"/>
    <p:sldId id="446" r:id="rId86"/>
    <p:sldId id="336" r:id="rId87"/>
    <p:sldId id="337" r:id="rId88"/>
    <p:sldId id="460" r:id="rId89"/>
    <p:sldId id="463" r:id="rId90"/>
    <p:sldId id="406" r:id="rId91"/>
    <p:sldId id="461" r:id="rId92"/>
    <p:sldId id="338" r:id="rId93"/>
    <p:sldId id="339" r:id="rId94"/>
    <p:sldId id="341" r:id="rId95"/>
    <p:sldId id="342" r:id="rId96"/>
    <p:sldId id="343" r:id="rId97"/>
    <p:sldId id="440" r:id="rId98"/>
    <p:sldId id="462" r:id="rId99"/>
    <p:sldId id="447" r:id="rId100"/>
    <p:sldId id="448" r:id="rId101"/>
    <p:sldId id="449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BC7"/>
    <a:srgbClr val="B80000"/>
    <a:srgbClr val="008000"/>
    <a:srgbClr val="2C14DE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4031" autoAdjust="0"/>
  </p:normalViewPr>
  <p:slideViewPr>
    <p:cSldViewPr>
      <p:cViewPr varScale="1">
        <p:scale>
          <a:sx n="58" d="100"/>
          <a:sy n="58" d="100"/>
        </p:scale>
        <p:origin x="158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50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51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52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1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53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54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7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8BB413-D080-4401-A832-3CFD2D85F5FA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754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14BB21-7EC8-4DDD-8558-C637032C5A89}" type="slidenum">
              <a:rPr lang="en-US" sz="1200"/>
              <a:pPr eaLnBrk="1" hangingPunct="1"/>
              <a:t>56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76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A72EF9-3869-45E5-9026-8016FB80D600}" type="slidenum">
              <a:rPr lang="en-US" sz="1200"/>
              <a:pPr eaLnBrk="1" hangingPunct="1"/>
              <a:t>57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198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DC9785-474A-434C-9187-00CC83EBA150}" type="slidenum">
              <a:rPr lang="en-US" sz="1200"/>
              <a:pPr eaLnBrk="1" hangingPunct="1"/>
              <a:t>58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103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EBB5E1-C090-40FF-A9C3-9A16682797A0}" type="slidenum">
              <a:rPr lang="en-US" sz="1200"/>
              <a:pPr eaLnBrk="1" hangingPunct="1"/>
              <a:t>59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BSS: Better Save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9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A5AA58-2358-4A41-97E9-4C61DB14180C}" type="slidenum">
              <a:rPr lang="en-US" sz="1200"/>
              <a:pPr eaLnBrk="1" hangingPunct="1"/>
              <a:t>60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232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CD2F08-87B5-4A3A-A5C1-DCACF6496E17}" type="slidenum">
              <a:rPr lang="en-US" sz="1200"/>
              <a:pPr eaLnBrk="1" hangingPunct="1"/>
              <a:t>62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303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E978BFC-9640-4DFA-9664-589FB221C040}" type="slidenum">
              <a:rPr lang="en-US" sz="1200"/>
              <a:pPr eaLnBrk="1" hangingPunct="1"/>
              <a:t>74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80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06EC48-6AC8-497A-A51B-330370061640}" type="slidenum">
              <a:rPr lang="en-US" sz="1200"/>
              <a:pPr eaLnBrk="1" hangingPunct="1"/>
              <a:t>75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>
                <a:cs typeface="+mn-cs"/>
              </a:rPr>
              <a:t> </a:t>
            </a:r>
            <a:r>
              <a:rPr lang="fr-FR" dirty="0" err="1" smtClean="0">
                <a:cs typeface="+mn-cs"/>
              </a:rPr>
              <a:t>int</a:t>
            </a:r>
            <a:r>
              <a:rPr lang="fr-FR" dirty="0" smtClean="0">
                <a:cs typeface="+mn-cs"/>
              </a:rPr>
              <a:t> *</a:t>
            </a:r>
            <a:r>
              <a:rPr lang="fr-FR" dirty="0" err="1" smtClean="0">
                <a:cs typeface="+mn-cs"/>
              </a:rPr>
              <a:t>ip</a:t>
            </a:r>
            <a:r>
              <a:rPr lang="fr-FR" dirty="0" smtClean="0">
                <a:cs typeface="+mn-cs"/>
              </a:rPr>
              <a:t>;    char* </a:t>
            </a:r>
            <a:r>
              <a:rPr lang="fr-FR" dirty="0" err="1" smtClean="0">
                <a:cs typeface="+mn-cs"/>
              </a:rPr>
              <a:t>cp</a:t>
            </a:r>
            <a:r>
              <a:rPr lang="fr-FR" dirty="0" smtClean="0">
                <a:cs typeface="+mn-cs"/>
              </a:rPr>
              <a:t>;    double *</a:t>
            </a:r>
            <a:r>
              <a:rPr lang="fr-FR" dirty="0" err="1" smtClean="0">
                <a:cs typeface="+mn-cs"/>
              </a:rPr>
              <a:t>dp</a:t>
            </a:r>
            <a:r>
              <a:rPr lang="fr-FR" dirty="0" smtClean="0"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990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2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 smtClean="0"/>
              <a:t>int main(){   </a:t>
            </a:r>
          </a:p>
          <a:p>
            <a:r>
              <a:rPr lang="nn-NO" dirty="0" smtClean="0"/>
              <a:t> int *p= new int[5];        </a:t>
            </a:r>
          </a:p>
          <a:p>
            <a:r>
              <a:rPr lang="nn-NO" dirty="0" smtClean="0"/>
              <a:t>for(int i =0; i&lt;5;i++)       </a:t>
            </a:r>
          </a:p>
          <a:p>
            <a:r>
              <a:rPr lang="nn-NO" dirty="0" smtClean="0"/>
              <a:t> cin&gt;&gt;*(p+i);           </a:t>
            </a:r>
          </a:p>
          <a:p>
            <a:r>
              <a:rPr lang="nn-NO" dirty="0" smtClean="0"/>
              <a:t>  for(int i =0; i&lt;5;i++)       </a:t>
            </a:r>
          </a:p>
          <a:p>
            <a:r>
              <a:rPr lang="nn-NO" dirty="0" smtClean="0"/>
              <a:t> cout&lt;&lt;"  "&lt;&lt;p[i];    </a:t>
            </a:r>
          </a:p>
          <a:p>
            <a:r>
              <a:rPr lang="nn-NO" dirty="0" smtClean="0"/>
              <a:t>return 0;}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9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bracket operator is implemented by computing the address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= A = address of A[0] address of element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base + offset = base +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A[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reference to element at this address Pointer must know its type to compute addresses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carefully the distinction between A and A[0]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61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r>
              <a:rPr lang="en-US" baseline="0" dirty="0" smtClean="0"/>
              <a:t> using a single pointer:</a:t>
            </a:r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pp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start of array of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* p1;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v1=99;</a:t>
            </a:r>
          </a:p>
          <a:p>
            <a:pPr lvl="1">
              <a:buNone/>
            </a:pPr>
            <a:r>
              <a:rPr lang="en-US" b="1" dirty="0" smtClean="0"/>
              <a:t>p1 = </a:t>
            </a:r>
            <a:r>
              <a:rPr lang="en-US" b="1" dirty="0" smtClean="0">
                <a:solidFill>
                  <a:schemeClr val="hlink"/>
                </a:solidFill>
              </a:rPr>
              <a:t>&amp;</a:t>
            </a:r>
            <a:r>
              <a:rPr lang="en-US" b="1" dirty="0" smtClean="0"/>
              <a:t>v1;</a:t>
            </a:r>
            <a:endParaRPr lang="en-US" b="0" dirty="0" smtClean="0"/>
          </a:p>
          <a:p>
            <a:pPr lvl="1">
              <a:buNone/>
            </a:pPr>
            <a:r>
              <a:rPr lang="en-US" sz="3000" dirty="0" smtClean="0"/>
              <a:t>Now </a:t>
            </a:r>
            <a:r>
              <a:rPr lang="en-US" sz="3000" b="1" dirty="0" smtClean="0">
                <a:solidFill>
                  <a:srgbClr val="2F1BC7"/>
                </a:solidFill>
              </a:rPr>
              <a:t>p1</a:t>
            </a:r>
            <a:r>
              <a:rPr lang="en-US" sz="3000" dirty="0" smtClean="0"/>
              <a:t> points to the </a:t>
            </a:r>
            <a:r>
              <a:rPr lang="en-US" sz="3000" dirty="0" smtClean="0">
                <a:solidFill>
                  <a:srgbClr val="2F1BC7"/>
                </a:solidFill>
              </a:rPr>
              <a:t>memory location, </a:t>
            </a:r>
          </a:p>
          <a:p>
            <a:pPr lvl="1">
              <a:buNone/>
            </a:pPr>
            <a:r>
              <a:rPr lang="en-US" sz="3000" dirty="0" smtClean="0"/>
              <a:t>where </a:t>
            </a:r>
            <a:r>
              <a:rPr lang="en-US" sz="3000" dirty="0" smtClean="0">
                <a:solidFill>
                  <a:srgbClr val="2F1BC7"/>
                </a:solidFill>
              </a:rPr>
              <a:t>v1</a:t>
            </a:r>
            <a:r>
              <a:rPr lang="en-US" sz="3000" dirty="0" smtClean="0"/>
              <a:t> is stored.</a:t>
            </a:r>
          </a:p>
          <a:p>
            <a:pPr lvl="1">
              <a:buNone/>
            </a:pPr>
            <a:r>
              <a:rPr lang="en-US" sz="3000" dirty="0" smtClean="0"/>
              <a:t>- </a:t>
            </a:r>
            <a:r>
              <a:rPr lang="en-US" sz="3000" dirty="0" smtClean="0">
                <a:solidFill>
                  <a:srgbClr val="2F1BC7"/>
                </a:solidFill>
              </a:rPr>
              <a:t>v1</a:t>
            </a:r>
            <a:r>
              <a:rPr lang="en-US" sz="3000" dirty="0" smtClean="0"/>
              <a:t> is an integer variable</a:t>
            </a:r>
          </a:p>
          <a:p>
            <a:pPr lvl="1">
              <a:buNone/>
            </a:pPr>
            <a:r>
              <a:rPr lang="en-US" sz="3000" dirty="0" smtClean="0"/>
              <a:t>- </a:t>
            </a:r>
            <a:r>
              <a:rPr lang="en-US" sz="3000" dirty="0" smtClean="0">
                <a:solidFill>
                  <a:srgbClr val="2F1BC7"/>
                </a:solidFill>
              </a:rPr>
              <a:t>P1</a:t>
            </a:r>
            <a:r>
              <a:rPr lang="en-US" sz="3000" dirty="0" smtClean="0"/>
              <a:t> is a integer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09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3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86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1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87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88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2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89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5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90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b="1" dirty="0" smtClean="0"/>
              <a:t>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FAST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8           //64-bit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AST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8   //64-bit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5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91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b="1" dirty="0" smtClean="0"/>
              <a:t>Output: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FAST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8           //64-bit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AST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8   //64-bit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949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92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1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93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 of NULL character or  ‘\0’ is </a:t>
            </a:r>
            <a:r>
              <a:rPr lang="en-US" dirty="0" smtClean="0">
                <a:sym typeface="Wingdings" panose="05000000000000000000" pitchFamily="2" charset="2"/>
              </a:rPr>
              <a:t>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CD2F08-87B5-4A3A-A5C1-DCACF6496E17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7900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871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904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600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 dirty="0" err="1" smtClean="0">
                <a:ea typeface="宋体" pitchFamily="2" charset="-122"/>
              </a:rPr>
              <a:t>int</a:t>
            </a:r>
            <a:r>
              <a:rPr lang="en-US" dirty="0" smtClean="0">
                <a:ea typeface="宋体" pitchFamily="2" charset="-122"/>
              </a:rPr>
              <a:t> main (){     char c = 'd';     </a:t>
            </a:r>
            <a:r>
              <a:rPr lang="en-US" dirty="0" err="1" smtClean="0">
                <a:ea typeface="宋体" pitchFamily="2" charset="-122"/>
              </a:rPr>
              <a:t>cout</a:t>
            </a:r>
            <a:r>
              <a:rPr lang="en-US" dirty="0" smtClean="0">
                <a:ea typeface="宋体" pitchFamily="2" charset="-122"/>
              </a:rPr>
              <a:t>&lt;&lt;"\n Value: "&lt;&lt;c;  // value ‘d’     </a:t>
            </a:r>
            <a:r>
              <a:rPr lang="en-US" dirty="0" err="1" smtClean="0">
                <a:ea typeface="宋体" pitchFamily="2" charset="-122"/>
              </a:rPr>
              <a:t>cout</a:t>
            </a:r>
            <a:r>
              <a:rPr lang="en-US" dirty="0" smtClean="0">
                <a:ea typeface="宋体" pitchFamily="2" charset="-122"/>
              </a:rPr>
              <a:t>&lt;&lt;"\n Address: "&lt;&lt;&amp;c;  //treated as char * start address onwards characters     </a:t>
            </a:r>
            <a:r>
              <a:rPr lang="en-US" dirty="0" err="1" smtClean="0">
                <a:ea typeface="宋体" pitchFamily="2" charset="-122"/>
              </a:rPr>
              <a:t>cout</a:t>
            </a:r>
            <a:r>
              <a:rPr lang="en-US" dirty="0" smtClean="0">
                <a:ea typeface="宋体" pitchFamily="2" charset="-122"/>
              </a:rPr>
              <a:t>&lt;&lt;"\n Address (casted) : "&lt;&lt;(</a:t>
            </a:r>
            <a:r>
              <a:rPr lang="en-US" dirty="0" err="1" smtClean="0">
                <a:ea typeface="宋体" pitchFamily="2" charset="-122"/>
              </a:rPr>
              <a:t>int</a:t>
            </a:r>
            <a:r>
              <a:rPr lang="en-US" dirty="0" smtClean="0">
                <a:ea typeface="宋体" pitchFamily="2" charset="-122"/>
              </a:rPr>
              <a:t>*)&amp;c;   //prints as address value     *(</a:t>
            </a:r>
            <a:r>
              <a:rPr lang="en-US" dirty="0" err="1" smtClean="0">
                <a:ea typeface="宋体" pitchFamily="2" charset="-122"/>
              </a:rPr>
              <a:t>int</a:t>
            </a:r>
            <a:r>
              <a:rPr lang="en-US" dirty="0" smtClean="0">
                <a:ea typeface="宋体" pitchFamily="2" charset="-122"/>
              </a:rPr>
              <a:t>*)&amp;c = 'e'; //assign new value at the casted address     </a:t>
            </a:r>
            <a:r>
              <a:rPr lang="en-US" dirty="0" err="1" smtClean="0">
                <a:ea typeface="宋体" pitchFamily="2" charset="-122"/>
              </a:rPr>
              <a:t>cout</a:t>
            </a:r>
            <a:r>
              <a:rPr lang="en-US" dirty="0" smtClean="0">
                <a:ea typeface="宋体" pitchFamily="2" charset="-122"/>
              </a:rPr>
              <a:t>&lt;&lt;"\n New Value: "&lt;&lt;c;  // value ‘e’     </a:t>
            </a:r>
            <a:r>
              <a:rPr lang="en-US" dirty="0" err="1" smtClean="0">
                <a:ea typeface="宋体" pitchFamily="2" charset="-122"/>
              </a:rPr>
              <a:t>cout</a:t>
            </a:r>
            <a:r>
              <a:rPr lang="en-US" dirty="0" smtClean="0">
                <a:ea typeface="宋体" pitchFamily="2" charset="-122"/>
              </a:rPr>
              <a:t>&lt;&lt;"\n Address (casted) : "&lt;&lt;(</a:t>
            </a:r>
            <a:r>
              <a:rPr lang="en-US" dirty="0" err="1" smtClean="0">
                <a:ea typeface="宋体" pitchFamily="2" charset="-122"/>
              </a:rPr>
              <a:t>int</a:t>
            </a:r>
            <a:r>
              <a:rPr lang="en-US" dirty="0" smtClean="0">
                <a:ea typeface="宋体" pitchFamily="2" charset="-122"/>
              </a:rPr>
              <a:t>*)&amp;c;    //prints as address value     </a:t>
            </a:r>
            <a:r>
              <a:rPr lang="en-US" dirty="0" err="1" smtClean="0">
                <a:ea typeface="宋体" pitchFamily="2" charset="-122"/>
              </a:rPr>
              <a:t>cout</a:t>
            </a:r>
            <a:r>
              <a:rPr lang="en-US" dirty="0" smtClean="0">
                <a:ea typeface="宋体" pitchFamily="2" charset="-122"/>
              </a:rPr>
              <a:t>&lt;&lt;"\n Value (casted) : "&lt;&lt;*(</a:t>
            </a:r>
            <a:r>
              <a:rPr lang="en-US" dirty="0" err="1" smtClean="0">
                <a:ea typeface="宋体" pitchFamily="2" charset="-122"/>
              </a:rPr>
              <a:t>int</a:t>
            </a:r>
            <a:r>
              <a:rPr lang="en-US" dirty="0" smtClean="0">
                <a:ea typeface="宋体" pitchFamily="2" charset="-122"/>
              </a:rPr>
              <a:t>*)&amp;c;    //prints as address value  return 0;}</a:t>
            </a:r>
          </a:p>
        </p:txBody>
      </p:sp>
    </p:spTree>
    <p:extLst>
      <p:ext uri="{BB962C8B-B14F-4D97-AF65-F5344CB8AC3E}">
        <p14:creationId xmlns:p14="http://schemas.microsoft.com/office/powerpoint/2010/main" val="3814251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057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6981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07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and q still points to the same memory location (that may have</a:t>
            </a:r>
            <a:r>
              <a:rPr lang="en-US" baseline="0" dirty="0" smtClean="0"/>
              <a:t> same or different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and q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smtClean="0"/>
              <a:t>don't point to a valid</a:t>
            </a:r>
            <a:r>
              <a:rPr lang="en-US" baseline="0" dirty="0" smtClean="0"/>
              <a:t> allocated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8D569D-9B14-4F89-A0C7-54568870F71A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64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4E8B32-F658-43AA-8BF7-AD1D98610A76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51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49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Pointers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(CS 217)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8686800" cy="2743200"/>
          </a:xfrm>
        </p:spPr>
        <p:txBody>
          <a:bodyPr>
            <a:normAutofit lnSpcReduction="10000"/>
          </a:bodyPr>
          <a:lstStyle/>
          <a:p>
            <a:endParaRPr lang="en-US" sz="2600" dirty="0" smtClean="0"/>
          </a:p>
          <a:p>
            <a:r>
              <a:rPr lang="en-US" sz="2600" dirty="0" smtClean="0"/>
              <a:t>Jawad Hassan </a:t>
            </a:r>
            <a:r>
              <a:rPr lang="en-US" sz="2600" smtClean="0"/>
              <a:t>Nisar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Department of Computer Science, </a:t>
            </a:r>
          </a:p>
          <a:p>
            <a:r>
              <a:rPr lang="en-US" sz="2800" dirty="0"/>
              <a:t>National University of Computer </a:t>
            </a:r>
            <a:r>
              <a:rPr lang="en-US" sz="2800" dirty="0" smtClean="0"/>
              <a:t>&amp; Emerging </a:t>
            </a:r>
            <a:r>
              <a:rPr lang="en-US" sz="2800" dirty="0"/>
              <a:t>Sciences</a:t>
            </a:r>
            <a:r>
              <a:rPr lang="en-US" sz="2600" dirty="0" smtClean="0"/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0867"/>
            <a:ext cx="8347987" cy="829733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rgbClr val="B80000"/>
                </a:solidFill>
              </a:rPr>
              <a:t>Organization of Virtual Memory: stack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506" y="1844675"/>
            <a:ext cx="6049294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Stack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2C14DE"/>
                </a:solidFill>
              </a:rPr>
              <a:t>local variables </a:t>
            </a:r>
            <a:r>
              <a:rPr lang="en-US" altLang="zh-CN" dirty="0"/>
              <a:t>in </a:t>
            </a:r>
            <a:r>
              <a:rPr lang="en-US" altLang="zh-CN" b="1" dirty="0">
                <a:solidFill>
                  <a:srgbClr val="2C14DE"/>
                </a:solidFill>
              </a:rPr>
              <a:t>functions</a:t>
            </a:r>
          </a:p>
          <a:p>
            <a:pPr lvl="1"/>
            <a:r>
              <a:rPr lang="en-US" altLang="zh-CN" b="1" dirty="0" smtClean="0"/>
              <a:t>support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2C14DE"/>
                </a:solidFill>
              </a:rPr>
              <a:t>function call/return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2C14DE"/>
                </a:solidFill>
              </a:rPr>
              <a:t>recursive functions</a:t>
            </a:r>
          </a:p>
          <a:p>
            <a:pPr lvl="1"/>
            <a:r>
              <a:rPr lang="en-US" altLang="zh-CN" b="1" dirty="0"/>
              <a:t>grow</a:t>
            </a:r>
            <a:r>
              <a:rPr lang="en-US" altLang="zh-CN" dirty="0"/>
              <a:t> to </a:t>
            </a:r>
            <a:r>
              <a:rPr lang="en-US" altLang="zh-CN" b="1" dirty="0"/>
              <a:t>low address</a:t>
            </a:r>
          </a:p>
        </p:txBody>
      </p:sp>
      <p:sp>
        <p:nvSpPr>
          <p:cNvPr id="1525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19050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66700" y="1219200"/>
            <a:ext cx="8534400" cy="419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u="sng" dirty="0" smtClean="0"/>
              <a:t>Reference Variable and a Pointer</a:t>
            </a:r>
          </a:p>
          <a:p>
            <a:pPr algn="ctr"/>
            <a:endParaRPr lang="en-US" sz="2400" b="1" u="sng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main </a:t>
            </a:r>
            <a:r>
              <a:rPr lang="en-US" sz="2400" b="1" dirty="0"/>
              <a:t>difference between</a:t>
            </a:r>
            <a:r>
              <a:rPr lang="en-US" sz="2400" dirty="0"/>
              <a:t> C++ </a:t>
            </a:r>
            <a:r>
              <a:rPr lang="en-US" sz="2400" b="1" dirty="0"/>
              <a:t>Reference</a:t>
            </a:r>
            <a:r>
              <a:rPr lang="en-US" sz="2400" dirty="0"/>
              <a:t> </a:t>
            </a:r>
            <a:r>
              <a:rPr lang="en-US" sz="2400" dirty="0" err="1"/>
              <a:t>vs</a:t>
            </a:r>
            <a:r>
              <a:rPr lang="en-US" sz="2400" dirty="0"/>
              <a:t> </a:t>
            </a:r>
            <a:r>
              <a:rPr lang="en-US" sz="2400" b="1" dirty="0"/>
              <a:t>Pointer is</a:t>
            </a:r>
            <a:r>
              <a:rPr lang="en-US" sz="2400" dirty="0"/>
              <a:t> that one </a:t>
            </a:r>
            <a:r>
              <a:rPr lang="en-US" sz="2400" b="1" dirty="0"/>
              <a:t>is</a:t>
            </a:r>
            <a:r>
              <a:rPr lang="en-US" sz="2400" dirty="0"/>
              <a:t> referring to another </a:t>
            </a:r>
            <a:r>
              <a:rPr lang="en-US" sz="2400" b="1" dirty="0"/>
              <a:t>variable</a:t>
            </a:r>
            <a:r>
              <a:rPr lang="en-US" sz="2400" dirty="0"/>
              <a:t> while the latter </a:t>
            </a:r>
            <a:r>
              <a:rPr lang="en-US" sz="2400" b="1" dirty="0"/>
              <a:t>is</a:t>
            </a:r>
            <a:r>
              <a:rPr lang="en-US" sz="2400" dirty="0"/>
              <a:t> storing the address </a:t>
            </a:r>
            <a:r>
              <a:rPr lang="en-US" sz="2400" b="1" dirty="0"/>
              <a:t>of</a:t>
            </a:r>
            <a:r>
              <a:rPr lang="en-US" sz="2400" dirty="0"/>
              <a:t> a </a:t>
            </a:r>
            <a:r>
              <a:rPr lang="en-US" sz="2400" b="1" dirty="0"/>
              <a:t>variable</a:t>
            </a:r>
            <a:r>
              <a:rPr lang="en-US" sz="2400" dirty="0"/>
              <a:t>. ... An array </a:t>
            </a:r>
            <a:r>
              <a:rPr lang="en-US" sz="2400" b="1" dirty="0"/>
              <a:t>of pointers</a:t>
            </a:r>
            <a:r>
              <a:rPr lang="en-US" sz="2400" dirty="0"/>
              <a:t> can be created while an array </a:t>
            </a:r>
            <a:r>
              <a:rPr lang="en-US" sz="2400" b="1" dirty="0"/>
              <a:t>of references</a:t>
            </a:r>
            <a:r>
              <a:rPr lang="en-US" sz="2400" dirty="0"/>
              <a:t> cannot be created. A null value cannot be assigned to a </a:t>
            </a:r>
            <a:r>
              <a:rPr lang="en-US" sz="2400" b="1" dirty="0"/>
              <a:t>reference</a:t>
            </a:r>
            <a:r>
              <a:rPr lang="en-US" sz="2400" dirty="0"/>
              <a:t> but it can be assigned to a </a:t>
            </a:r>
            <a:r>
              <a:rPr lang="en-US" sz="2400" b="1" dirty="0"/>
              <a:t>pointer</a:t>
            </a:r>
            <a:r>
              <a:rPr lang="en-US" sz="2400" dirty="0"/>
              <a:t>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88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917" t="25556" r="35416" b="11481"/>
          <a:stretch/>
        </p:blipFill>
        <p:spPr>
          <a:xfrm>
            <a:off x="152400" y="381000"/>
            <a:ext cx="7391400" cy="6282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7120" y="1773853"/>
            <a:ext cx="170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Passing a Pointer as a reference variable;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799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B80000"/>
                </a:solidFill>
              </a:rPr>
              <a:t>Summary: Process Address Space</a:t>
            </a:r>
            <a:endParaRPr lang="en-US" altLang="zh-CN" b="1" dirty="0">
              <a:solidFill>
                <a:srgbClr val="B80000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382" y="1311622"/>
            <a:ext cx="6379368" cy="499675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B80000"/>
                </a:solidFill>
              </a:rPr>
              <a:t>text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C14DE"/>
                </a:solidFill>
              </a:rPr>
              <a:t>program </a:t>
            </a:r>
            <a:r>
              <a:rPr lang="en-US" altLang="zh-CN" sz="2800" b="1" dirty="0" smtClean="0">
                <a:solidFill>
                  <a:srgbClr val="2C14DE"/>
                </a:solidFill>
              </a:rPr>
              <a:t>text/code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B80000"/>
                </a:solidFill>
              </a:rPr>
              <a:t>data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C14DE"/>
                </a:solidFill>
              </a:rPr>
              <a:t>initialized </a:t>
            </a:r>
            <a:r>
              <a:rPr lang="en-US" altLang="zh-CN" sz="2800" b="1" dirty="0" err="1">
                <a:solidFill>
                  <a:srgbClr val="2C14DE"/>
                </a:solidFill>
              </a:rPr>
              <a:t>globals</a:t>
            </a:r>
            <a:r>
              <a:rPr lang="en-US" altLang="zh-CN" sz="2800" b="1" dirty="0"/>
              <a:t> &amp; </a:t>
            </a:r>
            <a:r>
              <a:rPr lang="en-US" altLang="zh-CN" sz="2800" b="1" dirty="0">
                <a:solidFill>
                  <a:srgbClr val="2C14DE"/>
                </a:solidFill>
              </a:rPr>
              <a:t>static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data</a:t>
            </a:r>
          </a:p>
          <a:p>
            <a:endParaRPr lang="en-US" altLang="zh-CN" sz="2800" b="1" dirty="0"/>
          </a:p>
          <a:p>
            <a:r>
              <a:rPr lang="en-US" altLang="zh-CN" sz="2800" b="1" dirty="0" err="1">
                <a:solidFill>
                  <a:srgbClr val="B80000"/>
                </a:solidFill>
              </a:rPr>
              <a:t>bss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C14DE"/>
                </a:solidFill>
              </a:rPr>
              <a:t>un-initialized </a:t>
            </a:r>
            <a:r>
              <a:rPr lang="en-US" altLang="zh-CN" sz="2800" b="1" dirty="0" err="1">
                <a:solidFill>
                  <a:srgbClr val="2C14DE"/>
                </a:solidFill>
              </a:rPr>
              <a:t>globals</a:t>
            </a:r>
            <a:r>
              <a:rPr lang="en-US" altLang="zh-CN" sz="2800" b="1" dirty="0">
                <a:solidFill>
                  <a:srgbClr val="2C14DE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>
                <a:solidFill>
                  <a:srgbClr val="2C14DE"/>
                </a:solidFill>
              </a:rPr>
              <a:t>static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data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B80000"/>
                </a:solidFill>
              </a:rPr>
              <a:t>heap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C14DE"/>
                </a:solidFill>
              </a:rPr>
              <a:t>dynamically managed </a:t>
            </a:r>
            <a:r>
              <a:rPr lang="en-US" altLang="zh-CN" sz="2800" b="1" dirty="0" smtClean="0">
                <a:solidFill>
                  <a:srgbClr val="2C14DE"/>
                </a:solidFill>
              </a:rPr>
              <a:t>memory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B80000"/>
                </a:solidFill>
              </a:rPr>
              <a:t>stack</a:t>
            </a:r>
            <a:r>
              <a:rPr lang="en-US" altLang="zh-CN" sz="2800" b="1" dirty="0"/>
              <a:t>: </a:t>
            </a:r>
            <a:r>
              <a:rPr lang="en-US" altLang="zh-CN" sz="2800" b="1" dirty="0" smtClean="0">
                <a:solidFill>
                  <a:srgbClr val="2C14DE"/>
                </a:solidFill>
              </a:rPr>
              <a:t>function’s </a:t>
            </a:r>
            <a:r>
              <a:rPr lang="en-US" altLang="zh-CN" sz="2800" b="1" dirty="0">
                <a:solidFill>
                  <a:srgbClr val="2C14DE"/>
                </a:solidFill>
              </a:rPr>
              <a:t>local variables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62600" y="1905000"/>
            <a:ext cx="3429000" cy="3865563"/>
            <a:chOff x="5562600" y="1941512"/>
            <a:chExt cx="3429000" cy="3865563"/>
          </a:xfrm>
        </p:grpSpPr>
        <p:sp>
          <p:nvSpPr>
            <p:cNvPr id="154628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239000" y="2017712"/>
              <a:ext cx="1752600" cy="3657600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4629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562600" y="5410200"/>
              <a:ext cx="170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0xffffffff</a:t>
              </a:r>
            </a:p>
          </p:txBody>
        </p:sp>
        <p:sp>
          <p:nvSpPr>
            <p:cNvPr id="154630" name="Text Box 6"/>
            <p:cNvSpPr txBox="1">
              <a:spLocks noChangeArrowheads="1"/>
            </p:cNvSpPr>
            <p:nvPr/>
          </p:nvSpPr>
          <p:spPr bwMode="auto">
            <a:xfrm>
              <a:off x="6934200" y="1941512"/>
              <a:ext cx="381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7239000" y="26273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7696200" y="2170112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text</a:t>
              </a: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7696200" y="2627312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>
              <a:off x="7239000" y="30845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7239000" y="35417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7772400" y="3084512"/>
              <a:ext cx="762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bss</a:t>
              </a:r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7239000" y="41513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7696200" y="3694112"/>
              <a:ext cx="1143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heap</a:t>
              </a:r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>
              <a:off x="8077200" y="4151312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0" name="Text Box 16"/>
            <p:cNvSpPr txBox="1">
              <a:spLocks noChangeArrowheads="1"/>
            </p:cNvSpPr>
            <p:nvPr/>
          </p:nvSpPr>
          <p:spPr bwMode="auto">
            <a:xfrm>
              <a:off x="7696200" y="5294312"/>
              <a:ext cx="1219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stack</a:t>
              </a:r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7239000" y="52943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 flipV="1">
              <a:off x="8077200" y="4989512"/>
              <a:ext cx="0" cy="3048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8153400" cy="874714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iSize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=8;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char* f(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p </a:t>
            </a:r>
            <a:r>
              <a:rPr lang="en-US" altLang="zh-CN" sz="2000" b="1" dirty="0">
                <a:latin typeface="Courier New" panose="02070309020205020404" pitchFamily="49" charset="0"/>
              </a:rPr>
              <a:t>= new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char[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iSize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];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66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2819400" y="2209800"/>
            <a:ext cx="4114800" cy="3429000"/>
            <a:chOff x="1776" y="1392"/>
            <a:chExt cx="2592" cy="2160"/>
          </a:xfrm>
        </p:grpSpPr>
        <p:sp>
          <p:nvSpPr>
            <p:cNvPr id="156691" name="Line 19"/>
            <p:cNvSpPr>
              <a:spLocks noChangeShapeType="1"/>
            </p:cNvSpPr>
            <p:nvPr/>
          </p:nvSpPr>
          <p:spPr bwMode="auto">
            <a:xfrm>
              <a:off x="3024" y="1392"/>
              <a:ext cx="13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 flipV="1">
              <a:off x="2544" y="1642"/>
              <a:ext cx="1824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1776" y="2438"/>
              <a:ext cx="2592" cy="1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 flipV="1">
              <a:off x="2832" y="2544"/>
              <a:ext cx="15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0933" y="91874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62" y="-47075"/>
            <a:ext cx="8153400" cy="88527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=8;</a:t>
            </a: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char* f(</a:t>
            </a:r>
            <a:r>
              <a:rPr lang="en-US" altLang="zh-CN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p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= new 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char[</a:t>
            </a:r>
            <a:r>
              <a:rPr lang="en-US" altLang="zh-CN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];</a:t>
            </a: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66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2819400" y="2209800"/>
            <a:ext cx="4114800" cy="3429000"/>
            <a:chOff x="1776" y="1392"/>
            <a:chExt cx="2592" cy="2160"/>
          </a:xfrm>
        </p:grpSpPr>
        <p:sp>
          <p:nvSpPr>
            <p:cNvPr id="156691" name="Line 19"/>
            <p:cNvSpPr>
              <a:spLocks noChangeShapeType="1"/>
            </p:cNvSpPr>
            <p:nvPr/>
          </p:nvSpPr>
          <p:spPr bwMode="auto">
            <a:xfrm>
              <a:off x="3024" y="1392"/>
              <a:ext cx="13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 flipV="1">
              <a:off x="2496" y="1642"/>
              <a:ext cx="1872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1776" y="2438"/>
              <a:ext cx="2592" cy="1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 flipV="1">
              <a:off x="2832" y="2544"/>
              <a:ext cx="15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182" y="8747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8153400" cy="897616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Variable Lifetime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34925"/>
            <a:ext cx="6705601" cy="55706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80000"/>
                </a:solidFill>
              </a:rPr>
              <a:t>text: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program</a:t>
            </a:r>
            <a:r>
              <a:rPr lang="en-US" altLang="zh-CN" sz="2000" b="1" dirty="0"/>
              <a:t> startup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program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finish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80000"/>
                </a:solidFill>
              </a:rPr>
              <a:t>data</a:t>
            </a:r>
            <a:r>
              <a:rPr lang="en-US" altLang="zh-CN" sz="2400" dirty="0"/>
              <a:t>, </a:t>
            </a:r>
            <a:r>
              <a:rPr lang="en-US" altLang="zh-CN" sz="2400" b="1" dirty="0" err="1">
                <a:solidFill>
                  <a:srgbClr val="B80000"/>
                </a:solidFill>
              </a:rPr>
              <a:t>bss</a:t>
            </a:r>
            <a:r>
              <a:rPr lang="en-US" altLang="zh-CN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program</a:t>
            </a:r>
            <a:r>
              <a:rPr lang="en-US" altLang="zh-CN" sz="2000" b="1" dirty="0"/>
              <a:t> startup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program</a:t>
            </a:r>
            <a:r>
              <a:rPr lang="en-US" altLang="zh-CN" sz="2000" b="1" dirty="0"/>
              <a:t> finish </a:t>
            </a:r>
            <a:endParaRPr lang="en-US" altLang="zh-CN" sz="2000" b="1" dirty="0" smtClean="0"/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80000"/>
                </a:solidFill>
              </a:rPr>
              <a:t>heap: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dynamically</a:t>
            </a:r>
            <a:r>
              <a:rPr lang="en-US" altLang="zh-CN" sz="2000" b="1" dirty="0"/>
              <a:t> allocated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de-allocated</a:t>
            </a:r>
            <a:r>
              <a:rPr lang="en-US" altLang="zh-CN" sz="2000" b="1" dirty="0"/>
              <a:t> (free</a:t>
            </a:r>
            <a:r>
              <a:rPr lang="en-US" altLang="zh-CN" sz="2000" b="1" dirty="0" smtClean="0"/>
              <a:t>)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80000"/>
                </a:solidFill>
              </a:rPr>
              <a:t>stack: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function call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function return</a:t>
            </a:r>
          </a:p>
        </p:txBody>
      </p:sp>
      <p:sp>
        <p:nvSpPr>
          <p:cNvPr id="1597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160" y="89761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799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</a:rPr>
              <a:t>const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iSize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=8;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*f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p </a:t>
            </a:r>
            <a:r>
              <a:rPr lang="en-US" altLang="zh-CN" sz="2000" b="1" dirty="0">
                <a:latin typeface="Courier New" panose="02070309020205020404" pitchFamily="49" charset="0"/>
              </a:rPr>
              <a:t>= new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char[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iSize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];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66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latin typeface="Courier New" panose="02070309020205020404" pitchFamily="49" charset="0"/>
              </a:rPr>
              <a:t>bss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100" y="94789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38"/>
          <p:cNvGrpSpPr>
            <a:grpSpLocks/>
          </p:cNvGrpSpPr>
          <p:nvPr/>
        </p:nvGrpSpPr>
        <p:grpSpPr bwMode="auto">
          <a:xfrm>
            <a:off x="2286000" y="4487864"/>
            <a:ext cx="2514600" cy="1484313"/>
            <a:chOff x="1536" y="3024"/>
            <a:chExt cx="1584" cy="935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1536" y="3552"/>
              <a:ext cx="158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B80000"/>
                  </a:solidFill>
                </a:rPr>
                <a:t>live after allocation</a:t>
              </a:r>
              <a:r>
                <a:rPr lang="en-US" altLang="zh-CN" dirty="0">
                  <a:solidFill>
                    <a:schemeClr val="hlink"/>
                  </a:solidFill>
                </a:rPr>
                <a:t>; till </a:t>
              </a:r>
              <a:r>
                <a:rPr lang="en-US" altLang="zh-CN" b="1" i="1" dirty="0" smtClean="0">
                  <a:solidFill>
                    <a:srgbClr val="B80000"/>
                  </a:solidFill>
                </a:rPr>
                <a:t>delete</a:t>
              </a:r>
              <a:r>
                <a:rPr lang="en-US" altLang="zh-CN" dirty="0" smtClean="0">
                  <a:solidFill>
                    <a:srgbClr val="B8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hlink"/>
                  </a:solidFill>
                </a:rPr>
                <a:t>or </a:t>
              </a:r>
              <a:r>
                <a:rPr lang="en-US" altLang="zh-CN" b="1" dirty="0">
                  <a:solidFill>
                    <a:srgbClr val="B80000"/>
                  </a:solidFill>
                </a:rPr>
                <a:t>program finish</a:t>
              </a: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H="1" flipV="1">
              <a:off x="2208" y="3024"/>
              <a:ext cx="384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895600" y="3581400"/>
            <a:ext cx="3352800" cy="701675"/>
            <a:chOff x="1920" y="2256"/>
            <a:chExt cx="2112" cy="442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216" y="2256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when f() is called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920" y="2400"/>
              <a:ext cx="1248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3810000" y="2133602"/>
            <a:ext cx="2743200" cy="646113"/>
            <a:chOff x="2400" y="1344"/>
            <a:chExt cx="1728" cy="407"/>
          </a:xfrm>
        </p:grpSpPr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312" y="1344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</a:rPr>
                <a:t>program startup</a:t>
              </a:r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H="1" flipV="1">
              <a:off x="2976" y="1440"/>
              <a:ext cx="384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H="1">
              <a:off x="2400" y="1536"/>
              <a:ext cx="96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Line 32"/>
          <p:cNvSpPr>
            <a:spLocks noChangeShapeType="1"/>
          </p:cNvSpPr>
          <p:nvPr/>
        </p:nvSpPr>
        <p:spPr bwMode="auto">
          <a:xfrm flipH="1" flipV="1">
            <a:off x="3352800" y="3389316"/>
            <a:ext cx="1562100" cy="340516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876"/>
            <a:ext cx="8153400" cy="898526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Variable Initialization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1295400"/>
            <a:ext cx="6665912" cy="5287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text: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Read-only (once; e.g., constants)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2C14DE"/>
                </a:solidFill>
              </a:rPr>
              <a:t>data</a:t>
            </a:r>
            <a:endParaRPr lang="en-US" altLang="zh-CN" sz="2400" b="1" dirty="0">
              <a:solidFill>
                <a:srgbClr val="2C14DE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on program </a:t>
            </a:r>
            <a:r>
              <a:rPr lang="en-US" altLang="zh-CN" sz="2000" b="1" dirty="0" smtClean="0"/>
              <a:t>startup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2C14DE"/>
                </a:solidFill>
              </a:rPr>
              <a:t>bss</a:t>
            </a:r>
            <a:r>
              <a:rPr lang="en-US" altLang="zh-CN" sz="2400" b="1" dirty="0" smtClean="0">
                <a:solidFill>
                  <a:srgbClr val="2C14DE"/>
                </a:solidFill>
              </a:rPr>
              <a:t>:</a:t>
            </a:r>
            <a:endParaRPr lang="en-US" altLang="zh-CN" sz="2400" b="1" dirty="0">
              <a:solidFill>
                <a:srgbClr val="2C14DE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un-initialized</a:t>
            </a:r>
            <a:r>
              <a:rPr lang="en-US" altLang="zh-CN" sz="2000" dirty="0" smtClean="0"/>
              <a:t> (though some systems initialize with 0)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2C14DE"/>
                </a:solidFill>
              </a:rPr>
              <a:t>heap: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un-initialized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stack: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un-initialized</a:t>
            </a:r>
          </a:p>
        </p:txBody>
      </p:sp>
      <p:sp>
        <p:nvSpPr>
          <p:cNvPr id="16179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86600" y="19812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10200" y="53736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67818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7086600" y="2590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543800" y="2133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7543800" y="2590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7086600" y="3048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7086600" y="35052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7620000" y="3048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7086600" y="4114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7543800" y="3657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>
            <a:off x="7924800" y="41148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7543800" y="5257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7086600" y="5257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 flipV="1">
            <a:off x="7924800" y="49530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898" y="94027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"/>
            <a:ext cx="8229600" cy="8686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60" y="948396"/>
            <a:ext cx="9019736" cy="58674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When we </a:t>
            </a:r>
            <a:r>
              <a:rPr lang="en-US" b="1" dirty="0">
                <a:solidFill>
                  <a:srgbClr val="2F1BC7"/>
                </a:solidFill>
              </a:rPr>
              <a:t>declare</a:t>
            </a:r>
            <a:r>
              <a:rPr lang="en-US" dirty="0"/>
              <a:t> a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>
                <a:solidFill>
                  <a:srgbClr val="2F1BC7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/>
              <a:t>some </a:t>
            </a:r>
            <a:r>
              <a:rPr lang="en-US" b="1" dirty="0">
                <a:solidFill>
                  <a:srgbClr val="2F1BC7"/>
                </a:solidFill>
              </a:rPr>
              <a:t>memory</a:t>
            </a:r>
            <a:r>
              <a:rPr lang="en-US" dirty="0"/>
              <a:t> is </a:t>
            </a:r>
            <a:r>
              <a:rPr lang="en-US" b="1" dirty="0">
                <a:solidFill>
                  <a:srgbClr val="2F1BC7"/>
                </a:solidFill>
              </a:rPr>
              <a:t>allocated</a:t>
            </a:r>
            <a:r>
              <a:rPr lang="en-US" dirty="0"/>
              <a:t> for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we have </a:t>
            </a:r>
            <a:r>
              <a:rPr lang="en-US" b="1" dirty="0" smtClean="0">
                <a:solidFill>
                  <a:srgbClr val="2F1BC7"/>
                </a:solidFill>
              </a:rPr>
              <a:t>two properties</a:t>
            </a:r>
            <a:r>
              <a:rPr lang="en-US" b="1" dirty="0" smtClean="0"/>
              <a:t> </a:t>
            </a:r>
            <a:r>
              <a:rPr lang="en-US" dirty="0" smtClean="0"/>
              <a:t>for any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Its </a:t>
            </a:r>
            <a:r>
              <a:rPr lang="en-US" sz="3200" b="1" dirty="0" smtClean="0">
                <a:solidFill>
                  <a:srgbClr val="FF0000"/>
                </a:solidFill>
              </a:rPr>
              <a:t>Address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and </a:t>
            </a:r>
            <a:r>
              <a:rPr lang="en-US" sz="3200" dirty="0"/>
              <a:t>its </a:t>
            </a:r>
            <a:r>
              <a:rPr lang="en-US" sz="3200" b="1" dirty="0" smtClean="0">
                <a:solidFill>
                  <a:srgbClr val="FF0000"/>
                </a:solidFill>
              </a:rPr>
              <a:t>Data value</a:t>
            </a:r>
          </a:p>
          <a:p>
            <a:pPr marL="971550" lvl="1" indent="-514350">
              <a:buNone/>
            </a:pPr>
            <a:endParaRPr lang="en-US" sz="3200" dirty="0" smtClean="0"/>
          </a:p>
          <a:p>
            <a:pPr marL="971550" lvl="1" indent="-514350">
              <a:buNone/>
            </a:pPr>
            <a:r>
              <a:rPr lang="en-US" sz="3200" dirty="0" smtClean="0"/>
              <a:t>E.g.,     char ch = ‘A’;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91200" y="5410200"/>
            <a:ext cx="2438400" cy="914400"/>
            <a:chOff x="5257800" y="5105400"/>
            <a:chExt cx="2438400" cy="914400"/>
          </a:xfrm>
        </p:grpSpPr>
        <p:sp>
          <p:nvSpPr>
            <p:cNvPr id="7" name="Rectangle 6"/>
            <p:cNvSpPr/>
            <p:nvPr/>
          </p:nvSpPr>
          <p:spPr>
            <a:xfrm>
              <a:off x="5943600" y="5562600"/>
              <a:ext cx="17526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>
                  <a:solidFill>
                    <a:schemeClr val="tx1"/>
                  </a:solidFill>
                </a:rPr>
                <a:t>65</a:t>
              </a:r>
              <a:endParaRPr lang="en-US" sz="3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556260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311</a:t>
              </a:r>
              <a:endParaRPr lang="en-US" sz="2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0" y="5105400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ch</a:t>
              </a:r>
              <a:endParaRPr lang="en-US" sz="2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43800" y="4495800"/>
            <a:ext cx="1326528" cy="1524000"/>
            <a:chOff x="7467600" y="4419600"/>
            <a:chExt cx="1326528" cy="1524000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7353300" y="4914900"/>
              <a:ext cx="11430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77200" y="4419600"/>
              <a:ext cx="716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Value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9200" y="4572000"/>
            <a:ext cx="1821396" cy="1371600"/>
            <a:chOff x="5029200" y="4572000"/>
            <a:chExt cx="1821396" cy="1371600"/>
          </a:xfrm>
        </p:grpSpPr>
        <p:cxnSp>
          <p:nvCxnSpPr>
            <p:cNvPr id="14" name="Straight Arrow Connector 13"/>
            <p:cNvCxnSpPr/>
            <p:nvPr/>
          </p:nvCxnSpPr>
          <p:spPr>
            <a:xfrm rot="16200000" flipH="1">
              <a:off x="5448300" y="5372100"/>
              <a:ext cx="9906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9200" y="4572000"/>
              <a:ext cx="1821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Memory Address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31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-1"/>
            <a:ext cx="8229600" cy="86868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How to get</a:t>
            </a:r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memory-address</a:t>
            </a:r>
            <a:r>
              <a:rPr lang="en-US" dirty="0" smtClean="0"/>
              <a:t> of a </a:t>
            </a:r>
            <a:r>
              <a:rPr lang="en-US" b="1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?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2F1BC7"/>
                </a:solidFill>
              </a:rPr>
              <a:t>Address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a </a:t>
            </a:r>
            <a:r>
              <a:rPr lang="en-US" dirty="0">
                <a:solidFill>
                  <a:srgbClr val="2F1BC7"/>
                </a:solidFill>
              </a:rPr>
              <a:t>variable</a:t>
            </a:r>
            <a:r>
              <a:rPr lang="en-US" dirty="0"/>
              <a:t> can be </a:t>
            </a:r>
            <a:r>
              <a:rPr lang="en-US" dirty="0">
                <a:solidFill>
                  <a:srgbClr val="2F1BC7"/>
                </a:solidFill>
              </a:rPr>
              <a:t>accessed</a:t>
            </a:r>
            <a:r>
              <a:rPr lang="en-US" dirty="0"/>
              <a:t> through the </a:t>
            </a:r>
            <a:r>
              <a:rPr lang="en-US" dirty="0">
                <a:solidFill>
                  <a:srgbClr val="2F1BC7"/>
                </a:solidFill>
              </a:rPr>
              <a:t>referencing operator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&amp;</a:t>
            </a:r>
            <a:r>
              <a:rPr lang="en-US" dirty="0" smtClean="0"/>
              <a:t>” </a:t>
            </a:r>
          </a:p>
          <a:p>
            <a:pPr lvl="1">
              <a:spcBef>
                <a:spcPts val="1200"/>
              </a:spcBef>
            </a:pPr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rgbClr val="C00000"/>
                </a:solidFill>
              </a:rPr>
              <a:t>&amp;</a:t>
            </a:r>
            <a:r>
              <a:rPr lang="en-US" sz="3200" b="1" dirty="0" err="1" smtClean="0">
                <a:solidFill>
                  <a:srgbClr val="2F1BC7"/>
                </a:solidFill>
              </a:rPr>
              <a:t>i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ym typeface="Wingdings" pitchFamily="2" charset="2"/>
              </a:rPr>
              <a:t> will </a:t>
            </a:r>
            <a:r>
              <a:rPr lang="en-US" sz="3200" dirty="0" smtClean="0"/>
              <a:t>return </a:t>
            </a:r>
            <a:r>
              <a:rPr lang="en-US" sz="3200" b="1" dirty="0" smtClean="0">
                <a:solidFill>
                  <a:srgbClr val="B80000"/>
                </a:solidFill>
              </a:rPr>
              <a:t>memory </a:t>
            </a:r>
            <a:r>
              <a:rPr lang="en-US" sz="3200" b="1" dirty="0">
                <a:solidFill>
                  <a:srgbClr val="B80000"/>
                </a:solidFill>
              </a:rPr>
              <a:t>location </a:t>
            </a:r>
            <a:r>
              <a:rPr lang="en-US" sz="3200" dirty="0"/>
              <a:t>where the </a:t>
            </a:r>
            <a:r>
              <a:rPr lang="en-US" sz="3200" dirty="0">
                <a:solidFill>
                  <a:srgbClr val="2F1BC7"/>
                </a:solidFill>
              </a:rPr>
              <a:t>data value</a:t>
            </a:r>
            <a:r>
              <a:rPr lang="en-US" sz="3200" dirty="0"/>
              <a:t> for “</a:t>
            </a:r>
            <a:r>
              <a:rPr lang="en-US" sz="3200" b="1" dirty="0" err="1">
                <a:solidFill>
                  <a:srgbClr val="2F1BC7"/>
                </a:solidFill>
              </a:rPr>
              <a:t>i</a:t>
            </a:r>
            <a:r>
              <a:rPr lang="en-US" sz="3200" dirty="0"/>
              <a:t>” is stored.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u="sng" dirty="0"/>
              <a:t>A </a:t>
            </a:r>
            <a:r>
              <a:rPr lang="en-US" b="1" u="sng" dirty="0">
                <a:solidFill>
                  <a:srgbClr val="B80000"/>
                </a:solidFill>
              </a:rPr>
              <a:t>pointer </a:t>
            </a:r>
            <a:r>
              <a:rPr lang="en-US" b="1" u="sng" dirty="0" smtClean="0">
                <a:solidFill>
                  <a:srgbClr val="B80000"/>
                </a:solidFill>
              </a:rPr>
              <a:t>is a variable, </a:t>
            </a:r>
            <a:r>
              <a:rPr lang="en-US" u="sng" dirty="0" smtClean="0"/>
              <a:t>that </a:t>
            </a:r>
            <a:r>
              <a:rPr lang="en-US" b="1" u="sng" dirty="0">
                <a:solidFill>
                  <a:srgbClr val="2F1BC7"/>
                </a:solidFill>
              </a:rPr>
              <a:t>stores</a:t>
            </a:r>
            <a:r>
              <a:rPr lang="en-US" u="sng" dirty="0"/>
              <a:t> an </a:t>
            </a:r>
            <a:r>
              <a:rPr lang="en-US" b="1" u="sng" dirty="0">
                <a:solidFill>
                  <a:srgbClr val="2F1BC7"/>
                </a:solidFill>
              </a:rPr>
              <a:t>address</a:t>
            </a:r>
            <a:r>
              <a:rPr lang="en-US" u="sng" dirty="0"/>
              <a:t>. </a:t>
            </a:r>
            <a:endParaRPr lang="en-US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"/>
            <a:ext cx="8229600" cy="86868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declare pointers </a:t>
            </a:r>
            <a:r>
              <a:rPr lang="en-US" dirty="0" smtClean="0"/>
              <a:t>as follows: </a:t>
            </a:r>
          </a:p>
          <a:p>
            <a:pPr lvl="1">
              <a:buNone/>
            </a:pPr>
            <a:r>
              <a:rPr lang="en-US" sz="3200" b="1" dirty="0" smtClean="0"/>
              <a:t>				</a:t>
            </a:r>
            <a:r>
              <a:rPr lang="en-US" sz="3200" b="1" dirty="0" smtClean="0">
                <a:solidFill>
                  <a:srgbClr val="008000"/>
                </a:solidFill>
              </a:rPr>
              <a:t>Type</a:t>
            </a:r>
            <a:r>
              <a:rPr lang="en-US" sz="3200" b="1" dirty="0" smtClean="0">
                <a:solidFill>
                  <a:srgbClr val="B80000"/>
                </a:solidFill>
              </a:rPr>
              <a:t>*</a:t>
            </a:r>
            <a:r>
              <a:rPr lang="en-US" sz="3200" b="1" dirty="0" smtClean="0"/>
              <a:t> &lt;</a:t>
            </a:r>
            <a:r>
              <a:rPr lang="en-US" sz="3200" b="1" dirty="0" smtClean="0">
                <a:solidFill>
                  <a:srgbClr val="2F1BC7"/>
                </a:solidFill>
              </a:rPr>
              <a:t>variable Name</a:t>
            </a:r>
            <a:r>
              <a:rPr lang="en-US" sz="3200" b="1" dirty="0" smtClean="0"/>
              <a:t>&gt;;</a:t>
            </a:r>
          </a:p>
          <a:p>
            <a:pPr lvl="1">
              <a:buNone/>
            </a:pPr>
            <a:endParaRPr lang="en-US" sz="3200" dirty="0" smtClean="0"/>
          </a:p>
          <a:p>
            <a:pPr lvl="1"/>
            <a:r>
              <a:rPr lang="en-US" sz="3200" u="sng" dirty="0" smtClean="0"/>
              <a:t>Example:</a:t>
            </a:r>
          </a:p>
          <a:p>
            <a:pPr lvl="2">
              <a:buNone/>
            </a:pPr>
            <a:r>
              <a:rPr lang="en-US" dirty="0" smtClean="0"/>
              <a:t>			</a:t>
            </a:r>
            <a:r>
              <a:rPr lang="en-US" sz="3200" dirty="0" err="1" smtClean="0"/>
              <a:t>int</a:t>
            </a:r>
            <a:r>
              <a:rPr lang="en-US" sz="3200" dirty="0" smtClean="0"/>
              <a:t>* P;</a:t>
            </a:r>
          </a:p>
          <a:p>
            <a:pPr lvl="2"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ym typeface="Wingdings" pitchFamily="2" charset="2"/>
              </a:rPr>
              <a:t>	</a:t>
            </a:r>
          </a:p>
          <a:p>
            <a:pPr lvl="2">
              <a:buNone/>
            </a:pPr>
            <a:r>
              <a:rPr lang="en-US" sz="3200" dirty="0" smtClean="0">
                <a:sym typeface="Wingdings" pitchFamily="2" charset="2"/>
              </a:rPr>
              <a:t>- </a:t>
            </a:r>
            <a:r>
              <a:rPr lang="en-US" sz="3200" dirty="0" smtClean="0"/>
              <a:t>creates a </a:t>
            </a:r>
            <a:r>
              <a:rPr lang="en-US" sz="3200" b="1" i="1" dirty="0" smtClean="0">
                <a:solidFill>
                  <a:srgbClr val="2F1BC7"/>
                </a:solidFill>
              </a:rPr>
              <a:t>pointer variable </a:t>
            </a:r>
            <a:r>
              <a:rPr lang="en-US" sz="3200" dirty="0" smtClean="0"/>
              <a:t>named </a:t>
            </a:r>
            <a:r>
              <a:rPr lang="en-US" sz="3200" dirty="0" smtClean="0">
                <a:solidFill>
                  <a:srgbClr val="2F1BC7"/>
                </a:solidFill>
              </a:rPr>
              <a:t>“</a:t>
            </a:r>
            <a:r>
              <a:rPr lang="en-US" sz="3200" b="1" dirty="0" smtClean="0">
                <a:solidFill>
                  <a:srgbClr val="2F1BC7"/>
                </a:solidFill>
              </a:rPr>
              <a:t>P</a:t>
            </a:r>
            <a:r>
              <a:rPr lang="en-US" sz="3200" dirty="0" smtClean="0">
                <a:solidFill>
                  <a:srgbClr val="2F1BC7"/>
                </a:solidFill>
              </a:rPr>
              <a:t>”</a:t>
            </a:r>
            <a:r>
              <a:rPr lang="en-US" sz="3200" dirty="0" smtClean="0"/>
              <a:t>, that will </a:t>
            </a:r>
            <a:r>
              <a:rPr lang="en-US" sz="3200" b="1" i="1" dirty="0" smtClean="0">
                <a:solidFill>
                  <a:srgbClr val="2F1BC7"/>
                </a:solidFill>
              </a:rPr>
              <a:t>store address </a:t>
            </a:r>
            <a:r>
              <a:rPr lang="en-US" sz="3200" dirty="0" smtClean="0"/>
              <a:t>(memory location) of some </a:t>
            </a:r>
            <a:r>
              <a:rPr lang="en-US" sz="3200" b="1" dirty="0" err="1" smtClean="0">
                <a:solidFill>
                  <a:srgbClr val="2F1BC7"/>
                </a:solidFill>
              </a:rPr>
              <a:t>int</a:t>
            </a:r>
            <a:r>
              <a:rPr lang="en-US" sz="3200" b="1" dirty="0" smtClean="0">
                <a:solidFill>
                  <a:srgbClr val="2F1BC7"/>
                </a:solidFill>
              </a:rPr>
              <a:t> type </a:t>
            </a:r>
            <a:r>
              <a:rPr lang="en-US" sz="3200" dirty="0" smtClean="0"/>
              <a:t>variable.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30" y="0"/>
            <a:ext cx="8153400" cy="1112519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From </a:t>
            </a:r>
            <a:r>
              <a:rPr lang="en-US" altLang="zh-CN" b="1" dirty="0" smtClean="0">
                <a:solidFill>
                  <a:srgbClr val="B80000"/>
                </a:solidFill>
              </a:rPr>
              <a:t>C++ </a:t>
            </a:r>
            <a:r>
              <a:rPr lang="en-US" altLang="zh-CN" b="1" dirty="0">
                <a:solidFill>
                  <a:srgbClr val="B80000"/>
                </a:solidFill>
              </a:rPr>
              <a:t>Code to Process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C++ </a:t>
            </a:r>
            <a:r>
              <a:rPr lang="en-US" altLang="zh-CN" b="1" dirty="0"/>
              <a:t>source files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; </a:t>
            </a:r>
            <a:r>
              <a:rPr lang="en-US" altLang="zh-CN" dirty="0"/>
              <a:t>.</a:t>
            </a:r>
            <a:r>
              <a:rPr lang="en-US" altLang="zh-CN" dirty="0" smtClean="0"/>
              <a:t>h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Binary files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.</a:t>
            </a:r>
            <a:r>
              <a:rPr lang="en-US" altLang="zh-CN" dirty="0" smtClean="0"/>
              <a:t>o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Executable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, Ubuntu, …)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a.out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Managed by OS</a:t>
            </a:r>
          </a:p>
        </p:txBody>
      </p:sp>
      <p:sp>
        <p:nvSpPr>
          <p:cNvPr id="144389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24600" y="20574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AutoShap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8400" y="22098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23622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086600" y="2971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3352800"/>
            <a:ext cx="2209800" cy="6096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4394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00800" y="34290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binary files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57913" y="2362200"/>
            <a:ext cx="2357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C++ </a:t>
            </a:r>
            <a:r>
              <a:rPr lang="en-US" altLang="zh-CN" sz="2400" b="1" dirty="0">
                <a:latin typeface="Times New Roman" panose="02020603050405020304" pitchFamily="18" charset="0"/>
              </a:rPr>
              <a:t>source code</a:t>
            </a:r>
          </a:p>
        </p:txBody>
      </p:sp>
      <p:sp>
        <p:nvSpPr>
          <p:cNvPr id="144396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086600" y="3962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7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6000" y="5638800"/>
            <a:ext cx="2209800" cy="609600"/>
          </a:xfrm>
          <a:prstGeom prst="rect">
            <a:avLst/>
          </a:prstGeom>
          <a:solidFill>
            <a:srgbClr val="99CC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4398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5715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process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15200" y="2819400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compiling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91400" y="51816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144401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96000" y="4495800"/>
            <a:ext cx="2209800" cy="6096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4402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00800" y="45720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executable</a:t>
            </a:r>
          </a:p>
        </p:txBody>
      </p:sp>
      <p:sp>
        <p:nvSpPr>
          <p:cNvPr id="144403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086600" y="510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4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1400" y="39624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linking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8667" cy="914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address of </a:t>
            </a:r>
            <a:r>
              <a:rPr lang="en-US" b="1" dirty="0" smtClean="0">
                <a:solidFill>
                  <a:srgbClr val="C00000"/>
                </a:solidFill>
              </a:rPr>
              <a:t>Operator &amp;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6" y="956604"/>
            <a:ext cx="89916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2F1BC7"/>
                </a:solidFill>
              </a:rPr>
              <a:t>&amp;</a:t>
            </a:r>
            <a:r>
              <a:rPr lang="en-US" dirty="0"/>
              <a:t> operator can be used to </a:t>
            </a:r>
            <a:r>
              <a:rPr lang="en-US" b="1" dirty="0"/>
              <a:t>determine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rgbClr val="2F1BC7"/>
                </a:solidFill>
              </a:rPr>
              <a:t>address of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 smtClean="0"/>
              <a:t>variable</a:t>
            </a:r>
            <a:r>
              <a:rPr lang="en-US" dirty="0" smtClean="0"/>
              <a:t>, </a:t>
            </a:r>
            <a:r>
              <a:rPr lang="en-US" dirty="0"/>
              <a:t>which can be assigned to a </a:t>
            </a:r>
            <a:br>
              <a:rPr lang="en-US" dirty="0"/>
            </a:br>
            <a:r>
              <a:rPr lang="en-US" b="1" dirty="0">
                <a:solidFill>
                  <a:srgbClr val="2F1BC7"/>
                </a:solidFill>
              </a:rPr>
              <a:t>pointer variable</a:t>
            </a:r>
          </a:p>
          <a:p>
            <a:pPr lvl="1"/>
            <a:r>
              <a:rPr lang="en-US" dirty="0" smtClean="0"/>
              <a:t>Examples:            </a:t>
            </a:r>
          </a:p>
          <a:p>
            <a:pPr lvl="1">
              <a:buNone/>
            </a:pPr>
            <a:r>
              <a:rPr lang="en-US" dirty="0" smtClean="0"/>
              <a:t>				</a:t>
            </a:r>
            <a:endParaRPr lang="en-US" sz="3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68681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Dereferencing Operator *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04" y="1066800"/>
            <a:ext cx="8915400" cy="5638800"/>
          </a:xfrm>
        </p:spPr>
        <p:txBody>
          <a:bodyPr/>
          <a:lstStyle/>
          <a:p>
            <a:r>
              <a:rPr lang="en-US" dirty="0"/>
              <a:t>C++ uses the 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b="1" dirty="0">
                <a:solidFill>
                  <a:srgbClr val="C00000"/>
                </a:solidFill>
              </a:rPr>
              <a:t>operator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yet another way with</a:t>
            </a:r>
            <a:br>
              <a:rPr lang="en-US" dirty="0"/>
            </a:br>
            <a:r>
              <a:rPr lang="en-US" dirty="0"/>
              <a:t>pointers</a:t>
            </a:r>
          </a:p>
          <a:p>
            <a:pPr lvl="1"/>
            <a:r>
              <a:rPr lang="en-US" sz="3200" dirty="0" smtClean="0"/>
              <a:t>"</a:t>
            </a:r>
            <a:r>
              <a:rPr lang="en-US" sz="3200" dirty="0"/>
              <a:t>The </a:t>
            </a:r>
            <a:r>
              <a:rPr lang="en-US" sz="3200" dirty="0" smtClean="0"/>
              <a:t>variable values </a:t>
            </a:r>
            <a:r>
              <a:rPr lang="en-US" sz="3200" dirty="0"/>
              <a:t>pointed to by p"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b="1" dirty="0" smtClean="0">
                <a:solidFill>
                  <a:schemeClr val="hlink"/>
                </a:solidFill>
              </a:rPr>
              <a:t>*</a:t>
            </a:r>
            <a:r>
              <a:rPr lang="en-US" sz="3200" b="1" dirty="0">
                <a:solidFill>
                  <a:schemeClr val="hlink"/>
                </a:solidFill>
              </a:rPr>
              <a:t>p</a:t>
            </a:r>
          </a:p>
          <a:p>
            <a:pPr lvl="1"/>
            <a:r>
              <a:rPr lang="en-US" sz="3200" dirty="0"/>
              <a:t>Here the </a:t>
            </a:r>
            <a:r>
              <a:rPr lang="en-US" sz="3200" b="1" dirty="0">
                <a:solidFill>
                  <a:srgbClr val="2F1BC7"/>
                </a:solidFill>
              </a:rPr>
              <a:t>*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rgbClr val="2F1BC7"/>
                </a:solidFill>
              </a:rPr>
              <a:t>dereferencing operator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2F1BC7"/>
                </a:solidFill>
              </a:rPr>
              <a:t>p</a:t>
            </a:r>
            <a:r>
              <a:rPr lang="en-US" sz="3200" dirty="0"/>
              <a:t> is said to be </a:t>
            </a:r>
            <a:r>
              <a:rPr lang="en-US" sz="3200" dirty="0" smtClean="0"/>
              <a:t>dereferenced</a:t>
            </a:r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v1=99;</a:t>
            </a:r>
          </a:p>
          <a:p>
            <a:pPr lvl="2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* p= &amp;v1;</a:t>
            </a:r>
          </a:p>
          <a:p>
            <a:pPr lvl="2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&lt;&lt;“ P points to the value: “&lt;&lt;</a:t>
            </a:r>
            <a:r>
              <a:rPr lang="en-US" sz="26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35"/>
            <a:ext cx="8229600" cy="86514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Dereferencing Pointer Example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38138" indent="0"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v1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0;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* p1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&amp;v1;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*p1 = 42;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&lt;&lt; v1 &lt;&lt;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&lt;&lt; *p1 &lt;&lt;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38600" y="1524000"/>
            <a:ext cx="4267200" cy="646331"/>
            <a:chOff x="4572000" y="1524000"/>
            <a:chExt cx="4267200" cy="646331"/>
          </a:xfrm>
        </p:grpSpPr>
        <p:sp>
          <p:nvSpPr>
            <p:cNvPr id="881668" name="Text Box 4"/>
            <p:cNvSpPr txBox="1">
              <a:spLocks noChangeArrowheads="1"/>
            </p:cNvSpPr>
            <p:nvPr/>
          </p:nvSpPr>
          <p:spPr bwMode="auto">
            <a:xfrm>
              <a:off x="6382656" y="1524000"/>
              <a:ext cx="245654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v1 and *p1 now refer to </a:t>
              </a:r>
              <a:br>
                <a:rPr lang="en-US" b="1" dirty="0"/>
              </a:br>
              <a:r>
                <a:rPr lang="en-US" b="1" dirty="0"/>
                <a:t>the same variable</a:t>
              </a:r>
            </a:p>
          </p:txBody>
        </p:sp>
        <p:sp>
          <p:nvSpPr>
            <p:cNvPr id="881670" name="Line 6"/>
            <p:cNvSpPr>
              <a:spLocks noChangeShapeType="1"/>
            </p:cNvSpPr>
            <p:nvPr/>
          </p:nvSpPr>
          <p:spPr bwMode="auto">
            <a:xfrm flipH="1">
              <a:off x="4572000" y="1828800"/>
              <a:ext cx="179705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114800"/>
            <a:ext cx="80772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Output: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	42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42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Pointer Assignment and Dereferencing 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F1BC7"/>
                </a:solidFill>
              </a:rPr>
              <a:t>Assignment </a:t>
            </a:r>
            <a:r>
              <a:rPr lang="en-US" b="1" dirty="0">
                <a:solidFill>
                  <a:srgbClr val="2F1BC7"/>
                </a:solidFill>
              </a:rPr>
              <a:t>operator</a:t>
            </a:r>
            <a:r>
              <a:rPr lang="en-US" b="1" dirty="0"/>
              <a:t> </a:t>
            </a:r>
            <a:r>
              <a:rPr lang="en-US" dirty="0" smtClean="0"/>
              <a:t>( </a:t>
            </a:r>
            <a:r>
              <a:rPr lang="en-US" b="1" dirty="0" smtClean="0">
                <a:solidFill>
                  <a:srgbClr val="2F1BC7"/>
                </a:solidFill>
              </a:rPr>
              <a:t>=</a:t>
            </a:r>
            <a:r>
              <a:rPr lang="en-US" dirty="0" smtClean="0"/>
              <a:t> ) is </a:t>
            </a:r>
            <a:r>
              <a:rPr lang="en-US" dirty="0"/>
              <a:t>used to assign </a:t>
            </a:r>
            <a:r>
              <a:rPr lang="en-US" dirty="0" smtClean="0"/>
              <a:t>value </a:t>
            </a:r>
            <a:r>
              <a:rPr lang="en-US" dirty="0"/>
              <a:t>of one </a:t>
            </a:r>
            <a:r>
              <a:rPr lang="en-US" b="1" dirty="0">
                <a:solidFill>
                  <a:srgbClr val="2F1BC7"/>
                </a:solidFill>
              </a:rPr>
              <a:t>pointer</a:t>
            </a:r>
            <a:r>
              <a:rPr lang="en-US" dirty="0"/>
              <a:t> to </a:t>
            </a:r>
            <a:r>
              <a:rPr lang="en-US" dirty="0" smtClean="0"/>
              <a:t>another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2F1BC7"/>
                </a:solidFill>
              </a:rPr>
              <a:t>Pointer stores addresses</a:t>
            </a:r>
            <a:r>
              <a:rPr lang="en-US" b="1" dirty="0" smtClean="0"/>
              <a:t> </a:t>
            </a:r>
            <a:r>
              <a:rPr lang="en-US" dirty="0" smtClean="0"/>
              <a:t>so </a:t>
            </a:r>
            <a:r>
              <a:rPr lang="en-US" b="1" dirty="0" smtClean="0">
                <a:solidFill>
                  <a:srgbClr val="C00000"/>
                </a:solidFill>
              </a:rPr>
              <a:t>p1=p2</a:t>
            </a:r>
            <a:r>
              <a:rPr lang="en-US" dirty="0" smtClean="0"/>
              <a:t> copies </a:t>
            </a:r>
            <a:r>
              <a:rPr lang="en-US" b="1" dirty="0" smtClean="0">
                <a:solidFill>
                  <a:srgbClr val="2F1BC7"/>
                </a:solidFill>
              </a:rPr>
              <a:t>an address value</a:t>
            </a:r>
            <a:r>
              <a:rPr lang="en-US" dirty="0" smtClean="0"/>
              <a:t> into another pointer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3810000"/>
            <a:ext cx="4953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v1 = 55;</a:t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 p1 = &amp;v1;</a:t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 p2;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p2=p1;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*p1 &lt;&lt;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*p2 &lt;&lt;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410200" y="3810000"/>
            <a:ext cx="3505200" cy="28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Output: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	55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55</a:t>
            </a:r>
            <a:endParaRPr kumimoji="0" lang="en-US" sz="32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0320"/>
            <a:ext cx="8229600" cy="8769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Dynamic Memory Allocation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915400" cy="5791200"/>
          </a:xfrm>
          <a:extLst>
            <a:ext uri="{909E8E84-426E-40dd-AFC4-6F175D3DCCD1}"/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latin typeface="+mj-lt"/>
              </a:rPr>
              <a:t>Used when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space requirements</a:t>
            </a:r>
            <a:r>
              <a:rPr lang="en-US" dirty="0" smtClean="0">
                <a:solidFill>
                  <a:srgbClr val="B8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are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unknown</a:t>
            </a:r>
            <a:r>
              <a:rPr lang="en-US" b="1" dirty="0">
                <a:latin typeface="+mj-lt"/>
              </a:rPr>
              <a:t> at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compile time</a:t>
            </a:r>
            <a:endParaRPr lang="en-US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latin typeface="+mj-lt"/>
              </a:rPr>
              <a:t>Most of the time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the amount of space required </a:t>
            </a:r>
            <a:r>
              <a:rPr lang="en-US" b="1" dirty="0" smtClean="0">
                <a:latin typeface="+mj-lt"/>
              </a:rPr>
              <a:t>is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unknown at compile tim</a:t>
            </a:r>
            <a:r>
              <a:rPr lang="en-US" b="1" dirty="0" smtClean="0">
                <a:latin typeface="+mj-lt"/>
              </a:rPr>
              <a:t>e</a:t>
            </a:r>
            <a:endParaRPr lang="en-US" sz="36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>
              <a:solidFill>
                <a:srgbClr val="B80000"/>
              </a:solidFill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B80000"/>
                </a:solidFill>
                <a:latin typeface="+mj-lt"/>
              </a:rPr>
              <a:t>Dynamic Memory Allocation (DMA):-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2C14DE"/>
                </a:solidFill>
                <a:latin typeface="+mj-lt"/>
              </a:rPr>
              <a:t>With Dynamic memory allocation we can allocate/deletes memory (elements of an array)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at runtime or execution time.</a:t>
            </a:r>
            <a:endParaRPr lang="en-US" dirty="0" smtClean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" y="0"/>
            <a:ext cx="9067800" cy="8972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B80000"/>
                </a:solidFill>
                <a:cs typeface="+mj-cs"/>
              </a:rPr>
              <a:t>Differences between Static and Dynamic Memory Allocation</a:t>
            </a:r>
            <a:endParaRPr lang="fr-FR" sz="2800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>
                <a:solidFill>
                  <a:srgbClr val="B80000"/>
                </a:solidFill>
                <a:cs typeface="+mn-cs"/>
              </a:rPr>
              <a:t>Dynamically allocated memory</a:t>
            </a:r>
            <a:r>
              <a:rPr lang="en-US" sz="2800" dirty="0" smtClean="0">
                <a:cs typeface="+mn-cs"/>
              </a:rPr>
              <a:t> is kept on the 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memory</a:t>
            </a:r>
            <a:r>
              <a:rPr lang="en-US" sz="2800" dirty="0" smtClean="0">
                <a:solidFill>
                  <a:srgbClr val="2C14DE"/>
                </a:solidFill>
                <a:cs typeface="+mn-cs"/>
              </a:rPr>
              <a:t> 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heap</a:t>
            </a:r>
            <a:r>
              <a:rPr lang="en-US" sz="2800" dirty="0" smtClean="0">
                <a:cs typeface="+mn-cs"/>
              </a:rPr>
              <a:t> (also known as the 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free store</a:t>
            </a:r>
            <a:r>
              <a:rPr lang="en-US" sz="2800" dirty="0" smtClean="0">
                <a:cs typeface="+mn-cs"/>
              </a:rPr>
              <a:t>)</a:t>
            </a:r>
          </a:p>
          <a:p>
            <a:pPr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b="1" dirty="0" smtClean="0">
                <a:solidFill>
                  <a:srgbClr val="B80000"/>
                </a:solidFill>
                <a:cs typeface="+mn-cs"/>
              </a:rPr>
              <a:t>Dynamically allocated memory 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cannot have a "name"</a:t>
            </a:r>
            <a:r>
              <a:rPr lang="en-US" sz="2800" dirty="0" smtClean="0">
                <a:cs typeface="+mn-cs"/>
              </a:rPr>
              <a:t>, it must be referred to</a:t>
            </a:r>
          </a:p>
          <a:p>
            <a:pPr eaLnBrk="1" hangingPunct="1">
              <a:defRPr/>
            </a:pPr>
            <a:endParaRPr lang="en-US" sz="28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b="1" i="1" dirty="0" smtClean="0">
                <a:solidFill>
                  <a:srgbClr val="B80000"/>
                </a:solidFill>
                <a:cs typeface="+mn-cs"/>
              </a:rPr>
              <a:t>Declarations</a:t>
            </a:r>
            <a:r>
              <a:rPr lang="en-US" sz="2800" dirty="0" smtClean="0">
                <a:solidFill>
                  <a:srgbClr val="B80000"/>
                </a:solidFill>
                <a:cs typeface="+mn-cs"/>
              </a:rPr>
              <a:t> </a:t>
            </a:r>
            <a:r>
              <a:rPr lang="en-US" sz="2800" dirty="0" smtClean="0">
                <a:cs typeface="+mn-cs"/>
              </a:rPr>
              <a:t>are used to statically allocate memory, 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b="1" i="1" dirty="0" smtClean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 smtClean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 smtClean="0">
                <a:cs typeface="+mn-cs"/>
              </a:rPr>
              <a:t>operator</a:t>
            </a:r>
            <a:r>
              <a:rPr lang="en-US" dirty="0" smtClean="0">
                <a:cs typeface="+mn-cs"/>
              </a:rPr>
              <a:t> is used to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dynamically allocate memory</a:t>
            </a:r>
            <a:endParaRPr lang="fr-FR" b="1" dirty="0" smtClean="0">
              <a:solidFill>
                <a:srgbClr val="2C14DE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363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Dynamic Memory Allocation</a:t>
            </a:r>
            <a:endParaRPr lang="en-US" altLang="zh-CN" b="1" dirty="0">
              <a:solidFill>
                <a:srgbClr val="B80000"/>
              </a:solidFill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Heap management </a:t>
            </a:r>
            <a:r>
              <a:rPr lang="en-US" altLang="zh-CN" b="1" dirty="0">
                <a:solidFill>
                  <a:srgbClr val="2C14DE"/>
                </a:solidFill>
              </a:rPr>
              <a:t>in </a:t>
            </a:r>
            <a:r>
              <a:rPr lang="en-US" altLang="zh-CN" b="1" dirty="0" smtClean="0">
                <a:solidFill>
                  <a:srgbClr val="2C14DE"/>
                </a:solidFill>
              </a:rPr>
              <a:t>C++ </a:t>
            </a:r>
            <a:r>
              <a:rPr lang="en-US" altLang="zh-CN" b="1" dirty="0">
                <a:solidFill>
                  <a:srgbClr val="2C14DE"/>
                </a:solidFill>
              </a:rPr>
              <a:t>is </a:t>
            </a:r>
            <a:r>
              <a:rPr lang="en-US" altLang="zh-CN" b="1" dirty="0" smtClean="0">
                <a:solidFill>
                  <a:srgbClr val="B80000"/>
                </a:solidFill>
              </a:rPr>
              <a:t>explicit</a:t>
            </a:r>
            <a:r>
              <a:rPr lang="en-US" altLang="zh-CN" b="1" dirty="0" smtClean="0">
                <a:solidFill>
                  <a:srgbClr val="2C14DE"/>
                </a:solidFill>
              </a:rPr>
              <a:t>:</a:t>
            </a:r>
            <a:endParaRPr lang="en-US" altLang="zh-CN" b="1" dirty="0">
              <a:solidFill>
                <a:srgbClr val="2C14DE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38100" y="93431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583" t="37408" r="47083" b="48518"/>
          <a:stretch/>
        </p:blipFill>
        <p:spPr>
          <a:xfrm>
            <a:off x="330724" y="2123997"/>
            <a:ext cx="42672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83" t="44075" r="51250" b="41111"/>
          <a:stretch/>
        </p:blipFill>
        <p:spPr>
          <a:xfrm>
            <a:off x="359004" y="4414798"/>
            <a:ext cx="3505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7315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C00000"/>
                </a:solidFill>
              </a:rPr>
              <a:t>Example</a:t>
            </a:r>
            <a:endParaRPr lang="en-US" altLang="zh-CN" sz="4800" b="1" dirty="0">
              <a:solidFill>
                <a:srgbClr val="C00000"/>
              </a:solidFill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33475"/>
            <a:ext cx="8991600" cy="56483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2C14DE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new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;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 bwMode="auto">
          <a:xfrm>
            <a:off x="76962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53" y="93384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2075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761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7319521" y="4419599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#@%*&amp;</a:t>
            </a:r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76152" name="Freeform 24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" y="93027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52400" y="1133475"/>
            <a:ext cx="899160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 smtClean="0">
                <a:solidFill>
                  <a:srgbClr val="2C14DE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/>
      <p:bldP spid="1761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2075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761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7315200" y="4419600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  99</a:t>
            </a:r>
            <a:endParaRPr lang="en-US" altLang="zh-CN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76152" name="Freeform 24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99" y="92847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52400" y="1133475"/>
            <a:ext cx="899160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0034"/>
            <a:ext cx="81534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C++ Memory Models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60" y="948396"/>
            <a:ext cx="8985740" cy="58674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2C14DE"/>
                </a:solidFill>
              </a:rPr>
              <a:t>C</a:t>
            </a:r>
            <a:r>
              <a:rPr lang="en-US" sz="3000" b="1" dirty="0">
                <a:solidFill>
                  <a:srgbClr val="2C14DE"/>
                </a:solidFill>
              </a:rPr>
              <a:t>++ </a:t>
            </a:r>
            <a:r>
              <a:rPr lang="en-US" sz="3000" b="1" dirty="0"/>
              <a:t>leaves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memory management </a:t>
            </a:r>
            <a:r>
              <a:rPr lang="en-US" sz="3000" dirty="0"/>
              <a:t>mostly </a:t>
            </a:r>
            <a:r>
              <a:rPr lang="en-US" sz="3000" b="1" dirty="0"/>
              <a:t>up to the </a:t>
            </a:r>
            <a:r>
              <a:rPr lang="en-US" sz="3000" b="1" dirty="0" smtClean="0"/>
              <a:t>programmer:</a:t>
            </a:r>
          </a:p>
          <a:p>
            <a:pPr marL="457200" lvl="1" indent="0" algn="just">
              <a:buNone/>
            </a:pPr>
            <a:r>
              <a:rPr lang="en-US" sz="3000" b="1" dirty="0" err="1" smtClean="0">
                <a:solidFill>
                  <a:srgbClr val="008000"/>
                </a:solidFill>
              </a:rPr>
              <a:t>ve</a:t>
            </a:r>
            <a:r>
              <a:rPr lang="en-US" sz="3000" b="1" dirty="0" smtClean="0">
                <a:solidFill>
                  <a:srgbClr val="008000"/>
                </a:solidFill>
              </a:rPr>
              <a:t>++: </a:t>
            </a:r>
            <a:r>
              <a:rPr lang="en-US" sz="3000" dirty="0" smtClean="0"/>
              <a:t>write </a:t>
            </a:r>
            <a:r>
              <a:rPr lang="en-US" sz="3000" b="1" dirty="0" smtClean="0"/>
              <a:t>programs</a:t>
            </a:r>
            <a:r>
              <a:rPr lang="en-US" sz="3000" b="1" dirty="0" smtClean="0">
                <a:solidFill>
                  <a:srgbClr val="008000"/>
                </a:solidFill>
              </a:rPr>
              <a:t> </a:t>
            </a:r>
            <a:r>
              <a:rPr lang="en-US" sz="3000" dirty="0" smtClean="0"/>
              <a:t>that </a:t>
            </a:r>
            <a:r>
              <a:rPr lang="en-US" sz="3000" b="1" dirty="0">
                <a:solidFill>
                  <a:srgbClr val="2C14DE"/>
                </a:solidFill>
              </a:rPr>
              <a:t>use memory </a:t>
            </a:r>
            <a:r>
              <a:rPr lang="en-US" sz="3000" b="1" dirty="0">
                <a:solidFill>
                  <a:srgbClr val="008000"/>
                </a:solidFill>
              </a:rPr>
              <a:t>very </a:t>
            </a:r>
            <a:r>
              <a:rPr lang="en-US" sz="3000" b="1" dirty="0" smtClean="0">
                <a:solidFill>
                  <a:srgbClr val="008000"/>
                </a:solidFill>
              </a:rPr>
              <a:t>efficiently</a:t>
            </a:r>
          </a:p>
          <a:p>
            <a:pPr marL="457200" lvl="1" indent="0" algn="just">
              <a:buNone/>
            </a:pPr>
            <a:r>
              <a:rPr lang="en-US" sz="3000" b="1" dirty="0" err="1" smtClean="0">
                <a:solidFill>
                  <a:srgbClr val="B80000"/>
                </a:solidFill>
              </a:rPr>
              <a:t>Ve</a:t>
            </a:r>
            <a:r>
              <a:rPr lang="en-US" sz="3000" b="1" dirty="0" smtClean="0">
                <a:solidFill>
                  <a:srgbClr val="B80000"/>
                </a:solidFill>
              </a:rPr>
              <a:t>--: </a:t>
            </a:r>
            <a:r>
              <a:rPr lang="en-US" sz="3000" dirty="0" smtClean="0"/>
              <a:t>write </a:t>
            </a:r>
            <a:r>
              <a:rPr lang="en-US" sz="3000" b="1" dirty="0" smtClean="0"/>
              <a:t>programs</a:t>
            </a:r>
            <a:r>
              <a:rPr lang="en-US" sz="3000" dirty="0" smtClean="0"/>
              <a:t> </a:t>
            </a:r>
            <a:r>
              <a:rPr lang="en-US" sz="3000" dirty="0"/>
              <a:t>that </a:t>
            </a:r>
            <a:r>
              <a:rPr lang="en-US" sz="3000" b="1" dirty="0">
                <a:solidFill>
                  <a:srgbClr val="B80000"/>
                </a:solidFill>
              </a:rPr>
              <a:t>waste memory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B80000"/>
                </a:solidFill>
              </a:rPr>
              <a:t>do not work at </a:t>
            </a:r>
            <a:r>
              <a:rPr lang="en-US" sz="3000" b="1" dirty="0" smtClean="0">
                <a:solidFill>
                  <a:srgbClr val="B80000"/>
                </a:solidFill>
              </a:rPr>
              <a:t>all</a:t>
            </a:r>
          </a:p>
          <a:p>
            <a:pPr lvl="1" algn="just"/>
            <a:endParaRPr lang="en-US" dirty="0"/>
          </a:p>
          <a:p>
            <a:pPr algn="just"/>
            <a:r>
              <a:rPr lang="en-US" b="1" u="sng" dirty="0" smtClean="0">
                <a:solidFill>
                  <a:srgbClr val="008000"/>
                </a:solidFill>
              </a:rPr>
              <a:t>For efficient program working</a:t>
            </a:r>
            <a:r>
              <a:rPr lang="en-US" dirty="0" smtClean="0"/>
              <a:t>, we need </a:t>
            </a:r>
            <a:r>
              <a:rPr lang="en-US" b="1" dirty="0" smtClean="0">
                <a:solidFill>
                  <a:srgbClr val="2C14DE"/>
                </a:solidFill>
              </a:rPr>
              <a:t>good understanding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2C14DE"/>
                </a:solidFill>
              </a:rPr>
              <a:t>memory models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9" y="1189037"/>
            <a:ext cx="8686801" cy="5510213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new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q = p;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22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2285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2295" name="Freeform 23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1905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2298" name="Freeform 26"/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513" y="92964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084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638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new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*q = 88;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330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6" name="Text Box 20"/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88</a:t>
            </a:r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3319" name="Freeform 23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3322" name="Freeform 26"/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100" y="92995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7472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delete q;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7366000" y="440271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184341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4343" name="Freeform 23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4346" name="Freeform 26"/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8575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100" y="9296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Dangling </a:t>
            </a:r>
            <a:r>
              <a:rPr lang="en-US" altLang="zh-CN" b="1" dirty="0" smtClean="0">
                <a:solidFill>
                  <a:srgbClr val="B80000"/>
                </a:solidFill>
              </a:rPr>
              <a:t>Pointers</a:t>
            </a:r>
            <a:endParaRPr lang="en-US" altLang="zh-CN" b="1" dirty="0">
              <a:solidFill>
                <a:srgbClr val="B80000"/>
              </a:solidFill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*p = 99;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delete q;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	*p = 77;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5360" name="Line 16"/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3" name="Text Box 19"/>
          <p:cNvSpPr txBox="1">
            <a:spLocks noChangeArrowheads="1"/>
          </p:cNvSpPr>
          <p:nvPr/>
        </p:nvSpPr>
        <p:spPr bwMode="auto">
          <a:xfrm>
            <a:off x="746760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5366" name="Freeform 22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7" name="Line 23"/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8" name="Text Box 24"/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5369" name="Freeform 25"/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23987" y="2723560"/>
            <a:ext cx="3899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2C14DE"/>
                </a:solidFill>
              </a:rPr>
              <a:t>P</a:t>
            </a:r>
            <a:r>
              <a:rPr lang="en-US" altLang="zh-CN" sz="2400" b="1" i="1" dirty="0" smtClean="0"/>
              <a:t> and </a:t>
            </a:r>
            <a:r>
              <a:rPr lang="en-US" altLang="zh-CN" sz="2400" b="1" i="1" dirty="0" smtClean="0">
                <a:solidFill>
                  <a:srgbClr val="2C14DE"/>
                </a:solidFill>
              </a:rPr>
              <a:t>q</a:t>
            </a:r>
            <a:r>
              <a:rPr lang="en-US" altLang="zh-CN" sz="2400" b="1" i="1" dirty="0" smtClean="0"/>
              <a:t> are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dangling pointers</a:t>
            </a:r>
          </a:p>
          <a:p>
            <a:r>
              <a:rPr lang="en-US" altLang="zh-CN" sz="2400" b="1" i="1" dirty="0" smtClean="0"/>
              <a:t>WHY?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116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2975"/>
          </a:xfrm>
        </p:spPr>
        <p:txBody>
          <a:bodyPr/>
          <a:lstStyle/>
          <a:p>
            <a:pPr eaLnBrk="1" hangingPunct="1">
              <a:defRPr/>
            </a:pPr>
            <a:r>
              <a:rPr lang="de-DE" b="1" dirty="0" err="1" smtClean="0">
                <a:solidFill>
                  <a:srgbClr val="B80000"/>
                </a:solidFill>
                <a:cs typeface="+mj-cs"/>
              </a:rPr>
              <a:t>Dangling</a:t>
            </a:r>
            <a:r>
              <a:rPr lang="de-DE" b="1" dirty="0" smtClean="0">
                <a:solidFill>
                  <a:srgbClr val="B80000"/>
                </a:solidFill>
                <a:cs typeface="+mj-cs"/>
              </a:rPr>
              <a:t> Pointers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6388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3000" dirty="0" smtClean="0">
                <a:cs typeface="+mn-cs"/>
              </a:rPr>
              <a:t>The </a:t>
            </a:r>
            <a:r>
              <a:rPr lang="en-US" sz="3000" b="1" dirty="0" smtClean="0">
                <a:solidFill>
                  <a:srgbClr val="B80000"/>
                </a:solidFill>
                <a:cs typeface="+mn-cs"/>
              </a:rPr>
              <a:t>delete operator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does not delete the pointer</a:t>
            </a:r>
            <a:r>
              <a:rPr lang="en-US" sz="3000" dirty="0" smtClean="0">
                <a:cs typeface="+mn-cs"/>
              </a:rPr>
              <a:t>, it takes the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memory being pointed </a:t>
            </a:r>
            <a:r>
              <a:rPr lang="en-US" sz="3000" dirty="0" smtClean="0">
                <a:cs typeface="+mn-cs"/>
              </a:rPr>
              <a:t>to and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returns</a:t>
            </a:r>
            <a:r>
              <a:rPr lang="en-US" sz="3000" dirty="0" smtClean="0">
                <a:cs typeface="+mn-cs"/>
              </a:rPr>
              <a:t> it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to the heap</a:t>
            </a:r>
          </a:p>
          <a:p>
            <a:pPr algn="just" eaLnBrk="1" hangingPunct="1">
              <a:defRPr/>
            </a:pPr>
            <a:endParaRPr lang="en-US" sz="3000" dirty="0" smtClean="0">
              <a:cs typeface="+mn-cs"/>
            </a:endParaRPr>
          </a:p>
          <a:p>
            <a:pPr algn="just" eaLnBrk="1" hangingPunct="1">
              <a:defRPr/>
            </a:pPr>
            <a:r>
              <a:rPr lang="en-US" sz="3000" dirty="0" smtClean="0">
                <a:cs typeface="+mn-cs"/>
              </a:rPr>
              <a:t>It </a:t>
            </a:r>
            <a:r>
              <a:rPr lang="en-US" sz="3000" b="1" dirty="0" smtClean="0">
                <a:cs typeface="+mn-cs"/>
              </a:rPr>
              <a:t>does not even change the contents </a:t>
            </a:r>
            <a:r>
              <a:rPr lang="en-US" sz="3000" dirty="0" smtClean="0">
                <a:cs typeface="+mn-cs"/>
              </a:rPr>
              <a:t>of the </a:t>
            </a:r>
            <a:r>
              <a:rPr lang="en-US" sz="3000" b="1" dirty="0" smtClean="0">
                <a:cs typeface="+mn-cs"/>
              </a:rPr>
              <a:t>pointer</a:t>
            </a:r>
          </a:p>
          <a:p>
            <a:pPr algn="just" eaLnBrk="1" hangingPunct="1">
              <a:defRPr/>
            </a:pPr>
            <a:endParaRPr lang="en-US" sz="3000" dirty="0" smtClean="0">
              <a:cs typeface="+mn-cs"/>
            </a:endParaRPr>
          </a:p>
          <a:p>
            <a:pPr algn="just" eaLnBrk="1" hangingPunct="1">
              <a:defRPr/>
            </a:pPr>
            <a:r>
              <a:rPr lang="en-US" sz="3000" dirty="0" smtClean="0">
                <a:cs typeface="+mn-cs"/>
              </a:rPr>
              <a:t>Since the memory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being pointed to is no longer available</a:t>
            </a:r>
            <a:r>
              <a:rPr lang="en-US" sz="3000" dirty="0" smtClean="0">
                <a:cs typeface="+mn-cs"/>
              </a:rPr>
              <a:t> (and </a:t>
            </a:r>
            <a:r>
              <a:rPr lang="en-US" sz="3000" b="1" dirty="0" smtClean="0">
                <a:cs typeface="+mn-cs"/>
              </a:rPr>
              <a:t>may even be given to another application</a:t>
            </a:r>
            <a:r>
              <a:rPr lang="en-US" sz="3000" dirty="0" smtClean="0">
                <a:cs typeface="+mn-cs"/>
              </a:rPr>
              <a:t>), such a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pointer is said to be dangling</a:t>
            </a:r>
            <a:endParaRPr lang="fr-FR" sz="3000" b="1" dirty="0" smtClean="0">
              <a:solidFill>
                <a:srgbClr val="2C14DE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j-cs"/>
              </a:rPr>
              <a:t>Avoiding a Dangling Pointer</a:t>
            </a:r>
            <a:endParaRPr lang="fr-FR" b="1" dirty="0" smtClean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rgbClr val="C00000"/>
                </a:solidFill>
              </a:rPr>
              <a:t>For </a:t>
            </a:r>
            <a:r>
              <a:rPr lang="fr-FR" b="1" dirty="0" smtClean="0">
                <a:solidFill>
                  <a:srgbClr val="C00000"/>
                </a:solidFill>
              </a:rPr>
              <a:t>Variables:</a:t>
            </a:r>
            <a:endParaRPr lang="fr-FR" b="1" dirty="0">
              <a:solidFill>
                <a:srgbClr val="C00000"/>
              </a:solidFill>
            </a:endParaRPr>
          </a:p>
          <a:p>
            <a:pPr marL="457200" lvl="1" indent="0"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v1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eaLnBrk="1" hangingPunct="1">
              <a:defRPr/>
            </a:pPr>
            <a:endParaRPr lang="fr-FR" b="1" dirty="0" smtClean="0">
              <a:solidFill>
                <a:srgbClr val="C00000"/>
              </a:solidFill>
              <a:cs typeface="+mn-cs"/>
            </a:endParaRPr>
          </a:p>
          <a:p>
            <a:pPr eaLnBrk="1" hangingPunct="1">
              <a:defRPr/>
            </a:pPr>
            <a:endParaRPr lang="fr-FR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fr-FR" b="1" dirty="0" smtClean="0">
                <a:solidFill>
                  <a:srgbClr val="C00000"/>
                </a:solidFill>
                <a:cs typeface="+mn-cs"/>
              </a:rPr>
              <a:t>For </a:t>
            </a:r>
            <a:r>
              <a:rPr lang="fr-FR" b="1" dirty="0" err="1" smtClean="0">
                <a:solidFill>
                  <a:srgbClr val="C00000"/>
                </a:solidFill>
                <a:cs typeface="+mn-cs"/>
              </a:rPr>
              <a:t>Arrays</a:t>
            </a:r>
            <a:r>
              <a:rPr lang="fr-FR" b="1" dirty="0" smtClean="0">
                <a:solidFill>
                  <a:srgbClr val="C00000"/>
                </a:solidFill>
                <a:cs typeface="+mn-cs"/>
              </a:rPr>
              <a:t>:</a:t>
            </a:r>
          </a:p>
          <a:p>
            <a:pPr marL="457200" lvl="1" indent="0" eaLnBrk="1" hangingPunct="1">
              <a:buNone/>
              <a:defRPr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delete[ ] a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j-cs"/>
              </a:rPr>
              <a:t>Returning Memory to the Heap</a:t>
            </a:r>
            <a:endParaRPr lang="fr-FR" b="1" dirty="0" smtClean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Remember:</a:t>
            </a:r>
          </a:p>
          <a:p>
            <a:pPr lvl="1" eaLnBrk="1" hangingPunct="1">
              <a:defRPr/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rgbClr val="2C14DE"/>
                </a:solidFill>
              </a:rPr>
              <a:t>memory to the heap before </a:t>
            </a:r>
            <a:r>
              <a:rPr lang="en-US" b="1" i="1" dirty="0" err="1" smtClean="0"/>
              <a:t>undangling</a:t>
            </a:r>
            <a:r>
              <a:rPr lang="en-US" b="1" dirty="0" smtClean="0"/>
              <a:t> the pointer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What's Wrong with the Following: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b="1" dirty="0" err="1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endParaRPr lang="fr-FR" dirty="0" smtClean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112519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Memory Leaking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 smtClean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  // make the above space unreachable; How?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p = new </a:t>
            </a:r>
            <a:r>
              <a:rPr lang="en-US" altLang="zh-CN" sz="2000" b="1" dirty="0" err="1" smtClean="0">
                <a:solidFill>
                  <a:srgbClr val="B8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 smtClean="0">
                <a:solidFill>
                  <a:srgbClr val="B80000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// even worse</a:t>
            </a:r>
            <a:r>
              <a:rPr lang="en-US" altLang="zh-CN" sz="20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…; WHY?</a:t>
            </a:r>
            <a:endParaRPr lang="en-US" altLang="zh-CN" sz="2000" b="1" dirty="0">
              <a:solidFill>
                <a:srgbClr val="2C14DE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  while (1)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     p = new </a:t>
            </a:r>
            <a:r>
              <a:rPr lang="en-US" altLang="zh-CN" sz="20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153400" cy="8382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Memory Leaking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f 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( )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*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  </a:t>
            </a:r>
            <a:r>
              <a:rPr lang="en-US" altLang="zh-CN" sz="2400" b="1" dirty="0" smtClean="0">
                <a:solidFill>
                  <a:srgbClr val="2C14DE"/>
                </a:solidFill>
                <a:latin typeface="Courier New" panose="02070309020205020404" pitchFamily="49" charset="0"/>
              </a:rPr>
              <a:t>p </a:t>
            </a:r>
            <a:r>
              <a:rPr lang="en-US" altLang="zh-CN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= new </a:t>
            </a:r>
            <a:r>
              <a:rPr lang="en-US" altLang="zh-CN" sz="2400" b="1" dirty="0" err="1">
                <a:solidFill>
                  <a:srgbClr val="2C14DE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; </a:t>
            </a:r>
            <a:endParaRPr lang="en-US" altLang="zh-CN" sz="2400" b="1" dirty="0" smtClean="0">
              <a:solidFill>
                <a:srgbClr val="2C14DE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</a:rPr>
              <a:t>    return</a:t>
            </a:r>
            <a:r>
              <a:rPr lang="en-US" altLang="zh-CN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</a:rPr>
              <a:t> main 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( )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 f ( );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 return </a:t>
            </a:r>
            <a:r>
              <a:rPr lang="en-US" altLang="zh-CN" sz="2400" b="1" dirty="0">
                <a:latin typeface="Courier New" panose="02070309020205020404" pitchFamily="49" charset="0"/>
              </a:rPr>
              <a:t>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-980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b="1" dirty="0" smtClean="0">
                <a:solidFill>
                  <a:srgbClr val="C00000"/>
                </a:solidFill>
                <a:cs typeface="+mj-cs"/>
              </a:rPr>
              <a:t>Memory </a:t>
            </a:r>
            <a:r>
              <a:rPr lang="da-DK" b="1" dirty="0" err="1" smtClean="0">
                <a:solidFill>
                  <a:srgbClr val="C00000"/>
                </a:solidFill>
                <a:cs typeface="+mj-cs"/>
              </a:rPr>
              <a:t>Leaks</a:t>
            </a:r>
            <a:endParaRPr lang="fr-FR" b="1" dirty="0" smtClean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Memory </a:t>
            </a:r>
            <a:r>
              <a:rPr lang="en-US" b="1" i="1" dirty="0" smtClean="0">
                <a:solidFill>
                  <a:srgbClr val="C00000"/>
                </a:solidFill>
                <a:cs typeface="+mn-cs"/>
              </a:rPr>
              <a:t>leaks</a:t>
            </a:r>
            <a:r>
              <a:rPr lang="en-US" dirty="0" smtClean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when it is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allocated from the heap </a:t>
            </a:r>
            <a:r>
              <a:rPr lang="en-US" dirty="0" smtClean="0">
                <a:cs typeface="+mn-cs"/>
              </a:rPr>
              <a:t>using the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 smtClean="0">
                <a:solidFill>
                  <a:srgbClr val="2C14DE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operator but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not returned to the heap</a:t>
            </a:r>
            <a:r>
              <a:rPr lang="en-US" dirty="0" smtClean="0">
                <a:cs typeface="+mn-cs"/>
              </a:rPr>
              <a:t> using the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delete</a:t>
            </a:r>
            <a:r>
              <a:rPr lang="en-US" dirty="0" smtClean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 smtClean="0">
                <a:cs typeface="+mn-cs"/>
              </a:rPr>
              <a:t>operator</a:t>
            </a:r>
            <a:endParaRPr lang="fr-FR" b="1" dirty="0" smtClean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0033"/>
            <a:ext cx="8839200" cy="78864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C++ Memory Models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60" y="948396"/>
            <a:ext cx="9019736" cy="58674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Common errors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caused by </a:t>
            </a:r>
            <a:r>
              <a:rPr lang="en-US" b="1" dirty="0">
                <a:solidFill>
                  <a:srgbClr val="C00000"/>
                </a:solidFill>
              </a:rPr>
              <a:t>poor memory management</a:t>
            </a:r>
            <a:r>
              <a:rPr lang="en-US" dirty="0"/>
              <a:t>: 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Using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2C14DE"/>
                </a:solidFill>
              </a:rPr>
              <a:t>variable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before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it has been </a:t>
            </a:r>
            <a:r>
              <a:rPr lang="en-US" b="1" dirty="0" smtClean="0">
                <a:solidFill>
                  <a:srgbClr val="2C14DE"/>
                </a:solidFill>
              </a:rPr>
              <a:t>initialized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Allocating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memory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for storage and </a:t>
            </a:r>
            <a:r>
              <a:rPr lang="en-US" b="1" dirty="0">
                <a:solidFill>
                  <a:srgbClr val="2C14DE"/>
                </a:solidFill>
              </a:rPr>
              <a:t>not deleting it 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Using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2C14DE"/>
                </a:solidFill>
              </a:rPr>
              <a:t>value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after it </a:t>
            </a:r>
            <a:r>
              <a:rPr lang="en-US" b="1" dirty="0">
                <a:solidFill>
                  <a:srgbClr val="2C14DE"/>
                </a:solidFill>
              </a:rPr>
              <a:t>has been </a:t>
            </a:r>
            <a:r>
              <a:rPr lang="en-US" b="1" dirty="0" smtClean="0">
                <a:solidFill>
                  <a:srgbClr val="2C14DE"/>
                </a:solidFill>
              </a:rPr>
              <a:t>deleted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What are the solutions?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83919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Memory Leaking and Dangling Pointers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856" y="1295400"/>
            <a:ext cx="8991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Dangling pointers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C00000"/>
                </a:solidFill>
              </a:rPr>
              <a:t>memory leaking </a:t>
            </a:r>
            <a:r>
              <a:rPr lang="en-US" altLang="zh-CN" dirty="0"/>
              <a:t>are </a:t>
            </a:r>
            <a:r>
              <a:rPr lang="en-US" altLang="zh-CN" b="1" u="sng" dirty="0">
                <a:solidFill>
                  <a:srgbClr val="FF0000"/>
                </a:solidFill>
              </a:rPr>
              <a:t>evil sources of bugs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hard to debug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/>
              <a:t>may </a:t>
            </a:r>
            <a:r>
              <a:rPr lang="en-US" altLang="zh-CN" sz="2800" dirty="0" smtClean="0"/>
              <a:t>appear after </a:t>
            </a:r>
            <a:r>
              <a:rPr lang="en-US" altLang="zh-CN" sz="2800" dirty="0"/>
              <a:t>a long time of run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/>
              <a:t>may far from the bug </a:t>
            </a:r>
            <a:r>
              <a:rPr lang="en-US" altLang="zh-CN" sz="2800" dirty="0" smtClean="0"/>
              <a:t>point</a:t>
            </a:r>
          </a:p>
          <a:p>
            <a:pPr lvl="2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hard to </a:t>
            </a:r>
            <a:r>
              <a:rPr lang="en-US" altLang="zh-CN" b="1" dirty="0" smtClean="0">
                <a:solidFill>
                  <a:srgbClr val="2C14DE"/>
                </a:solidFill>
              </a:rPr>
              <a:t>prevent</a:t>
            </a:r>
          </a:p>
          <a:p>
            <a:pPr lvl="1">
              <a:lnSpc>
                <a:spcPct val="90000"/>
              </a:lnSpc>
            </a:pPr>
            <a:endParaRPr lang="en-US" altLang="zh-CN" b="1" dirty="0">
              <a:solidFill>
                <a:srgbClr val="2C14DE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 b="1" i="1" dirty="0" smtClean="0">
                <a:solidFill>
                  <a:srgbClr val="008000"/>
                </a:solidFill>
              </a:rPr>
              <a:t>What should be the good programming practices while using Pointers?</a:t>
            </a:r>
            <a:endParaRPr lang="en-US" altLang="zh-CN" sz="2800" b="1" i="1" dirty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0" y="88391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"/>
            <a:ext cx="8229600" cy="960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Pointers Data-Type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" y="1066800"/>
            <a:ext cx="9076008" cy="57150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Question: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2F1BC7"/>
                </a:solidFill>
              </a:rPr>
              <a:t>	</a:t>
            </a:r>
            <a:r>
              <a:rPr lang="en-US" b="1" dirty="0" smtClean="0">
                <a:solidFill>
                  <a:srgbClr val="2F1BC7"/>
                </a:solidFill>
              </a:rPr>
              <a:t>Why</a:t>
            </a:r>
            <a:r>
              <a:rPr lang="en-US" b="1" dirty="0" smtClean="0"/>
              <a:t> </a:t>
            </a:r>
            <a:r>
              <a:rPr lang="en-US" b="1" dirty="0"/>
              <a:t>is it </a:t>
            </a:r>
            <a:r>
              <a:rPr lang="en-US" b="1" dirty="0">
                <a:solidFill>
                  <a:srgbClr val="2F1BC7"/>
                </a:solidFill>
              </a:rPr>
              <a:t>important</a:t>
            </a:r>
            <a:r>
              <a:rPr lang="en-US" b="1" dirty="0"/>
              <a:t> to </a:t>
            </a:r>
            <a:r>
              <a:rPr lang="en-US" b="1" dirty="0">
                <a:solidFill>
                  <a:srgbClr val="2F1BC7"/>
                </a:solidFill>
              </a:rPr>
              <a:t>declare</a:t>
            </a:r>
            <a:r>
              <a:rPr lang="en-US" b="1" dirty="0"/>
              <a:t> the </a:t>
            </a:r>
            <a:r>
              <a:rPr lang="en-US" b="1" dirty="0">
                <a:solidFill>
                  <a:srgbClr val="2F1BC7"/>
                </a:solidFill>
              </a:rPr>
              <a:t>type</a:t>
            </a:r>
            <a:r>
              <a:rPr lang="en-US" b="1" dirty="0"/>
              <a:t> of the </a:t>
            </a:r>
            <a:r>
              <a:rPr lang="en-US" b="1" dirty="0">
                <a:solidFill>
                  <a:srgbClr val="2F1BC7"/>
                </a:solidFill>
              </a:rPr>
              <a:t>variable</a:t>
            </a:r>
            <a:r>
              <a:rPr lang="en-US" b="1" dirty="0"/>
              <a:t> that </a:t>
            </a:r>
            <a:r>
              <a:rPr lang="en-US" b="1" dirty="0">
                <a:solidFill>
                  <a:srgbClr val="2F1BC7"/>
                </a:solidFill>
              </a:rPr>
              <a:t>a pointer points to</a:t>
            </a:r>
            <a:r>
              <a:rPr lang="en-US" b="1" dirty="0"/>
              <a:t>? </a:t>
            </a:r>
            <a:br>
              <a:rPr lang="en-US" b="1" dirty="0"/>
            </a:br>
            <a:endParaRPr lang="en-US" b="1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Aren’t </a:t>
            </a:r>
            <a:r>
              <a:rPr lang="en-US" b="1" u="sng" dirty="0">
                <a:solidFill>
                  <a:srgbClr val="FF0000"/>
                </a:solidFill>
              </a:rPr>
              <a:t>all </a:t>
            </a:r>
            <a:r>
              <a:rPr lang="en-US" b="1" u="sng" dirty="0" smtClean="0">
                <a:solidFill>
                  <a:srgbClr val="FF0000"/>
                </a:solidFill>
              </a:rPr>
              <a:t>memory addresses </a:t>
            </a:r>
            <a:r>
              <a:rPr lang="en-US" b="1" u="sng" dirty="0">
                <a:solidFill>
                  <a:srgbClr val="FF0000"/>
                </a:solidFill>
              </a:rPr>
              <a:t>of the same length</a:t>
            </a:r>
            <a:r>
              <a:rPr lang="en-US" dirty="0" smtClean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154" y="-15090"/>
            <a:ext cx="8229600" cy="9294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Pointers 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" y="1084380"/>
            <a:ext cx="8991600" cy="55626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Answer: </a:t>
            </a:r>
          </a:p>
          <a:p>
            <a:pPr>
              <a:buNone/>
            </a:pPr>
            <a:r>
              <a:rPr lang="en-US" sz="3000" dirty="0" smtClean="0"/>
              <a:t>	-  </a:t>
            </a:r>
            <a:r>
              <a:rPr lang="en-US" sz="3000" b="1" dirty="0" smtClean="0">
                <a:solidFill>
                  <a:srgbClr val="008000"/>
                </a:solidFill>
              </a:rPr>
              <a:t>All memory addresses </a:t>
            </a:r>
            <a:r>
              <a:rPr lang="en-US" sz="3000" b="1" dirty="0">
                <a:solidFill>
                  <a:srgbClr val="008000"/>
                </a:solidFill>
              </a:rPr>
              <a:t>are of the same length</a:t>
            </a:r>
            <a:r>
              <a:rPr lang="en-US" sz="3000" dirty="0"/>
              <a:t>, </a:t>
            </a:r>
            <a:endParaRPr lang="en-US" sz="3000" dirty="0" smtClean="0"/>
          </a:p>
          <a:p>
            <a:pPr lvl="1"/>
            <a:r>
              <a:rPr lang="en-US" sz="3000" dirty="0" smtClean="0"/>
              <a:t>However, with </a:t>
            </a:r>
            <a:r>
              <a:rPr lang="en-US" sz="3000" b="1" dirty="0" smtClean="0">
                <a:solidFill>
                  <a:srgbClr val="2F1BC7"/>
                </a:solidFill>
              </a:rPr>
              <a:t>operation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rgbClr val="2F1BC7"/>
                </a:solidFill>
              </a:rPr>
              <a:t>“</a:t>
            </a:r>
            <a:r>
              <a:rPr lang="en-US" sz="3000" b="1" dirty="0">
                <a:solidFill>
                  <a:srgbClr val="2F1BC7"/>
                </a:solidFill>
              </a:rPr>
              <a:t>p++” </a:t>
            </a:r>
            <a:r>
              <a:rPr lang="en-US" sz="3000" dirty="0"/>
              <a:t>where </a:t>
            </a:r>
            <a:r>
              <a:rPr lang="en-US" sz="3000" b="1" dirty="0">
                <a:solidFill>
                  <a:srgbClr val="2F1BC7"/>
                </a:solidFill>
              </a:rPr>
              <a:t>“p”</a:t>
            </a:r>
            <a:r>
              <a:rPr lang="en-US" sz="3000" dirty="0"/>
              <a:t> is a </a:t>
            </a:r>
            <a:r>
              <a:rPr lang="en-US" sz="3000" b="1" dirty="0">
                <a:solidFill>
                  <a:srgbClr val="2F1BC7"/>
                </a:solidFill>
              </a:rPr>
              <a:t>pointer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n-US" sz="3000" dirty="0" smtClean="0"/>
              <a:t> the </a:t>
            </a:r>
            <a:r>
              <a:rPr lang="en-US" sz="3000" b="1" dirty="0">
                <a:solidFill>
                  <a:srgbClr val="2F1BC7"/>
                </a:solidFill>
              </a:rPr>
              <a:t>compiler needs to know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rgbClr val="2F1BC7"/>
                </a:solidFill>
              </a:rPr>
              <a:t>data type </a:t>
            </a:r>
            <a:r>
              <a:rPr lang="en-US" sz="3000" dirty="0"/>
              <a:t>of the </a:t>
            </a:r>
            <a:r>
              <a:rPr lang="en-US" sz="3000" b="1" dirty="0">
                <a:solidFill>
                  <a:srgbClr val="2F1BC7"/>
                </a:solidFill>
              </a:rPr>
              <a:t>variable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C00000"/>
                </a:solidFill>
              </a:rPr>
              <a:t>“p”</a:t>
            </a:r>
            <a:r>
              <a:rPr lang="en-US" sz="3000" dirty="0"/>
              <a:t> </a:t>
            </a:r>
            <a:r>
              <a:rPr lang="en-US" sz="3000" dirty="0" smtClean="0"/>
              <a:t>(</a:t>
            </a:r>
            <a:r>
              <a:rPr lang="en-US" sz="3000" b="1" dirty="0" smtClean="0">
                <a:solidFill>
                  <a:srgbClr val="FF0000"/>
                </a:solidFill>
              </a:rPr>
              <a:t>to jump at next memory location</a:t>
            </a:r>
            <a:r>
              <a:rPr lang="en-US" sz="3000" dirty="0" smtClean="0"/>
              <a:t>)</a:t>
            </a:r>
          </a:p>
          <a:p>
            <a:pPr lvl="1"/>
            <a:r>
              <a:rPr lang="en-US" sz="3000" dirty="0" smtClean="0"/>
              <a:t>Examples: </a:t>
            </a:r>
          </a:p>
          <a:p>
            <a:pPr lvl="3"/>
            <a:r>
              <a:rPr lang="en-US" sz="3000" dirty="0" smtClean="0"/>
              <a:t>If </a:t>
            </a:r>
            <a:r>
              <a:rPr lang="en-US" sz="3000" dirty="0">
                <a:solidFill>
                  <a:srgbClr val="2F1BC7"/>
                </a:solidFill>
              </a:rPr>
              <a:t>“p”</a:t>
            </a:r>
            <a:r>
              <a:rPr lang="en-US" sz="3000" dirty="0"/>
              <a:t> is a </a:t>
            </a:r>
            <a:r>
              <a:rPr lang="en-US" sz="3000" b="1" dirty="0" smtClean="0">
                <a:solidFill>
                  <a:srgbClr val="C00000"/>
                </a:solidFill>
              </a:rPr>
              <a:t>character-pointer</a:t>
            </a:r>
            <a:r>
              <a:rPr lang="en-US" sz="3000" dirty="0" smtClean="0"/>
              <a:t> </a:t>
            </a:r>
            <a:r>
              <a:rPr lang="en-US" sz="3000" dirty="0"/>
              <a:t>then </a:t>
            </a:r>
            <a:r>
              <a:rPr lang="en-US" sz="3000" dirty="0">
                <a:solidFill>
                  <a:srgbClr val="2F1BC7"/>
                </a:solidFill>
              </a:rPr>
              <a:t>“p++” </a:t>
            </a:r>
            <a:r>
              <a:rPr lang="en-US" sz="3000" dirty="0"/>
              <a:t>will increment </a:t>
            </a:r>
            <a:r>
              <a:rPr lang="en-US" sz="3000" dirty="0">
                <a:solidFill>
                  <a:srgbClr val="2F1BC7"/>
                </a:solidFill>
              </a:rPr>
              <a:t>“p” </a:t>
            </a:r>
            <a:r>
              <a:rPr lang="en-US" sz="3000" dirty="0"/>
              <a:t>by </a:t>
            </a:r>
            <a:r>
              <a:rPr lang="en-US" sz="3000" b="1" dirty="0">
                <a:solidFill>
                  <a:srgbClr val="C00000"/>
                </a:solidFill>
              </a:rPr>
              <a:t>one </a:t>
            </a:r>
            <a:r>
              <a:rPr lang="en-US" sz="3000" b="1" dirty="0" smtClean="0">
                <a:solidFill>
                  <a:srgbClr val="C00000"/>
                </a:solidFill>
              </a:rPr>
              <a:t>byte </a:t>
            </a:r>
            <a:r>
              <a:rPr lang="en-US" sz="3000" b="1" dirty="0" smtClean="0"/>
              <a:t>(next location)</a:t>
            </a:r>
          </a:p>
          <a:p>
            <a:pPr lvl="3"/>
            <a:r>
              <a:rPr lang="en-US" sz="3000" dirty="0" smtClean="0"/>
              <a:t>if </a:t>
            </a:r>
            <a:r>
              <a:rPr lang="en-US" sz="3000" dirty="0">
                <a:solidFill>
                  <a:srgbClr val="2F1BC7"/>
                </a:solidFill>
              </a:rPr>
              <a:t>“p”</a:t>
            </a:r>
            <a:r>
              <a:rPr lang="en-US" sz="3000" dirty="0"/>
              <a:t> </a:t>
            </a:r>
            <a:r>
              <a:rPr lang="en-US" sz="3000" dirty="0" smtClean="0"/>
              <a:t>is an </a:t>
            </a:r>
            <a:r>
              <a:rPr lang="en-US" sz="3000" dirty="0" smtClean="0">
                <a:solidFill>
                  <a:srgbClr val="C00000"/>
                </a:solidFill>
              </a:rPr>
              <a:t>i</a:t>
            </a:r>
            <a:r>
              <a:rPr lang="en-US" sz="3000" b="1" dirty="0" smtClean="0">
                <a:solidFill>
                  <a:srgbClr val="C00000"/>
                </a:solidFill>
              </a:rPr>
              <a:t>nteger-pointer</a:t>
            </a:r>
            <a:r>
              <a:rPr lang="en-US" sz="3000" dirty="0" smtClean="0"/>
              <a:t> </a:t>
            </a:r>
            <a:r>
              <a:rPr lang="en-US" sz="3000" dirty="0"/>
              <a:t>its value on </a:t>
            </a:r>
            <a:r>
              <a:rPr lang="en-US" sz="3000" dirty="0">
                <a:solidFill>
                  <a:srgbClr val="2F1BC7"/>
                </a:solidFill>
              </a:rPr>
              <a:t>“p++” </a:t>
            </a:r>
            <a:r>
              <a:rPr lang="en-US" sz="3000" dirty="0"/>
              <a:t>would be incremented by </a:t>
            </a:r>
            <a:r>
              <a:rPr lang="en-US" sz="3000" b="1" dirty="0" smtClean="0">
                <a:solidFill>
                  <a:srgbClr val="C00000"/>
                </a:solidFill>
              </a:rPr>
              <a:t>4 bytes </a:t>
            </a:r>
            <a:r>
              <a:rPr lang="en-US" sz="3000" b="1" dirty="0"/>
              <a:t>(next </a:t>
            </a:r>
            <a:r>
              <a:rPr lang="en-US" sz="3000" b="1" dirty="0" smtClean="0"/>
              <a:t>loc.)</a:t>
            </a: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76954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Pointers Types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8" y="914400"/>
            <a:ext cx="9428872" cy="58674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Summary:</a:t>
            </a:r>
          </a:p>
          <a:p>
            <a:pPr marL="463550" lvl="1" indent="-238125"/>
            <a:r>
              <a:rPr lang="en-US" sz="3200" dirty="0" smtClean="0">
                <a:solidFill>
                  <a:srgbClr val="2F1BC7"/>
                </a:solidFill>
              </a:rPr>
              <a:t>Pointer</a:t>
            </a:r>
            <a:r>
              <a:rPr lang="en-US" sz="3200" dirty="0" smtClean="0"/>
              <a:t> </a:t>
            </a:r>
            <a:r>
              <a:rPr lang="en-US" sz="3200" dirty="0"/>
              <a:t>is a </a:t>
            </a:r>
            <a:r>
              <a:rPr lang="en-US" sz="3200" dirty="0" smtClean="0">
                <a:solidFill>
                  <a:srgbClr val="2F1BC7"/>
                </a:solidFill>
              </a:rPr>
              <a:t>data-type</a:t>
            </a:r>
            <a:r>
              <a:rPr lang="en-US" sz="3200" dirty="0" smtClean="0"/>
              <a:t> </a:t>
            </a:r>
            <a:r>
              <a:rPr lang="en-US" sz="3200" dirty="0"/>
              <a:t>that </a:t>
            </a:r>
            <a:r>
              <a:rPr lang="en-US" sz="3200" dirty="0">
                <a:solidFill>
                  <a:srgbClr val="2F1BC7"/>
                </a:solidFill>
              </a:rPr>
              <a:t>stores addresses</a:t>
            </a:r>
            <a:r>
              <a:rPr lang="en-US" sz="3200" dirty="0"/>
              <a:t>, it is declared as </a:t>
            </a:r>
            <a:r>
              <a:rPr lang="en-US" sz="3200" dirty="0" smtClean="0"/>
              <a:t>follows: </a:t>
            </a:r>
            <a:r>
              <a:rPr lang="en-US" sz="3200" dirty="0" err="1" smtClean="0"/>
              <a:t>int</a:t>
            </a:r>
            <a:r>
              <a:rPr lang="en-US" sz="3200" dirty="0"/>
              <a:t>* a; </a:t>
            </a:r>
            <a:r>
              <a:rPr lang="en-US" sz="3200" dirty="0" smtClean="0"/>
              <a:t> char</a:t>
            </a:r>
            <a:r>
              <a:rPr lang="en-US" sz="3200" dirty="0"/>
              <a:t>* p; </a:t>
            </a:r>
            <a:r>
              <a:rPr lang="en-US" sz="3200" dirty="0" smtClean="0"/>
              <a:t>  etc. </a:t>
            </a:r>
          </a:p>
          <a:p>
            <a:pPr marL="463550" lvl="1" indent="-238125"/>
            <a:endParaRPr lang="en-US" sz="3200" dirty="0" smtClean="0"/>
          </a:p>
          <a:p>
            <a:pPr marL="463550" lvl="1" indent="-238125"/>
            <a:r>
              <a:rPr lang="en-US" sz="3200" dirty="0" smtClean="0"/>
              <a:t>The </a:t>
            </a:r>
            <a:r>
              <a:rPr lang="en-US" sz="3200" dirty="0">
                <a:solidFill>
                  <a:srgbClr val="2F1BC7"/>
                </a:solidFill>
              </a:rPr>
              <a:t>value stored</a:t>
            </a:r>
            <a:r>
              <a:rPr lang="en-US" sz="3200" dirty="0"/>
              <a:t> in a </a:t>
            </a:r>
            <a:r>
              <a:rPr lang="en-US" sz="3200" dirty="0">
                <a:solidFill>
                  <a:srgbClr val="2F1BC7"/>
                </a:solidFill>
              </a:rPr>
              <a:t>pointer </a:t>
            </a:r>
            <a:r>
              <a:rPr lang="en-US" sz="3200" b="1" i="1" dirty="0">
                <a:solidFill>
                  <a:srgbClr val="2F1BC7"/>
                </a:solidFill>
              </a:rPr>
              <a:t>p</a:t>
            </a:r>
            <a:r>
              <a:rPr lang="en-US" sz="3200" dirty="0"/>
              <a:t> can be </a:t>
            </a:r>
            <a:r>
              <a:rPr lang="en-US" sz="3200" dirty="0">
                <a:solidFill>
                  <a:srgbClr val="2F1BC7"/>
                </a:solidFill>
              </a:rPr>
              <a:t>accessed</a:t>
            </a:r>
            <a:r>
              <a:rPr lang="en-US" sz="3200" dirty="0"/>
              <a:t> through the </a:t>
            </a:r>
            <a:r>
              <a:rPr lang="en-US" sz="3200" b="1" u="sng" dirty="0">
                <a:solidFill>
                  <a:srgbClr val="B80000"/>
                </a:solidFill>
              </a:rPr>
              <a:t>dereferencing</a:t>
            </a:r>
            <a:r>
              <a:rPr lang="en-US" sz="3200" b="1" dirty="0">
                <a:solidFill>
                  <a:srgbClr val="B80000"/>
                </a:solidFill>
              </a:rPr>
              <a:t> operator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rgbClr val="2F1BC7"/>
                </a:solidFill>
              </a:rPr>
              <a:t>*</a:t>
            </a:r>
          </a:p>
          <a:p>
            <a:pPr marL="463550" lvl="1" indent="-238125"/>
            <a:endParaRPr lang="en-US" sz="3200" dirty="0"/>
          </a:p>
          <a:p>
            <a:pPr marL="463550" lvl="1" indent="-238125"/>
            <a:r>
              <a:rPr lang="en-US" sz="3200" dirty="0"/>
              <a:t>The </a:t>
            </a:r>
            <a:r>
              <a:rPr lang="en-US" sz="3200" dirty="0">
                <a:solidFill>
                  <a:srgbClr val="2F1BC7"/>
                </a:solidFill>
              </a:rPr>
              <a:t>address</a:t>
            </a:r>
            <a:r>
              <a:rPr lang="en-US" sz="3200" dirty="0"/>
              <a:t> </a:t>
            </a:r>
            <a:r>
              <a:rPr lang="en-US" sz="3200" dirty="0" smtClean="0"/>
              <a:t>of </a:t>
            </a:r>
            <a:r>
              <a:rPr lang="en-US" sz="3200" dirty="0"/>
              <a:t>a </a:t>
            </a:r>
            <a:r>
              <a:rPr lang="en-US" sz="3200" dirty="0">
                <a:solidFill>
                  <a:srgbClr val="2F1BC7"/>
                </a:solidFill>
              </a:rPr>
              <a:t>memory location</a:t>
            </a:r>
            <a:r>
              <a:rPr lang="en-US" sz="3200" dirty="0"/>
              <a:t> of a </a:t>
            </a:r>
            <a:r>
              <a:rPr lang="en-US" sz="3200" dirty="0">
                <a:solidFill>
                  <a:srgbClr val="2F1BC7"/>
                </a:solidFill>
              </a:rPr>
              <a:t>variable</a:t>
            </a:r>
            <a:r>
              <a:rPr lang="en-US" sz="3200" dirty="0"/>
              <a:t> can be accessed </a:t>
            </a:r>
            <a:r>
              <a:rPr lang="en-US" sz="3200" dirty="0" smtClean="0"/>
              <a:t>through the </a:t>
            </a:r>
            <a:r>
              <a:rPr lang="en-US" sz="3200" dirty="0">
                <a:solidFill>
                  <a:srgbClr val="B80000"/>
                </a:solidFill>
              </a:rPr>
              <a:t>reference operator </a:t>
            </a:r>
            <a:r>
              <a:rPr lang="en-US" sz="3200" dirty="0" smtClean="0">
                <a:solidFill>
                  <a:srgbClr val="B80000"/>
                </a:solidFill>
              </a:rPr>
              <a:t>“&amp;”.</a:t>
            </a:r>
          </a:p>
          <a:p>
            <a:pPr marL="225425" lvl="1" indent="0">
              <a:buNone/>
            </a:pPr>
            <a:endParaRPr lang="en-US" sz="3200" dirty="0">
              <a:solidFill>
                <a:srgbClr val="B8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2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74"/>
            <a:ext cx="8229600" cy="838200"/>
          </a:xfrm>
        </p:spPr>
        <p:txBody>
          <a:bodyPr/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Pointer Assignments (Aliasing)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6" y="1066800"/>
            <a:ext cx="8963464" cy="3733800"/>
          </a:xfrm>
        </p:spPr>
        <p:txBody>
          <a:bodyPr/>
          <a:lstStyle/>
          <a:p>
            <a:pPr algn="just"/>
            <a:r>
              <a:rPr lang="en-US" dirty="0"/>
              <a:t>Some care is required making assignments to </a:t>
            </a:r>
            <a:br>
              <a:rPr lang="en-US" dirty="0"/>
            </a:br>
            <a:r>
              <a:rPr lang="en-US" dirty="0"/>
              <a:t>pointer </a:t>
            </a:r>
            <a:r>
              <a:rPr lang="en-US" dirty="0" smtClean="0"/>
              <a:t>variables: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p1= </a:t>
            </a:r>
            <a:r>
              <a:rPr lang="en-US" b="1" dirty="0" smtClean="0">
                <a:solidFill>
                  <a:srgbClr val="C00000"/>
                </a:solidFill>
              </a:rPr>
              <a:t>p2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changes the location that p1 "points" to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*p1 = *</a:t>
            </a:r>
            <a:r>
              <a:rPr lang="en-US" b="1" dirty="0" smtClean="0">
                <a:solidFill>
                  <a:srgbClr val="C00000"/>
                </a:solidFill>
              </a:rPr>
              <a:t>p2</a:t>
            </a:r>
            <a:r>
              <a:rPr lang="en-US" dirty="0" smtClean="0"/>
              <a:t>; </a:t>
            </a:r>
            <a:r>
              <a:rPr lang="en-US" dirty="0">
                <a:solidFill>
                  <a:srgbClr val="008000"/>
                </a:solidFill>
              </a:rPr>
              <a:t>// changes the value at </a:t>
            </a:r>
            <a:r>
              <a:rPr lang="en-US" dirty="0" smtClean="0">
                <a:solidFill>
                  <a:srgbClr val="008000"/>
                </a:solidFill>
              </a:rPr>
              <a:t>location </a:t>
            </a:r>
            <a:r>
              <a:rPr lang="en-US" dirty="0">
                <a:solidFill>
                  <a:srgbClr val="008000"/>
                </a:solidFill>
              </a:rPr>
              <a:t>that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                // p1 "points"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7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6836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Another Pointer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0608" y="1018736"/>
            <a:ext cx="8748932" cy="3920196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 lIns="92075" tIns="46038" rIns="92075" bIns="46038"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en-US" sz="2600" b="1" dirty="0" err="1" smtClean="0">
                <a:latin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 = 1;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 j = 2;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 smtClean="0">
                <a:latin typeface="Courier New" pitchFamily="49" charset="0"/>
              </a:rPr>
              <a:t>int</a:t>
            </a:r>
            <a:r>
              <a:rPr lang="en-US" sz="2600" b="1" dirty="0" smtClean="0">
                <a:latin typeface="Courier New" pitchFamily="49" charset="0"/>
              </a:rPr>
              <a:t>* </a:t>
            </a:r>
            <a:r>
              <a:rPr lang="en-US" sz="2600" b="1" dirty="0" err="1" smtClean="0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&amp;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; </a:t>
            </a:r>
            <a:r>
              <a:rPr lang="en-US" sz="2600" b="1" i="1" dirty="0" smtClean="0">
                <a:latin typeface="Courier New" pitchFamily="49" charset="0"/>
              </a:rPr>
              <a:t>// </a:t>
            </a:r>
            <a:r>
              <a:rPr lang="en-US" sz="2600" b="1" i="1" dirty="0" err="1">
                <a:latin typeface="Courier New" pitchFamily="49" charset="0"/>
              </a:rPr>
              <a:t>ptr</a:t>
            </a:r>
            <a:r>
              <a:rPr lang="en-US" sz="2600" b="1" i="1" dirty="0">
                <a:latin typeface="Courier New" pitchFamily="49" charset="0"/>
              </a:rPr>
              <a:t> points to location of </a:t>
            </a:r>
            <a:r>
              <a:rPr lang="en-US" sz="2600" b="1" i="1" dirty="0" err="1">
                <a:latin typeface="Courier New" pitchFamily="49" charset="0"/>
              </a:rPr>
              <a:t>i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</a:rPr>
              <a:t>*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3; </a:t>
            </a:r>
            <a:r>
              <a:rPr lang="en-US" sz="2600" b="1" i="1" dirty="0" smtClean="0">
                <a:latin typeface="Courier New" pitchFamily="49" charset="0"/>
              </a:rPr>
              <a:t>// </a:t>
            </a:r>
            <a:r>
              <a:rPr lang="en-US" sz="2600" b="1" i="1" dirty="0">
                <a:latin typeface="Courier New" pitchFamily="49" charset="0"/>
              </a:rPr>
              <a:t>contents of </a:t>
            </a:r>
            <a:r>
              <a:rPr lang="en-US" sz="2600" b="1" i="1" dirty="0" err="1">
                <a:latin typeface="Courier New" pitchFamily="49" charset="0"/>
              </a:rPr>
              <a:t>i</a:t>
            </a:r>
            <a:r>
              <a:rPr lang="en-US" sz="2600" b="1" i="1" dirty="0">
                <a:latin typeface="Courier New" pitchFamily="49" charset="0"/>
              </a:rPr>
              <a:t> are updated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&amp;j; </a:t>
            </a:r>
            <a:r>
              <a:rPr lang="en-US" sz="2600" b="1" dirty="0" smtClean="0">
                <a:latin typeface="Courier New" pitchFamily="49" charset="0"/>
              </a:rPr>
              <a:t>/</a:t>
            </a:r>
            <a:r>
              <a:rPr lang="en-US" sz="2600" b="1" i="1" dirty="0" smtClean="0">
                <a:latin typeface="Courier New" pitchFamily="49" charset="0"/>
              </a:rPr>
              <a:t>/ </a:t>
            </a:r>
            <a:r>
              <a:rPr lang="en-US" sz="2600" b="1" i="1" dirty="0" err="1">
                <a:latin typeface="Courier New" pitchFamily="49" charset="0"/>
              </a:rPr>
              <a:t>ptr</a:t>
            </a:r>
            <a:r>
              <a:rPr lang="en-US" sz="2600" b="1" i="1" dirty="0">
                <a:latin typeface="Courier New" pitchFamily="49" charset="0"/>
              </a:rPr>
              <a:t> points to location of j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</a:rPr>
              <a:t>*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4; </a:t>
            </a:r>
            <a:r>
              <a:rPr lang="en-US" sz="2600" b="1" i="1" dirty="0" smtClean="0">
                <a:latin typeface="Courier New" pitchFamily="49" charset="0"/>
              </a:rPr>
              <a:t>// </a:t>
            </a:r>
            <a:r>
              <a:rPr lang="en-US" sz="2600" b="1" i="1" dirty="0">
                <a:latin typeface="Courier New" pitchFamily="49" charset="0"/>
              </a:rPr>
              <a:t>contents of j are updated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</a:rPr>
              <a:t> &lt;&lt; 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 &lt;&lt; " " &lt;&lt; j &lt;&lt; </a:t>
            </a:r>
            <a:r>
              <a:rPr lang="en-US" sz="2600" b="1" dirty="0" err="1">
                <a:latin typeface="Courier New" pitchFamily="49" charset="0"/>
              </a:rPr>
              <a:t>endl</a:t>
            </a:r>
            <a:r>
              <a:rPr lang="en-US" sz="2600" b="1" dirty="0">
                <a:latin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40680" y="5179252"/>
            <a:ext cx="8774720" cy="1450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vert="horz" lIns="92075" tIns="46038" rIns="92075" bIns="46038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Output: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600" b="1" dirty="0" smtClean="0">
                <a:latin typeface="Courier New" pitchFamily="49" charset="0"/>
              </a:rPr>
              <a:t>			3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4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0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"/>
            <a:ext cx="8229600" cy="96246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Null Address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962464"/>
            <a:ext cx="8991600" cy="57912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 algn="just"/>
            <a:r>
              <a:rPr lang="en-US" dirty="0" smtClean="0"/>
              <a:t>Like a </a:t>
            </a:r>
            <a:r>
              <a:rPr lang="en-US" b="1" u="sng" dirty="0" smtClean="0"/>
              <a:t>local variable</a:t>
            </a:r>
            <a:r>
              <a:rPr lang="en-US" dirty="0" smtClean="0"/>
              <a:t>, a </a:t>
            </a:r>
            <a:r>
              <a:rPr lang="en-US" b="1" dirty="0" smtClean="0">
                <a:solidFill>
                  <a:srgbClr val="2F1BC7"/>
                </a:solidFill>
              </a:rPr>
              <a:t>pointer</a:t>
            </a:r>
            <a:r>
              <a:rPr lang="en-US" dirty="0" smtClean="0"/>
              <a:t> is assigned a </a:t>
            </a:r>
            <a:r>
              <a:rPr lang="en-US" b="1" dirty="0" smtClean="0">
                <a:solidFill>
                  <a:srgbClr val="2F1BC7"/>
                </a:solidFill>
              </a:rPr>
              <a:t>random value </a:t>
            </a:r>
            <a:r>
              <a:rPr lang="en-US" b="1" dirty="0" smtClean="0"/>
              <a:t>(i.e., </a:t>
            </a:r>
            <a:r>
              <a:rPr lang="en-US" b="1" u="sng" dirty="0" smtClean="0"/>
              <a:t>address</a:t>
            </a:r>
            <a:r>
              <a:rPr lang="en-US" b="1" dirty="0" smtClean="0"/>
              <a:t>) </a:t>
            </a:r>
            <a:r>
              <a:rPr lang="en-US" dirty="0" smtClean="0"/>
              <a:t>if not initialized</a:t>
            </a:r>
          </a:p>
          <a:p>
            <a:pPr algn="just"/>
            <a:r>
              <a:rPr lang="en-US" b="1" dirty="0" smtClean="0">
                <a:solidFill>
                  <a:srgbClr val="2F1BC7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2F1BC7"/>
                </a:solidFill>
              </a:rPr>
              <a:t>pointer constant</a:t>
            </a:r>
            <a:r>
              <a:rPr lang="en-US" b="1" dirty="0"/>
              <a:t> </a:t>
            </a:r>
            <a:r>
              <a:rPr lang="en-US" dirty="0"/>
              <a:t>that represents the </a:t>
            </a:r>
            <a:r>
              <a:rPr lang="en-US" b="1" dirty="0">
                <a:solidFill>
                  <a:srgbClr val="C00000"/>
                </a:solidFill>
              </a:rPr>
              <a:t>empty</a:t>
            </a:r>
            <a:r>
              <a:rPr lang="en-US" dirty="0"/>
              <a:t> or </a:t>
            </a:r>
            <a:r>
              <a:rPr lang="en-US" b="1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address </a:t>
            </a:r>
          </a:p>
          <a:p>
            <a:pPr algn="just"/>
            <a:r>
              <a:rPr lang="en-US" b="1" dirty="0" smtClean="0"/>
              <a:t>Should be used to </a:t>
            </a:r>
            <a:r>
              <a:rPr lang="en-US" b="1" dirty="0" smtClean="0">
                <a:solidFill>
                  <a:srgbClr val="2C14DE"/>
                </a:solidFill>
              </a:rPr>
              <a:t>avoid dangling pointers</a:t>
            </a:r>
            <a:endParaRPr lang="en-US" b="1" dirty="0">
              <a:solidFill>
                <a:srgbClr val="2C14DE"/>
              </a:solidFill>
            </a:endParaRPr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Cannot </a:t>
            </a:r>
            <a:r>
              <a:rPr lang="en-US" b="1" u="sng" dirty="0" smtClean="0">
                <a:solidFill>
                  <a:srgbClr val="FF0000"/>
                </a:solidFill>
              </a:rPr>
              <a:t>Dereference </a:t>
            </a:r>
            <a:r>
              <a:rPr lang="en-US" b="1" u="sng" dirty="0">
                <a:solidFill>
                  <a:srgbClr val="FF0000"/>
                </a:solidFill>
              </a:rPr>
              <a:t>a </a:t>
            </a:r>
            <a:r>
              <a:rPr lang="en-US" b="1" u="sng" dirty="0" smtClean="0">
                <a:solidFill>
                  <a:srgbClr val="FF0000"/>
                </a:solidFill>
              </a:rPr>
              <a:t>Pointer </a:t>
            </a:r>
            <a:r>
              <a:rPr lang="en-US" b="1" u="sng" dirty="0">
                <a:solidFill>
                  <a:srgbClr val="FF0000"/>
                </a:solidFill>
              </a:rPr>
              <a:t>whose value is </a:t>
            </a:r>
            <a:r>
              <a:rPr lang="en-US" b="1" u="sng" dirty="0" smtClean="0">
                <a:solidFill>
                  <a:srgbClr val="FF0000"/>
                </a:solidFill>
              </a:rPr>
              <a:t>Null: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endParaRPr lang="en-US" b="1" u="sng" dirty="0">
              <a:solidFill>
                <a:srgbClr val="FF0000"/>
              </a:solidFill>
            </a:endParaRPr>
          </a:p>
          <a:p>
            <a:pPr lvl="1"/>
            <a:endParaRPr lang="en-US" sz="800" dirty="0"/>
          </a:p>
          <a:p>
            <a:pPr lvl="2">
              <a:buFont typeface="Wingdings" pitchFamily="2" charset="2"/>
              <a:buNone/>
            </a:pPr>
            <a:r>
              <a:rPr lang="en-US" b="1" dirty="0" err="1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 = 0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; </a:t>
            </a:r>
            <a:r>
              <a:rPr lang="en-US" b="1" dirty="0" smtClean="0">
                <a:latin typeface="Courier New" pitchFamily="49" charset="0"/>
              </a:rPr>
              <a:t>OR 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 *</a:t>
            </a:r>
            <a:r>
              <a:rPr lang="en-US" b="1" dirty="0" err="1" smtClean="0">
                <a:solidFill>
                  <a:srgbClr val="008000"/>
                </a:solidFill>
                <a:latin typeface="Courier New" pitchFamily="49" charset="0"/>
              </a:rPr>
              <a:t>ptr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=NULL;</a:t>
            </a:r>
          </a:p>
          <a:p>
            <a:pPr lvl="2">
              <a:buFont typeface="Wingdings" pitchFamily="2" charset="2"/>
              <a:buNone/>
            </a:pPr>
            <a:endParaRPr lang="en-US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&lt;&lt; *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 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// </a:t>
            </a:r>
            <a:r>
              <a:rPr lang="en-US" b="1" dirty="0" smtClean="0">
                <a:solidFill>
                  <a:srgbClr val="B80000"/>
                </a:solidFill>
                <a:latin typeface="Courier New" pitchFamily="49" charset="0"/>
              </a:rPr>
              <a:t>ERROR: </a:t>
            </a:r>
            <a:r>
              <a:rPr lang="en-US" b="1" dirty="0" err="1">
                <a:solidFill>
                  <a:srgbClr val="B80000"/>
                </a:solidFill>
                <a:latin typeface="Courier New" pitchFamily="49" charset="0"/>
              </a:rPr>
              <a:t>ptr</a:t>
            </a:r>
            <a:endParaRPr lang="en-US" b="1" dirty="0">
              <a:solidFill>
                <a:srgbClr val="B80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                      // does not point to</a:t>
            </a:r>
          </a:p>
          <a:p>
            <a:pPr lvl="2">
              <a:buFont typeface="Wingdings" pitchFamily="2" charset="2"/>
              <a:buNone/>
            </a:pP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                      // a valid </a:t>
            </a:r>
            <a:r>
              <a:rPr lang="en-US" b="1" dirty="0" smtClean="0">
                <a:solidFill>
                  <a:srgbClr val="B80000"/>
                </a:solidFill>
                <a:latin typeface="Courier New" pitchFamily="49" charset="0"/>
              </a:rPr>
              <a:t>address</a:t>
            </a:r>
            <a:endParaRPr lang="en-US" b="1" dirty="0">
              <a:solidFill>
                <a:srgbClr val="B80000"/>
              </a:solidFill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3960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98532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C00000"/>
                </a:solidFill>
                <a:cs typeface="+mj-cs"/>
              </a:rPr>
              <a:t>Relationship Between Pointers and Arrays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5" y="1143000"/>
            <a:ext cx="9144000" cy="5638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Arrays</a:t>
            </a:r>
            <a:r>
              <a:rPr lang="en-US" dirty="0" smtClean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and 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pointers</a:t>
            </a:r>
            <a:r>
              <a:rPr lang="en-US" dirty="0" smtClean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are </a:t>
            </a:r>
            <a:r>
              <a:rPr lang="en-US" b="1" dirty="0" smtClean="0">
                <a:solidFill>
                  <a:srgbClr val="008000"/>
                </a:solidFill>
                <a:cs typeface="+mn-cs"/>
              </a:rPr>
              <a:t>closely related</a:t>
            </a:r>
          </a:p>
          <a:p>
            <a:pPr lvl="1" eaLnBrk="1" hangingPunct="1">
              <a:defRPr/>
            </a:pPr>
            <a:r>
              <a:rPr lang="en-US" sz="3200" b="1" dirty="0" smtClean="0">
                <a:solidFill>
                  <a:srgbClr val="2C14DE"/>
                </a:solidFill>
              </a:rPr>
              <a:t>Array name</a:t>
            </a:r>
            <a:r>
              <a:rPr lang="en-US" sz="3200" dirty="0" smtClean="0"/>
              <a:t> is </a:t>
            </a:r>
            <a:r>
              <a:rPr lang="en-US" sz="3200" b="1" dirty="0" smtClean="0"/>
              <a:t>like</a:t>
            </a:r>
            <a:r>
              <a:rPr lang="en-US" sz="3200" dirty="0" smtClean="0"/>
              <a:t> </a:t>
            </a:r>
            <a:r>
              <a:rPr lang="en-US" sz="3200" b="1" u="sng" dirty="0" smtClean="0">
                <a:solidFill>
                  <a:srgbClr val="2C14DE"/>
                </a:solidFill>
              </a:rPr>
              <a:t>constant pointer</a:t>
            </a:r>
          </a:p>
          <a:p>
            <a:pPr lvl="1" eaLnBrk="1" hangingPunct="1">
              <a:defRPr/>
            </a:pPr>
            <a:r>
              <a:rPr lang="en-US" sz="3200" b="1" i="1" dirty="0" smtClean="0"/>
              <a:t>All </a:t>
            </a:r>
            <a:r>
              <a:rPr lang="en-US" sz="3200" b="1" i="1" dirty="0" smtClean="0">
                <a:solidFill>
                  <a:srgbClr val="2C14DE"/>
                </a:solidFill>
              </a:rPr>
              <a:t>arrays elements </a:t>
            </a:r>
            <a:r>
              <a:rPr lang="en-US" sz="3200" b="1" i="1" dirty="0" smtClean="0"/>
              <a:t>are placed in the </a:t>
            </a:r>
            <a:r>
              <a:rPr lang="en-US" sz="3200" b="1" i="1" dirty="0" smtClean="0">
                <a:solidFill>
                  <a:srgbClr val="2C14DE"/>
                </a:solidFill>
              </a:rPr>
              <a:t>consecutive locations</a:t>
            </a:r>
            <a:r>
              <a:rPr lang="en-US" sz="3200" dirty="0" smtClean="0"/>
              <a:t>. </a:t>
            </a:r>
          </a:p>
          <a:p>
            <a:pPr lvl="2" eaLnBrk="1" hangingPunct="1">
              <a:defRPr/>
            </a:pPr>
            <a:r>
              <a:rPr lang="en-US" sz="2800" b="1" dirty="0" smtClean="0">
                <a:solidFill>
                  <a:srgbClr val="008000"/>
                </a:solidFill>
              </a:rPr>
              <a:t>Example:-</a:t>
            </a:r>
            <a:r>
              <a:rPr lang="en-US" sz="2800" b="1" dirty="0" smtClean="0">
                <a:solidFill>
                  <a:schemeClr val="accent2"/>
                </a:solidFill>
              </a:rPr>
              <a:t>  </a:t>
            </a:r>
            <a:r>
              <a:rPr lang="en-US" sz="2800" b="1" dirty="0" err="1" smtClean="0">
                <a:solidFill>
                  <a:srgbClr val="B80000"/>
                </a:solidFill>
              </a:rPr>
              <a:t>int</a:t>
            </a:r>
            <a:r>
              <a:rPr lang="en-US" sz="2800" b="1" dirty="0" smtClean="0">
                <a:solidFill>
                  <a:srgbClr val="B80000"/>
                </a:solidFill>
              </a:rPr>
              <a:t> List [10]; </a:t>
            </a:r>
            <a:r>
              <a:rPr lang="en-US" sz="2800" b="1" i="1" dirty="0" smtClean="0">
                <a:solidFill>
                  <a:srgbClr val="2C14DE"/>
                </a:solidFill>
              </a:rPr>
              <a:t>List is the start address of array</a:t>
            </a:r>
          </a:p>
          <a:p>
            <a:pPr lvl="2" eaLnBrk="1" hangingPunct="1">
              <a:defRPr/>
            </a:pPr>
            <a:endParaRPr lang="en-US" sz="2800" b="1" dirty="0" smtClean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en-US" sz="3200" b="1" dirty="0" smtClean="0">
                <a:solidFill>
                  <a:srgbClr val="2C14DE"/>
                </a:solidFill>
              </a:rPr>
              <a:t>Pointers can do array subscripting operations </a:t>
            </a:r>
            <a:r>
              <a:rPr lang="en-US" sz="3200" dirty="0" smtClean="0"/>
              <a:t>We can access array elements using pointers.</a:t>
            </a:r>
          </a:p>
          <a:p>
            <a:pPr lvl="2" eaLnBrk="1" hangingPunct="1">
              <a:defRPr/>
            </a:pPr>
            <a:r>
              <a:rPr lang="en-US" sz="2800" b="1" dirty="0" smtClean="0"/>
              <a:t>Example:-   </a:t>
            </a:r>
            <a:r>
              <a:rPr lang="en-US" sz="2800" b="1" dirty="0" err="1" smtClean="0">
                <a:solidFill>
                  <a:srgbClr val="B80000"/>
                </a:solidFill>
              </a:rPr>
              <a:t>int</a:t>
            </a:r>
            <a:r>
              <a:rPr lang="en-US" sz="2800" b="1" dirty="0" smtClean="0">
                <a:solidFill>
                  <a:srgbClr val="B80000"/>
                </a:solidFill>
              </a:rPr>
              <a:t> value = List [2];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//value assignment</a:t>
            </a:r>
          </a:p>
          <a:p>
            <a:pPr marL="2743200" lvl="6" indent="0">
              <a:buNone/>
              <a:defRPr/>
            </a:pPr>
            <a:r>
              <a:rPr lang="en-US" sz="2800" b="1" dirty="0" smtClean="0">
                <a:solidFill>
                  <a:srgbClr val="B80000"/>
                </a:solidFill>
              </a:rPr>
              <a:t>  </a:t>
            </a:r>
            <a:r>
              <a:rPr lang="en-US" sz="2800" b="1" dirty="0" err="1" smtClean="0">
                <a:solidFill>
                  <a:srgbClr val="B80000"/>
                </a:solidFill>
              </a:rPr>
              <a:t>int</a:t>
            </a:r>
            <a:r>
              <a:rPr lang="en-US" sz="2800" b="1" dirty="0" smtClean="0">
                <a:solidFill>
                  <a:srgbClr val="B80000"/>
                </a:solidFill>
              </a:rPr>
              <a:t>* p = List;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//address assignment</a:t>
            </a:r>
          </a:p>
          <a:p>
            <a:pPr lvl="1" eaLnBrk="1" hangingPunct="1">
              <a:defRPr/>
            </a:pPr>
            <a:endParaRPr lang="en-US" b="1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3960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90"/>
            <a:ext cx="9123218" cy="929213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B80000"/>
                </a:solidFill>
                <a:cs typeface="+mj-cs"/>
              </a:rPr>
              <a:t>Relationship Between Pointers and Arrays (Cont.)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686800" cy="54102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  <a:defRPr/>
            </a:pPr>
            <a:r>
              <a:rPr lang="en-US" sz="2900" b="1" dirty="0" smtClean="0">
                <a:solidFill>
                  <a:srgbClr val="FF0000"/>
                </a:solidFill>
              </a:rPr>
              <a:t>Effect:-</a:t>
            </a:r>
          </a:p>
          <a:p>
            <a:pPr lvl="1" eaLnBrk="1" hangingPunct="1">
              <a:buFontTx/>
              <a:buNone/>
              <a:defRPr/>
            </a:pPr>
            <a:r>
              <a:rPr lang="en-US" sz="2500" dirty="0" smtClean="0">
                <a:solidFill>
                  <a:srgbClr val="008000"/>
                </a:solidFill>
              </a:rPr>
              <a:t>- </a:t>
            </a:r>
            <a:r>
              <a:rPr lang="en-US" sz="2500" b="1" dirty="0" smtClean="0">
                <a:solidFill>
                  <a:srgbClr val="B80000"/>
                </a:solidFill>
              </a:rPr>
              <a:t>List</a:t>
            </a:r>
            <a:r>
              <a:rPr lang="en-US" sz="2500" b="1" dirty="0" smtClean="0">
                <a:solidFill>
                  <a:srgbClr val="008000"/>
                </a:solidFill>
              </a:rPr>
              <a:t> </a:t>
            </a:r>
            <a:r>
              <a:rPr lang="en-US" sz="2500" b="1" dirty="0" smtClean="0"/>
              <a:t>is an </a:t>
            </a:r>
            <a:r>
              <a:rPr lang="en-US" sz="2500" b="1" dirty="0" smtClean="0">
                <a:solidFill>
                  <a:srgbClr val="B80000"/>
                </a:solidFill>
              </a:rPr>
              <a:t>address</a:t>
            </a:r>
            <a:r>
              <a:rPr lang="en-US" sz="2500" dirty="0" smtClean="0">
                <a:solidFill>
                  <a:srgbClr val="008000"/>
                </a:solidFill>
              </a:rPr>
              <a:t>, </a:t>
            </a:r>
            <a:r>
              <a:rPr lang="en-US" sz="2500" b="1" dirty="0" smtClean="0"/>
              <a:t>no need for</a:t>
            </a:r>
            <a:r>
              <a:rPr lang="en-US" sz="2500" b="1" dirty="0" smtClean="0">
                <a:solidFill>
                  <a:srgbClr val="008000"/>
                </a:solidFill>
              </a:rPr>
              <a:t> </a:t>
            </a:r>
            <a:r>
              <a:rPr lang="en-US" sz="2500" b="1" dirty="0" smtClean="0">
                <a:solidFill>
                  <a:srgbClr val="2C14DE"/>
                </a:solidFill>
              </a:rPr>
              <a:t>&amp;</a:t>
            </a:r>
          </a:p>
          <a:p>
            <a:pPr lvl="1" eaLnBrk="1" hangingPunct="1">
              <a:buFontTx/>
              <a:buNone/>
              <a:defRPr/>
            </a:pPr>
            <a:r>
              <a:rPr lang="en-US" sz="2500" dirty="0" smtClean="0">
                <a:solidFill>
                  <a:srgbClr val="008000"/>
                </a:solidFill>
              </a:rPr>
              <a:t>- </a:t>
            </a:r>
            <a:r>
              <a:rPr lang="en-US" sz="2500" dirty="0" smtClean="0"/>
              <a:t>The</a:t>
            </a:r>
            <a:r>
              <a:rPr lang="en-US" sz="2500" dirty="0" smtClean="0">
                <a:solidFill>
                  <a:srgbClr val="008000"/>
                </a:solidFill>
              </a:rPr>
              <a:t> </a:t>
            </a:r>
            <a:r>
              <a:rPr lang="en-US" sz="2500" b="1" dirty="0" err="1" smtClean="0">
                <a:solidFill>
                  <a:srgbClr val="B80000"/>
                </a:solidFill>
              </a:rPr>
              <a:t>bPtr</a:t>
            </a:r>
            <a:r>
              <a:rPr lang="en-US" sz="2500" dirty="0" smtClean="0">
                <a:solidFill>
                  <a:srgbClr val="B80000"/>
                </a:solidFill>
              </a:rPr>
              <a:t> </a:t>
            </a:r>
            <a:r>
              <a:rPr lang="en-US" sz="2500" b="1" dirty="0" smtClean="0">
                <a:solidFill>
                  <a:srgbClr val="2C14DE"/>
                </a:solidFill>
              </a:rPr>
              <a:t>pointer</a:t>
            </a:r>
            <a:r>
              <a:rPr lang="en-US" sz="2500" dirty="0" smtClean="0">
                <a:solidFill>
                  <a:srgbClr val="2C14DE"/>
                </a:solidFill>
              </a:rPr>
              <a:t> </a:t>
            </a:r>
            <a:r>
              <a:rPr lang="en-US" sz="2500" dirty="0" smtClean="0"/>
              <a:t>will contain the </a:t>
            </a:r>
            <a:r>
              <a:rPr lang="en-US" sz="2500" b="1" dirty="0" smtClean="0">
                <a:solidFill>
                  <a:srgbClr val="2C14DE"/>
                </a:solidFill>
              </a:rPr>
              <a:t>address of the first element</a:t>
            </a:r>
            <a:r>
              <a:rPr lang="en-US" sz="2500" b="1" dirty="0" smtClean="0">
                <a:solidFill>
                  <a:srgbClr val="008000"/>
                </a:solidFill>
              </a:rPr>
              <a:t> </a:t>
            </a:r>
            <a:r>
              <a:rPr lang="en-US" sz="2500" dirty="0" smtClean="0"/>
              <a:t>of </a:t>
            </a:r>
            <a:r>
              <a:rPr lang="en-US" sz="2500" b="1" dirty="0" smtClean="0"/>
              <a:t>array </a:t>
            </a:r>
            <a:r>
              <a:rPr lang="en-US" sz="2500" b="1" dirty="0" smtClean="0">
                <a:solidFill>
                  <a:srgbClr val="B80000"/>
                </a:solidFill>
              </a:rPr>
              <a:t>List</a:t>
            </a:r>
            <a:r>
              <a:rPr lang="en-US" sz="2500" dirty="0" smtClean="0">
                <a:solidFill>
                  <a:srgbClr val="008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sz="2500" dirty="0" smtClean="0"/>
              <a:t>Element </a:t>
            </a:r>
            <a:r>
              <a:rPr lang="en-US" sz="2500" b="1" dirty="0" smtClean="0">
                <a:solidFill>
                  <a:schemeClr val="accent2"/>
                </a:solidFill>
              </a:rPr>
              <a:t>List[2]</a:t>
            </a:r>
            <a:r>
              <a:rPr lang="en-US" sz="2500" dirty="0" smtClean="0"/>
              <a:t> can be accessed by  </a:t>
            </a:r>
            <a:r>
              <a:rPr lang="en-US" sz="2500" b="1" dirty="0" smtClean="0">
                <a:solidFill>
                  <a:srgbClr val="008000"/>
                </a:solidFill>
              </a:rPr>
              <a:t>*( </a:t>
            </a:r>
            <a:r>
              <a:rPr lang="en-US" sz="2500" b="1" dirty="0" err="1" smtClean="0">
                <a:solidFill>
                  <a:srgbClr val="008000"/>
                </a:solidFill>
              </a:rPr>
              <a:t>bPtr</a:t>
            </a:r>
            <a:r>
              <a:rPr lang="en-US" sz="2500" b="1" dirty="0" smtClean="0">
                <a:solidFill>
                  <a:srgbClr val="008000"/>
                </a:solidFill>
              </a:rPr>
              <a:t> + 2 )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3960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4909" y="54037"/>
            <a:ext cx="8229600" cy="79349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B80000"/>
                </a:solidFill>
              </a:rPr>
              <a:t>Relationship between Arrays and Pointers</a:t>
            </a:r>
            <a:endParaRPr lang="en-US" sz="24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1BC7"/>
                </a:solidFill>
              </a:rPr>
              <a:t>Arrays</a:t>
            </a:r>
            <a:r>
              <a:rPr lang="en-US" dirty="0"/>
              <a:t> and </a:t>
            </a:r>
            <a:r>
              <a:rPr lang="en-US" b="1" dirty="0">
                <a:solidFill>
                  <a:srgbClr val="2F1BC7"/>
                </a:solidFill>
              </a:rPr>
              <a:t>pointers</a:t>
            </a:r>
            <a:r>
              <a:rPr lang="en-US" dirty="0"/>
              <a:t> are </a:t>
            </a:r>
            <a:r>
              <a:rPr lang="en-US" b="1" i="1" dirty="0"/>
              <a:t>closely </a:t>
            </a:r>
            <a:r>
              <a:rPr lang="en-US" b="1" i="1" dirty="0" smtClean="0"/>
              <a:t>related</a:t>
            </a:r>
            <a:r>
              <a:rPr lang="en-US" i="1" dirty="0" smtClean="0"/>
              <a:t>:</a:t>
            </a:r>
            <a:endParaRPr lang="en-US" sz="3200" i="1" dirty="0">
              <a:solidFill>
                <a:srgbClr val="2F1BC7"/>
              </a:solidFill>
            </a:endParaRPr>
          </a:p>
          <a:p>
            <a:endParaRPr lang="en-US" dirty="0" smtClean="0"/>
          </a:p>
          <a:p>
            <a:pPr>
              <a:buNone/>
            </a:pPr>
            <a:r>
              <a:rPr lang="en-US" sz="3000" b="1" dirty="0" smtClean="0">
                <a:latin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3000" b="1" dirty="0" smtClean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3000" b="1" dirty="0" smtClean="0">
                <a:latin typeface="Courier New" pitchFamily="49" charset="0"/>
              </a:rPr>
              <a:t>  </a:t>
            </a:r>
            <a:r>
              <a:rPr lang="en-US" sz="3000" b="1" dirty="0" err="1" smtClean="0">
                <a:latin typeface="Courier New" pitchFamily="49" charset="0"/>
              </a:rPr>
              <a:t>int</a:t>
            </a:r>
            <a:r>
              <a:rPr lang="en-US" sz="3000" b="1" dirty="0" smtClean="0">
                <a:latin typeface="Courier New" pitchFamily="49" charset="0"/>
              </a:rPr>
              <a:t> numbers[]={10,20,30,40,50};</a:t>
            </a:r>
          </a:p>
          <a:p>
            <a:pPr>
              <a:buNone/>
            </a:pPr>
            <a:r>
              <a:rPr lang="en-US" sz="3000" b="1" dirty="0" smtClean="0">
                <a:latin typeface="Courier New" pitchFamily="49" charset="0"/>
              </a:rPr>
              <a:t>  </a:t>
            </a:r>
            <a:r>
              <a:rPr lang="en-US" sz="3000" b="1" dirty="0" err="1" smtClean="0">
                <a:latin typeface="Courier New" pitchFamily="49" charset="0"/>
              </a:rPr>
              <a:t>cout</a:t>
            </a:r>
            <a:r>
              <a:rPr lang="en-US" sz="3000" b="1" dirty="0" smtClean="0">
                <a:latin typeface="Courier New" pitchFamily="49" charset="0"/>
              </a:rPr>
              <a:t>&lt;&lt;numbers[0]&lt;&lt;</a:t>
            </a:r>
            <a:r>
              <a:rPr lang="en-US" sz="3000" b="1" dirty="0" err="1" smtClean="0">
                <a:latin typeface="Courier New" pitchFamily="49" charset="0"/>
              </a:rPr>
              <a:t>endl</a:t>
            </a:r>
            <a:r>
              <a:rPr lang="en-US" sz="3000" b="1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000" b="1" dirty="0" smtClean="0">
                <a:latin typeface="Courier New" pitchFamily="49" charset="0"/>
              </a:rPr>
              <a:t>  </a:t>
            </a:r>
            <a:r>
              <a:rPr lang="en-US" sz="3000" b="1" dirty="0" err="1" smtClean="0">
                <a:latin typeface="Courier New" pitchFamily="49" charset="0"/>
              </a:rPr>
              <a:t>cout</a:t>
            </a:r>
            <a:r>
              <a:rPr lang="en-US" sz="3000" b="1" dirty="0" smtClean="0">
                <a:latin typeface="Courier New" pitchFamily="49" charset="0"/>
              </a:rPr>
              <a:t>&lt;&lt;numbers&lt;&lt;</a:t>
            </a:r>
            <a:r>
              <a:rPr lang="en-US" sz="3000" b="1" dirty="0" err="1" smtClean="0">
                <a:latin typeface="Courier New" pitchFamily="49" charset="0"/>
              </a:rPr>
              <a:t>endl</a:t>
            </a:r>
            <a:r>
              <a:rPr lang="en-US" sz="3000" b="1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000" b="1" dirty="0" smtClean="0">
                <a:latin typeface="Courier New" pitchFamily="49" charset="0"/>
              </a:rPr>
              <a:t>  </a:t>
            </a:r>
            <a:r>
              <a:rPr lang="en-US" sz="3000" b="1" dirty="0" err="1" smtClean="0">
                <a:latin typeface="Courier New" pitchFamily="49" charset="0"/>
              </a:rPr>
              <a:t>cout</a:t>
            </a:r>
            <a:r>
              <a:rPr lang="en-US" sz="3000" b="1" dirty="0" smtClean="0">
                <a:latin typeface="Courier New" pitchFamily="49" charset="0"/>
              </a:rPr>
              <a:t>&lt;&lt;*numbers&lt;&lt;</a:t>
            </a:r>
            <a:r>
              <a:rPr lang="en-US" sz="3000" b="1" dirty="0" err="1" smtClean="0">
                <a:latin typeface="Courier New" pitchFamily="49" charset="0"/>
              </a:rPr>
              <a:t>endl</a:t>
            </a:r>
            <a:r>
              <a:rPr lang="en-US" sz="3000" b="1" dirty="0" smtClean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000" b="1" dirty="0" smtClean="0">
                <a:latin typeface="Courier New" pitchFamily="49" charset="0"/>
              </a:rPr>
              <a:t>  </a:t>
            </a:r>
            <a:r>
              <a:rPr lang="en-US" sz="3000" b="1" dirty="0" err="1" smtClean="0">
                <a:latin typeface="Courier New" pitchFamily="49" charset="0"/>
              </a:rPr>
              <a:t>cout</a:t>
            </a:r>
            <a:r>
              <a:rPr lang="en-US" sz="3000" b="1" dirty="0" smtClean="0">
                <a:latin typeface="Courier New" pitchFamily="49" charset="0"/>
              </a:rPr>
              <a:t>&lt;&lt;*(numbers+1);</a:t>
            </a:r>
          </a:p>
          <a:p>
            <a:pPr>
              <a:buNone/>
            </a:pPr>
            <a:r>
              <a:rPr lang="en-US" sz="3000" b="1" dirty="0" smtClean="0">
                <a:latin typeface="Courier New" pitchFamily="49" charset="0"/>
              </a:rPr>
              <a:t>}</a:t>
            </a:r>
            <a:endParaRPr lang="en-US" sz="3000" b="1" dirty="0">
              <a:latin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4752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3705664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4267200"/>
            <a:ext cx="2286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 e.g., &amp;34234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4876800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5410200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9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Main Memory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0" y="1843087"/>
            <a:ext cx="5410200" cy="3603819"/>
            <a:chOff x="1981200" y="1843087"/>
            <a:chExt cx="5410200" cy="3603819"/>
          </a:xfrm>
        </p:grpSpPr>
        <p:sp>
          <p:nvSpPr>
            <p:cNvPr id="145412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981200" y="2681287"/>
              <a:ext cx="1371600" cy="762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CPU</a:t>
              </a:r>
            </a:p>
          </p:txBody>
        </p:sp>
        <p:sp>
          <p:nvSpPr>
            <p:cNvPr id="145413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981200" y="3824287"/>
              <a:ext cx="1371600" cy="762000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Memory</a:t>
              </a:r>
            </a:p>
          </p:txBody>
        </p:sp>
        <p:sp>
          <p:nvSpPr>
            <p:cNvPr id="145414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6200" y="35194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Disk</a:t>
              </a:r>
            </a:p>
          </p:txBody>
        </p:sp>
        <p:sp>
          <p:nvSpPr>
            <p:cNvPr id="145415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667000" y="3443287"/>
              <a:ext cx="0" cy="381000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352800" y="3048000"/>
              <a:ext cx="3733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886200" y="18430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Network</a:t>
              </a:r>
            </a:p>
          </p:txBody>
        </p:sp>
        <p:sp>
          <p:nvSpPr>
            <p:cNvPr id="145418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562600" y="35194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Video</a:t>
              </a:r>
            </a:p>
          </p:txBody>
        </p:sp>
        <p:sp>
          <p:nvSpPr>
            <p:cNvPr id="145419" name="Rectangl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562600" y="18430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Audio</a:t>
              </a:r>
            </a:p>
          </p:txBody>
        </p:sp>
        <p:sp>
          <p:nvSpPr>
            <p:cNvPr id="145420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586288" y="2605087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248400" y="2605087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2" name="Text Box 1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394075" y="2651125"/>
              <a:ext cx="11922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Data Bus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3733800" y="5077574"/>
              <a:ext cx="36576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/>
                <a:t>shared by all processes</a:t>
              </a:r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 flipH="1" flipV="1">
              <a:off x="3429000" y="4510087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4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Arrays and Pointers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6019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 smtClean="0">
                <a:solidFill>
                  <a:srgbClr val="2F1BC7"/>
                </a:solidFill>
              </a:rPr>
              <a:t>Array name </a:t>
            </a:r>
            <a:r>
              <a:rPr lang="en-US" sz="3200" dirty="0" smtClean="0"/>
              <a:t>is the </a:t>
            </a:r>
            <a:r>
              <a:rPr lang="en-US" sz="3200" b="1" dirty="0" smtClean="0">
                <a:solidFill>
                  <a:srgbClr val="2F1BC7"/>
                </a:solidFill>
              </a:rPr>
              <a:t>starting address</a:t>
            </a:r>
            <a:r>
              <a:rPr lang="en-US" sz="3200" dirty="0" smtClean="0"/>
              <a:t> of the </a:t>
            </a:r>
            <a:r>
              <a:rPr lang="en-US" sz="3200" b="1" dirty="0" smtClean="0">
                <a:solidFill>
                  <a:srgbClr val="2F1BC7"/>
                </a:solidFill>
              </a:rPr>
              <a:t>array</a:t>
            </a:r>
            <a:endParaRPr lang="en-US" sz="3200" b="1" dirty="0">
              <a:solidFill>
                <a:srgbClr val="2F1BC7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Let</a:t>
            </a:r>
            <a:r>
              <a:rPr lang="en-US" dirty="0"/>
              <a:t>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A[25];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*p; 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</a:rPr>
              <a:t>, j</a:t>
            </a:r>
            <a:r>
              <a:rPr lang="en-US" sz="3000" b="1" dirty="0" smtClean="0">
                <a:latin typeface="Courier New" pitchFamily="49" charset="0"/>
              </a:rPr>
              <a:t>;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Let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= A</a:t>
            </a:r>
            <a:r>
              <a:rPr lang="en-US" sz="3000" b="1" dirty="0" smtClean="0">
                <a:solidFill>
                  <a:srgbClr val="2F1BC7"/>
                </a:solidFill>
                <a:latin typeface="Courier New" pitchFamily="49" charset="0"/>
              </a:rPr>
              <a:t>; 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Then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</a:t>
            </a:r>
            <a:r>
              <a:rPr lang="en-US" dirty="0"/>
              <a:t> points to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A[0]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+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 smtClean="0">
                <a:solidFill>
                  <a:srgbClr val="2F1BC7"/>
                </a:solidFill>
              </a:rPr>
              <a:t>  </a:t>
            </a:r>
            <a:r>
              <a:rPr lang="en-US" dirty="0" smtClean="0"/>
              <a:t>points </a:t>
            </a:r>
            <a:r>
              <a:rPr lang="en-US" dirty="0"/>
              <a:t>to </a:t>
            </a:r>
            <a:r>
              <a:rPr lang="en-US" dirty="0" smtClean="0"/>
              <a:t>   </a:t>
            </a:r>
            <a:r>
              <a:rPr lang="en-US" sz="3000" b="1" dirty="0" smtClean="0">
                <a:solidFill>
                  <a:srgbClr val="2F1BC7"/>
                </a:solidFill>
                <a:latin typeface="Courier New" pitchFamily="49" charset="0"/>
              </a:rPr>
              <a:t>A[</a:t>
            </a:r>
            <a:r>
              <a:rPr lang="en-US" sz="3000" b="1" dirty="0" err="1" smtClean="0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&amp;A[j] </a:t>
            </a:r>
            <a:r>
              <a:rPr lang="en-US" sz="3000" b="1" dirty="0">
                <a:latin typeface="Courier New" pitchFamily="49" charset="0"/>
              </a:rPr>
              <a:t>==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*(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is the same as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A[j]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4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Arrays and Pointers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371600"/>
            <a:ext cx="7429500" cy="40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4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Pointer Arithmetic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5997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B80000"/>
                </a:solidFill>
              </a:rPr>
              <a:t>Only two types of arithmetic operations allowed:</a:t>
            </a:r>
          </a:p>
          <a:p>
            <a:pPr marL="514350" indent="-514350">
              <a:buAutoNum type="arabicParenR"/>
            </a:pPr>
            <a:r>
              <a:rPr lang="en-US" sz="2800" b="1" dirty="0" smtClean="0">
                <a:solidFill>
                  <a:srgbClr val="008000"/>
                </a:solidFill>
              </a:rPr>
              <a:t>Addition</a:t>
            </a:r>
            <a:r>
              <a:rPr lang="en-US" sz="2800" b="1" dirty="0" smtClean="0">
                <a:solidFill>
                  <a:srgbClr val="2C14DE"/>
                </a:solidFill>
              </a:rPr>
              <a:t> :</a:t>
            </a:r>
            <a:r>
              <a:rPr lang="en-US" sz="2800" b="1" dirty="0" smtClean="0"/>
              <a:t> only </a:t>
            </a:r>
            <a:r>
              <a:rPr lang="en-US" sz="2800" b="1" dirty="0" smtClean="0">
                <a:solidFill>
                  <a:srgbClr val="2C14DE"/>
                </a:solidFill>
              </a:rPr>
              <a:t>integers</a:t>
            </a:r>
            <a:r>
              <a:rPr lang="en-US" sz="2800" b="1" dirty="0" smtClean="0"/>
              <a:t> can be added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2800" b="1" dirty="0" smtClean="0">
                <a:solidFill>
                  <a:srgbClr val="008000"/>
                </a:solidFill>
              </a:rPr>
              <a:t>Subtraction</a:t>
            </a:r>
            <a:r>
              <a:rPr lang="en-US" sz="2800" b="1" dirty="0" smtClean="0">
                <a:solidFill>
                  <a:srgbClr val="2C14DE"/>
                </a:solidFill>
              </a:rPr>
              <a:t>: </a:t>
            </a:r>
            <a:r>
              <a:rPr lang="en-US" sz="2800" b="1" dirty="0"/>
              <a:t>only </a:t>
            </a:r>
            <a:r>
              <a:rPr lang="en-US" sz="2800" b="1" dirty="0">
                <a:solidFill>
                  <a:srgbClr val="2C14DE"/>
                </a:solidFill>
              </a:rPr>
              <a:t>integers</a:t>
            </a:r>
            <a:r>
              <a:rPr lang="en-US" sz="2800" b="1" dirty="0"/>
              <a:t> </a:t>
            </a:r>
            <a:r>
              <a:rPr lang="en-US" sz="2800" b="1" dirty="0" smtClean="0"/>
              <a:t>be subtracted</a:t>
            </a:r>
            <a:endParaRPr lang="en-US" sz="2800" b="1" dirty="0"/>
          </a:p>
          <a:p>
            <a:pPr marL="514350" indent="-514350">
              <a:buAutoNum type="arabicParenR"/>
            </a:pPr>
            <a:endParaRPr lang="en-US" sz="2800" b="1" dirty="0" smtClean="0">
              <a:solidFill>
                <a:srgbClr val="2C14DE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2C14DE"/>
                </a:solidFill>
              </a:rPr>
              <a:t>Which of the following are valid/invalid?</a:t>
            </a:r>
            <a:endParaRPr lang="en-US" sz="2400" b="1" dirty="0">
              <a:solidFill>
                <a:srgbClr val="2C14DE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B80000"/>
              </a:solidFill>
            </a:endParaRPr>
          </a:p>
          <a:p>
            <a:pPr lvl="1"/>
            <a:endParaRPr lang="en-US" sz="3200" dirty="0">
              <a:solidFill>
                <a:srgbClr val="2F1BC7"/>
              </a:solidFill>
            </a:endParaRPr>
          </a:p>
          <a:p>
            <a:pPr lvl="1"/>
            <a:endParaRPr lang="en-US" sz="3200" dirty="0">
              <a:solidFill>
                <a:srgbClr val="2F1BC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401"/>
          <a:stretch/>
        </p:blipFill>
        <p:spPr>
          <a:xfrm>
            <a:off x="333093" y="3352799"/>
            <a:ext cx="5704703" cy="331375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4114800" y="3429000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355762" y="4070378"/>
            <a:ext cx="228600" cy="245198"/>
            <a:chOff x="7188451" y="4137434"/>
            <a:chExt cx="355349" cy="298764"/>
          </a:xfrm>
        </p:grpSpPr>
        <p:sp>
          <p:nvSpPr>
            <p:cNvPr id="5" name="Freeform 4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20800" y="4707802"/>
            <a:ext cx="228600" cy="245198"/>
            <a:chOff x="7188451" y="4137434"/>
            <a:chExt cx="355349" cy="298764"/>
          </a:xfrm>
        </p:grpSpPr>
        <p:sp>
          <p:nvSpPr>
            <p:cNvPr id="12" name="Freeform 11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95076" y="5613183"/>
            <a:ext cx="228600" cy="245198"/>
            <a:chOff x="7188451" y="4137434"/>
            <a:chExt cx="355349" cy="298764"/>
          </a:xfrm>
        </p:grpSpPr>
        <p:sp>
          <p:nvSpPr>
            <p:cNvPr id="18" name="Freeform 17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 34"/>
          <p:cNvSpPr/>
          <p:nvPr/>
        </p:nvSpPr>
        <p:spPr>
          <a:xfrm>
            <a:off x="4114799" y="3733800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277761" y="4400768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709376" y="5315963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846621" y="5960198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904780" y="6248400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4355277" y="5060635"/>
            <a:ext cx="152400" cy="15463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9517" y="45453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Comparing Pointers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0" y="976532"/>
            <a:ext cx="8985740" cy="57912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+mj-lt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one address </a:t>
            </a:r>
            <a:r>
              <a:rPr lang="en-US" dirty="0" smtClean="0">
                <a:latin typeface="+mj-lt"/>
                <a:cs typeface="Courier New" pitchFamily="49" charset="0"/>
              </a:rPr>
              <a:t>comes </a:t>
            </a:r>
            <a:r>
              <a:rPr lang="en-US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before</a:t>
            </a:r>
            <a:r>
              <a:rPr lang="en-US" dirty="0" smtClean="0">
                <a:latin typeface="+mj-lt"/>
                <a:cs typeface="Courier New" pitchFamily="49" charset="0"/>
              </a:rPr>
              <a:t> another </a:t>
            </a:r>
            <a:r>
              <a:rPr lang="en-US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address</a:t>
            </a:r>
            <a:r>
              <a:rPr lang="en-US" dirty="0" smtClean="0">
                <a:latin typeface="+mj-lt"/>
                <a:cs typeface="Courier New" pitchFamily="49" charset="0"/>
              </a:rPr>
              <a:t> in memory, the </a:t>
            </a:r>
            <a:r>
              <a:rPr lang="en-US" b="1" i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first address</a:t>
            </a:r>
            <a:r>
              <a:rPr lang="en-US" dirty="0" smtClean="0">
                <a:latin typeface="+mj-lt"/>
                <a:cs typeface="Courier New" pitchFamily="49" charset="0"/>
              </a:rPr>
              <a:t> is considered </a:t>
            </a:r>
            <a:r>
              <a:rPr lang="en-US" b="1" i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less than </a:t>
            </a:r>
            <a:r>
              <a:rPr lang="en-US" dirty="0" smtClean="0">
                <a:latin typeface="+mj-lt"/>
                <a:cs typeface="Courier New" pitchFamily="49" charset="0"/>
              </a:rPr>
              <a:t>the</a:t>
            </a:r>
            <a:r>
              <a:rPr lang="en-US" b="1" i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 second address.</a:t>
            </a:r>
          </a:p>
          <a:p>
            <a:pPr algn="just"/>
            <a:endParaRPr lang="en-US" b="1" i="1" dirty="0" smtClean="0">
              <a:solidFill>
                <a:srgbClr val="2F1BC7"/>
              </a:solidFill>
              <a:latin typeface="+mj-lt"/>
              <a:cs typeface="Courier New" pitchFamily="49" charset="0"/>
            </a:endParaRPr>
          </a:p>
          <a:p>
            <a:pPr algn="just"/>
            <a:r>
              <a:rPr lang="en-US" dirty="0" smtClean="0">
                <a:latin typeface="+mj-lt"/>
                <a:cs typeface="Courier New" pitchFamily="49" charset="0"/>
              </a:rPr>
              <a:t>Two pointer variables can be compared using C++ relational operators: </a:t>
            </a:r>
            <a:r>
              <a:rPr lang="en-US" b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&lt;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&gt;</a:t>
            </a:r>
            <a:r>
              <a:rPr lang="en-US" b="1" dirty="0" smtClean="0">
                <a:latin typeface="+mj-lt"/>
                <a:cs typeface="Courier New" pitchFamily="49" charset="0"/>
              </a:rPr>
              <a:t>,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&lt;=</a:t>
            </a:r>
            <a:r>
              <a:rPr lang="en-US" b="1" dirty="0" smtClean="0">
                <a:latin typeface="+mj-lt"/>
                <a:cs typeface="Courier New" pitchFamily="49" charset="0"/>
              </a:rPr>
              <a:t>,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&gt;=</a:t>
            </a:r>
            <a:r>
              <a:rPr lang="en-US" b="1" dirty="0" smtClean="0">
                <a:latin typeface="+mj-lt"/>
                <a:cs typeface="Courier New" pitchFamily="49" charset="0"/>
              </a:rPr>
              <a:t>,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==</a:t>
            </a:r>
          </a:p>
          <a:p>
            <a:pPr algn="just">
              <a:buNone/>
            </a:pPr>
            <a:endParaRPr lang="en-US" b="1" dirty="0" smtClean="0">
              <a:solidFill>
                <a:srgbClr val="2F1BC7"/>
              </a:solidFill>
              <a:latin typeface="+mj-lt"/>
              <a:cs typeface="Courier New" pitchFamily="49" charset="0"/>
            </a:endParaRPr>
          </a:p>
          <a:p>
            <a:pPr algn="just"/>
            <a:r>
              <a:rPr lang="en-US" dirty="0" smtClean="0">
                <a:latin typeface="+mj-lt"/>
                <a:cs typeface="Courier New" pitchFamily="49" charset="0"/>
              </a:rPr>
              <a:t>In an array, elements are stored in consecutive memory locations, E.g., </a:t>
            </a:r>
            <a:r>
              <a:rPr lang="en-US" i="1" dirty="0" smtClean="0">
                <a:latin typeface="+mj-lt"/>
                <a:cs typeface="Courier New" pitchFamily="49" charset="0"/>
              </a:rPr>
              <a:t>address of </a:t>
            </a:r>
            <a:r>
              <a:rPr lang="en-US" b="1" dirty="0" err="1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[2]</a:t>
            </a:r>
            <a:r>
              <a:rPr lang="en-US" i="1" dirty="0" smtClean="0">
                <a:latin typeface="+mj-lt"/>
                <a:cs typeface="Courier New" pitchFamily="49" charset="0"/>
              </a:rPr>
              <a:t> will be smaller than the address of </a:t>
            </a:r>
            <a:r>
              <a:rPr lang="en-US" b="1" dirty="0" err="1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Arr</a:t>
            </a:r>
            <a:r>
              <a:rPr lang="en-US" b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[3]</a:t>
            </a:r>
            <a:r>
              <a:rPr lang="en-US" i="1" dirty="0" smtClean="0">
                <a:latin typeface="+mj-lt"/>
                <a:cs typeface="Courier New" pitchFamily="49" charset="0"/>
              </a:rPr>
              <a:t> etc.</a:t>
            </a:r>
          </a:p>
          <a:p>
            <a:pPr algn="just"/>
            <a:endParaRPr lang="en-US" b="1" dirty="0" smtClean="0">
              <a:solidFill>
                <a:srgbClr val="2F1BC7"/>
              </a:solidFill>
              <a:latin typeface="+mj-lt"/>
              <a:cs typeface="Courier New" pitchFamily="49" charset="0"/>
            </a:endParaRPr>
          </a:p>
          <a:p>
            <a:pPr algn="just"/>
            <a:endParaRPr lang="en-US" b="1" i="1" dirty="0" smtClean="0">
              <a:solidFill>
                <a:srgbClr val="2F1BC7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Void Pointer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solidFill>
                  <a:srgbClr val="2F1BC7"/>
                </a:solidFill>
                <a:latin typeface="Courier New" pitchFamily="49" charset="0"/>
              </a:rPr>
              <a:t>void*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2F1BC7"/>
                </a:solidFill>
              </a:rPr>
              <a:t>pointer</a:t>
            </a:r>
            <a:r>
              <a:rPr lang="en-US" dirty="0"/>
              <a:t> to </a:t>
            </a:r>
            <a:r>
              <a:rPr lang="en-US" b="1" dirty="0">
                <a:solidFill>
                  <a:srgbClr val="2F1BC7"/>
                </a:solidFill>
              </a:rPr>
              <a:t>no type</a:t>
            </a:r>
            <a:r>
              <a:rPr lang="en-US" b="1" dirty="0"/>
              <a:t> </a:t>
            </a:r>
            <a:r>
              <a:rPr lang="en-US" dirty="0"/>
              <a:t>at </a:t>
            </a:r>
            <a:r>
              <a:rPr lang="en-US" dirty="0" smtClean="0"/>
              <a:t>all:</a:t>
            </a:r>
            <a:endParaRPr lang="en-US" dirty="0"/>
          </a:p>
          <a:p>
            <a:pPr lvl="2"/>
            <a:r>
              <a:rPr lang="en-US" sz="3200" b="1" i="1" dirty="0" smtClean="0">
                <a:solidFill>
                  <a:srgbClr val="008000"/>
                </a:solidFill>
                <a:latin typeface="+mj-lt"/>
              </a:rPr>
              <a:t>Any </a:t>
            </a:r>
            <a:r>
              <a:rPr lang="en-US" sz="3200" b="1" i="1" dirty="0">
                <a:solidFill>
                  <a:srgbClr val="008000"/>
                </a:solidFill>
                <a:latin typeface="+mj-lt"/>
              </a:rPr>
              <a:t>pointer type</a:t>
            </a:r>
            <a:r>
              <a:rPr lang="en-US" sz="3200" i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may be </a:t>
            </a:r>
            <a:r>
              <a:rPr lang="en-US" sz="3200" b="1" i="1" dirty="0">
                <a:solidFill>
                  <a:srgbClr val="008000"/>
                </a:solidFill>
                <a:latin typeface="+mj-lt"/>
              </a:rPr>
              <a:t>assigned</a:t>
            </a:r>
            <a:r>
              <a:rPr lang="en-US" sz="3200" i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to </a:t>
            </a:r>
            <a:r>
              <a:rPr lang="en-US" sz="3200" b="1" i="1" dirty="0">
                <a:solidFill>
                  <a:srgbClr val="008000"/>
                </a:solidFill>
                <a:latin typeface="+mj-lt"/>
              </a:rPr>
              <a:t>void </a:t>
            </a:r>
            <a:r>
              <a:rPr lang="en-US" sz="3200" b="1" i="1" dirty="0" smtClean="0">
                <a:solidFill>
                  <a:srgbClr val="008000"/>
                </a:solidFill>
                <a:latin typeface="+mj-lt"/>
              </a:rPr>
              <a:t>*</a:t>
            </a:r>
          </a:p>
          <a:p>
            <a:pPr lvl="2">
              <a:buNone/>
            </a:pPr>
            <a:endParaRPr lang="en-US" sz="3200" dirty="0" smtClean="0">
              <a:latin typeface="+mj-lt"/>
            </a:endParaRPr>
          </a:p>
          <a:p>
            <a:pPr lvl="2">
              <a:buNone/>
            </a:pPr>
            <a:r>
              <a:rPr lang="en-US" sz="28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=5;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=4.3;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=‘Z’;</a:t>
            </a:r>
          </a:p>
          <a:p>
            <a:pPr lvl="2">
              <a:buNone/>
            </a:pPr>
            <a:r>
              <a:rPr lang="en-US" sz="28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p1;</a:t>
            </a:r>
          </a:p>
          <a:p>
            <a:pPr lvl="2">
              <a:buNone/>
            </a:pPr>
            <a:r>
              <a:rPr lang="en-US" sz="28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vp2;</a:t>
            </a:r>
          </a:p>
          <a:p>
            <a:pPr lvl="2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p1 = &amp;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p1 = &amp;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Not Allowed</a:t>
            </a:r>
          </a:p>
          <a:p>
            <a:pPr lvl="2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P1 = &amp;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Not Allowed</a:t>
            </a:r>
          </a:p>
          <a:p>
            <a:pPr lvl="2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vp2 = &amp;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</a:p>
          <a:p>
            <a:pPr lvl="2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vp2 = &amp;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</a:p>
          <a:p>
            <a:pPr lvl="2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vp2 = &amp;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</a:p>
          <a:p>
            <a:pPr lvl="2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3200" dirty="0" smtClean="0">
              <a:latin typeface="+mj-lt"/>
            </a:endParaRPr>
          </a:p>
          <a:p>
            <a:pPr lvl="2"/>
            <a:endParaRPr lang="en-US" sz="3200" b="1" dirty="0">
              <a:solidFill>
                <a:srgbClr val="2F1BC7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9200" y="2667000"/>
            <a:ext cx="63246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This is a great advantage…</a:t>
            </a:r>
          </a:p>
          <a:p>
            <a:pPr algn="ctr"/>
            <a:r>
              <a:rPr lang="en-US" sz="2800" b="1" dirty="0" smtClean="0"/>
              <a:t>So, What are the limitations/challenges?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38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764"/>
            <a:ext cx="8610600" cy="7715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B80000"/>
                </a:solidFill>
                <a:cs typeface="+mj-cs"/>
              </a:rPr>
              <a:t>Accessing 1-Demensional Array Using Pointers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4" y="1120610"/>
            <a:ext cx="6226175" cy="528019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cs typeface="+mn-cs"/>
              </a:rPr>
              <a:t>We know, </a:t>
            </a:r>
            <a:r>
              <a:rPr lang="en-US" sz="2000" b="1" u="sng" dirty="0" smtClean="0">
                <a:solidFill>
                  <a:srgbClr val="B80000"/>
                </a:solidFill>
                <a:cs typeface="+mn-cs"/>
              </a:rPr>
              <a:t>Array name</a:t>
            </a:r>
            <a:r>
              <a:rPr lang="en-US" sz="2000" b="1" dirty="0" smtClean="0">
                <a:solidFill>
                  <a:srgbClr val="B80000"/>
                </a:solidFill>
                <a:cs typeface="+mn-cs"/>
              </a:rPr>
              <a:t> </a:t>
            </a:r>
            <a:r>
              <a:rPr lang="en-US" sz="2000" dirty="0" smtClean="0">
                <a:cs typeface="+mn-cs"/>
              </a:rPr>
              <a:t>denotes the </a:t>
            </a:r>
            <a:r>
              <a:rPr lang="en-US" sz="2000" b="1" u="sng" dirty="0" smtClean="0">
                <a:solidFill>
                  <a:srgbClr val="B80000"/>
                </a:solidFill>
                <a:cs typeface="+mn-cs"/>
              </a:rPr>
              <a:t>memory address</a:t>
            </a:r>
            <a:r>
              <a:rPr lang="en-US" sz="2000" b="1" dirty="0" smtClean="0">
                <a:solidFill>
                  <a:srgbClr val="B80000"/>
                </a:solidFill>
                <a:cs typeface="+mn-cs"/>
              </a:rPr>
              <a:t> </a:t>
            </a:r>
            <a:r>
              <a:rPr lang="en-US" sz="2000" dirty="0" smtClean="0">
                <a:cs typeface="+mn-cs"/>
              </a:rPr>
              <a:t>of its first slot.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Example: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sz="1800" b="1" dirty="0" err="1" smtClean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[ 50 ];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sz="1800" b="1" dirty="0" err="1" smtClean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*Pointer;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sz="1800" b="1" dirty="0" smtClean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List;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cs typeface="+mn-cs"/>
              </a:rPr>
              <a:t>Other slots of the </a:t>
            </a:r>
            <a:r>
              <a:rPr lang="en-US" sz="2000" b="1" u="sng" dirty="0" smtClean="0">
                <a:solidFill>
                  <a:srgbClr val="B80000"/>
                </a:solidFill>
                <a:cs typeface="+mn-cs"/>
              </a:rPr>
              <a:t>Array (List [50])</a:t>
            </a:r>
            <a:r>
              <a:rPr lang="en-US" sz="2000" b="1" dirty="0" smtClean="0">
                <a:solidFill>
                  <a:srgbClr val="B80000"/>
                </a:solidFill>
                <a:cs typeface="+mn-cs"/>
              </a:rPr>
              <a:t> </a:t>
            </a:r>
            <a:r>
              <a:rPr lang="en-US" sz="2000" dirty="0" smtClean="0">
                <a:cs typeface="+mn-cs"/>
              </a:rPr>
              <a:t>can be accessed using by performing </a:t>
            </a:r>
            <a:r>
              <a:rPr lang="en-US" sz="2000" b="1" u="sng" dirty="0" smtClean="0">
                <a:solidFill>
                  <a:srgbClr val="B80000"/>
                </a:solidFill>
                <a:cs typeface="+mn-cs"/>
              </a:rPr>
              <a:t>Arithmetic operations </a:t>
            </a:r>
            <a:r>
              <a:rPr lang="en-US" sz="2000" dirty="0" smtClean="0">
                <a:cs typeface="+mn-cs"/>
              </a:rPr>
              <a:t>on</a:t>
            </a:r>
            <a:r>
              <a:rPr lang="en-US" sz="2000" u="sng" dirty="0" smtClean="0">
                <a:solidFill>
                  <a:srgbClr val="FF3300"/>
                </a:solidFill>
                <a:cs typeface="+mn-cs"/>
              </a:rPr>
              <a:t> </a:t>
            </a:r>
            <a:r>
              <a:rPr lang="en-US" sz="2000" b="1" u="sng" dirty="0" smtClean="0">
                <a:solidFill>
                  <a:srgbClr val="B80000"/>
                </a:solidFill>
                <a:cs typeface="+mn-cs"/>
              </a:rPr>
              <a:t>Pointer</a:t>
            </a:r>
            <a:r>
              <a:rPr lang="en-US" sz="2000" dirty="0" smtClean="0"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cs typeface="+mn-cs"/>
              </a:rPr>
              <a:t>For example the address of </a:t>
            </a:r>
            <a:r>
              <a:rPr lang="en-US" sz="2000" u="sng" dirty="0" smtClean="0">
                <a:solidFill>
                  <a:srgbClr val="B80000"/>
                </a:solidFill>
                <a:cs typeface="+mn-cs"/>
              </a:rPr>
              <a:t>(</a:t>
            </a:r>
            <a:r>
              <a:rPr lang="en-US" sz="2000" b="1" u="sng" dirty="0" smtClean="0">
                <a:solidFill>
                  <a:srgbClr val="B80000"/>
                </a:solidFill>
                <a:cs typeface="+mn-cs"/>
              </a:rPr>
              <a:t>element 4</a:t>
            </a:r>
            <a:r>
              <a:rPr lang="en-US" sz="2000" b="1" u="sng" baseline="30000" dirty="0" smtClean="0">
                <a:solidFill>
                  <a:srgbClr val="B80000"/>
                </a:solidFill>
                <a:cs typeface="+mn-cs"/>
              </a:rPr>
              <a:t>th</a:t>
            </a:r>
            <a:r>
              <a:rPr lang="en-US" sz="2000" b="1" u="sng" dirty="0" smtClean="0">
                <a:solidFill>
                  <a:srgbClr val="B80000"/>
                </a:solidFill>
                <a:cs typeface="+mn-cs"/>
              </a:rPr>
              <a:t>)</a:t>
            </a:r>
            <a:r>
              <a:rPr lang="en-US" sz="2000" u="sng" dirty="0" smtClean="0">
                <a:solidFill>
                  <a:srgbClr val="FF3300"/>
                </a:solidFill>
                <a:cs typeface="+mn-cs"/>
              </a:rPr>
              <a:t> </a:t>
            </a:r>
            <a:r>
              <a:rPr lang="en-US" sz="2000" dirty="0" smtClean="0">
                <a:cs typeface="+mn-cs"/>
              </a:rPr>
              <a:t>can be accessed using:-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1600" b="1" dirty="0" err="1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*Value = Pointer + 3;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cs typeface="+mn-cs"/>
              </a:rPr>
              <a:t>The value of </a:t>
            </a:r>
            <a:r>
              <a:rPr lang="en-US" sz="2000" b="1" u="sng" dirty="0" smtClean="0">
                <a:solidFill>
                  <a:srgbClr val="B80000"/>
                </a:solidFill>
                <a:cs typeface="+mn-cs"/>
              </a:rPr>
              <a:t>(element 4</a:t>
            </a:r>
            <a:r>
              <a:rPr lang="en-US" sz="2000" b="1" u="sng" baseline="30000" dirty="0" smtClean="0">
                <a:solidFill>
                  <a:srgbClr val="B80000"/>
                </a:solidFill>
                <a:cs typeface="+mn-cs"/>
              </a:rPr>
              <a:t>th</a:t>
            </a:r>
            <a:r>
              <a:rPr lang="en-US" sz="2000" b="1" u="sng" dirty="0" smtClean="0">
                <a:solidFill>
                  <a:srgbClr val="B80000"/>
                </a:solidFill>
                <a:cs typeface="+mn-cs"/>
              </a:rPr>
              <a:t>)</a:t>
            </a:r>
            <a:r>
              <a:rPr lang="en-US" sz="2000" u="sng" dirty="0" smtClean="0">
                <a:solidFill>
                  <a:srgbClr val="FF3300"/>
                </a:solidFill>
                <a:cs typeface="+mn-cs"/>
              </a:rPr>
              <a:t> </a:t>
            </a:r>
            <a:r>
              <a:rPr lang="en-US" sz="2000" dirty="0" smtClean="0">
                <a:cs typeface="+mn-cs"/>
              </a:rPr>
              <a:t>can be accessed using:-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16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*(Pointer + 3);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477000" y="12954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5165" name="Text Box 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5166" name="Text Box 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5163" name="Text Box 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5164" name="Text Box 1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5161" name="Text Box 1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5162" name="Text Box 1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5159" name="Text Box 1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5160" name="Text Box 1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5157" name="Text Box 1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5158" name="Text Box 1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5155" name="Text Box 2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5156" name="Text Box 2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5153" name="Text Box 2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5154" name="Text Box 2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5151" name="Text Box 2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5152" name="Text Box 2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5149" name="Text Box 3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5150" name="Text Box 3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5147" name="Text Box 3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5148" name="Text Box 3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553200" y="5410200"/>
            <a:ext cx="2362200" cy="319088"/>
            <a:chOff x="4128" y="864"/>
            <a:chExt cx="1488" cy="201"/>
          </a:xfrm>
        </p:grpSpPr>
        <p:sp>
          <p:nvSpPr>
            <p:cNvPr id="5145" name="Text Box 3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5146" name="Text Box 3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Element </a:t>
              </a:r>
              <a:r>
                <a:rPr lang="en-US" sz="1400" b="1" dirty="0" smtClean="0"/>
                <a:t>49</a:t>
              </a:r>
              <a:endParaRPr lang="en-US" sz="1400" b="1" dirty="0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553200" y="4572000"/>
            <a:ext cx="2362200" cy="371475"/>
            <a:chOff x="4128" y="864"/>
            <a:chExt cx="1488" cy="234"/>
          </a:xfrm>
        </p:grpSpPr>
        <p:sp>
          <p:nvSpPr>
            <p:cNvPr id="5143" name="Text Box 3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5144" name="Text Box 4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553200" y="4953000"/>
            <a:ext cx="2362200" cy="371475"/>
            <a:chOff x="4128" y="864"/>
            <a:chExt cx="1488" cy="234"/>
          </a:xfrm>
        </p:grpSpPr>
        <p:sp>
          <p:nvSpPr>
            <p:cNvPr id="5141" name="Text Box 4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5142" name="Text Box 4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104492" name="Line 44"/>
          <p:cNvSpPr>
            <a:spLocks noChangeShapeType="1"/>
          </p:cNvSpPr>
          <p:nvPr/>
        </p:nvSpPr>
        <p:spPr bwMode="auto">
          <a:xfrm>
            <a:off x="1828800" y="1614487"/>
            <a:ext cx="4724400" cy="290513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 flipV="1">
            <a:off x="3733800" y="2819400"/>
            <a:ext cx="2819400" cy="1524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4" name="Line 46"/>
          <p:cNvSpPr>
            <a:spLocks noChangeShapeType="1"/>
          </p:cNvSpPr>
          <p:nvPr/>
        </p:nvSpPr>
        <p:spPr bwMode="auto">
          <a:xfrm flipV="1">
            <a:off x="3962400" y="2895599"/>
            <a:ext cx="3886200" cy="1976439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92" grpId="0" animBg="1"/>
      <p:bldP spid="104493" grpId="0" animBg="1"/>
      <p:bldP spid="10449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843"/>
            <a:ext cx="8229600" cy="72787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1-Demensional Array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477000" y="15748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553200" y="1651000"/>
            <a:ext cx="2362200" cy="381000"/>
            <a:chOff x="4128" y="864"/>
            <a:chExt cx="1488" cy="240"/>
          </a:xfrm>
        </p:grpSpPr>
        <p:sp>
          <p:nvSpPr>
            <p:cNvPr id="6192" name="Text Box 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6193" name="Text Box 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6553200" y="2032000"/>
            <a:ext cx="2362200" cy="319088"/>
            <a:chOff x="4128" y="864"/>
            <a:chExt cx="1488" cy="201"/>
          </a:xfrm>
        </p:grpSpPr>
        <p:sp>
          <p:nvSpPr>
            <p:cNvPr id="6190" name="Text Box 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6191" name="Text Box 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6553200" y="2336800"/>
            <a:ext cx="2362200" cy="319088"/>
            <a:chOff x="4128" y="864"/>
            <a:chExt cx="1488" cy="201"/>
          </a:xfrm>
        </p:grpSpPr>
        <p:sp>
          <p:nvSpPr>
            <p:cNvPr id="6188" name="Text Box 1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6189" name="Text Box 1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6553200" y="2641600"/>
            <a:ext cx="2362200" cy="319088"/>
            <a:chOff x="4128" y="864"/>
            <a:chExt cx="1488" cy="201"/>
          </a:xfrm>
        </p:grpSpPr>
        <p:sp>
          <p:nvSpPr>
            <p:cNvPr id="6186" name="Text Box 1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6187" name="Text Box 1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6152" name="Group 16"/>
          <p:cNvGrpSpPr>
            <a:grpSpLocks/>
          </p:cNvGrpSpPr>
          <p:nvPr/>
        </p:nvGrpSpPr>
        <p:grpSpPr bwMode="auto">
          <a:xfrm>
            <a:off x="6553200" y="2946400"/>
            <a:ext cx="2362200" cy="319088"/>
            <a:chOff x="4128" y="864"/>
            <a:chExt cx="1488" cy="201"/>
          </a:xfrm>
        </p:grpSpPr>
        <p:sp>
          <p:nvSpPr>
            <p:cNvPr id="6184" name="Text Box 1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6185" name="Text Box 1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6553200" y="3251200"/>
            <a:ext cx="2362200" cy="319088"/>
            <a:chOff x="4128" y="864"/>
            <a:chExt cx="1488" cy="201"/>
          </a:xfrm>
        </p:grpSpPr>
        <p:sp>
          <p:nvSpPr>
            <p:cNvPr id="6182" name="Text Box 2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6183" name="Text Box 2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6553200" y="3556000"/>
            <a:ext cx="2362200" cy="319088"/>
            <a:chOff x="4128" y="864"/>
            <a:chExt cx="1488" cy="201"/>
          </a:xfrm>
        </p:grpSpPr>
        <p:sp>
          <p:nvSpPr>
            <p:cNvPr id="6180" name="Text Box 2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6181" name="Text Box 2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6155" name="Group 25"/>
          <p:cNvGrpSpPr>
            <a:grpSpLocks/>
          </p:cNvGrpSpPr>
          <p:nvPr/>
        </p:nvGrpSpPr>
        <p:grpSpPr bwMode="auto">
          <a:xfrm>
            <a:off x="6553200" y="3860800"/>
            <a:ext cx="2362200" cy="319088"/>
            <a:chOff x="4128" y="864"/>
            <a:chExt cx="1488" cy="201"/>
          </a:xfrm>
        </p:grpSpPr>
        <p:sp>
          <p:nvSpPr>
            <p:cNvPr id="6178" name="Text Box 2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6179" name="Text Box 2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6156" name="Group 28"/>
          <p:cNvGrpSpPr>
            <a:grpSpLocks/>
          </p:cNvGrpSpPr>
          <p:nvPr/>
        </p:nvGrpSpPr>
        <p:grpSpPr bwMode="auto">
          <a:xfrm>
            <a:off x="6553200" y="4165600"/>
            <a:ext cx="2362200" cy="319088"/>
            <a:chOff x="4128" y="864"/>
            <a:chExt cx="1488" cy="201"/>
          </a:xfrm>
        </p:grpSpPr>
        <p:sp>
          <p:nvSpPr>
            <p:cNvPr id="6176" name="Text Box 2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6177" name="Text Box 3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6157" name="Group 31"/>
          <p:cNvGrpSpPr>
            <a:grpSpLocks/>
          </p:cNvGrpSpPr>
          <p:nvPr/>
        </p:nvGrpSpPr>
        <p:grpSpPr bwMode="auto">
          <a:xfrm>
            <a:off x="6553200" y="4470400"/>
            <a:ext cx="2362200" cy="319088"/>
            <a:chOff x="4128" y="864"/>
            <a:chExt cx="1488" cy="201"/>
          </a:xfrm>
        </p:grpSpPr>
        <p:sp>
          <p:nvSpPr>
            <p:cNvPr id="6174" name="Text Box 3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6175" name="Text Box 3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6158" name="Group 34"/>
          <p:cNvGrpSpPr>
            <a:grpSpLocks/>
          </p:cNvGrpSpPr>
          <p:nvPr/>
        </p:nvGrpSpPr>
        <p:grpSpPr bwMode="auto">
          <a:xfrm>
            <a:off x="6553200" y="5689600"/>
            <a:ext cx="2362200" cy="319088"/>
            <a:chOff x="4128" y="864"/>
            <a:chExt cx="1488" cy="201"/>
          </a:xfrm>
        </p:grpSpPr>
        <p:sp>
          <p:nvSpPr>
            <p:cNvPr id="6172" name="Text Box 3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6173" name="Text Box 3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Element </a:t>
              </a:r>
              <a:r>
                <a:rPr lang="en-US" sz="1400" b="1" dirty="0" smtClean="0"/>
                <a:t>49</a:t>
              </a:r>
              <a:endParaRPr lang="en-US" sz="1400" b="1" dirty="0"/>
            </a:p>
          </p:txBody>
        </p:sp>
      </p:grpSp>
      <p:grpSp>
        <p:nvGrpSpPr>
          <p:cNvPr id="6159" name="Group 37"/>
          <p:cNvGrpSpPr>
            <a:grpSpLocks/>
          </p:cNvGrpSpPr>
          <p:nvPr/>
        </p:nvGrpSpPr>
        <p:grpSpPr bwMode="auto">
          <a:xfrm>
            <a:off x="6553200" y="4851400"/>
            <a:ext cx="2362200" cy="371475"/>
            <a:chOff x="4128" y="864"/>
            <a:chExt cx="1488" cy="234"/>
          </a:xfrm>
        </p:grpSpPr>
        <p:sp>
          <p:nvSpPr>
            <p:cNvPr id="6170" name="Text Box 3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6171" name="Text Box 3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6160" name="Group 40"/>
          <p:cNvGrpSpPr>
            <a:grpSpLocks/>
          </p:cNvGrpSpPr>
          <p:nvPr/>
        </p:nvGrpSpPr>
        <p:grpSpPr bwMode="auto">
          <a:xfrm>
            <a:off x="6553200" y="5232400"/>
            <a:ext cx="2362200" cy="371475"/>
            <a:chOff x="4128" y="864"/>
            <a:chExt cx="1488" cy="234"/>
          </a:xfrm>
        </p:grpSpPr>
        <p:sp>
          <p:nvSpPr>
            <p:cNvPr id="6168" name="Text Box 4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6169" name="Text Box 4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106539" name="Line 43"/>
          <p:cNvSpPr>
            <a:spLocks noChangeShapeType="1"/>
          </p:cNvSpPr>
          <p:nvPr/>
        </p:nvSpPr>
        <p:spPr bwMode="auto">
          <a:xfrm flipV="1">
            <a:off x="2362200" y="2184400"/>
            <a:ext cx="4191000" cy="1143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0" name="Line 44"/>
          <p:cNvSpPr>
            <a:spLocks noChangeShapeType="1"/>
          </p:cNvSpPr>
          <p:nvPr/>
        </p:nvSpPr>
        <p:spPr bwMode="auto">
          <a:xfrm flipV="1">
            <a:off x="2743200" y="3098800"/>
            <a:ext cx="3810000" cy="10810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228600" y="1928813"/>
            <a:ext cx="6019800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….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….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List [ 50 ];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*Pointer;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Pointer = List; 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// Address of first Element</a:t>
            </a:r>
          </a:p>
          <a:p>
            <a:pPr eaLnBrk="1" hangingPunct="1"/>
            <a:endParaRPr lang="en-US" sz="2000" dirty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*</a:t>
            </a:r>
            <a:r>
              <a:rPr lang="en-US" sz="2000" dirty="0" err="1">
                <a:latin typeface="Trebuchet MS" panose="020B0603020202020204" pitchFamily="34" charset="0"/>
              </a:rPr>
              <a:t>ptr</a:t>
            </a:r>
            <a:r>
              <a:rPr lang="en-US" sz="2000" dirty="0">
                <a:latin typeface="Trebuchet MS" panose="020B0603020202020204" pitchFamily="34" charset="0"/>
              </a:rPr>
              <a:t>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ptr</a:t>
            </a:r>
            <a:r>
              <a:rPr lang="en-US" sz="2000" dirty="0">
                <a:latin typeface="Trebuchet MS" panose="020B0603020202020204" pitchFamily="34" charset="0"/>
              </a:rPr>
              <a:t> = Pointer + 3; 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// Address of 4</a:t>
            </a:r>
            <a:r>
              <a:rPr lang="en-US" sz="2000" baseline="30000" dirty="0">
                <a:solidFill>
                  <a:srgbClr val="008000"/>
                </a:solidFill>
                <a:latin typeface="Trebuchet MS" panose="020B0603020202020204" pitchFamily="34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 Element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*</a:t>
            </a:r>
            <a:r>
              <a:rPr lang="en-US" sz="2000" dirty="0" err="1">
                <a:latin typeface="Trebuchet MS" panose="020B0603020202020204" pitchFamily="34" charset="0"/>
              </a:rPr>
              <a:t>ptr</a:t>
            </a:r>
            <a:r>
              <a:rPr lang="en-US" sz="2000" dirty="0">
                <a:latin typeface="Trebuchet MS" panose="020B0603020202020204" pitchFamily="34" charset="0"/>
              </a:rPr>
              <a:t> = 293; 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// 293 value store at 4</a:t>
            </a:r>
            <a:r>
              <a:rPr lang="en-US" sz="2000" baseline="30000" dirty="0">
                <a:solidFill>
                  <a:srgbClr val="008000"/>
                </a:solidFill>
                <a:latin typeface="Trebuchet MS" panose="020B0603020202020204" pitchFamily="34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 element address</a:t>
            </a:r>
          </a:p>
          <a:p>
            <a:pPr eaLnBrk="1" hangingPunct="1"/>
            <a:endParaRPr lang="en-US" sz="200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}</a:t>
            </a:r>
          </a:p>
        </p:txBody>
      </p: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6553200" y="2946400"/>
            <a:ext cx="2362200" cy="319088"/>
            <a:chOff x="4128" y="864"/>
            <a:chExt cx="1488" cy="201"/>
          </a:xfrm>
        </p:grpSpPr>
        <p:sp>
          <p:nvSpPr>
            <p:cNvPr id="6166" name="Text Box 4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6167" name="Text Box 4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3300"/>
                  </a:solidFill>
                </a:rPr>
                <a:t>293</a:t>
              </a:r>
            </a:p>
          </p:txBody>
        </p:sp>
      </p:grpSp>
      <p:sp>
        <p:nvSpPr>
          <p:cNvPr id="106541" name="Line 45"/>
          <p:cNvSpPr>
            <a:spLocks noChangeShapeType="1"/>
          </p:cNvSpPr>
          <p:nvPr/>
        </p:nvSpPr>
        <p:spPr bwMode="auto">
          <a:xfrm flipV="1">
            <a:off x="3200400" y="3175000"/>
            <a:ext cx="4648200" cy="13096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6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06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6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6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06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6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6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9" grpId="0" animBg="1"/>
      <p:bldP spid="106540" grpId="0" animBg="1"/>
      <p:bldP spid="10654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3227" y="9999"/>
            <a:ext cx="8229600" cy="73612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1-Demensional Array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477000" y="12954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7215" name="Text Box 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7216" name="Text Box 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7173" name="Group 7"/>
          <p:cNvGrpSpPr>
            <a:grpSpLocks/>
          </p:cNvGrpSpPr>
          <p:nvPr/>
        </p:nvGrpSpPr>
        <p:grpSpPr bwMode="auto"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7213" name="Text Box 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7214" name="Text Box 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7211" name="Text Box 1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7212" name="Text Box 1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7175" name="Group 13"/>
          <p:cNvGrpSpPr>
            <a:grpSpLocks/>
          </p:cNvGrpSpPr>
          <p:nvPr/>
        </p:nvGrpSpPr>
        <p:grpSpPr bwMode="auto"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7209" name="Text Box 1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7210" name="Text Box 1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7176" name="Group 16"/>
          <p:cNvGrpSpPr>
            <a:grpSpLocks/>
          </p:cNvGrpSpPr>
          <p:nvPr/>
        </p:nvGrpSpPr>
        <p:grpSpPr bwMode="auto"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7207" name="Text Box 1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7208" name="Text Box 1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7205" name="Text Box 2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7206" name="Text Box 2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7178" name="Group 22"/>
          <p:cNvGrpSpPr>
            <a:grpSpLocks/>
          </p:cNvGrpSpPr>
          <p:nvPr/>
        </p:nvGrpSpPr>
        <p:grpSpPr bwMode="auto"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7203" name="Text Box 2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7204" name="Text Box 2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7179" name="Group 25"/>
          <p:cNvGrpSpPr>
            <a:grpSpLocks/>
          </p:cNvGrpSpPr>
          <p:nvPr/>
        </p:nvGrpSpPr>
        <p:grpSpPr bwMode="auto"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7201" name="Text Box 2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7202" name="Text Box 2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7180" name="Group 28"/>
          <p:cNvGrpSpPr>
            <a:grpSpLocks/>
          </p:cNvGrpSpPr>
          <p:nvPr/>
        </p:nvGrpSpPr>
        <p:grpSpPr bwMode="auto"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7199" name="Text Box 2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7200" name="Text Box 3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7181" name="Group 31"/>
          <p:cNvGrpSpPr>
            <a:grpSpLocks/>
          </p:cNvGrpSpPr>
          <p:nvPr/>
        </p:nvGrpSpPr>
        <p:grpSpPr bwMode="auto"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7197" name="Text Box 3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7198" name="Text Box 3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7182" name="Group 34"/>
          <p:cNvGrpSpPr>
            <a:grpSpLocks/>
          </p:cNvGrpSpPr>
          <p:nvPr/>
        </p:nvGrpSpPr>
        <p:grpSpPr bwMode="auto">
          <a:xfrm>
            <a:off x="6553200" y="5410200"/>
            <a:ext cx="2362200" cy="319088"/>
            <a:chOff x="4128" y="864"/>
            <a:chExt cx="1488" cy="201"/>
          </a:xfrm>
        </p:grpSpPr>
        <p:sp>
          <p:nvSpPr>
            <p:cNvPr id="7195" name="Text Box 3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7196" name="Text Box 3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Element </a:t>
              </a:r>
              <a:r>
                <a:rPr lang="en-US" sz="1400" b="1" dirty="0" smtClean="0"/>
                <a:t>49</a:t>
              </a:r>
              <a:endParaRPr lang="en-US" sz="1400" b="1" dirty="0"/>
            </a:p>
          </p:txBody>
        </p:sp>
      </p:grpSp>
      <p:grpSp>
        <p:nvGrpSpPr>
          <p:cNvPr id="7183" name="Group 37"/>
          <p:cNvGrpSpPr>
            <a:grpSpLocks/>
          </p:cNvGrpSpPr>
          <p:nvPr/>
        </p:nvGrpSpPr>
        <p:grpSpPr bwMode="auto">
          <a:xfrm>
            <a:off x="6553200" y="4572000"/>
            <a:ext cx="2362200" cy="371475"/>
            <a:chOff x="4128" y="864"/>
            <a:chExt cx="1488" cy="234"/>
          </a:xfrm>
        </p:grpSpPr>
        <p:sp>
          <p:nvSpPr>
            <p:cNvPr id="7193" name="Text Box 3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7194" name="Text Box 3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7184" name="Group 40"/>
          <p:cNvGrpSpPr>
            <a:grpSpLocks/>
          </p:cNvGrpSpPr>
          <p:nvPr/>
        </p:nvGrpSpPr>
        <p:grpSpPr bwMode="auto">
          <a:xfrm>
            <a:off x="6553200" y="4953000"/>
            <a:ext cx="2362200" cy="371475"/>
            <a:chOff x="4128" y="864"/>
            <a:chExt cx="1488" cy="234"/>
          </a:xfrm>
        </p:grpSpPr>
        <p:sp>
          <p:nvSpPr>
            <p:cNvPr id="7191" name="Text Box 4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7192" name="Text Box 4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7185" name="Text Box 43"/>
          <p:cNvSpPr txBox="1">
            <a:spLocks noChangeArrowheads="1"/>
          </p:cNvSpPr>
          <p:nvPr/>
        </p:nvSpPr>
        <p:spPr bwMode="auto">
          <a:xfrm>
            <a:off x="228600" y="1752600"/>
            <a:ext cx="6019800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List [ 50 ];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*Pointer;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Pointer = List;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for (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int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= 0;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&lt; 50;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++ )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{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	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cout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&lt;&lt; *Pointer;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	Pointer++; </a:t>
            </a:r>
            <a:r>
              <a:rPr lang="en-US" sz="2000" b="1" dirty="0">
                <a:solidFill>
                  <a:srgbClr val="008000"/>
                </a:solidFill>
                <a:latin typeface="Trebuchet MS" panose="020B0603020202020204" pitchFamily="34" charset="0"/>
              </a:rPr>
              <a:t>// Address of next element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    }</a:t>
            </a:r>
          </a:p>
          <a:p>
            <a:pPr eaLnBrk="1" hangingPunct="1"/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7186" name="Text Box 44"/>
          <p:cNvSpPr txBox="1">
            <a:spLocks noChangeArrowheads="1"/>
          </p:cNvSpPr>
          <p:nvPr/>
        </p:nvSpPr>
        <p:spPr bwMode="auto">
          <a:xfrm>
            <a:off x="152400" y="6070600"/>
            <a:ext cx="60198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for (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int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loop = 0; loop &lt; 50; loop++ )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	</a:t>
            </a:r>
            <a:r>
              <a:rPr lang="fr-FR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cout &lt;&lt;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 Array [ loop ] ;</a:t>
            </a:r>
          </a:p>
        </p:txBody>
      </p:sp>
      <p:sp>
        <p:nvSpPr>
          <p:cNvPr id="7187" name="AutoShape 45"/>
          <p:cNvSpPr>
            <a:spLocks/>
          </p:cNvSpPr>
          <p:nvPr/>
        </p:nvSpPr>
        <p:spPr bwMode="auto">
          <a:xfrm>
            <a:off x="5638800" y="3657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7188" name="Text Box 46"/>
          <p:cNvSpPr txBox="1">
            <a:spLocks noChangeArrowheads="1"/>
          </p:cNvSpPr>
          <p:nvPr/>
        </p:nvSpPr>
        <p:spPr bwMode="auto">
          <a:xfrm>
            <a:off x="152400" y="5562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b="1" u="sng">
                <a:solidFill>
                  <a:srgbClr val="FF3300"/>
                </a:solidFill>
                <a:latin typeface="Trebuchet MS" panose="020B0603020202020204" pitchFamily="34" charset="0"/>
              </a:rPr>
              <a:t>This is Equivalent to</a:t>
            </a:r>
          </a:p>
        </p:txBody>
      </p:sp>
      <p:sp>
        <p:nvSpPr>
          <p:cNvPr id="7189" name="Line 47"/>
          <p:cNvSpPr>
            <a:spLocks noChangeShapeType="1"/>
          </p:cNvSpPr>
          <p:nvPr/>
        </p:nvSpPr>
        <p:spPr bwMode="auto">
          <a:xfrm flipH="1">
            <a:off x="3352800" y="4419600"/>
            <a:ext cx="23622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Text Box 48"/>
          <p:cNvSpPr txBox="1">
            <a:spLocks noChangeArrowheads="1"/>
          </p:cNvSpPr>
          <p:nvPr/>
        </p:nvSpPr>
        <p:spPr bwMode="auto">
          <a:xfrm>
            <a:off x="76200" y="968374"/>
            <a:ext cx="617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We can access all element of List [50] using Pointers and for loop combinations.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707582" cy="8238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6324600" cy="5410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 smtClean="0">
                <a:cs typeface="+mn-cs"/>
              </a:rPr>
              <a:t>Note that the statements 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 err="1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*Pointer;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&amp;List [3];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 smtClean="0">
                <a:cs typeface="+mn-cs"/>
              </a:rPr>
              <a:t>represents that we are accessing the address of 4</a:t>
            </a:r>
            <a:r>
              <a:rPr lang="en-US" sz="2400" b="1" baseline="30000" dirty="0" smtClean="0">
                <a:cs typeface="+mn-cs"/>
              </a:rPr>
              <a:t>th</a:t>
            </a:r>
            <a:r>
              <a:rPr lang="en-US" sz="2400" b="1" dirty="0" smtClean="0">
                <a:cs typeface="+mn-cs"/>
              </a:rPr>
              <a:t> slot.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 smtClean="0">
                <a:cs typeface="+mn-cs"/>
              </a:rPr>
              <a:t>In 2-Demensional array the statements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 err="1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List[ 5 ][ 6 ];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 err="1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*Pointer;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&amp;List [3];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400" b="1" dirty="0" smtClean="0"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b="1" dirty="0" smtClean="0"/>
              <a:t>     </a:t>
            </a:r>
            <a:r>
              <a:rPr lang="en-US" sz="2400" b="1" dirty="0" smtClean="0">
                <a:cs typeface="+mn-cs"/>
              </a:rPr>
              <a:t>Represents that we are accessing the address 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smtClean="0">
                <a:cs typeface="+mn-cs"/>
              </a:rPr>
              <a:t>of 4</a:t>
            </a:r>
            <a:r>
              <a:rPr lang="en-US" sz="2400" b="1" baseline="30000" dirty="0" smtClean="0">
                <a:cs typeface="+mn-cs"/>
              </a:rPr>
              <a:t>th</a:t>
            </a:r>
            <a:r>
              <a:rPr lang="en-US" sz="2400" b="1" dirty="0" smtClean="0">
                <a:cs typeface="+mn-cs"/>
              </a:rPr>
              <a:t> row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 smtClean="0">
              <a:solidFill>
                <a:srgbClr val="FF33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FF3300"/>
                </a:solidFill>
                <a:cs typeface="+mn-cs"/>
              </a:rPr>
              <a:t>or </a:t>
            </a:r>
            <a:r>
              <a:rPr lang="en-US" sz="2400" b="1" i="1" dirty="0" smtClean="0">
                <a:solidFill>
                  <a:srgbClr val="2C14DE"/>
                </a:solidFill>
                <a:cs typeface="+mn-cs"/>
              </a:rPr>
              <a:t>the address the 4</a:t>
            </a:r>
            <a:r>
              <a:rPr lang="en-US" sz="2400" b="1" i="1" baseline="30000" dirty="0" smtClean="0">
                <a:solidFill>
                  <a:srgbClr val="2C14DE"/>
                </a:solidFill>
                <a:cs typeface="+mn-cs"/>
              </a:rPr>
              <a:t>th</a:t>
            </a:r>
            <a:r>
              <a:rPr lang="en-US" sz="2400" b="1" i="1" dirty="0" smtClean="0">
                <a:solidFill>
                  <a:srgbClr val="2C14DE"/>
                </a:solidFill>
                <a:cs typeface="+mn-cs"/>
              </a:rPr>
              <a:t> row and 1</a:t>
            </a:r>
            <a:r>
              <a:rPr lang="en-US" sz="2400" b="1" i="1" baseline="30000" dirty="0" smtClean="0">
                <a:solidFill>
                  <a:srgbClr val="2C14DE"/>
                </a:solidFill>
                <a:cs typeface="+mn-cs"/>
              </a:rPr>
              <a:t>st</a:t>
            </a:r>
            <a:r>
              <a:rPr lang="en-US" sz="2400" b="1" i="1" dirty="0" smtClean="0">
                <a:solidFill>
                  <a:srgbClr val="2C14DE"/>
                </a:solidFill>
                <a:cs typeface="+mn-cs"/>
              </a:rPr>
              <a:t> column.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477000" y="12954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8235" name="Text Box 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8236" name="Text Box 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8233" name="Text Box 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8234" name="Text Box 1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8231" name="Text Box 1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8232" name="Text Box 1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8229" name="Text Box 1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8230" name="Text Box 1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8227" name="Text Box 1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8228" name="Text Box 1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8202" name="Group 20"/>
          <p:cNvGrpSpPr>
            <a:grpSpLocks/>
          </p:cNvGrpSpPr>
          <p:nvPr/>
        </p:nvGrpSpPr>
        <p:grpSpPr bwMode="auto"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8225" name="Text Box 2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8226" name="Text Box 2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8223" name="Text Box 2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8224" name="Text Box 2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8204" name="Group 26"/>
          <p:cNvGrpSpPr>
            <a:grpSpLocks/>
          </p:cNvGrpSpPr>
          <p:nvPr/>
        </p:nvGrpSpPr>
        <p:grpSpPr bwMode="auto"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8221" name="Text Box 2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8222" name="Text Box 2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8205" name="Group 29"/>
          <p:cNvGrpSpPr>
            <a:grpSpLocks/>
          </p:cNvGrpSpPr>
          <p:nvPr/>
        </p:nvGrpSpPr>
        <p:grpSpPr bwMode="auto"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8219" name="Text Box 3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8220" name="Text Box 3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8206" name="Group 32"/>
          <p:cNvGrpSpPr>
            <a:grpSpLocks/>
          </p:cNvGrpSpPr>
          <p:nvPr/>
        </p:nvGrpSpPr>
        <p:grpSpPr bwMode="auto"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8217" name="Text Box 3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8218" name="Text Box 3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8207" name="Group 35"/>
          <p:cNvGrpSpPr>
            <a:grpSpLocks/>
          </p:cNvGrpSpPr>
          <p:nvPr/>
        </p:nvGrpSpPr>
        <p:grpSpPr bwMode="auto">
          <a:xfrm>
            <a:off x="6553200" y="5410200"/>
            <a:ext cx="2362200" cy="319088"/>
            <a:chOff x="4128" y="864"/>
            <a:chExt cx="1488" cy="201"/>
          </a:xfrm>
        </p:grpSpPr>
        <p:sp>
          <p:nvSpPr>
            <p:cNvPr id="8215" name="Text Box 3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8216" name="Text Box 3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50</a:t>
              </a:r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6553200" y="4572000"/>
            <a:ext cx="2362200" cy="371475"/>
            <a:chOff x="4128" y="864"/>
            <a:chExt cx="1488" cy="234"/>
          </a:xfrm>
        </p:grpSpPr>
        <p:sp>
          <p:nvSpPr>
            <p:cNvPr id="8213" name="Text Box 3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8214" name="Text Box 4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8209" name="Group 41"/>
          <p:cNvGrpSpPr>
            <a:grpSpLocks/>
          </p:cNvGrpSpPr>
          <p:nvPr/>
        </p:nvGrpSpPr>
        <p:grpSpPr bwMode="auto">
          <a:xfrm>
            <a:off x="6553200" y="4953000"/>
            <a:ext cx="2362200" cy="371475"/>
            <a:chOff x="4128" y="864"/>
            <a:chExt cx="1488" cy="234"/>
          </a:xfrm>
        </p:grpSpPr>
        <p:sp>
          <p:nvSpPr>
            <p:cNvPr id="8211" name="Text Box 4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8212" name="Text Box 4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8210" name="Line 44"/>
          <p:cNvSpPr>
            <a:spLocks noChangeShapeType="1"/>
          </p:cNvSpPr>
          <p:nvPr/>
        </p:nvSpPr>
        <p:spPr bwMode="auto">
          <a:xfrm>
            <a:off x="3505200" y="1897469"/>
            <a:ext cx="3048000" cy="921931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418" y="87621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07473" y="-23554"/>
            <a:ext cx="8229600" cy="87604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27006"/>
            <a:ext cx="5653088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lvl="1" eaLnBrk="1" hangingPunct="1">
              <a:defRPr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List [ 9 ] [ 6 ];</a:t>
            </a:r>
          </a:p>
          <a:p>
            <a:pPr lvl="1" eaLnBrk="1" hangingPunct="1">
              <a:defRPr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*</a:t>
            </a:r>
            <a:r>
              <a:rPr lang="en-US" sz="2400" b="1" dirty="0" err="1" smtClean="0"/>
              <a:t>ptr</a:t>
            </a:r>
            <a:r>
              <a:rPr lang="en-US" sz="2400" b="1" dirty="0" smtClean="0"/>
              <a:t>;</a:t>
            </a:r>
          </a:p>
          <a:p>
            <a:pPr lvl="1" eaLnBrk="1" hangingPunct="1">
              <a:defRPr/>
            </a:pPr>
            <a:r>
              <a:rPr lang="en-US" sz="2400" b="1" dirty="0" err="1" smtClean="0"/>
              <a:t>ptr</a:t>
            </a:r>
            <a:r>
              <a:rPr lang="en-US" sz="2400" b="1" dirty="0" smtClean="0"/>
              <a:t> = &amp;List [3];</a:t>
            </a:r>
          </a:p>
          <a:p>
            <a:pPr lvl="1" eaLnBrk="1" hangingPunct="1">
              <a:defRPr/>
            </a:pPr>
            <a:endParaRPr lang="en-US" sz="2400" b="1" dirty="0" smtClean="0"/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To access the address of 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4</a:t>
            </a:r>
            <a:r>
              <a:rPr lang="en-US" sz="2800" b="1" baseline="30000" dirty="0" smtClean="0">
                <a:solidFill>
                  <a:srgbClr val="2C14DE"/>
                </a:solidFill>
                <a:cs typeface="+mn-cs"/>
              </a:rPr>
              <a:t>th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 row 2</a:t>
            </a:r>
            <a:r>
              <a:rPr lang="en-US" sz="2800" b="1" baseline="30000" dirty="0" smtClean="0">
                <a:solidFill>
                  <a:srgbClr val="2C14DE"/>
                </a:solidFill>
                <a:cs typeface="+mn-cs"/>
              </a:rPr>
              <a:t>nd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  column</a:t>
            </a:r>
            <a:r>
              <a:rPr lang="en-US" sz="2800" b="1" dirty="0" smtClean="0">
                <a:cs typeface="+mn-cs"/>
              </a:rPr>
              <a:t>:</a:t>
            </a:r>
            <a:endParaRPr lang="en-US" sz="2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b="1" dirty="0" err="1" smtClean="0">
                <a:solidFill>
                  <a:srgbClr val="B80000"/>
                </a:solidFill>
              </a:rPr>
              <a:t>ptr</a:t>
            </a:r>
            <a:r>
              <a:rPr lang="en-US" sz="2400" b="1" dirty="0" smtClean="0">
                <a:solidFill>
                  <a:srgbClr val="B80000"/>
                </a:solidFill>
              </a:rPr>
              <a:t>++;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address of 4</a:t>
            </a:r>
            <a:r>
              <a:rPr lang="en-US" sz="2400" b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row 2</a:t>
            </a:r>
            <a:r>
              <a:rPr lang="en-US" sz="2400" b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column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B80000"/>
                </a:solidFill>
              </a:rPr>
              <a:t>faster than normal array accessing </a:t>
            </a:r>
            <a:r>
              <a:rPr lang="en-US" sz="2400" b="1" dirty="0" smtClean="0">
                <a:solidFill>
                  <a:srgbClr val="1E7509"/>
                </a:solidFill>
              </a:rPr>
              <a:t>Why?</a:t>
            </a:r>
            <a:r>
              <a:rPr lang="en-US" sz="2400" b="1" dirty="0" smtClean="0"/>
              <a:t>)</a:t>
            </a:r>
          </a:p>
          <a:p>
            <a:pPr lvl="1" eaLnBrk="1" hangingPunct="1">
              <a:defRPr/>
            </a:pPr>
            <a:r>
              <a:rPr lang="en-US" sz="2400" dirty="0" smtClean="0"/>
              <a:t>Equivalent to </a:t>
            </a:r>
            <a:r>
              <a:rPr lang="en-US" sz="2400" b="1" dirty="0" smtClean="0">
                <a:solidFill>
                  <a:srgbClr val="2C14DE"/>
                </a:solidFill>
              </a:rPr>
              <a:t>List [3][1] ;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248400" y="1752600"/>
            <a:ext cx="281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6781800" y="2200275"/>
            <a:ext cx="2286000" cy="314325"/>
            <a:chOff x="3408" y="1008"/>
            <a:chExt cx="1440" cy="198"/>
          </a:xfrm>
        </p:grpSpPr>
        <p:sp>
          <p:nvSpPr>
            <p:cNvPr id="9299" name="Text Box 6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302</a:t>
              </a:r>
            </a:p>
          </p:txBody>
        </p:sp>
        <p:sp>
          <p:nvSpPr>
            <p:cNvPr id="9300" name="Text Box 7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304</a:t>
              </a:r>
            </a:p>
          </p:txBody>
        </p:sp>
        <p:sp>
          <p:nvSpPr>
            <p:cNvPr id="9301" name="Text Box 8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300</a:t>
              </a:r>
            </a:p>
          </p:txBody>
        </p:sp>
        <p:sp>
          <p:nvSpPr>
            <p:cNvPr id="9302" name="Text Box 9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306</a:t>
              </a:r>
            </a:p>
          </p:txBody>
        </p:sp>
        <p:sp>
          <p:nvSpPr>
            <p:cNvPr id="9303" name="Text Box 10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308</a:t>
              </a:r>
            </a:p>
          </p:txBody>
        </p:sp>
        <p:sp>
          <p:nvSpPr>
            <p:cNvPr id="9304" name="Text Box 11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310</a:t>
              </a:r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6781800" y="2514600"/>
            <a:ext cx="2286000" cy="314325"/>
            <a:chOff x="3408" y="1008"/>
            <a:chExt cx="1440" cy="198"/>
          </a:xfrm>
        </p:grpSpPr>
        <p:sp>
          <p:nvSpPr>
            <p:cNvPr id="9293" name="Text Box 13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314</a:t>
              </a:r>
            </a:p>
          </p:txBody>
        </p:sp>
        <p:sp>
          <p:nvSpPr>
            <p:cNvPr id="9294" name="Text Box 14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316</a:t>
              </a:r>
            </a:p>
          </p:txBody>
        </p:sp>
        <p:sp>
          <p:nvSpPr>
            <p:cNvPr id="9295" name="Text Box 15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312</a:t>
              </a:r>
            </a:p>
          </p:txBody>
        </p:sp>
        <p:sp>
          <p:nvSpPr>
            <p:cNvPr id="9296" name="Text Box 16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318</a:t>
              </a:r>
            </a:p>
          </p:txBody>
        </p:sp>
        <p:sp>
          <p:nvSpPr>
            <p:cNvPr id="9297" name="Text Box 17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320</a:t>
              </a:r>
            </a:p>
          </p:txBody>
        </p:sp>
        <p:sp>
          <p:nvSpPr>
            <p:cNvPr id="9298" name="Text Box 18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322</a:t>
              </a:r>
            </a:p>
          </p:txBody>
        </p:sp>
      </p:grpSp>
      <p:grpSp>
        <p:nvGrpSpPr>
          <p:cNvPr id="9223" name="Group 19"/>
          <p:cNvGrpSpPr>
            <a:grpSpLocks/>
          </p:cNvGrpSpPr>
          <p:nvPr/>
        </p:nvGrpSpPr>
        <p:grpSpPr bwMode="auto">
          <a:xfrm>
            <a:off x="6781800" y="2819400"/>
            <a:ext cx="2286000" cy="314325"/>
            <a:chOff x="3408" y="1008"/>
            <a:chExt cx="1440" cy="198"/>
          </a:xfrm>
        </p:grpSpPr>
        <p:sp>
          <p:nvSpPr>
            <p:cNvPr id="9287" name="Text Box 20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326</a:t>
              </a:r>
            </a:p>
          </p:txBody>
        </p:sp>
        <p:sp>
          <p:nvSpPr>
            <p:cNvPr id="9288" name="Text Box 21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328</a:t>
              </a:r>
            </a:p>
          </p:txBody>
        </p:sp>
        <p:sp>
          <p:nvSpPr>
            <p:cNvPr id="9289" name="Text Box 22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324</a:t>
              </a:r>
            </a:p>
          </p:txBody>
        </p:sp>
        <p:sp>
          <p:nvSpPr>
            <p:cNvPr id="9290" name="Text Box 23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330</a:t>
              </a:r>
            </a:p>
          </p:txBody>
        </p:sp>
        <p:sp>
          <p:nvSpPr>
            <p:cNvPr id="9291" name="Text Box 24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332</a:t>
              </a:r>
            </a:p>
          </p:txBody>
        </p:sp>
        <p:sp>
          <p:nvSpPr>
            <p:cNvPr id="9292" name="Text Box 25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334</a:t>
              </a:r>
            </a:p>
          </p:txBody>
        </p:sp>
      </p:grpSp>
      <p:grpSp>
        <p:nvGrpSpPr>
          <p:cNvPr id="9224" name="Group 26"/>
          <p:cNvGrpSpPr>
            <a:grpSpLocks/>
          </p:cNvGrpSpPr>
          <p:nvPr/>
        </p:nvGrpSpPr>
        <p:grpSpPr bwMode="auto">
          <a:xfrm>
            <a:off x="6781800" y="3114675"/>
            <a:ext cx="2286000" cy="314325"/>
            <a:chOff x="3408" y="1008"/>
            <a:chExt cx="1440" cy="198"/>
          </a:xfrm>
        </p:grpSpPr>
        <p:sp>
          <p:nvSpPr>
            <p:cNvPr id="9281" name="Text Box 27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338</a:t>
              </a:r>
            </a:p>
          </p:txBody>
        </p:sp>
        <p:sp>
          <p:nvSpPr>
            <p:cNvPr id="9282" name="Text Box 28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340</a:t>
              </a:r>
            </a:p>
          </p:txBody>
        </p:sp>
        <p:sp>
          <p:nvSpPr>
            <p:cNvPr id="9283" name="Text Box 29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336</a:t>
              </a:r>
            </a:p>
          </p:txBody>
        </p:sp>
        <p:sp>
          <p:nvSpPr>
            <p:cNvPr id="9284" name="Text Box 30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342</a:t>
              </a:r>
            </a:p>
          </p:txBody>
        </p:sp>
        <p:sp>
          <p:nvSpPr>
            <p:cNvPr id="9285" name="Text Box 31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344</a:t>
              </a:r>
            </a:p>
          </p:txBody>
        </p:sp>
        <p:sp>
          <p:nvSpPr>
            <p:cNvPr id="9286" name="Text Box 3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346</a:t>
              </a:r>
            </a:p>
          </p:txBody>
        </p:sp>
      </p:grpSp>
      <p:grpSp>
        <p:nvGrpSpPr>
          <p:cNvPr id="9225" name="Group 33"/>
          <p:cNvGrpSpPr>
            <a:grpSpLocks/>
          </p:cNvGrpSpPr>
          <p:nvPr/>
        </p:nvGrpSpPr>
        <p:grpSpPr bwMode="auto">
          <a:xfrm>
            <a:off x="6781800" y="3419475"/>
            <a:ext cx="2286000" cy="314325"/>
            <a:chOff x="3408" y="1008"/>
            <a:chExt cx="1440" cy="198"/>
          </a:xfrm>
        </p:grpSpPr>
        <p:sp>
          <p:nvSpPr>
            <p:cNvPr id="9275" name="Text Box 34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350</a:t>
              </a:r>
            </a:p>
          </p:txBody>
        </p:sp>
        <p:sp>
          <p:nvSpPr>
            <p:cNvPr id="9276" name="Text Box 35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352</a:t>
              </a:r>
            </a:p>
          </p:txBody>
        </p:sp>
        <p:sp>
          <p:nvSpPr>
            <p:cNvPr id="9277" name="Text Box 36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348</a:t>
              </a:r>
            </a:p>
          </p:txBody>
        </p:sp>
        <p:sp>
          <p:nvSpPr>
            <p:cNvPr id="9278" name="Text Box 37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354</a:t>
              </a:r>
            </a:p>
          </p:txBody>
        </p:sp>
        <p:sp>
          <p:nvSpPr>
            <p:cNvPr id="9279" name="Text Box 38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356</a:t>
              </a:r>
            </a:p>
          </p:txBody>
        </p:sp>
        <p:sp>
          <p:nvSpPr>
            <p:cNvPr id="9280" name="Text Box 39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358</a:t>
              </a:r>
            </a:p>
          </p:txBody>
        </p:sp>
      </p:grpSp>
      <p:grpSp>
        <p:nvGrpSpPr>
          <p:cNvPr id="9226" name="Group 40"/>
          <p:cNvGrpSpPr>
            <a:grpSpLocks/>
          </p:cNvGrpSpPr>
          <p:nvPr/>
        </p:nvGrpSpPr>
        <p:grpSpPr bwMode="auto">
          <a:xfrm>
            <a:off x="6781800" y="3724275"/>
            <a:ext cx="2286000" cy="314325"/>
            <a:chOff x="3408" y="1008"/>
            <a:chExt cx="1440" cy="198"/>
          </a:xfrm>
        </p:grpSpPr>
        <p:sp>
          <p:nvSpPr>
            <p:cNvPr id="9269" name="Text Box 41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362</a:t>
              </a:r>
            </a:p>
          </p:txBody>
        </p:sp>
        <p:sp>
          <p:nvSpPr>
            <p:cNvPr id="9270" name="Text Box 42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364</a:t>
              </a:r>
            </a:p>
          </p:txBody>
        </p:sp>
        <p:sp>
          <p:nvSpPr>
            <p:cNvPr id="9271" name="Text Box 43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360</a:t>
              </a:r>
            </a:p>
          </p:txBody>
        </p:sp>
        <p:sp>
          <p:nvSpPr>
            <p:cNvPr id="9272" name="Text Box 44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366</a:t>
              </a:r>
            </a:p>
          </p:txBody>
        </p:sp>
        <p:sp>
          <p:nvSpPr>
            <p:cNvPr id="9273" name="Text Box 45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368</a:t>
              </a:r>
            </a:p>
          </p:txBody>
        </p:sp>
        <p:sp>
          <p:nvSpPr>
            <p:cNvPr id="9274" name="Text Box 46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370</a:t>
              </a:r>
            </a:p>
          </p:txBody>
        </p:sp>
      </p:grpSp>
      <p:grpSp>
        <p:nvGrpSpPr>
          <p:cNvPr id="9227" name="Group 47"/>
          <p:cNvGrpSpPr>
            <a:grpSpLocks/>
          </p:cNvGrpSpPr>
          <p:nvPr/>
        </p:nvGrpSpPr>
        <p:grpSpPr bwMode="auto">
          <a:xfrm>
            <a:off x="6781800" y="4038600"/>
            <a:ext cx="2286000" cy="314325"/>
            <a:chOff x="3408" y="1008"/>
            <a:chExt cx="1440" cy="198"/>
          </a:xfrm>
        </p:grpSpPr>
        <p:sp>
          <p:nvSpPr>
            <p:cNvPr id="9263" name="Text Box 48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374</a:t>
              </a:r>
            </a:p>
          </p:txBody>
        </p:sp>
        <p:sp>
          <p:nvSpPr>
            <p:cNvPr id="9264" name="Text Box 49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376</a:t>
              </a:r>
            </a:p>
          </p:txBody>
        </p:sp>
        <p:sp>
          <p:nvSpPr>
            <p:cNvPr id="9265" name="Text Box 50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372</a:t>
              </a:r>
            </a:p>
          </p:txBody>
        </p:sp>
        <p:sp>
          <p:nvSpPr>
            <p:cNvPr id="9266" name="Text Box 51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378</a:t>
              </a:r>
            </a:p>
          </p:txBody>
        </p:sp>
        <p:sp>
          <p:nvSpPr>
            <p:cNvPr id="9267" name="Text Box 52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380</a:t>
              </a:r>
            </a:p>
          </p:txBody>
        </p:sp>
        <p:sp>
          <p:nvSpPr>
            <p:cNvPr id="9268" name="Text Box 53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382</a:t>
              </a:r>
            </a:p>
          </p:txBody>
        </p:sp>
      </p:grpSp>
      <p:grpSp>
        <p:nvGrpSpPr>
          <p:cNvPr id="9228" name="Group 54"/>
          <p:cNvGrpSpPr>
            <a:grpSpLocks/>
          </p:cNvGrpSpPr>
          <p:nvPr/>
        </p:nvGrpSpPr>
        <p:grpSpPr bwMode="auto">
          <a:xfrm>
            <a:off x="6781800" y="4343400"/>
            <a:ext cx="2286000" cy="314325"/>
            <a:chOff x="3408" y="1008"/>
            <a:chExt cx="1440" cy="198"/>
          </a:xfrm>
        </p:grpSpPr>
        <p:sp>
          <p:nvSpPr>
            <p:cNvPr id="9257" name="Text Box 55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386</a:t>
              </a:r>
            </a:p>
          </p:txBody>
        </p:sp>
        <p:sp>
          <p:nvSpPr>
            <p:cNvPr id="9258" name="Text Box 56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388</a:t>
              </a:r>
            </a:p>
          </p:txBody>
        </p:sp>
        <p:sp>
          <p:nvSpPr>
            <p:cNvPr id="9259" name="Text Box 57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384</a:t>
              </a:r>
            </a:p>
          </p:txBody>
        </p:sp>
        <p:sp>
          <p:nvSpPr>
            <p:cNvPr id="9260" name="Text Box 58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390</a:t>
              </a:r>
            </a:p>
          </p:txBody>
        </p: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392</a:t>
              </a:r>
            </a:p>
          </p:txBody>
        </p:sp>
        <p:sp>
          <p:nvSpPr>
            <p:cNvPr id="9262" name="Text Box 60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394</a:t>
              </a:r>
            </a:p>
          </p:txBody>
        </p:sp>
      </p:grpSp>
      <p:grpSp>
        <p:nvGrpSpPr>
          <p:cNvPr id="9229" name="Group 61"/>
          <p:cNvGrpSpPr>
            <a:grpSpLocks/>
          </p:cNvGrpSpPr>
          <p:nvPr/>
        </p:nvGrpSpPr>
        <p:grpSpPr bwMode="auto">
          <a:xfrm>
            <a:off x="6781800" y="4638675"/>
            <a:ext cx="2286000" cy="314325"/>
            <a:chOff x="3408" y="1008"/>
            <a:chExt cx="1440" cy="198"/>
          </a:xfrm>
        </p:grpSpPr>
        <p:sp>
          <p:nvSpPr>
            <p:cNvPr id="9251" name="Text Box 62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398</a:t>
              </a:r>
            </a:p>
          </p:txBody>
        </p:sp>
        <p:sp>
          <p:nvSpPr>
            <p:cNvPr id="9252" name="Text Box 63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400</a:t>
              </a:r>
            </a:p>
          </p:txBody>
        </p:sp>
        <p:sp>
          <p:nvSpPr>
            <p:cNvPr id="9253" name="Text Box 64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396</a:t>
              </a:r>
            </a:p>
          </p:txBody>
        </p:sp>
        <p:sp>
          <p:nvSpPr>
            <p:cNvPr id="9254" name="Text Box 65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402</a:t>
              </a:r>
            </a:p>
          </p:txBody>
        </p:sp>
        <p:sp>
          <p:nvSpPr>
            <p:cNvPr id="9255" name="Text Box 66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404</a:t>
              </a:r>
            </a:p>
          </p:txBody>
        </p:sp>
        <p:sp>
          <p:nvSpPr>
            <p:cNvPr id="9256" name="Text Box 67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406</a:t>
              </a:r>
            </a:p>
          </p:txBody>
        </p:sp>
      </p:grpSp>
      <p:sp>
        <p:nvSpPr>
          <p:cNvPr id="9230" name="Text Box 68"/>
          <p:cNvSpPr txBox="1">
            <a:spLocks noChangeArrowheads="1"/>
          </p:cNvSpPr>
          <p:nvPr/>
        </p:nvSpPr>
        <p:spPr bwMode="auto">
          <a:xfrm>
            <a:off x="7162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1" name="Text Box 69"/>
          <p:cNvSpPr txBox="1">
            <a:spLocks noChangeArrowheads="1"/>
          </p:cNvSpPr>
          <p:nvPr/>
        </p:nvSpPr>
        <p:spPr bwMode="auto">
          <a:xfrm>
            <a:off x="7543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2" name="Text Box 70"/>
          <p:cNvSpPr txBox="1">
            <a:spLocks noChangeArrowheads="1"/>
          </p:cNvSpPr>
          <p:nvPr/>
        </p:nvSpPr>
        <p:spPr bwMode="auto">
          <a:xfrm>
            <a:off x="6781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3" name="Text Box 71"/>
          <p:cNvSpPr txBox="1">
            <a:spLocks noChangeArrowheads="1"/>
          </p:cNvSpPr>
          <p:nvPr/>
        </p:nvSpPr>
        <p:spPr bwMode="auto">
          <a:xfrm>
            <a:off x="7924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34" name="Text Box 72"/>
          <p:cNvSpPr txBox="1">
            <a:spLocks noChangeArrowheads="1"/>
          </p:cNvSpPr>
          <p:nvPr/>
        </p:nvSpPr>
        <p:spPr bwMode="auto">
          <a:xfrm>
            <a:off x="8305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35" name="Text Box 73"/>
          <p:cNvSpPr txBox="1">
            <a:spLocks noChangeArrowheads="1"/>
          </p:cNvSpPr>
          <p:nvPr/>
        </p:nvSpPr>
        <p:spPr bwMode="auto">
          <a:xfrm>
            <a:off x="8686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236" name="Text Box 74"/>
          <p:cNvSpPr txBox="1">
            <a:spLocks noChangeArrowheads="1"/>
          </p:cNvSpPr>
          <p:nvPr/>
        </p:nvSpPr>
        <p:spPr bwMode="auto">
          <a:xfrm>
            <a:off x="6324600" y="22098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7" name="Text Box 75"/>
          <p:cNvSpPr txBox="1">
            <a:spLocks noChangeArrowheads="1"/>
          </p:cNvSpPr>
          <p:nvPr/>
        </p:nvSpPr>
        <p:spPr bwMode="auto">
          <a:xfrm>
            <a:off x="6324600" y="2514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8" name="Text Box 76"/>
          <p:cNvSpPr txBox="1">
            <a:spLocks noChangeArrowheads="1"/>
          </p:cNvSpPr>
          <p:nvPr/>
        </p:nvSpPr>
        <p:spPr bwMode="auto">
          <a:xfrm>
            <a:off x="6324600" y="2819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9" name="Text Box 77"/>
          <p:cNvSpPr txBox="1">
            <a:spLocks noChangeArrowheads="1"/>
          </p:cNvSpPr>
          <p:nvPr/>
        </p:nvSpPr>
        <p:spPr bwMode="auto">
          <a:xfrm>
            <a:off x="6324600" y="3124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40" name="Text Box 78"/>
          <p:cNvSpPr txBox="1">
            <a:spLocks noChangeArrowheads="1"/>
          </p:cNvSpPr>
          <p:nvPr/>
        </p:nvSpPr>
        <p:spPr bwMode="auto">
          <a:xfrm>
            <a:off x="6324600" y="34290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41" name="Text Box 79"/>
          <p:cNvSpPr txBox="1">
            <a:spLocks noChangeArrowheads="1"/>
          </p:cNvSpPr>
          <p:nvPr/>
        </p:nvSpPr>
        <p:spPr bwMode="auto">
          <a:xfrm>
            <a:off x="6324600" y="3724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9242" name="Text Box 80"/>
          <p:cNvSpPr txBox="1">
            <a:spLocks noChangeArrowheads="1"/>
          </p:cNvSpPr>
          <p:nvPr/>
        </p:nvSpPr>
        <p:spPr bwMode="auto">
          <a:xfrm>
            <a:off x="6324600" y="4038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243" name="Text Box 81"/>
          <p:cNvSpPr txBox="1">
            <a:spLocks noChangeArrowheads="1"/>
          </p:cNvSpPr>
          <p:nvPr/>
        </p:nvSpPr>
        <p:spPr bwMode="auto">
          <a:xfrm>
            <a:off x="6324600" y="4343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9244" name="Text Box 82"/>
          <p:cNvSpPr txBox="1">
            <a:spLocks noChangeArrowheads="1"/>
          </p:cNvSpPr>
          <p:nvPr/>
        </p:nvSpPr>
        <p:spPr bwMode="auto">
          <a:xfrm>
            <a:off x="6324600" y="4648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9245" name="Text Box 83"/>
          <p:cNvSpPr txBox="1">
            <a:spLocks noChangeArrowheads="1"/>
          </p:cNvSpPr>
          <p:nvPr/>
        </p:nvSpPr>
        <p:spPr bwMode="auto">
          <a:xfrm>
            <a:off x="7162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Column</a:t>
            </a:r>
          </a:p>
        </p:txBody>
      </p:sp>
      <p:sp>
        <p:nvSpPr>
          <p:cNvPr id="9246" name="Text Box 84"/>
          <p:cNvSpPr txBox="1">
            <a:spLocks noChangeArrowheads="1"/>
          </p:cNvSpPr>
          <p:nvPr/>
        </p:nvSpPr>
        <p:spPr bwMode="auto">
          <a:xfrm rot="5400000">
            <a:off x="5607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Row</a:t>
            </a:r>
          </a:p>
        </p:txBody>
      </p:sp>
      <p:sp>
        <p:nvSpPr>
          <p:cNvPr id="9247" name="Line 85"/>
          <p:cNvSpPr>
            <a:spLocks noChangeShapeType="1"/>
          </p:cNvSpPr>
          <p:nvPr/>
        </p:nvSpPr>
        <p:spPr bwMode="auto">
          <a:xfrm flipH="1" flipV="1">
            <a:off x="6477000" y="4876799"/>
            <a:ext cx="1066800" cy="936481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Text Box 86"/>
          <p:cNvSpPr txBox="1">
            <a:spLocks noChangeArrowheads="1"/>
          </p:cNvSpPr>
          <p:nvPr/>
        </p:nvSpPr>
        <p:spPr bwMode="auto">
          <a:xfrm>
            <a:off x="6705600" y="5715000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E7509"/>
                </a:solidFill>
              </a:rPr>
              <a:t>Memory address</a:t>
            </a:r>
          </a:p>
        </p:txBody>
      </p:sp>
      <p:sp>
        <p:nvSpPr>
          <p:cNvPr id="85079" name="Line 87"/>
          <p:cNvSpPr>
            <a:spLocks noChangeShapeType="1"/>
          </p:cNvSpPr>
          <p:nvPr/>
        </p:nvSpPr>
        <p:spPr bwMode="auto">
          <a:xfrm>
            <a:off x="2819400" y="2514600"/>
            <a:ext cx="3505200" cy="77005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80" name="Line 88"/>
          <p:cNvSpPr>
            <a:spLocks noChangeShapeType="1"/>
          </p:cNvSpPr>
          <p:nvPr/>
        </p:nvSpPr>
        <p:spPr bwMode="auto">
          <a:xfrm flipV="1">
            <a:off x="3581400" y="3321193"/>
            <a:ext cx="3733799" cy="239380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028" y="87491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79" grpId="0" animBg="1"/>
      <p:bldP spid="850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9653" y="68958"/>
            <a:ext cx="8153400" cy="914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B80000"/>
                </a:solidFill>
              </a:rPr>
              <a:t>Virtual </a:t>
            </a:r>
            <a:r>
              <a:rPr lang="en-US" altLang="zh-CN" b="1" dirty="0" smtClean="0">
                <a:solidFill>
                  <a:srgbClr val="B80000"/>
                </a:solidFill>
              </a:rPr>
              <a:t>Memory </a:t>
            </a:r>
            <a:br>
              <a:rPr lang="en-US" altLang="zh-CN" b="1" dirty="0" smtClean="0">
                <a:solidFill>
                  <a:srgbClr val="B80000"/>
                </a:solidFill>
              </a:rPr>
            </a:br>
            <a:r>
              <a:rPr lang="en-US" altLang="zh-CN" b="1" dirty="0" smtClean="0">
                <a:solidFill>
                  <a:srgbClr val="B80000"/>
                </a:solidFill>
              </a:rPr>
              <a:t>(How a CPU see’s a Process?)</a:t>
            </a:r>
            <a:endParaRPr lang="en-US" altLang="zh-CN" b="1" dirty="0">
              <a:solidFill>
                <a:srgbClr val="B80000"/>
              </a:solidFill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17969"/>
            <a:ext cx="5446712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2C14DE"/>
                </a:solidFill>
              </a:rPr>
              <a:t>Continuous </a:t>
            </a:r>
            <a:r>
              <a:rPr lang="en-US" altLang="zh-CN" b="1" dirty="0"/>
              <a:t>memory space for all </a:t>
            </a:r>
            <a:r>
              <a:rPr lang="en-US" altLang="zh-CN" b="1" dirty="0" smtClean="0"/>
              <a:t>process:</a:t>
            </a:r>
            <a:endParaRPr lang="en-US" altLang="zh-CN" b="1" dirty="0"/>
          </a:p>
          <a:p>
            <a:pPr lvl="1"/>
            <a:r>
              <a:rPr lang="en-US" altLang="zh-CN" b="1" dirty="0" smtClean="0">
                <a:solidFill>
                  <a:srgbClr val="2C14DE"/>
                </a:solidFill>
              </a:rPr>
              <a:t>Set of locations </a:t>
            </a:r>
            <a:r>
              <a:rPr lang="en-US" altLang="zh-CN" dirty="0" smtClean="0"/>
              <a:t>as </a:t>
            </a:r>
            <a:r>
              <a:rPr lang="en-US" altLang="zh-CN" b="1" dirty="0" smtClean="0">
                <a:solidFill>
                  <a:srgbClr val="2C14DE"/>
                </a:solidFill>
              </a:rPr>
              <a:t>needed</a:t>
            </a:r>
            <a:r>
              <a:rPr lang="en-US" altLang="zh-CN" dirty="0" smtClean="0">
                <a:solidFill>
                  <a:srgbClr val="2C14DE"/>
                </a:solidFill>
              </a:rPr>
              <a:t> </a:t>
            </a:r>
            <a:r>
              <a:rPr lang="en-US" altLang="zh-CN" dirty="0" smtClean="0"/>
              <a:t>by a </a:t>
            </a:r>
            <a:r>
              <a:rPr lang="en-US" altLang="zh-CN" b="1" dirty="0" smtClean="0">
                <a:solidFill>
                  <a:srgbClr val="2C14DE"/>
                </a:solidFill>
              </a:rPr>
              <a:t>process</a:t>
            </a:r>
            <a:endParaRPr lang="en-US" altLang="zh-CN" b="1" dirty="0">
              <a:solidFill>
                <a:srgbClr val="2C14DE"/>
              </a:solidFill>
            </a:endParaRPr>
          </a:p>
        </p:txBody>
      </p:sp>
      <p:sp>
        <p:nvSpPr>
          <p:cNvPr id="14643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" y="28100"/>
            <a:ext cx="9144000" cy="8691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1066800"/>
            <a:ext cx="57531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+mn-cs"/>
              </a:rPr>
              <a:t>We know </a:t>
            </a:r>
            <a:r>
              <a:rPr lang="en-US" sz="2400" b="1" dirty="0" smtClean="0">
                <a:cs typeface="+mn-cs"/>
              </a:rPr>
              <a:t>computer can perform only one </a:t>
            </a:r>
            <a:r>
              <a:rPr lang="en-US" sz="2400" b="1" dirty="0" smtClean="0">
                <a:solidFill>
                  <a:srgbClr val="1E7509"/>
                </a:solidFill>
                <a:cs typeface="+mn-cs"/>
              </a:rPr>
              <a:t>operation at any time</a:t>
            </a:r>
            <a:r>
              <a:rPr lang="en-US" sz="2400" b="1" dirty="0" smtClean="0">
                <a:cs typeface="+mn-cs"/>
              </a:rPr>
              <a:t> </a:t>
            </a:r>
            <a:r>
              <a:rPr lang="en-US" sz="2400" dirty="0" smtClean="0">
                <a:cs typeface="+mn-cs"/>
              </a:rPr>
              <a:t>(</a:t>
            </a:r>
            <a:r>
              <a:rPr lang="en-US" sz="2400" b="1" dirty="0" smtClean="0">
                <a:solidFill>
                  <a:srgbClr val="B80000"/>
                </a:solidFill>
                <a:cs typeface="+mn-cs"/>
              </a:rPr>
              <a:t>remember fetch-decode-execute cycle</a:t>
            </a:r>
            <a:r>
              <a:rPr lang="en-US" sz="2400" dirty="0" smtClean="0">
                <a:cs typeface="+mn-cs"/>
              </a:rPr>
              <a:t>).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+mn-cs"/>
              </a:rPr>
              <a:t>Thus to access List [3][1] element (</a:t>
            </a:r>
            <a:r>
              <a:rPr lang="en-US" sz="2400" b="1" dirty="0" smtClean="0">
                <a:solidFill>
                  <a:srgbClr val="B80000"/>
                </a:solidFill>
                <a:cs typeface="+mn-cs"/>
              </a:rPr>
              <a:t>without pointer</a:t>
            </a:r>
            <a:r>
              <a:rPr lang="en-US" sz="2400" b="1" dirty="0" smtClean="0">
                <a:cs typeface="+mn-cs"/>
              </a:rPr>
              <a:t>) two operations are involved:-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1E7509"/>
                </a:solidFill>
              </a:rPr>
              <a:t>First to determine row List [3]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1E7509"/>
                </a:solidFill>
              </a:rPr>
              <a:t>Second to determine column List[3][1]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b="1" dirty="0" smtClean="0">
              <a:solidFill>
                <a:srgbClr val="1E7509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800" b="1" dirty="0" smtClean="0">
              <a:solidFill>
                <a:srgbClr val="1E7509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B80000"/>
                </a:solidFill>
                <a:cs typeface="+mn-cs"/>
              </a:rPr>
              <a:t>But using pointer we can reach the element of 4</a:t>
            </a:r>
            <a:r>
              <a:rPr lang="en-US" sz="2400" baseline="30000" dirty="0" smtClean="0">
                <a:solidFill>
                  <a:srgbClr val="B80000"/>
                </a:solidFill>
                <a:cs typeface="+mn-cs"/>
              </a:rPr>
              <a:t>th</a:t>
            </a:r>
            <a:r>
              <a:rPr lang="en-US" sz="2400" dirty="0" smtClean="0">
                <a:solidFill>
                  <a:srgbClr val="B80000"/>
                </a:solidFill>
                <a:cs typeface="+mn-cs"/>
              </a:rPr>
              <a:t> row 2</a:t>
            </a:r>
            <a:r>
              <a:rPr lang="en-US" sz="2400" baseline="30000" dirty="0" smtClean="0">
                <a:solidFill>
                  <a:srgbClr val="B80000"/>
                </a:solidFill>
                <a:cs typeface="+mn-cs"/>
              </a:rPr>
              <a:t>nd</a:t>
            </a:r>
            <a:r>
              <a:rPr lang="en-US" sz="2400" dirty="0" smtClean="0">
                <a:solidFill>
                  <a:srgbClr val="B80000"/>
                </a:solidFill>
                <a:cs typeface="+mn-cs"/>
              </a:rPr>
              <a:t> column (directly) by </a:t>
            </a:r>
            <a:r>
              <a:rPr lang="en-US" sz="2400" b="1" dirty="0" smtClean="0">
                <a:solidFill>
                  <a:srgbClr val="B80000"/>
                </a:solidFill>
                <a:cs typeface="+mn-cs"/>
              </a:rPr>
              <a:t>increment our pointer value (which is a single operation).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rgbClr val="1E7509"/>
                </a:solidFill>
              </a:rPr>
              <a:t>ptr+1; // 4</a:t>
            </a:r>
            <a:r>
              <a:rPr lang="en-US" sz="1800" b="1" baseline="30000" dirty="0" smtClean="0">
                <a:solidFill>
                  <a:srgbClr val="1E7509"/>
                </a:solidFill>
              </a:rPr>
              <a:t>th</a:t>
            </a:r>
            <a:r>
              <a:rPr lang="en-US" sz="1800" b="1" dirty="0" smtClean="0">
                <a:solidFill>
                  <a:srgbClr val="1E7509"/>
                </a:solidFill>
              </a:rPr>
              <a:t> row 2</a:t>
            </a:r>
            <a:r>
              <a:rPr lang="en-US" sz="1800" b="1" baseline="30000" dirty="0" smtClean="0">
                <a:solidFill>
                  <a:srgbClr val="1E7509"/>
                </a:solidFill>
              </a:rPr>
              <a:t>nd</a:t>
            </a:r>
            <a:r>
              <a:rPr lang="en-US" sz="1800" b="1" dirty="0" smtClean="0">
                <a:solidFill>
                  <a:srgbClr val="1E7509"/>
                </a:solidFill>
              </a:rPr>
              <a:t> column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rgbClr val="1E7509"/>
                </a:solidFill>
              </a:rPr>
              <a:t>ptr+2; // 4</a:t>
            </a:r>
            <a:r>
              <a:rPr lang="en-US" sz="1800" b="1" baseline="30000" dirty="0" smtClean="0">
                <a:solidFill>
                  <a:srgbClr val="1E7509"/>
                </a:solidFill>
              </a:rPr>
              <a:t>th</a:t>
            </a:r>
            <a:r>
              <a:rPr lang="en-US" sz="1800" b="1" dirty="0" smtClean="0">
                <a:solidFill>
                  <a:srgbClr val="1E7509"/>
                </a:solidFill>
              </a:rPr>
              <a:t> row 3</a:t>
            </a:r>
            <a:r>
              <a:rPr lang="en-US" sz="1800" b="1" baseline="30000" dirty="0" smtClean="0">
                <a:solidFill>
                  <a:srgbClr val="1E7509"/>
                </a:solidFill>
              </a:rPr>
              <a:t>rd</a:t>
            </a:r>
            <a:r>
              <a:rPr lang="en-US" sz="1800" b="1" dirty="0" smtClean="0">
                <a:solidFill>
                  <a:srgbClr val="1E7509"/>
                </a:solidFill>
              </a:rPr>
              <a:t> column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 smtClean="0">
                <a:solidFill>
                  <a:srgbClr val="1E7509"/>
                </a:solidFill>
              </a:rPr>
              <a:t>ptr+3; // 4</a:t>
            </a:r>
            <a:r>
              <a:rPr lang="en-US" sz="1800" b="1" baseline="30000" dirty="0" smtClean="0">
                <a:solidFill>
                  <a:srgbClr val="1E7509"/>
                </a:solidFill>
              </a:rPr>
              <a:t>th</a:t>
            </a:r>
            <a:r>
              <a:rPr lang="en-US" sz="1800" b="1" dirty="0" smtClean="0">
                <a:solidFill>
                  <a:srgbClr val="1E7509"/>
                </a:solidFill>
              </a:rPr>
              <a:t> row 4</a:t>
            </a:r>
            <a:r>
              <a:rPr lang="en-US" sz="1800" b="1" baseline="30000" dirty="0" smtClean="0">
                <a:solidFill>
                  <a:srgbClr val="1E7509"/>
                </a:solidFill>
              </a:rPr>
              <a:t>th</a:t>
            </a:r>
            <a:r>
              <a:rPr lang="en-US" sz="1800" b="1" dirty="0" smtClean="0">
                <a:solidFill>
                  <a:srgbClr val="1E7509"/>
                </a:solidFill>
              </a:rPr>
              <a:t> column</a:t>
            </a:r>
            <a:endParaRPr lang="en-US" sz="1600" b="1" dirty="0" smtClean="0">
              <a:solidFill>
                <a:srgbClr val="1E7509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248400" y="1752600"/>
            <a:ext cx="281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781800" y="2200275"/>
            <a:ext cx="2286000" cy="314325"/>
            <a:chOff x="3408" y="1008"/>
            <a:chExt cx="1440" cy="198"/>
          </a:xfrm>
        </p:grpSpPr>
        <p:sp>
          <p:nvSpPr>
            <p:cNvPr id="10321" name="Text Box 6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302</a:t>
              </a:r>
            </a:p>
          </p:txBody>
        </p:sp>
        <p:sp>
          <p:nvSpPr>
            <p:cNvPr id="10322" name="Text Box 7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304</a:t>
              </a:r>
            </a:p>
          </p:txBody>
        </p:sp>
        <p:sp>
          <p:nvSpPr>
            <p:cNvPr id="10323" name="Text Box 8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300</a:t>
              </a:r>
            </a:p>
          </p:txBody>
        </p:sp>
        <p:sp>
          <p:nvSpPr>
            <p:cNvPr id="10324" name="Text Box 9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306</a:t>
              </a:r>
            </a:p>
          </p:txBody>
        </p:sp>
        <p:sp>
          <p:nvSpPr>
            <p:cNvPr id="10325" name="Text Box 10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308</a:t>
              </a:r>
            </a:p>
          </p:txBody>
        </p:sp>
        <p:sp>
          <p:nvSpPr>
            <p:cNvPr id="10326" name="Text Box 11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310</a:t>
              </a:r>
            </a:p>
          </p:txBody>
        </p:sp>
      </p:grpSp>
      <p:grpSp>
        <p:nvGrpSpPr>
          <p:cNvPr id="10246" name="Group 12"/>
          <p:cNvGrpSpPr>
            <a:grpSpLocks/>
          </p:cNvGrpSpPr>
          <p:nvPr/>
        </p:nvGrpSpPr>
        <p:grpSpPr bwMode="auto">
          <a:xfrm>
            <a:off x="6781800" y="2514600"/>
            <a:ext cx="2286000" cy="314325"/>
            <a:chOff x="3408" y="1008"/>
            <a:chExt cx="1440" cy="198"/>
          </a:xfrm>
        </p:grpSpPr>
        <p:sp>
          <p:nvSpPr>
            <p:cNvPr id="10315" name="Text Box 13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314</a:t>
              </a:r>
            </a:p>
          </p:txBody>
        </p:sp>
        <p:sp>
          <p:nvSpPr>
            <p:cNvPr id="10316" name="Text Box 14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316</a:t>
              </a:r>
            </a:p>
          </p:txBody>
        </p:sp>
        <p:sp>
          <p:nvSpPr>
            <p:cNvPr id="10317" name="Text Box 15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312</a:t>
              </a:r>
            </a:p>
          </p:txBody>
        </p:sp>
        <p:sp>
          <p:nvSpPr>
            <p:cNvPr id="10318" name="Text Box 16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318</a:t>
              </a:r>
            </a:p>
          </p:txBody>
        </p:sp>
        <p:sp>
          <p:nvSpPr>
            <p:cNvPr id="10319" name="Text Box 17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320</a:t>
              </a:r>
            </a:p>
          </p:txBody>
        </p:sp>
        <p:sp>
          <p:nvSpPr>
            <p:cNvPr id="10320" name="Text Box 18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322</a:t>
              </a:r>
            </a:p>
          </p:txBody>
        </p:sp>
      </p:grpSp>
      <p:grpSp>
        <p:nvGrpSpPr>
          <p:cNvPr id="10247" name="Group 19"/>
          <p:cNvGrpSpPr>
            <a:grpSpLocks/>
          </p:cNvGrpSpPr>
          <p:nvPr/>
        </p:nvGrpSpPr>
        <p:grpSpPr bwMode="auto">
          <a:xfrm>
            <a:off x="6781800" y="2819400"/>
            <a:ext cx="2286000" cy="314325"/>
            <a:chOff x="3408" y="1008"/>
            <a:chExt cx="1440" cy="198"/>
          </a:xfrm>
        </p:grpSpPr>
        <p:sp>
          <p:nvSpPr>
            <p:cNvPr id="10309" name="Text Box 20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326</a:t>
              </a:r>
            </a:p>
          </p:txBody>
        </p:sp>
        <p:sp>
          <p:nvSpPr>
            <p:cNvPr id="10310" name="Text Box 21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328</a:t>
              </a:r>
            </a:p>
          </p:txBody>
        </p:sp>
        <p:sp>
          <p:nvSpPr>
            <p:cNvPr id="10311" name="Text Box 22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324</a:t>
              </a:r>
            </a:p>
          </p:txBody>
        </p:sp>
        <p:sp>
          <p:nvSpPr>
            <p:cNvPr id="10312" name="Text Box 23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330</a:t>
              </a:r>
            </a:p>
          </p:txBody>
        </p:sp>
        <p:sp>
          <p:nvSpPr>
            <p:cNvPr id="10313" name="Text Box 24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332</a:t>
              </a:r>
            </a:p>
          </p:txBody>
        </p:sp>
        <p:sp>
          <p:nvSpPr>
            <p:cNvPr id="10314" name="Text Box 25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334</a:t>
              </a:r>
            </a:p>
          </p:txBody>
        </p:sp>
      </p:grpSp>
      <p:grpSp>
        <p:nvGrpSpPr>
          <p:cNvPr id="10248" name="Group 26"/>
          <p:cNvGrpSpPr>
            <a:grpSpLocks/>
          </p:cNvGrpSpPr>
          <p:nvPr/>
        </p:nvGrpSpPr>
        <p:grpSpPr bwMode="auto">
          <a:xfrm>
            <a:off x="6781800" y="3114675"/>
            <a:ext cx="2286000" cy="314325"/>
            <a:chOff x="3408" y="1008"/>
            <a:chExt cx="1440" cy="198"/>
          </a:xfrm>
        </p:grpSpPr>
        <p:sp>
          <p:nvSpPr>
            <p:cNvPr id="10303" name="Text Box 27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338</a:t>
              </a:r>
            </a:p>
          </p:txBody>
        </p:sp>
        <p:sp>
          <p:nvSpPr>
            <p:cNvPr id="10304" name="Text Box 28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340</a:t>
              </a:r>
            </a:p>
          </p:txBody>
        </p:sp>
        <p:sp>
          <p:nvSpPr>
            <p:cNvPr id="10305" name="Text Box 29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336</a:t>
              </a:r>
            </a:p>
          </p:txBody>
        </p:sp>
        <p:sp>
          <p:nvSpPr>
            <p:cNvPr id="10306" name="Text Box 30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342</a:t>
              </a:r>
            </a:p>
          </p:txBody>
        </p:sp>
        <p:sp>
          <p:nvSpPr>
            <p:cNvPr id="10307" name="Text Box 31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344</a:t>
              </a:r>
            </a:p>
          </p:txBody>
        </p:sp>
        <p:sp>
          <p:nvSpPr>
            <p:cNvPr id="10308" name="Text Box 3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346</a:t>
              </a:r>
            </a:p>
          </p:txBody>
        </p:sp>
      </p:grpSp>
      <p:grpSp>
        <p:nvGrpSpPr>
          <p:cNvPr id="10249" name="Group 33"/>
          <p:cNvGrpSpPr>
            <a:grpSpLocks/>
          </p:cNvGrpSpPr>
          <p:nvPr/>
        </p:nvGrpSpPr>
        <p:grpSpPr bwMode="auto">
          <a:xfrm>
            <a:off x="6781800" y="3419475"/>
            <a:ext cx="2286000" cy="314325"/>
            <a:chOff x="3408" y="1008"/>
            <a:chExt cx="1440" cy="198"/>
          </a:xfrm>
        </p:grpSpPr>
        <p:sp>
          <p:nvSpPr>
            <p:cNvPr id="10297" name="Text Box 34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350</a:t>
              </a:r>
            </a:p>
          </p:txBody>
        </p:sp>
        <p:sp>
          <p:nvSpPr>
            <p:cNvPr id="10298" name="Text Box 35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352</a:t>
              </a:r>
            </a:p>
          </p:txBody>
        </p:sp>
        <p:sp>
          <p:nvSpPr>
            <p:cNvPr id="10299" name="Text Box 36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348</a:t>
              </a:r>
            </a:p>
          </p:txBody>
        </p:sp>
        <p:sp>
          <p:nvSpPr>
            <p:cNvPr id="10300" name="Text Box 37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354</a:t>
              </a:r>
            </a:p>
          </p:txBody>
        </p:sp>
        <p:sp>
          <p:nvSpPr>
            <p:cNvPr id="10301" name="Text Box 38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356</a:t>
              </a:r>
            </a:p>
          </p:txBody>
        </p:sp>
        <p:sp>
          <p:nvSpPr>
            <p:cNvPr id="10302" name="Text Box 39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358</a:t>
              </a:r>
            </a:p>
          </p:txBody>
        </p:sp>
      </p:grpSp>
      <p:grpSp>
        <p:nvGrpSpPr>
          <p:cNvPr id="10250" name="Group 40"/>
          <p:cNvGrpSpPr>
            <a:grpSpLocks/>
          </p:cNvGrpSpPr>
          <p:nvPr/>
        </p:nvGrpSpPr>
        <p:grpSpPr bwMode="auto">
          <a:xfrm>
            <a:off x="6781800" y="3724275"/>
            <a:ext cx="2286000" cy="314325"/>
            <a:chOff x="3408" y="1008"/>
            <a:chExt cx="1440" cy="198"/>
          </a:xfrm>
        </p:grpSpPr>
        <p:sp>
          <p:nvSpPr>
            <p:cNvPr id="10291" name="Text Box 41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362</a:t>
              </a:r>
            </a:p>
          </p:txBody>
        </p:sp>
        <p:sp>
          <p:nvSpPr>
            <p:cNvPr id="10292" name="Text Box 42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364</a:t>
              </a:r>
            </a:p>
          </p:txBody>
        </p:sp>
        <p:sp>
          <p:nvSpPr>
            <p:cNvPr id="10293" name="Text Box 43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360</a:t>
              </a:r>
            </a:p>
          </p:txBody>
        </p:sp>
        <p:sp>
          <p:nvSpPr>
            <p:cNvPr id="10294" name="Text Box 44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366</a:t>
              </a:r>
            </a:p>
          </p:txBody>
        </p:sp>
        <p:sp>
          <p:nvSpPr>
            <p:cNvPr id="10295" name="Text Box 45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368</a:t>
              </a:r>
            </a:p>
          </p:txBody>
        </p:sp>
        <p:sp>
          <p:nvSpPr>
            <p:cNvPr id="10296" name="Text Box 46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370</a:t>
              </a:r>
            </a:p>
          </p:txBody>
        </p:sp>
      </p:grpSp>
      <p:grpSp>
        <p:nvGrpSpPr>
          <p:cNvPr id="10251" name="Group 47"/>
          <p:cNvGrpSpPr>
            <a:grpSpLocks/>
          </p:cNvGrpSpPr>
          <p:nvPr/>
        </p:nvGrpSpPr>
        <p:grpSpPr bwMode="auto">
          <a:xfrm>
            <a:off x="6781800" y="4038600"/>
            <a:ext cx="2286000" cy="314325"/>
            <a:chOff x="3408" y="1008"/>
            <a:chExt cx="1440" cy="198"/>
          </a:xfrm>
        </p:grpSpPr>
        <p:sp>
          <p:nvSpPr>
            <p:cNvPr id="10285" name="Text Box 48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374</a:t>
              </a:r>
            </a:p>
          </p:txBody>
        </p:sp>
        <p:sp>
          <p:nvSpPr>
            <p:cNvPr id="10286" name="Text Box 49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376</a:t>
              </a:r>
            </a:p>
          </p:txBody>
        </p:sp>
        <p:sp>
          <p:nvSpPr>
            <p:cNvPr id="10287" name="Text Box 50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372</a:t>
              </a:r>
            </a:p>
          </p:txBody>
        </p:sp>
        <p:sp>
          <p:nvSpPr>
            <p:cNvPr id="10288" name="Text Box 51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378</a:t>
              </a:r>
            </a:p>
          </p:txBody>
        </p:sp>
        <p:sp>
          <p:nvSpPr>
            <p:cNvPr id="10289" name="Text Box 52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380</a:t>
              </a:r>
            </a:p>
          </p:txBody>
        </p:sp>
        <p:sp>
          <p:nvSpPr>
            <p:cNvPr id="10290" name="Text Box 53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382</a:t>
              </a:r>
            </a:p>
          </p:txBody>
        </p:sp>
      </p:grpSp>
      <p:grpSp>
        <p:nvGrpSpPr>
          <p:cNvPr id="10252" name="Group 54"/>
          <p:cNvGrpSpPr>
            <a:grpSpLocks/>
          </p:cNvGrpSpPr>
          <p:nvPr/>
        </p:nvGrpSpPr>
        <p:grpSpPr bwMode="auto">
          <a:xfrm>
            <a:off x="6781800" y="4343400"/>
            <a:ext cx="2286000" cy="314325"/>
            <a:chOff x="3408" y="1008"/>
            <a:chExt cx="1440" cy="198"/>
          </a:xfrm>
        </p:grpSpPr>
        <p:sp>
          <p:nvSpPr>
            <p:cNvPr id="10279" name="Text Box 55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386</a:t>
              </a:r>
            </a:p>
          </p:txBody>
        </p:sp>
        <p:sp>
          <p:nvSpPr>
            <p:cNvPr id="10280" name="Text Box 56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388</a:t>
              </a:r>
            </a:p>
          </p:txBody>
        </p:sp>
        <p:sp>
          <p:nvSpPr>
            <p:cNvPr id="10281" name="Text Box 57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384</a:t>
              </a:r>
            </a:p>
          </p:txBody>
        </p:sp>
        <p:sp>
          <p:nvSpPr>
            <p:cNvPr id="10282" name="Text Box 58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390</a:t>
              </a:r>
            </a:p>
          </p:txBody>
        </p:sp>
        <p:sp>
          <p:nvSpPr>
            <p:cNvPr id="10283" name="Text Box 59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392</a:t>
              </a:r>
            </a:p>
          </p:txBody>
        </p:sp>
        <p:sp>
          <p:nvSpPr>
            <p:cNvPr id="10284" name="Text Box 60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394</a:t>
              </a:r>
            </a:p>
          </p:txBody>
        </p:sp>
      </p:grpSp>
      <p:grpSp>
        <p:nvGrpSpPr>
          <p:cNvPr id="10253" name="Group 61"/>
          <p:cNvGrpSpPr>
            <a:grpSpLocks/>
          </p:cNvGrpSpPr>
          <p:nvPr/>
        </p:nvGrpSpPr>
        <p:grpSpPr bwMode="auto">
          <a:xfrm>
            <a:off x="6781800" y="4638675"/>
            <a:ext cx="2286000" cy="314325"/>
            <a:chOff x="3408" y="1008"/>
            <a:chExt cx="1440" cy="198"/>
          </a:xfrm>
        </p:grpSpPr>
        <p:sp>
          <p:nvSpPr>
            <p:cNvPr id="10273" name="Text Box 62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398</a:t>
              </a:r>
            </a:p>
          </p:txBody>
        </p:sp>
        <p:sp>
          <p:nvSpPr>
            <p:cNvPr id="10274" name="Text Box 63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400</a:t>
              </a:r>
            </a:p>
          </p:txBody>
        </p:sp>
        <p:sp>
          <p:nvSpPr>
            <p:cNvPr id="10275" name="Text Box 64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396</a:t>
              </a:r>
            </a:p>
          </p:txBody>
        </p:sp>
        <p:sp>
          <p:nvSpPr>
            <p:cNvPr id="10276" name="Text Box 65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402</a:t>
              </a:r>
            </a:p>
          </p:txBody>
        </p:sp>
        <p:sp>
          <p:nvSpPr>
            <p:cNvPr id="10277" name="Text Box 66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404</a:t>
              </a:r>
            </a:p>
          </p:txBody>
        </p:sp>
        <p:sp>
          <p:nvSpPr>
            <p:cNvPr id="10278" name="Text Box 67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406</a:t>
              </a:r>
            </a:p>
          </p:txBody>
        </p:sp>
      </p:grpSp>
      <p:sp>
        <p:nvSpPr>
          <p:cNvPr id="10254" name="Text Box 68"/>
          <p:cNvSpPr txBox="1">
            <a:spLocks noChangeArrowheads="1"/>
          </p:cNvSpPr>
          <p:nvPr/>
        </p:nvSpPr>
        <p:spPr bwMode="auto">
          <a:xfrm>
            <a:off x="7162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255" name="Text Box 69"/>
          <p:cNvSpPr txBox="1">
            <a:spLocks noChangeArrowheads="1"/>
          </p:cNvSpPr>
          <p:nvPr/>
        </p:nvSpPr>
        <p:spPr bwMode="auto">
          <a:xfrm>
            <a:off x="7543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256" name="Text Box 70"/>
          <p:cNvSpPr txBox="1">
            <a:spLocks noChangeArrowheads="1"/>
          </p:cNvSpPr>
          <p:nvPr/>
        </p:nvSpPr>
        <p:spPr bwMode="auto">
          <a:xfrm>
            <a:off x="6781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257" name="Text Box 71"/>
          <p:cNvSpPr txBox="1">
            <a:spLocks noChangeArrowheads="1"/>
          </p:cNvSpPr>
          <p:nvPr/>
        </p:nvSpPr>
        <p:spPr bwMode="auto">
          <a:xfrm>
            <a:off x="7924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0258" name="Text Box 72"/>
          <p:cNvSpPr txBox="1">
            <a:spLocks noChangeArrowheads="1"/>
          </p:cNvSpPr>
          <p:nvPr/>
        </p:nvSpPr>
        <p:spPr bwMode="auto">
          <a:xfrm>
            <a:off x="8305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259" name="Text Box 73"/>
          <p:cNvSpPr txBox="1">
            <a:spLocks noChangeArrowheads="1"/>
          </p:cNvSpPr>
          <p:nvPr/>
        </p:nvSpPr>
        <p:spPr bwMode="auto">
          <a:xfrm>
            <a:off x="8686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0260" name="Text Box 74"/>
          <p:cNvSpPr txBox="1">
            <a:spLocks noChangeArrowheads="1"/>
          </p:cNvSpPr>
          <p:nvPr/>
        </p:nvSpPr>
        <p:spPr bwMode="auto">
          <a:xfrm>
            <a:off x="6324600" y="22098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261" name="Text Box 75"/>
          <p:cNvSpPr txBox="1">
            <a:spLocks noChangeArrowheads="1"/>
          </p:cNvSpPr>
          <p:nvPr/>
        </p:nvSpPr>
        <p:spPr bwMode="auto">
          <a:xfrm>
            <a:off x="6324600" y="2514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262" name="Text Box 76"/>
          <p:cNvSpPr txBox="1">
            <a:spLocks noChangeArrowheads="1"/>
          </p:cNvSpPr>
          <p:nvPr/>
        </p:nvSpPr>
        <p:spPr bwMode="auto">
          <a:xfrm>
            <a:off x="6324600" y="2819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263" name="Text Box 77"/>
          <p:cNvSpPr txBox="1">
            <a:spLocks noChangeArrowheads="1"/>
          </p:cNvSpPr>
          <p:nvPr/>
        </p:nvSpPr>
        <p:spPr bwMode="auto">
          <a:xfrm>
            <a:off x="6324600" y="3124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0264" name="Text Box 78"/>
          <p:cNvSpPr txBox="1">
            <a:spLocks noChangeArrowheads="1"/>
          </p:cNvSpPr>
          <p:nvPr/>
        </p:nvSpPr>
        <p:spPr bwMode="auto">
          <a:xfrm>
            <a:off x="6324600" y="34290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265" name="Text Box 79"/>
          <p:cNvSpPr txBox="1">
            <a:spLocks noChangeArrowheads="1"/>
          </p:cNvSpPr>
          <p:nvPr/>
        </p:nvSpPr>
        <p:spPr bwMode="auto">
          <a:xfrm>
            <a:off x="6324600" y="3724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0266" name="Text Box 80"/>
          <p:cNvSpPr txBox="1">
            <a:spLocks noChangeArrowheads="1"/>
          </p:cNvSpPr>
          <p:nvPr/>
        </p:nvSpPr>
        <p:spPr bwMode="auto">
          <a:xfrm>
            <a:off x="6324600" y="4038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0267" name="Text Box 81"/>
          <p:cNvSpPr txBox="1">
            <a:spLocks noChangeArrowheads="1"/>
          </p:cNvSpPr>
          <p:nvPr/>
        </p:nvSpPr>
        <p:spPr bwMode="auto">
          <a:xfrm>
            <a:off x="6324600" y="4343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0268" name="Text Box 82"/>
          <p:cNvSpPr txBox="1">
            <a:spLocks noChangeArrowheads="1"/>
          </p:cNvSpPr>
          <p:nvPr/>
        </p:nvSpPr>
        <p:spPr bwMode="auto">
          <a:xfrm>
            <a:off x="6324600" y="4648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269" name="Text Box 83"/>
          <p:cNvSpPr txBox="1">
            <a:spLocks noChangeArrowheads="1"/>
          </p:cNvSpPr>
          <p:nvPr/>
        </p:nvSpPr>
        <p:spPr bwMode="auto">
          <a:xfrm>
            <a:off x="7162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1E7509"/>
                </a:solidFill>
              </a:rPr>
              <a:t>Column</a:t>
            </a:r>
          </a:p>
        </p:txBody>
      </p:sp>
      <p:sp>
        <p:nvSpPr>
          <p:cNvPr id="10270" name="Text Box 84"/>
          <p:cNvSpPr txBox="1">
            <a:spLocks noChangeArrowheads="1"/>
          </p:cNvSpPr>
          <p:nvPr/>
        </p:nvSpPr>
        <p:spPr bwMode="auto">
          <a:xfrm rot="5400000">
            <a:off x="5607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Row</a:t>
            </a:r>
          </a:p>
        </p:txBody>
      </p:sp>
      <p:sp>
        <p:nvSpPr>
          <p:cNvPr id="10271" name="Line 85"/>
          <p:cNvSpPr>
            <a:spLocks noChangeShapeType="1"/>
          </p:cNvSpPr>
          <p:nvPr/>
        </p:nvSpPr>
        <p:spPr bwMode="auto">
          <a:xfrm flipH="1" flipV="1">
            <a:off x="6477000" y="4800600"/>
            <a:ext cx="9906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Text Box 86"/>
          <p:cNvSpPr txBox="1">
            <a:spLocks noChangeArrowheads="1"/>
          </p:cNvSpPr>
          <p:nvPr/>
        </p:nvSpPr>
        <p:spPr bwMode="auto">
          <a:xfrm>
            <a:off x="6705600" y="5715000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E7509"/>
                </a:solidFill>
              </a:rPr>
              <a:t>Memory address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6164"/>
            <a:ext cx="8229600" cy="79216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Swapping variables using Pointers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6612" y="892124"/>
            <a:ext cx="8915400" cy="5813476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void main</a:t>
            </a:r>
            <a:r>
              <a:rPr lang="en-US" sz="2800" b="1" dirty="0">
                <a:latin typeface="Courier New" pitchFamily="49" charset="0"/>
              </a:rPr>
              <a:t>() </a:t>
            </a:r>
            <a:r>
              <a:rPr lang="en-US" sz="2800" b="1" dirty="0" smtClean="0">
                <a:latin typeface="Courier New" pitchFamily="49" charset="0"/>
              </a:rPr>
              <a:t>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a = ‘A';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b = ‘Z';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*Ptr1= &amp;a;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*Ptr2= &amp;b;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temp = *Ptr1;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*Ptr1 = *Ptr2;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*Ptr2 = c;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&lt;&lt; a &lt;&lt; b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}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14800" y="1360928"/>
            <a:ext cx="4824601" cy="2437934"/>
            <a:chOff x="4114800" y="1360928"/>
            <a:chExt cx="4824601" cy="2437934"/>
          </a:xfrm>
        </p:grpSpPr>
        <p:pic>
          <p:nvPicPr>
            <p:cNvPr id="5" name="Content Placeholder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360928"/>
              <a:ext cx="4824601" cy="243793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 flipH="1">
              <a:off x="5105400" y="2542172"/>
              <a:ext cx="3048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cs typeface="Times New Roman" panose="02020603050405020304" pitchFamily="18" charset="0"/>
                </a:rPr>
                <a:t>;</a:t>
              </a:r>
              <a:endParaRPr lang="en-US" sz="2400" b="1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4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0320"/>
            <a:ext cx="8229600" cy="8769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Dynamic Memory Allocation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915400" cy="5791200"/>
          </a:xfrm>
          <a:extLst>
            <a:ext uri="{909E8E84-426E-40dd-AFC4-6F175D3DCCD1}"/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latin typeface="+mj-lt"/>
              </a:rPr>
              <a:t>Used when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space requirements</a:t>
            </a:r>
            <a:r>
              <a:rPr lang="en-US" dirty="0" smtClean="0">
                <a:solidFill>
                  <a:srgbClr val="B8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are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unknown</a:t>
            </a:r>
            <a:r>
              <a:rPr lang="en-US" b="1" dirty="0">
                <a:latin typeface="+mj-lt"/>
              </a:rPr>
              <a:t> at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compile time</a:t>
            </a:r>
            <a:endParaRPr lang="en-US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latin typeface="+mj-lt"/>
              </a:rPr>
              <a:t>Most of the time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the amount of space required </a:t>
            </a:r>
            <a:r>
              <a:rPr lang="en-US" b="1" dirty="0" smtClean="0">
                <a:latin typeface="+mj-lt"/>
              </a:rPr>
              <a:t>is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unknown at compile tim</a:t>
            </a:r>
            <a:r>
              <a:rPr lang="en-US" b="1" dirty="0" smtClean="0">
                <a:latin typeface="+mj-lt"/>
              </a:rPr>
              <a:t>e</a:t>
            </a:r>
            <a:endParaRPr lang="en-US" sz="36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>
              <a:solidFill>
                <a:srgbClr val="B80000"/>
              </a:solidFill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B80000"/>
                </a:solidFill>
                <a:latin typeface="+mj-lt"/>
              </a:rPr>
              <a:t>Dynamic Memory Allocation (DMA):-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2C14DE"/>
                </a:solidFill>
                <a:latin typeface="+mj-lt"/>
              </a:rPr>
              <a:t>With Dynamic memory allocation we can allocate/deletes memory (elements of an array)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at runtime or execution time.</a:t>
            </a:r>
            <a:endParaRPr lang="en-US" dirty="0" smtClean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" y="0"/>
            <a:ext cx="9067800" cy="8972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B80000"/>
                </a:solidFill>
                <a:cs typeface="+mj-cs"/>
              </a:rPr>
              <a:t>Differences between Static and Dynamic Memory Allocation</a:t>
            </a:r>
            <a:endParaRPr lang="fr-FR" sz="2800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>
                <a:solidFill>
                  <a:srgbClr val="B80000"/>
                </a:solidFill>
                <a:cs typeface="+mn-cs"/>
              </a:rPr>
              <a:t>Dynamically allocated memory</a:t>
            </a:r>
            <a:r>
              <a:rPr lang="en-US" sz="2800" dirty="0" smtClean="0">
                <a:cs typeface="+mn-cs"/>
              </a:rPr>
              <a:t> is kept on the 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memory</a:t>
            </a:r>
            <a:r>
              <a:rPr lang="en-US" sz="2800" dirty="0" smtClean="0">
                <a:solidFill>
                  <a:srgbClr val="2C14DE"/>
                </a:solidFill>
                <a:cs typeface="+mn-cs"/>
              </a:rPr>
              <a:t> 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heap</a:t>
            </a:r>
            <a:r>
              <a:rPr lang="en-US" sz="2800" dirty="0" smtClean="0">
                <a:cs typeface="+mn-cs"/>
              </a:rPr>
              <a:t> (also known as the 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free store</a:t>
            </a:r>
            <a:r>
              <a:rPr lang="en-US" sz="2800" dirty="0" smtClean="0">
                <a:cs typeface="+mn-cs"/>
              </a:rPr>
              <a:t>)</a:t>
            </a:r>
          </a:p>
          <a:p>
            <a:pPr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b="1" dirty="0" smtClean="0">
                <a:solidFill>
                  <a:srgbClr val="B80000"/>
                </a:solidFill>
                <a:cs typeface="+mn-cs"/>
              </a:rPr>
              <a:t>Dynamically allocated memory </a:t>
            </a:r>
            <a:r>
              <a:rPr lang="en-US" sz="2800" b="1" dirty="0" smtClean="0">
                <a:solidFill>
                  <a:srgbClr val="2C14DE"/>
                </a:solidFill>
                <a:cs typeface="+mn-cs"/>
              </a:rPr>
              <a:t>cannot have a "name"</a:t>
            </a:r>
            <a:r>
              <a:rPr lang="en-US" sz="2800" dirty="0" smtClean="0">
                <a:cs typeface="+mn-cs"/>
              </a:rPr>
              <a:t>, it must be referred to</a:t>
            </a:r>
          </a:p>
          <a:p>
            <a:pPr eaLnBrk="1" hangingPunct="1">
              <a:defRPr/>
            </a:pPr>
            <a:endParaRPr lang="en-US" sz="28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b="1" i="1" dirty="0" smtClean="0">
                <a:solidFill>
                  <a:srgbClr val="B80000"/>
                </a:solidFill>
                <a:cs typeface="+mn-cs"/>
              </a:rPr>
              <a:t>Declarations</a:t>
            </a:r>
            <a:r>
              <a:rPr lang="en-US" sz="2800" dirty="0" smtClean="0">
                <a:solidFill>
                  <a:srgbClr val="B80000"/>
                </a:solidFill>
                <a:cs typeface="+mn-cs"/>
              </a:rPr>
              <a:t> </a:t>
            </a:r>
            <a:r>
              <a:rPr lang="en-US" sz="2800" dirty="0" smtClean="0">
                <a:cs typeface="+mn-cs"/>
              </a:rPr>
              <a:t>are used to statically allocate memory, 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b="1" i="1" dirty="0" smtClean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 smtClean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 smtClean="0">
                <a:cs typeface="+mn-cs"/>
              </a:rPr>
              <a:t>operator</a:t>
            </a:r>
            <a:r>
              <a:rPr lang="en-US" dirty="0" smtClean="0">
                <a:cs typeface="+mn-cs"/>
              </a:rPr>
              <a:t> is used to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dynamically allocate memory</a:t>
            </a:r>
            <a:endParaRPr lang="fr-FR" b="1" dirty="0" smtClean="0">
              <a:solidFill>
                <a:srgbClr val="2C14DE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556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B80000"/>
                </a:solidFill>
                <a:cs typeface="+mj-cs"/>
              </a:rPr>
              <a:t>Pointing to Memory Allocated at Run Time</a:t>
            </a:r>
            <a:endParaRPr lang="fr-FR" sz="3200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400" i="1" dirty="0" err="1" smtClean="0">
                <a:cs typeface="+mn-cs"/>
              </a:rPr>
              <a:t>int</a:t>
            </a:r>
            <a:r>
              <a:rPr lang="da-DK" sz="2400" i="1" dirty="0" smtClean="0">
                <a:cs typeface="+mn-cs"/>
              </a:rPr>
              <a:t> *</a:t>
            </a:r>
            <a:r>
              <a:rPr lang="da-DK" sz="2400" i="1" dirty="0" err="1" smtClean="0">
                <a:cs typeface="+mn-cs"/>
              </a:rPr>
              <a:t>ptr</a:t>
            </a:r>
            <a:r>
              <a:rPr lang="da-DK" sz="2400" i="1" dirty="0" smtClean="0">
                <a:cs typeface="+mn-cs"/>
              </a:rPr>
              <a:t>;</a:t>
            </a:r>
          </a:p>
          <a:p>
            <a:pPr eaLnBrk="1" hangingPunct="1">
              <a:defRPr/>
            </a:pPr>
            <a:r>
              <a:rPr lang="en-US" sz="2400" i="1" dirty="0" err="1" smtClean="0">
                <a:cs typeface="+mn-cs"/>
              </a:rPr>
              <a:t>ptr</a:t>
            </a:r>
            <a:r>
              <a:rPr lang="en-US" sz="2400" i="1" dirty="0" smtClean="0">
                <a:cs typeface="+mn-cs"/>
              </a:rPr>
              <a:t> = new </a:t>
            </a:r>
            <a:r>
              <a:rPr lang="en-US" sz="2400" i="1" dirty="0" err="1" smtClean="0">
                <a:cs typeface="+mn-cs"/>
              </a:rPr>
              <a:t>int</a:t>
            </a:r>
            <a:r>
              <a:rPr lang="en-US" sz="2400" i="1" dirty="0" smtClean="0">
                <a:cs typeface="+mn-cs"/>
              </a:rPr>
              <a:t>;</a:t>
            </a:r>
          </a:p>
          <a:p>
            <a:pPr eaLnBrk="1" hangingPunct="1">
              <a:defRPr/>
            </a:pPr>
            <a:r>
              <a:rPr lang="ro-RO" sz="2400" i="1" dirty="0" smtClean="0">
                <a:cs typeface="+mn-cs"/>
              </a:rPr>
              <a:t>*ptr = 7;</a:t>
            </a:r>
          </a:p>
          <a:p>
            <a:pPr eaLnBrk="1" hangingPunct="1">
              <a:defRPr/>
            </a:pPr>
            <a:r>
              <a:rPr lang="da-DK" sz="2400" i="1" dirty="0" err="1" smtClean="0">
                <a:cs typeface="+mn-cs"/>
              </a:rPr>
              <a:t>int</a:t>
            </a:r>
            <a:r>
              <a:rPr lang="da-DK" sz="2400" i="1" dirty="0" smtClean="0">
                <a:cs typeface="+mn-cs"/>
              </a:rPr>
              <a:t> *a;</a:t>
            </a:r>
          </a:p>
          <a:p>
            <a:pPr eaLnBrk="1" hangingPunct="1">
              <a:defRPr/>
            </a:pPr>
            <a:endParaRPr lang="da-DK" sz="2400" i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400" i="1" dirty="0" smtClean="0">
                <a:cs typeface="+mn-cs"/>
              </a:rPr>
              <a:t>a = new </a:t>
            </a:r>
            <a:r>
              <a:rPr lang="en-US" sz="2400" i="1" dirty="0" err="1" smtClean="0">
                <a:cs typeface="+mn-cs"/>
              </a:rPr>
              <a:t>int</a:t>
            </a:r>
            <a:r>
              <a:rPr lang="en-US" sz="2400" i="1" dirty="0" smtClean="0">
                <a:cs typeface="+mn-cs"/>
              </a:rPr>
              <a:t>[3];</a:t>
            </a:r>
          </a:p>
          <a:p>
            <a:pPr lvl="1" eaLnBrk="1" hangingPunct="1">
              <a:defRPr/>
            </a:pPr>
            <a:r>
              <a:rPr lang="fr-FR" sz="2000" i="1" dirty="0" smtClean="0">
                <a:cs typeface="+mn-cs"/>
              </a:rPr>
              <a:t> *a     = 300;	</a:t>
            </a:r>
          </a:p>
          <a:p>
            <a:pPr lvl="1" eaLnBrk="1" hangingPunct="1">
              <a:defRPr/>
            </a:pPr>
            <a:r>
              <a:rPr lang="fr-FR" sz="2000" i="1" dirty="0" smtClean="0">
                <a:cs typeface="+mn-cs"/>
              </a:rPr>
              <a:t>*(a+1) = 301;</a:t>
            </a:r>
          </a:p>
          <a:p>
            <a:pPr lvl="1" eaLnBrk="1" hangingPunct="1">
              <a:defRPr/>
            </a:pPr>
            <a:r>
              <a:rPr lang="fr-FR" sz="2000" i="1" dirty="0" smtClean="0">
                <a:cs typeface="+mn-cs"/>
              </a:rPr>
              <a:t>*(a+2) = 302;</a:t>
            </a:r>
            <a:endParaRPr lang="en-US" sz="2000" i="1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" t="56062" r="288" b="7442"/>
          <a:stretch>
            <a:fillRect/>
          </a:stretch>
        </p:blipFill>
        <p:spPr bwMode="auto">
          <a:xfrm>
            <a:off x="4233863" y="3744913"/>
            <a:ext cx="5138737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" b="68633"/>
          <a:stretch>
            <a:fillRect/>
          </a:stretch>
        </p:blipFill>
        <p:spPr bwMode="auto">
          <a:xfrm>
            <a:off x="4011613" y="1295400"/>
            <a:ext cx="5132387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55742" r="3249" b="7718"/>
          <a:stretch>
            <a:fillRect/>
          </a:stretch>
        </p:blipFill>
        <p:spPr bwMode="auto">
          <a:xfrm>
            <a:off x="4267200" y="3733800"/>
            <a:ext cx="4953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" b="68813"/>
          <a:stretch>
            <a:fillRect/>
          </a:stretch>
        </p:blipFill>
        <p:spPr bwMode="auto">
          <a:xfrm>
            <a:off x="4005263" y="1290638"/>
            <a:ext cx="5138737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6288" r="4289" b="7762"/>
          <a:stretch>
            <a:fillRect/>
          </a:stretch>
        </p:blipFill>
        <p:spPr bwMode="auto">
          <a:xfrm>
            <a:off x="4202113" y="3783013"/>
            <a:ext cx="4941887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" b="68951"/>
          <a:stretch>
            <a:fillRect/>
          </a:stretch>
        </p:blipFill>
        <p:spPr bwMode="auto">
          <a:xfrm>
            <a:off x="4003675" y="1295400"/>
            <a:ext cx="514032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26" b="69133"/>
          <a:stretch>
            <a:fillRect/>
          </a:stretch>
        </p:blipFill>
        <p:spPr bwMode="auto">
          <a:xfrm>
            <a:off x="4038600" y="1295400"/>
            <a:ext cx="5291138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6612" r="948" b="7986"/>
          <a:stretch>
            <a:fillRect/>
          </a:stretch>
        </p:blipFill>
        <p:spPr bwMode="auto">
          <a:xfrm>
            <a:off x="4419600" y="3810000"/>
            <a:ext cx="519271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87" r="4169" b="7581"/>
          <a:stretch>
            <a:fillRect/>
          </a:stretch>
        </p:blipFill>
        <p:spPr bwMode="auto">
          <a:xfrm>
            <a:off x="4367213" y="3810000"/>
            <a:ext cx="4929187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500" y="40729"/>
            <a:ext cx="8153400" cy="82973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Returning Memory to the Heap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n-cs"/>
              </a:rPr>
              <a:t>How Big is the Heap?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2C14DE"/>
                </a:solidFill>
              </a:rPr>
              <a:t>Most applications request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b="1" dirty="0" smtClean="0">
                <a:solidFill>
                  <a:srgbClr val="2C14DE"/>
                </a:solidFill>
              </a:rPr>
              <a:t>memory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b="1" dirty="0" smtClean="0">
                <a:solidFill>
                  <a:srgbClr val="2C14DE"/>
                </a:solidFill>
              </a:rPr>
              <a:t>heap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when they are running;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It is </a:t>
            </a:r>
            <a:r>
              <a:rPr lang="en-US" b="1" dirty="0" smtClean="0">
                <a:solidFill>
                  <a:srgbClr val="2C14DE"/>
                </a:solidFill>
              </a:rPr>
              <a:t>possible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C14DE"/>
                </a:solidFill>
              </a:rPr>
              <a:t>run out of memory </a:t>
            </a:r>
            <a:r>
              <a:rPr lang="en-US" dirty="0" smtClean="0"/>
              <a:t>(you may even have gotten a message like "</a:t>
            </a:r>
            <a:r>
              <a:rPr lang="en-US" b="1" i="1" dirty="0" smtClean="0">
                <a:solidFill>
                  <a:srgbClr val="B80000"/>
                </a:solidFill>
              </a:rPr>
              <a:t>Running Low On Virtual Memory</a:t>
            </a:r>
            <a:r>
              <a:rPr lang="en-US" dirty="0" smtClean="0"/>
              <a:t>")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So, it is </a:t>
            </a:r>
            <a:r>
              <a:rPr lang="en-US" b="1" dirty="0" smtClean="0">
                <a:solidFill>
                  <a:srgbClr val="2C14DE"/>
                </a:solidFill>
              </a:rPr>
              <a:t>important to return memory to the heap </a:t>
            </a:r>
            <a:r>
              <a:rPr lang="en-US" dirty="0" smtClean="0"/>
              <a:t>when you no longer need it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8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j-cs"/>
              </a:rPr>
              <a:t>Returning Memory to the Heap</a:t>
            </a:r>
            <a:endParaRPr lang="fr-FR" b="1" dirty="0" smtClean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Opposite of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 smtClean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delete</a:t>
            </a:r>
            <a:r>
              <a:rPr lang="en-US" dirty="0" smtClean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 smtClean="0">
                <a:cs typeface="+mn-cs"/>
              </a:rPr>
              <a:t>operator</a:t>
            </a:r>
            <a:r>
              <a:rPr lang="en-US" dirty="0" smtClean="0">
                <a:cs typeface="+mn-cs"/>
              </a:rPr>
              <a:t> in </a:t>
            </a:r>
            <a:r>
              <a:rPr lang="en-US" b="1" dirty="0" smtClean="0"/>
              <a:t>C++</a:t>
            </a:r>
            <a:endParaRPr lang="fr-F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>
                <a:cs typeface="+mn-cs"/>
              </a:rPr>
              <a:t>delete ptr;</a:t>
            </a:r>
          </a:p>
          <a:p>
            <a:pPr marL="0" indent="0" eaLnBrk="1" hangingPunct="1">
              <a:buFontTx/>
              <a:buNone/>
              <a:defRPr/>
            </a:pPr>
            <a:endParaRPr lang="fr-FR" dirty="0" smtClean="0"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8" b="69028"/>
          <a:stretch>
            <a:fillRect/>
          </a:stretch>
        </p:blipFill>
        <p:spPr bwMode="auto">
          <a:xfrm>
            <a:off x="3810000" y="577850"/>
            <a:ext cx="5216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1" t="56252" r="-3349" b="7436"/>
          <a:stretch>
            <a:fillRect/>
          </a:stretch>
        </p:blipFill>
        <p:spPr bwMode="auto">
          <a:xfrm>
            <a:off x="4038600" y="3486150"/>
            <a:ext cx="5407025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2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2975"/>
          </a:xfrm>
        </p:spPr>
        <p:txBody>
          <a:bodyPr/>
          <a:lstStyle/>
          <a:p>
            <a:pPr eaLnBrk="1" hangingPunct="1">
              <a:defRPr/>
            </a:pPr>
            <a:r>
              <a:rPr lang="de-DE" b="1" dirty="0" err="1" smtClean="0">
                <a:solidFill>
                  <a:srgbClr val="B80000"/>
                </a:solidFill>
                <a:cs typeface="+mj-cs"/>
              </a:rPr>
              <a:t>Dangling</a:t>
            </a:r>
            <a:r>
              <a:rPr lang="de-DE" b="1" dirty="0" smtClean="0">
                <a:solidFill>
                  <a:srgbClr val="B80000"/>
                </a:solidFill>
                <a:cs typeface="+mj-cs"/>
              </a:rPr>
              <a:t> Pointers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6388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3000" dirty="0" smtClean="0">
                <a:cs typeface="+mn-cs"/>
              </a:rPr>
              <a:t>The </a:t>
            </a:r>
            <a:r>
              <a:rPr lang="en-US" sz="3000" b="1" dirty="0" smtClean="0">
                <a:solidFill>
                  <a:srgbClr val="B80000"/>
                </a:solidFill>
                <a:cs typeface="+mn-cs"/>
              </a:rPr>
              <a:t>delete operator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does not delete the pointer</a:t>
            </a:r>
            <a:r>
              <a:rPr lang="en-US" sz="3000" dirty="0" smtClean="0">
                <a:cs typeface="+mn-cs"/>
              </a:rPr>
              <a:t>, it takes the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memory being pointed </a:t>
            </a:r>
            <a:r>
              <a:rPr lang="en-US" sz="3000" dirty="0" smtClean="0">
                <a:cs typeface="+mn-cs"/>
              </a:rPr>
              <a:t>to and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returns</a:t>
            </a:r>
            <a:r>
              <a:rPr lang="en-US" sz="3000" dirty="0" smtClean="0">
                <a:cs typeface="+mn-cs"/>
              </a:rPr>
              <a:t> it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to the heap</a:t>
            </a:r>
          </a:p>
          <a:p>
            <a:pPr algn="just" eaLnBrk="1" hangingPunct="1">
              <a:defRPr/>
            </a:pPr>
            <a:endParaRPr lang="en-US" sz="3000" dirty="0" smtClean="0">
              <a:cs typeface="+mn-cs"/>
            </a:endParaRPr>
          </a:p>
          <a:p>
            <a:pPr algn="just" eaLnBrk="1" hangingPunct="1">
              <a:defRPr/>
            </a:pPr>
            <a:r>
              <a:rPr lang="en-US" sz="3000" dirty="0" smtClean="0">
                <a:cs typeface="+mn-cs"/>
              </a:rPr>
              <a:t>It </a:t>
            </a:r>
            <a:r>
              <a:rPr lang="en-US" sz="3000" b="1" dirty="0" smtClean="0">
                <a:cs typeface="+mn-cs"/>
              </a:rPr>
              <a:t>does not even change the contents </a:t>
            </a:r>
            <a:r>
              <a:rPr lang="en-US" sz="3000" dirty="0" smtClean="0">
                <a:cs typeface="+mn-cs"/>
              </a:rPr>
              <a:t>of the </a:t>
            </a:r>
            <a:r>
              <a:rPr lang="en-US" sz="3000" b="1" dirty="0" smtClean="0">
                <a:cs typeface="+mn-cs"/>
              </a:rPr>
              <a:t>pointer</a:t>
            </a:r>
          </a:p>
          <a:p>
            <a:pPr algn="just" eaLnBrk="1" hangingPunct="1">
              <a:defRPr/>
            </a:pPr>
            <a:endParaRPr lang="en-US" sz="3000" dirty="0" smtClean="0">
              <a:cs typeface="+mn-cs"/>
            </a:endParaRPr>
          </a:p>
          <a:p>
            <a:pPr algn="just" eaLnBrk="1" hangingPunct="1">
              <a:defRPr/>
            </a:pPr>
            <a:r>
              <a:rPr lang="en-US" sz="3000" dirty="0" smtClean="0">
                <a:cs typeface="+mn-cs"/>
              </a:rPr>
              <a:t>Since the memory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being pointed to is no longer available</a:t>
            </a:r>
            <a:r>
              <a:rPr lang="en-US" sz="3000" dirty="0" smtClean="0">
                <a:cs typeface="+mn-cs"/>
              </a:rPr>
              <a:t> (and </a:t>
            </a:r>
            <a:r>
              <a:rPr lang="en-US" sz="3000" b="1" dirty="0" smtClean="0">
                <a:cs typeface="+mn-cs"/>
              </a:rPr>
              <a:t>may even be given to another application</a:t>
            </a:r>
            <a:r>
              <a:rPr lang="en-US" sz="3000" dirty="0" smtClean="0">
                <a:cs typeface="+mn-cs"/>
              </a:rPr>
              <a:t>), such a </a:t>
            </a:r>
            <a:r>
              <a:rPr lang="en-US" sz="3000" b="1" dirty="0" smtClean="0">
                <a:solidFill>
                  <a:srgbClr val="2C14DE"/>
                </a:solidFill>
                <a:cs typeface="+mn-cs"/>
              </a:rPr>
              <a:t>pointer is said to be dangling</a:t>
            </a:r>
            <a:endParaRPr lang="fr-FR" sz="3000" b="1" dirty="0" smtClean="0">
              <a:solidFill>
                <a:srgbClr val="2C14DE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o-RO" dirty="0" smtClean="0">
                <a:cs typeface="+mn-cs"/>
              </a:rPr>
              <a:t>ptr = NULL;</a:t>
            </a:r>
            <a:endParaRPr lang="fr-FR" dirty="0" smtClean="0">
              <a:cs typeface="+mn-cs"/>
            </a:endParaRPr>
          </a:p>
        </p:txBody>
      </p:sp>
      <p:pic>
        <p:nvPicPr>
          <p:cNvPr id="1843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" b="69000"/>
          <a:stretch>
            <a:fillRect/>
          </a:stretch>
        </p:blipFill>
        <p:spPr bwMode="auto">
          <a:xfrm>
            <a:off x="3505200" y="1447800"/>
            <a:ext cx="5148263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1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B80000"/>
                </a:solidFill>
              </a:rPr>
              <a:t>Organization of Virtual Memory: .text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42" y="1392045"/>
            <a:ext cx="5446712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Program code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B80000"/>
                </a:solidFill>
              </a:rPr>
              <a:t>constant</a:t>
            </a:r>
          </a:p>
          <a:p>
            <a:pPr lvl="1"/>
            <a:r>
              <a:rPr lang="en-US" altLang="zh-CN" dirty="0"/>
              <a:t>binary form</a:t>
            </a:r>
          </a:p>
          <a:p>
            <a:pPr lvl="1"/>
            <a:r>
              <a:rPr lang="en-US" altLang="zh-CN" dirty="0"/>
              <a:t>loaded </a:t>
            </a:r>
            <a:r>
              <a:rPr lang="en-US" altLang="zh-CN" dirty="0" smtClean="0"/>
              <a:t>libraries</a:t>
            </a:r>
          </a:p>
          <a:p>
            <a:pPr lvl="1"/>
            <a:r>
              <a:rPr lang="en-US" altLang="zh-CN" dirty="0" smtClean="0"/>
              <a:t>code instructions</a:t>
            </a:r>
          </a:p>
          <a:p>
            <a:pPr lvl="1"/>
            <a:r>
              <a:rPr lang="en-US" altLang="zh-CN" dirty="0"/>
              <a:t>space calculated at compile-time</a:t>
            </a:r>
          </a:p>
          <a:p>
            <a:pPr lvl="1"/>
            <a:endParaRPr lang="en-US" altLang="zh-CN" dirty="0"/>
          </a:p>
        </p:txBody>
      </p:sp>
      <p:sp>
        <p:nvSpPr>
          <p:cNvPr id="14746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5257801" y="1447137"/>
            <a:ext cx="2826652" cy="1006352"/>
          </a:xfrm>
          <a:custGeom>
            <a:avLst/>
            <a:gdLst>
              <a:gd name="connsiteX0" fmla="*/ 0 w 2407929"/>
              <a:gd name="connsiteY0" fmla="*/ 300182 h 1006352"/>
              <a:gd name="connsiteX1" fmla="*/ 1004934 w 2407929"/>
              <a:gd name="connsiteY1" fmla="*/ 1417 h 1006352"/>
              <a:gd name="connsiteX2" fmla="*/ 2272420 w 2407929"/>
              <a:gd name="connsiteY2" fmla="*/ 408823 h 1006352"/>
              <a:gd name="connsiteX3" fmla="*/ 2381061 w 2407929"/>
              <a:gd name="connsiteY3" fmla="*/ 1006352 h 100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929" h="1006352">
                <a:moveTo>
                  <a:pt x="0" y="300182"/>
                </a:moveTo>
                <a:cubicBezTo>
                  <a:pt x="313098" y="141746"/>
                  <a:pt x="626197" y="-16690"/>
                  <a:pt x="1004934" y="1417"/>
                </a:cubicBezTo>
                <a:cubicBezTo>
                  <a:pt x="1383671" y="19524"/>
                  <a:pt x="2043066" y="241334"/>
                  <a:pt x="2272420" y="408823"/>
                </a:cubicBezTo>
                <a:cubicBezTo>
                  <a:pt x="2501774" y="576312"/>
                  <a:pt x="2367481" y="903746"/>
                  <a:pt x="2381061" y="1006352"/>
                </a:cubicBezTo>
              </a:path>
            </a:pathLst>
          </a:custGeom>
          <a:noFill/>
          <a:ln w="2222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j-cs"/>
              </a:rPr>
              <a:t>Returning Memory to the Heap</a:t>
            </a:r>
            <a:endParaRPr lang="fr-FR" b="1" dirty="0" smtClean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Remember:</a:t>
            </a:r>
          </a:p>
          <a:p>
            <a:pPr lvl="1" eaLnBrk="1" hangingPunct="1">
              <a:defRPr/>
            </a:pPr>
            <a:r>
              <a:rPr lang="en-US" dirty="0" smtClean="0"/>
              <a:t>Return </a:t>
            </a:r>
            <a:r>
              <a:rPr lang="en-US" b="1" dirty="0" smtClean="0">
                <a:solidFill>
                  <a:srgbClr val="2C14DE"/>
                </a:solidFill>
              </a:rPr>
              <a:t>memory to the heap before </a:t>
            </a:r>
            <a:r>
              <a:rPr lang="en-US" b="1" i="1" dirty="0" err="1" smtClean="0"/>
              <a:t>undangling</a:t>
            </a:r>
            <a:r>
              <a:rPr lang="en-US" b="1" dirty="0" smtClean="0"/>
              <a:t> the pointer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What's Wrong with the Following: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b="1" dirty="0" err="1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endParaRPr lang="fr-FR" dirty="0" smtClean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1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j-cs"/>
              </a:rPr>
              <a:t>Returning Memory to the Heap</a:t>
            </a:r>
            <a:endParaRPr lang="fr-FR" b="1" dirty="0" smtClean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>
                <a:solidFill>
                  <a:srgbClr val="C00000"/>
                </a:solidFill>
                <a:cs typeface="+mn-cs"/>
              </a:rPr>
              <a:t>For </a:t>
            </a:r>
            <a:r>
              <a:rPr lang="fr-FR" b="1" dirty="0" err="1" smtClean="0">
                <a:solidFill>
                  <a:srgbClr val="C00000"/>
                </a:solidFill>
                <a:cs typeface="+mn-cs"/>
              </a:rPr>
              <a:t>Arrays</a:t>
            </a:r>
            <a:r>
              <a:rPr lang="fr-FR" b="1" dirty="0" smtClean="0">
                <a:solidFill>
                  <a:srgbClr val="C00000"/>
                </a:solidFill>
                <a:cs typeface="+mn-cs"/>
              </a:rPr>
              <a:t>:</a:t>
            </a:r>
          </a:p>
          <a:p>
            <a:pPr marL="457200" lvl="1" indent="0" eaLnBrk="1" hangingPunct="1">
              <a:buNone/>
              <a:defRPr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delete[ ] a;</a:t>
            </a:r>
          </a:p>
          <a:p>
            <a:pPr marL="457200" lvl="1" indent="0" eaLnBrk="1" hangingPunct="1">
              <a:buNone/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NULL;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8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b="1" dirty="0" smtClean="0">
                <a:solidFill>
                  <a:srgbClr val="C00000"/>
                </a:solidFill>
                <a:cs typeface="+mj-cs"/>
              </a:rPr>
              <a:t>Memory </a:t>
            </a:r>
            <a:r>
              <a:rPr lang="da-DK" b="1" dirty="0" err="1" smtClean="0">
                <a:solidFill>
                  <a:srgbClr val="C00000"/>
                </a:solidFill>
                <a:cs typeface="+mj-cs"/>
              </a:rPr>
              <a:t>Leaks</a:t>
            </a:r>
            <a:endParaRPr lang="fr-FR" b="1" dirty="0" smtClean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Memory </a:t>
            </a:r>
            <a:r>
              <a:rPr lang="en-US" b="1" i="1" dirty="0" smtClean="0">
                <a:solidFill>
                  <a:srgbClr val="C00000"/>
                </a:solidFill>
                <a:cs typeface="+mn-cs"/>
              </a:rPr>
              <a:t>leaks</a:t>
            </a:r>
            <a:r>
              <a:rPr lang="en-US" dirty="0" smtClean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when it is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allocated from the heap </a:t>
            </a:r>
            <a:r>
              <a:rPr lang="en-US" dirty="0" smtClean="0">
                <a:cs typeface="+mn-cs"/>
              </a:rPr>
              <a:t>using the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 smtClean="0">
                <a:solidFill>
                  <a:srgbClr val="2C14DE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operator but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not returned to the heap</a:t>
            </a:r>
            <a:r>
              <a:rPr lang="en-US" dirty="0" smtClean="0">
                <a:cs typeface="+mn-cs"/>
              </a:rPr>
              <a:t> using the </a:t>
            </a:r>
            <a:r>
              <a:rPr lang="en-US" b="1" dirty="0" smtClean="0">
                <a:solidFill>
                  <a:srgbClr val="2C14DE"/>
                </a:solidFill>
                <a:cs typeface="+mn-cs"/>
              </a:rPr>
              <a:t>delete</a:t>
            </a:r>
            <a:r>
              <a:rPr lang="en-US" dirty="0" smtClean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 smtClean="0">
                <a:cs typeface="+mn-cs"/>
              </a:rPr>
              <a:t>operator</a:t>
            </a:r>
            <a:endParaRPr lang="fr-FR" b="1" dirty="0" smtClean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 smtClean="0">
                <a:cs typeface="+mn-cs"/>
              </a:rPr>
              <a:t> </a:t>
            </a:r>
            <a:r>
              <a:rPr lang="en-US" sz="2400" i="1" dirty="0" err="1" smtClean="0">
                <a:cs typeface="+mn-cs"/>
              </a:rPr>
              <a:t>int</a:t>
            </a:r>
            <a:r>
              <a:rPr lang="en-US" sz="2400" i="1" dirty="0" smtClean="0">
                <a:cs typeface="+mn-cs"/>
              </a:rPr>
              <a:t> *</a:t>
            </a:r>
            <a:r>
              <a:rPr lang="en-US" sz="2400" i="1" dirty="0" err="1" smtClean="0">
                <a:cs typeface="+mn-cs"/>
              </a:rPr>
              <a:t>otherptr</a:t>
            </a:r>
            <a:r>
              <a:rPr lang="en-US" sz="2400" i="1" dirty="0" smtClean="0">
                <a:cs typeface="+mn-cs"/>
              </a:rPr>
              <a:t>;</a:t>
            </a:r>
            <a:endParaRPr lang="fr-FR" sz="2400" i="1" dirty="0" smtClean="0"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2042" b="68878"/>
          <a:stretch>
            <a:fillRect/>
          </a:stretch>
        </p:blipFill>
        <p:spPr bwMode="auto">
          <a:xfrm>
            <a:off x="3898900" y="1219200"/>
            <a:ext cx="52212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86" t="56316" r="-3445" b="7552"/>
          <a:stretch>
            <a:fillRect/>
          </a:stretch>
        </p:blipFill>
        <p:spPr bwMode="auto">
          <a:xfrm>
            <a:off x="3429000" y="3886200"/>
            <a:ext cx="5951538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457200" y="2057400"/>
            <a:ext cx="335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i="1"/>
              <a:t>otherptr  = new int;</a:t>
            </a:r>
            <a:endParaRPr lang="fr-FR" sz="2400" i="1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6287" r="-2765" b="7762"/>
          <a:stretch>
            <a:fillRect/>
          </a:stretch>
        </p:blipFill>
        <p:spPr bwMode="auto">
          <a:xfrm>
            <a:off x="4038600" y="3886200"/>
            <a:ext cx="5253038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" t="-182" r="-2463" b="68994"/>
          <a:stretch>
            <a:fillRect/>
          </a:stretch>
        </p:blipFill>
        <p:spPr bwMode="auto">
          <a:xfrm>
            <a:off x="3863975" y="1219200"/>
            <a:ext cx="5249863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57200" y="2819400"/>
            <a:ext cx="335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i="1"/>
              <a:t> *otherptr = 4;</a:t>
            </a:r>
            <a:endParaRPr lang="fr-FR" sz="2400" i="1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42" r="191" b="7762"/>
          <a:stretch>
            <a:fillRect/>
          </a:stretch>
        </p:blipFill>
        <p:spPr bwMode="auto">
          <a:xfrm>
            <a:off x="4014788" y="3886200"/>
            <a:ext cx="5154612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457200" y="3276600"/>
            <a:ext cx="335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i="1"/>
              <a:t> otherptr  = new int;</a:t>
            </a:r>
            <a:endParaRPr lang="fr-FR" sz="2400" i="1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54" b="68784"/>
          <a:stretch>
            <a:fillRect/>
          </a:stretch>
        </p:blipFill>
        <p:spPr bwMode="auto">
          <a:xfrm>
            <a:off x="3835400" y="1219200"/>
            <a:ext cx="5384800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5881" r="-1787" b="7866"/>
          <a:stretch>
            <a:fillRect/>
          </a:stretch>
        </p:blipFill>
        <p:spPr bwMode="auto">
          <a:xfrm>
            <a:off x="3962400" y="3886200"/>
            <a:ext cx="52927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8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1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Casting pointers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C14DE"/>
                </a:solidFill>
                <a:latin typeface="+mj-lt"/>
              </a:rPr>
              <a:t>Pointers</a:t>
            </a:r>
            <a:r>
              <a:rPr lang="en-US" dirty="0" smtClean="0">
                <a:latin typeface="+mj-lt"/>
              </a:rPr>
              <a:t> have types, so you cannot </a:t>
            </a:r>
            <a:r>
              <a:rPr lang="en-US" altLang="ja-JP" dirty="0" smtClean="0">
                <a:latin typeface="+mj-lt"/>
              </a:rPr>
              <a:t>just do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dirty="0" smtClean="0">
              <a:latin typeface="+mj-lt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b="1" dirty="0" err="1" smtClean="0">
                <a:solidFill>
                  <a:srgbClr val="B80000"/>
                </a:solidFill>
                <a:latin typeface="+mj-lt"/>
              </a:rPr>
              <a:t>int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*pi</a:t>
            </a:r>
            <a:r>
              <a:rPr lang="en-US" dirty="0" smtClean="0">
                <a:latin typeface="+mj-lt"/>
              </a:rPr>
              <a:t>; 	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double </a:t>
            </a:r>
            <a:r>
              <a:rPr lang="en-US" b="1" dirty="0" smtClean="0">
                <a:latin typeface="+mj-lt"/>
              </a:rPr>
              <a:t>*</a:t>
            </a:r>
            <a:r>
              <a:rPr lang="en-US" b="1" dirty="0" err="1" smtClean="0">
                <a:latin typeface="+mj-lt"/>
              </a:rPr>
              <a:t>pd</a:t>
            </a:r>
            <a:r>
              <a:rPr lang="en-US" dirty="0" smtClean="0">
                <a:latin typeface="+mj-lt"/>
              </a:rPr>
              <a:t>;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pd</a:t>
            </a:r>
            <a:r>
              <a:rPr lang="en-US" b="1" dirty="0" smtClean="0">
                <a:latin typeface="+mj-lt"/>
              </a:rPr>
              <a:t> = pi;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dirty="0" smtClean="0">
              <a:latin typeface="+mj-lt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Even though they are both just integers, C++ </a:t>
            </a:r>
            <a:r>
              <a:rPr lang="en-US" altLang="ja-JP" dirty="0" smtClean="0">
                <a:latin typeface="+mj-lt"/>
              </a:rPr>
              <a:t> not allows (</a:t>
            </a:r>
            <a:r>
              <a:rPr lang="en-US" altLang="ja-JP" b="1" dirty="0" smtClean="0">
                <a:solidFill>
                  <a:srgbClr val="B80000"/>
                </a:solidFill>
                <a:latin typeface="+mj-lt"/>
              </a:rPr>
              <a:t>Error</a:t>
            </a:r>
            <a:r>
              <a:rPr lang="en-US" altLang="ja-JP" dirty="0" smtClean="0">
                <a:latin typeface="+mj-lt"/>
              </a:rPr>
              <a:t>)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Casting pointers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45720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C++ will let you change the type of a pointer with an </a:t>
            </a:r>
            <a:r>
              <a:rPr lang="en-US" b="1" dirty="0" smtClean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explicit cast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 smtClean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Trebuchet MS" panose="020B0603020202020204" pitchFamily="34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 *pi; double *</a:t>
            </a:r>
            <a:r>
              <a:rPr lang="en-US" dirty="0" err="1" smtClean="0">
                <a:latin typeface="Trebuchet MS" panose="020B0603020202020204" pitchFamily="34" charset="0"/>
                <a:cs typeface="Courier New" panose="02070309020205020404" pitchFamily="49" charset="0"/>
              </a:rPr>
              <a:t>pd</a:t>
            </a:r>
            <a:r>
              <a:rPr lang="en-US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Trebuchet MS" panose="020B0603020202020204" pitchFamily="34" charset="0"/>
                <a:cs typeface="Courier New" panose="02070309020205020404" pitchFamily="49" charset="0"/>
              </a:rPr>
              <a:t>pd</a:t>
            </a:r>
            <a:r>
              <a:rPr lang="en-US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(double*)</a:t>
            </a:r>
            <a:r>
              <a:rPr lang="en-US" dirty="0" smtClean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pi;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dirty="0" smtClean="0"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5943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FFC000"/>
                </a:solidFill>
              </a:rPr>
              <a:t>Note: Values differenced after cast are undermined (difference of memory size)</a:t>
            </a:r>
            <a:endParaRPr 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Creating Dynamic 2D Arrays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43000"/>
            <a:ext cx="8839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Two basic methods</a:t>
            </a:r>
            <a:r>
              <a:rPr lang="en-US" dirty="0" smtClean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:</a:t>
            </a:r>
          </a:p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b="1" u="sng" dirty="0" smtClean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single Pointer</a:t>
            </a:r>
          </a:p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b="1" u="sng" dirty="0" smtClean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Array of Pointers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 smtClean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379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Dynamic two dimensional arrays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1124146"/>
            <a:ext cx="8839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single </a:t>
            </a:r>
            <a:r>
              <a:rPr lang="en-US" b="1" dirty="0" smtClean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Pointer</a:t>
            </a:r>
          </a:p>
          <a:p>
            <a:pPr marL="1371600" lvl="2" indent="-514350">
              <a:buClr>
                <a:srgbClr val="FF0000"/>
              </a:buClr>
            </a:pPr>
            <a:r>
              <a:rPr lang="en-US" sz="2800" b="1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Total elements in a 2D Array: </a:t>
            </a:r>
          </a:p>
          <a:p>
            <a:pPr marL="1828800" lvl="3" indent="-514350">
              <a:buClr>
                <a:srgbClr val="FF0000"/>
              </a:buClr>
            </a:pPr>
            <a:r>
              <a:rPr lang="en-US" sz="2800" b="1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m * n (i.e., rows * cols)</a:t>
            </a:r>
            <a:endParaRPr lang="en-US" sz="2800" b="1" dirty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 smtClean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95024"/>
              </p:ext>
            </p:extLst>
          </p:nvPr>
        </p:nvGraphicFramePr>
        <p:xfrm>
          <a:off x="3566160" y="2995910"/>
          <a:ext cx="2072640" cy="19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429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 rows * 4 columns = 20 elements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486400"/>
            <a:ext cx="6542030" cy="104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80000"/>
                </a:solidFill>
              </a:rPr>
              <a:t>Target Approach=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2C14DE"/>
                </a:solidFill>
              </a:rPr>
              <a:t> allocate 20 elements using dynamic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2C14DE"/>
                </a:solidFill>
              </a:rPr>
              <a:t>Use a </a:t>
            </a:r>
            <a:r>
              <a:rPr lang="en-US" sz="2000" b="1" dirty="0" smtClean="0">
                <a:solidFill>
                  <a:srgbClr val="C00000"/>
                </a:solidFill>
              </a:rPr>
              <a:t>single pointer </a:t>
            </a:r>
            <a:r>
              <a:rPr lang="en-US" sz="2000" b="1" dirty="0" smtClean="0">
                <a:solidFill>
                  <a:srgbClr val="2C14DE"/>
                </a:solidFill>
              </a:rPr>
              <a:t>to point and access those items.</a:t>
            </a:r>
            <a:endParaRPr lang="en-US" sz="2000" b="1" dirty="0">
              <a:solidFill>
                <a:srgbClr val="2C14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2384" y="-228600"/>
            <a:ext cx="8153400" cy="82973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Dynamic 2D Arrays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554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500" t="19260" r="46667" b="19259"/>
          <a:stretch/>
        </p:blipFill>
        <p:spPr>
          <a:xfrm>
            <a:off x="92697" y="605061"/>
            <a:ext cx="7290847" cy="61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Dynamic </a:t>
            </a:r>
            <a:r>
              <a:rPr lang="en-US" b="1" dirty="0">
                <a:solidFill>
                  <a:srgbClr val="B80000"/>
                </a:solidFill>
              </a:rPr>
              <a:t>2D Array – Double Pointer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1010498"/>
            <a:ext cx="9372600" cy="104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Clr>
                <a:srgbClr val="FF0000"/>
              </a:buClr>
              <a:buFont typeface="+mj-lt"/>
              <a:buAutoNum type="arabicPeriod" startAt="2"/>
            </a:pPr>
            <a:r>
              <a:rPr lang="en-US" sz="2400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sz="2400" b="1" dirty="0" smtClean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Pointer</a:t>
            </a:r>
            <a:r>
              <a:rPr lang="en-US" sz="2400" b="1" dirty="0" smtClean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that points to </a:t>
            </a:r>
            <a:r>
              <a:rPr lang="en-US" sz="2400" b="1" dirty="0" smtClean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Array of Pointer</a:t>
            </a:r>
          </a:p>
          <a:p>
            <a:pPr marL="1371600" lvl="2" indent="-514350">
              <a:buClr>
                <a:srgbClr val="FF0000"/>
              </a:buClr>
            </a:pPr>
            <a:r>
              <a:rPr lang="en-US" b="1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Total elements in a 2D Array: </a:t>
            </a:r>
            <a:r>
              <a:rPr lang="en-US" b="1" dirty="0" err="1">
                <a:latin typeface="Trebuchet MS" panose="020B0603020202020204" pitchFamily="34" charset="0"/>
                <a:cs typeface="Courier New" panose="02070309020205020404" pitchFamily="49" charset="0"/>
              </a:rPr>
              <a:t>M_rows</a:t>
            </a:r>
            <a:r>
              <a:rPr lang="en-US" b="1" dirty="0">
                <a:latin typeface="Trebuchet MS" panose="020B0603020202020204" pitchFamily="34" charset="0"/>
                <a:cs typeface="Courier New" panose="02070309020205020404" pitchFamily="49" charset="0"/>
              </a:rPr>
              <a:t> * </a:t>
            </a:r>
            <a:r>
              <a:rPr lang="en-US" b="1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N_coulmns</a:t>
            </a:r>
            <a:r>
              <a:rPr lang="en-US" sz="2800" b="1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Dynamic memory allocation in C++ for 2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715"/>
            <a:ext cx="4419600" cy="33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276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Ptr2D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2C14DE"/>
                </a:solidFill>
              </a:rPr>
              <a:t>(Pointer to a Pointer)</a:t>
            </a: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82279" y="2665358"/>
            <a:ext cx="2931736" cy="678871"/>
          </a:xfrm>
          <a:custGeom>
            <a:avLst/>
            <a:gdLst>
              <a:gd name="connsiteX0" fmla="*/ 0 w 2931736"/>
              <a:gd name="connsiteY0" fmla="*/ 678871 h 678871"/>
              <a:gd name="connsiteX1" fmla="*/ 838985 w 2931736"/>
              <a:gd name="connsiteY1" fmla="*/ 141 h 678871"/>
              <a:gd name="connsiteX2" fmla="*/ 2931736 w 2931736"/>
              <a:gd name="connsiteY2" fmla="*/ 631736 h 6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1736" h="678871">
                <a:moveTo>
                  <a:pt x="0" y="678871"/>
                </a:moveTo>
                <a:cubicBezTo>
                  <a:pt x="175181" y="343434"/>
                  <a:pt x="350362" y="7997"/>
                  <a:pt x="838985" y="141"/>
                </a:cubicBezTo>
                <a:cubicBezTo>
                  <a:pt x="1327608" y="-7715"/>
                  <a:pt x="2129672" y="312010"/>
                  <a:pt x="2931736" y="631736"/>
                </a:cubicBezTo>
              </a:path>
            </a:pathLst>
          </a:custGeom>
          <a:noFill/>
          <a:ln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06679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B80000"/>
                </a:solidFill>
              </a:rPr>
              <a:t>Organization of Virtual Memory: .data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332" y="1563688"/>
            <a:ext cx="6112668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Data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2C14DE"/>
                </a:solidFill>
              </a:rPr>
              <a:t>initialized global data </a:t>
            </a:r>
            <a:r>
              <a:rPr lang="en-US" altLang="zh-CN" dirty="0"/>
              <a:t>in the program</a:t>
            </a:r>
          </a:p>
          <a:p>
            <a:pPr lvl="1"/>
            <a:r>
              <a:rPr lang="en-US" altLang="zh-CN" dirty="0"/>
              <a:t>Ex: </a:t>
            </a:r>
            <a:r>
              <a:rPr lang="en-US" altLang="zh-CN" dirty="0" err="1">
                <a:solidFill>
                  <a:srgbClr val="2C14DE"/>
                </a:solidFill>
              </a:rPr>
              <a:t>int</a:t>
            </a:r>
            <a:r>
              <a:rPr lang="en-US" altLang="zh-CN" dirty="0">
                <a:solidFill>
                  <a:srgbClr val="2C14DE"/>
                </a:solidFill>
              </a:rPr>
              <a:t> size = 100</a:t>
            </a:r>
            <a:r>
              <a:rPr lang="en-US" altLang="zh-CN" dirty="0" smtClean="0">
                <a:solidFill>
                  <a:srgbClr val="2C14DE"/>
                </a:solidFill>
              </a:rPr>
              <a:t>;</a:t>
            </a:r>
          </a:p>
          <a:p>
            <a:pPr lvl="1"/>
            <a:endParaRPr lang="en-US" altLang="zh-CN" dirty="0">
              <a:solidFill>
                <a:schemeClr val="folHlink"/>
              </a:solidFill>
            </a:endParaRPr>
          </a:p>
          <a:p>
            <a:r>
              <a:rPr lang="en-US" altLang="zh-CN" b="1" dirty="0">
                <a:solidFill>
                  <a:srgbClr val="B80000"/>
                </a:solidFill>
              </a:rPr>
              <a:t>BSS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2C14DE"/>
                </a:solidFill>
              </a:rPr>
              <a:t>un-initialized global data </a:t>
            </a:r>
            <a:r>
              <a:rPr lang="en-US" altLang="zh-CN" dirty="0"/>
              <a:t>in the program</a:t>
            </a:r>
          </a:p>
          <a:p>
            <a:pPr lvl="1"/>
            <a:r>
              <a:rPr lang="en-US" altLang="zh-CN" dirty="0"/>
              <a:t>Ex: </a:t>
            </a:r>
            <a:r>
              <a:rPr lang="en-US" altLang="zh-CN" dirty="0" err="1">
                <a:solidFill>
                  <a:srgbClr val="2C14DE"/>
                </a:solidFill>
              </a:rPr>
              <a:t>int</a:t>
            </a:r>
            <a:r>
              <a:rPr lang="en-US" altLang="zh-CN" dirty="0">
                <a:solidFill>
                  <a:srgbClr val="2C14DE"/>
                </a:solidFill>
              </a:rPr>
              <a:t> length</a:t>
            </a:r>
            <a:r>
              <a:rPr lang="en-US" altLang="zh-CN" dirty="0">
                <a:solidFill>
                  <a:schemeClr val="folHlink"/>
                </a:solidFill>
              </a:rPr>
              <a:t>;</a:t>
            </a:r>
          </a:p>
        </p:txBody>
      </p:sp>
      <p:sp>
        <p:nvSpPr>
          <p:cNvPr id="1495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950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2973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Dynamic 2D Array – Double Pointer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pic>
        <p:nvPicPr>
          <p:cNvPr id="25603" name="Image 5" descr="Screen Shot 2012-08-29 at 11.06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0"/>
          <a:stretch/>
        </p:blipFill>
        <p:spPr bwMode="auto">
          <a:xfrm>
            <a:off x="304800" y="1066800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62600" y="152400"/>
            <a:ext cx="3352800" cy="2286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B80000"/>
                </a:solidFill>
                <a:cs typeface="+mj-cs"/>
              </a:rPr>
              <a:t>Dynamic two dimensional arrays</a:t>
            </a:r>
            <a:endParaRPr lang="fr-FR" sz="2800" b="1" dirty="0" smtClean="0">
              <a:solidFill>
                <a:srgbClr val="B8000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500" t="13703" r="54167" b="10742"/>
          <a:stretch/>
        </p:blipFill>
        <p:spPr>
          <a:xfrm>
            <a:off x="76200" y="114693"/>
            <a:ext cx="5486400" cy="66903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10100" y="3124200"/>
            <a:ext cx="3429000" cy="1219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Can we vary size of each column in Dynamic 2D Array (using double pointer)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3800" y="4532289"/>
            <a:ext cx="5181600" cy="1752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PP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start of array of pointers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*PP  First Address pointed by first row (sub array)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*(*PP)  First value of first array 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(*PP)++  Move to next address in the first array</a:t>
            </a:r>
          </a:p>
          <a:p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PP++  Move to Next row (second array address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9857" y="304800"/>
            <a:ext cx="3352800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B80000"/>
                </a:solidFill>
              </a:rPr>
              <a:t>Dynamic 2D Array</a:t>
            </a:r>
            <a:r>
              <a:rPr lang="en-US" sz="2400" b="1" dirty="0" smtClean="0">
                <a:solidFill>
                  <a:srgbClr val="B80000"/>
                </a:solidFill>
              </a:rPr>
              <a:t/>
            </a:r>
            <a:br>
              <a:rPr lang="en-US" sz="2400" b="1" dirty="0" smtClean="0">
                <a:solidFill>
                  <a:srgbClr val="B80000"/>
                </a:solidFill>
              </a:rPr>
            </a:br>
            <a:r>
              <a:rPr lang="en-US" sz="2400" b="1" dirty="0" smtClean="0">
                <a:solidFill>
                  <a:srgbClr val="2F1BC7"/>
                </a:solidFill>
              </a:rPr>
              <a:t>(Varying Row Size)</a:t>
            </a:r>
            <a:endParaRPr lang="fr-FR" sz="2400" b="1" dirty="0" smtClean="0">
              <a:solidFill>
                <a:srgbClr val="2F1BC7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20" y="2819400"/>
            <a:ext cx="265747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5" y="152400"/>
            <a:ext cx="5641490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5" y="4879942"/>
            <a:ext cx="5004062" cy="17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Home Work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24146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FF0000"/>
              </a:buClr>
              <a:buNone/>
            </a:pPr>
            <a:r>
              <a:rPr lang="en-US" b="1" dirty="0" smtClean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- Manipulating a 3D Array</a:t>
            </a:r>
          </a:p>
          <a:p>
            <a:pPr marL="1371600" lvl="2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400" b="1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Using a single pointer</a:t>
            </a:r>
          </a:p>
          <a:p>
            <a:pPr marL="1371600" lvl="2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 smtClean="0">
                <a:latin typeface="Trebuchet MS" panose="020B0603020202020204" pitchFamily="34" charset="0"/>
                <a:cs typeface="Courier New" panose="02070309020205020404" pitchFamily="49" charset="0"/>
              </a:rPr>
              <a:t>Using a triple pointer</a:t>
            </a:r>
          </a:p>
        </p:txBody>
      </p:sp>
      <p:pic>
        <p:nvPicPr>
          <p:cNvPr id="2050" name="Picture 2" descr="Image result for 3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43200"/>
            <a:ext cx="4991100" cy="2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7000" y="228600"/>
            <a:ext cx="243332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sz="2400" b="1" u="sng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3</a:t>
            </a:r>
            <a:r>
              <a:rPr lang="en-US" sz="2400" b="1" u="sng" dirty="0" smtClean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D Array </a:t>
            </a:r>
            <a:r>
              <a:rPr lang="en-US" sz="2400" b="1" u="sng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single </a:t>
            </a:r>
            <a:r>
              <a:rPr lang="en-US" sz="2400" b="1" u="sng" dirty="0" smtClean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pointer</a:t>
            </a:r>
            <a:endParaRPr lang="fr-FR" sz="2400" b="1" u="sng" dirty="0" smtClean="0">
              <a:solidFill>
                <a:srgbClr val="C0000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500" t="14444" r="52500" b="12222"/>
          <a:stretch/>
        </p:blipFill>
        <p:spPr>
          <a:xfrm>
            <a:off x="76200" y="25400"/>
            <a:ext cx="6019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67400" y="228600"/>
            <a:ext cx="30480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sz="2800" b="1" u="sng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3</a:t>
            </a:r>
            <a:r>
              <a:rPr lang="en-US" sz="2800" b="1" u="sng" dirty="0" smtClean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D Array </a:t>
            </a:r>
            <a:r>
              <a:rPr lang="en-US" sz="2800" b="1" u="sng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sz="2800" b="1" u="sng" dirty="0" smtClean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triple pointer</a:t>
            </a:r>
            <a:endParaRPr lang="fr-FR" sz="2800" b="1" u="sng" dirty="0" smtClean="0">
              <a:solidFill>
                <a:srgbClr val="C0000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667" t="14444" r="55000" b="12222"/>
          <a:stretch/>
        </p:blipFill>
        <p:spPr>
          <a:xfrm>
            <a:off x="25400" y="35560"/>
            <a:ext cx="4013200" cy="68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"/>
            <a:ext cx="8229600" cy="86868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Constant Pointer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90600"/>
            <a:ext cx="9095936" cy="5777132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>
                <a:latin typeface="+mj-lt"/>
              </a:rPr>
              <a:t>A </a:t>
            </a:r>
            <a:r>
              <a:rPr lang="en-US" sz="3000" b="1" dirty="0" smtClean="0">
                <a:solidFill>
                  <a:srgbClr val="2F1BC7"/>
                </a:solidFill>
                <a:latin typeface="+mj-lt"/>
              </a:rPr>
              <a:t>constant pointer</a:t>
            </a:r>
            <a:r>
              <a:rPr lang="en-US" sz="3000" b="1" dirty="0" smtClean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is a </a:t>
            </a:r>
            <a:r>
              <a:rPr lang="en-US" sz="3000" b="1" dirty="0" smtClean="0">
                <a:solidFill>
                  <a:srgbClr val="2F1BC7"/>
                </a:solidFill>
                <a:latin typeface="+mj-lt"/>
              </a:rPr>
              <a:t>pointer</a:t>
            </a:r>
            <a:r>
              <a:rPr lang="en-US" sz="3000" dirty="0" smtClean="0">
                <a:latin typeface="+mj-lt"/>
              </a:rPr>
              <a:t> that is </a:t>
            </a:r>
            <a:r>
              <a:rPr lang="en-US" sz="3000" b="1" u="sng" dirty="0" smtClean="0">
                <a:solidFill>
                  <a:srgbClr val="C00000"/>
                </a:solidFill>
                <a:latin typeface="+mj-lt"/>
              </a:rPr>
              <a:t>constant</a:t>
            </a:r>
            <a:r>
              <a:rPr lang="en-US" sz="3000" dirty="0" smtClean="0">
                <a:latin typeface="+mj-lt"/>
              </a:rPr>
              <a:t>, such that we </a:t>
            </a:r>
            <a:r>
              <a:rPr lang="en-US" sz="3000" b="1" dirty="0" smtClean="0">
                <a:solidFill>
                  <a:srgbClr val="2F1BC7"/>
                </a:solidFill>
                <a:latin typeface="+mj-lt"/>
              </a:rPr>
              <a:t>cannot change</a:t>
            </a:r>
            <a:r>
              <a:rPr lang="en-US" sz="3000" b="1" dirty="0" smtClean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the </a:t>
            </a:r>
            <a:r>
              <a:rPr lang="en-US" sz="3000" b="1" dirty="0" smtClean="0">
                <a:solidFill>
                  <a:srgbClr val="2F1BC7"/>
                </a:solidFill>
                <a:latin typeface="+mj-lt"/>
              </a:rPr>
              <a:t>location</a:t>
            </a:r>
            <a:r>
              <a:rPr lang="en-US" sz="3000" dirty="0" smtClean="0">
                <a:solidFill>
                  <a:srgbClr val="2F1BC7"/>
                </a:solidFill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(</a:t>
            </a:r>
            <a:r>
              <a:rPr lang="en-US" sz="3000" b="1" dirty="0" smtClean="0">
                <a:latin typeface="+mj-lt"/>
              </a:rPr>
              <a:t>address</a:t>
            </a:r>
            <a:r>
              <a:rPr lang="en-US" sz="3000" dirty="0" smtClean="0">
                <a:latin typeface="+mj-lt"/>
              </a:rPr>
              <a:t>) to which the pointer points to:</a:t>
            </a:r>
          </a:p>
          <a:p>
            <a:endParaRPr lang="en-US" sz="2800" dirty="0" smtClean="0">
              <a:latin typeface="+mj-lt"/>
            </a:endParaRPr>
          </a:p>
          <a:p>
            <a:pPr lvl="2">
              <a:buNone/>
            </a:pPr>
            <a:r>
              <a:rPr lang="en-US" sz="3000" dirty="0" smtClean="0">
                <a:latin typeface="+mj-lt"/>
              </a:rPr>
              <a:t>	  </a:t>
            </a:r>
            <a:r>
              <a:rPr lang="en-US" sz="28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c = 'c';</a:t>
            </a:r>
          </a:p>
          <a:p>
            <a:pPr lvl="2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8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d = 'd';</a:t>
            </a:r>
          </a:p>
          <a:p>
            <a:pPr lvl="2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8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char* const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ptr1 = &amp;c;</a:t>
            </a:r>
          </a:p>
          <a:p>
            <a:pPr lvl="2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 ptr1 = &amp;d;  // </a:t>
            </a:r>
            <a:r>
              <a:rPr 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Not Allowed</a:t>
            </a:r>
          </a:p>
          <a:p>
            <a:pPr lvl="2">
              <a:buNone/>
            </a:pPr>
            <a:endParaRPr lang="en-US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28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b="1" dirty="0" err="1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ptrInt</a:t>
            </a:r>
            <a:r>
              <a:rPr lang="en-US" sz="22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=&amp;v1;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8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constant pointer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8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b="1" dirty="0" smtClean="0">
              <a:solidFill>
                <a:srgbClr val="2F1BC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Pointer to Constant 1/2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5791200"/>
          </a:xfrm>
        </p:spPr>
        <p:txBody>
          <a:bodyPr>
            <a:noAutofit/>
          </a:bodyPr>
          <a:lstStyle/>
          <a:p>
            <a:r>
              <a:rPr lang="en-US" sz="2800" dirty="0"/>
              <a:t>we </a:t>
            </a:r>
            <a:r>
              <a:rPr lang="en-US" sz="2800" b="1" dirty="0" smtClean="0">
                <a:solidFill>
                  <a:srgbClr val="B80000"/>
                </a:solidFill>
              </a:rPr>
              <a:t>cannot</a:t>
            </a:r>
            <a:r>
              <a:rPr lang="en-US" sz="2800" dirty="0" smtClean="0"/>
              <a:t> </a:t>
            </a:r>
            <a:r>
              <a:rPr lang="en-US" sz="2800" dirty="0"/>
              <a:t>set a </a:t>
            </a:r>
            <a:r>
              <a:rPr lang="en-US" sz="2800" b="1" dirty="0">
                <a:solidFill>
                  <a:srgbClr val="2F1BC7"/>
                </a:solidFill>
              </a:rPr>
              <a:t>non-</a:t>
            </a:r>
            <a:r>
              <a:rPr lang="en-US" sz="2800" b="1" dirty="0" err="1">
                <a:solidFill>
                  <a:srgbClr val="2F1BC7"/>
                </a:solidFill>
              </a:rPr>
              <a:t>const</a:t>
            </a:r>
            <a:r>
              <a:rPr lang="en-US" sz="2800" b="1" dirty="0">
                <a:solidFill>
                  <a:srgbClr val="2F1BC7"/>
                </a:solidFill>
              </a:rPr>
              <a:t> pointer </a:t>
            </a:r>
            <a:r>
              <a:rPr lang="en-US" sz="2800" dirty="0"/>
              <a:t>to a </a:t>
            </a:r>
            <a:r>
              <a:rPr lang="en-US" sz="2800" b="1" dirty="0" err="1">
                <a:solidFill>
                  <a:srgbClr val="2F1BC7"/>
                </a:solidFill>
              </a:rPr>
              <a:t>const</a:t>
            </a:r>
            <a:r>
              <a:rPr lang="en-US" sz="2800" b="1" dirty="0">
                <a:solidFill>
                  <a:srgbClr val="2F1BC7"/>
                </a:solidFill>
              </a:rPr>
              <a:t> </a:t>
            </a:r>
            <a:r>
              <a:rPr lang="en-US" sz="2800" b="1" dirty="0" smtClean="0">
                <a:solidFill>
                  <a:srgbClr val="2F1BC7"/>
                </a:solidFill>
              </a:rPr>
              <a:t>data-item</a:t>
            </a:r>
          </a:p>
          <a:p>
            <a:endParaRPr lang="en-US" sz="2800" dirty="0" smtClean="0">
              <a:latin typeface="+mj-lt"/>
            </a:endParaRPr>
          </a:p>
          <a:p>
            <a:pPr marL="0" indent="0" latinLnBrk="1">
              <a:buNone/>
            </a:pP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5; </a:t>
            </a: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is </a:t>
            </a:r>
            <a:r>
              <a:rPr lang="en-US" sz="20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&amp;value; </a:t>
            </a:r>
            <a:r>
              <a:rPr lang="en-US" sz="14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error: cannot convert </a:t>
            </a:r>
            <a:r>
              <a:rPr lang="en-US" sz="1400" b="1" u="sng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u="sng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u="sng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u="sng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to </a:t>
            </a:r>
            <a:r>
              <a:rPr lang="en-US" sz="1400" b="1" u="sng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u="sng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000" b="1" u="sng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 </a:t>
            </a: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change value to </a:t>
            </a:r>
            <a:r>
              <a:rPr lang="en-US" sz="2000" b="1" dirty="0" smtClean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 latinLnBrk="1">
              <a:buNone/>
            </a:pP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sz="2000" b="1" dirty="0" smtClean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 err="1">
                <a:solidFill>
                  <a:srgbClr val="008000"/>
                </a:solidFill>
              </a:rPr>
              <a:t>const</a:t>
            </a:r>
            <a:r>
              <a:rPr lang="en-US" sz="2000" b="1" dirty="0">
                <a:solidFill>
                  <a:srgbClr val="008000"/>
                </a:solidFill>
              </a:rPr>
              <a:t> </a:t>
            </a:r>
            <a:r>
              <a:rPr lang="en-US" sz="2000" b="1" dirty="0" err="1">
                <a:solidFill>
                  <a:srgbClr val="008000"/>
                </a:solidFill>
              </a:rPr>
              <a:t>int</a:t>
            </a:r>
            <a:r>
              <a:rPr lang="en-US" sz="2000" b="1" dirty="0">
                <a:solidFill>
                  <a:srgbClr val="008000"/>
                </a:solidFill>
              </a:rPr>
              <a:t> value = 5;</a:t>
            </a:r>
          </a:p>
          <a:p>
            <a:pPr marL="0" indent="0" latinLnBrk="1">
              <a:buNone/>
            </a:pPr>
            <a:r>
              <a:rPr lang="en-US" sz="2000" b="1" dirty="0" err="1">
                <a:solidFill>
                  <a:srgbClr val="008000"/>
                </a:solidFill>
              </a:rPr>
              <a:t>const</a:t>
            </a:r>
            <a:r>
              <a:rPr lang="en-US" sz="2000" b="1" dirty="0">
                <a:solidFill>
                  <a:srgbClr val="008000"/>
                </a:solidFill>
              </a:rPr>
              <a:t> </a:t>
            </a:r>
            <a:r>
              <a:rPr lang="en-US" sz="2000" b="1" dirty="0" err="1">
                <a:solidFill>
                  <a:srgbClr val="008000"/>
                </a:solidFill>
              </a:rPr>
              <a:t>int</a:t>
            </a:r>
            <a:r>
              <a:rPr lang="en-US" sz="2000" b="1" dirty="0">
                <a:solidFill>
                  <a:srgbClr val="008000"/>
                </a:solidFill>
              </a:rPr>
              <a:t> *</a:t>
            </a:r>
            <a:r>
              <a:rPr lang="en-US" sz="2000" b="1" dirty="0" err="1">
                <a:solidFill>
                  <a:srgbClr val="008000"/>
                </a:solidFill>
              </a:rPr>
              <a:t>ptr</a:t>
            </a:r>
            <a:r>
              <a:rPr lang="en-US" sz="2000" b="1" dirty="0">
                <a:solidFill>
                  <a:srgbClr val="008000"/>
                </a:solidFill>
              </a:rPr>
              <a:t> = &amp;value; </a:t>
            </a:r>
            <a:r>
              <a:rPr lang="en-US" sz="2000" b="1" dirty="0">
                <a:solidFill>
                  <a:srgbClr val="2F1BC7"/>
                </a:solidFill>
              </a:rPr>
              <a:t>// this is okay, </a:t>
            </a:r>
            <a:endParaRPr lang="en-US" sz="2000" b="1" dirty="0" smtClean="0">
              <a:solidFill>
                <a:srgbClr val="2F1BC7"/>
              </a:solidFill>
            </a:endParaRPr>
          </a:p>
          <a:p>
            <a:pPr marL="0" indent="0" latinLnBrk="1">
              <a:buNone/>
            </a:pPr>
            <a:r>
              <a:rPr lang="en-US" sz="2000" b="1" dirty="0" smtClean="0">
                <a:solidFill>
                  <a:srgbClr val="B80000"/>
                </a:solidFill>
              </a:rPr>
              <a:t>*</a:t>
            </a:r>
            <a:r>
              <a:rPr lang="en-US" sz="2000" b="1" dirty="0" err="1">
                <a:solidFill>
                  <a:srgbClr val="B80000"/>
                </a:solidFill>
              </a:rPr>
              <a:t>ptr</a:t>
            </a:r>
            <a:r>
              <a:rPr lang="en-US" sz="2000" b="1" dirty="0">
                <a:solidFill>
                  <a:srgbClr val="B80000"/>
                </a:solidFill>
              </a:rPr>
              <a:t> = 6; </a:t>
            </a:r>
            <a:r>
              <a:rPr lang="en-US" sz="2000" b="1" dirty="0">
                <a:solidFill>
                  <a:srgbClr val="2F1BC7"/>
                </a:solidFill>
              </a:rPr>
              <a:t>// not allowed, we </a:t>
            </a:r>
            <a:r>
              <a:rPr lang="en-US" sz="2000" b="1" dirty="0" smtClean="0">
                <a:solidFill>
                  <a:srgbClr val="2F1BC7"/>
                </a:solidFill>
              </a:rPr>
              <a:t>cannot </a:t>
            </a:r>
            <a:r>
              <a:rPr lang="en-US" sz="2000" b="1" dirty="0">
                <a:solidFill>
                  <a:srgbClr val="2F1BC7"/>
                </a:solidFill>
              </a:rPr>
              <a:t>change a </a:t>
            </a:r>
            <a:r>
              <a:rPr lang="en-US" sz="2000" b="1" dirty="0" err="1">
                <a:solidFill>
                  <a:srgbClr val="2F1BC7"/>
                </a:solidFill>
              </a:rPr>
              <a:t>const</a:t>
            </a:r>
            <a:r>
              <a:rPr lang="en-US" sz="2000" b="1" dirty="0">
                <a:solidFill>
                  <a:srgbClr val="2F1BC7"/>
                </a:solidFill>
              </a:rPr>
              <a:t> value</a:t>
            </a:r>
          </a:p>
          <a:p>
            <a:pPr marL="0" indent="0" latinLnBrk="1">
              <a:buNone/>
            </a:pP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Pointer </a:t>
            </a:r>
            <a:r>
              <a:rPr lang="en-US" b="1" smtClean="0">
                <a:solidFill>
                  <a:srgbClr val="C00000"/>
                </a:solidFill>
              </a:rPr>
              <a:t>to Constant 2/2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57912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+mj-lt"/>
              </a:rPr>
              <a:t>A </a:t>
            </a:r>
            <a:r>
              <a:rPr lang="en-US" sz="3000" b="1" dirty="0" smtClean="0">
                <a:solidFill>
                  <a:srgbClr val="2F1BC7"/>
                </a:solidFill>
              </a:rPr>
              <a:t>pointer</a:t>
            </a:r>
            <a:r>
              <a:rPr lang="en-US" sz="3000" dirty="0" smtClean="0"/>
              <a:t> through which we </a:t>
            </a:r>
            <a:r>
              <a:rPr lang="en-US" sz="3000" b="1" dirty="0" smtClean="0">
                <a:solidFill>
                  <a:srgbClr val="2F1BC7"/>
                </a:solidFill>
              </a:rPr>
              <a:t>cannot change </a:t>
            </a:r>
            <a:r>
              <a:rPr lang="en-US" sz="3000" dirty="0" smtClean="0"/>
              <a:t>the </a:t>
            </a:r>
            <a:r>
              <a:rPr lang="en-US" sz="3000" b="1" dirty="0" smtClean="0">
                <a:solidFill>
                  <a:srgbClr val="2F1BC7"/>
                </a:solidFill>
              </a:rPr>
              <a:t>value</a:t>
            </a:r>
            <a:r>
              <a:rPr lang="en-US" sz="3000" dirty="0" smtClean="0"/>
              <a:t> of </a:t>
            </a:r>
            <a:r>
              <a:rPr lang="en-US" sz="3000" b="1" dirty="0" smtClean="0">
                <a:solidFill>
                  <a:srgbClr val="2F1BC7"/>
                </a:solidFill>
              </a:rPr>
              <a:t>variable</a:t>
            </a:r>
            <a:r>
              <a:rPr lang="en-US" sz="3000" dirty="0" smtClean="0"/>
              <a:t> it </a:t>
            </a:r>
            <a:r>
              <a:rPr lang="en-US" sz="3000" b="1" dirty="0" smtClean="0">
                <a:solidFill>
                  <a:srgbClr val="2F1BC7"/>
                </a:solidFill>
              </a:rPr>
              <a:t>points</a:t>
            </a:r>
            <a:r>
              <a:rPr lang="en-US" sz="3000" dirty="0" smtClean="0"/>
              <a:t> is known as a</a:t>
            </a:r>
            <a:r>
              <a:rPr lang="en-US" sz="3000" dirty="0" smtClean="0">
                <a:solidFill>
                  <a:srgbClr val="2F1BC7"/>
                </a:solidFill>
              </a:rPr>
              <a:t> </a:t>
            </a:r>
            <a:r>
              <a:rPr lang="en-US" sz="3000" b="1" dirty="0" smtClean="0">
                <a:solidFill>
                  <a:srgbClr val="2F1BC7"/>
                </a:solidFill>
              </a:rPr>
              <a:t>pointer </a:t>
            </a:r>
            <a:r>
              <a:rPr lang="en-US" sz="3000" b="1" dirty="0" smtClean="0"/>
              <a:t>to</a:t>
            </a:r>
            <a:r>
              <a:rPr lang="en-US" sz="3000" b="1" dirty="0" smtClean="0">
                <a:solidFill>
                  <a:srgbClr val="2F1BC7"/>
                </a:solidFill>
              </a:rPr>
              <a:t> constant</a:t>
            </a:r>
            <a:r>
              <a:rPr lang="en-US" sz="3000" dirty="0" smtClean="0">
                <a:solidFill>
                  <a:srgbClr val="2F1BC7"/>
                </a:solidFill>
              </a:rPr>
              <a:t>. </a:t>
            </a:r>
          </a:p>
          <a:p>
            <a:r>
              <a:rPr lang="en-US" sz="3000" dirty="0" smtClean="0"/>
              <a:t>These type of pointers </a:t>
            </a:r>
            <a:r>
              <a:rPr lang="en-US" sz="3000" b="1" dirty="0" smtClean="0">
                <a:solidFill>
                  <a:srgbClr val="2F1BC7"/>
                </a:solidFill>
              </a:rPr>
              <a:t>can change</a:t>
            </a:r>
            <a:r>
              <a:rPr lang="en-US" sz="3000" dirty="0" smtClean="0">
                <a:solidFill>
                  <a:srgbClr val="2F1BC7"/>
                </a:solidFill>
              </a:rPr>
              <a:t> </a:t>
            </a:r>
            <a:r>
              <a:rPr lang="en-US" sz="3000" dirty="0" smtClean="0"/>
              <a:t>the</a:t>
            </a:r>
            <a:r>
              <a:rPr lang="en-US" sz="3000" dirty="0" smtClean="0">
                <a:solidFill>
                  <a:srgbClr val="2F1BC7"/>
                </a:solidFill>
              </a:rPr>
              <a:t> </a:t>
            </a:r>
            <a:r>
              <a:rPr lang="en-US" sz="3000" b="1" dirty="0" smtClean="0">
                <a:solidFill>
                  <a:srgbClr val="2F1BC7"/>
                </a:solidFill>
              </a:rPr>
              <a:t>address</a:t>
            </a:r>
            <a:r>
              <a:rPr lang="en-US" sz="3000" dirty="0" smtClean="0">
                <a:solidFill>
                  <a:srgbClr val="2F1BC7"/>
                </a:solidFill>
              </a:rPr>
              <a:t> </a:t>
            </a:r>
            <a:r>
              <a:rPr lang="en-US" sz="3000" dirty="0" smtClean="0"/>
              <a:t>they point to but </a:t>
            </a:r>
            <a:r>
              <a:rPr lang="en-US" sz="3000" b="1" dirty="0" smtClean="0">
                <a:solidFill>
                  <a:srgbClr val="2F1BC7"/>
                </a:solidFill>
              </a:rPr>
              <a:t>cannot change </a:t>
            </a:r>
            <a:r>
              <a:rPr lang="en-US" sz="3000" dirty="0" smtClean="0"/>
              <a:t>the</a:t>
            </a:r>
            <a:r>
              <a:rPr lang="en-US" sz="3000" dirty="0" smtClean="0">
                <a:solidFill>
                  <a:srgbClr val="2F1BC7"/>
                </a:solidFill>
              </a:rPr>
              <a:t> </a:t>
            </a:r>
            <a:r>
              <a:rPr lang="en-US" sz="3000" b="1" dirty="0" smtClean="0">
                <a:solidFill>
                  <a:srgbClr val="2F1BC7"/>
                </a:solidFill>
              </a:rPr>
              <a:t>value</a:t>
            </a:r>
            <a:r>
              <a:rPr lang="en-US" sz="3000" dirty="0" smtClean="0"/>
              <a:t> kept at </a:t>
            </a:r>
            <a:r>
              <a:rPr lang="en-US" sz="3000" dirty="0" smtClean="0">
                <a:solidFill>
                  <a:srgbClr val="2F1BC7"/>
                </a:solidFill>
              </a:rPr>
              <a:t>those address</a:t>
            </a:r>
            <a:r>
              <a:rPr lang="en-US" sz="3000" dirty="0" smtClean="0"/>
              <a:t>.</a:t>
            </a:r>
            <a:endParaRPr lang="en-US" sz="30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pPr lvl="2">
              <a:buNone/>
            </a:pPr>
            <a:r>
              <a:rPr lang="en-US" sz="3200" dirty="0" err="1" smtClean="0">
                <a:solidFill>
                  <a:srgbClr val="2F1BC7"/>
                </a:solidFill>
              </a:rPr>
              <a:t>int</a:t>
            </a:r>
            <a:r>
              <a:rPr lang="en-US" sz="3200" dirty="0" smtClean="0"/>
              <a:t> var1 = 0; </a:t>
            </a:r>
          </a:p>
          <a:p>
            <a:pPr lvl="2">
              <a:buNone/>
            </a:pPr>
            <a:r>
              <a:rPr lang="en-US" sz="3200" dirty="0" smtClean="0">
                <a:solidFill>
                  <a:srgbClr val="2F1BC7"/>
                </a:solidFill>
              </a:rPr>
              <a:t>const </a:t>
            </a:r>
            <a:r>
              <a:rPr lang="en-US" sz="3200" dirty="0" err="1" smtClean="0">
                <a:solidFill>
                  <a:srgbClr val="2F1BC7"/>
                </a:solidFill>
              </a:rPr>
              <a:t>int</a:t>
            </a:r>
            <a:r>
              <a:rPr lang="en-US" sz="3200" dirty="0" smtClean="0">
                <a:solidFill>
                  <a:srgbClr val="2F1BC7"/>
                </a:solidFill>
              </a:rPr>
              <a:t>*</a:t>
            </a:r>
            <a:r>
              <a:rPr lang="en-US" sz="3200" dirty="0" smtClean="0"/>
              <a:t> </a:t>
            </a:r>
            <a:r>
              <a:rPr lang="en-US" sz="3200" dirty="0" err="1" smtClean="0"/>
              <a:t>ptr</a:t>
            </a:r>
            <a:r>
              <a:rPr lang="en-US" sz="3200" dirty="0" smtClean="0"/>
              <a:t> = &amp;var1; </a:t>
            </a:r>
          </a:p>
          <a:p>
            <a:pPr lvl="2">
              <a:buNone/>
            </a:pPr>
            <a:r>
              <a:rPr lang="en-US" sz="3200" dirty="0" smtClean="0"/>
              <a:t>*</a:t>
            </a:r>
            <a:r>
              <a:rPr lang="en-US" sz="3200" dirty="0" err="1" smtClean="0"/>
              <a:t>ptr</a:t>
            </a:r>
            <a:r>
              <a:rPr lang="en-US" sz="3200" dirty="0" smtClean="0"/>
              <a:t> = 1;  // </a:t>
            </a:r>
            <a:r>
              <a:rPr lang="en-US" sz="3200" dirty="0" smtClean="0">
                <a:solidFill>
                  <a:srgbClr val="B80000"/>
                </a:solidFill>
              </a:rPr>
              <a:t>Not Allowed</a:t>
            </a:r>
          </a:p>
          <a:p>
            <a:pPr lvl="2"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cout</a:t>
            </a:r>
            <a:r>
              <a:rPr lang="en-US" sz="3200" dirty="0" smtClean="0"/>
              <a:t>&lt;&lt;*</a:t>
            </a:r>
            <a:r>
              <a:rPr lang="en-US" sz="3200" dirty="0" err="1" smtClean="0"/>
              <a:t>ptr</a:t>
            </a:r>
            <a:r>
              <a:rPr lang="en-US" sz="3200" dirty="0" smtClean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char* and </a:t>
            </a:r>
            <a:r>
              <a:rPr lang="en-US" b="1" dirty="0" err="1" smtClean="0">
                <a:solidFill>
                  <a:srgbClr val="C00000"/>
                </a:solidFill>
              </a:rPr>
              <a:t>const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57912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char *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/>
              <a:t>:</a:t>
            </a:r>
            <a:r>
              <a:rPr lang="en-US" sz="2800" dirty="0"/>
              <a:t> This is a pointer to a constant character.</a:t>
            </a:r>
            <a:r>
              <a:rPr lang="en-US" sz="2800" b="1" dirty="0"/>
              <a:t> You cannot change the value pointed by </a:t>
            </a:r>
            <a:r>
              <a:rPr lang="en-US" sz="2800" b="1" dirty="0" err="1"/>
              <a:t>ptr</a:t>
            </a:r>
            <a:r>
              <a:rPr lang="en-US" sz="2800" b="1" dirty="0"/>
              <a:t>, but you can change the pointer itself</a:t>
            </a:r>
            <a:r>
              <a:rPr lang="en-US" sz="2800" dirty="0"/>
              <a:t>. “</a:t>
            </a:r>
            <a:r>
              <a:rPr lang="en-US" sz="2800" dirty="0" err="1"/>
              <a:t>const</a:t>
            </a:r>
            <a:r>
              <a:rPr lang="en-US" sz="2800" dirty="0"/>
              <a:t> char *” is a (non-</a:t>
            </a:r>
            <a:r>
              <a:rPr lang="en-US" sz="2800" dirty="0" err="1"/>
              <a:t>const</a:t>
            </a:r>
            <a:r>
              <a:rPr lang="en-US" sz="2800" dirty="0"/>
              <a:t>) pointer to a </a:t>
            </a:r>
            <a:r>
              <a:rPr lang="en-US" sz="2800" dirty="0" err="1"/>
              <a:t>const</a:t>
            </a:r>
            <a:r>
              <a:rPr lang="en-US" sz="2800" dirty="0"/>
              <a:t> char</a:t>
            </a:r>
            <a:r>
              <a:rPr lang="en-US" sz="2800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char *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/>
              <a:t>: </a:t>
            </a:r>
            <a:r>
              <a:rPr lang="en-US" sz="2800" dirty="0"/>
              <a:t>This is a constant pointer to non-constant character. </a:t>
            </a:r>
            <a:r>
              <a:rPr lang="en-US" sz="2800" b="1" dirty="0"/>
              <a:t>You cannot change the pointer p, but can change the value pointed by </a:t>
            </a:r>
            <a:r>
              <a:rPr lang="en-US" sz="2800" b="1" dirty="0" err="1"/>
              <a:t>ptr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char * 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/>
              <a:t>: </a:t>
            </a:r>
            <a:r>
              <a:rPr lang="en-US" sz="2800" dirty="0"/>
              <a:t>This is a constant pointer to constant character. </a:t>
            </a:r>
            <a:r>
              <a:rPr lang="en-US" sz="2800" b="1" dirty="0"/>
              <a:t>You can neither change the value pointed by </a:t>
            </a:r>
            <a:r>
              <a:rPr lang="en-US" sz="2800" b="1" dirty="0" err="1"/>
              <a:t>ptr</a:t>
            </a:r>
            <a:r>
              <a:rPr lang="en-US" sz="2800" b="1" dirty="0"/>
              <a:t> nor the pointer </a:t>
            </a:r>
            <a:r>
              <a:rPr lang="en-US" sz="2800" b="1" dirty="0" err="1"/>
              <a:t>ptr</a:t>
            </a:r>
            <a:r>
              <a:rPr lang="en-US" sz="2800" b="1" dirty="0"/>
              <a:t>.</a:t>
            </a:r>
            <a:endParaRPr lang="en-US" sz="28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066799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rgbClr val="B80000"/>
                </a:solidFill>
              </a:rPr>
              <a:t>Organization of Virtual Memory: heap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493837"/>
            <a:ext cx="6589712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Heap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2C14DE"/>
                </a:solidFill>
              </a:rPr>
              <a:t>dynamically-allocated spaces</a:t>
            </a:r>
          </a:p>
          <a:p>
            <a:pPr lvl="1"/>
            <a:r>
              <a:rPr lang="en-US" altLang="zh-CN" dirty="0"/>
              <a:t>Ex: </a:t>
            </a:r>
            <a:r>
              <a:rPr lang="en-US" altLang="zh-CN" b="1" dirty="0" smtClean="0">
                <a:solidFill>
                  <a:srgbClr val="2C14DE"/>
                </a:solidFill>
              </a:rPr>
              <a:t>new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2C14DE"/>
                </a:solidFill>
              </a:rPr>
              <a:t>delete</a:t>
            </a:r>
            <a:endParaRPr lang="en-US" altLang="zh-CN" b="1" dirty="0">
              <a:solidFill>
                <a:srgbClr val="2C14DE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2C14DE"/>
                </a:solidFill>
              </a:rPr>
              <a:t>dynamically </a:t>
            </a:r>
            <a:r>
              <a:rPr lang="en-US" altLang="zh-CN" b="1" dirty="0">
                <a:solidFill>
                  <a:srgbClr val="2C14DE"/>
                </a:solidFill>
              </a:rPr>
              <a:t>grows </a:t>
            </a:r>
            <a:r>
              <a:rPr lang="en-US" altLang="zh-CN" dirty="0"/>
              <a:t>as program runs</a:t>
            </a:r>
          </a:p>
        </p:txBody>
      </p:sp>
      <p:sp>
        <p:nvSpPr>
          <p:cNvPr id="15155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0" y="24384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72269" y="5851217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6543869" y="2382529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6848669" y="3068329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7305869" y="2611129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305869" y="3068329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6848669" y="3525529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6848669" y="3982729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7382069" y="3525529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6848669" y="4592329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7305869" y="4135129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>
            <a:off x="7686869" y="4592329"/>
            <a:ext cx="0" cy="381000"/>
          </a:xfrm>
          <a:prstGeom prst="line">
            <a:avLst/>
          </a:prstGeom>
          <a:noFill/>
          <a:ln w="15875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C-String and Char Pointer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57912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 smtClean="0">
                <a:solidFill>
                  <a:srgbClr val="B80000"/>
                </a:solidFill>
              </a:rPr>
              <a:t>String:</a:t>
            </a:r>
            <a:r>
              <a:rPr lang="en-US" sz="2800" dirty="0" smtClean="0">
                <a:solidFill>
                  <a:srgbClr val="B80000"/>
                </a:solidFill>
              </a:rPr>
              <a:t> </a:t>
            </a:r>
            <a:r>
              <a:rPr lang="en-US" sz="2800" dirty="0"/>
              <a:t>is simply defined as </a:t>
            </a:r>
            <a:r>
              <a:rPr lang="en-US" sz="2800" b="1" dirty="0">
                <a:solidFill>
                  <a:srgbClr val="2C14DE"/>
                </a:solidFill>
              </a:rPr>
              <a:t>an array of characters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2C14DE"/>
                </a:solidFill>
              </a:rPr>
              <a:t>      </a:t>
            </a:r>
            <a:r>
              <a:rPr lang="en-US" sz="2800" b="1" dirty="0" smtClean="0">
                <a:solidFill>
                  <a:srgbClr val="2C14DE"/>
                </a:solidFill>
              </a:rPr>
              <a:t>char* s; </a:t>
            </a:r>
            <a:br>
              <a:rPr lang="en-US" sz="2800" b="1" dirty="0" smtClean="0">
                <a:solidFill>
                  <a:srgbClr val="2C14DE"/>
                </a:solidFill>
              </a:rPr>
            </a:br>
            <a:r>
              <a:rPr lang="en-US" sz="2800" b="1" dirty="0" smtClean="0">
                <a:solidFill>
                  <a:srgbClr val="2C14DE"/>
                </a:solidFill>
              </a:rPr>
              <a:t>     </a:t>
            </a:r>
            <a:r>
              <a:rPr lang="en-US" sz="2800" b="1" dirty="0" smtClean="0"/>
              <a:t>// </a:t>
            </a:r>
            <a:r>
              <a:rPr lang="en-US" sz="2800" b="1" dirty="0">
                <a:solidFill>
                  <a:srgbClr val="2C14DE"/>
                </a:solidFill>
              </a:rPr>
              <a:t>s</a:t>
            </a:r>
            <a:r>
              <a:rPr lang="en-US" sz="2800" dirty="0"/>
              <a:t> is </a:t>
            </a:r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2C14DE"/>
                </a:solidFill>
              </a:rPr>
              <a:t>address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rgbClr val="2C14DE"/>
                </a:solidFill>
              </a:rPr>
              <a:t>first character </a:t>
            </a:r>
            <a:r>
              <a:rPr lang="en-US" sz="2800" dirty="0"/>
              <a:t>(byte) of the </a:t>
            </a:r>
            <a:r>
              <a:rPr lang="en-US" sz="2800" b="1" dirty="0" smtClean="0">
                <a:solidFill>
                  <a:srgbClr val="2C14DE"/>
                </a:solidFill>
              </a:rPr>
              <a:t>string</a:t>
            </a:r>
          </a:p>
          <a:p>
            <a:pPr marL="0" indent="0">
              <a:buNone/>
            </a:pPr>
            <a:endParaRPr lang="en-US" sz="2800" b="1" dirty="0">
              <a:solidFill>
                <a:srgbClr val="2C14DE"/>
              </a:solidFill>
            </a:endParaRP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2C14DE"/>
                </a:solidFill>
              </a:rPr>
              <a:t>valid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b="1" dirty="0">
                <a:solidFill>
                  <a:srgbClr val="2C14DE"/>
                </a:solidFill>
              </a:rPr>
              <a:t>C string ends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with the </a:t>
            </a:r>
            <a:r>
              <a:rPr lang="en-US" sz="2800" b="1" dirty="0">
                <a:solidFill>
                  <a:srgbClr val="2C14DE"/>
                </a:solidFill>
              </a:rPr>
              <a:t>null character </a:t>
            </a:r>
            <a:r>
              <a:rPr lang="en-US" sz="2800" b="1" dirty="0"/>
              <a:t>‘\0’</a:t>
            </a:r>
            <a:r>
              <a:rPr lang="en-US" sz="2800" dirty="0"/>
              <a:t> </a:t>
            </a:r>
          </a:p>
          <a:p>
            <a:endParaRPr lang="en-US" sz="2800" dirty="0" smtClean="0">
              <a:solidFill>
                <a:srgbClr val="2F1BC7"/>
              </a:solidFill>
            </a:endParaRPr>
          </a:p>
          <a:p>
            <a:r>
              <a:rPr lang="en-US" sz="2800" b="1" dirty="0" smtClean="0"/>
              <a:t>Direct initialization </a:t>
            </a:r>
            <a:r>
              <a:rPr lang="en-US" sz="2800" dirty="0">
                <a:solidFill>
                  <a:srgbClr val="2F1BC7"/>
                </a:solidFill>
              </a:rPr>
              <a:t>char* </a:t>
            </a:r>
            <a:r>
              <a:rPr lang="en-US" sz="2800" dirty="0" smtClean="0">
                <a:sym typeface="Wingdings" pitchFamily="2" charset="2"/>
              </a:rPr>
              <a:t>&lt;</a:t>
            </a:r>
            <a:r>
              <a:rPr lang="en-US" sz="2800" dirty="0">
                <a:solidFill>
                  <a:srgbClr val="008000"/>
                </a:solidFill>
                <a:sym typeface="Wingdings" pitchFamily="2" charset="2"/>
              </a:rPr>
              <a:t>string Literal</a:t>
            </a:r>
            <a:r>
              <a:rPr lang="en-US" sz="2800" dirty="0" smtClean="0">
                <a:sym typeface="Wingdings" pitchFamily="2" charset="2"/>
              </a:rPr>
              <a:t>&gt;;</a:t>
            </a:r>
            <a:endParaRPr lang="en-US" sz="2800" b="1" dirty="0">
              <a:solidFill>
                <a:srgbClr val="2C14DE"/>
              </a:solidFill>
            </a:endParaRPr>
          </a:p>
          <a:p>
            <a:pPr marL="0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2C14DE"/>
                </a:solidFill>
              </a:rPr>
              <a:t> 		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 s=“FAST”;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&lt;&lt;s&lt;&lt;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&lt;&lt;++s&lt;&lt;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char [ ] VS. char *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47126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A[20]=“FAST”;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 P=“FAST”;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2C14DE"/>
                </a:solidFill>
              </a:rPr>
              <a:t> 		</a:t>
            </a:r>
            <a:r>
              <a:rPr lang="en-US" sz="2000" b="1" dirty="0" smtClean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Connector 2"/>
          <p:cNvCxnSpPr>
            <a:stCxn id="385027" idx="0"/>
          </p:cNvCxnSpPr>
          <p:nvPr/>
        </p:nvCxnSpPr>
        <p:spPr>
          <a:xfrm>
            <a:off x="4596032" y="976532"/>
            <a:ext cx="128368" cy="595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676400"/>
            <a:ext cx="43674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>
                <a:solidFill>
                  <a:srgbClr val="2F1BC7"/>
                </a:solidFill>
              </a:rPr>
              <a:t>A</a:t>
            </a:r>
            <a:r>
              <a:rPr lang="en-US" b="1" dirty="0" smtClean="0"/>
              <a:t> is an </a:t>
            </a:r>
            <a:r>
              <a:rPr lang="en-US" b="1" dirty="0" smtClean="0">
                <a:solidFill>
                  <a:srgbClr val="2F1BC7"/>
                </a:solidFill>
              </a:rPr>
              <a:t>Array</a:t>
            </a:r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smtClean="0"/>
              <a:t>A++; //</a:t>
            </a:r>
            <a:r>
              <a:rPr lang="en-US" b="1" dirty="0" smtClean="0">
                <a:solidFill>
                  <a:srgbClr val="B80000"/>
                </a:solidFill>
              </a:rPr>
              <a:t>invalid</a:t>
            </a:r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err="1" smtClean="0"/>
              <a:t>sizeof</a:t>
            </a:r>
            <a:r>
              <a:rPr lang="en-US" b="1" dirty="0" smtClean="0"/>
              <a:t>(A) 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20 Characters </a:t>
            </a:r>
            <a:r>
              <a:rPr lang="en-US" b="1" dirty="0" smtClean="0">
                <a:sym typeface="Wingdings" panose="05000000000000000000" pitchFamily="2" charset="2"/>
              </a:rPr>
              <a:t>or bytes</a:t>
            </a:r>
          </a:p>
          <a:p>
            <a:pPr marL="342900" indent="-342900">
              <a:buAutoNum type="arabicParenR"/>
            </a:pPr>
            <a:endParaRPr lang="en-US" b="1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ym typeface="Wingdings" panose="05000000000000000000" pitchFamily="2" charset="2"/>
              </a:rPr>
              <a:t> and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&amp;A </a:t>
            </a:r>
            <a:r>
              <a:rPr lang="en-US" b="1" dirty="0" smtClean="0">
                <a:sym typeface="Wingdings" panose="05000000000000000000" pitchFamily="2" charset="2"/>
              </a:rPr>
              <a:t>points to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same memory </a:t>
            </a:r>
          </a:p>
          <a:p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address</a:t>
            </a: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5) A=“PAKISTAN”; //</a:t>
            </a:r>
            <a:r>
              <a:rPr lang="en-US" b="1" dirty="0" smtClean="0">
                <a:solidFill>
                  <a:srgbClr val="B80000"/>
                </a:solidFill>
                <a:sym typeface="Wingdings" panose="05000000000000000000" pitchFamily="2" charset="2"/>
              </a:rPr>
              <a:t>invalid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A is an address, “PAKISTAN” is the start address where “PAKISTAN” string is stored in memory.</a:t>
            </a: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6) A[0]=‘p’; //</a:t>
            </a:r>
            <a:r>
              <a:rPr lang="en-US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Valid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7) </a:t>
            </a:r>
            <a:r>
              <a:rPr lang="en-US" b="1" dirty="0" smtClean="0">
                <a:solidFill>
                  <a:srgbClr val="B80000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is </a:t>
            </a: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stored</a:t>
            </a:r>
            <a:r>
              <a:rPr lang="en-US" b="1" dirty="0">
                <a:sym typeface="Wingdings" panose="05000000000000000000" pitchFamily="2" charset="2"/>
              </a:rPr>
              <a:t> in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stack </a:t>
            </a: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833" y="1617978"/>
            <a:ext cx="43609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smtClean="0">
                <a:solidFill>
                  <a:srgbClr val="2F1BC7"/>
                </a:solidFill>
              </a:rPr>
              <a:t>P</a:t>
            </a:r>
            <a:r>
              <a:rPr lang="en-US" b="1" dirty="0" smtClean="0"/>
              <a:t> is a </a:t>
            </a:r>
            <a:r>
              <a:rPr lang="en-US" b="1" dirty="0" smtClean="0">
                <a:solidFill>
                  <a:srgbClr val="2F1BC7"/>
                </a:solidFill>
              </a:rPr>
              <a:t>pointer variable</a:t>
            </a:r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smtClean="0"/>
              <a:t>P++; //</a:t>
            </a:r>
            <a:r>
              <a:rPr lang="en-US" b="1" dirty="0" smtClean="0">
                <a:solidFill>
                  <a:srgbClr val="008000"/>
                </a:solidFill>
              </a:rPr>
              <a:t>Valid</a:t>
            </a:r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FontTx/>
              <a:buAutoNum type="arabicParenR"/>
            </a:pPr>
            <a:r>
              <a:rPr lang="en-US" b="1" dirty="0" err="1" smtClean="0"/>
              <a:t>Sizeof</a:t>
            </a:r>
            <a:r>
              <a:rPr lang="en-US" b="1" dirty="0" smtClean="0"/>
              <a:t>(P) 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4 Characters </a:t>
            </a:r>
            <a:r>
              <a:rPr lang="en-US" b="1" dirty="0">
                <a:sym typeface="Wingdings" panose="05000000000000000000" pitchFamily="2" charset="2"/>
              </a:rPr>
              <a:t>or </a:t>
            </a:r>
            <a:r>
              <a:rPr lang="en-US" b="1" dirty="0" smtClean="0">
                <a:sym typeface="Wingdings" panose="05000000000000000000" pitchFamily="2" charset="2"/>
              </a:rPr>
              <a:t>bytes</a:t>
            </a:r>
          </a:p>
          <a:p>
            <a:pPr marL="342900" indent="-342900">
              <a:buFontTx/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P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points</a:t>
            </a:r>
            <a:r>
              <a:rPr lang="en-US" b="1" dirty="0" smtClean="0"/>
              <a:t> to s</a:t>
            </a:r>
            <a:r>
              <a:rPr lang="en-US" b="1" dirty="0" smtClean="0">
                <a:solidFill>
                  <a:srgbClr val="2F1BC7"/>
                </a:solidFill>
              </a:rPr>
              <a:t>tart address where characters  are stored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008000"/>
                </a:solidFill>
              </a:rPr>
              <a:t>&amp;P points to address of pointer variable</a:t>
            </a:r>
            <a:r>
              <a:rPr lang="en-US" b="1" dirty="0" smtClean="0"/>
              <a:t>.</a:t>
            </a:r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smtClean="0"/>
              <a:t>P=“PAKISTAN” //</a:t>
            </a:r>
            <a:r>
              <a:rPr lang="en-US" b="1" dirty="0" smtClean="0">
                <a:solidFill>
                  <a:srgbClr val="008000"/>
                </a:solidFill>
              </a:rPr>
              <a:t>valid</a:t>
            </a:r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FontTx/>
              <a:buAutoNum type="arabicParenR"/>
            </a:pPr>
            <a:r>
              <a:rPr lang="en-US" b="1" dirty="0" smtClean="0">
                <a:sym typeface="Wingdings" panose="05000000000000000000" pitchFamily="2" charset="2"/>
              </a:rPr>
              <a:t>P[0</a:t>
            </a:r>
            <a:r>
              <a:rPr lang="en-US" b="1" dirty="0">
                <a:sym typeface="Wingdings" panose="05000000000000000000" pitchFamily="2" charset="2"/>
              </a:rPr>
              <a:t>]=‘p’; </a:t>
            </a:r>
            <a:r>
              <a:rPr lang="en-US" b="1" dirty="0" smtClean="0">
                <a:sym typeface="Wingdings" panose="05000000000000000000" pitchFamily="2" charset="2"/>
              </a:rPr>
              <a:t>//</a:t>
            </a:r>
            <a:r>
              <a:rPr lang="en-US" b="1" dirty="0" err="1" smtClean="0">
                <a:solidFill>
                  <a:srgbClr val="B80000"/>
                </a:solidFill>
                <a:sym typeface="Wingdings" panose="05000000000000000000" pitchFamily="2" charset="2"/>
              </a:rPr>
              <a:t>inValid</a:t>
            </a:r>
            <a:endParaRPr lang="en-US" b="1" dirty="0" smtClean="0">
              <a:solidFill>
                <a:srgbClr val="B80000"/>
              </a:solidFill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arenR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arenR"/>
            </a:pP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P</a:t>
            </a:r>
            <a:r>
              <a:rPr lang="en-US" b="1" dirty="0" smtClean="0">
                <a:sym typeface="Wingdings" panose="05000000000000000000" pitchFamily="2" charset="2"/>
              </a:rPr>
              <a:t> is </a:t>
            </a:r>
            <a:r>
              <a:rPr lang="en-US" b="1" dirty="0" smtClean="0">
                <a:solidFill>
                  <a:srgbClr val="2F1BC7"/>
                </a:solidFill>
                <a:sym typeface="Wingdings" panose="05000000000000000000" pitchFamily="2" charset="2"/>
              </a:rPr>
              <a:t>stored</a:t>
            </a:r>
            <a:r>
              <a:rPr lang="en-US" b="1" dirty="0" smtClean="0">
                <a:sym typeface="Wingdings" panose="05000000000000000000" pitchFamily="2" charset="2"/>
              </a:rPr>
              <a:t> in </a:t>
            </a:r>
            <a:r>
              <a:rPr lang="en-US" b="1" dirty="0" smtClean="0">
                <a:solidFill>
                  <a:srgbClr val="B80000"/>
                </a:solidFill>
                <a:sym typeface="Wingdings" panose="05000000000000000000" pitchFamily="2" charset="2"/>
              </a:rPr>
              <a:t>Stack</a:t>
            </a:r>
            <a:r>
              <a:rPr lang="en-US" b="1" dirty="0" smtClean="0">
                <a:sym typeface="Wingdings" panose="05000000000000000000" pitchFamily="2" charset="2"/>
              </a:rPr>
              <a:t>, “FAST” is stored in </a:t>
            </a:r>
            <a:r>
              <a:rPr lang="en-US" b="1" dirty="0" smtClean="0">
                <a:solidFill>
                  <a:srgbClr val="B80000"/>
                </a:solidFill>
                <a:sym typeface="Wingdings" panose="05000000000000000000" pitchFamily="2" charset="2"/>
              </a:rPr>
              <a:t>“Text” section (Read-only)</a:t>
            </a:r>
            <a:endParaRPr lang="en-US" b="1" dirty="0">
              <a:solidFill>
                <a:srgbClr val="B8000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01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7473" y="16626"/>
            <a:ext cx="8229600" cy="8828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C-String and Char Pointer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96" y="1219200"/>
            <a:ext cx="872360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78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25717" y="14387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C-String and Char </a:t>
            </a:r>
            <a:r>
              <a:rPr lang="en-US" b="1" dirty="0" smtClean="0">
                <a:solidFill>
                  <a:srgbClr val="C00000"/>
                </a:solidFill>
              </a:rPr>
              <a:t>Pointer -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0" y="976532"/>
            <a:ext cx="9149457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Copying string using Pointers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char*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str1 = “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Self-conquest is the greatest victory.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str2[80]; //empty string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2000" b="1" dirty="0" err="1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str1;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2000" b="1" dirty="0" err="1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str2;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//until null character,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++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//copy chars from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sz="20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‘\0’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 smtClean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terminate 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endParaRPr lang="en-US" sz="20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str2 &lt;&lt; 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//display str2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06212" cy="86868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Functions</a:t>
            </a:r>
            <a:r>
              <a:rPr lang="en-US" sz="3200" b="1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sz="3200" b="1" dirty="0" smtClean="0">
                <a:solidFill>
                  <a:srgbClr val="C00000"/>
                </a:solidFill>
              </a:rPr>
              <a:t>Pass by using Reference Pointer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Pass-by-reference with pointer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arguments</a:t>
            </a:r>
          </a:p>
          <a:p>
            <a:pPr lvl="2" algn="just"/>
            <a:r>
              <a:rPr lang="en-US" sz="3200" dirty="0" smtClean="0">
                <a:latin typeface="+mj-lt"/>
              </a:rPr>
              <a:t>Use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pointers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as </a:t>
            </a:r>
            <a:r>
              <a:rPr lang="en-US" sz="3200" dirty="0" smtClean="0">
                <a:solidFill>
                  <a:srgbClr val="2F1BC7"/>
                </a:solidFill>
                <a:latin typeface="+mj-lt"/>
              </a:rPr>
              <a:t>formal parameters </a:t>
            </a:r>
            <a:r>
              <a:rPr lang="en-US" sz="3200" dirty="0" smtClean="0">
                <a:latin typeface="+mj-lt"/>
              </a:rPr>
              <a:t>and </a:t>
            </a:r>
            <a:r>
              <a:rPr lang="en-US" sz="3200" dirty="0" smtClean="0">
                <a:solidFill>
                  <a:srgbClr val="2F1BC7"/>
                </a:solidFill>
                <a:latin typeface="+mj-lt"/>
              </a:rPr>
              <a:t>addresses</a:t>
            </a:r>
            <a:r>
              <a:rPr lang="en-US" sz="3200" dirty="0" smtClean="0">
                <a:latin typeface="+mj-lt"/>
              </a:rPr>
              <a:t> as </a:t>
            </a:r>
            <a:r>
              <a:rPr lang="en-US" sz="3200" dirty="0" smtClean="0">
                <a:solidFill>
                  <a:srgbClr val="2F1BC7"/>
                </a:solidFill>
                <a:latin typeface="+mj-lt"/>
              </a:rPr>
              <a:t>actual parameters</a:t>
            </a:r>
          </a:p>
          <a:p>
            <a:pPr lvl="2"/>
            <a:endParaRPr lang="en-US" sz="3400" dirty="0">
              <a:solidFill>
                <a:srgbClr val="2F1BC7"/>
              </a:solidFill>
              <a:latin typeface="+mj-lt"/>
            </a:endParaRPr>
          </a:p>
          <a:p>
            <a:r>
              <a:rPr lang="en-US" b="1" dirty="0">
                <a:solidFill>
                  <a:srgbClr val="2F1BC7"/>
                </a:solidFill>
                <a:latin typeface="+mj-lt"/>
              </a:rPr>
              <a:t>Pass address </a:t>
            </a:r>
            <a:r>
              <a:rPr lang="en-US" dirty="0">
                <a:latin typeface="+mj-lt"/>
              </a:rPr>
              <a:t>of </a:t>
            </a:r>
            <a:r>
              <a:rPr lang="en-US" b="1" dirty="0">
                <a:solidFill>
                  <a:srgbClr val="2F1BC7"/>
                </a:solidFill>
                <a:latin typeface="+mj-lt"/>
              </a:rPr>
              <a:t>argument</a:t>
            </a:r>
            <a:r>
              <a:rPr lang="en-US" dirty="0">
                <a:latin typeface="+mj-lt"/>
              </a:rPr>
              <a:t> using </a:t>
            </a:r>
            <a:r>
              <a:rPr lang="en-US" b="1" dirty="0">
                <a:solidFill>
                  <a:srgbClr val="2F1BC7"/>
                </a:solidFill>
                <a:latin typeface="+mj-lt"/>
              </a:rPr>
              <a:t>&amp;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 operator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  <a:latin typeface="+mj-lt"/>
              </a:rPr>
              <a:t>Arrays not passed with &amp;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because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array name </a:t>
            </a:r>
            <a:r>
              <a:rPr lang="en-US" sz="3200" dirty="0">
                <a:latin typeface="+mj-lt"/>
              </a:rPr>
              <a:t>already </a:t>
            </a:r>
            <a:r>
              <a:rPr lang="en-US" sz="3200" dirty="0" smtClean="0">
                <a:solidFill>
                  <a:srgbClr val="2F1BC7"/>
                </a:solidFill>
                <a:latin typeface="+mj-lt"/>
              </a:rPr>
              <a:t>an address </a:t>
            </a:r>
            <a:endParaRPr lang="en-US" sz="3200" dirty="0">
              <a:solidFill>
                <a:srgbClr val="2F1BC7"/>
              </a:solidFill>
              <a:latin typeface="+mj-lt"/>
            </a:endParaRPr>
          </a:p>
          <a:p>
            <a:pPr lvl="1"/>
            <a:r>
              <a:rPr lang="en-US" sz="3200" dirty="0" smtClean="0">
                <a:solidFill>
                  <a:srgbClr val="2F1BC7"/>
                </a:solidFill>
                <a:latin typeface="+mj-lt"/>
              </a:rPr>
              <a:t>Pointers  variable</a:t>
            </a:r>
            <a:r>
              <a:rPr lang="en-US" sz="3200" dirty="0" smtClean="0">
                <a:latin typeface="+mj-lt"/>
              </a:rPr>
              <a:t> are </a:t>
            </a:r>
            <a:r>
              <a:rPr lang="en-US" sz="3200" dirty="0" smtClean="0">
                <a:solidFill>
                  <a:srgbClr val="2F1BC7"/>
                </a:solidFill>
                <a:latin typeface="+mj-lt"/>
              </a:rPr>
              <a:t>used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solidFill>
                  <a:srgbClr val="2F1BC7"/>
                </a:solidFill>
                <a:latin typeface="+mj-lt"/>
              </a:rPr>
              <a:t>inside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>
                <a:solidFill>
                  <a:srgbClr val="2F1BC7"/>
                </a:solidFill>
                <a:latin typeface="+mj-lt"/>
              </a:rPr>
              <a:t>function </a:t>
            </a:r>
            <a:endParaRPr lang="en-US" sz="3200" dirty="0">
              <a:solidFill>
                <a:srgbClr val="2F1BC7"/>
              </a:solidFill>
              <a:latin typeface="+mj-lt"/>
            </a:endParaRPr>
          </a:p>
          <a:p>
            <a:pPr lvl="3">
              <a:buFontTx/>
              <a:buNone/>
            </a:pPr>
            <a:r>
              <a:rPr lang="en-US" sz="3400" b="1" dirty="0">
                <a:latin typeface="+mj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924"/>
            <a:ext cx="8229600" cy="78427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Pass by Reference Pointers– Example1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1143000"/>
          <a:ext cx="8628062" cy="5502275"/>
        </p:xfrm>
        <a:graphic>
          <a:graphicData uri="http://schemas.openxmlformats.org/drawingml/2006/table">
            <a:tbl>
              <a:tblPr/>
              <a:tblGrid>
                <a:gridCol w="862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func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*num)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&lt;&lt;"num = "&lt;&lt;*num&lt;&lt;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*num = 10;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&lt;&lt;"num = "&lt;&lt;*num&lt;&lt;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n 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&lt;&lt;"Before call: n = "&lt;&lt;n&lt;&lt;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func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(&amp;n);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&lt;&lt;"After call: n = "&lt;&lt;n&lt;&lt;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924" y="990600"/>
            <a:ext cx="8956676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compDouble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{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=(*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)*2;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[10]={0,1,2,3,4,5,6,7,8,9};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compDouble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914400" y="-1"/>
            <a:ext cx="8229600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j-cs"/>
              </a:rPr>
              <a:t>Pass by Reference Pointers– Example2</a:t>
            </a:r>
          </a:p>
        </p:txBody>
      </p:sp>
    </p:spTree>
    <p:extLst>
      <p:ext uri="{BB962C8B-B14F-4D97-AF65-F5344CB8AC3E}">
        <p14:creationId xmlns:p14="http://schemas.microsoft.com/office/powerpoint/2010/main" val="14271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924" y="990600"/>
            <a:ext cx="8956676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compDouble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{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=(*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)*2;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[10]={0,1,2,3,4,5,6,7,8,9};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compDouble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914400" y="-1"/>
            <a:ext cx="8229600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j-cs"/>
              </a:rPr>
              <a:t>Pass by Reference Pointers– Example2</a:t>
            </a:r>
          </a:p>
        </p:txBody>
      </p:sp>
    </p:spTree>
    <p:extLst>
      <p:ext uri="{BB962C8B-B14F-4D97-AF65-F5344CB8AC3E}">
        <p14:creationId xmlns:p14="http://schemas.microsoft.com/office/powerpoint/2010/main" val="229378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924" y="990600"/>
            <a:ext cx="8956676" cy="6771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Address of character variable…</a:t>
            </a:r>
          </a:p>
          <a:p>
            <a:endParaRPr lang="en-US" dirty="0" smtClean="0"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914400" y="-1"/>
            <a:ext cx="8229600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j-cs"/>
              </a:rPr>
              <a:t>Questions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j-cs"/>
              </a:rPr>
              <a:t> (last lecture)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94391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962400"/>
            <a:ext cx="4238122" cy="18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8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533400" y="2209800"/>
            <a:ext cx="8229600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EXTRA Slides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713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6441</Words>
  <Application>Microsoft Office PowerPoint</Application>
  <PresentationFormat>On-screen Show (4:3)</PresentationFormat>
  <Paragraphs>1311</Paragraphs>
  <Slides>101</Slides>
  <Notes>46</Notes>
  <HiddenSlides>17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1" baseType="lpstr">
      <vt:lpstr>MS PGothic</vt:lpstr>
      <vt:lpstr>SimSun</vt:lpstr>
      <vt:lpstr>Arial</vt:lpstr>
      <vt:lpstr>Calibri</vt:lpstr>
      <vt:lpstr>Consolas</vt:lpstr>
      <vt:lpstr>Courier New</vt:lpstr>
      <vt:lpstr>Times New Roman</vt:lpstr>
      <vt:lpstr>Trebuchet MS</vt:lpstr>
      <vt:lpstr>Wingdings</vt:lpstr>
      <vt:lpstr>Office Theme</vt:lpstr>
      <vt:lpstr>Pointers (CS 217)</vt:lpstr>
      <vt:lpstr>From C++ Code to Process</vt:lpstr>
      <vt:lpstr>C++ Memory Models</vt:lpstr>
      <vt:lpstr>C++ Memory Models</vt:lpstr>
      <vt:lpstr>Main Memory</vt:lpstr>
      <vt:lpstr>Virtual Memory  (How a CPU see’s a Process?)</vt:lpstr>
      <vt:lpstr>Organization of Virtual Memory: .text</vt:lpstr>
      <vt:lpstr>Organization of Virtual Memory: .data</vt:lpstr>
      <vt:lpstr>Organization of Virtual Memory: heap</vt:lpstr>
      <vt:lpstr>Organization of Virtual Memory: stack</vt:lpstr>
      <vt:lpstr>Summary: Process Address Space</vt:lpstr>
      <vt:lpstr>Example</vt:lpstr>
      <vt:lpstr>Example</vt:lpstr>
      <vt:lpstr>Variable Lifetime</vt:lpstr>
      <vt:lpstr>Example</vt:lpstr>
      <vt:lpstr>Variable Initialization</vt:lpstr>
      <vt:lpstr>Introduction to Pointers</vt:lpstr>
      <vt:lpstr>Introduction to Pointers</vt:lpstr>
      <vt:lpstr>Introduction to Pointers</vt:lpstr>
      <vt:lpstr>The address of Operator &amp; </vt:lpstr>
      <vt:lpstr>Dereferencing Operator *</vt:lpstr>
      <vt:lpstr>Dereferencing Pointer Example</vt:lpstr>
      <vt:lpstr>Pointer Assignment and Dereferencing </vt:lpstr>
      <vt:lpstr>Dynamic Memory Allocation</vt:lpstr>
      <vt:lpstr>Differences between Static and Dynamic Memory Allocation</vt:lpstr>
      <vt:lpstr>Dynamic Memory Allocation</vt:lpstr>
      <vt:lpstr>Example</vt:lpstr>
      <vt:lpstr>Example</vt:lpstr>
      <vt:lpstr>Example</vt:lpstr>
      <vt:lpstr>Aliasing</vt:lpstr>
      <vt:lpstr>Aliasing</vt:lpstr>
      <vt:lpstr>Aliasing</vt:lpstr>
      <vt:lpstr>Dangling Pointers</vt:lpstr>
      <vt:lpstr>Dangling Pointers</vt:lpstr>
      <vt:lpstr>Avoiding a Dangling Pointer</vt:lpstr>
      <vt:lpstr>Returning Memory to the Heap</vt:lpstr>
      <vt:lpstr>Memory Leaking</vt:lpstr>
      <vt:lpstr>Memory Leaking</vt:lpstr>
      <vt:lpstr>Memory Leaks</vt:lpstr>
      <vt:lpstr>Memory Leaking and Dangling Pointers</vt:lpstr>
      <vt:lpstr>Pointers Data-Type</vt:lpstr>
      <vt:lpstr>Pointers Type</vt:lpstr>
      <vt:lpstr>Pointers Types</vt:lpstr>
      <vt:lpstr>Pointer Assignments (Aliasing)</vt:lpstr>
      <vt:lpstr>Another Pointer Example</vt:lpstr>
      <vt:lpstr>Null Address</vt:lpstr>
      <vt:lpstr>Relationship Between Pointers and Arrays</vt:lpstr>
      <vt:lpstr>Relationship Between Pointers and Arrays (Cont.)</vt:lpstr>
      <vt:lpstr>Relationship between Arrays and Pointers</vt:lpstr>
      <vt:lpstr>Arrays and Pointers</vt:lpstr>
      <vt:lpstr>Arrays and Pointers</vt:lpstr>
      <vt:lpstr>Pointer Arithmetic</vt:lpstr>
      <vt:lpstr>Comparing Pointers</vt:lpstr>
      <vt:lpstr>Void Pointer</vt:lpstr>
      <vt:lpstr>Accessing 1-Demensional Array Using Pointers</vt:lpstr>
      <vt:lpstr>Accessing 1-Demensional Array</vt:lpstr>
      <vt:lpstr>Accessing 1-Demensional Array</vt:lpstr>
      <vt:lpstr>Accessing 2-Demensional Array</vt:lpstr>
      <vt:lpstr>Accessing 2-Demensional Array</vt:lpstr>
      <vt:lpstr>Accessing 2-Demensional Array</vt:lpstr>
      <vt:lpstr>Swapping variables using Pointers</vt:lpstr>
      <vt:lpstr>Dynamic Memory Allocation</vt:lpstr>
      <vt:lpstr>Differences between Static and Dynamic Memory Allocation</vt:lpstr>
      <vt:lpstr>Pointing to Memory Allocated at Run Time</vt:lpstr>
      <vt:lpstr>Returning Memory to the Heap</vt:lpstr>
      <vt:lpstr>Returning Memory to the Heap</vt:lpstr>
      <vt:lpstr>PowerPoint Presentation</vt:lpstr>
      <vt:lpstr>Dangling Pointers</vt:lpstr>
      <vt:lpstr>PowerPoint Presentation</vt:lpstr>
      <vt:lpstr>Returning Memory to the Heap</vt:lpstr>
      <vt:lpstr>Returning Memory to the Heap</vt:lpstr>
      <vt:lpstr>Memory Leaks</vt:lpstr>
      <vt:lpstr>PowerPoint Presentation</vt:lpstr>
      <vt:lpstr>Casting pointers</vt:lpstr>
      <vt:lpstr>Casting pointers</vt:lpstr>
      <vt:lpstr>Creating Dynamic 2D Arrays</vt:lpstr>
      <vt:lpstr>Dynamic two dimensional arrays</vt:lpstr>
      <vt:lpstr>Dynamic 2D Arrays</vt:lpstr>
      <vt:lpstr>Dynamic 2D Array – Double Pointer</vt:lpstr>
      <vt:lpstr>Dynamic 2D Array – Double Pointer</vt:lpstr>
      <vt:lpstr>Dynamic two dimensional arrays</vt:lpstr>
      <vt:lpstr>Dynamic 2D Array (Varying Row Size)</vt:lpstr>
      <vt:lpstr>Home Work</vt:lpstr>
      <vt:lpstr>3D Array Using a single pointer</vt:lpstr>
      <vt:lpstr>3D Array Using a triple pointer</vt:lpstr>
      <vt:lpstr>Constant Pointer</vt:lpstr>
      <vt:lpstr>Pointer to Constant 1/2</vt:lpstr>
      <vt:lpstr>Pointer to Constant 2/2</vt:lpstr>
      <vt:lpstr>char* and const</vt:lpstr>
      <vt:lpstr>C-String and Char Pointer</vt:lpstr>
      <vt:lpstr>char [ ] VS. char *</vt:lpstr>
      <vt:lpstr>C-String and Char Pointer</vt:lpstr>
      <vt:lpstr>C-String and Char Pointer - Example</vt:lpstr>
      <vt:lpstr>Functions Pass by using Reference Pointer</vt:lpstr>
      <vt:lpstr>Pass by Reference Pointers– Example1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Jawad Jaral</cp:lastModifiedBy>
  <cp:revision>447</cp:revision>
  <dcterms:created xsi:type="dcterms:W3CDTF">2012-08-28T12:59:58Z</dcterms:created>
  <dcterms:modified xsi:type="dcterms:W3CDTF">2020-09-26T10:58:50Z</dcterms:modified>
</cp:coreProperties>
</file>