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0" r:id="rId3"/>
    <p:sldId id="282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26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27" r:id="rId26"/>
    <p:sldId id="313" r:id="rId27"/>
    <p:sldId id="314" r:id="rId28"/>
    <p:sldId id="315" r:id="rId29"/>
    <p:sldId id="318" r:id="rId30"/>
    <p:sldId id="329" r:id="rId31"/>
    <p:sldId id="330" r:id="rId32"/>
    <p:sldId id="328" r:id="rId33"/>
    <p:sldId id="332" r:id="rId34"/>
    <p:sldId id="331" r:id="rId35"/>
    <p:sldId id="324" r:id="rId36"/>
    <p:sldId id="32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80000"/>
    <a:srgbClr val="2C14DE"/>
    <a:srgbClr val="F98E83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89709" autoAdjust="0"/>
  </p:normalViewPr>
  <p:slideViewPr>
    <p:cSldViewPr>
      <p:cViewPr varScale="1">
        <p:scale>
          <a:sx n="62" d="100"/>
          <a:sy n="62" d="100"/>
        </p:scale>
        <p:origin x="13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 with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 variable pointing to a structure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union, or Class.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setprecision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&lt;&lt; fixed;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fixed manipulator is used, all floating point numbers that are subsequently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printed will be displayed in fixed point notation, with the number of digits to the right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decimal point specified by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setprecision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manipulator.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73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7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Allocation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we create an object of some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compiler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contiguous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data members of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size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 memory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at least the sum of sizes of all data members.</a:t>
            </a:r>
          </a:p>
        </p:txBody>
      </p:sp>
    </p:spTree>
    <p:extLst>
      <p:ext uri="{BB962C8B-B14F-4D97-AF65-F5344CB8AC3E}">
        <p14:creationId xmlns:p14="http://schemas.microsoft.com/office/powerpoint/2010/main" val="411834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6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90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04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C5A2D-2B9C-4D08-B310-66A396ED0B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08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book b[5]={{2},{50,30,20.5},  </a:t>
            </a:r>
            <a:r>
              <a:rPr lang="en-US" b="1" dirty="0" smtClean="0">
                <a:latin typeface="Consolas" panose="020B0609020204030204" pitchFamily="49" charset="0"/>
              </a:rPr>
              <a:t>{,,400},  </a:t>
            </a:r>
            <a:r>
              <a:rPr lang="en-US" dirty="0" smtClean="0">
                <a:latin typeface="Consolas" panose="020B0609020204030204" pitchFamily="49" charset="0"/>
              </a:rPr>
              <a:t>{},{4,600, 350.8}}; // Error because of the invalid partial initialization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Structures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(CS 217)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fontScale="92500" lnSpcReduction="20000"/>
          </a:bodyPr>
          <a:lstStyle/>
          <a:p>
            <a:endParaRPr lang="en-US" sz="2600" dirty="0" smtClean="0"/>
          </a:p>
          <a:p>
            <a:r>
              <a:rPr lang="en-US" sz="2600" dirty="0" smtClean="0"/>
              <a:t>Mr. Jawad Hassan</a:t>
            </a:r>
            <a:r>
              <a:rPr lang="en-US" sz="2600" dirty="0" smtClean="0"/>
              <a:t>,</a:t>
            </a:r>
          </a:p>
          <a:p>
            <a:r>
              <a:rPr lang="en-US" sz="2600" smtClean="0"/>
              <a:t>17-10-2020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Department of Computer Science, </a:t>
            </a:r>
          </a:p>
          <a:p>
            <a:r>
              <a:rPr lang="en-US" sz="2800" dirty="0"/>
              <a:t>National University of Computer </a:t>
            </a:r>
            <a:r>
              <a:rPr lang="en-US" sz="2800" dirty="0" smtClean="0"/>
              <a:t>&amp; Emerging </a:t>
            </a:r>
            <a:r>
              <a:rPr lang="en-US" sz="2800" dirty="0"/>
              <a:t>Sciences</a:t>
            </a:r>
            <a:r>
              <a:rPr lang="en-US" sz="2600" dirty="0" smtClean="0"/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4449"/>
            <a:ext cx="8177543" cy="900431"/>
          </a:xfrm>
          <a:solidFill>
            <a:schemeClr val="bg1"/>
          </a:solidFill>
        </p:spPr>
        <p:txBody>
          <a:bodyPr lIns="92075" tIns="46038" rIns="92075" bIns="46038"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Initializing Structure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990600"/>
            <a:ext cx="8839200" cy="58674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</a:rPr>
              <a:t>The syntax of </a:t>
            </a:r>
            <a:r>
              <a:rPr lang="en-US" b="1" u="sng" dirty="0" smtClean="0">
                <a:latin typeface="Calibri" pitchFamily="34" charset="0"/>
                <a:ea typeface="宋体" pitchFamily="2" charset="-122"/>
              </a:rPr>
              <a:t>initializing structure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is: 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sz="2600" b="1" dirty="0" smtClean="0">
              <a:latin typeface="Calibri" pitchFamily="34" charset="0"/>
              <a:ea typeface="宋体" pitchFamily="2" charset="-122"/>
            </a:endParaRP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sz="2600" b="1" dirty="0" smtClean="0">
              <a:latin typeface="Calibri" pitchFamily="34" charset="0"/>
              <a:ea typeface="宋体" pitchFamily="2" charset="-122"/>
            </a:endParaRP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StructName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  </a:t>
            </a:r>
            <a:r>
              <a:rPr lang="en-US" sz="3000" b="1" dirty="0" err="1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struct_identifier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 =  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{</a:t>
            </a:r>
            <a:r>
              <a:rPr lang="en-US" sz="30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</a:rPr>
              <a:t>Value1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, </a:t>
            </a:r>
            <a:r>
              <a:rPr lang="en-US" sz="30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</a:rPr>
              <a:t>Value2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, …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};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sz="2600" b="1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5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44449"/>
            <a:ext cx="9067801" cy="861479"/>
          </a:xfrm>
          <a:solidFill>
            <a:schemeClr val="bg1"/>
          </a:solidFill>
        </p:spPr>
        <p:txBody>
          <a:bodyPr lIns="92075" tIns="46038" rIns="92075" bIns="46038"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Structure Variable Initialization with Declaration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5943600"/>
            <a:ext cx="8915400" cy="914400"/>
          </a:xfrm>
        </p:spPr>
        <p:txBody>
          <a:bodyPr lIns="92075" tIns="46038" rIns="92075" bIns="46038">
            <a:no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Note: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Values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</a:rPr>
              <a:t> should be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written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</a:rPr>
              <a:t> in the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same sequence 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</a:rPr>
              <a:t>in which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they are specified 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</a:rPr>
              <a:t>in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 definition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</a:rPr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59694"/>
            <a:ext cx="8763000" cy="495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	 </a:t>
            </a:r>
            <a:r>
              <a:rPr lang="en-US" sz="2400" dirty="0" smtClean="0">
                <a:latin typeface="Calibri" pitchFamily="34" charset="0"/>
              </a:rPr>
              <a:t>Student</a:t>
            </a:r>
            <a:endParaRPr lang="en-US" sz="2400" dirty="0">
              <a:latin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 </a:t>
            </a:r>
            <a:r>
              <a:rPr lang="en-US" sz="2400" dirty="0" smtClean="0">
                <a:latin typeface="Calibri" pitchFamily="34" charset="0"/>
              </a:rPr>
              <a:t>  string     </a:t>
            </a:r>
            <a:r>
              <a:rPr lang="en-US" sz="2400" dirty="0" err="1" smtClean="0">
                <a:latin typeface="Calibri" pitchFamily="34" charset="0"/>
              </a:rPr>
              <a:t>firstName</a:t>
            </a:r>
            <a:r>
              <a:rPr lang="en-US" sz="2400" dirty="0" smtClean="0">
                <a:latin typeface="Calibri" pitchFamily="34" charset="0"/>
              </a:rPr>
              <a:t>;</a:t>
            </a:r>
            <a:endParaRPr lang="en-US" sz="2400" dirty="0">
              <a:latin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 </a:t>
            </a:r>
            <a:r>
              <a:rPr lang="en-US" sz="2400" dirty="0" smtClean="0">
                <a:latin typeface="Calibri" pitchFamily="34" charset="0"/>
              </a:rPr>
              <a:t>  string     </a:t>
            </a:r>
            <a:r>
              <a:rPr lang="en-US" sz="2400" dirty="0" err="1" smtClean="0">
                <a:latin typeface="Calibri" pitchFamily="34" charset="0"/>
              </a:rPr>
              <a:t>lastName</a:t>
            </a:r>
            <a:r>
              <a:rPr lang="en-US" sz="2400" dirty="0">
                <a:latin typeface="Calibri" pitchFamily="34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 </a:t>
            </a:r>
            <a:r>
              <a:rPr lang="en-US" sz="2400" dirty="0" smtClean="0">
                <a:latin typeface="Calibri" pitchFamily="34" charset="0"/>
              </a:rPr>
              <a:t>  char       </a:t>
            </a:r>
            <a:r>
              <a:rPr lang="en-US" sz="2400" dirty="0" err="1">
                <a:latin typeface="Calibri" pitchFamily="34" charset="0"/>
              </a:rPr>
              <a:t>courseGrade</a:t>
            </a:r>
            <a:r>
              <a:rPr lang="en-US" sz="2400" dirty="0">
                <a:latin typeface="Calibri" pitchFamily="34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</a:t>
            </a:r>
            <a:r>
              <a:rPr lang="en-US" sz="2400" dirty="0" smtClean="0">
                <a:latin typeface="Calibri" pitchFamily="34" charset="0"/>
              </a:rPr>
              <a:t>   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         </a:t>
            </a:r>
            <a:r>
              <a:rPr lang="en-US" sz="2400" dirty="0" smtClean="0">
                <a:latin typeface="Calibri" pitchFamily="34" charset="0"/>
              </a:rPr>
              <a:t>marks;</a:t>
            </a:r>
            <a:endParaRPr lang="en-US" sz="2400" dirty="0">
              <a:latin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};</a:t>
            </a:r>
            <a:endParaRPr lang="en-US" sz="2400" dirty="0">
              <a:latin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void main( )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 dirty="0">
                <a:latin typeface="Calibri" pitchFamily="34" charset="0"/>
              </a:rPr>
              <a:t>    </a:t>
            </a:r>
            <a:r>
              <a:rPr lang="en-US" sz="2600" dirty="0" smtClean="0">
                <a:latin typeface="Calibri" pitchFamily="34" charset="0"/>
              </a:rPr>
              <a:t>    </a:t>
            </a:r>
            <a:r>
              <a:rPr lang="en-US" sz="2600" b="1" dirty="0">
                <a:latin typeface="Calibri" pitchFamily="34" charset="0"/>
              </a:rPr>
              <a:t>S</a:t>
            </a:r>
            <a:r>
              <a:rPr lang="en-US" sz="2600" b="1" dirty="0" smtClean="0">
                <a:latin typeface="Calibri" pitchFamily="34" charset="0"/>
              </a:rPr>
              <a:t>tudent s1= {“M”, “Umar”, </a:t>
            </a:r>
            <a:r>
              <a:rPr lang="en-US" sz="2600" b="1" dirty="0">
                <a:latin typeface="Calibri" pitchFamily="34" charset="0"/>
              </a:rPr>
              <a:t>‘A’, </a:t>
            </a:r>
            <a:r>
              <a:rPr lang="en-US" sz="2600" b="1" dirty="0" smtClean="0">
                <a:latin typeface="Calibri" pitchFamily="34" charset="0"/>
              </a:rPr>
              <a:t>94} </a:t>
            </a:r>
            <a:r>
              <a:rPr lang="en-US" sz="2600" b="1" dirty="0">
                <a:latin typeface="Calibri" pitchFamily="34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0592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667000" y="1586343"/>
            <a:ext cx="519546" cy="3407397"/>
          </a:xfrm>
          <a:custGeom>
            <a:avLst/>
            <a:gdLst>
              <a:gd name="connsiteX0" fmla="*/ 1163782 w 1357746"/>
              <a:gd name="connsiteY0" fmla="*/ 3484418 h 3484418"/>
              <a:gd name="connsiteX1" fmla="*/ 1163782 w 1357746"/>
              <a:gd name="connsiteY1" fmla="*/ 547254 h 3484418"/>
              <a:gd name="connsiteX2" fmla="*/ 0 w 1357746"/>
              <a:gd name="connsiteY2" fmla="*/ 200891 h 348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746" h="3484418">
                <a:moveTo>
                  <a:pt x="1163782" y="3484418"/>
                </a:moveTo>
                <a:cubicBezTo>
                  <a:pt x="1260764" y="2289463"/>
                  <a:pt x="1357746" y="1094508"/>
                  <a:pt x="1163782" y="547254"/>
                </a:cubicBezTo>
                <a:cubicBezTo>
                  <a:pt x="969818" y="0"/>
                  <a:pt x="484909" y="100445"/>
                  <a:pt x="0" y="200891"/>
                </a:cubicBezTo>
              </a:path>
            </a:pathLst>
          </a:custGeom>
          <a:ln w="31750">
            <a:solidFill>
              <a:srgbClr val="2F1BC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95600" y="1752600"/>
            <a:ext cx="1391228" cy="3276600"/>
          </a:xfrm>
          <a:custGeom>
            <a:avLst/>
            <a:gdLst>
              <a:gd name="connsiteX0" fmla="*/ 2064328 w 2200564"/>
              <a:gd name="connsiteY0" fmla="*/ 3276600 h 3276600"/>
              <a:gd name="connsiteX1" fmla="*/ 1856509 w 2200564"/>
              <a:gd name="connsiteY1" fmla="*/ 477982 h 3276600"/>
              <a:gd name="connsiteX2" fmla="*/ 0 w 2200564"/>
              <a:gd name="connsiteY2" fmla="*/ 408709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564" h="3276600">
                <a:moveTo>
                  <a:pt x="2064328" y="3276600"/>
                </a:moveTo>
                <a:cubicBezTo>
                  <a:pt x="2132446" y="2116282"/>
                  <a:pt x="2200564" y="955964"/>
                  <a:pt x="1856509" y="477982"/>
                </a:cubicBezTo>
                <a:cubicBezTo>
                  <a:pt x="1512454" y="0"/>
                  <a:pt x="756227" y="204354"/>
                  <a:pt x="0" y="408709"/>
                </a:cubicBezTo>
              </a:path>
            </a:pathLst>
          </a:custGeom>
          <a:ln w="28575">
            <a:solidFill>
              <a:srgbClr val="2F1BC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128239" y="1961904"/>
            <a:ext cx="1748561" cy="3031836"/>
          </a:xfrm>
          <a:custGeom>
            <a:avLst/>
            <a:gdLst>
              <a:gd name="connsiteX0" fmla="*/ 2244437 w 2493819"/>
              <a:gd name="connsiteY0" fmla="*/ 3031836 h 3031836"/>
              <a:gd name="connsiteX1" fmla="*/ 2119746 w 2493819"/>
              <a:gd name="connsiteY1" fmla="*/ 413327 h 3031836"/>
              <a:gd name="connsiteX2" fmla="*/ 0 w 2493819"/>
              <a:gd name="connsiteY2" fmla="*/ 551873 h 30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19" h="3031836">
                <a:moveTo>
                  <a:pt x="2244437" y="3031836"/>
                </a:moveTo>
                <a:cubicBezTo>
                  <a:pt x="2369128" y="1929245"/>
                  <a:pt x="2493819" y="826654"/>
                  <a:pt x="2119746" y="413327"/>
                </a:cubicBezTo>
                <a:cubicBezTo>
                  <a:pt x="1745673" y="0"/>
                  <a:pt x="872836" y="275936"/>
                  <a:pt x="0" y="551873"/>
                </a:cubicBezTo>
              </a:path>
            </a:pathLst>
          </a:custGeom>
          <a:ln w="28575">
            <a:solidFill>
              <a:srgbClr val="2F1BC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57055" y="2339109"/>
            <a:ext cx="2805545" cy="2690091"/>
          </a:xfrm>
          <a:custGeom>
            <a:avLst/>
            <a:gdLst>
              <a:gd name="connsiteX0" fmla="*/ 3588327 w 4200235"/>
              <a:gd name="connsiteY0" fmla="*/ 2690091 h 2690091"/>
              <a:gd name="connsiteX1" fmla="*/ 3602181 w 4200235"/>
              <a:gd name="connsiteY1" fmla="*/ 348673 h 2690091"/>
              <a:gd name="connsiteX2" fmla="*/ 0 w 4200235"/>
              <a:gd name="connsiteY2" fmla="*/ 598055 h 26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0235" h="2690091">
                <a:moveTo>
                  <a:pt x="3588327" y="2690091"/>
                </a:moveTo>
                <a:cubicBezTo>
                  <a:pt x="3894281" y="1693718"/>
                  <a:pt x="4200235" y="697346"/>
                  <a:pt x="3602181" y="348673"/>
                </a:cubicBezTo>
                <a:cubicBezTo>
                  <a:pt x="3004127" y="0"/>
                  <a:pt x="1502063" y="299027"/>
                  <a:pt x="0" y="598055"/>
                </a:cubicBezTo>
              </a:path>
            </a:pathLst>
          </a:custGeom>
          <a:ln w="31750">
            <a:solidFill>
              <a:srgbClr val="2F1BC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1212" y="-31751"/>
            <a:ext cx="8304213" cy="976631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Assigning Values to Structure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990600"/>
            <a:ext cx="9067800" cy="58674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After creating structure variable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,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values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to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 members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can be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assigned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using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dot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.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)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operator</a:t>
            </a:r>
            <a:endParaRPr lang="en-US" b="1" dirty="0" smtClean="0"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dirty="0" smtClean="0"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sz="3400" dirty="0" smtClean="0">
                <a:latin typeface="Calibri" pitchFamily="34" charset="0"/>
                <a:ea typeface="宋体" pitchFamily="2" charset="-122"/>
              </a:rPr>
              <a:t>The </a:t>
            </a:r>
            <a:r>
              <a:rPr lang="en-US" sz="3400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syntax</a:t>
            </a:r>
            <a:r>
              <a:rPr lang="en-US" sz="3400" dirty="0" smtClean="0">
                <a:latin typeface="Calibri" pitchFamily="34" charset="0"/>
                <a:ea typeface="宋体" pitchFamily="2" charset="-122"/>
              </a:rPr>
              <a:t> is </a:t>
            </a:r>
            <a:r>
              <a:rPr lang="en-US" sz="3400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as follows</a:t>
            </a:r>
            <a:r>
              <a:rPr lang="en-US" sz="3400" dirty="0" smtClean="0">
                <a:latin typeface="Calibri" pitchFamily="34" charset="0"/>
                <a:ea typeface="宋体" pitchFamily="2" charset="-122"/>
              </a:rPr>
              <a:t>:</a:t>
            </a:r>
          </a:p>
          <a:p>
            <a:pPr algn="ctr">
              <a:spcBef>
                <a:spcPct val="0"/>
              </a:spcBef>
              <a:buNone/>
            </a:pPr>
            <a:endParaRPr lang="en-US" sz="2600" b="1" dirty="0" smtClean="0"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        </a:t>
            </a:r>
            <a:r>
              <a:rPr lang="en-US" sz="3000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student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</a:rPr>
              <a:t>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	   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3000" b="1" dirty="0" smtClean="0">
                <a:latin typeface="Calibri" pitchFamily="34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alibri" pitchFamily="34" charset="0"/>
              </a:rPr>
              <a:t>firstName</a:t>
            </a:r>
            <a:r>
              <a:rPr lang="en-US" sz="3000" b="1" dirty="0" smtClean="0">
                <a:latin typeface="Calibri" pitchFamily="34" charset="0"/>
              </a:rPr>
              <a:t>  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=  “Muhammad”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	   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3000" b="1" dirty="0" smtClean="0">
                <a:latin typeface="Calibri" pitchFamily="34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alibri" pitchFamily="34" charset="0"/>
              </a:rPr>
              <a:t>lastName</a:t>
            </a:r>
            <a:r>
              <a:rPr lang="en-US" sz="3000" b="1" dirty="0" smtClean="0">
                <a:latin typeface="Calibri" pitchFamily="34" charset="0"/>
              </a:rPr>
              <a:t>  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=  “Umar”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	   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3000" b="1" dirty="0" smtClean="0">
                <a:latin typeface="Calibri" pitchFamily="34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alibri" pitchFamily="34" charset="0"/>
              </a:rPr>
              <a:t>courseGrade</a:t>
            </a:r>
            <a:r>
              <a:rPr lang="en-US" sz="3000" b="1" dirty="0" smtClean="0">
                <a:latin typeface="Calibri" pitchFamily="34" charset="0"/>
              </a:rPr>
              <a:t>  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=  ‘A’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	   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3000" b="1" dirty="0" smtClean="0">
                <a:latin typeface="Calibri" pitchFamily="34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alibri" pitchFamily="34" charset="0"/>
              </a:rPr>
              <a:t>marks 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=  93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3000" b="1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sz="2600" b="1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716" y="-19680"/>
            <a:ext cx="8304213" cy="934079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Assigning Values to Structure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066800"/>
            <a:ext cx="8991600" cy="57912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After creating structure variable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,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values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to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 members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can be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assigned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using </a:t>
            </a:r>
            <a:r>
              <a:rPr lang="en-US" b="1" i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b="1" i="1" u="sng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/>
            </a:r>
            <a:br>
              <a:rPr lang="en-US" b="1" i="1" u="sng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</a:br>
            <a:endParaRPr lang="en-US" b="1" i="1" u="sng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Output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to </a:t>
            </a:r>
            <a:r>
              <a:rPr lang="en-US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screen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using </a:t>
            </a: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endParaRPr lang="en-US" b="1" i="1" dirty="0">
              <a:solidFill>
                <a:srgbClr val="C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None/>
            </a:pPr>
            <a:endParaRPr lang="en-US" sz="2600" b="1" dirty="0" smtClean="0"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       student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</a:rPr>
              <a:t>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	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   </a:t>
            </a:r>
            <a:r>
              <a:rPr lang="en-US" sz="30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30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000" b="1" dirty="0" smtClean="0">
              <a:solidFill>
                <a:srgbClr val="C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30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30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30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30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courseGrade</a:t>
            </a: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30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30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</a:t>
            </a: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endParaRPr lang="en-US" sz="3000" b="1" dirty="0">
              <a:solidFill>
                <a:srgbClr val="C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30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</a:t>
            </a:r>
            <a:r>
              <a:rPr lang="en-US" sz="30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3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</a:t>
            </a:r>
            <a:r>
              <a:rPr lang="en-US" sz="30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  <a:endParaRPr lang="en-US" sz="3000" b="1" dirty="0" smtClean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3000" b="1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sz="2600" b="1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29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8"/>
            <a:ext cx="9144000" cy="900112"/>
          </a:xfrm>
          <a:solidFill>
            <a:schemeClr val="bg1"/>
          </a:solidFill>
        </p:spPr>
        <p:txBody>
          <a:bodyPr lIns="92075" tIns="46038" rIns="92075" bIns="46038">
            <a:noAutofit/>
          </a:bodyPr>
          <a:lstStyle/>
          <a:p>
            <a:r>
              <a:rPr lang="en-US" sz="3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Assigning one Structure Variable to another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5805487"/>
          </a:xfrm>
        </p:spPr>
        <p:txBody>
          <a:bodyPr lIns="92075" tIns="46038" rIns="92075" bIns="46038">
            <a:normAutofit/>
          </a:bodyPr>
          <a:lstStyle/>
          <a:p>
            <a:pPr algn="just"/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A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variable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can be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assigned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another structure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variable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i="1" u="sng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only if both are of same type</a:t>
            </a:r>
            <a:r>
              <a:rPr lang="en-US" b="1" u="sng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algn="just"/>
            <a:endParaRPr lang="en-US" sz="28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/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A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variable </a:t>
            </a: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can be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initialized</a:t>
            </a: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by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assigning</a:t>
            </a: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another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variable</a:t>
            </a: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to it by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using</a:t>
            </a:r>
            <a:r>
              <a:rPr lang="en-US" sz="3000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the</a:t>
            </a:r>
            <a:r>
              <a:rPr lang="en-US" sz="3000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assignment operator </a:t>
            </a: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as follows:</a:t>
            </a:r>
          </a:p>
          <a:p>
            <a:pPr algn="just">
              <a:buFont typeface="Wingdings" pitchFamily="2" charset="2"/>
              <a:buNone/>
            </a:pPr>
            <a:endParaRPr lang="en-US" sz="28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Example:</a:t>
            </a:r>
            <a:endParaRPr lang="en-US" sz="28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studentType</a:t>
            </a:r>
            <a:r>
              <a:rPr lang="en-US" sz="2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newStudent</a:t>
            </a:r>
            <a:r>
              <a:rPr lang="en-US" sz="2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= {“Amir”, “Ali”, ‘A’, 98}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studentType</a:t>
            </a:r>
            <a:r>
              <a:rPr lang="en-US" sz="2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student2</a:t>
            </a:r>
            <a:r>
              <a:rPr lang="en-US" sz="2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newStudent</a:t>
            </a:r>
            <a:r>
              <a:rPr lang="en-US" sz="2000" b="1" dirty="0" smtClean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1" y="-6649"/>
            <a:ext cx="9067799" cy="984127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Array of Structures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2601" y="1173072"/>
            <a:ext cx="8836937" cy="423924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ct val="100000"/>
              </a:spcBef>
              <a:buNone/>
            </a:pP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An array 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of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structure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 is a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type of array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in which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each</a:t>
            </a:r>
            <a:r>
              <a:rPr lang="en-US" sz="2800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element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 contains a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complete structure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endParaRPr lang="en-US" sz="2400" dirty="0" smtClean="0">
              <a:latin typeface="Calibri" pitchFamily="34" charset="0"/>
              <a:ea typeface="宋体" pitchFamily="2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000" dirty="0" smtClean="0">
                <a:latin typeface="Calibri" pitchFamily="34" charset="0"/>
                <a:ea typeface="宋体" pitchFamily="2" charset="-122"/>
              </a:rPr>
              <a:t>	</a:t>
            </a:r>
            <a:r>
              <a:rPr lang="en-US" sz="2000" b="1" dirty="0" err="1" smtClean="0">
                <a:latin typeface="Calibri" pitchFamily="34" charset="0"/>
                <a:ea typeface="宋体" pitchFamily="2" charset="-122"/>
              </a:rPr>
              <a:t>struct</a:t>
            </a: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Book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	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	      </a:t>
            </a:r>
            <a:r>
              <a:rPr lang="en-US" sz="2000" b="1" dirty="0" err="1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     ID;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	      </a:t>
            </a:r>
            <a:r>
              <a:rPr lang="en-US" sz="2000" b="1" dirty="0" err="1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     Pages;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	      </a:t>
            </a:r>
            <a:r>
              <a:rPr lang="en-US" sz="2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float</a:t>
            </a: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  Price;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	};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Book</a:t>
            </a: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    </a:t>
            </a:r>
            <a:r>
              <a:rPr lang="en-US" sz="20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Library</a:t>
            </a:r>
            <a:r>
              <a:rPr lang="en-US" sz="2000" b="1" dirty="0" smtClean="0">
                <a:latin typeface="Calibri" pitchFamily="34" charset="0"/>
                <a:ea typeface="宋体" pitchFamily="2" charset="-122"/>
              </a:rPr>
              <a:t>[100];	// declaration of array of structures</a:t>
            </a:r>
          </a:p>
          <a:p>
            <a:pPr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</a:pPr>
            <a:endParaRPr lang="en-US" sz="400" b="1" u="sng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04800" y="5715951"/>
            <a:ext cx="2524125" cy="890588"/>
            <a:chOff x="498475" y="5281613"/>
            <a:chExt cx="2524125" cy="890588"/>
          </a:xfrm>
        </p:grpSpPr>
        <p:sp>
          <p:nvSpPr>
            <p:cNvPr id="10" name="Rectangle 9"/>
            <p:cNvSpPr/>
            <p:nvPr/>
          </p:nvSpPr>
          <p:spPr>
            <a:xfrm>
              <a:off x="498475" y="5281613"/>
              <a:ext cx="2524125" cy="890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Library[0</a:t>
              </a:r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]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50875" y="5715000"/>
              <a:ext cx="457200" cy="28077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ID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82688" y="5715000"/>
              <a:ext cx="839787" cy="304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Pages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78038" y="5715000"/>
              <a:ext cx="839787" cy="304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Price</a:t>
              </a:r>
            </a:p>
          </p:txBody>
        </p:sp>
      </p:grpSp>
      <p:sp>
        <p:nvSpPr>
          <p:cNvPr id="23" name="TextBox 31"/>
          <p:cNvSpPr txBox="1">
            <a:spLocks noChangeArrowheads="1"/>
          </p:cNvSpPr>
          <p:nvPr/>
        </p:nvSpPr>
        <p:spPr bwMode="auto">
          <a:xfrm>
            <a:off x="5410200" y="5539739"/>
            <a:ext cx="5709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000" b="1" dirty="0">
                <a:latin typeface="Lucida Console" pitchFamily="49" charset="0"/>
                <a:cs typeface="Arial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58737" y="99329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95600" y="5692139"/>
            <a:ext cx="2524125" cy="890588"/>
            <a:chOff x="498475" y="5281613"/>
            <a:chExt cx="2524125" cy="890588"/>
          </a:xfrm>
        </p:grpSpPr>
        <p:sp>
          <p:nvSpPr>
            <p:cNvPr id="28" name="Rectangle 27"/>
            <p:cNvSpPr/>
            <p:nvPr/>
          </p:nvSpPr>
          <p:spPr>
            <a:xfrm>
              <a:off x="498475" y="5281613"/>
              <a:ext cx="2524125" cy="890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Library[1]</a:t>
              </a:r>
              <a:endParaRPr lang="en-US" sz="20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50875" y="5715000"/>
              <a:ext cx="457200" cy="28077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ID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82688" y="5715000"/>
              <a:ext cx="839787" cy="304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Pages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078038" y="5715000"/>
              <a:ext cx="839787" cy="304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71310" y="5692139"/>
            <a:ext cx="2524125" cy="890588"/>
            <a:chOff x="498475" y="5281613"/>
            <a:chExt cx="2524125" cy="890588"/>
          </a:xfrm>
        </p:grpSpPr>
        <p:sp>
          <p:nvSpPr>
            <p:cNvPr id="33" name="Rectangle 32"/>
            <p:cNvSpPr/>
            <p:nvPr/>
          </p:nvSpPr>
          <p:spPr>
            <a:xfrm>
              <a:off x="498475" y="5281613"/>
              <a:ext cx="2524125" cy="890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Library[99]</a:t>
              </a:r>
              <a:endParaRPr lang="en-US" sz="20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0875" y="5715000"/>
              <a:ext cx="457200" cy="28077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ID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182688" y="5715000"/>
              <a:ext cx="839787" cy="304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Pages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078038" y="5715000"/>
              <a:ext cx="839787" cy="304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89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3969"/>
            <a:ext cx="8153401" cy="71755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Initialization of Array of Structures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685800"/>
            <a:ext cx="9144000" cy="6400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lnSpcReduction="10000"/>
          </a:bodyPr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	</a:t>
            </a:r>
            <a:r>
              <a:rPr lang="en-US" sz="2200" b="1" dirty="0" err="1" smtClean="0">
                <a:latin typeface="Calibri" pitchFamily="34" charset="0"/>
                <a:ea typeface="宋体" pitchFamily="2" charset="-122"/>
              </a:rPr>
              <a:t>struct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  Book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</a:rPr>
              <a:t>	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	</a:t>
            </a:r>
            <a:r>
              <a:rPr lang="en-US" sz="2200" b="1" dirty="0">
                <a:latin typeface="Calibri" pitchFamily="34" charset="0"/>
                <a:ea typeface="宋体" pitchFamily="2" charset="-122"/>
              </a:rPr>
              <a:t> 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     </a:t>
            </a:r>
            <a:r>
              <a:rPr lang="en-US" sz="2200" b="1" dirty="0" err="1" smtClean="0">
                <a:latin typeface="Calibri" pitchFamily="34" charset="0"/>
                <a:ea typeface="宋体" pitchFamily="2" charset="-122"/>
              </a:rPr>
              <a:t>int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     ID;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	      </a:t>
            </a:r>
            <a:r>
              <a:rPr lang="en-US" sz="2200" b="1" dirty="0" err="1" smtClean="0">
                <a:latin typeface="Calibri" pitchFamily="34" charset="0"/>
                <a:ea typeface="宋体" pitchFamily="2" charset="-122"/>
              </a:rPr>
              <a:t>int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     Pages;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	      float  Price;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	};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</a:rPr>
              <a:t>	Book    b[3];	// declaration of array of structures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</a:br>
            <a:endParaRPr lang="en-US" sz="2000" b="1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40000"/>
              </a:lnSpc>
              <a:spcBef>
                <a:spcPct val="100000"/>
              </a:spcBef>
              <a:defRPr/>
            </a:pP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Initializing can be at the time of declaration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Book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b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[3] = {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{1,275,70}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sz="28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{2,600,90}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{3,786,100}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>
              <a:lnSpc>
                <a:spcPct val="40000"/>
              </a:lnSpc>
              <a:spcBef>
                <a:spcPct val="100000"/>
              </a:spcBef>
              <a:defRPr/>
            </a:pPr>
            <a:endParaRPr lang="en-US" sz="20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100000"/>
              </a:spcBef>
              <a:defRPr/>
            </a:pPr>
            <a:r>
              <a:rPr lang="en-US" sz="28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Or </a:t>
            </a:r>
            <a:r>
              <a:rPr lang="en-US" sz="2800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can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be </a:t>
            </a:r>
            <a:r>
              <a:rPr lang="en-US" sz="2800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assigned values 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using </a:t>
            </a:r>
            <a:r>
              <a:rPr lang="en-US" sz="2800" b="1" i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:</a:t>
            </a:r>
            <a:endParaRPr lang="en-US" sz="2800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&gt;&gt;b[0].ID ;</a:t>
            </a: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26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     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&gt;&gt;b[0</a:t>
            </a:r>
            <a:r>
              <a:rPr lang="en-US" sz="26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].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Pages;  </a:t>
            </a: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26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     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&gt;&gt;b[0</a:t>
            </a:r>
            <a:r>
              <a:rPr lang="en-US" sz="26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].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Price;</a:t>
            </a:r>
            <a:endParaRPr lang="en-US" sz="2600" b="1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3968"/>
            <a:ext cx="8153401" cy="900431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Partial Initialization of Array of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5867400" cy="47259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371600"/>
            <a:ext cx="21693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1936"/>
            <a:ext cx="8141194" cy="879302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Array as Member of Structures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5" y="1066800"/>
            <a:ext cx="8991600" cy="569422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</a:rPr>
              <a:t>A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structure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may also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contain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arrays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as members.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    Student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       	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         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RollNo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       		float     Marks[3];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 };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800" b="1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>
              <a:spcBef>
                <a:spcPct val="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Initialization can be done at time of declaration:</a:t>
            </a:r>
            <a:b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2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br>
              <a:rPr lang="en-US" sz="2800" b="1" dirty="0" smtClean="0">
                <a:solidFill>
                  <a:schemeClr val="bg2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2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		  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Student   S   = {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1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,   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{70.0, 90.0, 97.0}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};</a:t>
            </a:r>
          </a:p>
        </p:txBody>
      </p:sp>
      <p:sp>
        <p:nvSpPr>
          <p:cNvPr id="4" name="Rectangle 3"/>
          <p:cNvSpPr/>
          <p:nvPr/>
        </p:nvSpPr>
        <p:spPr>
          <a:xfrm>
            <a:off x="-12206" y="90123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10872" y="2895600"/>
            <a:ext cx="1632528" cy="2821709"/>
          </a:xfrm>
          <a:custGeom>
            <a:avLst/>
            <a:gdLst>
              <a:gd name="connsiteX0" fmla="*/ 1632528 w 1632528"/>
              <a:gd name="connsiteY0" fmla="*/ 3050309 h 3050309"/>
              <a:gd name="connsiteX1" fmla="*/ 205509 w 1632528"/>
              <a:gd name="connsiteY1" fmla="*/ 501073 h 3050309"/>
              <a:gd name="connsiteX2" fmla="*/ 399473 w 1632528"/>
              <a:gd name="connsiteY2" fmla="*/ 43873 h 305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2528" h="3050309">
                <a:moveTo>
                  <a:pt x="1632528" y="3050309"/>
                </a:moveTo>
                <a:cubicBezTo>
                  <a:pt x="1021773" y="2026227"/>
                  <a:pt x="411018" y="1002146"/>
                  <a:pt x="205509" y="501073"/>
                </a:cubicBezTo>
                <a:cubicBezTo>
                  <a:pt x="0" y="0"/>
                  <a:pt x="199736" y="21936"/>
                  <a:pt x="399473" y="43873"/>
                </a:cubicBezTo>
              </a:path>
            </a:pathLst>
          </a:custGeom>
          <a:ln w="28575">
            <a:solidFill>
              <a:srgbClr val="2F1BC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2971800"/>
            <a:ext cx="2819400" cy="2667000"/>
            <a:chOff x="4419600" y="2653145"/>
            <a:chExt cx="2819400" cy="2985655"/>
          </a:xfrm>
        </p:grpSpPr>
        <p:sp>
          <p:nvSpPr>
            <p:cNvPr id="8" name="Left Brace 7"/>
            <p:cNvSpPr/>
            <p:nvPr/>
          </p:nvSpPr>
          <p:spPr>
            <a:xfrm rot="5400000">
              <a:off x="5886450" y="4286250"/>
              <a:ext cx="342900" cy="2362200"/>
            </a:xfrm>
            <a:prstGeom prst="leftBrace">
              <a:avLst/>
            </a:prstGeom>
            <a:ln w="31750">
              <a:solidFill>
                <a:srgbClr val="2F1B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19600" y="2653145"/>
              <a:ext cx="2034309" cy="2597727"/>
            </a:xfrm>
            <a:custGeom>
              <a:avLst/>
              <a:gdLst>
                <a:gd name="connsiteX0" fmla="*/ 1648690 w 2034309"/>
                <a:gd name="connsiteY0" fmla="*/ 2597727 h 2597727"/>
                <a:gd name="connsiteX1" fmla="*/ 1759527 w 2034309"/>
                <a:gd name="connsiteY1" fmla="*/ 381000 h 2597727"/>
                <a:gd name="connsiteX2" fmla="*/ 0 w 2034309"/>
                <a:gd name="connsiteY2" fmla="*/ 311727 h 259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4309" h="2597727">
                  <a:moveTo>
                    <a:pt x="1648690" y="2597727"/>
                  </a:moveTo>
                  <a:cubicBezTo>
                    <a:pt x="1841499" y="1679863"/>
                    <a:pt x="2034309" y="762000"/>
                    <a:pt x="1759527" y="381000"/>
                  </a:cubicBezTo>
                  <a:cubicBezTo>
                    <a:pt x="1484745" y="0"/>
                    <a:pt x="742372" y="155863"/>
                    <a:pt x="0" y="311727"/>
                  </a:cubicBezTo>
                </a:path>
              </a:pathLst>
            </a:custGeom>
            <a:ln w="28575">
              <a:solidFill>
                <a:srgbClr val="2F1BC7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3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7236" y="67309"/>
            <a:ext cx="8189614" cy="82631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Array as Member of Structures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5" y="893619"/>
            <a:ext cx="8991600" cy="5867401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Or it can be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assigned values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later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in the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program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Student   S;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lang="en-US" sz="30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S.RollNo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 </a:t>
            </a:r>
            <a:r>
              <a:rPr lang="en-US" sz="30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S.Marks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[0] = 70.0;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	  </a:t>
            </a:r>
            <a:r>
              <a:rPr lang="en-US" sz="30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S.Marks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[1] = 90.0;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 </a:t>
            </a:r>
            <a:r>
              <a:rPr lang="en-US" sz="30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S.Marks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[2] = 97.0;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Or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user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can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use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to get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input directly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sz="2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30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sz="30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S.RollNo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endParaRPr lang="en-US" sz="30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30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sz="3000" b="1" dirty="0" err="1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S.Marks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[0]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30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sz="3000" b="1" dirty="0" err="1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S.Marks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[1]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3000" b="1" dirty="0" err="1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sz="3000" b="1" dirty="0" err="1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S.Marks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[2]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9742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Structure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Structure</a:t>
            </a:r>
            <a:r>
              <a:rPr lang="en-US" dirty="0"/>
              <a:t> is a </a:t>
            </a:r>
            <a:r>
              <a:rPr lang="en-US" b="1" dirty="0">
                <a:solidFill>
                  <a:srgbClr val="2C14DE"/>
                </a:solidFill>
              </a:rPr>
              <a:t>container</a:t>
            </a:r>
            <a:r>
              <a:rPr lang="en-US" dirty="0"/>
              <a:t>, it can </a:t>
            </a:r>
            <a:r>
              <a:rPr lang="en-US" b="1" dirty="0">
                <a:solidFill>
                  <a:srgbClr val="2C14DE"/>
                </a:solidFill>
              </a:rPr>
              <a:t>hold a bunch of </a:t>
            </a:r>
            <a:r>
              <a:rPr lang="en-US" b="1" i="1" dirty="0">
                <a:solidFill>
                  <a:srgbClr val="2C14DE"/>
                </a:solidFill>
              </a:rPr>
              <a:t>things</a:t>
            </a:r>
            <a:r>
              <a:rPr lang="en-US" dirty="0"/>
              <a:t>.</a:t>
            </a:r>
          </a:p>
          <a:p>
            <a:pPr lvl="1" algn="l" rtl="0">
              <a:defRPr/>
            </a:pPr>
            <a:r>
              <a:rPr lang="en-US" dirty="0"/>
              <a:t>These </a:t>
            </a:r>
            <a:r>
              <a:rPr lang="en-US" b="1" dirty="0"/>
              <a:t>things</a:t>
            </a:r>
            <a:r>
              <a:rPr lang="en-US" dirty="0"/>
              <a:t> can be of </a:t>
            </a:r>
            <a:r>
              <a:rPr lang="en-US" b="1" u="sng" dirty="0">
                <a:solidFill>
                  <a:srgbClr val="2C14DE"/>
                </a:solidFill>
              </a:rPr>
              <a:t>any type</a:t>
            </a:r>
            <a:r>
              <a:rPr lang="en-US" dirty="0"/>
              <a:t>.</a:t>
            </a:r>
          </a:p>
          <a:p>
            <a:pPr algn="l" rtl="0">
              <a:defRPr/>
            </a:pPr>
            <a:endParaRPr lang="en-US" dirty="0"/>
          </a:p>
          <a:p>
            <a:pPr algn="l" rtl="0">
              <a:defRPr/>
            </a:pPr>
            <a:r>
              <a:rPr lang="en-US" b="1" dirty="0">
                <a:solidFill>
                  <a:srgbClr val="B80000"/>
                </a:solidFill>
              </a:rPr>
              <a:t>Structures</a:t>
            </a:r>
            <a:r>
              <a:rPr lang="en-US" dirty="0">
                <a:solidFill>
                  <a:srgbClr val="B80000"/>
                </a:solidFill>
              </a:rPr>
              <a:t> </a:t>
            </a:r>
            <a:r>
              <a:rPr lang="en-US" dirty="0"/>
              <a:t>are used to </a:t>
            </a:r>
            <a:r>
              <a:rPr lang="en-US" b="1" dirty="0"/>
              <a:t>organize </a:t>
            </a:r>
            <a:r>
              <a:rPr lang="en-US" b="1" dirty="0">
                <a:solidFill>
                  <a:srgbClr val="2C14DE"/>
                </a:solidFill>
              </a:rPr>
              <a:t>related data </a:t>
            </a:r>
            <a:r>
              <a:rPr lang="en-US" dirty="0"/>
              <a:t>(variables) </a:t>
            </a:r>
            <a:r>
              <a:rPr lang="en-US" dirty="0" smtClean="0"/>
              <a:t>into </a:t>
            </a:r>
            <a:r>
              <a:rPr lang="en-US" dirty="0"/>
              <a:t>a </a:t>
            </a:r>
            <a:r>
              <a:rPr lang="en-US" b="1" dirty="0">
                <a:solidFill>
                  <a:srgbClr val="2C14DE"/>
                </a:solidFill>
              </a:rPr>
              <a:t>nice neat package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97"/>
            <a:ext cx="8177543" cy="64135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Nested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A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can be a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member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of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another structure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: called </a:t>
            </a:r>
            <a:r>
              <a:rPr lang="en-US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nesting of structure.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A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{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     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x;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     double   y;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};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B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{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      char    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ch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      </a:t>
            </a:r>
            <a:r>
              <a:rPr lang="en-US" sz="2600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         v1;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};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   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B  record;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5413" y="4492625"/>
            <a:ext cx="50292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record 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0813" y="4873625"/>
            <a:ext cx="3505200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v1</a:t>
            </a:r>
            <a:endParaRPr lang="en-US" sz="2000" b="1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4163" y="5178425"/>
            <a:ext cx="10858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4013" y="5178425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8125" y="5178425"/>
            <a:ext cx="19954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90055" y="1766456"/>
            <a:ext cx="1403928" cy="3193472"/>
          </a:xfrm>
          <a:custGeom>
            <a:avLst/>
            <a:gdLst>
              <a:gd name="connsiteX0" fmla="*/ 893619 w 1403928"/>
              <a:gd name="connsiteY0" fmla="*/ 3193472 h 3193472"/>
              <a:gd name="connsiteX1" fmla="*/ 270164 w 1403928"/>
              <a:gd name="connsiteY1" fmla="*/ 2680854 h 3193472"/>
              <a:gd name="connsiteX2" fmla="*/ 173182 w 1403928"/>
              <a:gd name="connsiteY2" fmla="*/ 865909 h 3193472"/>
              <a:gd name="connsiteX3" fmla="*/ 1309255 w 1403928"/>
              <a:gd name="connsiteY3" fmla="*/ 103909 h 319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928" h="3193472">
                <a:moveTo>
                  <a:pt x="893619" y="3193472"/>
                </a:moveTo>
                <a:cubicBezTo>
                  <a:pt x="641928" y="3131126"/>
                  <a:pt x="390237" y="3068781"/>
                  <a:pt x="270164" y="2680854"/>
                </a:cubicBezTo>
                <a:cubicBezTo>
                  <a:pt x="150091" y="2292927"/>
                  <a:pt x="0" y="1295400"/>
                  <a:pt x="173182" y="865909"/>
                </a:cubicBezTo>
                <a:cubicBezTo>
                  <a:pt x="346364" y="436418"/>
                  <a:pt x="1403928" y="0"/>
                  <a:pt x="1309255" y="103909"/>
                </a:cubicBezTo>
              </a:path>
            </a:pathLst>
          </a:custGeom>
          <a:ln w="34925">
            <a:solidFill>
              <a:srgbClr val="2F1BC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233055" y="3657600"/>
            <a:ext cx="5084618" cy="2299855"/>
          </a:xfrm>
          <a:custGeom>
            <a:avLst/>
            <a:gdLst>
              <a:gd name="connsiteX0" fmla="*/ 0 w 5084618"/>
              <a:gd name="connsiteY0" fmla="*/ 2299855 h 2299855"/>
              <a:gd name="connsiteX1" fmla="*/ 2119745 w 5084618"/>
              <a:gd name="connsiteY1" fmla="*/ 1634836 h 2299855"/>
              <a:gd name="connsiteX2" fmla="*/ 2396836 w 5084618"/>
              <a:gd name="connsiteY2" fmla="*/ 249382 h 2299855"/>
              <a:gd name="connsiteX3" fmla="*/ 4627418 w 5084618"/>
              <a:gd name="connsiteY3" fmla="*/ 138545 h 2299855"/>
              <a:gd name="connsiteX4" fmla="*/ 5084618 w 5084618"/>
              <a:gd name="connsiteY4" fmla="*/ 734291 h 229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4618" h="2299855">
                <a:moveTo>
                  <a:pt x="0" y="2299855"/>
                </a:moveTo>
                <a:cubicBezTo>
                  <a:pt x="860136" y="2138218"/>
                  <a:pt x="1720272" y="1976581"/>
                  <a:pt x="2119745" y="1634836"/>
                </a:cubicBezTo>
                <a:cubicBezTo>
                  <a:pt x="2519218" y="1293091"/>
                  <a:pt x="1978891" y="498764"/>
                  <a:pt x="2396836" y="249382"/>
                </a:cubicBezTo>
                <a:cubicBezTo>
                  <a:pt x="2814781" y="0"/>
                  <a:pt x="4179454" y="57727"/>
                  <a:pt x="4627418" y="138545"/>
                </a:cubicBezTo>
                <a:cubicBezTo>
                  <a:pt x="5075382" y="219363"/>
                  <a:pt x="5080000" y="476827"/>
                  <a:pt x="5084618" y="734291"/>
                </a:cubicBezTo>
              </a:path>
            </a:pathLst>
          </a:custGeom>
          <a:ln w="34925">
            <a:solidFill>
              <a:srgbClr val="B8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44450"/>
            <a:ext cx="8991600" cy="717550"/>
          </a:xfrm>
          <a:solidFill>
            <a:schemeClr val="bg1"/>
          </a:solidFill>
        </p:spPr>
        <p:txBody>
          <a:bodyPr lIns="92075" tIns="46038" rIns="92075" bIns="46038"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Initializing/Assigning to Nested Structure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8963" y="908050"/>
            <a:ext cx="3767137" cy="3529013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A{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lang="en-US" sz="24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x;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float  y;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B{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char </a:t>
            </a:r>
            <a:r>
              <a:rPr lang="en-US" sz="24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ch</a:t>
            </a: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A    v2;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08550" y="981074"/>
            <a:ext cx="4006850" cy="252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void main() 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// Input</a:t>
            </a:r>
            <a:endParaRPr lang="en-US" sz="22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B   record;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sz="22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&gt;&gt;record.ch;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sz="22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&gt;&gt;record.v2.x;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sz="22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&gt;&gt;record.v2.y;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}</a:t>
            </a:r>
            <a:endParaRPr lang="en-US" sz="22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4868863"/>
            <a:ext cx="4179887" cy="1684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void main() 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// Initialization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{</a:t>
            </a:r>
            <a:endParaRPr lang="en-US" sz="22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B  record = {‘S’, {100, 3.6} };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}</a:t>
            </a:r>
            <a:endParaRPr lang="en-US" sz="2200" b="1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08550" y="3860800"/>
            <a:ext cx="4006850" cy="261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void main</a:t>
            </a:r>
            <a:r>
              <a:rPr lang="en-US" sz="2200" b="1" dirty="0" smtClean="0">
                <a:latin typeface="Calibri" pitchFamily="34" charset="0"/>
                <a:cs typeface="Courier New" pitchFamily="49" charset="0"/>
              </a:rPr>
              <a:t>() 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// Assignment</a:t>
            </a:r>
            <a:endParaRPr lang="en-US" sz="2200" b="1" dirty="0">
              <a:latin typeface="Calibri" pitchFamily="34" charset="0"/>
              <a:cs typeface="Courier New" pitchFamily="49" charset="0"/>
            </a:endParaRP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{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alibri" pitchFamily="34" charset="0"/>
                <a:cs typeface="Courier New" pitchFamily="49" charset="0"/>
              </a:rPr>
              <a:t>   B     </a:t>
            </a:r>
            <a:r>
              <a:rPr lang="en-US" sz="2200" b="1" dirty="0">
                <a:latin typeface="Calibri" pitchFamily="34" charset="0"/>
                <a:cs typeface="Courier New" pitchFamily="49" charset="0"/>
              </a:rPr>
              <a:t>record;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alibri" pitchFamily="34" charset="0"/>
                <a:cs typeface="Courier New" pitchFamily="49" charset="0"/>
              </a:rPr>
              <a:t>   record.ch </a:t>
            </a:r>
            <a:r>
              <a:rPr lang="en-US" sz="2200" b="1" dirty="0">
                <a:latin typeface="Calibri" pitchFamily="34" charset="0"/>
                <a:cs typeface="Courier New" pitchFamily="49" charset="0"/>
              </a:rPr>
              <a:t>= ‘S’;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alibri" pitchFamily="34" charset="0"/>
                <a:cs typeface="Courier New" pitchFamily="49" charset="0"/>
              </a:rPr>
              <a:t>   record.v2.x </a:t>
            </a:r>
            <a:r>
              <a:rPr lang="en-US" sz="2200" b="1" dirty="0">
                <a:latin typeface="Calibri" pitchFamily="34" charset="0"/>
                <a:cs typeface="Courier New" pitchFamily="49" charset="0"/>
              </a:rPr>
              <a:t>= 100;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alibri" pitchFamily="34" charset="0"/>
                <a:cs typeface="Courier New" pitchFamily="49" charset="0"/>
              </a:rPr>
              <a:t>   record.v2.y </a:t>
            </a:r>
            <a:r>
              <a:rPr lang="en-US" sz="2200" b="1" dirty="0">
                <a:latin typeface="Calibri" pitchFamily="34" charset="0"/>
                <a:cs typeface="Courier New" pitchFamily="49" charset="0"/>
              </a:rPr>
              <a:t>= </a:t>
            </a:r>
            <a:r>
              <a:rPr lang="en-US" sz="2200" b="1" dirty="0" smtClean="0">
                <a:latin typeface="Calibri" pitchFamily="34" charset="0"/>
                <a:cs typeface="Courier New" pitchFamily="49" charset="0"/>
              </a:rPr>
              <a:t>3.6;</a:t>
            </a:r>
            <a:endParaRPr lang="en-US" sz="2200" b="1" dirty="0">
              <a:latin typeface="Calibri" pitchFamily="34" charset="0"/>
              <a:cs typeface="Courier New" pitchFamily="49" charset="0"/>
            </a:endParaRP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3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7150" y="-1907"/>
            <a:ext cx="9220200" cy="763907"/>
          </a:xfrm>
          <a:solidFill>
            <a:schemeClr val="bg1"/>
          </a:solidFill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Accessing Structures with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5" y="762001"/>
            <a:ext cx="8991600" cy="599902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Pointer variables</a:t>
            </a:r>
            <a:r>
              <a:rPr lang="en-US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can be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used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point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to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type variables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too.</a:t>
            </a:r>
          </a:p>
          <a:p>
            <a:pPr algn="just">
              <a:spcBef>
                <a:spcPts val="120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The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pointer variable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should be of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same type,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for example: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type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6936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7760" y="3034145"/>
            <a:ext cx="8915400" cy="37576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struct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{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width;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height;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void main( )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rect1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={22,33};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* rect1Ptr =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&amp;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1BC7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rect1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450" y="-19049"/>
            <a:ext cx="9113067" cy="933192"/>
          </a:xfrm>
          <a:solidFill>
            <a:schemeClr val="bg1"/>
          </a:solidFill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Accessing Structures with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5" y="990600"/>
            <a:ext cx="8991600" cy="577042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How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to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access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the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members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using pointer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)? 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Use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dereferencing operator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*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) with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dot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) operator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-25975" y="91414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7760" y="3034145"/>
            <a:ext cx="8915400" cy="37576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struct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{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width;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height;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void main( )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rect1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={22,33};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*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rectPtr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&amp;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1BC7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rect1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&lt;&lt; 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(*</a:t>
            </a:r>
            <a:r>
              <a:rPr lang="en-US" sz="2600" b="1" dirty="0" err="1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rectPrt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).width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(*</a:t>
            </a:r>
            <a:r>
              <a:rPr lang="en-US" sz="2600" b="1" dirty="0" err="1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rectPrt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).height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897"/>
            <a:ext cx="9149281" cy="717550"/>
          </a:xfrm>
          <a:solidFill>
            <a:schemeClr val="bg1"/>
          </a:solidFill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Accessing Structures with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5" y="762001"/>
            <a:ext cx="8991600" cy="599902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Is there some easier way also?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Use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arrow operator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(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-&gt; </a:t>
            </a:r>
            <a:r>
              <a:rPr lang="en-US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000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7760" y="2667001"/>
            <a:ext cx="8915400" cy="41247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lIns="92075" tIns="46038" rIns="92075" bIns="46038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struct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{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width;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    height;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void main( )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rect1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={22,33};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Rectangle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*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rectPtr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&amp;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1BC7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rect1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	 </a:t>
            </a:r>
            <a:r>
              <a:rPr lang="en-US" sz="2600" b="1" dirty="0" err="1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&lt;&lt; </a:t>
            </a:r>
            <a:r>
              <a:rPr lang="en-US" sz="2600" b="1" dirty="0" err="1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rectPrt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-&gt;width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sz="2600" b="1" dirty="0" err="1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rectPrt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-&gt;height</a:t>
            </a: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n-US" sz="26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450" y="-19049"/>
            <a:ext cx="9113067" cy="933192"/>
          </a:xfrm>
          <a:solidFill>
            <a:schemeClr val="bg1"/>
          </a:solidFill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Anonymous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5" y="990600"/>
            <a:ext cx="8991600" cy="577042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Structures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  <a:cs typeface="Courier New" pitchFamily="49" charset="0"/>
              </a:rPr>
              <a:t>can be </a:t>
            </a:r>
            <a:r>
              <a:rPr lang="en-US" sz="28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anonymous</a:t>
            </a:r>
            <a:r>
              <a:rPr lang="en-US" sz="2800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: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2F1BC7"/>
              </a:solidFill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solidFill>
                <a:srgbClr val="2F1BC7"/>
              </a:solidFill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sz="3000" dirty="0" smtClean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5975" y="91414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8285"/>
            <a:ext cx="6553200" cy="28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Other stuff you can do with a </a:t>
            </a:r>
            <a:r>
              <a:rPr lang="en-US" b="1" dirty="0" err="1">
                <a:solidFill>
                  <a:srgbClr val="2C14DE"/>
                </a:solidFill>
              </a:rPr>
              <a:t>struct</a:t>
            </a: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867400"/>
          </a:xfrm>
        </p:spPr>
        <p:txBody>
          <a:bodyPr/>
          <a:lstStyle/>
          <a:p>
            <a:pPr algn="l" rtl="0">
              <a:defRPr/>
            </a:pPr>
            <a:r>
              <a:rPr lang="en-US" dirty="0"/>
              <a:t>You can also </a:t>
            </a:r>
            <a:r>
              <a:rPr lang="en-US" b="1" dirty="0"/>
              <a:t>associate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functions </a:t>
            </a:r>
            <a:r>
              <a:rPr lang="en-US" dirty="0"/>
              <a:t>with a </a:t>
            </a:r>
            <a:r>
              <a:rPr lang="en-US" b="1" dirty="0">
                <a:solidFill>
                  <a:srgbClr val="2C14DE"/>
                </a:solidFill>
              </a:rPr>
              <a:t>structure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(called </a:t>
            </a:r>
            <a:r>
              <a:rPr lang="en-US" b="1" i="1" u="sng" dirty="0">
                <a:solidFill>
                  <a:srgbClr val="2C14DE"/>
                </a:solidFill>
              </a:rPr>
              <a:t>member functions</a:t>
            </a:r>
            <a:r>
              <a:rPr lang="en-US" dirty="0" smtClean="0"/>
              <a:t>)</a:t>
            </a:r>
          </a:p>
          <a:p>
            <a:pPr algn="l" rtl="0">
              <a:defRPr/>
            </a:pPr>
            <a:endParaRPr lang="en-US" dirty="0"/>
          </a:p>
          <a:p>
            <a:pPr algn="l" rtl="0">
              <a:defRPr/>
            </a:pPr>
            <a:r>
              <a:rPr lang="en-US" dirty="0"/>
              <a:t>A C++ </a:t>
            </a:r>
            <a:r>
              <a:rPr lang="en-US" b="1" i="1" dirty="0">
                <a:solidFill>
                  <a:srgbClr val="B80000"/>
                </a:solidFill>
              </a:rPr>
              <a:t>class</a:t>
            </a:r>
            <a:r>
              <a:rPr lang="en-US" b="1" dirty="0">
                <a:solidFill>
                  <a:srgbClr val="B8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2C14DE"/>
                </a:solidFill>
              </a:rPr>
              <a:t>very similar </a:t>
            </a:r>
            <a:r>
              <a:rPr lang="en-US" dirty="0"/>
              <a:t>to a </a:t>
            </a:r>
            <a:r>
              <a:rPr lang="en-US" b="1" dirty="0">
                <a:solidFill>
                  <a:srgbClr val="2C14DE"/>
                </a:solidFill>
              </a:rPr>
              <a:t>structure</a:t>
            </a:r>
            <a:r>
              <a:rPr lang="en-US" dirty="0"/>
              <a:t>, we will focus on </a:t>
            </a:r>
            <a:r>
              <a:rPr lang="en-US" b="1" dirty="0">
                <a:solidFill>
                  <a:srgbClr val="C00000"/>
                </a:solidFill>
              </a:rPr>
              <a:t>classes</a:t>
            </a:r>
            <a:r>
              <a:rPr lang="en-US" dirty="0"/>
              <a:t>.</a:t>
            </a:r>
          </a:p>
          <a:p>
            <a:pPr lvl="1" algn="l" rtl="0">
              <a:defRPr/>
            </a:pPr>
            <a:r>
              <a:rPr lang="en-US" dirty="0" smtClean="0"/>
              <a:t>can </a:t>
            </a:r>
            <a:r>
              <a:rPr lang="en-US" dirty="0"/>
              <a:t>have (</a:t>
            </a:r>
            <a:r>
              <a:rPr lang="en-US" b="1" dirty="0">
                <a:solidFill>
                  <a:srgbClr val="2C14DE"/>
                </a:solidFill>
              </a:rPr>
              <a:t>data</a:t>
            </a:r>
            <a:r>
              <a:rPr lang="en-US" dirty="0"/>
              <a:t>) </a:t>
            </a:r>
            <a:r>
              <a:rPr lang="en-US" b="1" dirty="0">
                <a:solidFill>
                  <a:srgbClr val="2C14DE"/>
                </a:solidFill>
              </a:rPr>
              <a:t>members</a:t>
            </a:r>
          </a:p>
          <a:p>
            <a:pPr lvl="1" algn="l" rtl="0">
              <a:defRPr/>
            </a:pPr>
            <a:r>
              <a:rPr lang="en-US" dirty="0" smtClean="0"/>
              <a:t>can </a:t>
            </a:r>
            <a:r>
              <a:rPr lang="en-US" dirty="0"/>
              <a:t>have </a:t>
            </a:r>
            <a:r>
              <a:rPr lang="en-US" b="1" dirty="0">
                <a:solidFill>
                  <a:srgbClr val="2C14DE"/>
                </a:solidFill>
              </a:rPr>
              <a:t>member functions</a:t>
            </a:r>
            <a:r>
              <a:rPr lang="en-US" b="1" dirty="0"/>
              <a:t>.</a:t>
            </a:r>
          </a:p>
          <a:p>
            <a:pPr lvl="1" algn="l" rtl="0">
              <a:defRPr/>
            </a:pPr>
            <a:r>
              <a:rPr lang="en-US" dirty="0" smtClean="0"/>
              <a:t>can </a:t>
            </a:r>
            <a:r>
              <a:rPr lang="en-US" dirty="0"/>
              <a:t>also </a:t>
            </a:r>
            <a:r>
              <a:rPr lang="en-US" b="1" i="1" dirty="0">
                <a:solidFill>
                  <a:srgbClr val="2C14DE"/>
                </a:solidFill>
              </a:rPr>
              <a:t>hide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some of the </a:t>
            </a:r>
            <a:r>
              <a:rPr lang="en-US" b="1" dirty="0">
                <a:solidFill>
                  <a:srgbClr val="2C14DE"/>
                </a:solidFill>
              </a:rPr>
              <a:t>members</a:t>
            </a:r>
            <a:r>
              <a:rPr lang="en-US" dirty="0"/>
              <a:t> (</a:t>
            </a:r>
            <a:r>
              <a:rPr lang="en-US" b="1" dirty="0"/>
              <a:t>functions </a:t>
            </a:r>
            <a:r>
              <a:rPr lang="en-US" dirty="0"/>
              <a:t>and</a:t>
            </a:r>
            <a:r>
              <a:rPr lang="en-US" b="1" dirty="0"/>
              <a:t> data</a:t>
            </a:r>
            <a:r>
              <a:rPr lang="en-US" dirty="0"/>
              <a:t>).</a:t>
            </a:r>
          </a:p>
          <a:p>
            <a:pPr algn="l" rtl="0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55"/>
            <a:ext cx="8229600" cy="8084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Quick Example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257800"/>
          </a:xfrm>
        </p:spPr>
        <p:txBody>
          <a:bodyPr>
            <a:normAutofit/>
          </a:bodyPr>
          <a:lstStyle/>
          <a:p>
            <a:pPr algn="l" rtl="0">
              <a:buFontTx/>
              <a:buNone/>
              <a:defRPr/>
            </a:pP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StudentRecord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algn="l" rtl="0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char </a:t>
            </a:r>
            <a:r>
              <a:rPr lang="en-US" sz="2400" b="1" dirty="0">
                <a:latin typeface="Courier New" pitchFamily="49" charset="0"/>
              </a:rPr>
              <a:t>*name;           // student name</a:t>
            </a:r>
          </a:p>
          <a:p>
            <a:pPr algn="l" rtl="0">
              <a:buFontTx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marks[5];       </a:t>
            </a:r>
            <a:r>
              <a:rPr lang="en-US" sz="2400" b="1" dirty="0">
                <a:latin typeface="Courier New" pitchFamily="49" charset="0"/>
              </a:rPr>
              <a:t>// test grades</a:t>
            </a:r>
          </a:p>
          <a:p>
            <a:pPr algn="l" rtl="0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double </a:t>
            </a:r>
            <a:r>
              <a:rPr lang="en-US" sz="2400" b="1" dirty="0" err="1">
                <a:latin typeface="Courier New" pitchFamily="49" charset="0"/>
              </a:rPr>
              <a:t>ave</a:t>
            </a:r>
            <a:r>
              <a:rPr lang="en-US" sz="2400" b="1" dirty="0">
                <a:latin typeface="Courier New" pitchFamily="49" charset="0"/>
              </a:rPr>
              <a:t>;           // final average</a:t>
            </a:r>
          </a:p>
          <a:p>
            <a:pPr algn="l" rtl="0">
              <a:buFontTx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algn="l" rtl="0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2C14DE"/>
                </a:solidFill>
                <a:latin typeface="Courier New" pitchFamily="49" charset="0"/>
              </a:rPr>
              <a:t>void </a:t>
            </a:r>
            <a:r>
              <a:rPr lang="en-US" sz="2400" b="1" dirty="0" err="1">
                <a:solidFill>
                  <a:srgbClr val="2C14DE"/>
                </a:solidFill>
                <a:latin typeface="Courier New" pitchFamily="49" charset="0"/>
              </a:rPr>
              <a:t>print_ave</a:t>
            </a:r>
            <a:r>
              <a:rPr lang="en-US" sz="2400" b="1" dirty="0" smtClean="0">
                <a:solidFill>
                  <a:srgbClr val="2C14DE"/>
                </a:solidFill>
                <a:latin typeface="Courier New" pitchFamily="49" charset="0"/>
              </a:rPr>
              <a:t>( )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algn="l" rtl="0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&lt;&lt; "Name: " &lt;&lt; name &lt;&lt; </a:t>
            </a:r>
            <a:r>
              <a:rPr lang="en-US" sz="2400" b="1" dirty="0" err="1">
                <a:latin typeface="Courier New" pitchFamily="49" charset="0"/>
              </a:rPr>
              <a:t>endl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algn="l" rtl="0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</a:rPr>
              <a:t> &lt;&lt; "Average: " &lt;&lt; </a:t>
            </a:r>
            <a:r>
              <a:rPr lang="en-US" sz="2400" b="1" dirty="0" err="1">
                <a:latin typeface="Courier New" pitchFamily="49" charset="0"/>
              </a:rPr>
              <a:t>ave</a:t>
            </a:r>
            <a:r>
              <a:rPr lang="en-US" sz="2400" b="1" dirty="0">
                <a:latin typeface="Courier New" pitchFamily="49" charset="0"/>
              </a:rPr>
              <a:t> &lt;&lt; </a:t>
            </a:r>
            <a:r>
              <a:rPr lang="en-US" sz="2400" b="1" dirty="0" err="1">
                <a:latin typeface="Courier New" pitchFamily="49" charset="0"/>
              </a:rPr>
              <a:t>endl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algn="l" rtl="0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}</a:t>
            </a:r>
            <a:endParaRPr lang="en-US" sz="2400" b="1" dirty="0">
              <a:latin typeface="Courier New" pitchFamily="49" charset="0"/>
            </a:endParaRPr>
          </a:p>
          <a:p>
            <a:pPr algn="l" rtl="0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Using the member function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800600"/>
          </a:xfrm>
        </p:spPr>
        <p:txBody>
          <a:bodyPr/>
          <a:lstStyle/>
          <a:p>
            <a:pPr algn="l">
              <a:buFontTx/>
              <a:buNone/>
              <a:defRPr/>
            </a:pPr>
            <a:r>
              <a:rPr lang="en-US" sz="2800" b="1" dirty="0" err="1" smtClean="0">
                <a:solidFill>
                  <a:srgbClr val="B80000"/>
                </a:solidFill>
                <a:latin typeface="Courier New" pitchFamily="49" charset="0"/>
              </a:rPr>
              <a:t>StudentRecord</a:t>
            </a:r>
            <a:r>
              <a:rPr lang="en-US" sz="2800" b="1" dirty="0" smtClean="0">
                <a:solidFill>
                  <a:srgbClr val="B80000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2C14DE"/>
                </a:solidFill>
                <a:latin typeface="Courier New" pitchFamily="49" charset="0"/>
              </a:rPr>
              <a:t>stu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 algn="l">
              <a:buFontTx/>
              <a:buNone/>
              <a:defRPr/>
            </a:pPr>
            <a:endParaRPr lang="en-US" sz="2800" b="1" dirty="0">
              <a:latin typeface="Courier New" pitchFamily="49" charset="0"/>
            </a:endParaRPr>
          </a:p>
          <a:p>
            <a:pPr algn="l">
              <a:buFontTx/>
              <a:buNone/>
              <a:defRPr/>
            </a:pPr>
            <a:r>
              <a:rPr lang="en-US" sz="2800" b="1" dirty="0">
                <a:latin typeface="Courier New" pitchFamily="49" charset="0"/>
              </a:rPr>
              <a:t>…  // set values in the structure</a:t>
            </a:r>
          </a:p>
          <a:p>
            <a:pPr algn="l">
              <a:buFontTx/>
              <a:buNone/>
              <a:defRPr/>
            </a:pPr>
            <a:endParaRPr lang="en-US" sz="2800" b="1" dirty="0">
              <a:latin typeface="Courier New" pitchFamily="49" charset="0"/>
            </a:endParaRPr>
          </a:p>
          <a:p>
            <a:pPr algn="l">
              <a:buFontTx/>
              <a:buNone/>
              <a:defRPr/>
            </a:pPr>
            <a:r>
              <a:rPr lang="en-US" sz="2800" b="1" dirty="0">
                <a:solidFill>
                  <a:srgbClr val="2C14DE"/>
                </a:solidFill>
                <a:latin typeface="Courier New" pitchFamily="49" charset="0"/>
              </a:rPr>
              <a:t>	</a:t>
            </a:r>
            <a:r>
              <a:rPr lang="en-US" sz="2800" b="1" dirty="0" err="1">
                <a:solidFill>
                  <a:srgbClr val="2C14DE"/>
                </a:solidFill>
                <a:latin typeface="Courier New" pitchFamily="49" charset="0"/>
              </a:rPr>
              <a:t>stu.print_ave</a:t>
            </a:r>
            <a:r>
              <a:rPr lang="en-US" sz="2800" b="1" dirty="0" smtClean="0">
                <a:solidFill>
                  <a:srgbClr val="2C14DE"/>
                </a:solidFill>
                <a:latin typeface="Courier New" pitchFamily="49" charset="0"/>
              </a:rPr>
              <a:t>( );</a:t>
            </a:r>
            <a:r>
              <a:rPr lang="en-US" sz="2800" b="1" dirty="0" smtClean="0">
                <a:latin typeface="Courier New" pitchFamily="49" charset="0"/>
              </a:rPr>
              <a:t>   </a:t>
            </a:r>
            <a:endParaRPr lang="en-US" sz="2800" b="1" dirty="0">
              <a:latin typeface="Courier New" pitchFamily="49" charset="0"/>
            </a:endParaRPr>
          </a:p>
          <a:p>
            <a:pPr algn="l">
              <a:buFontTx/>
              <a:buNone/>
              <a:defRPr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12143"/>
            <a:ext cx="8839199" cy="9188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Structures and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76668"/>
            <a:ext cx="8763000" cy="588133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2C14DE"/>
                </a:solidFill>
              </a:rPr>
              <a:t>Structures</a:t>
            </a:r>
            <a:r>
              <a:rPr lang="en-US" sz="2800" b="1" dirty="0" smtClean="0"/>
              <a:t> can be </a:t>
            </a:r>
            <a:r>
              <a:rPr lang="en-US" sz="2800" b="1" dirty="0" smtClean="0">
                <a:solidFill>
                  <a:srgbClr val="2C14DE"/>
                </a:solidFill>
              </a:rPr>
              <a:t>passed in a function</a:t>
            </a:r>
            <a:r>
              <a:rPr lang="en-US" sz="2800" b="1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latin typeface="Calibri" pitchFamily="34" charset="0"/>
                <a:ea typeface="宋体" pitchFamily="2" charset="-122"/>
              </a:rPr>
              <a:t>Pass-by-value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latin typeface="Calibri" pitchFamily="34" charset="0"/>
                <a:ea typeface="宋体" pitchFamily="2" charset="-122"/>
              </a:rPr>
              <a:t>Pass-by-reference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latin typeface="Calibri" pitchFamily="34" charset="0"/>
                <a:ea typeface="宋体" pitchFamily="2" charset="-122"/>
              </a:rPr>
              <a:t>Pass-by-reference (using pointers)</a:t>
            </a:r>
          </a:p>
          <a:p>
            <a:pPr lvl="1"/>
            <a:endParaRPr lang="en-US" sz="2400" b="1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309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85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9786" y="24143"/>
            <a:ext cx="8304213" cy="7175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Introducing Structures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" y="914400"/>
            <a:ext cx="9067800" cy="49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structure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is a 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collection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and is </a:t>
            </a:r>
            <a:r>
              <a:rPr lang="en-US" sz="3200" dirty="0" smtClean="0">
                <a:solidFill>
                  <a:srgbClr val="2F1BC7"/>
                </a:solidFill>
                <a:latin typeface="Calibri" pitchFamily="34" charset="0"/>
              </a:rPr>
              <a:t>referenced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with </a:t>
            </a:r>
            <a:r>
              <a:rPr lang="en-US" sz="3200" b="1" dirty="0">
                <a:solidFill>
                  <a:srgbClr val="2F1BC7"/>
                </a:solidFill>
                <a:latin typeface="Calibri" pitchFamily="34" charset="0"/>
              </a:rPr>
              <a:t>single name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200" dirty="0">
              <a:latin typeface="Calibri" pitchFamily="34" charset="0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latin typeface="Calibri" pitchFamily="34" charset="0"/>
              </a:rPr>
              <a:t>The 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data items </a:t>
            </a:r>
            <a:r>
              <a:rPr lang="en-US" sz="3200" dirty="0">
                <a:latin typeface="Calibri" pitchFamily="34" charset="0"/>
              </a:rPr>
              <a:t>in 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structure</a:t>
            </a:r>
            <a:r>
              <a:rPr lang="en-US" sz="3200" dirty="0">
                <a:latin typeface="Calibri" pitchFamily="34" charset="0"/>
              </a:rPr>
              <a:t> are called 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structure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members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elements</a:t>
            </a:r>
            <a:r>
              <a:rPr lang="en-US" sz="3200" dirty="0">
                <a:latin typeface="Calibri" pitchFamily="34" charset="0"/>
              </a:rPr>
              <a:t>, or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fields</a:t>
            </a:r>
            <a:r>
              <a:rPr lang="en-US" sz="3200" dirty="0">
                <a:latin typeface="Calibri" pitchFamily="34" charset="0"/>
              </a:rPr>
              <a:t>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endParaRPr lang="en-US" sz="32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The difference between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array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 and </a:t>
            </a: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structure</a:t>
            </a:r>
            <a:r>
              <a:rPr lang="en-US" sz="3200" dirty="0" smtClean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3200" dirty="0">
                <a:latin typeface="Calibri" pitchFamily="34" charset="0"/>
              </a:rPr>
              <a:t>is that </a:t>
            </a:r>
            <a:r>
              <a:rPr lang="en-US" sz="3200" b="1" i="1" u="sng" dirty="0">
                <a:solidFill>
                  <a:srgbClr val="2F1BC7"/>
                </a:solidFill>
                <a:latin typeface="Calibri" pitchFamily="34" charset="0"/>
              </a:rPr>
              <a:t>array must consists</a:t>
            </a:r>
            <a:r>
              <a:rPr lang="en-US" sz="3200" i="1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of a</a:t>
            </a:r>
            <a:r>
              <a:rPr lang="en-US" sz="3200" i="1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3200" b="1" i="1" u="sng" dirty="0">
                <a:solidFill>
                  <a:srgbClr val="2F1BC7"/>
                </a:solidFill>
                <a:latin typeface="Calibri" pitchFamily="34" charset="0"/>
              </a:rPr>
              <a:t>set of values </a:t>
            </a:r>
            <a:r>
              <a:rPr lang="en-US" sz="3200" i="1" dirty="0">
                <a:solidFill>
                  <a:srgbClr val="2F1BC7"/>
                </a:solidFill>
                <a:latin typeface="Calibri" pitchFamily="34" charset="0"/>
              </a:rPr>
              <a:t>of same data</a:t>
            </a:r>
            <a:r>
              <a:rPr lang="en-US" sz="3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i="1" dirty="0">
                <a:solidFill>
                  <a:srgbClr val="2F1BC7"/>
                </a:solidFill>
                <a:latin typeface="Calibri" pitchFamily="34" charset="0"/>
              </a:rPr>
              <a:t>type</a:t>
            </a:r>
            <a:r>
              <a:rPr lang="en-US" sz="3200" dirty="0">
                <a:latin typeface="Calibri" pitchFamily="34" charset="0"/>
              </a:rPr>
              <a:t> but on the other hand, </a:t>
            </a:r>
            <a:r>
              <a:rPr lang="en-US" sz="3200" b="1" u="sng" dirty="0">
                <a:solidFill>
                  <a:srgbClr val="2F1BC7"/>
                </a:solidFill>
                <a:latin typeface="Calibri" pitchFamily="34" charset="0"/>
              </a:rPr>
              <a:t>structure may consists of different data types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70188" y="2198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171700" y="1912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12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12143"/>
            <a:ext cx="8839199" cy="9188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Structures and Functions – By Value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9309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7970309" cy="2809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4191000"/>
            <a:ext cx="3379800" cy="22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76200"/>
            <a:ext cx="7058848" cy="449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4648200"/>
            <a:ext cx="636139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143"/>
            <a:ext cx="9105899" cy="91880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Structures and Functions – By Value</a:t>
            </a:r>
            <a:endParaRPr lang="en-US" b="1" dirty="0" smtClean="0">
              <a:solidFill>
                <a:srgbClr val="B8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76668"/>
            <a:ext cx="8763000" cy="588133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B80000"/>
                </a:solidFill>
              </a:rPr>
              <a:t>Problem</a:t>
            </a:r>
            <a:r>
              <a:rPr lang="en-US" sz="2800" b="1" dirty="0" smtClean="0"/>
              <a:t>: </a:t>
            </a:r>
            <a:r>
              <a:rPr lang="en-US" sz="2800" b="1" u="sng" dirty="0" smtClean="0"/>
              <a:t>copy of a large structure takes time and a lot of memory</a:t>
            </a:r>
          </a:p>
          <a:p>
            <a:endParaRPr lang="en-US" sz="2800" u="sng" dirty="0"/>
          </a:p>
          <a:p>
            <a:r>
              <a:rPr lang="en-US" sz="2800" b="1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</a:rPr>
              <a:t>Solution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</a:rPr>
              <a:t>: </a:t>
            </a:r>
            <a:r>
              <a:rPr lang="en-US" sz="2800" b="1" u="sng" dirty="0" smtClean="0">
                <a:latin typeface="Calibri" pitchFamily="34" charset="0"/>
                <a:ea typeface="宋体" pitchFamily="2" charset="-122"/>
              </a:rPr>
              <a:t>Pass-by reference (conserves the memory)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Problem</a:t>
            </a:r>
            <a:r>
              <a:rPr lang="en-US" sz="2400" b="1" dirty="0" smtClean="0">
                <a:latin typeface="Calibri" pitchFamily="34" charset="0"/>
                <a:ea typeface="宋体" pitchFamily="2" charset="-122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Function can update/change original values…</a:t>
            </a:r>
          </a:p>
          <a:p>
            <a:pPr lvl="1"/>
            <a:r>
              <a:rPr lang="en-US" sz="2400" b="1" u="sng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</a:rPr>
              <a:t>Solution: constant reference</a:t>
            </a:r>
            <a:endParaRPr lang="en-US" sz="2400" b="1" u="sng" dirty="0">
              <a:solidFill>
                <a:srgbClr val="008000"/>
              </a:solidFill>
              <a:latin typeface="Calibri" pitchFamily="34" charset="0"/>
              <a:ea typeface="宋体" pitchFamily="2" charset="-122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309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14800"/>
            <a:ext cx="7315200" cy="23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143"/>
            <a:ext cx="9105899" cy="91880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Structures and </a:t>
            </a:r>
            <a:r>
              <a:rPr lang="en-US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76668"/>
            <a:ext cx="8763000" cy="588133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B80000"/>
                </a:solidFill>
              </a:rPr>
              <a:t>Structures can be returned by a function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309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" y="2223831"/>
            <a:ext cx="8229600" cy="36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12143"/>
            <a:ext cx="8839199" cy="9188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Structures Vs. Classes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76668"/>
            <a:ext cx="8763000" cy="58813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Members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b="1" dirty="0" smtClean="0">
                <a:solidFill>
                  <a:srgbClr val="B80000"/>
                </a:solidFill>
              </a:rPr>
              <a:t>Structures</a:t>
            </a:r>
            <a:r>
              <a:rPr lang="en-US" sz="2800" dirty="0" smtClean="0">
                <a:solidFill>
                  <a:srgbClr val="B80000"/>
                </a:solidFill>
              </a:rPr>
              <a:t>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rgbClr val="2C14DE"/>
                </a:solidFill>
              </a:rPr>
              <a:t>default </a:t>
            </a:r>
            <a:r>
              <a:rPr lang="en-US" sz="2800" b="1" dirty="0" smtClean="0">
                <a:solidFill>
                  <a:srgbClr val="008000"/>
                </a:solidFill>
              </a:rPr>
              <a:t>public</a:t>
            </a:r>
          </a:p>
          <a:p>
            <a:r>
              <a:rPr lang="en-US" sz="2800" b="1" dirty="0"/>
              <a:t>Members</a:t>
            </a:r>
            <a:r>
              <a:rPr lang="en-US" sz="2800" dirty="0"/>
              <a:t> in </a:t>
            </a:r>
            <a:r>
              <a:rPr lang="en-US" sz="2800" b="1" dirty="0" smtClean="0">
                <a:solidFill>
                  <a:srgbClr val="B80000"/>
                </a:solidFill>
              </a:rPr>
              <a:t>Classes </a:t>
            </a:r>
            <a:r>
              <a:rPr lang="en-US" sz="2800" dirty="0" smtClean="0"/>
              <a:t>are </a:t>
            </a:r>
            <a:r>
              <a:rPr lang="en-US" sz="2800" b="1" dirty="0">
                <a:solidFill>
                  <a:srgbClr val="2C14DE"/>
                </a:solidFill>
              </a:rPr>
              <a:t>default </a:t>
            </a:r>
            <a:r>
              <a:rPr lang="en-US" sz="2800" b="1" dirty="0" smtClean="0">
                <a:solidFill>
                  <a:srgbClr val="008000"/>
                </a:solidFill>
              </a:rPr>
              <a:t>private</a:t>
            </a:r>
            <a:endParaRPr lang="en-US" sz="2800" b="1" dirty="0">
              <a:solidFill>
                <a:srgbClr val="008000"/>
              </a:solidFill>
            </a:endParaRPr>
          </a:p>
          <a:p>
            <a:endParaRPr lang="en-US" sz="2800" b="1" dirty="0">
              <a:solidFill>
                <a:srgbClr val="2C14DE"/>
              </a:solidFill>
            </a:endParaRPr>
          </a:p>
          <a:p>
            <a:pPr algn="just"/>
            <a:r>
              <a:rPr lang="en-US" sz="2800" b="1" dirty="0" smtClean="0"/>
              <a:t>Traditionally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B80000"/>
                </a:solidFill>
              </a:rPr>
              <a:t>structures</a:t>
            </a:r>
            <a:r>
              <a:rPr lang="en-US" sz="2800" dirty="0"/>
              <a:t> are used in </a:t>
            </a:r>
            <a:r>
              <a:rPr lang="en-US" sz="2800" b="1" dirty="0"/>
              <a:t>'C' </a:t>
            </a:r>
            <a:r>
              <a:rPr lang="en-US" sz="2800" b="1" dirty="0" smtClean="0"/>
              <a:t>language </a:t>
            </a:r>
            <a:r>
              <a:rPr lang="en-US" sz="2800" dirty="0" smtClean="0"/>
              <a:t>for </a:t>
            </a:r>
            <a:r>
              <a:rPr lang="en-US" sz="2800" b="1" dirty="0">
                <a:solidFill>
                  <a:srgbClr val="2C14DE"/>
                </a:solidFill>
              </a:rPr>
              <a:t>holding records </a:t>
            </a:r>
            <a:r>
              <a:rPr lang="en-US" sz="2800" dirty="0"/>
              <a:t>consisting of </a:t>
            </a:r>
            <a:r>
              <a:rPr lang="en-US" sz="2800" b="1" dirty="0"/>
              <a:t>many </a:t>
            </a:r>
            <a:r>
              <a:rPr lang="en-US" sz="2800" b="1" dirty="0" smtClean="0"/>
              <a:t>data values</a:t>
            </a:r>
            <a:endParaRPr lang="en-US" sz="2800" b="1" dirty="0"/>
          </a:p>
          <a:p>
            <a:endParaRPr lang="en-US" sz="2800" dirty="0"/>
          </a:p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Classes</a:t>
            </a:r>
            <a:r>
              <a:rPr lang="en-US" sz="2800" dirty="0" smtClean="0"/>
              <a:t>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rgbClr val="2C14DE"/>
                </a:solidFill>
              </a:rPr>
              <a:t>meant to describe objects </a:t>
            </a:r>
            <a:r>
              <a:rPr lang="en-US" sz="2800" dirty="0" smtClean="0"/>
              <a:t>having </a:t>
            </a:r>
            <a:r>
              <a:rPr lang="en-US" sz="2800" b="1" dirty="0" smtClean="0"/>
              <a:t>both </a:t>
            </a:r>
            <a:r>
              <a:rPr lang="en-US" sz="2800" b="1" dirty="0"/>
              <a:t>private state/data</a:t>
            </a:r>
            <a:r>
              <a:rPr lang="en-US" sz="2800" dirty="0"/>
              <a:t> and </a:t>
            </a:r>
            <a:r>
              <a:rPr lang="en-US" sz="2800" b="1" dirty="0"/>
              <a:t>public </a:t>
            </a:r>
            <a:r>
              <a:rPr lang="en-US" sz="2800" b="1" dirty="0" smtClean="0"/>
              <a:t>member functions</a:t>
            </a:r>
            <a:endParaRPr lang="en-US" sz="2800" b="1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3094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1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1534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Practice Question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Calibri" pitchFamily="34" charset="0"/>
                <a:ea typeface="宋体" pitchFamily="2" charset="-122"/>
              </a:rPr>
              <a:t>Define a structure called </a:t>
            </a:r>
            <a:r>
              <a:rPr lang="en-US" sz="3000" b="1" dirty="0" smtClean="0">
                <a:latin typeface="Calibri" pitchFamily="34" charset="0"/>
                <a:ea typeface="宋体" pitchFamily="2" charset="-122"/>
              </a:rPr>
              <a:t>“car”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. The member elements of the car structure are:</a:t>
            </a:r>
          </a:p>
          <a:p>
            <a:pPr lvl="8">
              <a:lnSpc>
                <a:spcPct val="90000"/>
              </a:lnSpc>
            </a:pPr>
            <a:r>
              <a:rPr lang="en-US" sz="3000" dirty="0" smtClean="0">
                <a:latin typeface="Calibri" pitchFamily="34" charset="0"/>
                <a:ea typeface="宋体" pitchFamily="2" charset="-122"/>
              </a:rPr>
              <a:t>string Model;</a:t>
            </a:r>
          </a:p>
          <a:p>
            <a:pPr lvl="8">
              <a:lnSpc>
                <a:spcPct val="90000"/>
              </a:lnSpc>
            </a:pPr>
            <a:r>
              <a:rPr lang="en-US" sz="3000" dirty="0" err="1" smtClean="0">
                <a:latin typeface="Calibri" pitchFamily="34" charset="0"/>
                <a:ea typeface="宋体" pitchFamily="2" charset="-122"/>
              </a:rPr>
              <a:t>int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 Year;</a:t>
            </a:r>
          </a:p>
          <a:p>
            <a:pPr lvl="8">
              <a:lnSpc>
                <a:spcPct val="90000"/>
              </a:lnSpc>
            </a:pPr>
            <a:r>
              <a:rPr lang="en-US" sz="3000" dirty="0" smtClean="0">
                <a:latin typeface="Calibri" pitchFamily="34" charset="0"/>
                <a:ea typeface="宋体" pitchFamily="2" charset="-122"/>
              </a:rPr>
              <a:t> float Price</a:t>
            </a:r>
          </a:p>
          <a:p>
            <a:pPr lvl="1">
              <a:lnSpc>
                <a:spcPct val="90000"/>
              </a:lnSpc>
              <a:buNone/>
            </a:pPr>
            <a:endParaRPr lang="en-US" sz="3000" dirty="0" smtClean="0">
              <a:latin typeface="Calibri" pitchFamily="34" charset="0"/>
              <a:ea typeface="宋体" pitchFamily="2" charset="-122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sz="3000" dirty="0" smtClean="0">
                <a:latin typeface="Calibri" pitchFamily="34" charset="0"/>
                <a:ea typeface="宋体" pitchFamily="2" charset="-122"/>
              </a:rPr>
              <a:t>Create an array of 30 cars. Get input for all 30 cars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3000" dirty="0" smtClean="0">
                <a:latin typeface="Calibri" pitchFamily="34" charset="0"/>
                <a:ea typeface="宋体" pitchFamily="2" charset="-122"/>
              </a:rPr>
              <a:t>from the user. Then the program should display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3000" dirty="0" smtClean="0">
                <a:latin typeface="Calibri" pitchFamily="34" charset="0"/>
                <a:ea typeface="宋体" pitchFamily="2" charset="-122"/>
              </a:rPr>
              <a:t>complete information (</a:t>
            </a:r>
            <a:r>
              <a:rPr lang="en-US" sz="3000" b="1" i="1" dirty="0" smtClean="0">
                <a:latin typeface="Calibri" pitchFamily="34" charset="0"/>
                <a:ea typeface="宋体" pitchFamily="2" charset="-122"/>
              </a:rPr>
              <a:t>Model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, </a:t>
            </a:r>
            <a:r>
              <a:rPr lang="en-US" sz="3000" b="1" i="1" dirty="0" smtClean="0">
                <a:latin typeface="Calibri" pitchFamily="34" charset="0"/>
                <a:ea typeface="宋体" pitchFamily="2" charset="-122"/>
              </a:rPr>
              <a:t>Year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, </a:t>
            </a:r>
            <a:r>
              <a:rPr lang="en-US" sz="3000" b="1" i="1" dirty="0" smtClean="0">
                <a:latin typeface="Calibri" pitchFamily="34" charset="0"/>
                <a:ea typeface="宋体" pitchFamily="2" charset="-122"/>
              </a:rPr>
              <a:t>Price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) of those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3000" dirty="0" smtClean="0">
                <a:latin typeface="Calibri" pitchFamily="34" charset="0"/>
                <a:ea typeface="宋体" pitchFamily="2" charset="-122"/>
              </a:rPr>
              <a:t>cars only which are above 500000 in price.</a:t>
            </a:r>
          </a:p>
          <a:p>
            <a:pPr lvl="8">
              <a:lnSpc>
                <a:spcPct val="90000"/>
              </a:lnSpc>
            </a:pPr>
            <a:endParaRPr lang="en-US" sz="1600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2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16541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  <a:ea typeface="宋体" pitchFamily="2" charset="-122"/>
              </a:rPr>
              <a:t>Write a program that implements the following using C++ </a:t>
            </a:r>
            <a:r>
              <a:rPr lang="en-US" sz="2800" dirty="0" err="1" smtClean="0">
                <a:latin typeface="Calibri" pitchFamily="34" charset="0"/>
                <a:ea typeface="宋体" pitchFamily="2" charset="-122"/>
              </a:rPr>
              <a:t>struct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. The program should finally displays the values stored in a phone directory (for 10 people)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50" y="3919538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PhoneNo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" name="Straight Arrow Connector 8"/>
          <p:cNvCxnSpPr/>
          <p:nvPr/>
        </p:nvCxnSpPr>
        <p:spPr>
          <a:xfrm rot="5400000" flipH="1" flipV="1">
            <a:off x="2457450" y="2890838"/>
            <a:ext cx="685800" cy="13716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71550" y="3919538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Name</a:t>
            </a:r>
          </a:p>
        </p:txBody>
      </p:sp>
      <p:cxnSp>
        <p:nvCxnSpPr>
          <p:cNvPr id="8" name="Straight Arrow Connector 8"/>
          <p:cNvCxnSpPr/>
          <p:nvPr/>
        </p:nvCxnSpPr>
        <p:spPr>
          <a:xfrm rot="5400000" flipH="1" flipV="1">
            <a:off x="4819650" y="3957638"/>
            <a:ext cx="685800" cy="13716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90950" y="4986338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City</a:t>
            </a:r>
          </a:p>
        </p:txBody>
      </p:sp>
      <p:cxnSp>
        <p:nvCxnSpPr>
          <p:cNvPr id="10" name="Straight Arrow Connector 13"/>
          <p:cNvCxnSpPr/>
          <p:nvPr/>
        </p:nvCxnSpPr>
        <p:spPr>
          <a:xfrm rot="16200000" flipV="1">
            <a:off x="6572250" y="3957638"/>
            <a:ext cx="685800" cy="13716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9350" y="4986338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Country</a:t>
            </a:r>
          </a:p>
        </p:txBody>
      </p:sp>
      <p:cxnSp>
        <p:nvCxnSpPr>
          <p:cNvPr id="12" name="Straight Arrow Connector 13"/>
          <p:cNvCxnSpPr/>
          <p:nvPr/>
        </p:nvCxnSpPr>
        <p:spPr>
          <a:xfrm rot="16200000" flipV="1">
            <a:off x="5124450" y="2890838"/>
            <a:ext cx="685800" cy="13716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86350" y="3919538"/>
            <a:ext cx="18288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Address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95750" y="3233738"/>
            <a:ext cx="0" cy="6858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57550" y="2852738"/>
            <a:ext cx="18288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PhoneDirectory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58674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B8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914400" y="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Practice Question 2</a:t>
            </a:r>
          </a:p>
        </p:txBody>
      </p:sp>
    </p:spTree>
    <p:extLst>
      <p:ext uri="{BB962C8B-B14F-4D97-AF65-F5344CB8AC3E}">
        <p14:creationId xmlns:p14="http://schemas.microsoft.com/office/powerpoint/2010/main" val="40119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9711"/>
            <a:ext cx="8207721" cy="611187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Defining the Structure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898821"/>
            <a:ext cx="5867400" cy="4941887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 definition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tells how the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 is organized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: it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specifies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what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members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the 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 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will</a:t>
            </a:r>
            <a:r>
              <a:rPr lang="en-US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 contain.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alibri" pitchFamily="34" charset="0"/>
                <a:ea typeface="宋体" pitchFamily="2" charset="-122"/>
              </a:rPr>
              <a:t>       Syntax &amp; Example </a:t>
            </a:r>
            <a:r>
              <a:rPr lang="en-US" dirty="0" smtClean="0">
                <a:latin typeface="Calibri" pitchFamily="34" charset="0"/>
                <a:ea typeface="宋体" pitchFamily="2" charset="-122"/>
                <a:sym typeface="Wingdings" pitchFamily="2" charset="2"/>
              </a:rPr>
              <a:t></a:t>
            </a:r>
            <a:endParaRPr lang="en-US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200" y="1219200"/>
            <a:ext cx="3581400" cy="518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Syntax: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2F1BC7"/>
                </a:solidFill>
                <a:latin typeface="Calibri" pitchFamily="34" charset="0"/>
              </a:rPr>
              <a:t>struct</a:t>
            </a:r>
            <a:r>
              <a:rPr lang="en-US" sz="2000" b="1" dirty="0">
                <a:latin typeface="Calibri" pitchFamily="34" charset="0"/>
              </a:rPr>
              <a:t>  </a:t>
            </a:r>
            <a:r>
              <a:rPr lang="en-US" sz="2000" b="1" dirty="0" err="1" smtClean="0">
                <a:solidFill>
                  <a:srgbClr val="008000"/>
                </a:solidFill>
                <a:latin typeface="Calibri" pitchFamily="34" charset="0"/>
              </a:rPr>
              <a:t>StructName</a:t>
            </a:r>
            <a:endParaRPr lang="en-US" sz="2000" b="1" dirty="0">
              <a:solidFill>
                <a:srgbClr val="008000"/>
              </a:solidFill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2F1BC7"/>
                </a:solidFill>
                <a:latin typeface="Calibri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2F1BC7"/>
                </a:solidFill>
                <a:latin typeface="Calibri" pitchFamily="34" charset="0"/>
              </a:rPr>
              <a:t>DataType1</a:t>
            </a: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</a:rPr>
              <a:t>Identifier1</a:t>
            </a:r>
            <a:r>
              <a:rPr lang="en-US" sz="2000" dirty="0">
                <a:latin typeface="Calibri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2F1BC7"/>
                </a:solidFill>
                <a:latin typeface="Calibri" pitchFamily="34" charset="0"/>
              </a:rPr>
              <a:t>DataType2</a:t>
            </a: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</a:rPr>
              <a:t>Identifier2</a:t>
            </a:r>
            <a:r>
              <a:rPr lang="en-US" sz="2000" dirty="0">
                <a:latin typeface="Calibri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</a:rPr>
              <a:t>	.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</a:rPr>
              <a:t>	.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rgbClr val="2F1BC7"/>
                </a:solidFill>
                <a:latin typeface="Calibri" pitchFamily="34" charset="0"/>
              </a:rPr>
              <a:t>	.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2F1BC7"/>
                </a:solidFill>
                <a:latin typeface="Calibri" pitchFamily="34" charset="0"/>
              </a:rPr>
              <a:t>};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Example: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 b="1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latin typeface="Calibri" pitchFamily="34" charset="0"/>
              </a:rPr>
              <a:t>struct</a:t>
            </a:r>
            <a:r>
              <a:rPr lang="en-US" sz="2000" b="1" dirty="0">
                <a:latin typeface="Calibri" pitchFamily="34" charset="0"/>
              </a:rPr>
              <a:t>   Product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</a:rPr>
              <a:t>		</a:t>
            </a:r>
            <a:r>
              <a:rPr lang="en-US" sz="2000" b="1" dirty="0" err="1">
                <a:latin typeface="Calibri" pitchFamily="34" charset="0"/>
              </a:rPr>
              <a:t>int</a:t>
            </a:r>
            <a:r>
              <a:rPr lang="en-US" sz="2000" b="1" dirty="0">
                <a:latin typeface="Calibri" pitchFamily="34" charset="0"/>
              </a:rPr>
              <a:t>        ID;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</a:rPr>
              <a:t>		string   name;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</a:rPr>
              <a:t>		float     price;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00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166980" cy="7620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Structure Definition Syntax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95400"/>
            <a:ext cx="6172200" cy="3856644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6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6513"/>
            <a:ext cx="8170957" cy="713819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Structure members in memory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4191000" cy="25146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6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 b="1" dirty="0" err="1">
                <a:latin typeface="Calibri" pitchFamily="34" charset="0"/>
              </a:rPr>
              <a:t>struct</a:t>
            </a:r>
            <a:r>
              <a:rPr lang="en-US" sz="2600" b="1" dirty="0">
                <a:latin typeface="Calibri" pitchFamily="34" charset="0"/>
              </a:rPr>
              <a:t>   </a:t>
            </a:r>
            <a:r>
              <a:rPr lang="en-US" sz="2600" b="1" dirty="0" smtClean="0">
                <a:latin typeface="Calibri" pitchFamily="34" charset="0"/>
              </a:rPr>
              <a:t>part</a:t>
            </a:r>
            <a:endParaRPr lang="en-US" sz="2600" b="1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 dirty="0">
                <a:latin typeface="Calibri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 dirty="0">
                <a:latin typeface="Calibri" pitchFamily="34" charset="0"/>
              </a:rPr>
              <a:t>		</a:t>
            </a:r>
            <a:r>
              <a:rPr lang="en-US" sz="2600" dirty="0" err="1">
                <a:latin typeface="Calibri" pitchFamily="34" charset="0"/>
              </a:rPr>
              <a:t>int</a:t>
            </a:r>
            <a:r>
              <a:rPr lang="en-US" sz="2600" dirty="0">
                <a:latin typeface="Calibri" pitchFamily="34" charset="0"/>
              </a:rPr>
              <a:t>        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modelnumber</a:t>
            </a:r>
            <a:r>
              <a:rPr lang="en-US" sz="2600" dirty="0" smtClean="0">
                <a:latin typeface="Calibri" pitchFamily="34" charset="0"/>
              </a:rPr>
              <a:t>;</a:t>
            </a:r>
            <a:endParaRPr lang="en-US" sz="26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 dirty="0">
                <a:latin typeface="Calibri" pitchFamily="34" charset="0"/>
              </a:rPr>
              <a:t>		</a:t>
            </a:r>
            <a:r>
              <a:rPr lang="en-US" sz="2600" dirty="0" err="1" smtClean="0">
                <a:latin typeface="Calibri" pitchFamily="34" charset="0"/>
              </a:rPr>
              <a:t>int</a:t>
            </a:r>
            <a:r>
              <a:rPr lang="en-US" sz="2600" dirty="0" smtClean="0">
                <a:latin typeface="Calibri" pitchFamily="34" charset="0"/>
              </a:rPr>
              <a:t>         </a:t>
            </a:r>
            <a:r>
              <a:rPr lang="en-US" sz="2600" dirty="0" err="1" smtClean="0">
                <a:latin typeface="Calibri" pitchFamily="34" charset="0"/>
              </a:rPr>
              <a:t>partnumber</a:t>
            </a:r>
            <a:r>
              <a:rPr lang="en-US" sz="2600" dirty="0" smtClean="0">
                <a:latin typeface="Calibri" pitchFamily="34" charset="0"/>
              </a:rPr>
              <a:t>;</a:t>
            </a:r>
            <a:endParaRPr lang="en-US" sz="26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 dirty="0">
                <a:latin typeface="Calibri" pitchFamily="34" charset="0"/>
              </a:rPr>
              <a:t>		float     </a:t>
            </a:r>
            <a:r>
              <a:rPr lang="en-US" sz="2600" dirty="0" smtClean="0">
                <a:latin typeface="Calibri" pitchFamily="34" charset="0"/>
              </a:rPr>
              <a:t>cost;</a:t>
            </a:r>
            <a:endParaRPr lang="en-US" sz="26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5240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modelnumber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0960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partnumber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096000" y="4114800"/>
            <a:ext cx="1828800" cy="1219200"/>
          </a:xfrm>
          <a:prstGeom prst="rect">
            <a:avLst/>
          </a:prstGeom>
          <a:solidFill>
            <a:srgbClr val="9BB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8001000" y="1524000"/>
            <a:ext cx="228600" cy="12192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8001000" y="2819400"/>
            <a:ext cx="228600" cy="12192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8001000" y="4114800"/>
            <a:ext cx="228600" cy="12192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44992" y="1777901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Bytes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26617" y="3051746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Bytes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26617" y="4448647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Bytes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14800" y="2133600"/>
            <a:ext cx="1905000" cy="1143000"/>
          </a:xfrm>
          <a:prstGeom prst="straightConnector1">
            <a:avLst/>
          </a:prstGeom>
          <a:ln w="412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86200" y="3505200"/>
            <a:ext cx="2133600" cy="152400"/>
          </a:xfrm>
          <a:prstGeom prst="straightConnector1">
            <a:avLst/>
          </a:prstGeom>
          <a:ln w="412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9400" y="4038600"/>
            <a:ext cx="3200400" cy="838200"/>
          </a:xfrm>
          <a:prstGeom prst="straightConnector1">
            <a:avLst/>
          </a:prstGeom>
          <a:ln w="412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457450" y="1060664"/>
            <a:ext cx="2857500" cy="850472"/>
          </a:xfrm>
          <a:prstGeom prst="round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Memory is only allocated when we create </a:t>
            </a:r>
            <a:r>
              <a:rPr lang="en-US" b="1" dirty="0" err="1" smtClean="0"/>
              <a:t>struct</a:t>
            </a:r>
            <a:r>
              <a:rPr lang="en-US" b="1" dirty="0" smtClean="0"/>
              <a:t> type variables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011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4402"/>
            <a:ext cx="8077200" cy="879998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Declaring a Structure variable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5" y="1066800"/>
            <a:ext cx="9137075" cy="5791199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 variable 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can be 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created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 after the 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definition</a:t>
            </a:r>
            <a:r>
              <a:rPr lang="en-US" sz="3000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of a 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structure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. The 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syntax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 of the </a:t>
            </a:r>
            <a:r>
              <a:rPr lang="en-US" sz="3000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declaration</a:t>
            </a:r>
            <a:r>
              <a:rPr lang="en-US" sz="3000" dirty="0" smtClean="0">
                <a:latin typeface="Calibri" pitchFamily="34" charset="0"/>
                <a:ea typeface="宋体" pitchFamily="2" charset="-122"/>
              </a:rPr>
              <a:t> 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2F1BC7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2F1BC7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2F1BC7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    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StructName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Identifier;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pitchFamily="2" charset="-122"/>
              </a:rPr>
              <a:t> Example: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		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part    processor;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		  part    keyboard;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5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16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1"/>
            <a:ext cx="9144000" cy="1001709"/>
          </a:xfrm>
          <a:solidFill>
            <a:schemeClr val="bg1"/>
          </a:solidFill>
        </p:spPr>
        <p:txBody>
          <a:bodyPr lIns="92075" tIns="46038" rIns="92075" bIns="46038"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Another way of Declaring a Structure variable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175" y="1224913"/>
            <a:ext cx="8985250" cy="982662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libri" pitchFamily="34" charset="0"/>
                <a:ea typeface="宋体" pitchFamily="2" charset="-122"/>
              </a:rPr>
              <a:t>You can also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declare</a:t>
            </a:r>
            <a:r>
              <a:rPr lang="en-US" b="1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lang="en-US" b="1" dirty="0" err="1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 variables</a:t>
            </a:r>
            <a:r>
              <a:rPr lang="en-US" b="1" dirty="0" smtClean="0">
                <a:latin typeface="Calibri" pitchFamily="34" charset="0"/>
                <a:ea typeface="宋体" pitchFamily="2" charset="-122"/>
              </a:rPr>
              <a:t> 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during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definition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 of the </a:t>
            </a:r>
            <a:r>
              <a:rPr lang="en-US" b="1" dirty="0" err="1" smtClean="0">
                <a:latin typeface="Calibri" pitchFamily="34" charset="0"/>
                <a:ea typeface="宋体" pitchFamily="2" charset="-122"/>
              </a:rPr>
              <a:t>struct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. For example: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33600" y="2506980"/>
            <a:ext cx="4648200" cy="2313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part 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latin typeface="Consolas" panose="020B0609020204030204" pitchFamily="49" charset="0"/>
              </a:rPr>
              <a:t>modelnumber</a:t>
            </a:r>
            <a:r>
              <a:rPr lang="en-US" sz="2400" b="1" dirty="0">
                <a:latin typeface="Consolas" panose="020B0609020204030204" pitchFamily="49" charset="0"/>
              </a:rPr>
              <a:t>; 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800" b="1" dirty="0">
              <a:latin typeface="Consolas" panose="020B0609020204030204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latin typeface="Consolas" panose="020B0609020204030204" pitchFamily="49" charset="0"/>
              </a:rPr>
              <a:t>partnumber</a:t>
            </a:r>
            <a:r>
              <a:rPr lang="en-US" sz="2400" b="1" dirty="0">
                <a:latin typeface="Consolas" panose="020B0609020204030204" pitchFamily="49" charset="0"/>
              </a:rPr>
              <a:t>; 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latin typeface="Consolas" panose="020B0609020204030204" pitchFamily="49" charset="0"/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float   cost;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part1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b="1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b="1" dirty="0">
              <a:latin typeface="Calibri" pitchFamily="34" charset="0"/>
            </a:endParaRPr>
          </a:p>
        </p:txBody>
      </p:sp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9525" y="52578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latin typeface="Calibri" pitchFamily="34" charset="0"/>
              </a:rPr>
              <a:t>These 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statements</a:t>
            </a:r>
            <a:r>
              <a:rPr lang="en-US" sz="3200" dirty="0">
                <a:latin typeface="Calibri" pitchFamily="34" charset="0"/>
              </a:rPr>
              <a:t> define the </a:t>
            </a:r>
            <a:r>
              <a:rPr lang="en-US" sz="3200" dirty="0" err="1">
                <a:solidFill>
                  <a:srgbClr val="2F1BC7"/>
                </a:solidFill>
                <a:latin typeface="Calibri" pitchFamily="34" charset="0"/>
              </a:rPr>
              <a:t>struct</a:t>
            </a:r>
            <a:r>
              <a:rPr lang="en-US" sz="3200" dirty="0">
                <a:latin typeface="Calibri" pitchFamily="34" charset="0"/>
              </a:rPr>
              <a:t>  named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part</a:t>
            </a:r>
            <a:r>
              <a:rPr lang="en-US" sz="3200" dirty="0">
                <a:latin typeface="Calibri" pitchFamily="34" charset="0"/>
              </a:rPr>
              <a:t> and also </a:t>
            </a:r>
            <a:r>
              <a:rPr lang="en-US" sz="3200" dirty="0">
                <a:solidFill>
                  <a:srgbClr val="2F1BC7"/>
                </a:solidFill>
                <a:latin typeface="Calibri" pitchFamily="34" charset="0"/>
              </a:rPr>
              <a:t>declare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alibri" pitchFamily="34" charset="0"/>
              </a:rPr>
              <a:t>part1</a:t>
            </a:r>
            <a:r>
              <a:rPr lang="en-US" sz="3200" dirty="0">
                <a:latin typeface="Calibri" pitchFamily="34" charset="0"/>
              </a:rPr>
              <a:t> to be a </a:t>
            </a:r>
            <a:r>
              <a:rPr lang="en-US" sz="3200" dirty="0">
                <a:solidFill>
                  <a:srgbClr val="008000"/>
                </a:solidFill>
                <a:latin typeface="Calibri" pitchFamily="34" charset="0"/>
              </a:rPr>
              <a:t>variable</a:t>
            </a:r>
            <a:r>
              <a:rPr lang="en-US" sz="3200" dirty="0">
                <a:latin typeface="Calibri" pitchFamily="34" charset="0"/>
              </a:rPr>
              <a:t> of </a:t>
            </a:r>
            <a:r>
              <a:rPr lang="en-US" sz="3200" dirty="0">
                <a:solidFill>
                  <a:srgbClr val="008000"/>
                </a:solidFill>
                <a:latin typeface="Calibri" pitchFamily="34" charset="0"/>
              </a:rPr>
              <a:t>type </a:t>
            </a:r>
            <a:r>
              <a:rPr lang="en-US" sz="3200" b="1" dirty="0">
                <a:solidFill>
                  <a:srgbClr val="B80000"/>
                </a:solidFill>
                <a:latin typeface="Calibri" pitchFamily="34" charset="0"/>
              </a:rPr>
              <a:t>part</a:t>
            </a:r>
            <a:r>
              <a:rPr lang="en-US" sz="3200" dirty="0">
                <a:latin typeface="Calibri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" y="92550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73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4619"/>
            <a:ext cx="9067800" cy="64135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Examples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268413"/>
            <a:ext cx="4038599" cy="4248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 err="1">
                <a:latin typeface="Calibri" pitchFamily="34" charset="0"/>
              </a:rPr>
              <a:t>struct</a:t>
            </a:r>
            <a:r>
              <a:rPr lang="en-US" sz="2800" dirty="0">
                <a:latin typeface="Calibri" pitchFamily="34" charset="0"/>
              </a:rPr>
              <a:t>  </a:t>
            </a:r>
            <a:r>
              <a:rPr lang="en-US" sz="2800" b="1" dirty="0" smtClean="0">
                <a:latin typeface="Calibri" pitchFamily="34" charset="0"/>
              </a:rPr>
              <a:t>Employee</a:t>
            </a:r>
            <a:endParaRPr lang="en-US" sz="2800" b="1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</a:rPr>
              <a:t>	string      </a:t>
            </a:r>
            <a:r>
              <a:rPr lang="en-US" sz="2800" dirty="0" err="1">
                <a:latin typeface="Calibri" pitchFamily="34" charset="0"/>
              </a:rPr>
              <a:t>firstName</a:t>
            </a:r>
            <a:r>
              <a:rPr lang="en-US" sz="2800" dirty="0">
                <a:latin typeface="Calibri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</a:rPr>
              <a:t>	string      </a:t>
            </a:r>
            <a:r>
              <a:rPr lang="en-US" sz="2800" dirty="0" err="1">
                <a:latin typeface="Calibri" pitchFamily="34" charset="0"/>
              </a:rPr>
              <a:t>lastName</a:t>
            </a:r>
            <a:r>
              <a:rPr lang="en-US" sz="2800" dirty="0">
                <a:latin typeface="Calibri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</a:rPr>
              <a:t>	string      address;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</a:rPr>
              <a:t>	double    salary;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</a:rPr>
              <a:t>	</a:t>
            </a:r>
            <a:r>
              <a:rPr lang="en-US" sz="2800" dirty="0" err="1">
                <a:latin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</a:rPr>
              <a:t>            </a:t>
            </a:r>
            <a:r>
              <a:rPr lang="en-US" sz="2800" dirty="0" err="1">
                <a:latin typeface="Calibri" pitchFamily="34" charset="0"/>
              </a:rPr>
              <a:t>deptID</a:t>
            </a:r>
            <a:r>
              <a:rPr lang="en-US" sz="2800" dirty="0">
                <a:latin typeface="Calibri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</a:rPr>
              <a:t>};</a:t>
            </a: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latin typeface="Calibri" pitchFamily="34" charset="0"/>
              </a:rPr>
              <a:t>Employee 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e1</a:t>
            </a:r>
            <a:r>
              <a:rPr lang="en-US" sz="2800" dirty="0">
                <a:latin typeface="Calibri" pitchFamily="34" charset="0"/>
              </a:rPr>
              <a:t>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2950" y="1325563"/>
            <a:ext cx="4179888" cy="419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 err="1" smtClean="0">
                <a:latin typeface="Calibri" pitchFamily="34" charset="0"/>
                <a:ea typeface="宋体" pitchFamily="2" charset="-122"/>
              </a:rPr>
              <a:t>struct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    </a:t>
            </a:r>
            <a:r>
              <a:rPr lang="en-US" sz="2800" b="1" dirty="0" smtClean="0">
                <a:latin typeface="Calibri" pitchFamily="34" charset="0"/>
                <a:ea typeface="宋体" pitchFamily="2" charset="-122"/>
              </a:rPr>
              <a:t>Student</a:t>
            </a:r>
            <a:endParaRPr lang="en-US" sz="2800" b="1" dirty="0"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>
                <a:latin typeface="Calibri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Calibri" pitchFamily="34" charset="0"/>
                <a:ea typeface="宋体" pitchFamily="2" charset="-122"/>
              </a:rPr>
              <a:t>	string       </a:t>
            </a:r>
            <a:r>
              <a:rPr lang="en-US" sz="2800" dirty="0" err="1" smtClean="0">
                <a:latin typeface="Calibri" pitchFamily="34" charset="0"/>
                <a:ea typeface="宋体" pitchFamily="2" charset="-122"/>
              </a:rPr>
              <a:t>firstName</a:t>
            </a:r>
            <a:r>
              <a:rPr lang="en-US" sz="2800" dirty="0"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Calibri" pitchFamily="34" charset="0"/>
                <a:ea typeface="宋体" pitchFamily="2" charset="-122"/>
              </a:rPr>
              <a:t>	string       </a:t>
            </a:r>
            <a:r>
              <a:rPr lang="en-US" sz="2800" dirty="0" err="1" smtClean="0">
                <a:latin typeface="Calibri" pitchFamily="34" charset="0"/>
                <a:ea typeface="宋体" pitchFamily="2" charset="-122"/>
              </a:rPr>
              <a:t>lastName</a:t>
            </a:r>
            <a:r>
              <a:rPr lang="en-US" sz="2800" dirty="0"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Calibri" pitchFamily="34" charset="0"/>
                <a:ea typeface="宋体" pitchFamily="2" charset="-122"/>
              </a:rPr>
              <a:t>	char         </a:t>
            </a:r>
            <a:r>
              <a:rPr lang="en-US" sz="2800" dirty="0" err="1" smtClean="0">
                <a:latin typeface="Calibri" pitchFamily="34" charset="0"/>
                <a:ea typeface="宋体" pitchFamily="2" charset="-122"/>
              </a:rPr>
              <a:t>courseGrade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Calibri" pitchFamily="34" charset="0"/>
                <a:ea typeface="宋体" pitchFamily="2" charset="-122"/>
              </a:rPr>
              <a:t>	</a:t>
            </a:r>
            <a:r>
              <a:rPr lang="en-US" sz="2800" dirty="0" err="1" smtClean="0">
                <a:latin typeface="Calibri" pitchFamily="34" charset="0"/>
                <a:ea typeface="宋体" pitchFamily="2" charset="-122"/>
              </a:rPr>
              <a:t>int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 	          Score</a:t>
            </a:r>
            <a:r>
              <a:rPr lang="en-US" sz="2800" dirty="0"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Calibri" pitchFamily="34" charset="0"/>
                <a:ea typeface="宋体" pitchFamily="2" charset="-122"/>
              </a:rPr>
              <a:t>    double    CGPA;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800" dirty="0"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dirty="0" smtClean="0">
                <a:latin typeface="Calibri" pitchFamily="34" charset="0"/>
                <a:ea typeface="宋体" pitchFamily="2" charset="-122"/>
              </a:rPr>
              <a:t>} 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, 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s2</a:t>
            </a:r>
            <a:r>
              <a:rPr lang="en-US" sz="2800" dirty="0" smtClean="0">
                <a:latin typeface="Calibri" pitchFamily="34" charset="0"/>
                <a:ea typeface="宋体" pitchFamily="2" charset="-122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00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1881</Words>
  <Application>Microsoft Office PowerPoint</Application>
  <PresentationFormat>On-screen Show (4:3)</PresentationFormat>
  <Paragraphs>398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Arial</vt:lpstr>
      <vt:lpstr>Calibri</vt:lpstr>
      <vt:lpstr>Consolas</vt:lpstr>
      <vt:lpstr>Courier New</vt:lpstr>
      <vt:lpstr>Lucida Console</vt:lpstr>
      <vt:lpstr>Wingdings</vt:lpstr>
      <vt:lpstr>Office Theme</vt:lpstr>
      <vt:lpstr>Structures (CS 217)</vt:lpstr>
      <vt:lpstr>Structure</vt:lpstr>
      <vt:lpstr>Introducing Structures</vt:lpstr>
      <vt:lpstr>Defining the Structure </vt:lpstr>
      <vt:lpstr>Structure Definition Syntax</vt:lpstr>
      <vt:lpstr>Structure members in memory</vt:lpstr>
      <vt:lpstr>Declaring a Structure variable</vt:lpstr>
      <vt:lpstr>Another way of Declaring a Structure variable</vt:lpstr>
      <vt:lpstr>Examples</vt:lpstr>
      <vt:lpstr>Initializing Structure Variables</vt:lpstr>
      <vt:lpstr>Structure Variable Initialization with Declaration</vt:lpstr>
      <vt:lpstr>Assigning Values to Structure Variables</vt:lpstr>
      <vt:lpstr>Assigning Values to Structure Variables</vt:lpstr>
      <vt:lpstr>Assigning one Structure Variable to another</vt:lpstr>
      <vt:lpstr>Array of Structures</vt:lpstr>
      <vt:lpstr>Initialization of Array of Structures</vt:lpstr>
      <vt:lpstr>Partial Initialization of Array of Structures</vt:lpstr>
      <vt:lpstr>Array as Member of Structures</vt:lpstr>
      <vt:lpstr>Array as Member of Structures</vt:lpstr>
      <vt:lpstr>Nested Structure</vt:lpstr>
      <vt:lpstr>Initializing/Assigning to Nested Structure</vt:lpstr>
      <vt:lpstr>Accessing Structures with Pointers</vt:lpstr>
      <vt:lpstr>Accessing Structures with Pointers</vt:lpstr>
      <vt:lpstr>Accessing Structures with Pointers</vt:lpstr>
      <vt:lpstr>Anonymous Structure</vt:lpstr>
      <vt:lpstr>Other stuff you can do with a struct</vt:lpstr>
      <vt:lpstr>Quick Example</vt:lpstr>
      <vt:lpstr>Using the member function</vt:lpstr>
      <vt:lpstr>Structures and Functions</vt:lpstr>
      <vt:lpstr>Structures and Functions – By Value</vt:lpstr>
      <vt:lpstr>PowerPoint Presentation</vt:lpstr>
      <vt:lpstr>Structures and Functions – By Value</vt:lpstr>
      <vt:lpstr>Structures and Functions</vt:lpstr>
      <vt:lpstr>Structures Vs. Classes</vt:lpstr>
      <vt:lpstr>Practice Question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Jawad Jaral</cp:lastModifiedBy>
  <cp:revision>312</cp:revision>
  <dcterms:created xsi:type="dcterms:W3CDTF">2012-08-28T12:59:58Z</dcterms:created>
  <dcterms:modified xsi:type="dcterms:W3CDTF">2020-10-17T08:38:26Z</dcterms:modified>
</cp:coreProperties>
</file>