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597" r:id="rId18"/>
    <p:sldId id="297" r:id="rId19"/>
    <p:sldId id="590" r:id="rId20"/>
    <p:sldId id="619" r:id="rId21"/>
    <p:sldId id="591" r:id="rId22"/>
    <p:sldId id="592" r:id="rId23"/>
    <p:sldId id="593" r:id="rId24"/>
    <p:sldId id="594" r:id="rId25"/>
    <p:sldId id="595" r:id="rId26"/>
    <p:sldId id="596" r:id="rId27"/>
    <p:sldId id="302" r:id="rId28"/>
    <p:sldId id="378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612" r:id="rId37"/>
    <p:sldId id="310" r:id="rId38"/>
    <p:sldId id="610" r:id="rId39"/>
    <p:sldId id="613" r:id="rId40"/>
    <p:sldId id="620" r:id="rId41"/>
    <p:sldId id="609" r:id="rId42"/>
    <p:sldId id="611" r:id="rId43"/>
    <p:sldId id="614" r:id="rId44"/>
    <p:sldId id="615" r:id="rId45"/>
    <p:sldId id="621" r:id="rId46"/>
    <p:sldId id="407" r:id="rId47"/>
    <p:sldId id="475" r:id="rId48"/>
    <p:sldId id="476" r:id="rId49"/>
    <p:sldId id="477" r:id="rId50"/>
    <p:sldId id="598" r:id="rId51"/>
    <p:sldId id="599" r:id="rId52"/>
    <p:sldId id="479" r:id="rId53"/>
    <p:sldId id="600" r:id="rId54"/>
    <p:sldId id="601" r:id="rId55"/>
    <p:sldId id="602" r:id="rId56"/>
    <p:sldId id="603" r:id="rId57"/>
    <p:sldId id="604" r:id="rId58"/>
    <p:sldId id="605" r:id="rId59"/>
    <p:sldId id="606" r:id="rId60"/>
    <p:sldId id="607" r:id="rId61"/>
    <p:sldId id="608" r:id="rId62"/>
    <p:sldId id="622" r:id="rId63"/>
    <p:sldId id="481" r:id="rId64"/>
    <p:sldId id="482" r:id="rId65"/>
    <p:sldId id="489" r:id="rId66"/>
    <p:sldId id="490" r:id="rId67"/>
    <p:sldId id="553" r:id="rId68"/>
    <p:sldId id="617" r:id="rId69"/>
    <p:sldId id="618" r:id="rId70"/>
    <p:sldId id="616" r:id="rId71"/>
    <p:sldId id="497" r:id="rId72"/>
    <p:sldId id="498" r:id="rId73"/>
    <p:sldId id="499" r:id="rId74"/>
    <p:sldId id="500" r:id="rId75"/>
    <p:sldId id="623" r:id="rId76"/>
    <p:sldId id="469" r:id="rId77"/>
    <p:sldId id="556" r:id="rId78"/>
    <p:sldId id="557" r:id="rId79"/>
    <p:sldId id="558" r:id="rId80"/>
    <p:sldId id="627" r:id="rId81"/>
    <p:sldId id="625" r:id="rId82"/>
    <p:sldId id="624" r:id="rId83"/>
    <p:sldId id="628" r:id="rId84"/>
    <p:sldId id="629" r:id="rId85"/>
    <p:sldId id="560" r:id="rId86"/>
    <p:sldId id="561" r:id="rId87"/>
    <p:sldId id="562" r:id="rId88"/>
    <p:sldId id="563" r:id="rId89"/>
    <p:sldId id="570" r:id="rId90"/>
    <p:sldId id="630" r:id="rId91"/>
    <p:sldId id="631" r:id="rId92"/>
    <p:sldId id="632" r:id="rId93"/>
    <p:sldId id="633" r:id="rId94"/>
    <p:sldId id="634" r:id="rId95"/>
    <p:sldId id="635" r:id="rId96"/>
    <p:sldId id="636" r:id="rId97"/>
    <p:sldId id="579" r:id="rId98"/>
    <p:sldId id="580" r:id="rId99"/>
    <p:sldId id="581" r:id="rId100"/>
    <p:sldId id="582" r:id="rId101"/>
    <p:sldId id="583" r:id="rId102"/>
    <p:sldId id="584" r:id="rId103"/>
    <p:sldId id="585" r:id="rId104"/>
    <p:sldId id="586" r:id="rId105"/>
    <p:sldId id="587" r:id="rId106"/>
    <p:sldId id="642" r:id="rId107"/>
    <p:sldId id="644" r:id="rId108"/>
    <p:sldId id="645" r:id="rId109"/>
    <p:sldId id="646" r:id="rId110"/>
    <p:sldId id="641" r:id="rId111"/>
    <p:sldId id="638" r:id="rId112"/>
    <p:sldId id="637" r:id="rId113"/>
    <p:sldId id="639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BC7"/>
    <a:srgbClr val="E9EFF7"/>
    <a:srgbClr val="008000"/>
    <a:srgbClr val="D20000"/>
    <a:srgbClr val="2C14DE"/>
    <a:srgbClr val="B80000"/>
    <a:srgbClr val="27558D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552" autoAdjust="0"/>
  </p:normalViewPr>
  <p:slideViewPr>
    <p:cSldViewPr>
      <p:cViewPr varScale="1">
        <p:scale>
          <a:sx n="65" d="100"/>
          <a:sy n="65" d="100"/>
        </p:scale>
        <p:origin x="13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8.xml"/><Relationship Id="rId13" Type="http://schemas.openxmlformats.org/officeDocument/2006/relationships/slide" Target="slides/slide84.xml"/><Relationship Id="rId18" Type="http://schemas.openxmlformats.org/officeDocument/2006/relationships/slide" Target="slides/slide92.xml"/><Relationship Id="rId3" Type="http://schemas.openxmlformats.org/officeDocument/2006/relationships/slide" Target="slides/slide48.xml"/><Relationship Id="rId21" Type="http://schemas.openxmlformats.org/officeDocument/2006/relationships/slide" Target="slides/slide95.xml"/><Relationship Id="rId7" Type="http://schemas.openxmlformats.org/officeDocument/2006/relationships/slide" Target="slides/slide55.xml"/><Relationship Id="rId12" Type="http://schemas.openxmlformats.org/officeDocument/2006/relationships/slide" Target="slides/slide77.xml"/><Relationship Id="rId17" Type="http://schemas.openxmlformats.org/officeDocument/2006/relationships/slide" Target="slides/slide91.xml"/><Relationship Id="rId2" Type="http://schemas.openxmlformats.org/officeDocument/2006/relationships/slide" Target="slides/slide24.xml"/><Relationship Id="rId16" Type="http://schemas.openxmlformats.org/officeDocument/2006/relationships/slide" Target="slides/slide90.xml"/><Relationship Id="rId20" Type="http://schemas.openxmlformats.org/officeDocument/2006/relationships/slide" Target="slides/slide94.xml"/><Relationship Id="rId1" Type="http://schemas.openxmlformats.org/officeDocument/2006/relationships/slide" Target="slides/slide23.xml"/><Relationship Id="rId6" Type="http://schemas.openxmlformats.org/officeDocument/2006/relationships/slide" Target="slides/slide54.xml"/><Relationship Id="rId11" Type="http://schemas.openxmlformats.org/officeDocument/2006/relationships/slide" Target="slides/slide61.xml"/><Relationship Id="rId5" Type="http://schemas.openxmlformats.org/officeDocument/2006/relationships/slide" Target="slides/slide53.xml"/><Relationship Id="rId15" Type="http://schemas.openxmlformats.org/officeDocument/2006/relationships/slide" Target="slides/slide89.xml"/><Relationship Id="rId10" Type="http://schemas.openxmlformats.org/officeDocument/2006/relationships/slide" Target="slides/slide60.xml"/><Relationship Id="rId19" Type="http://schemas.openxmlformats.org/officeDocument/2006/relationships/slide" Target="slides/slide93.xml"/><Relationship Id="rId4" Type="http://schemas.openxmlformats.org/officeDocument/2006/relationships/slide" Target="slides/slide49.xml"/><Relationship Id="rId9" Type="http://schemas.openxmlformats.org/officeDocument/2006/relationships/slide" Target="slides/slide59.xml"/><Relationship Id="rId14" Type="http://schemas.openxmlformats.org/officeDocument/2006/relationships/slide" Target="slides/slide87.xml"/><Relationship Id="rId22" Type="http://schemas.openxmlformats.org/officeDocument/2006/relationships/slide" Target="slides/slide10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exit-abort-and-assert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en-do-we-use-initializer-list-in-c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6531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of an object goes into effect </a:t>
            </a:r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constructor finishes executing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 ends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class's destructor executes. So the constructor and destructor can modify the object, but other methods of the class can't.</a:t>
            </a: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for this is that the compiler cannot decide whether a method performs write operations or only read operations with data members unless additional information is supplied.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63217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of an object goes into effect </a:t>
            </a:r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constructor finishes executing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 ends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class's destructor executes. So the constructor and destructor can modify the object, but other methods of the class can't.</a:t>
            </a: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 for this is that the compiler cannot decide whether a method performs write operations or only read operations with data members unless additional information is supplied.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678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3364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035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43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0956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44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99182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45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75054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47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2886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ifndef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checks whether the given token has been #defined earlier in the file or in an included file; if not, it includes the code between it and the closing #else or, if no #else is present, #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678104-3FEC-4F74-91CC-157FC9576882}" type="slidenum">
              <a:rPr lang="en-US" sz="1200"/>
              <a:pPr eaLnBrk="1" hangingPunct="1"/>
              <a:t>48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49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programming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where you say what you want without having to say how to do it. With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procedural programming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have to specify exact steps to get the result. For example, SQL is more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the queries don't specify steps to produce the result.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("Meta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is a general-purpose functional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4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4D3453-0BA6-4022-85FF-CEFD66D48CE9}" type="slidenum">
              <a:rPr lang="en-US" sz="1200"/>
              <a:pPr eaLnBrk="1" hangingPunct="1"/>
              <a:t>49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18725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define any a</a:t>
            </a:r>
            <a:r>
              <a:rPr lang="en-US" baseline="0" dirty="0" smtClean="0"/>
              <a:t>n argument based constructor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="1" baseline="0" dirty="0" smtClean="0"/>
              <a:t>YOU MUST ALO DEFINE A NO-ARGUMENT </a:t>
            </a:r>
            <a:r>
              <a:rPr lang="en-US" baseline="0" dirty="0" smtClean="0"/>
              <a:t>constructor yourself.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1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5A00E1-12D1-4748-A3D2-7F7797D8F8B2}" type="slidenum">
              <a:rPr lang="en-US" sz="1200">
                <a:latin typeface="Times New Roman" panose="02020603050405020304" pitchFamily="18" charset="0"/>
              </a:rPr>
              <a:pPr eaLnBrk="1" hangingPunct="1"/>
              <a:t>52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fr-FR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963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A constructor</a:t>
            </a:r>
            <a:r>
              <a:rPr lang="fr-FR" b="1" baseline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with « Default » parameters can be used as no argument constructor, and set of argument based constructor (1, 2, …n, argumnt based)</a:t>
            </a:r>
            <a:endParaRPr lang="fr-FR" b="1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AD8B68-8AFB-49ED-B321-1665E8BA1EFD}" type="slidenum">
              <a:rPr lang="en-US" sz="1200"/>
              <a:pPr eaLnBrk="1" hangingPunct="1"/>
              <a:t>53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5034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8DFCFD-661E-431F-AC27-5A8525967573}" type="slidenum">
              <a:rPr lang="en-US" sz="1200"/>
              <a:pPr eaLnBrk="1" hangingPunct="1"/>
              <a:t>54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5964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D67C0D-0582-4037-AAFC-2DD49FBC5D0B}" type="slidenum">
              <a:rPr lang="en-US" sz="1200"/>
              <a:pPr eaLnBrk="1" hangingPunct="1"/>
              <a:t>55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7242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b="1" dirty="0" err="1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const</a:t>
            </a:r>
            <a:r>
              <a:rPr lang="fr-FR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fr-FR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That </a:t>
            </a:r>
            <a:r>
              <a:rPr lang="fr-FR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cannot</a:t>
            </a:r>
            <a:r>
              <a:rPr lang="fr-FR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modify</a:t>
            </a:r>
            <a:r>
              <a:rPr lang="fr-FR" baseline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class data </a:t>
            </a:r>
            <a:r>
              <a:rPr lang="fr-FR" baseline="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members</a:t>
            </a:r>
            <a:endParaRPr lang="fr-FR" baseline="0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static</a:t>
            </a:r>
            <a:r>
              <a:rPr lang="fr-FR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fr-FR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class </a:t>
            </a:r>
            <a:r>
              <a:rPr lang="fr-FR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level</a:t>
            </a:r>
            <a:r>
              <a:rPr lang="fr-FR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(not </a:t>
            </a:r>
            <a:r>
              <a:rPr lang="fr-FR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assosiated</a:t>
            </a:r>
            <a:r>
              <a:rPr lang="fr-FR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with</a:t>
            </a:r>
            <a:r>
              <a:rPr lang="fr-FR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any</a:t>
            </a:r>
            <a:r>
              <a:rPr lang="fr-FR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object</a:t>
            </a:r>
            <a:r>
              <a:rPr lang="fr-FR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volatile</a:t>
            </a:r>
            <a:r>
              <a:rPr lang="fr-FR" b="1" baseline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baseline="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baseline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virtual</a:t>
            </a:r>
            <a:r>
              <a:rPr lang="fr-FR" b="1" baseline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baseline="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baseline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C++ virtual function is a member function in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that you redefine in a derived class</a:t>
            </a:r>
            <a:endParaRPr lang="fr-FR" b="1" baseline="0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pure-</a:t>
            </a:r>
            <a:r>
              <a:rPr lang="fr-FR" b="1" baseline="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virtual</a:t>
            </a:r>
            <a:r>
              <a:rPr lang="fr-FR" b="1" baseline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baseline="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baseline="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virtual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function in C++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which we need not to write any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definition and only we have to declare it</a:t>
            </a:r>
            <a:endParaRPr lang="fr-FR" b="1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F13B0B-DA1B-43AB-8679-B6491A654938}" type="slidenum">
              <a:rPr lang="en-US" sz="1200"/>
              <a:pPr eaLnBrk="1" hangingPunct="1"/>
              <a:t>56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89287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Abort: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Aborts the current process, producing 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abnormal program termination.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exit()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terminates the calling process without executing the rest code which is after the exit() function.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_Exit()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in C/C++ gives normal termination of a program without performing any cleanup tasks.</a:t>
            </a:r>
            <a:endParaRPr lang="fr-FR" b="1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0402A4-0676-4B37-9E58-0EFC29AB3E99}" type="slidenum">
              <a:rPr lang="en-US" sz="1200"/>
              <a:pPr eaLnBrk="1" hangingPunct="1"/>
              <a:t>57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6275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02E1CB-8E81-477C-AC36-A4F8C04A01B8}" type="slidenum">
              <a:rPr lang="en-US" sz="1200"/>
              <a:pPr eaLnBrk="1" hangingPunct="1"/>
              <a:t>58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2728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B627D3-C5E1-4E3B-86FF-BECCE06EAB33}" type="slidenum">
              <a:rPr lang="en-US" sz="1200"/>
              <a:pPr eaLnBrk="1" hangingPunct="1"/>
              <a:t>59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0859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Unified Modeling Language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general-purpose, developmental, modeling language in the field of software engineering that is intended to provide a standard way to visualize the design of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68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6935C4-6722-47C0-943A-E7895FB86D22}" type="slidenum">
              <a:rPr lang="en-US" sz="1200"/>
              <a:pPr eaLnBrk="1" hangingPunct="1"/>
              <a:t>60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7695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455716-DFFE-484C-8D58-A1CA3DD1C1E0}" type="slidenum">
              <a:rPr lang="en-US" sz="1200"/>
              <a:pPr eaLnBrk="1" hangingPunct="1"/>
              <a:t>61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4055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BD3AE4-EBF5-4B30-BAE0-E0AEC1ADB7C2}" type="slidenum">
              <a:rPr lang="en-US" sz="1200">
                <a:latin typeface="Times New Roman" panose="02020603050405020304" pitchFamily="18" charset="0"/>
              </a:rPr>
              <a:pPr eaLnBrk="1" hangingPunct="1"/>
              <a:t>63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fr-FR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425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56FC49-76DE-4DF1-A367-A88063ADF932}" type="slidenum">
              <a:rPr lang="en-US" sz="1200">
                <a:latin typeface="Times New Roman" panose="02020603050405020304" pitchFamily="18" charset="0"/>
              </a:rPr>
              <a:pPr eaLnBrk="1" hangingPunct="1"/>
              <a:t>64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fr-FR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248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don’t define our own copy constructor, the C++ compiler creates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copy constructor for each class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does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member-wise copy between objects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4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constructor 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 new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created from an existing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existing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 operator 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an already initialized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assigned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new value from another existing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4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constructor 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 new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created from an existing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existing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 operator 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an already initialized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assigned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new value from another existing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dynamic memory or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4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44AD9E-D30C-4EB1-A24A-0062B84E8B68}" type="slidenum">
              <a:rPr lang="en-US"/>
              <a:pPr eaLnBrk="1" hangingPunct="1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definition statement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causes the variable to be created in memory and is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compulsory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52D3B1-13D6-4679-B441-E0EADB4EE132}" type="slidenum">
              <a:rPr lang="en-US"/>
              <a:pPr eaLnBrk="1" hangingPunct="1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89414D-0126-43F0-BBDF-989A2978F2AB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6518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There is no </a:t>
            </a:r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  <a:r>
              <a:rPr lang="en-US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pointer 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for </a:t>
            </a:r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functions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, they </a:t>
            </a:r>
            <a:r>
              <a:rPr lang="en-US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exist independent of objects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sharing variables across object instances and making variables accessible are independent of each other. There are four combinations of (shared, accessible) pairs. All four are available to you: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 variable is shared and accessible outside the class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 variable is shared, but not accessible outside the class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non-static variable is not shared, but accessible outside the class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 non-static variable is neither shared nor accessible outside the class</a:t>
            </a:r>
          </a:p>
          <a:p>
            <a:endParaRPr lang="fr-FR" b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09F292-073F-4653-A5B6-E92CE176666A}" type="slidenum">
              <a:rPr lang="en-US"/>
              <a:pPr eaLnBrk="1" hangingPunct="1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0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There is no </a:t>
            </a:r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pointer for </a:t>
            </a:r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functions</a:t>
            </a: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, they </a:t>
            </a:r>
            <a:r>
              <a:rPr lang="en-US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exist independent of objects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sharing variables across object instances and making variables accessible are independent of each other. There are four combinations of (shared, accessible) pairs. All four are available to you: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 variable is shared and accessible outside the class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 variable is shared, but not accessible outside the class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non-static variable is not shared, but accessible outside the class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 non-static variable is neither shared nor accessible outside the class</a:t>
            </a:r>
          </a:p>
          <a:p>
            <a:endParaRPr lang="fr-FR" b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09F292-073F-4653-A5B6-E92CE176666A}" type="slidenum">
              <a:rPr lang="en-US"/>
              <a:pPr eaLnBrk="1" hangingPunct="1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1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52D3B1-13D6-4679-B441-E0EADB4EE132}" type="slidenum">
              <a:rPr lang="en-US"/>
              <a:pPr eaLnBrk="1" hangingPunct="1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54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52D3B1-13D6-4679-B441-E0EADB4EE132}" type="slidenum">
              <a:rPr lang="en-US"/>
              <a:pPr eaLnBrk="1" hangingPunct="1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0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52D3B1-13D6-4679-B441-E0EADB4EE132}" type="slidenum">
              <a:rPr lang="en-US"/>
              <a:pPr eaLnBrk="1" hangingPunct="1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6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BE334A-CF0B-4C5E-B109-9F71933F1B97}" type="slidenum">
              <a:rPr lang="en-US"/>
              <a:pPr eaLnBrk="1" hangingPunct="1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00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statements used to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assumptions made by programmer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example, we may use assertion to check if pointer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is NULL or not.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syntax for assertion.</a:t>
            </a:r>
          </a:p>
          <a:p>
            <a:pPr fontAlgn="base"/>
            <a:r>
              <a:rPr lang="en-US" b="1" dirty="0" smtClean="0"/>
              <a:t>void assert( </a:t>
            </a:r>
            <a:r>
              <a:rPr lang="en-US" b="1" dirty="0" err="1" smtClean="0"/>
              <a:t>int</a:t>
            </a:r>
            <a:r>
              <a:rPr lang="en-US" b="1" dirty="0" smtClean="0"/>
              <a:t> expression );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expression evaluates to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(false), then the expression,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sourcecode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filename, and line number are sent to the standard error, and then abort() function is called., Otherwise moves to next statement</a:t>
            </a:r>
          </a:p>
          <a:p>
            <a:endParaRPr lang="fr-FR" dirty="0" smtClean="0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8E01F3-5043-482F-8D37-1F0B1EE640D2}" type="slidenum">
              <a:rPr lang="en-US"/>
              <a:pPr eaLnBrk="1" hangingPunct="1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2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16F6E8-66DF-4656-8CC9-69EB09979BF7}" type="slidenum">
              <a:rPr lang="en-US"/>
              <a:pPr eaLnBrk="1" hangingPunct="1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9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DBE7E7-BA89-48DE-BE1C-B4FECA331984}" type="slidenum">
              <a:rPr lang="en-US"/>
              <a:pPr eaLnBrk="1" hangingPunct="1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215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00D07F-EDB8-427C-84F2-3348ADC3A5EB}" type="slidenum">
              <a:rPr lang="en-US"/>
              <a:pPr eaLnBrk="1" hangingPunct="1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0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04CAE1-F8BC-486F-B630-F9D77232B580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778632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3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 smtClean="0">
                <a:ea typeface="ＭＳ Ｐゴシック" panose="020B0600070205080204" pitchFamily="34" charset="-128"/>
              </a:rPr>
              <a:t>OUTPUT: </a:t>
            </a:r>
          </a:p>
          <a:p>
            <a:r>
              <a:rPr lang="fr-FR" b="1" dirty="0" smtClean="0">
                <a:ea typeface="ＭＳ Ｐゴシック" panose="020B0600070205080204" pitchFamily="34" charset="-128"/>
              </a:rPr>
              <a:t>x = 10, y = 15 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75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 smtClean="0">
                <a:ea typeface="ＭＳ Ｐゴシック" panose="020B0600070205080204" pitchFamily="34" charset="-128"/>
              </a:rPr>
              <a:t>OUTPUT: </a:t>
            </a:r>
            <a:r>
              <a:rPr lang="fr-FR" b="1" baseline="0" dirty="0" smtClean="0">
                <a:ea typeface="ＭＳ Ｐゴシック" panose="020B0600070205080204" pitchFamily="34" charset="-128"/>
              </a:rPr>
              <a:t> 10</a:t>
            </a:r>
            <a:endParaRPr lang="fr-FR" b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13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 smtClean="0">
                <a:ea typeface="ＭＳ Ｐゴシック" panose="020B0600070205080204" pitchFamily="34" charset="-128"/>
              </a:rPr>
              <a:t>OUTPUT: </a:t>
            </a:r>
            <a:r>
              <a:rPr lang="fr-FR" b="1" baseline="0" dirty="0" smtClean="0">
                <a:ea typeface="ＭＳ Ｐゴシック" panose="020B0600070205080204" pitchFamily="34" charset="-128"/>
              </a:rPr>
              <a:t> </a:t>
            </a:r>
          </a:p>
          <a:p>
            <a:r>
              <a:rPr lang="fr-FR" b="1" baseline="0" dirty="0" smtClean="0">
                <a:ea typeface="ＭＳ Ｐゴシック" panose="020B0600070205080204" pitchFamily="34" charset="-128"/>
              </a:rPr>
              <a:t>20</a:t>
            </a:r>
          </a:p>
          <a:p>
            <a:r>
              <a:rPr lang="fr-FR" b="1" baseline="0" dirty="0" smtClean="0">
                <a:ea typeface="ＭＳ Ｐゴシック" panose="020B0600070205080204" pitchFamily="34" charset="-128"/>
              </a:rPr>
              <a:t>30</a:t>
            </a:r>
          </a:p>
          <a:p>
            <a:endParaRPr lang="fr-FR" b="1" baseline="0" dirty="0" smtClean="0">
              <a:ea typeface="ＭＳ Ｐゴシック" panose="020B0600070205080204" pitchFamily="34" charset="-128"/>
            </a:endParaRPr>
          </a:p>
          <a:p>
            <a:r>
              <a:rPr lang="fr-FR" b="0" baseline="0" dirty="0" smtClean="0">
                <a:ea typeface="ＭＳ Ｐゴシック" panose="020B0600070205080204" pitchFamily="34" charset="-128"/>
              </a:rPr>
              <a:t>NOT: IF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refrence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variable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is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not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initializaed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in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initialization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list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and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intitliazed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within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constructor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,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we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get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an </a:t>
            </a:r>
            <a:r>
              <a:rPr lang="fr-FR" b="0" baseline="0" dirty="0" err="1" smtClean="0">
                <a:ea typeface="ＭＳ Ｐゴシック" panose="020B0600070205080204" pitchFamily="34" charset="-128"/>
              </a:rPr>
              <a:t>error</a:t>
            </a:r>
            <a:r>
              <a:rPr lang="fr-FR" b="0" baseline="0" dirty="0" smtClean="0">
                <a:ea typeface="ＭＳ Ｐゴシック" panose="020B0600070205080204" pitchFamily="34" charset="-128"/>
              </a:rPr>
              <a:t> message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6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="1" dirty="0" smtClean="0">
                <a:ea typeface="ＭＳ Ｐゴシック" panose="020B0600070205080204" pitchFamily="34" charset="-128"/>
              </a:rPr>
              <a:t>OUTPUT: </a:t>
            </a:r>
            <a:r>
              <a:rPr lang="fr-FR" b="1" baseline="0" dirty="0" smtClean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b="1" dirty="0" smtClean="0"/>
              <a:t>A's Constructor called: Value of i: 10 </a:t>
            </a:r>
          </a:p>
          <a:p>
            <a:r>
              <a:rPr lang="en-US" b="1" dirty="0" smtClean="0"/>
              <a:t>B's Constructor called</a:t>
            </a:r>
            <a:endParaRPr lang="fr-FR" b="1" baseline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651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ea typeface="ＭＳ Ｐゴシック" panose="020B0600070205080204" pitchFamily="34" charset="-128"/>
              </a:rPr>
              <a:t>OUTPUT: </a:t>
            </a:r>
            <a:r>
              <a:rPr lang="fr-FR" b="1" baseline="0" dirty="0" smtClean="0">
                <a:ea typeface="ＭＳ Ｐゴシック" panose="020B0600070205080204" pitchFamily="34" charset="-128"/>
              </a:rPr>
              <a:t> </a:t>
            </a:r>
          </a:p>
          <a:p>
            <a:r>
              <a:rPr lang="fr-FR" b="1" baseline="0" dirty="0" smtClean="0">
                <a:ea typeface="ＭＳ Ｐゴシック" panose="020B0600070205080204" pitchFamily="34" charset="-128"/>
              </a:rPr>
              <a:t>10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53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hlinkClick r:id="rId3"/>
              </a:rPr>
              <a:t>https://www.geeksforgeeks.org/when-do-we-use-initializer-list-in-c/</a:t>
            </a:r>
            <a:endParaRPr lang="fr-FR" b="1" baseline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2AB1D-5DC7-4A72-B12C-291C4A5FADC9}" type="slidenum">
              <a:rPr lang="en-US"/>
              <a:pPr eaLnBrk="1" hangingPunct="1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98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Every object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access to its own address through an important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this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this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implicit parameter to all member functions. Therefore, inside a member function, this may be used to refer to the invoking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757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9723D8-12E9-4FAF-8195-1F0DAA51DD2D}" type="slidenum">
              <a:rPr lang="en-US"/>
              <a:pPr eaLnBrk="1" hangingPunct="1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104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B52FBF-9C78-4324-B54C-DD04C932EBD3}" type="slidenum">
              <a:rPr lang="en-US"/>
              <a:pPr eaLnBrk="1" hangingPunct="1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2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 constructor can be public or private.</a:t>
            </a:r>
          </a:p>
          <a:p>
            <a:r>
              <a:rPr lang="en-US" dirty="0" smtClean="0"/>
              <a:t>If there are multiple constructors of a</a:t>
            </a:r>
            <a:r>
              <a:rPr lang="en-US" baseline="0" dirty="0" smtClean="0"/>
              <a:t> class, then the </a:t>
            </a:r>
            <a:r>
              <a:rPr lang="en-US" b="1" baseline="0" dirty="0" smtClean="0"/>
              <a:t>constructor being used to construct an object must be public</a:t>
            </a:r>
            <a:r>
              <a:rPr lang="en-US" baseline="0" dirty="0" smtClean="0"/>
              <a:t>. Although, the constructors not being used to construct objects may still be “Private”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01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830A9E-4B97-4641-8569-A80F7726EB58}" type="slidenum">
              <a:rPr lang="en-US"/>
              <a:pPr eaLnBrk="1" hangingPunct="1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11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1FF5F2-FA09-4543-87F7-D355963AAE1B}" type="slidenum">
              <a:rPr lang="en-US"/>
              <a:pPr eaLnBrk="1" hangingPunct="1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50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1E55E4-8689-44CD-BC5C-198198D0898E}" type="slidenum">
              <a:rPr lang="en-US"/>
              <a:pPr eaLnBrk="1" hangingPunct="1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50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469264-7555-4040-9032-9C615F1A54B4}" type="slidenum">
              <a:rPr lang="en-US"/>
              <a:pPr eaLnBrk="1" hangingPunct="1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92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34EA57-3CEB-48CA-B35C-A3BD84275E96}" type="slidenum">
              <a:rPr lang="en-US"/>
              <a:pPr eaLnBrk="1" hangingPunct="1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45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6C5216-7068-4BDF-988C-AB029F85AE0D}" type="slidenum">
              <a:rPr lang="en-US"/>
              <a:pPr eaLnBrk="1" hangingPunct="1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22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>
              <a:ea typeface="ＭＳ Ｐゴシック" panose="020B0600070205080204" pitchFamily="34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5B095E-503B-4A08-872B-025C779EFD93}" type="slidenum">
              <a:rPr lang="en-US"/>
              <a:pPr eaLnBrk="1" hangingPunct="1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83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1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98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517AC5-9AA3-4408-876C-57C59914222F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73665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09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implement a destructor,</a:t>
            </a:r>
            <a:r>
              <a:rPr lang="en-US" baseline="0" dirty="0" smtClean="0"/>
              <a:t> it should also be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32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set of instances can also be created by</a:t>
            </a:r>
            <a:r>
              <a:rPr lang="en-US" baseline="0" dirty="0" smtClean="0"/>
              <a:t> making constructors private and getting instance of a class via static method (set of static variables or static array of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ERROR:</a:t>
            </a:r>
            <a:r>
              <a:rPr lang="en-US" b="1" baseline="0" dirty="0" smtClean="0"/>
              <a:t> No Argument constructor not provided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190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1400" b="1">
              <a:latin typeface="AvantGarde" pitchFamily="34" charset="0"/>
            </a:endParaRPr>
          </a:p>
        </p:txBody>
      </p:sp>
      <p:sp>
        <p:nvSpPr>
          <p:cNvPr id="3" name="Rectangle 14"/>
          <p:cNvSpPr>
            <a:spLocks noChangeArrowheads="1"/>
          </p:cNvSpPr>
          <p:nvPr userDrawn="1"/>
        </p:nvSpPr>
        <p:spPr bwMode="auto">
          <a:xfrm>
            <a:off x="66294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1400" b="1"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Introduction to Classes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(CS 217)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686800" cy="2743200"/>
          </a:xfrm>
        </p:spPr>
        <p:txBody>
          <a:bodyPr>
            <a:normAutofit lnSpcReduction="10000"/>
          </a:bodyPr>
          <a:lstStyle/>
          <a:p>
            <a:endParaRPr lang="en-US" sz="2600" dirty="0" smtClean="0"/>
          </a:p>
          <a:p>
            <a:r>
              <a:rPr lang="en-US" sz="2600" dirty="0" smtClean="0"/>
              <a:t>Mr. Jawad Hassan,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Department of Computer Science, </a:t>
            </a:r>
          </a:p>
          <a:p>
            <a:r>
              <a:rPr lang="en-US" sz="2800" dirty="0"/>
              <a:t>National University of Computer </a:t>
            </a:r>
            <a:r>
              <a:rPr lang="en-US" sz="2800" dirty="0" smtClean="0"/>
              <a:t>&amp; Emerging </a:t>
            </a:r>
            <a:r>
              <a:rPr lang="en-US" sz="2800" dirty="0"/>
              <a:t>Sciences</a:t>
            </a:r>
            <a:r>
              <a:rPr lang="en-US" sz="2600" dirty="0" smtClean="0"/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3811"/>
            <a:ext cx="8105775" cy="93106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B80000"/>
                </a:solidFill>
                <a:latin typeface="Calibri" pitchFamily="34" charset="0"/>
              </a:rPr>
              <a:t>Objects in OOP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325" y="1198563"/>
            <a:ext cx="90360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>
                <a:latin typeface="Calibri" pitchFamily="34" charset="0"/>
                <a:cs typeface="Courier New" pitchFamily="49" charset="0"/>
              </a:rPr>
              <a:t>An </a:t>
            </a: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Courier New" pitchFamily="49" charset="0"/>
              </a:rPr>
              <a:t>object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 has a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unique identity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state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, and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behaviors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.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Courier New" pitchFamily="49" charset="0"/>
              </a:rPr>
              <a:t>The </a:t>
            </a:r>
            <a:r>
              <a:rPr lang="en-US" sz="3000" b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state</a:t>
            </a:r>
            <a:r>
              <a:rPr lang="en-US" sz="30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of an 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object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consists of </a:t>
            </a:r>
            <a:r>
              <a:rPr lang="en-US" sz="3000" b="1" i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a </a:t>
            </a:r>
            <a:r>
              <a:rPr lang="en-US" sz="3000" b="1" i="1" u="sng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set of data fields</a:t>
            </a:r>
            <a:r>
              <a:rPr lang="en-US" sz="3000" u="sng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(also known as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properties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) 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with their </a:t>
            </a:r>
            <a:r>
              <a:rPr lang="en-US" sz="3000" b="1" u="sng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current values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Courier New" pitchFamily="49" charset="0"/>
              </a:rPr>
              <a:t>The </a:t>
            </a:r>
            <a:r>
              <a:rPr lang="en-US" sz="3000" b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behavior</a:t>
            </a:r>
            <a:r>
              <a:rPr lang="en-US" sz="30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of an 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object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is 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defined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by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a set of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functions</a:t>
            </a:r>
            <a:r>
              <a:rPr lang="en-US" sz="3000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304800" y="914400"/>
            <a:ext cx="66294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 </a:t>
            </a:r>
          </a:p>
          <a:p>
            <a:pPr eaLnBrk="1" hangingPunct="1"/>
            <a:endParaRPr lang="en-US" sz="14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        x = 12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  this-&gt;x = 12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(*this).x = 12</a:t>
            </a:r>
          </a:p>
          <a:p>
            <a:pPr eaLnBrk="1" hangingPunct="1"/>
            <a:endParaRPr lang="en-US" sz="14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5000" y="1752600"/>
            <a:ext cx="4114800" cy="1727201"/>
            <a:chOff x="960" y="384"/>
            <a:chExt cx="2592" cy="1088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2160" y="1104"/>
              <a:ext cx="1392" cy="3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All three methods have the same result.</a:t>
              </a:r>
            </a:p>
          </p:txBody>
        </p:sp>
        <p:sp>
          <p:nvSpPr>
            <p:cNvPr id="54277" name="Line 6"/>
            <p:cNvSpPr>
              <a:spLocks noChangeShapeType="1"/>
            </p:cNvSpPr>
            <p:nvPr/>
          </p:nvSpPr>
          <p:spPr bwMode="auto">
            <a:xfrm flipH="1" flipV="1">
              <a:off x="960" y="384"/>
              <a:ext cx="120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3344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4"/>
          <p:cNvGrpSpPr>
            <a:grpSpLocks/>
          </p:cNvGrpSpPr>
          <p:nvPr/>
        </p:nvGrpSpPr>
        <p:grpSpPr bwMode="auto">
          <a:xfrm>
            <a:off x="0" y="0"/>
            <a:ext cx="6781800" cy="207963"/>
            <a:chOff x="0" y="0"/>
            <a:chExt cx="3072" cy="374"/>
          </a:xfrm>
        </p:grpSpPr>
        <p:sp>
          <p:nvSpPr>
            <p:cNvPr id="55400" name="Rectangle 5"/>
            <p:cNvSpPr>
              <a:spLocks noChangeArrowheads="1"/>
            </p:cNvSpPr>
            <p:nvPr/>
          </p:nvSpPr>
          <p:spPr bwMode="auto">
            <a:xfrm>
              <a:off x="0" y="2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40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7.8: time6.h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299" name="Group 7"/>
          <p:cNvGrpSpPr>
            <a:grpSpLocks/>
          </p:cNvGrpSpPr>
          <p:nvPr/>
        </p:nvGrpSpPr>
        <p:grpSpPr bwMode="auto">
          <a:xfrm>
            <a:off x="0" y="206605"/>
            <a:ext cx="6781800" cy="207962"/>
            <a:chOff x="0" y="374"/>
            <a:chExt cx="3072" cy="374"/>
          </a:xfrm>
        </p:grpSpPr>
        <p:sp>
          <p:nvSpPr>
            <p:cNvPr id="55398" name="Rectangle 8"/>
            <p:cNvSpPr>
              <a:spLocks noChangeArrowheads="1"/>
            </p:cNvSpPr>
            <p:nvPr/>
          </p:nvSpPr>
          <p:spPr bwMode="auto">
            <a:xfrm>
              <a:off x="0" y="39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9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Cascading member function calls.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0" name="Group 10"/>
          <p:cNvGrpSpPr>
            <a:grpSpLocks/>
          </p:cNvGrpSpPr>
          <p:nvPr/>
        </p:nvGrpSpPr>
        <p:grpSpPr bwMode="auto">
          <a:xfrm>
            <a:off x="0" y="414567"/>
            <a:ext cx="6781800" cy="206375"/>
            <a:chOff x="0" y="748"/>
            <a:chExt cx="3072" cy="374"/>
          </a:xfrm>
        </p:grpSpPr>
        <p:sp>
          <p:nvSpPr>
            <p:cNvPr id="55396" name="Rectangle 11"/>
            <p:cNvSpPr>
              <a:spLocks noChangeArrowheads="1"/>
            </p:cNvSpPr>
            <p:nvPr/>
          </p:nvSpPr>
          <p:spPr bwMode="auto">
            <a:xfrm>
              <a:off x="0" y="76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7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1" name="Group 13"/>
          <p:cNvGrpSpPr>
            <a:grpSpLocks/>
          </p:cNvGrpSpPr>
          <p:nvPr/>
        </p:nvGrpSpPr>
        <p:grpSpPr bwMode="auto">
          <a:xfrm>
            <a:off x="0" y="620942"/>
            <a:ext cx="6781800" cy="207963"/>
            <a:chOff x="0" y="1122"/>
            <a:chExt cx="3072" cy="374"/>
          </a:xfrm>
        </p:grpSpPr>
        <p:sp>
          <p:nvSpPr>
            <p:cNvPr id="55394" name="Rectangle 14"/>
            <p:cNvSpPr>
              <a:spLocks noChangeArrowheads="1"/>
            </p:cNvSpPr>
            <p:nvPr/>
          </p:nvSpPr>
          <p:spPr bwMode="auto">
            <a:xfrm>
              <a:off x="0" y="114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5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Declaration of class Time.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2" name="Group 16"/>
          <p:cNvGrpSpPr>
            <a:grpSpLocks/>
          </p:cNvGrpSpPr>
          <p:nvPr/>
        </p:nvGrpSpPr>
        <p:grpSpPr bwMode="auto">
          <a:xfrm>
            <a:off x="0" y="828905"/>
            <a:ext cx="6781800" cy="207962"/>
            <a:chOff x="0" y="1496"/>
            <a:chExt cx="3072" cy="374"/>
          </a:xfrm>
        </p:grpSpPr>
        <p:sp>
          <p:nvSpPr>
            <p:cNvPr id="55392" name="Rectangle 17"/>
            <p:cNvSpPr>
              <a:spLocks noChangeArrowheads="1"/>
            </p:cNvSpPr>
            <p:nvPr/>
          </p:nvSpPr>
          <p:spPr bwMode="auto">
            <a:xfrm>
              <a:off x="0" y="151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3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Member functions defined in time6.cpp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3" name="Group 19"/>
          <p:cNvGrpSpPr>
            <a:grpSpLocks/>
          </p:cNvGrpSpPr>
          <p:nvPr/>
        </p:nvGrpSpPr>
        <p:grpSpPr bwMode="auto">
          <a:xfrm>
            <a:off x="0" y="1036867"/>
            <a:ext cx="6781800" cy="207963"/>
            <a:chOff x="0" y="1870"/>
            <a:chExt cx="3072" cy="374"/>
          </a:xfrm>
        </p:grpSpPr>
        <p:sp>
          <p:nvSpPr>
            <p:cNvPr id="55390" name="Rectangle 20"/>
            <p:cNvSpPr>
              <a:spLocks noChangeArrowheads="1"/>
            </p:cNvSpPr>
            <p:nvPr/>
          </p:nvSpPr>
          <p:spPr bwMode="auto">
            <a:xfrm>
              <a:off x="0" y="189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91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6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#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ifndef</a:t>
              </a:r>
              <a:r>
                <a:rPr lang="en-US" sz="1200" b="1" dirty="0">
                  <a:latin typeface="Courier New" panose="02070309020205020404" pitchFamily="49" charset="0"/>
                </a:rPr>
                <a:t> TIME6_H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4" name="Group 22"/>
          <p:cNvGrpSpPr>
            <a:grpSpLocks/>
          </p:cNvGrpSpPr>
          <p:nvPr/>
        </p:nvGrpSpPr>
        <p:grpSpPr bwMode="auto">
          <a:xfrm>
            <a:off x="0" y="1244830"/>
            <a:ext cx="6781800" cy="207962"/>
            <a:chOff x="0" y="2244"/>
            <a:chExt cx="3072" cy="374"/>
          </a:xfrm>
        </p:grpSpPr>
        <p:sp>
          <p:nvSpPr>
            <p:cNvPr id="55388" name="Rectangle 23"/>
            <p:cNvSpPr>
              <a:spLocks noChangeArrowheads="1"/>
            </p:cNvSpPr>
            <p:nvPr/>
          </p:nvSpPr>
          <p:spPr bwMode="auto">
            <a:xfrm>
              <a:off x="0" y="226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9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#define</a:t>
              </a:r>
              <a:r>
                <a:rPr lang="en-US" sz="1200" b="1" dirty="0">
                  <a:latin typeface="Courier New" panose="02070309020205020404" pitchFamily="49" charset="0"/>
                </a:rPr>
                <a:t> TIME6_H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5" name="Group 25"/>
          <p:cNvGrpSpPr>
            <a:grpSpLocks/>
          </p:cNvGrpSpPr>
          <p:nvPr/>
        </p:nvGrpSpPr>
        <p:grpSpPr bwMode="auto">
          <a:xfrm>
            <a:off x="0" y="1452792"/>
            <a:ext cx="6781800" cy="207963"/>
            <a:chOff x="0" y="2618"/>
            <a:chExt cx="3072" cy="374"/>
          </a:xfrm>
        </p:grpSpPr>
        <p:sp>
          <p:nvSpPr>
            <p:cNvPr id="55386" name="Rectangle 26"/>
            <p:cNvSpPr>
              <a:spLocks noChangeArrowheads="1"/>
            </p:cNvSpPr>
            <p:nvPr/>
          </p:nvSpPr>
          <p:spPr bwMode="auto">
            <a:xfrm>
              <a:off x="0" y="263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7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6" name="Group 28"/>
          <p:cNvGrpSpPr>
            <a:grpSpLocks/>
          </p:cNvGrpSpPr>
          <p:nvPr/>
        </p:nvGrpSpPr>
        <p:grpSpPr bwMode="auto">
          <a:xfrm>
            <a:off x="0" y="1660755"/>
            <a:ext cx="6781800" cy="207962"/>
            <a:chOff x="0" y="2992"/>
            <a:chExt cx="3072" cy="374"/>
          </a:xfrm>
        </p:grpSpPr>
        <p:sp>
          <p:nvSpPr>
            <p:cNvPr id="55384" name="Rectangle 29"/>
            <p:cNvSpPr>
              <a:spLocks noChangeArrowheads="1"/>
            </p:cNvSpPr>
            <p:nvPr/>
          </p:nvSpPr>
          <p:spPr bwMode="auto">
            <a:xfrm>
              <a:off x="0" y="301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5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200" b="1">
                  <a:latin typeface="Courier New" panose="02070309020205020404" pitchFamily="49" charset="0"/>
                </a:rPr>
                <a:t> Time 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7" name="Group 31"/>
          <p:cNvGrpSpPr>
            <a:grpSpLocks/>
          </p:cNvGrpSpPr>
          <p:nvPr/>
        </p:nvGrpSpPr>
        <p:grpSpPr bwMode="auto">
          <a:xfrm>
            <a:off x="0" y="1868717"/>
            <a:ext cx="6781800" cy="207963"/>
            <a:chOff x="0" y="3366"/>
            <a:chExt cx="3072" cy="374"/>
          </a:xfrm>
        </p:grpSpPr>
        <p:sp>
          <p:nvSpPr>
            <p:cNvPr id="55382" name="Rectangle 32"/>
            <p:cNvSpPr>
              <a:spLocks noChangeArrowheads="1"/>
            </p:cNvSpPr>
            <p:nvPr/>
          </p:nvSpPr>
          <p:spPr bwMode="auto">
            <a:xfrm>
              <a:off x="0" y="338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3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8" name="Group 34"/>
          <p:cNvGrpSpPr>
            <a:grpSpLocks/>
          </p:cNvGrpSpPr>
          <p:nvPr/>
        </p:nvGrpSpPr>
        <p:grpSpPr bwMode="auto">
          <a:xfrm>
            <a:off x="0" y="2076680"/>
            <a:ext cx="6781800" cy="207962"/>
            <a:chOff x="0" y="3740"/>
            <a:chExt cx="3072" cy="374"/>
          </a:xfrm>
        </p:grpSpPr>
        <p:sp>
          <p:nvSpPr>
            <p:cNvPr id="55380" name="Rectangle 35"/>
            <p:cNvSpPr>
              <a:spLocks noChangeArrowheads="1"/>
            </p:cNvSpPr>
            <p:nvPr/>
          </p:nvSpPr>
          <p:spPr bwMode="auto">
            <a:xfrm>
              <a:off x="0" y="376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81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200" b="1" dirty="0">
                  <a:latin typeface="Courier New" panose="02070309020205020404" pitchFamily="49" charset="0"/>
                </a:rPr>
                <a:t>   Time(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= 0,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 =</a:t>
              </a:r>
              <a:r>
                <a:rPr lang="en-US" sz="1200" b="1" dirty="0">
                  <a:latin typeface="Courier New" panose="02070309020205020404" pitchFamily="49" charset="0"/>
                </a:rPr>
                <a:t> 0,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= 0 );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default constructor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09" name="Group 37"/>
          <p:cNvGrpSpPr>
            <a:grpSpLocks/>
          </p:cNvGrpSpPr>
          <p:nvPr/>
        </p:nvGrpSpPr>
        <p:grpSpPr bwMode="auto">
          <a:xfrm>
            <a:off x="0" y="2284642"/>
            <a:ext cx="6781800" cy="207963"/>
            <a:chOff x="0" y="4114"/>
            <a:chExt cx="3072" cy="374"/>
          </a:xfrm>
        </p:grpSpPr>
        <p:sp>
          <p:nvSpPr>
            <p:cNvPr id="55378" name="Rectangle 38"/>
            <p:cNvSpPr>
              <a:spLocks noChangeArrowheads="1"/>
            </p:cNvSpPr>
            <p:nvPr/>
          </p:nvSpPr>
          <p:spPr bwMode="auto">
            <a:xfrm>
              <a:off x="0" y="413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9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0" name="Group 40"/>
          <p:cNvGrpSpPr>
            <a:grpSpLocks/>
          </p:cNvGrpSpPr>
          <p:nvPr/>
        </p:nvGrpSpPr>
        <p:grpSpPr bwMode="auto">
          <a:xfrm>
            <a:off x="0" y="2492605"/>
            <a:ext cx="6781800" cy="207962"/>
            <a:chOff x="0" y="4488"/>
            <a:chExt cx="3072" cy="374"/>
          </a:xfrm>
        </p:grpSpPr>
        <p:sp>
          <p:nvSpPr>
            <p:cNvPr id="55376" name="Rectangle 41"/>
            <p:cNvSpPr>
              <a:spLocks noChangeArrowheads="1"/>
            </p:cNvSpPr>
            <p:nvPr/>
          </p:nvSpPr>
          <p:spPr bwMode="auto">
            <a:xfrm>
              <a:off x="0" y="450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7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set functions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1" name="Group 43"/>
          <p:cNvGrpSpPr>
            <a:grpSpLocks/>
          </p:cNvGrpSpPr>
          <p:nvPr/>
        </p:nvGrpSpPr>
        <p:grpSpPr bwMode="auto">
          <a:xfrm>
            <a:off x="0" y="2700567"/>
            <a:ext cx="6781800" cy="207963"/>
            <a:chOff x="0" y="4862"/>
            <a:chExt cx="3072" cy="374"/>
          </a:xfrm>
        </p:grpSpPr>
        <p:sp>
          <p:nvSpPr>
            <p:cNvPr id="55374" name="Rectangle 44"/>
            <p:cNvSpPr>
              <a:spLocks noChangeArrowheads="1"/>
            </p:cNvSpPr>
            <p:nvPr/>
          </p:nvSpPr>
          <p:spPr bwMode="auto">
            <a:xfrm>
              <a:off x="0" y="488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5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r>
                <a:rPr lang="en-US" sz="1200" b="1" dirty="0">
                  <a:latin typeface="Courier New" panose="02070309020205020404" pitchFamily="49" charset="0"/>
                </a:rPr>
                <a:t>   Time &amp;</a:t>
              </a:r>
              <a:r>
                <a:rPr lang="en-US" sz="12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set hour, minute, second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2" name="Group 46"/>
          <p:cNvGrpSpPr>
            <a:grpSpLocks/>
          </p:cNvGrpSpPr>
          <p:nvPr/>
        </p:nvGrpSpPr>
        <p:grpSpPr bwMode="auto">
          <a:xfrm>
            <a:off x="0" y="2908530"/>
            <a:ext cx="6781800" cy="206375"/>
            <a:chOff x="0" y="5236"/>
            <a:chExt cx="3072" cy="374"/>
          </a:xfrm>
        </p:grpSpPr>
        <p:sp>
          <p:nvSpPr>
            <p:cNvPr id="55372" name="Rectangle 47"/>
            <p:cNvSpPr>
              <a:spLocks noChangeArrowheads="1"/>
            </p:cNvSpPr>
            <p:nvPr/>
          </p:nvSpPr>
          <p:spPr bwMode="auto">
            <a:xfrm>
              <a:off x="0" y="525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3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r>
                <a:rPr lang="en-US" sz="1200" b="1" dirty="0">
                  <a:latin typeface="Courier New" panose="02070309020205020404" pitchFamily="49" charset="0"/>
                </a:rPr>
                <a:t>   Time &amp;</a:t>
              </a:r>
              <a:r>
                <a:rPr lang="en-US" sz="1200" b="1" dirty="0" err="1">
                  <a:latin typeface="Courier New" panose="02070309020205020404" pitchFamily="49" charset="0"/>
                </a:rPr>
                <a:t>setHour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);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set hour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3" name="Group 49"/>
          <p:cNvGrpSpPr>
            <a:grpSpLocks/>
          </p:cNvGrpSpPr>
          <p:nvPr/>
        </p:nvGrpSpPr>
        <p:grpSpPr bwMode="auto">
          <a:xfrm>
            <a:off x="0" y="3114905"/>
            <a:ext cx="6781800" cy="207962"/>
            <a:chOff x="0" y="5610"/>
            <a:chExt cx="3072" cy="374"/>
          </a:xfrm>
        </p:grpSpPr>
        <p:sp>
          <p:nvSpPr>
            <p:cNvPr id="55370" name="Rectangle 50"/>
            <p:cNvSpPr>
              <a:spLocks noChangeArrowheads="1"/>
            </p:cNvSpPr>
            <p:nvPr/>
          </p:nvSpPr>
          <p:spPr bwMode="auto">
            <a:xfrm>
              <a:off x="0" y="563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71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16	</a:t>
              </a:r>
              <a:r>
                <a:rPr lang="en-US" sz="1200" b="1" dirty="0">
                  <a:latin typeface="Courier New" panose="02070309020205020404" pitchFamily="49" charset="0"/>
                </a:rPr>
                <a:t>   Time &amp;</a:t>
              </a:r>
              <a:r>
                <a:rPr lang="en-US" sz="1200" b="1" dirty="0" err="1">
                  <a:latin typeface="Courier New" panose="02070309020205020404" pitchFamily="49" charset="0"/>
                </a:rPr>
                <a:t>setMinute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set minute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4" name="Group 52"/>
          <p:cNvGrpSpPr>
            <a:grpSpLocks/>
          </p:cNvGrpSpPr>
          <p:nvPr/>
        </p:nvGrpSpPr>
        <p:grpSpPr bwMode="auto">
          <a:xfrm>
            <a:off x="0" y="3322867"/>
            <a:ext cx="6781800" cy="207963"/>
            <a:chOff x="0" y="5984"/>
            <a:chExt cx="3072" cy="374"/>
          </a:xfrm>
        </p:grpSpPr>
        <p:sp>
          <p:nvSpPr>
            <p:cNvPr id="55368" name="Rectangle 53"/>
            <p:cNvSpPr>
              <a:spLocks noChangeArrowheads="1"/>
            </p:cNvSpPr>
            <p:nvPr/>
          </p:nvSpPr>
          <p:spPr bwMode="auto">
            <a:xfrm>
              <a:off x="0" y="600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9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17	</a:t>
              </a:r>
              <a:r>
                <a:rPr lang="en-US" sz="1200" b="1">
                  <a:latin typeface="Courier New" panose="02070309020205020404" pitchFamily="49" charset="0"/>
                </a:rPr>
                <a:t>   Time &amp;setSecond(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set second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5" name="Group 55"/>
          <p:cNvGrpSpPr>
            <a:grpSpLocks/>
          </p:cNvGrpSpPr>
          <p:nvPr/>
        </p:nvGrpSpPr>
        <p:grpSpPr bwMode="auto">
          <a:xfrm>
            <a:off x="0" y="3530830"/>
            <a:ext cx="6781800" cy="207962"/>
            <a:chOff x="0" y="6358"/>
            <a:chExt cx="3072" cy="374"/>
          </a:xfrm>
        </p:grpSpPr>
        <p:sp>
          <p:nvSpPr>
            <p:cNvPr id="55366" name="Rectangle 56"/>
            <p:cNvSpPr>
              <a:spLocks noChangeArrowheads="1"/>
            </p:cNvSpPr>
            <p:nvPr/>
          </p:nvSpPr>
          <p:spPr bwMode="auto">
            <a:xfrm>
              <a:off x="0" y="637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7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6" name="Group 58"/>
          <p:cNvGrpSpPr>
            <a:grpSpLocks/>
          </p:cNvGrpSpPr>
          <p:nvPr/>
        </p:nvGrpSpPr>
        <p:grpSpPr bwMode="auto">
          <a:xfrm>
            <a:off x="0" y="3738792"/>
            <a:ext cx="6781800" cy="207963"/>
            <a:chOff x="0" y="6732"/>
            <a:chExt cx="3072" cy="374"/>
          </a:xfrm>
        </p:grpSpPr>
        <p:sp>
          <p:nvSpPr>
            <p:cNvPr id="55364" name="Rectangle 59"/>
            <p:cNvSpPr>
              <a:spLocks noChangeArrowheads="1"/>
            </p:cNvSpPr>
            <p:nvPr/>
          </p:nvSpPr>
          <p:spPr bwMode="auto">
            <a:xfrm>
              <a:off x="0" y="675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5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19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get functions (normally declared const)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7" name="Group 61"/>
          <p:cNvGrpSpPr>
            <a:grpSpLocks/>
          </p:cNvGrpSpPr>
          <p:nvPr/>
        </p:nvGrpSpPr>
        <p:grpSpPr bwMode="auto">
          <a:xfrm>
            <a:off x="0" y="3946755"/>
            <a:ext cx="6781800" cy="207962"/>
            <a:chOff x="0" y="7106"/>
            <a:chExt cx="3072" cy="374"/>
          </a:xfrm>
        </p:grpSpPr>
        <p:sp>
          <p:nvSpPr>
            <p:cNvPr id="55362" name="Rectangle 62"/>
            <p:cNvSpPr>
              <a:spLocks noChangeArrowheads="1"/>
            </p:cNvSpPr>
            <p:nvPr/>
          </p:nvSpPr>
          <p:spPr bwMode="auto">
            <a:xfrm>
              <a:off x="0" y="712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3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20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getHour</a:t>
              </a:r>
              <a:r>
                <a:rPr lang="en-US" sz="1200" b="1" dirty="0">
                  <a:latin typeface="Courier New" panose="02070309020205020404" pitchFamily="49" charset="0"/>
                </a:rPr>
                <a:t>()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latin typeface="Courier New" panose="02070309020205020404" pitchFamily="49" charset="0"/>
                </a:rPr>
                <a:t>;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return hour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8" name="Group 64"/>
          <p:cNvGrpSpPr>
            <a:grpSpLocks/>
          </p:cNvGrpSpPr>
          <p:nvPr/>
        </p:nvGrpSpPr>
        <p:grpSpPr bwMode="auto">
          <a:xfrm>
            <a:off x="0" y="4154717"/>
            <a:ext cx="6781800" cy="207963"/>
            <a:chOff x="0" y="7480"/>
            <a:chExt cx="3072" cy="374"/>
          </a:xfrm>
        </p:grpSpPr>
        <p:sp>
          <p:nvSpPr>
            <p:cNvPr id="55360" name="Rectangle 65"/>
            <p:cNvSpPr>
              <a:spLocks noChangeArrowheads="1"/>
            </p:cNvSpPr>
            <p:nvPr/>
          </p:nvSpPr>
          <p:spPr bwMode="auto">
            <a:xfrm>
              <a:off x="0" y="750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61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21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getMinute</a:t>
              </a:r>
              <a:r>
                <a:rPr lang="en-US" sz="1200" b="1" dirty="0">
                  <a:latin typeface="Courier New" panose="02070309020205020404" pitchFamily="49" charset="0"/>
                </a:rPr>
                <a:t>()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latin typeface="Courier New" panose="02070309020205020404" pitchFamily="49" charset="0"/>
                </a:rPr>
                <a:t>;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return minute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19" name="Group 67"/>
          <p:cNvGrpSpPr>
            <a:grpSpLocks/>
          </p:cNvGrpSpPr>
          <p:nvPr/>
        </p:nvGrpSpPr>
        <p:grpSpPr bwMode="auto">
          <a:xfrm>
            <a:off x="0" y="4362680"/>
            <a:ext cx="6781800" cy="207962"/>
            <a:chOff x="0" y="7854"/>
            <a:chExt cx="3072" cy="374"/>
          </a:xfrm>
        </p:grpSpPr>
        <p:sp>
          <p:nvSpPr>
            <p:cNvPr id="55358" name="Rectangle 68"/>
            <p:cNvSpPr>
              <a:spLocks noChangeArrowheads="1"/>
            </p:cNvSpPr>
            <p:nvPr/>
          </p:nvSpPr>
          <p:spPr bwMode="auto">
            <a:xfrm>
              <a:off x="0" y="787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9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22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getSecond()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>
                  <a:latin typeface="Courier New" panose="02070309020205020404" pitchFamily="49" charset="0"/>
                </a:rPr>
                <a:t>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return second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0" name="Group 70"/>
          <p:cNvGrpSpPr>
            <a:grpSpLocks/>
          </p:cNvGrpSpPr>
          <p:nvPr/>
        </p:nvGrpSpPr>
        <p:grpSpPr bwMode="auto">
          <a:xfrm>
            <a:off x="0" y="4570642"/>
            <a:ext cx="6781800" cy="207963"/>
            <a:chOff x="0" y="8228"/>
            <a:chExt cx="3072" cy="374"/>
          </a:xfrm>
        </p:grpSpPr>
        <p:sp>
          <p:nvSpPr>
            <p:cNvPr id="55356" name="Rectangle 71"/>
            <p:cNvSpPr>
              <a:spLocks noChangeArrowheads="1"/>
            </p:cNvSpPr>
            <p:nvPr/>
          </p:nvSpPr>
          <p:spPr bwMode="auto">
            <a:xfrm>
              <a:off x="0" y="824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7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1" name="Group 73"/>
          <p:cNvGrpSpPr>
            <a:grpSpLocks/>
          </p:cNvGrpSpPr>
          <p:nvPr/>
        </p:nvGrpSpPr>
        <p:grpSpPr bwMode="auto">
          <a:xfrm>
            <a:off x="0" y="4778605"/>
            <a:ext cx="6781800" cy="207962"/>
            <a:chOff x="0" y="8602"/>
            <a:chExt cx="3072" cy="374"/>
          </a:xfrm>
        </p:grpSpPr>
        <p:sp>
          <p:nvSpPr>
            <p:cNvPr id="55354" name="Rectangle 74"/>
            <p:cNvSpPr>
              <a:spLocks noChangeArrowheads="1"/>
            </p:cNvSpPr>
            <p:nvPr/>
          </p:nvSpPr>
          <p:spPr bwMode="auto">
            <a:xfrm>
              <a:off x="0" y="862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5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  // print functions (normally declared </a:t>
              </a:r>
              <a:r>
                <a:rPr lang="en-US" sz="1200" b="1" dirty="0" err="1">
                  <a:solidFill>
                    <a:srgbClr val="33CC33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)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2" name="Group 76"/>
          <p:cNvGrpSpPr>
            <a:grpSpLocks/>
          </p:cNvGrpSpPr>
          <p:nvPr/>
        </p:nvGrpSpPr>
        <p:grpSpPr bwMode="auto">
          <a:xfrm>
            <a:off x="0" y="4986567"/>
            <a:ext cx="6781800" cy="207963"/>
            <a:chOff x="0" y="8976"/>
            <a:chExt cx="3072" cy="374"/>
          </a:xfrm>
        </p:grpSpPr>
        <p:sp>
          <p:nvSpPr>
            <p:cNvPr id="55352" name="Rectangle 77"/>
            <p:cNvSpPr>
              <a:spLocks noChangeArrowheads="1"/>
            </p:cNvSpPr>
            <p:nvPr/>
          </p:nvSpPr>
          <p:spPr bwMode="auto">
            <a:xfrm>
              <a:off x="0" y="899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3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printMilitary()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>
                  <a:latin typeface="Courier New" panose="02070309020205020404" pitchFamily="49" charset="0"/>
                </a:rPr>
                <a:t>;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print military time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3" name="Group 79"/>
          <p:cNvGrpSpPr>
            <a:grpSpLocks/>
          </p:cNvGrpSpPr>
          <p:nvPr/>
        </p:nvGrpSpPr>
        <p:grpSpPr bwMode="auto">
          <a:xfrm>
            <a:off x="0" y="5194530"/>
            <a:ext cx="6781800" cy="207962"/>
            <a:chOff x="0" y="9350"/>
            <a:chExt cx="3072" cy="374"/>
          </a:xfrm>
        </p:grpSpPr>
        <p:sp>
          <p:nvSpPr>
            <p:cNvPr id="55350" name="Rectangle 80"/>
            <p:cNvSpPr>
              <a:spLocks noChangeArrowheads="1"/>
            </p:cNvSpPr>
            <p:nvPr/>
          </p:nvSpPr>
          <p:spPr bwMode="auto">
            <a:xfrm>
              <a:off x="0" y="937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51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printStandard()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>
                  <a:latin typeface="Courier New" panose="02070309020205020404" pitchFamily="49" charset="0"/>
                </a:rPr>
                <a:t>;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print standard time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4" name="Group 82"/>
          <p:cNvGrpSpPr>
            <a:grpSpLocks/>
          </p:cNvGrpSpPr>
          <p:nvPr/>
        </p:nvGrpSpPr>
        <p:grpSpPr bwMode="auto">
          <a:xfrm>
            <a:off x="0" y="5402492"/>
            <a:ext cx="6781800" cy="206375"/>
            <a:chOff x="0" y="9724"/>
            <a:chExt cx="3072" cy="374"/>
          </a:xfrm>
        </p:grpSpPr>
        <p:sp>
          <p:nvSpPr>
            <p:cNvPr id="55348" name="Rectangle 83"/>
            <p:cNvSpPr>
              <a:spLocks noChangeArrowheads="1"/>
            </p:cNvSpPr>
            <p:nvPr/>
          </p:nvSpPr>
          <p:spPr bwMode="auto">
            <a:xfrm>
              <a:off x="0" y="974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9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5" name="Group 85"/>
          <p:cNvGrpSpPr>
            <a:grpSpLocks/>
          </p:cNvGrpSpPr>
          <p:nvPr/>
        </p:nvGrpSpPr>
        <p:grpSpPr bwMode="auto">
          <a:xfrm>
            <a:off x="0" y="5608867"/>
            <a:ext cx="6781800" cy="207963"/>
            <a:chOff x="0" y="10098"/>
            <a:chExt cx="3072" cy="374"/>
          </a:xfrm>
        </p:grpSpPr>
        <p:sp>
          <p:nvSpPr>
            <p:cNvPr id="55346" name="Rectangle 86"/>
            <p:cNvSpPr>
              <a:spLocks noChangeArrowheads="1"/>
            </p:cNvSpPr>
            <p:nvPr/>
          </p:nvSpPr>
          <p:spPr bwMode="auto">
            <a:xfrm>
              <a:off x="0" y="1011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7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hour;     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0 - 23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6" name="Group 88"/>
          <p:cNvGrpSpPr>
            <a:grpSpLocks/>
          </p:cNvGrpSpPr>
          <p:nvPr/>
        </p:nvGrpSpPr>
        <p:grpSpPr bwMode="auto">
          <a:xfrm>
            <a:off x="0" y="5816830"/>
            <a:ext cx="6781800" cy="207962"/>
            <a:chOff x="0" y="10472"/>
            <a:chExt cx="3072" cy="374"/>
          </a:xfrm>
        </p:grpSpPr>
        <p:sp>
          <p:nvSpPr>
            <p:cNvPr id="55344" name="Rectangle 89"/>
            <p:cNvSpPr>
              <a:spLocks noChangeArrowheads="1"/>
            </p:cNvSpPr>
            <p:nvPr/>
          </p:nvSpPr>
          <p:spPr bwMode="auto">
            <a:xfrm>
              <a:off x="0" y="1049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5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minute;    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7" name="Group 91"/>
          <p:cNvGrpSpPr>
            <a:grpSpLocks/>
          </p:cNvGrpSpPr>
          <p:nvPr/>
        </p:nvGrpSpPr>
        <p:grpSpPr bwMode="auto">
          <a:xfrm>
            <a:off x="0" y="6024792"/>
            <a:ext cx="6781800" cy="207963"/>
            <a:chOff x="0" y="10846"/>
            <a:chExt cx="3072" cy="374"/>
          </a:xfrm>
        </p:grpSpPr>
        <p:sp>
          <p:nvSpPr>
            <p:cNvPr id="55342" name="Rectangle 92"/>
            <p:cNvSpPr>
              <a:spLocks noChangeArrowheads="1"/>
            </p:cNvSpPr>
            <p:nvPr/>
          </p:nvSpPr>
          <p:spPr bwMode="auto">
            <a:xfrm>
              <a:off x="0" y="1086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3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second; 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8" name="Group 94"/>
          <p:cNvGrpSpPr>
            <a:grpSpLocks/>
          </p:cNvGrpSpPr>
          <p:nvPr/>
        </p:nvGrpSpPr>
        <p:grpSpPr bwMode="auto">
          <a:xfrm>
            <a:off x="0" y="6232755"/>
            <a:ext cx="6781800" cy="207962"/>
            <a:chOff x="0" y="11220"/>
            <a:chExt cx="3072" cy="374"/>
          </a:xfrm>
        </p:grpSpPr>
        <p:sp>
          <p:nvSpPr>
            <p:cNvPr id="55340" name="Rectangle 95"/>
            <p:cNvSpPr>
              <a:spLocks noChangeArrowheads="1"/>
            </p:cNvSpPr>
            <p:nvPr/>
          </p:nvSpPr>
          <p:spPr bwMode="auto">
            <a:xfrm>
              <a:off x="0" y="1124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41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2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29" name="Group 97"/>
          <p:cNvGrpSpPr>
            <a:grpSpLocks/>
          </p:cNvGrpSpPr>
          <p:nvPr/>
        </p:nvGrpSpPr>
        <p:grpSpPr bwMode="auto">
          <a:xfrm>
            <a:off x="0" y="6440717"/>
            <a:ext cx="6781800" cy="207963"/>
            <a:chOff x="0" y="11594"/>
            <a:chExt cx="3072" cy="374"/>
          </a:xfrm>
        </p:grpSpPr>
        <p:sp>
          <p:nvSpPr>
            <p:cNvPr id="55338" name="Rectangle 98"/>
            <p:cNvSpPr>
              <a:spLocks noChangeArrowheads="1"/>
            </p:cNvSpPr>
            <p:nvPr/>
          </p:nvSpPr>
          <p:spPr bwMode="auto">
            <a:xfrm>
              <a:off x="0" y="1161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5339" name="Rectangle 99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5330" name="Group 100"/>
          <p:cNvGrpSpPr>
            <a:grpSpLocks/>
          </p:cNvGrpSpPr>
          <p:nvPr/>
        </p:nvGrpSpPr>
        <p:grpSpPr bwMode="auto">
          <a:xfrm>
            <a:off x="0" y="6650038"/>
            <a:ext cx="6781800" cy="207962"/>
            <a:chOff x="0" y="11968"/>
            <a:chExt cx="3072" cy="374"/>
          </a:xfrm>
        </p:grpSpPr>
        <p:sp>
          <p:nvSpPr>
            <p:cNvPr id="55334" name="Rectangle 101"/>
            <p:cNvSpPr>
              <a:spLocks noChangeArrowheads="1"/>
            </p:cNvSpPr>
            <p:nvPr/>
          </p:nvSpPr>
          <p:spPr bwMode="auto">
            <a:xfrm>
              <a:off x="0" y="1198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grpSp>
          <p:nvGrpSpPr>
            <p:cNvPr id="2" name="Group 102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55336" name="Rectangle 103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#endif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55337" name="Rectangle 104"/>
              <p:cNvSpPr>
                <a:spLocks noChangeArrowheads="1"/>
              </p:cNvSpPr>
              <p:nvPr/>
            </p:nvSpPr>
            <p:spPr bwMode="auto">
              <a:xfrm>
                <a:off x="0" y="11989"/>
                <a:ext cx="3072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</p:grpSp>
      </p:grpSp>
      <p:grpSp>
        <p:nvGrpSpPr>
          <p:cNvPr id="55335" name="Group 109"/>
          <p:cNvGrpSpPr>
            <a:grpSpLocks/>
          </p:cNvGrpSpPr>
          <p:nvPr/>
        </p:nvGrpSpPr>
        <p:grpSpPr bwMode="auto">
          <a:xfrm>
            <a:off x="3506045" y="2852174"/>
            <a:ext cx="5408452" cy="1466852"/>
            <a:chOff x="1667" y="1815"/>
            <a:chExt cx="2856" cy="924"/>
          </a:xfrm>
        </p:grpSpPr>
        <p:sp>
          <p:nvSpPr>
            <p:cNvPr id="55332" name="Text Box 106"/>
            <p:cNvSpPr txBox="1">
              <a:spLocks noChangeArrowheads="1"/>
            </p:cNvSpPr>
            <p:nvPr/>
          </p:nvSpPr>
          <p:spPr bwMode="auto">
            <a:xfrm>
              <a:off x="2749" y="2119"/>
              <a:ext cx="1774" cy="6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Notice the </a:t>
              </a: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Time &amp;</a:t>
              </a:r>
              <a:r>
                <a:rPr lang="en-US" sz="1600" b="1" dirty="0">
                  <a:solidFill>
                    <a:srgbClr val="C00000"/>
                  </a:solidFill>
                </a:rPr>
                <a:t> </a:t>
              </a:r>
              <a:r>
                <a:rPr lang="en-US" sz="1600" dirty="0"/>
                <a:t>- function returns a </a:t>
              </a:r>
              <a:r>
                <a:rPr lang="en-US" sz="1600" b="1" dirty="0">
                  <a:solidFill>
                    <a:srgbClr val="C00000"/>
                  </a:solidFill>
                </a:rPr>
                <a:t>reference to a </a:t>
              </a:r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Time</a:t>
              </a:r>
              <a:r>
                <a:rPr lang="en-US" sz="1600" b="1" dirty="0">
                  <a:solidFill>
                    <a:srgbClr val="C00000"/>
                  </a:solidFill>
                </a:rPr>
                <a:t> object</a:t>
              </a:r>
              <a:r>
                <a:rPr lang="en-US" sz="1600" dirty="0"/>
                <a:t>. </a:t>
              </a:r>
              <a:endParaRPr lang="en-US" sz="1600" dirty="0" smtClean="0"/>
            </a:p>
            <a:p>
              <a:pPr eaLnBrk="1" hangingPunct="1"/>
              <a:r>
                <a:rPr lang="en-US" sz="1600" dirty="0" smtClean="0"/>
                <a:t>Specify </a:t>
              </a:r>
              <a:r>
                <a:rPr lang="en-US" sz="1600" dirty="0"/>
                <a:t>object in function definition.</a:t>
              </a:r>
              <a:endParaRPr lang="en-US" sz="1600" b="1" dirty="0"/>
            </a:p>
          </p:txBody>
        </p:sp>
        <p:sp>
          <p:nvSpPr>
            <p:cNvPr id="55333" name="Line 108"/>
            <p:cNvSpPr>
              <a:spLocks noChangeShapeType="1"/>
            </p:cNvSpPr>
            <p:nvPr/>
          </p:nvSpPr>
          <p:spPr bwMode="auto">
            <a:xfrm flipH="1" flipV="1">
              <a:off x="1667" y="1815"/>
              <a:ext cx="1082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8736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4"/>
          <p:cNvGrpSpPr>
            <a:grpSpLocks/>
          </p:cNvGrpSpPr>
          <p:nvPr/>
        </p:nvGrpSpPr>
        <p:grpSpPr bwMode="auto">
          <a:xfrm>
            <a:off x="0" y="0"/>
            <a:ext cx="6781800" cy="220663"/>
            <a:chOff x="0" y="0"/>
            <a:chExt cx="3072" cy="374"/>
          </a:xfrm>
        </p:grpSpPr>
        <p:sp>
          <p:nvSpPr>
            <p:cNvPr id="56416" name="Rectangle 5"/>
            <p:cNvSpPr>
              <a:spLocks noChangeArrowheads="1"/>
            </p:cNvSpPr>
            <p:nvPr/>
          </p:nvSpPr>
          <p:spPr bwMode="auto">
            <a:xfrm>
              <a:off x="0" y="3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1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7.8: time.cpp 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3" name="Group 7"/>
          <p:cNvGrpSpPr>
            <a:grpSpLocks/>
          </p:cNvGrpSpPr>
          <p:nvPr/>
        </p:nvGrpSpPr>
        <p:grpSpPr bwMode="auto">
          <a:xfrm>
            <a:off x="0" y="220663"/>
            <a:ext cx="6781800" cy="220662"/>
            <a:chOff x="0" y="374"/>
            <a:chExt cx="3072" cy="374"/>
          </a:xfrm>
        </p:grpSpPr>
        <p:sp>
          <p:nvSpPr>
            <p:cNvPr id="56414" name="Rectangle 8"/>
            <p:cNvSpPr>
              <a:spLocks noChangeArrowheads="1"/>
            </p:cNvSpPr>
            <p:nvPr/>
          </p:nvSpPr>
          <p:spPr bwMode="auto">
            <a:xfrm>
              <a:off x="0" y="40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15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35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Member function definitions for Time class.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4" name="Group 10"/>
          <p:cNvGrpSpPr>
            <a:grpSpLocks/>
          </p:cNvGrpSpPr>
          <p:nvPr/>
        </p:nvGrpSpPr>
        <p:grpSpPr bwMode="auto">
          <a:xfrm>
            <a:off x="0" y="441325"/>
            <a:ext cx="6781800" cy="222250"/>
            <a:chOff x="0" y="748"/>
            <a:chExt cx="3072" cy="374"/>
          </a:xfrm>
        </p:grpSpPr>
        <p:sp>
          <p:nvSpPr>
            <p:cNvPr id="56412" name="Rectangle 11"/>
            <p:cNvSpPr>
              <a:spLocks noChangeArrowheads="1"/>
            </p:cNvSpPr>
            <p:nvPr/>
          </p:nvSpPr>
          <p:spPr bwMode="auto">
            <a:xfrm>
              <a:off x="0" y="77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13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36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&lt;iostream&gt;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5" name="Group 13"/>
          <p:cNvGrpSpPr>
            <a:grpSpLocks/>
          </p:cNvGrpSpPr>
          <p:nvPr/>
        </p:nvGrpSpPr>
        <p:grpSpPr bwMode="auto">
          <a:xfrm>
            <a:off x="0" y="663575"/>
            <a:ext cx="6781800" cy="220663"/>
            <a:chOff x="0" y="1122"/>
            <a:chExt cx="3072" cy="374"/>
          </a:xfrm>
        </p:grpSpPr>
        <p:sp>
          <p:nvSpPr>
            <p:cNvPr id="56410" name="Rectangle 14"/>
            <p:cNvSpPr>
              <a:spLocks noChangeArrowheads="1"/>
            </p:cNvSpPr>
            <p:nvPr/>
          </p:nvSpPr>
          <p:spPr bwMode="auto">
            <a:xfrm>
              <a:off x="0" y="115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11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6" name="Group 16"/>
          <p:cNvGrpSpPr>
            <a:grpSpLocks/>
          </p:cNvGrpSpPr>
          <p:nvPr/>
        </p:nvGrpSpPr>
        <p:grpSpPr bwMode="auto">
          <a:xfrm>
            <a:off x="0" y="884238"/>
            <a:ext cx="6781800" cy="220662"/>
            <a:chOff x="0" y="1496"/>
            <a:chExt cx="3072" cy="374"/>
          </a:xfrm>
        </p:grpSpPr>
        <p:sp>
          <p:nvSpPr>
            <p:cNvPr id="56408" name="Rectangle 17"/>
            <p:cNvSpPr>
              <a:spLocks noChangeArrowheads="1"/>
            </p:cNvSpPr>
            <p:nvPr/>
          </p:nvSpPr>
          <p:spPr bwMode="auto">
            <a:xfrm>
              <a:off x="0" y="152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9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38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7" name="Group 19"/>
          <p:cNvGrpSpPr>
            <a:grpSpLocks/>
          </p:cNvGrpSpPr>
          <p:nvPr/>
        </p:nvGrpSpPr>
        <p:grpSpPr bwMode="auto">
          <a:xfrm>
            <a:off x="0" y="1104900"/>
            <a:ext cx="6781800" cy="222250"/>
            <a:chOff x="0" y="1870"/>
            <a:chExt cx="3072" cy="374"/>
          </a:xfrm>
        </p:grpSpPr>
        <p:sp>
          <p:nvSpPr>
            <p:cNvPr id="56406" name="Rectangle 20"/>
            <p:cNvSpPr>
              <a:spLocks noChangeArrowheads="1"/>
            </p:cNvSpPr>
            <p:nvPr/>
          </p:nvSpPr>
          <p:spPr bwMode="auto">
            <a:xfrm>
              <a:off x="0" y="190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7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39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8" name="Group 22"/>
          <p:cNvGrpSpPr>
            <a:grpSpLocks/>
          </p:cNvGrpSpPr>
          <p:nvPr/>
        </p:nvGrpSpPr>
        <p:grpSpPr bwMode="auto">
          <a:xfrm>
            <a:off x="0" y="1327150"/>
            <a:ext cx="6781800" cy="220663"/>
            <a:chOff x="0" y="2244"/>
            <a:chExt cx="3072" cy="374"/>
          </a:xfrm>
        </p:grpSpPr>
        <p:sp>
          <p:nvSpPr>
            <p:cNvPr id="56404" name="Rectangle 23"/>
            <p:cNvSpPr>
              <a:spLocks noChangeArrowheads="1"/>
            </p:cNvSpPr>
            <p:nvPr/>
          </p:nvSpPr>
          <p:spPr bwMode="auto">
            <a:xfrm>
              <a:off x="0" y="227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5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40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"time6.h"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29" name="Group 25"/>
          <p:cNvGrpSpPr>
            <a:grpSpLocks/>
          </p:cNvGrpSpPr>
          <p:nvPr/>
        </p:nvGrpSpPr>
        <p:grpSpPr bwMode="auto">
          <a:xfrm>
            <a:off x="0" y="1547813"/>
            <a:ext cx="6781800" cy="222250"/>
            <a:chOff x="0" y="2618"/>
            <a:chExt cx="3072" cy="374"/>
          </a:xfrm>
        </p:grpSpPr>
        <p:sp>
          <p:nvSpPr>
            <p:cNvPr id="56402" name="Rectangle 26"/>
            <p:cNvSpPr>
              <a:spLocks noChangeArrowheads="1"/>
            </p:cNvSpPr>
            <p:nvPr/>
          </p:nvSpPr>
          <p:spPr bwMode="auto">
            <a:xfrm>
              <a:off x="0" y="264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3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41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0" name="Group 28"/>
          <p:cNvGrpSpPr>
            <a:grpSpLocks/>
          </p:cNvGrpSpPr>
          <p:nvPr/>
        </p:nvGrpSpPr>
        <p:grpSpPr bwMode="auto">
          <a:xfrm>
            <a:off x="0" y="1770063"/>
            <a:ext cx="6781800" cy="220662"/>
            <a:chOff x="0" y="2992"/>
            <a:chExt cx="3072" cy="374"/>
          </a:xfrm>
        </p:grpSpPr>
        <p:sp>
          <p:nvSpPr>
            <p:cNvPr id="56400" name="Rectangle 29"/>
            <p:cNvSpPr>
              <a:spLocks noChangeArrowheads="1"/>
            </p:cNvSpPr>
            <p:nvPr/>
          </p:nvSpPr>
          <p:spPr bwMode="auto">
            <a:xfrm>
              <a:off x="0" y="302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401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42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Constructor function to initialize private data.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1" name="Group 31"/>
          <p:cNvGrpSpPr>
            <a:grpSpLocks/>
          </p:cNvGrpSpPr>
          <p:nvPr/>
        </p:nvGrpSpPr>
        <p:grpSpPr bwMode="auto">
          <a:xfrm>
            <a:off x="0" y="1990725"/>
            <a:ext cx="6781800" cy="220663"/>
            <a:chOff x="0" y="3366"/>
            <a:chExt cx="3072" cy="374"/>
          </a:xfrm>
        </p:grpSpPr>
        <p:sp>
          <p:nvSpPr>
            <p:cNvPr id="56398" name="Rectangle 32"/>
            <p:cNvSpPr>
              <a:spLocks noChangeArrowheads="1"/>
            </p:cNvSpPr>
            <p:nvPr/>
          </p:nvSpPr>
          <p:spPr bwMode="auto">
            <a:xfrm>
              <a:off x="0" y="339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9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43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Calls member function setTime to set variables.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2" name="Group 34"/>
          <p:cNvGrpSpPr>
            <a:grpSpLocks/>
          </p:cNvGrpSpPr>
          <p:nvPr/>
        </p:nvGrpSpPr>
        <p:grpSpPr bwMode="auto">
          <a:xfrm>
            <a:off x="0" y="2211388"/>
            <a:ext cx="6781800" cy="222250"/>
            <a:chOff x="0" y="3740"/>
            <a:chExt cx="3072" cy="374"/>
          </a:xfrm>
        </p:grpSpPr>
        <p:sp>
          <p:nvSpPr>
            <p:cNvPr id="56396" name="Rectangle 35"/>
            <p:cNvSpPr>
              <a:spLocks noChangeArrowheads="1"/>
            </p:cNvSpPr>
            <p:nvPr/>
          </p:nvSpPr>
          <p:spPr bwMode="auto">
            <a:xfrm>
              <a:off x="0" y="377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7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44	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Default values are 0 (see class definition).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3" name="Group 37"/>
          <p:cNvGrpSpPr>
            <a:grpSpLocks/>
          </p:cNvGrpSpPr>
          <p:nvPr/>
        </p:nvGrpSpPr>
        <p:grpSpPr bwMode="auto">
          <a:xfrm>
            <a:off x="0" y="2433638"/>
            <a:ext cx="6781800" cy="220662"/>
            <a:chOff x="0" y="4114"/>
            <a:chExt cx="3072" cy="374"/>
          </a:xfrm>
        </p:grpSpPr>
        <p:sp>
          <p:nvSpPr>
            <p:cNvPr id="56394" name="Rectangle 38"/>
            <p:cNvSpPr>
              <a:spLocks noChangeArrowheads="1"/>
            </p:cNvSpPr>
            <p:nvPr/>
          </p:nvSpPr>
          <p:spPr bwMode="auto">
            <a:xfrm>
              <a:off x="0" y="414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5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45	</a:t>
              </a:r>
              <a:r>
                <a:rPr lang="en-US" sz="1200" b="1">
                  <a:latin typeface="Courier New" panose="02070309020205020404" pitchFamily="49" charset="0"/>
                </a:rPr>
                <a:t>Time::Time(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hr,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min,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sec )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4" name="Group 40"/>
          <p:cNvGrpSpPr>
            <a:grpSpLocks/>
          </p:cNvGrpSpPr>
          <p:nvPr/>
        </p:nvGrpSpPr>
        <p:grpSpPr bwMode="auto">
          <a:xfrm>
            <a:off x="0" y="2654300"/>
            <a:ext cx="6781800" cy="222250"/>
            <a:chOff x="0" y="4488"/>
            <a:chExt cx="3072" cy="374"/>
          </a:xfrm>
        </p:grpSpPr>
        <p:sp>
          <p:nvSpPr>
            <p:cNvPr id="56392" name="Rectangle 41"/>
            <p:cNvSpPr>
              <a:spLocks noChangeArrowheads="1"/>
            </p:cNvSpPr>
            <p:nvPr/>
          </p:nvSpPr>
          <p:spPr bwMode="auto">
            <a:xfrm>
              <a:off x="0" y="451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3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46	</a:t>
              </a:r>
              <a:r>
                <a:rPr lang="en-US" sz="1200" b="1">
                  <a:latin typeface="Courier New" panose="02070309020205020404" pitchFamily="49" charset="0"/>
                </a:rPr>
                <a:t>   { setTime( hr, min, sec ); 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5" name="Group 43"/>
          <p:cNvGrpSpPr>
            <a:grpSpLocks/>
          </p:cNvGrpSpPr>
          <p:nvPr/>
        </p:nvGrpSpPr>
        <p:grpSpPr bwMode="auto">
          <a:xfrm>
            <a:off x="0" y="2876550"/>
            <a:ext cx="6781800" cy="220663"/>
            <a:chOff x="0" y="4862"/>
            <a:chExt cx="3072" cy="374"/>
          </a:xfrm>
        </p:grpSpPr>
        <p:sp>
          <p:nvSpPr>
            <p:cNvPr id="56390" name="Rectangle 44"/>
            <p:cNvSpPr>
              <a:spLocks noChangeArrowheads="1"/>
            </p:cNvSpPr>
            <p:nvPr/>
          </p:nvSpPr>
          <p:spPr bwMode="auto">
            <a:xfrm>
              <a:off x="0" y="489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91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6" name="Group 46"/>
          <p:cNvGrpSpPr>
            <a:grpSpLocks/>
          </p:cNvGrpSpPr>
          <p:nvPr/>
        </p:nvGrpSpPr>
        <p:grpSpPr bwMode="auto">
          <a:xfrm>
            <a:off x="0" y="3097213"/>
            <a:ext cx="6781800" cy="220662"/>
            <a:chOff x="0" y="5236"/>
            <a:chExt cx="3072" cy="374"/>
          </a:xfrm>
        </p:grpSpPr>
        <p:sp>
          <p:nvSpPr>
            <p:cNvPr id="56388" name="Rectangle 47"/>
            <p:cNvSpPr>
              <a:spLocks noChangeArrowheads="1"/>
            </p:cNvSpPr>
            <p:nvPr/>
          </p:nvSpPr>
          <p:spPr bwMode="auto">
            <a:xfrm>
              <a:off x="0" y="526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9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48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Set the values of hour, minute, and second.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7" name="Group 49"/>
          <p:cNvGrpSpPr>
            <a:grpSpLocks/>
          </p:cNvGrpSpPr>
          <p:nvPr/>
        </p:nvGrpSpPr>
        <p:grpSpPr bwMode="auto">
          <a:xfrm>
            <a:off x="0" y="3317875"/>
            <a:ext cx="6781800" cy="222250"/>
            <a:chOff x="0" y="5610"/>
            <a:chExt cx="3072" cy="374"/>
          </a:xfrm>
        </p:grpSpPr>
        <p:sp>
          <p:nvSpPr>
            <p:cNvPr id="56386" name="Rectangle 50"/>
            <p:cNvSpPr>
              <a:spLocks noChangeArrowheads="1"/>
            </p:cNvSpPr>
            <p:nvPr/>
          </p:nvSpPr>
          <p:spPr bwMode="auto">
            <a:xfrm>
              <a:off x="0" y="564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7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49	</a:t>
              </a:r>
              <a:r>
                <a:rPr lang="en-US" sz="1200" b="1">
                  <a:latin typeface="Courier New" panose="02070309020205020404" pitchFamily="49" charset="0"/>
                </a:rPr>
                <a:t>Time &amp;Time::setTime(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h,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m,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s 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8" name="Group 52"/>
          <p:cNvGrpSpPr>
            <a:grpSpLocks/>
          </p:cNvGrpSpPr>
          <p:nvPr/>
        </p:nvGrpSpPr>
        <p:grpSpPr bwMode="auto">
          <a:xfrm>
            <a:off x="0" y="3540125"/>
            <a:ext cx="6781800" cy="220663"/>
            <a:chOff x="0" y="5984"/>
            <a:chExt cx="3072" cy="374"/>
          </a:xfrm>
        </p:grpSpPr>
        <p:sp>
          <p:nvSpPr>
            <p:cNvPr id="56384" name="Rectangle 53"/>
            <p:cNvSpPr>
              <a:spLocks noChangeArrowheads="1"/>
            </p:cNvSpPr>
            <p:nvPr/>
          </p:nvSpPr>
          <p:spPr bwMode="auto">
            <a:xfrm>
              <a:off x="0" y="601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5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50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39" name="Group 55"/>
          <p:cNvGrpSpPr>
            <a:grpSpLocks/>
          </p:cNvGrpSpPr>
          <p:nvPr/>
        </p:nvGrpSpPr>
        <p:grpSpPr bwMode="auto">
          <a:xfrm>
            <a:off x="0" y="3760788"/>
            <a:ext cx="6781800" cy="220662"/>
            <a:chOff x="0" y="6358"/>
            <a:chExt cx="3072" cy="374"/>
          </a:xfrm>
        </p:grpSpPr>
        <p:sp>
          <p:nvSpPr>
            <p:cNvPr id="56382" name="Rectangle 56"/>
            <p:cNvSpPr>
              <a:spLocks noChangeArrowheads="1"/>
            </p:cNvSpPr>
            <p:nvPr/>
          </p:nvSpPr>
          <p:spPr bwMode="auto">
            <a:xfrm>
              <a:off x="0" y="638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3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51	</a:t>
              </a:r>
              <a:r>
                <a:rPr lang="en-US" sz="1200" b="1">
                  <a:latin typeface="Courier New" panose="02070309020205020404" pitchFamily="49" charset="0"/>
                </a:rPr>
                <a:t>   setHour( h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0" name="Group 58"/>
          <p:cNvGrpSpPr>
            <a:grpSpLocks/>
          </p:cNvGrpSpPr>
          <p:nvPr/>
        </p:nvGrpSpPr>
        <p:grpSpPr bwMode="auto">
          <a:xfrm>
            <a:off x="0" y="3981450"/>
            <a:ext cx="6781800" cy="222250"/>
            <a:chOff x="0" y="6732"/>
            <a:chExt cx="3072" cy="374"/>
          </a:xfrm>
        </p:grpSpPr>
        <p:sp>
          <p:nvSpPr>
            <p:cNvPr id="56380" name="Rectangle 59"/>
            <p:cNvSpPr>
              <a:spLocks noChangeArrowheads="1"/>
            </p:cNvSpPr>
            <p:nvPr/>
          </p:nvSpPr>
          <p:spPr bwMode="auto">
            <a:xfrm>
              <a:off x="0" y="676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81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52	</a:t>
              </a:r>
              <a:r>
                <a:rPr lang="en-US" sz="1200" b="1">
                  <a:latin typeface="Courier New" panose="02070309020205020404" pitchFamily="49" charset="0"/>
                </a:rPr>
                <a:t>   setMinute( m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1" name="Group 61"/>
          <p:cNvGrpSpPr>
            <a:grpSpLocks/>
          </p:cNvGrpSpPr>
          <p:nvPr/>
        </p:nvGrpSpPr>
        <p:grpSpPr bwMode="auto">
          <a:xfrm>
            <a:off x="0" y="4203700"/>
            <a:ext cx="6781800" cy="220663"/>
            <a:chOff x="0" y="7106"/>
            <a:chExt cx="3072" cy="374"/>
          </a:xfrm>
        </p:grpSpPr>
        <p:sp>
          <p:nvSpPr>
            <p:cNvPr id="56378" name="Rectangle 62"/>
            <p:cNvSpPr>
              <a:spLocks noChangeArrowheads="1"/>
            </p:cNvSpPr>
            <p:nvPr/>
          </p:nvSpPr>
          <p:spPr bwMode="auto">
            <a:xfrm>
              <a:off x="0" y="713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9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53	</a:t>
              </a:r>
              <a:r>
                <a:rPr lang="en-US" sz="1200" b="1">
                  <a:latin typeface="Courier New" panose="02070309020205020404" pitchFamily="49" charset="0"/>
                </a:rPr>
                <a:t>   setSecond( s );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2" name="Group 64"/>
          <p:cNvGrpSpPr>
            <a:grpSpLocks/>
          </p:cNvGrpSpPr>
          <p:nvPr/>
        </p:nvGrpSpPr>
        <p:grpSpPr bwMode="auto">
          <a:xfrm>
            <a:off x="0" y="4424363"/>
            <a:ext cx="6781800" cy="222250"/>
            <a:chOff x="0" y="7480"/>
            <a:chExt cx="3072" cy="374"/>
          </a:xfrm>
        </p:grpSpPr>
        <p:sp>
          <p:nvSpPr>
            <p:cNvPr id="56376" name="Rectangle 65"/>
            <p:cNvSpPr>
              <a:spLocks noChangeArrowheads="1"/>
            </p:cNvSpPr>
            <p:nvPr/>
          </p:nvSpPr>
          <p:spPr bwMode="auto">
            <a:xfrm>
              <a:off x="0" y="751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7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54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200" b="1" dirty="0">
                  <a:latin typeface="Courier New" panose="02070309020205020404" pitchFamily="49" charset="0"/>
                </a:rPr>
                <a:t> *this;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// enables cascading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3" name="Group 67"/>
          <p:cNvGrpSpPr>
            <a:grpSpLocks/>
          </p:cNvGrpSpPr>
          <p:nvPr/>
        </p:nvGrpSpPr>
        <p:grpSpPr bwMode="auto">
          <a:xfrm>
            <a:off x="0" y="4646613"/>
            <a:ext cx="6781800" cy="220662"/>
            <a:chOff x="0" y="7854"/>
            <a:chExt cx="3072" cy="374"/>
          </a:xfrm>
        </p:grpSpPr>
        <p:sp>
          <p:nvSpPr>
            <p:cNvPr id="56374" name="Rectangle 68"/>
            <p:cNvSpPr>
              <a:spLocks noChangeArrowheads="1"/>
            </p:cNvSpPr>
            <p:nvPr/>
          </p:nvSpPr>
          <p:spPr bwMode="auto">
            <a:xfrm>
              <a:off x="0" y="788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5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55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4" name="Group 70"/>
          <p:cNvGrpSpPr>
            <a:grpSpLocks/>
          </p:cNvGrpSpPr>
          <p:nvPr/>
        </p:nvGrpSpPr>
        <p:grpSpPr bwMode="auto">
          <a:xfrm>
            <a:off x="0" y="4867275"/>
            <a:ext cx="6781800" cy="220663"/>
            <a:chOff x="0" y="8228"/>
            <a:chExt cx="3072" cy="374"/>
          </a:xfrm>
        </p:grpSpPr>
        <p:sp>
          <p:nvSpPr>
            <p:cNvPr id="56372" name="Rectangle 71"/>
            <p:cNvSpPr>
              <a:spLocks noChangeArrowheads="1"/>
            </p:cNvSpPr>
            <p:nvPr/>
          </p:nvSpPr>
          <p:spPr bwMode="auto">
            <a:xfrm>
              <a:off x="0" y="825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3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5" name="Group 73"/>
          <p:cNvGrpSpPr>
            <a:grpSpLocks/>
          </p:cNvGrpSpPr>
          <p:nvPr/>
        </p:nvGrpSpPr>
        <p:grpSpPr bwMode="auto">
          <a:xfrm>
            <a:off x="0" y="5087938"/>
            <a:ext cx="6781800" cy="222250"/>
            <a:chOff x="0" y="8602"/>
            <a:chExt cx="3072" cy="374"/>
          </a:xfrm>
        </p:grpSpPr>
        <p:sp>
          <p:nvSpPr>
            <p:cNvPr id="56370" name="Rectangle 74"/>
            <p:cNvSpPr>
              <a:spLocks noChangeArrowheads="1"/>
            </p:cNvSpPr>
            <p:nvPr/>
          </p:nvSpPr>
          <p:spPr bwMode="auto">
            <a:xfrm>
              <a:off x="0" y="863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71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57	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Set the hour value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6" name="Group 76"/>
          <p:cNvGrpSpPr>
            <a:grpSpLocks/>
          </p:cNvGrpSpPr>
          <p:nvPr/>
        </p:nvGrpSpPr>
        <p:grpSpPr bwMode="auto">
          <a:xfrm>
            <a:off x="0" y="5310188"/>
            <a:ext cx="6781800" cy="220662"/>
            <a:chOff x="0" y="8976"/>
            <a:chExt cx="3072" cy="374"/>
          </a:xfrm>
        </p:grpSpPr>
        <p:sp>
          <p:nvSpPr>
            <p:cNvPr id="56368" name="Rectangle 77"/>
            <p:cNvSpPr>
              <a:spLocks noChangeArrowheads="1"/>
            </p:cNvSpPr>
            <p:nvPr/>
          </p:nvSpPr>
          <p:spPr bwMode="auto">
            <a:xfrm>
              <a:off x="0" y="900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9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58	</a:t>
              </a:r>
              <a:r>
                <a:rPr lang="en-US" sz="1200" b="1">
                  <a:latin typeface="Courier New" panose="02070309020205020404" pitchFamily="49" charset="0"/>
                </a:rPr>
                <a:t>Time &amp;Time::setHour(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 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7" name="Group 79"/>
          <p:cNvGrpSpPr>
            <a:grpSpLocks/>
          </p:cNvGrpSpPr>
          <p:nvPr/>
        </p:nvGrpSpPr>
        <p:grpSpPr bwMode="auto">
          <a:xfrm>
            <a:off x="0" y="5530850"/>
            <a:ext cx="6781800" cy="222250"/>
            <a:chOff x="0" y="9350"/>
            <a:chExt cx="3072" cy="374"/>
          </a:xfrm>
        </p:grpSpPr>
        <p:sp>
          <p:nvSpPr>
            <p:cNvPr id="56366" name="Rectangle 80"/>
            <p:cNvSpPr>
              <a:spLocks noChangeArrowheads="1"/>
            </p:cNvSpPr>
            <p:nvPr/>
          </p:nvSpPr>
          <p:spPr bwMode="auto">
            <a:xfrm>
              <a:off x="0" y="938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7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59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8" name="Group 82"/>
          <p:cNvGrpSpPr>
            <a:grpSpLocks/>
          </p:cNvGrpSpPr>
          <p:nvPr/>
        </p:nvGrpSpPr>
        <p:grpSpPr bwMode="auto">
          <a:xfrm>
            <a:off x="0" y="5753100"/>
            <a:ext cx="6781800" cy="220663"/>
            <a:chOff x="0" y="9724"/>
            <a:chExt cx="3072" cy="374"/>
          </a:xfrm>
        </p:grpSpPr>
        <p:sp>
          <p:nvSpPr>
            <p:cNvPr id="56364" name="Rectangle 83"/>
            <p:cNvSpPr>
              <a:spLocks noChangeArrowheads="1"/>
            </p:cNvSpPr>
            <p:nvPr/>
          </p:nvSpPr>
          <p:spPr bwMode="auto">
            <a:xfrm>
              <a:off x="0" y="9755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5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60	</a:t>
              </a:r>
              <a:r>
                <a:rPr lang="en-US" sz="1200" b="1">
                  <a:latin typeface="Courier New" panose="02070309020205020404" pitchFamily="49" charset="0"/>
                </a:rPr>
                <a:t>   hour = ( h &gt;= 0 &amp;&amp; h &lt; 24 ) ? h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49" name="Group 85"/>
          <p:cNvGrpSpPr>
            <a:grpSpLocks/>
          </p:cNvGrpSpPr>
          <p:nvPr/>
        </p:nvGrpSpPr>
        <p:grpSpPr bwMode="auto">
          <a:xfrm>
            <a:off x="0" y="5973763"/>
            <a:ext cx="6781800" cy="220662"/>
            <a:chOff x="0" y="10098"/>
            <a:chExt cx="3072" cy="374"/>
          </a:xfrm>
        </p:grpSpPr>
        <p:sp>
          <p:nvSpPr>
            <p:cNvPr id="56362" name="Rectangle 86"/>
            <p:cNvSpPr>
              <a:spLocks noChangeArrowheads="1"/>
            </p:cNvSpPr>
            <p:nvPr/>
          </p:nvSpPr>
          <p:spPr bwMode="auto">
            <a:xfrm>
              <a:off x="0" y="10129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3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61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50" name="Group 88"/>
          <p:cNvGrpSpPr>
            <a:grpSpLocks/>
          </p:cNvGrpSpPr>
          <p:nvPr/>
        </p:nvGrpSpPr>
        <p:grpSpPr bwMode="auto">
          <a:xfrm>
            <a:off x="0" y="6194425"/>
            <a:ext cx="6781800" cy="222250"/>
            <a:chOff x="0" y="10472"/>
            <a:chExt cx="3072" cy="374"/>
          </a:xfrm>
        </p:grpSpPr>
        <p:sp>
          <p:nvSpPr>
            <p:cNvPr id="56360" name="Rectangle 89"/>
            <p:cNvSpPr>
              <a:spLocks noChangeArrowheads="1"/>
            </p:cNvSpPr>
            <p:nvPr/>
          </p:nvSpPr>
          <p:spPr bwMode="auto">
            <a:xfrm>
              <a:off x="0" y="10503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61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62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200" b="1">
                  <a:latin typeface="Courier New" panose="02070309020205020404" pitchFamily="49" charset="0"/>
                </a:rPr>
                <a:t> *this;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enables cascading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51" name="Group 91"/>
          <p:cNvGrpSpPr>
            <a:grpSpLocks/>
          </p:cNvGrpSpPr>
          <p:nvPr/>
        </p:nvGrpSpPr>
        <p:grpSpPr bwMode="auto">
          <a:xfrm>
            <a:off x="0" y="6416675"/>
            <a:ext cx="6781800" cy="220663"/>
            <a:chOff x="0" y="10846"/>
            <a:chExt cx="3072" cy="374"/>
          </a:xfrm>
        </p:grpSpPr>
        <p:sp>
          <p:nvSpPr>
            <p:cNvPr id="56358" name="Rectangle 92"/>
            <p:cNvSpPr>
              <a:spLocks noChangeArrowheads="1"/>
            </p:cNvSpPr>
            <p:nvPr/>
          </p:nvSpPr>
          <p:spPr bwMode="auto">
            <a:xfrm>
              <a:off x="0" y="10877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59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63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52" name="Group 94"/>
          <p:cNvGrpSpPr>
            <a:grpSpLocks/>
          </p:cNvGrpSpPr>
          <p:nvPr/>
        </p:nvGrpSpPr>
        <p:grpSpPr bwMode="auto">
          <a:xfrm>
            <a:off x="0" y="6637338"/>
            <a:ext cx="6781800" cy="220662"/>
            <a:chOff x="0" y="11220"/>
            <a:chExt cx="3072" cy="374"/>
          </a:xfrm>
        </p:grpSpPr>
        <p:sp>
          <p:nvSpPr>
            <p:cNvPr id="56356" name="Rectangle 95"/>
            <p:cNvSpPr>
              <a:spLocks noChangeArrowheads="1"/>
            </p:cNvSpPr>
            <p:nvPr/>
          </p:nvSpPr>
          <p:spPr bwMode="auto">
            <a:xfrm>
              <a:off x="0" y="11251"/>
              <a:ext cx="3072" cy="31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6357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6353" name="Group 103"/>
          <p:cNvGrpSpPr>
            <a:grpSpLocks/>
          </p:cNvGrpSpPr>
          <p:nvPr/>
        </p:nvGrpSpPr>
        <p:grpSpPr bwMode="auto">
          <a:xfrm>
            <a:off x="1828800" y="3176456"/>
            <a:ext cx="5934075" cy="1266825"/>
            <a:chOff x="342" y="288"/>
            <a:chExt cx="3738" cy="798"/>
          </a:xfrm>
        </p:grpSpPr>
        <p:sp>
          <p:nvSpPr>
            <p:cNvPr id="56354" name="Line 100"/>
            <p:cNvSpPr>
              <a:spLocks noChangeShapeType="1"/>
            </p:cNvSpPr>
            <p:nvPr/>
          </p:nvSpPr>
          <p:spPr bwMode="auto">
            <a:xfrm flipH="1">
              <a:off x="342" y="480"/>
              <a:ext cx="2778" cy="6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6355" name="Text Box 97"/>
            <p:cNvSpPr txBox="1">
              <a:spLocks noChangeArrowheads="1"/>
            </p:cNvSpPr>
            <p:nvPr/>
          </p:nvSpPr>
          <p:spPr bwMode="auto">
            <a:xfrm>
              <a:off x="2352" y="288"/>
              <a:ext cx="1728" cy="31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Returning </a:t>
              </a:r>
              <a:r>
                <a:rPr lang="en-US" sz="1600" b="1" dirty="0">
                  <a:latin typeface="Courier New" panose="02070309020205020404" pitchFamily="49" charset="0"/>
                </a:rPr>
                <a:t>*this</a:t>
              </a:r>
              <a:r>
                <a:rPr lang="en-US" sz="1600" dirty="0"/>
                <a:t> enables cascading function calls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3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3"/>
          <p:cNvGrpSpPr>
            <a:grpSpLocks/>
          </p:cNvGrpSpPr>
          <p:nvPr/>
        </p:nvGrpSpPr>
        <p:grpSpPr bwMode="auto">
          <a:xfrm>
            <a:off x="0" y="-23813"/>
            <a:ext cx="6781800" cy="6905626"/>
            <a:chOff x="0" y="-40"/>
            <a:chExt cx="3072" cy="11299"/>
          </a:xfrm>
        </p:grpSpPr>
        <p:grpSp>
          <p:nvGrpSpPr>
            <p:cNvPr id="57352" name="Group 4"/>
            <p:cNvGrpSpPr>
              <a:grpSpLocks/>
            </p:cNvGrpSpPr>
            <p:nvPr/>
          </p:nvGrpSpPr>
          <p:grpSpPr bwMode="auto">
            <a:xfrm>
              <a:off x="0" y="-40"/>
              <a:ext cx="3072" cy="453"/>
              <a:chOff x="0" y="-40"/>
              <a:chExt cx="3072" cy="453"/>
            </a:xfrm>
          </p:grpSpPr>
          <p:sp>
            <p:nvSpPr>
              <p:cNvPr id="57440" name="Rectangle 5"/>
              <p:cNvSpPr>
                <a:spLocks noChangeArrowheads="1"/>
              </p:cNvSpPr>
              <p:nvPr/>
            </p:nvSpPr>
            <p:spPr bwMode="auto">
              <a:xfrm>
                <a:off x="0" y="-4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41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65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the minute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3" name="Group 7"/>
            <p:cNvGrpSpPr>
              <a:grpSpLocks/>
            </p:cNvGrpSpPr>
            <p:nvPr/>
          </p:nvGrpSpPr>
          <p:grpSpPr bwMode="auto">
            <a:xfrm>
              <a:off x="0" y="334"/>
              <a:ext cx="3072" cy="453"/>
              <a:chOff x="0" y="334"/>
              <a:chExt cx="3072" cy="453"/>
            </a:xfrm>
          </p:grpSpPr>
          <p:sp>
            <p:nvSpPr>
              <p:cNvPr id="57438" name="Rectangle 8"/>
              <p:cNvSpPr>
                <a:spLocks noChangeArrowheads="1"/>
              </p:cNvSpPr>
              <p:nvPr/>
            </p:nvSpPr>
            <p:spPr bwMode="auto">
              <a:xfrm>
                <a:off x="0" y="33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66	</a:t>
                </a:r>
                <a:r>
                  <a:rPr lang="en-US" sz="1200" b="1">
                    <a:latin typeface="Courier New" panose="02070309020205020404" pitchFamily="49" charset="0"/>
                  </a:rPr>
                  <a:t>Time &amp;Time::setMinute(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m 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4" name="Group 10"/>
            <p:cNvGrpSpPr>
              <a:grpSpLocks/>
            </p:cNvGrpSpPr>
            <p:nvPr/>
          </p:nvGrpSpPr>
          <p:grpSpPr bwMode="auto">
            <a:xfrm>
              <a:off x="0" y="708"/>
              <a:ext cx="3072" cy="453"/>
              <a:chOff x="0" y="708"/>
              <a:chExt cx="3072" cy="453"/>
            </a:xfrm>
          </p:grpSpPr>
          <p:sp>
            <p:nvSpPr>
              <p:cNvPr id="57436" name="Rectangle 11"/>
              <p:cNvSpPr>
                <a:spLocks noChangeArrowheads="1"/>
              </p:cNvSpPr>
              <p:nvPr/>
            </p:nvSpPr>
            <p:spPr bwMode="auto">
              <a:xfrm>
                <a:off x="0" y="70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7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67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5" name="Group 13"/>
            <p:cNvGrpSpPr>
              <a:grpSpLocks/>
            </p:cNvGrpSpPr>
            <p:nvPr/>
          </p:nvGrpSpPr>
          <p:grpSpPr bwMode="auto">
            <a:xfrm>
              <a:off x="0" y="1082"/>
              <a:ext cx="3072" cy="453"/>
              <a:chOff x="0" y="1082"/>
              <a:chExt cx="3072" cy="453"/>
            </a:xfrm>
          </p:grpSpPr>
          <p:sp>
            <p:nvSpPr>
              <p:cNvPr id="57434" name="Rectangle 14"/>
              <p:cNvSpPr>
                <a:spLocks noChangeArrowheads="1"/>
              </p:cNvSpPr>
              <p:nvPr/>
            </p:nvSpPr>
            <p:spPr bwMode="auto">
              <a:xfrm>
                <a:off x="0" y="108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68	</a:t>
                </a:r>
                <a:r>
                  <a:rPr lang="en-US" sz="1200" b="1">
                    <a:latin typeface="Courier New" panose="02070309020205020404" pitchFamily="49" charset="0"/>
                  </a:rPr>
                  <a:t>   minute = ( m &gt;= 0 &amp;&amp; m &lt; 60 ) ? m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6" name="Group 16"/>
            <p:cNvGrpSpPr>
              <a:grpSpLocks/>
            </p:cNvGrpSpPr>
            <p:nvPr/>
          </p:nvGrpSpPr>
          <p:grpSpPr bwMode="auto">
            <a:xfrm>
              <a:off x="0" y="1456"/>
              <a:ext cx="3072" cy="453"/>
              <a:chOff x="0" y="1456"/>
              <a:chExt cx="3072" cy="453"/>
            </a:xfrm>
          </p:grpSpPr>
          <p:sp>
            <p:nvSpPr>
              <p:cNvPr id="57432" name="Rectangle 17"/>
              <p:cNvSpPr>
                <a:spLocks noChangeArrowheads="1"/>
              </p:cNvSpPr>
              <p:nvPr/>
            </p:nvSpPr>
            <p:spPr bwMode="auto">
              <a:xfrm>
                <a:off x="0" y="145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3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7" name="Group 19"/>
            <p:cNvGrpSpPr>
              <a:grpSpLocks/>
            </p:cNvGrpSpPr>
            <p:nvPr/>
          </p:nvGrpSpPr>
          <p:grpSpPr bwMode="auto">
            <a:xfrm>
              <a:off x="0" y="1830"/>
              <a:ext cx="3072" cy="453"/>
              <a:chOff x="0" y="1830"/>
              <a:chExt cx="3072" cy="453"/>
            </a:xfrm>
          </p:grpSpPr>
          <p:sp>
            <p:nvSpPr>
              <p:cNvPr id="57430" name="Rectangle 20"/>
              <p:cNvSpPr>
                <a:spLocks noChangeArrowheads="1"/>
              </p:cNvSpPr>
              <p:nvPr/>
            </p:nvSpPr>
            <p:spPr bwMode="auto">
              <a:xfrm>
                <a:off x="0" y="183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3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70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*this;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enables cascading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8" name="Group 22"/>
            <p:cNvGrpSpPr>
              <a:grpSpLocks/>
            </p:cNvGrpSpPr>
            <p:nvPr/>
          </p:nvGrpSpPr>
          <p:grpSpPr bwMode="auto">
            <a:xfrm>
              <a:off x="0" y="2204"/>
              <a:ext cx="3072" cy="453"/>
              <a:chOff x="0" y="2204"/>
              <a:chExt cx="3072" cy="453"/>
            </a:xfrm>
          </p:grpSpPr>
          <p:sp>
            <p:nvSpPr>
              <p:cNvPr id="57428" name="Rectangle 23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9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71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59" name="Group 25"/>
            <p:cNvGrpSpPr>
              <a:grpSpLocks/>
            </p:cNvGrpSpPr>
            <p:nvPr/>
          </p:nvGrpSpPr>
          <p:grpSpPr bwMode="auto">
            <a:xfrm>
              <a:off x="0" y="2578"/>
              <a:ext cx="3072" cy="453"/>
              <a:chOff x="0" y="2578"/>
              <a:chExt cx="3072" cy="453"/>
            </a:xfrm>
          </p:grpSpPr>
          <p:sp>
            <p:nvSpPr>
              <p:cNvPr id="57426" name="Rectangle 26"/>
              <p:cNvSpPr>
                <a:spLocks noChangeArrowheads="1"/>
              </p:cNvSpPr>
              <p:nvPr/>
            </p:nvSpPr>
            <p:spPr bwMode="auto">
              <a:xfrm>
                <a:off x="0" y="257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7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72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0" name="Group 28"/>
            <p:cNvGrpSpPr>
              <a:grpSpLocks/>
            </p:cNvGrpSpPr>
            <p:nvPr/>
          </p:nvGrpSpPr>
          <p:grpSpPr bwMode="auto">
            <a:xfrm>
              <a:off x="0" y="2952"/>
              <a:ext cx="3072" cy="453"/>
              <a:chOff x="0" y="2952"/>
              <a:chExt cx="3072" cy="453"/>
            </a:xfrm>
          </p:grpSpPr>
          <p:sp>
            <p:nvSpPr>
              <p:cNvPr id="57424" name="Rectangle 29"/>
              <p:cNvSpPr>
                <a:spLocks noChangeArrowheads="1"/>
              </p:cNvSpPr>
              <p:nvPr/>
            </p:nvSpPr>
            <p:spPr bwMode="auto">
              <a:xfrm>
                <a:off x="0" y="295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5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73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the second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1" name="Group 31"/>
            <p:cNvGrpSpPr>
              <a:grpSpLocks/>
            </p:cNvGrpSpPr>
            <p:nvPr/>
          </p:nvGrpSpPr>
          <p:grpSpPr bwMode="auto">
            <a:xfrm>
              <a:off x="0" y="3326"/>
              <a:ext cx="3072" cy="453"/>
              <a:chOff x="0" y="3326"/>
              <a:chExt cx="3072" cy="453"/>
            </a:xfrm>
          </p:grpSpPr>
          <p:sp>
            <p:nvSpPr>
              <p:cNvPr id="57422" name="Rectangle 32"/>
              <p:cNvSpPr>
                <a:spLocks noChangeArrowheads="1"/>
              </p:cNvSpPr>
              <p:nvPr/>
            </p:nvSpPr>
            <p:spPr bwMode="auto">
              <a:xfrm>
                <a:off x="0" y="332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3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74	</a:t>
                </a:r>
                <a:r>
                  <a:rPr lang="en-US" sz="1200" b="1">
                    <a:latin typeface="Courier New" panose="02070309020205020404" pitchFamily="49" charset="0"/>
                  </a:rPr>
                  <a:t>Time &amp;Time::setSecond(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s 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2" name="Group 34"/>
            <p:cNvGrpSpPr>
              <a:grpSpLocks/>
            </p:cNvGrpSpPr>
            <p:nvPr/>
          </p:nvGrpSpPr>
          <p:grpSpPr bwMode="auto">
            <a:xfrm>
              <a:off x="0" y="3700"/>
              <a:ext cx="3072" cy="453"/>
              <a:chOff x="0" y="3700"/>
              <a:chExt cx="3072" cy="453"/>
            </a:xfrm>
          </p:grpSpPr>
          <p:sp>
            <p:nvSpPr>
              <p:cNvPr id="57420" name="Rectangle 35"/>
              <p:cNvSpPr>
                <a:spLocks noChangeArrowheads="1"/>
              </p:cNvSpPr>
              <p:nvPr/>
            </p:nvSpPr>
            <p:spPr bwMode="auto">
              <a:xfrm>
                <a:off x="0" y="370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21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75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3" name="Group 37"/>
            <p:cNvGrpSpPr>
              <a:grpSpLocks/>
            </p:cNvGrpSpPr>
            <p:nvPr/>
          </p:nvGrpSpPr>
          <p:grpSpPr bwMode="auto">
            <a:xfrm>
              <a:off x="0" y="4074"/>
              <a:ext cx="3072" cy="453"/>
              <a:chOff x="0" y="4074"/>
              <a:chExt cx="3072" cy="453"/>
            </a:xfrm>
          </p:grpSpPr>
          <p:sp>
            <p:nvSpPr>
              <p:cNvPr id="57418" name="Rectangle 38"/>
              <p:cNvSpPr>
                <a:spLocks noChangeArrowheads="1"/>
              </p:cNvSpPr>
              <p:nvPr/>
            </p:nvSpPr>
            <p:spPr bwMode="auto">
              <a:xfrm>
                <a:off x="0" y="407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9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76	</a:t>
                </a:r>
                <a:r>
                  <a:rPr lang="en-US" sz="1200" b="1">
                    <a:latin typeface="Courier New" panose="02070309020205020404" pitchFamily="49" charset="0"/>
                  </a:rPr>
                  <a:t>   second = ( s &gt;= 0 &amp;&amp; s &lt; 60 ) ? s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4" name="Group 40"/>
            <p:cNvGrpSpPr>
              <a:grpSpLocks/>
            </p:cNvGrpSpPr>
            <p:nvPr/>
          </p:nvGrpSpPr>
          <p:grpSpPr bwMode="auto">
            <a:xfrm>
              <a:off x="0" y="4448"/>
              <a:ext cx="3072" cy="453"/>
              <a:chOff x="0" y="4448"/>
              <a:chExt cx="3072" cy="453"/>
            </a:xfrm>
          </p:grpSpPr>
          <p:sp>
            <p:nvSpPr>
              <p:cNvPr id="57416" name="Rectangle 41"/>
              <p:cNvSpPr>
                <a:spLocks noChangeArrowheads="1"/>
              </p:cNvSpPr>
              <p:nvPr/>
            </p:nvSpPr>
            <p:spPr bwMode="auto">
              <a:xfrm>
                <a:off x="0" y="444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7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77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5" name="Group 43"/>
            <p:cNvGrpSpPr>
              <a:grpSpLocks/>
            </p:cNvGrpSpPr>
            <p:nvPr/>
          </p:nvGrpSpPr>
          <p:grpSpPr bwMode="auto">
            <a:xfrm>
              <a:off x="0" y="4822"/>
              <a:ext cx="3072" cy="453"/>
              <a:chOff x="0" y="4822"/>
              <a:chExt cx="3072" cy="453"/>
            </a:xfrm>
          </p:grpSpPr>
          <p:sp>
            <p:nvSpPr>
              <p:cNvPr id="57414" name="Rectangle 44"/>
              <p:cNvSpPr>
                <a:spLocks noChangeArrowheads="1"/>
              </p:cNvSpPr>
              <p:nvPr/>
            </p:nvSpPr>
            <p:spPr bwMode="auto">
              <a:xfrm>
                <a:off x="0" y="482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5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*this;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enables cascading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6" name="Group 46"/>
            <p:cNvGrpSpPr>
              <a:grpSpLocks/>
            </p:cNvGrpSpPr>
            <p:nvPr/>
          </p:nvGrpSpPr>
          <p:grpSpPr bwMode="auto">
            <a:xfrm>
              <a:off x="0" y="5196"/>
              <a:ext cx="3072" cy="453"/>
              <a:chOff x="0" y="5196"/>
              <a:chExt cx="3072" cy="453"/>
            </a:xfrm>
          </p:grpSpPr>
          <p:sp>
            <p:nvSpPr>
              <p:cNvPr id="57412" name="Rectangle 47"/>
              <p:cNvSpPr>
                <a:spLocks noChangeArrowheads="1"/>
              </p:cNvSpPr>
              <p:nvPr/>
            </p:nvSpPr>
            <p:spPr bwMode="auto">
              <a:xfrm>
                <a:off x="0" y="519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3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79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7" name="Group 49"/>
            <p:cNvGrpSpPr>
              <a:grpSpLocks/>
            </p:cNvGrpSpPr>
            <p:nvPr/>
          </p:nvGrpSpPr>
          <p:grpSpPr bwMode="auto">
            <a:xfrm>
              <a:off x="0" y="5570"/>
              <a:ext cx="3072" cy="453"/>
              <a:chOff x="0" y="5570"/>
              <a:chExt cx="3072" cy="453"/>
            </a:xfrm>
          </p:grpSpPr>
          <p:sp>
            <p:nvSpPr>
              <p:cNvPr id="57410" name="Rectangle 50"/>
              <p:cNvSpPr>
                <a:spLocks noChangeArrowheads="1"/>
              </p:cNvSpPr>
              <p:nvPr/>
            </p:nvSpPr>
            <p:spPr bwMode="auto">
              <a:xfrm>
                <a:off x="0" y="557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11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80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8" name="Group 52"/>
            <p:cNvGrpSpPr>
              <a:grpSpLocks/>
            </p:cNvGrpSpPr>
            <p:nvPr/>
          </p:nvGrpSpPr>
          <p:grpSpPr bwMode="auto">
            <a:xfrm>
              <a:off x="0" y="5944"/>
              <a:ext cx="3072" cy="453"/>
              <a:chOff x="0" y="5944"/>
              <a:chExt cx="3072" cy="453"/>
            </a:xfrm>
          </p:grpSpPr>
          <p:sp>
            <p:nvSpPr>
              <p:cNvPr id="57408" name="Rectangle 53"/>
              <p:cNvSpPr>
                <a:spLocks noChangeArrowheads="1"/>
              </p:cNvSpPr>
              <p:nvPr/>
            </p:nvSpPr>
            <p:spPr bwMode="auto">
              <a:xfrm>
                <a:off x="0" y="594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9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Get the hour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69" name="Group 55"/>
            <p:cNvGrpSpPr>
              <a:grpSpLocks/>
            </p:cNvGrpSpPr>
            <p:nvPr/>
          </p:nvGrpSpPr>
          <p:grpSpPr bwMode="auto">
            <a:xfrm>
              <a:off x="0" y="6318"/>
              <a:ext cx="3072" cy="453"/>
              <a:chOff x="0" y="6318"/>
              <a:chExt cx="3072" cy="453"/>
            </a:xfrm>
          </p:grpSpPr>
          <p:sp>
            <p:nvSpPr>
              <p:cNvPr id="57406" name="Rectangle 56"/>
              <p:cNvSpPr>
                <a:spLocks noChangeArrowheads="1"/>
              </p:cNvSpPr>
              <p:nvPr/>
            </p:nvSpPr>
            <p:spPr bwMode="auto">
              <a:xfrm>
                <a:off x="0" y="631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7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82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Time::getHour()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hour; 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0" name="Group 58"/>
            <p:cNvGrpSpPr>
              <a:grpSpLocks/>
            </p:cNvGrpSpPr>
            <p:nvPr/>
          </p:nvGrpSpPr>
          <p:grpSpPr bwMode="auto">
            <a:xfrm>
              <a:off x="0" y="6692"/>
              <a:ext cx="3072" cy="453"/>
              <a:chOff x="0" y="6692"/>
              <a:chExt cx="3072" cy="453"/>
            </a:xfrm>
          </p:grpSpPr>
          <p:sp>
            <p:nvSpPr>
              <p:cNvPr id="57404" name="Rectangle 59"/>
              <p:cNvSpPr>
                <a:spLocks noChangeArrowheads="1"/>
              </p:cNvSpPr>
              <p:nvPr/>
            </p:nvSpPr>
            <p:spPr bwMode="auto">
              <a:xfrm>
                <a:off x="0" y="669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5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83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1" name="Group 61"/>
            <p:cNvGrpSpPr>
              <a:grpSpLocks/>
            </p:cNvGrpSpPr>
            <p:nvPr/>
          </p:nvGrpSpPr>
          <p:grpSpPr bwMode="auto">
            <a:xfrm>
              <a:off x="0" y="7066"/>
              <a:ext cx="3072" cy="453"/>
              <a:chOff x="0" y="7066"/>
              <a:chExt cx="3072" cy="453"/>
            </a:xfrm>
          </p:grpSpPr>
          <p:sp>
            <p:nvSpPr>
              <p:cNvPr id="57402" name="Rectangle 62"/>
              <p:cNvSpPr>
                <a:spLocks noChangeArrowheads="1"/>
              </p:cNvSpPr>
              <p:nvPr/>
            </p:nvSpPr>
            <p:spPr bwMode="auto">
              <a:xfrm>
                <a:off x="0" y="706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3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84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Get the minute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2" name="Group 64"/>
            <p:cNvGrpSpPr>
              <a:grpSpLocks/>
            </p:cNvGrpSpPr>
            <p:nvPr/>
          </p:nvGrpSpPr>
          <p:grpSpPr bwMode="auto">
            <a:xfrm>
              <a:off x="0" y="7440"/>
              <a:ext cx="3072" cy="453"/>
              <a:chOff x="0" y="7440"/>
              <a:chExt cx="3072" cy="453"/>
            </a:xfrm>
          </p:grpSpPr>
          <p:sp>
            <p:nvSpPr>
              <p:cNvPr id="57400" name="Rectangle 65"/>
              <p:cNvSpPr>
                <a:spLocks noChangeArrowheads="1"/>
              </p:cNvSpPr>
              <p:nvPr/>
            </p:nvSpPr>
            <p:spPr bwMode="auto">
              <a:xfrm>
                <a:off x="0" y="744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401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Time::getMinute()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minute; 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3" name="Group 67"/>
            <p:cNvGrpSpPr>
              <a:grpSpLocks/>
            </p:cNvGrpSpPr>
            <p:nvPr/>
          </p:nvGrpSpPr>
          <p:grpSpPr bwMode="auto">
            <a:xfrm>
              <a:off x="0" y="7814"/>
              <a:ext cx="3072" cy="453"/>
              <a:chOff x="0" y="7814"/>
              <a:chExt cx="3072" cy="453"/>
            </a:xfrm>
          </p:grpSpPr>
          <p:sp>
            <p:nvSpPr>
              <p:cNvPr id="57398" name="Rectangle 68"/>
              <p:cNvSpPr>
                <a:spLocks noChangeArrowheads="1"/>
              </p:cNvSpPr>
              <p:nvPr/>
            </p:nvSpPr>
            <p:spPr bwMode="auto">
              <a:xfrm>
                <a:off x="0" y="781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9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86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4" name="Group 70"/>
            <p:cNvGrpSpPr>
              <a:grpSpLocks/>
            </p:cNvGrpSpPr>
            <p:nvPr/>
          </p:nvGrpSpPr>
          <p:grpSpPr bwMode="auto">
            <a:xfrm>
              <a:off x="0" y="8188"/>
              <a:ext cx="3072" cy="453"/>
              <a:chOff x="0" y="8188"/>
              <a:chExt cx="3072" cy="453"/>
            </a:xfrm>
          </p:grpSpPr>
          <p:sp>
            <p:nvSpPr>
              <p:cNvPr id="57396" name="Rectangle 71"/>
              <p:cNvSpPr>
                <a:spLocks noChangeArrowheads="1"/>
              </p:cNvSpPr>
              <p:nvPr/>
            </p:nvSpPr>
            <p:spPr bwMode="auto">
              <a:xfrm>
                <a:off x="0" y="818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7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87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Get the second value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5" name="Group 73"/>
            <p:cNvGrpSpPr>
              <a:grpSpLocks/>
            </p:cNvGrpSpPr>
            <p:nvPr/>
          </p:nvGrpSpPr>
          <p:grpSpPr bwMode="auto">
            <a:xfrm>
              <a:off x="0" y="8562"/>
              <a:ext cx="3072" cy="453"/>
              <a:chOff x="0" y="8562"/>
              <a:chExt cx="3072" cy="453"/>
            </a:xfrm>
          </p:grpSpPr>
          <p:sp>
            <p:nvSpPr>
              <p:cNvPr id="57394" name="Rectangle 74"/>
              <p:cNvSpPr>
                <a:spLocks noChangeArrowheads="1"/>
              </p:cNvSpPr>
              <p:nvPr/>
            </p:nvSpPr>
            <p:spPr bwMode="auto">
              <a:xfrm>
                <a:off x="0" y="856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5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88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Time::getSecond()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second; 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6" name="Group 76"/>
            <p:cNvGrpSpPr>
              <a:grpSpLocks/>
            </p:cNvGrpSpPr>
            <p:nvPr/>
          </p:nvGrpSpPr>
          <p:grpSpPr bwMode="auto">
            <a:xfrm>
              <a:off x="0" y="8936"/>
              <a:ext cx="3072" cy="453"/>
              <a:chOff x="0" y="8936"/>
              <a:chExt cx="3072" cy="453"/>
            </a:xfrm>
          </p:grpSpPr>
          <p:sp>
            <p:nvSpPr>
              <p:cNvPr id="57392" name="Rectangle 77"/>
              <p:cNvSpPr>
                <a:spLocks noChangeArrowheads="1"/>
              </p:cNvSpPr>
              <p:nvPr/>
            </p:nvSpPr>
            <p:spPr bwMode="auto">
              <a:xfrm>
                <a:off x="0" y="893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3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7" name="Group 79"/>
            <p:cNvGrpSpPr>
              <a:grpSpLocks/>
            </p:cNvGrpSpPr>
            <p:nvPr/>
          </p:nvGrpSpPr>
          <p:grpSpPr bwMode="auto">
            <a:xfrm>
              <a:off x="0" y="9310"/>
              <a:ext cx="3072" cy="453"/>
              <a:chOff x="0" y="9310"/>
              <a:chExt cx="3072" cy="453"/>
            </a:xfrm>
          </p:grpSpPr>
          <p:sp>
            <p:nvSpPr>
              <p:cNvPr id="57390" name="Rectangle 80"/>
              <p:cNvSpPr>
                <a:spLocks noChangeArrowheads="1"/>
              </p:cNvSpPr>
              <p:nvPr/>
            </p:nvSpPr>
            <p:spPr bwMode="auto">
              <a:xfrm>
                <a:off x="0" y="931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91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90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Display military format time: HH:MM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8" name="Group 82"/>
            <p:cNvGrpSpPr>
              <a:grpSpLocks/>
            </p:cNvGrpSpPr>
            <p:nvPr/>
          </p:nvGrpSpPr>
          <p:grpSpPr bwMode="auto">
            <a:xfrm>
              <a:off x="0" y="9684"/>
              <a:ext cx="3072" cy="453"/>
              <a:chOff x="0" y="9684"/>
              <a:chExt cx="3072" cy="453"/>
            </a:xfrm>
          </p:grpSpPr>
          <p:sp>
            <p:nvSpPr>
              <p:cNvPr id="57388" name="Rectangle 83"/>
              <p:cNvSpPr>
                <a:spLocks noChangeArrowheads="1"/>
              </p:cNvSpPr>
              <p:nvPr/>
            </p:nvSpPr>
            <p:spPr bwMode="auto">
              <a:xfrm>
                <a:off x="0" y="968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89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91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Time::printMilitary()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79" name="Group 85"/>
            <p:cNvGrpSpPr>
              <a:grpSpLocks/>
            </p:cNvGrpSpPr>
            <p:nvPr/>
          </p:nvGrpSpPr>
          <p:grpSpPr bwMode="auto">
            <a:xfrm>
              <a:off x="0" y="10058"/>
              <a:ext cx="3072" cy="453"/>
              <a:chOff x="0" y="10058"/>
              <a:chExt cx="3072" cy="453"/>
            </a:xfrm>
          </p:grpSpPr>
          <p:sp>
            <p:nvSpPr>
              <p:cNvPr id="57386" name="Rectangle 86"/>
              <p:cNvSpPr>
                <a:spLocks noChangeArrowheads="1"/>
              </p:cNvSpPr>
              <p:nvPr/>
            </p:nvSpPr>
            <p:spPr bwMode="auto">
              <a:xfrm>
                <a:off x="0" y="1005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87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92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80" name="Group 88"/>
            <p:cNvGrpSpPr>
              <a:grpSpLocks/>
            </p:cNvGrpSpPr>
            <p:nvPr/>
          </p:nvGrpSpPr>
          <p:grpSpPr bwMode="auto">
            <a:xfrm>
              <a:off x="0" y="10432"/>
              <a:ext cx="3072" cy="453"/>
              <a:chOff x="0" y="10432"/>
              <a:chExt cx="3072" cy="453"/>
            </a:xfrm>
          </p:grpSpPr>
          <p:sp>
            <p:nvSpPr>
              <p:cNvPr id="57384" name="Rectangle 89"/>
              <p:cNvSpPr>
                <a:spLocks noChangeArrowheads="1"/>
              </p:cNvSpPr>
              <p:nvPr/>
            </p:nvSpPr>
            <p:spPr bwMode="auto">
              <a:xfrm>
                <a:off x="0" y="1043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85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93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( hour &lt; 10 ? "0" : "" ) &lt;&lt; hour &lt;&lt; ":"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7381" name="Group 91"/>
            <p:cNvGrpSpPr>
              <a:grpSpLocks/>
            </p:cNvGrpSpPr>
            <p:nvPr/>
          </p:nvGrpSpPr>
          <p:grpSpPr bwMode="auto">
            <a:xfrm>
              <a:off x="0" y="10806"/>
              <a:ext cx="3072" cy="453"/>
              <a:chOff x="0" y="10806"/>
              <a:chExt cx="3072" cy="453"/>
            </a:xfrm>
          </p:grpSpPr>
          <p:sp>
            <p:nvSpPr>
              <p:cNvPr id="57382" name="Rectangle 92"/>
              <p:cNvSpPr>
                <a:spLocks noChangeArrowheads="1"/>
              </p:cNvSpPr>
              <p:nvPr/>
            </p:nvSpPr>
            <p:spPr bwMode="auto">
              <a:xfrm>
                <a:off x="0" y="1080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57383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94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( minute &lt; 10 ? "0" : "" ) &lt;&lt; minute;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57345" name="Group 102"/>
          <p:cNvGrpSpPr>
            <a:grpSpLocks/>
          </p:cNvGrpSpPr>
          <p:nvPr/>
        </p:nvGrpSpPr>
        <p:grpSpPr bwMode="auto">
          <a:xfrm>
            <a:off x="1828800" y="1395412"/>
            <a:ext cx="6248400" cy="1625600"/>
            <a:chOff x="1152" y="879"/>
            <a:chExt cx="3936" cy="1024"/>
          </a:xfrm>
        </p:grpSpPr>
        <p:grpSp>
          <p:nvGrpSpPr>
            <p:cNvPr id="57348" name="Group 98"/>
            <p:cNvGrpSpPr>
              <a:grpSpLocks/>
            </p:cNvGrpSpPr>
            <p:nvPr/>
          </p:nvGrpSpPr>
          <p:grpSpPr bwMode="auto">
            <a:xfrm>
              <a:off x="1152" y="1200"/>
              <a:ext cx="3936" cy="703"/>
              <a:chOff x="144" y="288"/>
              <a:chExt cx="3936" cy="703"/>
            </a:xfrm>
          </p:grpSpPr>
          <p:sp>
            <p:nvSpPr>
              <p:cNvPr id="57350" name="Line 99"/>
              <p:cNvSpPr>
                <a:spLocks noChangeShapeType="1"/>
              </p:cNvSpPr>
              <p:nvPr/>
            </p:nvSpPr>
            <p:spPr bwMode="auto">
              <a:xfrm flipH="1">
                <a:off x="144" y="480"/>
                <a:ext cx="2976" cy="5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351" name="Text Box 100"/>
              <p:cNvSpPr txBox="1">
                <a:spLocks noChangeArrowheads="1"/>
              </p:cNvSpPr>
              <p:nvPr/>
            </p:nvSpPr>
            <p:spPr bwMode="auto">
              <a:xfrm>
                <a:off x="2352" y="288"/>
                <a:ext cx="1728" cy="33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dirty="0"/>
                  <a:t>Returning </a:t>
                </a:r>
                <a:r>
                  <a:rPr lang="en-US" sz="1400" b="1" dirty="0">
                    <a:latin typeface="Courier New" panose="02070309020205020404" pitchFamily="49" charset="0"/>
                  </a:rPr>
                  <a:t>*this</a:t>
                </a:r>
                <a:r>
                  <a:rPr lang="en-US" sz="1400" dirty="0"/>
                  <a:t> enables cascading function calls</a:t>
                </a:r>
              </a:p>
            </p:txBody>
          </p:sp>
        </p:grpSp>
        <p:sp>
          <p:nvSpPr>
            <p:cNvPr id="57349" name="Line 101"/>
            <p:cNvSpPr>
              <a:spLocks noChangeShapeType="1"/>
            </p:cNvSpPr>
            <p:nvPr/>
          </p:nvSpPr>
          <p:spPr bwMode="auto">
            <a:xfrm flipH="1" flipV="1">
              <a:off x="1152" y="879"/>
              <a:ext cx="2208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3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4"/>
          <p:cNvGrpSpPr>
            <a:grpSpLocks/>
          </p:cNvGrpSpPr>
          <p:nvPr/>
        </p:nvGrpSpPr>
        <p:grpSpPr bwMode="auto">
          <a:xfrm>
            <a:off x="0" y="0"/>
            <a:ext cx="6781800" cy="212725"/>
            <a:chOff x="0" y="0"/>
            <a:chExt cx="3072" cy="374"/>
          </a:xfrm>
        </p:grpSpPr>
        <p:sp>
          <p:nvSpPr>
            <p:cNvPr id="58475" name="Rectangle 5"/>
            <p:cNvSpPr>
              <a:spLocks noChangeArrowheads="1"/>
            </p:cNvSpPr>
            <p:nvPr/>
          </p:nvSpPr>
          <p:spPr bwMode="auto">
            <a:xfrm>
              <a:off x="0" y="26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7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95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1" name="Group 7"/>
          <p:cNvGrpSpPr>
            <a:grpSpLocks/>
          </p:cNvGrpSpPr>
          <p:nvPr/>
        </p:nvGrpSpPr>
        <p:grpSpPr bwMode="auto">
          <a:xfrm>
            <a:off x="0" y="212725"/>
            <a:ext cx="6781800" cy="214313"/>
            <a:chOff x="0" y="374"/>
            <a:chExt cx="3072" cy="374"/>
          </a:xfrm>
        </p:grpSpPr>
        <p:sp>
          <p:nvSpPr>
            <p:cNvPr id="58473" name="Rectangle 8"/>
            <p:cNvSpPr>
              <a:spLocks noChangeArrowheads="1"/>
            </p:cNvSpPr>
            <p:nvPr/>
          </p:nvSpPr>
          <p:spPr bwMode="auto">
            <a:xfrm>
              <a:off x="0" y="400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74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2" name="Group 10"/>
          <p:cNvGrpSpPr>
            <a:grpSpLocks/>
          </p:cNvGrpSpPr>
          <p:nvPr/>
        </p:nvGrpSpPr>
        <p:grpSpPr bwMode="auto">
          <a:xfrm>
            <a:off x="0" y="427038"/>
            <a:ext cx="6781800" cy="212725"/>
            <a:chOff x="0" y="748"/>
            <a:chExt cx="3072" cy="374"/>
          </a:xfrm>
        </p:grpSpPr>
        <p:sp>
          <p:nvSpPr>
            <p:cNvPr id="58471" name="Rectangle 11"/>
            <p:cNvSpPr>
              <a:spLocks noChangeArrowheads="1"/>
            </p:cNvSpPr>
            <p:nvPr/>
          </p:nvSpPr>
          <p:spPr bwMode="auto">
            <a:xfrm>
              <a:off x="0" y="774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72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97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Display standard format time: HH:MM:SS AM (or PM)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3" name="Group 13"/>
          <p:cNvGrpSpPr>
            <a:grpSpLocks/>
          </p:cNvGrpSpPr>
          <p:nvPr/>
        </p:nvGrpSpPr>
        <p:grpSpPr bwMode="auto">
          <a:xfrm>
            <a:off x="0" y="639763"/>
            <a:ext cx="6781800" cy="214312"/>
            <a:chOff x="0" y="1122"/>
            <a:chExt cx="3072" cy="374"/>
          </a:xfrm>
        </p:grpSpPr>
        <p:sp>
          <p:nvSpPr>
            <p:cNvPr id="58469" name="Rectangle 14"/>
            <p:cNvSpPr>
              <a:spLocks noChangeArrowheads="1"/>
            </p:cNvSpPr>
            <p:nvPr/>
          </p:nvSpPr>
          <p:spPr bwMode="auto">
            <a:xfrm>
              <a:off x="0" y="1148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70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98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Time::printStandard()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4" name="Group 16"/>
          <p:cNvGrpSpPr>
            <a:grpSpLocks/>
          </p:cNvGrpSpPr>
          <p:nvPr/>
        </p:nvGrpSpPr>
        <p:grpSpPr bwMode="auto">
          <a:xfrm>
            <a:off x="0" y="854075"/>
            <a:ext cx="6781800" cy="212725"/>
            <a:chOff x="0" y="1496"/>
            <a:chExt cx="3072" cy="374"/>
          </a:xfrm>
        </p:grpSpPr>
        <p:sp>
          <p:nvSpPr>
            <p:cNvPr id="58467" name="Rectangle 17"/>
            <p:cNvSpPr>
              <a:spLocks noChangeArrowheads="1"/>
            </p:cNvSpPr>
            <p:nvPr/>
          </p:nvSpPr>
          <p:spPr bwMode="auto">
            <a:xfrm>
              <a:off x="0" y="1522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8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99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5" name="Group 19"/>
          <p:cNvGrpSpPr>
            <a:grpSpLocks/>
          </p:cNvGrpSpPr>
          <p:nvPr/>
        </p:nvGrpSpPr>
        <p:grpSpPr bwMode="auto">
          <a:xfrm>
            <a:off x="0" y="1066800"/>
            <a:ext cx="6781800" cy="212725"/>
            <a:chOff x="0" y="1870"/>
            <a:chExt cx="3072" cy="374"/>
          </a:xfrm>
        </p:grpSpPr>
        <p:sp>
          <p:nvSpPr>
            <p:cNvPr id="58465" name="Rectangle 20"/>
            <p:cNvSpPr>
              <a:spLocks noChangeArrowheads="1"/>
            </p:cNvSpPr>
            <p:nvPr/>
          </p:nvSpPr>
          <p:spPr bwMode="auto">
            <a:xfrm>
              <a:off x="0" y="1896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6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100	</a:t>
              </a:r>
              <a:r>
                <a:rPr lang="en-US" sz="1200" b="1">
                  <a:latin typeface="Courier New" panose="02070309020205020404" pitchFamily="49" charset="0"/>
                </a:rPr>
                <a:t>   cout &lt;&lt; ( ( hour == 0 || hour == 12 ) ? 12 : hour % 12 )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6" name="Group 22"/>
          <p:cNvGrpSpPr>
            <a:grpSpLocks/>
          </p:cNvGrpSpPr>
          <p:nvPr/>
        </p:nvGrpSpPr>
        <p:grpSpPr bwMode="auto">
          <a:xfrm>
            <a:off x="0" y="1279525"/>
            <a:ext cx="6781800" cy="214313"/>
            <a:chOff x="0" y="2244"/>
            <a:chExt cx="3072" cy="374"/>
          </a:xfrm>
        </p:grpSpPr>
        <p:sp>
          <p:nvSpPr>
            <p:cNvPr id="58463" name="Rectangle 23"/>
            <p:cNvSpPr>
              <a:spLocks noChangeArrowheads="1"/>
            </p:cNvSpPr>
            <p:nvPr/>
          </p:nvSpPr>
          <p:spPr bwMode="auto">
            <a:xfrm>
              <a:off x="0" y="2270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4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101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minute &lt; 10 ? "0" : "" ) &lt;&lt; minute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7" name="Group 25"/>
          <p:cNvGrpSpPr>
            <a:grpSpLocks/>
          </p:cNvGrpSpPr>
          <p:nvPr/>
        </p:nvGrpSpPr>
        <p:grpSpPr bwMode="auto">
          <a:xfrm>
            <a:off x="0" y="1493838"/>
            <a:ext cx="6781800" cy="212725"/>
            <a:chOff x="0" y="2618"/>
            <a:chExt cx="3072" cy="374"/>
          </a:xfrm>
        </p:grpSpPr>
        <p:sp>
          <p:nvSpPr>
            <p:cNvPr id="58461" name="Rectangle 26"/>
            <p:cNvSpPr>
              <a:spLocks noChangeArrowheads="1"/>
            </p:cNvSpPr>
            <p:nvPr/>
          </p:nvSpPr>
          <p:spPr bwMode="auto">
            <a:xfrm>
              <a:off x="0" y="2644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2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102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second &lt; 10 ? "0" : "" ) &lt;&lt; second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8" name="Group 28"/>
          <p:cNvGrpSpPr>
            <a:grpSpLocks/>
          </p:cNvGrpSpPr>
          <p:nvPr/>
        </p:nvGrpSpPr>
        <p:grpSpPr bwMode="auto">
          <a:xfrm>
            <a:off x="0" y="1706563"/>
            <a:ext cx="6781800" cy="212725"/>
            <a:chOff x="0" y="2992"/>
            <a:chExt cx="3072" cy="374"/>
          </a:xfrm>
        </p:grpSpPr>
        <p:sp>
          <p:nvSpPr>
            <p:cNvPr id="58459" name="Rectangle 29"/>
            <p:cNvSpPr>
              <a:spLocks noChangeArrowheads="1"/>
            </p:cNvSpPr>
            <p:nvPr/>
          </p:nvSpPr>
          <p:spPr bwMode="auto">
            <a:xfrm>
              <a:off x="0" y="3018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60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103	</a:t>
              </a:r>
              <a:r>
                <a:rPr lang="en-US" sz="1200" b="1">
                  <a:latin typeface="Courier New" panose="02070309020205020404" pitchFamily="49" charset="0"/>
                </a:rPr>
                <a:t>        &lt;&lt; ( hour &lt; 12 ? " AM" : " PM"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79" name="Group 31"/>
          <p:cNvGrpSpPr>
            <a:grpSpLocks/>
          </p:cNvGrpSpPr>
          <p:nvPr/>
        </p:nvGrpSpPr>
        <p:grpSpPr bwMode="auto">
          <a:xfrm>
            <a:off x="0" y="1920875"/>
            <a:ext cx="6781800" cy="212725"/>
            <a:chOff x="0" y="3366"/>
            <a:chExt cx="3072" cy="374"/>
          </a:xfrm>
        </p:grpSpPr>
        <p:sp>
          <p:nvSpPr>
            <p:cNvPr id="58455" name="Rectangle 32"/>
            <p:cNvSpPr>
              <a:spLocks noChangeArrowheads="1"/>
            </p:cNvSpPr>
            <p:nvPr/>
          </p:nvSpPr>
          <p:spPr bwMode="auto">
            <a:xfrm>
              <a:off x="0" y="3392"/>
              <a:ext cx="3072" cy="32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grpSp>
          <p:nvGrpSpPr>
            <p:cNvPr id="58456" name="Group 33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58457" name="Rectangle 34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104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58458" name="Rectangle 35"/>
              <p:cNvSpPr>
                <a:spLocks noChangeArrowheads="1"/>
              </p:cNvSpPr>
              <p:nvPr/>
            </p:nvSpPr>
            <p:spPr bwMode="auto">
              <a:xfrm>
                <a:off x="0" y="3392"/>
                <a:ext cx="3072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</p:grpSp>
      </p:grpSp>
      <p:grpSp>
        <p:nvGrpSpPr>
          <p:cNvPr id="58380" name="Group 37"/>
          <p:cNvGrpSpPr>
            <a:grpSpLocks/>
          </p:cNvGrpSpPr>
          <p:nvPr/>
        </p:nvGrpSpPr>
        <p:grpSpPr bwMode="auto">
          <a:xfrm>
            <a:off x="0" y="2133600"/>
            <a:ext cx="6781800" cy="214313"/>
            <a:chOff x="0" y="0"/>
            <a:chExt cx="3072" cy="374"/>
          </a:xfrm>
        </p:grpSpPr>
        <p:sp>
          <p:nvSpPr>
            <p:cNvPr id="58453" name="Rectangle 38"/>
            <p:cNvSpPr>
              <a:spLocks noChangeArrowheads="1"/>
            </p:cNvSpPr>
            <p:nvPr/>
          </p:nvSpPr>
          <p:spPr bwMode="auto">
            <a:xfrm>
              <a:off x="0" y="2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54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105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7.8: fig07_08.cpp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1" name="Group 40"/>
          <p:cNvGrpSpPr>
            <a:grpSpLocks/>
          </p:cNvGrpSpPr>
          <p:nvPr/>
        </p:nvGrpSpPr>
        <p:grpSpPr bwMode="auto">
          <a:xfrm>
            <a:off x="0" y="2347913"/>
            <a:ext cx="6781800" cy="214312"/>
            <a:chOff x="0" y="374"/>
            <a:chExt cx="3072" cy="374"/>
          </a:xfrm>
        </p:grpSpPr>
        <p:sp>
          <p:nvSpPr>
            <p:cNvPr id="58451" name="Rectangle 41"/>
            <p:cNvSpPr>
              <a:spLocks noChangeArrowheads="1"/>
            </p:cNvSpPr>
            <p:nvPr/>
          </p:nvSpPr>
          <p:spPr bwMode="auto">
            <a:xfrm>
              <a:off x="0" y="40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52" name="Rectangle 42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106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Cascading member function calls together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2" name="Group 43"/>
          <p:cNvGrpSpPr>
            <a:grpSpLocks/>
          </p:cNvGrpSpPr>
          <p:nvPr/>
        </p:nvGrpSpPr>
        <p:grpSpPr bwMode="auto">
          <a:xfrm>
            <a:off x="0" y="2562225"/>
            <a:ext cx="6781800" cy="214313"/>
            <a:chOff x="0" y="748"/>
            <a:chExt cx="3072" cy="374"/>
          </a:xfrm>
        </p:grpSpPr>
        <p:sp>
          <p:nvSpPr>
            <p:cNvPr id="58449" name="Rectangle 44"/>
            <p:cNvSpPr>
              <a:spLocks noChangeArrowheads="1"/>
            </p:cNvSpPr>
            <p:nvPr/>
          </p:nvSpPr>
          <p:spPr bwMode="auto">
            <a:xfrm>
              <a:off x="0" y="774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50" name="Rectangle 45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107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with the this pointer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3" name="Group 46"/>
          <p:cNvGrpSpPr>
            <a:grpSpLocks/>
          </p:cNvGrpSpPr>
          <p:nvPr/>
        </p:nvGrpSpPr>
        <p:grpSpPr bwMode="auto">
          <a:xfrm>
            <a:off x="0" y="2776538"/>
            <a:ext cx="6781800" cy="215900"/>
            <a:chOff x="0" y="1122"/>
            <a:chExt cx="3072" cy="374"/>
          </a:xfrm>
        </p:grpSpPr>
        <p:sp>
          <p:nvSpPr>
            <p:cNvPr id="58447" name="Rectangle 47"/>
            <p:cNvSpPr>
              <a:spLocks noChangeArrowheads="1"/>
            </p:cNvSpPr>
            <p:nvPr/>
          </p:nvSpPr>
          <p:spPr bwMode="auto">
            <a:xfrm>
              <a:off x="0" y="1148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8" name="Rectangle 48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108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&lt;iostream&gt;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4" name="Group 49"/>
          <p:cNvGrpSpPr>
            <a:grpSpLocks/>
          </p:cNvGrpSpPr>
          <p:nvPr/>
        </p:nvGrpSpPr>
        <p:grpSpPr bwMode="auto">
          <a:xfrm>
            <a:off x="0" y="2992438"/>
            <a:ext cx="6781800" cy="214312"/>
            <a:chOff x="0" y="1496"/>
            <a:chExt cx="3072" cy="374"/>
          </a:xfrm>
        </p:grpSpPr>
        <p:sp>
          <p:nvSpPr>
            <p:cNvPr id="58445" name="Rectangle 50"/>
            <p:cNvSpPr>
              <a:spLocks noChangeArrowheads="1"/>
            </p:cNvSpPr>
            <p:nvPr/>
          </p:nvSpPr>
          <p:spPr bwMode="auto">
            <a:xfrm>
              <a:off x="0" y="1522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6" name="Rectangle 51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109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5" name="Group 52"/>
          <p:cNvGrpSpPr>
            <a:grpSpLocks/>
          </p:cNvGrpSpPr>
          <p:nvPr/>
        </p:nvGrpSpPr>
        <p:grpSpPr bwMode="auto">
          <a:xfrm>
            <a:off x="0" y="3206750"/>
            <a:ext cx="6781800" cy="214313"/>
            <a:chOff x="0" y="1870"/>
            <a:chExt cx="3072" cy="374"/>
          </a:xfrm>
        </p:grpSpPr>
        <p:sp>
          <p:nvSpPr>
            <p:cNvPr id="58443" name="Rectangle 53"/>
            <p:cNvSpPr>
              <a:spLocks noChangeArrowheads="1"/>
            </p:cNvSpPr>
            <p:nvPr/>
          </p:nvSpPr>
          <p:spPr bwMode="auto">
            <a:xfrm>
              <a:off x="0" y="189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4" name="Rectangle 54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110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6" name="Group 55"/>
          <p:cNvGrpSpPr>
            <a:grpSpLocks/>
          </p:cNvGrpSpPr>
          <p:nvPr/>
        </p:nvGrpSpPr>
        <p:grpSpPr bwMode="auto">
          <a:xfrm>
            <a:off x="0" y="3421063"/>
            <a:ext cx="6781800" cy="215900"/>
            <a:chOff x="0" y="2244"/>
            <a:chExt cx="3072" cy="374"/>
          </a:xfrm>
        </p:grpSpPr>
        <p:sp>
          <p:nvSpPr>
            <p:cNvPr id="58441" name="Rectangle 56"/>
            <p:cNvSpPr>
              <a:spLocks noChangeArrowheads="1"/>
            </p:cNvSpPr>
            <p:nvPr/>
          </p:nvSpPr>
          <p:spPr bwMode="auto">
            <a:xfrm>
              <a:off x="0" y="227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2" name="Rectangle 57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111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7" name="Group 58"/>
          <p:cNvGrpSpPr>
            <a:grpSpLocks/>
          </p:cNvGrpSpPr>
          <p:nvPr/>
        </p:nvGrpSpPr>
        <p:grpSpPr bwMode="auto">
          <a:xfrm>
            <a:off x="0" y="3636963"/>
            <a:ext cx="6781800" cy="214312"/>
            <a:chOff x="0" y="2618"/>
            <a:chExt cx="3072" cy="374"/>
          </a:xfrm>
        </p:grpSpPr>
        <p:sp>
          <p:nvSpPr>
            <p:cNvPr id="58439" name="Rectangle 59"/>
            <p:cNvSpPr>
              <a:spLocks noChangeArrowheads="1"/>
            </p:cNvSpPr>
            <p:nvPr/>
          </p:nvSpPr>
          <p:spPr bwMode="auto">
            <a:xfrm>
              <a:off x="0" y="2644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40" name="Rectangle 60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8" name="Group 61"/>
          <p:cNvGrpSpPr>
            <a:grpSpLocks/>
          </p:cNvGrpSpPr>
          <p:nvPr/>
        </p:nvGrpSpPr>
        <p:grpSpPr bwMode="auto">
          <a:xfrm>
            <a:off x="0" y="3851275"/>
            <a:ext cx="6781800" cy="214313"/>
            <a:chOff x="0" y="2992"/>
            <a:chExt cx="3072" cy="374"/>
          </a:xfrm>
        </p:grpSpPr>
        <p:sp>
          <p:nvSpPr>
            <p:cNvPr id="58437" name="Rectangle 62"/>
            <p:cNvSpPr>
              <a:spLocks noChangeArrowheads="1"/>
            </p:cNvSpPr>
            <p:nvPr/>
          </p:nvSpPr>
          <p:spPr bwMode="auto">
            <a:xfrm>
              <a:off x="0" y="3018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8" name="Rectangle 63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113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"time6.h"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9" name="Group 64"/>
          <p:cNvGrpSpPr>
            <a:grpSpLocks/>
          </p:cNvGrpSpPr>
          <p:nvPr/>
        </p:nvGrpSpPr>
        <p:grpSpPr bwMode="auto">
          <a:xfrm>
            <a:off x="0" y="4065588"/>
            <a:ext cx="6781800" cy="215900"/>
            <a:chOff x="0" y="3366"/>
            <a:chExt cx="3072" cy="374"/>
          </a:xfrm>
        </p:grpSpPr>
        <p:sp>
          <p:nvSpPr>
            <p:cNvPr id="58435" name="Rectangle 65"/>
            <p:cNvSpPr>
              <a:spLocks noChangeArrowheads="1"/>
            </p:cNvSpPr>
            <p:nvPr/>
          </p:nvSpPr>
          <p:spPr bwMode="auto">
            <a:xfrm>
              <a:off x="0" y="3392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6" name="Rectangle 66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0" name="Group 67"/>
          <p:cNvGrpSpPr>
            <a:grpSpLocks/>
          </p:cNvGrpSpPr>
          <p:nvPr/>
        </p:nvGrpSpPr>
        <p:grpSpPr bwMode="auto">
          <a:xfrm>
            <a:off x="0" y="4281488"/>
            <a:ext cx="6781800" cy="214312"/>
            <a:chOff x="0" y="3740"/>
            <a:chExt cx="3072" cy="374"/>
          </a:xfrm>
        </p:grpSpPr>
        <p:sp>
          <p:nvSpPr>
            <p:cNvPr id="58433" name="Rectangle 68"/>
            <p:cNvSpPr>
              <a:spLocks noChangeArrowheads="1"/>
            </p:cNvSpPr>
            <p:nvPr/>
          </p:nvSpPr>
          <p:spPr bwMode="auto">
            <a:xfrm>
              <a:off x="0" y="376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4" name="Rectangle 69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115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1" name="Group 70"/>
          <p:cNvGrpSpPr>
            <a:grpSpLocks/>
          </p:cNvGrpSpPr>
          <p:nvPr/>
        </p:nvGrpSpPr>
        <p:grpSpPr bwMode="auto">
          <a:xfrm>
            <a:off x="0" y="4495800"/>
            <a:ext cx="6781800" cy="214313"/>
            <a:chOff x="0" y="4114"/>
            <a:chExt cx="3072" cy="374"/>
          </a:xfrm>
        </p:grpSpPr>
        <p:sp>
          <p:nvSpPr>
            <p:cNvPr id="58431" name="Rectangle 71"/>
            <p:cNvSpPr>
              <a:spLocks noChangeArrowheads="1"/>
            </p:cNvSpPr>
            <p:nvPr/>
          </p:nvSpPr>
          <p:spPr bwMode="auto">
            <a:xfrm>
              <a:off x="0" y="414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2" name="Rectangle 72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116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2" name="Group 73"/>
          <p:cNvGrpSpPr>
            <a:grpSpLocks/>
          </p:cNvGrpSpPr>
          <p:nvPr/>
        </p:nvGrpSpPr>
        <p:grpSpPr bwMode="auto">
          <a:xfrm>
            <a:off x="0" y="4710113"/>
            <a:ext cx="6781800" cy="215900"/>
            <a:chOff x="0" y="4488"/>
            <a:chExt cx="3072" cy="374"/>
          </a:xfrm>
        </p:grpSpPr>
        <p:sp>
          <p:nvSpPr>
            <p:cNvPr id="58429" name="Rectangle 74"/>
            <p:cNvSpPr>
              <a:spLocks noChangeArrowheads="1"/>
            </p:cNvSpPr>
            <p:nvPr/>
          </p:nvSpPr>
          <p:spPr bwMode="auto">
            <a:xfrm>
              <a:off x="0" y="4514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30" name="Rectangle 75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117	</a:t>
              </a:r>
              <a:r>
                <a:rPr lang="en-US" sz="1200" b="1">
                  <a:latin typeface="Courier New" panose="02070309020205020404" pitchFamily="49" charset="0"/>
                </a:rPr>
                <a:t>   Time 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3" name="Group 76"/>
          <p:cNvGrpSpPr>
            <a:grpSpLocks/>
          </p:cNvGrpSpPr>
          <p:nvPr/>
        </p:nvGrpSpPr>
        <p:grpSpPr bwMode="auto">
          <a:xfrm>
            <a:off x="0" y="4926013"/>
            <a:ext cx="6781800" cy="214312"/>
            <a:chOff x="0" y="4862"/>
            <a:chExt cx="3072" cy="374"/>
          </a:xfrm>
        </p:grpSpPr>
        <p:sp>
          <p:nvSpPr>
            <p:cNvPr id="58427" name="Rectangle 77"/>
            <p:cNvSpPr>
              <a:spLocks noChangeArrowheads="1"/>
            </p:cNvSpPr>
            <p:nvPr/>
          </p:nvSpPr>
          <p:spPr bwMode="auto">
            <a:xfrm>
              <a:off x="0" y="4888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8" name="Rectangle 78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4" name="Group 79"/>
          <p:cNvGrpSpPr>
            <a:grpSpLocks/>
          </p:cNvGrpSpPr>
          <p:nvPr/>
        </p:nvGrpSpPr>
        <p:grpSpPr bwMode="auto">
          <a:xfrm>
            <a:off x="0" y="5140325"/>
            <a:ext cx="6781800" cy="214313"/>
            <a:chOff x="0" y="5236"/>
            <a:chExt cx="3072" cy="374"/>
          </a:xfrm>
        </p:grpSpPr>
        <p:sp>
          <p:nvSpPr>
            <p:cNvPr id="58425" name="Rectangle 80"/>
            <p:cNvSpPr>
              <a:spLocks noChangeArrowheads="1"/>
            </p:cNvSpPr>
            <p:nvPr/>
          </p:nvSpPr>
          <p:spPr bwMode="auto">
            <a:xfrm>
              <a:off x="0" y="5262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6" name="Rectangle 81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119	</a:t>
              </a:r>
              <a:r>
                <a:rPr lang="en-US" sz="1200" b="1">
                  <a:latin typeface="Courier New" panose="02070309020205020404" pitchFamily="49" charset="0"/>
                </a:rPr>
                <a:t>   t.setHour( 18 ).setMinute( 30 ).setSecond( 22 );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5" name="Group 82"/>
          <p:cNvGrpSpPr>
            <a:grpSpLocks/>
          </p:cNvGrpSpPr>
          <p:nvPr/>
        </p:nvGrpSpPr>
        <p:grpSpPr bwMode="auto">
          <a:xfrm>
            <a:off x="0" y="5354638"/>
            <a:ext cx="6781800" cy="215900"/>
            <a:chOff x="0" y="5610"/>
            <a:chExt cx="3072" cy="374"/>
          </a:xfrm>
        </p:grpSpPr>
        <p:sp>
          <p:nvSpPr>
            <p:cNvPr id="58423" name="Rectangle 83"/>
            <p:cNvSpPr>
              <a:spLocks noChangeArrowheads="1"/>
            </p:cNvSpPr>
            <p:nvPr/>
          </p:nvSpPr>
          <p:spPr bwMode="auto">
            <a:xfrm>
              <a:off x="0" y="563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4" name="Rectangle 84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120	</a:t>
              </a:r>
              <a:r>
                <a:rPr lang="en-US" sz="1200" b="1">
                  <a:latin typeface="Courier New" panose="02070309020205020404" pitchFamily="49" charset="0"/>
                </a:rPr>
                <a:t>   cout &lt;&lt; "Military time: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6" name="Group 85"/>
          <p:cNvGrpSpPr>
            <a:grpSpLocks/>
          </p:cNvGrpSpPr>
          <p:nvPr/>
        </p:nvGrpSpPr>
        <p:grpSpPr bwMode="auto">
          <a:xfrm>
            <a:off x="0" y="5570538"/>
            <a:ext cx="6781800" cy="214312"/>
            <a:chOff x="0" y="5984"/>
            <a:chExt cx="3072" cy="374"/>
          </a:xfrm>
        </p:grpSpPr>
        <p:sp>
          <p:nvSpPr>
            <p:cNvPr id="58421" name="Rectangle 86"/>
            <p:cNvSpPr>
              <a:spLocks noChangeArrowheads="1"/>
            </p:cNvSpPr>
            <p:nvPr/>
          </p:nvSpPr>
          <p:spPr bwMode="auto">
            <a:xfrm>
              <a:off x="0" y="601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2" name="Rectangle 87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121	</a:t>
              </a:r>
              <a:r>
                <a:rPr lang="en-US" sz="1200" b="1">
                  <a:latin typeface="Courier New" panose="02070309020205020404" pitchFamily="49" charset="0"/>
                </a:rPr>
                <a:t>   t.printMilitary();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7" name="Group 88"/>
          <p:cNvGrpSpPr>
            <a:grpSpLocks/>
          </p:cNvGrpSpPr>
          <p:nvPr/>
        </p:nvGrpSpPr>
        <p:grpSpPr bwMode="auto">
          <a:xfrm>
            <a:off x="0" y="5784850"/>
            <a:ext cx="6781800" cy="214313"/>
            <a:chOff x="0" y="6358"/>
            <a:chExt cx="3072" cy="374"/>
          </a:xfrm>
        </p:grpSpPr>
        <p:sp>
          <p:nvSpPr>
            <p:cNvPr id="58419" name="Rectangle 89"/>
            <p:cNvSpPr>
              <a:spLocks noChangeArrowheads="1"/>
            </p:cNvSpPr>
            <p:nvPr/>
          </p:nvSpPr>
          <p:spPr bwMode="auto">
            <a:xfrm>
              <a:off x="0" y="6384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20" name="Rectangle 90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122	</a:t>
              </a:r>
              <a:r>
                <a:rPr lang="en-US" sz="1200" b="1">
                  <a:latin typeface="Courier New" panose="02070309020205020404" pitchFamily="49" charset="0"/>
                </a:rPr>
                <a:t>   cout &lt;&lt; "\nStandard time: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8" name="Group 91"/>
          <p:cNvGrpSpPr>
            <a:grpSpLocks/>
          </p:cNvGrpSpPr>
          <p:nvPr/>
        </p:nvGrpSpPr>
        <p:grpSpPr bwMode="auto">
          <a:xfrm>
            <a:off x="0" y="5999163"/>
            <a:ext cx="6781800" cy="215900"/>
            <a:chOff x="0" y="6732"/>
            <a:chExt cx="3072" cy="374"/>
          </a:xfrm>
        </p:grpSpPr>
        <p:sp>
          <p:nvSpPr>
            <p:cNvPr id="58417" name="Rectangle 92"/>
            <p:cNvSpPr>
              <a:spLocks noChangeArrowheads="1"/>
            </p:cNvSpPr>
            <p:nvPr/>
          </p:nvSpPr>
          <p:spPr bwMode="auto">
            <a:xfrm>
              <a:off x="0" y="6758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18" name="Rectangle 93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123	</a:t>
              </a:r>
              <a:r>
                <a:rPr lang="en-US" sz="1200" b="1">
                  <a:latin typeface="Courier New" panose="02070309020205020404" pitchFamily="49" charset="0"/>
                </a:rPr>
                <a:t>   t.printStandard();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9" name="Group 94"/>
          <p:cNvGrpSpPr>
            <a:grpSpLocks/>
          </p:cNvGrpSpPr>
          <p:nvPr/>
        </p:nvGrpSpPr>
        <p:grpSpPr bwMode="auto">
          <a:xfrm>
            <a:off x="0" y="6215063"/>
            <a:ext cx="6781800" cy="214312"/>
            <a:chOff x="0" y="7106"/>
            <a:chExt cx="3072" cy="374"/>
          </a:xfrm>
        </p:grpSpPr>
        <p:sp>
          <p:nvSpPr>
            <p:cNvPr id="58415" name="Rectangle 95"/>
            <p:cNvSpPr>
              <a:spLocks noChangeArrowheads="1"/>
            </p:cNvSpPr>
            <p:nvPr/>
          </p:nvSpPr>
          <p:spPr bwMode="auto">
            <a:xfrm>
              <a:off x="0" y="7132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16" name="Rectangle 96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400" name="Group 97"/>
          <p:cNvGrpSpPr>
            <a:grpSpLocks/>
          </p:cNvGrpSpPr>
          <p:nvPr/>
        </p:nvGrpSpPr>
        <p:grpSpPr bwMode="auto">
          <a:xfrm>
            <a:off x="0" y="6429375"/>
            <a:ext cx="6781800" cy="214313"/>
            <a:chOff x="0" y="7480"/>
            <a:chExt cx="3072" cy="374"/>
          </a:xfrm>
        </p:grpSpPr>
        <p:sp>
          <p:nvSpPr>
            <p:cNvPr id="58413" name="Rectangle 98"/>
            <p:cNvSpPr>
              <a:spLocks noChangeArrowheads="1"/>
            </p:cNvSpPr>
            <p:nvPr/>
          </p:nvSpPr>
          <p:spPr bwMode="auto">
            <a:xfrm>
              <a:off x="0" y="7506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14" name="Rectangle 99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125	</a:t>
              </a:r>
              <a:r>
                <a:rPr lang="en-US" sz="1200" b="1">
                  <a:latin typeface="Courier New" panose="02070309020205020404" pitchFamily="49" charset="0"/>
                </a:rPr>
                <a:t>   cout &lt;&lt; "\n\nNew standard time: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401" name="Group 100"/>
          <p:cNvGrpSpPr>
            <a:grpSpLocks/>
          </p:cNvGrpSpPr>
          <p:nvPr/>
        </p:nvGrpSpPr>
        <p:grpSpPr bwMode="auto">
          <a:xfrm>
            <a:off x="0" y="6643688"/>
            <a:ext cx="6781800" cy="214312"/>
            <a:chOff x="0" y="7854"/>
            <a:chExt cx="3072" cy="374"/>
          </a:xfrm>
        </p:grpSpPr>
        <p:sp>
          <p:nvSpPr>
            <p:cNvPr id="58411" name="Rectangle 101"/>
            <p:cNvSpPr>
              <a:spLocks noChangeArrowheads="1"/>
            </p:cNvSpPr>
            <p:nvPr/>
          </p:nvSpPr>
          <p:spPr bwMode="auto">
            <a:xfrm>
              <a:off x="0" y="7880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8412" name="Rectangle 102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126	</a:t>
              </a:r>
              <a:r>
                <a:rPr lang="en-US" sz="1200" b="1">
                  <a:latin typeface="Courier New" panose="02070309020205020404" pitchFamily="49" charset="0"/>
                </a:rPr>
                <a:t>   t.setTime( 20, 20, 20 ).printStandard();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480" name="Group 111"/>
          <p:cNvGrpSpPr>
            <a:grpSpLocks/>
          </p:cNvGrpSpPr>
          <p:nvPr/>
        </p:nvGrpSpPr>
        <p:grpSpPr bwMode="auto">
          <a:xfrm>
            <a:off x="2895600" y="2723032"/>
            <a:ext cx="5638800" cy="2420938"/>
            <a:chOff x="1776" y="2304"/>
            <a:chExt cx="3552" cy="1525"/>
          </a:xfrm>
        </p:grpSpPr>
        <p:sp>
          <p:nvSpPr>
            <p:cNvPr id="58409" name="Text Box 103"/>
            <p:cNvSpPr txBox="1">
              <a:spLocks noChangeArrowheads="1"/>
            </p:cNvSpPr>
            <p:nvPr/>
          </p:nvSpPr>
          <p:spPr bwMode="auto">
            <a:xfrm>
              <a:off x="3168" y="2304"/>
              <a:ext cx="2160" cy="15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/>
                <a:t>Notice cascading function calls.</a:t>
              </a:r>
              <a:endParaRPr lang="en-US" sz="1600" b="1"/>
            </a:p>
          </p:txBody>
        </p:sp>
        <p:sp>
          <p:nvSpPr>
            <p:cNvPr id="58410" name="Line 104"/>
            <p:cNvSpPr>
              <a:spLocks noChangeShapeType="1"/>
            </p:cNvSpPr>
            <p:nvPr/>
          </p:nvSpPr>
          <p:spPr bwMode="auto">
            <a:xfrm flipH="1">
              <a:off x="1776" y="2406"/>
              <a:ext cx="1392" cy="1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8481" name="Group 110"/>
          <p:cNvGrpSpPr>
            <a:grpSpLocks/>
          </p:cNvGrpSpPr>
          <p:nvPr/>
        </p:nvGrpSpPr>
        <p:grpSpPr bwMode="auto">
          <a:xfrm>
            <a:off x="3886200" y="5336367"/>
            <a:ext cx="5219700" cy="1331912"/>
            <a:chOff x="2328" y="2785"/>
            <a:chExt cx="3288" cy="839"/>
          </a:xfrm>
        </p:grpSpPr>
        <p:sp>
          <p:nvSpPr>
            <p:cNvPr id="58407" name="Text Box 107"/>
            <p:cNvSpPr txBox="1">
              <a:spLocks noChangeArrowheads="1"/>
            </p:cNvSpPr>
            <p:nvPr/>
          </p:nvSpPr>
          <p:spPr bwMode="auto">
            <a:xfrm>
              <a:off x="2544" y="2785"/>
              <a:ext cx="3072" cy="6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Cascading function calls. </a:t>
              </a:r>
              <a:r>
                <a:rPr lang="en-US" sz="14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400" dirty="0"/>
                <a:t> must be called after </a:t>
              </a:r>
              <a:r>
                <a:rPr lang="en-US" sz="14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400" dirty="0"/>
                <a:t> because </a:t>
              </a:r>
              <a:r>
                <a:rPr lang="en-US" sz="14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400" dirty="0"/>
                <a:t> does not return a reference to an object.</a:t>
              </a:r>
            </a:p>
            <a:p>
              <a:pPr eaLnBrk="1" hangingPunct="1"/>
              <a:r>
                <a:rPr lang="en-US" sz="1400" b="1" dirty="0" err="1">
                  <a:latin typeface="Courier New" panose="02070309020205020404" pitchFamily="49" charset="0"/>
                </a:rPr>
                <a:t>t.printStandard</a:t>
              </a:r>
              <a:r>
                <a:rPr lang="en-US" sz="1400" b="1" dirty="0">
                  <a:latin typeface="Courier New" panose="02070309020205020404" pitchFamily="49" charset="0"/>
                </a:rPr>
                <a:t>().</a:t>
              </a:r>
              <a:r>
                <a:rPr lang="en-US" sz="14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400" b="1" dirty="0">
                  <a:latin typeface="Courier New" panose="02070309020205020404" pitchFamily="49" charset="0"/>
                </a:rPr>
                <a:t>();</a:t>
              </a:r>
              <a:r>
                <a:rPr lang="en-US" sz="1400" dirty="0">
                  <a:latin typeface="Courier New" panose="02070309020205020404" pitchFamily="49" charset="0"/>
                </a:rPr>
                <a:t> </a:t>
              </a:r>
              <a:r>
                <a:rPr lang="en-US" sz="1400" dirty="0"/>
                <a:t>would cause an error.</a:t>
              </a:r>
            </a:p>
          </p:txBody>
        </p:sp>
        <p:sp>
          <p:nvSpPr>
            <p:cNvPr id="58408" name="Line 108"/>
            <p:cNvSpPr>
              <a:spLocks noChangeShapeType="1"/>
            </p:cNvSpPr>
            <p:nvPr/>
          </p:nvSpPr>
          <p:spPr bwMode="auto">
            <a:xfrm flipH="1">
              <a:off x="2328" y="3461"/>
              <a:ext cx="168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8482" name="Group 114"/>
          <p:cNvGrpSpPr>
            <a:grpSpLocks/>
          </p:cNvGrpSpPr>
          <p:nvPr/>
        </p:nvGrpSpPr>
        <p:grpSpPr bwMode="auto">
          <a:xfrm>
            <a:off x="3428652" y="427037"/>
            <a:ext cx="5392607" cy="646113"/>
            <a:chOff x="1856" y="269"/>
            <a:chExt cx="2725" cy="407"/>
          </a:xfrm>
        </p:grpSpPr>
        <p:sp>
          <p:nvSpPr>
            <p:cNvPr id="58405" name="Text Box 112"/>
            <p:cNvSpPr txBox="1">
              <a:spLocks noChangeArrowheads="1"/>
            </p:cNvSpPr>
            <p:nvPr/>
          </p:nvSpPr>
          <p:spPr bwMode="auto">
            <a:xfrm>
              <a:off x="3189" y="269"/>
              <a:ext cx="1392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400" b="1" dirty="0"/>
                <a:t> </a:t>
              </a:r>
              <a:r>
                <a:rPr lang="en-US" sz="1400" dirty="0"/>
                <a:t>does not return a reference to an object.</a:t>
              </a:r>
              <a:endParaRPr lang="en-US" sz="1400" b="1" dirty="0"/>
            </a:p>
          </p:txBody>
        </p:sp>
        <p:sp>
          <p:nvSpPr>
            <p:cNvPr id="58406" name="Line 113"/>
            <p:cNvSpPr>
              <a:spLocks noChangeShapeType="1"/>
            </p:cNvSpPr>
            <p:nvPr/>
          </p:nvSpPr>
          <p:spPr bwMode="auto">
            <a:xfrm flipH="1">
              <a:off x="1856" y="412"/>
              <a:ext cx="133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56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3"/>
          <p:cNvGrpSpPr>
            <a:grpSpLocks/>
          </p:cNvGrpSpPr>
          <p:nvPr/>
        </p:nvGrpSpPr>
        <p:grpSpPr bwMode="auto">
          <a:xfrm>
            <a:off x="152400" y="228600"/>
            <a:ext cx="6705600" cy="1524000"/>
            <a:chOff x="0" y="0"/>
            <a:chExt cx="3072" cy="1496"/>
          </a:xfrm>
        </p:grpSpPr>
        <p:grpSp>
          <p:nvGrpSpPr>
            <p:cNvPr id="59396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9406" name="Rectangle 5"/>
              <p:cNvSpPr>
                <a:spLocks noChangeArrowheads="1"/>
              </p:cNvSpPr>
              <p:nvPr/>
            </p:nvSpPr>
            <p:spPr bwMode="auto">
              <a:xfrm>
                <a:off x="0" y="36"/>
                <a:ext cx="3072" cy="30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400"/>
              </a:p>
            </p:txBody>
          </p:sp>
          <p:sp>
            <p:nvSpPr>
              <p:cNvPr id="5940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127	</a:t>
                </a:r>
                <a:r>
                  <a:rPr lang="en-US" sz="1400" b="1">
                    <a:latin typeface="Courier New" panose="02070309020205020404" pitchFamily="49" charset="0"/>
                  </a:rPr>
                  <a:t>   cout &lt;&lt; endl;</a:t>
                </a:r>
              </a:p>
              <a:p>
                <a:pPr eaLnBrk="1" hangingPunct="1"/>
                <a:endParaRPr lang="en-US" sz="14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9397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9404" name="Rectangle 8"/>
              <p:cNvSpPr>
                <a:spLocks noChangeArrowheads="1"/>
              </p:cNvSpPr>
              <p:nvPr/>
            </p:nvSpPr>
            <p:spPr bwMode="auto">
              <a:xfrm>
                <a:off x="0" y="410"/>
                <a:ext cx="3072" cy="30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400"/>
              </a:p>
            </p:txBody>
          </p:sp>
          <p:sp>
            <p:nvSpPr>
              <p:cNvPr id="5940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128	</a:t>
                </a:r>
                <a:endParaRPr lang="en-US" sz="14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4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9398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9402" name="Rectangle 11"/>
              <p:cNvSpPr>
                <a:spLocks noChangeArrowheads="1"/>
              </p:cNvSpPr>
              <p:nvPr/>
            </p:nvSpPr>
            <p:spPr bwMode="auto">
              <a:xfrm>
                <a:off x="0" y="784"/>
                <a:ext cx="3072" cy="30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400"/>
              </a:p>
            </p:txBody>
          </p:sp>
          <p:sp>
            <p:nvSpPr>
              <p:cNvPr id="59403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129	</a:t>
                </a:r>
                <a:r>
                  <a:rPr lang="en-US" sz="1400" b="1">
                    <a:latin typeface="Courier New" panose="02070309020205020404" pitchFamily="49" charset="0"/>
                  </a:rPr>
                  <a:t>   </a:t>
                </a:r>
                <a:r>
                  <a:rPr lang="en-US" sz="14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400" b="1">
                    <a:latin typeface="Courier New" panose="02070309020205020404" pitchFamily="49" charset="0"/>
                  </a:rPr>
                  <a:t> 0;</a:t>
                </a:r>
              </a:p>
              <a:p>
                <a:pPr eaLnBrk="1" hangingPunct="1"/>
                <a:endParaRPr lang="en-US" sz="14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9399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9400" name="Rectangle 14"/>
              <p:cNvSpPr>
                <a:spLocks noChangeArrowheads="1"/>
              </p:cNvSpPr>
              <p:nvPr/>
            </p:nvSpPr>
            <p:spPr bwMode="auto">
              <a:xfrm>
                <a:off x="0" y="1158"/>
                <a:ext cx="3072" cy="30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400"/>
              </a:p>
            </p:txBody>
          </p:sp>
          <p:sp>
            <p:nvSpPr>
              <p:cNvPr id="5940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4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130	</a:t>
                </a:r>
                <a:r>
                  <a:rPr lang="en-US" sz="14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4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59395" name="Rectangle 16"/>
          <p:cNvSpPr>
            <a:spLocks noChangeArrowheads="1"/>
          </p:cNvSpPr>
          <p:nvPr/>
        </p:nvSpPr>
        <p:spPr bwMode="auto">
          <a:xfrm>
            <a:off x="152400" y="2057400"/>
            <a:ext cx="66294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Military time: 18:30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Standard time: 6:30:22 PM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sz="1400" b="1" dirty="0">
                <a:latin typeface="Courier New" panose="02070309020205020404" pitchFamily="49" charset="0"/>
              </a:rPr>
              <a:t>New standard time: 8:20:20 PM</a:t>
            </a:r>
          </a:p>
          <a:p>
            <a:pPr eaLnBrk="1" hangingPunct="1"/>
            <a:endParaRPr lang="en-US" sz="1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5513" cy="914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D20000"/>
                </a:solidFill>
              </a:rPr>
              <a:t>What is the Singleton Pattern?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4321440"/>
          </a:xfrm>
          <a:ln/>
        </p:spPr>
        <p:txBody>
          <a:bodyPr/>
          <a:lstStyle/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Software </a:t>
            </a:r>
            <a:r>
              <a:rPr lang="en-US" b="1" dirty="0">
                <a:solidFill>
                  <a:srgbClr val="FF0000"/>
                </a:solidFill>
              </a:rPr>
              <a:t>design pattern </a:t>
            </a:r>
            <a:r>
              <a:rPr lang="en-US" dirty="0"/>
              <a:t>is a </a:t>
            </a:r>
            <a:r>
              <a:rPr lang="en-US" b="1" dirty="0">
                <a:solidFill>
                  <a:srgbClr val="2F1BC7"/>
                </a:solidFill>
              </a:rPr>
              <a:t>general</a:t>
            </a:r>
            <a:r>
              <a:rPr lang="en-US" dirty="0"/>
              <a:t>, </a:t>
            </a:r>
            <a:r>
              <a:rPr lang="en-US" b="1" dirty="0">
                <a:solidFill>
                  <a:srgbClr val="2F1BC7"/>
                </a:solidFill>
              </a:rPr>
              <a:t>reusable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b="1" dirty="0">
                <a:solidFill>
                  <a:srgbClr val="2F1BC7"/>
                </a:solidFill>
              </a:rPr>
              <a:t>solution</a:t>
            </a:r>
            <a:r>
              <a:rPr lang="en-US" dirty="0"/>
              <a:t> </a:t>
            </a:r>
            <a:r>
              <a:rPr lang="en-US" b="1" u="sng" dirty="0"/>
              <a:t>to a commonly occurring problem </a:t>
            </a:r>
            <a:r>
              <a:rPr lang="en-US" dirty="0"/>
              <a:t>within a </a:t>
            </a:r>
            <a:r>
              <a:rPr lang="en-US" b="1" dirty="0"/>
              <a:t>given context in software design</a:t>
            </a:r>
            <a:r>
              <a:rPr lang="en-US" dirty="0"/>
              <a:t>. </a:t>
            </a:r>
            <a:endParaRPr lang="en-GB" dirty="0" smtClean="0"/>
          </a:p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/>
          </a:p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/>
              <a:t>The </a:t>
            </a:r>
            <a:r>
              <a:rPr lang="en-GB" b="1" u="sng" dirty="0">
                <a:solidFill>
                  <a:srgbClr val="D20000"/>
                </a:solidFill>
              </a:rPr>
              <a:t>Singleton pattern </a:t>
            </a:r>
            <a:r>
              <a:rPr lang="en-GB" b="1" dirty="0"/>
              <a:t>ensures</a:t>
            </a:r>
            <a:r>
              <a:rPr lang="en-GB" dirty="0"/>
              <a:t> that a </a:t>
            </a:r>
            <a:r>
              <a:rPr lang="en-GB" b="1" dirty="0">
                <a:solidFill>
                  <a:srgbClr val="2C14DE"/>
                </a:solidFill>
              </a:rPr>
              <a:t>class is only instantiated once </a:t>
            </a:r>
            <a:r>
              <a:rPr lang="en-GB" dirty="0"/>
              <a:t>and </a:t>
            </a:r>
            <a:r>
              <a:rPr lang="en-GB" b="1" dirty="0"/>
              <a:t>provides</a:t>
            </a:r>
            <a:r>
              <a:rPr lang="en-GB" dirty="0"/>
              <a:t> a </a:t>
            </a:r>
            <a:r>
              <a:rPr lang="en-GB" b="1" dirty="0"/>
              <a:t>global access </a:t>
            </a:r>
            <a:r>
              <a:rPr lang="en-GB" dirty="0"/>
              <a:t>point for this </a:t>
            </a:r>
            <a:r>
              <a:rPr lang="en-GB" b="1" dirty="0"/>
              <a:t>instance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3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9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D20000"/>
                </a:solidFill>
              </a:rPr>
              <a:t>Why use the Singleton Pattern?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638800"/>
          </a:xfrm>
          <a:ln/>
        </p:spPr>
        <p:txBody>
          <a:bodyPr/>
          <a:lstStyle/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It is </a:t>
            </a:r>
            <a:r>
              <a:rPr lang="en-GB" b="1" dirty="0">
                <a:solidFill>
                  <a:srgbClr val="2C14DE"/>
                </a:solidFill>
              </a:rPr>
              <a:t>important</a:t>
            </a:r>
            <a:r>
              <a:rPr lang="en-GB" dirty="0">
                <a:solidFill>
                  <a:srgbClr val="2C14DE"/>
                </a:solidFill>
              </a:rPr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rgbClr val="2C14DE"/>
                </a:solidFill>
              </a:rPr>
              <a:t>some classes </a:t>
            </a:r>
            <a:r>
              <a:rPr lang="en-GB" dirty="0"/>
              <a:t>to </a:t>
            </a:r>
            <a:r>
              <a:rPr lang="en-GB" b="1" dirty="0">
                <a:solidFill>
                  <a:srgbClr val="2C14DE"/>
                </a:solidFill>
              </a:rPr>
              <a:t>only have one </a:t>
            </a:r>
            <a:r>
              <a:rPr lang="en-GB" b="1" dirty="0" smtClean="0">
                <a:solidFill>
                  <a:srgbClr val="2C14DE"/>
                </a:solidFill>
              </a:rPr>
              <a:t>instance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/>
          </a:p>
          <a:p>
            <a:pPr algn="just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It is also </a:t>
            </a:r>
            <a:r>
              <a:rPr lang="en-GB" b="1" dirty="0"/>
              <a:t>important</a:t>
            </a:r>
            <a:r>
              <a:rPr lang="en-GB" dirty="0"/>
              <a:t> that this </a:t>
            </a:r>
            <a:r>
              <a:rPr lang="en-GB" b="1" dirty="0">
                <a:solidFill>
                  <a:srgbClr val="2C14DE"/>
                </a:solidFill>
              </a:rPr>
              <a:t>single instance </a:t>
            </a:r>
            <a:r>
              <a:rPr lang="en-GB" dirty="0"/>
              <a:t>is </a:t>
            </a:r>
            <a:r>
              <a:rPr lang="en-GB" b="1" dirty="0">
                <a:solidFill>
                  <a:srgbClr val="2C14DE"/>
                </a:solidFill>
              </a:rPr>
              <a:t>easily </a:t>
            </a:r>
            <a:r>
              <a:rPr lang="en-GB" b="1" dirty="0" smtClean="0">
                <a:solidFill>
                  <a:srgbClr val="2C14DE"/>
                </a:solidFill>
              </a:rPr>
              <a:t>accessible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/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b="1" dirty="0">
                <a:solidFill>
                  <a:srgbClr val="C00000"/>
                </a:solidFill>
              </a:rPr>
              <a:t>Why not use a global object?</a:t>
            </a:r>
          </a:p>
          <a:p>
            <a:pPr lvl="1">
              <a:buSzPct val="85000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903" b="1" dirty="0">
                <a:solidFill>
                  <a:srgbClr val="2F1BC7"/>
                </a:solidFill>
              </a:rPr>
              <a:t>Global</a:t>
            </a:r>
            <a:r>
              <a:rPr lang="en-GB" sz="2903" dirty="0">
                <a:solidFill>
                  <a:srgbClr val="2F1BC7"/>
                </a:solidFill>
              </a:rPr>
              <a:t> </a:t>
            </a:r>
            <a:r>
              <a:rPr lang="en-GB" sz="2903" dirty="0"/>
              <a:t>variables </a:t>
            </a:r>
            <a:r>
              <a:rPr lang="en-GB" sz="2903" b="1" dirty="0"/>
              <a:t>make</a:t>
            </a:r>
            <a:r>
              <a:rPr lang="en-GB" sz="2903" dirty="0"/>
              <a:t> </a:t>
            </a:r>
            <a:r>
              <a:rPr lang="en-GB" sz="2903" b="1" dirty="0">
                <a:solidFill>
                  <a:srgbClr val="2F1BC7"/>
                </a:solidFill>
              </a:rPr>
              <a:t>objects accessible</a:t>
            </a:r>
            <a:r>
              <a:rPr lang="en-GB" sz="2903" dirty="0"/>
              <a:t>, but they </a:t>
            </a:r>
            <a:r>
              <a:rPr lang="en-GB" sz="2903" b="1" u="sng" dirty="0">
                <a:solidFill>
                  <a:srgbClr val="2F1BC7"/>
                </a:solidFill>
              </a:rPr>
              <a:t>don't prevent the instantiation </a:t>
            </a:r>
            <a:r>
              <a:rPr lang="en-GB" sz="2903" dirty="0"/>
              <a:t>of </a:t>
            </a:r>
            <a:r>
              <a:rPr lang="en-GB" sz="2903" b="1" dirty="0"/>
              <a:t>multiple objects</a:t>
            </a:r>
            <a:r>
              <a:rPr lang="en-GB" sz="2903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8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3156" cy="9144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D20000"/>
                </a:solidFill>
              </a:rPr>
              <a:t>Solution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91600" cy="5715000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b="1" dirty="0">
                <a:solidFill>
                  <a:srgbClr val="D20000"/>
                </a:solidFill>
              </a:rPr>
              <a:t>Make the class responsible </a:t>
            </a:r>
            <a:r>
              <a:rPr lang="en-GB" dirty="0"/>
              <a:t>for keeping track </a:t>
            </a:r>
            <a:r>
              <a:rPr lang="en-GB" b="1" dirty="0">
                <a:solidFill>
                  <a:srgbClr val="D20000"/>
                </a:solidFill>
              </a:rPr>
              <a:t>of its only </a:t>
            </a:r>
            <a:r>
              <a:rPr lang="en-GB" b="1" dirty="0" smtClean="0">
                <a:solidFill>
                  <a:srgbClr val="D20000"/>
                </a:solidFill>
              </a:rPr>
              <a:t>instance</a:t>
            </a:r>
            <a:r>
              <a:rPr lang="en-GB" b="1" dirty="0" smtClean="0"/>
              <a:t>:</a:t>
            </a:r>
            <a:endParaRPr lang="en-GB" b="1" dirty="0"/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3000" dirty="0"/>
              <a:t>The </a:t>
            </a:r>
            <a:r>
              <a:rPr lang="en-GB" sz="3000" b="1" u="sng" dirty="0">
                <a:solidFill>
                  <a:srgbClr val="2F1BC7"/>
                </a:solidFill>
              </a:rPr>
              <a:t>class can ensure that no other instances are created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3000" dirty="0" smtClean="0"/>
              <a:t>This </a:t>
            </a:r>
            <a:r>
              <a:rPr lang="en-GB" sz="3000" dirty="0"/>
              <a:t>is the </a:t>
            </a:r>
            <a:r>
              <a:rPr lang="en-GB" sz="3000" b="1" u="sng" dirty="0">
                <a:solidFill>
                  <a:srgbClr val="2F1BC7"/>
                </a:solidFill>
              </a:rPr>
              <a:t>Singleton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1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38640"/>
            <a:ext cx="8193156" cy="87576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solidFill>
                  <a:srgbClr val="D20000"/>
                </a:solidFill>
              </a:rPr>
              <a:t>Examples of Singleton Patterns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ln/>
        </p:spPr>
        <p:txBody>
          <a:bodyPr>
            <a:normAutofit/>
          </a:bodyPr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dirty="0" smtClean="0"/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/>
              <a:t>HR Manager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/>
              <a:t>Head of Department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/>
              <a:t>Print spooler</a:t>
            </a:r>
            <a:endParaRPr lang="en-GB" dirty="0"/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Window Managers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Digital Filters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Accounting </a:t>
            </a:r>
            <a:r>
              <a:rPr lang="en-GB" dirty="0" smtClean="0"/>
              <a:t>Systems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9852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7394" y="65512"/>
            <a:ext cx="8172450" cy="9017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UML Diagram for Class and Object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68054"/>
              </p:ext>
            </p:extLst>
          </p:nvPr>
        </p:nvGraphicFramePr>
        <p:xfrm>
          <a:off x="181292" y="1219200"/>
          <a:ext cx="878141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Picture" r:id="rId4" imgW="3860292" imgH="1466088" progId="Word.Picture.8">
                  <p:embed/>
                </p:oleObj>
              </mc:Choice>
              <mc:Fallback>
                <p:oleObj name="Picture" r:id="rId4" imgW="3860292" imgH="1466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" y="1219200"/>
                        <a:ext cx="8781415" cy="3657600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361"/>
            <a:ext cx="8153400" cy="829733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Design Solution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3461"/>
            <a:ext cx="8991600" cy="5638800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b="1" dirty="0" err="1">
                <a:solidFill>
                  <a:srgbClr val="D20000"/>
                </a:solidFill>
              </a:rPr>
              <a:t>getInstance</a:t>
            </a:r>
            <a:r>
              <a:rPr lang="en-US" b="1" dirty="0" smtClean="0">
                <a:solidFill>
                  <a:srgbClr val="D20000"/>
                </a:solidFill>
              </a:rPr>
              <a:t>( ) </a:t>
            </a:r>
            <a:r>
              <a:rPr lang="en-US" b="1" dirty="0">
                <a:solidFill>
                  <a:srgbClr val="2F1BC7"/>
                </a:solidFill>
              </a:rPr>
              <a:t>operation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2F1BC7"/>
                </a:solidFill>
              </a:rPr>
              <a:t>lets clients access</a:t>
            </a:r>
            <a:r>
              <a:rPr lang="en-US" dirty="0"/>
              <a:t> its </a:t>
            </a:r>
            <a:r>
              <a:rPr lang="en-US" b="1" u="sng" dirty="0">
                <a:solidFill>
                  <a:srgbClr val="2F1BC7"/>
                </a:solidFill>
              </a:rPr>
              <a:t>unique instance</a:t>
            </a:r>
          </a:p>
          <a:p>
            <a:r>
              <a:rPr lang="en-US" b="1" dirty="0">
                <a:solidFill>
                  <a:srgbClr val="2F1BC7"/>
                </a:solidFill>
              </a:rPr>
              <a:t>R</a:t>
            </a:r>
            <a:r>
              <a:rPr lang="en-US" b="1" dirty="0" smtClean="0">
                <a:solidFill>
                  <a:srgbClr val="2F1BC7"/>
                </a:solidFill>
              </a:rPr>
              <a:t>esponsible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2F1BC7"/>
                </a:solidFill>
              </a:rPr>
              <a:t>creating its own unique instance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876800" y="3048000"/>
            <a:ext cx="2667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Times New Roman" panose="02020603050405020304" pitchFamily="18" charset="0"/>
              </a:rPr>
              <a:t>Singleton</a:t>
            </a:r>
          </a:p>
          <a:p>
            <a:pPr algn="ctr" eaLnBrk="0" hangingPunct="0"/>
            <a:endParaRPr lang="en-US" sz="20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sz="2000" dirty="0">
                <a:latin typeface="Times New Roman" panose="02020603050405020304" pitchFamily="18" charset="0"/>
              </a:rPr>
              <a:t>-static </a:t>
            </a:r>
            <a:r>
              <a:rPr lang="en-US" sz="2000" dirty="0" err="1">
                <a:latin typeface="Times New Roman" panose="02020603050405020304" pitchFamily="18" charset="0"/>
              </a:rPr>
              <a:t>uniqueinstance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sz="2000" dirty="0">
                <a:latin typeface="Times New Roman" panose="02020603050405020304" pitchFamily="18" charset="0"/>
              </a:rPr>
              <a:t>Singleton data</a:t>
            </a:r>
          </a:p>
          <a:p>
            <a:pPr algn="ctr" eaLnBrk="0" hangingPunct="0"/>
            <a:r>
              <a:rPr lang="en-US" sz="2000" dirty="0">
                <a:latin typeface="Times New Roman" panose="02020603050405020304" pitchFamily="18" charset="0"/>
              </a:rPr>
              <a:t>-Singleton()</a:t>
            </a:r>
          </a:p>
          <a:p>
            <a:pPr algn="ctr" eaLnBrk="0" hangingPunct="0"/>
            <a:r>
              <a:rPr lang="en-US" sz="2000" dirty="0" smtClean="0">
                <a:latin typeface="Times New Roman" panose="02020603050405020304" pitchFamily="18" charset="0"/>
              </a:rPr>
              <a:t>+static </a:t>
            </a:r>
            <a:r>
              <a:rPr lang="en-US" sz="2000" dirty="0" err="1" smtClean="0">
                <a:latin typeface="Times New Roman" panose="02020603050405020304" pitchFamily="18" charset="0"/>
              </a:rPr>
              <a:t>getInstance</a:t>
            </a:r>
            <a:r>
              <a:rPr lang="en-US" sz="2000" dirty="0" smtClean="0">
                <a:latin typeface="Times New Roman" panose="02020603050405020304" pitchFamily="18" charset="0"/>
              </a:rPr>
              <a:t>()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sz="2000" dirty="0" smtClean="0">
                <a:latin typeface="Times New Roman" panose="02020603050405020304" pitchFamily="18" charset="0"/>
              </a:rPr>
              <a:t>Singleton </a:t>
            </a:r>
            <a:r>
              <a:rPr lang="en-US" sz="2000" dirty="0">
                <a:latin typeface="Times New Roman" panose="02020603050405020304" pitchFamily="18" charset="0"/>
              </a:rPr>
              <a:t>methods…</a:t>
            </a:r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4876800" y="4495800"/>
            <a:ext cx="2667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4876800" y="3581400"/>
            <a:ext cx="2667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295400" y="4495800"/>
            <a:ext cx="2203450" cy="590550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  <a:p>
            <a:r>
              <a:rPr lang="en-US" sz="1600"/>
              <a:t>return uniqueinstance;</a:t>
            </a:r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 flipH="1" flipV="1">
            <a:off x="3657600" y="4953000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89831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95"/>
            <a:ext cx="8153400" cy="829733"/>
          </a:xfrm>
        </p:spPr>
        <p:txBody>
          <a:bodyPr/>
          <a:lstStyle/>
          <a:p>
            <a:r>
              <a:rPr lang="en-US" dirty="0">
                <a:solidFill>
                  <a:srgbClr val="D20000"/>
                </a:solidFill>
              </a:rPr>
              <a:t>Implementation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5562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D20000"/>
                </a:solidFill>
              </a:rPr>
              <a:t>Declare</a:t>
            </a:r>
            <a:r>
              <a:rPr lang="en-US" b="1" dirty="0"/>
              <a:t> all </a:t>
            </a:r>
            <a:r>
              <a:rPr lang="en-US" dirty="0"/>
              <a:t>of </a:t>
            </a:r>
            <a:r>
              <a:rPr lang="en-US" b="1" dirty="0">
                <a:solidFill>
                  <a:srgbClr val="D20000"/>
                </a:solidFill>
              </a:rPr>
              <a:t>class’s constructors private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2F1BC7"/>
                </a:solidFill>
              </a:rPr>
              <a:t>prevent other classes </a:t>
            </a:r>
            <a:r>
              <a:rPr lang="en-US" b="1" dirty="0"/>
              <a:t>from </a:t>
            </a:r>
            <a:r>
              <a:rPr lang="en-US" b="1" dirty="0">
                <a:solidFill>
                  <a:srgbClr val="2F1BC7"/>
                </a:solidFill>
              </a:rPr>
              <a:t>directly creating an instance of this </a:t>
            </a:r>
            <a:r>
              <a:rPr lang="en-US" b="1" dirty="0" smtClean="0">
                <a:solidFill>
                  <a:srgbClr val="2F1BC7"/>
                </a:solidFill>
              </a:rPr>
              <a:t>class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rgbClr val="2F1BC7"/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2F1BC7"/>
                </a:solidFill>
              </a:rPr>
              <a:t>Hide the operation </a:t>
            </a:r>
            <a:r>
              <a:rPr lang="en-US" b="1" dirty="0"/>
              <a:t>that </a:t>
            </a:r>
            <a:r>
              <a:rPr lang="en-US" b="1" dirty="0">
                <a:solidFill>
                  <a:srgbClr val="2F1BC7"/>
                </a:solidFill>
              </a:rPr>
              <a:t>creates the instance </a:t>
            </a:r>
            <a:r>
              <a:rPr lang="en-US" b="1" dirty="0"/>
              <a:t>behind a </a:t>
            </a:r>
            <a:r>
              <a:rPr lang="en-US" b="1" dirty="0">
                <a:solidFill>
                  <a:srgbClr val="2F1BC7"/>
                </a:solidFill>
              </a:rPr>
              <a:t>class operation </a:t>
            </a:r>
            <a:r>
              <a:rPr lang="en-US" dirty="0"/>
              <a:t>(</a:t>
            </a:r>
            <a:r>
              <a:rPr lang="en-US" dirty="0" err="1"/>
              <a:t>getInstance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FF0000"/>
                </a:solidFill>
              </a:rPr>
              <a:t>Variation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Since </a:t>
            </a:r>
            <a:r>
              <a:rPr lang="en-US" b="1" dirty="0">
                <a:solidFill>
                  <a:srgbClr val="2F1BC7"/>
                </a:solidFill>
              </a:rPr>
              <a:t>creation policy is encapsulated </a:t>
            </a:r>
            <a:r>
              <a:rPr lang="en-US" dirty="0"/>
              <a:t>in </a:t>
            </a:r>
            <a:r>
              <a:rPr lang="en-US" b="1" dirty="0" err="1">
                <a:solidFill>
                  <a:srgbClr val="2F1BC7"/>
                </a:solidFill>
              </a:rPr>
              <a:t>getInstance</a:t>
            </a:r>
            <a:r>
              <a:rPr lang="en-US" dirty="0"/>
              <a:t>, it is </a:t>
            </a:r>
            <a:r>
              <a:rPr lang="en-US" b="1" u="sng" dirty="0">
                <a:solidFill>
                  <a:srgbClr val="2F1BC7"/>
                </a:solidFill>
              </a:rPr>
              <a:t>possible to vary the creation policy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2296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Singleton Example (C++)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343400" cy="53553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class Database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eaLnBrk="0" hangingPunct="0"/>
            <a:r>
              <a:rPr lang="en-US" b="1" dirty="0" smtClean="0">
                <a:latin typeface="Consolas" panose="020B0609020204030204" pitchFamily="49" charset="0"/>
              </a:rPr>
              <a:t>  private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</a:rPr>
              <a:t>   static </a:t>
            </a:r>
            <a:r>
              <a:rPr lang="en-US" b="1" dirty="0">
                <a:latin typeface="Consolas" panose="020B0609020204030204" pitchFamily="49" charset="0"/>
              </a:rPr>
              <a:t>Database *DB;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</a:rPr>
              <a:t>   ...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//private constructor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b="1" dirty="0" smtClean="0">
                <a:latin typeface="Consolas" panose="020B0609020204030204" pitchFamily="49" charset="0"/>
              </a:rPr>
              <a:t>       Database</a:t>
            </a:r>
            <a:r>
              <a:rPr lang="en-US" b="1" dirty="0">
                <a:latin typeface="Consolas" panose="020B0609020204030204" pitchFamily="49" charset="0"/>
              </a:rPr>
              <a:t>() { ... }</a:t>
            </a:r>
          </a:p>
          <a:p>
            <a:pPr eaLnBrk="0" hangingPunct="0"/>
            <a:r>
              <a:rPr lang="en-US" b="1" dirty="0" smtClean="0">
                <a:latin typeface="Consolas" panose="020B0609020204030204" pitchFamily="49" charset="0"/>
              </a:rPr>
              <a:t>  public: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//static method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</a:rPr>
              <a:t>  static </a:t>
            </a:r>
            <a:r>
              <a:rPr lang="en-US" b="1" dirty="0">
                <a:latin typeface="Consolas" panose="020B0609020204030204" pitchFamily="49" charset="0"/>
              </a:rPr>
              <a:t>Database *</a:t>
            </a:r>
            <a:r>
              <a:rPr lang="en-US" b="1" dirty="0" err="1">
                <a:latin typeface="Consolas" panose="020B0609020204030204" pitchFamily="49" charset="0"/>
              </a:rPr>
              <a:t>getDB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</a:rPr>
              <a:t>  { 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       if </a:t>
            </a:r>
            <a:r>
              <a:rPr lang="en-US" b="1" dirty="0">
                <a:latin typeface="Consolas" panose="020B0609020204030204" pitchFamily="49" charset="0"/>
              </a:rPr>
              <a:t>(DB == NULL) 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latin typeface="Consolas" panose="020B0609020204030204" pitchFamily="49" charset="0"/>
              </a:rPr>
              <a:t>     DB </a:t>
            </a:r>
            <a:r>
              <a:rPr lang="en-US" b="1" dirty="0">
                <a:latin typeface="Consolas" panose="020B0609020204030204" pitchFamily="49" charset="0"/>
              </a:rPr>
              <a:t>= new Database());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  </a:t>
            </a:r>
            <a:endParaRPr lang="en-US" b="1" dirty="0" smtClean="0">
              <a:latin typeface="Consolas" panose="020B0609020204030204" pitchFamily="49" charset="0"/>
            </a:endParaRP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       return </a:t>
            </a:r>
            <a:r>
              <a:rPr lang="en-US" b="1" dirty="0">
                <a:latin typeface="Consolas" panose="020B0609020204030204" pitchFamily="49" charset="0"/>
              </a:rPr>
              <a:t>DB;</a:t>
            </a: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</a:rPr>
              <a:t>  }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   ...</a:t>
            </a:r>
          </a:p>
          <a:p>
            <a:pPr eaLnBrk="0" hangingPunct="0"/>
            <a:r>
              <a:rPr lang="en-US" b="1" dirty="0" smtClean="0">
                <a:latin typeface="Consolas" panose="020B0609020204030204" pitchFamily="49" charset="0"/>
              </a:rPr>
              <a:t>};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/>
            <a:r>
              <a:rPr lang="en-US" b="1" dirty="0" smtClean="0">
                <a:latin typeface="Consolas" panose="020B0609020204030204" pitchFamily="49" charset="0"/>
              </a:rPr>
              <a:t>Database* Database</a:t>
            </a:r>
            <a:r>
              <a:rPr lang="en-US" b="1" dirty="0">
                <a:latin typeface="Consolas" panose="020B0609020204030204" pitchFamily="49" charset="0"/>
              </a:rPr>
              <a:t>::DB=NULL;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724400" y="2667000"/>
            <a:ext cx="4343400" cy="92333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nsolas" panose="020B0609020204030204" pitchFamily="49" charset="0"/>
              </a:rPr>
              <a:t>In application code…</a:t>
            </a:r>
          </a:p>
          <a:p>
            <a:pPr eaLnBrk="0" hangingPunct="0"/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Database *</a:t>
            </a:r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db</a:t>
            </a:r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 smtClean="0">
                <a:solidFill>
                  <a:srgbClr val="2F1BC7"/>
                </a:solidFill>
                <a:latin typeface="Consolas" panose="020B0609020204030204" pitchFamily="49" charset="0"/>
              </a:rPr>
              <a:t>Database.getDB</a:t>
            </a:r>
            <a:r>
              <a:rPr lang="en-US" b="1" dirty="0" smtClean="0">
                <a:solidFill>
                  <a:srgbClr val="2F1BC7"/>
                </a:solidFill>
                <a:latin typeface="Consolas" panose="020B0609020204030204" pitchFamily="49" charset="0"/>
              </a:rPr>
              <a:t>();</a:t>
            </a:r>
            <a:endParaRPr lang="en-US" b="1" dirty="0">
              <a:solidFill>
                <a:srgbClr val="2F1BC7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d</a:t>
            </a:r>
            <a:r>
              <a:rPr lang="en-US" b="1" dirty="0" err="1" smtClean="0">
                <a:solidFill>
                  <a:srgbClr val="2F1BC7"/>
                </a:solidFill>
                <a:latin typeface="Consolas" panose="020B0609020204030204" pitchFamily="49" charset="0"/>
              </a:rPr>
              <a:t>b</a:t>
            </a:r>
            <a:r>
              <a:rPr lang="en-US" b="1" dirty="0" smtClean="0">
                <a:solidFill>
                  <a:srgbClr val="2F1BC7"/>
                </a:solidFill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rgbClr val="2F1BC7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someMethod</a:t>
            </a:r>
            <a:r>
              <a:rPr lang="en-US" b="1" dirty="0" smtClean="0">
                <a:solidFill>
                  <a:srgbClr val="2F1BC7"/>
                </a:solidFill>
                <a:latin typeface="Consolas" panose="020B0609020204030204" pitchFamily="49" charset="0"/>
              </a:rPr>
              <a:t>();</a:t>
            </a:r>
            <a:endParaRPr lang="en-US" b="1" dirty="0">
              <a:solidFill>
                <a:srgbClr val="2F1BC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63507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Singleton Consequences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b="1" dirty="0">
                <a:solidFill>
                  <a:srgbClr val="2F1BC7"/>
                </a:solidFill>
              </a:rPr>
              <a:t>Ensures only one </a:t>
            </a:r>
            <a:r>
              <a:rPr lang="en-US" sz="2800" dirty="0"/>
              <a:t>(e.g., Database) </a:t>
            </a:r>
            <a:r>
              <a:rPr lang="en-US" sz="2800" b="1" dirty="0">
                <a:solidFill>
                  <a:srgbClr val="2F1BC7"/>
                </a:solidFill>
              </a:rPr>
              <a:t>instance</a:t>
            </a:r>
            <a:r>
              <a:rPr lang="en-US" sz="2800" dirty="0">
                <a:solidFill>
                  <a:srgbClr val="2F1BC7"/>
                </a:solidFill>
              </a:rPr>
              <a:t> </a:t>
            </a:r>
            <a:r>
              <a:rPr lang="en-US" sz="2800" dirty="0"/>
              <a:t>exists in the </a:t>
            </a:r>
            <a:r>
              <a:rPr lang="en-US" sz="2800" dirty="0" smtClean="0"/>
              <a:t>system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b="1" dirty="0">
                <a:solidFill>
                  <a:srgbClr val="2F1BC7"/>
                </a:solidFill>
              </a:rPr>
              <a:t>Can maintain a pointer </a:t>
            </a:r>
            <a:r>
              <a:rPr lang="en-US" sz="2800" dirty="0"/>
              <a:t>(need to </a:t>
            </a:r>
            <a:r>
              <a:rPr lang="en-US" sz="2800" b="1" dirty="0"/>
              <a:t>create object on first get call</a:t>
            </a:r>
            <a:r>
              <a:rPr lang="en-US" sz="2800" dirty="0"/>
              <a:t>) or </a:t>
            </a:r>
            <a:r>
              <a:rPr lang="en-US" sz="2800" b="1" dirty="0">
                <a:solidFill>
                  <a:srgbClr val="2F1BC7"/>
                </a:solidFill>
              </a:rPr>
              <a:t>an actual </a:t>
            </a:r>
            <a:r>
              <a:rPr lang="en-US" sz="2800" b="1" dirty="0" smtClean="0">
                <a:solidFill>
                  <a:srgbClr val="2F1BC7"/>
                </a:solidFill>
              </a:rPr>
              <a:t>object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b="1" dirty="0"/>
              <a:t>Can also use this </a:t>
            </a:r>
            <a:r>
              <a:rPr lang="en-US" sz="2800" b="1" u="sng" dirty="0">
                <a:solidFill>
                  <a:srgbClr val="2F1BC7"/>
                </a:solidFill>
              </a:rPr>
              <a:t>pattern to </a:t>
            </a:r>
            <a:r>
              <a:rPr lang="en-US" sz="2800" b="1" u="sng" dirty="0" smtClean="0">
                <a:solidFill>
                  <a:srgbClr val="2F1BC7"/>
                </a:solidFill>
              </a:rPr>
              <a:t>control </a:t>
            </a:r>
            <a:r>
              <a:rPr lang="en-US" sz="2800" b="1" u="sng" dirty="0">
                <a:solidFill>
                  <a:srgbClr val="2F1BC7"/>
                </a:solidFill>
              </a:rPr>
              <a:t>fixed multiple </a:t>
            </a:r>
            <a:r>
              <a:rPr lang="en-US" sz="2800" b="1" u="sng" dirty="0" smtClean="0">
                <a:solidFill>
                  <a:srgbClr val="2F1BC7"/>
                </a:solidFill>
              </a:rPr>
              <a:t>instances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u="sng" dirty="0">
                <a:solidFill>
                  <a:srgbClr val="008000"/>
                </a:solidFill>
              </a:rPr>
              <a:t>Much better than the alternative</a:t>
            </a:r>
            <a:r>
              <a:rPr lang="en-US" sz="2800" dirty="0"/>
              <a:t>:  </a:t>
            </a:r>
            <a:r>
              <a:rPr lang="en-US" sz="2800" b="1" u="sng" dirty="0">
                <a:solidFill>
                  <a:srgbClr val="FF0000"/>
                </a:solidFill>
              </a:rPr>
              <a:t>global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635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70961"/>
            <a:ext cx="8135956" cy="81178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Class in C++ -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7" y="1295400"/>
            <a:ext cx="7004525" cy="48070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740"/>
            <a:ext cx="8192632" cy="8879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itchFamily="34" charset="0"/>
              </a:rPr>
              <a:t>Class in C++ -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pSp>
        <p:nvGrpSpPr>
          <p:cNvPr id="9222" name="Group 8"/>
          <p:cNvGrpSpPr>
            <a:grpSpLocks noChangeAspect="1"/>
          </p:cNvGrpSpPr>
          <p:nvPr/>
        </p:nvGrpSpPr>
        <p:grpSpPr bwMode="auto">
          <a:xfrm>
            <a:off x="224228" y="1143000"/>
            <a:ext cx="6641612" cy="5575300"/>
            <a:chOff x="757" y="482"/>
            <a:chExt cx="4210" cy="3512"/>
          </a:xfrm>
          <a:solidFill>
            <a:srgbClr val="E9EFF7"/>
          </a:solidFill>
        </p:grpSpPr>
        <p:sp>
          <p:nvSpPr>
            <p:cNvPr id="9223" name="AutoShape 7"/>
            <p:cNvSpPr>
              <a:spLocks noChangeAspect="1" noChangeArrowheads="1" noTextEdit="1"/>
            </p:cNvSpPr>
            <p:nvPr/>
          </p:nvSpPr>
          <p:spPr bwMode="auto">
            <a:xfrm>
              <a:off x="757" y="482"/>
              <a:ext cx="4210" cy="3512"/>
            </a:xfrm>
            <a:prstGeom prst="rect">
              <a:avLst/>
            </a:prstGeom>
            <a:grpFill/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b="1"/>
            </a:p>
          </p:txBody>
        </p:sp>
        <p:sp>
          <p:nvSpPr>
            <p:cNvPr id="9224" name="Rectangle 9"/>
            <p:cNvSpPr>
              <a:spLocks noChangeArrowheads="1"/>
            </p:cNvSpPr>
            <p:nvPr/>
          </p:nvSpPr>
          <p:spPr bwMode="auto">
            <a:xfrm>
              <a:off x="793" y="482"/>
              <a:ext cx="46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1"/>
            </a:p>
          </p:txBody>
        </p:sp>
        <p:sp>
          <p:nvSpPr>
            <p:cNvPr id="9225" name="Rectangle 10"/>
            <p:cNvSpPr>
              <a:spLocks noChangeArrowheads="1"/>
            </p:cNvSpPr>
            <p:nvPr/>
          </p:nvSpPr>
          <p:spPr bwMode="auto">
            <a:xfrm>
              <a:off x="920" y="591"/>
              <a:ext cx="2994" cy="3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26" name="Rectangle 11"/>
            <p:cNvSpPr>
              <a:spLocks noChangeArrowheads="1"/>
            </p:cNvSpPr>
            <p:nvPr/>
          </p:nvSpPr>
          <p:spPr bwMode="auto">
            <a:xfrm>
              <a:off x="920" y="591"/>
              <a:ext cx="2994" cy="3354"/>
            </a:xfrm>
            <a:prstGeom prst="rect">
              <a:avLst/>
            </a:prstGeom>
            <a:grpFill/>
            <a:ln w="17463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27" name="Rectangle 12"/>
            <p:cNvSpPr>
              <a:spLocks noChangeArrowheads="1"/>
            </p:cNvSpPr>
            <p:nvPr/>
          </p:nvSpPr>
          <p:spPr bwMode="auto">
            <a:xfrm>
              <a:off x="925" y="595"/>
              <a:ext cx="36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50"/>
                  </a:solidFill>
                  <a:latin typeface="Courier New" pitchFamily="49" charset="0"/>
                </a:rPr>
                <a:t>class</a:t>
              </a:r>
              <a:endParaRPr lang="en-US" b="1" dirty="0"/>
            </a:p>
          </p:txBody>
        </p:sp>
        <p:sp>
          <p:nvSpPr>
            <p:cNvPr id="9228" name="Rectangle 13"/>
            <p:cNvSpPr>
              <a:spLocks noChangeArrowheads="1"/>
            </p:cNvSpPr>
            <p:nvPr/>
          </p:nvSpPr>
          <p:spPr bwMode="auto">
            <a:xfrm>
              <a:off x="1287" y="600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 Circle</a:t>
              </a:r>
              <a:endParaRPr lang="en-US" b="1" dirty="0"/>
            </a:p>
          </p:txBody>
        </p:sp>
        <p:sp>
          <p:nvSpPr>
            <p:cNvPr id="9229" name="Rectangle 14"/>
            <p:cNvSpPr>
              <a:spLocks noChangeArrowheads="1"/>
            </p:cNvSpPr>
            <p:nvPr/>
          </p:nvSpPr>
          <p:spPr bwMode="auto">
            <a:xfrm>
              <a:off x="1793" y="600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 dirty="0"/>
            </a:p>
          </p:txBody>
        </p:sp>
        <p:sp>
          <p:nvSpPr>
            <p:cNvPr id="9230" name="Rectangle 15"/>
            <p:cNvSpPr>
              <a:spLocks noChangeArrowheads="1"/>
            </p:cNvSpPr>
            <p:nvPr/>
          </p:nvSpPr>
          <p:spPr bwMode="auto">
            <a:xfrm>
              <a:off x="925" y="741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{</a:t>
              </a:r>
              <a:endParaRPr lang="en-US" b="1"/>
            </a:p>
          </p:txBody>
        </p:sp>
        <p:sp>
          <p:nvSpPr>
            <p:cNvPr id="9231" name="Rectangle 16"/>
            <p:cNvSpPr>
              <a:spLocks noChangeArrowheads="1"/>
            </p:cNvSpPr>
            <p:nvPr/>
          </p:nvSpPr>
          <p:spPr bwMode="auto">
            <a:xfrm>
              <a:off x="997" y="741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32" name="Rectangle 17"/>
            <p:cNvSpPr>
              <a:spLocks noChangeArrowheads="1"/>
            </p:cNvSpPr>
            <p:nvPr/>
          </p:nvSpPr>
          <p:spPr bwMode="auto">
            <a:xfrm>
              <a:off x="925" y="86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50"/>
                  </a:solidFill>
                  <a:latin typeface="Courier New" pitchFamily="49" charset="0"/>
                </a:rPr>
                <a:t>public</a:t>
              </a:r>
              <a:endParaRPr lang="en-US" b="1" dirty="0"/>
            </a:p>
          </p:txBody>
        </p:sp>
        <p:sp>
          <p:nvSpPr>
            <p:cNvPr id="9233" name="Rectangle 18"/>
            <p:cNvSpPr>
              <a:spLocks noChangeArrowheads="1"/>
            </p:cNvSpPr>
            <p:nvPr/>
          </p:nvSpPr>
          <p:spPr bwMode="auto">
            <a:xfrm>
              <a:off x="1359" y="873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:</a:t>
              </a:r>
              <a:endParaRPr lang="en-US" b="1"/>
            </a:p>
          </p:txBody>
        </p:sp>
        <p:sp>
          <p:nvSpPr>
            <p:cNvPr id="9234" name="Rectangle 19"/>
            <p:cNvSpPr>
              <a:spLocks noChangeArrowheads="1"/>
            </p:cNvSpPr>
            <p:nvPr/>
          </p:nvSpPr>
          <p:spPr bwMode="auto">
            <a:xfrm>
              <a:off x="1432" y="873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35" name="Rectangle 20"/>
            <p:cNvSpPr>
              <a:spLocks noChangeArrowheads="1"/>
            </p:cNvSpPr>
            <p:nvPr/>
          </p:nvSpPr>
          <p:spPr bwMode="auto">
            <a:xfrm>
              <a:off x="925" y="1014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endParaRPr lang="en-US" b="1"/>
            </a:p>
          </p:txBody>
        </p:sp>
        <p:sp>
          <p:nvSpPr>
            <p:cNvPr id="9236" name="Rectangle 21"/>
            <p:cNvSpPr>
              <a:spLocks noChangeArrowheads="1"/>
            </p:cNvSpPr>
            <p:nvPr/>
          </p:nvSpPr>
          <p:spPr bwMode="auto">
            <a:xfrm>
              <a:off x="1070" y="1014"/>
              <a:ext cx="201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latin typeface="Courier New" pitchFamily="49" charset="0"/>
                </a:rPr>
                <a:t>// The radius of this circle</a:t>
              </a:r>
              <a:endParaRPr lang="en-US" b="1" dirty="0"/>
            </a:p>
          </p:txBody>
        </p:sp>
        <p:sp>
          <p:nvSpPr>
            <p:cNvPr id="9237" name="Rectangle 22"/>
            <p:cNvSpPr>
              <a:spLocks noChangeArrowheads="1"/>
            </p:cNvSpPr>
            <p:nvPr/>
          </p:nvSpPr>
          <p:spPr bwMode="auto">
            <a:xfrm>
              <a:off x="3096" y="1014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38" name="Rectangle 23"/>
            <p:cNvSpPr>
              <a:spLocks noChangeArrowheads="1"/>
            </p:cNvSpPr>
            <p:nvPr/>
          </p:nvSpPr>
          <p:spPr bwMode="auto">
            <a:xfrm>
              <a:off x="925" y="1146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endParaRPr lang="en-US" b="1"/>
            </a:p>
          </p:txBody>
        </p:sp>
        <p:sp>
          <p:nvSpPr>
            <p:cNvPr id="9239" name="Rectangle 24"/>
            <p:cNvSpPr>
              <a:spLocks noChangeArrowheads="1"/>
            </p:cNvSpPr>
            <p:nvPr/>
          </p:nvSpPr>
          <p:spPr bwMode="auto">
            <a:xfrm>
              <a:off x="1070" y="1141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50"/>
                  </a:solidFill>
                  <a:latin typeface="Courier New" pitchFamily="49" charset="0"/>
                </a:rPr>
                <a:t>double</a:t>
              </a:r>
              <a:endParaRPr lang="en-US" b="1"/>
            </a:p>
          </p:txBody>
        </p:sp>
        <p:sp>
          <p:nvSpPr>
            <p:cNvPr id="9240" name="Rectangle 25"/>
            <p:cNvSpPr>
              <a:spLocks noChangeArrowheads="1"/>
            </p:cNvSpPr>
            <p:nvPr/>
          </p:nvSpPr>
          <p:spPr bwMode="auto">
            <a:xfrm>
              <a:off x="1504" y="1146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 radius;</a:t>
              </a:r>
              <a:endParaRPr lang="en-US" b="1" dirty="0"/>
            </a:p>
          </p:txBody>
        </p:sp>
        <p:sp>
          <p:nvSpPr>
            <p:cNvPr id="9241" name="Rectangle 26"/>
            <p:cNvSpPr>
              <a:spLocks noChangeArrowheads="1"/>
            </p:cNvSpPr>
            <p:nvPr/>
          </p:nvSpPr>
          <p:spPr bwMode="auto">
            <a:xfrm>
              <a:off x="2083" y="1146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42" name="Rectangle 27"/>
            <p:cNvSpPr>
              <a:spLocks noChangeArrowheads="1"/>
            </p:cNvSpPr>
            <p:nvPr/>
          </p:nvSpPr>
          <p:spPr bwMode="auto">
            <a:xfrm>
              <a:off x="925" y="1288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43" name="Rectangle 28"/>
            <p:cNvSpPr>
              <a:spLocks noChangeArrowheads="1"/>
            </p:cNvSpPr>
            <p:nvPr/>
          </p:nvSpPr>
          <p:spPr bwMode="auto">
            <a:xfrm>
              <a:off x="925" y="1423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endParaRPr lang="en-US" b="1"/>
            </a:p>
          </p:txBody>
        </p:sp>
        <p:sp>
          <p:nvSpPr>
            <p:cNvPr id="9244" name="Rectangle 29"/>
            <p:cNvSpPr>
              <a:spLocks noChangeArrowheads="1"/>
            </p:cNvSpPr>
            <p:nvPr/>
          </p:nvSpPr>
          <p:spPr bwMode="auto">
            <a:xfrm>
              <a:off x="1070" y="1423"/>
              <a:ext cx="201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latin typeface="Courier New" pitchFamily="49" charset="0"/>
                </a:rPr>
                <a:t>// Construct a circle object</a:t>
              </a:r>
              <a:endParaRPr lang="en-US" b="1" dirty="0"/>
            </a:p>
          </p:txBody>
        </p:sp>
        <p:sp>
          <p:nvSpPr>
            <p:cNvPr id="9245" name="Rectangle 30"/>
            <p:cNvSpPr>
              <a:spLocks noChangeArrowheads="1"/>
            </p:cNvSpPr>
            <p:nvPr/>
          </p:nvSpPr>
          <p:spPr bwMode="auto">
            <a:xfrm>
              <a:off x="3096" y="1423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46" name="Rectangle 31"/>
            <p:cNvSpPr>
              <a:spLocks noChangeArrowheads="1"/>
            </p:cNvSpPr>
            <p:nvPr/>
          </p:nvSpPr>
          <p:spPr bwMode="auto">
            <a:xfrm>
              <a:off x="925" y="1561"/>
              <a:ext cx="72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  Circle()</a:t>
              </a:r>
              <a:endParaRPr lang="en-US" b="1" dirty="0"/>
            </a:p>
          </p:txBody>
        </p:sp>
        <p:sp>
          <p:nvSpPr>
            <p:cNvPr id="9247" name="Rectangle 32"/>
            <p:cNvSpPr>
              <a:spLocks noChangeArrowheads="1"/>
            </p:cNvSpPr>
            <p:nvPr/>
          </p:nvSpPr>
          <p:spPr bwMode="auto">
            <a:xfrm>
              <a:off x="1649" y="1561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48" name="Rectangle 33"/>
            <p:cNvSpPr>
              <a:spLocks noChangeArrowheads="1"/>
            </p:cNvSpPr>
            <p:nvPr/>
          </p:nvSpPr>
          <p:spPr bwMode="auto">
            <a:xfrm>
              <a:off x="925" y="1698"/>
              <a:ext cx="21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{</a:t>
              </a:r>
              <a:endParaRPr lang="en-US" b="1"/>
            </a:p>
          </p:txBody>
        </p:sp>
        <p:sp>
          <p:nvSpPr>
            <p:cNvPr id="9249" name="Rectangle 34"/>
            <p:cNvSpPr>
              <a:spLocks noChangeArrowheads="1"/>
            </p:cNvSpPr>
            <p:nvPr/>
          </p:nvSpPr>
          <p:spPr bwMode="auto">
            <a:xfrm>
              <a:off x="1142" y="1698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50" name="Rectangle 35"/>
            <p:cNvSpPr>
              <a:spLocks noChangeArrowheads="1"/>
            </p:cNvSpPr>
            <p:nvPr/>
          </p:nvSpPr>
          <p:spPr bwMode="auto">
            <a:xfrm>
              <a:off x="925" y="1834"/>
              <a:ext cx="93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    radius = </a:t>
              </a:r>
              <a:endParaRPr lang="en-US" b="1" dirty="0"/>
            </a:p>
          </p:txBody>
        </p:sp>
        <p:sp>
          <p:nvSpPr>
            <p:cNvPr id="9251" name="Rectangle 36"/>
            <p:cNvSpPr>
              <a:spLocks noChangeArrowheads="1"/>
            </p:cNvSpPr>
            <p:nvPr/>
          </p:nvSpPr>
          <p:spPr bwMode="auto">
            <a:xfrm>
              <a:off x="1866" y="1834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3366FF"/>
                  </a:solidFill>
                  <a:latin typeface="Courier New" pitchFamily="49" charset="0"/>
                </a:rPr>
                <a:t>1</a:t>
              </a:r>
              <a:endParaRPr lang="en-US" b="1"/>
            </a:p>
          </p:txBody>
        </p:sp>
        <p:sp>
          <p:nvSpPr>
            <p:cNvPr id="9252" name="Rectangle 37"/>
            <p:cNvSpPr>
              <a:spLocks noChangeArrowheads="1"/>
            </p:cNvSpPr>
            <p:nvPr/>
          </p:nvSpPr>
          <p:spPr bwMode="auto">
            <a:xfrm>
              <a:off x="1938" y="1834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b="1"/>
            </a:p>
          </p:txBody>
        </p:sp>
        <p:sp>
          <p:nvSpPr>
            <p:cNvPr id="9253" name="Rectangle 38"/>
            <p:cNvSpPr>
              <a:spLocks noChangeArrowheads="1"/>
            </p:cNvSpPr>
            <p:nvPr/>
          </p:nvSpPr>
          <p:spPr bwMode="auto">
            <a:xfrm>
              <a:off x="2011" y="1834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54" name="Rectangle 39"/>
            <p:cNvSpPr>
              <a:spLocks noChangeArrowheads="1"/>
            </p:cNvSpPr>
            <p:nvPr/>
          </p:nvSpPr>
          <p:spPr bwMode="auto">
            <a:xfrm>
              <a:off x="925" y="1972"/>
              <a:ext cx="21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}</a:t>
              </a:r>
              <a:endParaRPr lang="en-US" b="1"/>
            </a:p>
          </p:txBody>
        </p:sp>
        <p:sp>
          <p:nvSpPr>
            <p:cNvPr id="9255" name="Rectangle 40"/>
            <p:cNvSpPr>
              <a:spLocks noChangeArrowheads="1"/>
            </p:cNvSpPr>
            <p:nvPr/>
          </p:nvSpPr>
          <p:spPr bwMode="auto">
            <a:xfrm>
              <a:off x="1142" y="1972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56" name="Rectangle 41"/>
            <p:cNvSpPr>
              <a:spLocks noChangeArrowheads="1"/>
            </p:cNvSpPr>
            <p:nvPr/>
          </p:nvSpPr>
          <p:spPr bwMode="auto">
            <a:xfrm>
              <a:off x="925" y="2108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57" name="Rectangle 42"/>
            <p:cNvSpPr>
              <a:spLocks noChangeArrowheads="1"/>
            </p:cNvSpPr>
            <p:nvPr/>
          </p:nvSpPr>
          <p:spPr bwMode="auto">
            <a:xfrm>
              <a:off x="925" y="2245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endParaRPr lang="en-US" b="1"/>
            </a:p>
          </p:txBody>
        </p:sp>
        <p:sp>
          <p:nvSpPr>
            <p:cNvPr id="9258" name="Rectangle 43"/>
            <p:cNvSpPr>
              <a:spLocks noChangeArrowheads="1"/>
            </p:cNvSpPr>
            <p:nvPr/>
          </p:nvSpPr>
          <p:spPr bwMode="auto">
            <a:xfrm>
              <a:off x="1070" y="2245"/>
              <a:ext cx="201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latin typeface="Courier New" pitchFamily="49" charset="0"/>
                </a:rPr>
                <a:t>// Construct a circle object</a:t>
              </a:r>
              <a:endParaRPr lang="en-US" b="1" dirty="0"/>
            </a:p>
          </p:txBody>
        </p:sp>
        <p:sp>
          <p:nvSpPr>
            <p:cNvPr id="9259" name="Rectangle 44"/>
            <p:cNvSpPr>
              <a:spLocks noChangeArrowheads="1"/>
            </p:cNvSpPr>
            <p:nvPr/>
          </p:nvSpPr>
          <p:spPr bwMode="auto">
            <a:xfrm>
              <a:off x="3096" y="2245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60" name="Rectangle 45"/>
            <p:cNvSpPr>
              <a:spLocks noChangeArrowheads="1"/>
            </p:cNvSpPr>
            <p:nvPr/>
          </p:nvSpPr>
          <p:spPr bwMode="auto">
            <a:xfrm>
              <a:off x="3168" y="2245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61" name="Rectangle 46"/>
            <p:cNvSpPr>
              <a:spLocks noChangeArrowheads="1"/>
            </p:cNvSpPr>
            <p:nvPr/>
          </p:nvSpPr>
          <p:spPr bwMode="auto">
            <a:xfrm>
              <a:off x="925" y="2377"/>
              <a:ext cx="64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  Circle(</a:t>
              </a:r>
              <a:endParaRPr lang="en-US" b="1" dirty="0"/>
            </a:p>
          </p:txBody>
        </p:sp>
        <p:sp>
          <p:nvSpPr>
            <p:cNvPr id="9262" name="Rectangle 47"/>
            <p:cNvSpPr>
              <a:spLocks noChangeArrowheads="1"/>
            </p:cNvSpPr>
            <p:nvPr/>
          </p:nvSpPr>
          <p:spPr bwMode="auto">
            <a:xfrm>
              <a:off x="1576" y="2372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50"/>
                  </a:solidFill>
                  <a:latin typeface="Courier New" pitchFamily="49" charset="0"/>
                </a:rPr>
                <a:t>double</a:t>
              </a:r>
              <a:endParaRPr lang="en-US" b="1"/>
            </a:p>
          </p:txBody>
        </p:sp>
        <p:sp>
          <p:nvSpPr>
            <p:cNvPr id="9263" name="Rectangle 48"/>
            <p:cNvSpPr>
              <a:spLocks noChangeArrowheads="1"/>
            </p:cNvSpPr>
            <p:nvPr/>
          </p:nvSpPr>
          <p:spPr bwMode="auto">
            <a:xfrm>
              <a:off x="2011" y="2377"/>
              <a:ext cx="79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newRadius)</a:t>
              </a:r>
              <a:endParaRPr lang="en-US" b="1"/>
            </a:p>
          </p:txBody>
        </p:sp>
        <p:sp>
          <p:nvSpPr>
            <p:cNvPr id="9264" name="Rectangle 49"/>
            <p:cNvSpPr>
              <a:spLocks noChangeArrowheads="1"/>
            </p:cNvSpPr>
            <p:nvPr/>
          </p:nvSpPr>
          <p:spPr bwMode="auto">
            <a:xfrm>
              <a:off x="2807" y="2377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65" name="Rectangle 50"/>
            <p:cNvSpPr>
              <a:spLocks noChangeArrowheads="1"/>
            </p:cNvSpPr>
            <p:nvPr/>
          </p:nvSpPr>
          <p:spPr bwMode="auto">
            <a:xfrm>
              <a:off x="925" y="2519"/>
              <a:ext cx="21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{</a:t>
              </a:r>
              <a:endParaRPr lang="en-US" b="1"/>
            </a:p>
          </p:txBody>
        </p:sp>
        <p:sp>
          <p:nvSpPr>
            <p:cNvPr id="9266" name="Rectangle 51"/>
            <p:cNvSpPr>
              <a:spLocks noChangeArrowheads="1"/>
            </p:cNvSpPr>
            <p:nvPr/>
          </p:nvSpPr>
          <p:spPr bwMode="auto">
            <a:xfrm>
              <a:off x="1142" y="2519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67" name="Rectangle 52"/>
            <p:cNvSpPr>
              <a:spLocks noChangeArrowheads="1"/>
            </p:cNvSpPr>
            <p:nvPr/>
          </p:nvSpPr>
          <p:spPr bwMode="auto">
            <a:xfrm>
              <a:off x="925" y="2654"/>
              <a:ext cx="165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  radius = newRadius;</a:t>
              </a:r>
              <a:endParaRPr lang="en-US" b="1"/>
            </a:p>
          </p:txBody>
        </p:sp>
        <p:sp>
          <p:nvSpPr>
            <p:cNvPr id="9268" name="Rectangle 53"/>
            <p:cNvSpPr>
              <a:spLocks noChangeArrowheads="1"/>
            </p:cNvSpPr>
            <p:nvPr/>
          </p:nvSpPr>
          <p:spPr bwMode="auto">
            <a:xfrm>
              <a:off x="2590" y="2654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69" name="Rectangle 54"/>
            <p:cNvSpPr>
              <a:spLocks noChangeArrowheads="1"/>
            </p:cNvSpPr>
            <p:nvPr/>
          </p:nvSpPr>
          <p:spPr bwMode="auto">
            <a:xfrm>
              <a:off x="925" y="2792"/>
              <a:ext cx="21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}</a:t>
              </a:r>
              <a:endParaRPr lang="en-US" b="1"/>
            </a:p>
          </p:txBody>
        </p:sp>
        <p:sp>
          <p:nvSpPr>
            <p:cNvPr id="9270" name="Rectangle 55"/>
            <p:cNvSpPr>
              <a:spLocks noChangeArrowheads="1"/>
            </p:cNvSpPr>
            <p:nvPr/>
          </p:nvSpPr>
          <p:spPr bwMode="auto">
            <a:xfrm>
              <a:off x="1142" y="2792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71" name="Rectangle 56"/>
            <p:cNvSpPr>
              <a:spLocks noChangeArrowheads="1"/>
            </p:cNvSpPr>
            <p:nvPr/>
          </p:nvSpPr>
          <p:spPr bwMode="auto">
            <a:xfrm>
              <a:off x="925" y="2928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72" name="Rectangle 57"/>
            <p:cNvSpPr>
              <a:spLocks noChangeArrowheads="1"/>
            </p:cNvSpPr>
            <p:nvPr/>
          </p:nvSpPr>
          <p:spPr bwMode="auto">
            <a:xfrm>
              <a:off x="925" y="3065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endParaRPr lang="en-US" b="1"/>
            </a:p>
          </p:txBody>
        </p:sp>
        <p:sp>
          <p:nvSpPr>
            <p:cNvPr id="9273" name="Rectangle 58"/>
            <p:cNvSpPr>
              <a:spLocks noChangeArrowheads="1"/>
            </p:cNvSpPr>
            <p:nvPr/>
          </p:nvSpPr>
          <p:spPr bwMode="auto">
            <a:xfrm>
              <a:off x="1070" y="3065"/>
              <a:ext cx="86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latin typeface="Courier New" pitchFamily="49" charset="0"/>
                </a:rPr>
                <a:t>// Return </a:t>
              </a:r>
              <a:r>
                <a:rPr lang="en-US" sz="1500" b="1" dirty="0" err="1">
                  <a:latin typeface="Courier New" pitchFamily="49" charset="0"/>
                </a:rPr>
                <a:t>th</a:t>
              </a:r>
              <a:endParaRPr lang="en-US" b="1" dirty="0"/>
            </a:p>
          </p:txBody>
        </p:sp>
        <p:sp>
          <p:nvSpPr>
            <p:cNvPr id="9274" name="Rectangle 59"/>
            <p:cNvSpPr>
              <a:spLocks noChangeArrowheads="1"/>
            </p:cNvSpPr>
            <p:nvPr/>
          </p:nvSpPr>
          <p:spPr bwMode="auto">
            <a:xfrm>
              <a:off x="1938" y="3065"/>
              <a:ext cx="151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latin typeface="Courier New" pitchFamily="49" charset="0"/>
                </a:rPr>
                <a:t>e area of this circle</a:t>
              </a:r>
              <a:endParaRPr lang="en-US" b="1" dirty="0"/>
            </a:p>
          </p:txBody>
        </p:sp>
        <p:sp>
          <p:nvSpPr>
            <p:cNvPr id="9275" name="Rectangle 60"/>
            <p:cNvSpPr>
              <a:spLocks noChangeArrowheads="1"/>
            </p:cNvSpPr>
            <p:nvPr/>
          </p:nvSpPr>
          <p:spPr bwMode="auto">
            <a:xfrm>
              <a:off x="3458" y="3065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76" name="Rectangle 61"/>
            <p:cNvSpPr>
              <a:spLocks noChangeArrowheads="1"/>
            </p:cNvSpPr>
            <p:nvPr/>
          </p:nvSpPr>
          <p:spPr bwMode="auto">
            <a:xfrm>
              <a:off x="3530" y="3065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77" name="Rectangle 62"/>
            <p:cNvSpPr>
              <a:spLocks noChangeArrowheads="1"/>
            </p:cNvSpPr>
            <p:nvPr/>
          </p:nvSpPr>
          <p:spPr bwMode="auto">
            <a:xfrm>
              <a:off x="925" y="319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endParaRPr lang="en-US" b="1"/>
            </a:p>
          </p:txBody>
        </p:sp>
        <p:sp>
          <p:nvSpPr>
            <p:cNvPr id="9278" name="Rectangle 63"/>
            <p:cNvSpPr>
              <a:spLocks noChangeArrowheads="1"/>
            </p:cNvSpPr>
            <p:nvPr/>
          </p:nvSpPr>
          <p:spPr bwMode="auto">
            <a:xfrm>
              <a:off x="1070" y="3192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50"/>
                  </a:solidFill>
                  <a:latin typeface="Courier New" pitchFamily="49" charset="0"/>
                </a:rPr>
                <a:t>double</a:t>
              </a:r>
              <a:endParaRPr lang="en-US" b="1"/>
            </a:p>
          </p:txBody>
        </p:sp>
        <p:sp>
          <p:nvSpPr>
            <p:cNvPr id="9279" name="Rectangle 64"/>
            <p:cNvSpPr>
              <a:spLocks noChangeArrowheads="1"/>
            </p:cNvSpPr>
            <p:nvPr/>
          </p:nvSpPr>
          <p:spPr bwMode="auto">
            <a:xfrm>
              <a:off x="1504" y="3197"/>
              <a:ext cx="72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500" b="1" dirty="0" err="1">
                  <a:solidFill>
                    <a:srgbClr val="000000"/>
                  </a:solidFill>
                  <a:latin typeface="Courier New" pitchFamily="49" charset="0"/>
                </a:rPr>
                <a:t>getArea</a:t>
              </a: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()</a:t>
              </a:r>
              <a:endParaRPr lang="en-US" b="1" dirty="0"/>
            </a:p>
          </p:txBody>
        </p:sp>
        <p:sp>
          <p:nvSpPr>
            <p:cNvPr id="9280" name="Rectangle 65"/>
            <p:cNvSpPr>
              <a:spLocks noChangeArrowheads="1"/>
            </p:cNvSpPr>
            <p:nvPr/>
          </p:nvSpPr>
          <p:spPr bwMode="auto">
            <a:xfrm>
              <a:off x="2228" y="3197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81" name="Rectangle 66"/>
            <p:cNvSpPr>
              <a:spLocks noChangeArrowheads="1"/>
            </p:cNvSpPr>
            <p:nvPr/>
          </p:nvSpPr>
          <p:spPr bwMode="auto">
            <a:xfrm>
              <a:off x="925" y="3339"/>
              <a:ext cx="21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{</a:t>
              </a:r>
              <a:endParaRPr lang="en-US" b="1"/>
            </a:p>
          </p:txBody>
        </p:sp>
        <p:sp>
          <p:nvSpPr>
            <p:cNvPr id="9282" name="Rectangle 67"/>
            <p:cNvSpPr>
              <a:spLocks noChangeArrowheads="1"/>
            </p:cNvSpPr>
            <p:nvPr/>
          </p:nvSpPr>
          <p:spPr bwMode="auto">
            <a:xfrm>
              <a:off x="1142" y="3339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83" name="Rectangle 68"/>
            <p:cNvSpPr>
              <a:spLocks noChangeArrowheads="1"/>
            </p:cNvSpPr>
            <p:nvPr/>
          </p:nvSpPr>
          <p:spPr bwMode="auto">
            <a:xfrm>
              <a:off x="925" y="3471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endParaRPr lang="en-US" b="1"/>
            </a:p>
          </p:txBody>
        </p:sp>
        <p:sp>
          <p:nvSpPr>
            <p:cNvPr id="9284" name="Rectangle 69"/>
            <p:cNvSpPr>
              <a:spLocks noChangeArrowheads="1"/>
            </p:cNvSpPr>
            <p:nvPr/>
          </p:nvSpPr>
          <p:spPr bwMode="auto">
            <a:xfrm>
              <a:off x="1215" y="3466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50"/>
                  </a:solidFill>
                  <a:latin typeface="Courier New" pitchFamily="49" charset="0"/>
                </a:rPr>
                <a:t>return</a:t>
              </a:r>
              <a:endParaRPr lang="en-US" b="1"/>
            </a:p>
          </p:txBody>
        </p:sp>
        <p:sp>
          <p:nvSpPr>
            <p:cNvPr id="9285" name="Rectangle 70"/>
            <p:cNvSpPr>
              <a:spLocks noChangeArrowheads="1"/>
            </p:cNvSpPr>
            <p:nvPr/>
          </p:nvSpPr>
          <p:spPr bwMode="auto">
            <a:xfrm>
              <a:off x="1649" y="3471"/>
              <a:ext cx="136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radius * radius * </a:t>
              </a:r>
              <a:endParaRPr lang="en-US" b="1"/>
            </a:p>
          </p:txBody>
        </p:sp>
        <p:sp>
          <p:nvSpPr>
            <p:cNvPr id="9286" name="Rectangle 71"/>
            <p:cNvSpPr>
              <a:spLocks noChangeArrowheads="1"/>
            </p:cNvSpPr>
            <p:nvPr/>
          </p:nvSpPr>
          <p:spPr bwMode="auto">
            <a:xfrm>
              <a:off x="3024" y="3471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latin typeface="Courier New" pitchFamily="49" charset="0"/>
                </a:rPr>
                <a:t>3.14159</a:t>
              </a:r>
              <a:endParaRPr lang="en-US" b="1" dirty="0"/>
            </a:p>
          </p:txBody>
        </p:sp>
        <p:sp>
          <p:nvSpPr>
            <p:cNvPr id="9287" name="Rectangle 72"/>
            <p:cNvSpPr>
              <a:spLocks noChangeArrowheads="1"/>
            </p:cNvSpPr>
            <p:nvPr/>
          </p:nvSpPr>
          <p:spPr bwMode="auto">
            <a:xfrm>
              <a:off x="3530" y="3471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b="1"/>
            </a:p>
          </p:txBody>
        </p:sp>
        <p:sp>
          <p:nvSpPr>
            <p:cNvPr id="9288" name="Rectangle 73"/>
            <p:cNvSpPr>
              <a:spLocks noChangeArrowheads="1"/>
            </p:cNvSpPr>
            <p:nvPr/>
          </p:nvSpPr>
          <p:spPr bwMode="auto">
            <a:xfrm>
              <a:off x="3603" y="3471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89" name="Rectangle 74"/>
            <p:cNvSpPr>
              <a:spLocks noChangeArrowheads="1"/>
            </p:cNvSpPr>
            <p:nvPr/>
          </p:nvSpPr>
          <p:spPr bwMode="auto">
            <a:xfrm>
              <a:off x="925" y="3612"/>
              <a:ext cx="21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 }</a:t>
              </a:r>
              <a:endParaRPr lang="en-US" b="1"/>
            </a:p>
          </p:txBody>
        </p:sp>
        <p:sp>
          <p:nvSpPr>
            <p:cNvPr id="9290" name="Rectangle 75"/>
            <p:cNvSpPr>
              <a:spLocks noChangeArrowheads="1"/>
            </p:cNvSpPr>
            <p:nvPr/>
          </p:nvSpPr>
          <p:spPr bwMode="auto">
            <a:xfrm>
              <a:off x="1142" y="3612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91" name="Rectangle 76"/>
            <p:cNvSpPr>
              <a:spLocks noChangeArrowheads="1"/>
            </p:cNvSpPr>
            <p:nvPr/>
          </p:nvSpPr>
          <p:spPr bwMode="auto">
            <a:xfrm>
              <a:off x="925" y="373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};</a:t>
              </a:r>
              <a:endParaRPr lang="en-US" b="1"/>
            </a:p>
          </p:txBody>
        </p:sp>
        <p:sp>
          <p:nvSpPr>
            <p:cNvPr id="9292" name="Rectangle 77"/>
            <p:cNvSpPr>
              <a:spLocks noChangeArrowheads="1"/>
            </p:cNvSpPr>
            <p:nvPr/>
          </p:nvSpPr>
          <p:spPr bwMode="auto">
            <a:xfrm>
              <a:off x="1070" y="3739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293" name="Rectangle 78"/>
            <p:cNvSpPr>
              <a:spLocks noChangeArrowheads="1"/>
            </p:cNvSpPr>
            <p:nvPr/>
          </p:nvSpPr>
          <p:spPr bwMode="auto">
            <a:xfrm>
              <a:off x="4064" y="1168"/>
              <a:ext cx="814" cy="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94" name="Rectangle 79"/>
            <p:cNvSpPr>
              <a:spLocks noChangeArrowheads="1"/>
            </p:cNvSpPr>
            <p:nvPr/>
          </p:nvSpPr>
          <p:spPr bwMode="auto">
            <a:xfrm>
              <a:off x="4064" y="1168"/>
              <a:ext cx="814" cy="163"/>
            </a:xfrm>
            <a:prstGeom prst="rect">
              <a:avLst/>
            </a:prstGeom>
            <a:grpFill/>
            <a:ln w="17463">
              <a:solidFill>
                <a:schemeClr val="accent5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 dirty="0"/>
            </a:p>
          </p:txBody>
        </p:sp>
        <p:sp>
          <p:nvSpPr>
            <p:cNvPr id="9295" name="Rectangle 80"/>
            <p:cNvSpPr>
              <a:spLocks noChangeArrowheads="1"/>
            </p:cNvSpPr>
            <p:nvPr/>
          </p:nvSpPr>
          <p:spPr bwMode="auto">
            <a:xfrm>
              <a:off x="4071" y="1181"/>
              <a:ext cx="72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2C14DE"/>
                  </a:solidFill>
                  <a:latin typeface="Courier New" pitchFamily="49" charset="0"/>
                </a:rPr>
                <a:t>Data field</a:t>
              </a:r>
              <a:endParaRPr lang="en-US" b="1" dirty="0">
                <a:solidFill>
                  <a:srgbClr val="2C14DE"/>
                </a:solidFill>
              </a:endParaRPr>
            </a:p>
          </p:txBody>
        </p:sp>
        <p:sp>
          <p:nvSpPr>
            <p:cNvPr id="9296" name="Rectangle 81"/>
            <p:cNvSpPr>
              <a:spLocks noChangeArrowheads="1"/>
            </p:cNvSpPr>
            <p:nvPr/>
          </p:nvSpPr>
          <p:spPr bwMode="auto">
            <a:xfrm>
              <a:off x="4795" y="1181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 dirty="0"/>
            </a:p>
          </p:txBody>
        </p:sp>
        <p:sp>
          <p:nvSpPr>
            <p:cNvPr id="9297" name="Rectangle 82"/>
            <p:cNvSpPr>
              <a:spLocks noChangeArrowheads="1"/>
            </p:cNvSpPr>
            <p:nvPr/>
          </p:nvSpPr>
          <p:spPr bwMode="auto">
            <a:xfrm>
              <a:off x="4071" y="1311"/>
              <a:ext cx="46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1"/>
            </a:p>
          </p:txBody>
        </p:sp>
        <p:sp>
          <p:nvSpPr>
            <p:cNvPr id="9298" name="Freeform 83"/>
            <p:cNvSpPr>
              <a:spLocks noEditPoints="1"/>
            </p:cNvSpPr>
            <p:nvPr/>
          </p:nvSpPr>
          <p:spPr bwMode="auto">
            <a:xfrm>
              <a:off x="2131" y="1177"/>
              <a:ext cx="1895" cy="81"/>
            </a:xfrm>
            <a:custGeom>
              <a:avLst/>
              <a:gdLst>
                <a:gd name="T0" fmla="*/ 60 w 1147"/>
                <a:gd name="T1" fmla="*/ 38 h 91"/>
                <a:gd name="T2" fmla="*/ 1140 w 1147"/>
                <a:gd name="T3" fmla="*/ 38 h 91"/>
                <a:gd name="T4" fmla="*/ 1143 w 1147"/>
                <a:gd name="T5" fmla="*/ 38 h 91"/>
                <a:gd name="T6" fmla="*/ 1145 w 1147"/>
                <a:gd name="T7" fmla="*/ 40 h 91"/>
                <a:gd name="T8" fmla="*/ 1147 w 1147"/>
                <a:gd name="T9" fmla="*/ 42 h 91"/>
                <a:gd name="T10" fmla="*/ 1147 w 1147"/>
                <a:gd name="T11" fmla="*/ 45 h 91"/>
                <a:gd name="T12" fmla="*/ 1147 w 1147"/>
                <a:gd name="T13" fmla="*/ 47 h 91"/>
                <a:gd name="T14" fmla="*/ 1145 w 1147"/>
                <a:gd name="T15" fmla="*/ 51 h 91"/>
                <a:gd name="T16" fmla="*/ 1143 w 1147"/>
                <a:gd name="T17" fmla="*/ 53 h 91"/>
                <a:gd name="T18" fmla="*/ 1140 w 1147"/>
                <a:gd name="T19" fmla="*/ 53 h 91"/>
                <a:gd name="T20" fmla="*/ 60 w 1147"/>
                <a:gd name="T21" fmla="*/ 53 h 91"/>
                <a:gd name="T22" fmla="*/ 58 w 1147"/>
                <a:gd name="T23" fmla="*/ 53 h 91"/>
                <a:gd name="T24" fmla="*/ 54 w 1147"/>
                <a:gd name="T25" fmla="*/ 51 h 91"/>
                <a:gd name="T26" fmla="*/ 52 w 1147"/>
                <a:gd name="T27" fmla="*/ 47 h 91"/>
                <a:gd name="T28" fmla="*/ 52 w 1147"/>
                <a:gd name="T29" fmla="*/ 45 h 91"/>
                <a:gd name="T30" fmla="*/ 52 w 1147"/>
                <a:gd name="T31" fmla="*/ 42 h 91"/>
                <a:gd name="T32" fmla="*/ 54 w 1147"/>
                <a:gd name="T33" fmla="*/ 40 h 91"/>
                <a:gd name="T34" fmla="*/ 58 w 1147"/>
                <a:gd name="T35" fmla="*/ 38 h 91"/>
                <a:gd name="T36" fmla="*/ 60 w 1147"/>
                <a:gd name="T37" fmla="*/ 38 h 91"/>
                <a:gd name="T38" fmla="*/ 60 w 1147"/>
                <a:gd name="T39" fmla="*/ 38 h 91"/>
                <a:gd name="T40" fmla="*/ 60 w 1147"/>
                <a:gd name="T41" fmla="*/ 45 h 91"/>
                <a:gd name="T42" fmla="*/ 90 w 1147"/>
                <a:gd name="T43" fmla="*/ 91 h 91"/>
                <a:gd name="T44" fmla="*/ 0 w 1147"/>
                <a:gd name="T45" fmla="*/ 45 h 91"/>
                <a:gd name="T46" fmla="*/ 90 w 1147"/>
                <a:gd name="T47" fmla="*/ 0 h 91"/>
                <a:gd name="T48" fmla="*/ 60 w 1147"/>
                <a:gd name="T49" fmla="*/ 45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47"/>
                <a:gd name="T76" fmla="*/ 0 h 91"/>
                <a:gd name="T77" fmla="*/ 1147 w 1147"/>
                <a:gd name="T78" fmla="*/ 91 h 9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47" h="91">
                  <a:moveTo>
                    <a:pt x="60" y="38"/>
                  </a:moveTo>
                  <a:lnTo>
                    <a:pt x="1140" y="38"/>
                  </a:lnTo>
                  <a:lnTo>
                    <a:pt x="1143" y="38"/>
                  </a:lnTo>
                  <a:lnTo>
                    <a:pt x="1145" y="40"/>
                  </a:lnTo>
                  <a:lnTo>
                    <a:pt x="1147" y="42"/>
                  </a:lnTo>
                  <a:lnTo>
                    <a:pt x="1147" y="45"/>
                  </a:lnTo>
                  <a:lnTo>
                    <a:pt x="1147" y="47"/>
                  </a:lnTo>
                  <a:lnTo>
                    <a:pt x="1145" y="51"/>
                  </a:lnTo>
                  <a:lnTo>
                    <a:pt x="1143" y="53"/>
                  </a:lnTo>
                  <a:lnTo>
                    <a:pt x="1140" y="53"/>
                  </a:lnTo>
                  <a:lnTo>
                    <a:pt x="60" y="53"/>
                  </a:lnTo>
                  <a:lnTo>
                    <a:pt x="58" y="53"/>
                  </a:lnTo>
                  <a:lnTo>
                    <a:pt x="54" y="51"/>
                  </a:lnTo>
                  <a:lnTo>
                    <a:pt x="52" y="47"/>
                  </a:lnTo>
                  <a:lnTo>
                    <a:pt x="52" y="45"/>
                  </a:lnTo>
                  <a:lnTo>
                    <a:pt x="52" y="42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60" y="38"/>
                  </a:lnTo>
                  <a:close/>
                  <a:moveTo>
                    <a:pt x="60" y="45"/>
                  </a:moveTo>
                  <a:lnTo>
                    <a:pt x="90" y="91"/>
                  </a:lnTo>
                  <a:lnTo>
                    <a:pt x="0" y="45"/>
                  </a:lnTo>
                  <a:lnTo>
                    <a:pt x="90" y="0"/>
                  </a:lnTo>
                  <a:lnTo>
                    <a:pt x="60" y="45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99" name="Rectangle 84"/>
            <p:cNvSpPr>
              <a:spLocks noChangeArrowheads="1"/>
            </p:cNvSpPr>
            <p:nvPr/>
          </p:nvSpPr>
          <p:spPr bwMode="auto">
            <a:xfrm>
              <a:off x="4022" y="3226"/>
              <a:ext cx="780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01" name="Rectangle 86"/>
            <p:cNvSpPr>
              <a:spLocks noChangeArrowheads="1"/>
            </p:cNvSpPr>
            <p:nvPr/>
          </p:nvSpPr>
          <p:spPr bwMode="auto">
            <a:xfrm>
              <a:off x="4028" y="3203"/>
              <a:ext cx="576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2C14DE"/>
                  </a:solidFill>
                  <a:latin typeface="Courier New" pitchFamily="49" charset="0"/>
                </a:rPr>
                <a:t>Function</a:t>
              </a:r>
              <a:endParaRPr lang="en-US" sz="1500" b="1" dirty="0">
                <a:solidFill>
                  <a:srgbClr val="2C14DE"/>
                </a:solidFill>
              </a:endParaRPr>
            </a:p>
          </p:txBody>
        </p:sp>
        <p:sp>
          <p:nvSpPr>
            <p:cNvPr id="9302" name="Rectangle 87"/>
            <p:cNvSpPr>
              <a:spLocks noChangeArrowheads="1"/>
            </p:cNvSpPr>
            <p:nvPr/>
          </p:nvSpPr>
          <p:spPr bwMode="auto">
            <a:xfrm>
              <a:off x="4607" y="3241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 dirty="0"/>
            </a:p>
          </p:txBody>
        </p:sp>
        <p:sp>
          <p:nvSpPr>
            <p:cNvPr id="9303" name="Rectangle 88"/>
            <p:cNvSpPr>
              <a:spLocks noChangeArrowheads="1"/>
            </p:cNvSpPr>
            <p:nvPr/>
          </p:nvSpPr>
          <p:spPr bwMode="auto">
            <a:xfrm>
              <a:off x="4028" y="3371"/>
              <a:ext cx="46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1"/>
            </a:p>
          </p:txBody>
        </p:sp>
        <p:sp>
          <p:nvSpPr>
            <p:cNvPr id="9304" name="Freeform 89"/>
            <p:cNvSpPr>
              <a:spLocks noEditPoints="1"/>
            </p:cNvSpPr>
            <p:nvPr/>
          </p:nvSpPr>
          <p:spPr bwMode="auto">
            <a:xfrm>
              <a:off x="2224" y="3254"/>
              <a:ext cx="1760" cy="120"/>
            </a:xfrm>
            <a:custGeom>
              <a:avLst/>
              <a:gdLst>
                <a:gd name="T0" fmla="*/ 60 w 1147"/>
                <a:gd name="T1" fmla="*/ 38 h 90"/>
                <a:gd name="T2" fmla="*/ 1140 w 1147"/>
                <a:gd name="T3" fmla="*/ 38 h 90"/>
                <a:gd name="T4" fmla="*/ 1142 w 1147"/>
                <a:gd name="T5" fmla="*/ 38 h 90"/>
                <a:gd name="T6" fmla="*/ 1146 w 1147"/>
                <a:gd name="T7" fmla="*/ 39 h 90"/>
                <a:gd name="T8" fmla="*/ 1146 w 1147"/>
                <a:gd name="T9" fmla="*/ 43 h 90"/>
                <a:gd name="T10" fmla="*/ 1147 w 1147"/>
                <a:gd name="T11" fmla="*/ 45 h 90"/>
                <a:gd name="T12" fmla="*/ 1146 w 1147"/>
                <a:gd name="T13" fmla="*/ 48 h 90"/>
                <a:gd name="T14" fmla="*/ 1146 w 1147"/>
                <a:gd name="T15" fmla="*/ 50 h 90"/>
                <a:gd name="T16" fmla="*/ 1142 w 1147"/>
                <a:gd name="T17" fmla="*/ 52 h 90"/>
                <a:gd name="T18" fmla="*/ 1140 w 1147"/>
                <a:gd name="T19" fmla="*/ 52 h 90"/>
                <a:gd name="T20" fmla="*/ 60 w 1147"/>
                <a:gd name="T21" fmla="*/ 52 h 90"/>
                <a:gd name="T22" fmla="*/ 56 w 1147"/>
                <a:gd name="T23" fmla="*/ 52 h 90"/>
                <a:gd name="T24" fmla="*/ 55 w 1147"/>
                <a:gd name="T25" fmla="*/ 50 h 90"/>
                <a:gd name="T26" fmla="*/ 53 w 1147"/>
                <a:gd name="T27" fmla="*/ 48 h 90"/>
                <a:gd name="T28" fmla="*/ 53 w 1147"/>
                <a:gd name="T29" fmla="*/ 45 h 90"/>
                <a:gd name="T30" fmla="*/ 53 w 1147"/>
                <a:gd name="T31" fmla="*/ 43 h 90"/>
                <a:gd name="T32" fmla="*/ 55 w 1147"/>
                <a:gd name="T33" fmla="*/ 39 h 90"/>
                <a:gd name="T34" fmla="*/ 56 w 1147"/>
                <a:gd name="T35" fmla="*/ 38 h 90"/>
                <a:gd name="T36" fmla="*/ 60 w 1147"/>
                <a:gd name="T37" fmla="*/ 38 h 90"/>
                <a:gd name="T38" fmla="*/ 60 w 1147"/>
                <a:gd name="T39" fmla="*/ 38 h 90"/>
                <a:gd name="T40" fmla="*/ 60 w 1147"/>
                <a:gd name="T41" fmla="*/ 45 h 90"/>
                <a:gd name="T42" fmla="*/ 91 w 1147"/>
                <a:gd name="T43" fmla="*/ 90 h 90"/>
                <a:gd name="T44" fmla="*/ 0 w 1147"/>
                <a:gd name="T45" fmla="*/ 45 h 90"/>
                <a:gd name="T46" fmla="*/ 91 w 1147"/>
                <a:gd name="T47" fmla="*/ 0 h 90"/>
                <a:gd name="T48" fmla="*/ 60 w 1147"/>
                <a:gd name="T49" fmla="*/ 45 h 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47"/>
                <a:gd name="T76" fmla="*/ 0 h 90"/>
                <a:gd name="T77" fmla="*/ 1147 w 1147"/>
                <a:gd name="T78" fmla="*/ 90 h 9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47" h="90">
                  <a:moveTo>
                    <a:pt x="60" y="38"/>
                  </a:moveTo>
                  <a:lnTo>
                    <a:pt x="1140" y="38"/>
                  </a:lnTo>
                  <a:lnTo>
                    <a:pt x="1142" y="38"/>
                  </a:lnTo>
                  <a:lnTo>
                    <a:pt x="1146" y="39"/>
                  </a:lnTo>
                  <a:lnTo>
                    <a:pt x="1146" y="43"/>
                  </a:lnTo>
                  <a:lnTo>
                    <a:pt x="1147" y="45"/>
                  </a:lnTo>
                  <a:lnTo>
                    <a:pt x="1146" y="48"/>
                  </a:lnTo>
                  <a:lnTo>
                    <a:pt x="1146" y="50"/>
                  </a:lnTo>
                  <a:lnTo>
                    <a:pt x="1142" y="52"/>
                  </a:lnTo>
                  <a:lnTo>
                    <a:pt x="1140" y="52"/>
                  </a:lnTo>
                  <a:lnTo>
                    <a:pt x="60" y="52"/>
                  </a:lnTo>
                  <a:lnTo>
                    <a:pt x="56" y="52"/>
                  </a:lnTo>
                  <a:lnTo>
                    <a:pt x="55" y="50"/>
                  </a:lnTo>
                  <a:lnTo>
                    <a:pt x="53" y="48"/>
                  </a:lnTo>
                  <a:lnTo>
                    <a:pt x="53" y="45"/>
                  </a:lnTo>
                  <a:lnTo>
                    <a:pt x="53" y="43"/>
                  </a:lnTo>
                  <a:lnTo>
                    <a:pt x="55" y="39"/>
                  </a:lnTo>
                  <a:lnTo>
                    <a:pt x="56" y="38"/>
                  </a:lnTo>
                  <a:lnTo>
                    <a:pt x="60" y="38"/>
                  </a:lnTo>
                  <a:close/>
                  <a:moveTo>
                    <a:pt x="60" y="45"/>
                  </a:moveTo>
                  <a:lnTo>
                    <a:pt x="91" y="90"/>
                  </a:lnTo>
                  <a:lnTo>
                    <a:pt x="0" y="45"/>
                  </a:lnTo>
                  <a:lnTo>
                    <a:pt x="91" y="0"/>
                  </a:lnTo>
                  <a:lnTo>
                    <a:pt x="60" y="45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05" name="Rectangle 90"/>
            <p:cNvSpPr>
              <a:spLocks noChangeArrowheads="1"/>
            </p:cNvSpPr>
            <p:nvPr/>
          </p:nvSpPr>
          <p:spPr bwMode="auto">
            <a:xfrm>
              <a:off x="4012" y="1907"/>
              <a:ext cx="886" cy="1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08" name="Rectangle 93"/>
            <p:cNvSpPr>
              <a:spLocks noChangeArrowheads="1"/>
            </p:cNvSpPr>
            <p:nvPr/>
          </p:nvSpPr>
          <p:spPr bwMode="auto">
            <a:xfrm>
              <a:off x="4885" y="1921"/>
              <a:ext cx="7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b="1"/>
            </a:p>
          </p:txBody>
        </p:sp>
        <p:sp>
          <p:nvSpPr>
            <p:cNvPr id="9309" name="Rectangle 94"/>
            <p:cNvSpPr>
              <a:spLocks noChangeArrowheads="1"/>
            </p:cNvSpPr>
            <p:nvPr/>
          </p:nvSpPr>
          <p:spPr bwMode="auto">
            <a:xfrm>
              <a:off x="4017" y="2050"/>
              <a:ext cx="46" cy="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b="1"/>
            </a:p>
          </p:txBody>
        </p:sp>
        <p:sp>
          <p:nvSpPr>
            <p:cNvPr id="9310" name="Freeform 95"/>
            <p:cNvSpPr>
              <a:spLocks noEditPoints="1"/>
            </p:cNvSpPr>
            <p:nvPr/>
          </p:nvSpPr>
          <p:spPr bwMode="auto">
            <a:xfrm>
              <a:off x="3686" y="1943"/>
              <a:ext cx="306" cy="90"/>
            </a:xfrm>
            <a:custGeom>
              <a:avLst/>
              <a:gdLst>
                <a:gd name="T0" fmla="*/ 60 w 306"/>
                <a:gd name="T1" fmla="*/ 38 h 90"/>
                <a:gd name="T2" fmla="*/ 298 w 306"/>
                <a:gd name="T3" fmla="*/ 38 h 90"/>
                <a:gd name="T4" fmla="*/ 300 w 306"/>
                <a:gd name="T5" fmla="*/ 38 h 90"/>
                <a:gd name="T6" fmla="*/ 304 w 306"/>
                <a:gd name="T7" fmla="*/ 40 h 90"/>
                <a:gd name="T8" fmla="*/ 306 w 306"/>
                <a:gd name="T9" fmla="*/ 42 h 90"/>
                <a:gd name="T10" fmla="*/ 306 w 306"/>
                <a:gd name="T11" fmla="*/ 45 h 90"/>
                <a:gd name="T12" fmla="*/ 306 w 306"/>
                <a:gd name="T13" fmla="*/ 49 h 90"/>
                <a:gd name="T14" fmla="*/ 304 w 306"/>
                <a:gd name="T15" fmla="*/ 51 h 90"/>
                <a:gd name="T16" fmla="*/ 300 w 306"/>
                <a:gd name="T17" fmla="*/ 52 h 90"/>
                <a:gd name="T18" fmla="*/ 298 w 306"/>
                <a:gd name="T19" fmla="*/ 52 h 90"/>
                <a:gd name="T20" fmla="*/ 60 w 306"/>
                <a:gd name="T21" fmla="*/ 52 h 90"/>
                <a:gd name="T22" fmla="*/ 56 w 306"/>
                <a:gd name="T23" fmla="*/ 52 h 90"/>
                <a:gd name="T24" fmla="*/ 54 w 306"/>
                <a:gd name="T25" fmla="*/ 51 h 90"/>
                <a:gd name="T26" fmla="*/ 52 w 306"/>
                <a:gd name="T27" fmla="*/ 49 h 90"/>
                <a:gd name="T28" fmla="*/ 52 w 306"/>
                <a:gd name="T29" fmla="*/ 45 h 90"/>
                <a:gd name="T30" fmla="*/ 52 w 306"/>
                <a:gd name="T31" fmla="*/ 42 h 90"/>
                <a:gd name="T32" fmla="*/ 54 w 306"/>
                <a:gd name="T33" fmla="*/ 40 h 90"/>
                <a:gd name="T34" fmla="*/ 56 w 306"/>
                <a:gd name="T35" fmla="*/ 38 h 90"/>
                <a:gd name="T36" fmla="*/ 60 w 306"/>
                <a:gd name="T37" fmla="*/ 38 h 90"/>
                <a:gd name="T38" fmla="*/ 60 w 306"/>
                <a:gd name="T39" fmla="*/ 38 h 90"/>
                <a:gd name="T40" fmla="*/ 60 w 306"/>
                <a:gd name="T41" fmla="*/ 45 h 90"/>
                <a:gd name="T42" fmla="*/ 90 w 306"/>
                <a:gd name="T43" fmla="*/ 90 h 90"/>
                <a:gd name="T44" fmla="*/ 0 w 306"/>
                <a:gd name="T45" fmla="*/ 45 h 90"/>
                <a:gd name="T46" fmla="*/ 90 w 306"/>
                <a:gd name="T47" fmla="*/ 0 h 90"/>
                <a:gd name="T48" fmla="*/ 60 w 306"/>
                <a:gd name="T49" fmla="*/ 45 h 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6"/>
                <a:gd name="T76" fmla="*/ 0 h 90"/>
                <a:gd name="T77" fmla="*/ 306 w 306"/>
                <a:gd name="T78" fmla="*/ 90 h 9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6" h="90">
                  <a:moveTo>
                    <a:pt x="60" y="38"/>
                  </a:moveTo>
                  <a:lnTo>
                    <a:pt x="298" y="38"/>
                  </a:lnTo>
                  <a:lnTo>
                    <a:pt x="300" y="38"/>
                  </a:lnTo>
                  <a:lnTo>
                    <a:pt x="304" y="40"/>
                  </a:lnTo>
                  <a:lnTo>
                    <a:pt x="306" y="42"/>
                  </a:lnTo>
                  <a:lnTo>
                    <a:pt x="306" y="45"/>
                  </a:lnTo>
                  <a:lnTo>
                    <a:pt x="306" y="49"/>
                  </a:lnTo>
                  <a:lnTo>
                    <a:pt x="304" y="51"/>
                  </a:lnTo>
                  <a:lnTo>
                    <a:pt x="300" y="52"/>
                  </a:lnTo>
                  <a:lnTo>
                    <a:pt x="298" y="52"/>
                  </a:lnTo>
                  <a:lnTo>
                    <a:pt x="60" y="52"/>
                  </a:lnTo>
                  <a:lnTo>
                    <a:pt x="56" y="52"/>
                  </a:lnTo>
                  <a:lnTo>
                    <a:pt x="54" y="51"/>
                  </a:lnTo>
                  <a:lnTo>
                    <a:pt x="52" y="49"/>
                  </a:lnTo>
                  <a:lnTo>
                    <a:pt x="52" y="45"/>
                  </a:lnTo>
                  <a:lnTo>
                    <a:pt x="52" y="42"/>
                  </a:lnTo>
                  <a:lnTo>
                    <a:pt x="54" y="40"/>
                  </a:lnTo>
                  <a:lnTo>
                    <a:pt x="56" y="38"/>
                  </a:lnTo>
                  <a:lnTo>
                    <a:pt x="60" y="38"/>
                  </a:lnTo>
                  <a:close/>
                  <a:moveTo>
                    <a:pt x="60" y="45"/>
                  </a:moveTo>
                  <a:lnTo>
                    <a:pt x="90" y="90"/>
                  </a:lnTo>
                  <a:lnTo>
                    <a:pt x="0" y="45"/>
                  </a:lnTo>
                  <a:lnTo>
                    <a:pt x="90" y="0"/>
                  </a:lnTo>
                  <a:lnTo>
                    <a:pt x="60" y="45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11" name="Line 96"/>
            <p:cNvSpPr>
              <a:spLocks noChangeShapeType="1"/>
            </p:cNvSpPr>
            <p:nvPr/>
          </p:nvSpPr>
          <p:spPr bwMode="auto">
            <a:xfrm>
              <a:off x="3487" y="1599"/>
              <a:ext cx="145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12" name="Line 97"/>
            <p:cNvSpPr>
              <a:spLocks noChangeShapeType="1"/>
            </p:cNvSpPr>
            <p:nvPr/>
          </p:nvSpPr>
          <p:spPr bwMode="auto">
            <a:xfrm>
              <a:off x="3472" y="2899"/>
              <a:ext cx="145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13" name="Line 98"/>
            <p:cNvSpPr>
              <a:spLocks noChangeShapeType="1"/>
            </p:cNvSpPr>
            <p:nvPr/>
          </p:nvSpPr>
          <p:spPr bwMode="auto">
            <a:xfrm flipH="1">
              <a:off x="3621" y="1599"/>
              <a:ext cx="2" cy="131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b="1"/>
            </a:p>
          </p:txBody>
        </p:sp>
      </p:grpSp>
      <p:sp>
        <p:nvSpPr>
          <p:cNvPr id="98" name="Rectangle 80"/>
          <p:cNvSpPr>
            <a:spLocks noChangeArrowheads="1"/>
          </p:cNvSpPr>
          <p:nvPr/>
        </p:nvSpPr>
        <p:spPr bwMode="auto">
          <a:xfrm>
            <a:off x="5490928" y="3407310"/>
            <a:ext cx="1385887" cy="23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rgbClr val="2C14DE"/>
                </a:solidFill>
                <a:latin typeface="Courier New" pitchFamily="49" charset="0"/>
              </a:rPr>
              <a:t>Constructors</a:t>
            </a: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46412" y="1749961"/>
            <a:ext cx="2257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 smtClean="0">
                <a:solidFill>
                  <a:srgbClr val="C00000"/>
                </a:solidFill>
              </a:rPr>
              <a:t>Note: </a:t>
            </a:r>
          </a:p>
          <a:p>
            <a:pPr algn="just"/>
            <a:r>
              <a:rPr lang="en-US" sz="2000" b="1" dirty="0" smtClean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special syntax </a:t>
            </a:r>
            <a:r>
              <a:rPr lang="en-US" sz="2000" b="1" dirty="0"/>
              <a:t>for </a:t>
            </a:r>
            <a:r>
              <a:rPr lang="en-US" sz="2000" b="1" dirty="0">
                <a:solidFill>
                  <a:srgbClr val="C00000"/>
                </a:solidFill>
              </a:rPr>
              <a:t>constructor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000" b="1" u="sng" dirty="0" smtClean="0"/>
              <a:t>(</a:t>
            </a:r>
            <a:r>
              <a:rPr lang="en-US" sz="2000" b="1" u="sng" dirty="0">
                <a:solidFill>
                  <a:srgbClr val="2C14DE"/>
                </a:solidFill>
              </a:rPr>
              <a:t>no return type</a:t>
            </a:r>
            <a:r>
              <a:rPr lang="en-US" sz="2000" b="1" u="sng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4674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5932"/>
            <a:ext cx="8193156" cy="95466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itchFamily="34" charset="0"/>
              </a:rPr>
              <a:t>Class is a Type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You can use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</a:rPr>
              <a:t>primitive data types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to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</a:rPr>
              <a:t>define variables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4000" dirty="0" smtClean="0">
              <a:latin typeface="Calibri" pitchFamily="34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You can also use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</a:rPr>
              <a:t>class names </a:t>
            </a:r>
            <a:r>
              <a:rPr lang="en-US" dirty="0" smtClean="0">
                <a:latin typeface="Calibri" pitchFamily="34" charset="0"/>
              </a:rPr>
              <a:t>to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</a:rPr>
              <a:t>declare object   names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defRPr/>
            </a:pPr>
            <a:endParaRPr lang="en-US" b="1" i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b="1" i="1" dirty="0" smtClean="0">
                <a:latin typeface="Calibri" pitchFamily="34" charset="0"/>
              </a:rPr>
              <a:t>In this sense, a </a:t>
            </a:r>
            <a:r>
              <a:rPr lang="en-US" b="1" i="1" u="sng" dirty="0" smtClean="0">
                <a:solidFill>
                  <a:srgbClr val="B80000"/>
                </a:solidFill>
                <a:latin typeface="Calibri" pitchFamily="34" charset="0"/>
              </a:rPr>
              <a:t>class</a:t>
            </a:r>
            <a:r>
              <a:rPr lang="en-US" b="1" i="1" dirty="0" smtClean="0">
                <a:solidFill>
                  <a:srgbClr val="B80000"/>
                </a:solidFill>
                <a:latin typeface="Calibri" pitchFamily="34" charset="0"/>
              </a:rPr>
              <a:t> </a:t>
            </a:r>
            <a:r>
              <a:rPr lang="en-US" b="1" i="1" dirty="0" smtClean="0">
                <a:latin typeface="Calibri" pitchFamily="34" charset="0"/>
              </a:rPr>
              <a:t>is an </a:t>
            </a:r>
            <a:r>
              <a:rPr lang="en-US" b="1" i="1" u="sng" dirty="0" smtClean="0">
                <a:solidFill>
                  <a:srgbClr val="B80000"/>
                </a:solidFill>
                <a:latin typeface="Calibri" pitchFamily="34" charset="0"/>
              </a:rPr>
              <a:t>abstract data-type</a:t>
            </a:r>
            <a:r>
              <a:rPr lang="en-US" b="1" i="1" dirty="0">
                <a:solidFill>
                  <a:srgbClr val="B80000"/>
                </a:solidFill>
                <a:latin typeface="Calibri" pitchFamily="34" charset="0"/>
              </a:rPr>
              <a:t> </a:t>
            </a:r>
            <a:r>
              <a:rPr lang="en-US" b="1" i="1" dirty="0" smtClean="0">
                <a:latin typeface="Calibri" pitchFamily="34" charset="0"/>
              </a:rPr>
              <a:t>or</a:t>
            </a:r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i="1" u="sng" dirty="0" smtClean="0">
                <a:solidFill>
                  <a:srgbClr val="B80000"/>
                </a:solidFill>
                <a:latin typeface="Calibri" pitchFamily="34" charset="0"/>
              </a:rPr>
              <a:t>user-defined data type</a:t>
            </a:r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906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699"/>
            <a:ext cx="9107556" cy="93218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</a:rPr>
              <a:t>Class Data Members and Member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6781800" cy="5638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libri" pitchFamily="34" charset="0"/>
              </a:rPr>
              <a:t>The </a:t>
            </a:r>
            <a:r>
              <a:rPr lang="en-US" b="1" dirty="0" smtClean="0">
                <a:solidFill>
                  <a:srgbClr val="2C14DE"/>
                </a:solidFill>
                <a:latin typeface="Calibri" pitchFamily="34" charset="0"/>
              </a:rPr>
              <a:t>data items </a:t>
            </a:r>
            <a:r>
              <a:rPr lang="en-US" dirty="0" smtClean="0">
                <a:latin typeface="Calibri" pitchFamily="34" charset="0"/>
              </a:rPr>
              <a:t>within a </a:t>
            </a:r>
            <a:r>
              <a:rPr lang="en-US" b="1" dirty="0" smtClean="0">
                <a:latin typeface="Calibri" pitchFamily="34" charset="0"/>
              </a:rPr>
              <a:t>class</a:t>
            </a:r>
            <a:r>
              <a:rPr lang="en-US" dirty="0" smtClean="0">
                <a:latin typeface="Calibri" pitchFamily="34" charset="0"/>
              </a:rPr>
              <a:t> are called </a:t>
            </a:r>
            <a:r>
              <a:rPr lang="en-US" b="1" i="1" u="sng" dirty="0" smtClean="0">
                <a:solidFill>
                  <a:srgbClr val="C00000"/>
                </a:solidFill>
                <a:latin typeface="Calibri" pitchFamily="34" charset="0"/>
              </a:rPr>
              <a:t>data members</a:t>
            </a:r>
            <a:r>
              <a:rPr lang="en-US" u="sng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or </a:t>
            </a:r>
            <a:r>
              <a:rPr lang="en-US" b="1" i="1" u="sng" dirty="0" smtClean="0">
                <a:solidFill>
                  <a:srgbClr val="C00000"/>
                </a:solidFill>
                <a:latin typeface="Calibri" pitchFamily="34" charset="0"/>
              </a:rPr>
              <a:t>data fields</a:t>
            </a:r>
            <a:r>
              <a:rPr lang="en-US" u="sng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or </a:t>
            </a:r>
            <a:r>
              <a:rPr lang="en-US" b="1" i="1" u="sng" dirty="0" smtClean="0">
                <a:solidFill>
                  <a:srgbClr val="C00000"/>
                </a:solidFill>
                <a:latin typeface="Calibri" pitchFamily="34" charset="0"/>
              </a:rPr>
              <a:t>instance variables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solidFill>
                <a:srgbClr val="2C14DE"/>
              </a:solidFill>
              <a:latin typeface="Calibri" pitchFamily="34" charset="0"/>
            </a:endParaRPr>
          </a:p>
          <a:p>
            <a:pPr algn="just"/>
            <a:r>
              <a:rPr lang="en-US" b="1" i="1" dirty="0" smtClean="0">
                <a:solidFill>
                  <a:srgbClr val="2C14DE"/>
                </a:solidFill>
                <a:latin typeface="Calibri" pitchFamily="34" charset="0"/>
              </a:rPr>
              <a:t>Member functions</a:t>
            </a:r>
            <a:r>
              <a:rPr lang="en-US" dirty="0" smtClean="0">
                <a:solidFill>
                  <a:srgbClr val="2C14DE"/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are </a:t>
            </a:r>
            <a:r>
              <a:rPr lang="en-US" b="1" dirty="0" smtClean="0">
                <a:latin typeface="Calibri" pitchFamily="34" charset="0"/>
              </a:rPr>
              <a:t>functions</a:t>
            </a:r>
            <a:r>
              <a:rPr lang="en-US" dirty="0" smtClean="0">
                <a:latin typeface="Calibri" pitchFamily="34" charset="0"/>
              </a:rPr>
              <a:t> that are </a:t>
            </a:r>
            <a:r>
              <a:rPr lang="en-US" b="1" dirty="0" smtClean="0">
                <a:latin typeface="Calibri" pitchFamily="34" charset="0"/>
              </a:rPr>
              <a:t>included</a:t>
            </a:r>
            <a:r>
              <a:rPr lang="en-US" dirty="0" smtClean="0">
                <a:latin typeface="Calibri" pitchFamily="34" charset="0"/>
              </a:rPr>
              <a:t> within a </a:t>
            </a:r>
            <a:r>
              <a:rPr lang="en-US" b="1" dirty="0" smtClean="0">
                <a:latin typeface="Calibri" pitchFamily="34" charset="0"/>
              </a:rPr>
              <a:t>class</a:t>
            </a:r>
            <a:r>
              <a:rPr lang="en-US" dirty="0" smtClean="0">
                <a:latin typeface="Calibri" pitchFamily="34" charset="0"/>
              </a:rPr>
              <a:t>. Also known as </a:t>
            </a:r>
            <a:r>
              <a:rPr lang="en-US" b="1" i="1" u="sng" dirty="0" smtClean="0">
                <a:solidFill>
                  <a:srgbClr val="C00000"/>
                </a:solidFill>
                <a:latin typeface="Calibri" pitchFamily="34" charset="0"/>
              </a:rPr>
              <a:t>instance functions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56184"/>
            <a:ext cx="1853411" cy="377301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189844" cy="9080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Object Creation - Instantiation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606" y="1027431"/>
            <a:ext cx="8928100" cy="5473700"/>
          </a:xfrm>
        </p:spPr>
        <p:txBody>
          <a:bodyPr/>
          <a:lstStyle/>
          <a:p>
            <a:pPr algn="just">
              <a:defRPr/>
            </a:pPr>
            <a:r>
              <a:rPr lang="en-US" sz="2800" b="1" dirty="0" smtClean="0">
                <a:latin typeface="Calibri" pitchFamily="34" charset="0"/>
              </a:rPr>
              <a:t>In C++, </a:t>
            </a:r>
            <a:r>
              <a:rPr lang="en-US" sz="2800" dirty="0" smtClean="0">
                <a:latin typeface="Calibri" pitchFamily="34" charset="0"/>
              </a:rPr>
              <a:t>you can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</a:rPr>
              <a:t>assign a name </a:t>
            </a:r>
            <a:r>
              <a:rPr lang="en-US" sz="2800" dirty="0" smtClean="0">
                <a:latin typeface="Calibri" pitchFamily="34" charset="0"/>
              </a:rPr>
              <a:t>when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</a:rPr>
              <a:t>creating an object</a:t>
            </a:r>
            <a:r>
              <a:rPr lang="en-US" sz="2800" dirty="0" smtClean="0">
                <a:latin typeface="Calibri" pitchFamily="34" charset="0"/>
              </a:rPr>
              <a:t>. </a:t>
            </a:r>
          </a:p>
          <a:p>
            <a:pPr algn="just">
              <a:defRPr/>
            </a:pPr>
            <a:endParaRPr lang="en-US" sz="2800" dirty="0" smtClean="0">
              <a:latin typeface="Calibri" pitchFamily="34" charset="0"/>
            </a:endParaRPr>
          </a:p>
          <a:p>
            <a:pPr algn="just">
              <a:defRPr/>
            </a:pPr>
            <a:r>
              <a:rPr lang="en-US" sz="2800" dirty="0" smtClean="0">
                <a:latin typeface="Calibri" pitchFamily="34" charset="0"/>
              </a:rPr>
              <a:t>A 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constructor is invoked </a:t>
            </a:r>
            <a:r>
              <a:rPr lang="en-US" sz="2800" dirty="0" smtClean="0">
                <a:latin typeface="Calibri" pitchFamily="34" charset="0"/>
              </a:rPr>
              <a:t>when an 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object is created</a:t>
            </a:r>
            <a:r>
              <a:rPr lang="en-US" sz="2800" dirty="0" smtClean="0">
                <a:latin typeface="Calibri" pitchFamily="34" charset="0"/>
              </a:rPr>
              <a:t>. </a:t>
            </a:r>
          </a:p>
          <a:p>
            <a:pPr>
              <a:defRPr/>
            </a:pPr>
            <a:endParaRPr lang="en-US" sz="2800" dirty="0">
              <a:latin typeface="Calibri" pitchFamily="34" charset="0"/>
            </a:endParaRPr>
          </a:p>
          <a:p>
            <a:pPr algn="just">
              <a:defRPr/>
            </a:pPr>
            <a:r>
              <a:rPr lang="en-US" sz="2800" dirty="0" smtClean="0">
                <a:latin typeface="Calibri" pitchFamily="34" charset="0"/>
              </a:rPr>
              <a:t>The syntax to </a:t>
            </a:r>
            <a:r>
              <a:rPr lang="en-US" sz="2800" b="1" dirty="0" smtClean="0">
                <a:latin typeface="Calibri" pitchFamily="34" charset="0"/>
              </a:rPr>
              <a:t>create</a:t>
            </a:r>
            <a:r>
              <a:rPr lang="en-US" sz="2800" dirty="0" smtClean="0">
                <a:latin typeface="Calibri" pitchFamily="34" charset="0"/>
              </a:rPr>
              <a:t> an </a:t>
            </a:r>
            <a:r>
              <a:rPr lang="en-US" sz="2800" b="1" dirty="0" smtClean="0">
                <a:latin typeface="Calibri" pitchFamily="34" charset="0"/>
              </a:rPr>
              <a:t>object</a:t>
            </a:r>
            <a:r>
              <a:rPr lang="en-US" sz="2800" dirty="0" smtClean="0">
                <a:latin typeface="Calibri" pitchFamily="34" charset="0"/>
              </a:rPr>
              <a:t> using the </a:t>
            </a:r>
            <a:r>
              <a:rPr lang="en-US" sz="2800" b="1" i="1" dirty="0" smtClean="0">
                <a:solidFill>
                  <a:srgbClr val="C00000"/>
                </a:solidFill>
                <a:latin typeface="Calibri" pitchFamily="34" charset="0"/>
              </a:rPr>
              <a:t>no-</a:t>
            </a:r>
            <a:r>
              <a:rPr lang="en-US" sz="2800" b="1" i="1" dirty="0" err="1" smtClean="0">
                <a:solidFill>
                  <a:srgbClr val="C00000"/>
                </a:solidFill>
                <a:latin typeface="Calibri" pitchFamily="34" charset="0"/>
              </a:rPr>
              <a:t>arg</a:t>
            </a:r>
            <a:r>
              <a:rPr lang="en-US" sz="2800" b="1" i="1" dirty="0" smtClean="0">
                <a:solidFill>
                  <a:srgbClr val="C00000"/>
                </a:solidFill>
                <a:latin typeface="Calibri" pitchFamily="34" charset="0"/>
              </a:rPr>
              <a:t> constructor</a:t>
            </a:r>
            <a:r>
              <a:rPr lang="en-US" sz="2800" dirty="0" smtClean="0">
                <a:latin typeface="Calibri" pitchFamily="34" charset="0"/>
              </a:rPr>
              <a:t> is:</a:t>
            </a:r>
            <a:endParaRPr lang="en-US" sz="2800" b="1" i="1" dirty="0" smtClean="0">
              <a:latin typeface="Calibri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800" u="sng" dirty="0" smtClean="0">
              <a:latin typeface="Calibri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smtClean="0">
                <a:latin typeface="Calibri" pitchFamily="34" charset="0"/>
              </a:rPr>
              <a:t>		</a:t>
            </a:r>
            <a:r>
              <a:rPr lang="en-US" sz="2800" b="1" dirty="0" err="1" smtClean="0">
                <a:solidFill>
                  <a:srgbClr val="2F1BC7"/>
                </a:solidFill>
                <a:latin typeface="Calibri" pitchFamily="34" charset="0"/>
              </a:rPr>
              <a:t>ClassName</a:t>
            </a:r>
            <a:r>
              <a:rPr lang="en-US" sz="2800" b="1" dirty="0" smtClean="0">
                <a:solidFill>
                  <a:srgbClr val="2F1BC7"/>
                </a:solidFill>
                <a:latin typeface="Calibri" pitchFamily="34" charset="0"/>
              </a:rPr>
              <a:t>    </a:t>
            </a:r>
            <a:r>
              <a:rPr lang="en-US" sz="2800" b="1" dirty="0" err="1" smtClean="0">
                <a:solidFill>
                  <a:srgbClr val="2F1BC7"/>
                </a:solidFill>
                <a:latin typeface="Calibri" pitchFamily="34" charset="0"/>
              </a:rPr>
              <a:t>objectName</a:t>
            </a:r>
            <a:r>
              <a:rPr lang="en-US" sz="2800" b="1" dirty="0" smtClean="0">
                <a:solidFill>
                  <a:srgbClr val="2F1BC7"/>
                </a:solidFill>
                <a:latin typeface="Calibri" pitchFamily="34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sz="2800" u="sng" dirty="0" smtClean="0">
              <a:latin typeface="Calibri" pitchFamily="34" charset="0"/>
            </a:endParaRPr>
          </a:p>
          <a:p>
            <a:pPr algn="just">
              <a:defRPr/>
            </a:pPr>
            <a:r>
              <a:rPr lang="en-US" sz="2800" dirty="0" smtClean="0">
                <a:latin typeface="Calibri" pitchFamily="34" charset="0"/>
              </a:rPr>
              <a:t>Defining </a:t>
            </a:r>
            <a:r>
              <a:rPr lang="en-US" sz="2800" b="1" dirty="0" smtClean="0">
                <a:latin typeface="Calibri" pitchFamily="34" charset="0"/>
              </a:rPr>
              <a:t>objects</a:t>
            </a:r>
            <a:r>
              <a:rPr lang="en-US" sz="2800" dirty="0" smtClean="0">
                <a:latin typeface="Calibri" pitchFamily="34" charset="0"/>
              </a:rPr>
              <a:t> in this way means </a:t>
            </a:r>
            <a:r>
              <a:rPr lang="en-US" sz="2800" b="1" i="1" dirty="0" smtClean="0">
                <a:solidFill>
                  <a:srgbClr val="008000"/>
                </a:solidFill>
                <a:latin typeface="Calibri" pitchFamily="34" charset="0"/>
              </a:rPr>
              <a:t>creating </a:t>
            </a:r>
            <a:r>
              <a:rPr lang="en-US" sz="2800" b="1" i="1" dirty="0" smtClean="0">
                <a:latin typeface="Calibri" pitchFamily="34" charset="0"/>
              </a:rPr>
              <a:t>them</a:t>
            </a:r>
            <a:r>
              <a:rPr lang="en-US" sz="2800" dirty="0" smtClean="0">
                <a:latin typeface="Calibri" pitchFamily="34" charset="0"/>
              </a:rPr>
              <a:t>. This is also </a:t>
            </a:r>
            <a:r>
              <a:rPr lang="en-US" sz="2800" b="1" dirty="0" smtClean="0">
                <a:latin typeface="Calibri" pitchFamily="34" charset="0"/>
              </a:rPr>
              <a:t>called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b="1" i="1" dirty="0" smtClean="0">
                <a:solidFill>
                  <a:srgbClr val="008000"/>
                </a:solidFill>
                <a:latin typeface="Calibri" pitchFamily="34" charset="0"/>
              </a:rPr>
              <a:t>instantiating</a:t>
            </a:r>
            <a:r>
              <a:rPr lang="en-US" sz="2800" b="1" i="1" dirty="0" smtClean="0">
                <a:solidFill>
                  <a:srgbClr val="2C14DE"/>
                </a:solidFill>
                <a:latin typeface="Calibri" pitchFamily="34" charset="0"/>
              </a:rPr>
              <a:t> them</a:t>
            </a:r>
            <a:r>
              <a:rPr lang="en-US" sz="2800" dirty="0" smtClean="0">
                <a:latin typeface="Calibri" pitchFamily="34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56839"/>
            <a:ext cx="8116956" cy="8880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  <a:latin typeface="Calibri" pitchFamily="34" charset="0"/>
              </a:rPr>
              <a:t>Object Member Access Operator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653" y="1066800"/>
            <a:ext cx="8926947" cy="5791200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</a:rPr>
              <a:t>After </a:t>
            </a:r>
            <a:r>
              <a:rPr lang="en-US" sz="2800" b="1" dirty="0" smtClean="0">
                <a:latin typeface="Calibri" pitchFamily="34" charset="0"/>
              </a:rPr>
              <a:t>object creation</a:t>
            </a:r>
            <a:r>
              <a:rPr lang="en-US" sz="2800" dirty="0" smtClean="0">
                <a:latin typeface="Calibri" pitchFamily="34" charset="0"/>
              </a:rPr>
              <a:t>, its </a:t>
            </a:r>
            <a:r>
              <a:rPr lang="en-US" sz="2800" b="1" dirty="0" smtClean="0">
                <a:solidFill>
                  <a:srgbClr val="2F1BC7"/>
                </a:solidFill>
                <a:latin typeface="Calibri" pitchFamily="34" charset="0"/>
              </a:rPr>
              <a:t>data</a:t>
            </a:r>
            <a:r>
              <a:rPr lang="en-US" sz="2800" dirty="0" smtClean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and </a:t>
            </a:r>
            <a:r>
              <a:rPr lang="en-US" sz="2800" b="1" dirty="0" smtClean="0">
                <a:solidFill>
                  <a:srgbClr val="2F1BC7"/>
                </a:solidFill>
                <a:latin typeface="Calibri" pitchFamily="34" charset="0"/>
              </a:rPr>
              <a:t>functions</a:t>
            </a:r>
            <a:r>
              <a:rPr lang="en-US" sz="2800" dirty="0" smtClean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can be </a:t>
            </a:r>
            <a:r>
              <a:rPr lang="en-US" sz="2800" b="1" dirty="0" smtClean="0">
                <a:solidFill>
                  <a:srgbClr val="2F1BC7"/>
                </a:solidFill>
                <a:latin typeface="Calibri" pitchFamily="34" charset="0"/>
              </a:rPr>
              <a:t>accessed</a:t>
            </a:r>
            <a:r>
              <a:rPr lang="en-US" sz="2800" dirty="0" smtClean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(invoked) using:</a:t>
            </a:r>
          </a:p>
          <a:p>
            <a:pPr lvl="1" algn="just"/>
            <a:r>
              <a:rPr lang="en-US" dirty="0" smtClean="0">
                <a:latin typeface="Calibri" pitchFamily="34" charset="0"/>
              </a:rPr>
              <a:t>The </a:t>
            </a:r>
            <a:r>
              <a:rPr lang="en-US" b="1" i="1" dirty="0" smtClean="0">
                <a:solidFill>
                  <a:srgbClr val="2F1BC7"/>
                </a:solidFill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</a:rPr>
              <a:t>operator</a:t>
            </a:r>
            <a:r>
              <a:rPr lang="en-US" dirty="0" smtClean="0">
                <a:latin typeface="Calibri" pitchFamily="34" charset="0"/>
              </a:rPr>
              <a:t>, also known as the </a:t>
            </a:r>
            <a:r>
              <a:rPr lang="en-US" b="1" i="1" dirty="0" smtClean="0">
                <a:solidFill>
                  <a:srgbClr val="B80000"/>
                </a:solidFill>
                <a:latin typeface="Calibri" pitchFamily="34" charset="0"/>
              </a:rPr>
              <a:t>object member access operator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pPr algn="just"/>
            <a:r>
              <a:rPr lang="en-US" sz="2800" b="1" i="1" dirty="0" err="1" smtClean="0">
                <a:solidFill>
                  <a:srgbClr val="2F1BC7"/>
                </a:solidFill>
                <a:latin typeface="Calibri" pitchFamily="34" charset="0"/>
              </a:rPr>
              <a:t>objectName.dataField</a:t>
            </a:r>
            <a:r>
              <a:rPr lang="en-US" sz="2800" dirty="0" smtClean="0">
                <a:latin typeface="Calibri" pitchFamily="34" charset="0"/>
              </a:rPr>
              <a:t> references a </a:t>
            </a:r>
            <a:r>
              <a:rPr lang="en-US" sz="2800" b="1" dirty="0" smtClean="0">
                <a:latin typeface="Calibri" pitchFamily="34" charset="0"/>
              </a:rPr>
              <a:t>data field</a:t>
            </a:r>
            <a:r>
              <a:rPr lang="en-US" sz="2800" dirty="0" smtClean="0">
                <a:latin typeface="Calibri" pitchFamily="34" charset="0"/>
              </a:rPr>
              <a:t> in the object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r>
              <a:rPr lang="en-US" sz="2800" b="1" i="1" dirty="0" err="1" smtClean="0">
                <a:solidFill>
                  <a:srgbClr val="2F1BC7"/>
                </a:solidFill>
                <a:latin typeface="Calibri" pitchFamily="34" charset="0"/>
              </a:rPr>
              <a:t>objectName.function</a:t>
            </a:r>
            <a:r>
              <a:rPr lang="en-US" sz="2800" b="1" i="1" dirty="0" smtClean="0">
                <a:solidFill>
                  <a:srgbClr val="2F1BC7"/>
                </a:solidFill>
                <a:latin typeface="Calibri" pitchFamily="34" charset="0"/>
              </a:rPr>
              <a:t>( )</a:t>
            </a:r>
            <a:r>
              <a:rPr lang="en-US" sz="2800" dirty="0" smtClean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</a:rPr>
              <a:t>invokes</a:t>
            </a:r>
            <a:r>
              <a:rPr lang="en-US" sz="2800" dirty="0" smtClean="0">
                <a:latin typeface="Calibri" pitchFamily="34" charset="0"/>
              </a:rPr>
              <a:t> a </a:t>
            </a:r>
            <a:r>
              <a:rPr lang="en-US" sz="2800" b="1" dirty="0" smtClean="0">
                <a:latin typeface="Calibri" pitchFamily="34" charset="0"/>
              </a:rPr>
              <a:t>function on the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8135937" cy="457200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3000" b="1" u="sng" dirty="0" smtClean="0">
                <a:latin typeface="Calibri" pitchFamily="34" charset="0"/>
              </a:rPr>
              <a:t>A Simple Program – </a:t>
            </a:r>
            <a:r>
              <a:rPr lang="en-US" altLang="zh-CN" sz="3000" b="1" i="1" u="sng" dirty="0" smtClean="0">
                <a:solidFill>
                  <a:srgbClr val="FF0000"/>
                </a:solidFill>
                <a:latin typeface="Calibri" pitchFamily="34" charset="0"/>
              </a:rPr>
              <a:t>Object</a:t>
            </a:r>
            <a:r>
              <a:rPr lang="en-US" altLang="zh-CN" sz="3000" b="1" u="sng" dirty="0" smtClean="0">
                <a:latin typeface="Calibri" pitchFamily="34" charset="0"/>
              </a:rPr>
              <a:t> Creation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69925"/>
            <a:ext cx="5400675" cy="3687763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</a:t>
            </a:r>
            <a:r>
              <a:rPr lang="en-US" altLang="zh-CN" sz="2400" b="1" dirty="0" smtClean="0">
                <a:latin typeface="Calibri" pitchFamily="34" charset="0"/>
              </a:rPr>
              <a:t>Circle()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alibri" pitchFamily="34" charset="0"/>
              </a:rPr>
              <a:t>	{  	radius = 5.0;    }</a:t>
            </a: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double   </a:t>
            </a:r>
            <a:r>
              <a:rPr lang="en-US" altLang="zh-CN" sz="2200" b="1" dirty="0" err="1" smtClean="0">
                <a:latin typeface="Calibri" pitchFamily="34" charset="0"/>
              </a:rPr>
              <a:t>getArea</a:t>
            </a:r>
            <a:r>
              <a:rPr lang="en-US" altLang="zh-CN" sz="2200" b="1" dirty="0" smtClean="0">
                <a:latin typeface="Calibri" pitchFamily="34" charset="0"/>
              </a:rPr>
              <a:t>(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971550" y="2527300"/>
            <a:ext cx="3095625" cy="719138"/>
          </a:xfrm>
          <a:prstGeom prst="rect">
            <a:avLst/>
          </a:prstGeom>
          <a:solidFill>
            <a:schemeClr val="accent1">
              <a:lumMod val="7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737115" y="981793"/>
            <a:ext cx="1913067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 smtClean="0">
                <a:latin typeface="Calibri" pitchFamily="34" charset="0"/>
              </a:rPr>
              <a:t>Object Instance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284913" y="901700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>
                <a:latin typeface="Calibri" pitchFamily="34" charset="0"/>
              </a:rPr>
              <a:t>C1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83300" y="1323975"/>
            <a:ext cx="2851150" cy="2116138"/>
            <a:chOff x="6083300" y="1324084"/>
            <a:chExt cx="2851150" cy="2116029"/>
          </a:xfrm>
        </p:grpSpPr>
        <p:graphicFrame>
          <p:nvGraphicFramePr>
            <p:cNvPr id="1537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807609"/>
                </p:ext>
              </p:extLst>
            </p:nvPr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581525"/>
            <a:ext cx="8424862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//C1.radius = 10;      </a:t>
            </a:r>
            <a:r>
              <a:rPr lang="en-US" altLang="zh-CN" sz="2200" b="1" dirty="0" smtClean="0">
                <a:solidFill>
                  <a:srgbClr val="FF0000"/>
                </a:solidFill>
                <a:latin typeface="Calibri" pitchFamily="34" charset="0"/>
              </a:rPr>
              <a:t>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</a:t>
            </a:r>
            <a:r>
              <a:rPr lang="en-US" altLang="zh-CN" sz="2200" b="1" dirty="0" err="1" smtClean="0">
                <a:latin typeface="Calibri" pitchFamily="34" charset="0"/>
              </a:rPr>
              <a:t>cout</a:t>
            </a:r>
            <a:r>
              <a:rPr lang="en-US" altLang="zh-CN" sz="2200" b="1" dirty="0" smtClean="0">
                <a:latin typeface="Calibri" pitchFamily="34" charset="0"/>
              </a:rPr>
              <a:t>&lt;&lt;“Area of circle = “&lt;&lt;C1.getArea(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268913"/>
            <a:ext cx="3592513" cy="295275"/>
          </a:xfrm>
          <a:prstGeom prst="rect">
            <a:avLst/>
          </a:prstGeom>
          <a:solidFill>
            <a:schemeClr val="accent1">
              <a:lumMod val="7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886200" y="2971800"/>
            <a:ext cx="0" cy="24050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32588" y="3717925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</p:spTree>
    <p:extLst>
      <p:ext uri="{BB962C8B-B14F-4D97-AF65-F5344CB8AC3E}">
        <p14:creationId xmlns:p14="http://schemas.microsoft.com/office/powerpoint/2010/main" val="4109724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20" grpId="0" animBg="1"/>
      <p:bldP spid="13321" grpId="0"/>
      <p:bldP spid="13316" grpId="0" animBg="1"/>
      <p:bldP spid="13" grpId="0" animBg="1"/>
      <p:bldP spid="7669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B80000"/>
                </a:solidFill>
              </a:rPr>
              <a:t>Local Classes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638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Local </a:t>
            </a:r>
            <a:r>
              <a:rPr lang="en-US" b="1" dirty="0" smtClean="0">
                <a:solidFill>
                  <a:srgbClr val="C00000"/>
                </a:solidFill>
              </a:rPr>
              <a:t>classes</a:t>
            </a:r>
            <a:r>
              <a:rPr lang="en-US" dirty="0" smtClean="0"/>
              <a:t>: A </a:t>
            </a:r>
            <a:r>
              <a:rPr lang="en-US" dirty="0"/>
              <a:t>local </a:t>
            </a:r>
            <a:r>
              <a:rPr lang="en-US" b="1" dirty="0">
                <a:solidFill>
                  <a:srgbClr val="2C14DE"/>
                </a:solidFill>
              </a:rPr>
              <a:t>class</a:t>
            </a:r>
            <a:r>
              <a:rPr lang="en-US" dirty="0"/>
              <a:t> is declared </a:t>
            </a:r>
            <a:r>
              <a:rPr lang="en-US" b="1" dirty="0">
                <a:solidFill>
                  <a:srgbClr val="2C14DE"/>
                </a:solidFill>
              </a:rPr>
              <a:t>within a function definition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u="sng" dirty="0">
                <a:solidFill>
                  <a:srgbClr val="D20000"/>
                </a:solidFill>
              </a:rPr>
              <a:t>local class cannot have static data members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1. Contac Information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 to Classes</a:t>
            </a:r>
            <a:endParaRPr lang="en-US" sz="2800" dirty="0"/>
          </a:p>
          <a:p>
            <a:r>
              <a:rPr lang="en-US" sz="2800" b="1" dirty="0">
                <a:solidFill>
                  <a:srgbClr val="008000"/>
                </a:solidFill>
              </a:rPr>
              <a:t>Procedural and Object-Oriented Programming, Introduction to Classes, Defining an Instance of a Class, Why Have Private Members?, Separating Class Specification from Implementation, Inline Member Functions, Constructors, Passing Arguments to </a:t>
            </a:r>
            <a:r>
              <a:rPr lang="en-US" sz="2800" dirty="0">
                <a:solidFill>
                  <a:srgbClr val="008000"/>
                </a:solidFill>
              </a:rPr>
              <a:t>Constructors, Destructors, Overloading Constructors, Private Member Functions, Arrays of Objects, Creating an Abstract Array Data Type, Finding the Classes and Their Responsibilities</a:t>
            </a:r>
          </a:p>
          <a:p>
            <a:endParaRPr lang="en-US" sz="2800" dirty="0"/>
          </a:p>
          <a:p>
            <a:r>
              <a:rPr lang="en-US" sz="2800" b="1" dirty="0" smtClean="0"/>
              <a:t>7 Lectures </a:t>
            </a:r>
            <a:r>
              <a:rPr lang="en-US" sz="2800" b="1" dirty="0"/>
              <a:t>(1 Hour /</a:t>
            </a:r>
            <a:r>
              <a:rPr lang="en-US" sz="2800" b="1" dirty="0" err="1"/>
              <a:t>lec</a:t>
            </a:r>
            <a:r>
              <a:rPr lang="en-US" sz="2800" b="1" dirty="0"/>
              <a:t>)</a:t>
            </a:r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B80000"/>
                </a:solidFill>
              </a:rPr>
              <a:t>Inline</a:t>
            </a:r>
            <a:r>
              <a:rPr lang="fr-FR" sz="4000" b="1" dirty="0" smtClean="0">
                <a:solidFill>
                  <a:srgbClr val="B80000"/>
                </a:solidFill>
              </a:rPr>
              <a:t>/Out-of-Line </a:t>
            </a:r>
            <a:r>
              <a:rPr lang="fr-FR" sz="4000" b="1" dirty="0" err="1" smtClean="0">
                <a:solidFill>
                  <a:srgbClr val="B80000"/>
                </a:solidFill>
              </a:rPr>
              <a:t>Member</a:t>
            </a:r>
            <a:r>
              <a:rPr lang="fr-FR" sz="4000" b="1" dirty="0" smtClean="0">
                <a:solidFill>
                  <a:srgbClr val="B80000"/>
                </a:solidFill>
              </a:rPr>
              <a:t> </a:t>
            </a:r>
            <a:r>
              <a:rPr lang="fr-FR" sz="4000" b="1" dirty="0" err="1" smtClean="0">
                <a:solidFill>
                  <a:srgbClr val="B80000"/>
                </a:solidFill>
              </a:rPr>
              <a:t>Functions</a:t>
            </a:r>
            <a:endParaRPr lang="fr-FR" sz="4000" b="1" dirty="0" smtClean="0">
              <a:solidFill>
                <a:srgbClr val="B80000"/>
              </a:solidFill>
            </a:endParaRP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638800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  <a:latin typeface="+mj-lt"/>
              </a:rPr>
              <a:t>Inline </a:t>
            </a:r>
            <a:r>
              <a:rPr lang="en-US" b="1" dirty="0" smtClean="0">
                <a:latin typeface="+mj-lt"/>
              </a:rPr>
              <a:t>functions:</a:t>
            </a:r>
          </a:p>
          <a:p>
            <a:pPr lvl="1"/>
            <a:r>
              <a:rPr lang="en-US" dirty="0" smtClean="0">
                <a:latin typeface="+mj-lt"/>
              </a:rPr>
              <a:t>are </a:t>
            </a:r>
            <a:r>
              <a:rPr lang="en-US" b="1" u="sng" dirty="0" smtClean="0">
                <a:latin typeface="+mj-lt"/>
              </a:rPr>
              <a:t>defined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within the body of the class</a:t>
            </a:r>
            <a:r>
              <a:rPr lang="en-US" dirty="0" smtClean="0">
                <a:latin typeface="+mj-lt"/>
              </a:rPr>
              <a:t> definition.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b="1" dirty="0" smtClean="0">
                <a:solidFill>
                  <a:srgbClr val="B80000"/>
                </a:solidFill>
                <a:latin typeface="+mj-lt"/>
              </a:rPr>
              <a:t>Out-of-line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functions</a:t>
            </a:r>
            <a:r>
              <a:rPr lang="en-US" dirty="0" smtClean="0">
                <a:latin typeface="+mj-lt"/>
              </a:rPr>
              <a:t>: </a:t>
            </a:r>
          </a:p>
          <a:p>
            <a:pPr lvl="1"/>
            <a:r>
              <a:rPr lang="en-US" dirty="0" smtClean="0">
                <a:latin typeface="+mj-lt"/>
              </a:rPr>
              <a:t>are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declared within the body of the class </a:t>
            </a:r>
            <a:r>
              <a:rPr lang="en-US" dirty="0" smtClean="0">
                <a:latin typeface="+mj-lt"/>
              </a:rPr>
              <a:t>definition and </a:t>
            </a:r>
            <a:r>
              <a:rPr lang="en-US" b="1" u="sng" dirty="0" smtClean="0">
                <a:solidFill>
                  <a:srgbClr val="2C14DE"/>
                </a:solidFill>
                <a:latin typeface="+mj-lt"/>
              </a:rPr>
              <a:t>defined outside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endParaRPr lang="en-US" sz="2400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>
            <a:noAutofit/>
          </a:bodyPr>
          <a:lstStyle/>
          <a:p>
            <a:r>
              <a:rPr lang="fr-FR" sz="4000" b="1" dirty="0" err="1">
                <a:solidFill>
                  <a:srgbClr val="C00000"/>
                </a:solidFill>
              </a:rPr>
              <a:t>Inline</a:t>
            </a:r>
            <a:r>
              <a:rPr lang="fr-FR" sz="4000" b="1" dirty="0">
                <a:solidFill>
                  <a:srgbClr val="C00000"/>
                </a:solidFill>
              </a:rPr>
              <a:t>/Out-of-Line </a:t>
            </a:r>
            <a:r>
              <a:rPr lang="fr-FR" sz="4000" b="1" dirty="0" err="1">
                <a:solidFill>
                  <a:srgbClr val="C00000"/>
                </a:solidFill>
              </a:rPr>
              <a:t>Member</a:t>
            </a:r>
            <a:r>
              <a:rPr lang="fr-FR" sz="4000" b="1" dirty="0">
                <a:solidFill>
                  <a:srgbClr val="C00000"/>
                </a:solidFill>
              </a:rPr>
              <a:t> </a:t>
            </a:r>
            <a:r>
              <a:rPr lang="fr-FR" sz="4000" b="1" dirty="0" err="1">
                <a:solidFill>
                  <a:srgbClr val="C00000"/>
                </a:solidFill>
              </a:rPr>
              <a:t>Functions</a:t>
            </a:r>
            <a:endParaRPr lang="fr-FR" sz="4000" b="1" dirty="0" smtClean="0">
              <a:solidFill>
                <a:srgbClr val="C00000"/>
              </a:solidFill>
            </a:endParaRP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a </a:t>
            </a:r>
            <a:r>
              <a:rPr lang="en-US" sz="2800" b="1" dirty="0" smtClean="0">
                <a:solidFill>
                  <a:srgbClr val="C00000"/>
                </a:solidFill>
              </a:rPr>
              <a:t>member function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C00000"/>
                </a:solidFill>
              </a:rPr>
              <a:t>defined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outside the class</a:t>
            </a:r>
          </a:p>
          <a:p>
            <a:pPr lvl="1" algn="just"/>
            <a:r>
              <a:rPr lang="en-US" sz="2600" b="1" dirty="0" smtClean="0">
                <a:solidFill>
                  <a:srgbClr val="2C14DE"/>
                </a:solidFill>
              </a:rPr>
              <a:t>Scope resolution operator </a:t>
            </a:r>
            <a:r>
              <a:rPr lang="en-US" sz="2600" dirty="0" smtClean="0"/>
              <a:t>(</a:t>
            </a:r>
            <a:r>
              <a:rPr lang="en-US" sz="2600" b="1" dirty="0" smtClean="0"/>
              <a:t>::</a:t>
            </a:r>
            <a:r>
              <a:rPr lang="en-US" sz="2600" dirty="0" smtClean="0"/>
              <a:t>) and </a:t>
            </a:r>
            <a:r>
              <a:rPr lang="en-US" sz="2600" b="1" dirty="0" smtClean="0">
                <a:solidFill>
                  <a:srgbClr val="2C14DE"/>
                </a:solidFill>
              </a:rPr>
              <a:t>class name </a:t>
            </a:r>
            <a:r>
              <a:rPr lang="en-US" sz="2600" dirty="0" smtClean="0"/>
              <a:t>are needed  </a:t>
            </a:r>
          </a:p>
          <a:p>
            <a:pPr lvl="1" algn="just"/>
            <a:r>
              <a:rPr lang="en-US" sz="2600" dirty="0" smtClean="0"/>
              <a:t>Defining a </a:t>
            </a:r>
            <a:r>
              <a:rPr lang="en-US" sz="2600" b="1" dirty="0" smtClean="0"/>
              <a:t>function outside a class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2C14DE"/>
                </a:solidFill>
              </a:rPr>
              <a:t>does not change </a:t>
            </a:r>
            <a:r>
              <a:rPr lang="en-US" sz="2600" dirty="0" smtClean="0"/>
              <a:t>it being </a:t>
            </a:r>
            <a:r>
              <a:rPr lang="en-US" sz="26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public</a:t>
            </a:r>
            <a:r>
              <a:rPr lang="en-US" sz="2600" dirty="0" smtClean="0">
                <a:solidFill>
                  <a:srgbClr val="2C14DE"/>
                </a:solidFill>
              </a:rPr>
              <a:t> </a:t>
            </a:r>
            <a:r>
              <a:rPr lang="en-US" sz="2600" dirty="0" smtClean="0"/>
              <a:t>or </a:t>
            </a:r>
            <a:r>
              <a:rPr lang="en-US" sz="26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private</a:t>
            </a:r>
          </a:p>
          <a:p>
            <a:pPr marL="457200" lvl="1" indent="0"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rgbClr val="B80000"/>
                </a:solidFill>
              </a:rPr>
              <a:t>Binary scope resolution operator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::</a:t>
            </a:r>
            <a:r>
              <a:rPr lang="en-US" sz="2800" dirty="0" smtClean="0"/>
              <a:t>)</a:t>
            </a:r>
          </a:p>
          <a:p>
            <a:pPr lvl="1" algn="just"/>
            <a:r>
              <a:rPr lang="en-US" sz="2600" b="1" dirty="0" smtClean="0">
                <a:solidFill>
                  <a:srgbClr val="2C14DE"/>
                </a:solidFill>
              </a:rPr>
              <a:t>Combines</a:t>
            </a:r>
            <a:r>
              <a:rPr lang="en-US" sz="2600" dirty="0" smtClean="0">
                <a:solidFill>
                  <a:srgbClr val="2C14DE"/>
                </a:solidFill>
              </a:rPr>
              <a:t> </a:t>
            </a:r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2C14DE"/>
                </a:solidFill>
              </a:rPr>
              <a:t>class name </a:t>
            </a:r>
            <a:r>
              <a:rPr lang="en-US" sz="2600" dirty="0" smtClean="0"/>
              <a:t>with the </a:t>
            </a:r>
            <a:r>
              <a:rPr lang="en-US" sz="2600" b="1" dirty="0" smtClean="0">
                <a:solidFill>
                  <a:srgbClr val="2C14DE"/>
                </a:solidFill>
              </a:rPr>
              <a:t>member function name</a:t>
            </a:r>
          </a:p>
          <a:p>
            <a:pPr lvl="1" algn="just"/>
            <a:r>
              <a:rPr lang="en-US" sz="2600" b="1" dirty="0" smtClean="0">
                <a:solidFill>
                  <a:srgbClr val="2C14DE"/>
                </a:solidFill>
              </a:rPr>
              <a:t>Different classes</a:t>
            </a:r>
            <a:r>
              <a:rPr lang="en-US" sz="2600" dirty="0" smtClean="0"/>
              <a:t> can have </a:t>
            </a:r>
            <a:r>
              <a:rPr lang="en-US" sz="2600" b="1" dirty="0" smtClean="0">
                <a:solidFill>
                  <a:srgbClr val="2C14DE"/>
                </a:solidFill>
              </a:rPr>
              <a:t>member functions</a:t>
            </a:r>
            <a:r>
              <a:rPr lang="en-US" sz="2600" dirty="0" smtClean="0"/>
              <a:t> with the </a:t>
            </a:r>
            <a:r>
              <a:rPr lang="en-US" sz="2600" b="1" dirty="0" smtClean="0">
                <a:solidFill>
                  <a:srgbClr val="2C14DE"/>
                </a:solidFill>
              </a:rPr>
              <a:t>same name</a:t>
            </a:r>
          </a:p>
          <a:p>
            <a:pPr lvl="1"/>
            <a:endParaRPr lang="en-US" sz="2000" b="1" dirty="0" smtClean="0"/>
          </a:p>
          <a:p>
            <a:pPr marL="457200" lvl="1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b="1" dirty="0" smtClean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MemberFunctionName</a:t>
            </a:r>
            <a:r>
              <a:rPr lang="en-US" sz="20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){</a:t>
            </a:r>
          </a:p>
          <a:p>
            <a:pPr lvl="2">
              <a:buFontTx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…</a:t>
            </a:r>
          </a:p>
          <a:p>
            <a:pPr lvl="2">
              <a:buFontTx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  <a:endParaRPr lang="en-US" sz="32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fr-F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7049" y="123280"/>
            <a:ext cx="8208391" cy="78544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sz="3200" b="1" dirty="0">
                <a:solidFill>
                  <a:srgbClr val="B80000"/>
                </a:solidFill>
                <a:latin typeface="Calibri" pitchFamily="34" charset="0"/>
              </a:rPr>
              <a:t>Member Functions</a:t>
            </a:r>
            <a:br>
              <a:rPr lang="en-US" sz="3200" b="1" dirty="0">
                <a:solidFill>
                  <a:srgbClr val="B80000"/>
                </a:solidFill>
                <a:latin typeface="Calibri" pitchFamily="34" charset="0"/>
              </a:rPr>
            </a:br>
            <a:r>
              <a:rPr lang="en-US" sz="3200" b="1" dirty="0">
                <a:solidFill>
                  <a:srgbClr val="B80000"/>
                </a:solidFill>
                <a:latin typeface="Calibri" pitchFamily="34" charset="0"/>
              </a:rPr>
              <a:t>Separating Declaration from Implementation</a:t>
            </a:r>
            <a:endParaRPr lang="en-US" altLang="zh-CN" sz="3200" b="1" dirty="0" smtClean="0">
              <a:solidFill>
                <a:srgbClr val="B80000"/>
              </a:solidFill>
              <a:latin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682" y="1030619"/>
            <a:ext cx="6337250" cy="4103985"/>
          </a:xfrm>
          <a:solidFill>
            <a:schemeClr val="tx2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</a:t>
            </a:r>
            <a:r>
              <a:rPr lang="en-US" altLang="zh-CN" sz="2400" b="1" dirty="0" smtClean="0">
                <a:latin typeface="Calibri" pitchFamily="34" charset="0"/>
              </a:rPr>
              <a:t>Circle(double   radius)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alibri" pitchFamily="34" charset="0"/>
              </a:rPr>
              <a:t>	{  	this-&gt;radius = radius;    }</a:t>
            </a: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solidFill>
                  <a:srgbClr val="008000"/>
                </a:solidFill>
                <a:latin typeface="Calibri" pitchFamily="34" charset="0"/>
              </a:rPr>
              <a:t>	</a:t>
            </a:r>
            <a:r>
              <a:rPr lang="en-US" altLang="zh-CN" sz="2200" b="1" dirty="0" smtClean="0">
                <a:solidFill>
                  <a:srgbClr val="2C14DE"/>
                </a:solidFill>
                <a:latin typeface="Calibri" pitchFamily="34" charset="0"/>
              </a:rPr>
              <a:t>double   </a:t>
            </a:r>
            <a:r>
              <a:rPr lang="en-US" altLang="zh-CN" sz="2200" b="1" dirty="0" err="1" smtClean="0">
                <a:solidFill>
                  <a:srgbClr val="2C14DE"/>
                </a:solidFill>
                <a:latin typeface="Calibri" pitchFamily="34" charset="0"/>
              </a:rPr>
              <a:t>getArea</a:t>
            </a:r>
            <a:r>
              <a:rPr lang="en-US" altLang="zh-CN" sz="2200" b="1" dirty="0" smtClean="0">
                <a:solidFill>
                  <a:srgbClr val="2C14DE"/>
                </a:solidFill>
                <a:latin typeface="Calibri" pitchFamily="34" charset="0"/>
              </a:rPr>
              <a:t>( ); </a:t>
            </a:r>
            <a:r>
              <a:rPr lang="en-US" altLang="zh-CN" sz="2200" b="1" dirty="0" smtClean="0">
                <a:solidFill>
                  <a:srgbClr val="00B050"/>
                </a:solidFill>
                <a:latin typeface="Calibri" pitchFamily="34" charset="0"/>
              </a:rPr>
              <a:t>// Not implemented yet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double   </a:t>
            </a:r>
            <a:r>
              <a:rPr lang="en-US" altLang="zh-CN" sz="2200" b="1" dirty="0" smtClean="0">
                <a:latin typeface="Calibri" pitchFamily="34" charset="0"/>
              </a:rPr>
              <a:t>Circle::</a:t>
            </a:r>
            <a:r>
              <a:rPr lang="en-US" altLang="zh-CN" sz="2200" b="1" dirty="0" err="1" smtClean="0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  </a:t>
            </a:r>
            <a:r>
              <a:rPr lang="en-US" altLang="zh-CN" sz="2200" b="1" dirty="0">
                <a:latin typeface="Calibri" pitchFamily="34" charset="0"/>
              </a:rPr>
              <a:t>return  this-&gt;radius *  </a:t>
            </a:r>
            <a:r>
              <a:rPr lang="en-US" altLang="zh-CN" sz="2200" b="1" dirty="0" smtClean="0">
                <a:latin typeface="Calibri" pitchFamily="34" charset="0"/>
              </a:rPr>
              <a:t>radius  </a:t>
            </a:r>
            <a:r>
              <a:rPr lang="en-US" altLang="zh-CN" sz="2200" b="1" dirty="0">
                <a:latin typeface="Calibri" pitchFamily="34" charset="0"/>
              </a:rPr>
              <a:t>*  3.14159; }</a:t>
            </a:r>
            <a:endParaRPr lang="en-US" altLang="zh-CN" sz="2200" b="1" dirty="0" smtClean="0"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87596" y="5164970"/>
            <a:ext cx="5400898" cy="1657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Circle     C1(99.0);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</a:t>
            </a:r>
            <a:r>
              <a:rPr lang="en-US" altLang="zh-CN" sz="2200" b="1" dirty="0" err="1" smtClean="0">
                <a:latin typeface="Calibri" pitchFamily="34" charset="0"/>
              </a:rPr>
              <a:t>cout</a:t>
            </a:r>
            <a:r>
              <a:rPr lang="en-US" altLang="zh-CN" sz="2200" b="1" dirty="0" smtClean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682" y="4291002"/>
            <a:ext cx="5826715" cy="792088"/>
          </a:xfrm>
          <a:prstGeom prst="rect">
            <a:avLst/>
          </a:prstGeom>
          <a:solidFill>
            <a:schemeClr val="accent3">
              <a:lumMod val="20000"/>
              <a:lumOff val="8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4800600" y="1591169"/>
            <a:ext cx="4244840" cy="1380632"/>
          </a:xfrm>
          <a:prstGeom prst="wedgeEllipseCallout">
            <a:avLst>
              <a:gd name="adj1" fmla="val -85391"/>
              <a:gd name="adj2" fmla="val 5361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Class must define a no-argument constructor too….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1621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"/>
          <p:cNvGrpSpPr>
            <a:grpSpLocks/>
          </p:cNvGrpSpPr>
          <p:nvPr/>
        </p:nvGrpSpPr>
        <p:grpSpPr bwMode="auto">
          <a:xfrm>
            <a:off x="152400" y="0"/>
            <a:ext cx="6705600" cy="6919913"/>
            <a:chOff x="0" y="-55"/>
            <a:chExt cx="3072" cy="12077"/>
          </a:xfrm>
        </p:grpSpPr>
        <p:grpSp>
          <p:nvGrpSpPr>
            <p:cNvPr id="11270" name="Group 5"/>
            <p:cNvGrpSpPr>
              <a:grpSpLocks/>
            </p:cNvGrpSpPr>
            <p:nvPr/>
          </p:nvGrpSpPr>
          <p:grpSpPr bwMode="auto">
            <a:xfrm>
              <a:off x="0" y="-55"/>
              <a:ext cx="3072" cy="483"/>
              <a:chOff x="0" y="-55"/>
              <a:chExt cx="3072" cy="483"/>
            </a:xfrm>
          </p:grpSpPr>
          <p:sp>
            <p:nvSpPr>
              <p:cNvPr id="11364" name="Rectangle 6"/>
              <p:cNvSpPr>
                <a:spLocks noChangeArrowheads="1"/>
              </p:cNvSpPr>
              <p:nvPr/>
            </p:nvSpPr>
            <p:spPr bwMode="auto">
              <a:xfrm>
                <a:off x="0" y="-5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6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Fig. 6.3: fig06_03.cpp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1" name="Group 8"/>
            <p:cNvGrpSpPr>
              <a:grpSpLocks/>
            </p:cNvGrpSpPr>
            <p:nvPr/>
          </p:nvGrpSpPr>
          <p:grpSpPr bwMode="auto">
            <a:xfrm>
              <a:off x="0" y="319"/>
              <a:ext cx="3072" cy="483"/>
              <a:chOff x="0" y="319"/>
              <a:chExt cx="3072" cy="483"/>
            </a:xfrm>
          </p:grpSpPr>
          <p:sp>
            <p:nvSpPr>
              <p:cNvPr id="11362" name="Rectangle 9"/>
              <p:cNvSpPr>
                <a:spLocks noChangeArrowheads="1"/>
              </p:cNvSpPr>
              <p:nvPr/>
            </p:nvSpPr>
            <p:spPr bwMode="auto">
              <a:xfrm>
                <a:off x="0" y="31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63" name="Rectangle 10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class.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2" name="Group 11"/>
            <p:cNvGrpSpPr>
              <a:grpSpLocks/>
            </p:cNvGrpSpPr>
            <p:nvPr/>
          </p:nvGrpSpPr>
          <p:grpSpPr bwMode="auto">
            <a:xfrm>
              <a:off x="0" y="693"/>
              <a:ext cx="3072" cy="483"/>
              <a:chOff x="0" y="693"/>
              <a:chExt cx="3072" cy="483"/>
            </a:xfrm>
          </p:grpSpPr>
          <p:sp>
            <p:nvSpPr>
              <p:cNvPr id="11360" name="Rectangle 12"/>
              <p:cNvSpPr>
                <a:spLocks noChangeArrowheads="1"/>
              </p:cNvSpPr>
              <p:nvPr/>
            </p:nvSpPr>
            <p:spPr bwMode="auto">
              <a:xfrm>
                <a:off x="0" y="69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61" name="Rectangle 13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latin typeface="Courier New" panose="02070309020205020404" pitchFamily="49" charset="0"/>
                  </a:rPr>
                  <a:t>#include &lt;iostream&gt;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3" name="Group 14"/>
            <p:cNvGrpSpPr>
              <a:grpSpLocks/>
            </p:cNvGrpSpPr>
            <p:nvPr/>
          </p:nvGrpSpPr>
          <p:grpSpPr bwMode="auto">
            <a:xfrm>
              <a:off x="0" y="1067"/>
              <a:ext cx="3072" cy="483"/>
              <a:chOff x="0" y="1067"/>
              <a:chExt cx="3072" cy="483"/>
            </a:xfrm>
          </p:grpSpPr>
          <p:sp>
            <p:nvSpPr>
              <p:cNvPr id="11358" name="Rectangle 15"/>
              <p:cNvSpPr>
                <a:spLocks noChangeArrowheads="1"/>
              </p:cNvSpPr>
              <p:nvPr/>
            </p:nvSpPr>
            <p:spPr bwMode="auto">
              <a:xfrm>
                <a:off x="0" y="106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9" name="Rectangle 16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4" name="Group 17"/>
            <p:cNvGrpSpPr>
              <a:grpSpLocks/>
            </p:cNvGrpSpPr>
            <p:nvPr/>
          </p:nvGrpSpPr>
          <p:grpSpPr bwMode="auto">
            <a:xfrm>
              <a:off x="0" y="1441"/>
              <a:ext cx="3072" cy="483"/>
              <a:chOff x="0" y="1441"/>
              <a:chExt cx="3072" cy="483"/>
            </a:xfrm>
          </p:grpSpPr>
          <p:sp>
            <p:nvSpPr>
              <p:cNvPr id="11356" name="Rectangle 18"/>
              <p:cNvSpPr>
                <a:spLocks noChangeArrowheads="1"/>
              </p:cNvSpPr>
              <p:nvPr/>
            </p:nvSpPr>
            <p:spPr bwMode="auto">
              <a:xfrm>
                <a:off x="0" y="144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7" name="Rectangle 19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using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std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::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cout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;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5" name="Group 20"/>
            <p:cNvGrpSpPr>
              <a:grpSpLocks/>
            </p:cNvGrpSpPr>
            <p:nvPr/>
          </p:nvGrpSpPr>
          <p:grpSpPr bwMode="auto">
            <a:xfrm>
              <a:off x="0" y="1815"/>
              <a:ext cx="3072" cy="483"/>
              <a:chOff x="0" y="1815"/>
              <a:chExt cx="3072" cy="483"/>
            </a:xfrm>
          </p:grpSpPr>
          <p:sp>
            <p:nvSpPr>
              <p:cNvPr id="11354" name="Rectangle 21"/>
              <p:cNvSpPr>
                <a:spLocks noChangeArrowheads="1"/>
              </p:cNvSpPr>
              <p:nvPr/>
            </p:nvSpPr>
            <p:spPr bwMode="auto">
              <a:xfrm>
                <a:off x="0" y="181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5" name="Rectangle 22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using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std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::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endl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;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/>
          </p:nvGrpSpPr>
          <p:grpSpPr bwMode="auto">
            <a:xfrm>
              <a:off x="0" y="2189"/>
              <a:ext cx="3072" cy="483"/>
              <a:chOff x="0" y="2189"/>
              <a:chExt cx="3072" cy="483"/>
            </a:xfrm>
          </p:grpSpPr>
          <p:sp>
            <p:nvSpPr>
              <p:cNvPr id="11352" name="Rectangle 24"/>
              <p:cNvSpPr>
                <a:spLocks noChangeArrowheads="1"/>
              </p:cNvSpPr>
              <p:nvPr/>
            </p:nvSpPr>
            <p:spPr bwMode="auto">
              <a:xfrm>
                <a:off x="0" y="218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3" name="Rectangle 25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7" name="Group 26"/>
            <p:cNvGrpSpPr>
              <a:grpSpLocks/>
            </p:cNvGrpSpPr>
            <p:nvPr/>
          </p:nvGrpSpPr>
          <p:grpSpPr bwMode="auto">
            <a:xfrm>
              <a:off x="0" y="2563"/>
              <a:ext cx="3072" cy="483"/>
              <a:chOff x="0" y="2563"/>
              <a:chExt cx="3072" cy="483"/>
            </a:xfrm>
          </p:grpSpPr>
          <p:sp>
            <p:nvSpPr>
              <p:cNvPr id="11350" name="Rectangle 27"/>
              <p:cNvSpPr>
                <a:spLocks noChangeArrowheads="1"/>
              </p:cNvSpPr>
              <p:nvPr/>
            </p:nvSpPr>
            <p:spPr bwMode="auto">
              <a:xfrm>
                <a:off x="0" y="256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1" name="Rectangle 28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abstract data type (ADT) definition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8" name="Group 29"/>
            <p:cNvGrpSpPr>
              <a:grpSpLocks/>
            </p:cNvGrpSpPr>
            <p:nvPr/>
          </p:nvGrpSpPr>
          <p:grpSpPr bwMode="auto">
            <a:xfrm>
              <a:off x="0" y="2937"/>
              <a:ext cx="3072" cy="483"/>
              <a:chOff x="0" y="2937"/>
              <a:chExt cx="3072" cy="483"/>
            </a:xfrm>
          </p:grpSpPr>
          <p:sp>
            <p:nvSpPr>
              <p:cNvPr id="11348" name="Rectangle 30"/>
              <p:cNvSpPr>
                <a:spLocks noChangeArrowheads="1"/>
              </p:cNvSpPr>
              <p:nvPr/>
            </p:nvSpPr>
            <p:spPr bwMode="auto">
              <a:xfrm>
                <a:off x="0" y="293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9" name="Rectangle 31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class</a:t>
                </a:r>
                <a:r>
                  <a:rPr lang="en-US" sz="1200" b="1">
                    <a:latin typeface="Courier New" panose="02070309020205020404" pitchFamily="49" charset="0"/>
                  </a:rPr>
                  <a:t> Time 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9" name="Group 32"/>
            <p:cNvGrpSpPr>
              <a:grpSpLocks/>
            </p:cNvGrpSpPr>
            <p:nvPr/>
          </p:nvGrpSpPr>
          <p:grpSpPr bwMode="auto">
            <a:xfrm>
              <a:off x="0" y="3311"/>
              <a:ext cx="3072" cy="483"/>
              <a:chOff x="0" y="3311"/>
              <a:chExt cx="3072" cy="483"/>
            </a:xfrm>
          </p:grpSpPr>
          <p:sp>
            <p:nvSpPr>
              <p:cNvPr id="11346" name="Rectangle 33"/>
              <p:cNvSpPr>
                <a:spLocks noChangeArrowheads="1"/>
              </p:cNvSpPr>
              <p:nvPr/>
            </p:nvSpPr>
            <p:spPr bwMode="auto">
              <a:xfrm>
                <a:off x="0" y="331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7" name="Rectangle 34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public: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0" name="Group 35"/>
            <p:cNvGrpSpPr>
              <a:grpSpLocks/>
            </p:cNvGrpSpPr>
            <p:nvPr/>
          </p:nvGrpSpPr>
          <p:grpSpPr bwMode="auto">
            <a:xfrm>
              <a:off x="0" y="3685"/>
              <a:ext cx="3072" cy="483"/>
              <a:chOff x="0" y="3685"/>
              <a:chExt cx="3072" cy="483"/>
            </a:xfrm>
          </p:grpSpPr>
          <p:sp>
            <p:nvSpPr>
              <p:cNvPr id="11344" name="Rectangle 36"/>
              <p:cNvSpPr>
                <a:spLocks noChangeArrowheads="1"/>
              </p:cNvSpPr>
              <p:nvPr/>
            </p:nvSpPr>
            <p:spPr bwMode="auto">
              <a:xfrm>
                <a:off x="0" y="368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5" name="Rectangle 37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latin typeface="Courier New" panose="02070309020205020404" pitchFamily="49" charset="0"/>
                  </a:rPr>
                  <a:t>   Time();   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constructor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1" name="Group 38"/>
            <p:cNvGrpSpPr>
              <a:grpSpLocks/>
            </p:cNvGrpSpPr>
            <p:nvPr/>
          </p:nvGrpSpPr>
          <p:grpSpPr bwMode="auto">
            <a:xfrm>
              <a:off x="0" y="4059"/>
              <a:ext cx="3072" cy="483"/>
              <a:chOff x="0" y="4059"/>
              <a:chExt cx="3072" cy="483"/>
            </a:xfrm>
          </p:grpSpPr>
          <p:sp>
            <p:nvSpPr>
              <p:cNvPr id="11342" name="Rectangle 39"/>
              <p:cNvSpPr>
                <a:spLocks noChangeArrowheads="1"/>
              </p:cNvSpPr>
              <p:nvPr/>
            </p:nvSpPr>
            <p:spPr bwMode="auto">
              <a:xfrm>
                <a:off x="0" y="405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3" name="Rectangle 40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setTime( int, int, int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hour, minute, second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2" name="Group 41"/>
            <p:cNvGrpSpPr>
              <a:grpSpLocks/>
            </p:cNvGrpSpPr>
            <p:nvPr/>
          </p:nvGrpSpPr>
          <p:grpSpPr bwMode="auto">
            <a:xfrm>
              <a:off x="0" y="4433"/>
              <a:ext cx="3072" cy="483"/>
              <a:chOff x="0" y="4433"/>
              <a:chExt cx="3072" cy="483"/>
            </a:xfrm>
          </p:grpSpPr>
          <p:sp>
            <p:nvSpPr>
              <p:cNvPr id="11340" name="Rectangle 42"/>
              <p:cNvSpPr>
                <a:spLocks noChangeArrowheads="1"/>
              </p:cNvSpPr>
              <p:nvPr/>
            </p:nvSpPr>
            <p:spPr bwMode="auto">
              <a:xfrm>
                <a:off x="0" y="443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1" name="Rectangle 43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printMilitary();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military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3" name="Group 44"/>
            <p:cNvGrpSpPr>
              <a:grpSpLocks/>
            </p:cNvGrpSpPr>
            <p:nvPr/>
          </p:nvGrpSpPr>
          <p:grpSpPr bwMode="auto">
            <a:xfrm>
              <a:off x="0" y="4807"/>
              <a:ext cx="3072" cy="483"/>
              <a:chOff x="0" y="4807"/>
              <a:chExt cx="3072" cy="483"/>
            </a:xfrm>
          </p:grpSpPr>
          <p:sp>
            <p:nvSpPr>
              <p:cNvPr id="11338" name="Rectangle 45"/>
              <p:cNvSpPr>
                <a:spLocks noChangeArrowheads="1"/>
              </p:cNvSpPr>
              <p:nvPr/>
            </p:nvSpPr>
            <p:spPr bwMode="auto">
              <a:xfrm>
                <a:off x="0" y="480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9" name="Rectangle 46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printStandard();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 // print standard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4" name="Group 47"/>
            <p:cNvGrpSpPr>
              <a:grpSpLocks/>
            </p:cNvGrpSpPr>
            <p:nvPr/>
          </p:nvGrpSpPr>
          <p:grpSpPr bwMode="auto">
            <a:xfrm>
              <a:off x="0" y="5181"/>
              <a:ext cx="3072" cy="483"/>
              <a:chOff x="0" y="5181"/>
              <a:chExt cx="3072" cy="483"/>
            </a:xfrm>
          </p:grpSpPr>
          <p:sp>
            <p:nvSpPr>
              <p:cNvPr id="11336" name="Rectangle 48"/>
              <p:cNvSpPr>
                <a:spLocks noChangeArrowheads="1"/>
              </p:cNvSpPr>
              <p:nvPr/>
            </p:nvSpPr>
            <p:spPr bwMode="auto">
              <a:xfrm>
                <a:off x="0" y="518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7" name="Rectangle 49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private: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5" name="Group 50"/>
            <p:cNvGrpSpPr>
              <a:grpSpLocks/>
            </p:cNvGrpSpPr>
            <p:nvPr/>
          </p:nvGrpSpPr>
          <p:grpSpPr bwMode="auto">
            <a:xfrm>
              <a:off x="0" y="5555"/>
              <a:ext cx="3072" cy="483"/>
              <a:chOff x="0" y="5555"/>
              <a:chExt cx="3072" cy="483"/>
            </a:xfrm>
          </p:grpSpPr>
          <p:sp>
            <p:nvSpPr>
              <p:cNvPr id="11334" name="Rectangle 51"/>
              <p:cNvSpPr>
                <a:spLocks noChangeArrowheads="1"/>
              </p:cNvSpPr>
              <p:nvPr/>
            </p:nvSpPr>
            <p:spPr bwMode="auto">
              <a:xfrm>
                <a:off x="0" y="555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5" name="Rectangle 52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hour;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0 – 23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6" name="Group 53"/>
            <p:cNvGrpSpPr>
              <a:grpSpLocks/>
            </p:cNvGrpSpPr>
            <p:nvPr/>
          </p:nvGrpSpPr>
          <p:grpSpPr bwMode="auto">
            <a:xfrm>
              <a:off x="0" y="5929"/>
              <a:ext cx="3072" cy="483"/>
              <a:chOff x="0" y="5929"/>
              <a:chExt cx="3072" cy="483"/>
            </a:xfrm>
          </p:grpSpPr>
          <p:sp>
            <p:nvSpPr>
              <p:cNvPr id="11332" name="Rectangle 54"/>
              <p:cNvSpPr>
                <a:spLocks noChangeArrowheads="1"/>
              </p:cNvSpPr>
              <p:nvPr/>
            </p:nvSpPr>
            <p:spPr bwMode="auto">
              <a:xfrm>
                <a:off x="0" y="592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3" name="Rectangle 55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minute;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0 – 59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7" name="Group 56"/>
            <p:cNvGrpSpPr>
              <a:grpSpLocks/>
            </p:cNvGrpSpPr>
            <p:nvPr/>
          </p:nvGrpSpPr>
          <p:grpSpPr bwMode="auto">
            <a:xfrm>
              <a:off x="0" y="6303"/>
              <a:ext cx="3072" cy="483"/>
              <a:chOff x="0" y="6303"/>
              <a:chExt cx="3072" cy="483"/>
            </a:xfrm>
          </p:grpSpPr>
          <p:sp>
            <p:nvSpPr>
              <p:cNvPr id="11330" name="Rectangle 57"/>
              <p:cNvSpPr>
                <a:spLocks noChangeArrowheads="1"/>
              </p:cNvSpPr>
              <p:nvPr/>
            </p:nvSpPr>
            <p:spPr bwMode="auto">
              <a:xfrm>
                <a:off x="0" y="630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1" name="Rectangle 58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second;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// 0 – 59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8" name="Group 59"/>
            <p:cNvGrpSpPr>
              <a:grpSpLocks/>
            </p:cNvGrpSpPr>
            <p:nvPr/>
          </p:nvGrpSpPr>
          <p:grpSpPr bwMode="auto">
            <a:xfrm>
              <a:off x="0" y="6677"/>
              <a:ext cx="3072" cy="483"/>
              <a:chOff x="0" y="6677"/>
              <a:chExt cx="3072" cy="483"/>
            </a:xfrm>
          </p:grpSpPr>
          <p:sp>
            <p:nvSpPr>
              <p:cNvPr id="11328" name="Rectangle 60"/>
              <p:cNvSpPr>
                <a:spLocks noChangeArrowheads="1"/>
              </p:cNvSpPr>
              <p:nvPr/>
            </p:nvSpPr>
            <p:spPr bwMode="auto">
              <a:xfrm>
                <a:off x="0" y="667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9" name="Rectangle 61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r>
                  <a:rPr lang="en-US" sz="1200" b="1">
                    <a:latin typeface="Courier New" panose="02070309020205020404" pitchFamily="49" charset="0"/>
                  </a:rPr>
                  <a:t>};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9" name="Group 62"/>
            <p:cNvGrpSpPr>
              <a:grpSpLocks/>
            </p:cNvGrpSpPr>
            <p:nvPr/>
          </p:nvGrpSpPr>
          <p:grpSpPr bwMode="auto">
            <a:xfrm>
              <a:off x="0" y="7051"/>
              <a:ext cx="3072" cy="483"/>
              <a:chOff x="0" y="7051"/>
              <a:chExt cx="3072" cy="483"/>
            </a:xfrm>
          </p:grpSpPr>
          <p:sp>
            <p:nvSpPr>
              <p:cNvPr id="11326" name="Rectangle 63"/>
              <p:cNvSpPr>
                <a:spLocks noChangeArrowheads="1"/>
              </p:cNvSpPr>
              <p:nvPr/>
            </p:nvSpPr>
            <p:spPr bwMode="auto">
              <a:xfrm>
                <a:off x="0" y="705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7" name="Rectangle 64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0" name="Group 65"/>
            <p:cNvGrpSpPr>
              <a:grpSpLocks/>
            </p:cNvGrpSpPr>
            <p:nvPr/>
          </p:nvGrpSpPr>
          <p:grpSpPr bwMode="auto">
            <a:xfrm>
              <a:off x="0" y="7425"/>
              <a:ext cx="3072" cy="483"/>
              <a:chOff x="0" y="7425"/>
              <a:chExt cx="3072" cy="483"/>
            </a:xfrm>
          </p:grpSpPr>
          <p:sp>
            <p:nvSpPr>
              <p:cNvPr id="11324" name="Rectangle 66"/>
              <p:cNvSpPr>
                <a:spLocks noChangeArrowheads="1"/>
              </p:cNvSpPr>
              <p:nvPr/>
            </p:nvSpPr>
            <p:spPr bwMode="auto">
              <a:xfrm>
                <a:off x="0" y="742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5" name="Rectangle 67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constructor initializes each data member to zero.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1" name="Group 68"/>
            <p:cNvGrpSpPr>
              <a:grpSpLocks/>
            </p:cNvGrpSpPr>
            <p:nvPr/>
          </p:nvGrpSpPr>
          <p:grpSpPr bwMode="auto">
            <a:xfrm>
              <a:off x="0" y="7799"/>
              <a:ext cx="3072" cy="483"/>
              <a:chOff x="0" y="7799"/>
              <a:chExt cx="3072" cy="483"/>
            </a:xfrm>
          </p:grpSpPr>
          <p:sp>
            <p:nvSpPr>
              <p:cNvPr id="11322" name="Rectangle 69"/>
              <p:cNvSpPr>
                <a:spLocks noChangeArrowheads="1"/>
              </p:cNvSpPr>
              <p:nvPr/>
            </p:nvSpPr>
            <p:spPr bwMode="auto">
              <a:xfrm>
                <a:off x="0" y="779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3" name="Rectangle 70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Ensures all Time objects start in a consistent state.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2" name="Group 71"/>
            <p:cNvGrpSpPr>
              <a:grpSpLocks/>
            </p:cNvGrpSpPr>
            <p:nvPr/>
          </p:nvGrpSpPr>
          <p:grpSpPr bwMode="auto">
            <a:xfrm>
              <a:off x="0" y="8173"/>
              <a:ext cx="3072" cy="483"/>
              <a:chOff x="0" y="8173"/>
              <a:chExt cx="3072" cy="483"/>
            </a:xfrm>
          </p:grpSpPr>
          <p:sp>
            <p:nvSpPr>
              <p:cNvPr id="11320" name="Rectangle 72"/>
              <p:cNvSpPr>
                <a:spLocks noChangeArrowheads="1"/>
              </p:cNvSpPr>
              <p:nvPr/>
            </p:nvSpPr>
            <p:spPr bwMode="auto">
              <a:xfrm>
                <a:off x="0" y="817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1" name="Rectangle 73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Time::Time() { hour = minute = second = 0; }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3" name="Group 74"/>
            <p:cNvGrpSpPr>
              <a:grpSpLocks/>
            </p:cNvGrpSpPr>
            <p:nvPr/>
          </p:nvGrpSpPr>
          <p:grpSpPr bwMode="auto">
            <a:xfrm>
              <a:off x="0" y="8547"/>
              <a:ext cx="3072" cy="483"/>
              <a:chOff x="0" y="8547"/>
              <a:chExt cx="3072" cy="483"/>
            </a:xfrm>
          </p:grpSpPr>
          <p:sp>
            <p:nvSpPr>
              <p:cNvPr id="11318" name="Rectangle 75"/>
              <p:cNvSpPr>
                <a:spLocks noChangeArrowheads="1"/>
              </p:cNvSpPr>
              <p:nvPr/>
            </p:nvSpPr>
            <p:spPr bwMode="auto">
              <a:xfrm>
                <a:off x="0" y="854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9" name="Rectangle 76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4" name="Group 77"/>
            <p:cNvGrpSpPr>
              <a:grpSpLocks/>
            </p:cNvGrpSpPr>
            <p:nvPr/>
          </p:nvGrpSpPr>
          <p:grpSpPr bwMode="auto">
            <a:xfrm>
              <a:off x="0" y="8921"/>
              <a:ext cx="3072" cy="483"/>
              <a:chOff x="0" y="8921"/>
              <a:chExt cx="3072" cy="483"/>
            </a:xfrm>
          </p:grpSpPr>
          <p:sp>
            <p:nvSpPr>
              <p:cNvPr id="11316" name="Rectangle 78"/>
              <p:cNvSpPr>
                <a:spLocks noChangeArrowheads="1"/>
              </p:cNvSpPr>
              <p:nvPr/>
            </p:nvSpPr>
            <p:spPr bwMode="auto">
              <a:xfrm>
                <a:off x="0" y="892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7" name="Rectangle 79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25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a new Time value using military time. Perform validity 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5" name="Group 80"/>
            <p:cNvGrpSpPr>
              <a:grpSpLocks/>
            </p:cNvGrpSpPr>
            <p:nvPr/>
          </p:nvGrpSpPr>
          <p:grpSpPr bwMode="auto">
            <a:xfrm>
              <a:off x="0" y="9295"/>
              <a:ext cx="3072" cy="483"/>
              <a:chOff x="0" y="9295"/>
              <a:chExt cx="3072" cy="483"/>
            </a:xfrm>
          </p:grpSpPr>
          <p:sp>
            <p:nvSpPr>
              <p:cNvPr id="11314" name="Rectangle 81"/>
              <p:cNvSpPr>
                <a:spLocks noChangeArrowheads="1"/>
              </p:cNvSpPr>
              <p:nvPr/>
            </p:nvSpPr>
            <p:spPr bwMode="auto">
              <a:xfrm>
                <a:off x="0" y="929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5" name="Rectangle 82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26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checks on the data values. Set invalid values to zero.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6" name="Group 83"/>
            <p:cNvGrpSpPr>
              <a:grpSpLocks/>
            </p:cNvGrpSpPr>
            <p:nvPr/>
          </p:nvGrpSpPr>
          <p:grpSpPr bwMode="auto">
            <a:xfrm>
              <a:off x="0" y="9669"/>
              <a:ext cx="3072" cy="483"/>
              <a:chOff x="0" y="9669"/>
              <a:chExt cx="3072" cy="483"/>
            </a:xfrm>
          </p:grpSpPr>
          <p:sp>
            <p:nvSpPr>
              <p:cNvPr id="11312" name="Rectangle 84"/>
              <p:cNvSpPr>
                <a:spLocks noChangeArrowheads="1"/>
              </p:cNvSpPr>
              <p:nvPr/>
            </p:nvSpPr>
            <p:spPr bwMode="auto">
              <a:xfrm>
                <a:off x="0" y="966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3" name="Rectangle 85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27	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Time::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setTime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(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h,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m,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s )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7" name="Group 86"/>
            <p:cNvGrpSpPr>
              <a:grpSpLocks/>
            </p:cNvGrpSpPr>
            <p:nvPr/>
          </p:nvGrpSpPr>
          <p:grpSpPr bwMode="auto">
            <a:xfrm>
              <a:off x="0" y="10043"/>
              <a:ext cx="3072" cy="483"/>
              <a:chOff x="0" y="10043"/>
              <a:chExt cx="3072" cy="483"/>
            </a:xfrm>
          </p:grpSpPr>
          <p:sp>
            <p:nvSpPr>
              <p:cNvPr id="11310" name="Rectangle 87"/>
              <p:cNvSpPr>
                <a:spLocks noChangeArrowheads="1"/>
              </p:cNvSpPr>
              <p:nvPr/>
            </p:nvSpPr>
            <p:spPr bwMode="auto">
              <a:xfrm>
                <a:off x="0" y="1004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1" name="Rectangle 88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28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8" name="Group 89"/>
            <p:cNvGrpSpPr>
              <a:grpSpLocks/>
            </p:cNvGrpSpPr>
            <p:nvPr/>
          </p:nvGrpSpPr>
          <p:grpSpPr bwMode="auto">
            <a:xfrm>
              <a:off x="0" y="10417"/>
              <a:ext cx="3072" cy="483"/>
              <a:chOff x="0" y="10417"/>
              <a:chExt cx="3072" cy="483"/>
            </a:xfrm>
          </p:grpSpPr>
          <p:sp>
            <p:nvSpPr>
              <p:cNvPr id="11308" name="Rectangle 90"/>
              <p:cNvSpPr>
                <a:spLocks noChangeArrowheads="1"/>
              </p:cNvSpPr>
              <p:nvPr/>
            </p:nvSpPr>
            <p:spPr bwMode="auto">
              <a:xfrm>
                <a:off x="0" y="1041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9" name="Rectangle 91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29	</a:t>
                </a:r>
                <a:r>
                  <a:rPr lang="en-US" sz="1200" b="1">
                    <a:latin typeface="Courier New" panose="02070309020205020404" pitchFamily="49" charset="0"/>
                  </a:rPr>
                  <a:t>   hour = ( h &gt;= 0 &amp;&amp; h &lt; 24 ) ? h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9" name="Group 92"/>
            <p:cNvGrpSpPr>
              <a:grpSpLocks/>
            </p:cNvGrpSpPr>
            <p:nvPr/>
          </p:nvGrpSpPr>
          <p:grpSpPr bwMode="auto">
            <a:xfrm>
              <a:off x="0" y="10791"/>
              <a:ext cx="3072" cy="483"/>
              <a:chOff x="0" y="10791"/>
              <a:chExt cx="3072" cy="483"/>
            </a:xfrm>
          </p:grpSpPr>
          <p:sp>
            <p:nvSpPr>
              <p:cNvPr id="11306" name="Rectangle 93"/>
              <p:cNvSpPr>
                <a:spLocks noChangeArrowheads="1"/>
              </p:cNvSpPr>
              <p:nvPr/>
            </p:nvSpPr>
            <p:spPr bwMode="auto">
              <a:xfrm>
                <a:off x="0" y="1079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7" name="Rectangle 94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30	</a:t>
                </a:r>
                <a:r>
                  <a:rPr lang="en-US" sz="1200" b="1">
                    <a:latin typeface="Courier New" panose="02070309020205020404" pitchFamily="49" charset="0"/>
                  </a:rPr>
                  <a:t>   minute = ( m &gt;= 0 &amp;&amp; m &lt; 60 ) ? m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300" name="Group 95"/>
            <p:cNvGrpSpPr>
              <a:grpSpLocks/>
            </p:cNvGrpSpPr>
            <p:nvPr/>
          </p:nvGrpSpPr>
          <p:grpSpPr bwMode="auto">
            <a:xfrm>
              <a:off x="0" y="11165"/>
              <a:ext cx="3072" cy="483"/>
              <a:chOff x="0" y="11165"/>
              <a:chExt cx="3072" cy="483"/>
            </a:xfrm>
          </p:grpSpPr>
          <p:sp>
            <p:nvSpPr>
              <p:cNvPr id="11304" name="Rectangle 96"/>
              <p:cNvSpPr>
                <a:spLocks noChangeArrowheads="1"/>
              </p:cNvSpPr>
              <p:nvPr/>
            </p:nvSpPr>
            <p:spPr bwMode="auto">
              <a:xfrm>
                <a:off x="0" y="1116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5" name="Rectangle 97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31	</a:t>
                </a:r>
                <a:r>
                  <a:rPr lang="en-US" sz="1200" b="1">
                    <a:latin typeface="Courier New" panose="02070309020205020404" pitchFamily="49" charset="0"/>
                  </a:rPr>
                  <a:t>   second = ( s &gt;= 0 &amp;&amp; s &lt; 60 ) ? s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301" name="Group 98"/>
            <p:cNvGrpSpPr>
              <a:grpSpLocks/>
            </p:cNvGrpSpPr>
            <p:nvPr/>
          </p:nvGrpSpPr>
          <p:grpSpPr bwMode="auto">
            <a:xfrm>
              <a:off x="0" y="11539"/>
              <a:ext cx="3072" cy="483"/>
              <a:chOff x="0" y="11539"/>
              <a:chExt cx="3072" cy="483"/>
            </a:xfrm>
          </p:grpSpPr>
          <p:sp>
            <p:nvSpPr>
              <p:cNvPr id="11302" name="Rectangle 99"/>
              <p:cNvSpPr>
                <a:spLocks noChangeArrowheads="1"/>
              </p:cNvSpPr>
              <p:nvPr/>
            </p:nvSpPr>
            <p:spPr bwMode="auto">
              <a:xfrm>
                <a:off x="0" y="1153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3" name="Rectangle 100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32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30725" name="Group 103"/>
          <p:cNvGrpSpPr>
            <a:grpSpLocks/>
          </p:cNvGrpSpPr>
          <p:nvPr/>
        </p:nvGrpSpPr>
        <p:grpSpPr bwMode="auto">
          <a:xfrm>
            <a:off x="4419180" y="4057594"/>
            <a:ext cx="4343819" cy="790575"/>
            <a:chOff x="2486" y="384"/>
            <a:chExt cx="2458" cy="498"/>
          </a:xfrm>
        </p:grpSpPr>
        <p:sp>
          <p:nvSpPr>
            <p:cNvPr id="11268" name="Text Box 101"/>
            <p:cNvSpPr txBox="1">
              <a:spLocks noChangeArrowheads="1"/>
            </p:cNvSpPr>
            <p:nvPr/>
          </p:nvSpPr>
          <p:spPr bwMode="auto">
            <a:xfrm>
              <a:off x="3600" y="384"/>
              <a:ext cx="134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/>
                <a:t>Note the </a:t>
              </a:r>
              <a:r>
                <a:rPr lang="en-US" sz="1600" b="1">
                  <a:latin typeface="Courier New" panose="02070309020205020404" pitchFamily="49" charset="0"/>
                </a:rPr>
                <a:t>::</a:t>
              </a:r>
              <a:r>
                <a:rPr lang="en-US" sz="1600" b="1"/>
                <a:t> preceding the function names.</a:t>
              </a:r>
            </a:p>
          </p:txBody>
        </p:sp>
        <p:sp>
          <p:nvSpPr>
            <p:cNvPr id="11269" name="Line 102"/>
            <p:cNvSpPr>
              <a:spLocks noChangeShapeType="1"/>
            </p:cNvSpPr>
            <p:nvPr/>
          </p:nvSpPr>
          <p:spPr bwMode="auto">
            <a:xfrm flipH="1">
              <a:off x="2486" y="624"/>
              <a:ext cx="1114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3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85"/>
          <p:cNvGrpSpPr>
            <a:grpSpLocks/>
          </p:cNvGrpSpPr>
          <p:nvPr/>
        </p:nvGrpSpPr>
        <p:grpSpPr bwMode="auto">
          <a:xfrm>
            <a:off x="457200" y="304800"/>
            <a:ext cx="6705600" cy="4024313"/>
            <a:chOff x="0" y="-34"/>
            <a:chExt cx="3072" cy="6426"/>
          </a:xfrm>
        </p:grpSpPr>
        <p:grpSp>
          <p:nvGrpSpPr>
            <p:cNvPr id="12291" name="Group 32"/>
            <p:cNvGrpSpPr>
              <a:grpSpLocks/>
            </p:cNvGrpSpPr>
            <p:nvPr/>
          </p:nvGrpSpPr>
          <p:grpSpPr bwMode="auto">
            <a:xfrm>
              <a:off x="0" y="-34"/>
              <a:ext cx="3072" cy="442"/>
              <a:chOff x="0" y="-34"/>
              <a:chExt cx="3072" cy="442"/>
            </a:xfrm>
          </p:grpSpPr>
          <p:sp>
            <p:nvSpPr>
              <p:cNvPr id="12340" name="Rectangle 31"/>
              <p:cNvSpPr>
                <a:spLocks noChangeArrowheads="1"/>
              </p:cNvSpPr>
              <p:nvPr/>
            </p:nvSpPr>
            <p:spPr bwMode="auto">
              <a:xfrm>
                <a:off x="0" y="-3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41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33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2" name="Group 34"/>
            <p:cNvGrpSpPr>
              <a:grpSpLocks/>
            </p:cNvGrpSpPr>
            <p:nvPr/>
          </p:nvGrpSpPr>
          <p:grpSpPr bwMode="auto">
            <a:xfrm>
              <a:off x="0" y="340"/>
              <a:ext cx="3072" cy="442"/>
              <a:chOff x="0" y="340"/>
              <a:chExt cx="3072" cy="442"/>
            </a:xfrm>
          </p:grpSpPr>
          <p:sp>
            <p:nvSpPr>
              <p:cNvPr id="12338" name="Rectangle 33"/>
              <p:cNvSpPr>
                <a:spLocks noChangeArrowheads="1"/>
              </p:cNvSpPr>
              <p:nvPr/>
            </p:nvSpPr>
            <p:spPr bwMode="auto">
              <a:xfrm>
                <a:off x="0" y="34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9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34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Time in military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3" name="Group 36"/>
            <p:cNvGrpSpPr>
              <a:grpSpLocks/>
            </p:cNvGrpSpPr>
            <p:nvPr/>
          </p:nvGrpSpPr>
          <p:grpSpPr bwMode="auto">
            <a:xfrm>
              <a:off x="0" y="714"/>
              <a:ext cx="3072" cy="442"/>
              <a:chOff x="0" y="714"/>
              <a:chExt cx="3072" cy="442"/>
            </a:xfrm>
          </p:grpSpPr>
          <p:sp>
            <p:nvSpPr>
              <p:cNvPr id="12336" name="Rectangle 35"/>
              <p:cNvSpPr>
                <a:spLocks noChangeArrowheads="1"/>
              </p:cNvSpPr>
              <p:nvPr/>
            </p:nvSpPr>
            <p:spPr bwMode="auto">
              <a:xfrm>
                <a:off x="0" y="71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7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Time::printMilitary()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4" name="Group 38"/>
            <p:cNvGrpSpPr>
              <a:grpSpLocks/>
            </p:cNvGrpSpPr>
            <p:nvPr/>
          </p:nvGrpSpPr>
          <p:grpSpPr bwMode="auto">
            <a:xfrm>
              <a:off x="0" y="1088"/>
              <a:ext cx="3072" cy="442"/>
              <a:chOff x="0" y="1088"/>
              <a:chExt cx="3072" cy="442"/>
            </a:xfrm>
          </p:grpSpPr>
          <p:sp>
            <p:nvSpPr>
              <p:cNvPr id="12334" name="Rectangle 37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5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36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5" name="Group 40"/>
            <p:cNvGrpSpPr>
              <a:grpSpLocks/>
            </p:cNvGrpSpPr>
            <p:nvPr/>
          </p:nvGrpSpPr>
          <p:grpSpPr bwMode="auto">
            <a:xfrm>
              <a:off x="0" y="1462"/>
              <a:ext cx="3072" cy="442"/>
              <a:chOff x="0" y="1462"/>
              <a:chExt cx="3072" cy="442"/>
            </a:xfrm>
          </p:grpSpPr>
          <p:sp>
            <p:nvSpPr>
              <p:cNvPr id="12332" name="Rectangle 39"/>
              <p:cNvSpPr>
                <a:spLocks noChangeArrowheads="1"/>
              </p:cNvSpPr>
              <p:nvPr/>
            </p:nvSpPr>
            <p:spPr bwMode="auto">
              <a:xfrm>
                <a:off x="0" y="146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3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37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( hour &lt; 10 ? "0" : "" ) &lt;&lt; hour &lt;&lt; ":"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6" name="Group 42"/>
            <p:cNvGrpSpPr>
              <a:grpSpLocks/>
            </p:cNvGrpSpPr>
            <p:nvPr/>
          </p:nvGrpSpPr>
          <p:grpSpPr bwMode="auto">
            <a:xfrm>
              <a:off x="0" y="1836"/>
              <a:ext cx="3072" cy="442"/>
              <a:chOff x="0" y="1836"/>
              <a:chExt cx="3072" cy="442"/>
            </a:xfrm>
          </p:grpSpPr>
          <p:sp>
            <p:nvSpPr>
              <p:cNvPr id="12330" name="Rectangle 41"/>
              <p:cNvSpPr>
                <a:spLocks noChangeArrowheads="1"/>
              </p:cNvSpPr>
              <p:nvPr/>
            </p:nvSpPr>
            <p:spPr bwMode="auto">
              <a:xfrm>
                <a:off x="0" y="183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1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38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( minute &lt; 10 ? "0" : "" ) &lt;&lt; minute;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7" name="Group 44"/>
            <p:cNvGrpSpPr>
              <a:grpSpLocks/>
            </p:cNvGrpSpPr>
            <p:nvPr/>
          </p:nvGrpSpPr>
          <p:grpSpPr bwMode="auto">
            <a:xfrm>
              <a:off x="0" y="2210"/>
              <a:ext cx="3072" cy="442"/>
              <a:chOff x="0" y="2210"/>
              <a:chExt cx="3072" cy="442"/>
            </a:xfrm>
          </p:grpSpPr>
          <p:sp>
            <p:nvSpPr>
              <p:cNvPr id="12328" name="Rectangle 43"/>
              <p:cNvSpPr>
                <a:spLocks noChangeArrowheads="1"/>
              </p:cNvSpPr>
              <p:nvPr/>
            </p:nvSpPr>
            <p:spPr bwMode="auto">
              <a:xfrm>
                <a:off x="0" y="221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9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39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8" name="Group 46"/>
            <p:cNvGrpSpPr>
              <a:grpSpLocks/>
            </p:cNvGrpSpPr>
            <p:nvPr/>
          </p:nvGrpSpPr>
          <p:grpSpPr bwMode="auto">
            <a:xfrm>
              <a:off x="0" y="2584"/>
              <a:ext cx="3072" cy="442"/>
              <a:chOff x="0" y="2584"/>
              <a:chExt cx="3072" cy="442"/>
            </a:xfrm>
          </p:grpSpPr>
          <p:sp>
            <p:nvSpPr>
              <p:cNvPr id="12326" name="Rectangle 45"/>
              <p:cNvSpPr>
                <a:spLocks noChangeArrowheads="1"/>
              </p:cNvSpPr>
              <p:nvPr/>
            </p:nvSpPr>
            <p:spPr bwMode="auto">
              <a:xfrm>
                <a:off x="0" y="258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7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40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9" name="Group 48"/>
            <p:cNvGrpSpPr>
              <a:grpSpLocks/>
            </p:cNvGrpSpPr>
            <p:nvPr/>
          </p:nvGrpSpPr>
          <p:grpSpPr bwMode="auto">
            <a:xfrm>
              <a:off x="0" y="2958"/>
              <a:ext cx="3072" cy="442"/>
              <a:chOff x="0" y="2958"/>
              <a:chExt cx="3072" cy="442"/>
            </a:xfrm>
          </p:grpSpPr>
          <p:sp>
            <p:nvSpPr>
              <p:cNvPr id="12324" name="Rectangle 47"/>
              <p:cNvSpPr>
                <a:spLocks noChangeArrowheads="1"/>
              </p:cNvSpPr>
              <p:nvPr/>
            </p:nvSpPr>
            <p:spPr bwMode="auto">
              <a:xfrm>
                <a:off x="0" y="295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5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Time in standard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0" name="Group 50"/>
            <p:cNvGrpSpPr>
              <a:grpSpLocks/>
            </p:cNvGrpSpPr>
            <p:nvPr/>
          </p:nvGrpSpPr>
          <p:grpSpPr bwMode="auto">
            <a:xfrm>
              <a:off x="0" y="3332"/>
              <a:ext cx="3072" cy="442"/>
              <a:chOff x="0" y="3332"/>
              <a:chExt cx="3072" cy="442"/>
            </a:xfrm>
          </p:grpSpPr>
          <p:sp>
            <p:nvSpPr>
              <p:cNvPr id="12322" name="Rectangle 49"/>
              <p:cNvSpPr>
                <a:spLocks noChangeArrowheads="1"/>
              </p:cNvSpPr>
              <p:nvPr/>
            </p:nvSpPr>
            <p:spPr bwMode="auto">
              <a:xfrm>
                <a:off x="0" y="333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3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42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Time::printStandard()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1" name="Group 52"/>
            <p:cNvGrpSpPr>
              <a:grpSpLocks/>
            </p:cNvGrpSpPr>
            <p:nvPr/>
          </p:nvGrpSpPr>
          <p:grpSpPr bwMode="auto">
            <a:xfrm>
              <a:off x="0" y="3706"/>
              <a:ext cx="3072" cy="442"/>
              <a:chOff x="0" y="3706"/>
              <a:chExt cx="3072" cy="442"/>
            </a:xfrm>
          </p:grpSpPr>
          <p:sp>
            <p:nvSpPr>
              <p:cNvPr id="12320" name="Rectangle 51"/>
              <p:cNvSpPr>
                <a:spLocks noChangeArrowheads="1"/>
              </p:cNvSpPr>
              <p:nvPr/>
            </p:nvSpPr>
            <p:spPr bwMode="auto">
              <a:xfrm>
                <a:off x="0" y="370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1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43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2" name="Group 54"/>
            <p:cNvGrpSpPr>
              <a:grpSpLocks/>
            </p:cNvGrpSpPr>
            <p:nvPr/>
          </p:nvGrpSpPr>
          <p:grpSpPr bwMode="auto">
            <a:xfrm>
              <a:off x="0" y="4080"/>
              <a:ext cx="3072" cy="442"/>
              <a:chOff x="0" y="4080"/>
              <a:chExt cx="3072" cy="442"/>
            </a:xfrm>
          </p:grpSpPr>
          <p:sp>
            <p:nvSpPr>
              <p:cNvPr id="12318" name="Rectangle 53"/>
              <p:cNvSpPr>
                <a:spLocks noChangeArrowheads="1"/>
              </p:cNvSpPr>
              <p:nvPr/>
            </p:nvSpPr>
            <p:spPr bwMode="auto">
              <a:xfrm>
                <a:off x="0" y="408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9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44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( ( hour == 0 || hour == 12 ) ? 12 : hour % 12 )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3" name="Group 56"/>
            <p:cNvGrpSpPr>
              <a:grpSpLocks/>
            </p:cNvGrpSpPr>
            <p:nvPr/>
          </p:nvGrpSpPr>
          <p:grpSpPr bwMode="auto">
            <a:xfrm>
              <a:off x="0" y="4454"/>
              <a:ext cx="3072" cy="442"/>
              <a:chOff x="0" y="4454"/>
              <a:chExt cx="3072" cy="442"/>
            </a:xfrm>
          </p:grpSpPr>
          <p:sp>
            <p:nvSpPr>
              <p:cNvPr id="12316" name="Rectangle 55"/>
              <p:cNvSpPr>
                <a:spLocks noChangeArrowheads="1"/>
              </p:cNvSpPr>
              <p:nvPr/>
            </p:nvSpPr>
            <p:spPr bwMode="auto">
              <a:xfrm>
                <a:off x="0" y="445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7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45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":" &lt;&lt; ( minute &lt; 10 ? "0" : "" ) &lt;&lt; minute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4" name="Group 58"/>
            <p:cNvGrpSpPr>
              <a:grpSpLocks/>
            </p:cNvGrpSpPr>
            <p:nvPr/>
          </p:nvGrpSpPr>
          <p:grpSpPr bwMode="auto">
            <a:xfrm>
              <a:off x="0" y="4828"/>
              <a:ext cx="3072" cy="442"/>
              <a:chOff x="0" y="4828"/>
              <a:chExt cx="3072" cy="442"/>
            </a:xfrm>
          </p:grpSpPr>
          <p:sp>
            <p:nvSpPr>
              <p:cNvPr id="12314" name="Rectangle 57"/>
              <p:cNvSpPr>
                <a:spLocks noChangeArrowheads="1"/>
              </p:cNvSpPr>
              <p:nvPr/>
            </p:nvSpPr>
            <p:spPr bwMode="auto">
              <a:xfrm>
                <a:off x="0" y="482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5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46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":" &lt;&lt; ( second &lt; 10 ? "0" : "" ) &lt;&lt; second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5" name="Group 60"/>
            <p:cNvGrpSpPr>
              <a:grpSpLocks/>
            </p:cNvGrpSpPr>
            <p:nvPr/>
          </p:nvGrpSpPr>
          <p:grpSpPr bwMode="auto">
            <a:xfrm>
              <a:off x="0" y="5202"/>
              <a:ext cx="3072" cy="442"/>
              <a:chOff x="0" y="5202"/>
              <a:chExt cx="3072" cy="442"/>
            </a:xfrm>
          </p:grpSpPr>
          <p:sp>
            <p:nvSpPr>
              <p:cNvPr id="12312" name="Rectangle 59"/>
              <p:cNvSpPr>
                <a:spLocks noChangeArrowheads="1"/>
              </p:cNvSpPr>
              <p:nvPr/>
            </p:nvSpPr>
            <p:spPr bwMode="auto">
              <a:xfrm>
                <a:off x="0" y="520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3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47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( hour &lt; 12 ? " AM" : " PM" );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6" name="Group 62"/>
            <p:cNvGrpSpPr>
              <a:grpSpLocks/>
            </p:cNvGrpSpPr>
            <p:nvPr/>
          </p:nvGrpSpPr>
          <p:grpSpPr bwMode="auto">
            <a:xfrm>
              <a:off x="0" y="5576"/>
              <a:ext cx="3072" cy="442"/>
              <a:chOff x="0" y="5576"/>
              <a:chExt cx="3072" cy="442"/>
            </a:xfrm>
          </p:grpSpPr>
          <p:sp>
            <p:nvSpPr>
              <p:cNvPr id="12310" name="Rectangle 61"/>
              <p:cNvSpPr>
                <a:spLocks noChangeArrowheads="1"/>
              </p:cNvSpPr>
              <p:nvPr/>
            </p:nvSpPr>
            <p:spPr bwMode="auto">
              <a:xfrm>
                <a:off x="0" y="557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1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48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7" name="Group 64"/>
            <p:cNvGrpSpPr>
              <a:grpSpLocks/>
            </p:cNvGrpSpPr>
            <p:nvPr/>
          </p:nvGrpSpPr>
          <p:grpSpPr bwMode="auto">
            <a:xfrm>
              <a:off x="0" y="5950"/>
              <a:ext cx="3072" cy="442"/>
              <a:chOff x="0" y="5950"/>
              <a:chExt cx="3072" cy="442"/>
            </a:xfrm>
          </p:grpSpPr>
          <p:sp>
            <p:nvSpPr>
              <p:cNvPr id="12308" name="Rectangle 63"/>
              <p:cNvSpPr>
                <a:spLocks noChangeArrowheads="1"/>
              </p:cNvSpPr>
              <p:nvPr/>
            </p:nvSpPr>
            <p:spPr bwMode="auto">
              <a:xfrm>
                <a:off x="0" y="595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09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5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B80000"/>
                </a:solidFill>
              </a:rPr>
              <a:t>Private</a:t>
            </a:r>
            <a:r>
              <a:rPr lang="fr-FR" sz="4000" b="1" dirty="0" smtClean="0">
                <a:solidFill>
                  <a:srgbClr val="B80000"/>
                </a:solidFill>
              </a:rPr>
              <a:t> </a:t>
            </a:r>
            <a:r>
              <a:rPr lang="fr-FR" sz="4000" b="1" dirty="0" err="1" smtClean="0">
                <a:solidFill>
                  <a:srgbClr val="B80000"/>
                </a:solidFill>
              </a:rPr>
              <a:t>Member</a:t>
            </a:r>
            <a:r>
              <a:rPr lang="fr-FR" sz="4000" b="1" dirty="0" smtClean="0">
                <a:solidFill>
                  <a:srgbClr val="B80000"/>
                </a:solidFill>
              </a:rPr>
              <a:t> </a:t>
            </a:r>
            <a:r>
              <a:rPr lang="fr-FR" sz="4000" b="1" dirty="0" err="1" smtClean="0">
                <a:solidFill>
                  <a:srgbClr val="B80000"/>
                </a:solidFill>
              </a:rPr>
              <a:t>Functions</a:t>
            </a:r>
            <a:endParaRPr lang="fr-FR" sz="4000" b="1" dirty="0" smtClean="0">
              <a:solidFill>
                <a:srgbClr val="B80000"/>
              </a:solidFill>
            </a:endParaRP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638800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  <a:latin typeface="+mj-lt"/>
              </a:rPr>
              <a:t>Private Member Functions:</a:t>
            </a:r>
            <a:endParaRPr lang="en-US" b="1" dirty="0" smtClean="0">
              <a:latin typeface="+mj-lt"/>
            </a:endParaRPr>
          </a:p>
          <a:p>
            <a:pPr lvl="1" algn="just"/>
            <a:r>
              <a:rPr lang="en-US" dirty="0" smtClean="0">
                <a:latin typeface="+mj-lt"/>
              </a:rPr>
              <a:t>Only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accessible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(callable) from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member functions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class</a:t>
            </a:r>
          </a:p>
          <a:p>
            <a:pPr lvl="1" algn="just"/>
            <a:endParaRPr lang="en-US" b="1" dirty="0" smtClean="0">
              <a:latin typeface="+mj-lt"/>
            </a:endParaRPr>
          </a:p>
          <a:p>
            <a:pPr lvl="1" algn="just"/>
            <a:r>
              <a:rPr lang="en-US" b="1" dirty="0" smtClean="0">
                <a:solidFill>
                  <a:srgbClr val="C00000"/>
                </a:solidFill>
                <a:latin typeface="+mj-lt"/>
              </a:rPr>
              <a:t>No direct access possible </a:t>
            </a:r>
            <a:r>
              <a:rPr lang="en-US" dirty="0" smtClean="0">
                <a:latin typeface="+mj-lt"/>
              </a:rPr>
              <a:t>(with </a:t>
            </a:r>
            <a:r>
              <a:rPr lang="en-US" b="1" u="sng" dirty="0" smtClean="0">
                <a:latin typeface="+mj-lt"/>
              </a:rPr>
              <a:t>object instance of the class</a:t>
            </a:r>
            <a:r>
              <a:rPr lang="en-US" dirty="0" smtClean="0">
                <a:latin typeface="+mj-lt"/>
              </a:rPr>
              <a:t>)</a:t>
            </a:r>
          </a:p>
          <a:p>
            <a:pPr lvl="1" algn="just"/>
            <a:endParaRPr lang="en-US" dirty="0" smtClean="0">
              <a:latin typeface="+mj-lt"/>
            </a:endParaRPr>
          </a:p>
          <a:p>
            <a:pPr lvl="1" algn="just"/>
            <a:r>
              <a:rPr lang="en-US" b="1" dirty="0" smtClean="0">
                <a:latin typeface="+mj-lt"/>
              </a:rPr>
              <a:t>Can be: 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inline </a:t>
            </a:r>
            <a:r>
              <a:rPr lang="en-US" b="1" dirty="0" smtClean="0">
                <a:latin typeface="+mj-lt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out-of-line</a:t>
            </a:r>
            <a:endParaRPr 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6211956" y="2057400"/>
            <a:ext cx="2895600" cy="19812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fr-FR" sz="2400" b="1" dirty="0" err="1" smtClean="0">
                <a:solidFill>
                  <a:srgbClr val="B80000"/>
                </a:solidFill>
              </a:rPr>
              <a:t>Private</a:t>
            </a:r>
            <a:r>
              <a:rPr lang="fr-FR" sz="2400" b="1" dirty="0" smtClean="0">
                <a:solidFill>
                  <a:srgbClr val="B80000"/>
                </a:solidFill>
              </a:rPr>
              <a:t> </a:t>
            </a:r>
            <a:r>
              <a:rPr lang="fr-FR" sz="2400" b="1" dirty="0" err="1" smtClean="0">
                <a:solidFill>
                  <a:srgbClr val="B80000"/>
                </a:solidFill>
              </a:rPr>
              <a:t>Member</a:t>
            </a:r>
            <a:r>
              <a:rPr lang="fr-FR" sz="2400" b="1" dirty="0" smtClean="0">
                <a:solidFill>
                  <a:srgbClr val="B80000"/>
                </a:solidFill>
              </a:rPr>
              <a:t> </a:t>
            </a:r>
            <a:r>
              <a:rPr lang="fr-FR" sz="2400" b="1" dirty="0" err="1" smtClean="0">
                <a:solidFill>
                  <a:srgbClr val="B80000"/>
                </a:solidFill>
              </a:rPr>
              <a:t>Functions</a:t>
            </a:r>
            <a:r>
              <a:rPr lang="fr-FR" sz="2800" b="1" dirty="0" smtClean="0">
                <a:solidFill>
                  <a:srgbClr val="B80000"/>
                </a:solidFill>
              </a:rPr>
              <a:t/>
            </a:r>
            <a:br>
              <a:rPr lang="fr-FR" sz="2800" b="1" dirty="0" smtClean="0">
                <a:solidFill>
                  <a:srgbClr val="B80000"/>
                </a:solidFill>
              </a:rPr>
            </a:br>
            <a:r>
              <a:rPr lang="fr-FR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</a:rPr>
              <a:t>out-of-line)</a:t>
            </a:r>
            <a:r>
              <a:rPr lang="fr-FR" sz="2800" b="1" dirty="0" smtClean="0">
                <a:solidFill>
                  <a:srgbClr val="B80000"/>
                </a:solidFill>
              </a:rPr>
              <a:t/>
            </a:r>
            <a:br>
              <a:rPr lang="fr-FR" sz="2800" b="1" dirty="0" smtClean="0">
                <a:solidFill>
                  <a:srgbClr val="B80000"/>
                </a:solidFill>
              </a:rPr>
            </a:br>
            <a:endParaRPr lang="fr-FR" sz="2800" b="1" dirty="0" smtClean="0">
              <a:solidFill>
                <a:srgbClr val="B8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6" y="0"/>
            <a:ext cx="5032448" cy="67438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70441" y="2667000"/>
            <a:ext cx="3048000" cy="1752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116956" cy="98072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B80000"/>
                </a:solidFill>
                <a:latin typeface="Calibri" pitchFamily="34" charset="0"/>
              </a:rPr>
              <a:t>Access Modifiers/</a:t>
            </a:r>
            <a:r>
              <a:rPr lang="en-US" sz="4800" b="1" dirty="0" err="1" smtClean="0">
                <a:solidFill>
                  <a:srgbClr val="B80000"/>
                </a:solidFill>
                <a:latin typeface="Calibri" pitchFamily="34" charset="0"/>
              </a:rPr>
              <a:t>Specifier</a:t>
            </a:r>
            <a:endParaRPr lang="en-US" sz="4800" b="1" dirty="0" smtClean="0">
              <a:solidFill>
                <a:srgbClr val="B80000"/>
              </a:solidFill>
              <a:latin typeface="Calibri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840" y="1026059"/>
            <a:ext cx="8812088" cy="410527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Calibri" pitchFamily="34" charset="0"/>
              </a:rPr>
              <a:t>Access modifiers are used to </a:t>
            </a:r>
            <a:r>
              <a:rPr lang="en-US" sz="2800" b="1" u="sng" dirty="0" smtClean="0">
                <a:solidFill>
                  <a:srgbClr val="C00000"/>
                </a:solidFill>
                <a:latin typeface="Calibri" pitchFamily="34" charset="0"/>
              </a:rPr>
              <a:t>set access levels</a:t>
            </a:r>
            <a:r>
              <a:rPr lang="en-US" sz="2800" b="1" u="sng" dirty="0" smtClean="0">
                <a:latin typeface="Calibri" pitchFamily="34" charset="0"/>
              </a:rPr>
              <a:t> for</a:t>
            </a:r>
            <a:r>
              <a:rPr lang="en-US" sz="2800" b="1" u="sng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b="1" i="1" dirty="0" smtClean="0">
                <a:solidFill>
                  <a:srgbClr val="2F1BC7"/>
                </a:solidFill>
                <a:latin typeface="Calibri" pitchFamily="34" charset="0"/>
              </a:rPr>
              <a:t>variables</a:t>
            </a:r>
            <a:r>
              <a:rPr lang="en-US" sz="2800" b="1" i="1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sz="2800" b="1" i="1" dirty="0" smtClean="0">
                <a:solidFill>
                  <a:srgbClr val="2F1BC7"/>
                </a:solidFill>
                <a:latin typeface="Calibri" pitchFamily="34" charset="0"/>
              </a:rPr>
              <a:t>methods,</a:t>
            </a:r>
            <a:r>
              <a:rPr lang="en-US" sz="2800" b="1" i="1" dirty="0" smtClean="0">
                <a:solidFill>
                  <a:srgbClr val="FF0000"/>
                </a:solidFill>
                <a:latin typeface="Calibri" pitchFamily="34" charset="0"/>
              </a:rPr>
              <a:t> and </a:t>
            </a:r>
            <a:r>
              <a:rPr lang="en-US" sz="2800" b="1" i="1" dirty="0" smtClean="0">
                <a:solidFill>
                  <a:srgbClr val="2F1BC7"/>
                </a:solidFill>
                <a:latin typeface="Calibri" pitchFamily="34" charset="0"/>
              </a:rPr>
              <a:t>constructors 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b="1" dirty="0" smtClean="0">
                <a:solidFill>
                  <a:srgbClr val="008000"/>
                </a:solidFill>
                <a:latin typeface="Calibri" pitchFamily="34" charset="0"/>
              </a:rPr>
              <a:t>private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b="1" dirty="0" smtClean="0">
                <a:solidFill>
                  <a:srgbClr val="008000"/>
                </a:solidFill>
                <a:latin typeface="Calibri" pitchFamily="34" charset="0"/>
              </a:rPr>
              <a:t>public</a:t>
            </a:r>
            <a:r>
              <a:rPr lang="en-US" sz="2800" dirty="0" smtClean="0">
                <a:latin typeface="Calibri" pitchFamily="34" charset="0"/>
              </a:rPr>
              <a:t>, and </a:t>
            </a:r>
            <a:r>
              <a:rPr lang="en-US" sz="2800" b="1" dirty="0" smtClean="0">
                <a:solidFill>
                  <a:srgbClr val="008000"/>
                </a:solidFill>
                <a:latin typeface="Calibri" pitchFamily="34" charset="0"/>
              </a:rPr>
              <a:t>protected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In C++, </a:t>
            </a:r>
            <a:r>
              <a:rPr lang="en-US" sz="2800" b="1" i="1" dirty="0" smtClean="0">
                <a:solidFill>
                  <a:srgbClr val="2C14DE"/>
                </a:solidFill>
                <a:latin typeface="Calibri" pitchFamily="34" charset="0"/>
              </a:rPr>
              <a:t>default</a:t>
            </a:r>
            <a:r>
              <a:rPr lang="en-US" sz="2800" b="1" i="1" dirty="0" smtClean="0">
                <a:solidFill>
                  <a:srgbClr val="FF0000"/>
                </a:solidFill>
                <a:latin typeface="Calibri" pitchFamily="34" charset="0"/>
              </a:rPr>
              <a:t> accessibility is </a:t>
            </a:r>
            <a:r>
              <a:rPr lang="en-US" sz="2800" b="1" i="1" dirty="0" smtClean="0">
                <a:solidFill>
                  <a:srgbClr val="2C14DE"/>
                </a:solidFill>
                <a:latin typeface="Calibri" pitchFamily="34" charset="0"/>
              </a:rPr>
              <a:t>private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39546"/>
            <a:ext cx="5105400" cy="346605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8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  <a:latin typeface="Arial" panose="020B0604020202020204" pitchFamily="34" charset="0"/>
              </a:rPr>
              <a:t>Member Access </a:t>
            </a:r>
            <a:r>
              <a:rPr lang="en-US" b="1" dirty="0" err="1" smtClean="0">
                <a:solidFill>
                  <a:srgbClr val="B80000"/>
                </a:solidFill>
                <a:latin typeface="Arial" panose="020B0604020202020204" pitchFamily="34" charset="0"/>
              </a:rPr>
              <a:t>Specifiers</a:t>
            </a:r>
            <a:endParaRPr lang="en-US" b="1" dirty="0" smtClean="0">
              <a:solidFill>
                <a:srgbClr val="B8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6388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 dirty="0" smtClean="0">
                <a:solidFill>
                  <a:srgbClr val="B80000"/>
                </a:solidFill>
              </a:rPr>
              <a:t> </a:t>
            </a:r>
          </a:p>
          <a:p>
            <a:pPr lvl="1"/>
            <a:r>
              <a:rPr lang="en-US" b="1" dirty="0" smtClean="0"/>
              <a:t>Presents</a:t>
            </a:r>
            <a:r>
              <a:rPr lang="en-US" dirty="0" smtClean="0"/>
              <a:t> </a:t>
            </a:r>
            <a:r>
              <a:rPr lang="en-US" b="1" dirty="0" smtClean="0"/>
              <a:t>clients</a:t>
            </a:r>
            <a:r>
              <a:rPr lang="en-US" dirty="0" smtClean="0"/>
              <a:t> with a view of the </a:t>
            </a:r>
            <a:r>
              <a:rPr lang="en-US" b="1" dirty="0" smtClean="0">
                <a:solidFill>
                  <a:srgbClr val="2C14DE"/>
                </a:solidFill>
              </a:rPr>
              <a:t>services the class provides </a:t>
            </a:r>
            <a:r>
              <a:rPr lang="en-US" dirty="0" smtClean="0"/>
              <a:t>(i.e., </a:t>
            </a:r>
            <a:r>
              <a:rPr lang="en-US" b="1" dirty="0" smtClean="0">
                <a:solidFill>
                  <a:srgbClr val="008000"/>
                </a:solidFill>
              </a:rPr>
              <a:t>interface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Data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2C14DE"/>
                </a:solidFill>
              </a:rPr>
              <a:t>member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b="1" dirty="0" smtClean="0">
                <a:solidFill>
                  <a:srgbClr val="2C14DE"/>
                </a:solidFill>
              </a:rPr>
              <a:t>functions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2C14DE"/>
                </a:solidFill>
              </a:rPr>
              <a:t>accessible </a:t>
            </a:r>
            <a:r>
              <a:rPr lang="en-US" b="1" dirty="0" smtClean="0"/>
              <a:t>(outside class)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private</a:t>
            </a:r>
            <a:endParaRPr lang="en-US" sz="2400" dirty="0" smtClean="0">
              <a:solidFill>
                <a:srgbClr val="B80000"/>
              </a:solidFill>
            </a:endParaRP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Default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access mode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b="1" dirty="0" smtClean="0"/>
              <a:t>only accessible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2C14DE"/>
                </a:solidFill>
              </a:rPr>
              <a:t>member functions </a:t>
            </a:r>
            <a:r>
              <a:rPr lang="en-US" dirty="0" smtClean="0"/>
              <a:t>and </a:t>
            </a:r>
            <a:r>
              <a:rPr lang="en-US" b="1" u="sng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friend</a:t>
            </a:r>
            <a:r>
              <a:rPr lang="en-US" b="1" u="sng" dirty="0" smtClean="0">
                <a:solidFill>
                  <a:srgbClr val="008000"/>
                </a:solidFill>
              </a:rPr>
              <a:t>s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private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b="1" dirty="0" smtClean="0"/>
              <a:t>members</a:t>
            </a:r>
            <a:r>
              <a:rPr lang="en-US" dirty="0" smtClean="0"/>
              <a:t> </a:t>
            </a:r>
            <a:r>
              <a:rPr lang="en-US" b="1" dirty="0" smtClean="0"/>
              <a:t>only accessible through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class interface using </a:t>
            </a: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 smtClean="0">
                <a:solidFill>
                  <a:srgbClr val="2C14DE"/>
                </a:solidFill>
              </a:rPr>
              <a:t> member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70622" y="76200"/>
            <a:ext cx="8839200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The </a:t>
            </a:r>
            <a:r>
              <a:rPr lang="en-US" sz="2200" b="1" dirty="0" smtClean="0">
                <a:solidFill>
                  <a:srgbClr val="D20000"/>
                </a:solidFill>
              </a:rPr>
              <a:t>default constructor </a:t>
            </a:r>
            <a:r>
              <a:rPr lang="en-US" sz="2200" b="1" dirty="0" smtClean="0">
                <a:solidFill>
                  <a:schemeClr val="tx1"/>
                </a:solidFill>
              </a:rPr>
              <a:t>(provided by compiler) is always public.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Programmer can specify a constructor to be private  (no use) or public 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26988"/>
            <a:ext cx="8193156" cy="97186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B80000"/>
                </a:solidFill>
                <a:latin typeface="Calibri" pitchFamily="34" charset="0"/>
              </a:rPr>
              <a:t>Data Hiding - Data Field Encapsulation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314" y="1066800"/>
            <a:ext cx="8928168" cy="45370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 </a:t>
            </a:r>
            <a:r>
              <a:rPr lang="en-US" sz="2800" b="1" dirty="0" smtClean="0">
                <a:solidFill>
                  <a:srgbClr val="B80000"/>
                </a:solidFill>
                <a:latin typeface="Calibri" pitchFamily="34" charset="0"/>
              </a:rPr>
              <a:t>key feature </a:t>
            </a:r>
            <a:r>
              <a:rPr lang="en-US" sz="2800" dirty="0" smtClean="0">
                <a:latin typeface="Calibri" pitchFamily="34" charset="0"/>
              </a:rPr>
              <a:t>of </a:t>
            </a:r>
            <a:r>
              <a:rPr lang="en-US" sz="2800" b="1" dirty="0" smtClean="0">
                <a:solidFill>
                  <a:srgbClr val="B80000"/>
                </a:solidFill>
                <a:latin typeface="Calibri" pitchFamily="34" charset="0"/>
              </a:rPr>
              <a:t>OOP</a:t>
            </a:r>
            <a:r>
              <a:rPr lang="en-US" sz="2800" dirty="0" smtClean="0">
                <a:solidFill>
                  <a:srgbClr val="B80000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is </a:t>
            </a:r>
            <a:r>
              <a:rPr lang="en-US" sz="2800" b="1" dirty="0" smtClean="0">
                <a:solidFill>
                  <a:srgbClr val="B80000"/>
                </a:solidFill>
                <a:latin typeface="Calibri" pitchFamily="34" charset="0"/>
              </a:rPr>
              <a:t>data hiding</a:t>
            </a:r>
            <a:endParaRPr lang="en-US" sz="2800" dirty="0">
              <a:latin typeface="Calibri" pitchFamily="34" charset="0"/>
            </a:endParaRPr>
          </a:p>
          <a:p>
            <a:pPr lvl="1" algn="just"/>
            <a:r>
              <a:rPr lang="en-US" b="1" dirty="0" smtClean="0">
                <a:latin typeface="Calibri" pitchFamily="34" charset="0"/>
              </a:rPr>
              <a:t>data is </a:t>
            </a:r>
            <a:r>
              <a:rPr lang="en-US" b="1" u="sng" dirty="0" smtClean="0">
                <a:solidFill>
                  <a:srgbClr val="2F1BC7"/>
                </a:solidFill>
                <a:latin typeface="Calibri" pitchFamily="34" charset="0"/>
              </a:rPr>
              <a:t>concealed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</a:rPr>
              <a:t> within a class </a:t>
            </a:r>
            <a:r>
              <a:rPr lang="en-US" b="1" dirty="0" smtClean="0">
                <a:latin typeface="Calibri" pitchFamily="34" charset="0"/>
              </a:rPr>
              <a:t>so that it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</a:rPr>
              <a:t>cannot be accessed mistakenly </a:t>
            </a:r>
            <a:r>
              <a:rPr lang="en-US" b="1" dirty="0" smtClean="0">
                <a:latin typeface="Calibri" pitchFamily="34" charset="0"/>
              </a:rPr>
              <a:t>by </a:t>
            </a:r>
            <a:r>
              <a:rPr lang="en-US" b="1" dirty="0" smtClean="0">
                <a:solidFill>
                  <a:srgbClr val="2F1BC7"/>
                </a:solidFill>
                <a:latin typeface="Calibri" pitchFamily="34" charset="0"/>
              </a:rPr>
              <a:t>functions outside the class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 algn="just"/>
            <a:endParaRPr lang="en-US" sz="2800" dirty="0" smtClean="0">
              <a:latin typeface="Calibri" pitchFamily="34" charset="0"/>
            </a:endParaRPr>
          </a:p>
          <a:p>
            <a:pPr algn="just"/>
            <a:endParaRPr lang="en-US" sz="2800" dirty="0" smtClean="0">
              <a:latin typeface="Calibri" pitchFamily="34" charset="0"/>
            </a:endParaRPr>
          </a:p>
          <a:p>
            <a:pPr algn="just"/>
            <a:r>
              <a:rPr lang="en-US" sz="2800" b="1" dirty="0" smtClean="0">
                <a:latin typeface="Calibri" pitchFamily="34" charset="0"/>
              </a:rPr>
              <a:t>To prevent </a:t>
            </a:r>
            <a:r>
              <a:rPr lang="en-US" sz="2800" b="1" u="sng" dirty="0" smtClean="0">
                <a:solidFill>
                  <a:srgbClr val="C00000"/>
                </a:solidFill>
                <a:latin typeface="Calibri" pitchFamily="34" charset="0"/>
              </a:rPr>
              <a:t>direct modification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</a:rPr>
              <a:t>of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</a:rPr>
              <a:t>class attributes </a:t>
            </a:r>
            <a:r>
              <a:rPr lang="en-US" sz="2800" dirty="0" smtClean="0">
                <a:latin typeface="Calibri" pitchFamily="34" charset="0"/>
              </a:rPr>
              <a:t>(outside the class), the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</a:rPr>
              <a:t>primary mechanism for hiding data</a:t>
            </a:r>
            <a:r>
              <a:rPr lang="en-US" sz="2800" dirty="0" smtClean="0">
                <a:latin typeface="Calibri" pitchFamily="34" charset="0"/>
              </a:rPr>
              <a:t> is to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</a:rPr>
              <a:t>put</a:t>
            </a:r>
            <a:r>
              <a:rPr lang="en-US" sz="2800" dirty="0" smtClean="0">
                <a:solidFill>
                  <a:srgbClr val="2C14DE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it in a </a:t>
            </a:r>
            <a:r>
              <a:rPr lang="en-US" sz="2800" b="1" dirty="0" smtClean="0">
                <a:latin typeface="Calibri" pitchFamily="34" charset="0"/>
              </a:rPr>
              <a:t>class</a:t>
            </a:r>
            <a:r>
              <a:rPr lang="en-US" sz="2800" dirty="0" smtClean="0">
                <a:latin typeface="Calibri" pitchFamily="34" charset="0"/>
              </a:rPr>
              <a:t> and </a:t>
            </a:r>
            <a:r>
              <a:rPr lang="en-US" sz="2800" b="1" u="sng" dirty="0" smtClean="0">
                <a:latin typeface="Calibri" pitchFamily="34" charset="0"/>
              </a:rPr>
              <a:t>make it </a:t>
            </a:r>
            <a:r>
              <a:rPr lang="en-US" sz="2800" b="1" u="sng" dirty="0" smtClean="0">
                <a:solidFill>
                  <a:srgbClr val="2C14DE"/>
                </a:solidFill>
                <a:latin typeface="Calibri" pitchFamily="34" charset="0"/>
              </a:rPr>
              <a:t>private</a:t>
            </a:r>
            <a:r>
              <a:rPr lang="en-US" sz="2800" b="1" u="sng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using </a:t>
            </a:r>
            <a:r>
              <a:rPr lang="en-US" sz="2800" b="1" i="1" dirty="0" smtClean="0">
                <a:solidFill>
                  <a:srgbClr val="2F1BC7"/>
                </a:solidFill>
                <a:latin typeface="Calibri" pitchFamily="34" charset="0"/>
              </a:rPr>
              <a:t>private</a:t>
            </a:r>
            <a:r>
              <a:rPr lang="en-US" sz="2800" dirty="0" smtClean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keyword.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This is also known as </a:t>
            </a:r>
            <a:r>
              <a:rPr lang="en-US" sz="2800" b="1" i="1" u="sng" dirty="0" smtClean="0">
                <a:solidFill>
                  <a:srgbClr val="008000"/>
                </a:solidFill>
                <a:latin typeface="Calibri" pitchFamily="34" charset="0"/>
              </a:rPr>
              <a:t>data field encapsulation</a:t>
            </a:r>
            <a:r>
              <a:rPr lang="en-US" sz="2800" b="1" dirty="0" smtClean="0">
                <a:solidFill>
                  <a:srgbClr val="008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676400"/>
            <a:ext cx="7086600" cy="1905000"/>
          </a:xfrm>
        </p:spPr>
        <p:txBody>
          <a:bodyPr>
            <a:noAutofit/>
          </a:bodyPr>
          <a:lstStyle/>
          <a:p>
            <a:r>
              <a:rPr lang="en-US" b="1" i="1" dirty="0" smtClean="0">
                <a:solidFill>
                  <a:srgbClr val="B80000"/>
                </a:solidFill>
                <a:latin typeface="Calibri" pitchFamily="34" charset="0"/>
              </a:rPr>
              <a:t>Why Objects?</a:t>
            </a:r>
          </a:p>
        </p:txBody>
      </p:sp>
    </p:spTree>
    <p:extLst>
      <p:ext uri="{BB962C8B-B14F-4D97-AF65-F5344CB8AC3E}">
        <p14:creationId xmlns:p14="http://schemas.microsoft.com/office/powerpoint/2010/main" val="24097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-26988"/>
            <a:ext cx="8351906" cy="97186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itchFamily="34" charset="0"/>
              </a:rPr>
              <a:t>Hidden from Whom?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3" y="1231900"/>
            <a:ext cx="9082087" cy="4449763"/>
          </a:xfrm>
        </p:spPr>
        <p:txBody>
          <a:bodyPr/>
          <a:lstStyle/>
          <a:p>
            <a:pPr algn="just"/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Data hiding means </a:t>
            </a:r>
            <a:r>
              <a:rPr lang="en-US" b="1" i="1" dirty="0" smtClean="0">
                <a:solidFill>
                  <a:srgbClr val="2F1BC7"/>
                </a:solidFill>
                <a:latin typeface="Calibri" pitchFamily="34" charset="0"/>
              </a:rPr>
              <a:t>hiding data from parts of the program</a:t>
            </a:r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 that don’t need to access it.</a:t>
            </a:r>
            <a:r>
              <a:rPr lang="en-US" dirty="0" smtClean="0">
                <a:latin typeface="Calibri" pitchFamily="34" charset="0"/>
              </a:rPr>
              <a:t> More specifically, </a:t>
            </a:r>
            <a:r>
              <a:rPr lang="en-US" b="1" dirty="0" smtClean="0">
                <a:latin typeface="Calibri" pitchFamily="34" charset="0"/>
              </a:rPr>
              <a:t>one class’s data </a:t>
            </a:r>
            <a:r>
              <a:rPr lang="en-US" dirty="0" smtClean="0">
                <a:latin typeface="Calibri" pitchFamily="34" charset="0"/>
              </a:rPr>
              <a:t>is </a:t>
            </a:r>
            <a:r>
              <a:rPr lang="en-US" b="1" dirty="0" smtClean="0">
                <a:latin typeface="Calibri" pitchFamily="34" charset="0"/>
              </a:rPr>
              <a:t>hidden</a:t>
            </a:r>
            <a:r>
              <a:rPr lang="en-US" dirty="0" smtClean="0">
                <a:latin typeface="Calibri" pitchFamily="34" charset="0"/>
              </a:rPr>
              <a:t> from </a:t>
            </a:r>
            <a:r>
              <a:rPr lang="en-US" b="1" dirty="0" smtClean="0">
                <a:latin typeface="Calibri" pitchFamily="34" charset="0"/>
              </a:rPr>
              <a:t>other classes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 algn="just"/>
            <a:endParaRPr lang="en-US" dirty="0" smtClean="0">
              <a:latin typeface="Calibri" pitchFamily="34" charset="0"/>
            </a:endParaRPr>
          </a:p>
          <a:p>
            <a:pPr algn="just"/>
            <a:r>
              <a:rPr lang="en-US" b="1" dirty="0" smtClean="0">
                <a:solidFill>
                  <a:srgbClr val="2F1BC7"/>
                </a:solidFill>
                <a:latin typeface="Calibri" pitchFamily="34" charset="0"/>
              </a:rPr>
              <a:t>Data hiding </a:t>
            </a:r>
            <a:r>
              <a:rPr lang="en-US" dirty="0" smtClean="0">
                <a:latin typeface="Calibri" pitchFamily="34" charset="0"/>
              </a:rPr>
              <a:t>is </a:t>
            </a:r>
            <a:r>
              <a:rPr lang="en-US" b="1" dirty="0" smtClean="0">
                <a:latin typeface="Calibri" pitchFamily="34" charset="0"/>
              </a:rPr>
              <a:t>designed</a:t>
            </a:r>
            <a:r>
              <a:rPr lang="en-US" dirty="0" smtClean="0">
                <a:latin typeface="Calibri" pitchFamily="34" charset="0"/>
              </a:rPr>
              <a:t> to </a:t>
            </a:r>
            <a:r>
              <a:rPr lang="en-US" b="1" u="sng" dirty="0" smtClean="0">
                <a:latin typeface="Calibri" pitchFamily="34" charset="0"/>
              </a:rPr>
              <a:t>protect well-intentioned programmers</a:t>
            </a:r>
            <a:r>
              <a:rPr lang="en-US" dirty="0" smtClean="0">
                <a:latin typeface="Calibri" pitchFamily="34" charset="0"/>
              </a:rPr>
              <a:t> from </a:t>
            </a:r>
            <a:r>
              <a:rPr lang="en-US" b="1" u="sng" dirty="0" smtClean="0">
                <a:latin typeface="Calibri" pitchFamily="34" charset="0"/>
              </a:rPr>
              <a:t>mistakes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algn="just"/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28575"/>
            <a:ext cx="8388350" cy="457200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3200" dirty="0" smtClean="0">
                <a:latin typeface="Calibri" pitchFamily="34" charset="0"/>
              </a:rPr>
              <a:t>A Simple Program – </a:t>
            </a:r>
            <a:r>
              <a:rPr lang="en-US" altLang="zh-CN" sz="3200" b="1" dirty="0" smtClean="0">
                <a:latin typeface="Calibri" pitchFamily="34" charset="0"/>
              </a:rPr>
              <a:t>Accessing</a:t>
            </a:r>
            <a:r>
              <a:rPr lang="en-US" altLang="zh-CN" sz="3200" dirty="0" smtClean="0">
                <a:latin typeface="Calibri" pitchFamily="34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Calibri" pitchFamily="34" charset="0"/>
              </a:rPr>
              <a:t>Member Function</a:t>
            </a:r>
            <a:endParaRPr lang="en-US" altLang="zh-CN" sz="3200" b="1" dirty="0" smtClean="0">
              <a:latin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69925"/>
            <a:ext cx="5400675" cy="3687763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</a:t>
            </a:r>
            <a:r>
              <a:rPr lang="en-US" altLang="zh-CN" sz="2400" b="1" dirty="0" smtClean="0">
                <a:latin typeface="Calibri" pitchFamily="34" charset="0"/>
              </a:rPr>
              <a:t>Circle()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alibri" pitchFamily="34" charset="0"/>
              </a:rPr>
              <a:t>	{  	radius = 5.0;    }</a:t>
            </a: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double   </a:t>
            </a:r>
            <a:r>
              <a:rPr lang="en-US" altLang="zh-CN" sz="2200" b="1" dirty="0" err="1" smtClean="0">
                <a:latin typeface="Calibri" pitchFamily="34" charset="0"/>
              </a:rPr>
              <a:t>getArea</a:t>
            </a:r>
            <a:r>
              <a:rPr lang="en-US" altLang="zh-CN" sz="2200" b="1" dirty="0" smtClean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971550" y="3252788"/>
            <a:ext cx="4537075" cy="720725"/>
          </a:xfrm>
          <a:prstGeom prst="rect">
            <a:avLst/>
          </a:prstGeom>
          <a:solidFill>
            <a:schemeClr val="tx2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2F1BC7"/>
              </a:solidFill>
            </a:endParaRP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6732588" y="1003300"/>
            <a:ext cx="1897062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 smtClean="0">
                <a:latin typeface="Calibri" pitchFamily="34" charset="0"/>
              </a:rPr>
              <a:t>Object Instance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6269038" y="917575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>
                <a:latin typeface="Calibri" pitchFamily="34" charset="0"/>
              </a:rPr>
              <a:t>C1</a:t>
            </a:r>
          </a:p>
        </p:txBody>
      </p:sp>
      <p:grpSp>
        <p:nvGrpSpPr>
          <p:cNvPr id="23559" name="Group 1"/>
          <p:cNvGrpSpPr>
            <a:grpSpLocks/>
          </p:cNvGrpSpPr>
          <p:nvPr/>
        </p:nvGrpSpPr>
        <p:grpSpPr bwMode="auto">
          <a:xfrm>
            <a:off x="6083300" y="1323975"/>
            <a:ext cx="2851150" cy="2116138"/>
            <a:chOff x="6083300" y="1324084"/>
            <a:chExt cx="2851150" cy="2116029"/>
          </a:xfrm>
        </p:grpSpPr>
        <p:graphicFrame>
          <p:nvGraphicFramePr>
            <p:cNvPr id="23564" name="Object 10"/>
            <p:cNvGraphicFramePr>
              <a:graphicFrameLocks noChangeAspect="1"/>
            </p:cNvGraphicFramePr>
            <p:nvPr/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581525"/>
            <a:ext cx="8424862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//C1.radius = 10;    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</a:t>
            </a:r>
            <a:r>
              <a:rPr lang="en-US" altLang="zh-CN" sz="2200" b="1" dirty="0" err="1" smtClean="0">
                <a:latin typeface="Calibri" pitchFamily="34" charset="0"/>
              </a:rPr>
              <a:t>cout</a:t>
            </a:r>
            <a:r>
              <a:rPr lang="en-US" altLang="zh-CN" sz="2200" b="1" dirty="0" smtClean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942013"/>
            <a:ext cx="4840288" cy="295275"/>
          </a:xfrm>
          <a:prstGeom prst="rect">
            <a:avLst/>
          </a:prstGeom>
          <a:solidFill>
            <a:schemeClr val="tx2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914775" y="3860800"/>
            <a:ext cx="0" cy="20812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32588" y="3717925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5674" y="533401"/>
            <a:ext cx="8188325" cy="675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07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6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7993062" cy="4572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CN" sz="3200" b="1" dirty="0" smtClean="0">
                <a:latin typeface="Calibri" pitchFamily="34" charset="0"/>
              </a:rPr>
              <a:t>A Simple Program –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Calibri" pitchFamily="34" charset="0"/>
              </a:rPr>
              <a:t>Default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69925"/>
            <a:ext cx="5400675" cy="3687763"/>
          </a:xfrm>
          <a:solidFill>
            <a:schemeClr val="accent1">
              <a:lumMod val="40000"/>
              <a:lumOff val="60000"/>
            </a:schemeClr>
          </a:solidFill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double   </a:t>
            </a:r>
            <a:r>
              <a:rPr lang="en-US" altLang="zh-CN" sz="2200" b="1" dirty="0" err="1" smtClean="0">
                <a:latin typeface="Calibri" pitchFamily="34" charset="0"/>
              </a:rPr>
              <a:t>getArea</a:t>
            </a:r>
            <a:r>
              <a:rPr lang="en-US" altLang="zh-CN" sz="2200" b="1" dirty="0" smtClean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955675" y="2527300"/>
            <a:ext cx="3095625" cy="438150"/>
          </a:xfrm>
          <a:prstGeom prst="rect">
            <a:avLst/>
          </a:prstGeom>
          <a:solidFill>
            <a:schemeClr val="bg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// No Constructor Here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757485" y="991750"/>
            <a:ext cx="1897063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 smtClean="0">
                <a:latin typeface="Calibri" pitchFamily="34" charset="0"/>
              </a:rPr>
              <a:t>Object Instance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284913" y="901700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>
                <a:latin typeface="Calibri" pitchFamily="34" charset="0"/>
              </a:rPr>
              <a:t>C1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581525"/>
            <a:ext cx="8424862" cy="2082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//C1.radius = 10;      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</a:t>
            </a:r>
            <a:r>
              <a:rPr lang="en-US" altLang="zh-CN" sz="2200" b="1" dirty="0" err="1" smtClean="0">
                <a:latin typeface="Calibri" pitchFamily="34" charset="0"/>
              </a:rPr>
              <a:t>cout</a:t>
            </a:r>
            <a:r>
              <a:rPr lang="en-US" altLang="zh-CN" sz="2200" b="1" dirty="0" smtClean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268913"/>
            <a:ext cx="3592513" cy="295275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930650" y="2965450"/>
            <a:ext cx="0" cy="24050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64728" y="2213576"/>
            <a:ext cx="3851275" cy="857823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latin typeface="Calibri" pitchFamily="34" charset="0"/>
              </a:rPr>
              <a:t>//Default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alibri" pitchFamily="34" charset="0"/>
              </a:rPr>
              <a:t>Circle()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alibri" pitchFamily="34" charset="0"/>
              </a:rPr>
              <a:t>{  	    }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083300" y="1270000"/>
            <a:ext cx="2851150" cy="2116138"/>
            <a:chOff x="6083300" y="1324084"/>
            <a:chExt cx="2851150" cy="2116029"/>
          </a:xfrm>
        </p:grpSpPr>
        <p:graphicFrame>
          <p:nvGraphicFramePr>
            <p:cNvPr id="24589" name="Object 10"/>
            <p:cNvGraphicFramePr>
              <a:graphicFrameLocks noChangeAspect="1"/>
            </p:cNvGraphicFramePr>
            <p:nvPr/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732588" y="3789363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5674" y="533401"/>
            <a:ext cx="8188325" cy="675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3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7" grpId="1" animBg="1"/>
      <p:bldP spid="13320" grpId="0" animBg="1"/>
      <p:bldP spid="13321" grpId="0"/>
      <p:bldP spid="13316" grpId="0" animBg="1"/>
      <p:bldP spid="13" grpId="0" animBg="1"/>
      <p:bldP spid="11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1849" y="-1588"/>
            <a:ext cx="8240713" cy="94646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  <a:latin typeface="Calibri" pitchFamily="34" charset="0"/>
              </a:rPr>
              <a:t>Object Construction with Arguments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7950" y="1268413"/>
            <a:ext cx="8964613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dirty="0" smtClean="0">
                <a:latin typeface="Calibri" pitchFamily="34" charset="0"/>
              </a:rPr>
              <a:t>The syntax to declare </a:t>
            </a:r>
            <a:r>
              <a:rPr lang="en-US" sz="2800" b="1" dirty="0" smtClean="0">
                <a:solidFill>
                  <a:srgbClr val="2C14DE"/>
                </a:solidFill>
                <a:latin typeface="Calibri" pitchFamily="34" charset="0"/>
              </a:rPr>
              <a:t>an object using a constructor </a:t>
            </a:r>
            <a:r>
              <a:rPr lang="en-US" sz="2800" b="1" u="sng" dirty="0" smtClean="0">
                <a:solidFill>
                  <a:srgbClr val="2C14DE"/>
                </a:solidFill>
                <a:latin typeface="Calibri" pitchFamily="34" charset="0"/>
              </a:rPr>
              <a:t>with arguments</a:t>
            </a:r>
            <a:r>
              <a:rPr lang="en-US" sz="2800" dirty="0" smtClean="0">
                <a:latin typeface="Calibri" pitchFamily="34" charset="0"/>
              </a:rPr>
              <a:t> is: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endParaRPr lang="en-US" sz="2800" u="sng" dirty="0" smtClean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en-US" sz="2800" b="1" i="1" dirty="0" err="1" smtClean="0">
                <a:solidFill>
                  <a:srgbClr val="FF0000"/>
                </a:solidFill>
                <a:latin typeface="Calibri" pitchFamily="34" charset="0"/>
              </a:rPr>
              <a:t>ClassName</a:t>
            </a:r>
            <a:r>
              <a:rPr lang="en-US" sz="2800" b="1" i="1" dirty="0" smtClean="0">
                <a:solidFill>
                  <a:srgbClr val="FF0000"/>
                </a:solidFill>
                <a:latin typeface="Calibri" pitchFamily="34" charset="0"/>
              </a:rPr>
              <a:t>     </a:t>
            </a:r>
            <a:r>
              <a:rPr lang="en-US" sz="2800" b="1" i="1" dirty="0" err="1" smtClean="0">
                <a:solidFill>
                  <a:srgbClr val="FF0000"/>
                </a:solidFill>
                <a:latin typeface="Calibri" pitchFamily="34" charset="0"/>
              </a:rPr>
              <a:t>objectName</a:t>
            </a:r>
            <a:r>
              <a:rPr lang="en-US" sz="2800" b="1" i="1" dirty="0" smtClean="0">
                <a:solidFill>
                  <a:srgbClr val="FF0000"/>
                </a:solidFill>
                <a:latin typeface="Calibri" pitchFamily="34" charset="0"/>
              </a:rPr>
              <a:t>(arguments);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endParaRPr lang="en-US" sz="2800" u="sng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dirty="0" smtClean="0">
                <a:latin typeface="Calibri" pitchFamily="34" charset="0"/>
              </a:rPr>
              <a:t>For example, the </a:t>
            </a:r>
            <a:r>
              <a:rPr lang="en-US" sz="2800" b="1" dirty="0" smtClean="0">
                <a:latin typeface="Calibri" pitchFamily="34" charset="0"/>
              </a:rPr>
              <a:t>following declaration creates an object </a:t>
            </a:r>
            <a:r>
              <a:rPr lang="en-US" sz="2800" dirty="0" smtClean="0">
                <a:latin typeface="Calibri" pitchFamily="34" charset="0"/>
              </a:rPr>
              <a:t>named </a:t>
            </a:r>
            <a:r>
              <a:rPr lang="en-US" sz="2800" b="1" i="1" dirty="0" smtClean="0">
                <a:latin typeface="Calibri" pitchFamily="34" charset="0"/>
              </a:rPr>
              <a:t>circle1</a:t>
            </a:r>
            <a:r>
              <a:rPr lang="en-US" sz="2800" dirty="0" smtClean="0">
                <a:latin typeface="Calibri" pitchFamily="34" charset="0"/>
              </a:rPr>
              <a:t> by invoking the </a:t>
            </a:r>
            <a:r>
              <a:rPr lang="en-US" sz="2800" b="1" i="1" dirty="0" smtClean="0">
                <a:latin typeface="Calibri" pitchFamily="34" charset="0"/>
              </a:rPr>
              <a:t>Circle</a:t>
            </a:r>
            <a:r>
              <a:rPr lang="en-US" sz="2800" dirty="0" smtClean="0">
                <a:latin typeface="Calibri" pitchFamily="34" charset="0"/>
              </a:rPr>
              <a:t> class’s </a:t>
            </a:r>
            <a:r>
              <a:rPr lang="en-US" sz="2800" b="1" dirty="0" smtClean="0">
                <a:latin typeface="Calibri" pitchFamily="34" charset="0"/>
              </a:rPr>
              <a:t>constructor</a:t>
            </a:r>
            <a:r>
              <a:rPr lang="en-US" sz="2800" dirty="0" smtClean="0">
                <a:latin typeface="Calibri" pitchFamily="34" charset="0"/>
              </a:rPr>
              <a:t> with a specified radius </a:t>
            </a:r>
            <a:r>
              <a:rPr lang="en-US" sz="2800" b="1" i="1" dirty="0" smtClean="0">
                <a:latin typeface="Calibri" pitchFamily="34" charset="0"/>
              </a:rPr>
              <a:t>5.5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pPr>
              <a:defRPr/>
            </a:pPr>
            <a:endParaRPr lang="en-US" sz="2800" u="sng" dirty="0" smtClean="0">
              <a:latin typeface="Calibri" pitchFamily="34" charset="0"/>
            </a:endParaRPr>
          </a:p>
          <a:p>
            <a:pPr algn="ctr">
              <a:defRPr/>
            </a:pPr>
            <a:r>
              <a:rPr lang="en-US" sz="2800" b="1" dirty="0" smtClean="0">
                <a:latin typeface="Consolas" panose="020B0609020204030204" pitchFamily="49" charset="0"/>
              </a:rPr>
              <a:t>Circle   circle1(5.5);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54066"/>
            <a:ext cx="8172450" cy="547596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2800" b="1" dirty="0" smtClean="0">
                <a:latin typeface="Calibri" pitchFamily="34" charset="0"/>
              </a:rPr>
              <a:t>A Simple Program –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Calibri" pitchFamily="34" charset="0"/>
              </a:rPr>
              <a:t>Constructor with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69925"/>
            <a:ext cx="5400675" cy="3687763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public: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>
                <a:latin typeface="Calibri" pitchFamily="34" charset="0"/>
              </a:rPr>
              <a:t>	</a:t>
            </a:r>
            <a:r>
              <a:rPr lang="en-US" altLang="zh-CN" sz="2000" b="1" dirty="0" smtClean="0">
                <a:latin typeface="Calibri" pitchFamily="34" charset="0"/>
              </a:rPr>
              <a:t>Circle( ) {}</a:t>
            </a: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</a:t>
            </a:r>
            <a:r>
              <a:rPr lang="en-US" altLang="zh-CN" sz="2400" b="1" dirty="0" smtClean="0">
                <a:latin typeface="Calibri" pitchFamily="34" charset="0"/>
              </a:rPr>
              <a:t>Circle(double rad)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alibri" pitchFamily="34" charset="0"/>
              </a:rPr>
              <a:t>	{  	radius = rad;    }</a:t>
            </a: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double   </a:t>
            </a:r>
            <a:r>
              <a:rPr lang="en-US" altLang="zh-CN" sz="2200" b="1" dirty="0" err="1" smtClean="0">
                <a:latin typeface="Calibri" pitchFamily="34" charset="0"/>
              </a:rPr>
              <a:t>getArea</a:t>
            </a:r>
            <a:r>
              <a:rPr lang="en-US" altLang="zh-CN" sz="2200" b="1" dirty="0" smtClean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835025" y="2404683"/>
            <a:ext cx="3095625" cy="719138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716712" y="901700"/>
            <a:ext cx="1897063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 smtClean="0">
                <a:latin typeface="Calibri" pitchFamily="34" charset="0"/>
              </a:rPr>
              <a:t>Object Instance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284913" y="901700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 dirty="0">
                <a:latin typeface="Calibri" pitchFamily="34" charset="0"/>
              </a:rPr>
              <a:t>C1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83300" y="1323975"/>
            <a:ext cx="2851150" cy="2116138"/>
            <a:chOff x="6083300" y="1324084"/>
            <a:chExt cx="2851150" cy="2116029"/>
          </a:xfrm>
        </p:grpSpPr>
        <p:graphicFrame>
          <p:nvGraphicFramePr>
            <p:cNvPr id="26636" name="Object 10"/>
            <p:cNvGraphicFramePr>
              <a:graphicFrameLocks noChangeAspect="1"/>
            </p:cNvGraphicFramePr>
            <p:nvPr/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581525"/>
            <a:ext cx="8424862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Circle     C1(9.0);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//C1.radius = 10;      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</a:t>
            </a:r>
            <a:r>
              <a:rPr lang="en-US" altLang="zh-CN" sz="2200" b="1" dirty="0" err="1" smtClean="0">
                <a:latin typeface="Calibri" pitchFamily="34" charset="0"/>
              </a:rPr>
              <a:t>cout</a:t>
            </a:r>
            <a:r>
              <a:rPr lang="en-US" altLang="zh-CN" sz="2200" b="1" dirty="0" smtClean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268913"/>
            <a:ext cx="3592513" cy="295275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930650" y="2965450"/>
            <a:ext cx="0" cy="24050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32588" y="3717925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</p:spTree>
    <p:extLst>
      <p:ext uri="{BB962C8B-B14F-4D97-AF65-F5344CB8AC3E}">
        <p14:creationId xmlns:p14="http://schemas.microsoft.com/office/powerpoint/2010/main" val="941615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20" grpId="0" animBg="1"/>
      <p:bldP spid="13321" grpId="0"/>
      <p:bldP spid="13316" grpId="0" animBg="1"/>
      <p:bldP spid="13" grpId="0" animBg="1"/>
      <p:bldP spid="7669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8167687" cy="717550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zh-CN" sz="3200" b="1" u="sng" dirty="0" smtClean="0">
                <a:solidFill>
                  <a:srgbClr val="B80000"/>
                </a:solidFill>
                <a:latin typeface="Calibri" pitchFamily="34" charset="0"/>
              </a:rPr>
              <a:t>Output of the following Program?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762000"/>
            <a:ext cx="5400675" cy="4068763"/>
          </a:xfrm>
          <a:solidFill>
            <a:schemeClr val="accent5">
              <a:lumMod val="20000"/>
              <a:lumOff val="80000"/>
            </a:schemeClr>
          </a:solidFill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>
                <a:latin typeface="Calibri" pitchFamily="34" charset="0"/>
              </a:rPr>
              <a:t>	</a:t>
            </a:r>
            <a:r>
              <a:rPr lang="en-US" altLang="zh-CN" sz="2000" b="1" dirty="0" smtClean="0">
                <a:latin typeface="Calibri" pitchFamily="34" charset="0"/>
              </a:rPr>
              <a:t>Circle( ) {  }</a:t>
            </a:r>
            <a:endParaRPr lang="en-US" altLang="zh-CN" sz="20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</a:t>
            </a:r>
            <a:r>
              <a:rPr lang="en-US" altLang="zh-CN" sz="2400" b="1" dirty="0" smtClean="0">
                <a:latin typeface="Calibri" pitchFamily="34" charset="0"/>
              </a:rPr>
              <a:t>Circle(double rad)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alibri" pitchFamily="34" charset="0"/>
              </a:rPr>
              <a:t>	{  	radius = rad;    }</a:t>
            </a: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double   </a:t>
            </a:r>
            <a:r>
              <a:rPr lang="en-US" altLang="zh-CN" sz="2200" b="1" dirty="0" err="1" smtClean="0">
                <a:latin typeface="Calibri" pitchFamily="34" charset="0"/>
              </a:rPr>
              <a:t>getArea</a:t>
            </a:r>
            <a:r>
              <a:rPr lang="en-US" altLang="zh-CN" sz="2200" b="1" dirty="0" smtClean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47800" y="5029200"/>
            <a:ext cx="6481763" cy="1657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</a:t>
            </a:r>
            <a:r>
              <a:rPr lang="en-US" altLang="zh-CN" sz="2200" b="1" dirty="0" smtClean="0">
                <a:solidFill>
                  <a:srgbClr val="C00000"/>
                </a:solidFill>
                <a:latin typeface="Calibri" pitchFamily="34" charset="0"/>
              </a:rPr>
              <a:t>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</a:t>
            </a:r>
            <a:r>
              <a:rPr lang="en-US" altLang="zh-CN" sz="2200" b="1" dirty="0" err="1" smtClean="0">
                <a:latin typeface="Calibri" pitchFamily="34" charset="0"/>
              </a:rPr>
              <a:t>cout</a:t>
            </a:r>
            <a:r>
              <a:rPr lang="en-US" altLang="zh-CN" sz="2200" b="1" dirty="0" smtClean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446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err="1" smtClean="0">
                <a:solidFill>
                  <a:srgbClr val="D20000"/>
                </a:solidFill>
              </a:rPr>
              <a:t>const</a:t>
            </a:r>
            <a:r>
              <a:rPr lang="en-US" b="1" dirty="0" smtClean="0">
                <a:solidFill>
                  <a:srgbClr val="D20000"/>
                </a:solidFill>
              </a:rPr>
              <a:t> Member Functions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36444" y="944881"/>
            <a:ext cx="9144000" cy="5638800"/>
          </a:xfrm>
        </p:spPr>
        <p:txBody>
          <a:bodyPr/>
          <a:lstStyle/>
          <a:p>
            <a:r>
              <a:rPr lang="en-US" sz="3000" b="1" dirty="0" err="1" smtClean="0">
                <a:solidFill>
                  <a:srgbClr val="D20000"/>
                </a:solidFill>
              </a:rPr>
              <a:t>const</a:t>
            </a:r>
            <a:r>
              <a:rPr lang="en-US" sz="3000" b="1" dirty="0" smtClean="0">
                <a:solidFill>
                  <a:srgbClr val="D20000"/>
                </a:solidFill>
              </a:rPr>
              <a:t> Member Functions: </a:t>
            </a:r>
            <a:r>
              <a:rPr lang="en-US" sz="3000" b="1" dirty="0" smtClean="0">
                <a:solidFill>
                  <a:srgbClr val="2C14DE"/>
                </a:solidFill>
              </a:rPr>
              <a:t>Read-only </a:t>
            </a:r>
            <a:r>
              <a:rPr lang="en-US" sz="3000" b="1" dirty="0" smtClean="0"/>
              <a:t>functions </a:t>
            </a:r>
            <a:r>
              <a:rPr lang="en-US" sz="3000" b="1" dirty="0" smtClean="0">
                <a:solidFill>
                  <a:srgbClr val="2C14DE"/>
                </a:solidFill>
              </a:rPr>
              <a:t>cannot modify</a:t>
            </a:r>
            <a:r>
              <a:rPr lang="en-US" sz="3000" b="1" dirty="0" smtClean="0"/>
              <a:t> object’s </a:t>
            </a:r>
            <a:r>
              <a:rPr lang="en-US" sz="3000" b="1" dirty="0" smtClean="0">
                <a:solidFill>
                  <a:srgbClr val="2C14DE"/>
                </a:solidFill>
              </a:rPr>
              <a:t>data members</a:t>
            </a:r>
          </a:p>
          <a:p>
            <a:endParaRPr lang="en-US" sz="3000" b="1" dirty="0">
              <a:solidFill>
                <a:srgbClr val="2C14DE"/>
              </a:solidFill>
            </a:endParaRPr>
          </a:p>
          <a:p>
            <a:endParaRPr lang="en-US" b="1" dirty="0" smtClean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2057"/>
          <a:stretch/>
        </p:blipFill>
        <p:spPr>
          <a:xfrm>
            <a:off x="533400" y="2438400"/>
            <a:ext cx="8235888" cy="6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8167687" cy="4572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CN" sz="3200" b="1" u="sng" dirty="0" smtClean="0">
                <a:solidFill>
                  <a:srgbClr val="B80000"/>
                </a:solidFill>
                <a:latin typeface="Calibri" pitchFamily="34" charset="0"/>
              </a:rPr>
              <a:t>Constant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6588" y="630238"/>
            <a:ext cx="5402262" cy="4151312"/>
          </a:xfrm>
          <a:solidFill>
            <a:schemeClr val="accent5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Circle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</a:t>
            </a:r>
            <a:r>
              <a:rPr lang="en-US" altLang="zh-CN" sz="2200" b="1" dirty="0" smtClean="0">
                <a:latin typeface="Calibri" pitchFamily="34" charset="0"/>
              </a:rPr>
              <a:t>     {    radius = 1;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</a:t>
            </a:r>
            <a:r>
              <a:rPr lang="en-US" altLang="zh-CN" sz="2200" b="1" dirty="0" smtClean="0">
                <a:latin typeface="Calibri" pitchFamily="34" charset="0"/>
              </a:rPr>
              <a:t>    </a:t>
            </a:r>
            <a:r>
              <a:rPr lang="en-US" altLang="zh-CN" sz="2400" b="1" dirty="0" smtClean="0">
                <a:latin typeface="Calibri" pitchFamily="34" charset="0"/>
              </a:rPr>
              <a:t>Circle(double rad)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alibri" pitchFamily="34" charset="0"/>
              </a:rPr>
              <a:t>	{  	radius = rad;    }</a:t>
            </a:r>
            <a:endParaRPr lang="en-US" altLang="zh-CN" sz="2200" b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double   </a:t>
            </a:r>
            <a:r>
              <a:rPr lang="en-US" altLang="zh-CN" sz="2200" b="1" dirty="0" err="1" smtClean="0">
                <a:latin typeface="Calibri" pitchFamily="34" charset="0"/>
              </a:rPr>
              <a:t>getArea</a:t>
            </a:r>
            <a:r>
              <a:rPr lang="en-US" altLang="zh-CN" sz="2200" b="1" dirty="0" smtClean="0">
                <a:latin typeface="Calibri" pitchFamily="34" charset="0"/>
              </a:rPr>
              <a:t>() </a:t>
            </a:r>
            <a:r>
              <a:rPr lang="en-US" altLang="zh-CN" sz="2200" b="1" dirty="0" err="1" smtClean="0">
                <a:solidFill>
                  <a:srgbClr val="2C14DE"/>
                </a:solidFill>
                <a:latin typeface="Calibri" pitchFamily="34" charset="0"/>
              </a:rPr>
              <a:t>const</a:t>
            </a:r>
            <a:endParaRPr lang="en-US" altLang="zh-CN" sz="2200" b="1" dirty="0" smtClean="0">
              <a:solidFill>
                <a:srgbClr val="2C14DE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03350" y="4829175"/>
            <a:ext cx="6481763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Circle      C2(8.0);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</a:t>
            </a:r>
            <a:r>
              <a:rPr lang="en-US" altLang="zh-CN" sz="2200" b="1" dirty="0" smtClean="0">
                <a:latin typeface="Calibri" pitchFamily="34" charset="0"/>
              </a:rPr>
              <a:t>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       </a:t>
            </a:r>
            <a:r>
              <a:rPr lang="en-US" altLang="zh-CN" sz="2200" b="1" dirty="0" err="1" smtClean="0">
                <a:latin typeface="Calibri" pitchFamily="34" charset="0"/>
              </a:rPr>
              <a:t>cout</a:t>
            </a:r>
            <a:r>
              <a:rPr lang="en-US" altLang="zh-CN" sz="2200" b="1" dirty="0" smtClean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itchFamily="34" charset="0"/>
              </a:rPr>
              <a:t>}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68538" y="2276475"/>
            <a:ext cx="3095625" cy="1439863"/>
          </a:xfrm>
          <a:prstGeom prst="rect">
            <a:avLst/>
          </a:prstGeom>
          <a:solidFill>
            <a:schemeClr val="accent2">
              <a:lumMod val="20000"/>
              <a:lumOff val="8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25888" y="3184525"/>
            <a:ext cx="2940050" cy="2474913"/>
          </a:xfrm>
          <a:custGeom>
            <a:avLst/>
            <a:gdLst>
              <a:gd name="connsiteX0" fmla="*/ 0 w 2940650"/>
              <a:gd name="connsiteY0" fmla="*/ 2475187 h 2475187"/>
              <a:gd name="connsiteX1" fmla="*/ 2932386 w 2940650"/>
              <a:gd name="connsiteY1" fmla="*/ 1119352 h 2475187"/>
              <a:gd name="connsiteX2" fmla="*/ 709448 w 2940650"/>
              <a:gd name="connsiteY2" fmla="*/ 0 h 24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650" h="2475187">
                <a:moveTo>
                  <a:pt x="0" y="2475187"/>
                </a:moveTo>
                <a:cubicBezTo>
                  <a:pt x="1407072" y="2003535"/>
                  <a:pt x="2814145" y="1531883"/>
                  <a:pt x="2932386" y="1119352"/>
                </a:cubicBezTo>
                <a:cubicBezTo>
                  <a:pt x="3050627" y="706821"/>
                  <a:pt x="1880037" y="353410"/>
                  <a:pt x="709448" y="0"/>
                </a:cubicBezTo>
              </a:path>
            </a:pathLst>
          </a:cu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389313" y="2362200"/>
            <a:ext cx="3879850" cy="3660775"/>
          </a:xfrm>
          <a:custGeom>
            <a:avLst/>
            <a:gdLst>
              <a:gd name="connsiteX0" fmla="*/ 31531 w 3879517"/>
              <a:gd name="connsiteY0" fmla="*/ 3659580 h 3659580"/>
              <a:gd name="connsiteX1" fmla="*/ 3263462 w 3879517"/>
              <a:gd name="connsiteY1" fmla="*/ 2760945 h 3659580"/>
              <a:gd name="connsiteX2" fmla="*/ 3736428 w 3879517"/>
              <a:gd name="connsiteY2" fmla="*/ 1436642 h 3659580"/>
              <a:gd name="connsiteX3" fmla="*/ 1529255 w 3879517"/>
              <a:gd name="connsiteY3" fmla="*/ 128104 h 3659580"/>
              <a:gd name="connsiteX4" fmla="*/ 0 w 3879517"/>
              <a:gd name="connsiteY4" fmla="*/ 49276 h 3659580"/>
              <a:gd name="connsiteX5" fmla="*/ 0 w 3879517"/>
              <a:gd name="connsiteY5" fmla="*/ 49276 h 36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9517" h="3659580">
                <a:moveTo>
                  <a:pt x="31531" y="3659580"/>
                </a:moveTo>
                <a:cubicBezTo>
                  <a:pt x="1338755" y="3395507"/>
                  <a:pt x="2645979" y="3131435"/>
                  <a:pt x="3263462" y="2760945"/>
                </a:cubicBezTo>
                <a:cubicBezTo>
                  <a:pt x="3880945" y="2390455"/>
                  <a:pt x="4025462" y="1875449"/>
                  <a:pt x="3736428" y="1436642"/>
                </a:cubicBezTo>
                <a:cubicBezTo>
                  <a:pt x="3447394" y="997835"/>
                  <a:pt x="2151993" y="359332"/>
                  <a:pt x="1529255" y="128104"/>
                </a:cubicBezTo>
                <a:cubicBezTo>
                  <a:pt x="906517" y="-103124"/>
                  <a:pt x="0" y="49276"/>
                  <a:pt x="0" y="49276"/>
                </a:cubicBezTo>
                <a:lnTo>
                  <a:pt x="0" y="49276"/>
                </a:lnTo>
              </a:path>
            </a:pathLst>
          </a:cu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665912" y="3378597"/>
            <a:ext cx="2438401" cy="1584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const</a:t>
            </a:r>
            <a:r>
              <a:rPr lang="en-US" sz="2400" b="1" dirty="0" smtClean="0"/>
              <a:t> member function </a:t>
            </a:r>
            <a:r>
              <a:rPr lang="en-US" sz="2400" b="1" dirty="0" smtClean="0">
                <a:solidFill>
                  <a:srgbClr val="D20000"/>
                </a:solidFill>
              </a:rPr>
              <a:t>cannot update/change object’s data</a:t>
            </a:r>
            <a:endParaRPr lang="en-US" sz="2400" b="1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71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39756" y="0"/>
            <a:ext cx="9104244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D20000"/>
                </a:solidFill>
              </a:rPr>
              <a:t>Accessors</a:t>
            </a:r>
            <a:r>
              <a:rPr lang="en-US" sz="3600" b="1" dirty="0">
                <a:solidFill>
                  <a:srgbClr val="D20000"/>
                </a:solidFill>
              </a:rPr>
              <a:t> and </a:t>
            </a:r>
            <a:r>
              <a:rPr lang="en-US" sz="3600" b="1" dirty="0" err="1" smtClean="0">
                <a:solidFill>
                  <a:srgbClr val="D20000"/>
                </a:solidFill>
              </a:rPr>
              <a:t>Mutators</a:t>
            </a:r>
            <a:r>
              <a:rPr lang="en-US" sz="3600" b="1" dirty="0" smtClean="0">
                <a:solidFill>
                  <a:srgbClr val="D20000"/>
                </a:solidFill>
              </a:rPr>
              <a:t>(Getters &amp; Setters)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36444" y="944881"/>
            <a:ext cx="9144000" cy="5638800"/>
          </a:xfrm>
        </p:spPr>
        <p:txBody>
          <a:bodyPr/>
          <a:lstStyle/>
          <a:p>
            <a:r>
              <a:rPr lang="en-US" sz="3000" b="1" dirty="0" err="1" smtClean="0">
                <a:solidFill>
                  <a:srgbClr val="D20000"/>
                </a:solidFill>
              </a:rPr>
              <a:t>Accessors</a:t>
            </a:r>
            <a:r>
              <a:rPr lang="en-US" sz="3000" b="1" dirty="0" smtClean="0">
                <a:solidFill>
                  <a:srgbClr val="D20000"/>
                </a:solidFill>
              </a:rPr>
              <a:t>:</a:t>
            </a:r>
            <a:r>
              <a:rPr lang="en-US" sz="3000" dirty="0"/>
              <a:t> </a:t>
            </a:r>
            <a:r>
              <a:rPr lang="en-US" sz="3000" b="1" dirty="0"/>
              <a:t>member function </a:t>
            </a:r>
            <a:r>
              <a:rPr lang="en-US" sz="3000" dirty="0" smtClean="0"/>
              <a:t>only </a:t>
            </a:r>
            <a:r>
              <a:rPr lang="en-US" sz="3000" b="1" dirty="0" smtClean="0">
                <a:solidFill>
                  <a:srgbClr val="2C14DE"/>
                </a:solidFill>
              </a:rPr>
              <a:t>reads/gets</a:t>
            </a:r>
            <a:r>
              <a:rPr lang="en-US" sz="3000" dirty="0" smtClean="0">
                <a:solidFill>
                  <a:srgbClr val="2C14DE"/>
                </a:solidFill>
              </a:rPr>
              <a:t> </a:t>
            </a:r>
            <a:r>
              <a:rPr lang="en-US" sz="3000" b="1" dirty="0" smtClean="0">
                <a:solidFill>
                  <a:srgbClr val="2C14DE"/>
                </a:solidFill>
              </a:rPr>
              <a:t>value</a:t>
            </a:r>
            <a:r>
              <a:rPr lang="en-US" sz="3000" dirty="0" smtClean="0">
                <a:solidFill>
                  <a:srgbClr val="2C14DE"/>
                </a:solidFill>
              </a:rPr>
              <a:t> </a:t>
            </a:r>
            <a:r>
              <a:rPr lang="en-US" sz="3000" dirty="0" smtClean="0"/>
              <a:t>from </a:t>
            </a:r>
            <a:r>
              <a:rPr lang="en-US" sz="3000" dirty="0"/>
              <a:t>a </a:t>
            </a:r>
            <a:r>
              <a:rPr lang="en-US" sz="3000" b="1" dirty="0">
                <a:solidFill>
                  <a:srgbClr val="2C14DE"/>
                </a:solidFill>
              </a:rPr>
              <a:t>class’s member variable </a:t>
            </a:r>
            <a:r>
              <a:rPr lang="en-US" sz="3000" dirty="0"/>
              <a:t>but </a:t>
            </a:r>
            <a:r>
              <a:rPr lang="en-US" sz="3000" b="1" u="sng" dirty="0">
                <a:solidFill>
                  <a:srgbClr val="2C14DE"/>
                </a:solidFill>
              </a:rPr>
              <a:t>does </a:t>
            </a:r>
            <a:r>
              <a:rPr lang="en-US" sz="3000" b="1" u="sng" dirty="0" smtClean="0">
                <a:solidFill>
                  <a:srgbClr val="2C14DE"/>
                </a:solidFill>
              </a:rPr>
              <a:t>not change it</a:t>
            </a:r>
            <a:r>
              <a:rPr lang="en-US" sz="3000" b="1" dirty="0" smtClean="0">
                <a:solidFill>
                  <a:srgbClr val="2C14DE"/>
                </a:solidFill>
              </a:rPr>
              <a:t>.</a:t>
            </a:r>
          </a:p>
          <a:p>
            <a:r>
              <a:rPr lang="en-US" sz="3000" b="1" dirty="0" err="1" smtClean="0">
                <a:solidFill>
                  <a:srgbClr val="D20000"/>
                </a:solidFill>
              </a:rPr>
              <a:t>Mutators</a:t>
            </a:r>
            <a:r>
              <a:rPr lang="en-US" sz="3000" b="1" dirty="0" smtClean="0">
                <a:solidFill>
                  <a:srgbClr val="D20000"/>
                </a:solidFill>
              </a:rPr>
              <a:t>:</a:t>
            </a:r>
            <a:r>
              <a:rPr lang="en-US" sz="3000" dirty="0"/>
              <a:t> </a:t>
            </a:r>
            <a:r>
              <a:rPr lang="en-US" sz="3000" b="1" dirty="0"/>
              <a:t>m</a:t>
            </a:r>
            <a:r>
              <a:rPr lang="en-US" sz="3000" b="1" dirty="0" smtClean="0"/>
              <a:t>ember </a:t>
            </a:r>
            <a:r>
              <a:rPr lang="en-US" sz="3000" b="1" dirty="0"/>
              <a:t>function </a:t>
            </a:r>
            <a:r>
              <a:rPr lang="en-US" sz="3000" dirty="0"/>
              <a:t>that </a:t>
            </a:r>
            <a:r>
              <a:rPr lang="en-US" sz="3000" b="1" dirty="0">
                <a:solidFill>
                  <a:srgbClr val="2C14DE"/>
                </a:solidFill>
              </a:rPr>
              <a:t>stores a value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rgbClr val="2C14DE"/>
                </a:solidFill>
              </a:rPr>
              <a:t>member variable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90800"/>
            <a:ext cx="4724400" cy="4086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22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err="1" smtClean="0">
                <a:solidFill>
                  <a:srgbClr val="D20000"/>
                </a:solidFill>
              </a:rPr>
              <a:t>const</a:t>
            </a:r>
            <a:r>
              <a:rPr lang="en-US" b="1" dirty="0" smtClean="0">
                <a:solidFill>
                  <a:srgbClr val="D20000"/>
                </a:solidFill>
              </a:rPr>
              <a:t>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36444" y="944881"/>
            <a:ext cx="9028044" cy="563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 err="1" smtClean="0">
                <a:solidFill>
                  <a:srgbClr val="D20000"/>
                </a:solidFill>
              </a:rPr>
              <a:t>const</a:t>
            </a:r>
            <a:r>
              <a:rPr lang="en-US" b="1" dirty="0" smtClean="0">
                <a:solidFill>
                  <a:srgbClr val="D20000"/>
                </a:solidFill>
              </a:rPr>
              <a:t> Object: </a:t>
            </a:r>
            <a:r>
              <a:rPr lang="en-US" b="1" dirty="0" smtClean="0">
                <a:solidFill>
                  <a:srgbClr val="2C14DE"/>
                </a:solidFill>
              </a:rPr>
              <a:t>Read-only </a:t>
            </a:r>
            <a:r>
              <a:rPr lang="en-US" b="1" dirty="0" smtClean="0"/>
              <a:t>objects</a:t>
            </a:r>
          </a:p>
          <a:p>
            <a:pPr lvl="1" algn="just">
              <a:spcBef>
                <a:spcPts val="2400"/>
              </a:spcBef>
            </a:pPr>
            <a:r>
              <a:rPr lang="en-US" sz="2600" b="1" dirty="0" smtClean="0"/>
              <a:t>Object </a:t>
            </a:r>
            <a:r>
              <a:rPr lang="en-US" b="1" dirty="0" smtClean="0">
                <a:solidFill>
                  <a:srgbClr val="2C14DE"/>
                </a:solidFill>
              </a:rPr>
              <a:t>data members can only be read</a:t>
            </a:r>
            <a:r>
              <a:rPr lang="en-US" sz="2600" b="1" dirty="0" smtClean="0"/>
              <a:t>, </a:t>
            </a:r>
            <a:r>
              <a:rPr lang="en-US" sz="2600" b="1" dirty="0" smtClean="0">
                <a:solidFill>
                  <a:srgbClr val="D20000"/>
                </a:solidFill>
              </a:rPr>
              <a:t>NO write/update </a:t>
            </a:r>
            <a:r>
              <a:rPr lang="en-US" sz="2600" b="1" dirty="0" smtClean="0"/>
              <a:t>of </a:t>
            </a:r>
            <a:r>
              <a:rPr lang="en-US" sz="2600" b="1" dirty="0" smtClean="0">
                <a:solidFill>
                  <a:srgbClr val="D20000"/>
                </a:solidFill>
              </a:rPr>
              <a:t>data member allowed</a:t>
            </a:r>
          </a:p>
          <a:p>
            <a:pPr lvl="1" algn="just">
              <a:spcBef>
                <a:spcPts val="2400"/>
              </a:spcBef>
            </a:pPr>
            <a:r>
              <a:rPr lang="en-US" sz="2600" b="1" dirty="0" smtClean="0">
                <a:solidFill>
                  <a:srgbClr val="D20000"/>
                </a:solidFill>
              </a:rPr>
              <a:t>Requires</a:t>
            </a:r>
            <a:r>
              <a:rPr lang="en-US" sz="2600" b="1" dirty="0" smtClean="0"/>
              <a:t> all </a:t>
            </a:r>
            <a:r>
              <a:rPr lang="en-US" sz="2600" b="1" dirty="0" smtClean="0">
                <a:solidFill>
                  <a:srgbClr val="2C14DE"/>
                </a:solidFill>
              </a:rPr>
              <a:t>member functions </a:t>
            </a:r>
            <a:r>
              <a:rPr lang="en-US" sz="2600" b="1" dirty="0" smtClean="0"/>
              <a:t>be </a:t>
            </a:r>
            <a:r>
              <a:rPr lang="en-US" sz="2600" b="1" dirty="0" err="1" smtClean="0">
                <a:solidFill>
                  <a:srgbClr val="2C14DE"/>
                </a:solidFill>
              </a:rPr>
              <a:t>const</a:t>
            </a:r>
            <a:r>
              <a:rPr lang="en-US" sz="2600" b="1" dirty="0" smtClean="0">
                <a:solidFill>
                  <a:srgbClr val="2C14DE"/>
                </a:solidFill>
              </a:rPr>
              <a:t> </a:t>
            </a:r>
            <a:r>
              <a:rPr lang="en-US" sz="2600" b="1" dirty="0" smtClean="0"/>
              <a:t>(except </a:t>
            </a:r>
            <a:r>
              <a:rPr lang="en-US" sz="2600" b="1" u="sng" dirty="0" smtClean="0"/>
              <a:t>constructors</a:t>
            </a:r>
            <a:r>
              <a:rPr lang="en-US" sz="2600" b="1" dirty="0" smtClean="0"/>
              <a:t> and </a:t>
            </a:r>
            <a:r>
              <a:rPr lang="en-US" sz="2600" b="1" u="sng" dirty="0" smtClean="0"/>
              <a:t>destructors</a:t>
            </a:r>
            <a:r>
              <a:rPr lang="en-US" sz="2600" b="1" dirty="0" smtClean="0"/>
              <a:t>)</a:t>
            </a:r>
          </a:p>
          <a:p>
            <a:pPr lvl="1" algn="just">
              <a:spcBef>
                <a:spcPts val="2400"/>
              </a:spcBef>
            </a:pPr>
            <a:r>
              <a:rPr lang="en-US" sz="2600" b="1" dirty="0" err="1" smtClean="0">
                <a:solidFill>
                  <a:srgbClr val="D20000"/>
                </a:solidFill>
              </a:rPr>
              <a:t>const</a:t>
            </a:r>
            <a:r>
              <a:rPr lang="en-US" sz="2600" b="1" dirty="0" smtClean="0">
                <a:solidFill>
                  <a:srgbClr val="D20000"/>
                </a:solidFill>
              </a:rPr>
              <a:t> object </a:t>
            </a:r>
            <a:r>
              <a:rPr lang="en-US" sz="2600" b="1" dirty="0" smtClean="0">
                <a:solidFill>
                  <a:srgbClr val="2C14DE"/>
                </a:solidFill>
              </a:rPr>
              <a:t>must be initialized </a:t>
            </a:r>
            <a:r>
              <a:rPr lang="en-US" sz="2600" b="1" dirty="0" smtClean="0"/>
              <a:t>(using constructors) at </a:t>
            </a:r>
            <a:r>
              <a:rPr lang="en-US" sz="2600" b="1" dirty="0" smtClean="0">
                <a:solidFill>
                  <a:srgbClr val="2C14DE"/>
                </a:solidFill>
              </a:rPr>
              <a:t>the time of object creation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endParaRPr lang="en-US" sz="2600" b="1" dirty="0"/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8" y="5562600"/>
            <a:ext cx="8763000" cy="5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2875"/>
            <a:ext cx="6494890" cy="5675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0657" y="5943600"/>
            <a:ext cx="8025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JCOHK L+ Gill Sans"/>
              </a:rPr>
              <a:t>But </a:t>
            </a:r>
            <a:r>
              <a:rPr lang="en-US" sz="2800" b="1" i="1" dirty="0">
                <a:solidFill>
                  <a:srgbClr val="2C14DE"/>
                </a:solidFill>
                <a:latin typeface="JCOHK L+ Gill Sans"/>
              </a:rPr>
              <a:t>binary is hard (for humans)</a:t>
            </a:r>
            <a:r>
              <a:rPr lang="en-US" sz="2800" i="1" dirty="0">
                <a:solidFill>
                  <a:srgbClr val="2C14DE"/>
                </a:solidFill>
                <a:latin typeface="JCOHK L+ Gill Sans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JCOHK L+ Gill Sans"/>
              </a:rPr>
              <a:t>to work </a:t>
            </a:r>
            <a:r>
              <a:rPr lang="en-US" sz="2800" i="1" dirty="0" smtClean="0">
                <a:solidFill>
                  <a:srgbClr val="000000"/>
                </a:solidFill>
                <a:latin typeface="JCOHK L+ Gill Sans"/>
              </a:rPr>
              <a:t>with…</a:t>
            </a:r>
            <a:endParaRPr lang="en-US" sz="2800" i="1" dirty="0">
              <a:solidFill>
                <a:srgbClr val="000000"/>
              </a:solidFill>
              <a:latin typeface="JCOHK L+ 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381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err="1" smtClean="0">
                <a:solidFill>
                  <a:srgbClr val="D20000"/>
                </a:solidFill>
              </a:rPr>
              <a:t>const</a:t>
            </a:r>
            <a:r>
              <a:rPr lang="en-US" b="1" dirty="0" smtClean="0">
                <a:solidFill>
                  <a:srgbClr val="D20000"/>
                </a:solidFill>
              </a:rPr>
              <a:t>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36444" y="944881"/>
            <a:ext cx="9028044" cy="56388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b="1" dirty="0" err="1">
                <a:solidFill>
                  <a:srgbClr val="D20000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rgbClr val="2C14DE"/>
                </a:solidFill>
              </a:rPr>
              <a:t>property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of an </a:t>
            </a:r>
            <a:r>
              <a:rPr lang="en-US" b="1" dirty="0">
                <a:solidFill>
                  <a:srgbClr val="2C14DE"/>
                </a:solidFill>
              </a:rPr>
              <a:t>object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/>
              <a:t>goes into effect</a:t>
            </a:r>
            <a:r>
              <a:rPr lang="en-US" dirty="0"/>
              <a:t> </a:t>
            </a:r>
            <a:r>
              <a:rPr lang="en-US" b="1" u="sng" dirty="0">
                <a:solidFill>
                  <a:srgbClr val="008000"/>
                </a:solidFill>
              </a:rPr>
              <a:t>after</a:t>
            </a:r>
            <a:r>
              <a:rPr lang="en-US" b="1" dirty="0">
                <a:solidFill>
                  <a:srgbClr val="008000"/>
                </a:solidFill>
              </a:rPr>
              <a:t> the constructor finishes executing </a:t>
            </a:r>
            <a:r>
              <a:rPr lang="en-US" b="1" dirty="0"/>
              <a:t>and ends </a:t>
            </a:r>
            <a:r>
              <a:rPr lang="en-US" b="1" u="sng" dirty="0">
                <a:solidFill>
                  <a:srgbClr val="008000"/>
                </a:solidFill>
              </a:rPr>
              <a:t>before</a:t>
            </a:r>
            <a:r>
              <a:rPr lang="en-US" b="1" dirty="0">
                <a:solidFill>
                  <a:srgbClr val="008000"/>
                </a:solidFill>
              </a:rPr>
              <a:t> the class's destructor </a:t>
            </a:r>
            <a:r>
              <a:rPr lang="en-US" b="1" dirty="0" smtClean="0">
                <a:solidFill>
                  <a:srgbClr val="008000"/>
                </a:solidFill>
              </a:rPr>
              <a:t>executes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So the </a:t>
            </a:r>
            <a:r>
              <a:rPr lang="en-US" sz="3200" b="1" u="sng" dirty="0">
                <a:solidFill>
                  <a:srgbClr val="D20000"/>
                </a:solidFill>
              </a:rPr>
              <a:t>constructor</a:t>
            </a:r>
            <a:r>
              <a:rPr lang="en-US" sz="3200" dirty="0">
                <a:solidFill>
                  <a:srgbClr val="D20000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u="sng" dirty="0">
                <a:solidFill>
                  <a:srgbClr val="D20000"/>
                </a:solidFill>
              </a:rPr>
              <a:t>destructor</a:t>
            </a:r>
            <a:r>
              <a:rPr lang="en-US" sz="3200" dirty="0">
                <a:solidFill>
                  <a:srgbClr val="D20000"/>
                </a:solidFill>
              </a:rPr>
              <a:t> </a:t>
            </a:r>
            <a:r>
              <a:rPr lang="en-US" sz="3200" b="1" i="1" dirty="0">
                <a:solidFill>
                  <a:srgbClr val="2C14DE"/>
                </a:solidFill>
              </a:rPr>
              <a:t>can modify the object</a:t>
            </a:r>
            <a:endParaRPr lang="en-US" sz="3200" b="1" i="1" dirty="0" smtClean="0">
              <a:solidFill>
                <a:srgbClr val="2C14DE"/>
              </a:solidFill>
            </a:endParaRP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endParaRPr lang="en-US" sz="2600" b="1" dirty="0"/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Pointers to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9756" y="995680"/>
            <a:ext cx="9028044" cy="5862320"/>
          </a:xfrm>
        </p:spPr>
        <p:txBody>
          <a:bodyPr/>
          <a:lstStyle/>
          <a:p>
            <a:r>
              <a:rPr lang="en-US" sz="2800" b="1" dirty="0"/>
              <a:t>You can also </a:t>
            </a:r>
            <a:r>
              <a:rPr lang="en-US" sz="2800" b="1" dirty="0" smtClean="0">
                <a:solidFill>
                  <a:srgbClr val="2C14DE"/>
                </a:solidFill>
              </a:rPr>
              <a:t>define pointers </a:t>
            </a:r>
            <a:r>
              <a:rPr lang="en-US" sz="2800" b="1" dirty="0"/>
              <a:t>to </a:t>
            </a:r>
            <a:r>
              <a:rPr lang="en-US" sz="2800" b="1" dirty="0">
                <a:solidFill>
                  <a:srgbClr val="2C14DE"/>
                </a:solidFill>
              </a:rPr>
              <a:t>class </a:t>
            </a:r>
            <a:r>
              <a:rPr lang="en-US" sz="2800" b="1" dirty="0" smtClean="0">
                <a:solidFill>
                  <a:srgbClr val="2C14DE"/>
                </a:solidFill>
              </a:rPr>
              <a:t>objects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You </a:t>
            </a:r>
            <a:r>
              <a:rPr lang="en-US" sz="2800" b="1" dirty="0">
                <a:solidFill>
                  <a:srgbClr val="2C14DE"/>
                </a:solidFill>
              </a:rPr>
              <a:t>can </a:t>
            </a:r>
            <a:r>
              <a:rPr lang="en-US" sz="2800" b="1" dirty="0" smtClean="0">
                <a:solidFill>
                  <a:srgbClr val="2C14DE"/>
                </a:solidFill>
              </a:rPr>
              <a:t>use </a:t>
            </a:r>
            <a:r>
              <a:rPr lang="en-US" sz="2800" b="1" dirty="0" smtClean="0">
                <a:solidFill>
                  <a:srgbClr val="D20000"/>
                </a:solidFill>
              </a:rPr>
              <a:t>*</a:t>
            </a:r>
            <a:r>
              <a:rPr lang="en-US" sz="2800" b="1" dirty="0" smtClean="0"/>
              <a:t> and  </a:t>
            </a:r>
            <a:r>
              <a:rPr lang="en-US" b="1" dirty="0" smtClean="0">
                <a:solidFill>
                  <a:srgbClr val="D20000"/>
                </a:solidFill>
              </a:rPr>
              <a:t>.</a:t>
            </a: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rgbClr val="2C14DE"/>
                </a:solidFill>
              </a:rPr>
              <a:t>operators</a:t>
            </a:r>
            <a:r>
              <a:rPr lang="en-US" sz="2800" b="1" dirty="0" smtClean="0"/>
              <a:t> OR </a:t>
            </a:r>
            <a:r>
              <a:rPr lang="en-US" sz="2800" b="1" dirty="0" smtClean="0">
                <a:solidFill>
                  <a:srgbClr val="D20000"/>
                </a:solidFill>
              </a:rPr>
              <a:t>-&gt;</a:t>
            </a:r>
            <a:r>
              <a:rPr lang="en-US" sz="2800" b="1" dirty="0" smtClean="0"/>
              <a:t> to </a:t>
            </a:r>
            <a:r>
              <a:rPr lang="en-US" sz="2800" b="1" dirty="0" smtClean="0">
                <a:solidFill>
                  <a:srgbClr val="2C14DE"/>
                </a:solidFill>
              </a:rPr>
              <a:t>access members</a:t>
            </a:r>
            <a:r>
              <a:rPr lang="en-US" sz="2800" b="1" dirty="0" smtClean="0"/>
              <a:t>: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7" y="1646276"/>
            <a:ext cx="8608223" cy="87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33800"/>
            <a:ext cx="4038600" cy="7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Pointers to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9756" y="995680"/>
            <a:ext cx="9028044" cy="586232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2C14DE"/>
                </a:solidFill>
              </a:rPr>
              <a:t>Dynamic Object Creation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algn="just"/>
            <a:endParaRPr lang="en-US" sz="2800" b="1" dirty="0" smtClean="0"/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1" y="1600200"/>
            <a:ext cx="861309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Reference to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9756" y="995680"/>
            <a:ext cx="9028044" cy="586232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D20000"/>
                </a:solidFill>
              </a:rPr>
              <a:t>Reference</a:t>
            </a:r>
            <a:r>
              <a:rPr lang="en-US" sz="2800" b="1" dirty="0" smtClean="0">
                <a:solidFill>
                  <a:srgbClr val="D20000"/>
                </a:solidFill>
              </a:rPr>
              <a:t> </a:t>
            </a:r>
            <a:r>
              <a:rPr lang="en-US" sz="2800" b="1" dirty="0" smtClean="0"/>
              <a:t>is an </a:t>
            </a:r>
            <a:r>
              <a:rPr lang="en-US" sz="2800" b="1" dirty="0" smtClean="0">
                <a:solidFill>
                  <a:srgbClr val="008000"/>
                </a:solidFill>
              </a:rPr>
              <a:t>alias </a:t>
            </a:r>
            <a:r>
              <a:rPr lang="en-US" sz="2800" b="1" dirty="0" smtClean="0"/>
              <a:t>to an </a:t>
            </a:r>
            <a:r>
              <a:rPr lang="en-US" sz="2800" b="1" dirty="0" smtClean="0">
                <a:solidFill>
                  <a:srgbClr val="2C14DE"/>
                </a:solidFill>
              </a:rPr>
              <a:t>existing object</a:t>
            </a:r>
          </a:p>
          <a:p>
            <a:endParaRPr lang="en-US" sz="2800" b="1" dirty="0" smtClean="0">
              <a:solidFill>
                <a:srgbClr val="2C14DE"/>
              </a:solidFill>
            </a:endParaRPr>
          </a:p>
          <a:p>
            <a:endParaRPr lang="en-US" sz="2800" b="1" dirty="0" smtClean="0">
              <a:solidFill>
                <a:srgbClr val="2C14DE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algn="just"/>
            <a:endParaRPr lang="en-US" sz="2800" b="1" dirty="0" smtClean="0"/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7800"/>
            <a:ext cx="6934200" cy="52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D20000"/>
                </a:solidFill>
              </a:rPr>
              <a:t>Reference to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5" y="609601"/>
            <a:ext cx="8913042" cy="480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562600"/>
            <a:ext cx="8292163" cy="1028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55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3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20000"/>
                </a:solidFill>
              </a:rPr>
              <a:t>Reference and Pointers to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77437"/>
            <a:ext cx="6858000" cy="589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18" y="1987997"/>
            <a:ext cx="4114800" cy="1936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8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057400"/>
            <a:ext cx="8388350" cy="9906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D20000"/>
                </a:solidFill>
                <a:latin typeface="Calibri" panose="020F0502020204030204" pitchFamily="34" charset="0"/>
              </a:rPr>
              <a:t>Constructors and Destructors</a:t>
            </a:r>
            <a:endParaRPr lang="en-US" b="1" i="1" u="sng" dirty="0">
              <a:solidFill>
                <a:srgbClr val="D2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Interface </a:t>
            </a:r>
            <a:r>
              <a:rPr lang="en-US" b="1" dirty="0" err="1" smtClean="0">
                <a:solidFill>
                  <a:srgbClr val="D20000"/>
                </a:solidFill>
              </a:rPr>
              <a:t>vs</a:t>
            </a:r>
            <a:r>
              <a:rPr lang="en-US" b="1" dirty="0" smtClean="0">
                <a:solidFill>
                  <a:srgbClr val="D20000"/>
                </a:solidFill>
              </a:rPr>
              <a:t> Implementation 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20000"/>
                </a:solidFill>
              </a:rPr>
              <a:t>Separating</a:t>
            </a:r>
            <a:r>
              <a:rPr lang="en-US" dirty="0" smtClean="0">
                <a:solidFill>
                  <a:srgbClr val="D20000"/>
                </a:solidFill>
              </a:rPr>
              <a:t> </a:t>
            </a:r>
            <a:r>
              <a:rPr lang="en-US" b="1" dirty="0" smtClean="0">
                <a:solidFill>
                  <a:srgbClr val="2C14DE"/>
                </a:solidFill>
              </a:rPr>
              <a:t>interface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2C14DE"/>
                </a:solidFill>
              </a:rPr>
              <a:t>implementation</a:t>
            </a:r>
          </a:p>
          <a:p>
            <a:pPr lvl="1"/>
            <a:r>
              <a:rPr lang="en-US" sz="3200" b="1" dirty="0" smtClean="0">
                <a:solidFill>
                  <a:srgbClr val="008000"/>
                </a:solidFill>
              </a:rPr>
              <a:t>Makes it easier to modify programs</a:t>
            </a:r>
          </a:p>
          <a:p>
            <a:pPr lvl="1"/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sz="3200" b="1" dirty="0" smtClean="0">
                <a:solidFill>
                  <a:srgbClr val="D20000"/>
                </a:solidFill>
              </a:rPr>
              <a:t>Header files</a:t>
            </a:r>
          </a:p>
          <a:p>
            <a:pPr lvl="2"/>
            <a:r>
              <a:rPr lang="en-US" sz="2800" b="1" dirty="0" smtClean="0"/>
              <a:t>Contains</a:t>
            </a:r>
            <a:r>
              <a:rPr lang="en-US" sz="2800" dirty="0" smtClean="0"/>
              <a:t> </a:t>
            </a:r>
            <a:r>
              <a:rPr lang="en-US" sz="2800" b="1" u="sng" dirty="0" smtClean="0">
                <a:solidFill>
                  <a:srgbClr val="2C14DE"/>
                </a:solidFill>
              </a:rPr>
              <a:t>class definitions </a:t>
            </a:r>
            <a:r>
              <a:rPr lang="en-US" sz="2800" dirty="0" smtClean="0"/>
              <a:t>and </a:t>
            </a:r>
            <a:r>
              <a:rPr lang="en-US" sz="2800" b="1" u="sng" dirty="0" smtClean="0">
                <a:solidFill>
                  <a:srgbClr val="2C14DE"/>
                </a:solidFill>
              </a:rPr>
              <a:t>function prototypes</a:t>
            </a:r>
          </a:p>
          <a:p>
            <a:pPr lvl="1"/>
            <a:endParaRPr lang="en-US" b="1" dirty="0">
              <a:solidFill>
                <a:srgbClr val="2C14DE"/>
              </a:solidFill>
            </a:endParaRPr>
          </a:p>
          <a:p>
            <a:pPr lvl="1"/>
            <a:r>
              <a:rPr lang="en-US" sz="3200" b="1" dirty="0" smtClean="0">
                <a:solidFill>
                  <a:srgbClr val="D20000"/>
                </a:solidFill>
              </a:rPr>
              <a:t>Source-code files</a:t>
            </a:r>
          </a:p>
          <a:p>
            <a:pPr lvl="2"/>
            <a:r>
              <a:rPr lang="en-US" sz="2800" b="1" dirty="0" smtClean="0"/>
              <a:t>Contains</a:t>
            </a:r>
            <a:r>
              <a:rPr lang="en-US" sz="2800" dirty="0" smtClean="0"/>
              <a:t> </a:t>
            </a:r>
            <a:r>
              <a:rPr lang="en-US" sz="2800" b="1" u="sng" dirty="0" smtClean="0">
                <a:solidFill>
                  <a:srgbClr val="2C14DE"/>
                </a:solidFill>
              </a:rPr>
              <a:t>member function definitions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0"/>
          <p:cNvGrpSpPr>
            <a:grpSpLocks/>
          </p:cNvGrpSpPr>
          <p:nvPr/>
        </p:nvGrpSpPr>
        <p:grpSpPr bwMode="auto">
          <a:xfrm>
            <a:off x="76200" y="228600"/>
            <a:ext cx="6705600" cy="6400800"/>
            <a:chOff x="0" y="0"/>
            <a:chExt cx="3072" cy="8228"/>
          </a:xfrm>
        </p:grpSpPr>
        <p:grpSp>
          <p:nvGrpSpPr>
            <p:cNvPr id="9225" name="Group 27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9289" name="Rectangle 26"/>
              <p:cNvSpPr>
                <a:spLocks noChangeArrowheads="1"/>
              </p:cNvSpPr>
              <p:nvPr/>
            </p:nvSpPr>
            <p:spPr bwMode="auto">
              <a:xfrm>
                <a:off x="0" y="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9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Fig. 6.5: time1.h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6" name="Group 29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9287" name="Rectangle 28"/>
              <p:cNvSpPr>
                <a:spLocks noChangeArrowheads="1"/>
              </p:cNvSpPr>
              <p:nvPr/>
            </p:nvSpPr>
            <p:spPr bwMode="auto">
              <a:xfrm>
                <a:off x="0" y="38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8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Declaration of the Time class.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7" name="Group 31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285" name="Rectangle 30"/>
              <p:cNvSpPr>
                <a:spLocks noChangeArrowheads="1"/>
              </p:cNvSpPr>
              <p:nvPr/>
            </p:nvSpPr>
            <p:spPr bwMode="auto">
              <a:xfrm>
                <a:off x="0" y="75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6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Member functions are defined in time1.cpp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8" name="Group 3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283" name="Rectangle 32"/>
              <p:cNvSpPr>
                <a:spLocks noChangeArrowheads="1"/>
              </p:cNvSpPr>
              <p:nvPr/>
            </p:nvSpPr>
            <p:spPr bwMode="auto">
              <a:xfrm>
                <a:off x="0" y="113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4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9" name="Group 35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281" name="Rectangle 34"/>
              <p:cNvSpPr>
                <a:spLocks noChangeArrowheads="1"/>
              </p:cNvSpPr>
              <p:nvPr/>
            </p:nvSpPr>
            <p:spPr bwMode="auto">
              <a:xfrm>
                <a:off x="0" y="150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2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prevent multiple inclusions of header file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0" name="Group 37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9279" name="Rectangle 36"/>
              <p:cNvSpPr>
                <a:spLocks noChangeArrowheads="1"/>
              </p:cNvSpPr>
              <p:nvPr/>
            </p:nvSpPr>
            <p:spPr bwMode="auto">
              <a:xfrm>
                <a:off x="0" y="187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0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#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ifndef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TIME1_H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1" name="Group 39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9277" name="Rectangle 38"/>
              <p:cNvSpPr>
                <a:spLocks noChangeArrowheads="1"/>
              </p:cNvSpPr>
              <p:nvPr/>
            </p:nvSpPr>
            <p:spPr bwMode="auto">
              <a:xfrm>
                <a:off x="0" y="225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8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#define TIME1_H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2" name="Group 41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9275" name="Rectangle 40"/>
              <p:cNvSpPr>
                <a:spLocks noChangeArrowheads="1"/>
              </p:cNvSpPr>
              <p:nvPr/>
            </p:nvSpPr>
            <p:spPr bwMode="auto">
              <a:xfrm>
                <a:off x="0" y="262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6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3" name="Group 43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9273" name="Rectangle 42"/>
              <p:cNvSpPr>
                <a:spLocks noChangeArrowheads="1"/>
              </p:cNvSpPr>
              <p:nvPr/>
            </p:nvSpPr>
            <p:spPr bwMode="auto">
              <a:xfrm>
                <a:off x="0" y="300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4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abstract data type definition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4" name="Group 45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9271" name="Rectangle 44"/>
              <p:cNvSpPr>
                <a:spLocks noChangeArrowheads="1"/>
              </p:cNvSpPr>
              <p:nvPr/>
            </p:nvSpPr>
            <p:spPr bwMode="auto">
              <a:xfrm>
                <a:off x="0" y="337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2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class</a:t>
                </a:r>
                <a:r>
                  <a:rPr lang="en-US" sz="1200" b="1">
                    <a:latin typeface="Courier New" panose="02070309020205020404" pitchFamily="49" charset="0"/>
                  </a:rPr>
                  <a:t> Time 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5" name="Group 47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9269" name="Rectangle 46"/>
              <p:cNvSpPr>
                <a:spLocks noChangeArrowheads="1"/>
              </p:cNvSpPr>
              <p:nvPr/>
            </p:nvSpPr>
            <p:spPr bwMode="auto">
              <a:xfrm>
                <a:off x="0" y="374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0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public: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6" name="Group 49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9267" name="Rectangle 48"/>
              <p:cNvSpPr>
                <a:spLocks noChangeArrowheads="1"/>
              </p:cNvSpPr>
              <p:nvPr/>
            </p:nvSpPr>
            <p:spPr bwMode="auto">
              <a:xfrm>
                <a:off x="0" y="412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8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latin typeface="Courier New" panose="02070309020205020404" pitchFamily="49" charset="0"/>
                  </a:rPr>
                  <a:t>   Time();   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constructor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9265" name="Rectangle 50"/>
              <p:cNvSpPr>
                <a:spLocks noChangeArrowheads="1"/>
              </p:cNvSpPr>
              <p:nvPr/>
            </p:nvSpPr>
            <p:spPr bwMode="auto">
              <a:xfrm>
                <a:off x="0" y="449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6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setTime( int, int, int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hour, minute, second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8" name="Group 5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9263" name="Rectangle 52"/>
              <p:cNvSpPr>
                <a:spLocks noChangeArrowheads="1"/>
              </p:cNvSpPr>
              <p:nvPr/>
            </p:nvSpPr>
            <p:spPr bwMode="auto">
              <a:xfrm>
                <a:off x="0" y="487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4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printMilitary();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military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9" name="Group 55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9261" name="Rectangle 54"/>
              <p:cNvSpPr>
                <a:spLocks noChangeArrowheads="1"/>
              </p:cNvSpPr>
              <p:nvPr/>
            </p:nvSpPr>
            <p:spPr bwMode="auto">
              <a:xfrm>
                <a:off x="0" y="524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2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printStandard();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standard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0" name="Group 57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9259" name="Rectangle 56"/>
              <p:cNvSpPr>
                <a:spLocks noChangeArrowheads="1"/>
              </p:cNvSpPr>
              <p:nvPr/>
            </p:nvSpPr>
            <p:spPr bwMode="auto">
              <a:xfrm>
                <a:off x="0" y="561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0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private: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1" name="Group 59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9257" name="Rectangle 58"/>
              <p:cNvSpPr>
                <a:spLocks noChangeArrowheads="1"/>
              </p:cNvSpPr>
              <p:nvPr/>
            </p:nvSpPr>
            <p:spPr bwMode="auto">
              <a:xfrm>
                <a:off x="0" y="599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8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hour;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0 - 23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2" name="Group 61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9255" name="Rectangle 60"/>
              <p:cNvSpPr>
                <a:spLocks noChangeArrowheads="1"/>
              </p:cNvSpPr>
              <p:nvPr/>
            </p:nvSpPr>
            <p:spPr bwMode="auto">
              <a:xfrm>
                <a:off x="0" y="636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6" name="Rectangle 21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minute;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0 - 59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3" name="Group 63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9253" name="Rectangle 62"/>
              <p:cNvSpPr>
                <a:spLocks noChangeArrowheads="1"/>
              </p:cNvSpPr>
              <p:nvPr/>
            </p:nvSpPr>
            <p:spPr bwMode="auto">
              <a:xfrm>
                <a:off x="0" y="674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4" name="Rectangle 22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second;  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0 - 59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4" name="Group 65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9251" name="Rectangle 64"/>
              <p:cNvSpPr>
                <a:spLocks noChangeArrowheads="1"/>
              </p:cNvSpPr>
              <p:nvPr/>
            </p:nvSpPr>
            <p:spPr bwMode="auto">
              <a:xfrm>
                <a:off x="0" y="711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2" name="Rectangle 2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r>
                  <a:rPr lang="en-US" sz="1200" b="1">
                    <a:latin typeface="Courier New" panose="02070309020205020404" pitchFamily="49" charset="0"/>
                  </a:rPr>
                  <a:t>};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5" name="Group 67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9249" name="Rectangle 66"/>
              <p:cNvSpPr>
                <a:spLocks noChangeArrowheads="1"/>
              </p:cNvSpPr>
              <p:nvPr/>
            </p:nvSpPr>
            <p:spPr bwMode="auto">
              <a:xfrm>
                <a:off x="0" y="748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0" name="Rectangle 24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6" name="Group 69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9247" name="Rectangle 68"/>
              <p:cNvSpPr>
                <a:spLocks noChangeArrowheads="1"/>
              </p:cNvSpPr>
              <p:nvPr/>
            </p:nvSpPr>
            <p:spPr bwMode="auto">
              <a:xfrm>
                <a:off x="0" y="786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48" name="Rectangle 25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latin typeface="Courier New" panose="02070309020205020404" pitchFamily="49" charset="0"/>
                  </a:rPr>
                  <a:t>#endif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1828800" y="2127250"/>
            <a:ext cx="7086600" cy="1022350"/>
            <a:chOff x="1152" y="1340"/>
            <a:chExt cx="4394" cy="644"/>
          </a:xfrm>
        </p:grpSpPr>
        <p:sp>
          <p:nvSpPr>
            <p:cNvPr id="9223" name="Line 74"/>
            <p:cNvSpPr>
              <a:spLocks noChangeShapeType="1"/>
            </p:cNvSpPr>
            <p:nvPr/>
          </p:nvSpPr>
          <p:spPr bwMode="auto">
            <a:xfrm flipH="1" flipV="1">
              <a:off x="1152" y="1340"/>
              <a:ext cx="292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224" name="Text Box 73"/>
            <p:cNvSpPr txBox="1">
              <a:spLocks noChangeArrowheads="1"/>
            </p:cNvSpPr>
            <p:nvPr/>
          </p:nvSpPr>
          <p:spPr bwMode="auto">
            <a:xfrm>
              <a:off x="3216" y="1344"/>
              <a:ext cx="2330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/>
                <a:t>If </a:t>
              </a:r>
              <a:r>
                <a:rPr lang="en-US" sz="1200" b="1">
                  <a:latin typeface="Courier New" panose="02070309020205020404" pitchFamily="49" charset="0"/>
                </a:rPr>
                <a:t>time1.h</a:t>
              </a:r>
              <a:r>
                <a:rPr lang="en-US" sz="1200"/>
                <a:t> (</a:t>
              </a:r>
              <a:r>
                <a:rPr lang="en-US" sz="1200" b="1">
                  <a:latin typeface="Courier New" panose="02070309020205020404" pitchFamily="49" charset="0"/>
                </a:rPr>
                <a:t>TIME1_H</a:t>
              </a:r>
              <a:r>
                <a:rPr lang="en-US" sz="1200"/>
                <a:t>) is not defined (</a:t>
              </a:r>
              <a:r>
                <a:rPr lang="en-US" sz="1200" b="1">
                  <a:latin typeface="Courier New" panose="02070309020205020404" pitchFamily="49" charset="0"/>
                </a:rPr>
                <a:t>#ifndef</a:t>
              </a:r>
              <a:r>
                <a:rPr lang="en-US" sz="1200"/>
                <a:t>) then it is loaded (</a:t>
              </a:r>
              <a:r>
                <a:rPr lang="en-US" sz="1200" b="1">
                  <a:latin typeface="Courier New" panose="02070309020205020404" pitchFamily="49" charset="0"/>
                </a:rPr>
                <a:t>#define</a:t>
              </a:r>
              <a:r>
                <a:rPr lang="en-US" sz="1200"/>
                <a:t> </a:t>
              </a:r>
              <a:r>
                <a:rPr lang="en-US" sz="1200" b="1">
                  <a:latin typeface="Courier New" panose="02070309020205020404" pitchFamily="49" charset="0"/>
                </a:rPr>
                <a:t>TIME1_H</a:t>
              </a:r>
              <a:r>
                <a:rPr lang="en-US" sz="1200"/>
                <a:t>).  If </a:t>
              </a:r>
              <a:r>
                <a:rPr lang="en-US" sz="1200" b="1">
                  <a:latin typeface="Courier New" panose="02070309020205020404" pitchFamily="49" charset="0"/>
                </a:rPr>
                <a:t>TIME1_H</a:t>
              </a:r>
              <a:r>
                <a:rPr lang="en-US" sz="1200"/>
                <a:t> </a:t>
              </a:r>
              <a:r>
                <a:rPr lang="en-US" sz="1200" i="1"/>
                <a:t>is</a:t>
              </a:r>
              <a:r>
                <a:rPr lang="en-US" sz="1200"/>
                <a:t> already defined, then everything up to </a:t>
              </a:r>
              <a:r>
                <a:rPr lang="en-US" sz="1200" b="1">
                  <a:latin typeface="Courier New" panose="02070309020205020404" pitchFamily="49" charset="0"/>
                </a:rPr>
                <a:t>#endif</a:t>
              </a:r>
              <a:r>
                <a:rPr lang="en-US" sz="1200">
                  <a:latin typeface="Courier New" panose="02070309020205020404" pitchFamily="49" charset="0"/>
                </a:rPr>
                <a:t> </a:t>
              </a:r>
              <a:r>
                <a:rPr lang="en-US" sz="1200"/>
                <a:t>is ignored.</a:t>
              </a:r>
            </a:p>
            <a:p>
              <a:pPr eaLnBrk="1" hangingPunct="1"/>
              <a:r>
                <a:rPr lang="en-US" sz="1200"/>
                <a:t>This prevents loading a header file multiple times.</a:t>
              </a:r>
            </a:p>
          </p:txBody>
        </p:sp>
      </p:grpSp>
      <p:grpSp>
        <p:nvGrpSpPr>
          <p:cNvPr id="26" name="Group 83"/>
          <p:cNvGrpSpPr>
            <a:grpSpLocks/>
          </p:cNvGrpSpPr>
          <p:nvPr/>
        </p:nvGrpSpPr>
        <p:grpSpPr bwMode="auto">
          <a:xfrm>
            <a:off x="1828800" y="1371602"/>
            <a:ext cx="7239000" cy="414338"/>
            <a:chOff x="1200" y="816"/>
            <a:chExt cx="4320" cy="261"/>
          </a:xfrm>
        </p:grpSpPr>
        <p:sp>
          <p:nvSpPr>
            <p:cNvPr id="9221" name="Text Box 84"/>
            <p:cNvSpPr txBox="1">
              <a:spLocks noChangeArrowheads="1"/>
            </p:cNvSpPr>
            <p:nvPr/>
          </p:nvSpPr>
          <p:spPr bwMode="auto">
            <a:xfrm>
              <a:off x="3057" y="816"/>
              <a:ext cx="2463" cy="17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/>
                <a:t>Dot ( . ) replaced with underscore ( _ ) in file name.</a:t>
              </a:r>
            </a:p>
          </p:txBody>
        </p:sp>
        <p:sp>
          <p:nvSpPr>
            <p:cNvPr id="9222" name="Line 85"/>
            <p:cNvSpPr>
              <a:spLocks noChangeShapeType="1"/>
            </p:cNvSpPr>
            <p:nvPr/>
          </p:nvSpPr>
          <p:spPr bwMode="auto">
            <a:xfrm flipH="1">
              <a:off x="1200" y="890"/>
              <a:ext cx="185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8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1"/>
          <p:cNvGrpSpPr>
            <a:grpSpLocks/>
          </p:cNvGrpSpPr>
          <p:nvPr/>
        </p:nvGrpSpPr>
        <p:grpSpPr bwMode="auto">
          <a:xfrm>
            <a:off x="0" y="0"/>
            <a:ext cx="6705600" cy="190500"/>
            <a:chOff x="0" y="0"/>
            <a:chExt cx="3072" cy="374"/>
          </a:xfrm>
        </p:grpSpPr>
        <p:sp>
          <p:nvSpPr>
            <p:cNvPr id="10356" name="Rectangle 40"/>
            <p:cNvSpPr>
              <a:spLocks noChangeArrowheads="1"/>
            </p:cNvSpPr>
            <p:nvPr/>
          </p:nvSpPr>
          <p:spPr bwMode="auto">
            <a:xfrm>
              <a:off x="0" y="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6.5: time1.cpp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3" name="Group 43"/>
          <p:cNvGrpSpPr>
            <a:grpSpLocks/>
          </p:cNvGrpSpPr>
          <p:nvPr/>
        </p:nvGrpSpPr>
        <p:grpSpPr bwMode="auto">
          <a:xfrm>
            <a:off x="0" y="190500"/>
            <a:ext cx="6705600" cy="190500"/>
            <a:chOff x="0" y="374"/>
            <a:chExt cx="3072" cy="374"/>
          </a:xfrm>
        </p:grpSpPr>
        <p:sp>
          <p:nvSpPr>
            <p:cNvPr id="10354" name="Rectangle 42"/>
            <p:cNvSpPr>
              <a:spLocks noChangeArrowheads="1"/>
            </p:cNvSpPr>
            <p:nvPr/>
          </p:nvSpPr>
          <p:spPr bwMode="auto">
            <a:xfrm>
              <a:off x="0" y="37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5" name="Rectangle 5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Member function definitions for Time class.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4" name="Group 45"/>
          <p:cNvGrpSpPr>
            <a:grpSpLocks/>
          </p:cNvGrpSpPr>
          <p:nvPr/>
        </p:nvGrpSpPr>
        <p:grpSpPr bwMode="auto">
          <a:xfrm>
            <a:off x="0" y="381000"/>
            <a:ext cx="6705600" cy="190500"/>
            <a:chOff x="0" y="748"/>
            <a:chExt cx="3072" cy="374"/>
          </a:xfrm>
        </p:grpSpPr>
        <p:sp>
          <p:nvSpPr>
            <p:cNvPr id="10352" name="Rectangle 44"/>
            <p:cNvSpPr>
              <a:spLocks noChangeArrowheads="1"/>
            </p:cNvSpPr>
            <p:nvPr/>
          </p:nvSpPr>
          <p:spPr bwMode="auto">
            <a:xfrm>
              <a:off x="0" y="75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3" name="Rectangle 6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200" b="1" dirty="0">
                  <a:latin typeface="Courier New" panose="02070309020205020404" pitchFamily="49" charset="0"/>
                </a:rPr>
                <a:t>#include &lt;</a:t>
              </a:r>
              <a:r>
                <a:rPr lang="en-US" sz="1200" b="1" dirty="0" err="1">
                  <a:latin typeface="Courier New" panose="02070309020205020404" pitchFamily="49" charset="0"/>
                </a:rPr>
                <a:t>iostream</a:t>
              </a:r>
              <a:r>
                <a:rPr lang="en-US" sz="1200" b="1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5" name="Group 47"/>
          <p:cNvGrpSpPr>
            <a:grpSpLocks/>
          </p:cNvGrpSpPr>
          <p:nvPr/>
        </p:nvGrpSpPr>
        <p:grpSpPr bwMode="auto">
          <a:xfrm>
            <a:off x="0" y="571500"/>
            <a:ext cx="6705600" cy="190500"/>
            <a:chOff x="0" y="1122"/>
            <a:chExt cx="3072" cy="374"/>
          </a:xfrm>
        </p:grpSpPr>
        <p:sp>
          <p:nvSpPr>
            <p:cNvPr id="10350" name="Rectangle 46"/>
            <p:cNvSpPr>
              <a:spLocks noChangeArrowheads="1"/>
            </p:cNvSpPr>
            <p:nvPr/>
          </p:nvSpPr>
          <p:spPr bwMode="auto">
            <a:xfrm>
              <a:off x="0" y="112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1" name="Rectangle 7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6" name="Group 49"/>
          <p:cNvGrpSpPr>
            <a:grpSpLocks/>
          </p:cNvGrpSpPr>
          <p:nvPr/>
        </p:nvGrpSpPr>
        <p:grpSpPr bwMode="auto">
          <a:xfrm>
            <a:off x="0" y="762000"/>
            <a:ext cx="6705600" cy="190500"/>
            <a:chOff x="0" y="1496"/>
            <a:chExt cx="3072" cy="374"/>
          </a:xfrm>
        </p:grpSpPr>
        <p:sp>
          <p:nvSpPr>
            <p:cNvPr id="10348" name="Rectangle 48"/>
            <p:cNvSpPr>
              <a:spLocks noChangeArrowheads="1"/>
            </p:cNvSpPr>
            <p:nvPr/>
          </p:nvSpPr>
          <p:spPr bwMode="auto">
            <a:xfrm>
              <a:off x="0" y="150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9" name="Rectangle 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std</a:t>
              </a:r>
              <a:r>
                <a:rPr lang="en-US" sz="1200" b="1" dirty="0">
                  <a:latin typeface="Courier New" panose="02070309020205020404" pitchFamily="49" charset="0"/>
                </a:rPr>
                <a:t>::</a:t>
              </a:r>
              <a:r>
                <a:rPr lang="en-US" sz="1200" b="1" dirty="0" err="1">
                  <a:latin typeface="Courier New" panose="02070309020205020404" pitchFamily="49" charset="0"/>
                </a:rPr>
                <a:t>cout</a:t>
              </a:r>
              <a:r>
                <a:rPr lang="en-US" sz="12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7" name="Group 51"/>
          <p:cNvGrpSpPr>
            <a:grpSpLocks/>
          </p:cNvGrpSpPr>
          <p:nvPr/>
        </p:nvGrpSpPr>
        <p:grpSpPr bwMode="auto">
          <a:xfrm>
            <a:off x="0" y="952500"/>
            <a:ext cx="6705600" cy="190500"/>
            <a:chOff x="0" y="1870"/>
            <a:chExt cx="3072" cy="374"/>
          </a:xfrm>
        </p:grpSpPr>
        <p:sp>
          <p:nvSpPr>
            <p:cNvPr id="10346" name="Rectangle 50"/>
            <p:cNvSpPr>
              <a:spLocks noChangeArrowheads="1"/>
            </p:cNvSpPr>
            <p:nvPr/>
          </p:nvSpPr>
          <p:spPr bwMode="auto">
            <a:xfrm>
              <a:off x="0" y="187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7" name="Rectangle 9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8" name="Group 53"/>
          <p:cNvGrpSpPr>
            <a:grpSpLocks/>
          </p:cNvGrpSpPr>
          <p:nvPr/>
        </p:nvGrpSpPr>
        <p:grpSpPr bwMode="auto">
          <a:xfrm>
            <a:off x="0" y="1143000"/>
            <a:ext cx="6705600" cy="190500"/>
            <a:chOff x="0" y="2244"/>
            <a:chExt cx="3072" cy="374"/>
          </a:xfrm>
        </p:grpSpPr>
        <p:sp>
          <p:nvSpPr>
            <p:cNvPr id="10344" name="Rectangle 52"/>
            <p:cNvSpPr>
              <a:spLocks noChangeArrowheads="1"/>
            </p:cNvSpPr>
            <p:nvPr/>
          </p:nvSpPr>
          <p:spPr bwMode="auto">
            <a:xfrm>
              <a:off x="0" y="224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5" name="Rectangle 10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200" b="1" dirty="0">
                  <a:latin typeface="Courier New" panose="02070309020205020404" pitchFamily="49" charset="0"/>
                </a:rPr>
                <a:t>#include "time1.h"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9" name="Group 55"/>
          <p:cNvGrpSpPr>
            <a:grpSpLocks/>
          </p:cNvGrpSpPr>
          <p:nvPr/>
        </p:nvGrpSpPr>
        <p:grpSpPr bwMode="auto">
          <a:xfrm>
            <a:off x="0" y="1333500"/>
            <a:ext cx="6705600" cy="190500"/>
            <a:chOff x="0" y="2618"/>
            <a:chExt cx="3072" cy="374"/>
          </a:xfrm>
        </p:grpSpPr>
        <p:sp>
          <p:nvSpPr>
            <p:cNvPr id="10342" name="Rectangle 54"/>
            <p:cNvSpPr>
              <a:spLocks noChangeArrowheads="1"/>
            </p:cNvSpPr>
            <p:nvPr/>
          </p:nvSpPr>
          <p:spPr bwMode="auto">
            <a:xfrm>
              <a:off x="0" y="262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3" name="Rectangle 11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0" name="Group 57"/>
          <p:cNvGrpSpPr>
            <a:grpSpLocks/>
          </p:cNvGrpSpPr>
          <p:nvPr/>
        </p:nvGrpSpPr>
        <p:grpSpPr bwMode="auto">
          <a:xfrm>
            <a:off x="0" y="1524000"/>
            <a:ext cx="6705600" cy="190500"/>
            <a:chOff x="0" y="2992"/>
            <a:chExt cx="3072" cy="374"/>
          </a:xfrm>
        </p:grpSpPr>
        <p:sp>
          <p:nvSpPr>
            <p:cNvPr id="10340" name="Rectangle 56"/>
            <p:cNvSpPr>
              <a:spLocks noChangeArrowheads="1"/>
            </p:cNvSpPr>
            <p:nvPr/>
          </p:nvSpPr>
          <p:spPr bwMode="auto">
            <a:xfrm>
              <a:off x="0" y="299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1" name="Rectangle 12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Time constructor initializes each data member to zero.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1" name="Group 59"/>
          <p:cNvGrpSpPr>
            <a:grpSpLocks/>
          </p:cNvGrpSpPr>
          <p:nvPr/>
        </p:nvGrpSpPr>
        <p:grpSpPr bwMode="auto">
          <a:xfrm>
            <a:off x="0" y="1714500"/>
            <a:ext cx="6705600" cy="190500"/>
            <a:chOff x="0" y="3366"/>
            <a:chExt cx="3072" cy="374"/>
          </a:xfrm>
        </p:grpSpPr>
        <p:sp>
          <p:nvSpPr>
            <p:cNvPr id="10338" name="Rectangle 58"/>
            <p:cNvSpPr>
              <a:spLocks noChangeArrowheads="1"/>
            </p:cNvSpPr>
            <p:nvPr/>
          </p:nvSpPr>
          <p:spPr bwMode="auto">
            <a:xfrm>
              <a:off x="0" y="337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9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Ensures all Time objects start in a consistent state.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2" name="Group 61"/>
          <p:cNvGrpSpPr>
            <a:grpSpLocks/>
          </p:cNvGrpSpPr>
          <p:nvPr/>
        </p:nvGrpSpPr>
        <p:grpSpPr bwMode="auto">
          <a:xfrm>
            <a:off x="0" y="1905000"/>
            <a:ext cx="6705600" cy="190500"/>
            <a:chOff x="0" y="3740"/>
            <a:chExt cx="3072" cy="374"/>
          </a:xfrm>
        </p:grpSpPr>
        <p:sp>
          <p:nvSpPr>
            <p:cNvPr id="10336" name="Rectangle 60"/>
            <p:cNvSpPr>
              <a:spLocks noChangeArrowheads="1"/>
            </p:cNvSpPr>
            <p:nvPr/>
          </p:nvSpPr>
          <p:spPr bwMode="auto">
            <a:xfrm>
              <a:off x="0" y="374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7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33	</a:t>
              </a:r>
              <a:r>
                <a:rPr lang="en-US" sz="1200" b="1" dirty="0">
                  <a:latin typeface="Courier New" panose="02070309020205020404" pitchFamily="49" charset="0"/>
                </a:rPr>
                <a:t>Time::Time() { hour = minute = second = 0; }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3" name="Group 63"/>
          <p:cNvGrpSpPr>
            <a:grpSpLocks/>
          </p:cNvGrpSpPr>
          <p:nvPr/>
        </p:nvGrpSpPr>
        <p:grpSpPr bwMode="auto">
          <a:xfrm>
            <a:off x="0" y="2095500"/>
            <a:ext cx="6705600" cy="190500"/>
            <a:chOff x="0" y="4114"/>
            <a:chExt cx="3072" cy="374"/>
          </a:xfrm>
        </p:grpSpPr>
        <p:sp>
          <p:nvSpPr>
            <p:cNvPr id="10334" name="Rectangle 62"/>
            <p:cNvSpPr>
              <a:spLocks noChangeArrowheads="1"/>
            </p:cNvSpPr>
            <p:nvPr/>
          </p:nvSpPr>
          <p:spPr bwMode="auto">
            <a:xfrm>
              <a:off x="0" y="411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5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4" name="Group 65"/>
          <p:cNvGrpSpPr>
            <a:grpSpLocks/>
          </p:cNvGrpSpPr>
          <p:nvPr/>
        </p:nvGrpSpPr>
        <p:grpSpPr bwMode="auto">
          <a:xfrm>
            <a:off x="0" y="2286000"/>
            <a:ext cx="6705600" cy="190500"/>
            <a:chOff x="0" y="4488"/>
            <a:chExt cx="3072" cy="374"/>
          </a:xfrm>
        </p:grpSpPr>
        <p:sp>
          <p:nvSpPr>
            <p:cNvPr id="10332" name="Rectangle 64"/>
            <p:cNvSpPr>
              <a:spLocks noChangeArrowheads="1"/>
            </p:cNvSpPr>
            <p:nvPr/>
          </p:nvSpPr>
          <p:spPr bwMode="auto">
            <a:xfrm>
              <a:off x="0" y="449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3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35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Set a new Time value using military time. Perform validity 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5" name="Group 67"/>
          <p:cNvGrpSpPr>
            <a:grpSpLocks/>
          </p:cNvGrpSpPr>
          <p:nvPr/>
        </p:nvGrpSpPr>
        <p:grpSpPr bwMode="auto">
          <a:xfrm>
            <a:off x="0" y="2476500"/>
            <a:ext cx="6705600" cy="190500"/>
            <a:chOff x="0" y="4862"/>
            <a:chExt cx="3072" cy="374"/>
          </a:xfrm>
        </p:grpSpPr>
        <p:sp>
          <p:nvSpPr>
            <p:cNvPr id="10330" name="Rectangle 66"/>
            <p:cNvSpPr>
              <a:spLocks noChangeArrowheads="1"/>
            </p:cNvSpPr>
            <p:nvPr/>
          </p:nvSpPr>
          <p:spPr bwMode="auto">
            <a:xfrm>
              <a:off x="0" y="486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1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36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checks on the data values. Set invalid values to zero.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6" name="Group 69"/>
          <p:cNvGrpSpPr>
            <a:grpSpLocks/>
          </p:cNvGrpSpPr>
          <p:nvPr/>
        </p:nvGrpSpPr>
        <p:grpSpPr bwMode="auto">
          <a:xfrm>
            <a:off x="0" y="2667000"/>
            <a:ext cx="6705600" cy="190500"/>
            <a:chOff x="0" y="5236"/>
            <a:chExt cx="3072" cy="374"/>
          </a:xfrm>
        </p:grpSpPr>
        <p:sp>
          <p:nvSpPr>
            <p:cNvPr id="10328" name="Rectangle 68"/>
            <p:cNvSpPr>
              <a:spLocks noChangeArrowheads="1"/>
            </p:cNvSpPr>
            <p:nvPr/>
          </p:nvSpPr>
          <p:spPr bwMode="auto">
            <a:xfrm>
              <a:off x="0" y="524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9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37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Time::</a:t>
              </a:r>
              <a:r>
                <a:rPr lang="en-US" sz="12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h, </a:t>
              </a:r>
              <a:r>
                <a:rPr 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m, </a:t>
              </a:r>
              <a:r>
                <a:rPr 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s )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7" name="Group 71"/>
          <p:cNvGrpSpPr>
            <a:grpSpLocks/>
          </p:cNvGrpSpPr>
          <p:nvPr/>
        </p:nvGrpSpPr>
        <p:grpSpPr bwMode="auto">
          <a:xfrm>
            <a:off x="0" y="2857500"/>
            <a:ext cx="6705600" cy="190500"/>
            <a:chOff x="0" y="5610"/>
            <a:chExt cx="3072" cy="374"/>
          </a:xfrm>
        </p:grpSpPr>
        <p:sp>
          <p:nvSpPr>
            <p:cNvPr id="10326" name="Rectangle 70"/>
            <p:cNvSpPr>
              <a:spLocks noChangeArrowheads="1"/>
            </p:cNvSpPr>
            <p:nvPr/>
          </p:nvSpPr>
          <p:spPr bwMode="auto">
            <a:xfrm>
              <a:off x="0" y="561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7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38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8" name="Group 73"/>
          <p:cNvGrpSpPr>
            <a:grpSpLocks/>
          </p:cNvGrpSpPr>
          <p:nvPr/>
        </p:nvGrpSpPr>
        <p:grpSpPr bwMode="auto">
          <a:xfrm>
            <a:off x="0" y="3048000"/>
            <a:ext cx="6705600" cy="190500"/>
            <a:chOff x="0" y="5984"/>
            <a:chExt cx="3072" cy="374"/>
          </a:xfrm>
        </p:grpSpPr>
        <p:sp>
          <p:nvSpPr>
            <p:cNvPr id="10324" name="Rectangle 72"/>
            <p:cNvSpPr>
              <a:spLocks noChangeArrowheads="1"/>
            </p:cNvSpPr>
            <p:nvPr/>
          </p:nvSpPr>
          <p:spPr bwMode="auto">
            <a:xfrm>
              <a:off x="0" y="598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5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39	</a:t>
              </a:r>
              <a:r>
                <a:rPr lang="en-US" sz="1200" b="1">
                  <a:latin typeface="Courier New" panose="02070309020205020404" pitchFamily="49" charset="0"/>
                </a:rPr>
                <a:t>   hour   = ( h &gt;= 0 &amp;&amp; h &lt; 24 ) ? h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9" name="Group 75"/>
          <p:cNvGrpSpPr>
            <a:grpSpLocks/>
          </p:cNvGrpSpPr>
          <p:nvPr/>
        </p:nvGrpSpPr>
        <p:grpSpPr bwMode="auto">
          <a:xfrm>
            <a:off x="0" y="3238500"/>
            <a:ext cx="6705600" cy="190500"/>
            <a:chOff x="0" y="6358"/>
            <a:chExt cx="3072" cy="374"/>
          </a:xfrm>
        </p:grpSpPr>
        <p:sp>
          <p:nvSpPr>
            <p:cNvPr id="10322" name="Rectangle 74"/>
            <p:cNvSpPr>
              <a:spLocks noChangeArrowheads="1"/>
            </p:cNvSpPr>
            <p:nvPr/>
          </p:nvSpPr>
          <p:spPr bwMode="auto">
            <a:xfrm>
              <a:off x="0" y="636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3" name="Rectangle 21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40	</a:t>
              </a:r>
              <a:r>
                <a:rPr lang="en-US" sz="1200" b="1">
                  <a:latin typeface="Courier New" panose="02070309020205020404" pitchFamily="49" charset="0"/>
                </a:rPr>
                <a:t>   minute = ( m &gt;= 0 &amp;&amp; m &lt; 60 ) ? m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0" name="Group 77"/>
          <p:cNvGrpSpPr>
            <a:grpSpLocks/>
          </p:cNvGrpSpPr>
          <p:nvPr/>
        </p:nvGrpSpPr>
        <p:grpSpPr bwMode="auto">
          <a:xfrm>
            <a:off x="0" y="3429000"/>
            <a:ext cx="6705600" cy="190500"/>
            <a:chOff x="0" y="6732"/>
            <a:chExt cx="3072" cy="374"/>
          </a:xfrm>
        </p:grpSpPr>
        <p:sp>
          <p:nvSpPr>
            <p:cNvPr id="10320" name="Rectangle 76"/>
            <p:cNvSpPr>
              <a:spLocks noChangeArrowheads="1"/>
            </p:cNvSpPr>
            <p:nvPr/>
          </p:nvSpPr>
          <p:spPr bwMode="auto">
            <a:xfrm>
              <a:off x="0" y="673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1" name="Rectangle 22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41	</a:t>
              </a:r>
              <a:r>
                <a:rPr lang="en-US" sz="1200" b="1">
                  <a:latin typeface="Courier New" panose="02070309020205020404" pitchFamily="49" charset="0"/>
                </a:rPr>
                <a:t>   second = ( s &gt;= 0 &amp;&amp; s &lt; 60 ) ? s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1" name="Group 79"/>
          <p:cNvGrpSpPr>
            <a:grpSpLocks/>
          </p:cNvGrpSpPr>
          <p:nvPr/>
        </p:nvGrpSpPr>
        <p:grpSpPr bwMode="auto">
          <a:xfrm>
            <a:off x="0" y="3619500"/>
            <a:ext cx="6705600" cy="190500"/>
            <a:chOff x="0" y="7106"/>
            <a:chExt cx="3072" cy="374"/>
          </a:xfrm>
        </p:grpSpPr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0" y="711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9" name="Rectangle 2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42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2" name="Group 81"/>
          <p:cNvGrpSpPr>
            <a:grpSpLocks/>
          </p:cNvGrpSpPr>
          <p:nvPr/>
        </p:nvGrpSpPr>
        <p:grpSpPr bwMode="auto">
          <a:xfrm>
            <a:off x="0" y="3810000"/>
            <a:ext cx="6705600" cy="190500"/>
            <a:chOff x="0" y="7480"/>
            <a:chExt cx="3072" cy="374"/>
          </a:xfrm>
        </p:grpSpPr>
        <p:sp>
          <p:nvSpPr>
            <p:cNvPr id="10316" name="Rectangle 80"/>
            <p:cNvSpPr>
              <a:spLocks noChangeArrowheads="1"/>
            </p:cNvSpPr>
            <p:nvPr/>
          </p:nvSpPr>
          <p:spPr bwMode="auto">
            <a:xfrm>
              <a:off x="0" y="748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7" name="Rectangle 24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43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3" name="Group 83"/>
          <p:cNvGrpSpPr>
            <a:grpSpLocks/>
          </p:cNvGrpSpPr>
          <p:nvPr/>
        </p:nvGrpSpPr>
        <p:grpSpPr bwMode="auto">
          <a:xfrm>
            <a:off x="0" y="4000500"/>
            <a:ext cx="6705600" cy="190500"/>
            <a:chOff x="0" y="7854"/>
            <a:chExt cx="3072" cy="374"/>
          </a:xfrm>
        </p:grpSpPr>
        <p:sp>
          <p:nvSpPr>
            <p:cNvPr id="10314" name="Rectangle 82"/>
            <p:cNvSpPr>
              <a:spLocks noChangeArrowheads="1"/>
            </p:cNvSpPr>
            <p:nvPr/>
          </p:nvSpPr>
          <p:spPr bwMode="auto">
            <a:xfrm>
              <a:off x="0" y="785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5" name="Rectangle 25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Time in military format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4" name="Group 85"/>
          <p:cNvGrpSpPr>
            <a:grpSpLocks/>
          </p:cNvGrpSpPr>
          <p:nvPr/>
        </p:nvGrpSpPr>
        <p:grpSpPr bwMode="auto">
          <a:xfrm>
            <a:off x="0" y="4191000"/>
            <a:ext cx="6705600" cy="190500"/>
            <a:chOff x="0" y="8228"/>
            <a:chExt cx="3072" cy="374"/>
          </a:xfrm>
        </p:grpSpPr>
        <p:sp>
          <p:nvSpPr>
            <p:cNvPr id="10312" name="Rectangle 84"/>
            <p:cNvSpPr>
              <a:spLocks noChangeArrowheads="1"/>
            </p:cNvSpPr>
            <p:nvPr/>
          </p:nvSpPr>
          <p:spPr bwMode="auto">
            <a:xfrm>
              <a:off x="0" y="823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3" name="Rectangle 26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45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Time::</a:t>
              </a:r>
              <a:r>
                <a:rPr lang="en-US" sz="1200" b="1" dirty="0" err="1">
                  <a:latin typeface="Courier New" panose="02070309020205020404" pitchFamily="49" charset="0"/>
                </a:rPr>
                <a:t>printMilitary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5" name="Group 87"/>
          <p:cNvGrpSpPr>
            <a:grpSpLocks/>
          </p:cNvGrpSpPr>
          <p:nvPr/>
        </p:nvGrpSpPr>
        <p:grpSpPr bwMode="auto">
          <a:xfrm>
            <a:off x="0" y="4381500"/>
            <a:ext cx="6705600" cy="190500"/>
            <a:chOff x="0" y="8602"/>
            <a:chExt cx="3072" cy="374"/>
          </a:xfrm>
        </p:grpSpPr>
        <p:sp>
          <p:nvSpPr>
            <p:cNvPr id="10310" name="Rectangle 86"/>
            <p:cNvSpPr>
              <a:spLocks noChangeArrowheads="1"/>
            </p:cNvSpPr>
            <p:nvPr/>
          </p:nvSpPr>
          <p:spPr bwMode="auto">
            <a:xfrm>
              <a:off x="0" y="860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1" name="Rectangle 27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46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6" name="Group 89"/>
          <p:cNvGrpSpPr>
            <a:grpSpLocks/>
          </p:cNvGrpSpPr>
          <p:nvPr/>
        </p:nvGrpSpPr>
        <p:grpSpPr bwMode="auto">
          <a:xfrm>
            <a:off x="0" y="4572000"/>
            <a:ext cx="6705600" cy="190500"/>
            <a:chOff x="0" y="8976"/>
            <a:chExt cx="3072" cy="374"/>
          </a:xfrm>
        </p:grpSpPr>
        <p:sp>
          <p:nvSpPr>
            <p:cNvPr id="10308" name="Rectangle 88"/>
            <p:cNvSpPr>
              <a:spLocks noChangeArrowheads="1"/>
            </p:cNvSpPr>
            <p:nvPr/>
          </p:nvSpPr>
          <p:spPr bwMode="auto">
            <a:xfrm>
              <a:off x="0" y="898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9" name="Rectangle 2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47	</a:t>
              </a:r>
              <a:r>
                <a:rPr lang="en-US" sz="1200" b="1">
                  <a:latin typeface="Courier New" panose="02070309020205020404" pitchFamily="49" charset="0"/>
                </a:rPr>
                <a:t>   cout &lt;&lt; ( hour &lt; 10 ? "0" : "" ) &lt;&lt; hour &lt;&lt; ":"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7" name="Group 91"/>
          <p:cNvGrpSpPr>
            <a:grpSpLocks/>
          </p:cNvGrpSpPr>
          <p:nvPr/>
        </p:nvGrpSpPr>
        <p:grpSpPr bwMode="auto">
          <a:xfrm>
            <a:off x="0" y="4762500"/>
            <a:ext cx="6705600" cy="190500"/>
            <a:chOff x="0" y="9350"/>
            <a:chExt cx="3072" cy="374"/>
          </a:xfrm>
        </p:grpSpPr>
        <p:sp>
          <p:nvSpPr>
            <p:cNvPr id="10306" name="Rectangle 90"/>
            <p:cNvSpPr>
              <a:spLocks noChangeArrowheads="1"/>
            </p:cNvSpPr>
            <p:nvPr/>
          </p:nvSpPr>
          <p:spPr bwMode="auto">
            <a:xfrm>
              <a:off x="0" y="935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7" name="Rectangle 29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48	</a:t>
              </a:r>
              <a:r>
                <a:rPr lang="en-US" sz="1200" b="1">
                  <a:latin typeface="Courier New" panose="02070309020205020404" pitchFamily="49" charset="0"/>
                </a:rPr>
                <a:t>        &lt;&lt; ( minute &lt; 10 ? "0" : "" ) &lt;&lt; minute;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8" name="Group 93"/>
          <p:cNvGrpSpPr>
            <a:grpSpLocks/>
          </p:cNvGrpSpPr>
          <p:nvPr/>
        </p:nvGrpSpPr>
        <p:grpSpPr bwMode="auto">
          <a:xfrm>
            <a:off x="0" y="4953000"/>
            <a:ext cx="6705600" cy="190500"/>
            <a:chOff x="0" y="9724"/>
            <a:chExt cx="3072" cy="374"/>
          </a:xfrm>
        </p:grpSpPr>
        <p:sp>
          <p:nvSpPr>
            <p:cNvPr id="10304" name="Rectangle 92"/>
            <p:cNvSpPr>
              <a:spLocks noChangeArrowheads="1"/>
            </p:cNvSpPr>
            <p:nvPr/>
          </p:nvSpPr>
          <p:spPr bwMode="auto">
            <a:xfrm>
              <a:off x="0" y="972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5" name="Rectangle 30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49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9" name="Group 95"/>
          <p:cNvGrpSpPr>
            <a:grpSpLocks/>
          </p:cNvGrpSpPr>
          <p:nvPr/>
        </p:nvGrpSpPr>
        <p:grpSpPr bwMode="auto">
          <a:xfrm>
            <a:off x="0" y="5143500"/>
            <a:ext cx="6705600" cy="190500"/>
            <a:chOff x="0" y="10098"/>
            <a:chExt cx="3072" cy="374"/>
          </a:xfrm>
        </p:grpSpPr>
        <p:sp>
          <p:nvSpPr>
            <p:cNvPr id="10302" name="Rectangle 94"/>
            <p:cNvSpPr>
              <a:spLocks noChangeArrowheads="1"/>
            </p:cNvSpPr>
            <p:nvPr/>
          </p:nvSpPr>
          <p:spPr bwMode="auto">
            <a:xfrm>
              <a:off x="0" y="1010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3" name="Rectangle 31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0" name="Group 97"/>
          <p:cNvGrpSpPr>
            <a:grpSpLocks/>
          </p:cNvGrpSpPr>
          <p:nvPr/>
        </p:nvGrpSpPr>
        <p:grpSpPr bwMode="auto">
          <a:xfrm>
            <a:off x="0" y="5334000"/>
            <a:ext cx="6705600" cy="190500"/>
            <a:chOff x="0" y="10472"/>
            <a:chExt cx="3072" cy="374"/>
          </a:xfrm>
        </p:grpSpPr>
        <p:sp>
          <p:nvSpPr>
            <p:cNvPr id="10300" name="Rectangle 96"/>
            <p:cNvSpPr>
              <a:spLocks noChangeArrowheads="1"/>
            </p:cNvSpPr>
            <p:nvPr/>
          </p:nvSpPr>
          <p:spPr bwMode="auto">
            <a:xfrm>
              <a:off x="0" y="1047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1" name="Rectangle 32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51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time in standard format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1" name="Group 99"/>
          <p:cNvGrpSpPr>
            <a:grpSpLocks/>
          </p:cNvGrpSpPr>
          <p:nvPr/>
        </p:nvGrpSpPr>
        <p:grpSpPr bwMode="auto">
          <a:xfrm>
            <a:off x="0" y="5524500"/>
            <a:ext cx="6705600" cy="190500"/>
            <a:chOff x="0" y="10846"/>
            <a:chExt cx="3072" cy="374"/>
          </a:xfrm>
        </p:grpSpPr>
        <p:sp>
          <p:nvSpPr>
            <p:cNvPr id="10298" name="Rectangle 98"/>
            <p:cNvSpPr>
              <a:spLocks noChangeArrowheads="1"/>
            </p:cNvSpPr>
            <p:nvPr/>
          </p:nvSpPr>
          <p:spPr bwMode="auto">
            <a:xfrm>
              <a:off x="0" y="1085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9" name="Rectangle 3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52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Time::</a:t>
              </a:r>
              <a:r>
                <a:rPr lang="en-US" sz="12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2" name="Group 101"/>
          <p:cNvGrpSpPr>
            <a:grpSpLocks/>
          </p:cNvGrpSpPr>
          <p:nvPr/>
        </p:nvGrpSpPr>
        <p:grpSpPr bwMode="auto">
          <a:xfrm>
            <a:off x="0" y="5715000"/>
            <a:ext cx="6705600" cy="190500"/>
            <a:chOff x="0" y="11220"/>
            <a:chExt cx="3072" cy="374"/>
          </a:xfrm>
        </p:grpSpPr>
        <p:sp>
          <p:nvSpPr>
            <p:cNvPr id="10296" name="Rectangle 100"/>
            <p:cNvSpPr>
              <a:spLocks noChangeArrowheads="1"/>
            </p:cNvSpPr>
            <p:nvPr/>
          </p:nvSpPr>
          <p:spPr bwMode="auto">
            <a:xfrm>
              <a:off x="0" y="1122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7" name="Rectangle 34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53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3" name="Group 103"/>
          <p:cNvGrpSpPr>
            <a:grpSpLocks/>
          </p:cNvGrpSpPr>
          <p:nvPr/>
        </p:nvGrpSpPr>
        <p:grpSpPr bwMode="auto">
          <a:xfrm>
            <a:off x="0" y="5905500"/>
            <a:ext cx="6705600" cy="190500"/>
            <a:chOff x="0" y="11594"/>
            <a:chExt cx="3072" cy="374"/>
          </a:xfrm>
        </p:grpSpPr>
        <p:sp>
          <p:nvSpPr>
            <p:cNvPr id="10294" name="Rectangle 102"/>
            <p:cNvSpPr>
              <a:spLocks noChangeArrowheads="1"/>
            </p:cNvSpPr>
            <p:nvPr/>
          </p:nvSpPr>
          <p:spPr bwMode="auto">
            <a:xfrm>
              <a:off x="0" y="1159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5" name="Rectangle 35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54	</a:t>
              </a:r>
              <a:r>
                <a:rPr lang="en-US" sz="1200" b="1">
                  <a:latin typeface="Courier New" panose="02070309020205020404" pitchFamily="49" charset="0"/>
                </a:rPr>
                <a:t>   cout &lt;&lt; ( ( hour == 0 || hour == 12 ) ? 12 : hour % 12 )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4" name="Group 105"/>
          <p:cNvGrpSpPr>
            <a:grpSpLocks/>
          </p:cNvGrpSpPr>
          <p:nvPr/>
        </p:nvGrpSpPr>
        <p:grpSpPr bwMode="auto">
          <a:xfrm>
            <a:off x="0" y="6096000"/>
            <a:ext cx="6705600" cy="190500"/>
            <a:chOff x="0" y="11968"/>
            <a:chExt cx="3072" cy="374"/>
          </a:xfrm>
        </p:grpSpPr>
        <p:sp>
          <p:nvSpPr>
            <p:cNvPr id="10292" name="Rectangle 104"/>
            <p:cNvSpPr>
              <a:spLocks noChangeArrowheads="1"/>
            </p:cNvSpPr>
            <p:nvPr/>
          </p:nvSpPr>
          <p:spPr bwMode="auto">
            <a:xfrm>
              <a:off x="0" y="1197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3" name="Rectangle 36"/>
            <p:cNvSpPr>
              <a:spLocks noChangeArrowheads="1"/>
            </p:cNvSpPr>
            <p:nvPr/>
          </p:nvSpPr>
          <p:spPr bwMode="auto">
            <a:xfrm>
              <a:off x="0" y="1196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55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minute &lt; 10 ? "0" : "" ) &lt;&lt; minute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5" name="Group 107"/>
          <p:cNvGrpSpPr>
            <a:grpSpLocks/>
          </p:cNvGrpSpPr>
          <p:nvPr/>
        </p:nvGrpSpPr>
        <p:grpSpPr bwMode="auto">
          <a:xfrm>
            <a:off x="0" y="6286500"/>
            <a:ext cx="6705600" cy="190500"/>
            <a:chOff x="0" y="12342"/>
            <a:chExt cx="3072" cy="374"/>
          </a:xfrm>
        </p:grpSpPr>
        <p:sp>
          <p:nvSpPr>
            <p:cNvPr id="10290" name="Rectangle 106"/>
            <p:cNvSpPr>
              <a:spLocks noChangeArrowheads="1"/>
            </p:cNvSpPr>
            <p:nvPr/>
          </p:nvSpPr>
          <p:spPr bwMode="auto">
            <a:xfrm>
              <a:off x="0" y="1234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1" name="Rectangle 37"/>
            <p:cNvSpPr>
              <a:spLocks noChangeArrowheads="1"/>
            </p:cNvSpPr>
            <p:nvPr/>
          </p:nvSpPr>
          <p:spPr bwMode="auto">
            <a:xfrm>
              <a:off x="0" y="1234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56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second &lt; 10 ? "0" : "" ) &lt;&lt; second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6" name="Group 109"/>
          <p:cNvGrpSpPr>
            <a:grpSpLocks/>
          </p:cNvGrpSpPr>
          <p:nvPr/>
        </p:nvGrpSpPr>
        <p:grpSpPr bwMode="auto">
          <a:xfrm>
            <a:off x="0" y="6477000"/>
            <a:ext cx="6705600" cy="190500"/>
            <a:chOff x="0" y="12716"/>
            <a:chExt cx="3072" cy="374"/>
          </a:xfrm>
        </p:grpSpPr>
        <p:sp>
          <p:nvSpPr>
            <p:cNvPr id="10288" name="Rectangle 108"/>
            <p:cNvSpPr>
              <a:spLocks noChangeArrowheads="1"/>
            </p:cNvSpPr>
            <p:nvPr/>
          </p:nvSpPr>
          <p:spPr bwMode="auto">
            <a:xfrm>
              <a:off x="0" y="1272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89" name="Rectangle 38"/>
            <p:cNvSpPr>
              <a:spLocks noChangeArrowheads="1"/>
            </p:cNvSpPr>
            <p:nvPr/>
          </p:nvSpPr>
          <p:spPr bwMode="auto">
            <a:xfrm>
              <a:off x="0" y="1271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57	</a:t>
              </a:r>
              <a:r>
                <a:rPr lang="en-US" sz="1200" b="1">
                  <a:latin typeface="Courier New" panose="02070309020205020404" pitchFamily="49" charset="0"/>
                </a:rPr>
                <a:t>        &lt;&lt; ( hour &lt; 12 ? " AM" : " PM"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7" name="Group 111"/>
          <p:cNvGrpSpPr>
            <a:grpSpLocks/>
          </p:cNvGrpSpPr>
          <p:nvPr/>
        </p:nvGrpSpPr>
        <p:grpSpPr bwMode="auto">
          <a:xfrm>
            <a:off x="0" y="6667500"/>
            <a:ext cx="6705600" cy="190500"/>
            <a:chOff x="0" y="13090"/>
            <a:chExt cx="3072" cy="374"/>
          </a:xfrm>
        </p:grpSpPr>
        <p:sp>
          <p:nvSpPr>
            <p:cNvPr id="10286" name="Rectangle 110"/>
            <p:cNvSpPr>
              <a:spLocks noChangeArrowheads="1"/>
            </p:cNvSpPr>
            <p:nvPr/>
          </p:nvSpPr>
          <p:spPr bwMode="auto">
            <a:xfrm>
              <a:off x="0" y="1309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87" name="Rectangle 39"/>
            <p:cNvSpPr>
              <a:spLocks noChangeArrowheads="1"/>
            </p:cNvSpPr>
            <p:nvPr/>
          </p:nvSpPr>
          <p:spPr bwMode="auto">
            <a:xfrm>
              <a:off x="0" y="1309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58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9819" name="Group 122"/>
          <p:cNvGrpSpPr>
            <a:grpSpLocks/>
          </p:cNvGrpSpPr>
          <p:nvPr/>
        </p:nvGrpSpPr>
        <p:grpSpPr bwMode="auto">
          <a:xfrm>
            <a:off x="1904893" y="920751"/>
            <a:ext cx="5410308" cy="430213"/>
            <a:chOff x="1219" y="580"/>
            <a:chExt cx="2957" cy="271"/>
          </a:xfrm>
        </p:grpSpPr>
        <p:sp>
          <p:nvSpPr>
            <p:cNvPr id="10284" name="Text Box 113"/>
            <p:cNvSpPr txBox="1">
              <a:spLocks noChangeArrowheads="1"/>
            </p:cNvSpPr>
            <p:nvPr/>
          </p:nvSpPr>
          <p:spPr bwMode="auto">
            <a:xfrm>
              <a:off x="2496" y="580"/>
              <a:ext cx="1680" cy="2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Source file uses </a:t>
              </a:r>
              <a:r>
                <a:rPr lang="en-US" sz="1400" b="1" dirty="0">
                  <a:latin typeface="Courier New" panose="02070309020205020404" pitchFamily="49" charset="0"/>
                </a:rPr>
                <a:t>#include</a:t>
              </a:r>
              <a:r>
                <a:rPr lang="en-US" sz="1400" dirty="0"/>
                <a:t> to load the header file</a:t>
              </a:r>
            </a:p>
          </p:txBody>
        </p:sp>
        <p:sp>
          <p:nvSpPr>
            <p:cNvPr id="10285" name="Line 114"/>
            <p:cNvSpPr>
              <a:spLocks noChangeShapeType="1"/>
            </p:cNvSpPr>
            <p:nvPr/>
          </p:nvSpPr>
          <p:spPr bwMode="auto">
            <a:xfrm flipH="1">
              <a:off x="1219" y="718"/>
              <a:ext cx="1277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820" name="Group 123"/>
          <p:cNvGrpSpPr>
            <a:grpSpLocks/>
          </p:cNvGrpSpPr>
          <p:nvPr/>
        </p:nvGrpSpPr>
        <p:grpSpPr bwMode="auto">
          <a:xfrm>
            <a:off x="2667000" y="2762250"/>
            <a:ext cx="5562600" cy="3105150"/>
            <a:chOff x="1680" y="1740"/>
            <a:chExt cx="3504" cy="1956"/>
          </a:xfrm>
        </p:grpSpPr>
        <p:sp>
          <p:nvSpPr>
            <p:cNvPr id="10280" name="Text Box 118"/>
            <p:cNvSpPr txBox="1">
              <a:spLocks noChangeArrowheads="1"/>
            </p:cNvSpPr>
            <p:nvPr/>
          </p:nvSpPr>
          <p:spPr bwMode="auto">
            <a:xfrm>
              <a:off x="3840" y="2160"/>
              <a:ext cx="1344" cy="2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 dirty="0"/>
                <a:t>Source file contains function definitions</a:t>
              </a:r>
            </a:p>
          </p:txBody>
        </p:sp>
        <p:sp>
          <p:nvSpPr>
            <p:cNvPr id="10281" name="Line 119"/>
            <p:cNvSpPr>
              <a:spLocks noChangeShapeType="1"/>
            </p:cNvSpPr>
            <p:nvPr/>
          </p:nvSpPr>
          <p:spPr bwMode="auto">
            <a:xfrm flipH="1" flipV="1">
              <a:off x="2520" y="1740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2" name="Line 120"/>
            <p:cNvSpPr>
              <a:spLocks noChangeShapeType="1"/>
            </p:cNvSpPr>
            <p:nvPr/>
          </p:nvSpPr>
          <p:spPr bwMode="auto">
            <a:xfrm flipH="1">
              <a:off x="1680" y="2352"/>
              <a:ext cx="216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3" name="Line 121"/>
            <p:cNvSpPr>
              <a:spLocks noChangeShapeType="1"/>
            </p:cNvSpPr>
            <p:nvPr/>
          </p:nvSpPr>
          <p:spPr bwMode="auto">
            <a:xfrm flipH="1">
              <a:off x="2160" y="2352"/>
              <a:ext cx="168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7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4400"/>
            <a:ext cx="7543800" cy="55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754"/>
            <a:ext cx="8116956" cy="94563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Constructors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6675" y="874713"/>
            <a:ext cx="9001125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600" dirty="0" smtClean="0">
                <a:latin typeface="Calibri" pitchFamily="34" charset="0"/>
              </a:rPr>
              <a:t>A </a:t>
            </a:r>
            <a:r>
              <a:rPr lang="en-US" sz="2600" b="1" i="1" dirty="0">
                <a:solidFill>
                  <a:srgbClr val="C00000"/>
                </a:solidFill>
                <a:latin typeface="Calibri" pitchFamily="34" charset="0"/>
              </a:rPr>
              <a:t>constructor </a:t>
            </a:r>
            <a:r>
              <a:rPr lang="en-US" sz="2600" b="1" i="1" dirty="0" smtClean="0">
                <a:solidFill>
                  <a:srgbClr val="C00000"/>
                </a:solidFill>
                <a:latin typeface="Calibri" pitchFamily="34" charset="0"/>
              </a:rPr>
              <a:t>is </a:t>
            </a:r>
            <a:r>
              <a:rPr lang="en-US" sz="2600" b="1" i="1" dirty="0">
                <a:solidFill>
                  <a:srgbClr val="C00000"/>
                </a:solidFill>
                <a:latin typeface="Calibri" pitchFamily="34" charset="0"/>
              </a:rPr>
              <a:t>a special function used to create an object</a:t>
            </a:r>
            <a:r>
              <a:rPr lang="en-US" sz="2600" dirty="0">
                <a:latin typeface="Calibri" pitchFamily="34" charset="0"/>
              </a:rPr>
              <a:t>. </a:t>
            </a:r>
            <a:r>
              <a:rPr lang="en-US" sz="2600" b="1" dirty="0">
                <a:latin typeface="Calibri" pitchFamily="34" charset="0"/>
              </a:rPr>
              <a:t>Constructor</a:t>
            </a:r>
            <a:r>
              <a:rPr lang="en-US" sz="2600" dirty="0">
                <a:latin typeface="Calibri" pitchFamily="34" charset="0"/>
              </a:rPr>
              <a:t> has </a:t>
            </a:r>
            <a:r>
              <a:rPr lang="en-US" sz="2600" b="1" dirty="0">
                <a:latin typeface="Calibri" pitchFamily="34" charset="0"/>
              </a:rPr>
              <a:t>exactly</a:t>
            </a:r>
            <a:r>
              <a:rPr lang="en-US" sz="2600" dirty="0">
                <a:latin typeface="Calibri" pitchFamily="34" charset="0"/>
              </a:rPr>
              <a:t> the </a:t>
            </a:r>
            <a:r>
              <a:rPr lang="en-US" sz="2600" b="1" dirty="0">
                <a:solidFill>
                  <a:srgbClr val="2F1BC7"/>
                </a:solidFill>
                <a:latin typeface="Calibri" pitchFamily="34" charset="0"/>
              </a:rPr>
              <a:t>same name</a:t>
            </a:r>
            <a:r>
              <a:rPr lang="en-US" sz="2600" dirty="0">
                <a:latin typeface="Calibri" pitchFamily="34" charset="0"/>
              </a:rPr>
              <a:t> as the </a:t>
            </a:r>
            <a:r>
              <a:rPr lang="en-US" sz="2600" b="1" dirty="0">
                <a:solidFill>
                  <a:srgbClr val="2C14DE"/>
                </a:solidFill>
                <a:latin typeface="Calibri" pitchFamily="34" charset="0"/>
              </a:rPr>
              <a:t>defining class</a:t>
            </a:r>
          </a:p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1200" dirty="0" smtClean="0">
              <a:latin typeface="Calibri" pitchFamily="34" charset="0"/>
            </a:endParaRPr>
          </a:p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1200" dirty="0">
              <a:latin typeface="Calibri" pitchFamily="34" charset="0"/>
            </a:endParaRPr>
          </a:p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600" b="1" dirty="0">
                <a:solidFill>
                  <a:srgbClr val="2F1BC7"/>
                </a:solidFill>
                <a:latin typeface="Calibri" pitchFamily="34" charset="0"/>
              </a:rPr>
              <a:t>Constructors</a:t>
            </a:r>
            <a:r>
              <a:rPr lang="en-US" sz="2600" dirty="0">
                <a:latin typeface="Calibri" pitchFamily="34" charset="0"/>
              </a:rPr>
              <a:t> can be </a:t>
            </a:r>
            <a:r>
              <a:rPr lang="en-US" sz="2600" b="1" i="1" u="sng" dirty="0">
                <a:solidFill>
                  <a:srgbClr val="C00000"/>
                </a:solidFill>
                <a:latin typeface="Calibri" pitchFamily="34" charset="0"/>
              </a:rPr>
              <a:t>overloaded</a:t>
            </a:r>
            <a:r>
              <a:rPr lang="en-US" sz="26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600" dirty="0">
                <a:latin typeface="Calibri" pitchFamily="34" charset="0"/>
              </a:rPr>
              <a:t>(i.e., </a:t>
            </a:r>
            <a:r>
              <a:rPr lang="en-US" sz="2600" b="1" dirty="0">
                <a:latin typeface="Calibri" pitchFamily="34" charset="0"/>
              </a:rPr>
              <a:t>multiple constructors</a:t>
            </a:r>
            <a:r>
              <a:rPr lang="en-US" sz="2600" dirty="0">
                <a:latin typeface="Calibri" pitchFamily="34" charset="0"/>
              </a:rPr>
              <a:t> with </a:t>
            </a:r>
            <a:r>
              <a:rPr lang="en-US" sz="2600" b="1" dirty="0">
                <a:latin typeface="Calibri" pitchFamily="34" charset="0"/>
              </a:rPr>
              <a:t>different </a:t>
            </a:r>
            <a:r>
              <a:rPr lang="en-US" sz="2600" b="1" dirty="0" smtClean="0">
                <a:latin typeface="Calibri" pitchFamily="34" charset="0"/>
              </a:rPr>
              <a:t>signatures</a:t>
            </a:r>
            <a:r>
              <a:rPr lang="en-US" sz="2600" dirty="0" smtClean="0">
                <a:latin typeface="Calibri" pitchFamily="34" charset="0"/>
              </a:rPr>
              <a:t>) [</a:t>
            </a:r>
            <a:r>
              <a:rPr lang="en-US" sz="2600" b="1" u="sng" dirty="0" smtClean="0">
                <a:solidFill>
                  <a:srgbClr val="008000"/>
                </a:solidFill>
                <a:latin typeface="Calibri" pitchFamily="34" charset="0"/>
              </a:rPr>
              <a:t>Purpose:</a:t>
            </a:r>
            <a:r>
              <a:rPr lang="en-US" sz="2600" u="sng" dirty="0" smtClean="0">
                <a:latin typeface="Calibri" pitchFamily="34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alibri" pitchFamily="34" charset="0"/>
              </a:rPr>
              <a:t>making </a:t>
            </a:r>
            <a:r>
              <a:rPr lang="en-US" sz="2600" b="1" dirty="0">
                <a:solidFill>
                  <a:srgbClr val="008000"/>
                </a:solidFill>
                <a:latin typeface="Calibri" pitchFamily="34" charset="0"/>
              </a:rPr>
              <a:t>it easy to construct objects with different initial data </a:t>
            </a:r>
            <a:r>
              <a:rPr lang="en-US" sz="2600" b="1" dirty="0" smtClean="0">
                <a:solidFill>
                  <a:srgbClr val="008000"/>
                </a:solidFill>
                <a:latin typeface="Calibri" pitchFamily="34" charset="0"/>
              </a:rPr>
              <a:t>values</a:t>
            </a:r>
            <a:r>
              <a:rPr lang="en-US" sz="2600" dirty="0" smtClean="0">
                <a:latin typeface="Calibri" pitchFamily="34" charset="0"/>
              </a:rPr>
              <a:t>). </a:t>
            </a:r>
            <a:endParaRPr lang="en-US" sz="2600" dirty="0">
              <a:latin typeface="Calibri" pitchFamily="34" charset="0"/>
            </a:endParaRPr>
          </a:p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1200" dirty="0" smtClean="0">
              <a:latin typeface="Calibri" pitchFamily="34" charset="0"/>
            </a:endParaRPr>
          </a:p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1200" dirty="0">
              <a:latin typeface="Calibri" pitchFamily="34" charset="0"/>
            </a:endParaRPr>
          </a:p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latin typeface="Calibri" pitchFamily="34" charset="0"/>
              </a:rPr>
              <a:t>A </a:t>
            </a:r>
            <a:r>
              <a:rPr lang="en-US" sz="2600" b="1" dirty="0">
                <a:solidFill>
                  <a:srgbClr val="C00000"/>
                </a:solidFill>
                <a:latin typeface="Calibri" pitchFamily="34" charset="0"/>
              </a:rPr>
              <a:t>class</a:t>
            </a:r>
            <a:r>
              <a:rPr lang="en-US" sz="26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600" dirty="0">
                <a:latin typeface="Calibri" pitchFamily="34" charset="0"/>
              </a:rPr>
              <a:t>may be </a:t>
            </a: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</a:rPr>
              <a:t>declared</a:t>
            </a:r>
            <a:r>
              <a:rPr lang="en-US" sz="26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600" b="1" dirty="0" smtClean="0">
                <a:solidFill>
                  <a:srgbClr val="2F1BC7"/>
                </a:solidFill>
                <a:latin typeface="Calibri" pitchFamily="34" charset="0"/>
              </a:rPr>
              <a:t>without constructors</a:t>
            </a:r>
            <a:r>
              <a:rPr lang="en-US" sz="2600" dirty="0" smtClean="0">
                <a:latin typeface="Calibri" pitchFamily="34" charset="0"/>
              </a:rPr>
              <a:t>. </a:t>
            </a:r>
            <a:r>
              <a:rPr lang="en-US" sz="2600" dirty="0">
                <a:latin typeface="Calibri" pitchFamily="34" charset="0"/>
              </a:rPr>
              <a:t>In this case, </a:t>
            </a:r>
            <a:r>
              <a:rPr lang="en-US" sz="2600" b="1" dirty="0">
                <a:latin typeface="Calibri" pitchFamily="34" charset="0"/>
              </a:rPr>
              <a:t>a </a:t>
            </a:r>
            <a:r>
              <a:rPr lang="en-US" sz="2600" b="1" u="sng" dirty="0">
                <a:latin typeface="Calibri" pitchFamily="34" charset="0"/>
              </a:rPr>
              <a:t>no-argument constructor </a:t>
            </a:r>
            <a:r>
              <a:rPr lang="en-US" sz="2600" b="1" dirty="0">
                <a:latin typeface="Calibri" pitchFamily="34" charset="0"/>
              </a:rPr>
              <a:t>with </a:t>
            </a:r>
            <a:r>
              <a:rPr lang="en-US" sz="2600" b="1" dirty="0" smtClean="0">
                <a:latin typeface="Calibri" pitchFamily="34" charset="0"/>
              </a:rPr>
              <a:t>an </a:t>
            </a:r>
            <a:r>
              <a:rPr lang="en-US" sz="2600" b="1" u="sng" dirty="0">
                <a:latin typeface="Calibri" pitchFamily="34" charset="0"/>
              </a:rPr>
              <a:t>empty body </a:t>
            </a:r>
            <a:r>
              <a:rPr lang="en-US" sz="2600" dirty="0">
                <a:latin typeface="Calibri" pitchFamily="34" charset="0"/>
              </a:rPr>
              <a:t>is </a:t>
            </a:r>
            <a:r>
              <a:rPr lang="en-US" sz="2600" b="1" u="sng" dirty="0">
                <a:solidFill>
                  <a:srgbClr val="008000"/>
                </a:solidFill>
                <a:latin typeface="Calibri" pitchFamily="34" charset="0"/>
              </a:rPr>
              <a:t>implicitly declared</a:t>
            </a:r>
            <a:r>
              <a:rPr lang="en-US" sz="2600" dirty="0">
                <a:latin typeface="Calibri" pitchFamily="34" charset="0"/>
              </a:rPr>
              <a:t> in the class known as </a:t>
            </a:r>
            <a:r>
              <a:rPr lang="en-US" sz="2600" b="1" u="sng" dirty="0">
                <a:solidFill>
                  <a:srgbClr val="C00000"/>
                </a:solidFill>
                <a:latin typeface="Calibri" pitchFamily="34" charset="0"/>
              </a:rPr>
              <a:t>default constructor</a:t>
            </a:r>
          </a:p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1200" b="1" i="1" dirty="0" smtClean="0">
              <a:latin typeface="Calibri" pitchFamily="34" charset="0"/>
            </a:endParaRPr>
          </a:p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1200" b="1" i="1" dirty="0">
              <a:latin typeface="Calibri" pitchFamily="34" charset="0"/>
            </a:endParaRPr>
          </a:p>
          <a:p>
            <a:pPr algn="just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600" b="1" i="1" dirty="0">
                <a:solidFill>
                  <a:srgbClr val="C00000"/>
                </a:solidFill>
                <a:latin typeface="Calibri" pitchFamily="34" charset="0"/>
              </a:rPr>
              <a:t>Note: </a:t>
            </a:r>
            <a:r>
              <a:rPr lang="en-US" sz="2600" b="1" u="sng" dirty="0">
                <a:solidFill>
                  <a:srgbClr val="C00000"/>
                </a:solidFill>
                <a:latin typeface="Calibri" pitchFamily="34" charset="0"/>
              </a:rPr>
              <a:t>Default constructor is provided automatically </a:t>
            </a:r>
            <a:r>
              <a:rPr lang="en-US" sz="2600" b="1" i="1" u="sng" dirty="0">
                <a:solidFill>
                  <a:srgbClr val="2C14DE"/>
                </a:solidFill>
                <a:latin typeface="Calibri" pitchFamily="34" charset="0"/>
              </a:rPr>
              <a:t>only if </a:t>
            </a:r>
            <a:r>
              <a:rPr lang="en-US" sz="2600" b="1" i="1" u="sng" dirty="0">
                <a:solidFill>
                  <a:srgbClr val="C00000"/>
                </a:solidFill>
                <a:latin typeface="Calibri" pitchFamily="34" charset="0"/>
              </a:rPr>
              <a:t>no constructors are explicitly declared</a:t>
            </a:r>
            <a:r>
              <a:rPr lang="en-US" sz="2600" b="1" u="sng" dirty="0">
                <a:solidFill>
                  <a:srgbClr val="C00000"/>
                </a:solidFill>
                <a:latin typeface="Calibri" pitchFamily="34" charset="0"/>
              </a:rPr>
              <a:t> in the 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4136"/>
            <a:ext cx="8001000" cy="76406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Constructors’ Properties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33991" y="1447800"/>
            <a:ext cx="8821738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800" b="1" i="1" dirty="0" smtClean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must </a:t>
            </a:r>
            <a:r>
              <a:rPr lang="en-US" sz="2800" b="1" i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have the same name as the class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>
                <a:latin typeface="Calibri" pitchFamily="34" charset="0"/>
                <a:cs typeface="Times New Roman" pitchFamily="18" charset="0"/>
              </a:rPr>
              <a:t>itself. </a:t>
            </a: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800" b="1" i="1" dirty="0" smtClean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do </a:t>
            </a:r>
            <a:r>
              <a:rPr lang="en-US" sz="2800" b="1" i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not have a return type</a:t>
            </a:r>
            <a:r>
              <a:rPr lang="en-US" sz="2800" dirty="0">
                <a:latin typeface="Calibri" pitchFamily="34" charset="0"/>
                <a:cs typeface="Times New Roman" pitchFamily="18" charset="0"/>
              </a:rPr>
              <a:t>—</a:t>
            </a:r>
            <a:r>
              <a:rPr lang="en-US" sz="2800" b="1" i="1" u="sng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not even void</a:t>
            </a:r>
            <a:r>
              <a:rPr lang="en-US" sz="2800" dirty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800" b="1" i="1" dirty="0" smtClean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play </a:t>
            </a:r>
            <a:r>
              <a:rPr lang="en-US" sz="2800" b="1" i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the role of initializing objects</a:t>
            </a:r>
            <a:r>
              <a:rPr lang="en-US" sz="2800" dirty="0">
                <a:latin typeface="Calibri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rgbClr val="D2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Constructors and Destructors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756" y="1066800"/>
            <a:ext cx="8951844" cy="5715000"/>
          </a:xfrm>
        </p:spPr>
        <p:txBody>
          <a:bodyPr/>
          <a:lstStyle/>
          <a:p>
            <a:pPr lvl="1" algn="just"/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Constructor</a:t>
            </a:r>
            <a:r>
              <a:rPr lang="en-US" sz="3000" dirty="0" smtClean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is a </a:t>
            </a:r>
            <a:r>
              <a:rPr lang="en-US" sz="3000" b="1" u="sng" dirty="0" smtClean="0">
                <a:solidFill>
                  <a:srgbClr val="2C14DE"/>
                </a:solidFill>
                <a:latin typeface="+mj-lt"/>
              </a:rPr>
              <a:t>function in every class</a:t>
            </a:r>
            <a:r>
              <a:rPr lang="en-US" sz="3000" dirty="0" smtClean="0">
                <a:latin typeface="+mj-lt"/>
              </a:rPr>
              <a:t> which is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called</a:t>
            </a:r>
            <a:r>
              <a:rPr lang="en-US" sz="3000" dirty="0" smtClean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when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class creates its object</a:t>
            </a:r>
          </a:p>
          <a:p>
            <a:pPr lvl="2" eaLnBrk="1" hangingPunct="1"/>
            <a:r>
              <a:rPr lang="en-US" sz="2800" dirty="0" smtClean="0">
                <a:latin typeface="+mj-lt"/>
              </a:rPr>
              <a:t>Basically it </a:t>
            </a:r>
            <a:r>
              <a:rPr lang="en-US" sz="2800" b="1" dirty="0" smtClean="0">
                <a:latin typeface="+mj-lt"/>
              </a:rPr>
              <a:t>helps in</a:t>
            </a:r>
            <a:r>
              <a:rPr lang="en-US" sz="2800" b="1" dirty="0" smtClean="0">
                <a:solidFill>
                  <a:srgbClr val="2C14DE"/>
                </a:solidFill>
                <a:latin typeface="+mj-lt"/>
              </a:rPr>
              <a:t> </a:t>
            </a:r>
            <a:r>
              <a:rPr lang="en-US" sz="2800" b="1" u="sng" dirty="0" smtClean="0">
                <a:solidFill>
                  <a:srgbClr val="2C14DE"/>
                </a:solidFill>
                <a:latin typeface="+mj-lt"/>
              </a:rPr>
              <a:t>initializing data members</a:t>
            </a:r>
            <a:r>
              <a:rPr lang="en-US" sz="2800" b="1" dirty="0" smtClean="0">
                <a:solidFill>
                  <a:srgbClr val="2C14DE"/>
                </a:solidFill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of the class</a:t>
            </a:r>
          </a:p>
          <a:p>
            <a:pPr lvl="2" eaLnBrk="1" hangingPunct="1"/>
            <a:r>
              <a:rPr lang="en-US" sz="2800" dirty="0" smtClean="0">
                <a:latin typeface="+mj-lt"/>
              </a:rPr>
              <a:t>A class may have </a:t>
            </a:r>
            <a:r>
              <a:rPr lang="en-US" sz="2800" b="1" u="sng" dirty="0" smtClean="0">
                <a:solidFill>
                  <a:srgbClr val="2C14DE"/>
                </a:solidFill>
                <a:latin typeface="+mj-lt"/>
              </a:rPr>
              <a:t>multiple constructors</a:t>
            </a:r>
          </a:p>
          <a:p>
            <a:pPr lvl="1" eaLnBrk="1" hangingPunct="1"/>
            <a:endParaRPr lang="en-US" sz="2400" dirty="0" smtClean="0">
              <a:latin typeface="+mj-lt"/>
            </a:endParaRPr>
          </a:p>
          <a:p>
            <a:pPr lvl="1" algn="just" eaLnBrk="1" hangingPunct="1"/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Destructors</a:t>
            </a:r>
            <a:r>
              <a:rPr lang="en-US" sz="3000" dirty="0" smtClean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is a 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function in every class</a:t>
            </a:r>
            <a:r>
              <a:rPr lang="en-US" sz="3000" dirty="0" smtClean="0">
                <a:latin typeface="+mj-lt"/>
              </a:rPr>
              <a:t> which is 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called</a:t>
            </a:r>
            <a:r>
              <a:rPr lang="en-US" sz="3000" dirty="0" smtClean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when the 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object of a class is destroyed</a:t>
            </a:r>
          </a:p>
          <a:p>
            <a:pPr lvl="2" algn="just" eaLnBrk="1" hangingPunct="1"/>
            <a:r>
              <a:rPr lang="en-US" sz="2800" dirty="0" smtClean="0">
                <a:latin typeface="+mj-lt"/>
              </a:rPr>
              <a:t>The main purpose of destructor is to </a:t>
            </a:r>
            <a:r>
              <a:rPr lang="en-US" sz="2800" b="1" dirty="0" smtClean="0">
                <a:solidFill>
                  <a:srgbClr val="2C14DE"/>
                </a:solidFill>
                <a:latin typeface="+mj-lt"/>
              </a:rPr>
              <a:t>remove dynamic memories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46"/>
          <p:cNvGrpSpPr>
            <a:grpSpLocks/>
          </p:cNvGrpSpPr>
          <p:nvPr/>
        </p:nvGrpSpPr>
        <p:grpSpPr bwMode="auto">
          <a:xfrm>
            <a:off x="533400" y="942883"/>
            <a:ext cx="7848600" cy="849405"/>
            <a:chOff x="0" y="3365"/>
            <a:chExt cx="3072" cy="377"/>
          </a:xfrm>
        </p:grpSpPr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0" y="336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8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Time abstract data type definition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5" name="Group 48"/>
          <p:cNvGrpSpPr>
            <a:grpSpLocks/>
          </p:cNvGrpSpPr>
          <p:nvPr/>
        </p:nvGrpSpPr>
        <p:grpSpPr bwMode="auto">
          <a:xfrm>
            <a:off x="533400" y="1217521"/>
            <a:ext cx="7848600" cy="849402"/>
            <a:chOff x="0" y="3739"/>
            <a:chExt cx="3072" cy="377"/>
          </a:xfrm>
        </p:grpSpPr>
        <p:sp>
          <p:nvSpPr>
            <p:cNvPr id="18475" name="Rectangle 47"/>
            <p:cNvSpPr>
              <a:spLocks noChangeArrowheads="1"/>
            </p:cNvSpPr>
            <p:nvPr/>
          </p:nvSpPr>
          <p:spPr bwMode="auto">
            <a:xfrm>
              <a:off x="0" y="373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6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200" b="1" dirty="0">
                  <a:latin typeface="Courier New" panose="02070309020205020404" pitchFamily="49" charset="0"/>
                </a:rPr>
                <a:t> Time {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6" name="Group 50"/>
          <p:cNvGrpSpPr>
            <a:grpSpLocks/>
          </p:cNvGrpSpPr>
          <p:nvPr/>
        </p:nvGrpSpPr>
        <p:grpSpPr bwMode="auto">
          <a:xfrm>
            <a:off x="533400" y="1492158"/>
            <a:ext cx="7848600" cy="849405"/>
            <a:chOff x="0" y="4113"/>
            <a:chExt cx="3072" cy="377"/>
          </a:xfrm>
        </p:grpSpPr>
        <p:sp>
          <p:nvSpPr>
            <p:cNvPr id="18473" name="Rectangle 49"/>
            <p:cNvSpPr>
              <a:spLocks noChangeArrowheads="1"/>
            </p:cNvSpPr>
            <p:nvPr/>
          </p:nvSpPr>
          <p:spPr bwMode="auto">
            <a:xfrm>
              <a:off x="0" y="411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4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7" name="Group 52"/>
          <p:cNvGrpSpPr>
            <a:grpSpLocks/>
          </p:cNvGrpSpPr>
          <p:nvPr/>
        </p:nvGrpSpPr>
        <p:grpSpPr bwMode="auto">
          <a:xfrm>
            <a:off x="533400" y="1768383"/>
            <a:ext cx="7848600" cy="844550"/>
            <a:chOff x="0" y="4487"/>
            <a:chExt cx="3072" cy="377"/>
          </a:xfrm>
        </p:grpSpPr>
        <p:sp>
          <p:nvSpPr>
            <p:cNvPr id="18471" name="Rectangle 51"/>
            <p:cNvSpPr>
              <a:spLocks noChangeArrowheads="1"/>
            </p:cNvSpPr>
            <p:nvPr/>
          </p:nvSpPr>
          <p:spPr bwMode="auto">
            <a:xfrm>
              <a:off x="0" y="448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2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Time(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= 0,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= 0,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= 0 );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default constructor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8" name="Group 54"/>
          <p:cNvGrpSpPr>
            <a:grpSpLocks/>
          </p:cNvGrpSpPr>
          <p:nvPr/>
        </p:nvGrpSpPr>
        <p:grpSpPr bwMode="auto">
          <a:xfrm>
            <a:off x="533400" y="2043021"/>
            <a:ext cx="7848600" cy="844550"/>
            <a:chOff x="0" y="4861"/>
            <a:chExt cx="3072" cy="377"/>
          </a:xfrm>
        </p:grpSpPr>
        <p:sp>
          <p:nvSpPr>
            <p:cNvPr id="18469" name="Rectangle 53"/>
            <p:cNvSpPr>
              <a:spLocks noChangeArrowheads="1"/>
            </p:cNvSpPr>
            <p:nvPr/>
          </p:nvSpPr>
          <p:spPr bwMode="auto">
            <a:xfrm>
              <a:off x="0" y="4861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0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set hour, minute, second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9" name="Group 56"/>
          <p:cNvGrpSpPr>
            <a:grpSpLocks/>
          </p:cNvGrpSpPr>
          <p:nvPr/>
        </p:nvGrpSpPr>
        <p:grpSpPr bwMode="auto">
          <a:xfrm>
            <a:off x="533400" y="2317658"/>
            <a:ext cx="7848600" cy="849405"/>
            <a:chOff x="0" y="5235"/>
            <a:chExt cx="3072" cy="377"/>
          </a:xfrm>
        </p:grpSpPr>
        <p:sp>
          <p:nvSpPr>
            <p:cNvPr id="18467" name="Rectangle 55"/>
            <p:cNvSpPr>
              <a:spLocks noChangeArrowheads="1"/>
            </p:cNvSpPr>
            <p:nvPr/>
          </p:nvSpPr>
          <p:spPr bwMode="auto">
            <a:xfrm>
              <a:off x="0" y="523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8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printMilitary();  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military time format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0" name="Group 58"/>
          <p:cNvGrpSpPr>
            <a:grpSpLocks/>
          </p:cNvGrpSpPr>
          <p:nvPr/>
        </p:nvGrpSpPr>
        <p:grpSpPr bwMode="auto">
          <a:xfrm>
            <a:off x="533400" y="2592296"/>
            <a:ext cx="7848600" cy="849402"/>
            <a:chOff x="0" y="5609"/>
            <a:chExt cx="3072" cy="377"/>
          </a:xfrm>
        </p:grpSpPr>
        <p:sp>
          <p:nvSpPr>
            <p:cNvPr id="18465" name="Rectangle 57"/>
            <p:cNvSpPr>
              <a:spLocks noChangeArrowheads="1"/>
            </p:cNvSpPr>
            <p:nvPr/>
          </p:nvSpPr>
          <p:spPr bwMode="auto">
            <a:xfrm>
              <a:off x="0" y="560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6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16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200" b="1" dirty="0">
                  <a:latin typeface="Courier New" panose="02070309020205020404" pitchFamily="49" charset="0"/>
                </a:rPr>
                <a:t>();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standard time format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1" name="Group 60"/>
          <p:cNvGrpSpPr>
            <a:grpSpLocks/>
          </p:cNvGrpSpPr>
          <p:nvPr/>
        </p:nvGrpSpPr>
        <p:grpSpPr bwMode="auto">
          <a:xfrm>
            <a:off x="533400" y="2866933"/>
            <a:ext cx="7848600" cy="849405"/>
            <a:chOff x="0" y="5983"/>
            <a:chExt cx="3072" cy="377"/>
          </a:xfrm>
        </p:grpSpPr>
        <p:sp>
          <p:nvSpPr>
            <p:cNvPr id="18463" name="Rectangle 59"/>
            <p:cNvSpPr>
              <a:spLocks noChangeArrowheads="1"/>
            </p:cNvSpPr>
            <p:nvPr/>
          </p:nvSpPr>
          <p:spPr bwMode="auto">
            <a:xfrm>
              <a:off x="0" y="598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4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17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2" name="Group 62"/>
          <p:cNvGrpSpPr>
            <a:grpSpLocks/>
          </p:cNvGrpSpPr>
          <p:nvPr/>
        </p:nvGrpSpPr>
        <p:grpSpPr bwMode="auto">
          <a:xfrm>
            <a:off x="533400" y="3143158"/>
            <a:ext cx="7848600" cy="844550"/>
            <a:chOff x="0" y="6357"/>
            <a:chExt cx="3072" cy="377"/>
          </a:xfrm>
        </p:grpSpPr>
        <p:sp>
          <p:nvSpPr>
            <p:cNvPr id="18461" name="Rectangle 61"/>
            <p:cNvSpPr>
              <a:spLocks noChangeArrowheads="1"/>
            </p:cNvSpPr>
            <p:nvPr/>
          </p:nvSpPr>
          <p:spPr bwMode="auto">
            <a:xfrm>
              <a:off x="0" y="635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2" name="Rectangle 21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18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hour;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0 - 23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3" name="Group 64"/>
          <p:cNvGrpSpPr>
            <a:grpSpLocks/>
          </p:cNvGrpSpPr>
          <p:nvPr/>
        </p:nvGrpSpPr>
        <p:grpSpPr bwMode="auto">
          <a:xfrm>
            <a:off x="533400" y="3417796"/>
            <a:ext cx="7848600" cy="844550"/>
            <a:chOff x="0" y="6731"/>
            <a:chExt cx="3072" cy="377"/>
          </a:xfrm>
        </p:grpSpPr>
        <p:sp>
          <p:nvSpPr>
            <p:cNvPr id="18459" name="Rectangle 63"/>
            <p:cNvSpPr>
              <a:spLocks noChangeArrowheads="1"/>
            </p:cNvSpPr>
            <p:nvPr/>
          </p:nvSpPr>
          <p:spPr bwMode="auto">
            <a:xfrm>
              <a:off x="0" y="6731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0" name="Rectangle 22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19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minute;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4" name="Group 66"/>
          <p:cNvGrpSpPr>
            <a:grpSpLocks/>
          </p:cNvGrpSpPr>
          <p:nvPr/>
        </p:nvGrpSpPr>
        <p:grpSpPr bwMode="auto">
          <a:xfrm>
            <a:off x="533400" y="3692433"/>
            <a:ext cx="7848600" cy="849405"/>
            <a:chOff x="0" y="7105"/>
            <a:chExt cx="3072" cy="377"/>
          </a:xfrm>
        </p:grpSpPr>
        <p:sp>
          <p:nvSpPr>
            <p:cNvPr id="18457" name="Rectangle 65"/>
            <p:cNvSpPr>
              <a:spLocks noChangeArrowheads="1"/>
            </p:cNvSpPr>
            <p:nvPr/>
          </p:nvSpPr>
          <p:spPr bwMode="auto">
            <a:xfrm>
              <a:off x="0" y="710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8" name="Rectangle 2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20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second;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5" name="Group 68"/>
          <p:cNvGrpSpPr>
            <a:grpSpLocks/>
          </p:cNvGrpSpPr>
          <p:nvPr/>
        </p:nvGrpSpPr>
        <p:grpSpPr bwMode="auto">
          <a:xfrm>
            <a:off x="533400" y="3967071"/>
            <a:ext cx="7848600" cy="849402"/>
            <a:chOff x="0" y="7479"/>
            <a:chExt cx="3072" cy="377"/>
          </a:xfrm>
        </p:grpSpPr>
        <p:sp>
          <p:nvSpPr>
            <p:cNvPr id="18455" name="Rectangle 67"/>
            <p:cNvSpPr>
              <a:spLocks noChangeArrowheads="1"/>
            </p:cNvSpPr>
            <p:nvPr/>
          </p:nvSpPr>
          <p:spPr bwMode="auto">
            <a:xfrm>
              <a:off x="0" y="747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21	</a:t>
              </a:r>
              <a:r>
                <a:rPr lang="en-US" sz="12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6" name="Group 70"/>
          <p:cNvGrpSpPr>
            <a:grpSpLocks/>
          </p:cNvGrpSpPr>
          <p:nvPr/>
        </p:nvGrpSpPr>
        <p:grpSpPr bwMode="auto">
          <a:xfrm>
            <a:off x="533400" y="4241708"/>
            <a:ext cx="7848600" cy="849405"/>
            <a:chOff x="0" y="7853"/>
            <a:chExt cx="3072" cy="377"/>
          </a:xfrm>
        </p:grpSpPr>
        <p:sp>
          <p:nvSpPr>
            <p:cNvPr id="18453" name="Rectangle 69"/>
            <p:cNvSpPr>
              <a:spLocks noChangeArrowheads="1"/>
            </p:cNvSpPr>
            <p:nvPr/>
          </p:nvSpPr>
          <p:spPr bwMode="auto">
            <a:xfrm>
              <a:off x="0" y="785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4" name="Rectangle 25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7" name="Group 72"/>
          <p:cNvGrpSpPr>
            <a:grpSpLocks/>
          </p:cNvGrpSpPr>
          <p:nvPr/>
        </p:nvGrpSpPr>
        <p:grpSpPr bwMode="auto">
          <a:xfrm>
            <a:off x="533400" y="4517933"/>
            <a:ext cx="7848600" cy="844550"/>
            <a:chOff x="0" y="8227"/>
            <a:chExt cx="3072" cy="377"/>
          </a:xfrm>
        </p:grpSpPr>
        <p:sp>
          <p:nvSpPr>
            <p:cNvPr id="18451" name="Rectangle 71"/>
            <p:cNvSpPr>
              <a:spLocks noChangeArrowheads="1"/>
            </p:cNvSpPr>
            <p:nvPr/>
          </p:nvSpPr>
          <p:spPr bwMode="auto">
            <a:xfrm>
              <a:off x="0" y="822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r>
                <a:rPr lang="en-US" sz="1200" b="1">
                  <a:latin typeface="Courier New" panose="02070309020205020404" pitchFamily="49" charset="0"/>
                </a:rPr>
                <a:t>#endif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4191000" y="152401"/>
            <a:ext cx="4953000" cy="1362982"/>
            <a:chOff x="2784" y="1872"/>
            <a:chExt cx="2928" cy="989"/>
          </a:xfrm>
        </p:grpSpPr>
        <p:sp>
          <p:nvSpPr>
            <p:cNvPr id="18449" name="Line 74"/>
            <p:cNvSpPr>
              <a:spLocks noChangeShapeType="1"/>
            </p:cNvSpPr>
            <p:nvPr/>
          </p:nvSpPr>
          <p:spPr bwMode="auto">
            <a:xfrm flipH="1">
              <a:off x="2784" y="1968"/>
              <a:ext cx="1344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 sz="2000"/>
            </a:p>
          </p:txBody>
        </p:sp>
        <p:sp>
          <p:nvSpPr>
            <p:cNvPr id="18450" name="Text Box 75"/>
            <p:cNvSpPr txBox="1">
              <a:spLocks noChangeArrowheads="1"/>
            </p:cNvSpPr>
            <p:nvPr/>
          </p:nvSpPr>
          <p:spPr bwMode="auto">
            <a:xfrm>
              <a:off x="3312" y="1872"/>
              <a:ext cx="2400" cy="9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just" eaLnBrk="1" hangingPunct="1"/>
              <a:r>
                <a:rPr lang="en-US" sz="1600" b="1" dirty="0"/>
                <a:t>Notice that </a:t>
              </a:r>
              <a:r>
                <a:rPr lang="en-US" sz="1600" b="1" dirty="0">
                  <a:solidFill>
                    <a:srgbClr val="FF0000"/>
                  </a:solidFill>
                </a:rPr>
                <a:t>default settings </a:t>
              </a:r>
              <a:r>
                <a:rPr lang="en-US" sz="1600" b="1" dirty="0"/>
                <a:t>for the three member variables are set in constructor prototype.  </a:t>
              </a:r>
              <a:r>
                <a:rPr lang="en-US" sz="1600" b="1" dirty="0">
                  <a:solidFill>
                    <a:srgbClr val="FF0000"/>
                  </a:solidFill>
                </a:rPr>
                <a:t>No names are needed</a:t>
              </a:r>
              <a:r>
                <a:rPr lang="en-US" sz="1600" b="1" dirty="0"/>
                <a:t>; the </a:t>
              </a:r>
              <a:r>
                <a:rPr lang="en-US" sz="1600" b="1" dirty="0">
                  <a:solidFill>
                    <a:srgbClr val="008000"/>
                  </a:solidFill>
                </a:rPr>
                <a:t>defaults are applied in the order the 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variables </a:t>
              </a:r>
              <a:r>
                <a:rPr lang="en-US" sz="1600" b="1" dirty="0">
                  <a:solidFill>
                    <a:srgbClr val="008000"/>
                  </a:solidFill>
                </a:rPr>
                <a:t>are declared.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2200" y="57150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D20000"/>
                </a:solidFill>
              </a:rPr>
              <a:t>Default Parameters in Constructor</a:t>
            </a:r>
            <a:endParaRPr lang="en-US" sz="2400" b="1" u="sng" dirty="0">
              <a:solidFill>
                <a:srgbClr val="D20000"/>
              </a:solidFill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29183" y="19455"/>
            <a:ext cx="45720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D20000"/>
                </a:solidFill>
                <a:cs typeface="Arial" panose="020B0604020202020204" pitchFamily="34" charset="0"/>
              </a:rPr>
              <a:t>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13345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69"/>
          <p:cNvGrpSpPr>
            <a:grpSpLocks/>
          </p:cNvGrpSpPr>
          <p:nvPr/>
        </p:nvGrpSpPr>
        <p:grpSpPr bwMode="auto">
          <a:xfrm>
            <a:off x="762000" y="1260475"/>
            <a:ext cx="6705600" cy="207963"/>
            <a:chOff x="0" y="3366"/>
            <a:chExt cx="3072" cy="374"/>
          </a:xfrm>
        </p:grpSpPr>
        <p:sp>
          <p:nvSpPr>
            <p:cNvPr id="19531" name="Rectangle 268"/>
            <p:cNvSpPr>
              <a:spLocks noChangeArrowheads="1"/>
            </p:cNvSpPr>
            <p:nvPr/>
          </p:nvSpPr>
          <p:spPr bwMode="auto">
            <a:xfrm>
              <a:off x="0" y="338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32" name="Rectangle 226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59" name="Group 271"/>
          <p:cNvGrpSpPr>
            <a:grpSpLocks/>
          </p:cNvGrpSpPr>
          <p:nvPr/>
        </p:nvGrpSpPr>
        <p:grpSpPr bwMode="auto">
          <a:xfrm>
            <a:off x="762000" y="1468438"/>
            <a:ext cx="6705600" cy="207962"/>
            <a:chOff x="0" y="3740"/>
            <a:chExt cx="3072" cy="374"/>
          </a:xfrm>
        </p:grpSpPr>
        <p:sp>
          <p:nvSpPr>
            <p:cNvPr id="19529" name="Rectangle 270"/>
            <p:cNvSpPr>
              <a:spLocks noChangeArrowheads="1"/>
            </p:cNvSpPr>
            <p:nvPr/>
          </p:nvSpPr>
          <p:spPr bwMode="auto">
            <a:xfrm>
              <a:off x="0" y="376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30" name="Rectangle 227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71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0" name="Group 273"/>
          <p:cNvGrpSpPr>
            <a:grpSpLocks/>
          </p:cNvGrpSpPr>
          <p:nvPr/>
        </p:nvGrpSpPr>
        <p:grpSpPr bwMode="auto">
          <a:xfrm>
            <a:off x="762000" y="1676400"/>
            <a:ext cx="6705600" cy="207963"/>
            <a:chOff x="0" y="4114"/>
            <a:chExt cx="3072" cy="374"/>
          </a:xfrm>
        </p:grpSpPr>
        <p:sp>
          <p:nvSpPr>
            <p:cNvPr id="19527" name="Rectangle 272"/>
            <p:cNvSpPr>
              <a:spLocks noChangeArrowheads="1"/>
            </p:cNvSpPr>
            <p:nvPr/>
          </p:nvSpPr>
          <p:spPr bwMode="auto">
            <a:xfrm>
              <a:off x="0" y="413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8" name="Rectangle 228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72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1" name="Group 275"/>
          <p:cNvGrpSpPr>
            <a:grpSpLocks/>
          </p:cNvGrpSpPr>
          <p:nvPr/>
        </p:nvGrpSpPr>
        <p:grpSpPr bwMode="auto">
          <a:xfrm>
            <a:off x="762000" y="1884363"/>
            <a:ext cx="6705600" cy="207962"/>
            <a:chOff x="0" y="4488"/>
            <a:chExt cx="3072" cy="374"/>
          </a:xfrm>
        </p:grpSpPr>
        <p:sp>
          <p:nvSpPr>
            <p:cNvPr id="19525" name="Rectangle 274"/>
            <p:cNvSpPr>
              <a:spLocks noChangeArrowheads="1"/>
            </p:cNvSpPr>
            <p:nvPr/>
          </p:nvSpPr>
          <p:spPr bwMode="auto">
            <a:xfrm>
              <a:off x="0" y="450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6" name="Rectangle 229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73	</a:t>
              </a:r>
              <a:r>
                <a:rPr lang="en-US" sz="1200" b="1" dirty="0">
                  <a:latin typeface="Courier New" panose="02070309020205020404" pitchFamily="49" charset="0"/>
                </a:rPr>
                <a:t>   Time t1,   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all arguments defaulted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2" name="Group 277"/>
          <p:cNvGrpSpPr>
            <a:grpSpLocks/>
          </p:cNvGrpSpPr>
          <p:nvPr/>
        </p:nvGrpSpPr>
        <p:grpSpPr bwMode="auto">
          <a:xfrm>
            <a:off x="762000" y="2092325"/>
            <a:ext cx="6705600" cy="207963"/>
            <a:chOff x="0" y="4862"/>
            <a:chExt cx="3072" cy="374"/>
          </a:xfrm>
        </p:grpSpPr>
        <p:sp>
          <p:nvSpPr>
            <p:cNvPr id="19523" name="Rectangle 276"/>
            <p:cNvSpPr>
              <a:spLocks noChangeArrowheads="1"/>
            </p:cNvSpPr>
            <p:nvPr/>
          </p:nvSpPr>
          <p:spPr bwMode="auto">
            <a:xfrm>
              <a:off x="0" y="488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4" name="Rectangle 230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74	</a:t>
              </a:r>
              <a:r>
                <a:rPr lang="en-US" sz="1200" b="1" dirty="0">
                  <a:latin typeface="Courier New" panose="02070309020205020404" pitchFamily="49" charset="0"/>
                </a:rPr>
                <a:t>        t2(2),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minute and second defaulted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3" name="Group 279"/>
          <p:cNvGrpSpPr>
            <a:grpSpLocks/>
          </p:cNvGrpSpPr>
          <p:nvPr/>
        </p:nvGrpSpPr>
        <p:grpSpPr bwMode="auto">
          <a:xfrm>
            <a:off x="762000" y="2300288"/>
            <a:ext cx="6705600" cy="206375"/>
            <a:chOff x="0" y="5236"/>
            <a:chExt cx="3072" cy="374"/>
          </a:xfrm>
        </p:grpSpPr>
        <p:sp>
          <p:nvSpPr>
            <p:cNvPr id="19521" name="Rectangle 278"/>
            <p:cNvSpPr>
              <a:spLocks noChangeArrowheads="1"/>
            </p:cNvSpPr>
            <p:nvPr/>
          </p:nvSpPr>
          <p:spPr bwMode="auto">
            <a:xfrm>
              <a:off x="0" y="525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2" name="Rectangle 231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75	</a:t>
              </a:r>
              <a:r>
                <a:rPr lang="en-US" sz="1200" b="1" dirty="0">
                  <a:latin typeface="Courier New" panose="02070309020205020404" pitchFamily="49" charset="0"/>
                </a:rPr>
                <a:t>        t3(21, 34),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second defaulted 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4" name="Group 281"/>
          <p:cNvGrpSpPr>
            <a:grpSpLocks/>
          </p:cNvGrpSpPr>
          <p:nvPr/>
        </p:nvGrpSpPr>
        <p:grpSpPr bwMode="auto">
          <a:xfrm>
            <a:off x="762000" y="2506663"/>
            <a:ext cx="6705600" cy="207962"/>
            <a:chOff x="0" y="5610"/>
            <a:chExt cx="3072" cy="374"/>
          </a:xfrm>
        </p:grpSpPr>
        <p:sp>
          <p:nvSpPr>
            <p:cNvPr id="19519" name="Rectangle 280"/>
            <p:cNvSpPr>
              <a:spLocks noChangeArrowheads="1"/>
            </p:cNvSpPr>
            <p:nvPr/>
          </p:nvSpPr>
          <p:spPr bwMode="auto">
            <a:xfrm>
              <a:off x="0" y="563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0" name="Rectangle 232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76	</a:t>
              </a:r>
              <a:r>
                <a:rPr lang="en-US" sz="1200" b="1" dirty="0">
                  <a:latin typeface="Courier New" panose="02070309020205020404" pitchFamily="49" charset="0"/>
                </a:rPr>
                <a:t>        t4(12, 25, 42),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all values specified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5" name="Group 283"/>
          <p:cNvGrpSpPr>
            <a:grpSpLocks/>
          </p:cNvGrpSpPr>
          <p:nvPr/>
        </p:nvGrpSpPr>
        <p:grpSpPr bwMode="auto">
          <a:xfrm>
            <a:off x="762000" y="2714625"/>
            <a:ext cx="6705600" cy="207963"/>
            <a:chOff x="0" y="5984"/>
            <a:chExt cx="3072" cy="374"/>
          </a:xfrm>
        </p:grpSpPr>
        <p:sp>
          <p:nvSpPr>
            <p:cNvPr id="19517" name="Rectangle 282"/>
            <p:cNvSpPr>
              <a:spLocks noChangeArrowheads="1"/>
            </p:cNvSpPr>
            <p:nvPr/>
          </p:nvSpPr>
          <p:spPr bwMode="auto">
            <a:xfrm>
              <a:off x="0" y="600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8" name="Rectangle 233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77	</a:t>
              </a:r>
              <a:r>
                <a:rPr lang="en-US" sz="1200" b="1" dirty="0">
                  <a:latin typeface="Courier New" panose="02070309020205020404" pitchFamily="49" charset="0"/>
                </a:rPr>
                <a:t>        t5(27, 74, 99);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all bad values specified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6" name="Group 285"/>
          <p:cNvGrpSpPr>
            <a:grpSpLocks/>
          </p:cNvGrpSpPr>
          <p:nvPr/>
        </p:nvGrpSpPr>
        <p:grpSpPr bwMode="auto">
          <a:xfrm>
            <a:off x="762000" y="2922588"/>
            <a:ext cx="6705600" cy="207962"/>
            <a:chOff x="0" y="6358"/>
            <a:chExt cx="3072" cy="374"/>
          </a:xfrm>
        </p:grpSpPr>
        <p:sp>
          <p:nvSpPr>
            <p:cNvPr id="19515" name="Rectangle 284"/>
            <p:cNvSpPr>
              <a:spLocks noChangeArrowheads="1"/>
            </p:cNvSpPr>
            <p:nvPr/>
          </p:nvSpPr>
          <p:spPr bwMode="auto">
            <a:xfrm>
              <a:off x="0" y="637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6" name="Rectangle 234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7" name="Group 287"/>
          <p:cNvGrpSpPr>
            <a:grpSpLocks/>
          </p:cNvGrpSpPr>
          <p:nvPr/>
        </p:nvGrpSpPr>
        <p:grpSpPr bwMode="auto">
          <a:xfrm>
            <a:off x="762000" y="3130550"/>
            <a:ext cx="6705600" cy="207963"/>
            <a:chOff x="0" y="6732"/>
            <a:chExt cx="3072" cy="374"/>
          </a:xfrm>
        </p:grpSpPr>
        <p:sp>
          <p:nvSpPr>
            <p:cNvPr id="19513" name="Rectangle 286"/>
            <p:cNvSpPr>
              <a:spLocks noChangeArrowheads="1"/>
            </p:cNvSpPr>
            <p:nvPr/>
          </p:nvSpPr>
          <p:spPr bwMode="auto">
            <a:xfrm>
              <a:off x="0" y="675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4" name="Rectangle 235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79	</a:t>
              </a:r>
              <a:r>
                <a:rPr lang="en-US" sz="1200" b="1">
                  <a:latin typeface="Courier New" panose="02070309020205020404" pitchFamily="49" charset="0"/>
                </a:rPr>
                <a:t>   cout &lt;&lt; "Constructed with:\n"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8" name="Group 289"/>
          <p:cNvGrpSpPr>
            <a:grpSpLocks/>
          </p:cNvGrpSpPr>
          <p:nvPr/>
        </p:nvGrpSpPr>
        <p:grpSpPr bwMode="auto">
          <a:xfrm>
            <a:off x="762000" y="3338513"/>
            <a:ext cx="6705600" cy="207962"/>
            <a:chOff x="0" y="7106"/>
            <a:chExt cx="3072" cy="374"/>
          </a:xfrm>
        </p:grpSpPr>
        <p:sp>
          <p:nvSpPr>
            <p:cNvPr id="19511" name="Rectangle 288"/>
            <p:cNvSpPr>
              <a:spLocks noChangeArrowheads="1"/>
            </p:cNvSpPr>
            <p:nvPr/>
          </p:nvSpPr>
          <p:spPr bwMode="auto">
            <a:xfrm>
              <a:off x="0" y="712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2" name="Rectangle 236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80	</a:t>
              </a:r>
              <a:r>
                <a:rPr lang="en-US" sz="1200" b="1">
                  <a:latin typeface="Courier New" panose="02070309020205020404" pitchFamily="49" charset="0"/>
                </a:rPr>
                <a:t>        &lt;&lt; "all arguments defaulted:\n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9" name="Group 291"/>
          <p:cNvGrpSpPr>
            <a:grpSpLocks/>
          </p:cNvGrpSpPr>
          <p:nvPr/>
        </p:nvGrpSpPr>
        <p:grpSpPr bwMode="auto">
          <a:xfrm>
            <a:off x="762000" y="3546475"/>
            <a:ext cx="6705600" cy="207963"/>
            <a:chOff x="0" y="7480"/>
            <a:chExt cx="3072" cy="374"/>
          </a:xfrm>
        </p:grpSpPr>
        <p:sp>
          <p:nvSpPr>
            <p:cNvPr id="19509" name="Rectangle 290"/>
            <p:cNvSpPr>
              <a:spLocks noChangeArrowheads="1"/>
            </p:cNvSpPr>
            <p:nvPr/>
          </p:nvSpPr>
          <p:spPr bwMode="auto">
            <a:xfrm>
              <a:off x="0" y="750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0" name="Rectangle 237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81	</a:t>
              </a:r>
              <a:r>
                <a:rPr lang="en-US" sz="1200" b="1">
                  <a:latin typeface="Courier New" panose="02070309020205020404" pitchFamily="49" charset="0"/>
                </a:rPr>
                <a:t>   t1.printMilitary();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0" name="Group 293"/>
          <p:cNvGrpSpPr>
            <a:grpSpLocks/>
          </p:cNvGrpSpPr>
          <p:nvPr/>
        </p:nvGrpSpPr>
        <p:grpSpPr bwMode="auto">
          <a:xfrm>
            <a:off x="762000" y="3754438"/>
            <a:ext cx="6705600" cy="207962"/>
            <a:chOff x="0" y="7854"/>
            <a:chExt cx="3072" cy="374"/>
          </a:xfrm>
        </p:grpSpPr>
        <p:sp>
          <p:nvSpPr>
            <p:cNvPr id="19507" name="Rectangle 292"/>
            <p:cNvSpPr>
              <a:spLocks noChangeArrowheads="1"/>
            </p:cNvSpPr>
            <p:nvPr/>
          </p:nvSpPr>
          <p:spPr bwMode="auto">
            <a:xfrm>
              <a:off x="0" y="787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8" name="Rectangle 238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82	</a:t>
              </a:r>
              <a:r>
                <a:rPr lang="en-US" sz="1200" b="1">
                  <a:latin typeface="Courier New" panose="02070309020205020404" pitchFamily="49" charset="0"/>
                </a:rPr>
                <a:t>   cout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1" name="Group 295"/>
          <p:cNvGrpSpPr>
            <a:grpSpLocks/>
          </p:cNvGrpSpPr>
          <p:nvPr/>
        </p:nvGrpSpPr>
        <p:grpSpPr bwMode="auto">
          <a:xfrm>
            <a:off x="762000" y="3962400"/>
            <a:ext cx="6705600" cy="207963"/>
            <a:chOff x="0" y="8228"/>
            <a:chExt cx="3072" cy="374"/>
          </a:xfrm>
        </p:grpSpPr>
        <p:sp>
          <p:nvSpPr>
            <p:cNvPr id="19505" name="Rectangle 294"/>
            <p:cNvSpPr>
              <a:spLocks noChangeArrowheads="1"/>
            </p:cNvSpPr>
            <p:nvPr/>
          </p:nvSpPr>
          <p:spPr bwMode="auto">
            <a:xfrm>
              <a:off x="0" y="824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6" name="Rectangle 239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83	</a:t>
              </a:r>
              <a:r>
                <a:rPr lang="en-US" sz="1200" b="1">
                  <a:latin typeface="Courier New" panose="02070309020205020404" pitchFamily="49" charset="0"/>
                </a:rPr>
                <a:t>   t1.printStandard();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2" name="Group 297"/>
          <p:cNvGrpSpPr>
            <a:grpSpLocks/>
          </p:cNvGrpSpPr>
          <p:nvPr/>
        </p:nvGrpSpPr>
        <p:grpSpPr bwMode="auto">
          <a:xfrm>
            <a:off x="762000" y="4170363"/>
            <a:ext cx="6705600" cy="207962"/>
            <a:chOff x="0" y="8602"/>
            <a:chExt cx="3072" cy="374"/>
          </a:xfrm>
        </p:grpSpPr>
        <p:sp>
          <p:nvSpPr>
            <p:cNvPr id="19503" name="Rectangle 296"/>
            <p:cNvSpPr>
              <a:spLocks noChangeArrowheads="1"/>
            </p:cNvSpPr>
            <p:nvPr/>
          </p:nvSpPr>
          <p:spPr bwMode="auto">
            <a:xfrm>
              <a:off x="0" y="862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4" name="Rectangle 240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3" name="Group 299"/>
          <p:cNvGrpSpPr>
            <a:grpSpLocks/>
          </p:cNvGrpSpPr>
          <p:nvPr/>
        </p:nvGrpSpPr>
        <p:grpSpPr bwMode="auto">
          <a:xfrm>
            <a:off x="762000" y="4378325"/>
            <a:ext cx="6705600" cy="207963"/>
            <a:chOff x="0" y="8976"/>
            <a:chExt cx="3072" cy="374"/>
          </a:xfrm>
        </p:grpSpPr>
        <p:sp>
          <p:nvSpPr>
            <p:cNvPr id="19501" name="Rectangle 298"/>
            <p:cNvSpPr>
              <a:spLocks noChangeArrowheads="1"/>
            </p:cNvSpPr>
            <p:nvPr/>
          </p:nvSpPr>
          <p:spPr bwMode="auto">
            <a:xfrm>
              <a:off x="0" y="899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2" name="Rectangle 241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85	</a:t>
              </a:r>
              <a:r>
                <a:rPr lang="en-US" sz="1200" b="1">
                  <a:latin typeface="Courier New" panose="02070309020205020404" pitchFamily="49" charset="0"/>
                </a:rPr>
                <a:t>   cout &lt;&lt; "\nhour specified; minute and second defaulted:"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4" name="Group 301"/>
          <p:cNvGrpSpPr>
            <a:grpSpLocks/>
          </p:cNvGrpSpPr>
          <p:nvPr/>
        </p:nvGrpSpPr>
        <p:grpSpPr bwMode="auto">
          <a:xfrm>
            <a:off x="762000" y="4586288"/>
            <a:ext cx="6705600" cy="207962"/>
            <a:chOff x="0" y="9350"/>
            <a:chExt cx="3072" cy="374"/>
          </a:xfrm>
        </p:grpSpPr>
        <p:sp>
          <p:nvSpPr>
            <p:cNvPr id="19499" name="Rectangle 300"/>
            <p:cNvSpPr>
              <a:spLocks noChangeArrowheads="1"/>
            </p:cNvSpPr>
            <p:nvPr/>
          </p:nvSpPr>
          <p:spPr bwMode="auto">
            <a:xfrm>
              <a:off x="0" y="937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0" name="Rectangle 242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86	</a:t>
              </a:r>
              <a:r>
                <a:rPr lang="en-US" sz="1200" b="1">
                  <a:latin typeface="Courier New" panose="02070309020205020404" pitchFamily="49" charset="0"/>
                </a:rPr>
                <a:t>       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5" name="Group 303"/>
          <p:cNvGrpSpPr>
            <a:grpSpLocks/>
          </p:cNvGrpSpPr>
          <p:nvPr/>
        </p:nvGrpSpPr>
        <p:grpSpPr bwMode="auto">
          <a:xfrm>
            <a:off x="762000" y="4794250"/>
            <a:ext cx="6705600" cy="206375"/>
            <a:chOff x="0" y="9724"/>
            <a:chExt cx="3072" cy="374"/>
          </a:xfrm>
        </p:grpSpPr>
        <p:sp>
          <p:nvSpPr>
            <p:cNvPr id="19497" name="Rectangle 302"/>
            <p:cNvSpPr>
              <a:spLocks noChangeArrowheads="1"/>
            </p:cNvSpPr>
            <p:nvPr/>
          </p:nvSpPr>
          <p:spPr bwMode="auto">
            <a:xfrm>
              <a:off x="0" y="974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8" name="Rectangle 243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87	</a:t>
              </a:r>
              <a:r>
                <a:rPr lang="en-US" sz="1200" b="1">
                  <a:latin typeface="Courier New" panose="02070309020205020404" pitchFamily="49" charset="0"/>
                </a:rPr>
                <a:t>   t2.printMilitary();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6" name="Group 305"/>
          <p:cNvGrpSpPr>
            <a:grpSpLocks/>
          </p:cNvGrpSpPr>
          <p:nvPr/>
        </p:nvGrpSpPr>
        <p:grpSpPr bwMode="auto">
          <a:xfrm>
            <a:off x="762000" y="5000625"/>
            <a:ext cx="6705600" cy="207963"/>
            <a:chOff x="0" y="10098"/>
            <a:chExt cx="3072" cy="374"/>
          </a:xfrm>
        </p:grpSpPr>
        <p:sp>
          <p:nvSpPr>
            <p:cNvPr id="19495" name="Rectangle 304"/>
            <p:cNvSpPr>
              <a:spLocks noChangeArrowheads="1"/>
            </p:cNvSpPr>
            <p:nvPr/>
          </p:nvSpPr>
          <p:spPr bwMode="auto">
            <a:xfrm>
              <a:off x="0" y="1011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6" name="Rectangle 244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88	</a:t>
              </a:r>
              <a:r>
                <a:rPr lang="en-US" sz="1200" b="1">
                  <a:latin typeface="Courier New" panose="02070309020205020404" pitchFamily="49" charset="0"/>
                </a:rPr>
                <a:t>   cout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7" name="Group 307"/>
          <p:cNvGrpSpPr>
            <a:grpSpLocks/>
          </p:cNvGrpSpPr>
          <p:nvPr/>
        </p:nvGrpSpPr>
        <p:grpSpPr bwMode="auto">
          <a:xfrm>
            <a:off x="762000" y="5208588"/>
            <a:ext cx="6705600" cy="207962"/>
            <a:chOff x="0" y="10472"/>
            <a:chExt cx="3072" cy="374"/>
          </a:xfrm>
        </p:grpSpPr>
        <p:sp>
          <p:nvSpPr>
            <p:cNvPr id="19493" name="Rectangle 306"/>
            <p:cNvSpPr>
              <a:spLocks noChangeArrowheads="1"/>
            </p:cNvSpPr>
            <p:nvPr/>
          </p:nvSpPr>
          <p:spPr bwMode="auto">
            <a:xfrm>
              <a:off x="0" y="1049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4" name="Rectangle 245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89	</a:t>
              </a:r>
              <a:r>
                <a:rPr lang="en-US" sz="1200" b="1">
                  <a:latin typeface="Courier New" panose="02070309020205020404" pitchFamily="49" charset="0"/>
                </a:rPr>
                <a:t>   t2.printStandard();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8" name="Group 309"/>
          <p:cNvGrpSpPr>
            <a:grpSpLocks/>
          </p:cNvGrpSpPr>
          <p:nvPr/>
        </p:nvGrpSpPr>
        <p:grpSpPr bwMode="auto">
          <a:xfrm>
            <a:off x="762000" y="5416550"/>
            <a:ext cx="6705600" cy="207963"/>
            <a:chOff x="0" y="10846"/>
            <a:chExt cx="3072" cy="374"/>
          </a:xfrm>
        </p:grpSpPr>
        <p:sp>
          <p:nvSpPr>
            <p:cNvPr id="19491" name="Rectangle 308"/>
            <p:cNvSpPr>
              <a:spLocks noChangeArrowheads="1"/>
            </p:cNvSpPr>
            <p:nvPr/>
          </p:nvSpPr>
          <p:spPr bwMode="auto">
            <a:xfrm>
              <a:off x="0" y="1086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2" name="Rectangle 246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9" name="Group 311"/>
          <p:cNvGrpSpPr>
            <a:grpSpLocks/>
          </p:cNvGrpSpPr>
          <p:nvPr/>
        </p:nvGrpSpPr>
        <p:grpSpPr bwMode="auto">
          <a:xfrm>
            <a:off x="762000" y="5624513"/>
            <a:ext cx="6705600" cy="207962"/>
            <a:chOff x="0" y="11220"/>
            <a:chExt cx="3072" cy="374"/>
          </a:xfrm>
        </p:grpSpPr>
        <p:sp>
          <p:nvSpPr>
            <p:cNvPr id="19489" name="Rectangle 310"/>
            <p:cNvSpPr>
              <a:spLocks noChangeArrowheads="1"/>
            </p:cNvSpPr>
            <p:nvPr/>
          </p:nvSpPr>
          <p:spPr bwMode="auto">
            <a:xfrm>
              <a:off x="0" y="1124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0" name="Rectangle 247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91	</a:t>
              </a:r>
              <a:r>
                <a:rPr lang="en-US" sz="1200" b="1">
                  <a:latin typeface="Courier New" panose="02070309020205020404" pitchFamily="49" charset="0"/>
                </a:rPr>
                <a:t>   cout &lt;&lt; "\nhour and minute specified; second defaulted:"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80" name="Group 313"/>
          <p:cNvGrpSpPr>
            <a:grpSpLocks/>
          </p:cNvGrpSpPr>
          <p:nvPr/>
        </p:nvGrpSpPr>
        <p:grpSpPr bwMode="auto">
          <a:xfrm>
            <a:off x="762000" y="5832475"/>
            <a:ext cx="6705600" cy="207963"/>
            <a:chOff x="0" y="11594"/>
            <a:chExt cx="3072" cy="374"/>
          </a:xfrm>
        </p:grpSpPr>
        <p:sp>
          <p:nvSpPr>
            <p:cNvPr id="19487" name="Rectangle 312"/>
            <p:cNvSpPr>
              <a:spLocks noChangeArrowheads="1"/>
            </p:cNvSpPr>
            <p:nvPr/>
          </p:nvSpPr>
          <p:spPr bwMode="auto">
            <a:xfrm>
              <a:off x="0" y="1161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88" name="Rectangle 248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92	</a:t>
              </a:r>
              <a:r>
                <a:rPr lang="en-US" sz="1200" b="1">
                  <a:latin typeface="Courier New" panose="02070309020205020404" pitchFamily="49" charset="0"/>
                </a:rPr>
                <a:t>       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81" name="Group 315"/>
          <p:cNvGrpSpPr>
            <a:grpSpLocks/>
          </p:cNvGrpSpPr>
          <p:nvPr/>
        </p:nvGrpSpPr>
        <p:grpSpPr bwMode="auto">
          <a:xfrm>
            <a:off x="762000" y="6040438"/>
            <a:ext cx="6705600" cy="207962"/>
            <a:chOff x="0" y="11968"/>
            <a:chExt cx="3072" cy="374"/>
          </a:xfrm>
        </p:grpSpPr>
        <p:sp>
          <p:nvSpPr>
            <p:cNvPr id="19485" name="Rectangle 314"/>
            <p:cNvSpPr>
              <a:spLocks noChangeArrowheads="1"/>
            </p:cNvSpPr>
            <p:nvPr/>
          </p:nvSpPr>
          <p:spPr bwMode="auto">
            <a:xfrm>
              <a:off x="0" y="1198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86" name="Rectangle 249"/>
            <p:cNvSpPr>
              <a:spLocks noChangeArrowheads="1"/>
            </p:cNvSpPr>
            <p:nvPr/>
          </p:nvSpPr>
          <p:spPr bwMode="auto">
            <a:xfrm>
              <a:off x="0" y="1196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93	</a:t>
              </a:r>
              <a:r>
                <a:rPr lang="en-US" sz="1200" b="1">
                  <a:latin typeface="Courier New" panose="02070309020205020404" pitchFamily="49" charset="0"/>
                </a:rPr>
                <a:t>   t3.printMilitary();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6" name="Group 320"/>
          <p:cNvGrpSpPr>
            <a:grpSpLocks/>
          </p:cNvGrpSpPr>
          <p:nvPr/>
        </p:nvGrpSpPr>
        <p:grpSpPr bwMode="auto">
          <a:xfrm>
            <a:off x="2361530" y="1153557"/>
            <a:ext cx="6182445" cy="827088"/>
            <a:chOff x="1083" y="959"/>
            <a:chExt cx="3155" cy="521"/>
          </a:xfrm>
        </p:grpSpPr>
        <p:sp>
          <p:nvSpPr>
            <p:cNvPr id="19483" name="Text Box 321"/>
            <p:cNvSpPr txBox="1">
              <a:spLocks noChangeArrowheads="1"/>
            </p:cNvSpPr>
            <p:nvPr/>
          </p:nvSpPr>
          <p:spPr bwMode="auto">
            <a:xfrm>
              <a:off x="1550" y="959"/>
              <a:ext cx="2688" cy="21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 smtClean="0"/>
                <a:t>Same constructor, used in overloaded style</a:t>
              </a:r>
              <a:endParaRPr lang="en-US" sz="1600" i="1" dirty="0"/>
            </a:p>
          </p:txBody>
        </p:sp>
        <p:sp>
          <p:nvSpPr>
            <p:cNvPr id="19484" name="Line 322"/>
            <p:cNvSpPr>
              <a:spLocks noChangeShapeType="1"/>
            </p:cNvSpPr>
            <p:nvPr/>
          </p:nvSpPr>
          <p:spPr bwMode="auto">
            <a:xfrm flipH="1">
              <a:off x="1083" y="1152"/>
              <a:ext cx="645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777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0"/>
          <p:cNvSpPr>
            <a:spLocks noChangeArrowheads="1"/>
          </p:cNvSpPr>
          <p:nvPr/>
        </p:nvSpPr>
        <p:spPr bwMode="auto">
          <a:xfrm>
            <a:off x="1066800" y="3811588"/>
            <a:ext cx="6705600" cy="2970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bIns="0"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 OUTPUT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Constructed with: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all arguments defaulted: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00:00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12:00:00 AM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hour specified; minute and second defaulted: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02:00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2:00:00 AM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hour and minute specified; second defaulted: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21:34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9:34:00 PM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hour, minute, and second specified: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12:25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12:25:42 PM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all invalid values specified: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00:00</a:t>
            </a:r>
          </a:p>
          <a:p>
            <a:pPr eaLnBrk="1" hangingPunct="1"/>
            <a:r>
              <a:rPr lang="en-US" sz="1100" b="1" dirty="0">
                <a:latin typeface="Courier New" panose="02070309020205020404" pitchFamily="49" charset="0"/>
              </a:rPr>
              <a:t>   12:00:00 AM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876801" y="3844928"/>
            <a:ext cx="4013465" cy="969963"/>
            <a:chOff x="2448" y="2325"/>
            <a:chExt cx="2167" cy="611"/>
          </a:xfrm>
        </p:grpSpPr>
        <p:sp>
          <p:nvSpPr>
            <p:cNvPr id="20539" name="Text Box 51"/>
            <p:cNvSpPr txBox="1">
              <a:spLocks noChangeArrowheads="1"/>
            </p:cNvSpPr>
            <p:nvPr/>
          </p:nvSpPr>
          <p:spPr bwMode="auto">
            <a:xfrm>
              <a:off x="3559" y="2325"/>
              <a:ext cx="1056" cy="61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dirty="0"/>
                <a:t>When only </a:t>
              </a:r>
              <a:r>
                <a:rPr lang="en-US" sz="1200" b="1" dirty="0">
                  <a:latin typeface="Courier New" panose="02070309020205020404" pitchFamily="49" charset="0"/>
                </a:rPr>
                <a:t>hour</a:t>
              </a:r>
              <a:r>
                <a:rPr lang="en-US" sz="1200" b="1" dirty="0"/>
                <a:t> </a:t>
              </a:r>
              <a:r>
                <a:rPr lang="en-US" sz="1200" dirty="0"/>
                <a:t>is specified, </a:t>
              </a:r>
              <a:r>
                <a:rPr lang="en-US" sz="1200" b="1" dirty="0">
                  <a:latin typeface="Courier New" panose="02070309020205020404" pitchFamily="49" charset="0"/>
                </a:rPr>
                <a:t>minute</a:t>
              </a:r>
              <a:r>
                <a:rPr lang="en-US" sz="1200" dirty="0"/>
                <a:t> and </a:t>
              </a:r>
              <a:r>
                <a:rPr lang="en-US" sz="1200" b="1" dirty="0">
                  <a:latin typeface="Courier New" panose="02070309020205020404" pitchFamily="49" charset="0"/>
                </a:rPr>
                <a:t>second</a:t>
              </a:r>
              <a:r>
                <a:rPr lang="en-US" sz="1200" b="1" dirty="0"/>
                <a:t> </a:t>
              </a:r>
              <a:r>
                <a:rPr lang="en-US" sz="1200" dirty="0"/>
                <a:t>are set to their default values of </a:t>
              </a:r>
              <a:r>
                <a:rPr lang="en-US" sz="1200" b="1" dirty="0">
                  <a:latin typeface="Courier New" panose="02070309020205020404" pitchFamily="49" charset="0"/>
                </a:rPr>
                <a:t>0</a:t>
              </a:r>
              <a:r>
                <a:rPr lang="en-US" sz="1200" dirty="0"/>
                <a:t>.</a:t>
              </a:r>
              <a:endParaRPr lang="en-US" sz="1200" b="1" dirty="0"/>
            </a:p>
          </p:txBody>
        </p:sp>
        <p:sp>
          <p:nvSpPr>
            <p:cNvPr id="20540" name="Line 53"/>
            <p:cNvSpPr>
              <a:spLocks noChangeShapeType="1"/>
            </p:cNvSpPr>
            <p:nvPr/>
          </p:nvSpPr>
          <p:spPr bwMode="auto">
            <a:xfrm flipH="1">
              <a:off x="2448" y="2705"/>
              <a:ext cx="1111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84" name="Group 109"/>
          <p:cNvGrpSpPr>
            <a:grpSpLocks/>
          </p:cNvGrpSpPr>
          <p:nvPr/>
        </p:nvGrpSpPr>
        <p:grpSpPr bwMode="auto">
          <a:xfrm>
            <a:off x="1066800" y="149225"/>
            <a:ext cx="6705600" cy="3668713"/>
            <a:chOff x="0" y="-11"/>
            <a:chExt cx="3072" cy="6755"/>
          </a:xfrm>
        </p:grpSpPr>
        <p:grpSp>
          <p:nvGrpSpPr>
            <p:cNvPr id="20485" name="Group 74"/>
            <p:cNvGrpSpPr>
              <a:grpSpLocks/>
            </p:cNvGrpSpPr>
            <p:nvPr/>
          </p:nvGrpSpPr>
          <p:grpSpPr bwMode="auto">
            <a:xfrm>
              <a:off x="0" y="-11"/>
              <a:ext cx="3072" cy="397"/>
              <a:chOff x="0" y="-11"/>
              <a:chExt cx="3072" cy="397"/>
            </a:xfrm>
          </p:grpSpPr>
          <p:sp>
            <p:nvSpPr>
              <p:cNvPr id="20537" name="Rectangle 73"/>
              <p:cNvSpPr>
                <a:spLocks noChangeArrowheads="1"/>
              </p:cNvSpPr>
              <p:nvPr/>
            </p:nvSpPr>
            <p:spPr bwMode="auto">
              <a:xfrm>
                <a:off x="0" y="-1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8" name="Rectangle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94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86" name="Group 76"/>
            <p:cNvGrpSpPr>
              <a:grpSpLocks/>
            </p:cNvGrpSpPr>
            <p:nvPr/>
          </p:nvGrpSpPr>
          <p:grpSpPr bwMode="auto">
            <a:xfrm>
              <a:off x="0" y="363"/>
              <a:ext cx="3072" cy="397"/>
              <a:chOff x="0" y="363"/>
              <a:chExt cx="3072" cy="397"/>
            </a:xfrm>
          </p:grpSpPr>
          <p:sp>
            <p:nvSpPr>
              <p:cNvPr id="20535" name="Rectangle 75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6" name="Rectangle 56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95	</a:t>
                </a:r>
                <a:r>
                  <a:rPr lang="en-US" sz="1100" b="1">
                    <a:latin typeface="Courier New" panose="02070309020205020404" pitchFamily="49" charset="0"/>
                  </a:rPr>
                  <a:t>   t3.printStandard();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87" name="Group 78"/>
            <p:cNvGrpSpPr>
              <a:grpSpLocks/>
            </p:cNvGrpSpPr>
            <p:nvPr/>
          </p:nvGrpSpPr>
          <p:grpSpPr bwMode="auto">
            <a:xfrm>
              <a:off x="0" y="737"/>
              <a:ext cx="3072" cy="397"/>
              <a:chOff x="0" y="737"/>
              <a:chExt cx="3072" cy="397"/>
            </a:xfrm>
          </p:grpSpPr>
          <p:sp>
            <p:nvSpPr>
              <p:cNvPr id="20533" name="Rectangle 77"/>
              <p:cNvSpPr>
                <a:spLocks noChangeArrowheads="1"/>
              </p:cNvSpPr>
              <p:nvPr/>
            </p:nvSpPr>
            <p:spPr bwMode="auto">
              <a:xfrm>
                <a:off x="0" y="73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4" name="Rectangle 57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96	</a:t>
                </a:r>
                <a:endParaRPr lang="en-US" sz="11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88" name="Group 80"/>
            <p:cNvGrpSpPr>
              <a:grpSpLocks/>
            </p:cNvGrpSpPr>
            <p:nvPr/>
          </p:nvGrpSpPr>
          <p:grpSpPr bwMode="auto">
            <a:xfrm>
              <a:off x="0" y="1111"/>
              <a:ext cx="3072" cy="397"/>
              <a:chOff x="0" y="1111"/>
              <a:chExt cx="3072" cy="397"/>
            </a:xfrm>
          </p:grpSpPr>
          <p:sp>
            <p:nvSpPr>
              <p:cNvPr id="20531" name="Rectangle 79"/>
              <p:cNvSpPr>
                <a:spLocks noChangeArrowheads="1"/>
              </p:cNvSpPr>
              <p:nvPr/>
            </p:nvSpPr>
            <p:spPr bwMode="auto">
              <a:xfrm>
                <a:off x="0" y="111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2" name="Rectangle 58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97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"\nhour, minute, and second specified:" 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89" name="Group 82"/>
            <p:cNvGrpSpPr>
              <a:grpSpLocks/>
            </p:cNvGrpSpPr>
            <p:nvPr/>
          </p:nvGrpSpPr>
          <p:grpSpPr bwMode="auto">
            <a:xfrm>
              <a:off x="0" y="1485"/>
              <a:ext cx="3072" cy="397"/>
              <a:chOff x="0" y="1485"/>
              <a:chExt cx="3072" cy="397"/>
            </a:xfrm>
          </p:grpSpPr>
          <p:sp>
            <p:nvSpPr>
              <p:cNvPr id="20529" name="Rectangle 81"/>
              <p:cNvSpPr>
                <a:spLocks noChangeArrowheads="1"/>
              </p:cNvSpPr>
              <p:nvPr/>
            </p:nvSpPr>
            <p:spPr bwMode="auto">
              <a:xfrm>
                <a:off x="0" y="148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30" name="Rectangle 59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98	</a:t>
                </a:r>
                <a:r>
                  <a:rPr lang="en-US" sz="1100" b="1">
                    <a:latin typeface="Courier New" panose="02070309020205020404" pitchFamily="49" charset="0"/>
                  </a:rPr>
                  <a:t>       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0" name="Group 84"/>
            <p:cNvGrpSpPr>
              <a:grpSpLocks/>
            </p:cNvGrpSpPr>
            <p:nvPr/>
          </p:nvGrpSpPr>
          <p:grpSpPr bwMode="auto">
            <a:xfrm>
              <a:off x="0" y="1859"/>
              <a:ext cx="3072" cy="397"/>
              <a:chOff x="0" y="1859"/>
              <a:chExt cx="3072" cy="397"/>
            </a:xfrm>
          </p:grpSpPr>
          <p:sp>
            <p:nvSpPr>
              <p:cNvPr id="20527" name="Rectangle 83"/>
              <p:cNvSpPr>
                <a:spLocks noChangeArrowheads="1"/>
              </p:cNvSpPr>
              <p:nvPr/>
            </p:nvSpPr>
            <p:spPr bwMode="auto">
              <a:xfrm>
                <a:off x="0" y="1859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8" name="Rectangle 6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99	</a:t>
                </a:r>
                <a:r>
                  <a:rPr lang="en-US" sz="1100" b="1">
                    <a:latin typeface="Courier New" panose="02070309020205020404" pitchFamily="49" charset="0"/>
                  </a:rPr>
                  <a:t>   t4.printMilitary();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1" name="Group 86"/>
            <p:cNvGrpSpPr>
              <a:grpSpLocks/>
            </p:cNvGrpSpPr>
            <p:nvPr/>
          </p:nvGrpSpPr>
          <p:grpSpPr bwMode="auto">
            <a:xfrm>
              <a:off x="0" y="2233"/>
              <a:ext cx="3072" cy="397"/>
              <a:chOff x="0" y="2233"/>
              <a:chExt cx="3072" cy="397"/>
            </a:xfrm>
          </p:grpSpPr>
          <p:sp>
            <p:nvSpPr>
              <p:cNvPr id="20525" name="Rectangle 85"/>
              <p:cNvSpPr>
                <a:spLocks noChangeArrowheads="1"/>
              </p:cNvSpPr>
              <p:nvPr/>
            </p:nvSpPr>
            <p:spPr bwMode="auto">
              <a:xfrm>
                <a:off x="0" y="223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6" name="Rectangle 61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100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2" name="Group 88"/>
            <p:cNvGrpSpPr>
              <a:grpSpLocks/>
            </p:cNvGrpSpPr>
            <p:nvPr/>
          </p:nvGrpSpPr>
          <p:grpSpPr bwMode="auto">
            <a:xfrm>
              <a:off x="0" y="2607"/>
              <a:ext cx="3072" cy="397"/>
              <a:chOff x="0" y="2607"/>
              <a:chExt cx="3072" cy="397"/>
            </a:xfrm>
          </p:grpSpPr>
          <p:sp>
            <p:nvSpPr>
              <p:cNvPr id="20523" name="Rectangle 87"/>
              <p:cNvSpPr>
                <a:spLocks noChangeArrowheads="1"/>
              </p:cNvSpPr>
              <p:nvPr/>
            </p:nvSpPr>
            <p:spPr bwMode="auto">
              <a:xfrm>
                <a:off x="0" y="260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4" name="Rectangle 62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101	</a:t>
                </a:r>
                <a:r>
                  <a:rPr lang="en-US" sz="1100" b="1">
                    <a:latin typeface="Courier New" panose="02070309020205020404" pitchFamily="49" charset="0"/>
                  </a:rPr>
                  <a:t>   t4.printStandard();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3" name="Group 90"/>
            <p:cNvGrpSpPr>
              <a:grpSpLocks/>
            </p:cNvGrpSpPr>
            <p:nvPr/>
          </p:nvGrpSpPr>
          <p:grpSpPr bwMode="auto">
            <a:xfrm>
              <a:off x="0" y="2981"/>
              <a:ext cx="3072" cy="397"/>
              <a:chOff x="0" y="2981"/>
              <a:chExt cx="3072" cy="397"/>
            </a:xfrm>
          </p:grpSpPr>
          <p:sp>
            <p:nvSpPr>
              <p:cNvPr id="20521" name="Rectangle 89"/>
              <p:cNvSpPr>
                <a:spLocks noChangeArrowheads="1"/>
              </p:cNvSpPr>
              <p:nvPr/>
            </p:nvSpPr>
            <p:spPr bwMode="auto">
              <a:xfrm>
                <a:off x="0" y="298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2" name="Rectangle 63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102	</a:t>
                </a:r>
                <a:endParaRPr lang="en-US" sz="11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4" name="Group 92"/>
            <p:cNvGrpSpPr>
              <a:grpSpLocks/>
            </p:cNvGrpSpPr>
            <p:nvPr/>
          </p:nvGrpSpPr>
          <p:grpSpPr bwMode="auto">
            <a:xfrm>
              <a:off x="0" y="3355"/>
              <a:ext cx="3072" cy="397"/>
              <a:chOff x="0" y="3355"/>
              <a:chExt cx="3072" cy="397"/>
            </a:xfrm>
          </p:grpSpPr>
          <p:sp>
            <p:nvSpPr>
              <p:cNvPr id="20519" name="Rectangle 91"/>
              <p:cNvSpPr>
                <a:spLocks noChangeArrowheads="1"/>
              </p:cNvSpPr>
              <p:nvPr/>
            </p:nvSpPr>
            <p:spPr bwMode="auto">
              <a:xfrm>
                <a:off x="0" y="335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20" name="Rectangle 64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103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"\nall invalid values specified:" 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5" name="Group 94"/>
            <p:cNvGrpSpPr>
              <a:grpSpLocks/>
            </p:cNvGrpSpPr>
            <p:nvPr/>
          </p:nvGrpSpPr>
          <p:grpSpPr bwMode="auto">
            <a:xfrm>
              <a:off x="0" y="3729"/>
              <a:ext cx="3072" cy="397"/>
              <a:chOff x="0" y="3729"/>
              <a:chExt cx="3072" cy="397"/>
            </a:xfrm>
          </p:grpSpPr>
          <p:sp>
            <p:nvSpPr>
              <p:cNvPr id="20517" name="Rectangle 93"/>
              <p:cNvSpPr>
                <a:spLocks noChangeArrowheads="1"/>
              </p:cNvSpPr>
              <p:nvPr/>
            </p:nvSpPr>
            <p:spPr bwMode="auto">
              <a:xfrm>
                <a:off x="0" y="3729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8" name="Rectangle 6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104	</a:t>
                </a:r>
                <a:r>
                  <a:rPr lang="en-US" sz="1100" b="1">
                    <a:latin typeface="Courier New" panose="02070309020205020404" pitchFamily="49" charset="0"/>
                  </a:rPr>
                  <a:t>       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6" name="Group 96"/>
            <p:cNvGrpSpPr>
              <a:grpSpLocks/>
            </p:cNvGrpSpPr>
            <p:nvPr/>
          </p:nvGrpSpPr>
          <p:grpSpPr bwMode="auto">
            <a:xfrm>
              <a:off x="0" y="4103"/>
              <a:ext cx="3072" cy="397"/>
              <a:chOff x="0" y="4103"/>
              <a:chExt cx="3072" cy="397"/>
            </a:xfrm>
          </p:grpSpPr>
          <p:sp>
            <p:nvSpPr>
              <p:cNvPr id="20515" name="Rectangle 95"/>
              <p:cNvSpPr>
                <a:spLocks noChangeArrowheads="1"/>
              </p:cNvSpPr>
              <p:nvPr/>
            </p:nvSpPr>
            <p:spPr bwMode="auto">
              <a:xfrm>
                <a:off x="0" y="410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6" name="Rectangle 66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105	</a:t>
                </a:r>
                <a:r>
                  <a:rPr lang="en-US" sz="1100" b="1">
                    <a:latin typeface="Courier New" panose="02070309020205020404" pitchFamily="49" charset="0"/>
                  </a:rPr>
                  <a:t>   t5.printMilitary();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7" name="Group 98"/>
            <p:cNvGrpSpPr>
              <a:grpSpLocks/>
            </p:cNvGrpSpPr>
            <p:nvPr/>
          </p:nvGrpSpPr>
          <p:grpSpPr bwMode="auto">
            <a:xfrm>
              <a:off x="0" y="4477"/>
              <a:ext cx="3072" cy="397"/>
              <a:chOff x="0" y="4477"/>
              <a:chExt cx="3072" cy="397"/>
            </a:xfrm>
          </p:grpSpPr>
          <p:sp>
            <p:nvSpPr>
              <p:cNvPr id="20513" name="Rectangle 97"/>
              <p:cNvSpPr>
                <a:spLocks noChangeArrowheads="1"/>
              </p:cNvSpPr>
              <p:nvPr/>
            </p:nvSpPr>
            <p:spPr bwMode="auto">
              <a:xfrm>
                <a:off x="0" y="447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4" name="Rectangle 67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106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"\n   ";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8" name="Group 100"/>
            <p:cNvGrpSpPr>
              <a:grpSpLocks/>
            </p:cNvGrpSpPr>
            <p:nvPr/>
          </p:nvGrpSpPr>
          <p:grpSpPr bwMode="auto">
            <a:xfrm>
              <a:off x="0" y="4851"/>
              <a:ext cx="3072" cy="397"/>
              <a:chOff x="0" y="4851"/>
              <a:chExt cx="3072" cy="397"/>
            </a:xfrm>
          </p:grpSpPr>
          <p:sp>
            <p:nvSpPr>
              <p:cNvPr id="20511" name="Rectangle 99"/>
              <p:cNvSpPr>
                <a:spLocks noChangeArrowheads="1"/>
              </p:cNvSpPr>
              <p:nvPr/>
            </p:nvSpPr>
            <p:spPr bwMode="auto">
              <a:xfrm>
                <a:off x="0" y="485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2" name="Rectangle 68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107	</a:t>
                </a:r>
                <a:r>
                  <a:rPr lang="en-US" sz="1100" b="1">
                    <a:latin typeface="Courier New" panose="02070309020205020404" pitchFamily="49" charset="0"/>
                  </a:rPr>
                  <a:t>   t5.printStandard();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9" name="Group 102"/>
            <p:cNvGrpSpPr>
              <a:grpSpLocks/>
            </p:cNvGrpSpPr>
            <p:nvPr/>
          </p:nvGrpSpPr>
          <p:grpSpPr bwMode="auto">
            <a:xfrm>
              <a:off x="0" y="5225"/>
              <a:ext cx="3072" cy="397"/>
              <a:chOff x="0" y="5225"/>
              <a:chExt cx="3072" cy="397"/>
            </a:xfrm>
          </p:grpSpPr>
          <p:sp>
            <p:nvSpPr>
              <p:cNvPr id="20509" name="Rectangle 101"/>
              <p:cNvSpPr>
                <a:spLocks noChangeArrowheads="1"/>
              </p:cNvSpPr>
              <p:nvPr/>
            </p:nvSpPr>
            <p:spPr bwMode="auto">
              <a:xfrm>
                <a:off x="0" y="522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10" name="Rectangle 69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108	</a:t>
                </a:r>
                <a:r>
                  <a:rPr lang="en-US" sz="1100" b="1">
                    <a:latin typeface="Courier New" panose="02070309020205020404" pitchFamily="49" charset="0"/>
                  </a:rPr>
                  <a:t>   cout &lt;&lt; endl;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500" name="Group 104"/>
            <p:cNvGrpSpPr>
              <a:grpSpLocks/>
            </p:cNvGrpSpPr>
            <p:nvPr/>
          </p:nvGrpSpPr>
          <p:grpSpPr bwMode="auto">
            <a:xfrm>
              <a:off x="0" y="5599"/>
              <a:ext cx="3072" cy="397"/>
              <a:chOff x="0" y="5599"/>
              <a:chExt cx="3072" cy="397"/>
            </a:xfrm>
          </p:grpSpPr>
          <p:sp>
            <p:nvSpPr>
              <p:cNvPr id="20507" name="Rectangle 103"/>
              <p:cNvSpPr>
                <a:spLocks noChangeArrowheads="1"/>
              </p:cNvSpPr>
              <p:nvPr/>
            </p:nvSpPr>
            <p:spPr bwMode="auto">
              <a:xfrm>
                <a:off x="0" y="5599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08" name="Rectangle 7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109	</a:t>
                </a:r>
                <a:endParaRPr lang="en-US" sz="11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501" name="Group 106"/>
            <p:cNvGrpSpPr>
              <a:grpSpLocks/>
            </p:cNvGrpSpPr>
            <p:nvPr/>
          </p:nvGrpSpPr>
          <p:grpSpPr bwMode="auto">
            <a:xfrm>
              <a:off x="0" y="5973"/>
              <a:ext cx="3072" cy="397"/>
              <a:chOff x="0" y="5973"/>
              <a:chExt cx="3072" cy="397"/>
            </a:xfrm>
          </p:grpSpPr>
          <p:sp>
            <p:nvSpPr>
              <p:cNvPr id="20505" name="Rectangle 105"/>
              <p:cNvSpPr>
                <a:spLocks noChangeArrowheads="1"/>
              </p:cNvSpPr>
              <p:nvPr/>
            </p:nvSpPr>
            <p:spPr bwMode="auto">
              <a:xfrm>
                <a:off x="0" y="597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06" name="Rectangle 71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110	</a:t>
                </a:r>
                <a:r>
                  <a:rPr lang="en-US" sz="1100" b="1">
                    <a:latin typeface="Courier New" panose="02070309020205020404" pitchFamily="49" charset="0"/>
                  </a:rPr>
                  <a:t>   </a:t>
                </a:r>
                <a:r>
                  <a:rPr lang="en-US" sz="11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100" b="1">
                    <a:latin typeface="Courier New" panose="02070309020205020404" pitchFamily="49" charset="0"/>
                  </a:rPr>
                  <a:t> 0;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502" name="Group 108"/>
            <p:cNvGrpSpPr>
              <a:grpSpLocks/>
            </p:cNvGrpSpPr>
            <p:nvPr/>
          </p:nvGrpSpPr>
          <p:grpSpPr bwMode="auto">
            <a:xfrm>
              <a:off x="0" y="6347"/>
              <a:ext cx="3072" cy="397"/>
              <a:chOff x="0" y="6347"/>
              <a:chExt cx="3072" cy="397"/>
            </a:xfrm>
          </p:grpSpPr>
          <p:sp>
            <p:nvSpPr>
              <p:cNvPr id="20503" name="Rectangle 107"/>
              <p:cNvSpPr>
                <a:spLocks noChangeArrowheads="1"/>
              </p:cNvSpPr>
              <p:nvPr/>
            </p:nvSpPr>
            <p:spPr bwMode="auto">
              <a:xfrm>
                <a:off x="0" y="634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100"/>
              </a:p>
            </p:txBody>
          </p:sp>
          <p:sp>
            <p:nvSpPr>
              <p:cNvPr id="20504" name="Rectangle 72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1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111	</a:t>
                </a:r>
                <a:r>
                  <a:rPr lang="en-US" sz="11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1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  <a:latin typeface="Arial" panose="020B0604020202020204" pitchFamily="34" charset="0"/>
              </a:rPr>
              <a:t>Using Destructors 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Destructors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Are </a:t>
            </a:r>
            <a:r>
              <a:rPr lang="en-US" b="1" dirty="0" smtClean="0">
                <a:solidFill>
                  <a:srgbClr val="2C14DE"/>
                </a:solidFill>
              </a:rPr>
              <a:t>member function </a:t>
            </a:r>
            <a:r>
              <a:rPr lang="en-US" dirty="0" smtClean="0"/>
              <a:t>of </a:t>
            </a:r>
            <a:r>
              <a:rPr lang="en-US" b="1" dirty="0" smtClean="0"/>
              <a:t>class</a:t>
            </a:r>
          </a:p>
          <a:p>
            <a:pPr lvl="1">
              <a:spcAft>
                <a:spcPts val="600"/>
              </a:spcAft>
            </a:pPr>
            <a:r>
              <a:rPr lang="en-US" b="1" dirty="0" smtClean="0"/>
              <a:t>Perform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termination housekeeping </a:t>
            </a:r>
            <a:r>
              <a:rPr lang="en-US" dirty="0" smtClean="0"/>
              <a:t>before the system reclaims the object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memory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Name is </a:t>
            </a:r>
            <a:r>
              <a:rPr lang="en-US" b="1" dirty="0" smtClean="0">
                <a:solidFill>
                  <a:srgbClr val="2C14DE"/>
                </a:solidFill>
              </a:rPr>
              <a:t>tilde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~</a:t>
            </a:r>
            <a:r>
              <a:rPr lang="en-US" dirty="0" smtClean="0"/>
              <a:t>) </a:t>
            </a:r>
            <a:r>
              <a:rPr lang="en-US" b="1" dirty="0" smtClean="0"/>
              <a:t>followed by </a:t>
            </a:r>
            <a:r>
              <a:rPr lang="en-US" dirty="0" smtClean="0"/>
              <a:t>the </a:t>
            </a:r>
            <a:r>
              <a:rPr lang="en-US" b="1" dirty="0" smtClean="0"/>
              <a:t>class name </a:t>
            </a:r>
            <a:r>
              <a:rPr lang="en-US" dirty="0" smtClean="0"/>
              <a:t>(i.e., </a:t>
            </a: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~Time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Receives </a:t>
            </a:r>
            <a:r>
              <a:rPr lang="en-US" b="1" dirty="0" smtClean="0">
                <a:solidFill>
                  <a:srgbClr val="2C14DE"/>
                </a:solidFill>
              </a:rPr>
              <a:t>no parameters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2C14DE"/>
                </a:solidFill>
              </a:rPr>
              <a:t>returns no value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solidFill>
                  <a:srgbClr val="B80000"/>
                </a:solidFill>
              </a:rPr>
              <a:t>One destructor per class </a:t>
            </a:r>
            <a:r>
              <a:rPr lang="en-US" b="1" dirty="0" smtClean="0"/>
              <a:t>(no overloading)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Calibri" panose="020F0502020204030204" pitchFamily="34" charset="0"/>
              </a:rPr>
              <a:t>Destructors </a:t>
            </a:r>
            <a:r>
              <a:rPr lang="en-US" b="1" u="sng" dirty="0">
                <a:solidFill>
                  <a:srgbClr val="B80000"/>
                </a:solidFill>
                <a:latin typeface="Calibri" panose="020F0502020204030204" pitchFamily="34" charset="0"/>
              </a:rPr>
              <a:t>cannot be declared </a:t>
            </a:r>
            <a:r>
              <a:rPr lang="en-US" b="1" i="1" dirty="0" err="1" smtClean="0">
                <a:solidFill>
                  <a:srgbClr val="2C14DE"/>
                </a:solidFill>
                <a:latin typeface="Calibri" panose="020F0502020204030204" pitchFamily="34" charset="0"/>
              </a:rPr>
              <a:t>const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b="1" i="1" dirty="0" smtClean="0">
                <a:solidFill>
                  <a:srgbClr val="2C14DE"/>
                </a:solidFill>
                <a:latin typeface="Calibri" panose="020F0502020204030204" pitchFamily="34" charset="0"/>
              </a:rPr>
              <a:t>static</a:t>
            </a:r>
            <a:endParaRPr lang="en-US" dirty="0" smtClean="0">
              <a:latin typeface="Calibri" panose="020F050202020403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destructor can be declared </a:t>
            </a:r>
            <a:r>
              <a:rPr lang="en-US" b="1" i="1" dirty="0">
                <a:solidFill>
                  <a:srgbClr val="2C14DE"/>
                </a:solidFill>
                <a:latin typeface="Calibri" panose="020F0502020204030204" pitchFamily="34" charset="0"/>
              </a:rPr>
              <a:t>virtual</a:t>
            </a:r>
            <a:r>
              <a:rPr lang="en-US" dirty="0">
                <a:solidFill>
                  <a:srgbClr val="2C14DE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or </a:t>
            </a:r>
            <a:r>
              <a:rPr lang="en-US" b="1" i="1" dirty="0">
                <a:solidFill>
                  <a:srgbClr val="2C14DE"/>
                </a:solidFill>
                <a:latin typeface="Calibri" panose="020F0502020204030204" pitchFamily="34" charset="0"/>
              </a:rPr>
              <a:t>pure </a:t>
            </a:r>
            <a:r>
              <a:rPr lang="en-US" b="1" i="1" dirty="0" smtClean="0">
                <a:solidFill>
                  <a:srgbClr val="2C14DE"/>
                </a:solidFill>
                <a:latin typeface="Calibri" panose="020F0502020204030204" pitchFamily="34" charset="0"/>
              </a:rPr>
              <a:t>virtual</a:t>
            </a:r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b="1" u="sng" dirty="0" smtClean="0"/>
          </a:p>
          <a:p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8347"/>
            <a:ext cx="9089449" cy="82973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B80000"/>
                </a:solidFill>
                <a:latin typeface="+mn-lt"/>
              </a:rPr>
              <a:t>When Constructors and Destructors Are Called 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77832"/>
            <a:ext cx="8839200" cy="6542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rgbClr val="B80000"/>
                </a:solidFill>
              </a:rPr>
              <a:t>Constructors</a:t>
            </a:r>
            <a:r>
              <a:rPr lang="en-US" sz="2800" u="sng" dirty="0" smtClean="0">
                <a:solidFill>
                  <a:srgbClr val="B80000"/>
                </a:solidFill>
              </a:rPr>
              <a:t> </a:t>
            </a:r>
            <a:r>
              <a:rPr lang="en-US" sz="2800" u="sng" dirty="0" smtClean="0"/>
              <a:t>and </a:t>
            </a:r>
            <a:r>
              <a:rPr lang="en-US" sz="2800" b="1" u="sng" dirty="0" smtClean="0">
                <a:solidFill>
                  <a:srgbClr val="B80000"/>
                </a:solidFill>
              </a:rPr>
              <a:t>destructors</a:t>
            </a:r>
            <a:r>
              <a:rPr lang="en-US" sz="2800" u="sng" dirty="0" smtClean="0">
                <a:solidFill>
                  <a:srgbClr val="B80000"/>
                </a:solidFill>
              </a:rPr>
              <a:t> </a:t>
            </a:r>
            <a:r>
              <a:rPr lang="en-US" sz="2800" b="1" u="sng" dirty="0" smtClean="0">
                <a:solidFill>
                  <a:srgbClr val="2C14DE"/>
                </a:solidFill>
              </a:rPr>
              <a:t>called automatically</a:t>
            </a:r>
          </a:p>
          <a:p>
            <a:pPr lvl="1"/>
            <a:r>
              <a:rPr lang="en-US" sz="2400" b="1" u="sng" dirty="0" smtClean="0"/>
              <a:t>Order depends on scope of objects</a:t>
            </a:r>
            <a:endParaRPr lang="en-US" sz="28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B80000"/>
                </a:solidFill>
              </a:rPr>
              <a:t>Global scope objects</a:t>
            </a:r>
          </a:p>
          <a:p>
            <a:pPr lvl="1"/>
            <a:r>
              <a:rPr lang="en-US" sz="2400" b="1" dirty="0" smtClean="0">
                <a:solidFill>
                  <a:srgbClr val="2C14DE"/>
                </a:solidFill>
              </a:rPr>
              <a:t>Constructors</a:t>
            </a:r>
            <a:r>
              <a:rPr lang="en-US" sz="2400" dirty="0" smtClean="0">
                <a:solidFill>
                  <a:srgbClr val="2C14DE"/>
                </a:solidFill>
              </a:rPr>
              <a:t> </a:t>
            </a:r>
            <a:r>
              <a:rPr lang="en-US" sz="2400" b="1" dirty="0" smtClean="0"/>
              <a:t>called</a:t>
            </a:r>
            <a:r>
              <a:rPr lang="en-US" sz="2400" dirty="0" smtClean="0"/>
              <a:t> </a:t>
            </a:r>
            <a:r>
              <a:rPr lang="en-US" sz="2400" b="1" dirty="0" smtClean="0"/>
              <a:t>before any other function </a:t>
            </a:r>
            <a:r>
              <a:rPr lang="en-US" sz="2400" dirty="0" smtClean="0"/>
              <a:t>(including </a:t>
            </a: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main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b="1" dirty="0" smtClean="0">
                <a:solidFill>
                  <a:srgbClr val="2C14DE"/>
                </a:solidFill>
              </a:rPr>
              <a:t>Destructors</a:t>
            </a:r>
            <a:r>
              <a:rPr lang="en-US" sz="2400" dirty="0" smtClean="0">
                <a:solidFill>
                  <a:srgbClr val="2C14DE"/>
                </a:solidFill>
              </a:rPr>
              <a:t> </a:t>
            </a:r>
            <a:r>
              <a:rPr lang="en-US" sz="2400" dirty="0" smtClean="0"/>
              <a:t>called when </a:t>
            </a: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main</a:t>
            </a:r>
            <a:r>
              <a:rPr lang="en-US" sz="2400" b="1" dirty="0" smtClean="0">
                <a:solidFill>
                  <a:srgbClr val="2C14DE"/>
                </a:solidFill>
              </a:rPr>
              <a:t> </a:t>
            </a:r>
            <a:r>
              <a:rPr lang="en-US" sz="2400" b="1" dirty="0" smtClean="0"/>
              <a:t>terminates</a:t>
            </a:r>
            <a:r>
              <a:rPr lang="en-US" sz="2400" b="1" dirty="0" smtClean="0">
                <a:solidFill>
                  <a:srgbClr val="2C14DE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b="1" i="1" dirty="0" smtClean="0"/>
              <a:t>or </a:t>
            </a:r>
            <a:r>
              <a:rPr lang="en-US" sz="24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exit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/>
              <a:t>function called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b="1" u="sng" dirty="0" smtClean="0">
                <a:solidFill>
                  <a:srgbClr val="2C14DE"/>
                </a:solidFill>
              </a:rPr>
              <a:t>Destructors not called </a:t>
            </a:r>
            <a:r>
              <a:rPr lang="en-US" sz="2400" dirty="0" smtClean="0"/>
              <a:t>if </a:t>
            </a:r>
            <a:r>
              <a:rPr lang="en-US" sz="2400" b="1" dirty="0" smtClean="0"/>
              <a:t>program terminates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abort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600" b="1" dirty="0">
                <a:solidFill>
                  <a:srgbClr val="B80000"/>
                </a:solidFill>
              </a:rPr>
              <a:t>Automatic local objects</a:t>
            </a:r>
          </a:p>
          <a:p>
            <a:pPr lvl="1"/>
            <a:r>
              <a:rPr lang="en-US" sz="2400" b="1" dirty="0" smtClean="0">
                <a:solidFill>
                  <a:srgbClr val="2C14DE"/>
                </a:solidFill>
              </a:rPr>
              <a:t>Constructors</a:t>
            </a:r>
            <a:r>
              <a:rPr lang="en-US" sz="2400" dirty="0" smtClean="0">
                <a:solidFill>
                  <a:srgbClr val="2C14DE"/>
                </a:solidFill>
              </a:rPr>
              <a:t> </a:t>
            </a:r>
            <a:r>
              <a:rPr lang="en-US" sz="2400" b="1" dirty="0" smtClean="0"/>
              <a:t>called when </a:t>
            </a:r>
            <a:r>
              <a:rPr lang="en-US" sz="2400" b="1" dirty="0" smtClean="0">
                <a:solidFill>
                  <a:srgbClr val="2C14DE"/>
                </a:solidFill>
              </a:rPr>
              <a:t>objects are defined</a:t>
            </a:r>
          </a:p>
          <a:p>
            <a:pPr lvl="1"/>
            <a:r>
              <a:rPr lang="en-US" sz="2400" b="1" dirty="0" smtClean="0">
                <a:solidFill>
                  <a:srgbClr val="2C14DE"/>
                </a:solidFill>
              </a:rPr>
              <a:t>Destructors</a:t>
            </a:r>
            <a:r>
              <a:rPr lang="en-US" sz="2400" dirty="0" smtClean="0">
                <a:solidFill>
                  <a:srgbClr val="2C14DE"/>
                </a:solidFill>
              </a:rPr>
              <a:t> </a:t>
            </a:r>
            <a:r>
              <a:rPr lang="en-US" sz="2400" b="1" dirty="0" smtClean="0"/>
              <a:t>called when </a:t>
            </a:r>
            <a:r>
              <a:rPr lang="en-US" sz="2400" b="1" dirty="0" smtClean="0">
                <a:solidFill>
                  <a:srgbClr val="2C14DE"/>
                </a:solidFill>
              </a:rPr>
              <a:t>objects leave scope</a:t>
            </a:r>
          </a:p>
          <a:p>
            <a:pPr lvl="1"/>
            <a:r>
              <a:rPr lang="en-US" sz="2400" b="1" dirty="0" smtClean="0"/>
              <a:t>Destructors</a:t>
            </a:r>
            <a:r>
              <a:rPr lang="en-US" sz="2400" dirty="0" smtClean="0"/>
              <a:t> </a:t>
            </a:r>
            <a:r>
              <a:rPr lang="en-US" sz="2400" b="1" dirty="0" smtClean="0"/>
              <a:t>not called </a:t>
            </a:r>
            <a:r>
              <a:rPr lang="en-US" sz="2400" dirty="0" smtClean="0"/>
              <a:t>if the program ends with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exit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abort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2"/>
          <p:cNvGrpSpPr>
            <a:grpSpLocks/>
          </p:cNvGrpSpPr>
          <p:nvPr/>
        </p:nvGrpSpPr>
        <p:grpSpPr bwMode="auto">
          <a:xfrm>
            <a:off x="609600" y="1298575"/>
            <a:ext cx="8153400" cy="1504950"/>
            <a:chOff x="0" y="2244"/>
            <a:chExt cx="3072" cy="374"/>
          </a:xfrm>
        </p:grpSpPr>
        <p:sp>
          <p:nvSpPr>
            <p:cNvPr id="23579" name="Rectangle 31"/>
            <p:cNvSpPr>
              <a:spLocks noChangeArrowheads="1"/>
            </p:cNvSpPr>
            <p:nvPr/>
          </p:nvSpPr>
          <p:spPr bwMode="auto">
            <a:xfrm>
              <a:off x="0" y="2345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80" name="Rectangle 10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	</a:t>
              </a:r>
              <a:r>
                <a:rPr lang="en-US" sz="16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600" b="1" dirty="0">
                  <a:latin typeface="Courier New" panose="02070309020205020404" pitchFamily="49" charset="0"/>
                </a:rPr>
                <a:t> </a:t>
              </a:r>
              <a:r>
                <a:rPr lang="en-US" sz="1600" b="1" dirty="0" err="1">
                  <a:latin typeface="Courier New" panose="02070309020205020404" pitchFamily="49" charset="0"/>
                </a:rPr>
                <a:t>CreateAndDestroy</a:t>
              </a:r>
              <a:r>
                <a:rPr lang="en-US" sz="1600" b="1" dirty="0">
                  <a:latin typeface="Courier New" panose="02070309020205020404" pitchFamily="49" charset="0"/>
                </a:rPr>
                <a:t> {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5" name="Group 34"/>
          <p:cNvGrpSpPr>
            <a:grpSpLocks/>
          </p:cNvGrpSpPr>
          <p:nvPr/>
        </p:nvGrpSpPr>
        <p:grpSpPr bwMode="auto">
          <a:xfrm>
            <a:off x="609600" y="1558925"/>
            <a:ext cx="8153400" cy="1503363"/>
            <a:chOff x="0" y="2618"/>
            <a:chExt cx="3072" cy="374"/>
          </a:xfrm>
        </p:grpSpPr>
        <p:sp>
          <p:nvSpPr>
            <p:cNvPr id="23577" name="Rectangle 33"/>
            <p:cNvSpPr>
              <a:spLocks noChangeArrowheads="1"/>
            </p:cNvSpPr>
            <p:nvPr/>
          </p:nvSpPr>
          <p:spPr bwMode="auto">
            <a:xfrm>
              <a:off x="0" y="2719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8" name="Rectangle 11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	</a:t>
              </a:r>
              <a:r>
                <a:rPr lang="en-US" sz="16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6" name="Group 36"/>
          <p:cNvGrpSpPr>
            <a:grpSpLocks/>
          </p:cNvGrpSpPr>
          <p:nvPr/>
        </p:nvGrpSpPr>
        <p:grpSpPr bwMode="auto">
          <a:xfrm>
            <a:off x="609600" y="1817688"/>
            <a:ext cx="8153400" cy="1504950"/>
            <a:chOff x="0" y="2992"/>
            <a:chExt cx="3072" cy="374"/>
          </a:xfrm>
        </p:grpSpPr>
        <p:sp>
          <p:nvSpPr>
            <p:cNvPr id="23575" name="Rectangle 35"/>
            <p:cNvSpPr>
              <a:spLocks noChangeArrowheads="1"/>
            </p:cNvSpPr>
            <p:nvPr/>
          </p:nvSpPr>
          <p:spPr bwMode="auto">
            <a:xfrm>
              <a:off x="0" y="3093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6" name="Rectangle 12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	</a:t>
              </a:r>
              <a:r>
                <a:rPr lang="en-US" sz="1600" b="1">
                  <a:latin typeface="Courier New" panose="02070309020205020404" pitchFamily="49" charset="0"/>
                </a:rPr>
                <a:t>   CreateAndDestroy( int );  </a:t>
              </a:r>
              <a:r>
                <a:rPr lang="en-US" sz="16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constructor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7" name="Group 38"/>
          <p:cNvGrpSpPr>
            <a:grpSpLocks/>
          </p:cNvGrpSpPr>
          <p:nvPr/>
        </p:nvGrpSpPr>
        <p:grpSpPr bwMode="auto">
          <a:xfrm>
            <a:off x="609600" y="2076450"/>
            <a:ext cx="8153400" cy="1504950"/>
            <a:chOff x="0" y="3366"/>
            <a:chExt cx="3072" cy="374"/>
          </a:xfrm>
        </p:grpSpPr>
        <p:sp>
          <p:nvSpPr>
            <p:cNvPr id="23573" name="Rectangle 37"/>
            <p:cNvSpPr>
              <a:spLocks noChangeArrowheads="1"/>
            </p:cNvSpPr>
            <p:nvPr/>
          </p:nvSpPr>
          <p:spPr bwMode="auto">
            <a:xfrm>
              <a:off x="0" y="3467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4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600" b="1">
                  <a:latin typeface="Courier New" panose="02070309020205020404" pitchFamily="49" charset="0"/>
                </a:rPr>
                <a:t>   ~CreateAndDestroy();      </a:t>
              </a:r>
              <a:r>
                <a:rPr lang="en-US" sz="16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destructor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8" name="Group 40"/>
          <p:cNvGrpSpPr>
            <a:grpSpLocks/>
          </p:cNvGrpSpPr>
          <p:nvPr/>
        </p:nvGrpSpPr>
        <p:grpSpPr bwMode="auto">
          <a:xfrm>
            <a:off x="609600" y="2335213"/>
            <a:ext cx="8153400" cy="1504950"/>
            <a:chOff x="0" y="3740"/>
            <a:chExt cx="3072" cy="374"/>
          </a:xfrm>
        </p:grpSpPr>
        <p:sp>
          <p:nvSpPr>
            <p:cNvPr id="23571" name="Rectangle 39"/>
            <p:cNvSpPr>
              <a:spLocks noChangeArrowheads="1"/>
            </p:cNvSpPr>
            <p:nvPr/>
          </p:nvSpPr>
          <p:spPr bwMode="auto">
            <a:xfrm>
              <a:off x="0" y="3841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2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6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9" name="Group 42"/>
          <p:cNvGrpSpPr>
            <a:grpSpLocks/>
          </p:cNvGrpSpPr>
          <p:nvPr/>
        </p:nvGrpSpPr>
        <p:grpSpPr bwMode="auto">
          <a:xfrm>
            <a:off x="609600" y="2595563"/>
            <a:ext cx="8153400" cy="1503362"/>
            <a:chOff x="0" y="4114"/>
            <a:chExt cx="3072" cy="374"/>
          </a:xfrm>
        </p:grpSpPr>
        <p:sp>
          <p:nvSpPr>
            <p:cNvPr id="23569" name="Rectangle 41"/>
            <p:cNvSpPr>
              <a:spLocks noChangeArrowheads="1"/>
            </p:cNvSpPr>
            <p:nvPr/>
          </p:nvSpPr>
          <p:spPr bwMode="auto">
            <a:xfrm>
              <a:off x="0" y="4215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0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r>
                <a:rPr lang="en-US" sz="1600" b="1">
                  <a:latin typeface="Courier New" panose="02070309020205020404" pitchFamily="49" charset="0"/>
                </a:rPr>
                <a:t>   </a:t>
              </a:r>
              <a:r>
                <a:rPr lang="en-US" sz="16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</a:rPr>
                <a:t> data;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60" name="Group 44"/>
          <p:cNvGrpSpPr>
            <a:grpSpLocks/>
          </p:cNvGrpSpPr>
          <p:nvPr/>
        </p:nvGrpSpPr>
        <p:grpSpPr bwMode="auto">
          <a:xfrm>
            <a:off x="609600" y="2854325"/>
            <a:ext cx="8153400" cy="1184275"/>
            <a:chOff x="0" y="4488"/>
            <a:chExt cx="3072" cy="374"/>
          </a:xfrm>
        </p:grpSpPr>
        <p:sp>
          <p:nvSpPr>
            <p:cNvPr id="23567" name="Rectangle 43"/>
            <p:cNvSpPr>
              <a:spLocks noChangeArrowheads="1"/>
            </p:cNvSpPr>
            <p:nvPr/>
          </p:nvSpPr>
          <p:spPr bwMode="auto">
            <a:xfrm>
              <a:off x="0" y="4589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6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61" name="Group 46"/>
          <p:cNvGrpSpPr>
            <a:grpSpLocks/>
          </p:cNvGrpSpPr>
          <p:nvPr/>
        </p:nvGrpSpPr>
        <p:grpSpPr bwMode="auto">
          <a:xfrm>
            <a:off x="609600" y="3113088"/>
            <a:ext cx="8153400" cy="925512"/>
            <a:chOff x="0" y="4862"/>
            <a:chExt cx="3072" cy="374"/>
          </a:xfrm>
        </p:grpSpPr>
        <p:sp>
          <p:nvSpPr>
            <p:cNvPr id="23565" name="Rectangle 45"/>
            <p:cNvSpPr>
              <a:spLocks noChangeArrowheads="1"/>
            </p:cNvSpPr>
            <p:nvPr/>
          </p:nvSpPr>
          <p:spPr bwMode="auto">
            <a:xfrm>
              <a:off x="0" y="4963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66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62" name="Group 48"/>
          <p:cNvGrpSpPr>
            <a:grpSpLocks/>
          </p:cNvGrpSpPr>
          <p:nvPr/>
        </p:nvGrpSpPr>
        <p:grpSpPr bwMode="auto">
          <a:xfrm>
            <a:off x="609600" y="3371850"/>
            <a:ext cx="8153400" cy="742950"/>
            <a:chOff x="0" y="5236"/>
            <a:chExt cx="3072" cy="374"/>
          </a:xfrm>
        </p:grpSpPr>
        <p:sp>
          <p:nvSpPr>
            <p:cNvPr id="23563" name="Rectangle 47"/>
            <p:cNvSpPr>
              <a:spLocks noChangeArrowheads="1"/>
            </p:cNvSpPr>
            <p:nvPr/>
          </p:nvSpPr>
          <p:spPr bwMode="auto">
            <a:xfrm>
              <a:off x="0" y="5337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64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r>
                <a:rPr lang="en-US" sz="1600" b="1">
                  <a:latin typeface="Courier New" panose="02070309020205020404" pitchFamily="49" charset="0"/>
                </a:rPr>
                <a:t>#endif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9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8"/>
          <p:cNvGrpSpPr>
            <a:grpSpLocks/>
          </p:cNvGrpSpPr>
          <p:nvPr/>
        </p:nvGrpSpPr>
        <p:grpSpPr bwMode="auto">
          <a:xfrm>
            <a:off x="678256" y="1143000"/>
            <a:ext cx="8001000" cy="381000"/>
            <a:chOff x="0" y="2992"/>
            <a:chExt cx="3072" cy="374"/>
          </a:xfrm>
        </p:grpSpPr>
        <p:sp>
          <p:nvSpPr>
            <p:cNvPr id="24607" name="Rectangle 37"/>
            <p:cNvSpPr>
              <a:spLocks noChangeArrowheads="1"/>
            </p:cNvSpPr>
            <p:nvPr/>
          </p:nvSpPr>
          <p:spPr bwMode="auto">
            <a:xfrm>
              <a:off x="0" y="3013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8" name="Rectangle 12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79" name="Group 40"/>
          <p:cNvGrpSpPr>
            <a:grpSpLocks/>
          </p:cNvGrpSpPr>
          <p:nvPr/>
        </p:nvGrpSpPr>
        <p:grpSpPr bwMode="auto">
          <a:xfrm>
            <a:off x="678256" y="1524000"/>
            <a:ext cx="8001000" cy="381000"/>
            <a:chOff x="0" y="3366"/>
            <a:chExt cx="3072" cy="374"/>
          </a:xfrm>
        </p:grpSpPr>
        <p:sp>
          <p:nvSpPr>
            <p:cNvPr id="24605" name="Rectangle 39"/>
            <p:cNvSpPr>
              <a:spLocks noChangeArrowheads="1"/>
            </p:cNvSpPr>
            <p:nvPr/>
          </p:nvSpPr>
          <p:spPr bwMode="auto">
            <a:xfrm>
              <a:off x="0" y="3387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6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600" b="1" dirty="0" err="1">
                  <a:latin typeface="Courier New" panose="02070309020205020404" pitchFamily="49" charset="0"/>
                </a:rPr>
                <a:t>CreateAndDestroy</a:t>
              </a:r>
              <a:r>
                <a:rPr lang="en-US" sz="1600" b="1" dirty="0">
                  <a:latin typeface="Courier New" panose="02070309020205020404" pitchFamily="49" charset="0"/>
                </a:rPr>
                <a:t>::</a:t>
              </a:r>
              <a:r>
                <a:rPr lang="en-US" sz="1600" b="1" dirty="0" err="1">
                  <a:latin typeface="Courier New" panose="02070309020205020404" pitchFamily="49" charset="0"/>
                </a:rPr>
                <a:t>CreateAndDestroy</a:t>
              </a:r>
              <a:r>
                <a:rPr lang="en-US" sz="1600" b="1" dirty="0">
                  <a:latin typeface="Courier New" panose="02070309020205020404" pitchFamily="49" charset="0"/>
                </a:rPr>
                <a:t>( </a:t>
              </a:r>
              <a:r>
                <a:rPr lang="en-US" sz="16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</a:rPr>
                <a:t> value )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0" name="Group 42"/>
          <p:cNvGrpSpPr>
            <a:grpSpLocks/>
          </p:cNvGrpSpPr>
          <p:nvPr/>
        </p:nvGrpSpPr>
        <p:grpSpPr bwMode="auto">
          <a:xfrm>
            <a:off x="678256" y="1905000"/>
            <a:ext cx="8001000" cy="381000"/>
            <a:chOff x="0" y="3740"/>
            <a:chExt cx="3072" cy="374"/>
          </a:xfrm>
        </p:grpSpPr>
        <p:sp>
          <p:nvSpPr>
            <p:cNvPr id="24603" name="Rectangle 41"/>
            <p:cNvSpPr>
              <a:spLocks noChangeArrowheads="1"/>
            </p:cNvSpPr>
            <p:nvPr/>
          </p:nvSpPr>
          <p:spPr bwMode="auto">
            <a:xfrm>
              <a:off x="0" y="3761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4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r>
                <a:rPr lang="en-US" sz="16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1" name="Group 44"/>
          <p:cNvGrpSpPr>
            <a:grpSpLocks/>
          </p:cNvGrpSpPr>
          <p:nvPr/>
        </p:nvGrpSpPr>
        <p:grpSpPr bwMode="auto">
          <a:xfrm>
            <a:off x="678256" y="2286000"/>
            <a:ext cx="8001000" cy="381000"/>
            <a:chOff x="0" y="4114"/>
            <a:chExt cx="3072" cy="374"/>
          </a:xfrm>
        </p:grpSpPr>
        <p:sp>
          <p:nvSpPr>
            <p:cNvPr id="24601" name="Rectangle 43"/>
            <p:cNvSpPr>
              <a:spLocks noChangeArrowheads="1"/>
            </p:cNvSpPr>
            <p:nvPr/>
          </p:nvSpPr>
          <p:spPr bwMode="auto">
            <a:xfrm>
              <a:off x="0" y="4135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2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600" b="1">
                  <a:latin typeface="Courier New" panose="02070309020205020404" pitchFamily="49" charset="0"/>
                </a:rPr>
                <a:t>   data = value;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2" name="Group 46"/>
          <p:cNvGrpSpPr>
            <a:grpSpLocks/>
          </p:cNvGrpSpPr>
          <p:nvPr/>
        </p:nvGrpSpPr>
        <p:grpSpPr bwMode="auto">
          <a:xfrm>
            <a:off x="678256" y="2667000"/>
            <a:ext cx="8001000" cy="381000"/>
            <a:chOff x="0" y="4488"/>
            <a:chExt cx="3072" cy="374"/>
          </a:xfrm>
        </p:grpSpPr>
        <p:sp>
          <p:nvSpPr>
            <p:cNvPr id="24599" name="Rectangle 45"/>
            <p:cNvSpPr>
              <a:spLocks noChangeArrowheads="1"/>
            </p:cNvSpPr>
            <p:nvPr/>
          </p:nvSpPr>
          <p:spPr bwMode="auto">
            <a:xfrm>
              <a:off x="0" y="4509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0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r>
                <a:rPr lang="en-US" sz="1600" b="1" dirty="0">
                  <a:latin typeface="Courier New" panose="02070309020205020404" pitchFamily="49" charset="0"/>
                </a:rPr>
                <a:t>   </a:t>
              </a:r>
              <a:r>
                <a:rPr lang="en-US" sz="1600" b="1" dirty="0" err="1">
                  <a:latin typeface="Courier New" panose="02070309020205020404" pitchFamily="49" charset="0"/>
                </a:rPr>
                <a:t>cout</a:t>
              </a:r>
              <a:r>
                <a:rPr lang="en-US" sz="1600" b="1" dirty="0">
                  <a:latin typeface="Courier New" panose="02070309020205020404" pitchFamily="49" charset="0"/>
                </a:rPr>
                <a:t> &lt;&lt; "Object " &lt;&lt; data &lt;&lt; "   constructor";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3" name="Group 48"/>
          <p:cNvGrpSpPr>
            <a:grpSpLocks/>
          </p:cNvGrpSpPr>
          <p:nvPr/>
        </p:nvGrpSpPr>
        <p:grpSpPr bwMode="auto">
          <a:xfrm>
            <a:off x="678256" y="3048000"/>
            <a:ext cx="8000999" cy="381000"/>
            <a:chOff x="0" y="4862"/>
            <a:chExt cx="3072" cy="374"/>
          </a:xfrm>
        </p:grpSpPr>
        <p:sp>
          <p:nvSpPr>
            <p:cNvPr id="24597" name="Rectangle 47"/>
            <p:cNvSpPr>
              <a:spLocks noChangeArrowheads="1"/>
            </p:cNvSpPr>
            <p:nvPr/>
          </p:nvSpPr>
          <p:spPr bwMode="auto">
            <a:xfrm>
              <a:off x="0" y="4883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598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6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4" name="Group 50"/>
          <p:cNvGrpSpPr>
            <a:grpSpLocks/>
          </p:cNvGrpSpPr>
          <p:nvPr/>
        </p:nvGrpSpPr>
        <p:grpSpPr bwMode="auto">
          <a:xfrm>
            <a:off x="678256" y="3429000"/>
            <a:ext cx="8001000" cy="381000"/>
            <a:chOff x="0" y="5236"/>
            <a:chExt cx="3072" cy="374"/>
          </a:xfrm>
        </p:grpSpPr>
        <p:sp>
          <p:nvSpPr>
            <p:cNvPr id="24595" name="Rectangle 49"/>
            <p:cNvSpPr>
              <a:spLocks noChangeArrowheads="1"/>
            </p:cNvSpPr>
            <p:nvPr/>
          </p:nvSpPr>
          <p:spPr bwMode="auto">
            <a:xfrm>
              <a:off x="0" y="5257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596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5" name="Group 52"/>
          <p:cNvGrpSpPr>
            <a:grpSpLocks/>
          </p:cNvGrpSpPr>
          <p:nvPr/>
        </p:nvGrpSpPr>
        <p:grpSpPr bwMode="auto">
          <a:xfrm>
            <a:off x="678256" y="3810000"/>
            <a:ext cx="8000999" cy="381000"/>
            <a:chOff x="0" y="5610"/>
            <a:chExt cx="3072" cy="374"/>
          </a:xfrm>
        </p:grpSpPr>
        <p:sp>
          <p:nvSpPr>
            <p:cNvPr id="24593" name="Rectangle 51"/>
            <p:cNvSpPr>
              <a:spLocks noChangeArrowheads="1"/>
            </p:cNvSpPr>
            <p:nvPr/>
          </p:nvSpPr>
          <p:spPr bwMode="auto">
            <a:xfrm>
              <a:off x="0" y="5631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594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600" b="1">
                  <a:latin typeface="Courier New" panose="02070309020205020404" pitchFamily="49" charset="0"/>
                </a:rPr>
                <a:t>CreateAndDestroy::~CreateAndDestroy()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6" name="Group 54"/>
          <p:cNvGrpSpPr>
            <a:grpSpLocks/>
          </p:cNvGrpSpPr>
          <p:nvPr/>
        </p:nvGrpSpPr>
        <p:grpSpPr bwMode="auto">
          <a:xfrm>
            <a:off x="685800" y="4191000"/>
            <a:ext cx="7993455" cy="381000"/>
            <a:chOff x="0" y="5984"/>
            <a:chExt cx="3072" cy="374"/>
          </a:xfrm>
        </p:grpSpPr>
        <p:sp>
          <p:nvSpPr>
            <p:cNvPr id="24591" name="Rectangle 53"/>
            <p:cNvSpPr>
              <a:spLocks noChangeArrowheads="1"/>
            </p:cNvSpPr>
            <p:nvPr/>
          </p:nvSpPr>
          <p:spPr bwMode="auto">
            <a:xfrm>
              <a:off x="0" y="6005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592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600" b="1" dirty="0">
                  <a:latin typeface="Courier New" panose="02070309020205020404" pitchFamily="49" charset="0"/>
                </a:rPr>
                <a:t>   { </a:t>
              </a:r>
              <a:r>
                <a:rPr lang="en-US" sz="1600" b="1" dirty="0" err="1">
                  <a:latin typeface="Courier New" panose="02070309020205020404" pitchFamily="49" charset="0"/>
                </a:rPr>
                <a:t>cout</a:t>
              </a:r>
              <a:r>
                <a:rPr lang="en-US" sz="1600" b="1" dirty="0">
                  <a:latin typeface="Courier New" panose="02070309020205020404" pitchFamily="49" charset="0"/>
                </a:rPr>
                <a:t> &lt;&lt; "Object " &lt;&lt; data &lt;&lt; "   destructor " &lt;&lt; </a:t>
              </a:r>
              <a:r>
                <a:rPr lang="en-US" sz="1600" b="1" dirty="0" err="1">
                  <a:latin typeface="Courier New" panose="02070309020205020404" pitchFamily="49" charset="0"/>
                </a:rPr>
                <a:t>endl</a:t>
              </a:r>
              <a:r>
                <a:rPr lang="en-US" sz="1600" b="1" dirty="0">
                  <a:latin typeface="Courier New" panose="02070309020205020404" pitchFamily="49" charset="0"/>
                </a:rPr>
                <a:t>; }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716856" y="1845508"/>
            <a:ext cx="3810000" cy="2366963"/>
            <a:chOff x="3216" y="2400"/>
            <a:chExt cx="2400" cy="1491"/>
          </a:xfrm>
        </p:grpSpPr>
        <p:sp>
          <p:nvSpPr>
            <p:cNvPr id="24588" name="Text Box 57"/>
            <p:cNvSpPr txBox="1">
              <a:spLocks noChangeArrowheads="1"/>
            </p:cNvSpPr>
            <p:nvPr/>
          </p:nvSpPr>
          <p:spPr bwMode="auto">
            <a:xfrm>
              <a:off x="3456" y="2400"/>
              <a:ext cx="2160" cy="5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/>
                <a:t>Constructor and Destructor changed to print when they are called.</a:t>
              </a:r>
            </a:p>
          </p:txBody>
        </p:sp>
        <p:sp>
          <p:nvSpPr>
            <p:cNvPr id="24589" name="Line 58"/>
            <p:cNvSpPr>
              <a:spLocks noChangeShapeType="1"/>
            </p:cNvSpPr>
            <p:nvPr/>
          </p:nvSpPr>
          <p:spPr bwMode="auto">
            <a:xfrm flipH="1">
              <a:off x="4368" y="2904"/>
              <a:ext cx="528" cy="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4590" name="Line 59"/>
            <p:cNvSpPr>
              <a:spLocks noChangeShapeType="1"/>
            </p:cNvSpPr>
            <p:nvPr/>
          </p:nvSpPr>
          <p:spPr bwMode="auto">
            <a:xfrm flipH="1">
              <a:off x="3216" y="2736"/>
              <a:ext cx="24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8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428" y="93767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https://image.slidesharecdn.com/proceduralvs-150616113314-lva1-app6891/95/procedural-vs-object-oriented-programming-9-638.jpg?cb=14494732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t="33818" r="1525" b="11483"/>
          <a:stretch/>
        </p:blipFill>
        <p:spPr bwMode="auto">
          <a:xfrm>
            <a:off x="2803160" y="4119576"/>
            <a:ext cx="6237125" cy="2641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AutoShape 8" descr="Related image"/>
          <p:cNvSpPr>
            <a:spLocks noChangeAspect="1" noChangeArrowheads="1"/>
          </p:cNvSpPr>
          <p:nvPr/>
        </p:nvSpPr>
        <p:spPr bwMode="auto">
          <a:xfrm>
            <a:off x="155574" y="-144463"/>
            <a:ext cx="4264025" cy="426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6" name="Picture 10" descr="https://simplesnippets.tech/wp-content/uploads/2018/03/java-introduction-to-Object-Oriented-Program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1114931"/>
            <a:ext cx="5778501" cy="2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1"/>
            <a:ext cx="9107556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B80000"/>
                </a:solidFill>
                <a:latin typeface="Calibri" pitchFamily="34" charset="0"/>
              </a:rPr>
              <a:t>Procedural VS.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73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53"/>
          <p:cNvGrpSpPr>
            <a:grpSpLocks/>
          </p:cNvGrpSpPr>
          <p:nvPr/>
        </p:nvGrpSpPr>
        <p:grpSpPr bwMode="auto">
          <a:xfrm>
            <a:off x="0" y="2033588"/>
            <a:ext cx="6705600" cy="276225"/>
            <a:chOff x="0" y="3326"/>
            <a:chExt cx="3072" cy="453"/>
          </a:xfrm>
        </p:grpSpPr>
        <p:sp>
          <p:nvSpPr>
            <p:cNvPr id="25664" name="Rectangle 52"/>
            <p:cNvSpPr>
              <a:spLocks noChangeArrowheads="1"/>
            </p:cNvSpPr>
            <p:nvPr/>
          </p:nvSpPr>
          <p:spPr bwMode="auto">
            <a:xfrm>
              <a:off x="0" y="332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65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3" name="Group 55"/>
          <p:cNvGrpSpPr>
            <a:grpSpLocks/>
          </p:cNvGrpSpPr>
          <p:nvPr/>
        </p:nvGrpSpPr>
        <p:grpSpPr bwMode="auto">
          <a:xfrm>
            <a:off x="0" y="2262188"/>
            <a:ext cx="6705600" cy="276225"/>
            <a:chOff x="0" y="3700"/>
            <a:chExt cx="3072" cy="453"/>
          </a:xfrm>
        </p:grpSpPr>
        <p:sp>
          <p:nvSpPr>
            <p:cNvPr id="25662" name="Rectangle 54"/>
            <p:cNvSpPr>
              <a:spLocks noChangeArrowheads="1"/>
            </p:cNvSpPr>
            <p:nvPr/>
          </p:nvSpPr>
          <p:spPr bwMode="auto">
            <a:xfrm>
              <a:off x="0" y="3700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63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43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create(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prototype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4" name="Group 57"/>
          <p:cNvGrpSpPr>
            <a:grpSpLocks/>
          </p:cNvGrpSpPr>
          <p:nvPr/>
        </p:nvGrpSpPr>
        <p:grpSpPr bwMode="auto">
          <a:xfrm>
            <a:off x="0" y="2490788"/>
            <a:ext cx="6705600" cy="276225"/>
            <a:chOff x="0" y="4074"/>
            <a:chExt cx="3072" cy="453"/>
          </a:xfrm>
        </p:grpSpPr>
        <p:sp>
          <p:nvSpPr>
            <p:cNvPr id="25660" name="Rectangle 56"/>
            <p:cNvSpPr>
              <a:spLocks noChangeArrowheads="1"/>
            </p:cNvSpPr>
            <p:nvPr/>
          </p:nvSpPr>
          <p:spPr bwMode="auto">
            <a:xfrm>
              <a:off x="0" y="4074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61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5" name="Group 59"/>
          <p:cNvGrpSpPr>
            <a:grpSpLocks/>
          </p:cNvGrpSpPr>
          <p:nvPr/>
        </p:nvGrpSpPr>
        <p:grpSpPr bwMode="auto">
          <a:xfrm>
            <a:off x="0" y="2719388"/>
            <a:ext cx="6705600" cy="276225"/>
            <a:chOff x="0" y="4448"/>
            <a:chExt cx="3072" cy="453"/>
          </a:xfrm>
        </p:grpSpPr>
        <p:sp>
          <p:nvSpPr>
            <p:cNvPr id="25658" name="Rectangle 58"/>
            <p:cNvSpPr>
              <a:spLocks noChangeArrowheads="1"/>
            </p:cNvSpPr>
            <p:nvPr/>
          </p:nvSpPr>
          <p:spPr bwMode="auto">
            <a:xfrm>
              <a:off x="0" y="4448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9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45	</a:t>
              </a:r>
              <a:r>
                <a:rPr lang="en-US" sz="1200" b="1">
                  <a:latin typeface="Courier New" panose="02070309020205020404" pitchFamily="49" charset="0"/>
                </a:rPr>
                <a:t>CreateAndDestroy first( 1 );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global object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6" name="Group 61"/>
          <p:cNvGrpSpPr>
            <a:grpSpLocks/>
          </p:cNvGrpSpPr>
          <p:nvPr/>
        </p:nvGrpSpPr>
        <p:grpSpPr bwMode="auto">
          <a:xfrm>
            <a:off x="0" y="2947988"/>
            <a:ext cx="6705600" cy="276225"/>
            <a:chOff x="0" y="4822"/>
            <a:chExt cx="3072" cy="453"/>
          </a:xfrm>
        </p:grpSpPr>
        <p:sp>
          <p:nvSpPr>
            <p:cNvPr id="25656" name="Rectangle 60"/>
            <p:cNvSpPr>
              <a:spLocks noChangeArrowheads="1"/>
            </p:cNvSpPr>
            <p:nvPr/>
          </p:nvSpPr>
          <p:spPr bwMode="auto">
            <a:xfrm>
              <a:off x="0" y="4822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7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7" name="Group 63"/>
          <p:cNvGrpSpPr>
            <a:grpSpLocks/>
          </p:cNvGrpSpPr>
          <p:nvPr/>
        </p:nvGrpSpPr>
        <p:grpSpPr bwMode="auto">
          <a:xfrm>
            <a:off x="0" y="3176588"/>
            <a:ext cx="6705600" cy="276225"/>
            <a:chOff x="0" y="5196"/>
            <a:chExt cx="3072" cy="453"/>
          </a:xfrm>
        </p:grpSpPr>
        <p:sp>
          <p:nvSpPr>
            <p:cNvPr id="25654" name="Rectangle 62"/>
            <p:cNvSpPr>
              <a:spLocks noChangeArrowheads="1"/>
            </p:cNvSpPr>
            <p:nvPr/>
          </p:nvSpPr>
          <p:spPr bwMode="auto">
            <a:xfrm>
              <a:off x="0" y="519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5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47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8" name="Group 65"/>
          <p:cNvGrpSpPr>
            <a:grpSpLocks/>
          </p:cNvGrpSpPr>
          <p:nvPr/>
        </p:nvGrpSpPr>
        <p:grpSpPr bwMode="auto">
          <a:xfrm>
            <a:off x="0" y="3405188"/>
            <a:ext cx="6705600" cy="276225"/>
            <a:chOff x="0" y="5570"/>
            <a:chExt cx="3072" cy="453"/>
          </a:xfrm>
        </p:grpSpPr>
        <p:sp>
          <p:nvSpPr>
            <p:cNvPr id="25652" name="Rectangle 64"/>
            <p:cNvSpPr>
              <a:spLocks noChangeArrowheads="1"/>
            </p:cNvSpPr>
            <p:nvPr/>
          </p:nvSpPr>
          <p:spPr bwMode="auto">
            <a:xfrm>
              <a:off x="0" y="5570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3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48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09" name="Group 67"/>
          <p:cNvGrpSpPr>
            <a:grpSpLocks/>
          </p:cNvGrpSpPr>
          <p:nvPr/>
        </p:nvGrpSpPr>
        <p:grpSpPr bwMode="auto">
          <a:xfrm>
            <a:off x="0" y="3633788"/>
            <a:ext cx="6705600" cy="276225"/>
            <a:chOff x="0" y="5944"/>
            <a:chExt cx="3072" cy="453"/>
          </a:xfrm>
        </p:grpSpPr>
        <p:sp>
          <p:nvSpPr>
            <p:cNvPr id="25650" name="Rectangle 66"/>
            <p:cNvSpPr>
              <a:spLocks noChangeArrowheads="1"/>
            </p:cNvSpPr>
            <p:nvPr/>
          </p:nvSpPr>
          <p:spPr bwMode="auto">
            <a:xfrm>
              <a:off x="0" y="5944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51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49	</a:t>
              </a:r>
              <a:r>
                <a:rPr lang="en-US" sz="1200" b="1">
                  <a:latin typeface="Courier New" panose="02070309020205020404" pitchFamily="49" charset="0"/>
                </a:rPr>
                <a:t>   cout &lt;&lt; "   (global created before main)" &lt;&lt; 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0" name="Group 69"/>
          <p:cNvGrpSpPr>
            <a:grpSpLocks/>
          </p:cNvGrpSpPr>
          <p:nvPr/>
        </p:nvGrpSpPr>
        <p:grpSpPr bwMode="auto">
          <a:xfrm>
            <a:off x="0" y="3862388"/>
            <a:ext cx="6705600" cy="276225"/>
            <a:chOff x="0" y="6318"/>
            <a:chExt cx="3072" cy="453"/>
          </a:xfrm>
        </p:grpSpPr>
        <p:sp>
          <p:nvSpPr>
            <p:cNvPr id="25648" name="Rectangle 68"/>
            <p:cNvSpPr>
              <a:spLocks noChangeArrowheads="1"/>
            </p:cNvSpPr>
            <p:nvPr/>
          </p:nvSpPr>
          <p:spPr bwMode="auto">
            <a:xfrm>
              <a:off x="0" y="6318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9" name="Rectangle 21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1" name="Group 71"/>
          <p:cNvGrpSpPr>
            <a:grpSpLocks/>
          </p:cNvGrpSpPr>
          <p:nvPr/>
        </p:nvGrpSpPr>
        <p:grpSpPr bwMode="auto">
          <a:xfrm>
            <a:off x="0" y="4090988"/>
            <a:ext cx="6705600" cy="276225"/>
            <a:chOff x="0" y="6692"/>
            <a:chExt cx="3072" cy="453"/>
          </a:xfrm>
        </p:grpSpPr>
        <p:sp>
          <p:nvSpPr>
            <p:cNvPr id="25646" name="Rectangle 70"/>
            <p:cNvSpPr>
              <a:spLocks noChangeArrowheads="1"/>
            </p:cNvSpPr>
            <p:nvPr/>
          </p:nvSpPr>
          <p:spPr bwMode="auto">
            <a:xfrm>
              <a:off x="0" y="6692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7" name="Rectangle 22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51	</a:t>
              </a:r>
              <a:r>
                <a:rPr lang="en-US" sz="1200" b="1">
                  <a:latin typeface="Courier New" panose="02070309020205020404" pitchFamily="49" charset="0"/>
                </a:rPr>
                <a:t>   CreateAndDestroy second( 2 );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local object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2" name="Group 73"/>
          <p:cNvGrpSpPr>
            <a:grpSpLocks/>
          </p:cNvGrpSpPr>
          <p:nvPr/>
        </p:nvGrpSpPr>
        <p:grpSpPr bwMode="auto">
          <a:xfrm>
            <a:off x="0" y="4319588"/>
            <a:ext cx="6705600" cy="276225"/>
            <a:chOff x="0" y="7066"/>
            <a:chExt cx="3072" cy="453"/>
          </a:xfrm>
        </p:grpSpPr>
        <p:sp>
          <p:nvSpPr>
            <p:cNvPr id="25644" name="Rectangle 72"/>
            <p:cNvSpPr>
              <a:spLocks noChangeArrowheads="1"/>
            </p:cNvSpPr>
            <p:nvPr/>
          </p:nvSpPr>
          <p:spPr bwMode="auto">
            <a:xfrm>
              <a:off x="0" y="706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5" name="Rectangle 2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52	</a:t>
              </a:r>
              <a:r>
                <a:rPr lang="en-US" sz="1200" b="1">
                  <a:latin typeface="Courier New" panose="02070309020205020404" pitchFamily="49" charset="0"/>
                </a:rPr>
                <a:t>   cout &lt;&lt; "   (local automatic in main)" &lt;&lt; 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3" name="Group 75"/>
          <p:cNvGrpSpPr>
            <a:grpSpLocks/>
          </p:cNvGrpSpPr>
          <p:nvPr/>
        </p:nvGrpSpPr>
        <p:grpSpPr bwMode="auto">
          <a:xfrm>
            <a:off x="0" y="4548188"/>
            <a:ext cx="6705600" cy="276225"/>
            <a:chOff x="0" y="7440"/>
            <a:chExt cx="3072" cy="453"/>
          </a:xfrm>
        </p:grpSpPr>
        <p:sp>
          <p:nvSpPr>
            <p:cNvPr id="25642" name="Rectangle 74"/>
            <p:cNvSpPr>
              <a:spLocks noChangeArrowheads="1"/>
            </p:cNvSpPr>
            <p:nvPr/>
          </p:nvSpPr>
          <p:spPr bwMode="auto">
            <a:xfrm>
              <a:off x="0" y="7440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3" name="Rectangle 24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53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4" name="Group 77"/>
          <p:cNvGrpSpPr>
            <a:grpSpLocks/>
          </p:cNvGrpSpPr>
          <p:nvPr/>
        </p:nvGrpSpPr>
        <p:grpSpPr bwMode="auto">
          <a:xfrm>
            <a:off x="0" y="4776788"/>
            <a:ext cx="6705600" cy="276225"/>
            <a:chOff x="0" y="7814"/>
            <a:chExt cx="3072" cy="453"/>
          </a:xfrm>
        </p:grpSpPr>
        <p:sp>
          <p:nvSpPr>
            <p:cNvPr id="25640" name="Rectangle 76"/>
            <p:cNvSpPr>
              <a:spLocks noChangeArrowheads="1"/>
            </p:cNvSpPr>
            <p:nvPr/>
          </p:nvSpPr>
          <p:spPr bwMode="auto">
            <a:xfrm>
              <a:off x="0" y="7814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41" name="Rectangle 25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54	</a:t>
              </a:r>
              <a:r>
                <a:rPr lang="en-US" sz="1200" b="1">
                  <a:latin typeface="Courier New" panose="02070309020205020404" pitchFamily="49" charset="0"/>
                </a:rPr>
                <a:t>   static CreateAndDestroy third( 3 );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local object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5" name="Group 79"/>
          <p:cNvGrpSpPr>
            <a:grpSpLocks/>
          </p:cNvGrpSpPr>
          <p:nvPr/>
        </p:nvGrpSpPr>
        <p:grpSpPr bwMode="auto">
          <a:xfrm>
            <a:off x="0" y="5005388"/>
            <a:ext cx="6705600" cy="276225"/>
            <a:chOff x="0" y="8188"/>
            <a:chExt cx="3072" cy="453"/>
          </a:xfrm>
        </p:grpSpPr>
        <p:sp>
          <p:nvSpPr>
            <p:cNvPr id="25638" name="Rectangle 78"/>
            <p:cNvSpPr>
              <a:spLocks noChangeArrowheads="1"/>
            </p:cNvSpPr>
            <p:nvPr/>
          </p:nvSpPr>
          <p:spPr bwMode="auto">
            <a:xfrm>
              <a:off x="0" y="8188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9" name="Rectangle 26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55	</a:t>
              </a:r>
              <a:r>
                <a:rPr lang="en-US" sz="1200" b="1">
                  <a:latin typeface="Courier New" panose="02070309020205020404" pitchFamily="49" charset="0"/>
                </a:rPr>
                <a:t>   cout &lt;&lt; "   (local static in main)" &lt;&lt; 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6" name="Group 81"/>
          <p:cNvGrpSpPr>
            <a:grpSpLocks/>
          </p:cNvGrpSpPr>
          <p:nvPr/>
        </p:nvGrpSpPr>
        <p:grpSpPr bwMode="auto">
          <a:xfrm>
            <a:off x="0" y="5233988"/>
            <a:ext cx="6705600" cy="276225"/>
            <a:chOff x="0" y="8562"/>
            <a:chExt cx="3072" cy="453"/>
          </a:xfrm>
        </p:grpSpPr>
        <p:sp>
          <p:nvSpPr>
            <p:cNvPr id="25636" name="Rectangle 80"/>
            <p:cNvSpPr>
              <a:spLocks noChangeArrowheads="1"/>
            </p:cNvSpPr>
            <p:nvPr/>
          </p:nvSpPr>
          <p:spPr bwMode="auto">
            <a:xfrm>
              <a:off x="0" y="8562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7" name="Rectangle 27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7" name="Group 83"/>
          <p:cNvGrpSpPr>
            <a:grpSpLocks/>
          </p:cNvGrpSpPr>
          <p:nvPr/>
        </p:nvGrpSpPr>
        <p:grpSpPr bwMode="auto">
          <a:xfrm>
            <a:off x="0" y="5462588"/>
            <a:ext cx="6705600" cy="276225"/>
            <a:chOff x="0" y="8936"/>
            <a:chExt cx="3072" cy="453"/>
          </a:xfrm>
        </p:grpSpPr>
        <p:sp>
          <p:nvSpPr>
            <p:cNvPr id="25634" name="Rectangle 82"/>
            <p:cNvSpPr>
              <a:spLocks noChangeArrowheads="1"/>
            </p:cNvSpPr>
            <p:nvPr/>
          </p:nvSpPr>
          <p:spPr bwMode="auto">
            <a:xfrm>
              <a:off x="0" y="893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5" name="Rectangle 2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57	</a:t>
              </a:r>
              <a:r>
                <a:rPr lang="en-US" sz="1200" b="1">
                  <a:latin typeface="Courier New" panose="02070309020205020404" pitchFamily="49" charset="0"/>
                </a:rPr>
                <a:t>   create();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call function to create objects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8" name="Group 85"/>
          <p:cNvGrpSpPr>
            <a:grpSpLocks/>
          </p:cNvGrpSpPr>
          <p:nvPr/>
        </p:nvGrpSpPr>
        <p:grpSpPr bwMode="auto">
          <a:xfrm>
            <a:off x="0" y="5691188"/>
            <a:ext cx="6705600" cy="276225"/>
            <a:chOff x="0" y="9310"/>
            <a:chExt cx="3072" cy="453"/>
          </a:xfrm>
        </p:grpSpPr>
        <p:sp>
          <p:nvSpPr>
            <p:cNvPr id="25632" name="Rectangle 84"/>
            <p:cNvSpPr>
              <a:spLocks noChangeArrowheads="1"/>
            </p:cNvSpPr>
            <p:nvPr/>
          </p:nvSpPr>
          <p:spPr bwMode="auto">
            <a:xfrm>
              <a:off x="0" y="9310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3" name="Rectangle 29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19" name="Group 87"/>
          <p:cNvGrpSpPr>
            <a:grpSpLocks/>
          </p:cNvGrpSpPr>
          <p:nvPr/>
        </p:nvGrpSpPr>
        <p:grpSpPr bwMode="auto">
          <a:xfrm>
            <a:off x="0" y="5919788"/>
            <a:ext cx="6705600" cy="276225"/>
            <a:chOff x="0" y="9684"/>
            <a:chExt cx="3072" cy="453"/>
          </a:xfrm>
        </p:grpSpPr>
        <p:sp>
          <p:nvSpPr>
            <p:cNvPr id="25630" name="Rectangle 86"/>
            <p:cNvSpPr>
              <a:spLocks noChangeArrowheads="1"/>
            </p:cNvSpPr>
            <p:nvPr/>
          </p:nvSpPr>
          <p:spPr bwMode="auto">
            <a:xfrm>
              <a:off x="0" y="9684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59	</a:t>
              </a:r>
              <a:r>
                <a:rPr lang="en-US" sz="1200" b="1">
                  <a:latin typeface="Courier New" panose="02070309020205020404" pitchFamily="49" charset="0"/>
                </a:rPr>
                <a:t>   CreateAndDestroy fourth( 4 );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// local object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20" name="Group 89"/>
          <p:cNvGrpSpPr>
            <a:grpSpLocks/>
          </p:cNvGrpSpPr>
          <p:nvPr/>
        </p:nvGrpSpPr>
        <p:grpSpPr bwMode="auto">
          <a:xfrm>
            <a:off x="0" y="6148388"/>
            <a:ext cx="6705600" cy="276225"/>
            <a:chOff x="0" y="10058"/>
            <a:chExt cx="3072" cy="453"/>
          </a:xfrm>
        </p:grpSpPr>
        <p:sp>
          <p:nvSpPr>
            <p:cNvPr id="25628" name="Rectangle 88"/>
            <p:cNvSpPr>
              <a:spLocks noChangeArrowheads="1"/>
            </p:cNvSpPr>
            <p:nvPr/>
          </p:nvSpPr>
          <p:spPr bwMode="auto">
            <a:xfrm>
              <a:off x="0" y="10058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29" name="Rectangle 31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60	</a:t>
              </a:r>
              <a:r>
                <a:rPr lang="en-US" sz="1200" b="1">
                  <a:latin typeface="Courier New" panose="02070309020205020404" pitchFamily="49" charset="0"/>
                </a:rPr>
                <a:t>   cout &lt;&lt; "   (local automatic in main)" &lt;&lt; 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21" name="Group 91"/>
          <p:cNvGrpSpPr>
            <a:grpSpLocks/>
          </p:cNvGrpSpPr>
          <p:nvPr/>
        </p:nvGrpSpPr>
        <p:grpSpPr bwMode="auto">
          <a:xfrm>
            <a:off x="0" y="6376988"/>
            <a:ext cx="6705600" cy="276225"/>
            <a:chOff x="0" y="10432"/>
            <a:chExt cx="3072" cy="453"/>
          </a:xfrm>
        </p:grpSpPr>
        <p:sp>
          <p:nvSpPr>
            <p:cNvPr id="25626" name="Rectangle 90"/>
            <p:cNvSpPr>
              <a:spLocks noChangeArrowheads="1"/>
            </p:cNvSpPr>
            <p:nvPr/>
          </p:nvSpPr>
          <p:spPr bwMode="auto">
            <a:xfrm>
              <a:off x="0" y="10432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27" name="Rectangle 32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61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200" b="1">
                  <a:latin typeface="Courier New" panose="02070309020205020404" pitchFamily="49" charset="0"/>
                </a:rPr>
                <a:t>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5622" name="Group 93"/>
          <p:cNvGrpSpPr>
            <a:grpSpLocks/>
          </p:cNvGrpSpPr>
          <p:nvPr/>
        </p:nvGrpSpPr>
        <p:grpSpPr bwMode="auto">
          <a:xfrm>
            <a:off x="0" y="6605588"/>
            <a:ext cx="6705600" cy="276225"/>
            <a:chOff x="0" y="10806"/>
            <a:chExt cx="3072" cy="453"/>
          </a:xfrm>
        </p:grpSpPr>
        <p:sp>
          <p:nvSpPr>
            <p:cNvPr id="25624" name="Rectangle 92"/>
            <p:cNvSpPr>
              <a:spLocks noChangeArrowheads="1"/>
            </p:cNvSpPr>
            <p:nvPr/>
          </p:nvSpPr>
          <p:spPr bwMode="auto">
            <a:xfrm>
              <a:off x="0" y="10806"/>
              <a:ext cx="85" cy="45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25625" name="Rectangle 3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62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3657600" y="-1"/>
            <a:ext cx="5486400" cy="2771945"/>
            <a:chOff x="0" y="-40"/>
            <a:chExt cx="3072" cy="4941"/>
          </a:xfrm>
          <a:solidFill>
            <a:srgbClr val="FFC000"/>
          </a:solidFill>
        </p:grpSpPr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0" y="-40"/>
              <a:ext cx="3072" cy="453"/>
              <a:chOff x="0" y="-40"/>
              <a:chExt cx="3072" cy="453"/>
            </a:xfrm>
            <a:grpFill/>
          </p:grpSpPr>
          <p:sp>
            <p:nvSpPr>
              <p:cNvPr id="131" name="Rectangle 17"/>
              <p:cNvSpPr>
                <a:spLocks noChangeArrowheads="1"/>
              </p:cNvSpPr>
              <p:nvPr/>
            </p:nvSpPr>
            <p:spPr bwMode="auto">
              <a:xfrm>
                <a:off x="0" y="-40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63	</a:t>
                </a: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0" y="334"/>
              <a:ext cx="3072" cy="453"/>
              <a:chOff x="0" y="334"/>
              <a:chExt cx="3072" cy="453"/>
            </a:xfrm>
            <a:grpFill/>
          </p:grpSpPr>
          <p:sp>
            <p:nvSpPr>
              <p:cNvPr id="129" name="Rectangle 19"/>
              <p:cNvSpPr>
                <a:spLocks noChangeArrowheads="1"/>
              </p:cNvSpPr>
              <p:nvPr/>
            </p:nvSpPr>
            <p:spPr bwMode="auto">
              <a:xfrm>
                <a:off x="0" y="334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30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// Function to create objects</a:t>
                </a: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6" name="Group 22"/>
            <p:cNvGrpSpPr>
              <a:grpSpLocks/>
            </p:cNvGrpSpPr>
            <p:nvPr/>
          </p:nvGrpSpPr>
          <p:grpSpPr bwMode="auto">
            <a:xfrm>
              <a:off x="0" y="708"/>
              <a:ext cx="3072" cy="453"/>
              <a:chOff x="0" y="708"/>
              <a:chExt cx="3072" cy="453"/>
            </a:xfrm>
            <a:grpFill/>
          </p:grpSpPr>
          <p:sp>
            <p:nvSpPr>
              <p:cNvPr id="127" name="Rectangle 21"/>
              <p:cNvSpPr>
                <a:spLocks noChangeArrowheads="1"/>
              </p:cNvSpPr>
              <p:nvPr/>
            </p:nvSpPr>
            <p:spPr bwMode="auto">
              <a:xfrm>
                <a:off x="0" y="708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8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void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create(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void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)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0" y="1082"/>
              <a:ext cx="3072" cy="453"/>
              <a:chOff x="0" y="1082"/>
              <a:chExt cx="3072" cy="453"/>
            </a:xfrm>
            <a:grpFill/>
          </p:grpSpPr>
          <p:sp>
            <p:nvSpPr>
              <p:cNvPr id="125" name="Rectangle 23"/>
              <p:cNvSpPr>
                <a:spLocks noChangeArrowheads="1"/>
              </p:cNvSpPr>
              <p:nvPr/>
            </p:nvSpPr>
            <p:spPr bwMode="auto">
              <a:xfrm>
                <a:off x="0" y="1082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6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66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{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0" y="1456"/>
              <a:ext cx="3072" cy="453"/>
              <a:chOff x="0" y="1456"/>
              <a:chExt cx="3072" cy="453"/>
            </a:xfrm>
            <a:grpFill/>
          </p:grpSpPr>
          <p:sp>
            <p:nvSpPr>
              <p:cNvPr id="123" name="Rectangle 25"/>
              <p:cNvSpPr>
                <a:spLocks noChangeArrowheads="1"/>
              </p:cNvSpPr>
              <p:nvPr/>
            </p:nvSpPr>
            <p:spPr bwMode="auto">
              <a:xfrm>
                <a:off x="0" y="1456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4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67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CreateAndDestroy fifth( 5 );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0" y="1830"/>
              <a:ext cx="3072" cy="453"/>
              <a:chOff x="0" y="1830"/>
              <a:chExt cx="3072" cy="453"/>
            </a:xfrm>
            <a:grpFill/>
          </p:grpSpPr>
          <p:sp>
            <p:nvSpPr>
              <p:cNvPr id="121" name="Rectangle 27"/>
              <p:cNvSpPr>
                <a:spLocks noChangeArrowheads="1"/>
              </p:cNvSpPr>
              <p:nvPr/>
            </p:nvSpPr>
            <p:spPr bwMode="auto">
              <a:xfrm>
                <a:off x="0" y="1830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68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cout &lt;&lt; "   (local automatic in create)" &lt;&lt; endl;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0" y="2204"/>
              <a:ext cx="3072" cy="453"/>
              <a:chOff x="0" y="2204"/>
              <a:chExt cx="3072" cy="453"/>
            </a:xfrm>
            <a:grpFill/>
          </p:grpSpPr>
          <p:sp>
            <p:nvSpPr>
              <p:cNvPr id="119" name="Rectangle 29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20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69	</a:t>
                </a: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0" y="2578"/>
              <a:ext cx="3072" cy="453"/>
              <a:chOff x="0" y="2578"/>
              <a:chExt cx="3072" cy="453"/>
            </a:xfrm>
            <a:grpFill/>
          </p:grpSpPr>
          <p:sp>
            <p:nvSpPr>
              <p:cNvPr id="117" name="Rectangle 31"/>
              <p:cNvSpPr>
                <a:spLocks noChangeArrowheads="1"/>
              </p:cNvSpPr>
              <p:nvPr/>
            </p:nvSpPr>
            <p:spPr bwMode="auto">
              <a:xfrm>
                <a:off x="0" y="2578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8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70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static CreateAndDestroy sixth( 6 );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2" name="Group 34"/>
            <p:cNvGrpSpPr>
              <a:grpSpLocks/>
            </p:cNvGrpSpPr>
            <p:nvPr/>
          </p:nvGrpSpPr>
          <p:grpSpPr bwMode="auto">
            <a:xfrm>
              <a:off x="0" y="2952"/>
              <a:ext cx="3072" cy="453"/>
              <a:chOff x="0" y="2952"/>
              <a:chExt cx="3072" cy="453"/>
            </a:xfrm>
            <a:grpFill/>
          </p:grpSpPr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0" y="2952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6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71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cout &lt;&lt; "   (local static in create)" &lt;&lt; endl;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3" name="Group 36"/>
            <p:cNvGrpSpPr>
              <a:grpSpLocks/>
            </p:cNvGrpSpPr>
            <p:nvPr/>
          </p:nvGrpSpPr>
          <p:grpSpPr bwMode="auto">
            <a:xfrm>
              <a:off x="0" y="3326"/>
              <a:ext cx="3072" cy="453"/>
              <a:chOff x="0" y="3326"/>
              <a:chExt cx="3072" cy="453"/>
            </a:xfrm>
            <a:grpFill/>
          </p:grpSpPr>
          <p:sp>
            <p:nvSpPr>
              <p:cNvPr id="113" name="Rectangle 35"/>
              <p:cNvSpPr>
                <a:spLocks noChangeArrowheads="1"/>
              </p:cNvSpPr>
              <p:nvPr/>
            </p:nvSpPr>
            <p:spPr bwMode="auto">
              <a:xfrm>
                <a:off x="0" y="3326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4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72	</a:t>
                </a: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4" name="Group 38"/>
            <p:cNvGrpSpPr>
              <a:grpSpLocks/>
            </p:cNvGrpSpPr>
            <p:nvPr/>
          </p:nvGrpSpPr>
          <p:grpSpPr bwMode="auto">
            <a:xfrm>
              <a:off x="0" y="3700"/>
              <a:ext cx="3072" cy="453"/>
              <a:chOff x="0" y="3700"/>
              <a:chExt cx="3072" cy="453"/>
            </a:xfrm>
            <a:grpFill/>
          </p:grpSpPr>
          <p:sp>
            <p:nvSpPr>
              <p:cNvPr id="111" name="Rectangle 37"/>
              <p:cNvSpPr>
                <a:spLocks noChangeArrowheads="1"/>
              </p:cNvSpPr>
              <p:nvPr/>
            </p:nvSpPr>
            <p:spPr bwMode="auto">
              <a:xfrm>
                <a:off x="0" y="3700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73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CreateAndDestroy seventh( 7 );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5" name="Group 40"/>
            <p:cNvGrpSpPr>
              <a:grpSpLocks/>
            </p:cNvGrpSpPr>
            <p:nvPr/>
          </p:nvGrpSpPr>
          <p:grpSpPr bwMode="auto">
            <a:xfrm>
              <a:off x="0" y="4074"/>
              <a:ext cx="3072" cy="453"/>
              <a:chOff x="0" y="4074"/>
              <a:chExt cx="3072" cy="453"/>
            </a:xfrm>
            <a:grpFill/>
          </p:grpSpPr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0" y="4074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10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74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   cout &lt;&lt; "   (local automatic in create)" &lt;&lt; endl;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  <p:grpSp>
          <p:nvGrpSpPr>
            <p:cNvPr id="59396" name="Group 42"/>
            <p:cNvGrpSpPr>
              <a:grpSpLocks/>
            </p:cNvGrpSpPr>
            <p:nvPr/>
          </p:nvGrpSpPr>
          <p:grpSpPr bwMode="auto">
            <a:xfrm>
              <a:off x="0" y="4448"/>
              <a:ext cx="3072" cy="453"/>
              <a:chOff x="0" y="4448"/>
              <a:chExt cx="3072" cy="453"/>
            </a:xfrm>
            <a:grpFill/>
          </p:grpSpPr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0" y="4448"/>
                <a:ext cx="85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200">
                  <a:latin typeface="Arial" charset="0"/>
                  <a:ea typeface="+mn-ea"/>
                  <a:cs typeface="ＭＳ Ｐゴシック" charset="0"/>
                </a:endParaRPr>
              </a:p>
            </p:txBody>
          </p:sp>
          <p:sp>
            <p:nvSpPr>
              <p:cNvPr id="108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ea typeface="+mn-ea"/>
                    <a:cs typeface="ＭＳ Ｐゴシック" charset="0"/>
                  </a:rPr>
                  <a:t>	75	</a:t>
                </a:r>
                <a:r>
                  <a:rPr lang="en-US" sz="1200" b="1">
                    <a:latin typeface="Courier New" pitchFamily="49" charset="0"/>
                    <a:ea typeface="+mn-ea"/>
                    <a:cs typeface="ＭＳ Ｐゴシック" charset="0"/>
                  </a:rPr>
                  <a:t>}</a:t>
                </a:r>
              </a:p>
              <a:p>
                <a:pPr>
                  <a:tabLst>
                    <a:tab pos="139700" algn="r"/>
                    <a:tab pos="292100" algn="l"/>
                  </a:tabLst>
                  <a:defRPr/>
                </a:pPr>
                <a:endParaRPr lang="en-US" sz="1200" b="1">
                  <a:latin typeface="Courier New" pitchFamily="49" charset="0"/>
                  <a:ea typeface="+mn-ea"/>
                  <a:cs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0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4"/>
          <p:cNvSpPr>
            <a:spLocks noChangeArrowheads="1"/>
          </p:cNvSpPr>
          <p:nvPr/>
        </p:nvSpPr>
        <p:spPr bwMode="auto">
          <a:xfrm>
            <a:off x="457200" y="1219200"/>
            <a:ext cx="6705600" cy="2862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OUTPUT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1   constructor   (global created before main)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2   constructor   (local automatic in main)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3   constructor   (local static in main)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5   constructor   (local automatic in create)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6   constructor   (local static in create)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7   constructor   (local automatic in create)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7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5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4   constructor   (local automatic in main)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4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2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6   destructor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3   destructor    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Object 1   destructor   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181600" y="1752601"/>
            <a:ext cx="3810000" cy="1931989"/>
            <a:chOff x="3120" y="2496"/>
            <a:chExt cx="2400" cy="1217"/>
          </a:xfrm>
        </p:grpSpPr>
        <p:sp>
          <p:nvSpPr>
            <p:cNvPr id="26628" name="Text Box 48"/>
            <p:cNvSpPr txBox="1">
              <a:spLocks noChangeArrowheads="1"/>
            </p:cNvSpPr>
            <p:nvPr/>
          </p:nvSpPr>
          <p:spPr bwMode="auto">
            <a:xfrm>
              <a:off x="3552" y="2976"/>
              <a:ext cx="1968" cy="7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Notice how the order of the constructor and destructor call depends on the types of variables (automatic, global and </a:t>
              </a:r>
              <a:r>
                <a:rPr lang="en-US" sz="1400" b="1">
                  <a:latin typeface="Courier New" panose="02070309020205020404" pitchFamily="49" charset="0"/>
                </a:rPr>
                <a:t>static</a:t>
              </a:r>
              <a:r>
                <a:rPr lang="en-US" sz="1400" b="1"/>
                <a:t>) they are associated with.</a:t>
              </a:r>
            </a:p>
          </p:txBody>
        </p:sp>
        <p:sp>
          <p:nvSpPr>
            <p:cNvPr id="26629" name="Line 49"/>
            <p:cNvSpPr>
              <a:spLocks noChangeShapeType="1"/>
            </p:cNvSpPr>
            <p:nvPr/>
          </p:nvSpPr>
          <p:spPr bwMode="auto">
            <a:xfrm flipH="1" flipV="1">
              <a:off x="3120" y="2496"/>
              <a:ext cx="480" cy="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20292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7493" y="22634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Destructor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073" y="1219200"/>
            <a:ext cx="8627166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v</a:t>
            </a:r>
            <a:r>
              <a:rPr lang="en-US" sz="2400" b="1" dirty="0" smtClean="0">
                <a:latin typeface="Courier New" panose="02070309020205020404" pitchFamily="49" charset="0"/>
              </a:rPr>
              <a:t>oid f1()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  Employee *c = new Employee[3];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  c[0].var1 = 322;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  c[1].var1 = 5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  c[2].var1 = 9;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lete [] c; </a:t>
            </a:r>
            <a:r>
              <a:rPr lang="en-US" sz="2400" b="1" i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//destructor will call here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Tahoma" panose="020B0604030504040204" pitchFamily="34" charset="0"/>
              </a:rPr>
              <a:t>}</a:t>
            </a:r>
            <a:endParaRPr lang="en-US" sz="1800" b="1" dirty="0" smtClean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75"/>
            <a:ext cx="8421756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  <a:cs typeface="Arial" panose="020B0604020202020204" pitchFamily="34" charset="0"/>
              </a:rPr>
              <a:t>When do Constructors Get Called?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229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object creation </a:t>
            </a:r>
            <a:r>
              <a:rPr lang="en-US" b="1" dirty="0" smtClean="0"/>
              <a:t>time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2C14DE"/>
                </a:solidFill>
              </a:rPr>
              <a:t>Dynamically allocated object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2C14DE"/>
                </a:solidFill>
              </a:rPr>
              <a:t>argument passed </a:t>
            </a:r>
            <a:r>
              <a:rPr lang="en-US" b="1" u="sng" dirty="0" smtClean="0">
                <a:solidFill>
                  <a:srgbClr val="2C14DE"/>
                </a:solidFill>
              </a:rPr>
              <a:t>by value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2C14DE"/>
                </a:solidFill>
              </a:rPr>
              <a:t>object returned </a:t>
            </a:r>
            <a:r>
              <a:rPr lang="en-US" b="1" u="sng" dirty="0" smtClean="0">
                <a:solidFill>
                  <a:srgbClr val="2C14DE"/>
                </a:solidFill>
              </a:rPr>
              <a:t>by value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2C14DE"/>
                </a:solidFill>
              </a:rPr>
              <a:t>Object Array element (created)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56" y="0"/>
            <a:ext cx="81534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What Constructors Do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B80000"/>
                </a:solidFill>
              </a:rPr>
              <a:t>Help in initializing: </a:t>
            </a:r>
            <a:r>
              <a:rPr lang="en-US" dirty="0" smtClean="0"/>
              <a:t>class data members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Employee( ) { id = 0; } 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B80000"/>
                </a:solidFill>
              </a:rPr>
              <a:t>Allocate memory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B80000"/>
                </a:solidFill>
              </a:rPr>
              <a:t>dynamic members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Employee() { char* </a:t>
            </a:r>
            <a:r>
              <a:rPr lang="en-US" sz="2400" b="1" dirty="0" err="1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nameptr</a:t>
            </a: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char[20];}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B80000"/>
                </a:solidFill>
              </a:rPr>
              <a:t>Allocate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dirty="0" smtClean="0"/>
              <a:t>any </a:t>
            </a:r>
            <a:r>
              <a:rPr lang="en-US" b="1" dirty="0" smtClean="0">
                <a:solidFill>
                  <a:srgbClr val="B80000"/>
                </a:solidFill>
              </a:rPr>
              <a:t>needed resources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Such as to open files, etc</a:t>
            </a:r>
            <a:r>
              <a:rPr lang="en-US" b="1" dirty="0"/>
              <a:t>.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Constructing Arrays of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Complex </a:t>
            </a:r>
            <a:r>
              <a:rPr lang="en-US" sz="2400" b="1" dirty="0" err="1" smtClean="0">
                <a:latin typeface="Courier New" panose="02070309020205020404" pitchFamily="49" charset="0"/>
              </a:rPr>
              <a:t>c_arr</a:t>
            </a:r>
            <a:r>
              <a:rPr lang="en-US" sz="2400" b="1" dirty="0" smtClean="0">
                <a:latin typeface="Courier New" panose="02070309020205020404" pitchFamily="49" charset="0"/>
              </a:rPr>
              <a:t>[10];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Date </a:t>
            </a:r>
            <a:r>
              <a:rPr lang="en-US" sz="2400" b="1" dirty="0" err="1" smtClean="0">
                <a:latin typeface="Courier New" panose="02070309020205020404" pitchFamily="49" charset="0"/>
              </a:rPr>
              <a:t>date_arr</a:t>
            </a:r>
            <a:r>
              <a:rPr lang="en-US" sz="2400" b="1" dirty="0" smtClean="0">
                <a:latin typeface="Courier New" panose="02070309020205020404" pitchFamily="49" charset="0"/>
              </a:rPr>
              <a:t>[20];</a:t>
            </a:r>
          </a:p>
          <a:p>
            <a:pPr eaLnBrk="1" hangingPunct="1"/>
            <a:endParaRPr lang="en-US" sz="2800" dirty="0" smtClean="0">
              <a:latin typeface="Tahoma" panose="020B0604030504040204" pitchFamily="34" charset="0"/>
            </a:endParaRPr>
          </a:p>
          <a:p>
            <a:pPr marL="0" indent="0" algn="just" eaLnBrk="1" hangingPunct="1">
              <a:buNone/>
            </a:pPr>
            <a:r>
              <a:rPr lang="en-US" sz="2800" b="1" u="sng" dirty="0" smtClean="0">
                <a:solidFill>
                  <a:srgbClr val="B80000"/>
                </a:solidFill>
                <a:latin typeface="+mj-lt"/>
              </a:rPr>
              <a:t>Issue: </a:t>
            </a:r>
            <a:r>
              <a:rPr lang="en-US" sz="2800" b="1" dirty="0" smtClean="0">
                <a:solidFill>
                  <a:srgbClr val="B80000"/>
                </a:solidFill>
                <a:latin typeface="+mj-lt"/>
              </a:rPr>
              <a:t>There is no way to call argument-based constructors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b="1" dirty="0" smtClean="0">
                <a:latin typeface="+mj-lt"/>
              </a:rPr>
              <a:t>non-default</a:t>
            </a:r>
            <a:r>
              <a:rPr lang="en-US" sz="2800" dirty="0" smtClean="0">
                <a:latin typeface="+mj-lt"/>
              </a:rPr>
              <a:t>) </a:t>
            </a:r>
            <a:r>
              <a:rPr lang="en-US" sz="2800" b="1" dirty="0" smtClean="0">
                <a:latin typeface="+mj-lt"/>
              </a:rPr>
              <a:t>for array members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7619"/>
            <a:ext cx="83058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Arrays of Objects and Non-Default Constructors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05800" cy="5334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Tahoma" panose="020B0604030504040204" pitchFamily="34" charset="0"/>
              </a:rPr>
              <a:t>Trick: </a:t>
            </a:r>
            <a:r>
              <a:rPr lang="en-US" sz="2800" dirty="0" smtClean="0">
                <a:solidFill>
                  <a:srgbClr val="2C14DE"/>
                </a:solidFill>
                <a:latin typeface="Tahoma" panose="020B0604030504040204" pitchFamily="34" charset="0"/>
              </a:rPr>
              <a:t>declare an </a:t>
            </a:r>
            <a:r>
              <a:rPr lang="en-US" sz="2800" b="1" dirty="0" smtClean="0">
                <a:solidFill>
                  <a:srgbClr val="2C14DE"/>
                </a:solidFill>
                <a:latin typeface="Tahoma" panose="020B0604030504040204" pitchFamily="34" charset="0"/>
              </a:rPr>
              <a:t>array</a:t>
            </a:r>
            <a:r>
              <a:rPr lang="en-US" sz="2800" dirty="0" smtClean="0">
                <a:solidFill>
                  <a:srgbClr val="2C14DE"/>
                </a:solidFill>
                <a:latin typeface="Tahoma" panose="020B0604030504040204" pitchFamily="34" charset="0"/>
              </a:rPr>
              <a:t> of </a:t>
            </a:r>
            <a:r>
              <a:rPr lang="en-US" sz="2800" u="sng" dirty="0" smtClean="0">
                <a:solidFill>
                  <a:srgbClr val="2C14DE"/>
                </a:solidFill>
                <a:latin typeface="Tahoma" panose="020B0604030504040204" pitchFamily="34" charset="0"/>
              </a:rPr>
              <a:t>pointer to objects</a:t>
            </a:r>
          </a:p>
          <a:p>
            <a:pPr eaLnBrk="1" hangingPunct="1"/>
            <a:r>
              <a:rPr lang="en-US" sz="2400" b="1" dirty="0" smtClean="0">
                <a:solidFill>
                  <a:srgbClr val="D20000"/>
                </a:solidFill>
                <a:latin typeface="Tahoma" panose="020B0604030504040204" pitchFamily="34" charset="0"/>
              </a:rPr>
              <a:t>Allocate</a:t>
            </a:r>
            <a:r>
              <a:rPr lang="en-US" sz="2400" dirty="0" smtClean="0">
                <a:solidFill>
                  <a:srgbClr val="D20000"/>
                </a:solidFill>
                <a:latin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</a:rPr>
              <a:t>and </a:t>
            </a:r>
            <a:r>
              <a:rPr lang="en-US" sz="2400" b="1" dirty="0" smtClean="0">
                <a:solidFill>
                  <a:srgbClr val="D20000"/>
                </a:solidFill>
                <a:latin typeface="Tahoma" panose="020B0604030504040204" pitchFamily="34" charset="0"/>
              </a:rPr>
              <a:t>initialize each object in a loop</a:t>
            </a:r>
          </a:p>
          <a:p>
            <a:pPr eaLnBrk="1" hangingPunct="1"/>
            <a:endParaRPr lang="en-US" sz="2400" dirty="0" smtClean="0">
              <a:latin typeface="Tahoma" panose="020B0604030504040204" pitchFamily="34" charset="0"/>
            </a:endParaRPr>
          </a:p>
          <a:p>
            <a:pPr eaLnBrk="1" hangingPunct="1"/>
            <a:endParaRPr lang="en-US" sz="2400" dirty="0" smtClean="0">
              <a:latin typeface="Tahoma" panose="020B0604030504040204" pitchFamily="34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Date *dates[31];</a:t>
            </a:r>
          </a:p>
          <a:p>
            <a:pPr eaLnBrk="1" hangingPunct="1">
              <a:buFont typeface="Monotype Sorts" charset="2"/>
              <a:buNone/>
            </a:pPr>
            <a:endParaRPr 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for (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day = 0; day &lt; 31; ++day) </a:t>
            </a:r>
          </a:p>
          <a:p>
            <a:pPr eaLnBrk="1" hangingPunct="1">
              <a:buFont typeface="Monotype Sorts" charset="2"/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2"/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dates[day] = new Date(3, day, 2020);</a:t>
            </a:r>
          </a:p>
          <a:p>
            <a:pPr eaLnBrk="1" hangingPunct="1">
              <a:buFont typeface="Monotype Sorts" charset="2"/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  <a:endParaRPr lang="en-US" sz="2800" b="1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6988"/>
            <a:ext cx="8280468" cy="91789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anose="020F0502020204030204" pitchFamily="34" charset="0"/>
              </a:rPr>
              <a:t>Default Member-wise Assignment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" y="1125538"/>
            <a:ext cx="89646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 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Assignment </a:t>
            </a:r>
            <a:r>
              <a:rPr lang="en-US" sz="3000" b="1" dirty="0">
                <a:solidFill>
                  <a:srgbClr val="D20000"/>
                </a:solidFill>
                <a:latin typeface="+mj-lt"/>
              </a:rPr>
              <a:t>operator </a:t>
            </a:r>
            <a:r>
              <a:rPr lang="en-US" sz="3000" dirty="0">
                <a:latin typeface="+mj-lt"/>
              </a:rPr>
              <a:t>(</a:t>
            </a:r>
            <a:r>
              <a:rPr lang="en-US" sz="3000" b="1" dirty="0">
                <a:solidFill>
                  <a:srgbClr val="D20000"/>
                </a:solidFill>
                <a:latin typeface="+mj-lt"/>
              </a:rPr>
              <a:t>=</a:t>
            </a:r>
            <a:r>
              <a:rPr lang="en-US" sz="3000" dirty="0">
                <a:latin typeface="+mj-lt"/>
              </a:rPr>
              <a:t>) can be used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to assign </a:t>
            </a:r>
            <a:r>
              <a:rPr lang="en-US" sz="3000" dirty="0">
                <a:latin typeface="+mj-lt"/>
              </a:rPr>
              <a:t>an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object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another object </a:t>
            </a:r>
            <a:r>
              <a:rPr lang="en-US" sz="3000" dirty="0">
                <a:latin typeface="+mj-lt"/>
              </a:rPr>
              <a:t>of </a:t>
            </a:r>
            <a:r>
              <a:rPr lang="en-US" sz="3000" dirty="0" smtClean="0">
                <a:latin typeface="+mj-lt"/>
              </a:rPr>
              <a:t>the </a:t>
            </a:r>
            <a:r>
              <a:rPr lang="en-US" sz="3000" b="1" u="sng" dirty="0" smtClean="0">
                <a:solidFill>
                  <a:srgbClr val="2C14DE"/>
                </a:solidFill>
                <a:latin typeface="+mj-lt"/>
              </a:rPr>
              <a:t>same type</a:t>
            </a:r>
            <a:r>
              <a:rPr lang="en-US" sz="3000" dirty="0" smtClean="0">
                <a:latin typeface="+mj-lt"/>
              </a:rPr>
              <a:t>.</a:t>
            </a:r>
          </a:p>
          <a:p>
            <a:pPr algn="just"/>
            <a:endParaRPr lang="en-US" sz="3000" dirty="0" smtClean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Member-wise assignment</a:t>
            </a:r>
            <a:r>
              <a:rPr lang="en-US" sz="3000" dirty="0" smtClean="0">
                <a:latin typeface="+mj-lt"/>
              </a:rPr>
              <a:t>: each</a:t>
            </a:r>
            <a:r>
              <a:rPr lang="en-US" sz="3000" dirty="0">
                <a:latin typeface="+mj-lt"/>
              </a:rPr>
              <a:t>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data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member </a:t>
            </a:r>
            <a:r>
              <a:rPr lang="en-US" sz="3000" dirty="0">
                <a:latin typeface="+mj-lt"/>
              </a:rPr>
              <a:t>of the </a:t>
            </a:r>
            <a:r>
              <a:rPr lang="en-US" sz="3000" b="1" dirty="0">
                <a:latin typeface="+mj-lt"/>
              </a:rPr>
              <a:t>object</a:t>
            </a:r>
            <a:r>
              <a:rPr lang="en-US" sz="3000" dirty="0">
                <a:latin typeface="+mj-lt"/>
              </a:rPr>
              <a:t> on the </a:t>
            </a:r>
            <a:r>
              <a:rPr lang="en-US" sz="3000" b="1" u="sng" dirty="0">
                <a:latin typeface="+mj-lt"/>
              </a:rPr>
              <a:t>right of the assignment </a:t>
            </a:r>
            <a:r>
              <a:rPr lang="en-US" sz="3000" dirty="0">
                <a:latin typeface="+mj-lt"/>
              </a:rPr>
              <a:t>operator is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assigned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individually </a:t>
            </a:r>
            <a:r>
              <a:rPr lang="en-US" sz="3000" dirty="0" smtClean="0">
                <a:latin typeface="+mj-lt"/>
              </a:rPr>
              <a:t>to </a:t>
            </a:r>
            <a:r>
              <a:rPr lang="en-US" sz="3000" dirty="0">
                <a:latin typeface="+mj-lt"/>
              </a:rPr>
              <a:t>the </a:t>
            </a:r>
            <a:r>
              <a:rPr lang="en-US" sz="3000" b="1" i="1" dirty="0">
                <a:latin typeface="+mj-lt"/>
              </a:rPr>
              <a:t>same </a:t>
            </a:r>
            <a:r>
              <a:rPr lang="en-US" sz="3000" b="1" dirty="0">
                <a:latin typeface="+mj-lt"/>
              </a:rPr>
              <a:t>data member </a:t>
            </a:r>
            <a:r>
              <a:rPr lang="en-US" sz="3000" dirty="0">
                <a:latin typeface="+mj-lt"/>
              </a:rPr>
              <a:t>in the </a:t>
            </a:r>
            <a:r>
              <a:rPr lang="en-US" sz="3000" b="1" dirty="0">
                <a:latin typeface="+mj-lt"/>
              </a:rPr>
              <a:t>object on the left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33" t="4698" r="-173" b="-427"/>
          <a:stretch/>
        </p:blipFill>
        <p:spPr>
          <a:xfrm>
            <a:off x="152400" y="120606"/>
            <a:ext cx="7772400" cy="3105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461"/>
          <a:stretch/>
        </p:blipFill>
        <p:spPr>
          <a:xfrm>
            <a:off x="152400" y="3436788"/>
            <a:ext cx="5466080" cy="3192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52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" y="228600"/>
            <a:ext cx="8543199" cy="449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9" y="5410200"/>
            <a:ext cx="7945121" cy="1101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7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"/>
            <a:ext cx="8116956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  <a:latin typeface="Calibri" pitchFamily="34" charset="0"/>
              </a:rPr>
              <a:t>Object-oriented Programming (OOP)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066800"/>
            <a:ext cx="8915400" cy="5715000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 smtClean="0">
                <a:solidFill>
                  <a:srgbClr val="B80000"/>
                </a:solidFill>
                <a:latin typeface="Calibri" pitchFamily="34" charset="0"/>
              </a:rPr>
              <a:t>Object-oriented programming </a:t>
            </a:r>
            <a:r>
              <a:rPr lang="en-US" sz="3000" dirty="0" smtClean="0">
                <a:latin typeface="Calibri" pitchFamily="34" charset="0"/>
              </a:rPr>
              <a:t>approach </a:t>
            </a:r>
            <a:r>
              <a:rPr lang="en-US" sz="3000" b="1" dirty="0" smtClean="0">
                <a:latin typeface="Calibri" pitchFamily="34" charset="0"/>
              </a:rPr>
              <a:t>organizes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b="1" dirty="0" smtClean="0">
                <a:latin typeface="Calibri" pitchFamily="34" charset="0"/>
              </a:rPr>
              <a:t>programs</a:t>
            </a:r>
            <a:r>
              <a:rPr lang="en-US" sz="3000" dirty="0" smtClean="0">
                <a:latin typeface="Calibri" pitchFamily="34" charset="0"/>
              </a:rPr>
              <a:t> in a way that </a:t>
            </a:r>
            <a:r>
              <a:rPr lang="en-US" sz="3000" b="1" i="1" dirty="0" smtClean="0">
                <a:solidFill>
                  <a:srgbClr val="2C14DE"/>
                </a:solidFill>
                <a:latin typeface="Calibri" pitchFamily="34" charset="0"/>
              </a:rPr>
              <a:t>mirrors the real world</a:t>
            </a:r>
            <a:r>
              <a:rPr lang="en-US" sz="3000" dirty="0" smtClean="0">
                <a:latin typeface="Calibri" pitchFamily="34" charset="0"/>
              </a:rPr>
              <a:t>, in which all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</a:rPr>
              <a:t>objects</a:t>
            </a:r>
            <a:r>
              <a:rPr lang="en-US" sz="3000" dirty="0" smtClean="0">
                <a:solidFill>
                  <a:srgbClr val="2C14DE"/>
                </a:solidFill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are associated with </a:t>
            </a:r>
            <a:r>
              <a:rPr lang="en-US" sz="3000" b="1" dirty="0" smtClean="0">
                <a:latin typeface="Calibri" pitchFamily="34" charset="0"/>
              </a:rPr>
              <a:t>both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b="1" u="sng" dirty="0" smtClean="0">
                <a:solidFill>
                  <a:srgbClr val="008000"/>
                </a:solidFill>
                <a:latin typeface="Calibri" pitchFamily="34" charset="0"/>
              </a:rPr>
              <a:t>attributes</a:t>
            </a:r>
            <a:r>
              <a:rPr lang="en-US" sz="3000" dirty="0" smtClean="0">
                <a:solidFill>
                  <a:srgbClr val="008000"/>
                </a:solidFill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and </a:t>
            </a:r>
            <a:r>
              <a:rPr lang="en-US" sz="3000" b="1" u="sng" dirty="0" smtClean="0">
                <a:solidFill>
                  <a:srgbClr val="008000"/>
                </a:solidFill>
                <a:latin typeface="Calibri" pitchFamily="34" charset="0"/>
              </a:rPr>
              <a:t>behaviors</a:t>
            </a:r>
            <a:r>
              <a:rPr lang="en-US" sz="3000" u="sng" dirty="0" smtClean="0">
                <a:solidFill>
                  <a:srgbClr val="008000"/>
                </a:solidFill>
                <a:latin typeface="Calibri" pitchFamily="34" charset="0"/>
              </a:rPr>
              <a:t> </a:t>
            </a:r>
          </a:p>
          <a:p>
            <a:endParaRPr lang="en-US" sz="3000" dirty="0" smtClean="0">
              <a:latin typeface="Calibri" pitchFamily="34" charset="0"/>
            </a:endParaRPr>
          </a:p>
          <a:p>
            <a:pPr algn="just"/>
            <a:r>
              <a:rPr lang="en-US" sz="3000" b="1" u="sng" dirty="0" smtClean="0">
                <a:latin typeface="Calibri" pitchFamily="34" charset="0"/>
              </a:rPr>
              <a:t>Object-oriented programming </a:t>
            </a:r>
            <a:r>
              <a:rPr lang="en-US" sz="3000" dirty="0" smtClean="0">
                <a:latin typeface="Calibri" pitchFamily="34" charset="0"/>
              </a:rPr>
              <a:t>involves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</a:rPr>
              <a:t>thinking</a:t>
            </a:r>
            <a:r>
              <a:rPr lang="en-US" sz="3000" b="1" dirty="0" smtClean="0">
                <a:latin typeface="Calibri" pitchFamily="34" charset="0"/>
              </a:rPr>
              <a:t> in terms of </a:t>
            </a:r>
            <a:r>
              <a:rPr lang="en-US" sz="3000" b="1" dirty="0" smtClean="0">
                <a:solidFill>
                  <a:srgbClr val="2C14DE"/>
                </a:solidFill>
                <a:latin typeface="Calibri" pitchFamily="34" charset="0"/>
              </a:rPr>
              <a:t>objects</a:t>
            </a:r>
          </a:p>
          <a:p>
            <a:endParaRPr lang="en-US" sz="3000" b="1" i="1" dirty="0" smtClean="0">
              <a:latin typeface="Calibri" pitchFamily="34" charset="0"/>
            </a:endParaRPr>
          </a:p>
          <a:p>
            <a:pPr algn="just"/>
            <a:r>
              <a:rPr lang="en-US" sz="3000" dirty="0" smtClean="0">
                <a:latin typeface="Calibri" pitchFamily="34" charset="0"/>
              </a:rPr>
              <a:t>An </a:t>
            </a:r>
            <a:r>
              <a:rPr lang="en-US" sz="3000" b="1" dirty="0" smtClean="0">
                <a:latin typeface="Calibri" pitchFamily="34" charset="0"/>
              </a:rPr>
              <a:t>OOP program </a:t>
            </a:r>
            <a:r>
              <a:rPr lang="en-US" sz="3000" dirty="0" smtClean="0">
                <a:latin typeface="Calibri" pitchFamily="34" charset="0"/>
              </a:rPr>
              <a:t>can be </a:t>
            </a:r>
            <a:r>
              <a:rPr lang="en-US" sz="3000" b="1" dirty="0" smtClean="0">
                <a:latin typeface="Calibri" pitchFamily="34" charset="0"/>
              </a:rPr>
              <a:t>viewed</a:t>
            </a:r>
            <a:r>
              <a:rPr lang="en-US" sz="3000" dirty="0" smtClean="0">
                <a:latin typeface="Calibri" pitchFamily="34" charset="0"/>
              </a:rPr>
              <a:t> as a </a:t>
            </a:r>
            <a:r>
              <a:rPr lang="en-US" sz="3000" b="1" u="sng" dirty="0" smtClean="0">
                <a:solidFill>
                  <a:srgbClr val="2C14DE"/>
                </a:solidFill>
                <a:latin typeface="Calibri" pitchFamily="34" charset="0"/>
              </a:rPr>
              <a:t>collection of cooperating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6988"/>
            <a:ext cx="8280468" cy="91789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anose="020F0502020204030204" pitchFamily="34" charset="0"/>
              </a:rPr>
              <a:t>Default copy constructor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" y="1125538"/>
            <a:ext cx="89646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</a:rPr>
              <a:t>A type of </a:t>
            </a:r>
            <a:r>
              <a:rPr lang="en-US" sz="3200" b="1" dirty="0">
                <a:solidFill>
                  <a:srgbClr val="B80000"/>
                </a:solidFill>
                <a:latin typeface="Calibri" panose="020F0502020204030204" pitchFamily="34" charset="0"/>
              </a:rPr>
              <a:t>constructor that is used </a:t>
            </a:r>
            <a:r>
              <a:rPr lang="en-US" sz="3200" b="1" dirty="0">
                <a:latin typeface="Calibri" panose="020F0502020204030204" pitchFamily="34" charset="0"/>
              </a:rPr>
              <a:t>to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2C14DE"/>
                </a:solidFill>
                <a:latin typeface="Calibri" panose="020F0502020204030204" pitchFamily="34" charset="0"/>
              </a:rPr>
              <a:t>initialize an object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 with </a:t>
            </a:r>
            <a:r>
              <a:rPr lang="en-US" sz="3200" b="1" dirty="0">
                <a:solidFill>
                  <a:srgbClr val="2C14DE"/>
                </a:solidFill>
                <a:latin typeface="Calibri" panose="020F0502020204030204" pitchFamily="34" charset="0"/>
              </a:rPr>
              <a:t>another object </a:t>
            </a:r>
            <a:r>
              <a:rPr lang="en-US" sz="3200" b="1" dirty="0">
                <a:latin typeface="Calibri" panose="020F0502020204030204" pitchFamily="34" charset="0"/>
              </a:rPr>
              <a:t>of the </a:t>
            </a:r>
            <a:r>
              <a:rPr lang="en-US" sz="3200" b="1" u="sng" dirty="0">
                <a:solidFill>
                  <a:srgbClr val="2C14DE"/>
                </a:solidFill>
                <a:latin typeface="Calibri" panose="020F0502020204030204" pitchFamily="34" charset="0"/>
              </a:rPr>
              <a:t>same type</a:t>
            </a:r>
            <a:r>
              <a:rPr lang="en-US" sz="3200" b="1" dirty="0">
                <a:solidFill>
                  <a:srgbClr val="2C14DE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</a:rPr>
              <a:t>is known as </a:t>
            </a:r>
            <a:r>
              <a:rPr lang="en-US" sz="3200" b="1" u="sng" dirty="0">
                <a:solidFill>
                  <a:srgbClr val="2C14DE"/>
                </a:solidFill>
                <a:latin typeface="Calibri" panose="020F0502020204030204" pitchFamily="34" charset="0"/>
              </a:rPr>
              <a:t>default copy constructor</a:t>
            </a:r>
            <a:r>
              <a:rPr lang="en-US" sz="3200" b="1" dirty="0">
                <a:latin typeface="Calibri" panose="020F050202020403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It is </a:t>
            </a:r>
            <a:r>
              <a:rPr lang="en-US" sz="3200" b="1" u="sng" dirty="0">
                <a:solidFill>
                  <a:srgbClr val="B80000"/>
                </a:solidFill>
                <a:latin typeface="Calibri" panose="020F0502020204030204" pitchFamily="34" charset="0"/>
              </a:rPr>
              <a:t>by default available in all classes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syntax is  </a:t>
            </a:r>
            <a:r>
              <a:rPr lang="en-US" sz="32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ClassName</a:t>
            </a:r>
            <a:r>
              <a:rPr 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ClassName</a:t>
            </a:r>
            <a:r>
              <a:rPr 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   &amp;Variable)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  <a:cs typeface="Arial" panose="020B0604020202020204" pitchFamily="34" charset="0"/>
              </a:rPr>
              <a:t>Copy Constructor for Class Date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56388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sz="2800" b="1" dirty="0" smtClean="0">
                <a:latin typeface="Courier New" panose="02070309020205020404" pitchFamily="49" charset="0"/>
              </a:rPr>
              <a:t>Date::Date(Date &amp;date) 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 smtClean="0">
                <a:latin typeface="Courier New" panose="02070309020205020404" pitchFamily="49" charset="0"/>
              </a:rPr>
              <a:t>// no need to check passed date </a:t>
            </a:r>
            <a:r>
              <a:rPr lang="en-US" sz="2800" b="1" dirty="0" err="1" smtClean="0">
                <a:latin typeface="Courier New" panose="02070309020205020404" pitchFamily="49" charset="0"/>
              </a:rPr>
              <a:t>arg</a:t>
            </a:r>
            <a:endParaRPr lang="en-US" sz="2800" b="1" dirty="0" smtClean="0"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800" b="1" dirty="0" smtClean="0">
                <a:latin typeface="Courier New" panose="02070309020205020404" pitchFamily="49" charset="0"/>
              </a:rPr>
              <a:t>  month = </a:t>
            </a:r>
            <a:r>
              <a:rPr lang="en-US" sz="2800" b="1" dirty="0" err="1" smtClean="0">
                <a:latin typeface="Courier New" panose="02070309020205020404" pitchFamily="49" charset="0"/>
              </a:rPr>
              <a:t>date.month</a:t>
            </a:r>
            <a:r>
              <a:rPr lang="en-US" sz="2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 smtClean="0">
                <a:latin typeface="Courier New" panose="02070309020205020404" pitchFamily="49" charset="0"/>
              </a:rPr>
              <a:t>  day   = </a:t>
            </a:r>
            <a:r>
              <a:rPr lang="en-US" sz="2800" b="1" dirty="0" err="1" smtClean="0">
                <a:latin typeface="Courier New" panose="02070309020205020404" pitchFamily="49" charset="0"/>
              </a:rPr>
              <a:t>date.day</a:t>
            </a:r>
            <a:r>
              <a:rPr lang="en-US" sz="2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 smtClean="0">
                <a:latin typeface="Courier New" panose="02070309020205020404" pitchFamily="49" charset="0"/>
              </a:rPr>
              <a:t>  year  = </a:t>
            </a:r>
            <a:r>
              <a:rPr lang="en-US" sz="2800" b="1" dirty="0" err="1" smtClean="0">
                <a:latin typeface="Courier New" panose="02070309020205020404" pitchFamily="49" charset="0"/>
              </a:rPr>
              <a:t>date.year</a:t>
            </a:r>
            <a:r>
              <a:rPr lang="en-US" sz="28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2"/>
              <a:buNone/>
            </a:pPr>
            <a:r>
              <a:rPr lang="en-US" sz="28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Monotype Sorts" charset="2"/>
              <a:buNone/>
            </a:pPr>
            <a:endParaRPr lang="en-US" sz="2800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Uses of the Copy Constructor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Implicitly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b="1" dirty="0" smtClean="0">
                <a:solidFill>
                  <a:srgbClr val="B80000"/>
                </a:solidFill>
              </a:rPr>
              <a:t>called in 3 situations: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sz="3000" b="1" dirty="0" smtClean="0">
                <a:solidFill>
                  <a:srgbClr val="2C14DE"/>
                </a:solidFill>
              </a:rPr>
              <a:t>defining</a:t>
            </a:r>
            <a:r>
              <a:rPr lang="en-US" sz="3000" dirty="0" smtClean="0">
                <a:solidFill>
                  <a:srgbClr val="2C14DE"/>
                </a:solidFill>
              </a:rPr>
              <a:t> </a:t>
            </a:r>
            <a:r>
              <a:rPr lang="en-US" sz="3000" dirty="0" smtClean="0"/>
              <a:t>a </a:t>
            </a:r>
            <a:r>
              <a:rPr lang="en-US" sz="3000" b="1" dirty="0" smtClean="0">
                <a:solidFill>
                  <a:srgbClr val="2C14DE"/>
                </a:solidFill>
              </a:rPr>
              <a:t>new object </a:t>
            </a:r>
            <a:r>
              <a:rPr lang="en-US" sz="3000" dirty="0" smtClean="0"/>
              <a:t>from an </a:t>
            </a:r>
            <a:r>
              <a:rPr lang="en-US" sz="3000" b="1" dirty="0" smtClean="0">
                <a:solidFill>
                  <a:srgbClr val="2C14DE"/>
                </a:solidFill>
              </a:rPr>
              <a:t>existing object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sz="3000" b="1" dirty="0" smtClean="0">
                <a:solidFill>
                  <a:srgbClr val="2C14DE"/>
                </a:solidFill>
              </a:rPr>
              <a:t>passing an object by value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sz="3000" b="1" dirty="0" smtClean="0">
                <a:solidFill>
                  <a:srgbClr val="2C14DE"/>
                </a:solidFill>
              </a:rPr>
              <a:t>returning an object by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7556" cy="944881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Copy Constructor:  Defining a New Object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96956" y="1600200"/>
            <a:ext cx="8153400" cy="39624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Date </a:t>
            </a: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 smtClean="0">
                <a:latin typeface="Courier New" panose="02070309020205020404" pitchFamily="49" charset="0"/>
              </a:rPr>
              <a:t>(02</a:t>
            </a:r>
            <a:r>
              <a:rPr lang="en-US" altLang="ja-JP" sz="2400" b="1" dirty="0" smtClean="0">
                <a:latin typeface="Courier New" panose="02070309020205020404" pitchFamily="49" charset="0"/>
              </a:rPr>
              <a:t>,28,2020); </a:t>
            </a:r>
          </a:p>
          <a:p>
            <a:pPr eaLnBrk="1" hangingPunct="1">
              <a:buFont typeface="Monotype Sorts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rgbClr val="B80000"/>
                </a:solidFill>
                <a:latin typeface="Courier New" panose="02070309020205020404" pitchFamily="49" charset="0"/>
              </a:rPr>
              <a:t>init</a:t>
            </a:r>
            <a:r>
              <a:rPr lang="en-US" sz="24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 2 local objects from d1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Date 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d2</a:t>
            </a:r>
            <a:r>
              <a:rPr 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 smtClean="0">
                <a:latin typeface="Courier New" panose="02070309020205020404" pitchFamily="49" charset="0"/>
              </a:rPr>
              <a:t>);// pass by value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Date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</a:rPr>
              <a:t> = </a:t>
            </a: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 smtClean="0">
                <a:latin typeface="Courier New" panose="02070309020205020404" pitchFamily="49" charset="0"/>
              </a:rPr>
              <a:t>;// return value </a:t>
            </a:r>
          </a:p>
          <a:p>
            <a:pPr eaLnBrk="1" hangingPunct="1">
              <a:buFont typeface="Monotype Sorts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rgbClr val="B80000"/>
                </a:solidFill>
                <a:latin typeface="Courier New" panose="02070309020205020404" pitchFamily="49" charset="0"/>
              </a:rPr>
              <a:t>init</a:t>
            </a:r>
            <a:r>
              <a:rPr lang="en-US" sz="24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 a dynamic object from d1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Date*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pdate</a:t>
            </a:r>
            <a:r>
              <a:rPr lang="en-US" sz="2400" b="1" dirty="0" smtClean="0">
                <a:latin typeface="Courier New" panose="02070309020205020404" pitchFamily="49" charset="0"/>
              </a:rPr>
              <a:t> = new Date(</a:t>
            </a:r>
            <a:r>
              <a:rPr lang="en-US" sz="24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 smtClean="0">
                <a:latin typeface="Courier New" panose="02070309020205020404" pitchFamily="49" charset="0"/>
              </a:rPr>
              <a:t>);</a:t>
            </a:r>
            <a:endParaRPr lang="en-US" sz="2400" dirty="0" smtClean="0">
              <a:latin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296400" cy="944881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Copy </a:t>
            </a:r>
            <a:r>
              <a:rPr lang="en-US" sz="4000" b="1" dirty="0" err="1" smtClean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Constructor:Passing</a:t>
            </a:r>
            <a:r>
              <a:rPr lang="en-US" sz="4000" b="1" dirty="0" smtClean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 Objects by Value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485900"/>
            <a:ext cx="8305800" cy="49530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solidFill>
                  <a:srgbClr val="D20000"/>
                </a:solidFill>
                <a:latin typeface="Courier New" panose="02070309020205020404" pitchFamily="49" charset="0"/>
              </a:rPr>
              <a:t>//copy constructor called for each value </a:t>
            </a:r>
            <a:r>
              <a:rPr lang="en-US" sz="2400" b="1" dirty="0" err="1" smtClean="0">
                <a:solidFill>
                  <a:srgbClr val="D20000"/>
                </a:solidFill>
                <a:latin typeface="Courier New" panose="02070309020205020404" pitchFamily="49" charset="0"/>
              </a:rPr>
              <a:t>arg</a:t>
            </a:r>
            <a:endParaRPr lang="en-US" sz="2400" b="1" dirty="0" smtClean="0">
              <a:solidFill>
                <a:srgbClr val="D200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unsigned </a:t>
            </a:r>
            <a:r>
              <a:rPr lang="en-US" sz="2400" b="1" dirty="0" err="1" smtClean="0">
                <a:latin typeface="Courier New" panose="02070309020205020404" pitchFamily="49" charset="0"/>
              </a:rPr>
              <a:t>dateDiff</a:t>
            </a:r>
            <a:r>
              <a:rPr lang="en-US" sz="2400" b="1" dirty="0" smtClean="0">
                <a:latin typeface="Courier New" panose="02070309020205020404" pitchFamily="49" charset="0"/>
              </a:rPr>
              <a:t>(Date d1, Date d2);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Date today;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Date d3(02, 21, 2000);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 err="1" smtClean="0">
                <a:latin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</a:rPr>
              <a:t> &lt;&lt; </a:t>
            </a:r>
            <a:r>
              <a:rPr lang="en-US" sz="2400" b="1" dirty="0" err="1" smtClean="0">
                <a:latin typeface="Courier New" panose="02070309020205020404" pitchFamily="49" charset="0"/>
              </a:rPr>
              <a:t>dateDiff</a:t>
            </a:r>
            <a:r>
              <a:rPr lang="en-US" sz="2400" b="1" dirty="0" smtClean="0">
                <a:latin typeface="Courier New" panose="02070309020205020404" pitchFamily="49" charset="0"/>
              </a:rPr>
              <a:t>(d3, today);</a:t>
            </a:r>
          </a:p>
          <a:p>
            <a:pPr eaLnBrk="1" hangingPunct="1"/>
            <a:endParaRPr lang="en-US" sz="2400" dirty="0" smtClean="0">
              <a:latin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10000" y="2209800"/>
            <a:ext cx="954156" cy="1640541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10200" y="2250141"/>
            <a:ext cx="1066800" cy="1600200"/>
          </a:xfrm>
          <a:prstGeom prst="straightConnector1">
            <a:avLst/>
          </a:prstGeom>
          <a:ln w="31750">
            <a:solidFill>
              <a:srgbClr val="2C14DE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4544" y="13447"/>
            <a:ext cx="9296400" cy="944881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User-defined Copy Constructor, when required?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3002" y="1066800"/>
            <a:ext cx="9233397" cy="495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+mj-lt"/>
              </a:rPr>
              <a:t>Default-copy Constructor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do only “Shallow Copy”</a:t>
            </a:r>
            <a:endParaRPr lang="en-US" sz="3000" b="1" dirty="0">
              <a:latin typeface="+mj-lt"/>
            </a:endParaRPr>
          </a:p>
          <a:p>
            <a:r>
              <a:rPr lang="en-US" sz="3000" b="1" dirty="0" smtClean="0">
                <a:latin typeface="+mj-lt"/>
              </a:rPr>
              <a:t>We need 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user-defined copy-constructor</a:t>
            </a:r>
            <a:r>
              <a:rPr lang="en-US" sz="3000" b="1" dirty="0" smtClean="0">
                <a:latin typeface="+mj-lt"/>
              </a:rPr>
              <a:t>, </a:t>
            </a:r>
          </a:p>
          <a:p>
            <a:pPr lvl="1"/>
            <a:r>
              <a:rPr lang="en-US" sz="3000" b="1" dirty="0" smtClean="0">
                <a:latin typeface="+mj-lt"/>
              </a:rPr>
              <a:t>When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we need “Deep Copy” (for Dynamic Memory)</a:t>
            </a:r>
            <a:endParaRPr lang="en-US" sz="3000" dirty="0" smtClean="0">
              <a:solidFill>
                <a:srgbClr val="2C14DE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ttps://media.geeksforgeeks.org/wp-content/uploads/shallow-copy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4" t="17236" r="7823" b="7631"/>
          <a:stretch/>
        </p:blipFill>
        <p:spPr bwMode="auto">
          <a:xfrm>
            <a:off x="228600" y="3429000"/>
            <a:ext cx="37338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media.geeksforgeeks.org/wp-content/uploads/deep-copy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6883" r="12100" b="17932"/>
          <a:stretch/>
        </p:blipFill>
        <p:spPr bwMode="auto">
          <a:xfrm>
            <a:off x="4311153" y="3429000"/>
            <a:ext cx="47244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114800" y="2743200"/>
            <a:ext cx="0" cy="3962400"/>
          </a:xfrm>
          <a:prstGeom prst="lin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499210" y="1458686"/>
            <a:ext cx="5032219" cy="2188028"/>
          </a:xfrm>
          <a:custGeom>
            <a:avLst/>
            <a:gdLst>
              <a:gd name="connsiteX0" fmla="*/ 5032219 w 5032219"/>
              <a:gd name="connsiteY0" fmla="*/ 0 h 2188028"/>
              <a:gd name="connsiteX1" fmla="*/ 329590 w 5032219"/>
              <a:gd name="connsiteY1" fmla="*/ 185057 h 2188028"/>
              <a:gd name="connsiteX2" fmla="*/ 394904 w 5032219"/>
              <a:gd name="connsiteY2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219" h="2188028">
                <a:moveTo>
                  <a:pt x="5032219" y="0"/>
                </a:moveTo>
                <a:lnTo>
                  <a:pt x="329590" y="185057"/>
                </a:lnTo>
                <a:cubicBezTo>
                  <a:pt x="-443296" y="549728"/>
                  <a:pt x="384018" y="1854200"/>
                  <a:pt x="394904" y="2188028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192486" y="2357179"/>
            <a:ext cx="1991104" cy="1311307"/>
          </a:xfrm>
          <a:custGeom>
            <a:avLst/>
            <a:gdLst>
              <a:gd name="connsiteX0" fmla="*/ 0 w 1991104"/>
              <a:gd name="connsiteY0" fmla="*/ 179192 h 1311307"/>
              <a:gd name="connsiteX1" fmla="*/ 1959428 w 1991104"/>
              <a:gd name="connsiteY1" fmla="*/ 92107 h 1311307"/>
              <a:gd name="connsiteX2" fmla="*/ 1262743 w 1991104"/>
              <a:gd name="connsiteY2" fmla="*/ 1311307 h 131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104" h="1311307">
                <a:moveTo>
                  <a:pt x="0" y="179192"/>
                </a:moveTo>
                <a:cubicBezTo>
                  <a:pt x="874485" y="41306"/>
                  <a:pt x="1748971" y="-96579"/>
                  <a:pt x="1959428" y="92107"/>
                </a:cubicBezTo>
                <a:cubicBezTo>
                  <a:pt x="2169885" y="280793"/>
                  <a:pt x="1262743" y="1311307"/>
                  <a:pt x="1262743" y="1311307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362200"/>
            <a:ext cx="8388350" cy="793750"/>
          </a:xfrm>
        </p:spPr>
        <p:txBody>
          <a:bodyPr>
            <a:noAutofit/>
          </a:bodyPr>
          <a:lstStyle/>
          <a:p>
            <a:r>
              <a:rPr lang="en-US" sz="5400" b="1" i="1" u="sng" dirty="0" smtClean="0">
                <a:solidFill>
                  <a:srgbClr val="D20000"/>
                </a:solidFill>
                <a:ea typeface="ＭＳ Ｐゴシック" pitchFamily="34" charset="-128"/>
                <a:cs typeface="Courier New" pitchFamily="49" charset="0"/>
              </a:rPr>
              <a:t>static</a:t>
            </a:r>
            <a:r>
              <a:rPr lang="en-US" sz="5400" b="1" u="sng" dirty="0">
                <a:solidFill>
                  <a:srgbClr val="D20000"/>
                </a:solidFill>
                <a:ea typeface="ＭＳ Ｐゴシック" pitchFamily="34" charset="-128"/>
              </a:rPr>
              <a:t>, </a:t>
            </a:r>
            <a:r>
              <a:rPr lang="en-US" sz="5400" b="1" i="1" u="sng" dirty="0" err="1" smtClean="0">
                <a:solidFill>
                  <a:srgbClr val="D20000"/>
                </a:solidFill>
                <a:ea typeface="ＭＳ Ｐゴシック" pitchFamily="34" charset="-128"/>
                <a:cs typeface="Courier New" pitchFamily="49" charset="0"/>
              </a:rPr>
              <a:t>const</a:t>
            </a:r>
            <a:r>
              <a:rPr lang="en-US" sz="5400" b="1" i="1" u="sng" dirty="0" smtClean="0">
                <a:solidFill>
                  <a:srgbClr val="D20000"/>
                </a:solidFill>
                <a:ea typeface="ＭＳ Ｐゴシック" pitchFamily="34" charset="-128"/>
                <a:cs typeface="Courier New" pitchFamily="49" charset="0"/>
              </a:rPr>
              <a:t>,</a:t>
            </a:r>
            <a:r>
              <a:rPr lang="en-US" sz="5400" b="1" u="sng" dirty="0" smtClean="0">
                <a:solidFill>
                  <a:srgbClr val="D20000"/>
                </a:solidFill>
                <a:ea typeface="ＭＳ Ｐゴシック" pitchFamily="34" charset="-128"/>
              </a:rPr>
              <a:t> </a:t>
            </a:r>
            <a:r>
              <a:rPr lang="en-US" sz="5400" b="1" u="sng" dirty="0">
                <a:solidFill>
                  <a:srgbClr val="D20000"/>
                </a:solidFill>
                <a:ea typeface="ＭＳ Ｐゴシック" pitchFamily="34" charset="-128"/>
              </a:rPr>
              <a:t>and </a:t>
            </a:r>
            <a:r>
              <a:rPr lang="en-US" sz="5400" b="1" i="1" u="sng" dirty="0">
                <a:solidFill>
                  <a:srgbClr val="D20000"/>
                </a:solidFill>
                <a:ea typeface="ＭＳ Ｐゴシック" pitchFamily="34" charset="-128"/>
                <a:cs typeface="Courier New" pitchFamily="49" charset="0"/>
              </a:rPr>
              <a:t>this</a:t>
            </a:r>
            <a:r>
              <a:rPr lang="en-US" sz="5400" b="1" u="sng" dirty="0">
                <a:solidFill>
                  <a:srgbClr val="D20000"/>
                </a:solidFill>
                <a:ea typeface="ＭＳ Ｐゴシック" pitchFamily="34" charset="-128"/>
              </a:rPr>
              <a:t> Pointer</a:t>
            </a:r>
            <a:endParaRPr lang="en-US" sz="5400" b="1" u="sng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>
          <a:xfrm>
            <a:off x="962025" y="38948"/>
            <a:ext cx="8153400" cy="951652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+mj-cs"/>
              </a:rPr>
              <a:t>static</a:t>
            </a:r>
            <a:r>
              <a:rPr lang="en-US" b="1" dirty="0">
                <a:solidFill>
                  <a:srgbClr val="B80000"/>
                </a:solidFill>
                <a:cs typeface="+mj-cs"/>
              </a:rPr>
              <a:t> Class Members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756" y="1066800"/>
            <a:ext cx="9067800" cy="5715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latin typeface="Courier New" charset="0"/>
                <a:cs typeface="+mn-cs"/>
              </a:rPr>
              <a:t>static</a:t>
            </a:r>
            <a:r>
              <a:rPr lang="en-US" b="1" dirty="0">
                <a:solidFill>
                  <a:srgbClr val="B80000"/>
                </a:solidFill>
                <a:cs typeface="+mn-cs"/>
              </a:rPr>
              <a:t> class members</a:t>
            </a:r>
          </a:p>
          <a:p>
            <a:pPr lvl="1">
              <a:defRPr/>
            </a:pPr>
            <a:r>
              <a:rPr lang="en-US" b="1" dirty="0">
                <a:solidFill>
                  <a:srgbClr val="2C14DE"/>
                </a:solidFill>
              </a:rPr>
              <a:t>Shared</a:t>
            </a:r>
            <a:r>
              <a:rPr lang="en-US" dirty="0"/>
              <a:t> by </a:t>
            </a:r>
            <a:r>
              <a:rPr lang="en-US" b="1" dirty="0">
                <a:solidFill>
                  <a:srgbClr val="2C14DE"/>
                </a:solidFill>
              </a:rPr>
              <a:t>all objects of a class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008000"/>
                </a:solidFill>
              </a:rPr>
              <a:t>Efficient</a:t>
            </a:r>
            <a:r>
              <a:rPr lang="en-US" b="1" dirty="0" smtClean="0">
                <a:solidFill>
                  <a:srgbClr val="2C14DE"/>
                </a:solidFill>
              </a:rPr>
              <a:t>, </a:t>
            </a:r>
            <a:r>
              <a:rPr lang="en-US" b="1" dirty="0"/>
              <a:t>when a </a:t>
            </a:r>
            <a:r>
              <a:rPr lang="en-US" b="1" u="sng" dirty="0">
                <a:solidFill>
                  <a:srgbClr val="2C14DE"/>
                </a:solidFill>
              </a:rPr>
              <a:t>single copy </a:t>
            </a:r>
            <a:r>
              <a:rPr lang="en-US" b="1" u="sng" dirty="0"/>
              <a:t>of</a:t>
            </a:r>
            <a:r>
              <a:rPr lang="en-US" b="1" u="sng" dirty="0">
                <a:solidFill>
                  <a:srgbClr val="2C14DE"/>
                </a:solidFill>
              </a:rPr>
              <a:t> data </a:t>
            </a:r>
            <a:r>
              <a:rPr lang="en-US" b="1" dirty="0"/>
              <a:t>is </a:t>
            </a:r>
            <a:r>
              <a:rPr lang="en-US" b="1" dirty="0">
                <a:solidFill>
                  <a:srgbClr val="2C14DE"/>
                </a:solidFill>
              </a:rPr>
              <a:t>enough </a:t>
            </a:r>
          </a:p>
          <a:p>
            <a:pPr lvl="2">
              <a:defRPr/>
            </a:pPr>
            <a:r>
              <a:rPr lang="en-US" sz="2800" b="1" dirty="0"/>
              <a:t>Only the </a:t>
            </a:r>
            <a:r>
              <a:rPr lang="en-US" sz="2800" b="1" dirty="0">
                <a:solidFill>
                  <a:srgbClr val="FF0000"/>
                </a:solidFill>
                <a:latin typeface="Courier New" charset="0"/>
              </a:rPr>
              <a:t>static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variable has to be </a:t>
            </a:r>
            <a:r>
              <a:rPr lang="en-US" sz="2800" b="1" dirty="0">
                <a:solidFill>
                  <a:srgbClr val="FF0000"/>
                </a:solidFill>
              </a:rPr>
              <a:t>updated</a:t>
            </a:r>
          </a:p>
          <a:p>
            <a:pPr lvl="1">
              <a:defRPr/>
            </a:pPr>
            <a:r>
              <a:rPr lang="en-US" b="1" dirty="0">
                <a:solidFill>
                  <a:srgbClr val="2C14DE"/>
                </a:solidFill>
              </a:rPr>
              <a:t>May </a:t>
            </a:r>
            <a:r>
              <a:rPr lang="en-US" b="1" dirty="0" smtClean="0">
                <a:solidFill>
                  <a:srgbClr val="2C14DE"/>
                </a:solidFill>
              </a:rPr>
              <a:t>seems </a:t>
            </a:r>
            <a:r>
              <a:rPr lang="en-US" b="1" dirty="0">
                <a:solidFill>
                  <a:srgbClr val="2C14DE"/>
                </a:solidFill>
              </a:rPr>
              <a:t>like global variables</a:t>
            </a:r>
            <a:r>
              <a:rPr lang="en-US" dirty="0"/>
              <a:t>, but have </a:t>
            </a:r>
            <a:r>
              <a:rPr lang="en-US" b="1" dirty="0">
                <a:solidFill>
                  <a:srgbClr val="2C14DE"/>
                </a:solidFill>
              </a:rPr>
              <a:t>class scope</a:t>
            </a:r>
          </a:p>
          <a:p>
            <a:pPr lvl="2">
              <a:defRPr/>
            </a:pPr>
            <a:r>
              <a:rPr lang="en-US" sz="2800" b="1" u="sng" dirty="0"/>
              <a:t>only accessible to </a:t>
            </a:r>
            <a:r>
              <a:rPr lang="en-US" sz="2800" b="1" u="sng" dirty="0">
                <a:solidFill>
                  <a:srgbClr val="FF0000"/>
                </a:solidFill>
              </a:rPr>
              <a:t>objects</a:t>
            </a:r>
            <a:r>
              <a:rPr lang="en-US" sz="2800" b="1" u="sng" dirty="0"/>
              <a:t> </a:t>
            </a:r>
            <a:r>
              <a:rPr lang="en-US" sz="2800" b="1" dirty="0"/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same </a:t>
            </a:r>
            <a:r>
              <a:rPr lang="en-US" sz="2800" b="1" u="sng" dirty="0" smtClean="0">
                <a:solidFill>
                  <a:srgbClr val="FF0000"/>
                </a:solidFill>
              </a:rPr>
              <a:t>class</a:t>
            </a:r>
          </a:p>
          <a:p>
            <a:pPr lvl="2">
              <a:defRPr/>
            </a:pPr>
            <a:endParaRPr lang="en-US" b="1" dirty="0" smtClean="0"/>
          </a:p>
          <a:p>
            <a:pPr lvl="2">
              <a:defRPr/>
            </a:pPr>
            <a:endParaRPr lang="en-US" sz="2000" dirty="0"/>
          </a:p>
          <a:p>
            <a:pPr lvl="1">
              <a:defRPr/>
            </a:pPr>
            <a:r>
              <a:rPr lang="en-US" b="1" dirty="0">
                <a:solidFill>
                  <a:srgbClr val="2C14DE"/>
                </a:solidFill>
              </a:rPr>
              <a:t>Initialized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at </a:t>
            </a:r>
            <a:r>
              <a:rPr lang="en-US" b="1" u="sng" dirty="0">
                <a:solidFill>
                  <a:srgbClr val="2C14DE"/>
                </a:solidFill>
              </a:rPr>
              <a:t>file scope</a:t>
            </a:r>
          </a:p>
          <a:p>
            <a:pPr lvl="1">
              <a:defRPr/>
            </a:pPr>
            <a:r>
              <a:rPr lang="en-US" b="1" dirty="0">
                <a:solidFill>
                  <a:srgbClr val="2C14DE"/>
                </a:solidFill>
              </a:rPr>
              <a:t>Exist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even </a:t>
            </a:r>
            <a:r>
              <a:rPr lang="en-US" b="1" dirty="0"/>
              <a:t>if </a:t>
            </a:r>
            <a:r>
              <a:rPr lang="en-US" b="1" dirty="0">
                <a:solidFill>
                  <a:srgbClr val="2C14DE"/>
                </a:solidFill>
              </a:rPr>
              <a:t>no instances (objects) of the class exist</a:t>
            </a:r>
          </a:p>
          <a:p>
            <a:pPr lvl="1">
              <a:defRPr/>
            </a:pPr>
            <a:r>
              <a:rPr lang="en-US" dirty="0"/>
              <a:t>Both </a:t>
            </a:r>
            <a:r>
              <a:rPr lang="en-US" b="1" dirty="0">
                <a:solidFill>
                  <a:srgbClr val="2C14DE"/>
                </a:solidFill>
              </a:rPr>
              <a:t>variables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2C14DE"/>
                </a:solidFill>
              </a:rPr>
              <a:t>functions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static</a:t>
            </a:r>
          </a:p>
          <a:p>
            <a:pPr lvl="1">
              <a:defRPr/>
            </a:pPr>
            <a:r>
              <a:rPr lang="en-US" dirty="0"/>
              <a:t>Can be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public</a:t>
            </a:r>
            <a:r>
              <a:rPr lang="en-US" b="1" dirty="0"/>
              <a:t>,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/>
              <a:t>or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protected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941184" y="92288"/>
            <a:ext cx="8153400" cy="829733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+mj-cs"/>
              </a:rPr>
              <a:t>static</a:t>
            </a:r>
            <a:r>
              <a:rPr lang="en-US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b="1" dirty="0">
                <a:solidFill>
                  <a:srgbClr val="B80000"/>
                </a:solidFill>
                <a:cs typeface="+mj-cs"/>
              </a:rPr>
              <a:t>Class </a:t>
            </a:r>
            <a:r>
              <a:rPr lang="en-US" b="1" dirty="0" smtClean="0">
                <a:solidFill>
                  <a:srgbClr val="B80000"/>
                </a:solidFill>
                <a:cs typeface="+mj-cs"/>
              </a:rPr>
              <a:t>Variables</a:t>
            </a:r>
            <a:endParaRPr lang="en-US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301" y="990600"/>
            <a:ext cx="9058600" cy="5715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</a:rPr>
              <a:t>Two-Step Procedure: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2C14DE"/>
                </a:solidFill>
                <a:latin typeface="+mj-lt"/>
                <a:cs typeface="+mn-cs"/>
              </a:rPr>
              <a:t>Declare</a:t>
            </a:r>
            <a:r>
              <a:rPr lang="en-US" b="1" dirty="0" smtClean="0">
                <a:latin typeface="+mj-lt"/>
                <a:cs typeface="+mn-cs"/>
              </a:rPr>
              <a:t> (</a:t>
            </a:r>
            <a:r>
              <a:rPr lang="en-US" b="1" dirty="0" smtClean="0">
                <a:solidFill>
                  <a:srgbClr val="2C14DE"/>
                </a:solidFill>
                <a:latin typeface="+mj-lt"/>
                <a:cs typeface="+mn-cs"/>
              </a:rPr>
              <a:t>Inside</a:t>
            </a:r>
            <a:r>
              <a:rPr lang="en-US" b="1" dirty="0" smtClean="0">
                <a:latin typeface="+mj-lt"/>
                <a:cs typeface="+mn-cs"/>
              </a:rPr>
              <a:t> </a:t>
            </a:r>
            <a:r>
              <a:rPr lang="en-US" b="1" dirty="0" smtClean="0">
                <a:solidFill>
                  <a:srgbClr val="2C14DE"/>
                </a:solidFill>
                <a:latin typeface="+mj-lt"/>
                <a:cs typeface="+mn-cs"/>
              </a:rPr>
              <a:t>Class</a:t>
            </a:r>
            <a:r>
              <a:rPr lang="en-US" b="1" dirty="0" smtClean="0">
                <a:latin typeface="+mj-lt"/>
                <a:cs typeface="+mn-cs"/>
              </a:rPr>
              <a:t>):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radius;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2C14DE"/>
                </a:solidFill>
                <a:latin typeface="+mj-lt"/>
              </a:rPr>
              <a:t>Define</a:t>
            </a:r>
            <a:r>
              <a:rPr lang="en-US" b="1" dirty="0" smtClean="0">
                <a:latin typeface="+mj-lt"/>
              </a:rPr>
              <a:t> (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Outside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Class</a:t>
            </a:r>
            <a:r>
              <a:rPr lang="en-US" b="1" dirty="0" smtClean="0">
                <a:latin typeface="+mj-lt"/>
              </a:rPr>
              <a:t>):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Circle::radius=2;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eriod"/>
              <a:defRPr/>
            </a:pPr>
            <a:endParaRPr lang="en-US" b="1" dirty="0" smtClean="0">
              <a:latin typeface="+mj-lt"/>
            </a:endParaRPr>
          </a:p>
          <a:p>
            <a:pPr marL="457200" lvl="1" indent="0">
              <a:buNone/>
              <a:defRPr/>
            </a:pPr>
            <a:endParaRPr lang="en-US" b="1" dirty="0" smtClean="0">
              <a:solidFill>
                <a:srgbClr val="B80000"/>
              </a:solidFill>
              <a:latin typeface="+mj-lt"/>
              <a:cs typeface="+mn-cs"/>
            </a:endParaRPr>
          </a:p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  <a:latin typeface="+mj-lt"/>
                <a:cs typeface="+mn-cs"/>
              </a:rPr>
              <a:t>static Variables</a:t>
            </a:r>
          </a:p>
          <a:p>
            <a:pPr lvl="1" algn="just">
              <a:defRPr/>
            </a:pPr>
            <a:r>
              <a:rPr lang="en-US" b="1" dirty="0" smtClean="0">
                <a:solidFill>
                  <a:srgbClr val="2C14DE"/>
                </a:solidFill>
              </a:rPr>
              <a:t>Default Initialization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008000"/>
                </a:solidFill>
              </a:rPr>
              <a:t>0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008000"/>
                </a:solidFill>
              </a:rPr>
              <a:t>Null</a:t>
            </a:r>
            <a:r>
              <a:rPr lang="en-US" b="1" dirty="0" smtClean="0"/>
              <a:t> (for pointers)</a:t>
            </a:r>
            <a:endParaRPr lang="en-US" dirty="0" smtClean="0"/>
          </a:p>
          <a:p>
            <a:pPr lvl="1" algn="just">
              <a:defRPr/>
            </a:pPr>
            <a:r>
              <a:rPr lang="en-US" b="1" dirty="0" smtClean="0">
                <a:solidFill>
                  <a:srgbClr val="2C14DE"/>
                </a:solidFill>
              </a:rPr>
              <a:t>Initialization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008000"/>
                </a:solidFill>
              </a:rPr>
              <a:t>user defined value</a:t>
            </a:r>
            <a:endParaRPr lang="en-US" dirty="0" smtClean="0">
              <a:solidFill>
                <a:srgbClr val="008000"/>
              </a:solidFill>
            </a:endParaRPr>
          </a:p>
          <a:p>
            <a:pPr lvl="1" algn="just">
              <a:defRPr/>
            </a:pPr>
            <a:r>
              <a:rPr lang="en-US" b="1" dirty="0" smtClean="0">
                <a:solidFill>
                  <a:srgbClr val="2C14DE"/>
                </a:solidFill>
              </a:rPr>
              <a:t>Initialization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008000"/>
                </a:solidFill>
              </a:rPr>
              <a:t>made just once</a:t>
            </a:r>
            <a:r>
              <a:rPr lang="en-US" dirty="0"/>
              <a:t>, at </a:t>
            </a:r>
            <a:r>
              <a:rPr lang="en-US" b="1" u="sng" dirty="0">
                <a:solidFill>
                  <a:srgbClr val="008000"/>
                </a:solidFill>
              </a:rPr>
              <a:t>compile </a:t>
            </a:r>
            <a:r>
              <a:rPr lang="en-US" b="1" u="sng" dirty="0" smtClean="0">
                <a:solidFill>
                  <a:srgbClr val="008000"/>
                </a:solidFill>
              </a:rPr>
              <a:t>time</a:t>
            </a:r>
            <a:r>
              <a:rPr lang="en-US" b="1" dirty="0" smtClean="0">
                <a:solidFill>
                  <a:srgbClr val="008000"/>
                </a:solidFill>
              </a:rPr>
              <a:t>.</a:t>
            </a:r>
          </a:p>
          <a:p>
            <a:pPr lvl="1" algn="just">
              <a:defRPr/>
            </a:pPr>
            <a:r>
              <a:rPr lang="en-US" b="1" dirty="0" smtClean="0">
                <a:solidFill>
                  <a:srgbClr val="2C14DE"/>
                </a:solidFill>
              </a:rPr>
              <a:t>Accessibility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008000"/>
                </a:solidFill>
              </a:rPr>
              <a:t>Private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008000"/>
                </a:solidFill>
              </a:rPr>
              <a:t>Public</a:t>
            </a:r>
            <a:endParaRPr lang="en-US" b="1" dirty="0">
              <a:solidFill>
                <a:srgbClr val="008000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2C14DE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Public static Class Variables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6" y="1023796"/>
            <a:ext cx="9144000" cy="5638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2500" lnSpcReduction="10000"/>
          </a:bodyPr>
          <a:lstStyle/>
          <a:p>
            <a:pPr marL="541338" lvl="1" indent="-457200">
              <a:defRPr/>
            </a:pPr>
            <a:r>
              <a:rPr lang="en-US" sz="3000" b="1" dirty="0" smtClean="0">
                <a:latin typeface="+mj-lt"/>
              </a:rPr>
              <a:t>Can</a:t>
            </a:r>
            <a:r>
              <a:rPr lang="en-US" sz="3000" dirty="0" smtClean="0">
                <a:latin typeface="+mj-lt"/>
              </a:rPr>
              <a:t> </a:t>
            </a:r>
            <a:r>
              <a:rPr lang="en-US" sz="3000" b="1" dirty="0" smtClean="0">
                <a:latin typeface="+mj-lt"/>
              </a:rPr>
              <a:t>be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accessed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using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Class name:</a:t>
            </a:r>
            <a:endParaRPr lang="en-US" sz="3000" dirty="0">
              <a:latin typeface="+mj-lt"/>
            </a:endParaRPr>
          </a:p>
          <a:p>
            <a:pPr marL="84138" lvl="1" indent="0">
              <a:buNone/>
              <a:defRPr/>
            </a:pPr>
            <a:r>
              <a:rPr lang="en-US" sz="2800" b="1" dirty="0">
                <a:latin typeface="+mj-lt"/>
              </a:rPr>
              <a:t>	</a:t>
            </a: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 </a:t>
            </a:r>
            <a:r>
              <a:rPr lang="en-US" sz="2800" b="1" dirty="0" err="1" smtClean="0">
                <a:latin typeface="Consolas" panose="020B0609020204030204" pitchFamily="49" charset="0"/>
              </a:rPr>
              <a:t>cout</a:t>
            </a:r>
            <a:r>
              <a:rPr lang="en-US" sz="2800" b="1" dirty="0" smtClean="0">
                <a:latin typeface="Consolas" panose="020B0609020204030204" pitchFamily="49" charset="0"/>
              </a:rPr>
              <a:t>&lt;&lt;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count;</a:t>
            </a:r>
          </a:p>
          <a:p>
            <a:pPr lvl="4">
              <a:buFontTx/>
              <a:buNone/>
              <a:defRPr/>
            </a:pP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41338" lvl="1" indent="-457200">
              <a:defRPr/>
            </a:pPr>
            <a:r>
              <a:rPr lang="en-US" sz="3000" b="1" dirty="0"/>
              <a:t>Can</a:t>
            </a:r>
            <a:r>
              <a:rPr lang="en-US" sz="3000" dirty="0"/>
              <a:t> </a:t>
            </a:r>
            <a:r>
              <a:rPr lang="en-US" sz="3000" b="1" dirty="0"/>
              <a:t>be </a:t>
            </a:r>
            <a:r>
              <a:rPr lang="en-US" sz="3000" b="1" dirty="0">
                <a:solidFill>
                  <a:srgbClr val="2C14DE"/>
                </a:solidFill>
              </a:rPr>
              <a:t>accessed</a:t>
            </a:r>
            <a:r>
              <a:rPr lang="en-US" sz="3000" b="1" dirty="0"/>
              <a:t> via </a:t>
            </a:r>
            <a:r>
              <a:rPr lang="en-US" sz="3000" b="1" dirty="0" smtClean="0"/>
              <a:t>any </a:t>
            </a:r>
            <a:r>
              <a:rPr lang="en-US" sz="3000" b="1" dirty="0" smtClean="0">
                <a:solidFill>
                  <a:srgbClr val="2C14DE"/>
                </a:solidFill>
              </a:rPr>
              <a:t>class’ object</a:t>
            </a:r>
            <a:r>
              <a:rPr lang="en-US" sz="3000" b="1" dirty="0" smtClean="0"/>
              <a:t>:</a:t>
            </a:r>
            <a:endParaRPr lang="en-US" sz="3000" b="1" dirty="0"/>
          </a:p>
          <a:p>
            <a:pPr marL="84138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 smtClean="0">
                <a:latin typeface="Consolas" panose="020B0609020204030204" pitchFamily="49" charset="0"/>
              </a:rPr>
              <a:t>cout</a:t>
            </a:r>
            <a:r>
              <a:rPr lang="en-US" b="1" dirty="0" smtClean="0">
                <a:latin typeface="Consolas" panose="020B0609020204030204" pitchFamily="49" charset="0"/>
              </a:rPr>
              <a:t>&lt;&lt;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e1.count;</a:t>
            </a:r>
          </a:p>
          <a:p>
            <a:pPr marL="84138" lvl="1" indent="0">
              <a:buNone/>
              <a:defRPr/>
            </a:pPr>
            <a:endParaRPr lang="en-US" b="1" dirty="0" smtClean="0"/>
          </a:p>
          <a:p>
            <a:pPr marL="541338" lvl="1" indent="-457200">
              <a:defRPr/>
            </a:pPr>
            <a:r>
              <a:rPr lang="en-US" sz="3000" b="1" dirty="0" smtClean="0"/>
              <a:t>Can</a:t>
            </a:r>
            <a:r>
              <a:rPr lang="en-US" sz="3000" dirty="0" smtClean="0"/>
              <a:t> </a:t>
            </a:r>
            <a:r>
              <a:rPr lang="en-US" sz="3000" b="1" dirty="0"/>
              <a:t>be </a:t>
            </a:r>
            <a:r>
              <a:rPr lang="en-US" sz="3000" b="1" dirty="0">
                <a:solidFill>
                  <a:srgbClr val="2C14DE"/>
                </a:solidFill>
              </a:rPr>
              <a:t>accessed</a:t>
            </a:r>
            <a:r>
              <a:rPr lang="en-US" sz="3000" b="1" dirty="0"/>
              <a:t> </a:t>
            </a:r>
            <a:r>
              <a:rPr lang="en-US" sz="3000" b="1" dirty="0" smtClean="0"/>
              <a:t>via </a:t>
            </a:r>
            <a:r>
              <a:rPr lang="en-US" sz="3000" b="1" dirty="0" smtClean="0">
                <a:solidFill>
                  <a:srgbClr val="2C14DE"/>
                </a:solidFill>
              </a:rPr>
              <a:t>Non-Static</a:t>
            </a:r>
            <a:r>
              <a:rPr lang="en-US" sz="3000" b="1" dirty="0" smtClean="0"/>
              <a:t> member </a:t>
            </a:r>
            <a:r>
              <a:rPr lang="en-US" sz="3000" b="1" dirty="0" smtClean="0">
                <a:solidFill>
                  <a:srgbClr val="2C14DE"/>
                </a:solidFill>
              </a:rPr>
              <a:t>functions</a:t>
            </a:r>
            <a:r>
              <a:rPr lang="en-US" sz="3000" b="1" dirty="0" smtClean="0"/>
              <a:t>:</a:t>
            </a:r>
          </a:p>
          <a:p>
            <a:pPr marL="84138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 smtClean="0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&lt;&lt;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e1.getCount();</a:t>
            </a:r>
            <a:b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 smtClean="0"/>
          </a:p>
          <a:p>
            <a:pPr marL="541338" lvl="1" indent="-457200">
              <a:defRPr/>
            </a:pPr>
            <a:r>
              <a:rPr lang="en-US" sz="3000" b="1" dirty="0"/>
              <a:t>Can</a:t>
            </a:r>
            <a:r>
              <a:rPr lang="en-US" sz="3000" dirty="0"/>
              <a:t> </a:t>
            </a:r>
            <a:r>
              <a:rPr lang="en-US" sz="3000" b="1" dirty="0"/>
              <a:t>be </a:t>
            </a:r>
            <a:r>
              <a:rPr lang="en-US" sz="3000" b="1" dirty="0">
                <a:solidFill>
                  <a:srgbClr val="2C14DE"/>
                </a:solidFill>
              </a:rPr>
              <a:t>accessed</a:t>
            </a:r>
            <a:r>
              <a:rPr lang="en-US" sz="3000" b="1" dirty="0"/>
              <a:t> via </a:t>
            </a:r>
            <a:r>
              <a:rPr lang="en-US" sz="3000" b="1" dirty="0" smtClean="0">
                <a:solidFill>
                  <a:srgbClr val="2C14DE"/>
                </a:solidFill>
              </a:rPr>
              <a:t>Static</a:t>
            </a:r>
            <a:r>
              <a:rPr lang="en-US" sz="3000" b="1" dirty="0" smtClean="0"/>
              <a:t> </a:t>
            </a:r>
            <a:r>
              <a:rPr lang="en-US" sz="3000" b="1" dirty="0"/>
              <a:t>member </a:t>
            </a:r>
            <a:r>
              <a:rPr lang="en-US" sz="3000" b="1" dirty="0" smtClean="0">
                <a:solidFill>
                  <a:srgbClr val="2C14DE"/>
                </a:solidFill>
              </a:rPr>
              <a:t>functions</a:t>
            </a:r>
            <a:r>
              <a:rPr lang="en-US" sz="3000" b="1" dirty="0" smtClean="0"/>
              <a:t>:</a:t>
            </a:r>
          </a:p>
          <a:p>
            <a:pPr marL="84138" lvl="1" indent="0"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latin typeface="Consolas" panose="020B0609020204030204" pitchFamily="49" charset="0"/>
              </a:rPr>
              <a:t>cout</a:t>
            </a:r>
            <a:r>
              <a:rPr lang="en-US" b="1" dirty="0" smtClean="0">
                <a:latin typeface="Consolas" panose="020B0609020204030204" pitchFamily="49" charset="0"/>
              </a:rPr>
              <a:t>&lt;&lt;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Employee::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Stat_getCount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	   </a:t>
            </a:r>
            <a:r>
              <a:rPr lang="en-US" b="1" dirty="0" err="1" smtClean="0">
                <a:latin typeface="Consolas" panose="020B0609020204030204" pitchFamily="49" charset="0"/>
              </a:rPr>
              <a:t>cout</a:t>
            </a:r>
            <a:r>
              <a:rPr lang="en-US" b="1" dirty="0" smtClean="0">
                <a:latin typeface="Consolas" panose="020B0609020204030204" pitchFamily="49" charset="0"/>
              </a:rPr>
              <a:t>&lt;&lt;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e1.Stat_getCount(); </a:t>
            </a:r>
            <a:r>
              <a:rPr lang="en-US" sz="2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//public static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/>
          </a:p>
          <a:p>
            <a:pPr marL="84138" lvl="1" indent="0">
              <a:buNone/>
              <a:defRPr/>
            </a:pPr>
            <a:endParaRPr lang="en-US" b="1" dirty="0"/>
          </a:p>
          <a:p>
            <a:pPr marL="541338" lvl="1" indent="-457200">
              <a:defRPr/>
            </a:pPr>
            <a:endParaRPr lang="en-US" b="1" dirty="0"/>
          </a:p>
          <a:p>
            <a:pPr marL="541338" lvl="1" indent="-457200">
              <a:defRPr/>
            </a:pPr>
            <a:endParaRPr lang="en-US" b="1" dirty="0" smtClean="0"/>
          </a:p>
          <a:p>
            <a:pPr lvl="1">
              <a:defRPr/>
            </a:pPr>
            <a:endParaRPr lang="en-US" dirty="0"/>
          </a:p>
          <a:p>
            <a:pPr lvl="4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199"/>
            <a:ext cx="7848600" cy="8382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itchFamily="34" charset="0"/>
              </a:rPr>
              <a:t>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888"/>
          <a:stretch/>
        </p:blipFill>
        <p:spPr>
          <a:xfrm>
            <a:off x="134698" y="1219200"/>
            <a:ext cx="887791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Private static Class Variables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56" y="1023796"/>
            <a:ext cx="9144000" cy="5638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2500" lnSpcReduction="10000"/>
          </a:bodyPr>
          <a:lstStyle/>
          <a:p>
            <a:pPr marL="541338" lvl="1" indent="-457200">
              <a:defRPr/>
            </a:pPr>
            <a:r>
              <a:rPr lang="en-US" sz="3000" b="1" u="sng" dirty="0" smtClean="0">
                <a:solidFill>
                  <a:srgbClr val="D20000"/>
                </a:solidFill>
                <a:latin typeface="+mj-lt"/>
              </a:rPr>
              <a:t>Cannot</a:t>
            </a:r>
            <a:r>
              <a:rPr lang="en-US" sz="3000" dirty="0" smtClean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3000" b="1" dirty="0" smtClean="0">
                <a:latin typeface="+mj-lt"/>
              </a:rPr>
              <a:t>be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accessed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using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Class name:</a:t>
            </a:r>
            <a:endParaRPr lang="en-US" sz="3000" dirty="0">
              <a:latin typeface="+mj-lt"/>
            </a:endParaRPr>
          </a:p>
          <a:p>
            <a:pPr marL="84138" lvl="1" indent="0">
              <a:buNone/>
              <a:defRPr/>
            </a:pPr>
            <a:r>
              <a:rPr lang="en-US" sz="3000" b="1" dirty="0">
                <a:latin typeface="+mj-lt"/>
              </a:rPr>
              <a:t> </a:t>
            </a:r>
            <a:r>
              <a:rPr lang="en-US" sz="3000" b="1" dirty="0" smtClean="0">
                <a:latin typeface="+mj-lt"/>
              </a:rPr>
              <a:t>     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D20000"/>
                </a:solidFill>
                <a:latin typeface="+mj-lt"/>
              </a:rPr>
              <a:t>// ERROR </a:t>
            </a:r>
            <a:r>
              <a:rPr lang="en-US" b="1" dirty="0" smtClean="0">
                <a:solidFill>
                  <a:srgbClr val="D20000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2800" b="1" dirty="0" err="1" smtClean="0">
                <a:latin typeface="Consolas" panose="020B0609020204030204" pitchFamily="49" charset="0"/>
              </a:rPr>
              <a:t>cout</a:t>
            </a:r>
            <a:r>
              <a:rPr lang="en-US" sz="2800" b="1" dirty="0" smtClean="0">
                <a:latin typeface="Consolas" panose="020B0609020204030204" pitchFamily="49" charset="0"/>
              </a:rPr>
              <a:t>&lt;&lt;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count;</a:t>
            </a:r>
          </a:p>
          <a:p>
            <a:pPr lvl="4">
              <a:buFontTx/>
              <a:buNone/>
              <a:defRPr/>
            </a:pP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41338" lvl="1" indent="-457200">
              <a:defRPr/>
            </a:pPr>
            <a:r>
              <a:rPr lang="en-US" sz="3000" b="1" u="sng" dirty="0" smtClean="0">
                <a:solidFill>
                  <a:srgbClr val="D20000"/>
                </a:solidFill>
              </a:rPr>
              <a:t>Cannot</a:t>
            </a:r>
            <a:r>
              <a:rPr lang="en-US" sz="3000" dirty="0" smtClean="0">
                <a:solidFill>
                  <a:srgbClr val="D20000"/>
                </a:solidFill>
              </a:rPr>
              <a:t> </a:t>
            </a:r>
            <a:r>
              <a:rPr lang="en-US" sz="3000" b="1" dirty="0"/>
              <a:t>be </a:t>
            </a:r>
            <a:r>
              <a:rPr lang="en-US" sz="3000" b="1" dirty="0">
                <a:solidFill>
                  <a:srgbClr val="2C14DE"/>
                </a:solidFill>
              </a:rPr>
              <a:t>accessed</a:t>
            </a:r>
            <a:r>
              <a:rPr lang="en-US" sz="3000" b="1" dirty="0"/>
              <a:t> via </a:t>
            </a:r>
            <a:r>
              <a:rPr lang="en-US" sz="3000" b="1" dirty="0" smtClean="0">
                <a:solidFill>
                  <a:srgbClr val="2C14DE"/>
                </a:solidFill>
              </a:rPr>
              <a:t>class' object</a:t>
            </a:r>
            <a:r>
              <a:rPr lang="en-US" sz="3000" b="1" dirty="0" smtClean="0"/>
              <a:t>:</a:t>
            </a:r>
            <a:endParaRPr lang="en-US" sz="3000" b="1" dirty="0"/>
          </a:p>
          <a:p>
            <a:pPr marL="84138" lvl="1" indent="0"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D20000"/>
                </a:solidFill>
              </a:rPr>
              <a:t>// </a:t>
            </a:r>
            <a:r>
              <a:rPr lang="en-US" b="1" dirty="0">
                <a:solidFill>
                  <a:srgbClr val="D20000"/>
                </a:solidFill>
              </a:rPr>
              <a:t>ERROR </a:t>
            </a:r>
            <a:r>
              <a:rPr lang="en-US" b="1" dirty="0">
                <a:solidFill>
                  <a:srgbClr val="D2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latin typeface="Consolas" panose="020B0609020204030204" pitchFamily="49" charset="0"/>
              </a:rPr>
              <a:t>cout</a:t>
            </a:r>
            <a:r>
              <a:rPr lang="en-US" b="1" dirty="0" smtClean="0">
                <a:latin typeface="Consolas" panose="020B0609020204030204" pitchFamily="49" charset="0"/>
              </a:rPr>
              <a:t>&lt;&lt;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e1.count;</a:t>
            </a:r>
          </a:p>
          <a:p>
            <a:pPr marL="84138" lvl="1" indent="0">
              <a:buNone/>
              <a:defRPr/>
            </a:pPr>
            <a:endParaRPr lang="en-US" b="1" dirty="0" smtClean="0"/>
          </a:p>
          <a:p>
            <a:pPr marL="541338" lvl="1" indent="-457200">
              <a:defRPr/>
            </a:pPr>
            <a:r>
              <a:rPr lang="en-US" sz="3000" b="1" dirty="0" smtClean="0"/>
              <a:t>Can</a:t>
            </a:r>
            <a:r>
              <a:rPr lang="en-US" sz="3000" dirty="0" smtClean="0"/>
              <a:t> </a:t>
            </a:r>
            <a:r>
              <a:rPr lang="en-US" sz="3000" b="1" dirty="0"/>
              <a:t>be </a:t>
            </a:r>
            <a:r>
              <a:rPr lang="en-US" sz="3000" b="1" dirty="0">
                <a:solidFill>
                  <a:srgbClr val="2C14DE"/>
                </a:solidFill>
              </a:rPr>
              <a:t>accessed</a:t>
            </a:r>
            <a:r>
              <a:rPr lang="en-US" sz="3000" b="1" dirty="0"/>
              <a:t> </a:t>
            </a:r>
            <a:r>
              <a:rPr lang="en-US" sz="3000" b="1" dirty="0" smtClean="0"/>
              <a:t>via </a:t>
            </a:r>
            <a:r>
              <a:rPr lang="en-US" sz="3000" b="1" dirty="0" smtClean="0">
                <a:solidFill>
                  <a:srgbClr val="2C14DE"/>
                </a:solidFill>
              </a:rPr>
              <a:t>Non-Static</a:t>
            </a:r>
            <a:r>
              <a:rPr lang="en-US" sz="3000" b="1" dirty="0" smtClean="0"/>
              <a:t> member </a:t>
            </a:r>
            <a:r>
              <a:rPr lang="en-US" sz="3000" b="1" dirty="0" smtClean="0">
                <a:solidFill>
                  <a:srgbClr val="2C14DE"/>
                </a:solidFill>
              </a:rPr>
              <a:t>functions</a:t>
            </a:r>
            <a:r>
              <a:rPr lang="en-US" sz="3000" b="1" dirty="0" smtClean="0"/>
              <a:t>:</a:t>
            </a:r>
          </a:p>
          <a:p>
            <a:pPr marL="84138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 smtClean="0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&lt;&lt;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e1.getCount();</a:t>
            </a:r>
            <a:b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 smtClean="0"/>
          </a:p>
          <a:p>
            <a:pPr marL="541338" lvl="1" indent="-457200">
              <a:defRPr/>
            </a:pPr>
            <a:r>
              <a:rPr lang="en-US" sz="3000" b="1" dirty="0"/>
              <a:t>Can</a:t>
            </a:r>
            <a:r>
              <a:rPr lang="en-US" sz="3000" dirty="0"/>
              <a:t> </a:t>
            </a:r>
            <a:r>
              <a:rPr lang="en-US" sz="3000" b="1" dirty="0"/>
              <a:t>be </a:t>
            </a:r>
            <a:r>
              <a:rPr lang="en-US" sz="3000" b="1" dirty="0">
                <a:solidFill>
                  <a:srgbClr val="2C14DE"/>
                </a:solidFill>
              </a:rPr>
              <a:t>accessed</a:t>
            </a:r>
            <a:r>
              <a:rPr lang="en-US" sz="3000" b="1" dirty="0"/>
              <a:t> via </a:t>
            </a:r>
            <a:r>
              <a:rPr lang="en-US" sz="3000" b="1" dirty="0" smtClean="0">
                <a:solidFill>
                  <a:srgbClr val="2C14DE"/>
                </a:solidFill>
              </a:rPr>
              <a:t>Static</a:t>
            </a:r>
            <a:r>
              <a:rPr lang="en-US" sz="3000" b="1" dirty="0" smtClean="0"/>
              <a:t> </a:t>
            </a:r>
            <a:r>
              <a:rPr lang="en-US" sz="3000" b="1" dirty="0"/>
              <a:t>member </a:t>
            </a:r>
            <a:r>
              <a:rPr lang="en-US" sz="3000" b="1" dirty="0" smtClean="0">
                <a:solidFill>
                  <a:srgbClr val="2C14DE"/>
                </a:solidFill>
              </a:rPr>
              <a:t>functions</a:t>
            </a:r>
            <a:r>
              <a:rPr lang="en-US" sz="3000" b="1" dirty="0" smtClean="0"/>
              <a:t>:</a:t>
            </a:r>
          </a:p>
          <a:p>
            <a:pPr marL="84138" lvl="1" indent="0"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latin typeface="Consolas" panose="020B0609020204030204" pitchFamily="49" charset="0"/>
              </a:rPr>
              <a:t>cout</a:t>
            </a:r>
            <a:r>
              <a:rPr lang="en-US" b="1" dirty="0" smtClean="0">
                <a:latin typeface="Consolas" panose="020B0609020204030204" pitchFamily="49" charset="0"/>
              </a:rPr>
              <a:t>&lt;&lt;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Employee::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Stat_getCount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	   </a:t>
            </a:r>
            <a:r>
              <a:rPr lang="en-US" b="1" dirty="0" err="1" smtClean="0">
                <a:latin typeface="Consolas" panose="020B0609020204030204" pitchFamily="49" charset="0"/>
              </a:rPr>
              <a:t>cout</a:t>
            </a:r>
            <a:r>
              <a:rPr lang="en-US" b="1" dirty="0" smtClean="0">
                <a:latin typeface="Consolas" panose="020B0609020204030204" pitchFamily="49" charset="0"/>
              </a:rPr>
              <a:t>&lt;&lt;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e1.Stat_getCount(); </a:t>
            </a:r>
            <a:r>
              <a:rPr lang="en-US" sz="2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//public static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/>
          </a:p>
          <a:p>
            <a:pPr marL="84138" lvl="1" indent="0">
              <a:buNone/>
              <a:defRPr/>
            </a:pPr>
            <a:endParaRPr lang="en-US" b="1" dirty="0"/>
          </a:p>
          <a:p>
            <a:pPr marL="541338" lvl="1" indent="-457200">
              <a:defRPr/>
            </a:pPr>
            <a:endParaRPr lang="en-US" b="1" dirty="0"/>
          </a:p>
          <a:p>
            <a:pPr marL="541338" lvl="1" indent="-457200">
              <a:defRPr/>
            </a:pPr>
            <a:endParaRPr lang="en-US" b="1" dirty="0" smtClean="0"/>
          </a:p>
          <a:p>
            <a:pPr lvl="1">
              <a:defRPr/>
            </a:pPr>
            <a:endParaRPr lang="en-US" dirty="0"/>
          </a:p>
          <a:p>
            <a:pPr lvl="4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00" y="38100"/>
            <a:ext cx="8153400" cy="829733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+mj-cs"/>
              </a:rPr>
              <a:t>static</a:t>
            </a:r>
            <a:r>
              <a:rPr lang="en-US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b="1" dirty="0">
                <a:solidFill>
                  <a:srgbClr val="B80000"/>
                </a:solidFill>
                <a:cs typeface="+mj-cs"/>
              </a:rPr>
              <a:t>Class </a:t>
            </a:r>
            <a:r>
              <a:rPr lang="en-US" b="1" dirty="0" smtClean="0">
                <a:solidFill>
                  <a:srgbClr val="B80000"/>
                </a:solidFill>
                <a:cs typeface="+mj-cs"/>
              </a:rPr>
              <a:t>Functions</a:t>
            </a:r>
            <a:endParaRPr lang="en-US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53500" cy="5525348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  <a:latin typeface="+mj-lt"/>
              </a:rPr>
              <a:t>Non-static function:</a:t>
            </a:r>
          </a:p>
          <a:p>
            <a:pPr marL="442913" lvl="1" indent="-263525" algn="just">
              <a:defRPr/>
            </a:pPr>
            <a:r>
              <a:rPr lang="en-US" sz="3000" b="1" dirty="0" smtClean="0">
                <a:solidFill>
                  <a:srgbClr val="2C14DE"/>
                </a:solidFill>
              </a:rPr>
              <a:t>Can access:</a:t>
            </a:r>
            <a:r>
              <a:rPr lang="en-US" sz="3000" dirty="0"/>
              <a:t> </a:t>
            </a:r>
            <a:r>
              <a:rPr lang="en-US" sz="3000" b="1" u="sng" dirty="0" smtClean="0">
                <a:solidFill>
                  <a:srgbClr val="008000"/>
                </a:solidFill>
              </a:rPr>
              <a:t>static/non-static </a:t>
            </a:r>
            <a:r>
              <a:rPr lang="en-US" sz="3000" b="1" u="sng" dirty="0">
                <a:solidFill>
                  <a:srgbClr val="008000"/>
                </a:solidFill>
              </a:rPr>
              <a:t>data</a:t>
            </a:r>
            <a:r>
              <a:rPr lang="en-US" sz="3000" dirty="0"/>
              <a:t> </a:t>
            </a:r>
            <a:r>
              <a:rPr lang="en-US" sz="3000" b="1" dirty="0"/>
              <a:t>members</a:t>
            </a:r>
            <a:r>
              <a:rPr lang="en-US" sz="3000" dirty="0"/>
              <a:t> and </a:t>
            </a:r>
            <a:r>
              <a:rPr lang="en-US" sz="3000" b="1" u="sng" dirty="0" smtClean="0">
                <a:solidFill>
                  <a:srgbClr val="008000"/>
                </a:solidFill>
              </a:rPr>
              <a:t>static/non-static methods</a:t>
            </a:r>
          </a:p>
          <a:p>
            <a:pPr lvl="1" algn="just">
              <a:defRPr/>
            </a:pPr>
            <a:endParaRPr lang="en-US" sz="3000" b="1" dirty="0" smtClean="0">
              <a:solidFill>
                <a:srgbClr val="2C14DE"/>
              </a:solidFill>
            </a:endParaRPr>
          </a:p>
          <a:p>
            <a:pPr lvl="1" algn="just">
              <a:defRPr/>
            </a:pPr>
            <a:endParaRPr lang="en-US" sz="3000" b="1" dirty="0">
              <a:solidFill>
                <a:srgbClr val="2C14DE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B80000"/>
                </a:solidFill>
                <a:latin typeface="+mj-lt"/>
              </a:rPr>
              <a:t>Static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functions:</a:t>
            </a:r>
            <a:endParaRPr lang="en-US" b="1" dirty="0">
              <a:solidFill>
                <a:srgbClr val="B80000"/>
              </a:solidFill>
              <a:latin typeface="+mj-lt"/>
            </a:endParaRPr>
          </a:p>
          <a:p>
            <a:pPr marL="442913" lvl="1" indent="-263525">
              <a:defRPr/>
            </a:pP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Can access: </a:t>
            </a:r>
            <a:r>
              <a:rPr lang="en-US" sz="3000" b="1" u="sng" dirty="0" smtClean="0">
                <a:solidFill>
                  <a:srgbClr val="008000"/>
                </a:solidFill>
                <a:latin typeface="+mj-lt"/>
              </a:rPr>
              <a:t>static data</a:t>
            </a:r>
            <a:r>
              <a:rPr lang="en-US" sz="30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000" b="1" dirty="0" smtClean="0">
                <a:latin typeface="+mj-lt"/>
              </a:rPr>
              <a:t>and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 </a:t>
            </a:r>
            <a:r>
              <a:rPr lang="en-US" sz="3000" b="1" u="sng" dirty="0" smtClean="0">
                <a:solidFill>
                  <a:srgbClr val="008000"/>
                </a:solidFill>
                <a:latin typeface="+mj-lt"/>
              </a:rPr>
              <a:t>static functions</a:t>
            </a:r>
          </a:p>
          <a:p>
            <a:pPr marL="442913" lvl="1" indent="-263525">
              <a:defRPr/>
            </a:pPr>
            <a:r>
              <a:rPr lang="en-US" sz="3000" b="1" u="sng" dirty="0" smtClean="0">
                <a:solidFill>
                  <a:srgbClr val="D20000"/>
                </a:solidFill>
                <a:latin typeface="+mj-lt"/>
              </a:rPr>
              <a:t>Cannot access</a:t>
            </a:r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:  </a:t>
            </a:r>
            <a:r>
              <a:rPr lang="en-US" sz="3000" b="1" dirty="0" smtClean="0">
                <a:solidFill>
                  <a:srgbClr val="FF0000"/>
                </a:solidFill>
                <a:latin typeface="+mj-lt"/>
              </a:rPr>
              <a:t>non-static</a:t>
            </a:r>
            <a:r>
              <a:rPr lang="en-US" sz="3000" b="1" dirty="0" smtClean="0">
                <a:latin typeface="+mj-lt"/>
              </a:rPr>
              <a:t> data, </a:t>
            </a:r>
            <a:r>
              <a:rPr lang="en-US" sz="3000" b="1" dirty="0" smtClean="0">
                <a:solidFill>
                  <a:srgbClr val="FF0000"/>
                </a:solidFill>
                <a:latin typeface="+mj-lt"/>
              </a:rPr>
              <a:t>non-static </a:t>
            </a:r>
            <a:r>
              <a:rPr lang="en-US" sz="3000" b="1" dirty="0" smtClean="0">
                <a:latin typeface="+mj-lt"/>
              </a:rPr>
              <a:t>functions, and </a:t>
            </a:r>
            <a:r>
              <a:rPr lang="en-US" sz="3000" b="1" dirty="0" smtClean="0">
                <a:solidFill>
                  <a:srgbClr val="FF0000"/>
                </a:solidFill>
                <a:latin typeface="+mj-lt"/>
              </a:rPr>
              <a:t>this</a:t>
            </a:r>
            <a:r>
              <a:rPr lang="en-US" sz="3000" b="1" dirty="0" smtClean="0">
                <a:latin typeface="+mj-lt"/>
              </a:rPr>
              <a:t> pointer</a:t>
            </a:r>
            <a:endParaRPr lang="en-US" sz="3000" b="1" dirty="0">
              <a:latin typeface="+mj-lt"/>
            </a:endParaRPr>
          </a:p>
          <a:p>
            <a:pPr lvl="1">
              <a:defRPr/>
            </a:pPr>
            <a:endParaRPr lang="en-US" b="1" dirty="0" smtClean="0">
              <a:solidFill>
                <a:srgbClr val="2C14DE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" y="37707"/>
            <a:ext cx="9105900" cy="907174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ourier New" charset="0"/>
              </a:rPr>
              <a:t>Public static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B80000"/>
                </a:solidFill>
              </a:rPr>
              <a:t>Class </a:t>
            </a:r>
            <a:r>
              <a:rPr lang="en-US" sz="4000" b="1" dirty="0" smtClean="0">
                <a:solidFill>
                  <a:srgbClr val="B80000"/>
                </a:solidFill>
              </a:rPr>
              <a:t>Functions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25348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 marL="0" lvl="1" indent="0">
              <a:defRPr/>
            </a:pP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Can be invoked </a:t>
            </a:r>
            <a:r>
              <a:rPr lang="en-US" sz="3000" b="1" dirty="0" smtClean="0">
                <a:latin typeface="+mj-lt"/>
              </a:rPr>
              <a:t>using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class’s any object:</a:t>
            </a:r>
          </a:p>
          <a:p>
            <a:pPr marL="0" lvl="2" indent="0"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sz="3000" b="1" dirty="0" err="1" smtClean="0">
                <a:latin typeface="Consolas" panose="020B0609020204030204" pitchFamily="49" charset="0"/>
              </a:rPr>
              <a:t>cout</a:t>
            </a:r>
            <a:r>
              <a:rPr lang="en-US" sz="3000" b="1" dirty="0">
                <a:latin typeface="Consolas" panose="020B0609020204030204" pitchFamily="49" charset="0"/>
              </a:rPr>
              <a:t>&lt;&lt;</a:t>
            </a: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e1.getCount</a:t>
            </a:r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2" indent="0">
              <a:buNone/>
              <a:defRPr/>
            </a:pP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0">
              <a:defRPr/>
            </a:pP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Can be invoked </a:t>
            </a:r>
            <a:r>
              <a:rPr lang="en-US" sz="3000" b="1" dirty="0" smtClean="0">
                <a:latin typeface="+mj-lt"/>
              </a:rPr>
              <a:t>using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Class name:</a:t>
            </a:r>
          </a:p>
          <a:p>
            <a:pPr marL="0" lvl="2" indent="0"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3000" b="1" dirty="0" err="1" smtClean="0">
                <a:latin typeface="Consolas" panose="020B0609020204030204" pitchFamily="49" charset="0"/>
              </a:rPr>
              <a:t>cout</a:t>
            </a:r>
            <a:r>
              <a:rPr lang="en-US" sz="3000" b="1" dirty="0" smtClean="0">
                <a:latin typeface="Consolas" panose="020B0609020204030204" pitchFamily="49" charset="0"/>
              </a:rPr>
              <a:t>&lt;&lt;</a:t>
            </a:r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Employee::</a:t>
            </a:r>
            <a:r>
              <a:rPr lang="en-US" sz="3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getCount</a:t>
            </a: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B8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B8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2C14DE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" y="37707"/>
            <a:ext cx="9105900" cy="907174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ourier New" charset="0"/>
              </a:rPr>
              <a:t>Private static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B80000"/>
                </a:solidFill>
              </a:rPr>
              <a:t>Class </a:t>
            </a:r>
            <a:r>
              <a:rPr lang="en-US" sz="4000" b="1" dirty="0" smtClean="0">
                <a:solidFill>
                  <a:srgbClr val="B80000"/>
                </a:solidFill>
              </a:rPr>
              <a:t>Functions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25348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 marL="0" lvl="1" indent="0">
              <a:defRPr/>
            </a:pPr>
            <a:r>
              <a:rPr lang="en-US" sz="3000" b="1" u="sng" dirty="0" smtClean="0">
                <a:solidFill>
                  <a:srgbClr val="2C14DE"/>
                </a:solidFill>
                <a:latin typeface="+mj-lt"/>
              </a:rPr>
              <a:t>Cannot be invoked </a:t>
            </a:r>
            <a:r>
              <a:rPr lang="en-US" sz="3000" b="1" dirty="0" smtClean="0">
                <a:latin typeface="+mj-lt"/>
              </a:rPr>
              <a:t>using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class’s object</a:t>
            </a:r>
          </a:p>
          <a:p>
            <a:pPr marL="0" lvl="2" indent="0"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//ERROR </a:t>
            </a: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3000" b="1" dirty="0" err="1" smtClean="0">
                <a:latin typeface="Consolas" panose="020B0609020204030204" pitchFamily="49" charset="0"/>
              </a:rPr>
              <a:t>cout</a:t>
            </a:r>
            <a:r>
              <a:rPr lang="en-US" sz="3000" b="1" dirty="0">
                <a:latin typeface="Consolas" panose="020B0609020204030204" pitchFamily="49" charset="0"/>
              </a:rPr>
              <a:t>&lt;&lt;</a:t>
            </a: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e1.getCount</a:t>
            </a:r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2" indent="0">
              <a:buNone/>
              <a:defRPr/>
            </a:pP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0">
              <a:defRPr/>
            </a:pPr>
            <a:r>
              <a:rPr lang="en-US" sz="3000" b="1" u="sng" dirty="0" smtClean="0">
                <a:solidFill>
                  <a:srgbClr val="2C14DE"/>
                </a:solidFill>
                <a:latin typeface="+mj-lt"/>
              </a:rPr>
              <a:t>Cannot be invoked </a:t>
            </a:r>
            <a:r>
              <a:rPr lang="en-US" sz="3000" b="1" dirty="0" smtClean="0">
                <a:latin typeface="+mj-lt"/>
              </a:rPr>
              <a:t>using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Class name</a:t>
            </a:r>
          </a:p>
          <a:p>
            <a:pPr marL="0" lvl="2" indent="0"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//ERROR </a:t>
            </a:r>
            <a:r>
              <a:rPr lang="en-US" sz="30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3000" b="1" dirty="0" err="1">
                <a:latin typeface="Consolas" panose="020B0609020204030204" pitchFamily="49" charset="0"/>
              </a:rPr>
              <a:t>cout</a:t>
            </a:r>
            <a:r>
              <a:rPr lang="en-US" sz="3000" b="1" dirty="0" smtClean="0">
                <a:latin typeface="Consolas" panose="020B0609020204030204" pitchFamily="49" charset="0"/>
              </a:rPr>
              <a:t>&lt;&lt;</a:t>
            </a:r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Employee::</a:t>
            </a:r>
            <a:r>
              <a:rPr lang="en-US" sz="3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getCount</a:t>
            </a:r>
            <a:r>
              <a:rPr lang="en-US" sz="3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2" indent="0">
              <a:buNone/>
              <a:defRPr/>
            </a:pPr>
            <a:endParaRPr lang="en-US" sz="3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0">
              <a:defRPr/>
            </a:pPr>
            <a:r>
              <a:rPr lang="en-US" sz="3000" b="1" dirty="0" smtClean="0">
                <a:solidFill>
                  <a:srgbClr val="2C14DE"/>
                </a:solidFill>
              </a:rPr>
              <a:t>Can </a:t>
            </a:r>
            <a:r>
              <a:rPr lang="en-US" sz="3000" b="1" dirty="0">
                <a:solidFill>
                  <a:srgbClr val="2C14DE"/>
                </a:solidFill>
              </a:rPr>
              <a:t>be invoked </a:t>
            </a:r>
            <a:r>
              <a:rPr lang="en-US" sz="3000" b="1" u="sng" dirty="0" smtClean="0"/>
              <a:t>within Class</a:t>
            </a:r>
            <a:r>
              <a:rPr lang="en-US" sz="3000" b="1" dirty="0" smtClean="0"/>
              <a:t>:</a:t>
            </a:r>
          </a:p>
          <a:p>
            <a:pPr marL="400050" lvl="2" indent="0">
              <a:defRPr/>
            </a:pPr>
            <a:r>
              <a:rPr lang="en-US" sz="3000" b="1" dirty="0" smtClean="0">
                <a:latin typeface="+mj-lt"/>
              </a:rPr>
              <a:t>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Static</a:t>
            </a:r>
            <a:r>
              <a:rPr lang="en-US" sz="3000" b="1" dirty="0" smtClean="0">
                <a:latin typeface="+mj-lt"/>
              </a:rPr>
              <a:t> member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functions</a:t>
            </a:r>
          </a:p>
          <a:p>
            <a:pPr marL="400050" lvl="2" indent="0">
              <a:defRPr/>
            </a:pPr>
            <a:r>
              <a:rPr lang="en-US" sz="3000" b="1" dirty="0" smtClean="0">
                <a:latin typeface="+mj-lt"/>
              </a:rPr>
              <a:t>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Non-Static</a:t>
            </a:r>
            <a:r>
              <a:rPr lang="en-US" sz="3000" b="1" dirty="0" smtClean="0">
                <a:latin typeface="+mj-lt"/>
              </a:rPr>
              <a:t> member 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functions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b="1" dirty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B8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B80000"/>
              </a:solidFill>
            </a:endParaRPr>
          </a:p>
          <a:p>
            <a:pPr lvl="1">
              <a:defRPr/>
            </a:pPr>
            <a:endParaRPr lang="en-US" b="1" dirty="0">
              <a:solidFill>
                <a:srgbClr val="D20000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2C14DE"/>
              </a:solidFill>
            </a:endParaRPr>
          </a:p>
          <a:p>
            <a:pPr lvl="1">
              <a:defRPr/>
            </a:pPr>
            <a:endParaRPr lang="en-US" b="1" dirty="0" smtClean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0" y="0"/>
            <a:ext cx="6705600" cy="6858000"/>
            <a:chOff x="0" y="0"/>
            <a:chExt cx="3072" cy="8976"/>
          </a:xfrm>
        </p:grpSpPr>
        <p:grpSp>
          <p:nvGrpSpPr>
            <p:cNvPr id="30727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079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Fig. 7.9: employ1.h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28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0795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6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An employee class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29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0793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4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#ifndef</a:t>
                </a:r>
                <a:r>
                  <a:rPr lang="en-US" sz="1200" b="1">
                    <a:latin typeface="Courier New" panose="02070309020205020404" pitchFamily="49" charset="0"/>
                  </a:rPr>
                  <a:t> EMPLOY1_H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0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0791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2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#define</a:t>
                </a:r>
                <a:r>
                  <a:rPr lang="en-US" sz="1200" b="1">
                    <a:latin typeface="Courier New" panose="02070309020205020404" pitchFamily="49" charset="0"/>
                  </a:rPr>
                  <a:t> EMPLOY1_H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1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0789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90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2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0787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8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class</a:t>
                </a:r>
                <a:r>
                  <a:rPr lang="en-US" sz="1200" b="1">
                    <a:latin typeface="Courier New" panose="02070309020205020404" pitchFamily="49" charset="0"/>
                  </a:rPr>
                  <a:t> Employee 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3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0785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6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public: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4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0783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4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sz="1200" b="1">
                    <a:latin typeface="Courier New" panose="02070309020205020404" pitchFamily="49" charset="0"/>
                  </a:rPr>
                  <a:t>   Employee(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 char</a:t>
                </a:r>
                <a:r>
                  <a:rPr lang="en-US" sz="1200" b="1">
                    <a:latin typeface="Courier New" panose="02070309020205020404" pitchFamily="49" charset="0"/>
                  </a:rPr>
                  <a:t>*,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 char</a:t>
                </a:r>
                <a:r>
                  <a:rPr lang="en-US" sz="1200" b="1">
                    <a:latin typeface="Courier New" panose="02070309020205020404" pitchFamily="49" charset="0"/>
                  </a:rPr>
                  <a:t>* );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constructor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5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0781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2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>
                    <a:latin typeface="Courier New" panose="02070309020205020404" pitchFamily="49" charset="0"/>
                  </a:rPr>
                  <a:t>   ~Employee();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// destructor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6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0779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80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 char</a:t>
                </a:r>
                <a:r>
                  <a:rPr lang="en-US" sz="1200" b="1">
                    <a:latin typeface="Courier New" panose="02070309020205020404" pitchFamily="49" charset="0"/>
                  </a:rPr>
                  <a:t> *getFirstName()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return first name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7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0777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8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 char</a:t>
                </a:r>
                <a:r>
                  <a:rPr lang="en-US" sz="1200" b="1">
                    <a:latin typeface="Courier New" panose="02070309020205020404" pitchFamily="49" charset="0"/>
                  </a:rPr>
                  <a:t> *getLastName()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const</a:t>
                </a:r>
                <a:r>
                  <a:rPr lang="en-US" sz="1200" b="1">
                    <a:latin typeface="Courier New" panose="02070309020205020404" pitchFamily="49" charset="0"/>
                  </a:rPr>
                  <a:t>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return last name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8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0775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6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39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0773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4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 // static member function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0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0771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2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static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getCount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(); 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return # objects instantiated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1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0769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70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2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0767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8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private: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3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0765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6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char</a:t>
                </a:r>
                <a:r>
                  <a:rPr lang="en-US" sz="1200" b="1">
                    <a:latin typeface="Courier New" panose="02070309020205020404" pitchFamily="49" charset="0"/>
                  </a:rPr>
                  <a:t> *firstName;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4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0763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4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char</a:t>
                </a:r>
                <a:r>
                  <a:rPr lang="en-US" sz="1200" b="1">
                    <a:latin typeface="Courier New" panose="02070309020205020404" pitchFamily="49" charset="0"/>
                  </a:rPr>
                  <a:t> *lastName;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5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0761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2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6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0759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60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 // static data member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7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0757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58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static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count; 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number of objects instantiated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8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0755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56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latin typeface="Courier New" panose="02070309020205020404" pitchFamily="49" charset="0"/>
                  </a:rPr>
                  <a:t>};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49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0753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54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750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0751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0752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#endif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27" name="Group 85"/>
          <p:cNvGrpSpPr>
            <a:grpSpLocks/>
          </p:cNvGrpSpPr>
          <p:nvPr/>
        </p:nvGrpSpPr>
        <p:grpSpPr bwMode="auto">
          <a:xfrm>
            <a:off x="2133600" y="3876675"/>
            <a:ext cx="6210300" cy="1838325"/>
            <a:chOff x="1344" y="2442"/>
            <a:chExt cx="3912" cy="1158"/>
          </a:xfrm>
        </p:grpSpPr>
        <p:sp>
          <p:nvSpPr>
            <p:cNvPr id="30724" name="Text Box 78"/>
            <p:cNvSpPr txBox="1">
              <a:spLocks noChangeArrowheads="1"/>
            </p:cNvSpPr>
            <p:nvPr/>
          </p:nvSpPr>
          <p:spPr bwMode="auto">
            <a:xfrm>
              <a:off x="3192" y="2614"/>
              <a:ext cx="2064" cy="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D20000"/>
                  </a:solidFill>
                  <a:latin typeface="Courier New" panose="02070309020205020404" pitchFamily="49" charset="0"/>
                </a:rPr>
                <a:t>static</a:t>
              </a:r>
              <a:r>
                <a:rPr lang="en-US" sz="1600" b="1" dirty="0">
                  <a:solidFill>
                    <a:srgbClr val="D20000"/>
                  </a:solidFill>
                </a:rPr>
                <a:t> </a:t>
              </a:r>
              <a:r>
                <a:rPr lang="en-US" sz="1600" b="1" dirty="0">
                  <a:solidFill>
                    <a:srgbClr val="2F1BC7"/>
                  </a:solidFill>
                </a:rPr>
                <a:t>member function </a:t>
              </a:r>
              <a:r>
                <a:rPr lang="en-US" sz="1600" b="1" dirty="0"/>
                <a:t>and </a:t>
              </a:r>
              <a:r>
                <a:rPr lang="en-US" sz="1600" b="1" dirty="0">
                  <a:solidFill>
                    <a:srgbClr val="2F1BC7"/>
                  </a:solidFill>
                </a:rPr>
                <a:t>variable</a:t>
              </a:r>
              <a:r>
                <a:rPr lang="en-US" sz="1600" b="1" dirty="0"/>
                <a:t> declared.</a:t>
              </a:r>
            </a:p>
          </p:txBody>
        </p:sp>
        <p:sp>
          <p:nvSpPr>
            <p:cNvPr id="30725" name="Line 81"/>
            <p:cNvSpPr>
              <a:spLocks noChangeShapeType="1"/>
            </p:cNvSpPr>
            <p:nvPr/>
          </p:nvSpPr>
          <p:spPr bwMode="auto">
            <a:xfrm flipH="1" flipV="1">
              <a:off x="1728" y="2442"/>
              <a:ext cx="146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0726" name="Line 84"/>
            <p:cNvSpPr>
              <a:spLocks noChangeShapeType="1"/>
            </p:cNvSpPr>
            <p:nvPr/>
          </p:nvSpPr>
          <p:spPr bwMode="auto">
            <a:xfrm flipH="1">
              <a:off x="1344" y="2966"/>
              <a:ext cx="192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7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0" y="-1588"/>
            <a:ext cx="6781800" cy="215901"/>
            <a:chOff x="0" y="-2"/>
            <a:chExt cx="3072" cy="376"/>
          </a:xfrm>
        </p:grpSpPr>
        <p:sp>
          <p:nvSpPr>
            <p:cNvPr id="31851" name="Rectangle 5"/>
            <p:cNvSpPr>
              <a:spLocks noChangeArrowheads="1"/>
            </p:cNvSpPr>
            <p:nvPr/>
          </p:nvSpPr>
          <p:spPr bwMode="auto">
            <a:xfrm>
              <a:off x="0" y="-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5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7.9: employ1.cpp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47" name="Group 7"/>
          <p:cNvGrpSpPr>
            <a:grpSpLocks/>
          </p:cNvGrpSpPr>
          <p:nvPr/>
        </p:nvGrpSpPr>
        <p:grpSpPr bwMode="auto">
          <a:xfrm>
            <a:off x="0" y="212725"/>
            <a:ext cx="6781800" cy="215900"/>
            <a:chOff x="0" y="372"/>
            <a:chExt cx="3072" cy="376"/>
          </a:xfrm>
        </p:grpSpPr>
        <p:sp>
          <p:nvSpPr>
            <p:cNvPr id="31849" name="Rectangle 8"/>
            <p:cNvSpPr>
              <a:spLocks noChangeArrowheads="1"/>
            </p:cNvSpPr>
            <p:nvPr/>
          </p:nvSpPr>
          <p:spPr bwMode="auto">
            <a:xfrm>
              <a:off x="0" y="37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50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Member function definitions for class Employee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48" name="Group 10"/>
          <p:cNvGrpSpPr>
            <a:grpSpLocks/>
          </p:cNvGrpSpPr>
          <p:nvPr/>
        </p:nvGrpSpPr>
        <p:grpSpPr bwMode="auto">
          <a:xfrm>
            <a:off x="0" y="427038"/>
            <a:ext cx="6781800" cy="215900"/>
            <a:chOff x="0" y="746"/>
            <a:chExt cx="3072" cy="376"/>
          </a:xfrm>
        </p:grpSpPr>
        <p:sp>
          <p:nvSpPr>
            <p:cNvPr id="31847" name="Rectangle 11"/>
            <p:cNvSpPr>
              <a:spLocks noChangeArrowheads="1"/>
            </p:cNvSpPr>
            <p:nvPr/>
          </p:nvSpPr>
          <p:spPr bwMode="auto">
            <a:xfrm>
              <a:off x="0" y="74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8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100" b="1">
                  <a:latin typeface="Courier New" panose="02070309020205020404" pitchFamily="49" charset="0"/>
                </a:rPr>
                <a:t> &lt;iostream&gt;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49" name="Group 13"/>
          <p:cNvGrpSpPr>
            <a:grpSpLocks/>
          </p:cNvGrpSpPr>
          <p:nvPr/>
        </p:nvGrpSpPr>
        <p:grpSpPr bwMode="auto">
          <a:xfrm>
            <a:off x="0" y="641350"/>
            <a:ext cx="6781800" cy="215900"/>
            <a:chOff x="0" y="1120"/>
            <a:chExt cx="3072" cy="376"/>
          </a:xfrm>
        </p:grpSpPr>
        <p:sp>
          <p:nvSpPr>
            <p:cNvPr id="31845" name="Rectangle 14"/>
            <p:cNvSpPr>
              <a:spLocks noChangeArrowheads="1"/>
            </p:cNvSpPr>
            <p:nvPr/>
          </p:nvSpPr>
          <p:spPr bwMode="auto">
            <a:xfrm>
              <a:off x="0" y="112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6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0" name="Group 16"/>
          <p:cNvGrpSpPr>
            <a:grpSpLocks/>
          </p:cNvGrpSpPr>
          <p:nvPr/>
        </p:nvGrpSpPr>
        <p:grpSpPr bwMode="auto">
          <a:xfrm>
            <a:off x="0" y="855663"/>
            <a:ext cx="6781800" cy="215900"/>
            <a:chOff x="0" y="1494"/>
            <a:chExt cx="3072" cy="376"/>
          </a:xfrm>
        </p:grpSpPr>
        <p:sp>
          <p:nvSpPr>
            <p:cNvPr id="31843" name="Rectangle 17"/>
            <p:cNvSpPr>
              <a:spLocks noChangeArrowheads="1"/>
            </p:cNvSpPr>
            <p:nvPr/>
          </p:nvSpPr>
          <p:spPr bwMode="auto">
            <a:xfrm>
              <a:off x="0" y="149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4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1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1" name="Group 19"/>
          <p:cNvGrpSpPr>
            <a:grpSpLocks/>
          </p:cNvGrpSpPr>
          <p:nvPr/>
        </p:nvGrpSpPr>
        <p:grpSpPr bwMode="auto">
          <a:xfrm>
            <a:off x="0" y="1069975"/>
            <a:ext cx="6781800" cy="215900"/>
            <a:chOff x="0" y="1868"/>
            <a:chExt cx="3072" cy="376"/>
          </a:xfrm>
        </p:grpSpPr>
        <p:sp>
          <p:nvSpPr>
            <p:cNvPr id="31841" name="Rectangle 20"/>
            <p:cNvSpPr>
              <a:spLocks noChangeArrowheads="1"/>
            </p:cNvSpPr>
            <p:nvPr/>
          </p:nvSpPr>
          <p:spPr bwMode="auto">
            <a:xfrm>
              <a:off x="0" y="186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2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100" b="1">
                  <a:latin typeface="Courier New" panose="02070309020205020404" pitchFamily="49" charset="0"/>
                </a:rPr>
                <a:t> std::endl;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2" name="Group 22"/>
          <p:cNvGrpSpPr>
            <a:grpSpLocks/>
          </p:cNvGrpSpPr>
          <p:nvPr/>
        </p:nvGrpSpPr>
        <p:grpSpPr bwMode="auto">
          <a:xfrm>
            <a:off x="0" y="1284288"/>
            <a:ext cx="6781800" cy="215900"/>
            <a:chOff x="0" y="2242"/>
            <a:chExt cx="3072" cy="376"/>
          </a:xfrm>
        </p:grpSpPr>
        <p:sp>
          <p:nvSpPr>
            <p:cNvPr id="31839" name="Rectangle 23"/>
            <p:cNvSpPr>
              <a:spLocks noChangeArrowheads="1"/>
            </p:cNvSpPr>
            <p:nvPr/>
          </p:nvSpPr>
          <p:spPr bwMode="auto">
            <a:xfrm>
              <a:off x="0" y="224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40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3" name="Group 25"/>
          <p:cNvGrpSpPr>
            <a:grpSpLocks/>
          </p:cNvGrpSpPr>
          <p:nvPr/>
        </p:nvGrpSpPr>
        <p:grpSpPr bwMode="auto">
          <a:xfrm>
            <a:off x="0" y="1498600"/>
            <a:ext cx="6781800" cy="215900"/>
            <a:chOff x="0" y="2616"/>
            <a:chExt cx="3072" cy="376"/>
          </a:xfrm>
        </p:grpSpPr>
        <p:sp>
          <p:nvSpPr>
            <p:cNvPr id="31837" name="Rectangle 26"/>
            <p:cNvSpPr>
              <a:spLocks noChangeArrowheads="1"/>
            </p:cNvSpPr>
            <p:nvPr/>
          </p:nvSpPr>
          <p:spPr bwMode="auto">
            <a:xfrm>
              <a:off x="0" y="261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8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100" b="1">
                  <a:latin typeface="Courier New" panose="02070309020205020404" pitchFamily="49" charset="0"/>
                </a:rPr>
                <a:t> &lt;cstring&gt;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4" name="Group 28"/>
          <p:cNvGrpSpPr>
            <a:grpSpLocks/>
          </p:cNvGrpSpPr>
          <p:nvPr/>
        </p:nvGrpSpPr>
        <p:grpSpPr bwMode="auto">
          <a:xfrm>
            <a:off x="0" y="1712913"/>
            <a:ext cx="6781800" cy="215900"/>
            <a:chOff x="0" y="2990"/>
            <a:chExt cx="3072" cy="376"/>
          </a:xfrm>
        </p:grpSpPr>
        <p:sp>
          <p:nvSpPr>
            <p:cNvPr id="31835" name="Rectangle 29"/>
            <p:cNvSpPr>
              <a:spLocks noChangeArrowheads="1"/>
            </p:cNvSpPr>
            <p:nvPr/>
          </p:nvSpPr>
          <p:spPr bwMode="auto">
            <a:xfrm>
              <a:off x="0" y="299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6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33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100" b="1">
                  <a:latin typeface="Courier New" panose="02070309020205020404" pitchFamily="49" charset="0"/>
                </a:rPr>
                <a:t> &lt;cassert&gt;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5" name="Group 31"/>
          <p:cNvGrpSpPr>
            <a:grpSpLocks/>
          </p:cNvGrpSpPr>
          <p:nvPr/>
        </p:nvGrpSpPr>
        <p:grpSpPr bwMode="auto">
          <a:xfrm>
            <a:off x="0" y="1927225"/>
            <a:ext cx="6781800" cy="215900"/>
            <a:chOff x="0" y="3364"/>
            <a:chExt cx="3072" cy="376"/>
          </a:xfrm>
        </p:grpSpPr>
        <p:sp>
          <p:nvSpPr>
            <p:cNvPr id="31833" name="Rectangle 32"/>
            <p:cNvSpPr>
              <a:spLocks noChangeArrowheads="1"/>
            </p:cNvSpPr>
            <p:nvPr/>
          </p:nvSpPr>
          <p:spPr bwMode="auto">
            <a:xfrm>
              <a:off x="0" y="336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4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34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100" b="1">
                  <a:latin typeface="Courier New" panose="02070309020205020404" pitchFamily="49" charset="0"/>
                </a:rPr>
                <a:t> "employ1.h"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6" name="Group 34"/>
          <p:cNvGrpSpPr>
            <a:grpSpLocks/>
          </p:cNvGrpSpPr>
          <p:nvPr/>
        </p:nvGrpSpPr>
        <p:grpSpPr bwMode="auto">
          <a:xfrm>
            <a:off x="0" y="2141538"/>
            <a:ext cx="6781800" cy="215900"/>
            <a:chOff x="0" y="3738"/>
            <a:chExt cx="3072" cy="376"/>
          </a:xfrm>
        </p:grpSpPr>
        <p:sp>
          <p:nvSpPr>
            <p:cNvPr id="31831" name="Rectangle 35"/>
            <p:cNvSpPr>
              <a:spLocks noChangeArrowheads="1"/>
            </p:cNvSpPr>
            <p:nvPr/>
          </p:nvSpPr>
          <p:spPr bwMode="auto">
            <a:xfrm>
              <a:off x="0" y="373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2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35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7" name="Group 37"/>
          <p:cNvGrpSpPr>
            <a:grpSpLocks/>
          </p:cNvGrpSpPr>
          <p:nvPr/>
        </p:nvGrpSpPr>
        <p:grpSpPr bwMode="auto">
          <a:xfrm>
            <a:off x="0" y="2355850"/>
            <a:ext cx="6781800" cy="215900"/>
            <a:chOff x="0" y="4112"/>
            <a:chExt cx="3072" cy="376"/>
          </a:xfrm>
        </p:grpSpPr>
        <p:sp>
          <p:nvSpPr>
            <p:cNvPr id="31829" name="Rectangle 38"/>
            <p:cNvSpPr>
              <a:spLocks noChangeArrowheads="1"/>
            </p:cNvSpPr>
            <p:nvPr/>
          </p:nvSpPr>
          <p:spPr bwMode="auto">
            <a:xfrm>
              <a:off x="0" y="411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30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36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Initialize the static data member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8" name="Group 40"/>
          <p:cNvGrpSpPr>
            <a:grpSpLocks/>
          </p:cNvGrpSpPr>
          <p:nvPr/>
        </p:nvGrpSpPr>
        <p:grpSpPr bwMode="auto">
          <a:xfrm>
            <a:off x="0" y="2570163"/>
            <a:ext cx="6781800" cy="215900"/>
            <a:chOff x="0" y="4486"/>
            <a:chExt cx="3072" cy="376"/>
          </a:xfrm>
        </p:grpSpPr>
        <p:sp>
          <p:nvSpPr>
            <p:cNvPr id="31827" name="Rectangle 41"/>
            <p:cNvSpPr>
              <a:spLocks noChangeArrowheads="1"/>
            </p:cNvSpPr>
            <p:nvPr/>
          </p:nvSpPr>
          <p:spPr bwMode="auto">
            <a:xfrm>
              <a:off x="0" y="448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8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37	</a:t>
              </a:r>
              <a:r>
                <a:rPr lang="en-US" sz="11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100" b="1" dirty="0">
                  <a:latin typeface="Courier New" panose="02070309020205020404" pitchFamily="49" charset="0"/>
                </a:rPr>
                <a:t> Employee::count = 0;</a:t>
              </a:r>
            </a:p>
            <a:p>
              <a:pPr eaLnBrk="1" hangingPunct="1"/>
              <a:endParaRPr lang="en-US" sz="11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59" name="Group 43"/>
          <p:cNvGrpSpPr>
            <a:grpSpLocks/>
          </p:cNvGrpSpPr>
          <p:nvPr/>
        </p:nvGrpSpPr>
        <p:grpSpPr bwMode="auto">
          <a:xfrm>
            <a:off x="0" y="2784475"/>
            <a:ext cx="6781800" cy="215900"/>
            <a:chOff x="0" y="4860"/>
            <a:chExt cx="3072" cy="376"/>
          </a:xfrm>
        </p:grpSpPr>
        <p:sp>
          <p:nvSpPr>
            <p:cNvPr id="31825" name="Rectangle 44"/>
            <p:cNvSpPr>
              <a:spLocks noChangeArrowheads="1"/>
            </p:cNvSpPr>
            <p:nvPr/>
          </p:nvSpPr>
          <p:spPr bwMode="auto">
            <a:xfrm>
              <a:off x="0" y="486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6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38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0" name="Group 46"/>
          <p:cNvGrpSpPr>
            <a:grpSpLocks/>
          </p:cNvGrpSpPr>
          <p:nvPr/>
        </p:nvGrpSpPr>
        <p:grpSpPr bwMode="auto">
          <a:xfrm>
            <a:off x="0" y="2998788"/>
            <a:ext cx="6781800" cy="215900"/>
            <a:chOff x="0" y="5234"/>
            <a:chExt cx="3072" cy="376"/>
          </a:xfrm>
        </p:grpSpPr>
        <p:sp>
          <p:nvSpPr>
            <p:cNvPr id="31823" name="Rectangle 47"/>
            <p:cNvSpPr>
              <a:spLocks noChangeArrowheads="1"/>
            </p:cNvSpPr>
            <p:nvPr/>
          </p:nvSpPr>
          <p:spPr bwMode="auto">
            <a:xfrm>
              <a:off x="0" y="523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4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39	</a:t>
              </a:r>
              <a:r>
                <a:rPr lang="en-US" sz="11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Define the static member function that</a:t>
              </a:r>
              <a:endParaRPr lang="en-US" sz="11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1" name="Group 49"/>
          <p:cNvGrpSpPr>
            <a:grpSpLocks/>
          </p:cNvGrpSpPr>
          <p:nvPr/>
        </p:nvGrpSpPr>
        <p:grpSpPr bwMode="auto">
          <a:xfrm>
            <a:off x="0" y="3213100"/>
            <a:ext cx="6781800" cy="215900"/>
            <a:chOff x="0" y="5608"/>
            <a:chExt cx="3072" cy="376"/>
          </a:xfrm>
        </p:grpSpPr>
        <p:sp>
          <p:nvSpPr>
            <p:cNvPr id="31821" name="Rectangle 50"/>
            <p:cNvSpPr>
              <a:spLocks noChangeArrowheads="1"/>
            </p:cNvSpPr>
            <p:nvPr/>
          </p:nvSpPr>
          <p:spPr bwMode="auto">
            <a:xfrm>
              <a:off x="0" y="560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2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40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returns the number of employee objects instantiated.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2" name="Group 52"/>
          <p:cNvGrpSpPr>
            <a:grpSpLocks/>
          </p:cNvGrpSpPr>
          <p:nvPr/>
        </p:nvGrpSpPr>
        <p:grpSpPr bwMode="auto">
          <a:xfrm>
            <a:off x="0" y="3427413"/>
            <a:ext cx="6781800" cy="215900"/>
            <a:chOff x="0" y="5982"/>
            <a:chExt cx="3072" cy="376"/>
          </a:xfrm>
        </p:grpSpPr>
        <p:sp>
          <p:nvSpPr>
            <p:cNvPr id="31819" name="Rectangle 53"/>
            <p:cNvSpPr>
              <a:spLocks noChangeArrowheads="1"/>
            </p:cNvSpPr>
            <p:nvPr/>
          </p:nvSpPr>
          <p:spPr bwMode="auto">
            <a:xfrm>
              <a:off x="0" y="598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20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41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100" b="1">
                  <a:latin typeface="Courier New" panose="02070309020205020404" pitchFamily="49" charset="0"/>
                </a:rPr>
                <a:t> Employee::getCount() {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100" b="1">
                  <a:latin typeface="Courier New" panose="02070309020205020404" pitchFamily="49" charset="0"/>
                </a:rPr>
                <a:t> count; 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3" name="Group 55"/>
          <p:cNvGrpSpPr>
            <a:grpSpLocks/>
          </p:cNvGrpSpPr>
          <p:nvPr/>
        </p:nvGrpSpPr>
        <p:grpSpPr bwMode="auto">
          <a:xfrm>
            <a:off x="0" y="3641725"/>
            <a:ext cx="6781800" cy="215900"/>
            <a:chOff x="0" y="6356"/>
            <a:chExt cx="3072" cy="376"/>
          </a:xfrm>
        </p:grpSpPr>
        <p:sp>
          <p:nvSpPr>
            <p:cNvPr id="31817" name="Rectangle 56"/>
            <p:cNvSpPr>
              <a:spLocks noChangeArrowheads="1"/>
            </p:cNvSpPr>
            <p:nvPr/>
          </p:nvSpPr>
          <p:spPr bwMode="auto">
            <a:xfrm>
              <a:off x="0" y="635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8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42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4" name="Group 58"/>
          <p:cNvGrpSpPr>
            <a:grpSpLocks/>
          </p:cNvGrpSpPr>
          <p:nvPr/>
        </p:nvGrpSpPr>
        <p:grpSpPr bwMode="auto">
          <a:xfrm>
            <a:off x="0" y="3856038"/>
            <a:ext cx="6781800" cy="215900"/>
            <a:chOff x="0" y="6730"/>
            <a:chExt cx="3072" cy="376"/>
          </a:xfrm>
        </p:grpSpPr>
        <p:sp>
          <p:nvSpPr>
            <p:cNvPr id="31815" name="Rectangle 59"/>
            <p:cNvSpPr>
              <a:spLocks noChangeArrowheads="1"/>
            </p:cNvSpPr>
            <p:nvPr/>
          </p:nvSpPr>
          <p:spPr bwMode="auto">
            <a:xfrm>
              <a:off x="0" y="673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6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43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Constructor dynamically allocates space for the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5" name="Group 61"/>
          <p:cNvGrpSpPr>
            <a:grpSpLocks/>
          </p:cNvGrpSpPr>
          <p:nvPr/>
        </p:nvGrpSpPr>
        <p:grpSpPr bwMode="auto">
          <a:xfrm>
            <a:off x="0" y="4070350"/>
            <a:ext cx="6781800" cy="215900"/>
            <a:chOff x="0" y="7104"/>
            <a:chExt cx="3072" cy="376"/>
          </a:xfrm>
        </p:grpSpPr>
        <p:sp>
          <p:nvSpPr>
            <p:cNvPr id="31813" name="Rectangle 62"/>
            <p:cNvSpPr>
              <a:spLocks noChangeArrowheads="1"/>
            </p:cNvSpPr>
            <p:nvPr/>
          </p:nvSpPr>
          <p:spPr bwMode="auto">
            <a:xfrm>
              <a:off x="0" y="710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4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44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first and last name and uses strcpy to copy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6" name="Group 64"/>
          <p:cNvGrpSpPr>
            <a:grpSpLocks/>
          </p:cNvGrpSpPr>
          <p:nvPr/>
        </p:nvGrpSpPr>
        <p:grpSpPr bwMode="auto">
          <a:xfrm>
            <a:off x="0" y="4284663"/>
            <a:ext cx="6781800" cy="215900"/>
            <a:chOff x="0" y="7478"/>
            <a:chExt cx="3072" cy="376"/>
          </a:xfrm>
        </p:grpSpPr>
        <p:sp>
          <p:nvSpPr>
            <p:cNvPr id="31811" name="Rectangle 65"/>
            <p:cNvSpPr>
              <a:spLocks noChangeArrowheads="1"/>
            </p:cNvSpPr>
            <p:nvPr/>
          </p:nvSpPr>
          <p:spPr bwMode="auto">
            <a:xfrm>
              <a:off x="0" y="747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2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45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the first and last names into the object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7" name="Group 67"/>
          <p:cNvGrpSpPr>
            <a:grpSpLocks/>
          </p:cNvGrpSpPr>
          <p:nvPr/>
        </p:nvGrpSpPr>
        <p:grpSpPr bwMode="auto">
          <a:xfrm>
            <a:off x="0" y="4498975"/>
            <a:ext cx="6781800" cy="215900"/>
            <a:chOff x="0" y="7852"/>
            <a:chExt cx="3072" cy="376"/>
          </a:xfrm>
        </p:grpSpPr>
        <p:sp>
          <p:nvSpPr>
            <p:cNvPr id="31809" name="Rectangle 68"/>
            <p:cNvSpPr>
              <a:spLocks noChangeArrowheads="1"/>
            </p:cNvSpPr>
            <p:nvPr/>
          </p:nvSpPr>
          <p:spPr bwMode="auto">
            <a:xfrm>
              <a:off x="0" y="785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10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46	</a:t>
              </a:r>
              <a:r>
                <a:rPr lang="en-US" sz="1100" b="1">
                  <a:latin typeface="Courier New" panose="02070309020205020404" pitchFamily="49" charset="0"/>
                </a:rPr>
                <a:t>Employee::Employee(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 char</a:t>
              </a:r>
              <a:r>
                <a:rPr lang="en-US" sz="1100" b="1">
                  <a:latin typeface="Courier New" panose="02070309020205020404" pitchFamily="49" charset="0"/>
                </a:rPr>
                <a:t> *first,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 char</a:t>
              </a:r>
              <a:r>
                <a:rPr lang="en-US" sz="1100" b="1">
                  <a:latin typeface="Courier New" panose="02070309020205020404" pitchFamily="49" charset="0"/>
                </a:rPr>
                <a:t> *last )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8" name="Group 70"/>
          <p:cNvGrpSpPr>
            <a:grpSpLocks/>
          </p:cNvGrpSpPr>
          <p:nvPr/>
        </p:nvGrpSpPr>
        <p:grpSpPr bwMode="auto">
          <a:xfrm>
            <a:off x="0" y="4713288"/>
            <a:ext cx="6781800" cy="215900"/>
            <a:chOff x="0" y="8226"/>
            <a:chExt cx="3072" cy="376"/>
          </a:xfrm>
        </p:grpSpPr>
        <p:sp>
          <p:nvSpPr>
            <p:cNvPr id="31807" name="Rectangle 71"/>
            <p:cNvSpPr>
              <a:spLocks noChangeArrowheads="1"/>
            </p:cNvSpPr>
            <p:nvPr/>
          </p:nvSpPr>
          <p:spPr bwMode="auto">
            <a:xfrm>
              <a:off x="0" y="822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8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47	</a:t>
              </a:r>
              <a:r>
                <a:rPr lang="en-US" sz="11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69" name="Group 73"/>
          <p:cNvGrpSpPr>
            <a:grpSpLocks/>
          </p:cNvGrpSpPr>
          <p:nvPr/>
        </p:nvGrpSpPr>
        <p:grpSpPr bwMode="auto">
          <a:xfrm>
            <a:off x="0" y="4927600"/>
            <a:ext cx="6781800" cy="215900"/>
            <a:chOff x="0" y="8600"/>
            <a:chExt cx="3072" cy="376"/>
          </a:xfrm>
        </p:grpSpPr>
        <p:sp>
          <p:nvSpPr>
            <p:cNvPr id="31805" name="Rectangle 74"/>
            <p:cNvSpPr>
              <a:spLocks noChangeArrowheads="1"/>
            </p:cNvSpPr>
            <p:nvPr/>
          </p:nvSpPr>
          <p:spPr bwMode="auto">
            <a:xfrm>
              <a:off x="0" y="860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6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48	</a:t>
              </a:r>
              <a:r>
                <a:rPr lang="en-US" sz="1100" b="1">
                  <a:latin typeface="Courier New" panose="02070309020205020404" pitchFamily="49" charset="0"/>
                </a:rPr>
                <a:t>   firstName =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sz="1100" b="1">
                  <a:latin typeface="Courier New" panose="02070309020205020404" pitchFamily="49" charset="0"/>
                </a:rPr>
                <a:t>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char</a:t>
              </a:r>
              <a:r>
                <a:rPr lang="en-US" sz="1100" b="1">
                  <a:latin typeface="Courier New" panose="02070309020205020404" pitchFamily="49" charset="0"/>
                </a:rPr>
                <a:t>[ strlen( first ) + 1 ];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0" name="Group 76"/>
          <p:cNvGrpSpPr>
            <a:grpSpLocks/>
          </p:cNvGrpSpPr>
          <p:nvPr/>
        </p:nvGrpSpPr>
        <p:grpSpPr bwMode="auto">
          <a:xfrm>
            <a:off x="0" y="5141913"/>
            <a:ext cx="6781800" cy="215900"/>
            <a:chOff x="0" y="8974"/>
            <a:chExt cx="3072" cy="376"/>
          </a:xfrm>
        </p:grpSpPr>
        <p:sp>
          <p:nvSpPr>
            <p:cNvPr id="31803" name="Rectangle 77"/>
            <p:cNvSpPr>
              <a:spLocks noChangeArrowheads="1"/>
            </p:cNvSpPr>
            <p:nvPr/>
          </p:nvSpPr>
          <p:spPr bwMode="auto">
            <a:xfrm>
              <a:off x="0" y="897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4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49	</a:t>
              </a:r>
              <a:r>
                <a:rPr lang="en-US" sz="1100" b="1" dirty="0">
                  <a:latin typeface="Courier New" panose="02070309020205020404" pitchFamily="49" charset="0"/>
                </a:rPr>
                <a:t>   assert( </a:t>
              </a:r>
              <a:r>
                <a:rPr lang="en-US" sz="1100" b="1" dirty="0" err="1">
                  <a:latin typeface="Courier New" panose="02070309020205020404" pitchFamily="49" charset="0"/>
                </a:rPr>
                <a:t>firstName</a:t>
              </a:r>
              <a:r>
                <a:rPr lang="en-US" sz="1100" b="1" dirty="0">
                  <a:latin typeface="Courier New" panose="02070309020205020404" pitchFamily="49" charset="0"/>
                </a:rPr>
                <a:t> != 0 );   </a:t>
              </a:r>
              <a:r>
                <a:rPr lang="en-US" sz="11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ensure memory allocated</a:t>
              </a:r>
              <a:endParaRPr lang="en-US" sz="11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1" name="Group 79"/>
          <p:cNvGrpSpPr>
            <a:grpSpLocks/>
          </p:cNvGrpSpPr>
          <p:nvPr/>
        </p:nvGrpSpPr>
        <p:grpSpPr bwMode="auto">
          <a:xfrm>
            <a:off x="0" y="5356225"/>
            <a:ext cx="6781800" cy="215900"/>
            <a:chOff x="0" y="9348"/>
            <a:chExt cx="3072" cy="376"/>
          </a:xfrm>
        </p:grpSpPr>
        <p:sp>
          <p:nvSpPr>
            <p:cNvPr id="31801" name="Rectangle 80"/>
            <p:cNvSpPr>
              <a:spLocks noChangeArrowheads="1"/>
            </p:cNvSpPr>
            <p:nvPr/>
          </p:nvSpPr>
          <p:spPr bwMode="auto">
            <a:xfrm>
              <a:off x="0" y="934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2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50	</a:t>
              </a:r>
              <a:r>
                <a:rPr lang="en-US" sz="1100" b="1">
                  <a:latin typeface="Courier New" panose="02070309020205020404" pitchFamily="49" charset="0"/>
                </a:rPr>
                <a:t>   strcpy( firstName, first );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2" name="Group 82"/>
          <p:cNvGrpSpPr>
            <a:grpSpLocks/>
          </p:cNvGrpSpPr>
          <p:nvPr/>
        </p:nvGrpSpPr>
        <p:grpSpPr bwMode="auto">
          <a:xfrm>
            <a:off x="0" y="5570538"/>
            <a:ext cx="6781800" cy="215900"/>
            <a:chOff x="0" y="9722"/>
            <a:chExt cx="3072" cy="376"/>
          </a:xfrm>
        </p:grpSpPr>
        <p:sp>
          <p:nvSpPr>
            <p:cNvPr id="31799" name="Rectangle 83"/>
            <p:cNvSpPr>
              <a:spLocks noChangeArrowheads="1"/>
            </p:cNvSpPr>
            <p:nvPr/>
          </p:nvSpPr>
          <p:spPr bwMode="auto">
            <a:xfrm>
              <a:off x="0" y="972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800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51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3" name="Group 85"/>
          <p:cNvGrpSpPr>
            <a:grpSpLocks/>
          </p:cNvGrpSpPr>
          <p:nvPr/>
        </p:nvGrpSpPr>
        <p:grpSpPr bwMode="auto">
          <a:xfrm>
            <a:off x="0" y="5784850"/>
            <a:ext cx="6781800" cy="215900"/>
            <a:chOff x="0" y="10096"/>
            <a:chExt cx="3072" cy="376"/>
          </a:xfrm>
        </p:grpSpPr>
        <p:sp>
          <p:nvSpPr>
            <p:cNvPr id="31797" name="Rectangle 86"/>
            <p:cNvSpPr>
              <a:spLocks noChangeArrowheads="1"/>
            </p:cNvSpPr>
            <p:nvPr/>
          </p:nvSpPr>
          <p:spPr bwMode="auto">
            <a:xfrm>
              <a:off x="0" y="10096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8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52	</a:t>
              </a:r>
              <a:r>
                <a:rPr lang="en-US" sz="1100" b="1">
                  <a:latin typeface="Courier New" panose="02070309020205020404" pitchFamily="49" charset="0"/>
                </a:rPr>
                <a:t>   lastName =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new char</a:t>
              </a:r>
              <a:r>
                <a:rPr lang="en-US" sz="1100" b="1">
                  <a:latin typeface="Courier New" panose="02070309020205020404" pitchFamily="49" charset="0"/>
                </a:rPr>
                <a:t>[ strlen( last ) + 1 ];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4" name="Group 88"/>
          <p:cNvGrpSpPr>
            <a:grpSpLocks/>
          </p:cNvGrpSpPr>
          <p:nvPr/>
        </p:nvGrpSpPr>
        <p:grpSpPr bwMode="auto">
          <a:xfrm>
            <a:off x="0" y="5999163"/>
            <a:ext cx="6781800" cy="215900"/>
            <a:chOff x="0" y="10470"/>
            <a:chExt cx="3072" cy="376"/>
          </a:xfrm>
        </p:grpSpPr>
        <p:sp>
          <p:nvSpPr>
            <p:cNvPr id="31795" name="Rectangle 89"/>
            <p:cNvSpPr>
              <a:spLocks noChangeArrowheads="1"/>
            </p:cNvSpPr>
            <p:nvPr/>
          </p:nvSpPr>
          <p:spPr bwMode="auto">
            <a:xfrm>
              <a:off x="0" y="10470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6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53	</a:t>
              </a:r>
              <a:r>
                <a:rPr lang="en-US" sz="1100" b="1">
                  <a:latin typeface="Courier New" panose="02070309020205020404" pitchFamily="49" charset="0"/>
                </a:rPr>
                <a:t>   assert( lastName != 0 );    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ensure memory allocated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5" name="Group 91"/>
          <p:cNvGrpSpPr>
            <a:grpSpLocks/>
          </p:cNvGrpSpPr>
          <p:nvPr/>
        </p:nvGrpSpPr>
        <p:grpSpPr bwMode="auto">
          <a:xfrm>
            <a:off x="0" y="6213475"/>
            <a:ext cx="6781800" cy="215900"/>
            <a:chOff x="0" y="10844"/>
            <a:chExt cx="3072" cy="376"/>
          </a:xfrm>
        </p:grpSpPr>
        <p:sp>
          <p:nvSpPr>
            <p:cNvPr id="31793" name="Rectangle 92"/>
            <p:cNvSpPr>
              <a:spLocks noChangeArrowheads="1"/>
            </p:cNvSpPr>
            <p:nvPr/>
          </p:nvSpPr>
          <p:spPr bwMode="auto">
            <a:xfrm>
              <a:off x="0" y="10844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4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54	</a:t>
              </a:r>
              <a:r>
                <a:rPr lang="en-US" sz="1100" b="1">
                  <a:latin typeface="Courier New" panose="02070309020205020404" pitchFamily="49" charset="0"/>
                </a:rPr>
                <a:t>   strcpy( lastName, last );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6" name="Group 94"/>
          <p:cNvGrpSpPr>
            <a:grpSpLocks/>
          </p:cNvGrpSpPr>
          <p:nvPr/>
        </p:nvGrpSpPr>
        <p:grpSpPr bwMode="auto">
          <a:xfrm>
            <a:off x="0" y="6427788"/>
            <a:ext cx="6781800" cy="215900"/>
            <a:chOff x="0" y="11218"/>
            <a:chExt cx="3072" cy="376"/>
          </a:xfrm>
        </p:grpSpPr>
        <p:sp>
          <p:nvSpPr>
            <p:cNvPr id="31791" name="Rectangle 95"/>
            <p:cNvSpPr>
              <a:spLocks noChangeArrowheads="1"/>
            </p:cNvSpPr>
            <p:nvPr/>
          </p:nvSpPr>
          <p:spPr bwMode="auto">
            <a:xfrm>
              <a:off x="0" y="11218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2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55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77" name="Group 97"/>
          <p:cNvGrpSpPr>
            <a:grpSpLocks/>
          </p:cNvGrpSpPr>
          <p:nvPr/>
        </p:nvGrpSpPr>
        <p:grpSpPr bwMode="auto">
          <a:xfrm>
            <a:off x="0" y="6642100"/>
            <a:ext cx="6781800" cy="214313"/>
            <a:chOff x="0" y="11592"/>
            <a:chExt cx="3072" cy="376"/>
          </a:xfrm>
        </p:grpSpPr>
        <p:sp>
          <p:nvSpPr>
            <p:cNvPr id="31789" name="Rectangle 98"/>
            <p:cNvSpPr>
              <a:spLocks noChangeArrowheads="1"/>
            </p:cNvSpPr>
            <p:nvPr/>
          </p:nvSpPr>
          <p:spPr bwMode="auto">
            <a:xfrm>
              <a:off x="0" y="11592"/>
              <a:ext cx="3072" cy="376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1790" name="Rectangle 99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56	</a:t>
              </a:r>
              <a:r>
                <a:rPr lang="en-US" sz="1100" b="1">
                  <a:latin typeface="Courier New" panose="02070309020205020404" pitchFamily="49" charset="0"/>
                </a:rPr>
                <a:t>   ++count;  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increment static count of employees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1855" name="Group 218"/>
          <p:cNvGrpSpPr>
            <a:grpSpLocks/>
          </p:cNvGrpSpPr>
          <p:nvPr/>
        </p:nvGrpSpPr>
        <p:grpSpPr bwMode="auto">
          <a:xfrm>
            <a:off x="1524000" y="1066800"/>
            <a:ext cx="7519592" cy="2400300"/>
            <a:chOff x="960" y="672"/>
            <a:chExt cx="4235" cy="1512"/>
          </a:xfrm>
        </p:grpSpPr>
        <p:sp>
          <p:nvSpPr>
            <p:cNvPr id="31786" name="Text Box 102"/>
            <p:cNvSpPr txBox="1">
              <a:spLocks noChangeArrowheads="1"/>
            </p:cNvSpPr>
            <p:nvPr/>
          </p:nvSpPr>
          <p:spPr bwMode="auto">
            <a:xfrm>
              <a:off x="3235" y="672"/>
              <a:ext cx="1960" cy="4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 dirty="0">
                  <a:latin typeface="Courier New" panose="02070309020205020404" pitchFamily="49" charset="0"/>
                </a:rPr>
                <a:t>static</a:t>
              </a:r>
              <a:r>
                <a:rPr lang="en-US" sz="1400" b="1" dirty="0"/>
                <a:t> data member </a:t>
              </a:r>
              <a:r>
                <a:rPr lang="en-US" sz="1400" b="1" dirty="0">
                  <a:latin typeface="Courier New" panose="02070309020205020404" pitchFamily="49" charset="0"/>
                </a:rPr>
                <a:t>count</a:t>
              </a:r>
              <a:r>
                <a:rPr lang="en-US" sz="1400" b="1" dirty="0"/>
                <a:t> </a:t>
              </a:r>
              <a:r>
                <a:rPr lang="en-US" sz="1400" b="1" dirty="0" smtClean="0"/>
                <a:t>and function </a:t>
              </a:r>
              <a:r>
                <a:rPr lang="en-US" sz="1400" b="1" dirty="0" err="1" smtClean="0">
                  <a:latin typeface="Courier New" panose="02070309020205020404" pitchFamily="49" charset="0"/>
                </a:rPr>
                <a:t>getCount</a:t>
              </a:r>
              <a:r>
                <a:rPr lang="en-US" sz="1400" b="1" dirty="0" smtClean="0">
                  <a:latin typeface="Courier New" panose="02070309020205020404" pitchFamily="49" charset="0"/>
                </a:rPr>
                <a:t>( )</a:t>
              </a:r>
              <a:r>
                <a:rPr lang="en-US" sz="1400" b="1" dirty="0" smtClean="0"/>
                <a:t> </a:t>
              </a:r>
              <a:r>
                <a:rPr lang="en-US" sz="1400" b="1" dirty="0" smtClean="0">
                  <a:solidFill>
                    <a:srgbClr val="D20000"/>
                  </a:solidFill>
                </a:rPr>
                <a:t>initialized </a:t>
              </a:r>
              <a:r>
                <a:rPr lang="en-US" sz="1400" b="1" dirty="0">
                  <a:solidFill>
                    <a:srgbClr val="D20000"/>
                  </a:solidFill>
                </a:rPr>
                <a:t>at file scope (required).</a:t>
              </a:r>
            </a:p>
          </p:txBody>
        </p:sp>
        <p:sp>
          <p:nvSpPr>
            <p:cNvPr id="31787" name="Line 216"/>
            <p:cNvSpPr>
              <a:spLocks noChangeShapeType="1"/>
            </p:cNvSpPr>
            <p:nvPr/>
          </p:nvSpPr>
          <p:spPr bwMode="auto">
            <a:xfrm flipH="1">
              <a:off x="960" y="880"/>
              <a:ext cx="2275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788" name="Line 217"/>
            <p:cNvSpPr>
              <a:spLocks noChangeShapeType="1"/>
            </p:cNvSpPr>
            <p:nvPr/>
          </p:nvSpPr>
          <p:spPr bwMode="auto">
            <a:xfrm flipH="1">
              <a:off x="1432" y="1062"/>
              <a:ext cx="1803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856" name="Group 221"/>
          <p:cNvGrpSpPr>
            <a:grpSpLocks/>
          </p:cNvGrpSpPr>
          <p:nvPr/>
        </p:nvGrpSpPr>
        <p:grpSpPr bwMode="auto">
          <a:xfrm>
            <a:off x="2667000" y="3378201"/>
            <a:ext cx="5410200" cy="2717801"/>
            <a:chOff x="1680" y="2128"/>
            <a:chExt cx="3408" cy="1712"/>
          </a:xfrm>
        </p:grpSpPr>
        <p:sp>
          <p:nvSpPr>
            <p:cNvPr id="31783" name="Text Box 212"/>
            <p:cNvSpPr txBox="1">
              <a:spLocks noChangeArrowheads="1"/>
            </p:cNvSpPr>
            <p:nvPr/>
          </p:nvSpPr>
          <p:spPr bwMode="auto">
            <a:xfrm>
              <a:off x="3759" y="2128"/>
              <a:ext cx="1329" cy="4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just" eaLnBrk="1" hangingPunct="1"/>
              <a:r>
                <a:rPr lang="en-US" sz="1600" dirty="0"/>
                <a:t>Note the use of </a:t>
              </a:r>
              <a:r>
                <a:rPr lang="en-US" sz="1600" b="1" dirty="0">
                  <a:solidFill>
                    <a:srgbClr val="D20000"/>
                  </a:solidFill>
                  <a:latin typeface="Courier New" panose="02070309020205020404" pitchFamily="49" charset="0"/>
                </a:rPr>
                <a:t>assert</a:t>
              </a:r>
              <a:r>
                <a:rPr lang="en-US" sz="1600" dirty="0">
                  <a:solidFill>
                    <a:srgbClr val="D20000"/>
                  </a:solidFill>
                </a:rPr>
                <a:t> </a:t>
              </a:r>
              <a:r>
                <a:rPr lang="en-US" sz="1600" dirty="0"/>
                <a:t>to </a:t>
              </a:r>
              <a:r>
                <a:rPr lang="en-US" sz="1600" b="1" dirty="0">
                  <a:solidFill>
                    <a:srgbClr val="2F1BC7"/>
                  </a:solidFill>
                </a:rPr>
                <a:t>test for memory allocation</a:t>
              </a:r>
              <a:r>
                <a:rPr lang="en-US" sz="1600" b="1" dirty="0"/>
                <a:t>.</a:t>
              </a:r>
            </a:p>
          </p:txBody>
        </p:sp>
        <p:sp>
          <p:nvSpPr>
            <p:cNvPr id="31784" name="Line 219"/>
            <p:cNvSpPr>
              <a:spLocks noChangeShapeType="1"/>
            </p:cNvSpPr>
            <p:nvPr/>
          </p:nvSpPr>
          <p:spPr bwMode="auto">
            <a:xfrm flipH="1">
              <a:off x="1728" y="2211"/>
              <a:ext cx="2031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785" name="Line 220"/>
            <p:cNvSpPr>
              <a:spLocks noChangeShapeType="1"/>
            </p:cNvSpPr>
            <p:nvPr/>
          </p:nvSpPr>
          <p:spPr bwMode="auto">
            <a:xfrm flipH="1">
              <a:off x="1680" y="2640"/>
              <a:ext cx="2079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857" name="Group 223"/>
          <p:cNvGrpSpPr>
            <a:grpSpLocks/>
          </p:cNvGrpSpPr>
          <p:nvPr/>
        </p:nvGrpSpPr>
        <p:grpSpPr bwMode="auto">
          <a:xfrm>
            <a:off x="1295400" y="5267330"/>
            <a:ext cx="7618329" cy="1468439"/>
            <a:chOff x="816" y="3318"/>
            <a:chExt cx="4559" cy="925"/>
          </a:xfrm>
        </p:grpSpPr>
        <p:sp>
          <p:nvSpPr>
            <p:cNvPr id="31781" name="Text Box 214"/>
            <p:cNvSpPr txBox="1">
              <a:spLocks noChangeArrowheads="1"/>
            </p:cNvSpPr>
            <p:nvPr/>
          </p:nvSpPr>
          <p:spPr bwMode="auto">
            <a:xfrm>
              <a:off x="3612" y="3318"/>
              <a:ext cx="1763" cy="7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D20000"/>
                  </a:solidFill>
                  <a:latin typeface="Courier New" panose="02070309020205020404" pitchFamily="49" charset="0"/>
                </a:rPr>
                <a:t>static</a:t>
              </a:r>
              <a:r>
                <a:rPr lang="en-US" b="1" dirty="0">
                  <a:solidFill>
                    <a:srgbClr val="D20000"/>
                  </a:solidFill>
                </a:rPr>
                <a:t> </a:t>
              </a:r>
              <a:r>
                <a:rPr lang="en-US" dirty="0"/>
                <a:t>data</a:t>
              </a:r>
              <a:r>
                <a:rPr lang="en-US" b="1" dirty="0"/>
                <a:t> </a:t>
              </a:r>
              <a:r>
                <a:rPr lang="en-US" dirty="0"/>
                <a:t>member</a:t>
              </a:r>
              <a:r>
                <a:rPr lang="en-US" b="1" dirty="0"/>
                <a:t> </a:t>
              </a:r>
              <a:r>
                <a:rPr lang="en-US" b="1" dirty="0">
                  <a:latin typeface="Courier New" panose="02070309020205020404" pitchFamily="49" charset="0"/>
                </a:rPr>
                <a:t>count</a:t>
              </a:r>
              <a:r>
                <a:rPr lang="en-US" dirty="0"/>
                <a:t> changed when </a:t>
              </a:r>
              <a:r>
                <a:rPr lang="en-US" dirty="0" smtClean="0"/>
                <a:t>a constructor/destructor </a:t>
              </a:r>
              <a:r>
                <a:rPr lang="en-US" dirty="0"/>
                <a:t>called.</a:t>
              </a:r>
              <a:endParaRPr lang="en-US" b="1" dirty="0"/>
            </a:p>
          </p:txBody>
        </p:sp>
        <p:sp>
          <p:nvSpPr>
            <p:cNvPr id="31782" name="Line 222"/>
            <p:cNvSpPr>
              <a:spLocks noChangeShapeType="1"/>
            </p:cNvSpPr>
            <p:nvPr/>
          </p:nvSpPr>
          <p:spPr bwMode="auto">
            <a:xfrm flipH="1">
              <a:off x="816" y="4003"/>
              <a:ext cx="27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8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"/>
          <p:cNvGrpSpPr>
            <a:grpSpLocks/>
          </p:cNvGrpSpPr>
          <p:nvPr/>
        </p:nvGrpSpPr>
        <p:grpSpPr bwMode="auto">
          <a:xfrm>
            <a:off x="0" y="0"/>
            <a:ext cx="6781800" cy="220663"/>
            <a:chOff x="0" y="0"/>
            <a:chExt cx="3072" cy="374"/>
          </a:xfrm>
        </p:grpSpPr>
        <p:sp>
          <p:nvSpPr>
            <p:cNvPr id="32867" name="Rectangle 5"/>
            <p:cNvSpPr>
              <a:spLocks noChangeArrowheads="1"/>
            </p:cNvSpPr>
            <p:nvPr/>
          </p:nvSpPr>
          <p:spPr bwMode="auto">
            <a:xfrm>
              <a:off x="0" y="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57	</a:t>
              </a:r>
              <a:r>
                <a:rPr lang="en-US" sz="1100" b="1">
                  <a:latin typeface="Courier New" panose="02070309020205020404" pitchFamily="49" charset="0"/>
                </a:rPr>
                <a:t>   cout &lt;&lt; "Employee constructor for " &lt;&lt; firstName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1" name="Group 7"/>
          <p:cNvGrpSpPr>
            <a:grpSpLocks/>
          </p:cNvGrpSpPr>
          <p:nvPr/>
        </p:nvGrpSpPr>
        <p:grpSpPr bwMode="auto">
          <a:xfrm>
            <a:off x="0" y="220663"/>
            <a:ext cx="6781800" cy="220662"/>
            <a:chOff x="0" y="374"/>
            <a:chExt cx="3072" cy="374"/>
          </a:xfrm>
        </p:grpSpPr>
        <p:sp>
          <p:nvSpPr>
            <p:cNvPr id="32865" name="Rectangle 8"/>
            <p:cNvSpPr>
              <a:spLocks noChangeArrowheads="1"/>
            </p:cNvSpPr>
            <p:nvPr/>
          </p:nvSpPr>
          <p:spPr bwMode="auto">
            <a:xfrm>
              <a:off x="0" y="37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6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58	</a:t>
              </a:r>
              <a:r>
                <a:rPr lang="en-US" sz="1100" b="1">
                  <a:latin typeface="Courier New" panose="02070309020205020404" pitchFamily="49" charset="0"/>
                </a:rPr>
                <a:t>        &lt;&lt; ' ' &lt;&lt; lastName &lt;&lt; " called." &lt;&lt; endl;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2" name="Group 10"/>
          <p:cNvGrpSpPr>
            <a:grpSpLocks/>
          </p:cNvGrpSpPr>
          <p:nvPr/>
        </p:nvGrpSpPr>
        <p:grpSpPr bwMode="auto">
          <a:xfrm>
            <a:off x="0" y="441325"/>
            <a:ext cx="6781800" cy="222250"/>
            <a:chOff x="0" y="748"/>
            <a:chExt cx="3072" cy="374"/>
          </a:xfrm>
        </p:grpSpPr>
        <p:sp>
          <p:nvSpPr>
            <p:cNvPr id="32863" name="Rectangle 11"/>
            <p:cNvSpPr>
              <a:spLocks noChangeArrowheads="1"/>
            </p:cNvSpPr>
            <p:nvPr/>
          </p:nvSpPr>
          <p:spPr bwMode="auto">
            <a:xfrm>
              <a:off x="0" y="75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4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59	</a:t>
              </a:r>
              <a:r>
                <a:rPr lang="en-US" sz="11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3" name="Group 13"/>
          <p:cNvGrpSpPr>
            <a:grpSpLocks/>
          </p:cNvGrpSpPr>
          <p:nvPr/>
        </p:nvGrpSpPr>
        <p:grpSpPr bwMode="auto">
          <a:xfrm>
            <a:off x="0" y="663575"/>
            <a:ext cx="6781800" cy="220663"/>
            <a:chOff x="0" y="1122"/>
            <a:chExt cx="3072" cy="374"/>
          </a:xfrm>
        </p:grpSpPr>
        <p:sp>
          <p:nvSpPr>
            <p:cNvPr id="32861" name="Rectangle 14"/>
            <p:cNvSpPr>
              <a:spLocks noChangeArrowheads="1"/>
            </p:cNvSpPr>
            <p:nvPr/>
          </p:nvSpPr>
          <p:spPr bwMode="auto">
            <a:xfrm>
              <a:off x="0" y="112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2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60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4" name="Group 16"/>
          <p:cNvGrpSpPr>
            <a:grpSpLocks/>
          </p:cNvGrpSpPr>
          <p:nvPr/>
        </p:nvGrpSpPr>
        <p:grpSpPr bwMode="auto">
          <a:xfrm>
            <a:off x="0" y="884238"/>
            <a:ext cx="6781800" cy="220662"/>
            <a:chOff x="0" y="1496"/>
            <a:chExt cx="3072" cy="374"/>
          </a:xfrm>
        </p:grpSpPr>
        <p:sp>
          <p:nvSpPr>
            <p:cNvPr id="32859" name="Rectangle 17"/>
            <p:cNvSpPr>
              <a:spLocks noChangeArrowheads="1"/>
            </p:cNvSpPr>
            <p:nvPr/>
          </p:nvSpPr>
          <p:spPr bwMode="auto">
            <a:xfrm>
              <a:off x="0" y="150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60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61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Destructor deallocates dynamically allocated memory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5" name="Group 19"/>
          <p:cNvGrpSpPr>
            <a:grpSpLocks/>
          </p:cNvGrpSpPr>
          <p:nvPr/>
        </p:nvGrpSpPr>
        <p:grpSpPr bwMode="auto">
          <a:xfrm>
            <a:off x="0" y="1104900"/>
            <a:ext cx="6781800" cy="222250"/>
            <a:chOff x="0" y="1870"/>
            <a:chExt cx="3072" cy="374"/>
          </a:xfrm>
        </p:grpSpPr>
        <p:sp>
          <p:nvSpPr>
            <p:cNvPr id="32857" name="Rectangle 20"/>
            <p:cNvSpPr>
              <a:spLocks noChangeArrowheads="1"/>
            </p:cNvSpPr>
            <p:nvPr/>
          </p:nvSpPr>
          <p:spPr bwMode="auto">
            <a:xfrm>
              <a:off x="0" y="187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8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62	</a:t>
              </a:r>
              <a:r>
                <a:rPr lang="en-US" sz="1100" b="1">
                  <a:latin typeface="Courier New" panose="02070309020205020404" pitchFamily="49" charset="0"/>
                </a:rPr>
                <a:t>Employee::~Employee()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6" name="Group 22"/>
          <p:cNvGrpSpPr>
            <a:grpSpLocks/>
          </p:cNvGrpSpPr>
          <p:nvPr/>
        </p:nvGrpSpPr>
        <p:grpSpPr bwMode="auto">
          <a:xfrm>
            <a:off x="0" y="1327150"/>
            <a:ext cx="6781800" cy="220663"/>
            <a:chOff x="0" y="2244"/>
            <a:chExt cx="3072" cy="374"/>
          </a:xfrm>
        </p:grpSpPr>
        <p:sp>
          <p:nvSpPr>
            <p:cNvPr id="32855" name="Rectangle 23"/>
            <p:cNvSpPr>
              <a:spLocks noChangeArrowheads="1"/>
            </p:cNvSpPr>
            <p:nvPr/>
          </p:nvSpPr>
          <p:spPr bwMode="auto">
            <a:xfrm>
              <a:off x="0" y="224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6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63	</a:t>
              </a:r>
              <a:r>
                <a:rPr lang="en-US" sz="11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7" name="Group 25"/>
          <p:cNvGrpSpPr>
            <a:grpSpLocks/>
          </p:cNvGrpSpPr>
          <p:nvPr/>
        </p:nvGrpSpPr>
        <p:grpSpPr bwMode="auto">
          <a:xfrm>
            <a:off x="0" y="1547813"/>
            <a:ext cx="6781800" cy="222250"/>
            <a:chOff x="0" y="2618"/>
            <a:chExt cx="3072" cy="374"/>
          </a:xfrm>
        </p:grpSpPr>
        <p:sp>
          <p:nvSpPr>
            <p:cNvPr id="32853" name="Rectangle 26"/>
            <p:cNvSpPr>
              <a:spLocks noChangeArrowheads="1"/>
            </p:cNvSpPr>
            <p:nvPr/>
          </p:nvSpPr>
          <p:spPr bwMode="auto">
            <a:xfrm>
              <a:off x="0" y="262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4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64	</a:t>
              </a:r>
              <a:r>
                <a:rPr lang="en-US" sz="1100" b="1">
                  <a:latin typeface="Courier New" panose="02070309020205020404" pitchFamily="49" charset="0"/>
                </a:rPr>
                <a:t>   cout &lt;&lt; "~Employee() called for " &lt;&lt; firstName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8" name="Group 28"/>
          <p:cNvGrpSpPr>
            <a:grpSpLocks/>
          </p:cNvGrpSpPr>
          <p:nvPr/>
        </p:nvGrpSpPr>
        <p:grpSpPr bwMode="auto">
          <a:xfrm>
            <a:off x="0" y="1770063"/>
            <a:ext cx="6781800" cy="220662"/>
            <a:chOff x="0" y="2992"/>
            <a:chExt cx="3072" cy="374"/>
          </a:xfrm>
        </p:grpSpPr>
        <p:sp>
          <p:nvSpPr>
            <p:cNvPr id="32851" name="Rectangle 29"/>
            <p:cNvSpPr>
              <a:spLocks noChangeArrowheads="1"/>
            </p:cNvSpPr>
            <p:nvPr/>
          </p:nvSpPr>
          <p:spPr bwMode="auto">
            <a:xfrm>
              <a:off x="0" y="299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2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65	</a:t>
              </a:r>
              <a:r>
                <a:rPr lang="en-US" sz="1100" b="1">
                  <a:latin typeface="Courier New" panose="02070309020205020404" pitchFamily="49" charset="0"/>
                </a:rPr>
                <a:t>        &lt;&lt; ' ' &lt;&lt; lastName &lt;&lt; endl;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79" name="Group 31"/>
          <p:cNvGrpSpPr>
            <a:grpSpLocks/>
          </p:cNvGrpSpPr>
          <p:nvPr/>
        </p:nvGrpSpPr>
        <p:grpSpPr bwMode="auto">
          <a:xfrm>
            <a:off x="0" y="1990725"/>
            <a:ext cx="6781800" cy="220663"/>
            <a:chOff x="0" y="3366"/>
            <a:chExt cx="3072" cy="374"/>
          </a:xfrm>
        </p:grpSpPr>
        <p:sp>
          <p:nvSpPr>
            <p:cNvPr id="32849" name="Rectangle 32"/>
            <p:cNvSpPr>
              <a:spLocks noChangeArrowheads="1"/>
            </p:cNvSpPr>
            <p:nvPr/>
          </p:nvSpPr>
          <p:spPr bwMode="auto">
            <a:xfrm>
              <a:off x="0" y="337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50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66	</a:t>
              </a:r>
              <a:r>
                <a:rPr lang="en-US" sz="1100" b="1">
                  <a:latin typeface="Courier New" panose="02070309020205020404" pitchFamily="49" charset="0"/>
                </a:rPr>
                <a:t>  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delete</a:t>
              </a:r>
              <a:r>
                <a:rPr lang="en-US" sz="1100" b="1">
                  <a:latin typeface="Courier New" panose="02070309020205020404" pitchFamily="49" charset="0"/>
                </a:rPr>
                <a:t> [] firstName;  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recapture memory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0" name="Group 34"/>
          <p:cNvGrpSpPr>
            <a:grpSpLocks/>
          </p:cNvGrpSpPr>
          <p:nvPr/>
        </p:nvGrpSpPr>
        <p:grpSpPr bwMode="auto">
          <a:xfrm>
            <a:off x="0" y="2211388"/>
            <a:ext cx="6781800" cy="222250"/>
            <a:chOff x="0" y="3740"/>
            <a:chExt cx="3072" cy="374"/>
          </a:xfrm>
        </p:grpSpPr>
        <p:sp>
          <p:nvSpPr>
            <p:cNvPr id="32847" name="Rectangle 35"/>
            <p:cNvSpPr>
              <a:spLocks noChangeArrowheads="1"/>
            </p:cNvSpPr>
            <p:nvPr/>
          </p:nvSpPr>
          <p:spPr bwMode="auto">
            <a:xfrm>
              <a:off x="0" y="374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8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67	</a:t>
              </a:r>
              <a:r>
                <a:rPr lang="en-US" sz="1100" b="1">
                  <a:latin typeface="Courier New" panose="02070309020205020404" pitchFamily="49" charset="0"/>
                </a:rPr>
                <a:t>  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delete</a:t>
              </a:r>
              <a:r>
                <a:rPr lang="en-US" sz="1100" b="1">
                  <a:latin typeface="Courier New" panose="02070309020205020404" pitchFamily="49" charset="0"/>
                </a:rPr>
                <a:t> [] lastName;  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recapture memory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1" name="Group 37"/>
          <p:cNvGrpSpPr>
            <a:grpSpLocks/>
          </p:cNvGrpSpPr>
          <p:nvPr/>
        </p:nvGrpSpPr>
        <p:grpSpPr bwMode="auto">
          <a:xfrm>
            <a:off x="0" y="2433638"/>
            <a:ext cx="6781800" cy="220662"/>
            <a:chOff x="0" y="4114"/>
            <a:chExt cx="3072" cy="374"/>
          </a:xfrm>
        </p:grpSpPr>
        <p:sp>
          <p:nvSpPr>
            <p:cNvPr id="32845" name="Rectangle 38"/>
            <p:cNvSpPr>
              <a:spLocks noChangeArrowheads="1"/>
            </p:cNvSpPr>
            <p:nvPr/>
          </p:nvSpPr>
          <p:spPr bwMode="auto">
            <a:xfrm>
              <a:off x="0" y="411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6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68	</a:t>
              </a:r>
              <a:r>
                <a:rPr lang="en-US" sz="1100" b="1" dirty="0">
                  <a:latin typeface="Courier New" panose="02070309020205020404" pitchFamily="49" charset="0"/>
                </a:rPr>
                <a:t>   </a:t>
              </a:r>
              <a:r>
                <a:rPr lang="en-US" sz="1400" b="1" dirty="0">
                  <a:solidFill>
                    <a:srgbClr val="D20000"/>
                  </a:solidFill>
                  <a:latin typeface="Courier New" panose="02070309020205020404" pitchFamily="49" charset="0"/>
                </a:rPr>
                <a:t>--count;  </a:t>
              </a:r>
              <a:r>
                <a:rPr lang="en-US" sz="11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decrement static count of employees</a:t>
              </a:r>
              <a:endParaRPr lang="en-US" sz="11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2" name="Group 40"/>
          <p:cNvGrpSpPr>
            <a:grpSpLocks/>
          </p:cNvGrpSpPr>
          <p:nvPr/>
        </p:nvGrpSpPr>
        <p:grpSpPr bwMode="auto">
          <a:xfrm>
            <a:off x="0" y="2654300"/>
            <a:ext cx="6781800" cy="222250"/>
            <a:chOff x="0" y="4488"/>
            <a:chExt cx="3072" cy="374"/>
          </a:xfrm>
        </p:grpSpPr>
        <p:sp>
          <p:nvSpPr>
            <p:cNvPr id="32843" name="Rectangle 41"/>
            <p:cNvSpPr>
              <a:spLocks noChangeArrowheads="1"/>
            </p:cNvSpPr>
            <p:nvPr/>
          </p:nvSpPr>
          <p:spPr bwMode="auto">
            <a:xfrm>
              <a:off x="0" y="449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4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69	</a:t>
              </a:r>
              <a:r>
                <a:rPr lang="en-US" sz="11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3" name="Group 43"/>
          <p:cNvGrpSpPr>
            <a:grpSpLocks/>
          </p:cNvGrpSpPr>
          <p:nvPr/>
        </p:nvGrpSpPr>
        <p:grpSpPr bwMode="auto">
          <a:xfrm>
            <a:off x="0" y="2876550"/>
            <a:ext cx="6781800" cy="220663"/>
            <a:chOff x="0" y="4862"/>
            <a:chExt cx="3072" cy="374"/>
          </a:xfrm>
        </p:grpSpPr>
        <p:sp>
          <p:nvSpPr>
            <p:cNvPr id="32841" name="Rectangle 44"/>
            <p:cNvSpPr>
              <a:spLocks noChangeArrowheads="1"/>
            </p:cNvSpPr>
            <p:nvPr/>
          </p:nvSpPr>
          <p:spPr bwMode="auto">
            <a:xfrm>
              <a:off x="0" y="486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2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70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4" name="Group 46"/>
          <p:cNvGrpSpPr>
            <a:grpSpLocks/>
          </p:cNvGrpSpPr>
          <p:nvPr/>
        </p:nvGrpSpPr>
        <p:grpSpPr bwMode="auto">
          <a:xfrm>
            <a:off x="0" y="3097213"/>
            <a:ext cx="6781800" cy="220662"/>
            <a:chOff x="0" y="5236"/>
            <a:chExt cx="3072" cy="374"/>
          </a:xfrm>
        </p:grpSpPr>
        <p:sp>
          <p:nvSpPr>
            <p:cNvPr id="32839" name="Rectangle 47"/>
            <p:cNvSpPr>
              <a:spLocks noChangeArrowheads="1"/>
            </p:cNvSpPr>
            <p:nvPr/>
          </p:nvSpPr>
          <p:spPr bwMode="auto">
            <a:xfrm>
              <a:off x="0" y="524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40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71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Return first name of employee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5" name="Group 49"/>
          <p:cNvGrpSpPr>
            <a:grpSpLocks/>
          </p:cNvGrpSpPr>
          <p:nvPr/>
        </p:nvGrpSpPr>
        <p:grpSpPr bwMode="auto">
          <a:xfrm>
            <a:off x="0" y="3317875"/>
            <a:ext cx="6781800" cy="222250"/>
            <a:chOff x="0" y="5610"/>
            <a:chExt cx="3072" cy="374"/>
          </a:xfrm>
        </p:grpSpPr>
        <p:sp>
          <p:nvSpPr>
            <p:cNvPr id="32837" name="Rectangle 50"/>
            <p:cNvSpPr>
              <a:spLocks noChangeArrowheads="1"/>
            </p:cNvSpPr>
            <p:nvPr/>
          </p:nvSpPr>
          <p:spPr bwMode="auto">
            <a:xfrm>
              <a:off x="0" y="561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8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72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 char</a:t>
              </a:r>
              <a:r>
                <a:rPr lang="en-US" sz="1100" b="1">
                  <a:latin typeface="Courier New" panose="02070309020205020404" pitchFamily="49" charset="0"/>
                </a:rPr>
                <a:t> *Employee::getFirstName()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6" name="Group 52"/>
          <p:cNvGrpSpPr>
            <a:grpSpLocks/>
          </p:cNvGrpSpPr>
          <p:nvPr/>
        </p:nvGrpSpPr>
        <p:grpSpPr bwMode="auto">
          <a:xfrm>
            <a:off x="0" y="3540125"/>
            <a:ext cx="6781800" cy="220663"/>
            <a:chOff x="0" y="5984"/>
            <a:chExt cx="3072" cy="374"/>
          </a:xfrm>
        </p:grpSpPr>
        <p:sp>
          <p:nvSpPr>
            <p:cNvPr id="32835" name="Rectangle 53"/>
            <p:cNvSpPr>
              <a:spLocks noChangeArrowheads="1"/>
            </p:cNvSpPr>
            <p:nvPr/>
          </p:nvSpPr>
          <p:spPr bwMode="auto">
            <a:xfrm>
              <a:off x="0" y="598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6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73	</a:t>
              </a:r>
              <a:r>
                <a:rPr lang="en-US" sz="11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7" name="Group 55"/>
          <p:cNvGrpSpPr>
            <a:grpSpLocks/>
          </p:cNvGrpSpPr>
          <p:nvPr/>
        </p:nvGrpSpPr>
        <p:grpSpPr bwMode="auto">
          <a:xfrm>
            <a:off x="0" y="3760788"/>
            <a:ext cx="6781800" cy="220662"/>
            <a:chOff x="0" y="6358"/>
            <a:chExt cx="3072" cy="374"/>
          </a:xfrm>
        </p:grpSpPr>
        <p:sp>
          <p:nvSpPr>
            <p:cNvPr id="32833" name="Rectangle 56"/>
            <p:cNvSpPr>
              <a:spLocks noChangeArrowheads="1"/>
            </p:cNvSpPr>
            <p:nvPr/>
          </p:nvSpPr>
          <p:spPr bwMode="auto">
            <a:xfrm>
              <a:off x="0" y="636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4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74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Const before return type prevents client from modifying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8" name="Group 58"/>
          <p:cNvGrpSpPr>
            <a:grpSpLocks/>
          </p:cNvGrpSpPr>
          <p:nvPr/>
        </p:nvGrpSpPr>
        <p:grpSpPr bwMode="auto">
          <a:xfrm>
            <a:off x="0" y="3981450"/>
            <a:ext cx="6781800" cy="222250"/>
            <a:chOff x="0" y="6732"/>
            <a:chExt cx="3072" cy="374"/>
          </a:xfrm>
        </p:grpSpPr>
        <p:sp>
          <p:nvSpPr>
            <p:cNvPr id="32831" name="Rectangle 59"/>
            <p:cNvSpPr>
              <a:spLocks noChangeArrowheads="1"/>
            </p:cNvSpPr>
            <p:nvPr/>
          </p:nvSpPr>
          <p:spPr bwMode="auto">
            <a:xfrm>
              <a:off x="0" y="673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2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75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private data. Client should copy returned string before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89" name="Group 61"/>
          <p:cNvGrpSpPr>
            <a:grpSpLocks/>
          </p:cNvGrpSpPr>
          <p:nvPr/>
        </p:nvGrpSpPr>
        <p:grpSpPr bwMode="auto">
          <a:xfrm>
            <a:off x="0" y="4203700"/>
            <a:ext cx="6781800" cy="220663"/>
            <a:chOff x="0" y="7106"/>
            <a:chExt cx="3072" cy="374"/>
          </a:xfrm>
        </p:grpSpPr>
        <p:sp>
          <p:nvSpPr>
            <p:cNvPr id="32829" name="Rectangle 62"/>
            <p:cNvSpPr>
              <a:spLocks noChangeArrowheads="1"/>
            </p:cNvSpPr>
            <p:nvPr/>
          </p:nvSpPr>
          <p:spPr bwMode="auto">
            <a:xfrm>
              <a:off x="0" y="711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30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76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destructor deletes storage to prevent undefined pointer.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0" name="Group 64"/>
          <p:cNvGrpSpPr>
            <a:grpSpLocks/>
          </p:cNvGrpSpPr>
          <p:nvPr/>
        </p:nvGrpSpPr>
        <p:grpSpPr bwMode="auto">
          <a:xfrm>
            <a:off x="0" y="4424363"/>
            <a:ext cx="6781800" cy="222250"/>
            <a:chOff x="0" y="7480"/>
            <a:chExt cx="3072" cy="374"/>
          </a:xfrm>
        </p:grpSpPr>
        <p:sp>
          <p:nvSpPr>
            <p:cNvPr id="32827" name="Rectangle 65"/>
            <p:cNvSpPr>
              <a:spLocks noChangeArrowheads="1"/>
            </p:cNvSpPr>
            <p:nvPr/>
          </p:nvSpPr>
          <p:spPr bwMode="auto">
            <a:xfrm>
              <a:off x="0" y="748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8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77	</a:t>
              </a:r>
              <a:r>
                <a:rPr lang="en-US" sz="1100" b="1">
                  <a:latin typeface="Courier New" panose="02070309020205020404" pitchFamily="49" charset="0"/>
                </a:rPr>
                <a:t>  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100" b="1">
                  <a:latin typeface="Courier New" panose="02070309020205020404" pitchFamily="49" charset="0"/>
                </a:rPr>
                <a:t> firstName;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1" name="Group 67"/>
          <p:cNvGrpSpPr>
            <a:grpSpLocks/>
          </p:cNvGrpSpPr>
          <p:nvPr/>
        </p:nvGrpSpPr>
        <p:grpSpPr bwMode="auto">
          <a:xfrm>
            <a:off x="0" y="4646613"/>
            <a:ext cx="6781800" cy="220662"/>
            <a:chOff x="0" y="7854"/>
            <a:chExt cx="3072" cy="374"/>
          </a:xfrm>
        </p:grpSpPr>
        <p:sp>
          <p:nvSpPr>
            <p:cNvPr id="32825" name="Rectangle 68"/>
            <p:cNvSpPr>
              <a:spLocks noChangeArrowheads="1"/>
            </p:cNvSpPr>
            <p:nvPr/>
          </p:nvSpPr>
          <p:spPr bwMode="auto">
            <a:xfrm>
              <a:off x="0" y="785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6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78	</a:t>
              </a:r>
              <a:r>
                <a:rPr lang="en-US" sz="11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2" name="Group 70"/>
          <p:cNvGrpSpPr>
            <a:grpSpLocks/>
          </p:cNvGrpSpPr>
          <p:nvPr/>
        </p:nvGrpSpPr>
        <p:grpSpPr bwMode="auto">
          <a:xfrm>
            <a:off x="0" y="4867275"/>
            <a:ext cx="6781800" cy="220663"/>
            <a:chOff x="0" y="8228"/>
            <a:chExt cx="3072" cy="374"/>
          </a:xfrm>
        </p:grpSpPr>
        <p:sp>
          <p:nvSpPr>
            <p:cNvPr id="32823" name="Rectangle 71"/>
            <p:cNvSpPr>
              <a:spLocks noChangeArrowheads="1"/>
            </p:cNvSpPr>
            <p:nvPr/>
          </p:nvSpPr>
          <p:spPr bwMode="auto">
            <a:xfrm>
              <a:off x="0" y="823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4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79	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3" name="Group 73"/>
          <p:cNvGrpSpPr>
            <a:grpSpLocks/>
          </p:cNvGrpSpPr>
          <p:nvPr/>
        </p:nvGrpSpPr>
        <p:grpSpPr bwMode="auto">
          <a:xfrm>
            <a:off x="0" y="5087938"/>
            <a:ext cx="6781800" cy="222250"/>
            <a:chOff x="0" y="8602"/>
            <a:chExt cx="3072" cy="374"/>
          </a:xfrm>
        </p:grpSpPr>
        <p:sp>
          <p:nvSpPr>
            <p:cNvPr id="32821" name="Rectangle 74"/>
            <p:cNvSpPr>
              <a:spLocks noChangeArrowheads="1"/>
            </p:cNvSpPr>
            <p:nvPr/>
          </p:nvSpPr>
          <p:spPr bwMode="auto">
            <a:xfrm>
              <a:off x="0" y="860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2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80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Return last name of employee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4" name="Group 76"/>
          <p:cNvGrpSpPr>
            <a:grpSpLocks/>
          </p:cNvGrpSpPr>
          <p:nvPr/>
        </p:nvGrpSpPr>
        <p:grpSpPr bwMode="auto">
          <a:xfrm>
            <a:off x="0" y="5310188"/>
            <a:ext cx="6781800" cy="220662"/>
            <a:chOff x="0" y="8976"/>
            <a:chExt cx="3072" cy="374"/>
          </a:xfrm>
        </p:grpSpPr>
        <p:sp>
          <p:nvSpPr>
            <p:cNvPr id="32819" name="Rectangle 77"/>
            <p:cNvSpPr>
              <a:spLocks noChangeArrowheads="1"/>
            </p:cNvSpPr>
            <p:nvPr/>
          </p:nvSpPr>
          <p:spPr bwMode="auto">
            <a:xfrm>
              <a:off x="0" y="898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20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81	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 char</a:t>
              </a:r>
              <a:r>
                <a:rPr lang="en-US" sz="1100" b="1">
                  <a:latin typeface="Courier New" panose="02070309020205020404" pitchFamily="49" charset="0"/>
                </a:rPr>
                <a:t> *Employee::getLastName()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5" name="Group 79"/>
          <p:cNvGrpSpPr>
            <a:grpSpLocks/>
          </p:cNvGrpSpPr>
          <p:nvPr/>
        </p:nvGrpSpPr>
        <p:grpSpPr bwMode="auto">
          <a:xfrm>
            <a:off x="0" y="5530850"/>
            <a:ext cx="6781800" cy="222250"/>
            <a:chOff x="0" y="9350"/>
            <a:chExt cx="3072" cy="374"/>
          </a:xfrm>
        </p:grpSpPr>
        <p:sp>
          <p:nvSpPr>
            <p:cNvPr id="32817" name="Rectangle 80"/>
            <p:cNvSpPr>
              <a:spLocks noChangeArrowheads="1"/>
            </p:cNvSpPr>
            <p:nvPr/>
          </p:nvSpPr>
          <p:spPr bwMode="auto">
            <a:xfrm>
              <a:off x="0" y="935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8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82	</a:t>
              </a:r>
              <a:r>
                <a:rPr lang="en-US" sz="11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6" name="Group 82"/>
          <p:cNvGrpSpPr>
            <a:grpSpLocks/>
          </p:cNvGrpSpPr>
          <p:nvPr/>
        </p:nvGrpSpPr>
        <p:grpSpPr bwMode="auto">
          <a:xfrm>
            <a:off x="0" y="5753100"/>
            <a:ext cx="6781800" cy="220663"/>
            <a:chOff x="0" y="9724"/>
            <a:chExt cx="3072" cy="374"/>
          </a:xfrm>
        </p:grpSpPr>
        <p:sp>
          <p:nvSpPr>
            <p:cNvPr id="32815" name="Rectangle 83"/>
            <p:cNvSpPr>
              <a:spLocks noChangeArrowheads="1"/>
            </p:cNvSpPr>
            <p:nvPr/>
          </p:nvSpPr>
          <p:spPr bwMode="auto">
            <a:xfrm>
              <a:off x="0" y="9729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6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83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Const before return type prevents client from modifying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7" name="Group 85"/>
          <p:cNvGrpSpPr>
            <a:grpSpLocks/>
          </p:cNvGrpSpPr>
          <p:nvPr/>
        </p:nvGrpSpPr>
        <p:grpSpPr bwMode="auto">
          <a:xfrm>
            <a:off x="0" y="5973763"/>
            <a:ext cx="6781800" cy="220662"/>
            <a:chOff x="0" y="10098"/>
            <a:chExt cx="3072" cy="374"/>
          </a:xfrm>
        </p:grpSpPr>
        <p:sp>
          <p:nvSpPr>
            <p:cNvPr id="32813" name="Rectangle 86"/>
            <p:cNvSpPr>
              <a:spLocks noChangeArrowheads="1"/>
            </p:cNvSpPr>
            <p:nvPr/>
          </p:nvSpPr>
          <p:spPr bwMode="auto">
            <a:xfrm>
              <a:off x="0" y="10103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4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84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private data. Client should copy returned string before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8" name="Group 88"/>
          <p:cNvGrpSpPr>
            <a:grpSpLocks/>
          </p:cNvGrpSpPr>
          <p:nvPr/>
        </p:nvGrpSpPr>
        <p:grpSpPr bwMode="auto">
          <a:xfrm>
            <a:off x="0" y="6194425"/>
            <a:ext cx="6781800" cy="222250"/>
            <a:chOff x="0" y="10472"/>
            <a:chExt cx="3072" cy="374"/>
          </a:xfrm>
        </p:grpSpPr>
        <p:sp>
          <p:nvSpPr>
            <p:cNvPr id="32811" name="Rectangle 89"/>
            <p:cNvSpPr>
              <a:spLocks noChangeArrowheads="1"/>
            </p:cNvSpPr>
            <p:nvPr/>
          </p:nvSpPr>
          <p:spPr bwMode="auto">
            <a:xfrm>
              <a:off x="0" y="10477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2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85	</a:t>
              </a:r>
              <a:r>
                <a:rPr lang="en-US" sz="11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  // destructor deletes storage to prevent undefined pointer.</a:t>
              </a:r>
              <a:endParaRPr lang="en-US" sz="11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799" name="Group 91"/>
          <p:cNvGrpSpPr>
            <a:grpSpLocks/>
          </p:cNvGrpSpPr>
          <p:nvPr/>
        </p:nvGrpSpPr>
        <p:grpSpPr bwMode="auto">
          <a:xfrm>
            <a:off x="0" y="6416675"/>
            <a:ext cx="6781800" cy="220663"/>
            <a:chOff x="0" y="10846"/>
            <a:chExt cx="3072" cy="374"/>
          </a:xfrm>
        </p:grpSpPr>
        <p:sp>
          <p:nvSpPr>
            <p:cNvPr id="32809" name="Rectangle 92"/>
            <p:cNvSpPr>
              <a:spLocks noChangeArrowheads="1"/>
            </p:cNvSpPr>
            <p:nvPr/>
          </p:nvSpPr>
          <p:spPr bwMode="auto">
            <a:xfrm>
              <a:off x="0" y="10851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10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86	</a:t>
              </a:r>
              <a:r>
                <a:rPr lang="en-US" sz="1100" b="1">
                  <a:latin typeface="Courier New" panose="02070309020205020404" pitchFamily="49" charset="0"/>
                </a:rPr>
                <a:t>   </a:t>
              </a:r>
              <a:r>
                <a:rPr lang="en-US" sz="11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100" b="1">
                  <a:latin typeface="Courier New" panose="02070309020205020404" pitchFamily="49" charset="0"/>
                </a:rPr>
                <a:t> lastName;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800" name="Group 94"/>
          <p:cNvGrpSpPr>
            <a:grpSpLocks/>
          </p:cNvGrpSpPr>
          <p:nvPr/>
        </p:nvGrpSpPr>
        <p:grpSpPr bwMode="auto">
          <a:xfrm>
            <a:off x="0" y="6637338"/>
            <a:ext cx="6781800" cy="220662"/>
            <a:chOff x="0" y="11220"/>
            <a:chExt cx="3072" cy="374"/>
          </a:xfrm>
        </p:grpSpPr>
        <p:sp>
          <p:nvSpPr>
            <p:cNvPr id="32807" name="Rectangle 95"/>
            <p:cNvSpPr>
              <a:spLocks noChangeArrowheads="1"/>
            </p:cNvSpPr>
            <p:nvPr/>
          </p:nvSpPr>
          <p:spPr bwMode="auto">
            <a:xfrm>
              <a:off x="0" y="11225"/>
              <a:ext cx="3072" cy="36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100"/>
            </a:p>
          </p:txBody>
        </p:sp>
        <p:sp>
          <p:nvSpPr>
            <p:cNvPr id="32808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1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87	</a:t>
              </a:r>
              <a:r>
                <a:rPr lang="en-US" sz="11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1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2801" name="Group 111"/>
          <p:cNvGrpSpPr>
            <a:grpSpLocks/>
          </p:cNvGrpSpPr>
          <p:nvPr/>
        </p:nvGrpSpPr>
        <p:grpSpPr bwMode="auto">
          <a:xfrm>
            <a:off x="1599741" y="2090623"/>
            <a:ext cx="7315659" cy="1277939"/>
            <a:chOff x="-51" y="3796"/>
            <a:chExt cx="4292" cy="80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2805" name="Text Box 104"/>
            <p:cNvSpPr txBox="1">
              <a:spLocks noChangeArrowheads="1"/>
            </p:cNvSpPr>
            <p:nvPr/>
          </p:nvSpPr>
          <p:spPr bwMode="auto">
            <a:xfrm>
              <a:off x="2993" y="3796"/>
              <a:ext cx="1248" cy="80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Count</a:t>
              </a:r>
              <a:r>
                <a:rPr lang="en-US" sz="1600" b="1" dirty="0"/>
                <a:t> </a:t>
              </a:r>
              <a:r>
                <a:rPr lang="en-US" sz="1600" dirty="0"/>
                <a:t>decremented because of destructor calls from </a:t>
              </a:r>
              <a:r>
                <a:rPr lang="en-US" sz="1600" b="1" dirty="0">
                  <a:latin typeface="Courier New" panose="02070309020205020404" pitchFamily="49" charset="0"/>
                </a:rPr>
                <a:t>delete</a:t>
              </a:r>
              <a:r>
                <a:rPr lang="en-US" sz="1600" dirty="0"/>
                <a:t>.</a:t>
              </a:r>
            </a:p>
          </p:txBody>
        </p:sp>
        <p:sp>
          <p:nvSpPr>
            <p:cNvPr id="32806" name="Line 105"/>
            <p:cNvSpPr>
              <a:spLocks noChangeShapeType="1"/>
            </p:cNvSpPr>
            <p:nvPr/>
          </p:nvSpPr>
          <p:spPr bwMode="auto">
            <a:xfrm flipH="1" flipV="1">
              <a:off x="-51" y="4149"/>
              <a:ext cx="3040" cy="33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square" bIns="0" anchor="ctr">
              <a:spAutoFit/>
            </a:bodyPr>
            <a:lstStyle/>
            <a:p>
              <a:endParaRPr lang="en-US" sz="2000"/>
            </a:p>
          </p:txBody>
        </p:sp>
      </p:grpSp>
      <p:grpSp>
        <p:nvGrpSpPr>
          <p:cNvPr id="32802" name="Group 106"/>
          <p:cNvGrpSpPr>
            <a:grpSpLocks/>
          </p:cNvGrpSpPr>
          <p:nvPr/>
        </p:nvGrpSpPr>
        <p:grpSpPr bwMode="auto">
          <a:xfrm>
            <a:off x="1600200" y="1031878"/>
            <a:ext cx="7086600" cy="1498601"/>
            <a:chOff x="1056" y="3206"/>
            <a:chExt cx="4464" cy="944"/>
          </a:xfrm>
        </p:grpSpPr>
        <p:sp>
          <p:nvSpPr>
            <p:cNvPr id="32803" name="Text Box 107"/>
            <p:cNvSpPr txBox="1">
              <a:spLocks noChangeArrowheads="1"/>
            </p:cNvSpPr>
            <p:nvPr/>
          </p:nvSpPr>
          <p:spPr bwMode="auto">
            <a:xfrm>
              <a:off x="3360" y="3206"/>
              <a:ext cx="2160" cy="4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latin typeface="Courier New" panose="02070309020205020404" pitchFamily="49" charset="0"/>
                </a:rPr>
                <a:t>static</a:t>
              </a:r>
              <a:r>
                <a:rPr lang="en-US" sz="1600" b="1" dirty="0"/>
                <a:t> </a:t>
              </a:r>
              <a:r>
                <a:rPr lang="en-US" sz="1600" dirty="0"/>
                <a:t>data</a:t>
              </a:r>
              <a:r>
                <a:rPr lang="en-US" sz="1600" b="1" dirty="0"/>
                <a:t> </a:t>
              </a:r>
              <a:r>
                <a:rPr lang="en-US" sz="1600" dirty="0"/>
                <a:t>member</a:t>
              </a:r>
              <a:r>
                <a:rPr lang="en-US" sz="1600" b="1" dirty="0"/>
                <a:t> </a:t>
              </a:r>
              <a:r>
                <a:rPr lang="en-US" sz="1600" b="1" dirty="0">
                  <a:latin typeface="Courier New" panose="02070309020205020404" pitchFamily="49" charset="0"/>
                </a:rPr>
                <a:t>count</a:t>
              </a:r>
              <a:r>
                <a:rPr lang="en-US" sz="1600" dirty="0"/>
                <a:t> changed when a </a:t>
              </a:r>
              <a:r>
                <a:rPr lang="en-US" sz="1600" b="1" dirty="0"/>
                <a:t>constructor/destructor</a:t>
              </a:r>
              <a:r>
                <a:rPr lang="en-US" sz="1600" dirty="0"/>
                <a:t> </a:t>
              </a:r>
              <a:r>
                <a:rPr lang="en-US" sz="1600" b="1" dirty="0"/>
                <a:t>called</a:t>
              </a:r>
              <a:r>
                <a:rPr lang="en-US" sz="1600" dirty="0"/>
                <a:t>.</a:t>
              </a:r>
              <a:endParaRPr lang="en-US" sz="1600" b="1" dirty="0"/>
            </a:p>
          </p:txBody>
        </p:sp>
        <p:sp>
          <p:nvSpPr>
            <p:cNvPr id="32804" name="Line 108"/>
            <p:cNvSpPr>
              <a:spLocks noChangeShapeType="1"/>
            </p:cNvSpPr>
            <p:nvPr/>
          </p:nvSpPr>
          <p:spPr bwMode="auto">
            <a:xfrm flipH="1">
              <a:off x="1056" y="3516"/>
              <a:ext cx="2544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0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/>
          <p:cNvGrpSpPr>
            <a:grpSpLocks/>
          </p:cNvGrpSpPr>
          <p:nvPr/>
        </p:nvGrpSpPr>
        <p:grpSpPr bwMode="auto">
          <a:xfrm>
            <a:off x="0" y="-4763"/>
            <a:ext cx="6781800" cy="230188"/>
            <a:chOff x="0" y="-8"/>
            <a:chExt cx="3072" cy="390"/>
          </a:xfrm>
        </p:grpSpPr>
        <p:sp>
          <p:nvSpPr>
            <p:cNvPr id="33909" name="Rectangle 5"/>
            <p:cNvSpPr>
              <a:spLocks noChangeArrowheads="1"/>
            </p:cNvSpPr>
            <p:nvPr/>
          </p:nvSpPr>
          <p:spPr bwMode="auto">
            <a:xfrm>
              <a:off x="0" y="-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10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88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7.9: fig07_09.cpp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5" name="Group 7"/>
          <p:cNvGrpSpPr>
            <a:grpSpLocks/>
          </p:cNvGrpSpPr>
          <p:nvPr/>
        </p:nvGrpSpPr>
        <p:grpSpPr bwMode="auto">
          <a:xfrm>
            <a:off x="0" y="215900"/>
            <a:ext cx="6781800" cy="230188"/>
            <a:chOff x="0" y="366"/>
            <a:chExt cx="3072" cy="390"/>
          </a:xfrm>
        </p:grpSpPr>
        <p:sp>
          <p:nvSpPr>
            <p:cNvPr id="33907" name="Rectangle 8"/>
            <p:cNvSpPr>
              <a:spLocks noChangeArrowheads="1"/>
            </p:cNvSpPr>
            <p:nvPr/>
          </p:nvSpPr>
          <p:spPr bwMode="auto">
            <a:xfrm>
              <a:off x="0" y="36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8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89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Driver to test the employee class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6" name="Group 10"/>
          <p:cNvGrpSpPr>
            <a:grpSpLocks/>
          </p:cNvGrpSpPr>
          <p:nvPr/>
        </p:nvGrpSpPr>
        <p:grpSpPr bwMode="auto">
          <a:xfrm>
            <a:off x="0" y="436563"/>
            <a:ext cx="6781800" cy="231775"/>
            <a:chOff x="0" y="740"/>
            <a:chExt cx="3072" cy="390"/>
          </a:xfrm>
        </p:grpSpPr>
        <p:sp>
          <p:nvSpPr>
            <p:cNvPr id="33905" name="Rectangle 11"/>
            <p:cNvSpPr>
              <a:spLocks noChangeArrowheads="1"/>
            </p:cNvSpPr>
            <p:nvPr/>
          </p:nvSpPr>
          <p:spPr bwMode="auto">
            <a:xfrm>
              <a:off x="0" y="74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6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90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&lt;iostream&gt;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7" name="Group 13"/>
          <p:cNvGrpSpPr>
            <a:grpSpLocks/>
          </p:cNvGrpSpPr>
          <p:nvPr/>
        </p:nvGrpSpPr>
        <p:grpSpPr bwMode="auto">
          <a:xfrm>
            <a:off x="0" y="658813"/>
            <a:ext cx="6781800" cy="230187"/>
            <a:chOff x="0" y="1114"/>
            <a:chExt cx="3072" cy="390"/>
          </a:xfrm>
        </p:grpSpPr>
        <p:sp>
          <p:nvSpPr>
            <p:cNvPr id="33903" name="Rectangle 14"/>
            <p:cNvSpPr>
              <a:spLocks noChangeArrowheads="1"/>
            </p:cNvSpPr>
            <p:nvPr/>
          </p:nvSpPr>
          <p:spPr bwMode="auto">
            <a:xfrm>
              <a:off x="0" y="111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4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91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8" name="Group 16"/>
          <p:cNvGrpSpPr>
            <a:grpSpLocks/>
          </p:cNvGrpSpPr>
          <p:nvPr/>
        </p:nvGrpSpPr>
        <p:grpSpPr bwMode="auto">
          <a:xfrm>
            <a:off x="0" y="879475"/>
            <a:ext cx="6781800" cy="230188"/>
            <a:chOff x="0" y="1488"/>
            <a:chExt cx="3072" cy="390"/>
          </a:xfrm>
        </p:grpSpPr>
        <p:sp>
          <p:nvSpPr>
            <p:cNvPr id="33901" name="Rectangle 17"/>
            <p:cNvSpPr>
              <a:spLocks noChangeArrowheads="1"/>
            </p:cNvSpPr>
            <p:nvPr/>
          </p:nvSpPr>
          <p:spPr bwMode="auto">
            <a:xfrm>
              <a:off x="0" y="148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2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92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799" name="Group 19"/>
          <p:cNvGrpSpPr>
            <a:grpSpLocks/>
          </p:cNvGrpSpPr>
          <p:nvPr/>
        </p:nvGrpSpPr>
        <p:grpSpPr bwMode="auto">
          <a:xfrm>
            <a:off x="0" y="1100138"/>
            <a:ext cx="6781800" cy="231775"/>
            <a:chOff x="0" y="1862"/>
            <a:chExt cx="3072" cy="390"/>
          </a:xfrm>
        </p:grpSpPr>
        <p:sp>
          <p:nvSpPr>
            <p:cNvPr id="33899" name="Rectangle 20"/>
            <p:cNvSpPr>
              <a:spLocks noChangeArrowheads="1"/>
            </p:cNvSpPr>
            <p:nvPr/>
          </p:nvSpPr>
          <p:spPr bwMode="auto">
            <a:xfrm>
              <a:off x="0" y="186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900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93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0" name="Group 22"/>
          <p:cNvGrpSpPr>
            <a:grpSpLocks/>
          </p:cNvGrpSpPr>
          <p:nvPr/>
        </p:nvGrpSpPr>
        <p:grpSpPr bwMode="auto">
          <a:xfrm>
            <a:off x="0" y="1322388"/>
            <a:ext cx="6781800" cy="230187"/>
            <a:chOff x="0" y="2236"/>
            <a:chExt cx="3072" cy="390"/>
          </a:xfrm>
        </p:grpSpPr>
        <p:sp>
          <p:nvSpPr>
            <p:cNvPr id="33897" name="Rectangle 23"/>
            <p:cNvSpPr>
              <a:spLocks noChangeArrowheads="1"/>
            </p:cNvSpPr>
            <p:nvPr/>
          </p:nvSpPr>
          <p:spPr bwMode="auto">
            <a:xfrm>
              <a:off x="0" y="223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8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1" name="Group 25"/>
          <p:cNvGrpSpPr>
            <a:grpSpLocks/>
          </p:cNvGrpSpPr>
          <p:nvPr/>
        </p:nvGrpSpPr>
        <p:grpSpPr bwMode="auto">
          <a:xfrm>
            <a:off x="0" y="1543050"/>
            <a:ext cx="6781800" cy="231775"/>
            <a:chOff x="0" y="2610"/>
            <a:chExt cx="3072" cy="390"/>
          </a:xfrm>
        </p:grpSpPr>
        <p:sp>
          <p:nvSpPr>
            <p:cNvPr id="33895" name="Rectangle 26"/>
            <p:cNvSpPr>
              <a:spLocks noChangeArrowheads="1"/>
            </p:cNvSpPr>
            <p:nvPr/>
          </p:nvSpPr>
          <p:spPr bwMode="auto">
            <a:xfrm>
              <a:off x="0" y="261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6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95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>
                  <a:latin typeface="Courier New" panose="02070309020205020404" pitchFamily="49" charset="0"/>
                </a:rPr>
                <a:t> "employ1.h"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2" name="Group 28"/>
          <p:cNvGrpSpPr>
            <a:grpSpLocks/>
          </p:cNvGrpSpPr>
          <p:nvPr/>
        </p:nvGrpSpPr>
        <p:grpSpPr bwMode="auto">
          <a:xfrm>
            <a:off x="0" y="1765300"/>
            <a:ext cx="6781800" cy="230188"/>
            <a:chOff x="0" y="2984"/>
            <a:chExt cx="3072" cy="390"/>
          </a:xfrm>
        </p:grpSpPr>
        <p:sp>
          <p:nvSpPr>
            <p:cNvPr id="33893" name="Rectangle 29"/>
            <p:cNvSpPr>
              <a:spLocks noChangeArrowheads="1"/>
            </p:cNvSpPr>
            <p:nvPr/>
          </p:nvSpPr>
          <p:spPr bwMode="auto">
            <a:xfrm>
              <a:off x="0" y="298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4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3" name="Group 31"/>
          <p:cNvGrpSpPr>
            <a:grpSpLocks/>
          </p:cNvGrpSpPr>
          <p:nvPr/>
        </p:nvGrpSpPr>
        <p:grpSpPr bwMode="auto">
          <a:xfrm>
            <a:off x="0" y="1985963"/>
            <a:ext cx="6781800" cy="230187"/>
            <a:chOff x="0" y="3358"/>
            <a:chExt cx="3072" cy="390"/>
          </a:xfrm>
        </p:grpSpPr>
        <p:sp>
          <p:nvSpPr>
            <p:cNvPr id="33891" name="Rectangle 32"/>
            <p:cNvSpPr>
              <a:spLocks noChangeArrowheads="1"/>
            </p:cNvSpPr>
            <p:nvPr/>
          </p:nvSpPr>
          <p:spPr bwMode="auto">
            <a:xfrm>
              <a:off x="0" y="335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2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97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4" name="Group 34"/>
          <p:cNvGrpSpPr>
            <a:grpSpLocks/>
          </p:cNvGrpSpPr>
          <p:nvPr/>
        </p:nvGrpSpPr>
        <p:grpSpPr bwMode="auto">
          <a:xfrm>
            <a:off x="0" y="2206625"/>
            <a:ext cx="6781800" cy="231775"/>
            <a:chOff x="0" y="3732"/>
            <a:chExt cx="3072" cy="390"/>
          </a:xfrm>
        </p:grpSpPr>
        <p:sp>
          <p:nvSpPr>
            <p:cNvPr id="33889" name="Rectangle 35"/>
            <p:cNvSpPr>
              <a:spLocks noChangeArrowheads="1"/>
            </p:cNvSpPr>
            <p:nvPr/>
          </p:nvSpPr>
          <p:spPr bwMode="auto">
            <a:xfrm>
              <a:off x="0" y="373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90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98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5" name="Group 37"/>
          <p:cNvGrpSpPr>
            <a:grpSpLocks/>
          </p:cNvGrpSpPr>
          <p:nvPr/>
        </p:nvGrpSpPr>
        <p:grpSpPr bwMode="auto">
          <a:xfrm>
            <a:off x="0" y="2428875"/>
            <a:ext cx="6781800" cy="230188"/>
            <a:chOff x="0" y="4106"/>
            <a:chExt cx="3072" cy="390"/>
          </a:xfrm>
        </p:grpSpPr>
        <p:sp>
          <p:nvSpPr>
            <p:cNvPr id="33887" name="Rectangle 38"/>
            <p:cNvSpPr>
              <a:spLocks noChangeArrowheads="1"/>
            </p:cNvSpPr>
            <p:nvPr/>
          </p:nvSpPr>
          <p:spPr bwMode="auto">
            <a:xfrm>
              <a:off x="0" y="410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8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99	</a:t>
              </a:r>
              <a:r>
                <a:rPr lang="en-US" sz="1200" b="1">
                  <a:latin typeface="Courier New" panose="02070309020205020404" pitchFamily="49" charset="0"/>
                </a:rPr>
                <a:t>   cout &lt;&lt; "Number of employees before instantiation is 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6" name="Group 40"/>
          <p:cNvGrpSpPr>
            <a:grpSpLocks/>
          </p:cNvGrpSpPr>
          <p:nvPr/>
        </p:nvGrpSpPr>
        <p:grpSpPr bwMode="auto">
          <a:xfrm>
            <a:off x="0" y="2649538"/>
            <a:ext cx="6781800" cy="231775"/>
            <a:chOff x="0" y="4480"/>
            <a:chExt cx="3072" cy="390"/>
          </a:xfrm>
        </p:grpSpPr>
        <p:sp>
          <p:nvSpPr>
            <p:cNvPr id="33885" name="Rectangle 41"/>
            <p:cNvSpPr>
              <a:spLocks noChangeArrowheads="1"/>
            </p:cNvSpPr>
            <p:nvPr/>
          </p:nvSpPr>
          <p:spPr bwMode="auto">
            <a:xfrm>
              <a:off x="0" y="448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6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100	</a:t>
              </a:r>
              <a:r>
                <a:rPr lang="en-US" sz="1200" b="1">
                  <a:latin typeface="Courier New" panose="02070309020205020404" pitchFamily="49" charset="0"/>
                </a:rPr>
                <a:t>        &lt;&lt; Employee::getCount() &lt;&lt; endl;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use class name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7" name="Group 43"/>
          <p:cNvGrpSpPr>
            <a:grpSpLocks/>
          </p:cNvGrpSpPr>
          <p:nvPr/>
        </p:nvGrpSpPr>
        <p:grpSpPr bwMode="auto">
          <a:xfrm>
            <a:off x="0" y="2871788"/>
            <a:ext cx="6781800" cy="230187"/>
            <a:chOff x="0" y="4854"/>
            <a:chExt cx="3072" cy="390"/>
          </a:xfrm>
        </p:grpSpPr>
        <p:sp>
          <p:nvSpPr>
            <p:cNvPr id="33883" name="Rectangle 44"/>
            <p:cNvSpPr>
              <a:spLocks noChangeArrowheads="1"/>
            </p:cNvSpPr>
            <p:nvPr/>
          </p:nvSpPr>
          <p:spPr bwMode="auto">
            <a:xfrm>
              <a:off x="0" y="485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4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101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8" name="Group 46"/>
          <p:cNvGrpSpPr>
            <a:grpSpLocks/>
          </p:cNvGrpSpPr>
          <p:nvPr/>
        </p:nvGrpSpPr>
        <p:grpSpPr bwMode="auto">
          <a:xfrm>
            <a:off x="0" y="3092450"/>
            <a:ext cx="6781800" cy="230188"/>
            <a:chOff x="0" y="5228"/>
            <a:chExt cx="3072" cy="390"/>
          </a:xfrm>
        </p:grpSpPr>
        <p:sp>
          <p:nvSpPr>
            <p:cNvPr id="33881" name="Rectangle 47"/>
            <p:cNvSpPr>
              <a:spLocks noChangeArrowheads="1"/>
            </p:cNvSpPr>
            <p:nvPr/>
          </p:nvSpPr>
          <p:spPr bwMode="auto">
            <a:xfrm>
              <a:off x="0" y="522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2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102	</a:t>
              </a:r>
              <a:r>
                <a:rPr lang="en-US" sz="1200" b="1">
                  <a:latin typeface="Courier New" panose="02070309020205020404" pitchFamily="49" charset="0"/>
                </a:rPr>
                <a:t>   Employee *e1Ptr =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sz="1200" b="1">
                  <a:latin typeface="Courier New" panose="02070309020205020404" pitchFamily="49" charset="0"/>
                </a:rPr>
                <a:t> Employee( "Susan", "Baker"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09" name="Group 49"/>
          <p:cNvGrpSpPr>
            <a:grpSpLocks/>
          </p:cNvGrpSpPr>
          <p:nvPr/>
        </p:nvGrpSpPr>
        <p:grpSpPr bwMode="auto">
          <a:xfrm>
            <a:off x="0" y="3313113"/>
            <a:ext cx="6781800" cy="231775"/>
            <a:chOff x="0" y="5602"/>
            <a:chExt cx="3072" cy="390"/>
          </a:xfrm>
        </p:grpSpPr>
        <p:sp>
          <p:nvSpPr>
            <p:cNvPr id="33879" name="Rectangle 50"/>
            <p:cNvSpPr>
              <a:spLocks noChangeArrowheads="1"/>
            </p:cNvSpPr>
            <p:nvPr/>
          </p:nvSpPr>
          <p:spPr bwMode="auto">
            <a:xfrm>
              <a:off x="0" y="560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80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103	</a:t>
              </a:r>
              <a:r>
                <a:rPr lang="en-US" sz="1200" b="1">
                  <a:latin typeface="Courier New" panose="02070309020205020404" pitchFamily="49" charset="0"/>
                </a:rPr>
                <a:t>   Employee *e2Ptr =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sz="1200" b="1">
                  <a:latin typeface="Courier New" panose="02070309020205020404" pitchFamily="49" charset="0"/>
                </a:rPr>
                <a:t> Employee( "Robert", "Jones"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0" name="Group 52"/>
          <p:cNvGrpSpPr>
            <a:grpSpLocks/>
          </p:cNvGrpSpPr>
          <p:nvPr/>
        </p:nvGrpSpPr>
        <p:grpSpPr bwMode="auto">
          <a:xfrm>
            <a:off x="0" y="3535363"/>
            <a:ext cx="6781800" cy="230187"/>
            <a:chOff x="0" y="5976"/>
            <a:chExt cx="3072" cy="390"/>
          </a:xfrm>
        </p:grpSpPr>
        <p:sp>
          <p:nvSpPr>
            <p:cNvPr id="33877" name="Rectangle 53"/>
            <p:cNvSpPr>
              <a:spLocks noChangeArrowheads="1"/>
            </p:cNvSpPr>
            <p:nvPr/>
          </p:nvSpPr>
          <p:spPr bwMode="auto">
            <a:xfrm>
              <a:off x="0" y="597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8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1" name="Group 55"/>
          <p:cNvGrpSpPr>
            <a:grpSpLocks/>
          </p:cNvGrpSpPr>
          <p:nvPr/>
        </p:nvGrpSpPr>
        <p:grpSpPr bwMode="auto">
          <a:xfrm>
            <a:off x="0" y="3756025"/>
            <a:ext cx="6781800" cy="230188"/>
            <a:chOff x="0" y="6350"/>
            <a:chExt cx="3072" cy="390"/>
          </a:xfrm>
        </p:grpSpPr>
        <p:sp>
          <p:nvSpPr>
            <p:cNvPr id="33875" name="Rectangle 56"/>
            <p:cNvSpPr>
              <a:spLocks noChangeArrowheads="1"/>
            </p:cNvSpPr>
            <p:nvPr/>
          </p:nvSpPr>
          <p:spPr bwMode="auto">
            <a:xfrm>
              <a:off x="0" y="635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6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105	</a:t>
              </a:r>
              <a:r>
                <a:rPr lang="en-US" sz="1200" b="1">
                  <a:latin typeface="Courier New" panose="02070309020205020404" pitchFamily="49" charset="0"/>
                </a:rPr>
                <a:t>   cout &lt;&lt; "Number of employees after instantiation is 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2" name="Group 58"/>
          <p:cNvGrpSpPr>
            <a:grpSpLocks/>
          </p:cNvGrpSpPr>
          <p:nvPr/>
        </p:nvGrpSpPr>
        <p:grpSpPr bwMode="auto">
          <a:xfrm>
            <a:off x="0" y="3976688"/>
            <a:ext cx="6781800" cy="231775"/>
            <a:chOff x="0" y="6724"/>
            <a:chExt cx="3072" cy="390"/>
          </a:xfrm>
        </p:grpSpPr>
        <p:sp>
          <p:nvSpPr>
            <p:cNvPr id="33873" name="Rectangle 59"/>
            <p:cNvSpPr>
              <a:spLocks noChangeArrowheads="1"/>
            </p:cNvSpPr>
            <p:nvPr/>
          </p:nvSpPr>
          <p:spPr bwMode="auto">
            <a:xfrm>
              <a:off x="0" y="672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4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106	</a:t>
              </a:r>
              <a:r>
                <a:rPr lang="en-US" sz="1200" b="1">
                  <a:latin typeface="Courier New" panose="02070309020205020404" pitchFamily="49" charset="0"/>
                </a:rPr>
                <a:t>        &lt;&lt; e1Ptr-&gt;getCount();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3" name="Group 61"/>
          <p:cNvGrpSpPr>
            <a:grpSpLocks/>
          </p:cNvGrpSpPr>
          <p:nvPr/>
        </p:nvGrpSpPr>
        <p:grpSpPr bwMode="auto">
          <a:xfrm>
            <a:off x="0" y="4198938"/>
            <a:ext cx="6781800" cy="230187"/>
            <a:chOff x="0" y="7098"/>
            <a:chExt cx="3072" cy="390"/>
          </a:xfrm>
        </p:grpSpPr>
        <p:sp>
          <p:nvSpPr>
            <p:cNvPr id="33871" name="Rectangle 62"/>
            <p:cNvSpPr>
              <a:spLocks noChangeArrowheads="1"/>
            </p:cNvSpPr>
            <p:nvPr/>
          </p:nvSpPr>
          <p:spPr bwMode="auto">
            <a:xfrm>
              <a:off x="0" y="709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2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4" name="Group 64"/>
          <p:cNvGrpSpPr>
            <a:grpSpLocks/>
          </p:cNvGrpSpPr>
          <p:nvPr/>
        </p:nvGrpSpPr>
        <p:grpSpPr bwMode="auto">
          <a:xfrm>
            <a:off x="0" y="4419600"/>
            <a:ext cx="6781800" cy="231775"/>
            <a:chOff x="0" y="7472"/>
            <a:chExt cx="3072" cy="390"/>
          </a:xfrm>
        </p:grpSpPr>
        <p:sp>
          <p:nvSpPr>
            <p:cNvPr id="33869" name="Rectangle 65"/>
            <p:cNvSpPr>
              <a:spLocks noChangeArrowheads="1"/>
            </p:cNvSpPr>
            <p:nvPr/>
          </p:nvSpPr>
          <p:spPr bwMode="auto">
            <a:xfrm>
              <a:off x="0" y="747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70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108	</a:t>
              </a:r>
              <a:r>
                <a:rPr lang="en-US" sz="1200" b="1">
                  <a:latin typeface="Courier New" panose="02070309020205020404" pitchFamily="49" charset="0"/>
                </a:rPr>
                <a:t>   cout &lt;&lt; "\n\nEmployee 1: 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5" name="Group 67"/>
          <p:cNvGrpSpPr>
            <a:grpSpLocks/>
          </p:cNvGrpSpPr>
          <p:nvPr/>
        </p:nvGrpSpPr>
        <p:grpSpPr bwMode="auto">
          <a:xfrm>
            <a:off x="0" y="4641850"/>
            <a:ext cx="6781800" cy="230188"/>
            <a:chOff x="0" y="7846"/>
            <a:chExt cx="3072" cy="390"/>
          </a:xfrm>
        </p:grpSpPr>
        <p:sp>
          <p:nvSpPr>
            <p:cNvPr id="33867" name="Rectangle 68"/>
            <p:cNvSpPr>
              <a:spLocks noChangeArrowheads="1"/>
            </p:cNvSpPr>
            <p:nvPr/>
          </p:nvSpPr>
          <p:spPr bwMode="auto">
            <a:xfrm>
              <a:off x="0" y="784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8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109	</a:t>
              </a:r>
              <a:r>
                <a:rPr lang="en-US" sz="1200" b="1">
                  <a:latin typeface="Courier New" panose="02070309020205020404" pitchFamily="49" charset="0"/>
                </a:rPr>
                <a:t>        &lt;&lt; e1Ptr-&gt;getFirstName()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6" name="Group 70"/>
          <p:cNvGrpSpPr>
            <a:grpSpLocks/>
          </p:cNvGrpSpPr>
          <p:nvPr/>
        </p:nvGrpSpPr>
        <p:grpSpPr bwMode="auto">
          <a:xfrm>
            <a:off x="0" y="4862513"/>
            <a:ext cx="6781800" cy="230187"/>
            <a:chOff x="0" y="8220"/>
            <a:chExt cx="3072" cy="390"/>
          </a:xfrm>
        </p:grpSpPr>
        <p:sp>
          <p:nvSpPr>
            <p:cNvPr id="33865" name="Rectangle 71"/>
            <p:cNvSpPr>
              <a:spLocks noChangeArrowheads="1"/>
            </p:cNvSpPr>
            <p:nvPr/>
          </p:nvSpPr>
          <p:spPr bwMode="auto">
            <a:xfrm>
              <a:off x="0" y="822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6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110	</a:t>
              </a:r>
              <a:r>
                <a:rPr lang="en-US" sz="1200" b="1">
                  <a:latin typeface="Courier New" panose="02070309020205020404" pitchFamily="49" charset="0"/>
                </a:rPr>
                <a:t>        &lt;&lt; " " &lt;&lt; e1Ptr-&gt;getLastName()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7" name="Group 73"/>
          <p:cNvGrpSpPr>
            <a:grpSpLocks/>
          </p:cNvGrpSpPr>
          <p:nvPr/>
        </p:nvGrpSpPr>
        <p:grpSpPr bwMode="auto">
          <a:xfrm>
            <a:off x="0" y="5083175"/>
            <a:ext cx="6781800" cy="231775"/>
            <a:chOff x="0" y="8594"/>
            <a:chExt cx="3072" cy="390"/>
          </a:xfrm>
        </p:grpSpPr>
        <p:sp>
          <p:nvSpPr>
            <p:cNvPr id="33863" name="Rectangle 74"/>
            <p:cNvSpPr>
              <a:spLocks noChangeArrowheads="1"/>
            </p:cNvSpPr>
            <p:nvPr/>
          </p:nvSpPr>
          <p:spPr bwMode="auto">
            <a:xfrm>
              <a:off x="0" y="859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4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111	</a:t>
              </a:r>
              <a:r>
                <a:rPr lang="en-US" sz="1200" b="1">
                  <a:latin typeface="Courier New" panose="02070309020205020404" pitchFamily="49" charset="0"/>
                </a:rPr>
                <a:t>        &lt;&lt; "\nEmployee 2: 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8" name="Group 76"/>
          <p:cNvGrpSpPr>
            <a:grpSpLocks/>
          </p:cNvGrpSpPr>
          <p:nvPr/>
        </p:nvGrpSpPr>
        <p:grpSpPr bwMode="auto">
          <a:xfrm>
            <a:off x="0" y="5305425"/>
            <a:ext cx="6781800" cy="230188"/>
            <a:chOff x="0" y="8968"/>
            <a:chExt cx="3072" cy="390"/>
          </a:xfrm>
        </p:grpSpPr>
        <p:sp>
          <p:nvSpPr>
            <p:cNvPr id="33861" name="Rectangle 77"/>
            <p:cNvSpPr>
              <a:spLocks noChangeArrowheads="1"/>
            </p:cNvSpPr>
            <p:nvPr/>
          </p:nvSpPr>
          <p:spPr bwMode="auto">
            <a:xfrm>
              <a:off x="0" y="896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2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112	</a:t>
              </a:r>
              <a:r>
                <a:rPr lang="en-US" sz="1200" b="1">
                  <a:latin typeface="Courier New" panose="02070309020205020404" pitchFamily="49" charset="0"/>
                </a:rPr>
                <a:t>        &lt;&lt; e2Ptr-&gt;getFirstName()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19" name="Group 79"/>
          <p:cNvGrpSpPr>
            <a:grpSpLocks/>
          </p:cNvGrpSpPr>
          <p:nvPr/>
        </p:nvGrpSpPr>
        <p:grpSpPr bwMode="auto">
          <a:xfrm>
            <a:off x="0" y="5526088"/>
            <a:ext cx="6781800" cy="231775"/>
            <a:chOff x="0" y="9342"/>
            <a:chExt cx="3072" cy="390"/>
          </a:xfrm>
        </p:grpSpPr>
        <p:sp>
          <p:nvSpPr>
            <p:cNvPr id="33859" name="Rectangle 80"/>
            <p:cNvSpPr>
              <a:spLocks noChangeArrowheads="1"/>
            </p:cNvSpPr>
            <p:nvPr/>
          </p:nvSpPr>
          <p:spPr bwMode="auto">
            <a:xfrm>
              <a:off x="0" y="934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60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113	</a:t>
              </a:r>
              <a:r>
                <a:rPr lang="en-US" sz="1200" b="1">
                  <a:latin typeface="Courier New" panose="02070309020205020404" pitchFamily="49" charset="0"/>
                </a:rPr>
                <a:t>        &lt;&lt; " " &lt;&lt; e2Ptr-&gt;getLastName() &lt;&lt; "\n\n";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0" name="Group 82"/>
          <p:cNvGrpSpPr>
            <a:grpSpLocks/>
          </p:cNvGrpSpPr>
          <p:nvPr/>
        </p:nvGrpSpPr>
        <p:grpSpPr bwMode="auto">
          <a:xfrm>
            <a:off x="0" y="5748338"/>
            <a:ext cx="6781800" cy="230187"/>
            <a:chOff x="0" y="9716"/>
            <a:chExt cx="3072" cy="390"/>
          </a:xfrm>
        </p:grpSpPr>
        <p:sp>
          <p:nvSpPr>
            <p:cNvPr id="33857" name="Rectangle 83"/>
            <p:cNvSpPr>
              <a:spLocks noChangeArrowheads="1"/>
            </p:cNvSpPr>
            <p:nvPr/>
          </p:nvSpPr>
          <p:spPr bwMode="auto">
            <a:xfrm>
              <a:off x="0" y="9716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8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1" name="Group 85"/>
          <p:cNvGrpSpPr>
            <a:grpSpLocks/>
          </p:cNvGrpSpPr>
          <p:nvPr/>
        </p:nvGrpSpPr>
        <p:grpSpPr bwMode="auto">
          <a:xfrm>
            <a:off x="0" y="5969000"/>
            <a:ext cx="6781800" cy="230188"/>
            <a:chOff x="0" y="10090"/>
            <a:chExt cx="3072" cy="390"/>
          </a:xfrm>
        </p:grpSpPr>
        <p:sp>
          <p:nvSpPr>
            <p:cNvPr id="33855" name="Rectangle 86"/>
            <p:cNvSpPr>
              <a:spLocks noChangeArrowheads="1"/>
            </p:cNvSpPr>
            <p:nvPr/>
          </p:nvSpPr>
          <p:spPr bwMode="auto">
            <a:xfrm>
              <a:off x="0" y="10090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6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115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delete</a:t>
              </a:r>
              <a:r>
                <a:rPr lang="en-US" sz="1200" b="1">
                  <a:latin typeface="Courier New" panose="02070309020205020404" pitchFamily="49" charset="0"/>
                </a:rPr>
                <a:t> e1Ptr;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 // recapture memory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2" name="Group 88"/>
          <p:cNvGrpSpPr>
            <a:grpSpLocks/>
          </p:cNvGrpSpPr>
          <p:nvPr/>
        </p:nvGrpSpPr>
        <p:grpSpPr bwMode="auto">
          <a:xfrm>
            <a:off x="0" y="6189663"/>
            <a:ext cx="6781800" cy="231775"/>
            <a:chOff x="0" y="10464"/>
            <a:chExt cx="3072" cy="390"/>
          </a:xfrm>
        </p:grpSpPr>
        <p:sp>
          <p:nvSpPr>
            <p:cNvPr id="33853" name="Rectangle 89"/>
            <p:cNvSpPr>
              <a:spLocks noChangeArrowheads="1"/>
            </p:cNvSpPr>
            <p:nvPr/>
          </p:nvSpPr>
          <p:spPr bwMode="auto">
            <a:xfrm>
              <a:off x="0" y="10464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4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116	</a:t>
              </a:r>
              <a:r>
                <a:rPr lang="en-US" sz="1200" b="1">
                  <a:latin typeface="Courier New" panose="02070309020205020404" pitchFamily="49" charset="0"/>
                </a:rPr>
                <a:t>   e1Ptr =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3" name="Group 91"/>
          <p:cNvGrpSpPr>
            <a:grpSpLocks/>
          </p:cNvGrpSpPr>
          <p:nvPr/>
        </p:nvGrpSpPr>
        <p:grpSpPr bwMode="auto">
          <a:xfrm>
            <a:off x="0" y="6411913"/>
            <a:ext cx="6781800" cy="230187"/>
            <a:chOff x="0" y="10838"/>
            <a:chExt cx="3072" cy="390"/>
          </a:xfrm>
        </p:grpSpPr>
        <p:sp>
          <p:nvSpPr>
            <p:cNvPr id="33851" name="Rectangle 92"/>
            <p:cNvSpPr>
              <a:spLocks noChangeArrowheads="1"/>
            </p:cNvSpPr>
            <p:nvPr/>
          </p:nvSpPr>
          <p:spPr bwMode="auto">
            <a:xfrm>
              <a:off x="0" y="10838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2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117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delete</a:t>
              </a:r>
              <a:r>
                <a:rPr lang="en-US" sz="1200" b="1">
                  <a:latin typeface="Courier New" panose="02070309020205020404" pitchFamily="49" charset="0"/>
                </a:rPr>
                <a:t> e2Ptr;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recapture memory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4" name="Group 94"/>
          <p:cNvGrpSpPr>
            <a:grpSpLocks/>
          </p:cNvGrpSpPr>
          <p:nvPr/>
        </p:nvGrpSpPr>
        <p:grpSpPr bwMode="auto">
          <a:xfrm>
            <a:off x="0" y="6632575"/>
            <a:ext cx="6781800" cy="230188"/>
            <a:chOff x="0" y="11212"/>
            <a:chExt cx="3072" cy="390"/>
          </a:xfrm>
        </p:grpSpPr>
        <p:sp>
          <p:nvSpPr>
            <p:cNvPr id="33849" name="Rectangle 95"/>
            <p:cNvSpPr>
              <a:spLocks noChangeArrowheads="1"/>
            </p:cNvSpPr>
            <p:nvPr/>
          </p:nvSpPr>
          <p:spPr bwMode="auto">
            <a:xfrm>
              <a:off x="0" y="11212"/>
              <a:ext cx="3072" cy="39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33850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118	</a:t>
              </a:r>
              <a:r>
                <a:rPr lang="en-US" sz="1200" b="1">
                  <a:latin typeface="Courier New" panose="02070309020205020404" pitchFamily="49" charset="0"/>
                </a:rPr>
                <a:t>   e2Ptr =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33825" name="Group 97"/>
          <p:cNvGrpSpPr>
            <a:grpSpLocks/>
          </p:cNvGrpSpPr>
          <p:nvPr/>
        </p:nvGrpSpPr>
        <p:grpSpPr bwMode="auto">
          <a:xfrm>
            <a:off x="2743200" y="392899"/>
            <a:ext cx="6248400" cy="2368550"/>
            <a:chOff x="864" y="144"/>
            <a:chExt cx="3936" cy="1492"/>
          </a:xfrm>
        </p:grpSpPr>
        <p:sp>
          <p:nvSpPr>
            <p:cNvPr id="33847" name="Text Box 98"/>
            <p:cNvSpPr txBox="1">
              <a:spLocks noChangeArrowheads="1"/>
            </p:cNvSpPr>
            <p:nvPr/>
          </p:nvSpPr>
          <p:spPr bwMode="auto">
            <a:xfrm>
              <a:off x="2976" y="144"/>
              <a:ext cx="1824" cy="4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If no </a:t>
              </a:r>
              <a:r>
                <a:rPr lang="en-US" sz="1400" b="1" dirty="0">
                  <a:latin typeface="Courier New" panose="02070309020205020404" pitchFamily="49" charset="0"/>
                </a:rPr>
                <a:t>Employee</a:t>
              </a:r>
              <a:r>
                <a:rPr lang="en-US" sz="1400" b="1" dirty="0"/>
                <a:t> </a:t>
              </a:r>
              <a:r>
                <a:rPr lang="en-US" sz="1400" dirty="0"/>
                <a:t>objects exist </a:t>
              </a:r>
              <a:r>
                <a:rPr lang="en-US" sz="1400" b="1" dirty="0" err="1">
                  <a:latin typeface="Courier New" panose="02070309020205020404" pitchFamily="49" charset="0"/>
                </a:rPr>
                <a:t>getCount</a:t>
              </a:r>
              <a:r>
                <a:rPr lang="en-US" sz="1400" dirty="0"/>
                <a:t> must be accessed using the class name and (</a:t>
              </a:r>
              <a:r>
                <a:rPr lang="en-US" sz="1400" b="1" dirty="0">
                  <a:latin typeface="Courier New" panose="02070309020205020404" pitchFamily="49" charset="0"/>
                </a:rPr>
                <a:t>::</a:t>
              </a:r>
              <a:r>
                <a:rPr lang="en-US" sz="1400" dirty="0"/>
                <a:t>).</a:t>
              </a:r>
            </a:p>
          </p:txBody>
        </p:sp>
        <p:sp>
          <p:nvSpPr>
            <p:cNvPr id="33848" name="Line 99"/>
            <p:cNvSpPr>
              <a:spLocks noChangeShapeType="1"/>
            </p:cNvSpPr>
            <p:nvPr/>
          </p:nvSpPr>
          <p:spPr bwMode="auto">
            <a:xfrm flipH="1">
              <a:off x="864" y="480"/>
              <a:ext cx="2112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26" name="Group 105"/>
          <p:cNvGrpSpPr>
            <a:grpSpLocks/>
          </p:cNvGrpSpPr>
          <p:nvPr/>
        </p:nvGrpSpPr>
        <p:grpSpPr bwMode="auto">
          <a:xfrm>
            <a:off x="3962761" y="1838332"/>
            <a:ext cx="5137150" cy="679449"/>
            <a:chOff x="2194" y="1117"/>
            <a:chExt cx="3236" cy="428"/>
          </a:xfrm>
        </p:grpSpPr>
        <p:sp>
          <p:nvSpPr>
            <p:cNvPr id="33845" name="Rectangle 103"/>
            <p:cNvSpPr>
              <a:spLocks noChangeArrowheads="1"/>
            </p:cNvSpPr>
            <p:nvPr/>
          </p:nvSpPr>
          <p:spPr bwMode="auto">
            <a:xfrm>
              <a:off x="2688" y="1117"/>
              <a:ext cx="2742" cy="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Number of employees before instantiation is 0</a:t>
              </a:r>
            </a:p>
          </p:txBody>
        </p:sp>
        <p:sp>
          <p:nvSpPr>
            <p:cNvPr id="33846" name="Line 104"/>
            <p:cNvSpPr>
              <a:spLocks noChangeShapeType="1"/>
            </p:cNvSpPr>
            <p:nvPr/>
          </p:nvSpPr>
          <p:spPr bwMode="auto">
            <a:xfrm flipH="1">
              <a:off x="2194" y="1248"/>
              <a:ext cx="494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27" name="Group 106"/>
          <p:cNvGrpSpPr>
            <a:grpSpLocks/>
          </p:cNvGrpSpPr>
          <p:nvPr/>
        </p:nvGrpSpPr>
        <p:grpSpPr bwMode="auto">
          <a:xfrm>
            <a:off x="3066838" y="2663785"/>
            <a:ext cx="6097588" cy="1466850"/>
            <a:chOff x="1727" y="1536"/>
            <a:chExt cx="3841" cy="924"/>
          </a:xfrm>
        </p:grpSpPr>
        <p:sp>
          <p:nvSpPr>
            <p:cNvPr id="33843" name="Line 102"/>
            <p:cNvSpPr>
              <a:spLocks noChangeShapeType="1"/>
            </p:cNvSpPr>
            <p:nvPr/>
          </p:nvSpPr>
          <p:spPr bwMode="auto">
            <a:xfrm flipH="1">
              <a:off x="1727" y="1728"/>
              <a:ext cx="1057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33844" name="Text Box 101"/>
            <p:cNvSpPr txBox="1">
              <a:spLocks noChangeArrowheads="1"/>
            </p:cNvSpPr>
            <p:nvPr/>
          </p:nvSpPr>
          <p:spPr bwMode="auto">
            <a:xfrm>
              <a:off x="2640" y="1536"/>
              <a:ext cx="2928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e2Ptr-&gt;</a:t>
              </a:r>
              <a:r>
                <a:rPr lang="en-US" sz="1200" b="1" dirty="0" err="1">
                  <a:latin typeface="Courier New" panose="02070309020205020404" pitchFamily="49" charset="0"/>
                </a:rPr>
                <a:t>getCount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  <a:r>
                <a:rPr lang="en-US" sz="1200" b="1" dirty="0"/>
                <a:t>  or </a:t>
              </a:r>
              <a:r>
                <a:rPr lang="en-US" sz="1200" b="1" dirty="0">
                  <a:latin typeface="Courier New" panose="02070309020205020404" pitchFamily="49" charset="0"/>
                </a:rPr>
                <a:t>Employee::</a:t>
              </a:r>
              <a:r>
                <a:rPr lang="en-US" sz="1200" b="1" dirty="0" err="1">
                  <a:latin typeface="Courier New" panose="02070309020205020404" pitchFamily="49" charset="0"/>
                </a:rPr>
                <a:t>getCount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  <a:r>
                <a:rPr lang="en-US" sz="1200" b="1" dirty="0"/>
                <a:t>  would also work.</a:t>
              </a:r>
            </a:p>
          </p:txBody>
        </p:sp>
      </p:grpSp>
      <p:grpSp>
        <p:nvGrpSpPr>
          <p:cNvPr id="33828" name="Group 110"/>
          <p:cNvGrpSpPr>
            <a:grpSpLocks/>
          </p:cNvGrpSpPr>
          <p:nvPr/>
        </p:nvGrpSpPr>
        <p:grpSpPr bwMode="auto">
          <a:xfrm>
            <a:off x="3200400" y="3581402"/>
            <a:ext cx="5902325" cy="1033463"/>
            <a:chOff x="2016" y="2256"/>
            <a:chExt cx="3718" cy="651"/>
          </a:xfrm>
        </p:grpSpPr>
        <p:sp>
          <p:nvSpPr>
            <p:cNvPr id="33841" name="Rectangle 107"/>
            <p:cNvSpPr>
              <a:spLocks noChangeArrowheads="1"/>
            </p:cNvSpPr>
            <p:nvPr/>
          </p:nvSpPr>
          <p:spPr bwMode="auto">
            <a:xfrm>
              <a:off x="2854" y="2645"/>
              <a:ext cx="2880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Employee constructor for Susan Baker called.</a:t>
              </a:r>
            </a:p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Employee constructor for Robert Jones called.</a:t>
              </a:r>
            </a:p>
          </p:txBody>
        </p:sp>
        <p:sp>
          <p:nvSpPr>
            <p:cNvPr id="33842" name="Line 109"/>
            <p:cNvSpPr>
              <a:spLocks noChangeShapeType="1"/>
            </p:cNvSpPr>
            <p:nvPr/>
          </p:nvSpPr>
          <p:spPr bwMode="auto">
            <a:xfrm flipH="1" flipV="1">
              <a:off x="2016" y="2256"/>
              <a:ext cx="829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29" name="Group 115"/>
          <p:cNvGrpSpPr>
            <a:grpSpLocks/>
          </p:cNvGrpSpPr>
          <p:nvPr/>
        </p:nvGrpSpPr>
        <p:grpSpPr bwMode="auto">
          <a:xfrm>
            <a:off x="4191000" y="3524251"/>
            <a:ext cx="4910138" cy="357187"/>
            <a:chOff x="2640" y="2220"/>
            <a:chExt cx="3093" cy="225"/>
          </a:xfrm>
        </p:grpSpPr>
        <p:sp>
          <p:nvSpPr>
            <p:cNvPr id="33839" name="Line 113"/>
            <p:cNvSpPr>
              <a:spLocks noChangeShapeType="1"/>
            </p:cNvSpPr>
            <p:nvPr/>
          </p:nvSpPr>
          <p:spPr bwMode="auto">
            <a:xfrm flipH="1">
              <a:off x="2640" y="2282"/>
              <a:ext cx="455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840" name="Rectangle 111"/>
            <p:cNvSpPr>
              <a:spLocks noChangeArrowheads="1"/>
            </p:cNvSpPr>
            <p:nvPr/>
          </p:nvSpPr>
          <p:spPr bwMode="auto">
            <a:xfrm>
              <a:off x="3049" y="2220"/>
              <a:ext cx="2684" cy="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Number of employees after instantiation is 2</a:t>
              </a:r>
            </a:p>
          </p:txBody>
        </p:sp>
      </p:grpSp>
      <p:grpSp>
        <p:nvGrpSpPr>
          <p:cNvPr id="33830" name="Group 119"/>
          <p:cNvGrpSpPr>
            <a:grpSpLocks/>
          </p:cNvGrpSpPr>
          <p:nvPr/>
        </p:nvGrpSpPr>
        <p:grpSpPr bwMode="auto">
          <a:xfrm>
            <a:off x="3353088" y="4887204"/>
            <a:ext cx="5735638" cy="576263"/>
            <a:chOff x="1907" y="3072"/>
            <a:chExt cx="3613" cy="363"/>
          </a:xfrm>
        </p:grpSpPr>
        <p:sp>
          <p:nvSpPr>
            <p:cNvPr id="33837" name="Rectangle 116"/>
            <p:cNvSpPr>
              <a:spLocks noChangeArrowheads="1"/>
            </p:cNvSpPr>
            <p:nvPr/>
          </p:nvSpPr>
          <p:spPr bwMode="auto">
            <a:xfrm>
              <a:off x="2640" y="3072"/>
              <a:ext cx="2880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Employee 1: Susan Baker</a:t>
              </a:r>
            </a:p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Employee 2: Robert Jones</a:t>
              </a:r>
            </a:p>
          </p:txBody>
        </p:sp>
        <p:sp>
          <p:nvSpPr>
            <p:cNvPr id="33838" name="Line 118"/>
            <p:cNvSpPr>
              <a:spLocks noChangeShapeType="1"/>
            </p:cNvSpPr>
            <p:nvPr/>
          </p:nvSpPr>
          <p:spPr bwMode="auto">
            <a:xfrm flipH="1">
              <a:off x="1907" y="3312"/>
              <a:ext cx="73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31" name="Group 122"/>
          <p:cNvGrpSpPr>
            <a:grpSpLocks/>
          </p:cNvGrpSpPr>
          <p:nvPr/>
        </p:nvGrpSpPr>
        <p:grpSpPr bwMode="auto">
          <a:xfrm>
            <a:off x="2743489" y="5964250"/>
            <a:ext cx="6345238" cy="484188"/>
            <a:chOff x="1619" y="3744"/>
            <a:chExt cx="3997" cy="305"/>
          </a:xfrm>
        </p:grpSpPr>
        <p:sp>
          <p:nvSpPr>
            <p:cNvPr id="33835" name="Rectangle 120"/>
            <p:cNvSpPr>
              <a:spLocks noChangeArrowheads="1"/>
            </p:cNvSpPr>
            <p:nvPr/>
          </p:nvSpPr>
          <p:spPr bwMode="auto">
            <a:xfrm>
              <a:off x="2736" y="3744"/>
              <a:ext cx="2880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~Employee() called for Susan Baker</a:t>
              </a:r>
            </a:p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~Employee() called for Robert Jones</a:t>
              </a:r>
            </a:p>
          </p:txBody>
        </p:sp>
        <p:sp>
          <p:nvSpPr>
            <p:cNvPr id="33836" name="Line 121"/>
            <p:cNvSpPr>
              <a:spLocks noChangeShapeType="1"/>
            </p:cNvSpPr>
            <p:nvPr/>
          </p:nvSpPr>
          <p:spPr bwMode="auto">
            <a:xfrm flipH="1">
              <a:off x="1619" y="3895"/>
              <a:ext cx="1126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32" name="Group 127"/>
          <p:cNvGrpSpPr>
            <a:grpSpLocks/>
          </p:cNvGrpSpPr>
          <p:nvPr/>
        </p:nvGrpSpPr>
        <p:grpSpPr bwMode="auto">
          <a:xfrm>
            <a:off x="1935163" y="677863"/>
            <a:ext cx="2438400" cy="2506663"/>
            <a:chOff x="1219" y="427"/>
            <a:chExt cx="1536" cy="1579"/>
          </a:xfrm>
        </p:grpSpPr>
        <p:sp>
          <p:nvSpPr>
            <p:cNvPr id="33833" name="Text Box 124"/>
            <p:cNvSpPr txBox="1">
              <a:spLocks noChangeArrowheads="1"/>
            </p:cNvSpPr>
            <p:nvPr/>
          </p:nvSpPr>
          <p:spPr bwMode="auto">
            <a:xfrm>
              <a:off x="1219" y="427"/>
              <a:ext cx="1536" cy="2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</a:rPr>
                <a:t>count</a:t>
              </a:r>
              <a:r>
                <a:rPr lang="en-US" sz="1200" b="1" dirty="0"/>
                <a:t> incremented because of constructor calls from </a:t>
              </a:r>
              <a:r>
                <a:rPr lang="en-US" sz="1200" b="1" dirty="0">
                  <a:latin typeface="Courier New" panose="02070309020205020404" pitchFamily="49" charset="0"/>
                </a:rPr>
                <a:t>new</a:t>
              </a:r>
              <a:r>
                <a:rPr lang="en-US" sz="1200" b="1" dirty="0"/>
                <a:t>.  </a:t>
              </a:r>
            </a:p>
          </p:txBody>
        </p:sp>
        <p:sp>
          <p:nvSpPr>
            <p:cNvPr id="33834" name="Line 126"/>
            <p:cNvSpPr>
              <a:spLocks noChangeShapeType="1"/>
            </p:cNvSpPr>
            <p:nvPr/>
          </p:nvSpPr>
          <p:spPr bwMode="auto">
            <a:xfrm flipH="1">
              <a:off x="1482" y="693"/>
              <a:ext cx="246" cy="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6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0" y="0"/>
            <a:ext cx="6629400" cy="1981200"/>
            <a:chOff x="0" y="0"/>
            <a:chExt cx="3072" cy="2244"/>
          </a:xfrm>
        </p:grpSpPr>
        <p:grpSp>
          <p:nvGrpSpPr>
            <p:cNvPr id="3482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4840" name="Rectangle 5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41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4838" name="Rectangle 8"/>
              <p:cNvSpPr>
                <a:spLocks noChangeArrowheads="1"/>
              </p:cNvSpPr>
              <p:nvPr/>
            </p:nvSpPr>
            <p:spPr bwMode="auto">
              <a:xfrm>
                <a:off x="0" y="404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120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"Number of employees after deletion is "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4836" name="Rectangle 11"/>
              <p:cNvSpPr>
                <a:spLocks noChangeArrowheads="1"/>
              </p:cNvSpPr>
              <p:nvPr/>
            </p:nvSpPr>
            <p:spPr bwMode="auto">
              <a:xfrm>
                <a:off x="0" y="778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7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121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Employee::getCount() &lt;&lt; endl;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4834" name="Rectangle 14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122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8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4832" name="Rectangle 17"/>
              <p:cNvSpPr>
                <a:spLocks noChangeArrowheads="1"/>
              </p:cNvSpPr>
              <p:nvPr/>
            </p:nvSpPr>
            <p:spPr bwMode="auto">
              <a:xfrm>
                <a:off x="0" y="1526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3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123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latin typeface="Courier New" panose="02070309020205020404" pitchFamily="49" charset="0"/>
                  </a:rPr>
                  <a:t>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82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4830" name="Rectangle 20"/>
              <p:cNvSpPr>
                <a:spLocks noChangeArrowheads="1"/>
              </p:cNvSpPr>
              <p:nvPr/>
            </p:nvSpPr>
            <p:spPr bwMode="auto">
              <a:xfrm>
                <a:off x="0" y="1900"/>
                <a:ext cx="3072" cy="31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3483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124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34819" name="Rectangle 22"/>
          <p:cNvSpPr>
            <a:spLocks noChangeArrowheads="1"/>
          </p:cNvSpPr>
          <p:nvPr/>
        </p:nvSpPr>
        <p:spPr bwMode="auto">
          <a:xfrm>
            <a:off x="0" y="2209800"/>
            <a:ext cx="6629400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Number of employees before instantiation is 0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Employee constructor for Susan Baker called.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Employee constructor for Robert Jones called.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Number of employees after instantiation is 2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Employee 1: Susan Baker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Employee 2: Robert Jones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~Employee() called for Susan Baker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~Employee() called for Robert Jones</a:t>
            </a:r>
          </a:p>
          <a:p>
            <a:pPr eaLnBrk="1" hangingPunct="1"/>
            <a:r>
              <a:rPr lang="en-US" sz="1200" b="1" dirty="0">
                <a:latin typeface="Courier New" panose="02070309020205020404" pitchFamily="49" charset="0"/>
              </a:rPr>
              <a:t>Number of employees after deletion is 0</a:t>
            </a:r>
          </a:p>
          <a:p>
            <a:pPr eaLnBrk="1" hangingPunct="1"/>
            <a:endParaRPr lang="en-US" sz="1200" b="1" dirty="0">
              <a:latin typeface="Courier New" panose="02070309020205020404" pitchFamily="49" charset="0"/>
            </a:endParaRP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581400" y="914400"/>
            <a:ext cx="2895600" cy="3124200"/>
            <a:chOff x="2256" y="576"/>
            <a:chExt cx="1824" cy="1968"/>
          </a:xfrm>
        </p:grpSpPr>
        <p:sp>
          <p:nvSpPr>
            <p:cNvPr id="34821" name="Line 24"/>
            <p:cNvSpPr>
              <a:spLocks noChangeShapeType="1"/>
            </p:cNvSpPr>
            <p:nvPr/>
          </p:nvSpPr>
          <p:spPr bwMode="auto">
            <a:xfrm flipH="1" flipV="1">
              <a:off x="2448" y="57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2" name="Line 25"/>
            <p:cNvSpPr>
              <a:spLocks noChangeShapeType="1"/>
            </p:cNvSpPr>
            <p:nvPr/>
          </p:nvSpPr>
          <p:spPr bwMode="auto">
            <a:xfrm flipH="1">
              <a:off x="2256" y="1104"/>
              <a:ext cx="1152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3" name="Text Box 23"/>
            <p:cNvSpPr txBox="1">
              <a:spLocks noChangeArrowheads="1"/>
            </p:cNvSpPr>
            <p:nvPr/>
          </p:nvSpPr>
          <p:spPr bwMode="auto">
            <a:xfrm>
              <a:off x="2352" y="912"/>
              <a:ext cx="1728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>
                  <a:latin typeface="Courier New" panose="02070309020205020404" pitchFamily="49" charset="0"/>
                </a:rPr>
                <a:t>count</a:t>
              </a:r>
              <a:r>
                <a:rPr lang="en-US" sz="1400" b="1"/>
                <a:t> back to zero.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B80000"/>
                </a:solidFill>
                <a:cs typeface="+mj-cs"/>
              </a:rPr>
              <a:t>const</a:t>
            </a:r>
            <a:r>
              <a:rPr lang="en-US" sz="4000" b="1" dirty="0">
                <a:solidFill>
                  <a:srgbClr val="B80000"/>
                </a:solidFill>
                <a:cs typeface="+mj-cs"/>
              </a:rPr>
              <a:t> </a:t>
            </a:r>
            <a:r>
              <a:rPr lang="en-US" sz="4000" b="1" dirty="0" smtClean="0">
                <a:solidFill>
                  <a:srgbClr val="B80000"/>
                </a:solidFill>
                <a:cs typeface="+mj-cs"/>
              </a:rPr>
              <a:t>Class Members</a:t>
            </a:r>
            <a:endParaRPr lang="en-US" sz="40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112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067800" cy="5638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As with </a:t>
            </a:r>
            <a:r>
              <a:rPr lang="en-US" b="1" dirty="0" smtClean="0">
                <a:solidFill>
                  <a:srgbClr val="B80000"/>
                </a:solidFill>
                <a:cs typeface="+mn-cs"/>
              </a:rPr>
              <a:t>member functions</a:t>
            </a:r>
            <a:r>
              <a:rPr lang="en-US" dirty="0" smtClean="0">
                <a:cs typeface="+mn-cs"/>
              </a:rPr>
              <a:t>,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data members </a:t>
            </a:r>
            <a:r>
              <a:rPr lang="en-US" dirty="0" smtClean="0">
                <a:cs typeface="+mn-cs"/>
              </a:rPr>
              <a:t>can also be </a:t>
            </a:r>
            <a:r>
              <a:rPr lang="en-US" b="1" dirty="0" err="1" smtClean="0">
                <a:solidFill>
                  <a:srgbClr val="2C14DE"/>
                </a:solidFill>
                <a:cs typeface="+mn-cs"/>
              </a:rPr>
              <a:t>const</a:t>
            </a:r>
            <a:endParaRPr lang="en-US" b="1" dirty="0" smtClean="0">
              <a:solidFill>
                <a:srgbClr val="2C14DE"/>
              </a:solidFill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  <a:cs typeface="+mn-cs"/>
              </a:rPr>
              <a:t>Member Initializer List:</a:t>
            </a:r>
            <a:endParaRPr lang="en-US" b="1" dirty="0">
              <a:solidFill>
                <a:srgbClr val="B80000"/>
              </a:solidFill>
              <a:cs typeface="+mn-cs"/>
            </a:endParaRPr>
          </a:p>
          <a:p>
            <a:pPr lvl="1" algn="just">
              <a:defRPr/>
            </a:pPr>
            <a:r>
              <a:rPr lang="en-US" sz="3000" b="1" dirty="0" smtClean="0">
                <a:solidFill>
                  <a:srgbClr val="2F1BC7"/>
                </a:solidFill>
              </a:rPr>
              <a:t>Can be used </a:t>
            </a:r>
            <a:r>
              <a:rPr lang="en-US" sz="3000" b="1" dirty="0"/>
              <a:t>to </a:t>
            </a:r>
            <a:r>
              <a:rPr lang="en-US" sz="3000" b="1" dirty="0" smtClean="0">
                <a:solidFill>
                  <a:srgbClr val="2F1BC7"/>
                </a:solidFill>
              </a:rPr>
              <a:t>initialize</a:t>
            </a:r>
            <a:r>
              <a:rPr lang="en-US" sz="3000" b="1" dirty="0" smtClean="0"/>
              <a:t> both </a:t>
            </a:r>
            <a:r>
              <a:rPr lang="en-US" sz="3000" b="1" dirty="0" err="1">
                <a:solidFill>
                  <a:srgbClr val="2F1BC7"/>
                </a:solidFill>
              </a:rPr>
              <a:t>const</a:t>
            </a:r>
            <a:r>
              <a:rPr lang="en-US" sz="3000" b="1" dirty="0">
                <a:solidFill>
                  <a:srgbClr val="2F1BC7"/>
                </a:solidFill>
              </a:rPr>
              <a:t> </a:t>
            </a:r>
            <a:r>
              <a:rPr lang="en-US" sz="3000" b="1" dirty="0"/>
              <a:t>and </a:t>
            </a:r>
            <a:r>
              <a:rPr lang="en-US" sz="3000" b="1" dirty="0">
                <a:solidFill>
                  <a:srgbClr val="2F1BC7"/>
                </a:solidFill>
              </a:rPr>
              <a:t>non-</a:t>
            </a:r>
            <a:r>
              <a:rPr lang="en-US" sz="3000" b="1" dirty="0" err="1">
                <a:solidFill>
                  <a:srgbClr val="2F1BC7"/>
                </a:solidFill>
              </a:rPr>
              <a:t>const</a:t>
            </a:r>
            <a:r>
              <a:rPr lang="en-US" sz="3000" b="1" dirty="0">
                <a:solidFill>
                  <a:srgbClr val="2F1BC7"/>
                </a:solidFill>
              </a:rPr>
              <a:t> </a:t>
            </a:r>
            <a:r>
              <a:rPr lang="en-US" sz="3000" b="1" dirty="0"/>
              <a:t>data </a:t>
            </a:r>
            <a:r>
              <a:rPr lang="en-US" sz="3000" b="1" dirty="0" smtClean="0"/>
              <a:t>members</a:t>
            </a:r>
          </a:p>
          <a:p>
            <a:pPr lvl="1" algn="just">
              <a:defRPr/>
            </a:pPr>
            <a:r>
              <a:rPr lang="en-US" sz="3000" b="1" dirty="0" err="1" smtClean="0">
                <a:solidFill>
                  <a:srgbClr val="2F1BC7"/>
                </a:solidFill>
                <a:latin typeface="Courier New" charset="0"/>
              </a:rPr>
              <a:t>const</a:t>
            </a:r>
            <a:r>
              <a:rPr lang="en-US" sz="3000" b="1" dirty="0" err="1" smtClean="0">
                <a:solidFill>
                  <a:srgbClr val="2F1BC7"/>
                </a:solidFill>
              </a:rPr>
              <a:t>s</a:t>
            </a:r>
            <a:r>
              <a:rPr lang="en-US" sz="3000" dirty="0" smtClean="0">
                <a:solidFill>
                  <a:srgbClr val="2F1BC7"/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2F1BC7"/>
                </a:solidFill>
              </a:rPr>
              <a:t>references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b="1" u="sng" dirty="0">
                <a:solidFill>
                  <a:srgbClr val="C00000"/>
                </a:solidFill>
              </a:rPr>
              <a:t>must be initialized </a:t>
            </a:r>
            <a:r>
              <a:rPr lang="en-US" sz="3000" b="1" dirty="0">
                <a:solidFill>
                  <a:srgbClr val="2F1BC7"/>
                </a:solidFill>
              </a:rPr>
              <a:t>using member </a:t>
            </a:r>
            <a:r>
              <a:rPr lang="en-US" sz="3000" b="1" dirty="0" smtClean="0">
                <a:solidFill>
                  <a:srgbClr val="2F1BC7"/>
                </a:solidFill>
              </a:rPr>
              <a:t>initializer</a:t>
            </a: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1"/>
            <a:ext cx="8109411" cy="90678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itchFamily="34" charset="0"/>
              </a:rPr>
              <a:t>Classes in OOP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68356" y="1143000"/>
            <a:ext cx="872324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Classes are </a:t>
            </a:r>
            <a:r>
              <a:rPr lang="en-US" sz="3000" b="1" u="sng" dirty="0" smtClean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constructs/templates</a:t>
            </a:r>
            <a:r>
              <a:rPr lang="en-US" sz="3000" b="1" dirty="0" smtClean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that define objects of the same type. 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endParaRPr lang="en-US" sz="3000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class</a:t>
            </a:r>
            <a:r>
              <a:rPr lang="en-US" sz="3000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uses </a:t>
            </a:r>
            <a:r>
              <a:rPr lang="en-US" sz="3000" b="1" dirty="0" smtClean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Variables </a:t>
            </a:r>
            <a:r>
              <a:rPr lang="en-US" sz="3000" b="1" dirty="0" smtClean="0">
                <a:latin typeface="Calibri" pitchFamily="34" charset="0"/>
                <a:cs typeface="Times New Roman" pitchFamily="18" charset="0"/>
              </a:rPr>
              <a:t>(data fields) 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to define </a:t>
            </a:r>
            <a:r>
              <a:rPr lang="en-US" sz="3000" b="1" u="sng" dirty="0" smtClean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state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b="1" dirty="0" smtClean="0">
              <a:solidFill>
                <a:srgbClr val="B80000"/>
              </a:solidFill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class</a:t>
            </a:r>
            <a:r>
              <a:rPr lang="en-US" sz="3000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uses </a:t>
            </a:r>
            <a:r>
              <a:rPr lang="en-US" sz="3000" b="1" dirty="0" smtClean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Functions 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to define</a:t>
            </a:r>
            <a:r>
              <a:rPr lang="en-US" sz="3000" b="1" dirty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b="1" u="sng" dirty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behaviors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endParaRPr lang="en-US" sz="3000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Additionally, </a:t>
            </a:r>
            <a:r>
              <a:rPr lang="en-US" sz="3000" b="1" i="1" dirty="0">
                <a:latin typeface="Calibri" pitchFamily="34" charset="0"/>
                <a:cs typeface="Times New Roman" pitchFamily="18" charset="0"/>
              </a:rPr>
              <a:t>a class provides a </a:t>
            </a: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special type of functio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n</a:t>
            </a:r>
            <a:r>
              <a:rPr lang="en-US" sz="3000" b="1" i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known as </a:t>
            </a:r>
            <a:r>
              <a:rPr lang="en-US" sz="3000" b="1" u="sng" dirty="0" smtClean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constructors</a:t>
            </a:r>
            <a:r>
              <a:rPr lang="en-US" sz="3000" dirty="0" smtClean="0">
                <a:latin typeface="Calibri" pitchFamily="34" charset="0"/>
                <a:cs typeface="Times New Roman" pitchFamily="18" charset="0"/>
              </a:rPr>
              <a:t>: 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 smtClean="0">
                <a:latin typeface="Calibri" pitchFamily="34" charset="0"/>
                <a:cs typeface="Times New Roman" pitchFamily="18" charset="0"/>
              </a:rPr>
              <a:t>Invoked</a:t>
            </a:r>
            <a:r>
              <a:rPr lang="en-US" sz="3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to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construct objects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from the 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class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. </a:t>
            </a:r>
            <a:endParaRPr lang="en-US" sz="3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8170"/>
            <a:ext cx="9144000" cy="922570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B80000"/>
                </a:solidFill>
              </a:rPr>
              <a:t>Member Initializer </a:t>
            </a:r>
            <a:r>
              <a:rPr lang="en-US" sz="3600" b="1" dirty="0" smtClean="0">
                <a:solidFill>
                  <a:srgbClr val="B80000"/>
                </a:solidFill>
              </a:rPr>
              <a:t>List (Non-</a:t>
            </a:r>
            <a:r>
              <a:rPr lang="en-US" sz="3600" b="1" dirty="0" err="1" smtClean="0">
                <a:solidFill>
                  <a:srgbClr val="B80000"/>
                </a:solidFill>
              </a:rPr>
              <a:t>const</a:t>
            </a:r>
            <a:r>
              <a:rPr lang="en-US" sz="3600" b="1" dirty="0" smtClean="0">
                <a:solidFill>
                  <a:srgbClr val="B80000"/>
                </a:solidFill>
              </a:rPr>
              <a:t> Members)</a:t>
            </a:r>
            <a:endParaRPr lang="en-US" sz="24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27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" y="1066800"/>
            <a:ext cx="9072140" cy="5585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362200"/>
            <a:ext cx="8343900" cy="1619250"/>
          </a:xfrm>
          <a:prstGeom prst="rect">
            <a:avLst/>
          </a:prstGeom>
          <a:ln w="38100" cap="sq">
            <a:solidFill>
              <a:srgbClr val="2C14D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1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8170"/>
            <a:ext cx="9144000" cy="922570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B80000"/>
                </a:solidFill>
              </a:rPr>
              <a:t>Member Initializer </a:t>
            </a:r>
            <a:r>
              <a:rPr lang="en-US" sz="4000" b="1" dirty="0" smtClean="0">
                <a:solidFill>
                  <a:srgbClr val="B80000"/>
                </a:solidFill>
              </a:rPr>
              <a:t>List (non-static </a:t>
            </a:r>
            <a:r>
              <a:rPr lang="en-US" sz="4000" b="1" dirty="0" err="1" smtClean="0">
                <a:solidFill>
                  <a:srgbClr val="B80000"/>
                </a:solidFill>
              </a:rPr>
              <a:t>const</a:t>
            </a:r>
            <a:r>
              <a:rPr lang="en-US" sz="4000" b="1" dirty="0" smtClean="0">
                <a:solidFill>
                  <a:srgbClr val="B80000"/>
                </a:solidFill>
              </a:rPr>
              <a:t>)</a:t>
            </a:r>
            <a:endParaRPr lang="en-US" sz="28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27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7467600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8170"/>
            <a:ext cx="9144000" cy="922570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B80000"/>
                </a:solidFill>
              </a:rPr>
              <a:t>Member Initializer </a:t>
            </a:r>
            <a:r>
              <a:rPr lang="en-US" sz="4000" b="1" dirty="0" smtClean="0">
                <a:solidFill>
                  <a:srgbClr val="B80000"/>
                </a:solidFill>
              </a:rPr>
              <a:t>List (References)</a:t>
            </a:r>
            <a:endParaRPr lang="en-US" sz="28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27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3086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8170"/>
            <a:ext cx="9144000" cy="617770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B80000"/>
                </a:solidFill>
              </a:rPr>
              <a:t>Member Initializer </a:t>
            </a:r>
            <a:r>
              <a:rPr lang="en-US" sz="2400" b="1" dirty="0" smtClean="0">
                <a:solidFill>
                  <a:srgbClr val="B80000"/>
                </a:solidFill>
              </a:rPr>
              <a:t>List (member object, no default constructor)</a:t>
            </a:r>
            <a:endParaRPr lang="en-US" sz="16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278" y="6096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7" y="655319"/>
            <a:ext cx="7426628" cy="62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-6485" y="4864"/>
            <a:ext cx="9144000" cy="1214336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B80000"/>
                </a:solidFill>
              </a:rPr>
              <a:t>Member Initializer </a:t>
            </a:r>
            <a:r>
              <a:rPr lang="en-US" sz="4000" b="1" dirty="0" smtClean="0">
                <a:solidFill>
                  <a:srgbClr val="B80000"/>
                </a:solidFill>
              </a:rPr>
              <a:t>List </a:t>
            </a:r>
            <a:br>
              <a:rPr lang="en-US" sz="4000" b="1" dirty="0" smtClean="0">
                <a:solidFill>
                  <a:srgbClr val="B80000"/>
                </a:solidFill>
              </a:rPr>
            </a:br>
            <a:r>
              <a:rPr lang="en-US" sz="4000" b="1" dirty="0" smtClean="0">
                <a:solidFill>
                  <a:srgbClr val="C00000"/>
                </a:solidFill>
              </a:rPr>
              <a:t>(</a:t>
            </a:r>
            <a:r>
              <a:rPr lang="en-US" sz="4000" b="1" dirty="0">
                <a:solidFill>
                  <a:srgbClr val="C00000"/>
                </a:solidFill>
              </a:rPr>
              <a:t>parameter name </a:t>
            </a:r>
            <a:r>
              <a:rPr lang="en-US" sz="4000" b="1" dirty="0" smtClean="0">
                <a:solidFill>
                  <a:srgbClr val="C00000"/>
                </a:solidFill>
              </a:rPr>
              <a:t>same </a:t>
            </a:r>
            <a:r>
              <a:rPr lang="en-US" sz="4000" b="1" dirty="0">
                <a:solidFill>
                  <a:srgbClr val="C00000"/>
                </a:solidFill>
              </a:rPr>
              <a:t>as data member</a:t>
            </a:r>
            <a:r>
              <a:rPr lang="en-US" sz="4000" b="1" dirty="0" smtClean="0">
                <a:solidFill>
                  <a:srgbClr val="C00000"/>
                </a:solidFill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24676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853231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>
          <a:xfrm>
            <a:off x="-6485" y="4864"/>
            <a:ext cx="9144000" cy="1214336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B80000"/>
                </a:solidFill>
              </a:rPr>
              <a:t>Member Initializer </a:t>
            </a:r>
            <a:r>
              <a:rPr lang="en-US" sz="4000" b="1" dirty="0" smtClean="0">
                <a:solidFill>
                  <a:srgbClr val="B80000"/>
                </a:solidFill>
              </a:rPr>
              <a:t>List </a:t>
            </a:r>
            <a:br>
              <a:rPr lang="en-US" sz="4000" b="1" dirty="0" smtClean="0">
                <a:solidFill>
                  <a:srgbClr val="B80000"/>
                </a:solidFill>
              </a:rPr>
            </a:br>
            <a:r>
              <a:rPr lang="en-US" sz="4000" b="1" dirty="0" smtClean="0">
                <a:solidFill>
                  <a:srgbClr val="C00000"/>
                </a:solidFill>
              </a:rPr>
              <a:t>(</a:t>
            </a:r>
            <a:r>
              <a:rPr lang="en-US" sz="4000" b="1" u="sng" dirty="0" smtClean="0">
                <a:solidFill>
                  <a:srgbClr val="C00000"/>
                </a:solidFill>
              </a:rPr>
              <a:t>base </a:t>
            </a:r>
            <a:r>
              <a:rPr lang="en-US" sz="4000" b="1" u="sng" dirty="0">
                <a:solidFill>
                  <a:srgbClr val="C00000"/>
                </a:solidFill>
              </a:rPr>
              <a:t>class </a:t>
            </a:r>
            <a:r>
              <a:rPr lang="en-US" sz="4000" b="1" dirty="0" smtClean="0">
                <a:solidFill>
                  <a:srgbClr val="C00000"/>
                </a:solidFill>
              </a:rPr>
              <a:t>members)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24676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24000" y="2667000"/>
            <a:ext cx="6553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Will be discussed in chapters after midterm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610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797"/>
            <a:ext cx="8116956" cy="87725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</a:rPr>
              <a:t>this</a:t>
            </a:r>
            <a:r>
              <a:rPr lang="en-US" b="1" dirty="0" smtClean="0">
                <a:latin typeface="Calibri" pitchFamily="34" charset="0"/>
              </a:rPr>
              <a:t> Pointer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6200" y="1143000"/>
            <a:ext cx="8955156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i="1" dirty="0">
                <a:solidFill>
                  <a:srgbClr val="B80000"/>
                </a:solidFill>
                <a:latin typeface="Calibri" pitchFamily="34" charset="0"/>
              </a:rPr>
              <a:t>this</a:t>
            </a:r>
            <a:r>
              <a:rPr lang="en-US" sz="3000" b="1" dirty="0">
                <a:solidFill>
                  <a:srgbClr val="B80000"/>
                </a:solidFill>
                <a:latin typeface="Calibri" pitchFamily="34" charset="0"/>
              </a:rPr>
              <a:t> </a:t>
            </a:r>
            <a:r>
              <a:rPr lang="en-US" sz="3000" b="1" dirty="0" smtClean="0">
                <a:latin typeface="Calibri" pitchFamily="34" charset="0"/>
              </a:rPr>
              <a:t>keyword is </a:t>
            </a:r>
            <a:r>
              <a:rPr lang="en-US" sz="3000" b="1" dirty="0">
                <a:latin typeface="Calibri" pitchFamily="34" charset="0"/>
              </a:rPr>
              <a:t>a </a:t>
            </a:r>
            <a:r>
              <a:rPr lang="en-US" sz="3000" b="1" u="sng" dirty="0">
                <a:solidFill>
                  <a:srgbClr val="2F1BC7"/>
                </a:solidFill>
                <a:latin typeface="Calibri" pitchFamily="34" charset="0"/>
              </a:rPr>
              <a:t>special built-in </a:t>
            </a:r>
            <a:r>
              <a:rPr lang="en-US" sz="3000" b="1" u="sng" dirty="0" smtClean="0">
                <a:solidFill>
                  <a:srgbClr val="2F1BC7"/>
                </a:solidFill>
                <a:latin typeface="Calibri" pitchFamily="34" charset="0"/>
              </a:rPr>
              <a:t>pointer (</a:t>
            </a:r>
            <a:r>
              <a:rPr lang="en-US" sz="3000" b="1" u="sng" dirty="0" smtClean="0">
                <a:solidFill>
                  <a:srgbClr val="FF0000"/>
                </a:solidFill>
                <a:latin typeface="Calibri" pitchFamily="34" charset="0"/>
              </a:rPr>
              <a:t>constant pointer</a:t>
            </a:r>
            <a:r>
              <a:rPr lang="en-US" sz="3000" b="1" u="sng" dirty="0" smtClean="0">
                <a:solidFill>
                  <a:srgbClr val="2F1BC7"/>
                </a:solidFill>
                <a:latin typeface="Calibri" pitchFamily="34" charset="0"/>
              </a:rPr>
              <a:t>)</a:t>
            </a:r>
            <a:r>
              <a:rPr lang="en-US" sz="3000" b="1" u="sng" dirty="0" smtClean="0">
                <a:latin typeface="Calibri" pitchFamily="34" charset="0"/>
              </a:rPr>
              <a:t> </a:t>
            </a:r>
            <a:r>
              <a:rPr lang="en-US" sz="3000" b="1" dirty="0">
                <a:latin typeface="Calibri" pitchFamily="34" charset="0"/>
              </a:rPr>
              <a:t>that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references</a:t>
            </a:r>
            <a:r>
              <a:rPr lang="en-US" sz="3000" b="1" dirty="0">
                <a:latin typeface="Calibri" pitchFamily="34" charset="0"/>
              </a:rPr>
              <a:t> to the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</a:rPr>
              <a:t>calling object</a:t>
            </a:r>
            <a:r>
              <a:rPr lang="en-US" sz="3000" b="1" dirty="0">
                <a:latin typeface="Calibri" pitchFamily="34" charset="0"/>
              </a:rPr>
              <a:t>.</a:t>
            </a:r>
            <a:r>
              <a:rPr lang="en-US" sz="3000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 smtClean="0">
                <a:solidFill>
                  <a:srgbClr val="B80000"/>
                </a:solidFill>
                <a:latin typeface="+mj-lt"/>
              </a:rPr>
              <a:t>this</a:t>
            </a:r>
            <a:r>
              <a:rPr lang="en-US" sz="3000" dirty="0" smtClean="0">
                <a:solidFill>
                  <a:srgbClr val="B80000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pointer is passed as a </a:t>
            </a:r>
            <a:r>
              <a:rPr lang="en-US" sz="3000" b="1" u="sng" dirty="0">
                <a:solidFill>
                  <a:srgbClr val="2C14DE"/>
                </a:solidFill>
                <a:latin typeface="+mj-lt"/>
              </a:rPr>
              <a:t>hidden argument </a:t>
            </a:r>
            <a:r>
              <a:rPr lang="en-US" sz="3000" dirty="0">
                <a:latin typeface="+mj-lt"/>
              </a:rPr>
              <a:t>to all </a:t>
            </a:r>
            <a:r>
              <a:rPr lang="en-US" sz="3000" b="1" u="sng" dirty="0" smtClean="0">
                <a:solidFill>
                  <a:srgbClr val="2C14DE"/>
                </a:solidFill>
                <a:latin typeface="+mj-lt"/>
              </a:rPr>
              <a:t>non-static member function</a:t>
            </a:r>
            <a:r>
              <a:rPr lang="en-US" sz="3000" b="1" dirty="0" smtClean="0">
                <a:solidFill>
                  <a:srgbClr val="2C14DE"/>
                </a:solidFill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and </a:t>
            </a:r>
            <a:r>
              <a:rPr lang="en-US" sz="3000" dirty="0">
                <a:latin typeface="+mj-lt"/>
              </a:rPr>
              <a:t>is </a:t>
            </a:r>
            <a:r>
              <a:rPr lang="en-US" sz="3000" b="1" dirty="0">
                <a:latin typeface="+mj-lt"/>
              </a:rPr>
              <a:t>available</a:t>
            </a:r>
            <a:r>
              <a:rPr lang="en-US" sz="3000" dirty="0">
                <a:latin typeface="+mj-lt"/>
              </a:rPr>
              <a:t> as a </a:t>
            </a:r>
            <a:r>
              <a:rPr lang="en-US" sz="3000" b="1" dirty="0">
                <a:latin typeface="+mj-lt"/>
              </a:rPr>
              <a:t>local variable </a:t>
            </a:r>
            <a:r>
              <a:rPr lang="en-US" sz="3000" dirty="0" smtClean="0">
                <a:latin typeface="+mj-lt"/>
              </a:rPr>
              <a:t>within </a:t>
            </a:r>
            <a:r>
              <a:rPr lang="en-US" sz="3000" dirty="0">
                <a:latin typeface="+mj-lt"/>
              </a:rPr>
              <a:t>the body of all </a:t>
            </a:r>
            <a:r>
              <a:rPr lang="en-US" sz="3000" b="1" u="sng" dirty="0" smtClean="0">
                <a:latin typeface="+mj-lt"/>
              </a:rPr>
              <a:t>non-static </a:t>
            </a:r>
            <a:r>
              <a:rPr lang="en-US" sz="3000" b="1" u="sng" dirty="0">
                <a:latin typeface="+mj-lt"/>
              </a:rPr>
              <a:t>functions</a:t>
            </a:r>
            <a:r>
              <a:rPr lang="en-US" sz="3000" dirty="0" smtClean="0">
                <a:latin typeface="+mj-lt"/>
              </a:rPr>
              <a:t>.</a:t>
            </a: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u="sng" dirty="0">
                <a:latin typeface="+mj-lt"/>
              </a:rPr>
              <a:t>Not part of the object itself </a:t>
            </a:r>
            <a:r>
              <a:rPr lang="en-US" sz="3000" b="1" u="sng" dirty="0" smtClean="0">
                <a:latin typeface="+mj-lt"/>
              </a:rPr>
              <a:t>(</a:t>
            </a:r>
            <a:r>
              <a:rPr lang="en-US" sz="3000" b="1" u="sng" dirty="0" smtClean="0">
                <a:solidFill>
                  <a:srgbClr val="FF0000"/>
                </a:solidFill>
                <a:latin typeface="+mj-lt"/>
              </a:rPr>
              <a:t>this</a:t>
            </a:r>
            <a:r>
              <a:rPr lang="en-US" sz="3000" b="1" u="sng" dirty="0" smtClean="0">
                <a:latin typeface="+mj-lt"/>
              </a:rPr>
              <a:t> </a:t>
            </a:r>
            <a:r>
              <a:rPr lang="en-US" sz="3000" b="1" u="sng" dirty="0" smtClean="0">
                <a:solidFill>
                  <a:srgbClr val="2C14DE"/>
                </a:solidFill>
                <a:latin typeface="+mj-lt"/>
              </a:rPr>
              <a:t>pointer is not reflected with </a:t>
            </a:r>
            <a:r>
              <a:rPr lang="en-US" sz="3000" b="1" u="sng" dirty="0" err="1" smtClean="0">
                <a:solidFill>
                  <a:srgbClr val="2C14DE"/>
                </a:solidFill>
                <a:latin typeface="+mj-lt"/>
              </a:rPr>
              <a:t>sizeof</a:t>
            </a:r>
            <a:r>
              <a:rPr lang="en-US" sz="3000" b="1" u="sng" dirty="0" smtClean="0">
                <a:solidFill>
                  <a:srgbClr val="2C14DE"/>
                </a:solidFill>
                <a:latin typeface="+mj-lt"/>
              </a:rPr>
              <a:t>(object)</a:t>
            </a:r>
            <a:r>
              <a:rPr lang="en-US" sz="3000" b="1" u="sng" dirty="0" smtClean="0">
                <a:latin typeface="+mj-lt"/>
              </a:rPr>
              <a:t>)</a:t>
            </a:r>
            <a:endParaRPr lang="en-US" sz="3000" b="1" u="sng" dirty="0">
              <a:latin typeface="+mj-lt"/>
            </a:endParaRPr>
          </a:p>
          <a:p>
            <a:pPr eaLnBrk="0" hangingPunct="0">
              <a:spcBef>
                <a:spcPct val="20000"/>
              </a:spcBef>
              <a:buClr>
                <a:srgbClr val="00007D"/>
              </a:buClr>
              <a:buSzPct val="75000"/>
            </a:pP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>
                <a:latin typeface="Calibri" pitchFamily="34" charset="0"/>
              </a:rPr>
              <a:t>Can be used</a:t>
            </a:r>
            <a:r>
              <a:rPr lang="en-US" sz="3000" dirty="0">
                <a:latin typeface="Calibri" pitchFamily="34" charset="0"/>
              </a:rPr>
              <a:t> to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</a:rPr>
              <a:t>access</a:t>
            </a:r>
            <a:r>
              <a:rPr lang="en-US" sz="3000" dirty="0">
                <a:solidFill>
                  <a:srgbClr val="2C14DE"/>
                </a:solidFill>
                <a:latin typeface="Calibri" pitchFamily="34" charset="0"/>
              </a:rPr>
              <a:t>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</a:rPr>
              <a:t>instance variables </a:t>
            </a:r>
            <a:r>
              <a:rPr lang="en-US" sz="3000" dirty="0">
                <a:latin typeface="Calibri" pitchFamily="34" charset="0"/>
              </a:rPr>
              <a:t>within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</a:rPr>
              <a:t>constructors</a:t>
            </a:r>
            <a:r>
              <a:rPr lang="en-US" sz="3000" dirty="0">
                <a:solidFill>
                  <a:srgbClr val="2C14DE"/>
                </a:solidFill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and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</a:rPr>
              <a:t>member functions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982731" y="38948"/>
            <a:ext cx="8153400" cy="829733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Using the </a:t>
            </a:r>
            <a:r>
              <a:rPr lang="en-US" b="1" dirty="0">
                <a:solidFill>
                  <a:srgbClr val="FF0000"/>
                </a:solidFill>
                <a:cs typeface="+mj-cs"/>
              </a:rPr>
              <a:t>this</a:t>
            </a:r>
            <a:r>
              <a:rPr lang="en-US" b="1" dirty="0">
                <a:solidFill>
                  <a:srgbClr val="B80000"/>
                </a:solidFill>
                <a:cs typeface="+mj-cs"/>
              </a:rPr>
              <a:t> Pointer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756" y="1095374"/>
            <a:ext cx="8951844" cy="5762625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n-cs"/>
              </a:rPr>
              <a:t>Examples using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+mn-cs"/>
              </a:rPr>
              <a:t>this</a:t>
            </a:r>
          </a:p>
          <a:p>
            <a:pPr lvl="1">
              <a:defRPr/>
            </a:pPr>
            <a:r>
              <a:rPr lang="en-US" dirty="0"/>
              <a:t>For a </a:t>
            </a:r>
            <a:r>
              <a:rPr lang="en-US" b="1" dirty="0">
                <a:solidFill>
                  <a:srgbClr val="2C14DE"/>
                </a:solidFill>
              </a:rPr>
              <a:t>member function </a:t>
            </a:r>
            <a:r>
              <a:rPr lang="en-US" b="1" dirty="0"/>
              <a:t>print data member </a:t>
            </a:r>
            <a:r>
              <a:rPr lang="en-US" b="1" dirty="0">
                <a:latin typeface="Courier New" charset="0"/>
              </a:rPr>
              <a:t>x</a:t>
            </a:r>
            <a:r>
              <a:rPr lang="en-US" dirty="0"/>
              <a:t>, either</a:t>
            </a:r>
          </a:p>
          <a:p>
            <a:pPr lvl="4">
              <a:buFontTx/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     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</a:rPr>
              <a:t> this-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&gt;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</a:rPr>
              <a:t>x;</a:t>
            </a:r>
            <a:endParaRPr lang="en-US" sz="2400" b="1" dirty="0">
              <a:solidFill>
                <a:srgbClr val="008000"/>
              </a:solidFill>
              <a:latin typeface="Courier New" charset="0"/>
            </a:endParaRPr>
          </a:p>
          <a:p>
            <a:pPr lvl="4">
              <a:buFontTx/>
              <a:buNone/>
              <a:defRPr/>
            </a:pPr>
            <a:r>
              <a:rPr lang="en-US" sz="2400" dirty="0"/>
              <a:t>                   or</a:t>
            </a:r>
          </a:p>
          <a:p>
            <a:pPr lvl="4">
              <a:buFontTx/>
              <a:buNone/>
              <a:defRPr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     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</a:rPr>
              <a:t> (*this).x</a:t>
            </a:r>
          </a:p>
          <a:p>
            <a:pPr lvl="4"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defRPr/>
            </a:pPr>
            <a:r>
              <a:rPr lang="en-US" b="1" u="sng" dirty="0">
                <a:solidFill>
                  <a:srgbClr val="B80000"/>
                </a:solidFill>
                <a:cs typeface="+mn-cs"/>
              </a:rPr>
              <a:t>Cascaded</a:t>
            </a:r>
            <a:r>
              <a:rPr lang="en-US" b="1" dirty="0">
                <a:solidFill>
                  <a:srgbClr val="B80000"/>
                </a:solidFill>
                <a:cs typeface="+mn-cs"/>
              </a:rPr>
              <a:t> member function </a:t>
            </a:r>
            <a:r>
              <a:rPr lang="en-US" b="1" dirty="0" smtClean="0">
                <a:solidFill>
                  <a:srgbClr val="B80000"/>
                </a:solidFill>
                <a:cs typeface="+mn-cs"/>
              </a:rPr>
              <a:t>calls:</a:t>
            </a:r>
            <a:endParaRPr lang="en-US" b="1" dirty="0">
              <a:solidFill>
                <a:srgbClr val="B80000"/>
              </a:solidFill>
              <a:cs typeface="+mn-cs"/>
            </a:endParaRPr>
          </a:p>
          <a:p>
            <a:pPr lvl="1">
              <a:defRPr/>
            </a:pPr>
            <a:r>
              <a:rPr lang="en-US" b="1" dirty="0">
                <a:solidFill>
                  <a:srgbClr val="2C14DE"/>
                </a:solidFill>
              </a:rPr>
              <a:t>Function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/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rgbClr val="FF0000"/>
                </a:solidFill>
              </a:rPr>
              <a:t>reference pointer </a:t>
            </a:r>
            <a:r>
              <a:rPr lang="en-US" dirty="0"/>
              <a:t>to the </a:t>
            </a:r>
            <a:r>
              <a:rPr lang="en-US" b="1" dirty="0"/>
              <a:t>same </a:t>
            </a:r>
            <a:r>
              <a:rPr lang="en-US" b="1" dirty="0" smtClean="0"/>
              <a:t>object</a:t>
            </a:r>
            <a:r>
              <a:rPr lang="en-US" dirty="0" smtClean="0"/>
              <a:t> </a:t>
            </a:r>
          </a:p>
          <a:p>
            <a:pPr lvl="4"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{ return *this; } </a:t>
            </a:r>
          </a:p>
          <a:p>
            <a:pPr lvl="1">
              <a:defRPr/>
            </a:pPr>
            <a:r>
              <a:rPr lang="en-US" dirty="0" smtClean="0"/>
              <a:t>Other </a:t>
            </a:r>
            <a:r>
              <a:rPr lang="en-US" b="1" dirty="0">
                <a:solidFill>
                  <a:srgbClr val="2C14DE"/>
                </a:solidFill>
              </a:rPr>
              <a:t>functions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rgbClr val="2C14DE"/>
                </a:solidFill>
              </a:rPr>
              <a:t>operate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/>
              <a:t>that </a:t>
            </a:r>
            <a:r>
              <a:rPr lang="en-US" b="1" dirty="0" smtClean="0">
                <a:solidFill>
                  <a:srgbClr val="2C14DE"/>
                </a:solidFill>
              </a:rPr>
              <a:t>pointer</a:t>
            </a: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Using the this Pointer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422" y="533400"/>
            <a:ext cx="9067800" cy="6705599"/>
          </a:xfrm>
          <a:solidFill>
            <a:schemeClr val="bg1"/>
          </a:solidFill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n-cs"/>
              </a:rPr>
              <a:t>Example</a:t>
            </a:r>
            <a:r>
              <a:rPr lang="en-US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of</a:t>
            </a:r>
            <a:r>
              <a:rPr lang="en-US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b="1" dirty="0">
                <a:solidFill>
                  <a:srgbClr val="B80000"/>
                </a:solidFill>
                <a:cs typeface="+mn-cs"/>
              </a:rPr>
              <a:t>cascaded member function </a:t>
            </a:r>
            <a:r>
              <a:rPr lang="en-US" b="1" dirty="0" smtClean="0">
                <a:solidFill>
                  <a:srgbClr val="B80000"/>
                </a:solidFill>
                <a:cs typeface="+mn-cs"/>
              </a:rPr>
              <a:t>calls:</a:t>
            </a:r>
            <a:endParaRPr lang="en-US" b="1" dirty="0">
              <a:solidFill>
                <a:srgbClr val="B80000"/>
              </a:solidFill>
              <a:cs typeface="+mn-cs"/>
            </a:endParaRPr>
          </a:p>
          <a:p>
            <a:pPr lvl="1">
              <a:defRPr/>
            </a:pPr>
            <a:r>
              <a:rPr lang="en-US" dirty="0"/>
              <a:t>Member functions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setHour</a:t>
            </a:r>
            <a:r>
              <a:rPr lang="en-US" dirty="0"/>
              <a:t>,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setMinute</a:t>
            </a:r>
            <a:r>
              <a:rPr lang="en-US" dirty="0"/>
              <a:t>, and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setSecond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all return </a:t>
            </a:r>
            <a:r>
              <a:rPr lang="en-US" b="1" dirty="0">
                <a:latin typeface="Courier New" charset="0"/>
              </a:rPr>
              <a:t>*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this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(</a:t>
            </a:r>
            <a:r>
              <a:rPr lang="en-US" b="1" i="1" dirty="0"/>
              <a:t>reference to an object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 </a:t>
            </a:r>
            <a:r>
              <a:rPr lang="en-US" b="1" dirty="0">
                <a:solidFill>
                  <a:srgbClr val="2C14DE"/>
                </a:solidFill>
              </a:rPr>
              <a:t>object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latin typeface="Courier New" charset="0"/>
              </a:rPr>
              <a:t>t</a:t>
            </a:r>
            <a:r>
              <a:rPr lang="en-US" dirty="0"/>
              <a:t>, </a:t>
            </a:r>
            <a:r>
              <a:rPr lang="en-US" dirty="0" smtClean="0"/>
              <a:t>consider:</a:t>
            </a:r>
            <a:endParaRPr lang="en-US" dirty="0"/>
          </a:p>
          <a:p>
            <a:pPr lvl="3">
              <a:buFontTx/>
              <a:buNone/>
              <a:defRPr/>
            </a:pPr>
            <a:r>
              <a:rPr lang="en-US" sz="2800" b="1" dirty="0" err="1">
                <a:latin typeface="Courier New" charset="0"/>
              </a:rPr>
              <a:t>t.setHour</a:t>
            </a:r>
            <a:r>
              <a:rPr lang="en-US" sz="2800" b="1" dirty="0">
                <a:latin typeface="Courier New" charset="0"/>
              </a:rPr>
              <a:t>(1).</a:t>
            </a:r>
            <a:r>
              <a:rPr lang="en-US" sz="2800" b="1" dirty="0" err="1">
                <a:latin typeface="Courier New" charset="0"/>
              </a:rPr>
              <a:t>setMinute</a:t>
            </a:r>
            <a:r>
              <a:rPr lang="en-US" sz="2800" b="1" dirty="0">
                <a:latin typeface="Courier New" charset="0"/>
              </a:rPr>
              <a:t>(2).</a:t>
            </a:r>
            <a:r>
              <a:rPr lang="en-US" sz="2800" b="1" dirty="0" err="1">
                <a:latin typeface="Courier New" charset="0"/>
              </a:rPr>
              <a:t>setSecond</a:t>
            </a:r>
            <a:r>
              <a:rPr lang="en-US" sz="2800" b="1" dirty="0">
                <a:latin typeface="Courier New" charset="0"/>
              </a:rPr>
              <a:t>(3</a:t>
            </a:r>
            <a:r>
              <a:rPr lang="en-US" sz="2800" b="1" dirty="0" smtClean="0">
                <a:latin typeface="Courier New" charset="0"/>
              </a:rPr>
              <a:t>);</a:t>
            </a:r>
          </a:p>
          <a:p>
            <a:pPr lvl="3">
              <a:buFontTx/>
              <a:buNone/>
              <a:defRPr/>
            </a:pPr>
            <a:endParaRPr lang="en-US" sz="2200" b="1" dirty="0">
              <a:latin typeface="Courier New" charset="0"/>
            </a:endParaRPr>
          </a:p>
          <a:p>
            <a:pPr lvl="1">
              <a:defRPr/>
            </a:pPr>
            <a:r>
              <a:rPr lang="en-US" dirty="0"/>
              <a:t>Executes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t.setHour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(1)</a:t>
            </a:r>
            <a:r>
              <a:rPr lang="en-US" dirty="0">
                <a:solidFill>
                  <a:srgbClr val="2C14DE"/>
                </a:solidFill>
              </a:rPr>
              <a:t>, </a:t>
            </a:r>
            <a:r>
              <a:rPr lang="en-US" dirty="0"/>
              <a:t>returns 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*this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(reference to object) and the </a:t>
            </a:r>
            <a:r>
              <a:rPr lang="en-US" b="1" dirty="0"/>
              <a:t>expression becomes</a:t>
            </a:r>
          </a:p>
          <a:p>
            <a:pPr lvl="3">
              <a:buFontTx/>
              <a:buNone/>
              <a:defRPr/>
            </a:pPr>
            <a:r>
              <a:rPr lang="en-US" sz="2800" b="1" dirty="0" err="1" smtClean="0">
                <a:latin typeface="Courier New" charset="0"/>
              </a:rPr>
              <a:t>t.setMinute</a:t>
            </a:r>
            <a:r>
              <a:rPr lang="en-US" sz="2800" b="1" dirty="0" smtClean="0">
                <a:latin typeface="Courier New" charset="0"/>
              </a:rPr>
              <a:t>(2).</a:t>
            </a:r>
            <a:r>
              <a:rPr lang="en-US" sz="2800" b="1" dirty="0" err="1" smtClean="0">
                <a:latin typeface="Courier New" charset="0"/>
              </a:rPr>
              <a:t>setSecond</a:t>
            </a:r>
            <a:r>
              <a:rPr lang="en-US" sz="2800" b="1" dirty="0" smtClean="0">
                <a:latin typeface="Courier New" charset="0"/>
              </a:rPr>
              <a:t>(3);</a:t>
            </a:r>
          </a:p>
          <a:p>
            <a:pPr lvl="3">
              <a:buFontTx/>
              <a:buNone/>
              <a:defRPr/>
            </a:pPr>
            <a:endParaRPr lang="en-US" sz="2200" b="1" dirty="0">
              <a:latin typeface="Courier New" charset="0"/>
            </a:endParaRPr>
          </a:p>
          <a:p>
            <a:pPr lvl="1">
              <a:defRPr/>
            </a:pPr>
            <a:r>
              <a:rPr lang="en-US" dirty="0"/>
              <a:t>Executes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t.setMinute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(2)</a:t>
            </a:r>
            <a:r>
              <a:rPr lang="en-US" dirty="0"/>
              <a:t>, </a:t>
            </a:r>
            <a:r>
              <a:rPr lang="en-US" b="1" dirty="0" smtClean="0"/>
              <a:t>returns reference </a:t>
            </a:r>
            <a:r>
              <a:rPr lang="en-US" dirty="0" smtClean="0"/>
              <a:t>and </a:t>
            </a:r>
            <a:r>
              <a:rPr lang="en-US" dirty="0"/>
              <a:t>becomes</a:t>
            </a:r>
          </a:p>
          <a:p>
            <a:pPr lvl="3">
              <a:buFontTx/>
              <a:buNone/>
              <a:defRPr/>
            </a:pPr>
            <a:r>
              <a:rPr lang="en-US" sz="2800" b="1" dirty="0" err="1">
                <a:solidFill>
                  <a:srgbClr val="2C14DE"/>
                </a:solidFill>
                <a:latin typeface="Courier New" charset="0"/>
              </a:rPr>
              <a:t>t.setSecond</a:t>
            </a:r>
            <a:r>
              <a:rPr lang="en-US" sz="2800" b="1" dirty="0">
                <a:solidFill>
                  <a:srgbClr val="2C14DE"/>
                </a:solidFill>
                <a:latin typeface="Courier New" charset="0"/>
              </a:rPr>
              <a:t>(3</a:t>
            </a:r>
            <a:r>
              <a:rPr lang="en-US" sz="2800" b="1" dirty="0" smtClean="0">
                <a:solidFill>
                  <a:srgbClr val="2C14DE"/>
                </a:solidFill>
                <a:latin typeface="Courier New" charset="0"/>
              </a:rPr>
              <a:t>);</a:t>
            </a:r>
          </a:p>
          <a:p>
            <a:pPr lvl="3">
              <a:buFontTx/>
              <a:buNone/>
              <a:defRPr/>
            </a:pPr>
            <a:endParaRPr lang="en-US" sz="2600" b="1" dirty="0">
              <a:solidFill>
                <a:srgbClr val="2C14DE"/>
              </a:solidFill>
              <a:latin typeface="Courier New" charset="0"/>
            </a:endParaRPr>
          </a:p>
          <a:p>
            <a:pPr lvl="1">
              <a:defRPr/>
            </a:pPr>
            <a:r>
              <a:rPr lang="en-US" dirty="0"/>
              <a:t>Executes </a:t>
            </a:r>
            <a:r>
              <a:rPr lang="en-US" b="1" dirty="0" err="1">
                <a:solidFill>
                  <a:srgbClr val="2C14DE"/>
                </a:solidFill>
                <a:latin typeface="Courier New" charset="0"/>
              </a:rPr>
              <a:t>t.setSecond</a:t>
            </a:r>
            <a:r>
              <a:rPr lang="en-US" b="1" dirty="0">
                <a:solidFill>
                  <a:srgbClr val="2C14DE"/>
                </a:solidFill>
                <a:latin typeface="Courier New" charset="0"/>
              </a:rPr>
              <a:t>(3)</a:t>
            </a:r>
            <a:r>
              <a:rPr lang="en-US" dirty="0"/>
              <a:t>, returns reference and becomes</a:t>
            </a:r>
          </a:p>
          <a:p>
            <a:pPr lvl="3">
              <a:buFontTx/>
              <a:buNone/>
              <a:defRPr/>
            </a:pPr>
            <a:r>
              <a:rPr lang="en-US" sz="2800" b="1" dirty="0" smtClean="0">
                <a:latin typeface="Courier New" charset="0"/>
              </a:rPr>
              <a:t>t; </a:t>
            </a:r>
            <a:r>
              <a:rPr lang="en-US" sz="2800" b="1" dirty="0" smtClean="0">
                <a:latin typeface="+mj-lt"/>
              </a:rPr>
              <a:t>(</a:t>
            </a:r>
            <a:r>
              <a:rPr lang="en-US" sz="2800" b="1" u="sng" dirty="0" smtClean="0">
                <a:latin typeface="+mj-lt"/>
              </a:rPr>
              <a:t>Has </a:t>
            </a:r>
            <a:r>
              <a:rPr lang="en-US" sz="2800" b="1" u="sng" dirty="0">
                <a:latin typeface="+mj-lt"/>
              </a:rPr>
              <a:t>no </a:t>
            </a:r>
            <a:r>
              <a:rPr lang="en-US" sz="2800" b="1" u="sng" dirty="0" smtClean="0">
                <a:latin typeface="+mj-lt"/>
              </a:rPr>
              <a:t>effect)</a:t>
            </a:r>
            <a:endParaRPr lang="en-US" sz="2800" b="1" u="sng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609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4"/>
          <p:cNvGrpSpPr>
            <a:grpSpLocks/>
          </p:cNvGrpSpPr>
          <p:nvPr/>
        </p:nvGrpSpPr>
        <p:grpSpPr bwMode="auto">
          <a:xfrm>
            <a:off x="0" y="0"/>
            <a:ext cx="6705600" cy="214313"/>
            <a:chOff x="0" y="0"/>
            <a:chExt cx="3072" cy="374"/>
          </a:xfrm>
        </p:grpSpPr>
        <p:sp>
          <p:nvSpPr>
            <p:cNvPr id="53353" name="Rectangle 5"/>
            <p:cNvSpPr>
              <a:spLocks noChangeArrowheads="1"/>
            </p:cNvSpPr>
            <p:nvPr/>
          </p:nvSpPr>
          <p:spPr bwMode="auto">
            <a:xfrm>
              <a:off x="0" y="2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54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	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Fig. 7.7: fig07_07.cpp  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1" name="Group 7"/>
          <p:cNvGrpSpPr>
            <a:grpSpLocks/>
          </p:cNvGrpSpPr>
          <p:nvPr/>
        </p:nvGrpSpPr>
        <p:grpSpPr bwMode="auto">
          <a:xfrm>
            <a:off x="0" y="214313"/>
            <a:ext cx="6705600" cy="214312"/>
            <a:chOff x="0" y="374"/>
            <a:chExt cx="3072" cy="374"/>
          </a:xfrm>
        </p:grpSpPr>
        <p:sp>
          <p:nvSpPr>
            <p:cNvPr id="53351" name="Rectangle 8"/>
            <p:cNvSpPr>
              <a:spLocks noChangeArrowheads="1"/>
            </p:cNvSpPr>
            <p:nvPr/>
          </p:nvSpPr>
          <p:spPr bwMode="auto">
            <a:xfrm>
              <a:off x="0" y="39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52" name="Rectangle 9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Using the this pointer to refer to object members.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2" name="Group 10"/>
          <p:cNvGrpSpPr>
            <a:grpSpLocks/>
          </p:cNvGrpSpPr>
          <p:nvPr/>
        </p:nvGrpSpPr>
        <p:grpSpPr bwMode="auto">
          <a:xfrm>
            <a:off x="0" y="428625"/>
            <a:ext cx="6705600" cy="214313"/>
            <a:chOff x="0" y="748"/>
            <a:chExt cx="3072" cy="374"/>
          </a:xfrm>
        </p:grpSpPr>
        <p:sp>
          <p:nvSpPr>
            <p:cNvPr id="53349" name="Rectangle 11"/>
            <p:cNvSpPr>
              <a:spLocks noChangeArrowheads="1"/>
            </p:cNvSpPr>
            <p:nvPr/>
          </p:nvSpPr>
          <p:spPr bwMode="auto">
            <a:xfrm>
              <a:off x="0" y="77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50" name="Rectangle 12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#include</a:t>
              </a:r>
              <a:r>
                <a:rPr lang="en-US" sz="1200" b="1" dirty="0">
                  <a:latin typeface="Courier New" panose="02070309020205020404" pitchFamily="49" charset="0"/>
                </a:rPr>
                <a:t> &lt;</a:t>
              </a:r>
              <a:r>
                <a:rPr lang="en-US" sz="1200" b="1" dirty="0" err="1">
                  <a:latin typeface="Courier New" panose="02070309020205020404" pitchFamily="49" charset="0"/>
                </a:rPr>
                <a:t>iostream</a:t>
              </a:r>
              <a:r>
                <a:rPr lang="en-US" sz="1200" b="1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3" name="Group 13"/>
          <p:cNvGrpSpPr>
            <a:grpSpLocks/>
          </p:cNvGrpSpPr>
          <p:nvPr/>
        </p:nvGrpSpPr>
        <p:grpSpPr bwMode="auto">
          <a:xfrm>
            <a:off x="0" y="642938"/>
            <a:ext cx="6705600" cy="214312"/>
            <a:chOff x="0" y="1122"/>
            <a:chExt cx="3072" cy="374"/>
          </a:xfrm>
        </p:grpSpPr>
        <p:sp>
          <p:nvSpPr>
            <p:cNvPr id="53347" name="Rectangle 14"/>
            <p:cNvSpPr>
              <a:spLocks noChangeArrowheads="1"/>
            </p:cNvSpPr>
            <p:nvPr/>
          </p:nvSpPr>
          <p:spPr bwMode="auto">
            <a:xfrm>
              <a:off x="0" y="114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8" name="Rectangle 15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4" name="Group 16"/>
          <p:cNvGrpSpPr>
            <a:grpSpLocks/>
          </p:cNvGrpSpPr>
          <p:nvPr/>
        </p:nvGrpSpPr>
        <p:grpSpPr bwMode="auto">
          <a:xfrm>
            <a:off x="0" y="857250"/>
            <a:ext cx="6705600" cy="214313"/>
            <a:chOff x="0" y="1496"/>
            <a:chExt cx="3072" cy="374"/>
          </a:xfrm>
        </p:grpSpPr>
        <p:sp>
          <p:nvSpPr>
            <p:cNvPr id="53345" name="Rectangle 17"/>
            <p:cNvSpPr>
              <a:spLocks noChangeArrowheads="1"/>
            </p:cNvSpPr>
            <p:nvPr/>
          </p:nvSpPr>
          <p:spPr bwMode="auto">
            <a:xfrm>
              <a:off x="0" y="152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6" name="Rectangle 1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std::cout;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5" name="Group 19"/>
          <p:cNvGrpSpPr>
            <a:grpSpLocks/>
          </p:cNvGrpSpPr>
          <p:nvPr/>
        </p:nvGrpSpPr>
        <p:grpSpPr bwMode="auto">
          <a:xfrm>
            <a:off x="0" y="1071563"/>
            <a:ext cx="6705600" cy="214312"/>
            <a:chOff x="0" y="1870"/>
            <a:chExt cx="3072" cy="374"/>
          </a:xfrm>
        </p:grpSpPr>
        <p:sp>
          <p:nvSpPr>
            <p:cNvPr id="53343" name="Rectangle 20"/>
            <p:cNvSpPr>
              <a:spLocks noChangeArrowheads="1"/>
            </p:cNvSpPr>
            <p:nvPr/>
          </p:nvSpPr>
          <p:spPr bwMode="auto">
            <a:xfrm>
              <a:off x="0" y="189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4" name="Rectangle 21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6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>
                  <a:latin typeface="Courier New" panose="02070309020205020404" pitchFamily="49" charset="0"/>
                </a:rPr>
                <a:t> std::endl;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6" name="Group 22"/>
          <p:cNvGrpSpPr>
            <a:grpSpLocks/>
          </p:cNvGrpSpPr>
          <p:nvPr/>
        </p:nvGrpSpPr>
        <p:grpSpPr bwMode="auto">
          <a:xfrm>
            <a:off x="0" y="1285875"/>
            <a:ext cx="6705600" cy="214313"/>
            <a:chOff x="0" y="2244"/>
            <a:chExt cx="3072" cy="374"/>
          </a:xfrm>
        </p:grpSpPr>
        <p:sp>
          <p:nvSpPr>
            <p:cNvPr id="53341" name="Rectangle 23"/>
            <p:cNvSpPr>
              <a:spLocks noChangeArrowheads="1"/>
            </p:cNvSpPr>
            <p:nvPr/>
          </p:nvSpPr>
          <p:spPr bwMode="auto">
            <a:xfrm>
              <a:off x="0" y="226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2" name="Rectangle 24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7" name="Group 25"/>
          <p:cNvGrpSpPr>
            <a:grpSpLocks/>
          </p:cNvGrpSpPr>
          <p:nvPr/>
        </p:nvGrpSpPr>
        <p:grpSpPr bwMode="auto">
          <a:xfrm>
            <a:off x="0" y="1500188"/>
            <a:ext cx="6705600" cy="214312"/>
            <a:chOff x="0" y="2618"/>
            <a:chExt cx="3072" cy="374"/>
          </a:xfrm>
        </p:grpSpPr>
        <p:sp>
          <p:nvSpPr>
            <p:cNvPr id="53339" name="Rectangle 26"/>
            <p:cNvSpPr>
              <a:spLocks noChangeArrowheads="1"/>
            </p:cNvSpPr>
            <p:nvPr/>
          </p:nvSpPr>
          <p:spPr bwMode="auto">
            <a:xfrm>
              <a:off x="0" y="264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40" name="Rectangle 27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8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200" b="1" dirty="0">
                  <a:latin typeface="Courier New" panose="02070309020205020404" pitchFamily="49" charset="0"/>
                </a:rPr>
                <a:t> Test {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8" name="Group 28"/>
          <p:cNvGrpSpPr>
            <a:grpSpLocks/>
          </p:cNvGrpSpPr>
          <p:nvPr/>
        </p:nvGrpSpPr>
        <p:grpSpPr bwMode="auto">
          <a:xfrm>
            <a:off x="0" y="1714500"/>
            <a:ext cx="6705600" cy="214313"/>
            <a:chOff x="0" y="2992"/>
            <a:chExt cx="3072" cy="374"/>
          </a:xfrm>
        </p:grpSpPr>
        <p:sp>
          <p:nvSpPr>
            <p:cNvPr id="53337" name="Rectangle 29"/>
            <p:cNvSpPr>
              <a:spLocks noChangeArrowheads="1"/>
            </p:cNvSpPr>
            <p:nvPr/>
          </p:nvSpPr>
          <p:spPr bwMode="auto">
            <a:xfrm>
              <a:off x="0" y="301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8" name="Rectangle 30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59" name="Group 31"/>
          <p:cNvGrpSpPr>
            <a:grpSpLocks/>
          </p:cNvGrpSpPr>
          <p:nvPr/>
        </p:nvGrpSpPr>
        <p:grpSpPr bwMode="auto">
          <a:xfrm>
            <a:off x="0" y="1928813"/>
            <a:ext cx="6705600" cy="214312"/>
            <a:chOff x="0" y="3366"/>
            <a:chExt cx="3072" cy="374"/>
          </a:xfrm>
        </p:grpSpPr>
        <p:sp>
          <p:nvSpPr>
            <p:cNvPr id="53335" name="Rectangle 32"/>
            <p:cNvSpPr>
              <a:spLocks noChangeArrowheads="1"/>
            </p:cNvSpPr>
            <p:nvPr/>
          </p:nvSpPr>
          <p:spPr bwMode="auto">
            <a:xfrm>
              <a:off x="0" y="339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6" name="Rectangle 3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200" b="1" dirty="0">
                  <a:latin typeface="Courier New" panose="02070309020205020404" pitchFamily="49" charset="0"/>
                </a:rPr>
                <a:t>   Test(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= 0 ); 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  // default constructor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0" name="Group 34"/>
          <p:cNvGrpSpPr>
            <a:grpSpLocks/>
          </p:cNvGrpSpPr>
          <p:nvPr/>
        </p:nvGrpSpPr>
        <p:grpSpPr bwMode="auto">
          <a:xfrm>
            <a:off x="0" y="2143125"/>
            <a:ext cx="6705600" cy="214313"/>
            <a:chOff x="0" y="3740"/>
            <a:chExt cx="3072" cy="374"/>
          </a:xfrm>
        </p:grpSpPr>
        <p:sp>
          <p:nvSpPr>
            <p:cNvPr id="53333" name="Rectangle 35"/>
            <p:cNvSpPr>
              <a:spLocks noChangeArrowheads="1"/>
            </p:cNvSpPr>
            <p:nvPr/>
          </p:nvSpPr>
          <p:spPr bwMode="auto">
            <a:xfrm>
              <a:off x="0" y="376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4" name="Rectangle 36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print()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1" name="Group 37"/>
          <p:cNvGrpSpPr>
            <a:grpSpLocks/>
          </p:cNvGrpSpPr>
          <p:nvPr/>
        </p:nvGrpSpPr>
        <p:grpSpPr bwMode="auto">
          <a:xfrm>
            <a:off x="0" y="2357438"/>
            <a:ext cx="6705600" cy="214312"/>
            <a:chOff x="0" y="4114"/>
            <a:chExt cx="3072" cy="374"/>
          </a:xfrm>
        </p:grpSpPr>
        <p:sp>
          <p:nvSpPr>
            <p:cNvPr id="53331" name="Rectangle 38"/>
            <p:cNvSpPr>
              <a:spLocks noChangeArrowheads="1"/>
            </p:cNvSpPr>
            <p:nvPr/>
          </p:nvSpPr>
          <p:spPr bwMode="auto">
            <a:xfrm>
              <a:off x="0" y="413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2" name="Rectangle 39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2" name="Group 40"/>
          <p:cNvGrpSpPr>
            <a:grpSpLocks/>
          </p:cNvGrpSpPr>
          <p:nvPr/>
        </p:nvGrpSpPr>
        <p:grpSpPr bwMode="auto">
          <a:xfrm>
            <a:off x="0" y="2571750"/>
            <a:ext cx="6705600" cy="214313"/>
            <a:chOff x="0" y="4488"/>
            <a:chExt cx="3072" cy="374"/>
          </a:xfrm>
        </p:grpSpPr>
        <p:sp>
          <p:nvSpPr>
            <p:cNvPr id="53329" name="Rectangle 41"/>
            <p:cNvSpPr>
              <a:spLocks noChangeArrowheads="1"/>
            </p:cNvSpPr>
            <p:nvPr/>
          </p:nvSpPr>
          <p:spPr bwMode="auto">
            <a:xfrm>
              <a:off x="0" y="451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30" name="Rectangle 42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x;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3" name="Group 43"/>
          <p:cNvGrpSpPr>
            <a:grpSpLocks/>
          </p:cNvGrpSpPr>
          <p:nvPr/>
        </p:nvGrpSpPr>
        <p:grpSpPr bwMode="auto">
          <a:xfrm>
            <a:off x="0" y="2786063"/>
            <a:ext cx="6705600" cy="214312"/>
            <a:chOff x="0" y="4862"/>
            <a:chExt cx="3072" cy="374"/>
          </a:xfrm>
        </p:grpSpPr>
        <p:sp>
          <p:nvSpPr>
            <p:cNvPr id="53327" name="Rectangle 44"/>
            <p:cNvSpPr>
              <a:spLocks noChangeArrowheads="1"/>
            </p:cNvSpPr>
            <p:nvPr/>
          </p:nvSpPr>
          <p:spPr bwMode="auto">
            <a:xfrm>
              <a:off x="0" y="488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8" name="Rectangle 45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r>
                <a:rPr lang="en-US" sz="12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4" name="Group 46"/>
          <p:cNvGrpSpPr>
            <a:grpSpLocks/>
          </p:cNvGrpSpPr>
          <p:nvPr/>
        </p:nvGrpSpPr>
        <p:grpSpPr bwMode="auto">
          <a:xfrm>
            <a:off x="0" y="3000375"/>
            <a:ext cx="6705600" cy="214313"/>
            <a:chOff x="0" y="5236"/>
            <a:chExt cx="3072" cy="374"/>
          </a:xfrm>
        </p:grpSpPr>
        <p:sp>
          <p:nvSpPr>
            <p:cNvPr id="53325" name="Rectangle 47"/>
            <p:cNvSpPr>
              <a:spLocks noChangeArrowheads="1"/>
            </p:cNvSpPr>
            <p:nvPr/>
          </p:nvSpPr>
          <p:spPr bwMode="auto">
            <a:xfrm>
              <a:off x="0" y="526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6" name="Rectangle 4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5" name="Group 49"/>
          <p:cNvGrpSpPr>
            <a:grpSpLocks/>
          </p:cNvGrpSpPr>
          <p:nvPr/>
        </p:nvGrpSpPr>
        <p:grpSpPr bwMode="auto">
          <a:xfrm>
            <a:off x="0" y="3214688"/>
            <a:ext cx="6705600" cy="214312"/>
            <a:chOff x="0" y="5610"/>
            <a:chExt cx="3072" cy="374"/>
          </a:xfrm>
        </p:grpSpPr>
        <p:sp>
          <p:nvSpPr>
            <p:cNvPr id="53323" name="Rectangle 50"/>
            <p:cNvSpPr>
              <a:spLocks noChangeArrowheads="1"/>
            </p:cNvSpPr>
            <p:nvPr/>
          </p:nvSpPr>
          <p:spPr bwMode="auto">
            <a:xfrm>
              <a:off x="0" y="563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4" name="Rectangle 51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16	</a:t>
              </a:r>
              <a:r>
                <a:rPr lang="en-US" sz="1200" b="1" dirty="0">
                  <a:latin typeface="Courier New" panose="02070309020205020404" pitchFamily="49" charset="0"/>
                </a:rPr>
                <a:t>Test::Test(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a ) { x = a; }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constructor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6" name="Group 52"/>
          <p:cNvGrpSpPr>
            <a:grpSpLocks/>
          </p:cNvGrpSpPr>
          <p:nvPr/>
        </p:nvGrpSpPr>
        <p:grpSpPr bwMode="auto">
          <a:xfrm>
            <a:off x="0" y="3429000"/>
            <a:ext cx="6705600" cy="214313"/>
            <a:chOff x="0" y="5984"/>
            <a:chExt cx="3072" cy="374"/>
          </a:xfrm>
        </p:grpSpPr>
        <p:sp>
          <p:nvSpPr>
            <p:cNvPr id="53321" name="Rectangle 53"/>
            <p:cNvSpPr>
              <a:spLocks noChangeArrowheads="1"/>
            </p:cNvSpPr>
            <p:nvPr/>
          </p:nvSpPr>
          <p:spPr bwMode="auto">
            <a:xfrm>
              <a:off x="0" y="600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2" name="Rectangle 54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17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7" name="Group 55"/>
          <p:cNvGrpSpPr>
            <a:grpSpLocks/>
          </p:cNvGrpSpPr>
          <p:nvPr/>
        </p:nvGrpSpPr>
        <p:grpSpPr bwMode="auto">
          <a:xfrm>
            <a:off x="0" y="3643313"/>
            <a:ext cx="6705600" cy="214312"/>
            <a:chOff x="0" y="6358"/>
            <a:chExt cx="3072" cy="374"/>
          </a:xfrm>
        </p:grpSpPr>
        <p:sp>
          <p:nvSpPr>
            <p:cNvPr id="53319" name="Rectangle 56"/>
            <p:cNvSpPr>
              <a:spLocks noChangeArrowheads="1"/>
            </p:cNvSpPr>
            <p:nvPr/>
          </p:nvSpPr>
          <p:spPr bwMode="auto">
            <a:xfrm>
              <a:off x="0" y="638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20" name="Rectangle 57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18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Test::print()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const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( ) around *this required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8" name="Group 58"/>
          <p:cNvGrpSpPr>
            <a:grpSpLocks/>
          </p:cNvGrpSpPr>
          <p:nvPr/>
        </p:nvGrpSpPr>
        <p:grpSpPr bwMode="auto">
          <a:xfrm>
            <a:off x="0" y="3857625"/>
            <a:ext cx="6705600" cy="214313"/>
            <a:chOff x="0" y="6732"/>
            <a:chExt cx="3072" cy="374"/>
          </a:xfrm>
        </p:grpSpPr>
        <p:sp>
          <p:nvSpPr>
            <p:cNvPr id="53317" name="Rectangle 59"/>
            <p:cNvSpPr>
              <a:spLocks noChangeArrowheads="1"/>
            </p:cNvSpPr>
            <p:nvPr/>
          </p:nvSpPr>
          <p:spPr bwMode="auto">
            <a:xfrm>
              <a:off x="0" y="675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8" name="Rectangle 60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19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69" name="Group 61"/>
          <p:cNvGrpSpPr>
            <a:grpSpLocks/>
          </p:cNvGrpSpPr>
          <p:nvPr/>
        </p:nvGrpSpPr>
        <p:grpSpPr bwMode="auto">
          <a:xfrm>
            <a:off x="0" y="4071938"/>
            <a:ext cx="6705600" cy="214312"/>
            <a:chOff x="0" y="7106"/>
            <a:chExt cx="3072" cy="374"/>
          </a:xfrm>
        </p:grpSpPr>
        <p:sp>
          <p:nvSpPr>
            <p:cNvPr id="53315" name="Rectangle 62"/>
            <p:cNvSpPr>
              <a:spLocks noChangeArrowheads="1"/>
            </p:cNvSpPr>
            <p:nvPr/>
          </p:nvSpPr>
          <p:spPr bwMode="auto">
            <a:xfrm>
              <a:off x="0" y="713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6" name="Rectangle 6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20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 err="1">
                  <a:latin typeface="Courier New" panose="02070309020205020404" pitchFamily="49" charset="0"/>
                </a:rPr>
                <a:t>cout</a:t>
              </a:r>
              <a:r>
                <a:rPr lang="en-US" sz="1200" b="1" dirty="0">
                  <a:latin typeface="Courier New" panose="02070309020205020404" pitchFamily="49" charset="0"/>
                </a:rPr>
                <a:t> &lt;&lt; "        x = " &lt;&lt; x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0" name="Group 64"/>
          <p:cNvGrpSpPr>
            <a:grpSpLocks/>
          </p:cNvGrpSpPr>
          <p:nvPr/>
        </p:nvGrpSpPr>
        <p:grpSpPr bwMode="auto">
          <a:xfrm>
            <a:off x="0" y="4286250"/>
            <a:ext cx="6705600" cy="214313"/>
            <a:chOff x="0" y="7480"/>
            <a:chExt cx="3072" cy="374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0" y="750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21	</a:t>
              </a:r>
              <a:r>
                <a:rPr lang="en-US" sz="1200" b="1">
                  <a:latin typeface="Courier New" panose="02070309020205020404" pitchFamily="49" charset="0"/>
                </a:rPr>
                <a:t>        &lt;&lt; "\n  this-&gt;x = " &lt;&lt; this-&gt;x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1" name="Group 67"/>
          <p:cNvGrpSpPr>
            <a:grpSpLocks/>
          </p:cNvGrpSpPr>
          <p:nvPr/>
        </p:nvGrpSpPr>
        <p:grpSpPr bwMode="auto">
          <a:xfrm>
            <a:off x="0" y="4500563"/>
            <a:ext cx="6705600" cy="214312"/>
            <a:chOff x="0" y="7854"/>
            <a:chExt cx="3072" cy="374"/>
          </a:xfrm>
        </p:grpSpPr>
        <p:sp>
          <p:nvSpPr>
            <p:cNvPr id="53311" name="Rectangle 68"/>
            <p:cNvSpPr>
              <a:spLocks noChangeArrowheads="1"/>
            </p:cNvSpPr>
            <p:nvPr/>
          </p:nvSpPr>
          <p:spPr bwMode="auto">
            <a:xfrm>
              <a:off x="0" y="787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2" name="Rectangle 69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22	</a:t>
              </a:r>
              <a:r>
                <a:rPr lang="en-US" sz="1200" b="1" dirty="0">
                  <a:latin typeface="Courier New" panose="02070309020205020404" pitchFamily="49" charset="0"/>
                </a:rPr>
                <a:t>        &lt;&lt; "\n(*this).x = " &lt;&lt; ( *this ).x &lt;&lt; </a:t>
              </a:r>
              <a:r>
                <a:rPr lang="en-US" sz="1200" b="1" dirty="0" err="1">
                  <a:latin typeface="Courier New" panose="02070309020205020404" pitchFamily="49" charset="0"/>
                </a:rPr>
                <a:t>endl</a:t>
              </a:r>
              <a:r>
                <a:rPr lang="en-US" sz="12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2" name="Group 70"/>
          <p:cNvGrpSpPr>
            <a:grpSpLocks/>
          </p:cNvGrpSpPr>
          <p:nvPr/>
        </p:nvGrpSpPr>
        <p:grpSpPr bwMode="auto">
          <a:xfrm>
            <a:off x="0" y="4714875"/>
            <a:ext cx="6705600" cy="214313"/>
            <a:chOff x="0" y="8228"/>
            <a:chExt cx="3072" cy="374"/>
          </a:xfrm>
        </p:grpSpPr>
        <p:sp>
          <p:nvSpPr>
            <p:cNvPr id="53309" name="Rectangle 71"/>
            <p:cNvSpPr>
              <a:spLocks noChangeArrowheads="1"/>
            </p:cNvSpPr>
            <p:nvPr/>
          </p:nvSpPr>
          <p:spPr bwMode="auto">
            <a:xfrm>
              <a:off x="0" y="825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10" name="Rectangle 72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3" name="Group 73"/>
          <p:cNvGrpSpPr>
            <a:grpSpLocks/>
          </p:cNvGrpSpPr>
          <p:nvPr/>
        </p:nvGrpSpPr>
        <p:grpSpPr bwMode="auto">
          <a:xfrm>
            <a:off x="0" y="4929188"/>
            <a:ext cx="6705600" cy="214312"/>
            <a:chOff x="0" y="8602"/>
            <a:chExt cx="3072" cy="374"/>
          </a:xfrm>
        </p:grpSpPr>
        <p:sp>
          <p:nvSpPr>
            <p:cNvPr id="53307" name="Rectangle 74"/>
            <p:cNvSpPr>
              <a:spLocks noChangeArrowheads="1"/>
            </p:cNvSpPr>
            <p:nvPr/>
          </p:nvSpPr>
          <p:spPr bwMode="auto">
            <a:xfrm>
              <a:off x="0" y="862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8" name="Rectangle 75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4" name="Group 76"/>
          <p:cNvGrpSpPr>
            <a:grpSpLocks/>
          </p:cNvGrpSpPr>
          <p:nvPr/>
        </p:nvGrpSpPr>
        <p:grpSpPr bwMode="auto">
          <a:xfrm>
            <a:off x="0" y="5143500"/>
            <a:ext cx="6705600" cy="214313"/>
            <a:chOff x="0" y="8976"/>
            <a:chExt cx="3072" cy="374"/>
          </a:xfrm>
        </p:grpSpPr>
        <p:sp>
          <p:nvSpPr>
            <p:cNvPr id="53305" name="Rectangle 77"/>
            <p:cNvSpPr>
              <a:spLocks noChangeArrowheads="1"/>
            </p:cNvSpPr>
            <p:nvPr/>
          </p:nvSpPr>
          <p:spPr bwMode="auto">
            <a:xfrm>
              <a:off x="0" y="900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6" name="Rectangle 7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5" name="Group 79"/>
          <p:cNvGrpSpPr>
            <a:grpSpLocks/>
          </p:cNvGrpSpPr>
          <p:nvPr/>
        </p:nvGrpSpPr>
        <p:grpSpPr bwMode="auto">
          <a:xfrm>
            <a:off x="0" y="5357813"/>
            <a:ext cx="6705600" cy="214312"/>
            <a:chOff x="0" y="9350"/>
            <a:chExt cx="3072" cy="374"/>
          </a:xfrm>
        </p:grpSpPr>
        <p:sp>
          <p:nvSpPr>
            <p:cNvPr id="53303" name="Rectangle 80"/>
            <p:cNvSpPr>
              <a:spLocks noChangeArrowheads="1"/>
            </p:cNvSpPr>
            <p:nvPr/>
          </p:nvSpPr>
          <p:spPr bwMode="auto">
            <a:xfrm>
              <a:off x="0" y="937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4" name="Rectangle 81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6" name="Group 82"/>
          <p:cNvGrpSpPr>
            <a:grpSpLocks/>
          </p:cNvGrpSpPr>
          <p:nvPr/>
        </p:nvGrpSpPr>
        <p:grpSpPr bwMode="auto">
          <a:xfrm>
            <a:off x="0" y="5572125"/>
            <a:ext cx="6705600" cy="214313"/>
            <a:chOff x="0" y="9724"/>
            <a:chExt cx="3072" cy="374"/>
          </a:xfrm>
        </p:grpSpPr>
        <p:sp>
          <p:nvSpPr>
            <p:cNvPr id="53301" name="Rectangle 83"/>
            <p:cNvSpPr>
              <a:spLocks noChangeArrowheads="1"/>
            </p:cNvSpPr>
            <p:nvPr/>
          </p:nvSpPr>
          <p:spPr bwMode="auto">
            <a:xfrm>
              <a:off x="0" y="974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2" name="Rectangle 84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200" b="1">
                  <a:latin typeface="Courier New" panose="02070309020205020404" pitchFamily="49" charset="0"/>
                </a:rPr>
                <a:t>   Test testObject( 12 );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7" name="Group 85"/>
          <p:cNvGrpSpPr>
            <a:grpSpLocks/>
          </p:cNvGrpSpPr>
          <p:nvPr/>
        </p:nvGrpSpPr>
        <p:grpSpPr bwMode="auto">
          <a:xfrm>
            <a:off x="0" y="5786438"/>
            <a:ext cx="6705600" cy="214312"/>
            <a:chOff x="0" y="10098"/>
            <a:chExt cx="3072" cy="374"/>
          </a:xfrm>
        </p:grpSpPr>
        <p:sp>
          <p:nvSpPr>
            <p:cNvPr id="53299" name="Rectangle 86"/>
            <p:cNvSpPr>
              <a:spLocks noChangeArrowheads="1"/>
            </p:cNvSpPr>
            <p:nvPr/>
          </p:nvSpPr>
          <p:spPr bwMode="auto">
            <a:xfrm>
              <a:off x="0" y="10123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300" name="Rectangle 87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8" name="Group 88"/>
          <p:cNvGrpSpPr>
            <a:grpSpLocks/>
          </p:cNvGrpSpPr>
          <p:nvPr/>
        </p:nvGrpSpPr>
        <p:grpSpPr bwMode="auto">
          <a:xfrm>
            <a:off x="0" y="6000750"/>
            <a:ext cx="6705600" cy="214313"/>
            <a:chOff x="0" y="10472"/>
            <a:chExt cx="3072" cy="374"/>
          </a:xfrm>
        </p:grpSpPr>
        <p:sp>
          <p:nvSpPr>
            <p:cNvPr id="53297" name="Rectangle 89"/>
            <p:cNvSpPr>
              <a:spLocks noChangeArrowheads="1"/>
            </p:cNvSpPr>
            <p:nvPr/>
          </p:nvSpPr>
          <p:spPr bwMode="auto">
            <a:xfrm>
              <a:off x="0" y="10497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298" name="Rectangle 90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200" b="1">
                  <a:latin typeface="Courier New" panose="02070309020205020404" pitchFamily="49" charset="0"/>
                </a:rPr>
                <a:t>   testObject.print();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79" name="Group 91"/>
          <p:cNvGrpSpPr>
            <a:grpSpLocks/>
          </p:cNvGrpSpPr>
          <p:nvPr/>
        </p:nvGrpSpPr>
        <p:grpSpPr bwMode="auto">
          <a:xfrm>
            <a:off x="0" y="6215063"/>
            <a:ext cx="6705600" cy="214312"/>
            <a:chOff x="0" y="10846"/>
            <a:chExt cx="3072" cy="374"/>
          </a:xfrm>
        </p:grpSpPr>
        <p:sp>
          <p:nvSpPr>
            <p:cNvPr id="53295" name="Rectangle 92"/>
            <p:cNvSpPr>
              <a:spLocks noChangeArrowheads="1"/>
            </p:cNvSpPr>
            <p:nvPr/>
          </p:nvSpPr>
          <p:spPr bwMode="auto">
            <a:xfrm>
              <a:off x="0" y="10871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296" name="Rectangle 9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80" name="Group 94"/>
          <p:cNvGrpSpPr>
            <a:grpSpLocks/>
          </p:cNvGrpSpPr>
          <p:nvPr/>
        </p:nvGrpSpPr>
        <p:grpSpPr bwMode="auto">
          <a:xfrm>
            <a:off x="0" y="6429375"/>
            <a:ext cx="6705600" cy="214313"/>
            <a:chOff x="0" y="11220"/>
            <a:chExt cx="3072" cy="374"/>
          </a:xfrm>
        </p:grpSpPr>
        <p:sp>
          <p:nvSpPr>
            <p:cNvPr id="53293" name="Rectangle 95"/>
            <p:cNvSpPr>
              <a:spLocks noChangeArrowheads="1"/>
            </p:cNvSpPr>
            <p:nvPr/>
          </p:nvSpPr>
          <p:spPr bwMode="auto">
            <a:xfrm>
              <a:off x="0" y="11245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294" name="Rectangle 96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sz="1200" b="1">
                  <a:latin typeface="Courier New" panose="02070309020205020404" pitchFamily="49" charset="0"/>
                </a:rPr>
                <a:t>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281" name="Group 97"/>
          <p:cNvGrpSpPr>
            <a:grpSpLocks/>
          </p:cNvGrpSpPr>
          <p:nvPr/>
        </p:nvGrpSpPr>
        <p:grpSpPr bwMode="auto">
          <a:xfrm>
            <a:off x="0" y="6643688"/>
            <a:ext cx="6705600" cy="214312"/>
            <a:chOff x="0" y="11594"/>
            <a:chExt cx="3072" cy="374"/>
          </a:xfrm>
        </p:grpSpPr>
        <p:sp>
          <p:nvSpPr>
            <p:cNvPr id="53291" name="Rectangle 98"/>
            <p:cNvSpPr>
              <a:spLocks noChangeArrowheads="1"/>
            </p:cNvSpPr>
            <p:nvPr/>
          </p:nvSpPr>
          <p:spPr bwMode="auto">
            <a:xfrm>
              <a:off x="0" y="11619"/>
              <a:ext cx="3072" cy="32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53292" name="Rectangle 99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3357" name="Group 113"/>
          <p:cNvGrpSpPr>
            <a:grpSpLocks/>
          </p:cNvGrpSpPr>
          <p:nvPr/>
        </p:nvGrpSpPr>
        <p:grpSpPr bwMode="auto">
          <a:xfrm>
            <a:off x="2590800" y="2438400"/>
            <a:ext cx="2971800" cy="1676400"/>
            <a:chOff x="1632" y="1536"/>
            <a:chExt cx="1872" cy="1056"/>
          </a:xfrm>
        </p:grpSpPr>
        <p:sp>
          <p:nvSpPr>
            <p:cNvPr id="53289" name="Text Box 102"/>
            <p:cNvSpPr txBox="1">
              <a:spLocks noChangeArrowheads="1"/>
            </p:cNvSpPr>
            <p:nvPr/>
          </p:nvSpPr>
          <p:spPr bwMode="auto">
            <a:xfrm>
              <a:off x="2256" y="1536"/>
              <a:ext cx="1248" cy="15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/>
                <a:t>Printing </a:t>
              </a:r>
              <a:r>
                <a:rPr lang="en-US" sz="1600" b="1"/>
                <a:t>x</a:t>
              </a:r>
              <a:r>
                <a:rPr lang="en-US" sz="1600"/>
                <a:t> directly.</a:t>
              </a:r>
            </a:p>
          </p:txBody>
        </p:sp>
        <p:sp>
          <p:nvSpPr>
            <p:cNvPr id="53290" name="Line 103"/>
            <p:cNvSpPr>
              <a:spLocks noChangeShapeType="1"/>
            </p:cNvSpPr>
            <p:nvPr/>
          </p:nvSpPr>
          <p:spPr bwMode="auto">
            <a:xfrm flipH="1">
              <a:off x="1632" y="1680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358" name="Group 111"/>
          <p:cNvGrpSpPr>
            <a:grpSpLocks/>
          </p:cNvGrpSpPr>
          <p:nvPr/>
        </p:nvGrpSpPr>
        <p:grpSpPr bwMode="auto">
          <a:xfrm>
            <a:off x="3505200" y="3632203"/>
            <a:ext cx="5257800" cy="668338"/>
            <a:chOff x="1344" y="2672"/>
            <a:chExt cx="3312" cy="421"/>
          </a:xfrm>
        </p:grpSpPr>
        <p:sp>
          <p:nvSpPr>
            <p:cNvPr id="53287" name="Line 105"/>
            <p:cNvSpPr>
              <a:spLocks noChangeShapeType="1"/>
            </p:cNvSpPr>
            <p:nvPr/>
          </p:nvSpPr>
          <p:spPr bwMode="auto">
            <a:xfrm flipH="1">
              <a:off x="1344" y="2812"/>
              <a:ext cx="1296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88" name="Text Box 104"/>
            <p:cNvSpPr txBox="1">
              <a:spLocks noChangeArrowheads="1"/>
            </p:cNvSpPr>
            <p:nvPr/>
          </p:nvSpPr>
          <p:spPr bwMode="auto">
            <a:xfrm>
              <a:off x="2640" y="2672"/>
              <a:ext cx="2016" cy="31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Print </a:t>
              </a:r>
              <a:r>
                <a:rPr lang="en-US" sz="1600" b="1" dirty="0">
                  <a:latin typeface="Courier New" panose="02070309020205020404" pitchFamily="49" charset="0"/>
                </a:rPr>
                <a:t>x</a:t>
              </a:r>
              <a:r>
                <a:rPr lang="en-US" sz="1600" b="1" dirty="0"/>
                <a:t> </a:t>
              </a:r>
              <a:r>
                <a:rPr lang="en-US" sz="1600" dirty="0"/>
                <a:t>using the arrow </a:t>
              </a:r>
              <a:r>
                <a:rPr lang="en-US" sz="1600" b="1" dirty="0">
                  <a:latin typeface="Courier" charset="0"/>
                </a:rPr>
                <a:t>-&gt;</a:t>
              </a:r>
              <a:r>
                <a:rPr lang="en-US" sz="1600" dirty="0"/>
                <a:t> operator off the </a:t>
              </a:r>
              <a:r>
                <a:rPr lang="en-US" sz="1600" b="1" dirty="0">
                  <a:latin typeface="Courier New" panose="02070309020205020404" pitchFamily="49" charset="0"/>
                </a:rPr>
                <a:t>this</a:t>
              </a:r>
              <a:r>
                <a:rPr lang="en-US" sz="1600" b="1" dirty="0"/>
                <a:t> </a:t>
              </a:r>
              <a:r>
                <a:rPr lang="en-US" sz="1600" dirty="0"/>
                <a:t>pointer.</a:t>
              </a:r>
            </a:p>
          </p:txBody>
        </p:sp>
      </p:grpSp>
      <p:grpSp>
        <p:nvGrpSpPr>
          <p:cNvPr id="53359" name="Group 112"/>
          <p:cNvGrpSpPr>
            <a:grpSpLocks/>
          </p:cNvGrpSpPr>
          <p:nvPr/>
        </p:nvGrpSpPr>
        <p:grpSpPr bwMode="auto">
          <a:xfrm>
            <a:off x="2514600" y="4653353"/>
            <a:ext cx="6400800" cy="2039939"/>
            <a:chOff x="1056" y="2505"/>
            <a:chExt cx="4032" cy="1285"/>
          </a:xfrm>
        </p:grpSpPr>
        <p:sp>
          <p:nvSpPr>
            <p:cNvPr id="53285" name="Line 107"/>
            <p:cNvSpPr>
              <a:spLocks noChangeShapeType="1"/>
            </p:cNvSpPr>
            <p:nvPr/>
          </p:nvSpPr>
          <p:spPr bwMode="auto">
            <a:xfrm flipH="1" flipV="1">
              <a:off x="1056" y="2505"/>
              <a:ext cx="1344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tIns="0" bIns="0" anchor="ctr">
              <a:spAutoFit/>
            </a:bodyPr>
            <a:lstStyle/>
            <a:p>
              <a:endParaRPr lang="en-US" sz="2000"/>
            </a:p>
          </p:txBody>
        </p:sp>
        <p:sp>
          <p:nvSpPr>
            <p:cNvPr id="53286" name="Text Box 106"/>
            <p:cNvSpPr txBox="1">
              <a:spLocks noChangeArrowheads="1"/>
            </p:cNvSpPr>
            <p:nvPr/>
          </p:nvSpPr>
          <p:spPr bwMode="auto">
            <a:xfrm>
              <a:off x="2208" y="3170"/>
              <a:ext cx="2880" cy="6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Printing </a:t>
              </a:r>
              <a:r>
                <a:rPr lang="en-US" sz="1600" b="1" dirty="0">
                  <a:latin typeface="Courier New" panose="02070309020205020404" pitchFamily="49" charset="0"/>
                </a:rPr>
                <a:t>x</a:t>
              </a:r>
              <a:r>
                <a:rPr lang="en-US" sz="1600" dirty="0"/>
                <a:t> using the dot (</a:t>
              </a:r>
              <a:r>
                <a:rPr lang="en-US" sz="1600" b="1" dirty="0"/>
                <a:t>.</a:t>
              </a:r>
              <a:r>
                <a:rPr lang="en-US" sz="1600" dirty="0"/>
                <a:t>) operator. Parenthesis required because dot operator has higher precedence than </a:t>
              </a:r>
              <a:r>
                <a:rPr lang="en-US" sz="1600" b="1" dirty="0">
                  <a:latin typeface="Courier New" panose="02070309020205020404" pitchFamily="49" charset="0"/>
                </a:rPr>
                <a:t>*</a:t>
              </a:r>
              <a:r>
                <a:rPr lang="en-US" sz="1600" dirty="0"/>
                <a:t>. Without, interpreted incorrectly as </a:t>
              </a:r>
              <a:r>
                <a:rPr lang="en-US" sz="1600" b="1" dirty="0">
                  <a:latin typeface="Courier New" panose="02070309020205020404" pitchFamily="49" charset="0"/>
                </a:rPr>
                <a:t>*(</a:t>
              </a:r>
              <a:r>
                <a:rPr lang="en-US" sz="1600" b="1" dirty="0" err="1">
                  <a:latin typeface="Courier New" panose="02070309020205020404" pitchFamily="49" charset="0"/>
                </a:rPr>
                <a:t>this.x</a:t>
              </a:r>
              <a:r>
                <a:rPr lang="en-US" sz="1600" b="1" dirty="0">
                  <a:latin typeface="Courier New" panose="02070309020205020404" pitchFamily="49" charset="0"/>
                </a:rPr>
                <a:t>)</a:t>
              </a:r>
              <a:r>
                <a:rPr lang="en-US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5933</TotalTime>
  <Words>10153</Words>
  <Application>Microsoft Office PowerPoint</Application>
  <PresentationFormat>On-screen Show (4:3)</PresentationFormat>
  <Paragraphs>1460</Paragraphs>
  <Slides>113</Slides>
  <Notes>72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9" baseType="lpstr">
      <vt:lpstr>ＭＳ Ｐゴシック</vt:lpstr>
      <vt:lpstr>宋体</vt:lpstr>
      <vt:lpstr>Arial</vt:lpstr>
      <vt:lpstr>Arial Black</vt:lpstr>
      <vt:lpstr>AvantGarde</vt:lpstr>
      <vt:lpstr>Calibri</vt:lpstr>
      <vt:lpstr>Consolas</vt:lpstr>
      <vt:lpstr>Courier</vt:lpstr>
      <vt:lpstr>Courier New</vt:lpstr>
      <vt:lpstr>JCOHK L+ Gill Sans</vt:lpstr>
      <vt:lpstr>Monotype Sorts</vt:lpstr>
      <vt:lpstr>Tahoma</vt:lpstr>
      <vt:lpstr>Times New Roman</vt:lpstr>
      <vt:lpstr>Wingdings</vt:lpstr>
      <vt:lpstr>Office Theme</vt:lpstr>
      <vt:lpstr>Picture</vt:lpstr>
      <vt:lpstr>Introduction to Classes (CS 217)</vt:lpstr>
      <vt:lpstr>1. Contac Information</vt:lpstr>
      <vt:lpstr>Why Objects?</vt:lpstr>
      <vt:lpstr>PowerPoint Presentation</vt:lpstr>
      <vt:lpstr>PowerPoint Presentation</vt:lpstr>
      <vt:lpstr>PowerPoint Presentation</vt:lpstr>
      <vt:lpstr>Object-oriented Programming (OOP)</vt:lpstr>
      <vt:lpstr>Classes</vt:lpstr>
      <vt:lpstr>Classes in OOP</vt:lpstr>
      <vt:lpstr>Objects in OOP</vt:lpstr>
      <vt:lpstr>UML Diagram for Class and Object</vt:lpstr>
      <vt:lpstr>Class in C++ - Example</vt:lpstr>
      <vt:lpstr>Class in C++ - Example</vt:lpstr>
      <vt:lpstr>Class is a Type</vt:lpstr>
      <vt:lpstr>Class Data Members and Member Functions</vt:lpstr>
      <vt:lpstr>Object Creation - Instantiation</vt:lpstr>
      <vt:lpstr>Object Member Access Operator</vt:lpstr>
      <vt:lpstr>A Simple Program – Object Creation</vt:lpstr>
      <vt:lpstr>Local Classes</vt:lpstr>
      <vt:lpstr>Inline/Out-of-Line Member Functions</vt:lpstr>
      <vt:lpstr>Inline/Out-of-Line Member Functions</vt:lpstr>
      <vt:lpstr>Member Functions Separating Declaration from Implementation</vt:lpstr>
      <vt:lpstr>PowerPoint Presentation</vt:lpstr>
      <vt:lpstr>PowerPoint Presentation</vt:lpstr>
      <vt:lpstr>Private Member Functions</vt:lpstr>
      <vt:lpstr>Private Member Functions (out-of-line) </vt:lpstr>
      <vt:lpstr>Access Modifiers/Specifier</vt:lpstr>
      <vt:lpstr>Member Access Specifiers</vt:lpstr>
      <vt:lpstr>Data Hiding - Data Field Encapsulation</vt:lpstr>
      <vt:lpstr>Hidden from Whom?</vt:lpstr>
      <vt:lpstr>A Simple Program – Accessing Member Function</vt:lpstr>
      <vt:lpstr>A Simple Program – Default Constructor</vt:lpstr>
      <vt:lpstr>Object Construction with Arguments</vt:lpstr>
      <vt:lpstr>A Simple Program – Constructor with Arguments</vt:lpstr>
      <vt:lpstr>Output of the following Program?</vt:lpstr>
      <vt:lpstr>const Member Functions</vt:lpstr>
      <vt:lpstr>Constant Functions</vt:lpstr>
      <vt:lpstr>Accessors and Mutators(Getters &amp; Setters)</vt:lpstr>
      <vt:lpstr>const Objects</vt:lpstr>
      <vt:lpstr>const Objects</vt:lpstr>
      <vt:lpstr>Pointers to Objects</vt:lpstr>
      <vt:lpstr>Pointers to Objects</vt:lpstr>
      <vt:lpstr>Reference to Objects</vt:lpstr>
      <vt:lpstr>Reference to Objects</vt:lpstr>
      <vt:lpstr>Reference and Pointers to Objects</vt:lpstr>
      <vt:lpstr>Constructors and Destructors</vt:lpstr>
      <vt:lpstr>Interface vs Implementation </vt:lpstr>
      <vt:lpstr>PowerPoint Presentation</vt:lpstr>
      <vt:lpstr>PowerPoint Presentation</vt:lpstr>
      <vt:lpstr>Constructors</vt:lpstr>
      <vt:lpstr>Constructors’ Properties</vt:lpstr>
      <vt:lpstr>Constructors and Destructors</vt:lpstr>
      <vt:lpstr>PowerPoint Presentation</vt:lpstr>
      <vt:lpstr>PowerPoint Presentation</vt:lpstr>
      <vt:lpstr>PowerPoint Presentation</vt:lpstr>
      <vt:lpstr>Using Destructors </vt:lpstr>
      <vt:lpstr>When Constructors and Destructors Are Called </vt:lpstr>
      <vt:lpstr>PowerPoint Presentation</vt:lpstr>
      <vt:lpstr>PowerPoint Presentation</vt:lpstr>
      <vt:lpstr>PowerPoint Presentation</vt:lpstr>
      <vt:lpstr>PowerPoint Presentation</vt:lpstr>
      <vt:lpstr>Destructor Example</vt:lpstr>
      <vt:lpstr>When do Constructors Get Called?</vt:lpstr>
      <vt:lpstr>What Constructors Do</vt:lpstr>
      <vt:lpstr>Constructing Arrays of Objects</vt:lpstr>
      <vt:lpstr>Arrays of Objects and Non-Default Constructors</vt:lpstr>
      <vt:lpstr>Default Member-wise Assignment</vt:lpstr>
      <vt:lpstr>PowerPoint Presentation</vt:lpstr>
      <vt:lpstr>PowerPoint Presentation</vt:lpstr>
      <vt:lpstr>Default copy constructor</vt:lpstr>
      <vt:lpstr>Copy Constructor for Class Date</vt:lpstr>
      <vt:lpstr>Uses of the Copy Constructor</vt:lpstr>
      <vt:lpstr>Copy Constructor:  Defining a New Object</vt:lpstr>
      <vt:lpstr>Copy Constructor:Passing Objects by Value</vt:lpstr>
      <vt:lpstr>User-defined Copy Constructor, when required?</vt:lpstr>
      <vt:lpstr>static, const, and this Pointer</vt:lpstr>
      <vt:lpstr>static Class Members</vt:lpstr>
      <vt:lpstr>static Class Variables</vt:lpstr>
      <vt:lpstr>Public static Class Variables</vt:lpstr>
      <vt:lpstr>Private static Class Variables</vt:lpstr>
      <vt:lpstr>static Class Functions</vt:lpstr>
      <vt:lpstr>Public static Class Functions</vt:lpstr>
      <vt:lpstr>Private static Class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 Class Members</vt:lpstr>
      <vt:lpstr>Member Initializer List (Non-const Members)</vt:lpstr>
      <vt:lpstr>Member Initializer List (non-static const)</vt:lpstr>
      <vt:lpstr>Member Initializer List (References)</vt:lpstr>
      <vt:lpstr>Member Initializer List (member object, no default constructor)</vt:lpstr>
      <vt:lpstr>Member Initializer List  (parameter name same as data member)</vt:lpstr>
      <vt:lpstr>Member Initializer List  (base class members)</vt:lpstr>
      <vt:lpstr>The this Pointer</vt:lpstr>
      <vt:lpstr>Using the this Pointer</vt:lpstr>
      <vt:lpstr>Using the this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Singleton Pattern?</vt:lpstr>
      <vt:lpstr>Why use the Singleton Pattern?</vt:lpstr>
      <vt:lpstr>Solution</vt:lpstr>
      <vt:lpstr>Examples of Singleton Patterns</vt:lpstr>
      <vt:lpstr>Design Solution</vt:lpstr>
      <vt:lpstr>Implementation</vt:lpstr>
      <vt:lpstr>Singleton Example (C++)</vt:lpstr>
      <vt:lpstr>Singleton 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Jawad Jaral</cp:lastModifiedBy>
  <cp:revision>506</cp:revision>
  <dcterms:created xsi:type="dcterms:W3CDTF">2012-08-28T12:59:58Z</dcterms:created>
  <dcterms:modified xsi:type="dcterms:W3CDTF">2020-10-24T10:53:29Z</dcterms:modified>
</cp:coreProperties>
</file>