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451" r:id="rId3"/>
    <p:sldId id="344" r:id="rId4"/>
    <p:sldId id="345" r:id="rId5"/>
    <p:sldId id="438" r:id="rId6"/>
    <p:sldId id="439" r:id="rId7"/>
    <p:sldId id="346" r:id="rId8"/>
    <p:sldId id="319" r:id="rId9"/>
    <p:sldId id="320" r:id="rId10"/>
    <p:sldId id="321" r:id="rId11"/>
    <p:sldId id="431" r:id="rId12"/>
    <p:sldId id="444" r:id="rId13"/>
    <p:sldId id="453" r:id="rId14"/>
    <p:sldId id="454" r:id="rId15"/>
    <p:sldId id="455" r:id="rId16"/>
    <p:sldId id="456" r:id="rId17"/>
    <p:sldId id="347" r:id="rId18"/>
    <p:sldId id="452" r:id="rId19"/>
    <p:sldId id="355" r:id="rId20"/>
    <p:sldId id="357" r:id="rId21"/>
    <p:sldId id="457" r:id="rId22"/>
    <p:sldId id="458" r:id="rId23"/>
    <p:sldId id="358" r:id="rId24"/>
    <p:sldId id="459" r:id="rId25"/>
    <p:sldId id="359" r:id="rId26"/>
    <p:sldId id="360" r:id="rId27"/>
    <p:sldId id="361" r:id="rId28"/>
    <p:sldId id="362" r:id="rId29"/>
    <p:sldId id="363" r:id="rId30"/>
    <p:sldId id="364" r:id="rId31"/>
    <p:sldId id="365" r:id="rId32"/>
    <p:sldId id="445" r:id="rId33"/>
    <p:sldId id="373" r:id="rId34"/>
    <p:sldId id="374" r:id="rId35"/>
    <p:sldId id="375" r:id="rId36"/>
    <p:sldId id="376" r:id="rId37"/>
    <p:sldId id="377" r:id="rId38"/>
    <p:sldId id="46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14DE"/>
    <a:srgbClr val="D20000"/>
    <a:srgbClr val="008000"/>
    <a:srgbClr val="B80000"/>
    <a:srgbClr val="2F1BC7"/>
    <a:srgbClr val="27558D"/>
    <a:srgbClr val="39DFE7"/>
    <a:srgbClr val="160C5C"/>
    <a:srgbClr val="4F5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3979" autoAdjust="0"/>
  </p:normalViewPr>
  <p:slideViewPr>
    <p:cSldViewPr>
      <p:cViewPr varScale="1">
        <p:scale>
          <a:sx n="69" d="100"/>
          <a:sy n="69" d="100"/>
        </p:scale>
        <p:origin x="1124" y="5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C0C88-7267-4399-A55D-D2971BA77B10}" type="datetimeFigureOut">
              <a:rPr lang="en-US" smtClean="0"/>
              <a:t>11/14/2020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5FC15-40B4-45E5-86AE-2E64D22F0C38}" type="slidenum">
              <a:rPr lang="en-US" smtClean="0"/>
              <a:t>‹#›</a:t>
            </a:fld>
            <a:endParaRPr lang="en-US"/>
          </a:p>
        </p:txBody>
      </p:sp>
    </p:spTree>
    <p:extLst>
      <p:ext uri="{BB962C8B-B14F-4D97-AF65-F5344CB8AC3E}">
        <p14:creationId xmlns:p14="http://schemas.microsoft.com/office/powerpoint/2010/main" val="3465366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Sequence_point"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isocpp.org/wiki/faq/operator-overloading#overload-dot" TargetMode="External"/><Relationship Id="rId4" Type="http://schemas.openxmlformats.org/officeDocument/2006/relationships/hyperlink" Target="http://www.stroustrup.com/bs_faq2.html#overload-do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85FC15-40B4-45E5-86AE-2E64D22F0C38}" type="slidenum">
              <a:rPr lang="en-US" smtClean="0"/>
              <a:t>1</a:t>
            </a:fld>
            <a:endParaRPr lang="en-US"/>
          </a:p>
        </p:txBody>
      </p:sp>
    </p:spTree>
    <p:extLst>
      <p:ext uri="{BB962C8B-B14F-4D97-AF65-F5344CB8AC3E}">
        <p14:creationId xmlns:p14="http://schemas.microsoft.com/office/powerpoint/2010/main" val="1058125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mn-lt"/>
                <a:ea typeface="+mn-ea"/>
                <a:cs typeface="+mn-cs"/>
              </a:rPr>
              <a:t>Item number: 56 sold 0 times                                                                                                                   </a:t>
            </a:r>
          </a:p>
          <a:p>
            <a:r>
              <a:rPr lang="en-US" sz="1100" b="0" i="0" kern="1200" dirty="0" smtClean="0">
                <a:solidFill>
                  <a:schemeClr val="tx1"/>
                </a:solidFill>
                <a:effectLst/>
                <a:latin typeface="+mn-lt"/>
                <a:ea typeface="+mn-ea"/>
                <a:cs typeface="+mn-cs"/>
              </a:rPr>
              <a:t>Item number: 999 sold 12 times                                                                                                                 </a:t>
            </a:r>
          </a:p>
          <a:p>
            <a:r>
              <a:rPr lang="en-US" sz="1100" b="0" i="0" kern="1200" dirty="0" smtClean="0">
                <a:solidFill>
                  <a:schemeClr val="tx1"/>
                </a:solidFill>
                <a:effectLst/>
                <a:latin typeface="+mn-lt"/>
                <a:ea typeface="+mn-ea"/>
                <a:cs typeface="+mn-cs"/>
              </a:rPr>
              <a:t>Item number: 999 sold 13 times</a:t>
            </a: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29</a:t>
            </a:fld>
            <a:endParaRPr lang="en-US"/>
          </a:p>
        </p:txBody>
      </p:sp>
    </p:spTree>
    <p:extLst>
      <p:ext uri="{BB962C8B-B14F-4D97-AF65-F5344CB8AC3E}">
        <p14:creationId xmlns:p14="http://schemas.microsoft.com/office/powerpoint/2010/main" val="106988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Item number: 1 sold 13 times                                                                                         </a:t>
            </a:r>
          </a:p>
          <a:p>
            <a:r>
              <a:rPr lang="en-US" sz="1200" b="0" i="0" kern="1200" dirty="0" smtClean="0">
                <a:solidFill>
                  <a:schemeClr val="tx1"/>
                </a:solidFill>
                <a:effectLst/>
                <a:latin typeface="+mn-lt"/>
                <a:ea typeface="+mn-ea"/>
                <a:cs typeface="+mn-cs"/>
              </a:rPr>
              <a:t>Item number: 2 sold 12 times                                                                                         </a:t>
            </a:r>
          </a:p>
          <a:p>
            <a:r>
              <a:rPr lang="en-US" sz="1200" b="0" i="0" kern="1200" dirty="0" smtClean="0">
                <a:solidFill>
                  <a:schemeClr val="tx1"/>
                </a:solidFill>
                <a:effectLst/>
                <a:latin typeface="+mn-lt"/>
                <a:ea typeface="+mn-ea"/>
                <a:cs typeface="+mn-cs"/>
              </a:rPr>
              <a:t>Item number: 3 sold 12 times</a:t>
            </a: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32</a:t>
            </a:fld>
            <a:endParaRPr lang="en-US"/>
          </a:p>
        </p:txBody>
      </p:sp>
    </p:spTree>
    <p:extLst>
      <p:ext uri="{BB962C8B-B14F-4D97-AF65-F5344CB8AC3E}">
        <p14:creationId xmlns:p14="http://schemas.microsoft.com/office/powerpoint/2010/main" val="231218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Can be a </a:t>
            </a:r>
            <a:r>
              <a:rPr lang="en-US" b="1" dirty="0" smtClean="0">
                <a:solidFill>
                  <a:srgbClr val="2C14DE"/>
                </a:solidFill>
                <a:latin typeface="Calibri" panose="020F0502020204030204" pitchFamily="34" charset="0"/>
              </a:rPr>
              <a:t>member function </a:t>
            </a:r>
            <a:r>
              <a:rPr lang="en-US" dirty="0" smtClean="0">
                <a:latin typeface="Calibri" panose="020F0502020204030204" pitchFamily="34" charset="0"/>
              </a:rPr>
              <a:t>(</a:t>
            </a:r>
            <a:r>
              <a:rPr lang="en-US" b="1" dirty="0" smtClean="0">
                <a:solidFill>
                  <a:srgbClr val="D20000"/>
                </a:solidFill>
                <a:latin typeface="Calibri" panose="020F0502020204030204" pitchFamily="34" charset="0"/>
              </a:rPr>
              <a:t>must be non-static</a:t>
            </a:r>
            <a:r>
              <a:rPr lang="en-US" dirty="0" smtClean="0">
                <a:latin typeface="Calibri" panose="020F0502020204030204" pitchFamily="34" charset="0"/>
              </a:rPr>
              <a:t>): to be able to work on objects of the class</a:t>
            </a:r>
          </a:p>
          <a:p>
            <a:pPr fontAlgn="base"/>
            <a:r>
              <a:rPr lang="en-US" sz="1200" b="0" i="0" kern="1200" dirty="0" smtClean="0">
                <a:solidFill>
                  <a:schemeClr val="tx1"/>
                </a:solidFill>
                <a:effectLst/>
                <a:latin typeface="+mn-lt"/>
                <a:ea typeface="+mn-ea"/>
                <a:cs typeface="+mn-cs"/>
              </a:rPr>
              <a:t>If you plan on implementing -&gt;, () or [] they are </a:t>
            </a:r>
            <a:r>
              <a:rPr lang="en-US" sz="1200" b="1" i="0" kern="1200" dirty="0" smtClean="0">
                <a:solidFill>
                  <a:schemeClr val="tx1"/>
                </a:solidFill>
                <a:effectLst/>
                <a:latin typeface="+mn-lt"/>
                <a:ea typeface="+mn-ea"/>
                <a:cs typeface="+mn-cs"/>
              </a:rPr>
              <a:t>naturally member methods</a:t>
            </a:r>
            <a:r>
              <a:rPr lang="en-US" sz="1200" b="0" i="0" kern="1200" dirty="0" smtClean="0">
                <a:solidFill>
                  <a:schemeClr val="tx1"/>
                </a:solidFill>
                <a:effectLst/>
                <a:latin typeface="+mn-lt"/>
                <a:ea typeface="+mn-ea"/>
                <a:cs typeface="+mn-cs"/>
              </a:rPr>
              <a:t>.</a:t>
            </a:r>
          </a:p>
          <a:p>
            <a:r>
              <a:rPr lang="en-US" dirty="0" smtClean="0"/>
              <a:t/>
            </a:r>
            <a:br>
              <a:rPr lang="en-US" dirty="0" smtClean="0"/>
            </a:br>
            <a:r>
              <a:rPr lang="en-US" sz="1200" b="0" i="0" kern="1200" dirty="0" smtClean="0">
                <a:solidFill>
                  <a:schemeClr val="tx1"/>
                </a:solidFill>
                <a:effectLst/>
                <a:latin typeface="+mn-lt"/>
                <a:ea typeface="+mn-ea"/>
                <a:cs typeface="+mn-cs"/>
              </a:rPr>
              <a:t>The binary operators </a:t>
            </a:r>
            <a:r>
              <a:rPr lang="en-US" dirty="0" smtClean="0"/>
              <a:t>=</a:t>
            </a:r>
            <a:r>
              <a:rPr lang="en-US" sz="1200" b="0" i="0" kern="1200" dirty="0" smtClean="0">
                <a:solidFill>
                  <a:schemeClr val="tx1"/>
                </a:solidFill>
                <a:effectLst/>
                <a:latin typeface="+mn-lt"/>
                <a:ea typeface="+mn-ea"/>
                <a:cs typeface="+mn-cs"/>
              </a:rPr>
              <a:t> (assignment), </a:t>
            </a:r>
            <a:r>
              <a:rPr lang="en-US" dirty="0" smtClean="0"/>
              <a:t>[]</a:t>
            </a:r>
            <a:r>
              <a:rPr lang="en-US" sz="1200" b="0" i="0" kern="1200" dirty="0" smtClean="0">
                <a:solidFill>
                  <a:schemeClr val="tx1"/>
                </a:solidFill>
                <a:effectLst/>
                <a:latin typeface="+mn-lt"/>
                <a:ea typeface="+mn-ea"/>
                <a:cs typeface="+mn-cs"/>
              </a:rPr>
              <a:t> (array subscription), </a:t>
            </a:r>
            <a:r>
              <a:rPr lang="en-US" dirty="0" smtClean="0"/>
              <a:t>-&gt;</a:t>
            </a:r>
            <a:r>
              <a:rPr lang="en-US" sz="1200" b="0" i="0" kern="1200" dirty="0" smtClean="0">
                <a:solidFill>
                  <a:schemeClr val="tx1"/>
                </a:solidFill>
                <a:effectLst/>
                <a:latin typeface="+mn-lt"/>
                <a:ea typeface="+mn-ea"/>
                <a:cs typeface="+mn-cs"/>
              </a:rPr>
              <a:t> (member access), as well as the n-</a:t>
            </a:r>
            <a:r>
              <a:rPr lang="en-US" sz="1200" b="0" i="0" kern="1200" dirty="0" err="1" smtClean="0">
                <a:solidFill>
                  <a:schemeClr val="tx1"/>
                </a:solidFill>
                <a:effectLst/>
                <a:latin typeface="+mn-lt"/>
                <a:ea typeface="+mn-ea"/>
                <a:cs typeface="+mn-cs"/>
              </a:rPr>
              <a:t>ary</a:t>
            </a:r>
            <a:r>
              <a:rPr lang="en-US" sz="1200" b="0" i="0" kern="1200" dirty="0" smtClean="0">
                <a:solidFill>
                  <a:schemeClr val="tx1"/>
                </a:solidFill>
                <a:effectLst/>
                <a:latin typeface="+mn-lt"/>
                <a:ea typeface="+mn-ea"/>
                <a:cs typeface="+mn-cs"/>
              </a:rPr>
              <a:t> </a:t>
            </a:r>
            <a:r>
              <a:rPr lang="en-US" dirty="0" smtClean="0"/>
              <a:t>()</a:t>
            </a:r>
            <a:r>
              <a:rPr lang="en-US" sz="1200" b="0" i="0" kern="1200" dirty="0" smtClean="0">
                <a:solidFill>
                  <a:schemeClr val="tx1"/>
                </a:solidFill>
                <a:effectLst/>
                <a:latin typeface="+mn-lt"/>
                <a:ea typeface="+mn-ea"/>
                <a:cs typeface="+mn-cs"/>
              </a:rPr>
              <a:t> (function call) operator, must always be implemented as </a:t>
            </a:r>
            <a:r>
              <a:rPr lang="en-US" sz="1200" b="1" i="1" kern="1200" dirty="0" smtClean="0">
                <a:solidFill>
                  <a:schemeClr val="tx1"/>
                </a:solidFill>
                <a:effectLst/>
                <a:latin typeface="+mn-lt"/>
                <a:ea typeface="+mn-ea"/>
                <a:cs typeface="+mn-cs"/>
              </a:rPr>
              <a:t>member functions</a:t>
            </a:r>
            <a:r>
              <a:rPr lang="en-US" sz="1200" b="0" i="0" kern="1200" dirty="0" smtClean="0">
                <a:solidFill>
                  <a:schemeClr val="tx1"/>
                </a:solidFill>
                <a:effectLst/>
                <a:latin typeface="+mn-lt"/>
                <a:ea typeface="+mn-ea"/>
                <a:cs typeface="+mn-cs"/>
              </a:rPr>
              <a:t>, because the syntax of the language requires them to.</a:t>
            </a:r>
            <a:endParaRPr lang="en-US" dirty="0" smtClean="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4</a:t>
            </a:fld>
            <a:endParaRPr lang="en-US"/>
          </a:p>
        </p:txBody>
      </p:sp>
    </p:spTree>
    <p:extLst>
      <p:ext uri="{BB962C8B-B14F-4D97-AF65-F5344CB8AC3E}">
        <p14:creationId xmlns:p14="http://schemas.microsoft.com/office/powerpoint/2010/main" val="1693645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Can be a </a:t>
            </a:r>
            <a:r>
              <a:rPr lang="en-US" b="1" dirty="0" smtClean="0">
                <a:solidFill>
                  <a:srgbClr val="2C14DE"/>
                </a:solidFill>
                <a:latin typeface="Calibri" panose="020F0502020204030204" pitchFamily="34" charset="0"/>
              </a:rPr>
              <a:t>member function </a:t>
            </a:r>
            <a:r>
              <a:rPr lang="en-US" dirty="0" smtClean="0">
                <a:latin typeface="Calibri" panose="020F0502020204030204" pitchFamily="34" charset="0"/>
              </a:rPr>
              <a:t>(</a:t>
            </a:r>
            <a:r>
              <a:rPr lang="en-US" b="1" dirty="0" smtClean="0">
                <a:solidFill>
                  <a:srgbClr val="D20000"/>
                </a:solidFill>
                <a:latin typeface="Calibri" panose="020F0502020204030204" pitchFamily="34" charset="0"/>
              </a:rPr>
              <a:t>must be non-static</a:t>
            </a:r>
            <a:r>
              <a:rPr lang="en-US" dirty="0" smtClean="0">
                <a:latin typeface="Calibri" panose="020F0502020204030204" pitchFamily="34" charset="0"/>
              </a:rPr>
              <a:t>): to be able to work on objects of the class</a:t>
            </a:r>
          </a:p>
          <a:p>
            <a:pPr fontAlgn="base"/>
            <a:r>
              <a:rPr lang="en-US" sz="1200" b="0" i="0" kern="1200" dirty="0" smtClean="0">
                <a:solidFill>
                  <a:schemeClr val="tx1"/>
                </a:solidFill>
                <a:effectLst/>
                <a:latin typeface="+mn-lt"/>
                <a:ea typeface="+mn-ea"/>
                <a:cs typeface="+mn-cs"/>
              </a:rPr>
              <a:t>If you plan on implementing -&gt;, () or [] they are </a:t>
            </a:r>
            <a:r>
              <a:rPr lang="en-US" sz="1200" b="1" i="0" kern="1200" dirty="0" smtClean="0">
                <a:solidFill>
                  <a:schemeClr val="tx1"/>
                </a:solidFill>
                <a:effectLst/>
                <a:latin typeface="+mn-lt"/>
                <a:ea typeface="+mn-ea"/>
                <a:cs typeface="+mn-cs"/>
              </a:rPr>
              <a:t>naturally member methods</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unary operator </a:t>
            </a:r>
            <a:r>
              <a:rPr lang="en-US" dirty="0" smtClean="0"/>
              <a:t>@</a:t>
            </a:r>
            <a:r>
              <a:rPr lang="en-US" sz="1200" b="0" i="0" kern="1200" dirty="0" smtClean="0">
                <a:solidFill>
                  <a:schemeClr val="tx1"/>
                </a:solidFill>
                <a:effectLst/>
                <a:latin typeface="+mn-lt"/>
                <a:ea typeface="+mn-ea"/>
                <a:cs typeface="+mn-cs"/>
              </a:rPr>
              <a:t>, applied to an object x, is invoked either as </a:t>
            </a:r>
            <a:r>
              <a:rPr lang="en-US" dirty="0" smtClean="0"/>
              <a:t>operator@(x)</a:t>
            </a:r>
            <a:r>
              <a:rPr lang="en-US" sz="1200" b="0" i="0" kern="1200" dirty="0" smtClean="0">
                <a:solidFill>
                  <a:schemeClr val="tx1"/>
                </a:solidFill>
                <a:effectLst/>
                <a:latin typeface="+mn-lt"/>
                <a:ea typeface="+mn-ea"/>
                <a:cs typeface="+mn-cs"/>
              </a:rPr>
              <a:t> [non</a:t>
            </a:r>
            <a:r>
              <a:rPr lang="en-US" sz="1200" b="0" i="0" kern="1200" baseline="0" dirty="0" smtClean="0">
                <a:solidFill>
                  <a:schemeClr val="tx1"/>
                </a:solidFill>
                <a:effectLst/>
                <a:latin typeface="+mn-lt"/>
                <a:ea typeface="+mn-ea"/>
                <a:cs typeface="+mn-cs"/>
              </a:rPr>
              <a:t> member implementation] </a:t>
            </a:r>
            <a:r>
              <a:rPr lang="en-US" sz="1200" b="0" i="0" kern="1200" dirty="0" smtClean="0">
                <a:solidFill>
                  <a:schemeClr val="tx1"/>
                </a:solidFill>
                <a:effectLst/>
                <a:latin typeface="+mn-lt"/>
                <a:ea typeface="+mn-ea"/>
                <a:cs typeface="+mn-cs"/>
              </a:rPr>
              <a:t>or as </a:t>
            </a:r>
            <a:r>
              <a:rPr lang="en-US" dirty="0" err="1" smtClean="0"/>
              <a:t>x.operator</a:t>
            </a:r>
            <a:r>
              <a:rPr lang="en-US" dirty="0" smtClean="0"/>
              <a:t>@() [member implementation]</a:t>
            </a:r>
            <a:r>
              <a:rPr lang="en-US" sz="1200" b="0" i="0" kern="1200" dirty="0" smtClean="0">
                <a:solidFill>
                  <a:schemeClr val="tx1"/>
                </a:solidFill>
                <a:effectLst/>
                <a:latin typeface="+mn-lt"/>
                <a:ea typeface="+mn-ea"/>
                <a:cs typeface="+mn-cs"/>
              </a:rPr>
              <a:t>. A binary infix operator </a:t>
            </a:r>
            <a:r>
              <a:rPr lang="en-US" dirty="0" smtClean="0"/>
              <a:t>@</a:t>
            </a:r>
            <a:r>
              <a:rPr lang="en-US" sz="1200" b="0" i="0" kern="1200" dirty="0" smtClean="0">
                <a:solidFill>
                  <a:schemeClr val="tx1"/>
                </a:solidFill>
                <a:effectLst/>
                <a:latin typeface="+mn-lt"/>
                <a:ea typeface="+mn-ea"/>
                <a:cs typeface="+mn-cs"/>
              </a:rPr>
              <a:t>, applied to the objects </a:t>
            </a:r>
            <a:r>
              <a:rPr lang="en-US" dirty="0" smtClean="0"/>
              <a:t>x</a:t>
            </a:r>
            <a:r>
              <a:rPr lang="en-US" sz="1200" b="0" i="0" kern="1200" dirty="0" smtClean="0">
                <a:solidFill>
                  <a:schemeClr val="tx1"/>
                </a:solidFill>
                <a:effectLst/>
                <a:latin typeface="+mn-lt"/>
                <a:ea typeface="+mn-ea"/>
                <a:cs typeface="+mn-cs"/>
              </a:rPr>
              <a:t> and </a:t>
            </a:r>
            <a:r>
              <a:rPr lang="en-US" dirty="0" smtClean="0"/>
              <a:t>y</a:t>
            </a:r>
            <a:r>
              <a:rPr lang="en-US" sz="1200" b="0" i="0" kern="1200" dirty="0" smtClean="0">
                <a:solidFill>
                  <a:schemeClr val="tx1"/>
                </a:solidFill>
                <a:effectLst/>
                <a:latin typeface="+mn-lt"/>
                <a:ea typeface="+mn-ea"/>
                <a:cs typeface="+mn-cs"/>
              </a:rPr>
              <a:t>, is called either as </a:t>
            </a:r>
            <a:r>
              <a:rPr lang="en-US" dirty="0" smtClean="0"/>
              <a:t>operator@(</a:t>
            </a:r>
            <a:r>
              <a:rPr lang="en-US" dirty="0" err="1" smtClean="0"/>
              <a:t>x,y</a:t>
            </a:r>
            <a:r>
              <a:rPr lang="en-US" dirty="0" smtClean="0"/>
              <a:t>)</a:t>
            </a:r>
            <a:r>
              <a:rPr lang="en-US" sz="1200" b="0" i="0" kern="1200" dirty="0" smtClean="0">
                <a:solidFill>
                  <a:schemeClr val="tx1"/>
                </a:solidFill>
                <a:effectLst/>
                <a:latin typeface="+mn-lt"/>
                <a:ea typeface="+mn-ea"/>
                <a:cs typeface="+mn-cs"/>
              </a:rPr>
              <a:t> [non-member implementation]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or as </a:t>
            </a:r>
            <a:r>
              <a:rPr lang="en-US" dirty="0" err="1" smtClean="0"/>
              <a:t>x.operator</a:t>
            </a:r>
            <a:r>
              <a:rPr lang="en-US" dirty="0" smtClean="0"/>
              <a:t>@(y)</a:t>
            </a:r>
            <a:r>
              <a:rPr lang="en-US" sz="1200" b="0" i="0" kern="1200" baseline="0" dirty="0" smtClean="0">
                <a:solidFill>
                  <a:schemeClr val="tx1"/>
                </a:solidFill>
                <a:effectLst/>
                <a:latin typeface="+mn-lt"/>
                <a:ea typeface="+mn-ea"/>
                <a:cs typeface="+mn-cs"/>
              </a:rPr>
              <a:t> [member implementation]</a:t>
            </a:r>
            <a:r>
              <a:rPr lang="en-US" dirty="0" smtClean="0"/>
              <a:t/>
            </a:r>
            <a:br>
              <a:rPr lang="en-US" dirty="0" smtClean="0"/>
            </a:br>
            <a:endParaRPr lang="en-US" dirty="0" smtClean="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5</a:t>
            </a:fld>
            <a:endParaRPr lang="en-US"/>
          </a:p>
        </p:txBody>
      </p:sp>
    </p:spTree>
    <p:extLst>
      <p:ext uri="{BB962C8B-B14F-4D97-AF65-F5344CB8AC3E}">
        <p14:creationId xmlns:p14="http://schemas.microsoft.com/office/powerpoint/2010/main" val="3501530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Can be a </a:t>
            </a:r>
            <a:r>
              <a:rPr lang="en-US" b="1" dirty="0" smtClean="0">
                <a:solidFill>
                  <a:srgbClr val="2C14DE"/>
                </a:solidFill>
                <a:latin typeface="Calibri" panose="020F0502020204030204" pitchFamily="34" charset="0"/>
              </a:rPr>
              <a:t>member function </a:t>
            </a:r>
            <a:r>
              <a:rPr lang="en-US" dirty="0" smtClean="0">
                <a:latin typeface="Calibri" panose="020F0502020204030204" pitchFamily="34" charset="0"/>
              </a:rPr>
              <a:t>(</a:t>
            </a:r>
            <a:r>
              <a:rPr lang="en-US" b="1" dirty="0" smtClean="0">
                <a:solidFill>
                  <a:srgbClr val="D20000"/>
                </a:solidFill>
                <a:latin typeface="Calibri" panose="020F0502020204030204" pitchFamily="34" charset="0"/>
              </a:rPr>
              <a:t>must be non-static</a:t>
            </a:r>
            <a:r>
              <a:rPr lang="en-US" dirty="0" smtClean="0">
                <a:latin typeface="Calibri" panose="020F0502020204030204" pitchFamily="34" charset="0"/>
              </a:rPr>
              <a:t>): to be able to work on objects of the class</a:t>
            </a:r>
          </a:p>
          <a:p>
            <a:pPr fontAlgn="base"/>
            <a:r>
              <a:rPr lang="en-US" sz="1200" b="0" i="0" kern="1200" dirty="0" smtClean="0">
                <a:solidFill>
                  <a:schemeClr val="tx1"/>
                </a:solidFill>
                <a:effectLst/>
                <a:latin typeface="+mn-lt"/>
                <a:ea typeface="+mn-ea"/>
                <a:cs typeface="+mn-cs"/>
              </a:rPr>
              <a:t>If you plan on implementing -&gt;, () or [] they are </a:t>
            </a:r>
            <a:r>
              <a:rPr lang="en-US" sz="1200" b="1" i="0" kern="1200" dirty="0" smtClean="0">
                <a:solidFill>
                  <a:schemeClr val="tx1"/>
                </a:solidFill>
                <a:effectLst/>
                <a:latin typeface="+mn-lt"/>
                <a:ea typeface="+mn-ea"/>
                <a:cs typeface="+mn-cs"/>
              </a:rPr>
              <a:t>naturally member methods</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unary operator </a:t>
            </a:r>
            <a:r>
              <a:rPr lang="en-US" dirty="0" smtClean="0"/>
              <a:t>@</a:t>
            </a:r>
            <a:r>
              <a:rPr lang="en-US" sz="1200" b="0" i="0" kern="1200" dirty="0" smtClean="0">
                <a:solidFill>
                  <a:schemeClr val="tx1"/>
                </a:solidFill>
                <a:effectLst/>
                <a:latin typeface="+mn-lt"/>
                <a:ea typeface="+mn-ea"/>
                <a:cs typeface="+mn-cs"/>
              </a:rPr>
              <a:t>, applied to an object x, is invoked either as </a:t>
            </a:r>
            <a:r>
              <a:rPr lang="en-US" dirty="0" smtClean="0"/>
              <a:t>operator@(x)</a:t>
            </a:r>
            <a:r>
              <a:rPr lang="en-US" sz="1200" b="0" i="0" kern="1200" dirty="0" smtClean="0">
                <a:solidFill>
                  <a:schemeClr val="tx1"/>
                </a:solidFill>
                <a:effectLst/>
                <a:latin typeface="+mn-lt"/>
                <a:ea typeface="+mn-ea"/>
                <a:cs typeface="+mn-cs"/>
              </a:rPr>
              <a:t> [non</a:t>
            </a:r>
            <a:r>
              <a:rPr lang="en-US" sz="1200" b="0" i="0" kern="1200" baseline="0" dirty="0" smtClean="0">
                <a:solidFill>
                  <a:schemeClr val="tx1"/>
                </a:solidFill>
                <a:effectLst/>
                <a:latin typeface="+mn-lt"/>
                <a:ea typeface="+mn-ea"/>
                <a:cs typeface="+mn-cs"/>
              </a:rPr>
              <a:t> member implementation] </a:t>
            </a:r>
            <a:r>
              <a:rPr lang="en-US" sz="1200" b="0" i="0" kern="1200" dirty="0" smtClean="0">
                <a:solidFill>
                  <a:schemeClr val="tx1"/>
                </a:solidFill>
                <a:effectLst/>
                <a:latin typeface="+mn-lt"/>
                <a:ea typeface="+mn-ea"/>
                <a:cs typeface="+mn-cs"/>
              </a:rPr>
              <a:t>or as </a:t>
            </a:r>
            <a:r>
              <a:rPr lang="en-US" dirty="0" err="1" smtClean="0"/>
              <a:t>x.operator</a:t>
            </a:r>
            <a:r>
              <a:rPr lang="en-US" dirty="0" smtClean="0"/>
              <a:t>@() [member implementation]</a:t>
            </a:r>
            <a:r>
              <a:rPr lang="en-US" sz="1200" b="0" i="0" kern="1200" dirty="0" smtClean="0">
                <a:solidFill>
                  <a:schemeClr val="tx1"/>
                </a:solidFill>
                <a:effectLst/>
                <a:latin typeface="+mn-lt"/>
                <a:ea typeface="+mn-ea"/>
                <a:cs typeface="+mn-cs"/>
              </a:rPr>
              <a:t>. A binary infix operator </a:t>
            </a:r>
            <a:r>
              <a:rPr lang="en-US" dirty="0" smtClean="0"/>
              <a:t>@</a:t>
            </a:r>
            <a:r>
              <a:rPr lang="en-US" sz="1200" b="0" i="0" kern="1200" dirty="0" smtClean="0">
                <a:solidFill>
                  <a:schemeClr val="tx1"/>
                </a:solidFill>
                <a:effectLst/>
                <a:latin typeface="+mn-lt"/>
                <a:ea typeface="+mn-ea"/>
                <a:cs typeface="+mn-cs"/>
              </a:rPr>
              <a:t>, applied to the objects </a:t>
            </a:r>
            <a:r>
              <a:rPr lang="en-US" dirty="0" smtClean="0"/>
              <a:t>x</a:t>
            </a:r>
            <a:r>
              <a:rPr lang="en-US" sz="1200" b="0" i="0" kern="1200" dirty="0" smtClean="0">
                <a:solidFill>
                  <a:schemeClr val="tx1"/>
                </a:solidFill>
                <a:effectLst/>
                <a:latin typeface="+mn-lt"/>
                <a:ea typeface="+mn-ea"/>
                <a:cs typeface="+mn-cs"/>
              </a:rPr>
              <a:t> and </a:t>
            </a:r>
            <a:r>
              <a:rPr lang="en-US" dirty="0" smtClean="0"/>
              <a:t>y</a:t>
            </a:r>
            <a:r>
              <a:rPr lang="en-US" sz="1200" b="0" i="0" kern="1200" dirty="0" smtClean="0">
                <a:solidFill>
                  <a:schemeClr val="tx1"/>
                </a:solidFill>
                <a:effectLst/>
                <a:latin typeface="+mn-lt"/>
                <a:ea typeface="+mn-ea"/>
                <a:cs typeface="+mn-cs"/>
              </a:rPr>
              <a:t>, is called either as </a:t>
            </a:r>
            <a:r>
              <a:rPr lang="en-US" dirty="0" smtClean="0"/>
              <a:t>operator@(</a:t>
            </a:r>
            <a:r>
              <a:rPr lang="en-US" dirty="0" err="1" smtClean="0"/>
              <a:t>x,y</a:t>
            </a:r>
            <a:r>
              <a:rPr lang="en-US" dirty="0" smtClean="0"/>
              <a:t>)</a:t>
            </a:r>
            <a:r>
              <a:rPr lang="en-US" sz="1200" b="0" i="0" kern="1200" dirty="0" smtClean="0">
                <a:solidFill>
                  <a:schemeClr val="tx1"/>
                </a:solidFill>
                <a:effectLst/>
                <a:latin typeface="+mn-lt"/>
                <a:ea typeface="+mn-ea"/>
                <a:cs typeface="+mn-cs"/>
              </a:rPr>
              <a:t> [non-member implementation]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or as </a:t>
            </a:r>
            <a:r>
              <a:rPr lang="en-US" dirty="0" err="1" smtClean="0"/>
              <a:t>x.operator</a:t>
            </a:r>
            <a:r>
              <a:rPr lang="en-US" dirty="0" smtClean="0"/>
              <a:t>@(y)</a:t>
            </a:r>
            <a:r>
              <a:rPr lang="en-US" sz="1200" b="0" i="0" kern="1200" baseline="0" dirty="0" smtClean="0">
                <a:solidFill>
                  <a:schemeClr val="tx1"/>
                </a:solidFill>
                <a:effectLst/>
                <a:latin typeface="+mn-lt"/>
                <a:ea typeface="+mn-ea"/>
                <a:cs typeface="+mn-cs"/>
              </a:rPr>
              <a:t> [member implementation]</a:t>
            </a:r>
            <a:r>
              <a:rPr lang="en-US" dirty="0" smtClean="0"/>
              <a:t/>
            </a:r>
            <a:br>
              <a:rPr lang="en-US" dirty="0" smtClean="0"/>
            </a:br>
            <a:endParaRPr lang="en-US" dirty="0" smtClean="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6</a:t>
            </a:fld>
            <a:endParaRPr lang="en-US"/>
          </a:p>
        </p:txBody>
      </p:sp>
    </p:spTree>
    <p:extLst>
      <p:ext uri="{BB962C8B-B14F-4D97-AF65-F5344CB8AC3E}">
        <p14:creationId xmlns:p14="http://schemas.microsoft.com/office/powerpoint/2010/main" val="4210452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mn-lt"/>
                <a:ea typeface="+mn-ea"/>
                <a:cs typeface="+mn-cs"/>
              </a:rPr>
              <a:t>at least one of the operands has to be of a user-defined type.</a:t>
            </a:r>
            <a:endParaRPr lang="en-US" sz="1100" dirty="0"/>
          </a:p>
        </p:txBody>
      </p:sp>
      <p:sp>
        <p:nvSpPr>
          <p:cNvPr id="4" name="Slide Number Placeholder 3"/>
          <p:cNvSpPr>
            <a:spLocks noGrp="1"/>
          </p:cNvSpPr>
          <p:nvPr>
            <p:ph type="sldNum" sz="quarter" idx="10"/>
          </p:nvPr>
        </p:nvSpPr>
        <p:spPr/>
        <p:txBody>
          <a:bodyPr/>
          <a:lstStyle/>
          <a:p>
            <a:fld id="{FE85FC15-40B4-45E5-86AE-2E64D22F0C38}" type="slidenum">
              <a:rPr lang="en-US" smtClean="0"/>
              <a:t>9</a:t>
            </a:fld>
            <a:endParaRPr lang="en-US"/>
          </a:p>
        </p:txBody>
      </p:sp>
    </p:spTree>
    <p:extLst>
      <p:ext uri="{BB962C8B-B14F-4D97-AF65-F5344CB8AC3E}">
        <p14:creationId xmlns:p14="http://schemas.microsoft.com/office/powerpoint/2010/main" val="2836536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comma operator (represented by the token, ) is a binary operator that evaluates its first operand and discards the result, it then evaluates the second operand and returns this value (and type). The comma operator has the lowest precedence of any C operator, and acts as a </a:t>
            </a:r>
            <a:r>
              <a:rPr lang="en-US" sz="1200" b="0" i="0" u="none" strike="noStrike" kern="1200" dirty="0" smtClean="0">
                <a:solidFill>
                  <a:schemeClr val="tx1"/>
                </a:solidFill>
                <a:effectLst/>
                <a:latin typeface="+mn-lt"/>
                <a:ea typeface="+mn-ea"/>
                <a:cs typeface="+mn-cs"/>
                <a:hlinkClick r:id="rId3"/>
              </a:rPr>
              <a:t>sequence point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-&gt;* is an</a:t>
            </a:r>
            <a:r>
              <a:rPr lang="en-US" sz="1200" b="0" i="0" kern="1200" baseline="0" dirty="0" smtClean="0">
                <a:solidFill>
                  <a:schemeClr val="tx1"/>
                </a:solidFill>
                <a:effectLst/>
                <a:latin typeface="+mn-lt"/>
                <a:ea typeface="+mn-ea"/>
                <a:cs typeface="+mn-cs"/>
              </a:rPr>
              <a:t> operator to operate on </a:t>
            </a:r>
            <a:r>
              <a:rPr lang="en-US" sz="1200" b="0" i="0" kern="1200" dirty="0" smtClean="0">
                <a:solidFill>
                  <a:schemeClr val="tx1"/>
                </a:solidFill>
                <a:effectLst/>
                <a:latin typeface="+mn-lt"/>
                <a:ea typeface="+mn-ea"/>
                <a:cs typeface="+mn-cs"/>
              </a:rPr>
              <a:t>function pointers</a:t>
            </a:r>
          </a:p>
          <a:p>
            <a:endParaRPr lang="en-US" sz="1200" b="0" i="0" kern="1200" dirty="0" smtClean="0">
              <a:solidFill>
                <a:schemeClr val="tx1"/>
              </a:solidFill>
              <a:effectLst/>
              <a:latin typeface="+mn-lt"/>
              <a:ea typeface="+mn-ea"/>
              <a:cs typeface="+mn-cs"/>
              <a:hlinkClick r:id="rId4"/>
            </a:endParaRPr>
          </a:p>
          <a:p>
            <a:r>
              <a:rPr lang="en-US" dirty="0" smtClean="0">
                <a:hlinkClick r:id="rId5"/>
              </a:rPr>
              <a:t>https://isocpp.org/wiki/faq/operator-overloading#overload-dot</a:t>
            </a:r>
            <a:endParaRPr lang="en-US" dirty="0" smtClean="0">
              <a:hlinkClick r:id="rId4"/>
            </a:endParaRPr>
          </a:p>
          <a:p>
            <a:r>
              <a:rPr lang="en-US" dirty="0" smtClean="0">
                <a:hlinkClick r:id="rId4"/>
              </a:rPr>
              <a:t>http://www.stroustrup.com/bs_faq2.html#overload-dot</a:t>
            </a:r>
            <a:endParaRPr lang="en-US" dirty="0" smtClean="0"/>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is no fundamental reason to disallow overloading of ?:. I just didn't see the need to introduce the special case of overloading a ternary operator. Note that a function overloading </a:t>
            </a:r>
            <a:r>
              <a:rPr lang="en-US" sz="1200" b="0" i="1" kern="1200" dirty="0" smtClean="0">
                <a:solidFill>
                  <a:schemeClr val="tx1"/>
                </a:solidFill>
                <a:effectLst/>
                <a:latin typeface="+mn-lt"/>
                <a:ea typeface="+mn-ea"/>
                <a:cs typeface="+mn-cs"/>
              </a:rPr>
              <a:t>expr1?expr2:expr3</a:t>
            </a:r>
            <a:r>
              <a:rPr lang="en-US" sz="1200" b="0" i="0" kern="1200" dirty="0" smtClean="0">
                <a:solidFill>
                  <a:schemeClr val="tx1"/>
                </a:solidFill>
                <a:effectLst/>
                <a:latin typeface="+mn-lt"/>
                <a:ea typeface="+mn-ea"/>
                <a:cs typeface="+mn-cs"/>
              </a:rPr>
              <a:t> would not be able to guarantee that only one of </a:t>
            </a:r>
            <a:r>
              <a:rPr lang="en-US" sz="1200" b="0" i="1" kern="1200" dirty="0" smtClean="0">
                <a:solidFill>
                  <a:schemeClr val="tx1"/>
                </a:solidFill>
                <a:effectLst/>
                <a:latin typeface="+mn-lt"/>
                <a:ea typeface="+mn-ea"/>
                <a:cs typeface="+mn-cs"/>
              </a:rPr>
              <a:t>expr2</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expr3</a:t>
            </a:r>
            <a:r>
              <a:rPr lang="en-US" sz="1200" b="0" i="0" kern="1200" dirty="0" smtClean="0">
                <a:solidFill>
                  <a:schemeClr val="tx1"/>
                </a:solidFill>
                <a:effectLst/>
                <a:latin typeface="+mn-lt"/>
                <a:ea typeface="+mn-ea"/>
                <a:cs typeface="+mn-cs"/>
              </a:rPr>
              <a:t> was executed.</a:t>
            </a: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Sizeof</a:t>
            </a:r>
            <a:r>
              <a:rPr lang="en-US" sz="1200" b="0" i="0" kern="1200" dirty="0" smtClean="0">
                <a:solidFill>
                  <a:schemeClr val="tx1"/>
                </a:solidFill>
                <a:effectLst/>
                <a:latin typeface="+mn-lt"/>
                <a:ea typeface="+mn-ea"/>
                <a:cs typeface="+mn-cs"/>
              </a:rPr>
              <a:t> cannot be overloaded because built-in operations, such as incrementing a pointer into an array implicitly depends on it. Consider:</a:t>
            </a:r>
          </a:p>
          <a:p>
            <a:r>
              <a:rPr lang="en-US" dirty="0" smtClean="0"/>
              <a:t/>
            </a:r>
            <a:br>
              <a:rPr lang="en-US" dirty="0" smtClean="0"/>
            </a:br>
            <a:r>
              <a:rPr lang="en-US" sz="1200" b="0" i="0" kern="1200" dirty="0" smtClean="0">
                <a:solidFill>
                  <a:schemeClr val="tx1"/>
                </a:solidFill>
                <a:effectLst/>
                <a:latin typeface="+mn-lt"/>
                <a:ea typeface="+mn-ea"/>
                <a:cs typeface="+mn-cs"/>
              </a:rPr>
              <a:t>Operator . (dot) could in principle be overloaded using the same technique as used for -&gt;. However, doing so can lead to questions about whether an operation is meant for the object overloading . or an object referred to by . For example:</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10</a:t>
            </a:fld>
            <a:endParaRPr lang="en-US"/>
          </a:p>
        </p:txBody>
      </p:sp>
    </p:spTree>
    <p:extLst>
      <p:ext uri="{BB962C8B-B14F-4D97-AF65-F5344CB8AC3E}">
        <p14:creationId xmlns:p14="http://schemas.microsoft.com/office/powerpoint/2010/main" val="2570341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11</a:t>
            </a:fld>
            <a:endParaRPr lang="en-US"/>
          </a:p>
        </p:txBody>
      </p:sp>
    </p:spTree>
    <p:extLst>
      <p:ext uri="{BB962C8B-B14F-4D97-AF65-F5344CB8AC3E}">
        <p14:creationId xmlns:p14="http://schemas.microsoft.com/office/powerpoint/2010/main" val="2851279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25</a:t>
            </a:fld>
            <a:endParaRPr lang="en-US"/>
          </a:p>
        </p:txBody>
      </p:sp>
    </p:spTree>
    <p:extLst>
      <p:ext uri="{BB962C8B-B14F-4D97-AF65-F5344CB8AC3E}">
        <p14:creationId xmlns:p14="http://schemas.microsoft.com/office/powerpoint/2010/main" val="2140444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aseline="0" dirty="0" smtClean="0">
                <a:latin typeface="Arial" panose="020B0604020202020204" pitchFamily="34" charset="0"/>
              </a:rPr>
              <a:t>Inventory Item 2 = ++</a:t>
            </a:r>
            <a:r>
              <a:rPr lang="en-US" sz="1000" baseline="0" dirty="0" err="1" smtClean="0">
                <a:latin typeface="Arial" panose="020B0604020202020204" pitchFamily="34" charset="0"/>
              </a:rPr>
              <a:t>someItem</a:t>
            </a:r>
            <a:r>
              <a:rPr lang="en-US" sz="1000" baseline="0" dirty="0" smtClean="0">
                <a:latin typeface="Arial" panose="020B0604020202020204" pitchFamily="34" charset="0"/>
              </a:rPr>
              <a:t>; // Will not work as the overloaded function does not return anything</a:t>
            </a:r>
            <a:endParaRPr lang="en-US" sz="1000" baseline="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E85FC15-40B4-45E5-86AE-2E64D22F0C38}" type="slidenum">
              <a:rPr lang="en-US" smtClean="0"/>
              <a:t>27</a:t>
            </a:fld>
            <a:endParaRPr lang="en-US"/>
          </a:p>
        </p:txBody>
      </p:sp>
    </p:spTree>
    <p:extLst>
      <p:ext uri="{BB962C8B-B14F-4D97-AF65-F5344CB8AC3E}">
        <p14:creationId xmlns:p14="http://schemas.microsoft.com/office/powerpoint/2010/main" val="4187681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829733"/>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0" y="1143000"/>
            <a:ext cx="91440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B0192B-E1F2-4D51-9245-C9CE8F612D86}" type="datetimeFigureOut">
              <a:rPr lang="en-US" smtClean="0"/>
              <a:pPr/>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B0192B-E1F2-4D51-9245-C9CE8F612D86}" type="datetimeFigureOut">
              <a:rPr lang="en-US" smtClean="0"/>
              <a:pPr/>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B0192B-E1F2-4D51-9245-C9CE8F612D86}" type="datetimeFigureOut">
              <a:rPr lang="en-US" smtClean="0"/>
              <a:pPr/>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B0192B-E1F2-4D51-9245-C9CE8F612D86}" type="datetimeFigureOut">
              <a:rPr lang="en-US" smtClean="0"/>
              <a:pPr/>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0192B-E1F2-4D51-9245-C9CE8F612D86}" type="datetimeFigureOut">
              <a:rPr lang="en-US" smtClean="0"/>
              <a:pPr/>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0192B-E1F2-4D51-9245-C9CE8F612D86}" type="datetimeFigureOut">
              <a:rPr lang="en-US" smtClean="0"/>
              <a:pPr/>
              <a:t>11/14/2020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2CBD0-4E8A-462D-9424-859647FC3ED0}"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0799" y="44449"/>
            <a:ext cx="895349" cy="8953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stroustrup.com/bs_faq2.html#overload-dot" TargetMode="External"/><Relationship Id="rId3" Type="http://schemas.openxmlformats.org/officeDocument/2006/relationships/notesSlide" Target="../notesSlides/notesSlide6.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36" y="1882775"/>
            <a:ext cx="8991600" cy="1622425"/>
          </a:xfrm>
        </p:spPr>
        <p:txBody>
          <a:bodyPr>
            <a:normAutofit/>
          </a:bodyPr>
          <a:lstStyle/>
          <a:p>
            <a:r>
              <a:rPr lang="en-US" b="1" dirty="0" smtClean="0">
                <a:solidFill>
                  <a:srgbClr val="160C5C"/>
                </a:solidFill>
              </a:rPr>
              <a:t>Operator Overloading</a:t>
            </a:r>
            <a:r>
              <a:rPr lang="en-US" dirty="0" smtClean="0"/>
              <a:t/>
            </a:r>
            <a:br>
              <a:rPr lang="en-US" dirty="0" smtClean="0"/>
            </a:br>
            <a:r>
              <a:rPr lang="en-US" sz="2600" dirty="0" smtClean="0"/>
              <a:t>(CS 217)</a:t>
            </a:r>
            <a:endParaRPr lang="en-US" sz="2600" dirty="0"/>
          </a:p>
        </p:txBody>
      </p:sp>
      <p:sp>
        <p:nvSpPr>
          <p:cNvPr id="3" name="Subtitle 2"/>
          <p:cNvSpPr>
            <a:spLocks noGrp="1"/>
          </p:cNvSpPr>
          <p:nvPr>
            <p:ph type="subTitle" idx="1"/>
          </p:nvPr>
        </p:nvSpPr>
        <p:spPr>
          <a:xfrm>
            <a:off x="228600" y="3962400"/>
            <a:ext cx="8686800" cy="2743200"/>
          </a:xfrm>
        </p:spPr>
        <p:txBody>
          <a:bodyPr>
            <a:normAutofit lnSpcReduction="10000"/>
          </a:bodyPr>
          <a:lstStyle/>
          <a:p>
            <a:endParaRPr lang="en-US" sz="2600" dirty="0" smtClean="0"/>
          </a:p>
          <a:p>
            <a:r>
              <a:rPr lang="en-US" sz="2600" smtClean="0"/>
              <a:t>Mr. Jawad </a:t>
            </a:r>
            <a:r>
              <a:rPr lang="en-US" sz="2600" dirty="0" smtClean="0"/>
              <a:t>Hassan,</a:t>
            </a:r>
          </a:p>
          <a:p>
            <a:endParaRPr lang="en-US" sz="2600" dirty="0" smtClean="0"/>
          </a:p>
          <a:p>
            <a:r>
              <a:rPr lang="en-US" sz="2600" dirty="0" smtClean="0"/>
              <a:t>Department of Computer Science, </a:t>
            </a:r>
          </a:p>
          <a:p>
            <a:r>
              <a:rPr lang="en-US" sz="2800" dirty="0"/>
              <a:t>National University of Computer </a:t>
            </a:r>
            <a:r>
              <a:rPr lang="en-US" sz="2800" dirty="0" smtClean="0"/>
              <a:t>&amp; Emerging </a:t>
            </a:r>
            <a:r>
              <a:rPr lang="en-US" sz="2800" dirty="0"/>
              <a:t>Sciences</a:t>
            </a:r>
            <a:r>
              <a:rPr lang="en-US" sz="2600" dirty="0" smtClean="0"/>
              <a:t>, Islamabad Campus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39756" y="0"/>
            <a:ext cx="9104244" cy="1066800"/>
          </a:xfrm>
          <a:solidFill>
            <a:schemeClr val="bg1"/>
          </a:solidFill>
        </p:spPr>
        <p:txBody>
          <a:bodyPr>
            <a:noAutofit/>
          </a:bodyPr>
          <a:lstStyle/>
          <a:p>
            <a:r>
              <a:rPr lang="en-US" b="1" dirty="0" smtClean="0">
                <a:solidFill>
                  <a:srgbClr val="B80000"/>
                </a:solidFill>
              </a:rPr>
              <a:t>Restriction on Operator Overloading</a:t>
            </a:r>
          </a:p>
        </p:txBody>
      </p:sp>
      <p:graphicFrame>
        <p:nvGraphicFramePr>
          <p:cNvPr id="2050" name="Object 2"/>
          <p:cNvGraphicFramePr>
            <a:graphicFrameLocks noChangeAspect="1"/>
          </p:cNvGraphicFramePr>
          <p:nvPr>
            <p:extLst>
              <p:ext uri="{D42A27DB-BD31-4B8C-83A1-F6EECF244321}">
                <p14:modId xmlns:p14="http://schemas.microsoft.com/office/powerpoint/2010/main" val="3199396259"/>
              </p:ext>
            </p:extLst>
          </p:nvPr>
        </p:nvGraphicFramePr>
        <p:xfrm>
          <a:off x="419100" y="4722813"/>
          <a:ext cx="8077200" cy="993775"/>
        </p:xfrm>
        <a:graphic>
          <a:graphicData uri="http://schemas.openxmlformats.org/presentationml/2006/ole">
            <mc:AlternateContent xmlns:mc="http://schemas.openxmlformats.org/markup-compatibility/2006">
              <mc:Choice xmlns:v="urn:schemas-microsoft-com:vml" Requires="v">
                <p:oleObj spid="_x0000_s5514" name="Document" r:id="rId4" imgW="5420868" imgH="672084" progId="Word.Document.8">
                  <p:embed/>
                </p:oleObj>
              </mc:Choice>
              <mc:Fallback>
                <p:oleObj name="Document" r:id="rId4" imgW="5420868" imgH="67208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 y="4722813"/>
                        <a:ext cx="80772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381000" y="1751013"/>
          <a:ext cx="9677400" cy="2287587"/>
        </p:xfrm>
        <a:graphic>
          <a:graphicData uri="http://schemas.openxmlformats.org/presentationml/2006/ole">
            <mc:AlternateContent xmlns:mc="http://schemas.openxmlformats.org/markup-compatibility/2006">
              <mc:Choice xmlns:v="urn:schemas-microsoft-com:vml" Requires="v">
                <p:oleObj spid="_x0000_s5515" name="Document" r:id="rId6" imgW="6654800" imgH="1663700" progId="Word.Document.8">
                  <p:embed/>
                </p:oleObj>
              </mc:Choice>
              <mc:Fallback>
                <p:oleObj name="Document" r:id="rId6" imgW="6654800" imgH="166370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1751013"/>
                        <a:ext cx="9677400" cy="22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85800" y="4353481"/>
            <a:ext cx="7391400" cy="369332"/>
          </a:xfrm>
          <a:prstGeom prst="rect">
            <a:avLst/>
          </a:prstGeom>
        </p:spPr>
        <p:txBody>
          <a:bodyPr wrap="square">
            <a:spAutoFit/>
          </a:bodyPr>
          <a:lstStyle/>
          <a:p>
            <a:r>
              <a:rPr lang="en-US" dirty="0">
                <a:hlinkClick r:id="rId8"/>
              </a:rPr>
              <a:t>http://www.stroustrup.com/bs_faq2.html#overload-dot</a:t>
            </a:r>
            <a:endParaRPr lang="en-US" dirty="0"/>
          </a:p>
        </p:txBody>
      </p:sp>
    </p:spTree>
    <p:extLst>
      <p:ext uri="{BB962C8B-B14F-4D97-AF65-F5344CB8AC3E}">
        <p14:creationId xmlns:p14="http://schemas.microsoft.com/office/powerpoint/2010/main" val="3083657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39756" y="0"/>
            <a:ext cx="9104244" cy="1066800"/>
          </a:xfrm>
          <a:solidFill>
            <a:schemeClr val="bg1"/>
          </a:solidFill>
        </p:spPr>
        <p:txBody>
          <a:bodyPr>
            <a:noAutofit/>
          </a:bodyPr>
          <a:lstStyle/>
          <a:p>
            <a:r>
              <a:rPr lang="en-US" b="1" dirty="0">
                <a:solidFill>
                  <a:srgbClr val="D20000"/>
                </a:solidFill>
              </a:rPr>
              <a:t>Operator </a:t>
            </a:r>
            <a:r>
              <a:rPr lang="en-US" b="1" dirty="0" smtClean="0">
                <a:solidFill>
                  <a:srgbClr val="D20000"/>
                </a:solidFill>
              </a:rPr>
              <a:t>=, operator </a:t>
            </a:r>
            <a:r>
              <a:rPr lang="en-US" b="1" dirty="0">
                <a:solidFill>
                  <a:srgbClr val="D20000"/>
                </a:solidFill>
              </a:rPr>
              <a:t>&amp;</a:t>
            </a:r>
            <a:endParaRPr lang="en-US" b="1" dirty="0" smtClean="0">
              <a:solidFill>
                <a:srgbClr val="D20000"/>
              </a:solidFill>
            </a:endParaRP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4894" y="1219200"/>
            <a:ext cx="8955156" cy="5201424"/>
          </a:xfrm>
          <a:prstGeom prst="rect">
            <a:avLst/>
          </a:prstGeom>
        </p:spPr>
        <p:txBody>
          <a:bodyPr wrap="square">
            <a:spAutoFit/>
          </a:bodyPr>
          <a:lstStyle/>
          <a:p>
            <a:pPr marL="269875" indent="-269875" algn="just">
              <a:buFont typeface="Arial" panose="020B0604020202020204" pitchFamily="34" charset="0"/>
              <a:buChar char="•"/>
            </a:pPr>
            <a:r>
              <a:rPr lang="en-US" sz="3200" b="1" dirty="0"/>
              <a:t>Operator</a:t>
            </a:r>
            <a:r>
              <a:rPr lang="en-US" sz="3200" dirty="0"/>
              <a:t> </a:t>
            </a:r>
            <a:r>
              <a:rPr lang="en-US" sz="3200" b="1" dirty="0">
                <a:solidFill>
                  <a:srgbClr val="D20000"/>
                </a:solidFill>
              </a:rPr>
              <a:t>=</a:t>
            </a:r>
            <a:r>
              <a:rPr lang="en-US" sz="3200" dirty="0">
                <a:solidFill>
                  <a:srgbClr val="D20000"/>
                </a:solidFill>
              </a:rPr>
              <a:t> </a:t>
            </a:r>
            <a:r>
              <a:rPr lang="en-US" sz="3200" dirty="0"/>
              <a:t>and </a:t>
            </a:r>
            <a:r>
              <a:rPr lang="en-US" sz="3200" b="1" dirty="0"/>
              <a:t>operator</a:t>
            </a:r>
            <a:r>
              <a:rPr lang="en-US" sz="3200" dirty="0"/>
              <a:t> </a:t>
            </a:r>
            <a:r>
              <a:rPr lang="en-US" sz="3200" b="1" dirty="0">
                <a:solidFill>
                  <a:srgbClr val="D20000"/>
                </a:solidFill>
              </a:rPr>
              <a:t>&amp;</a:t>
            </a:r>
            <a:r>
              <a:rPr lang="en-US" sz="3200" dirty="0"/>
              <a:t> are </a:t>
            </a:r>
            <a:r>
              <a:rPr lang="en-US" sz="3200" b="1" u="sng" dirty="0">
                <a:solidFill>
                  <a:srgbClr val="D20000"/>
                </a:solidFill>
              </a:rPr>
              <a:t>overloaded implicitly </a:t>
            </a:r>
            <a:r>
              <a:rPr lang="en-US" sz="3200" b="1" dirty="0">
                <a:solidFill>
                  <a:srgbClr val="2C14DE"/>
                </a:solidFill>
              </a:rPr>
              <a:t>for </a:t>
            </a:r>
            <a:r>
              <a:rPr lang="en-US" sz="3200" b="1" u="sng" dirty="0">
                <a:solidFill>
                  <a:srgbClr val="2C14DE"/>
                </a:solidFill>
              </a:rPr>
              <a:t>every class</a:t>
            </a:r>
            <a:r>
              <a:rPr lang="en-US" sz="3200" dirty="0"/>
              <a:t>, </a:t>
            </a:r>
            <a:r>
              <a:rPr lang="en-US" sz="3200" dirty="0" smtClean="0"/>
              <a:t>so </a:t>
            </a:r>
            <a:r>
              <a:rPr lang="en-US" sz="3200" dirty="0"/>
              <a:t>they can be used for each class objects. </a:t>
            </a:r>
            <a:endParaRPr lang="en-US" sz="3200" dirty="0" smtClean="0"/>
          </a:p>
          <a:p>
            <a:pPr marL="269875" indent="-269875">
              <a:buFont typeface="Arial" panose="020B0604020202020204" pitchFamily="34" charset="0"/>
              <a:buChar char="•"/>
            </a:pPr>
            <a:endParaRPr lang="en-US" sz="2800" dirty="0" smtClean="0"/>
          </a:p>
          <a:p>
            <a:pPr marL="269875" indent="-269875">
              <a:buFont typeface="Arial" panose="020B0604020202020204" pitchFamily="34" charset="0"/>
              <a:buChar char="•"/>
            </a:pPr>
            <a:endParaRPr lang="en-US" sz="2800" dirty="0"/>
          </a:p>
          <a:p>
            <a:pPr marL="269875" indent="-269875" algn="just">
              <a:buFont typeface="Arial" panose="020B0604020202020204" pitchFamily="34" charset="0"/>
              <a:buChar char="•"/>
            </a:pPr>
            <a:r>
              <a:rPr lang="en-US" sz="3200" b="1" dirty="0" smtClean="0">
                <a:solidFill>
                  <a:srgbClr val="D20000"/>
                </a:solidFill>
              </a:rPr>
              <a:t>operator </a:t>
            </a:r>
            <a:r>
              <a:rPr lang="en-US" sz="3200" b="1" dirty="0">
                <a:solidFill>
                  <a:srgbClr val="D20000"/>
                </a:solidFill>
              </a:rPr>
              <a:t>= </a:t>
            </a:r>
            <a:r>
              <a:rPr lang="en-US" sz="3200" b="1" dirty="0">
                <a:solidFill>
                  <a:srgbClr val="2C14DE"/>
                </a:solidFill>
              </a:rPr>
              <a:t>performs </a:t>
            </a:r>
            <a:r>
              <a:rPr lang="en-US" sz="3200" b="1" dirty="0" smtClean="0">
                <a:solidFill>
                  <a:srgbClr val="2C14DE"/>
                </a:solidFill>
              </a:rPr>
              <a:t>member-wise </a:t>
            </a:r>
            <a:r>
              <a:rPr lang="en-US" sz="3200" b="1" dirty="0">
                <a:solidFill>
                  <a:srgbClr val="2C14DE"/>
                </a:solidFill>
              </a:rPr>
              <a:t>copy </a:t>
            </a:r>
            <a:r>
              <a:rPr lang="en-US" sz="3200" dirty="0"/>
              <a:t>of the </a:t>
            </a:r>
            <a:r>
              <a:rPr lang="en-US" sz="3200" b="1" dirty="0"/>
              <a:t>data members</a:t>
            </a:r>
            <a:r>
              <a:rPr lang="en-US" sz="3200" dirty="0"/>
              <a:t>. </a:t>
            </a:r>
            <a:endParaRPr lang="en-US" sz="3200" dirty="0" smtClean="0"/>
          </a:p>
          <a:p>
            <a:pPr marL="269875" indent="-269875">
              <a:buFont typeface="Arial" panose="020B0604020202020204" pitchFamily="34" charset="0"/>
              <a:buChar char="•"/>
            </a:pPr>
            <a:endParaRPr lang="en-US" sz="2800" dirty="0" smtClean="0"/>
          </a:p>
          <a:p>
            <a:pPr marL="269875" indent="-269875">
              <a:buFont typeface="Arial" panose="020B0604020202020204" pitchFamily="34" charset="0"/>
              <a:buChar char="•"/>
            </a:pPr>
            <a:endParaRPr lang="en-US" sz="2800" dirty="0" smtClean="0"/>
          </a:p>
          <a:p>
            <a:pPr marL="269875" indent="-269875" algn="just">
              <a:buFont typeface="Arial" panose="020B0604020202020204" pitchFamily="34" charset="0"/>
              <a:buChar char="•"/>
            </a:pPr>
            <a:r>
              <a:rPr lang="en-US" sz="3000" b="1" dirty="0" smtClean="0">
                <a:solidFill>
                  <a:srgbClr val="D20000"/>
                </a:solidFill>
              </a:rPr>
              <a:t>operator </a:t>
            </a:r>
            <a:r>
              <a:rPr lang="en-US" sz="3000" b="1" dirty="0">
                <a:solidFill>
                  <a:srgbClr val="D20000"/>
                </a:solidFill>
              </a:rPr>
              <a:t>&amp; </a:t>
            </a:r>
            <a:r>
              <a:rPr lang="en-US" sz="3000" b="1" dirty="0">
                <a:solidFill>
                  <a:srgbClr val="2C14DE"/>
                </a:solidFill>
              </a:rPr>
              <a:t>returns the address of the object </a:t>
            </a:r>
            <a:r>
              <a:rPr lang="en-US" sz="3000" dirty="0"/>
              <a:t>in </a:t>
            </a:r>
            <a:r>
              <a:rPr lang="en-US" sz="3000" b="1" dirty="0"/>
              <a:t>memory</a:t>
            </a:r>
            <a:r>
              <a:rPr lang="en-US" sz="3000" dirty="0"/>
              <a:t>.</a:t>
            </a:r>
          </a:p>
        </p:txBody>
      </p:sp>
    </p:spTree>
    <p:extLst>
      <p:ext uri="{BB962C8B-B14F-4D97-AF65-F5344CB8AC3E}">
        <p14:creationId xmlns:p14="http://schemas.microsoft.com/office/powerpoint/2010/main" val="3861887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90600" y="0"/>
            <a:ext cx="8153400" cy="1112519"/>
          </a:xfrm>
        </p:spPr>
        <p:txBody>
          <a:bodyPr>
            <a:normAutofit/>
          </a:bodyPr>
          <a:lstStyle/>
          <a:p>
            <a:r>
              <a:rPr lang="en-US" sz="4800" b="1" dirty="0" smtClean="0">
                <a:solidFill>
                  <a:srgbClr val="C00000"/>
                </a:solidFill>
              </a:rPr>
              <a:t>Invoking Objects</a:t>
            </a:r>
          </a:p>
        </p:txBody>
      </p:sp>
      <p:sp>
        <p:nvSpPr>
          <p:cNvPr id="10243" name="Rectangle 3"/>
          <p:cNvSpPr>
            <a:spLocks noGrp="1" noChangeArrowheads="1"/>
          </p:cNvSpPr>
          <p:nvPr>
            <p:ph type="body" idx="1"/>
          </p:nvPr>
        </p:nvSpPr>
        <p:spPr>
          <a:xfrm>
            <a:off x="127000" y="1188719"/>
            <a:ext cx="8980556" cy="1981200"/>
          </a:xfrm>
        </p:spPr>
        <p:txBody>
          <a:bodyPr>
            <a:normAutofit/>
          </a:bodyPr>
          <a:lstStyle/>
          <a:p>
            <a:pPr algn="just"/>
            <a:r>
              <a:rPr lang="en-US" sz="2800" b="1" dirty="0" smtClean="0">
                <a:latin typeface="+mj-lt"/>
                <a:cs typeface="Tahoma" panose="020B0604030504040204" pitchFamily="34" charset="0"/>
              </a:rPr>
              <a:t>If the </a:t>
            </a:r>
            <a:r>
              <a:rPr lang="en-US" sz="2800" b="1" dirty="0" smtClean="0">
                <a:solidFill>
                  <a:srgbClr val="2C14DE"/>
                </a:solidFill>
                <a:latin typeface="+mj-lt"/>
                <a:cs typeface="Tahoma" panose="020B0604030504040204" pitchFamily="34" charset="0"/>
              </a:rPr>
              <a:t>operator is binary </a:t>
            </a:r>
            <a:r>
              <a:rPr lang="en-US" sz="2800" b="1" dirty="0" smtClean="0">
                <a:latin typeface="+mj-lt"/>
                <a:cs typeface="Tahoma" panose="020B0604030504040204" pitchFamily="34" charset="0"/>
              </a:rPr>
              <a:t>but there is </a:t>
            </a:r>
            <a:r>
              <a:rPr lang="en-US" sz="2800" b="1" dirty="0" smtClean="0">
                <a:solidFill>
                  <a:srgbClr val="2C14DE"/>
                </a:solidFill>
                <a:latin typeface="+mj-lt"/>
                <a:cs typeface="Tahoma" panose="020B0604030504040204" pitchFamily="34" charset="0"/>
              </a:rPr>
              <a:t>only one explicit argument</a:t>
            </a:r>
            <a:r>
              <a:rPr lang="en-US" sz="2800" b="1" dirty="0" smtClean="0">
                <a:latin typeface="+mj-lt"/>
                <a:cs typeface="Tahoma" panose="020B0604030504040204" pitchFamily="34" charset="0"/>
              </a:rPr>
              <a:t>, the </a:t>
            </a:r>
            <a:r>
              <a:rPr lang="ja-JP" altLang="en-US" sz="2800" b="1" dirty="0" smtClean="0">
                <a:latin typeface="+mj-lt"/>
                <a:cs typeface="Tahoma" panose="020B0604030504040204" pitchFamily="34" charset="0"/>
              </a:rPr>
              <a:t>‘</a:t>
            </a:r>
            <a:r>
              <a:rPr lang="en-US" altLang="ja-JP" sz="2800" b="1" u="sng" dirty="0" smtClean="0">
                <a:solidFill>
                  <a:srgbClr val="D20000"/>
                </a:solidFill>
                <a:latin typeface="+mj-lt"/>
                <a:cs typeface="Tahoma" panose="020B0604030504040204" pitchFamily="34" charset="0"/>
              </a:rPr>
              <a:t>invoking instance</a:t>
            </a:r>
            <a:r>
              <a:rPr lang="ja-JP" altLang="en-US" sz="2800" b="1" dirty="0" smtClean="0">
                <a:latin typeface="+mj-lt"/>
                <a:cs typeface="Tahoma" panose="020B0604030504040204" pitchFamily="34" charset="0"/>
              </a:rPr>
              <a:t>’</a:t>
            </a:r>
            <a:r>
              <a:rPr lang="en-US" altLang="ja-JP" sz="2800" b="1" dirty="0" smtClean="0">
                <a:latin typeface="+mj-lt"/>
                <a:cs typeface="Tahoma" panose="020B0604030504040204" pitchFamily="34" charset="0"/>
              </a:rPr>
              <a:t> is assumed to be the one on the </a:t>
            </a:r>
            <a:r>
              <a:rPr lang="en-US" altLang="ja-JP" sz="2800" b="1" u="sng" dirty="0" smtClean="0">
                <a:solidFill>
                  <a:srgbClr val="D20000"/>
                </a:solidFill>
                <a:latin typeface="+mj-lt"/>
                <a:cs typeface="Tahoma" panose="020B0604030504040204" pitchFamily="34" charset="0"/>
              </a:rPr>
              <a:t>left hand side</a:t>
            </a:r>
            <a:r>
              <a:rPr lang="en-US" altLang="ja-JP" sz="2800" b="1" dirty="0" smtClean="0">
                <a:solidFill>
                  <a:srgbClr val="D20000"/>
                </a:solidFill>
                <a:latin typeface="+mj-lt"/>
                <a:cs typeface="Tahoma" panose="020B0604030504040204" pitchFamily="34" charset="0"/>
              </a:rPr>
              <a:t> </a:t>
            </a:r>
            <a:r>
              <a:rPr lang="en-US" altLang="ja-JP" sz="2800" b="1" dirty="0" smtClean="0">
                <a:latin typeface="+mj-lt"/>
                <a:cs typeface="Tahoma" panose="020B0604030504040204" pitchFamily="34" charset="0"/>
              </a:rPr>
              <a:t>of the </a:t>
            </a:r>
            <a:r>
              <a:rPr lang="en-US" altLang="ja-JP" sz="2800" b="1" u="sng" dirty="0" smtClean="0">
                <a:latin typeface="+mj-lt"/>
                <a:cs typeface="Tahoma" panose="020B0604030504040204" pitchFamily="34" charset="0"/>
              </a:rPr>
              <a:t>expression</a:t>
            </a:r>
            <a:r>
              <a:rPr lang="en-US" altLang="ja-JP" sz="2800" b="1" dirty="0" smtClean="0">
                <a:latin typeface="+mj-lt"/>
                <a:cs typeface="Tahoma" panose="020B0604030504040204" pitchFamily="34" charset="0"/>
              </a:rPr>
              <a:t>.</a:t>
            </a:r>
          </a:p>
          <a:p>
            <a:endParaRPr lang="en-US" dirty="0" smtClean="0">
              <a:latin typeface="+mj-lt"/>
            </a:endParaRPr>
          </a:p>
        </p:txBody>
      </p:sp>
      <p:sp>
        <p:nvSpPr>
          <p:cNvPr id="10244" name="Text Box 4"/>
          <p:cNvSpPr txBox="1">
            <a:spLocks noChangeArrowheads="1"/>
          </p:cNvSpPr>
          <p:nvPr/>
        </p:nvSpPr>
        <p:spPr bwMode="auto">
          <a:xfrm>
            <a:off x="533400" y="2895600"/>
            <a:ext cx="7086600" cy="3477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a:latin typeface="Consolas" panose="020B0609020204030204" pitchFamily="49" charset="0"/>
              </a:rPr>
              <a:t>class Date</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public:  // member functions</a:t>
            </a:r>
          </a:p>
          <a:p>
            <a:pPr eaLnBrk="1" hangingPunct="1"/>
            <a:r>
              <a:rPr lang="en-US" sz="2000" b="1" dirty="0">
                <a:latin typeface="Consolas" panose="020B0609020204030204" pitchFamily="49" charset="0"/>
              </a:rPr>
              <a:t>   Date operator=(Date&amp; d);</a:t>
            </a:r>
          </a:p>
          <a:p>
            <a:pPr eaLnBrk="1" hangingPunct="1"/>
            <a:r>
              <a:rPr lang="en-US" sz="2000" b="1" dirty="0" smtClean="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r>
              <a:rPr lang="en-US" sz="2000" b="1" dirty="0" err="1">
                <a:latin typeface="Consolas" panose="020B0609020204030204" pitchFamily="49" charset="0"/>
              </a:rPr>
              <a:t>int</a:t>
            </a:r>
            <a:r>
              <a:rPr lang="en-US" sz="2000" b="1" dirty="0">
                <a:latin typeface="Consolas" panose="020B0609020204030204" pitchFamily="49" charset="0"/>
              </a:rPr>
              <a:t> main (void)</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s1 = s2;  // instead of s1.operator=(s2);</a:t>
            </a:r>
          </a:p>
          <a:p>
            <a:pPr eaLnBrk="1" hangingPunct="1"/>
            <a:r>
              <a:rPr lang="en-US" sz="2000" b="1" dirty="0">
                <a:latin typeface="Consolas" panose="020B0609020204030204" pitchFamily="49" charset="0"/>
              </a:rPr>
              <a:t>}</a:t>
            </a:r>
            <a:endParaRPr lang="en-US" b="1" dirty="0">
              <a:latin typeface="Consolas" panose="020B0609020204030204" pitchFamily="49" charset="0"/>
            </a:endParaRP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257130" y="3219855"/>
            <a:ext cx="842096" cy="2538919"/>
          </a:xfrm>
          <a:custGeom>
            <a:avLst/>
            <a:gdLst>
              <a:gd name="connsiteX0" fmla="*/ 842096 w 842096"/>
              <a:gd name="connsiteY0" fmla="*/ 2538919 h 2538919"/>
              <a:gd name="connsiteX1" fmla="*/ 15244 w 842096"/>
              <a:gd name="connsiteY1" fmla="*/ 875490 h 2538919"/>
              <a:gd name="connsiteX2" fmla="*/ 384896 w 842096"/>
              <a:gd name="connsiteY2" fmla="*/ 0 h 2538919"/>
            </a:gdLst>
            <a:ahLst/>
            <a:cxnLst>
              <a:cxn ang="0">
                <a:pos x="connsiteX0" y="connsiteY0"/>
              </a:cxn>
              <a:cxn ang="0">
                <a:pos x="connsiteX1" y="connsiteY1"/>
              </a:cxn>
              <a:cxn ang="0">
                <a:pos x="connsiteX2" y="connsiteY2"/>
              </a:cxn>
            </a:cxnLst>
            <a:rect l="l" t="t" r="r" b="b"/>
            <a:pathLst>
              <a:path w="842096" h="2538919">
                <a:moveTo>
                  <a:pt x="842096" y="2538919"/>
                </a:moveTo>
                <a:cubicBezTo>
                  <a:pt x="466770" y="1918781"/>
                  <a:pt x="91444" y="1298643"/>
                  <a:pt x="15244" y="875490"/>
                </a:cubicBezTo>
                <a:cubicBezTo>
                  <a:pt x="-60956" y="452337"/>
                  <a:pt x="161970" y="226168"/>
                  <a:pt x="384896" y="0"/>
                </a:cubicBezTo>
              </a:path>
            </a:pathLst>
          </a:custGeom>
          <a:noFill/>
          <a:ln>
            <a:solidFill>
              <a:srgbClr val="D20000"/>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23353" y="4143983"/>
            <a:ext cx="2999372" cy="1605064"/>
          </a:xfrm>
          <a:custGeom>
            <a:avLst/>
            <a:gdLst>
              <a:gd name="connsiteX0" fmla="*/ 0 w 2999372"/>
              <a:gd name="connsiteY0" fmla="*/ 1605064 h 1605064"/>
              <a:gd name="connsiteX1" fmla="*/ 2889115 w 2999372"/>
              <a:gd name="connsiteY1" fmla="*/ 846306 h 1605064"/>
              <a:gd name="connsiteX2" fmla="*/ 2120630 w 2999372"/>
              <a:gd name="connsiteY2" fmla="*/ 0 h 1605064"/>
            </a:gdLst>
            <a:ahLst/>
            <a:cxnLst>
              <a:cxn ang="0">
                <a:pos x="connsiteX0" y="connsiteY0"/>
              </a:cxn>
              <a:cxn ang="0">
                <a:pos x="connsiteX1" y="connsiteY1"/>
              </a:cxn>
              <a:cxn ang="0">
                <a:pos x="connsiteX2" y="connsiteY2"/>
              </a:cxn>
            </a:cxnLst>
            <a:rect l="l" t="t" r="r" b="b"/>
            <a:pathLst>
              <a:path w="2999372" h="1605064">
                <a:moveTo>
                  <a:pt x="0" y="1605064"/>
                </a:moveTo>
                <a:cubicBezTo>
                  <a:pt x="1267838" y="1359440"/>
                  <a:pt x="2535677" y="1113817"/>
                  <a:pt x="2889115" y="846306"/>
                </a:cubicBezTo>
                <a:cubicBezTo>
                  <a:pt x="3242553" y="578795"/>
                  <a:pt x="2681591" y="289397"/>
                  <a:pt x="2120630" y="0"/>
                </a:cubicBezTo>
              </a:path>
            </a:pathLst>
          </a:custGeom>
          <a:noFill/>
          <a:ln>
            <a:solidFill>
              <a:srgbClr val="2C14DE"/>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011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09643" y="3469"/>
            <a:ext cx="8229600" cy="1143000"/>
          </a:xfrm>
        </p:spPr>
        <p:txBody>
          <a:bodyPr/>
          <a:lstStyle/>
          <a:p>
            <a:r>
              <a:rPr lang="en-US" b="1" dirty="0" smtClean="0">
                <a:solidFill>
                  <a:srgbClr val="B80000"/>
                </a:solidFill>
              </a:rPr>
              <a:t>Assignment Operator (=)</a:t>
            </a:r>
          </a:p>
        </p:txBody>
      </p:sp>
      <p:sp>
        <p:nvSpPr>
          <p:cNvPr id="3" name="Rectangle 3"/>
          <p:cNvSpPr txBox="1">
            <a:spLocks noChangeArrowheads="1"/>
          </p:cNvSpPr>
          <p:nvPr/>
        </p:nvSpPr>
        <p:spPr>
          <a:xfrm>
            <a:off x="230256" y="1175044"/>
            <a:ext cx="8686800" cy="5486400"/>
          </a:xfrm>
          <a:prstGeom prst="rect">
            <a:avLst/>
          </a:prstGeom>
        </p:spPr>
        <p:txBody>
          <a:bodyPr/>
          <a:lstStyle/>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class Employee</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    private:</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int</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idNum</a:t>
            </a:r>
            <a:r>
              <a:rPr lang="en-US" sz="2000" b="1" kern="0" dirty="0">
                <a:latin typeface="Consolas" panose="020B0609020204030204" pitchFamily="49" charset="0"/>
                <a:ea typeface="Tahoma" panose="020B0604030504040204" pitchFamily="34" charset="0"/>
                <a:cs typeface="Tahoma" panose="020B0604030504040204" pitchFamily="34" charset="0"/>
              </a:rPr>
              <a:t>;</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		double salary;</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public:</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	  Employee ( ) { </a:t>
            </a:r>
            <a:r>
              <a:rPr lang="en-US" sz="2000" b="1" kern="0" dirty="0" err="1">
                <a:latin typeface="Consolas" panose="020B0609020204030204" pitchFamily="49" charset="0"/>
                <a:ea typeface="Tahoma" panose="020B0604030504040204" pitchFamily="34" charset="0"/>
                <a:cs typeface="Tahoma" panose="020B0604030504040204" pitchFamily="34" charset="0"/>
              </a:rPr>
              <a:t>idNum</a:t>
            </a:r>
            <a:r>
              <a:rPr lang="en-US" sz="2000" b="1" kern="0" dirty="0">
                <a:latin typeface="Consolas" panose="020B0609020204030204" pitchFamily="49" charset="0"/>
                <a:ea typeface="Tahoma" panose="020B0604030504040204" pitchFamily="34" charset="0"/>
                <a:cs typeface="Tahoma" panose="020B0604030504040204" pitchFamily="34" charset="0"/>
              </a:rPr>
              <a:t> = 0, salary  = 0.0; }</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	  void </a:t>
            </a:r>
            <a:r>
              <a:rPr lang="en-US" sz="2000" b="1" kern="0" dirty="0" err="1">
                <a:latin typeface="Consolas" panose="020B0609020204030204" pitchFamily="49" charset="0"/>
                <a:ea typeface="Tahoma" panose="020B0604030504040204" pitchFamily="34" charset="0"/>
                <a:cs typeface="Tahoma" panose="020B0604030504040204" pitchFamily="34" charset="0"/>
              </a:rPr>
              <a:t>setValues</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int</a:t>
            </a:r>
            <a:r>
              <a:rPr lang="en-US" sz="2000" b="1" kern="0" dirty="0">
                <a:latin typeface="Consolas" panose="020B0609020204030204" pitchFamily="49" charset="0"/>
                <a:ea typeface="Tahoma" panose="020B0604030504040204" pitchFamily="34" charset="0"/>
                <a:cs typeface="Tahoma" panose="020B0604030504040204" pitchFamily="34" charset="0"/>
              </a:rPr>
              <a:t> a, </a:t>
            </a:r>
            <a:r>
              <a:rPr lang="en-US" sz="2000" b="1" kern="0" dirty="0" err="1">
                <a:latin typeface="Consolas" panose="020B0609020204030204" pitchFamily="49" charset="0"/>
                <a:ea typeface="Tahoma" panose="020B0604030504040204" pitchFamily="34" charset="0"/>
                <a:cs typeface="Tahoma" panose="020B0604030504040204" pitchFamily="34" charset="0"/>
              </a:rPr>
              <a:t>int</a:t>
            </a:r>
            <a:r>
              <a:rPr lang="en-US" sz="2000" b="1" kern="0" dirty="0">
                <a:latin typeface="Consolas" panose="020B0609020204030204" pitchFamily="49" charset="0"/>
                <a:ea typeface="Tahoma" panose="020B0604030504040204" pitchFamily="34" charset="0"/>
                <a:cs typeface="Tahoma" panose="020B0604030504040204" pitchFamily="34" charset="0"/>
              </a:rPr>
              <a:t> b);</a:t>
            </a:r>
          </a:p>
          <a:p>
            <a:pPr marL="742950" lvl="1" indent="-285750" eaLnBrk="0" hangingPunct="0">
              <a:lnSpc>
                <a:spcPct val="80000"/>
              </a:lnSpc>
              <a:spcBef>
                <a:spcPct val="20000"/>
              </a:spcBef>
              <a:defRPr/>
            </a:pPr>
            <a:r>
              <a:rPr lang="en-US" sz="2000" b="1" kern="0" dirty="0">
                <a:solidFill>
                  <a:srgbClr val="FF3300"/>
                </a:solidFill>
                <a:latin typeface="Consolas" panose="020B0609020204030204" pitchFamily="49" charset="0"/>
                <a:ea typeface="Tahoma" panose="020B0604030504040204" pitchFamily="34" charset="0"/>
                <a:cs typeface="Tahoma" panose="020B0604030504040204" pitchFamily="34" charset="0"/>
              </a:rPr>
              <a:t>	  </a:t>
            </a:r>
            <a:r>
              <a:rPr lang="en-US" sz="2000" b="1" kern="0" dirty="0">
                <a:solidFill>
                  <a:srgbClr val="2C14DE"/>
                </a:solidFill>
                <a:latin typeface="Consolas" panose="020B0609020204030204" pitchFamily="49" charset="0"/>
                <a:ea typeface="Tahoma" panose="020B0604030504040204" pitchFamily="34" charset="0"/>
                <a:cs typeface="Tahoma" panose="020B0604030504040204" pitchFamily="34" charset="0"/>
              </a:rPr>
              <a:t>void operator= (double );</a:t>
            </a:r>
          </a:p>
          <a:p>
            <a:pPr marL="342900" indent="-342900" eaLnBrk="0" hangingPunct="0">
              <a:lnSpc>
                <a:spcPct val="80000"/>
              </a:lnSpc>
              <a:spcBef>
                <a:spcPct val="20000"/>
              </a:spcBef>
              <a:buFont typeface="Monotype Sorts" pitchFamily="2" charset="2"/>
              <a:buNone/>
              <a:defRPr/>
            </a:pPr>
            <a:r>
              <a:rPr lang="en-US" sz="2000" b="1" kern="0" dirty="0" smtClean="0">
                <a:latin typeface="Consolas" panose="020B0609020204030204" pitchFamily="49" charset="0"/>
                <a:ea typeface="Tahoma" panose="020B0604030504040204" pitchFamily="34" charset="0"/>
                <a:cs typeface="Tahoma" panose="020B0604030504040204" pitchFamily="34" charset="0"/>
              </a:rPr>
              <a:t>}</a:t>
            </a:r>
          </a:p>
          <a:p>
            <a:pPr marL="342900" indent="-342900" eaLnBrk="0" hangingPunct="0">
              <a:lnSpc>
                <a:spcPct val="80000"/>
              </a:lnSpc>
              <a:spcBef>
                <a:spcPct val="20000"/>
              </a:spcBef>
              <a:buFont typeface="Monotype Sorts" pitchFamily="2" charset="2"/>
              <a:buNone/>
              <a:defRPr/>
            </a:pPr>
            <a:endParaRPr lang="en-US" sz="2000" b="1" kern="0" dirty="0" smtClean="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void Employee::</a:t>
            </a:r>
            <a:r>
              <a:rPr lang="en-US" sz="2000" b="1" kern="0" dirty="0" err="1">
                <a:latin typeface="Consolas" panose="020B0609020204030204" pitchFamily="49" charset="0"/>
                <a:ea typeface="Tahoma" panose="020B0604030504040204" pitchFamily="34" charset="0"/>
                <a:cs typeface="Tahoma" panose="020B0604030504040204" pitchFamily="34" charset="0"/>
              </a:rPr>
              <a:t>setValues</a:t>
            </a:r>
            <a:r>
              <a:rPr lang="en-US" sz="2000" b="1" kern="0" dirty="0">
                <a:latin typeface="Consolas" panose="020B0609020204030204" pitchFamily="49" charset="0"/>
                <a:ea typeface="Tahoma" panose="020B0604030504040204" pitchFamily="34" charset="0"/>
                <a:cs typeface="Tahoma" panose="020B0604030504040204" pitchFamily="34" charset="0"/>
              </a:rPr>
              <a:t> ( </a:t>
            </a:r>
            <a:r>
              <a:rPr lang="en-US" sz="2000" b="1" kern="0" dirty="0" err="1">
                <a:latin typeface="Consolas" panose="020B0609020204030204" pitchFamily="49" charset="0"/>
                <a:ea typeface="Tahoma" panose="020B0604030504040204" pitchFamily="34" charset="0"/>
                <a:cs typeface="Tahoma" panose="020B0604030504040204" pitchFamily="34" charset="0"/>
              </a:rPr>
              <a:t>int</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idN</a:t>
            </a:r>
            <a:r>
              <a:rPr lang="en-US" sz="2000" b="1" kern="0" dirty="0">
                <a:latin typeface="Consolas" panose="020B0609020204030204" pitchFamily="49" charset="0"/>
                <a:ea typeface="Tahoma" panose="020B0604030504040204" pitchFamily="34" charset="0"/>
                <a:cs typeface="Tahoma" panose="020B0604030504040204" pitchFamily="34" charset="0"/>
              </a:rPr>
              <a:t> , double </a:t>
            </a:r>
            <a:r>
              <a:rPr lang="en-US" sz="2000" b="1" kern="0" dirty="0" err="1">
                <a:latin typeface="Consolas" panose="020B0609020204030204" pitchFamily="49" charset="0"/>
                <a:ea typeface="Tahoma" panose="020B0604030504040204" pitchFamily="34" charset="0"/>
                <a:cs typeface="Tahoma" panose="020B0604030504040204" pitchFamily="34" charset="0"/>
              </a:rPr>
              <a:t>sal</a:t>
            </a:r>
            <a:r>
              <a:rPr lang="en-US" sz="2000" b="1" kern="0" dirty="0">
                <a:latin typeface="Consolas" panose="020B0609020204030204" pitchFamily="49" charset="0"/>
                <a:ea typeface="Tahoma" panose="020B0604030504040204" pitchFamily="34" charset="0"/>
                <a:cs typeface="Tahoma" panose="020B0604030504040204"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		</a:t>
            </a:r>
            <a:endParaRPr lang="en-US" sz="2000" b="1" kern="0" dirty="0" smtClean="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smtClean="0">
                <a:latin typeface="Consolas" panose="020B0609020204030204" pitchFamily="49" charset="0"/>
                <a:ea typeface="Tahoma" panose="020B0604030504040204" pitchFamily="34" charset="0"/>
                <a:cs typeface="Tahoma" panose="020B0604030504040204" pitchFamily="34" charset="0"/>
              </a:rPr>
              <a:t>	salary </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sal</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idNum</a:t>
            </a:r>
            <a:r>
              <a:rPr lang="en-US" sz="2000" b="1" kern="0" dirty="0">
                <a:latin typeface="Consolas" panose="020B0609020204030204" pitchFamily="49" charset="0"/>
                <a:ea typeface="Tahoma" panose="020B0604030504040204" pitchFamily="34" charset="0"/>
                <a:cs typeface="Tahoma" panose="020B0604030504040204" pitchFamily="34" charset="0"/>
              </a:rPr>
              <a:t>  = </a:t>
            </a:r>
            <a:r>
              <a:rPr lang="en-US" sz="2000" b="1" kern="0" dirty="0" err="1">
                <a:latin typeface="Consolas" panose="020B0609020204030204" pitchFamily="49" charset="0"/>
                <a:ea typeface="Tahoma" panose="020B0604030504040204" pitchFamily="34" charset="0"/>
                <a:cs typeface="Tahoma" panose="020B0604030504040204" pitchFamily="34" charset="0"/>
              </a:rPr>
              <a:t>idN</a:t>
            </a:r>
            <a:r>
              <a:rPr lang="en-US" sz="2000" b="1" kern="0" dirty="0">
                <a:latin typeface="Consolas" panose="020B0609020204030204" pitchFamily="49" charset="0"/>
                <a:ea typeface="Tahoma" panose="020B0604030504040204" pitchFamily="34" charset="0"/>
                <a:cs typeface="Tahoma" panose="020B0604030504040204" pitchFamily="34" charset="0"/>
              </a:rPr>
              <a:t>; 	</a:t>
            </a:r>
            <a:endParaRPr lang="en-US" sz="2000" b="1" kern="0" dirty="0" smtClean="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r>
              <a:rPr lang="en-US" sz="2000" b="1" kern="0" dirty="0" smtClean="0">
                <a:latin typeface="Consolas" panose="020B0609020204030204" pitchFamily="49" charset="0"/>
                <a:ea typeface="Tahoma" panose="020B0604030504040204" pitchFamily="34" charset="0"/>
                <a:cs typeface="Tahoma" panose="020B0604030504040204" pitchFamily="34" charset="0"/>
              </a:rPr>
              <a:t>}</a:t>
            </a:r>
            <a:endParaRPr lang="en-US" sz="2000" b="1" kern="0" dirty="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r>
              <a:rPr lang="en-US" sz="2000" b="1" kern="0" dirty="0">
                <a:solidFill>
                  <a:srgbClr val="2C14DE"/>
                </a:solidFill>
                <a:latin typeface="Consolas" panose="020B0609020204030204" pitchFamily="49" charset="0"/>
                <a:ea typeface="Tahoma" panose="020B0604030504040204" pitchFamily="34" charset="0"/>
                <a:cs typeface="Tahoma" panose="020B0604030504040204" pitchFamily="34" charset="0"/>
              </a:rPr>
              <a:t>void Employee::operator = (double </a:t>
            </a:r>
            <a:r>
              <a:rPr lang="en-US" sz="2000" b="1" kern="0" dirty="0" err="1">
                <a:solidFill>
                  <a:srgbClr val="2C14DE"/>
                </a:solidFill>
                <a:latin typeface="Consolas" panose="020B0609020204030204" pitchFamily="49" charset="0"/>
                <a:ea typeface="Tahoma" panose="020B0604030504040204" pitchFamily="34" charset="0"/>
                <a:cs typeface="Tahoma" panose="020B0604030504040204" pitchFamily="34" charset="0"/>
              </a:rPr>
              <a:t>sal</a:t>
            </a:r>
            <a:r>
              <a:rPr lang="en-US" sz="2000" b="1" kern="0" dirty="0">
                <a:solidFill>
                  <a:srgbClr val="2C14DE"/>
                </a:solidFill>
                <a:latin typeface="Consolas" panose="020B0609020204030204" pitchFamily="49" charset="0"/>
                <a:ea typeface="Tahoma" panose="020B0604030504040204" pitchFamily="34" charset="0"/>
                <a:cs typeface="Tahoma" panose="020B0604030504040204" pitchFamily="34" charset="0"/>
              </a:rPr>
              <a:t>)</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 		salary = </a:t>
            </a:r>
            <a:r>
              <a:rPr lang="en-US" sz="2000" b="1" kern="0" dirty="0" err="1">
                <a:latin typeface="Consolas" panose="020B0609020204030204" pitchFamily="49" charset="0"/>
                <a:ea typeface="Tahoma" panose="020B0604030504040204" pitchFamily="34" charset="0"/>
                <a:cs typeface="Tahoma" panose="020B0604030504040204" pitchFamily="34" charset="0"/>
              </a:rPr>
              <a:t>sal</a:t>
            </a:r>
            <a:r>
              <a:rPr lang="en-US" sz="2000" b="1" kern="0" dirty="0">
                <a:latin typeface="Consolas" panose="020B0609020204030204" pitchFamily="49" charset="0"/>
                <a:ea typeface="Tahoma" panose="020B0604030504040204" pitchFamily="34" charset="0"/>
                <a:cs typeface="Tahoma" panose="020B0604030504040204" pitchFamily="34"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917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27980" y="21125"/>
            <a:ext cx="8229600" cy="1143000"/>
          </a:xfrm>
        </p:spPr>
        <p:txBody>
          <a:bodyPr/>
          <a:lstStyle/>
          <a:p>
            <a:r>
              <a:rPr lang="en-US" b="1" dirty="0" smtClean="0">
                <a:solidFill>
                  <a:srgbClr val="B80000"/>
                </a:solidFill>
              </a:rPr>
              <a:t>Assignment Operator (=)</a:t>
            </a:r>
          </a:p>
        </p:txBody>
      </p:sp>
      <p:sp>
        <p:nvSpPr>
          <p:cNvPr id="22531" name="Text Box 3"/>
          <p:cNvSpPr txBox="1">
            <a:spLocks noChangeArrowheads="1"/>
          </p:cNvSpPr>
          <p:nvPr/>
        </p:nvSpPr>
        <p:spPr bwMode="auto">
          <a:xfrm>
            <a:off x="152400" y="1219200"/>
            <a:ext cx="8839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 )</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emp1;</a:t>
            </a:r>
          </a:p>
          <a:p>
            <a:pPr eaLnBrk="1" hangingPunct="1"/>
            <a:r>
              <a:rPr lang="en-US" sz="2400" b="1" dirty="0">
                <a:latin typeface="Consolas" panose="020B0609020204030204" pitchFamily="49" charset="0"/>
              </a:rPr>
              <a:t>	emp1.setValues(10,33.5);</a:t>
            </a:r>
          </a:p>
          <a:p>
            <a:pPr eaLnBrk="1" hangingPunct="1"/>
            <a:endParaRPr lang="en-US" sz="2400" b="1" dirty="0">
              <a:latin typeface="Consolas" panose="020B0609020204030204" pitchFamily="49" charset="0"/>
            </a:endParaRPr>
          </a:p>
          <a:p>
            <a:pPr eaLnBrk="1" hangingPunct="1"/>
            <a:r>
              <a:rPr lang="en-US" sz="2400" b="1" dirty="0">
                <a:latin typeface="Consolas" panose="020B0609020204030204" pitchFamily="49" charset="0"/>
              </a:rPr>
              <a:t>	Employee emp2;</a:t>
            </a:r>
          </a:p>
          <a:p>
            <a:pPr eaLnBrk="1" hangingPunct="1"/>
            <a:r>
              <a:rPr lang="en-US" sz="2400" b="1" dirty="0">
                <a:solidFill>
                  <a:srgbClr val="2C14DE"/>
                </a:solidFill>
                <a:latin typeface="Consolas" panose="020B0609020204030204" pitchFamily="49" charset="0"/>
              </a:rPr>
              <a:t>	emp2 = 44.6; </a:t>
            </a:r>
            <a:r>
              <a:rPr lang="en-US" sz="2400" b="1" i="1" dirty="0">
                <a:solidFill>
                  <a:srgbClr val="D20000"/>
                </a:solidFill>
                <a:latin typeface="Consolas" panose="020B0609020204030204" pitchFamily="49" charset="0"/>
              </a:rPr>
              <a:t>// emp2 is calling object</a:t>
            </a:r>
          </a:p>
          <a:p>
            <a:pPr eaLnBrk="1" hangingPunct="1"/>
            <a:endParaRPr lang="en-US" sz="2400" b="1" i="1" dirty="0">
              <a:solidFill>
                <a:srgbClr val="FF0000"/>
              </a:solidFill>
              <a:latin typeface="Consolas" panose="020B0609020204030204" pitchFamily="49" charset="0"/>
            </a:endParaRPr>
          </a:p>
          <a:p>
            <a:pPr eaLnBrk="1" hangingPunct="1"/>
            <a:r>
              <a:rPr lang="en-US" sz="2400" b="1" dirty="0">
                <a:latin typeface="Consolas" panose="020B0609020204030204" pitchFamily="49" charset="0"/>
              </a:rPr>
              <a:t>	</a:t>
            </a:r>
          </a:p>
          <a:p>
            <a:pPr eaLnBrk="1" hangingPunct="1"/>
            <a:r>
              <a:rPr lang="en-US" sz="2400" b="1" dirty="0">
                <a:latin typeface="Consolas" panose="020B0609020204030204" pitchFamily="49" charset="0"/>
              </a:rPr>
              <a:t>}</a:t>
            </a: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914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877956" y="0"/>
            <a:ext cx="8229600" cy="1143000"/>
          </a:xfrm>
        </p:spPr>
        <p:txBody>
          <a:bodyPr/>
          <a:lstStyle/>
          <a:p>
            <a:r>
              <a:rPr lang="en-US" b="1" dirty="0" smtClean="0">
                <a:solidFill>
                  <a:srgbClr val="B80000"/>
                </a:solidFill>
              </a:rPr>
              <a:t>Assignment Operator (=)</a:t>
            </a:r>
          </a:p>
        </p:txBody>
      </p:sp>
      <p:sp>
        <p:nvSpPr>
          <p:cNvPr id="3" name="Rectangle 3"/>
          <p:cNvSpPr txBox="1">
            <a:spLocks noChangeArrowheads="1"/>
          </p:cNvSpPr>
          <p:nvPr/>
        </p:nvSpPr>
        <p:spPr>
          <a:xfrm>
            <a:off x="154056" y="1295400"/>
            <a:ext cx="8837544" cy="5486400"/>
          </a:xfrm>
          <a:prstGeom prst="rect">
            <a:avLst/>
          </a:prstGeom>
        </p:spPr>
        <p:txBody>
          <a:bodyPr/>
          <a:lstStyle/>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class Employee</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private:</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double salary;</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public:</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Employee ( ) {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 = 0, salary  = 0.0; }</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void </a:t>
            </a:r>
            <a:r>
              <a:rPr lang="en-US" sz="2000" b="1" kern="0" dirty="0" err="1">
                <a:latin typeface="Consolas" panose="020B0609020204030204" pitchFamily="49" charset="0"/>
                <a:cs typeface="Tahoma" pitchFamily="34" charset="0"/>
              </a:rPr>
              <a:t>setValues</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b);</a:t>
            </a:r>
          </a:p>
          <a:p>
            <a:pPr marL="742950" lvl="1" indent="-285750" eaLnBrk="0" hangingPunct="0">
              <a:lnSpc>
                <a:spcPct val="80000"/>
              </a:lnSpc>
              <a:spcBef>
                <a:spcPct val="20000"/>
              </a:spcBef>
              <a:defRPr/>
            </a:pPr>
            <a:r>
              <a:rPr lang="en-US" sz="2000" b="1" kern="0" dirty="0">
                <a:solidFill>
                  <a:srgbClr val="FF3300"/>
                </a:solidFill>
                <a:latin typeface="Consolas" panose="020B0609020204030204" pitchFamily="49" charset="0"/>
                <a:cs typeface="Tahoma" pitchFamily="34" charset="0"/>
              </a:rPr>
              <a:t>	  </a:t>
            </a:r>
            <a:r>
              <a:rPr lang="en-US" sz="2000" b="1" kern="0" dirty="0">
                <a:solidFill>
                  <a:srgbClr val="2C14DE"/>
                </a:solidFill>
                <a:latin typeface="Consolas" panose="020B0609020204030204" pitchFamily="49" charset="0"/>
                <a:cs typeface="Tahoma" pitchFamily="34" charset="0"/>
              </a:rPr>
              <a:t>void operator= (Employee &amp;</a:t>
            </a:r>
            <a:r>
              <a:rPr lang="en-US" sz="2000" b="1" kern="0" dirty="0" err="1">
                <a:solidFill>
                  <a:srgbClr val="2C14DE"/>
                </a:solidFill>
                <a:latin typeface="Consolas" panose="020B0609020204030204" pitchFamily="49" charset="0"/>
                <a:cs typeface="Tahoma" pitchFamily="34" charset="0"/>
              </a:rPr>
              <a:t>emp</a:t>
            </a:r>
            <a:r>
              <a:rPr lang="en-US" sz="2000" b="1" kern="0" dirty="0">
                <a:solidFill>
                  <a:srgbClr val="2C14DE"/>
                </a:solidFill>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r>
              <a:rPr lang="en-US" sz="2000" b="1" kern="0" dirty="0" smtClean="0">
                <a:latin typeface="Consolas" panose="020B0609020204030204" pitchFamily="49" charset="0"/>
                <a:cs typeface="Tahoma" pitchFamily="34" charset="0"/>
              </a:rPr>
              <a:t>}</a:t>
            </a: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void Employee::</a:t>
            </a:r>
            <a:r>
              <a:rPr lang="en-US" sz="2000" b="1" kern="0" dirty="0" err="1">
                <a:latin typeface="Consolas" panose="020B0609020204030204" pitchFamily="49" charset="0"/>
                <a:cs typeface="Tahoma" pitchFamily="34" charset="0"/>
              </a:rPr>
              <a:t>setValues</a:t>
            </a:r>
            <a:r>
              <a:rPr lang="en-US" sz="2000" b="1" kern="0" dirty="0">
                <a:latin typeface="Consolas" panose="020B0609020204030204" pitchFamily="49" charset="0"/>
                <a:cs typeface="Tahoma" pitchFamily="34" charset="0"/>
              </a:rPr>
              <a:t> (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a:t>
            </a:r>
            <a:r>
              <a:rPr lang="en-US" sz="2000" b="1" kern="0" dirty="0">
                <a:latin typeface="Consolas" panose="020B0609020204030204" pitchFamily="49" charset="0"/>
                <a:cs typeface="Tahoma" pitchFamily="34" charset="0"/>
              </a:rPr>
              <a:t> , double </a:t>
            </a:r>
            <a:r>
              <a:rPr lang="en-US" sz="2000" b="1" kern="0" dirty="0" err="1">
                <a:latin typeface="Consolas" panose="020B0609020204030204" pitchFamily="49" charset="0"/>
                <a:cs typeface="Tahoma" pitchFamily="34" charset="0"/>
              </a:rPr>
              <a:t>sal</a:t>
            </a:r>
            <a:r>
              <a:rPr lang="en-US" sz="2000" b="1" kern="0" dirty="0">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salary = </a:t>
            </a:r>
            <a:r>
              <a:rPr lang="en-US" sz="2000" b="1" kern="0" dirty="0" err="1">
                <a:latin typeface="Consolas" panose="020B0609020204030204" pitchFamily="49" charset="0"/>
                <a:cs typeface="Tahoma" pitchFamily="34" charset="0"/>
              </a:rPr>
              <a:t>sal</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  = </a:t>
            </a:r>
            <a:r>
              <a:rPr lang="en-US" sz="2000" b="1" kern="0" dirty="0" err="1">
                <a:latin typeface="Consolas" panose="020B0609020204030204" pitchFamily="49" charset="0"/>
                <a:cs typeface="Tahoma" pitchFamily="34" charset="0"/>
              </a:rPr>
              <a:t>idN</a:t>
            </a:r>
            <a:r>
              <a:rPr lang="en-US" sz="2000" b="1" kern="0" dirty="0">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endParaRPr lang="en-US" sz="2000" b="1" kern="0" dirty="0" smtClean="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a:solidFill>
                  <a:srgbClr val="2C14DE"/>
                </a:solidFill>
                <a:latin typeface="Consolas" panose="020B0609020204030204" pitchFamily="49" charset="0"/>
                <a:cs typeface="ＭＳ Ｐゴシック" charset="0"/>
              </a:rPr>
              <a:t>void Employee::operator = (Employee &amp;</a:t>
            </a:r>
            <a:r>
              <a:rPr lang="en-US" sz="2000" b="1" kern="0" dirty="0" err="1">
                <a:solidFill>
                  <a:srgbClr val="2C14DE"/>
                </a:solidFill>
                <a:latin typeface="Consolas" panose="020B0609020204030204" pitchFamily="49" charset="0"/>
                <a:cs typeface="ＭＳ Ｐゴシック" charset="0"/>
              </a:rPr>
              <a:t>emp</a:t>
            </a:r>
            <a:r>
              <a:rPr lang="en-US" sz="2000" b="1" kern="0" dirty="0">
                <a:solidFill>
                  <a:srgbClr val="2C14DE"/>
                </a:solidFill>
                <a:latin typeface="Consolas" panose="020B0609020204030204" pitchFamily="49" charset="0"/>
                <a:cs typeface="ＭＳ Ｐゴシック" charset="0"/>
              </a:rPr>
              <a:t>)</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ＭＳ Ｐゴシック" charset="0"/>
              </a:rPr>
              <a:t>{ 		salary = </a:t>
            </a:r>
            <a:r>
              <a:rPr lang="en-US" sz="2000" b="1" kern="0" dirty="0" err="1">
                <a:latin typeface="Consolas" panose="020B0609020204030204" pitchFamily="49" charset="0"/>
                <a:cs typeface="ＭＳ Ｐゴシック" charset="0"/>
              </a:rPr>
              <a:t>emp.salary</a:t>
            </a:r>
            <a:r>
              <a:rPr lang="en-US" sz="2000" b="1" kern="0" dirty="0">
                <a:latin typeface="Consolas" panose="020B0609020204030204" pitchFamily="49" charset="0"/>
                <a:cs typeface="ＭＳ Ｐゴシック"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473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77956" y="-17882"/>
            <a:ext cx="8229600" cy="1143000"/>
          </a:xfrm>
        </p:spPr>
        <p:txBody>
          <a:bodyPr/>
          <a:lstStyle/>
          <a:p>
            <a:r>
              <a:rPr lang="en-US" b="1" dirty="0" smtClean="0">
                <a:solidFill>
                  <a:srgbClr val="B80000"/>
                </a:solidFill>
              </a:rPr>
              <a:t>Assignment Operator (=)</a:t>
            </a:r>
          </a:p>
        </p:txBody>
      </p:sp>
      <p:sp>
        <p:nvSpPr>
          <p:cNvPr id="24579" name="Text Box 3"/>
          <p:cNvSpPr txBox="1">
            <a:spLocks noChangeArrowheads="1"/>
          </p:cNvSpPr>
          <p:nvPr/>
        </p:nvSpPr>
        <p:spPr bwMode="auto">
          <a:xfrm>
            <a:off x="228600" y="1371600"/>
            <a:ext cx="8382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 )</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emp1;</a:t>
            </a:r>
          </a:p>
          <a:p>
            <a:pPr eaLnBrk="1" hangingPunct="1"/>
            <a:r>
              <a:rPr lang="en-US" sz="2400" b="1" dirty="0">
                <a:latin typeface="Consolas" panose="020B0609020204030204" pitchFamily="49" charset="0"/>
              </a:rPr>
              <a:t>	emp1.setValues(10,33.5);</a:t>
            </a:r>
          </a:p>
          <a:p>
            <a:pPr eaLnBrk="1" hangingPunct="1"/>
            <a:endParaRPr lang="en-US" sz="2400" b="1" dirty="0">
              <a:latin typeface="Consolas" panose="020B0609020204030204" pitchFamily="49" charset="0"/>
            </a:endParaRPr>
          </a:p>
          <a:p>
            <a:pPr eaLnBrk="1" hangingPunct="1"/>
            <a:r>
              <a:rPr lang="en-US" sz="2400" b="1" dirty="0">
                <a:latin typeface="Consolas" panose="020B0609020204030204" pitchFamily="49" charset="0"/>
              </a:rPr>
              <a:t>	Employee emp2;</a:t>
            </a:r>
          </a:p>
          <a:p>
            <a:pPr eaLnBrk="1" hangingPunct="1"/>
            <a:r>
              <a:rPr lang="en-US" sz="2400" b="1" dirty="0">
                <a:latin typeface="Consolas" panose="020B0609020204030204" pitchFamily="49" charset="0"/>
              </a:rPr>
              <a:t>	emp2 = emp1; </a:t>
            </a:r>
            <a:r>
              <a:rPr lang="en-US" sz="2400" b="1" i="1" dirty="0">
                <a:solidFill>
                  <a:srgbClr val="FF0000"/>
                </a:solidFill>
                <a:latin typeface="Consolas" panose="020B0609020204030204" pitchFamily="49" charset="0"/>
              </a:rPr>
              <a:t>// emp2 is calling object</a:t>
            </a:r>
          </a:p>
          <a:p>
            <a:pPr eaLnBrk="1" hangingPunct="1"/>
            <a:r>
              <a:rPr lang="en-US" sz="2400" b="1" dirty="0">
                <a:latin typeface="Consolas" panose="020B0609020204030204" pitchFamily="49" charset="0"/>
              </a:rPr>
              <a:t>	</a:t>
            </a:r>
          </a:p>
          <a:p>
            <a:pPr eaLnBrk="1" hangingPunct="1"/>
            <a:r>
              <a:rPr lang="en-US" sz="2400" b="1" dirty="0">
                <a:latin typeface="Consolas" panose="020B0609020204030204" pitchFamily="49" charset="0"/>
              </a:rPr>
              <a:t>}</a:t>
            </a: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330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8229600" cy="990600"/>
          </a:xfrm>
        </p:spPr>
        <p:txBody>
          <a:bodyPr>
            <a:normAutofit/>
          </a:bodyPr>
          <a:lstStyle/>
          <a:p>
            <a:r>
              <a:rPr lang="en-US" b="1" u="sng" dirty="0" smtClean="0">
                <a:solidFill>
                  <a:srgbClr val="B80000"/>
                </a:solidFill>
              </a:rPr>
              <a:t>Overloading Relational operators</a:t>
            </a:r>
            <a:endParaRPr lang="en-US" b="1" u="sng" dirty="0">
              <a:solidFill>
                <a:srgbClr val="B80000"/>
              </a:solidFill>
            </a:endParaRPr>
          </a:p>
        </p:txBody>
      </p:sp>
    </p:spTree>
    <p:extLst>
      <p:ext uri="{BB962C8B-B14F-4D97-AF65-F5344CB8AC3E}">
        <p14:creationId xmlns:p14="http://schemas.microsoft.com/office/powerpoint/2010/main" val="831704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90600" y="0"/>
            <a:ext cx="8153400" cy="1066800"/>
          </a:xfrm>
        </p:spPr>
        <p:txBody>
          <a:bodyPr/>
          <a:lstStyle/>
          <a:p>
            <a:endParaRPr lang="en-US" b="1" dirty="0" smtClean="0">
              <a:solidFill>
                <a:srgbClr val="B80000"/>
              </a:solidFill>
            </a:endParaRPr>
          </a:p>
        </p:txBody>
      </p:sp>
      <p:sp>
        <p:nvSpPr>
          <p:cNvPr id="19459" name="Rectangle 3"/>
          <p:cNvSpPr>
            <a:spLocks noGrp="1" noChangeArrowheads="1"/>
          </p:cNvSpPr>
          <p:nvPr>
            <p:ph type="body" idx="1"/>
          </p:nvPr>
        </p:nvSpPr>
        <p:spPr>
          <a:xfrm>
            <a:off x="154056" y="1219200"/>
            <a:ext cx="8839200" cy="5486400"/>
          </a:xfrm>
        </p:spPr>
        <p:txBody>
          <a:bodyPr>
            <a:normAutofit/>
          </a:bodyPr>
          <a:lstStyle/>
          <a:p>
            <a:pPr>
              <a:lnSpc>
                <a:spcPct val="80000"/>
              </a:lnSpc>
              <a:buFont typeface="Monotype Sorts" charset="2"/>
              <a:buNone/>
            </a:pPr>
            <a:r>
              <a:rPr lang="en-US" b="1" u="sng" dirty="0" smtClean="0">
                <a:solidFill>
                  <a:srgbClr val="008000"/>
                </a:solidFill>
                <a:latin typeface="+mj-lt"/>
                <a:cs typeface="Courier New" panose="02070309020205020404" pitchFamily="49" charset="0"/>
              </a:rPr>
              <a:t>Employee class and objects</a:t>
            </a:r>
          </a:p>
          <a:p>
            <a:pPr>
              <a:lnSpc>
                <a:spcPct val="80000"/>
              </a:lnSpc>
              <a:buFont typeface="Monotype Sorts" charset="2"/>
              <a:buNone/>
            </a:pPr>
            <a:endParaRPr lang="en-US" sz="2000" b="1" dirty="0" smtClean="0">
              <a:latin typeface="Courier New" panose="02070309020205020404" pitchFamily="49" charset="0"/>
              <a:cs typeface="Courier New" panose="02070309020205020404" pitchFamily="49" charset="0"/>
            </a:endParaRPr>
          </a:p>
          <a:p>
            <a:pPr>
              <a:lnSpc>
                <a:spcPct val="80000"/>
              </a:lnSpc>
              <a:buFont typeface="Monotype Sorts" charset="2"/>
              <a:buNone/>
            </a:pPr>
            <a:endParaRPr lang="en-US" sz="2400" b="1" dirty="0" smtClean="0">
              <a:latin typeface="Consolas" panose="020B0609020204030204" pitchFamily="49" charset="0"/>
              <a:cs typeface="Courier New" panose="02070309020205020404" pitchFamily="49" charset="0"/>
            </a:endParaRPr>
          </a:p>
          <a:p>
            <a:pPr>
              <a:lnSpc>
                <a:spcPct val="80000"/>
              </a:lnSpc>
              <a:buFont typeface="Monotype Sorts" charset="2"/>
              <a:buNone/>
            </a:pPr>
            <a:r>
              <a:rPr lang="en-US" sz="2400" b="1" dirty="0" smtClean="0">
                <a:latin typeface="Consolas" panose="020B0609020204030204" pitchFamily="49" charset="0"/>
                <a:cs typeface="Courier New" panose="02070309020205020404" pitchFamily="49" charset="0"/>
              </a:rPr>
              <a:t>class Employee</a:t>
            </a:r>
          </a:p>
          <a:p>
            <a:pPr>
              <a:lnSpc>
                <a:spcPct val="80000"/>
              </a:lnSpc>
              <a:buFont typeface="Monotype Sorts" charset="2"/>
              <a:buNone/>
            </a:pPr>
            <a:r>
              <a:rPr lang="en-US" sz="2400" b="1" dirty="0" smtClean="0">
                <a:latin typeface="Consolas" panose="020B0609020204030204" pitchFamily="49" charset="0"/>
                <a:cs typeface="Courier New" panose="02070309020205020404" pitchFamily="49" charset="0"/>
              </a:rPr>
              <a:t>{</a:t>
            </a:r>
          </a:p>
          <a:p>
            <a:pPr lvl="1">
              <a:lnSpc>
                <a:spcPct val="80000"/>
              </a:lnSpc>
              <a:buFontTx/>
              <a:buNone/>
            </a:pPr>
            <a:r>
              <a:rPr lang="en-US" sz="2400" b="1" dirty="0" smtClean="0">
                <a:solidFill>
                  <a:schemeClr val="tx1">
                    <a:lumMod val="50000"/>
                    <a:lumOff val="50000"/>
                  </a:schemeClr>
                </a:solidFill>
                <a:latin typeface="Consolas" panose="020B0609020204030204" pitchFamily="49" charset="0"/>
                <a:cs typeface="Courier New" panose="02070309020205020404" pitchFamily="49" charset="0"/>
              </a:rPr>
              <a:t>private:</a:t>
            </a:r>
          </a:p>
          <a:p>
            <a:pPr lvl="1">
              <a:lnSpc>
                <a:spcPct val="80000"/>
              </a:lnSpc>
              <a:buFontTx/>
              <a:buNone/>
            </a:pPr>
            <a:r>
              <a:rPr lang="en-US" sz="2400" b="1" dirty="0" smtClean="0">
                <a:latin typeface="Consolas" panose="020B0609020204030204" pitchFamily="49" charset="0"/>
                <a:cs typeface="Courier New" panose="02070309020205020404" pitchFamily="49" charset="0"/>
              </a:rPr>
              <a:t>	</a:t>
            </a:r>
            <a:r>
              <a:rPr lang="en-US" sz="2400" b="1" dirty="0" err="1" smtClean="0">
                <a:latin typeface="Consolas" panose="020B0609020204030204" pitchFamily="49" charset="0"/>
                <a:cs typeface="Courier New" panose="02070309020205020404" pitchFamily="49" charset="0"/>
              </a:rPr>
              <a:t>int</a:t>
            </a:r>
            <a:r>
              <a:rPr lang="en-US" sz="2400" b="1" dirty="0" smtClean="0">
                <a:latin typeface="Consolas" panose="020B0609020204030204" pitchFamily="49" charset="0"/>
                <a:cs typeface="Courier New" panose="02070309020205020404" pitchFamily="49" charset="0"/>
              </a:rPr>
              <a:t> </a:t>
            </a:r>
            <a:r>
              <a:rPr lang="en-US" sz="2400" b="1" dirty="0" err="1" smtClean="0">
                <a:latin typeface="Consolas" panose="020B0609020204030204" pitchFamily="49" charset="0"/>
                <a:cs typeface="Courier New" panose="02070309020205020404" pitchFamily="49" charset="0"/>
              </a:rPr>
              <a:t>idNum</a:t>
            </a:r>
            <a:r>
              <a:rPr lang="en-US" sz="2400" b="1" dirty="0" smtClean="0">
                <a:latin typeface="Consolas" panose="020B0609020204030204" pitchFamily="49" charset="0"/>
                <a:cs typeface="Courier New" panose="02070309020205020404" pitchFamily="49" charset="0"/>
              </a:rPr>
              <a:t>;</a:t>
            </a:r>
          </a:p>
          <a:p>
            <a:pPr lvl="1">
              <a:lnSpc>
                <a:spcPct val="80000"/>
              </a:lnSpc>
              <a:buFontTx/>
              <a:buNone/>
            </a:pPr>
            <a:r>
              <a:rPr lang="en-US" sz="2400" b="1" dirty="0" smtClean="0">
                <a:latin typeface="Consolas" panose="020B0609020204030204" pitchFamily="49" charset="0"/>
                <a:cs typeface="Courier New" panose="02070309020205020404" pitchFamily="49" charset="0"/>
              </a:rPr>
              <a:t>	double salary;</a:t>
            </a:r>
          </a:p>
          <a:p>
            <a:pPr lvl="1">
              <a:lnSpc>
                <a:spcPct val="80000"/>
              </a:lnSpc>
              <a:buFontTx/>
              <a:buNone/>
            </a:pPr>
            <a:r>
              <a:rPr lang="en-US" sz="2400" b="1" dirty="0" smtClean="0">
                <a:solidFill>
                  <a:schemeClr val="tx1">
                    <a:lumMod val="50000"/>
                    <a:lumOff val="50000"/>
                  </a:schemeClr>
                </a:solidFill>
                <a:latin typeface="Consolas" panose="020B0609020204030204" pitchFamily="49" charset="0"/>
                <a:cs typeface="Courier New" panose="02070309020205020404" pitchFamily="49" charset="0"/>
              </a:rPr>
              <a:t>public:</a:t>
            </a:r>
          </a:p>
          <a:p>
            <a:pPr lvl="1">
              <a:lnSpc>
                <a:spcPct val="80000"/>
              </a:lnSpc>
              <a:buFontTx/>
              <a:buNone/>
            </a:pPr>
            <a:r>
              <a:rPr lang="en-US" sz="2400" b="1" dirty="0" smtClean="0">
                <a:latin typeface="Consolas" panose="020B0609020204030204" pitchFamily="49" charset="0"/>
                <a:cs typeface="Courier New" panose="02070309020205020404" pitchFamily="49" charset="0"/>
              </a:rPr>
              <a:t>	Employee(</a:t>
            </a:r>
            <a:r>
              <a:rPr lang="en-US" sz="2400" b="1" dirty="0" err="1" smtClean="0">
                <a:latin typeface="Consolas" panose="020B0609020204030204" pitchFamily="49" charset="0"/>
                <a:cs typeface="Courier New" panose="02070309020205020404" pitchFamily="49" charset="0"/>
              </a:rPr>
              <a:t>int</a:t>
            </a:r>
            <a:r>
              <a:rPr lang="en-US" sz="2400" b="1" dirty="0" smtClean="0">
                <a:latin typeface="Consolas" panose="020B0609020204030204" pitchFamily="49" charset="0"/>
                <a:cs typeface="Courier New" panose="02070309020205020404" pitchFamily="49" charset="0"/>
              </a:rPr>
              <a:t>  id, double salary);</a:t>
            </a:r>
          </a:p>
          <a:p>
            <a:pPr lvl="1">
              <a:lnSpc>
                <a:spcPct val="80000"/>
              </a:lnSpc>
              <a:buFontTx/>
              <a:buNone/>
            </a:pPr>
            <a:r>
              <a:rPr lang="en-US" sz="2400" b="1" dirty="0" smtClean="0">
                <a:solidFill>
                  <a:srgbClr val="FF3300"/>
                </a:solidFill>
                <a:latin typeface="Consolas" panose="020B0609020204030204" pitchFamily="49" charset="0"/>
                <a:cs typeface="Courier New" panose="02070309020205020404" pitchFamily="49" charset="0"/>
              </a:rPr>
              <a:t>	</a:t>
            </a:r>
            <a:r>
              <a:rPr lang="en-US" sz="2400" b="1" dirty="0" smtClean="0">
                <a:solidFill>
                  <a:srgbClr val="FF0000"/>
                </a:solidFill>
                <a:latin typeface="Consolas" panose="020B0609020204030204" pitchFamily="49" charset="0"/>
                <a:cs typeface="Courier New" panose="02070309020205020404" pitchFamily="49" charset="0"/>
              </a:rPr>
              <a:t>double </a:t>
            </a:r>
            <a:r>
              <a:rPr lang="en-US" sz="2400" b="1" dirty="0" err="1" smtClean="0">
                <a:solidFill>
                  <a:srgbClr val="FF0000"/>
                </a:solidFill>
                <a:latin typeface="Consolas" panose="020B0609020204030204" pitchFamily="49" charset="0"/>
                <a:cs typeface="Courier New" panose="02070309020205020404" pitchFamily="49" charset="0"/>
              </a:rPr>
              <a:t>addTwo</a:t>
            </a:r>
            <a:r>
              <a:rPr lang="en-US" sz="2400" b="1" dirty="0" smtClean="0">
                <a:solidFill>
                  <a:srgbClr val="FF0000"/>
                </a:solidFill>
                <a:latin typeface="Consolas" panose="020B0609020204030204" pitchFamily="49" charset="0"/>
                <a:cs typeface="Courier New" panose="02070309020205020404" pitchFamily="49" charset="0"/>
              </a:rPr>
              <a:t> (Employee&amp; </a:t>
            </a:r>
            <a:r>
              <a:rPr lang="en-US" sz="2400" b="1" dirty="0" err="1" smtClean="0">
                <a:solidFill>
                  <a:srgbClr val="FF0000"/>
                </a:solidFill>
                <a:latin typeface="Consolas" panose="020B0609020204030204" pitchFamily="49" charset="0"/>
                <a:cs typeface="Courier New" panose="02070309020205020404" pitchFamily="49" charset="0"/>
              </a:rPr>
              <a:t>emp</a:t>
            </a:r>
            <a:r>
              <a:rPr lang="en-US" sz="2400" b="1" dirty="0" smtClean="0">
                <a:solidFill>
                  <a:srgbClr val="FF0000"/>
                </a:solidFill>
                <a:latin typeface="Consolas" panose="020B0609020204030204" pitchFamily="49" charset="0"/>
                <a:cs typeface="Courier New" panose="02070309020205020404" pitchFamily="49" charset="0"/>
              </a:rPr>
              <a:t>);</a:t>
            </a:r>
          </a:p>
          <a:p>
            <a:pPr lvl="1">
              <a:lnSpc>
                <a:spcPct val="80000"/>
              </a:lnSpc>
              <a:buFontTx/>
              <a:buNone/>
            </a:pPr>
            <a:r>
              <a:rPr lang="en-US" sz="2400" b="1" dirty="0" smtClean="0">
                <a:solidFill>
                  <a:srgbClr val="0070C0"/>
                </a:solidFill>
                <a:latin typeface="Consolas" panose="020B0609020204030204" pitchFamily="49" charset="0"/>
                <a:cs typeface="Courier New" panose="02070309020205020404" pitchFamily="49" charset="0"/>
              </a:rPr>
              <a:t>	</a:t>
            </a:r>
            <a:r>
              <a:rPr lang="en-US" sz="2400" b="1" dirty="0" smtClean="0">
                <a:solidFill>
                  <a:srgbClr val="2C14DE"/>
                </a:solidFill>
                <a:latin typeface="Consolas" panose="020B0609020204030204" pitchFamily="49" charset="0"/>
                <a:cs typeface="Courier New" panose="02070309020205020404" pitchFamily="49" charset="0"/>
              </a:rPr>
              <a:t>double operator+ (Employee&amp; </a:t>
            </a:r>
            <a:r>
              <a:rPr lang="en-US" sz="2400" b="1" dirty="0" err="1" smtClean="0">
                <a:solidFill>
                  <a:srgbClr val="2C14DE"/>
                </a:solidFill>
                <a:latin typeface="Consolas" panose="020B0609020204030204" pitchFamily="49" charset="0"/>
                <a:cs typeface="Courier New" panose="02070309020205020404" pitchFamily="49" charset="0"/>
              </a:rPr>
              <a:t>emp</a:t>
            </a:r>
            <a:r>
              <a:rPr lang="en-US" sz="2400" b="1" dirty="0" smtClean="0">
                <a:solidFill>
                  <a:srgbClr val="2C14DE"/>
                </a:solidFill>
                <a:latin typeface="Consolas" panose="020B0609020204030204" pitchFamily="49" charset="0"/>
                <a:cs typeface="Courier New" panose="02070309020205020404" pitchFamily="49" charset="0"/>
              </a:rPr>
              <a:t>);</a:t>
            </a:r>
            <a:endParaRPr lang="en-US" sz="2400" b="1" dirty="0" smtClean="0">
              <a:solidFill>
                <a:srgbClr val="2C14DE"/>
              </a:solidFill>
              <a:latin typeface="Consolas" panose="020B0609020204030204" pitchFamily="49" charset="0"/>
              <a:cs typeface="Courier New" panose="02070309020205020404" pitchFamily="49" charset="0"/>
            </a:endParaRPr>
          </a:p>
          <a:p>
            <a:pPr lvl="1">
              <a:lnSpc>
                <a:spcPct val="80000"/>
              </a:lnSpc>
              <a:buFontTx/>
              <a:buNone/>
            </a:pPr>
            <a:r>
              <a:rPr lang="en-US" sz="2400" b="1" dirty="0" smtClean="0">
                <a:latin typeface="Consolas" panose="020B0609020204030204" pitchFamily="49" charset="0"/>
                <a:cs typeface="Courier New" panose="02070309020205020404" pitchFamily="49" charset="0"/>
              </a:rPr>
              <a:t>	double </a:t>
            </a:r>
            <a:r>
              <a:rPr lang="en-US" sz="2400" b="1" dirty="0" err="1" smtClean="0">
                <a:latin typeface="Consolas" panose="020B0609020204030204" pitchFamily="49" charset="0"/>
                <a:cs typeface="Courier New" panose="02070309020205020404" pitchFamily="49" charset="0"/>
              </a:rPr>
              <a:t>getSalary</a:t>
            </a:r>
            <a:r>
              <a:rPr lang="en-US" sz="2400" b="1" dirty="0" smtClean="0">
                <a:latin typeface="Consolas" panose="020B0609020204030204" pitchFamily="49" charset="0"/>
                <a:cs typeface="Courier New" panose="02070309020205020404" pitchFamily="49" charset="0"/>
              </a:rPr>
              <a:t>() { return salary; }</a:t>
            </a:r>
          </a:p>
          <a:p>
            <a:pPr>
              <a:lnSpc>
                <a:spcPct val="80000"/>
              </a:lnSpc>
              <a:buFont typeface="Monotype Sorts" charset="2"/>
              <a:buNone/>
            </a:pPr>
            <a:r>
              <a:rPr lang="en-US" sz="2400" b="1" dirty="0" smtClean="0">
                <a:latin typeface="Consolas" panose="020B0609020204030204" pitchFamily="49" charset="0"/>
                <a:cs typeface="Courier New" panose="02070309020205020404" pitchFamily="49" charset="0"/>
              </a:rPr>
              <a:t>};</a:t>
            </a:r>
          </a:p>
          <a:p>
            <a:pPr>
              <a:lnSpc>
                <a:spcPct val="80000"/>
              </a:lnSpc>
              <a:buFont typeface="Monotype Sorts" charset="2"/>
              <a:buNone/>
            </a:pPr>
            <a:endParaRPr lang="en-US" sz="2400" b="1" dirty="0" smtClean="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8695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90600" y="0"/>
            <a:ext cx="8153400" cy="1066800"/>
          </a:xfrm>
        </p:spPr>
        <p:txBody>
          <a:bodyPr/>
          <a:lstStyle/>
          <a:p>
            <a:r>
              <a:rPr lang="en-US" b="1" dirty="0" smtClean="0">
                <a:solidFill>
                  <a:srgbClr val="C00000"/>
                </a:solidFill>
              </a:rPr>
              <a:t>Overloading &gt; operator</a:t>
            </a:r>
          </a:p>
        </p:txBody>
      </p:sp>
      <p:sp>
        <p:nvSpPr>
          <p:cNvPr id="9219" name="Rectangle 3"/>
          <p:cNvSpPr>
            <a:spLocks noGrp="1" noChangeArrowheads="1"/>
          </p:cNvSpPr>
          <p:nvPr>
            <p:ph type="body" idx="1"/>
          </p:nvPr>
        </p:nvSpPr>
        <p:spPr>
          <a:xfrm>
            <a:off x="152400" y="1219200"/>
            <a:ext cx="8839200" cy="5486400"/>
          </a:xfrm>
        </p:spPr>
        <p:txBody>
          <a:bodyPr>
            <a:normAutofit/>
          </a:bodyPr>
          <a:lstStyle/>
          <a:p>
            <a:pPr>
              <a:buFontTx/>
              <a:buNone/>
            </a:pPr>
            <a:r>
              <a:rPr lang="en-US" sz="2800" b="1" dirty="0" smtClean="0">
                <a:solidFill>
                  <a:srgbClr val="2C14DE"/>
                </a:solidFill>
                <a:latin typeface="Consolas" panose="020B0609020204030204" pitchFamily="49" charset="0"/>
                <a:cs typeface="Courier New" panose="02070309020205020404" pitchFamily="49" charset="0"/>
              </a:rPr>
              <a:t>bool Employee::operator</a:t>
            </a:r>
            <a:r>
              <a:rPr lang="en-US" sz="2800" b="1" dirty="0" smtClean="0">
                <a:solidFill>
                  <a:srgbClr val="2C14DE"/>
                </a:solidFill>
                <a:latin typeface="Consolas" panose="020B0609020204030204" pitchFamily="49" charset="0"/>
                <a:cs typeface="Courier New" panose="02070309020205020404" pitchFamily="49" charset="0"/>
              </a:rPr>
              <a:t>&gt;(</a:t>
            </a:r>
            <a:r>
              <a:rPr lang="en-US" sz="2800" b="1" dirty="0" smtClean="0">
                <a:solidFill>
                  <a:srgbClr val="2C14DE"/>
                </a:solidFill>
                <a:latin typeface="Consolas" panose="020B0609020204030204" pitchFamily="49" charset="0"/>
                <a:cs typeface="Courier New" panose="02070309020205020404" pitchFamily="49" charset="0"/>
              </a:rPr>
              <a:t>Employee&amp; e)</a:t>
            </a:r>
          </a:p>
          <a:p>
            <a:pPr>
              <a:buFontTx/>
              <a:buNone/>
            </a:pPr>
            <a:r>
              <a:rPr lang="en-US" sz="2800" b="1" dirty="0" smtClean="0">
                <a:latin typeface="Consolas" panose="020B0609020204030204" pitchFamily="49" charset="0"/>
                <a:cs typeface="Courier New" panose="02070309020205020404" pitchFamily="49" charset="0"/>
              </a:rPr>
              <a:t>{</a:t>
            </a:r>
          </a:p>
          <a:p>
            <a:pPr>
              <a:buFontTx/>
              <a:buNone/>
            </a:pPr>
            <a:r>
              <a:rPr lang="en-US" sz="2800" b="1" dirty="0" smtClean="0">
                <a:latin typeface="Consolas" panose="020B0609020204030204" pitchFamily="49" charset="0"/>
                <a:cs typeface="Courier New" panose="02070309020205020404" pitchFamily="49" charset="0"/>
              </a:rPr>
              <a:t>		</a:t>
            </a:r>
            <a:r>
              <a:rPr lang="en-US" sz="2800" b="1" dirty="0" smtClean="0">
                <a:latin typeface="Consolas" panose="020B0609020204030204" pitchFamily="49" charset="0"/>
                <a:cs typeface="Courier New" panose="02070309020205020404" pitchFamily="49" charset="0"/>
              </a:rPr>
              <a:t>return(salary &gt; </a:t>
            </a:r>
            <a:r>
              <a:rPr lang="en-US" sz="2800" b="1" dirty="0" err="1" smtClean="0">
                <a:latin typeface="Consolas" panose="020B0609020204030204" pitchFamily="49" charset="0"/>
                <a:cs typeface="Courier New" panose="02070309020205020404" pitchFamily="49" charset="0"/>
              </a:rPr>
              <a:t>e.salary</a:t>
            </a:r>
            <a:r>
              <a:rPr lang="en-US" sz="2800" b="1" dirty="0" smtClean="0">
                <a:latin typeface="Consolas" panose="020B0609020204030204" pitchFamily="49" charset="0"/>
                <a:cs typeface="Courier New" panose="02070309020205020404" pitchFamily="49" charset="0"/>
              </a:rPr>
              <a:t>);</a:t>
            </a:r>
            <a:endParaRPr lang="en-US" sz="2800" b="1" dirty="0" smtClean="0">
              <a:latin typeface="Consolas" panose="020B0609020204030204" pitchFamily="49" charset="0"/>
              <a:cs typeface="Courier New" panose="02070309020205020404" pitchFamily="49" charset="0"/>
            </a:endParaRPr>
          </a:p>
          <a:p>
            <a:pPr>
              <a:buFontTx/>
              <a:buNone/>
            </a:pPr>
            <a:r>
              <a:rPr lang="en-US" sz="2800" b="1" dirty="0" smtClean="0">
                <a:latin typeface="Consolas" panose="020B0609020204030204" pitchFamily="49" charset="0"/>
                <a:cs typeface="Courier New" panose="02070309020205020404" pitchFamily="49" charset="0"/>
              </a:rPr>
              <a:t>}</a:t>
            </a:r>
          </a:p>
          <a:p>
            <a:endParaRPr lang="en-US" sz="2000" b="1" dirty="0" smtClean="0">
              <a:latin typeface="Courier New" panose="02070309020205020404" pitchFamily="49" charset="0"/>
              <a:cs typeface="Courier New" panose="02070309020205020404" pitchFamily="49" charset="0"/>
            </a:endParaRPr>
          </a:p>
          <a:p>
            <a:endParaRPr lang="en-US" sz="2000" b="1" dirty="0" smtClean="0">
              <a:latin typeface="Courier New" panose="02070309020205020404" pitchFamily="49" charset="0"/>
              <a:cs typeface="Courier New" panose="02070309020205020404" pitchFamily="49" charset="0"/>
            </a:endParaRPr>
          </a:p>
          <a:p>
            <a:pPr>
              <a:buFontTx/>
              <a:buNone/>
            </a:pPr>
            <a:r>
              <a:rPr lang="en-US" sz="2400" b="1" dirty="0" smtClean="0">
                <a:latin typeface="+mj-lt"/>
                <a:cs typeface="Courier New" panose="02070309020205020404" pitchFamily="49" charset="0"/>
              </a:rPr>
              <a:t>called from the program like this:</a:t>
            </a:r>
            <a:endParaRPr lang="en-US" sz="2400" b="1" dirty="0" smtClean="0">
              <a:latin typeface="Consolas" panose="020B0609020204030204" pitchFamily="49" charset="0"/>
              <a:cs typeface="Courier New" panose="02070309020205020404" pitchFamily="49" charset="0"/>
            </a:endParaRPr>
          </a:p>
          <a:p>
            <a:pPr>
              <a:buFontTx/>
              <a:buNone/>
            </a:pPr>
            <a:r>
              <a:rPr lang="en-US" sz="2400" b="1" dirty="0">
                <a:solidFill>
                  <a:srgbClr val="2C14DE"/>
                </a:solidFill>
                <a:latin typeface="Consolas" panose="020B0609020204030204" pitchFamily="49" charset="0"/>
                <a:cs typeface="Courier New" panose="02070309020205020404" pitchFamily="49" charset="0"/>
              </a:rPr>
              <a:t> </a:t>
            </a:r>
            <a:r>
              <a:rPr lang="en-US" sz="2400" b="1" dirty="0" smtClean="0">
                <a:solidFill>
                  <a:srgbClr val="2C14DE"/>
                </a:solidFill>
                <a:latin typeface="Consolas" panose="020B0609020204030204" pitchFamily="49" charset="0"/>
                <a:cs typeface="Courier New" panose="02070309020205020404" pitchFamily="49" charset="0"/>
              </a:rPr>
              <a:t>   if (emp1 &gt; emp2)</a:t>
            </a:r>
          </a:p>
          <a:p>
            <a:pPr>
              <a:buFontTx/>
              <a:buNone/>
            </a:pPr>
            <a:r>
              <a:rPr lang="en-US" sz="2400" b="1" dirty="0">
                <a:solidFill>
                  <a:srgbClr val="2C14DE"/>
                </a:solidFill>
                <a:latin typeface="Consolas" panose="020B0609020204030204" pitchFamily="49" charset="0"/>
                <a:cs typeface="Courier New" panose="02070309020205020404" pitchFamily="49" charset="0"/>
              </a:rPr>
              <a:t>	 emp1 &gt; </a:t>
            </a:r>
            <a:r>
              <a:rPr lang="en-US" sz="2400" b="1" dirty="0" smtClean="0">
                <a:solidFill>
                  <a:srgbClr val="2C14DE"/>
                </a:solidFill>
                <a:latin typeface="Consolas" panose="020B0609020204030204" pitchFamily="49" charset="0"/>
                <a:cs typeface="Courier New" panose="02070309020205020404" pitchFamily="49" charset="0"/>
              </a:rPr>
              <a:t>emp2 // emp1.operator(emp2);</a:t>
            </a:r>
            <a:r>
              <a:rPr lang="en-US" sz="2400" b="1" dirty="0" smtClean="0">
                <a:solidFill>
                  <a:srgbClr val="2C14DE"/>
                </a:solidFill>
                <a:latin typeface="+mj-lt"/>
                <a:cs typeface="Courier New" panose="02070309020205020404" pitchFamily="49"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30683" y="1624519"/>
            <a:ext cx="1917849" cy="2986392"/>
          </a:xfrm>
          <a:custGeom>
            <a:avLst/>
            <a:gdLst>
              <a:gd name="connsiteX0" fmla="*/ 1917849 w 1917849"/>
              <a:gd name="connsiteY0" fmla="*/ 2986392 h 2986392"/>
              <a:gd name="connsiteX1" fmla="*/ 1500 w 1917849"/>
              <a:gd name="connsiteY1" fmla="*/ 1322962 h 2986392"/>
              <a:gd name="connsiteX2" fmla="*/ 1664930 w 1917849"/>
              <a:gd name="connsiteY2" fmla="*/ 0 h 2986392"/>
            </a:gdLst>
            <a:ahLst/>
            <a:cxnLst>
              <a:cxn ang="0">
                <a:pos x="connsiteX0" y="connsiteY0"/>
              </a:cxn>
              <a:cxn ang="0">
                <a:pos x="connsiteX1" y="connsiteY1"/>
              </a:cxn>
              <a:cxn ang="0">
                <a:pos x="connsiteX2" y="connsiteY2"/>
              </a:cxn>
            </a:cxnLst>
            <a:rect l="l" t="t" r="r" b="b"/>
            <a:pathLst>
              <a:path w="1917849" h="2986392">
                <a:moveTo>
                  <a:pt x="1917849" y="2986392"/>
                </a:moveTo>
                <a:cubicBezTo>
                  <a:pt x="980751" y="2403543"/>
                  <a:pt x="43653" y="1820694"/>
                  <a:pt x="1500" y="1322962"/>
                </a:cubicBezTo>
                <a:cubicBezTo>
                  <a:pt x="-40653" y="825230"/>
                  <a:pt x="812138" y="412615"/>
                  <a:pt x="1664930" y="0"/>
                </a:cubicBezTo>
              </a:path>
            </a:pathLst>
          </a:custGeom>
          <a:noFill/>
          <a:ln>
            <a:solidFill>
              <a:srgbClr val="D20000"/>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3151763" y="1624519"/>
            <a:ext cx="5077838" cy="2976952"/>
          </a:xfrm>
          <a:custGeom>
            <a:avLst/>
            <a:gdLst>
              <a:gd name="connsiteX0" fmla="*/ 0 w 5217139"/>
              <a:gd name="connsiteY0" fmla="*/ 2966936 h 2976952"/>
              <a:gd name="connsiteX1" fmla="*/ 4951378 w 5217139"/>
              <a:gd name="connsiteY1" fmla="*/ 2519464 h 2976952"/>
              <a:gd name="connsiteX2" fmla="*/ 4105072 w 5217139"/>
              <a:gd name="connsiteY2" fmla="*/ 0 h 2976952"/>
            </a:gdLst>
            <a:ahLst/>
            <a:cxnLst>
              <a:cxn ang="0">
                <a:pos x="connsiteX0" y="connsiteY0"/>
              </a:cxn>
              <a:cxn ang="0">
                <a:pos x="connsiteX1" y="connsiteY1"/>
              </a:cxn>
              <a:cxn ang="0">
                <a:pos x="connsiteX2" y="connsiteY2"/>
              </a:cxn>
            </a:cxnLst>
            <a:rect l="l" t="t" r="r" b="b"/>
            <a:pathLst>
              <a:path w="5217139" h="2976952">
                <a:moveTo>
                  <a:pt x="0" y="2966936"/>
                </a:moveTo>
                <a:cubicBezTo>
                  <a:pt x="2133599" y="2990444"/>
                  <a:pt x="4267199" y="3013953"/>
                  <a:pt x="4951378" y="2519464"/>
                </a:cubicBezTo>
                <a:cubicBezTo>
                  <a:pt x="5635557" y="2024975"/>
                  <a:pt x="4870314" y="1012487"/>
                  <a:pt x="4105072" y="0"/>
                </a:cubicBezTo>
              </a:path>
            </a:pathLst>
          </a:custGeom>
          <a:noFill/>
          <a:ln>
            <a:solidFill>
              <a:srgbClr val="2C14DE"/>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825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6" end="6"/>
                                            </p:txEl>
                                          </p:spTgt>
                                        </p:tgtEl>
                                        <p:attrNameLst>
                                          <p:attrName>style.visibility</p:attrName>
                                        </p:attrNameLst>
                                      </p:cBhvr>
                                      <p:to>
                                        <p:strVal val="visible"/>
                                      </p:to>
                                    </p:set>
                                    <p:anim calcmode="lin" valueType="num">
                                      <p:cBhvr additive="base">
                                        <p:cTn id="7"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9">
                                            <p:txEl>
                                              <p:pRg st="7" end="7"/>
                                            </p:txEl>
                                          </p:spTgt>
                                        </p:tgtEl>
                                        <p:attrNameLst>
                                          <p:attrName>style.visibility</p:attrName>
                                        </p:attrNameLst>
                                      </p:cBhvr>
                                      <p:to>
                                        <p:strVal val="visible"/>
                                      </p:to>
                                    </p:set>
                                    <p:anim calcmode="lin" valueType="num">
                                      <p:cBhvr additive="base">
                                        <p:cTn id="11"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9">
                                            <p:txEl>
                                              <p:pRg st="7" end="7"/>
                                            </p:txEl>
                                          </p:spTgt>
                                        </p:tgtEl>
                                        <p:attrNameLst>
                                          <p:attrName>ppt_y</p:attrName>
                                        </p:attrNameLst>
                                      </p:cBhvr>
                                      <p:tavLst>
                                        <p:tav tm="0">
                                          <p:val>
                                            <p:strVal val="1+#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9219">
                                            <p:txEl>
                                              <p:pRg st="8" end="8"/>
                                            </p:txEl>
                                          </p:spTgt>
                                        </p:tgtEl>
                                        <p:attrNameLst>
                                          <p:attrName>style.visibility</p:attrName>
                                        </p:attrNameLst>
                                      </p:cBhvr>
                                      <p:to>
                                        <p:strVal val="visible"/>
                                      </p:to>
                                    </p:set>
                                    <p:animEffect transition="in" filter="fade">
                                      <p:cBhvr>
                                        <p:cTn id="15" dur="1000"/>
                                        <p:tgtEl>
                                          <p:spTgt spid="9219">
                                            <p:txEl>
                                              <p:pRg st="8" end="8"/>
                                            </p:txEl>
                                          </p:spTgt>
                                        </p:tgtEl>
                                      </p:cBhvr>
                                    </p:animEffect>
                                    <p:anim calcmode="lin" valueType="num">
                                      <p:cBhvr>
                                        <p:cTn id="16"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17" dur="1000" fill="hold"/>
                                        <p:tgtEl>
                                          <p:spTgt spid="92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219">
                                            <p:txEl>
                                              <p:pRg st="0" end="0"/>
                                            </p:txEl>
                                          </p:spTgt>
                                        </p:tgtEl>
                                        <p:attrNameLst>
                                          <p:attrName>style.visibility</p:attrName>
                                        </p:attrNameLst>
                                      </p:cBhvr>
                                      <p:to>
                                        <p:strVal val="visible"/>
                                      </p:to>
                                    </p:set>
                                    <p:anim calcmode="lin" valueType="num">
                                      <p:cBhvr additive="base">
                                        <p:cTn id="22"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9219">
                                            <p:txEl>
                                              <p:pRg st="1" end="1"/>
                                            </p:txEl>
                                          </p:spTgt>
                                        </p:tgtEl>
                                        <p:attrNameLst>
                                          <p:attrName>style.visibility</p:attrName>
                                        </p:attrNameLst>
                                      </p:cBhvr>
                                      <p:to>
                                        <p:strVal val="visible"/>
                                      </p:to>
                                    </p:set>
                                    <p:anim calcmode="lin" valueType="num">
                                      <p:cBhvr additive="base">
                                        <p:cTn id="28"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219">
                                            <p:txEl>
                                              <p:pRg st="1" end="1"/>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9219">
                                            <p:txEl>
                                              <p:pRg st="2" end="2"/>
                                            </p:txEl>
                                          </p:spTgt>
                                        </p:tgtEl>
                                        <p:attrNameLst>
                                          <p:attrName>style.visibility</p:attrName>
                                        </p:attrNameLst>
                                      </p:cBhvr>
                                      <p:to>
                                        <p:strVal val="visible"/>
                                      </p:to>
                                    </p:set>
                                    <p:anim calcmode="lin" valueType="num">
                                      <p:cBhvr additive="base">
                                        <p:cTn id="32"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219">
                                            <p:txEl>
                                              <p:pRg st="2" end="2"/>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9219">
                                            <p:txEl>
                                              <p:pRg st="3" end="3"/>
                                            </p:txEl>
                                          </p:spTgt>
                                        </p:tgtEl>
                                        <p:attrNameLst>
                                          <p:attrName>style.visibility</p:attrName>
                                        </p:attrNameLst>
                                      </p:cBhvr>
                                      <p:to>
                                        <p:strVal val="visible"/>
                                      </p:to>
                                    </p:set>
                                    <p:anim calcmode="lin" valueType="num">
                                      <p:cBhvr additive="base">
                                        <p:cTn id="36"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down)">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arn(inVertical)">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dirty="0" smtClean="0"/>
              <a:t>	</a:t>
            </a:r>
            <a:r>
              <a:rPr lang="en-US" sz="4800" b="1" dirty="0" smtClean="0">
                <a:solidFill>
                  <a:srgbClr val="FF0000"/>
                </a:solidFill>
                <a:effectLst>
                  <a:outerShdw blurRad="38100" dist="38100" dir="2700000" algn="tl">
                    <a:srgbClr val="000000">
                      <a:alpha val="43137"/>
                    </a:srgbClr>
                  </a:outerShdw>
                </a:effectLst>
              </a:rPr>
              <a:t>Review of Last Lecture</a:t>
            </a:r>
            <a:endParaRPr lang="en-US" sz="4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08876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954156" y="0"/>
            <a:ext cx="8153400" cy="1036319"/>
          </a:xfrm>
        </p:spPr>
        <p:txBody>
          <a:bodyPr/>
          <a:lstStyle/>
          <a:p>
            <a:r>
              <a:rPr lang="en-US" b="1" dirty="0" smtClean="0">
                <a:solidFill>
                  <a:srgbClr val="C00000"/>
                </a:solidFill>
              </a:rPr>
              <a:t>Operator Overloading Syntax</a:t>
            </a:r>
          </a:p>
        </p:txBody>
      </p:sp>
      <p:sp>
        <p:nvSpPr>
          <p:cNvPr id="11267" name="Content Placeholder 2"/>
          <p:cNvSpPr>
            <a:spLocks noGrp="1"/>
          </p:cNvSpPr>
          <p:nvPr>
            <p:ph idx="1"/>
          </p:nvPr>
        </p:nvSpPr>
        <p:spPr/>
        <p:txBody>
          <a:bodyPr/>
          <a:lstStyle/>
          <a:p>
            <a:r>
              <a:rPr lang="en-US" sz="3000" b="1" dirty="0" smtClean="0">
                <a:cs typeface="Tahoma" panose="020B0604030504040204" pitchFamily="34" charset="0"/>
              </a:rPr>
              <a:t>Although,</a:t>
            </a:r>
            <a:r>
              <a:rPr lang="en-US" sz="3000" dirty="0" smtClean="0">
                <a:cs typeface="Tahoma" panose="020B0604030504040204" pitchFamily="34" charset="0"/>
              </a:rPr>
              <a:t> the </a:t>
            </a:r>
            <a:r>
              <a:rPr lang="en-US" sz="3000" b="1" dirty="0" smtClean="0">
                <a:solidFill>
                  <a:srgbClr val="C00000"/>
                </a:solidFill>
                <a:cs typeface="Tahoma" panose="020B0604030504040204" pitchFamily="34" charset="0"/>
              </a:rPr>
              <a:t>syntax of defining prototype</a:t>
            </a:r>
            <a:r>
              <a:rPr lang="en-US" sz="3000" dirty="0" smtClean="0">
                <a:cs typeface="Tahoma" panose="020B0604030504040204" pitchFamily="34" charset="0"/>
              </a:rPr>
              <a:t>:</a:t>
            </a:r>
          </a:p>
          <a:p>
            <a:pPr marL="457200" lvl="1" indent="0">
              <a:buNone/>
            </a:pPr>
            <a:r>
              <a:rPr lang="en-US" sz="2400" b="1" dirty="0" err="1" smtClean="0">
                <a:solidFill>
                  <a:srgbClr val="2C14DE"/>
                </a:solidFill>
                <a:latin typeface="Courier New" panose="02070309020205020404" pitchFamily="49" charset="0"/>
                <a:cs typeface="Courier New" panose="02070309020205020404" pitchFamily="49" charset="0"/>
              </a:rPr>
              <a:t>datatype</a:t>
            </a:r>
            <a:r>
              <a:rPr lang="en-US" sz="2400" b="1" dirty="0" smtClean="0">
                <a:solidFill>
                  <a:srgbClr val="2C14DE"/>
                </a:solidFill>
                <a:latin typeface="Courier New" panose="02070309020205020404" pitchFamily="49" charset="0"/>
                <a:cs typeface="Courier New" panose="02070309020205020404" pitchFamily="49" charset="0"/>
              </a:rPr>
              <a:t> operator+ (</a:t>
            </a:r>
            <a:r>
              <a:rPr lang="en-US" sz="2400" b="1" dirty="0" err="1" smtClean="0">
                <a:solidFill>
                  <a:srgbClr val="2C14DE"/>
                </a:solidFill>
                <a:latin typeface="Courier New" panose="02070309020205020404" pitchFamily="49" charset="0"/>
                <a:cs typeface="Courier New" panose="02070309020205020404" pitchFamily="49" charset="0"/>
              </a:rPr>
              <a:t>datatype</a:t>
            </a:r>
            <a:r>
              <a:rPr lang="en-US" sz="2400" b="1" dirty="0" smtClean="0">
                <a:solidFill>
                  <a:srgbClr val="2C14DE"/>
                </a:solidFill>
                <a:latin typeface="Courier New" panose="02070309020205020404" pitchFamily="49" charset="0"/>
                <a:cs typeface="Courier New" panose="02070309020205020404" pitchFamily="49" charset="0"/>
              </a:rPr>
              <a:t>)</a:t>
            </a:r>
          </a:p>
          <a:p>
            <a:pPr lvl="1"/>
            <a:endParaRPr lang="en-US" dirty="0" smtClean="0">
              <a:cs typeface="Tahoma" panose="020B0604030504040204" pitchFamily="34" charset="0"/>
            </a:endParaRPr>
          </a:p>
          <a:p>
            <a:r>
              <a:rPr lang="en-US" sz="3000" b="1" dirty="0" smtClean="0">
                <a:cs typeface="Tahoma" panose="020B0604030504040204" pitchFamily="34" charset="0"/>
              </a:rPr>
              <a:t>However</a:t>
            </a:r>
            <a:r>
              <a:rPr lang="en-US" sz="3000" dirty="0" smtClean="0">
                <a:cs typeface="Tahoma" panose="020B0604030504040204" pitchFamily="34" charset="0"/>
              </a:rPr>
              <a:t>, for </a:t>
            </a:r>
            <a:r>
              <a:rPr lang="en-US" sz="3000" b="1" dirty="0" smtClean="0">
                <a:solidFill>
                  <a:srgbClr val="B80000"/>
                </a:solidFill>
                <a:cs typeface="Tahoma" panose="020B0604030504040204" pitchFamily="34" charset="0"/>
              </a:rPr>
              <a:t>some operators</a:t>
            </a:r>
            <a:r>
              <a:rPr lang="en-US" sz="3000" dirty="0" smtClean="0">
                <a:cs typeface="Tahoma" panose="020B0604030504040204" pitchFamily="34" charset="0"/>
              </a:rPr>
              <a:t>, there is </a:t>
            </a:r>
            <a:r>
              <a:rPr lang="en-US" sz="3000" b="1" u="sng" dirty="0" smtClean="0">
                <a:solidFill>
                  <a:srgbClr val="B80000"/>
                </a:solidFill>
                <a:cs typeface="Tahoma" panose="020B0604030504040204" pitchFamily="34" charset="0"/>
              </a:rPr>
              <a:t>little bit change </a:t>
            </a:r>
            <a:r>
              <a:rPr lang="en-US" sz="3000" dirty="0" smtClean="0">
                <a:cs typeface="Tahoma" panose="020B0604030504040204" pitchFamily="34" charset="0"/>
              </a:rPr>
              <a:t>in the above </a:t>
            </a:r>
            <a:r>
              <a:rPr lang="en-US" sz="3000" b="1" u="sng" dirty="0" smtClean="0">
                <a:solidFill>
                  <a:srgbClr val="B80000"/>
                </a:solidFill>
                <a:cs typeface="Tahoma" panose="020B0604030504040204" pitchFamily="34" charset="0"/>
              </a:rPr>
              <a:t>syntax</a:t>
            </a:r>
            <a:r>
              <a:rPr lang="en-US" sz="3000" b="1" dirty="0" smtClean="0">
                <a:cs typeface="Tahoma" panose="020B0604030504040204" pitchFamily="34" charset="0"/>
              </a:rPr>
              <a:t>:</a:t>
            </a:r>
          </a:p>
          <a:p>
            <a:pPr marL="457200" lvl="1" indent="0">
              <a:buNone/>
            </a:pPr>
            <a:r>
              <a:rPr lang="en-US" dirty="0" smtClean="0">
                <a:cs typeface="Tahoma" panose="020B0604030504040204" pitchFamily="34" charset="0"/>
              </a:rPr>
              <a:t>	</a:t>
            </a:r>
            <a:r>
              <a:rPr lang="en-US" b="1" dirty="0" smtClean="0">
                <a:solidFill>
                  <a:srgbClr val="2C14DE"/>
                </a:solidFill>
                <a:cs typeface="Tahoma" panose="020B0604030504040204" pitchFamily="34" charset="0"/>
              </a:rPr>
              <a:t>++</a:t>
            </a:r>
            <a:r>
              <a:rPr lang="en-US" dirty="0" smtClean="0">
                <a:cs typeface="Tahoma" panose="020B0604030504040204" pitchFamily="34" charset="0"/>
              </a:rPr>
              <a:t>, </a:t>
            </a:r>
            <a:r>
              <a:rPr lang="en-US" b="1" dirty="0" smtClean="0">
                <a:solidFill>
                  <a:srgbClr val="2C14DE"/>
                </a:solidFill>
                <a:cs typeface="Tahoma" panose="020B0604030504040204" pitchFamily="34" charset="0"/>
              </a:rPr>
              <a:t>--</a:t>
            </a:r>
            <a:r>
              <a:rPr lang="en-US" dirty="0" smtClean="0">
                <a:cs typeface="Tahoma" panose="020B0604030504040204" pitchFamily="34" charset="0"/>
              </a:rPr>
              <a:t> operators</a:t>
            </a:r>
          </a:p>
          <a:p>
            <a:pPr marL="457200" lvl="1" indent="0">
              <a:buNone/>
            </a:pPr>
            <a:r>
              <a:rPr lang="en-US" dirty="0" smtClean="0">
                <a:cs typeface="Tahoma" panose="020B0604030504040204" pitchFamily="34" charset="0"/>
              </a:rPr>
              <a:t>	</a:t>
            </a:r>
            <a:r>
              <a:rPr lang="en-US" b="1" dirty="0" smtClean="0">
                <a:solidFill>
                  <a:srgbClr val="2C14DE"/>
                </a:solidFill>
                <a:cs typeface="Tahoma" panose="020B0604030504040204" pitchFamily="34" charset="0"/>
              </a:rPr>
              <a:t>&gt;&gt;</a:t>
            </a:r>
            <a:r>
              <a:rPr lang="en-US" dirty="0" smtClean="0">
                <a:cs typeface="Tahoma" panose="020B0604030504040204" pitchFamily="34" charset="0"/>
              </a:rPr>
              <a:t>, </a:t>
            </a:r>
            <a:r>
              <a:rPr lang="en-US" b="1" dirty="0" smtClean="0">
                <a:solidFill>
                  <a:srgbClr val="2C14DE"/>
                </a:solidFill>
                <a:cs typeface="Tahoma" panose="020B0604030504040204" pitchFamily="34" charset="0"/>
              </a:rPr>
              <a:t>&lt;&lt;</a:t>
            </a:r>
            <a:r>
              <a:rPr lang="en-US" dirty="0" smtClean="0">
                <a:solidFill>
                  <a:srgbClr val="2C14DE"/>
                </a:solidFill>
                <a:cs typeface="Tahoma" panose="020B0604030504040204" pitchFamily="34" charset="0"/>
              </a:rPr>
              <a:t> </a:t>
            </a:r>
            <a:r>
              <a:rPr lang="en-US" dirty="0" smtClean="0">
                <a:cs typeface="Tahoma" panose="020B0604030504040204" pitchFamily="34" charset="0"/>
              </a:rPr>
              <a:t>operators</a:t>
            </a:r>
          </a:p>
          <a:p>
            <a:pPr marL="457200" lvl="1" indent="0">
              <a:buNone/>
            </a:pPr>
            <a:r>
              <a:rPr lang="en-US" dirty="0" smtClean="0">
                <a:cs typeface="Tahoma" panose="020B0604030504040204" pitchFamily="34" charset="0"/>
              </a:rPr>
              <a:t>	</a:t>
            </a:r>
            <a:r>
              <a:rPr lang="en-US" b="1" dirty="0" smtClean="0">
                <a:solidFill>
                  <a:srgbClr val="2C14DE"/>
                </a:solidFill>
                <a:cs typeface="Tahoma" panose="020B0604030504040204" pitchFamily="34" charset="0"/>
              </a:rPr>
              <a:t>&amp;</a:t>
            </a:r>
            <a:r>
              <a:rPr lang="en-US" dirty="0" smtClean="0">
                <a:solidFill>
                  <a:srgbClr val="2C14DE"/>
                </a:solidFill>
                <a:cs typeface="Tahoma" panose="020B0604030504040204" pitchFamily="34" charset="0"/>
              </a:rPr>
              <a:t> </a:t>
            </a:r>
            <a:r>
              <a:rPr lang="en-US" dirty="0" smtClean="0">
                <a:cs typeface="Tahoma" panose="020B0604030504040204" pitchFamily="34" charset="0"/>
              </a:rPr>
              <a:t>and </a:t>
            </a:r>
            <a:r>
              <a:rPr lang="en-US" b="1" dirty="0" smtClean="0">
                <a:solidFill>
                  <a:srgbClr val="2C14DE"/>
                </a:solidFill>
                <a:cs typeface="Tahoma" panose="020B0604030504040204" pitchFamily="34" charset="0"/>
              </a:rPr>
              <a:t>[ ]</a:t>
            </a:r>
            <a:r>
              <a:rPr lang="en-US" dirty="0" smtClean="0">
                <a:solidFill>
                  <a:srgbClr val="2C14DE"/>
                </a:solidFill>
                <a:cs typeface="Tahoma" panose="020B0604030504040204" pitchFamily="34" charset="0"/>
              </a:rPr>
              <a:t> </a:t>
            </a:r>
            <a:r>
              <a:rPr lang="en-US" dirty="0" smtClean="0">
                <a:cs typeface="Tahoma" panose="020B0604030504040204" pitchFamily="34" charset="0"/>
              </a:rPr>
              <a:t>operators</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851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877956" y="-53341"/>
            <a:ext cx="8229600" cy="1143000"/>
          </a:xfrm>
        </p:spPr>
        <p:txBody>
          <a:bodyPr/>
          <a:lstStyle/>
          <a:p>
            <a:r>
              <a:rPr lang="en-US" b="1" dirty="0" smtClean="0">
                <a:solidFill>
                  <a:srgbClr val="B80000"/>
                </a:solidFill>
              </a:rPr>
              <a:t>Comparison Operator (==)</a:t>
            </a:r>
          </a:p>
        </p:txBody>
      </p:sp>
      <p:sp>
        <p:nvSpPr>
          <p:cNvPr id="3" name="Rectangle 3"/>
          <p:cNvSpPr txBox="1">
            <a:spLocks noChangeArrowheads="1"/>
          </p:cNvSpPr>
          <p:nvPr/>
        </p:nvSpPr>
        <p:spPr>
          <a:xfrm>
            <a:off x="152400" y="1295400"/>
            <a:ext cx="8915400" cy="5486400"/>
          </a:xfrm>
          <a:prstGeom prst="rect">
            <a:avLst/>
          </a:prstGeom>
        </p:spPr>
        <p:txBody>
          <a:bodyPr/>
          <a:lstStyle/>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class Employee</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private:</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double salary;</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public:</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Employee ( ) {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 = 0, salary  = 0.0; }</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void </a:t>
            </a:r>
            <a:r>
              <a:rPr lang="en-US" sz="2000" b="1" kern="0" dirty="0" err="1">
                <a:latin typeface="Consolas" panose="020B0609020204030204" pitchFamily="49" charset="0"/>
                <a:cs typeface="Tahoma" pitchFamily="34" charset="0"/>
              </a:rPr>
              <a:t>setValues</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b);</a:t>
            </a:r>
          </a:p>
          <a:p>
            <a:pPr marL="742950" lvl="1" indent="-285750" eaLnBrk="0" hangingPunct="0">
              <a:lnSpc>
                <a:spcPct val="80000"/>
              </a:lnSpc>
              <a:spcBef>
                <a:spcPct val="20000"/>
              </a:spcBef>
              <a:defRPr/>
            </a:pPr>
            <a:r>
              <a:rPr lang="en-US" sz="2000" b="1" kern="0" dirty="0">
                <a:solidFill>
                  <a:srgbClr val="FF3300"/>
                </a:solidFill>
                <a:latin typeface="Consolas" panose="020B0609020204030204" pitchFamily="49" charset="0"/>
                <a:cs typeface="Tahoma" pitchFamily="34" charset="0"/>
              </a:rPr>
              <a:t>	</a:t>
            </a:r>
            <a:r>
              <a:rPr lang="en-US" sz="2000" b="1" kern="0" dirty="0">
                <a:solidFill>
                  <a:srgbClr val="2C14DE"/>
                </a:solidFill>
                <a:latin typeface="Consolas" panose="020B0609020204030204" pitchFamily="49" charset="0"/>
                <a:cs typeface="Tahoma" pitchFamily="34" charset="0"/>
              </a:rPr>
              <a:t>  </a:t>
            </a:r>
            <a:r>
              <a:rPr lang="en-US" sz="2000" b="1" kern="0" dirty="0" err="1">
                <a:solidFill>
                  <a:srgbClr val="2C14DE"/>
                </a:solidFill>
                <a:latin typeface="Consolas" panose="020B0609020204030204" pitchFamily="49" charset="0"/>
                <a:cs typeface="Tahoma" pitchFamily="34" charset="0"/>
              </a:rPr>
              <a:t>bool</a:t>
            </a:r>
            <a:r>
              <a:rPr lang="en-US" sz="2000" b="1" kern="0" dirty="0">
                <a:solidFill>
                  <a:srgbClr val="2C14DE"/>
                </a:solidFill>
                <a:latin typeface="Consolas" panose="020B0609020204030204" pitchFamily="49" charset="0"/>
                <a:cs typeface="Tahoma" pitchFamily="34" charset="0"/>
              </a:rPr>
              <a:t> operator== (Employee &amp;</a:t>
            </a:r>
            <a:r>
              <a:rPr lang="en-US" sz="2000" b="1" kern="0" dirty="0" err="1">
                <a:solidFill>
                  <a:srgbClr val="2C14DE"/>
                </a:solidFill>
                <a:latin typeface="Consolas" panose="020B0609020204030204" pitchFamily="49" charset="0"/>
                <a:cs typeface="Tahoma" pitchFamily="34" charset="0"/>
              </a:rPr>
              <a:t>emp</a:t>
            </a:r>
            <a:r>
              <a:rPr lang="en-US" sz="2000" b="1" kern="0" dirty="0">
                <a:solidFill>
                  <a:srgbClr val="2C14DE"/>
                </a:solidFill>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r>
              <a:rPr lang="en-US" sz="2000" b="1" kern="0" dirty="0" smtClean="0">
                <a:latin typeface="Consolas" panose="020B0609020204030204" pitchFamily="49" charset="0"/>
                <a:cs typeface="Tahoma" pitchFamily="34" charset="0"/>
              </a:rPr>
              <a:t>}</a:t>
            </a: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void Employee::</a:t>
            </a:r>
            <a:r>
              <a:rPr lang="en-US" sz="2000" b="1" kern="0" dirty="0" err="1">
                <a:latin typeface="Consolas" panose="020B0609020204030204" pitchFamily="49" charset="0"/>
                <a:cs typeface="Tahoma" pitchFamily="34" charset="0"/>
              </a:rPr>
              <a:t>setValues</a:t>
            </a:r>
            <a:r>
              <a:rPr lang="en-US" sz="2000" b="1" kern="0" dirty="0">
                <a:latin typeface="Consolas" panose="020B0609020204030204" pitchFamily="49" charset="0"/>
                <a:cs typeface="Tahoma" pitchFamily="34" charset="0"/>
              </a:rPr>
              <a:t> (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a:t>
            </a:r>
            <a:r>
              <a:rPr lang="en-US" sz="2000" b="1" kern="0" dirty="0">
                <a:latin typeface="Consolas" panose="020B0609020204030204" pitchFamily="49" charset="0"/>
                <a:cs typeface="Tahoma" pitchFamily="34" charset="0"/>
              </a:rPr>
              <a:t> , double </a:t>
            </a:r>
            <a:r>
              <a:rPr lang="en-US" sz="2000" b="1" kern="0" dirty="0" err="1">
                <a:latin typeface="Consolas" panose="020B0609020204030204" pitchFamily="49" charset="0"/>
                <a:cs typeface="Tahoma" pitchFamily="34" charset="0"/>
              </a:rPr>
              <a:t>sal</a:t>
            </a:r>
            <a:r>
              <a:rPr lang="en-US" sz="2000" b="1" kern="0" dirty="0">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salary = </a:t>
            </a:r>
            <a:r>
              <a:rPr lang="en-US" sz="2000" b="1" kern="0" dirty="0" err="1">
                <a:latin typeface="Consolas" panose="020B0609020204030204" pitchFamily="49" charset="0"/>
                <a:cs typeface="Tahoma" pitchFamily="34" charset="0"/>
              </a:rPr>
              <a:t>sal</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  = </a:t>
            </a:r>
            <a:r>
              <a:rPr lang="en-US" sz="2000" b="1" kern="0" dirty="0" err="1">
                <a:latin typeface="Consolas" panose="020B0609020204030204" pitchFamily="49" charset="0"/>
                <a:cs typeface="Tahoma" pitchFamily="34" charset="0"/>
              </a:rPr>
              <a:t>idN</a:t>
            </a:r>
            <a:r>
              <a:rPr lang="en-US" sz="2000" b="1" kern="0" dirty="0">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endParaRPr lang="en-US" sz="2000" b="1" kern="0" dirty="0" smtClean="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err="1">
                <a:solidFill>
                  <a:srgbClr val="2C14DE"/>
                </a:solidFill>
                <a:latin typeface="Consolas" panose="020B0609020204030204" pitchFamily="49" charset="0"/>
                <a:cs typeface="ＭＳ Ｐゴシック" charset="0"/>
              </a:rPr>
              <a:t>bool</a:t>
            </a:r>
            <a:r>
              <a:rPr lang="en-US" sz="2000" b="1" kern="0" dirty="0">
                <a:solidFill>
                  <a:srgbClr val="2C14DE"/>
                </a:solidFill>
                <a:latin typeface="Consolas" panose="020B0609020204030204" pitchFamily="49" charset="0"/>
                <a:cs typeface="ＭＳ Ｐゴシック" charset="0"/>
              </a:rPr>
              <a:t> Employee::operator == (Employee &amp;</a:t>
            </a:r>
            <a:r>
              <a:rPr lang="en-US" sz="2000" b="1" kern="0" dirty="0" err="1">
                <a:solidFill>
                  <a:srgbClr val="2C14DE"/>
                </a:solidFill>
                <a:latin typeface="Consolas" panose="020B0609020204030204" pitchFamily="49" charset="0"/>
                <a:cs typeface="ＭＳ Ｐゴシック" charset="0"/>
              </a:rPr>
              <a:t>emp</a:t>
            </a:r>
            <a:r>
              <a:rPr lang="en-US" sz="2000" b="1" kern="0" dirty="0">
                <a:solidFill>
                  <a:srgbClr val="2C14DE"/>
                </a:solidFill>
                <a:latin typeface="Consolas" panose="020B0609020204030204" pitchFamily="49" charset="0"/>
                <a:cs typeface="ＭＳ Ｐゴシック" charset="0"/>
              </a:rPr>
              <a:t>)</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ＭＳ Ｐゴシック" charset="0"/>
              </a:rPr>
              <a:t>{ 		return (salary == </a:t>
            </a:r>
            <a:r>
              <a:rPr lang="en-US" sz="2000" b="1" kern="0" dirty="0" err="1">
                <a:latin typeface="Consolas" panose="020B0609020204030204" pitchFamily="49" charset="0"/>
                <a:cs typeface="ＭＳ Ｐゴシック" charset="0"/>
              </a:rPr>
              <a:t>emp.salary</a:t>
            </a:r>
            <a:r>
              <a:rPr lang="en-US" sz="2000" b="1" kern="0" dirty="0">
                <a:latin typeface="Consolas" panose="020B0609020204030204" pitchFamily="49" charset="0"/>
                <a:cs typeface="ＭＳ Ｐゴシック"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1248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73429" y="0"/>
            <a:ext cx="8229600" cy="1143000"/>
          </a:xfrm>
        </p:spPr>
        <p:txBody>
          <a:bodyPr/>
          <a:lstStyle/>
          <a:p>
            <a:r>
              <a:rPr lang="en-US" b="1" dirty="0">
                <a:solidFill>
                  <a:srgbClr val="B80000"/>
                </a:solidFill>
              </a:rPr>
              <a:t>Comparison Operator (==)</a:t>
            </a:r>
            <a:endParaRPr lang="en-US" b="1" dirty="0" smtClean="0">
              <a:solidFill>
                <a:srgbClr val="B80000"/>
              </a:solidFill>
            </a:endParaRPr>
          </a:p>
        </p:txBody>
      </p:sp>
      <p:sp>
        <p:nvSpPr>
          <p:cNvPr id="26627" name="Text Box 3"/>
          <p:cNvSpPr txBox="1">
            <a:spLocks noChangeArrowheads="1"/>
          </p:cNvSpPr>
          <p:nvPr/>
        </p:nvSpPr>
        <p:spPr bwMode="auto">
          <a:xfrm>
            <a:off x="152400" y="1225550"/>
            <a:ext cx="8382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err="1">
                <a:latin typeface="Consolas" panose="020B0609020204030204" pitchFamily="49" charset="0"/>
              </a:rPr>
              <a:t>int</a:t>
            </a:r>
            <a:r>
              <a:rPr lang="en-US" sz="2000" b="1" dirty="0">
                <a:latin typeface="Consolas" panose="020B0609020204030204" pitchFamily="49" charset="0"/>
              </a:rPr>
              <a:t> main ( )</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Employee emp1;</a:t>
            </a:r>
          </a:p>
          <a:p>
            <a:pPr eaLnBrk="1" hangingPunct="1"/>
            <a:r>
              <a:rPr lang="en-US" sz="2000" b="1" dirty="0">
                <a:latin typeface="Consolas" panose="020B0609020204030204" pitchFamily="49" charset="0"/>
              </a:rPr>
              <a:t>	emp1.setValues(10,33.5);</a:t>
            </a:r>
          </a:p>
          <a:p>
            <a:pPr eaLnBrk="1" hangingPunct="1"/>
            <a:endParaRPr lang="en-US" sz="2000" b="1" dirty="0">
              <a:latin typeface="Consolas" panose="020B0609020204030204" pitchFamily="49" charset="0"/>
            </a:endParaRPr>
          </a:p>
          <a:p>
            <a:pPr eaLnBrk="1" hangingPunct="1"/>
            <a:r>
              <a:rPr lang="en-US" sz="2000" b="1" dirty="0">
                <a:latin typeface="Consolas" panose="020B0609020204030204" pitchFamily="49" charset="0"/>
              </a:rPr>
              <a:t>	Employee emp2;</a:t>
            </a:r>
          </a:p>
          <a:p>
            <a:pPr eaLnBrk="1" hangingPunct="1"/>
            <a:r>
              <a:rPr lang="en-US" sz="2000" b="1" dirty="0">
                <a:latin typeface="Consolas" panose="020B0609020204030204" pitchFamily="49" charset="0"/>
              </a:rPr>
              <a:t>	emp2.setValues(10,33.1);</a:t>
            </a:r>
          </a:p>
          <a:p>
            <a:pPr eaLnBrk="1" hangingPunct="1"/>
            <a:r>
              <a:rPr lang="en-US" sz="2000" b="1" dirty="0">
                <a:latin typeface="Consolas" panose="020B0609020204030204" pitchFamily="49" charset="0"/>
              </a:rPr>
              <a:t>	</a:t>
            </a:r>
          </a:p>
          <a:p>
            <a:pPr eaLnBrk="1" hangingPunct="1"/>
            <a:r>
              <a:rPr lang="en-US" sz="2000" b="1" dirty="0">
                <a:solidFill>
                  <a:srgbClr val="002060"/>
                </a:solidFill>
                <a:latin typeface="Consolas" panose="020B0609020204030204" pitchFamily="49" charset="0"/>
              </a:rPr>
              <a:t>	</a:t>
            </a:r>
            <a:r>
              <a:rPr lang="en-US" sz="2000" b="1" dirty="0">
                <a:solidFill>
                  <a:srgbClr val="2C14DE"/>
                </a:solidFill>
                <a:latin typeface="Consolas" panose="020B0609020204030204" pitchFamily="49" charset="0"/>
              </a:rPr>
              <a:t>if ( emp2 == emp1 )</a:t>
            </a:r>
          </a:p>
          <a:p>
            <a:pPr eaLnBrk="1" hangingPunct="1"/>
            <a:r>
              <a:rPr lang="en-US" sz="2000" b="1" dirty="0">
                <a:solidFill>
                  <a:srgbClr val="2C14DE"/>
                </a:solidFill>
                <a:latin typeface="Consolas" panose="020B0609020204030204" pitchFamily="49" charset="0"/>
              </a:rPr>
              <a:t>          </a:t>
            </a:r>
            <a:r>
              <a:rPr lang="en-US" sz="2000" b="1" dirty="0" err="1">
                <a:solidFill>
                  <a:srgbClr val="2C14DE"/>
                </a:solidFill>
                <a:latin typeface="Consolas" panose="020B0609020204030204" pitchFamily="49" charset="0"/>
              </a:rPr>
              <a:t>cout</a:t>
            </a:r>
            <a:r>
              <a:rPr lang="en-US" sz="2000" b="1" dirty="0">
                <a:solidFill>
                  <a:srgbClr val="2C14DE"/>
                </a:solidFill>
                <a:latin typeface="Consolas" panose="020B0609020204030204" pitchFamily="49" charset="0"/>
              </a:rPr>
              <a:t> &lt;&lt;</a:t>
            </a:r>
            <a:r>
              <a:rPr lang="ja-JP" altLang="en-US" sz="2000" b="1" dirty="0">
                <a:solidFill>
                  <a:srgbClr val="2C14DE"/>
                </a:solidFill>
                <a:latin typeface="Consolas" panose="020B0609020204030204" pitchFamily="49" charset="0"/>
              </a:rPr>
              <a:t>“</a:t>
            </a:r>
            <a:r>
              <a:rPr lang="en-US" altLang="ja-JP" sz="2000" b="1" dirty="0">
                <a:solidFill>
                  <a:srgbClr val="2C14DE"/>
                </a:solidFill>
                <a:latin typeface="Consolas" panose="020B0609020204030204" pitchFamily="49" charset="0"/>
              </a:rPr>
              <a:t>Both objects have equal value</a:t>
            </a:r>
            <a:r>
              <a:rPr lang="ja-JP" altLang="en-US" sz="2000" b="1" dirty="0">
                <a:solidFill>
                  <a:srgbClr val="2C14DE"/>
                </a:solidFill>
                <a:latin typeface="Consolas" panose="020B0609020204030204" pitchFamily="49" charset="0"/>
              </a:rPr>
              <a:t>”</a:t>
            </a:r>
            <a:r>
              <a:rPr lang="en-US" altLang="ja-JP" sz="2000" b="1" dirty="0">
                <a:solidFill>
                  <a:srgbClr val="2C14DE"/>
                </a:solidFill>
                <a:latin typeface="Consolas" panose="020B0609020204030204" pitchFamily="49" charset="0"/>
              </a:rPr>
              <a:t>;</a:t>
            </a:r>
          </a:p>
          <a:p>
            <a:pPr eaLnBrk="1" hangingPunct="1"/>
            <a:r>
              <a:rPr lang="en-US" sz="2000" b="1" dirty="0">
                <a:solidFill>
                  <a:srgbClr val="2C14DE"/>
                </a:solidFill>
                <a:latin typeface="Consolas" panose="020B0609020204030204" pitchFamily="49" charset="0"/>
              </a:rPr>
              <a:t>	else</a:t>
            </a:r>
          </a:p>
          <a:p>
            <a:pPr eaLnBrk="1" hangingPunct="1"/>
            <a:r>
              <a:rPr lang="en-US" sz="2000" b="1" dirty="0">
                <a:solidFill>
                  <a:srgbClr val="2C14DE"/>
                </a:solidFill>
                <a:latin typeface="Consolas" panose="020B0609020204030204" pitchFamily="49" charset="0"/>
              </a:rPr>
              <a:t>	    </a:t>
            </a:r>
            <a:r>
              <a:rPr lang="en-US" sz="2000" b="1" dirty="0" err="1">
                <a:solidFill>
                  <a:srgbClr val="2C14DE"/>
                </a:solidFill>
                <a:latin typeface="Consolas" panose="020B0609020204030204" pitchFamily="49" charset="0"/>
              </a:rPr>
              <a:t>cout</a:t>
            </a:r>
            <a:r>
              <a:rPr lang="en-US" sz="2000" b="1" dirty="0">
                <a:solidFill>
                  <a:srgbClr val="2C14DE"/>
                </a:solidFill>
                <a:latin typeface="Consolas" panose="020B0609020204030204" pitchFamily="49" charset="0"/>
              </a:rPr>
              <a:t> &lt;&lt;</a:t>
            </a:r>
            <a:r>
              <a:rPr lang="ja-JP" altLang="en-US" sz="2000" b="1" dirty="0">
                <a:solidFill>
                  <a:srgbClr val="2C14DE"/>
                </a:solidFill>
                <a:latin typeface="Consolas" panose="020B0609020204030204" pitchFamily="49" charset="0"/>
              </a:rPr>
              <a:t>“</a:t>
            </a:r>
            <a:r>
              <a:rPr lang="en-US" altLang="ja-JP" sz="2000" b="1" dirty="0">
                <a:solidFill>
                  <a:srgbClr val="2C14DE"/>
                </a:solidFill>
                <a:latin typeface="Consolas" panose="020B0609020204030204" pitchFamily="49" charset="0"/>
              </a:rPr>
              <a:t>objects do not have equal value</a:t>
            </a:r>
            <a:r>
              <a:rPr lang="ja-JP" altLang="en-US" sz="2000" b="1" dirty="0">
                <a:solidFill>
                  <a:srgbClr val="2C14DE"/>
                </a:solidFill>
                <a:latin typeface="Consolas" panose="020B0609020204030204" pitchFamily="49" charset="0"/>
              </a:rPr>
              <a:t>”</a:t>
            </a:r>
            <a:r>
              <a:rPr lang="en-US" altLang="ja-JP" sz="2000" b="1" dirty="0">
                <a:solidFill>
                  <a:srgbClr val="2C14DE"/>
                </a:solidFill>
                <a:latin typeface="Consolas" panose="020B0609020204030204" pitchFamily="49" charset="0"/>
              </a:rPr>
              <a:t>;</a:t>
            </a:r>
          </a:p>
          <a:p>
            <a:pPr eaLnBrk="1" hangingPunct="1"/>
            <a:r>
              <a:rPr lang="en-US" sz="2000" b="1" dirty="0">
                <a:latin typeface="Consolas" panose="020B0609020204030204" pitchFamily="49" charset="0"/>
              </a:rPr>
              <a:t>	</a:t>
            </a:r>
          </a:p>
          <a:p>
            <a:pPr eaLnBrk="1" hangingPunct="1"/>
            <a:r>
              <a:rPr lang="en-US" sz="2000" b="1" dirty="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3567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0600" y="0"/>
            <a:ext cx="8153400" cy="1036319"/>
          </a:xfrm>
        </p:spPr>
        <p:txBody>
          <a:bodyPr/>
          <a:lstStyle/>
          <a:p>
            <a:r>
              <a:rPr lang="en-US" b="1" dirty="0" smtClean="0">
                <a:solidFill>
                  <a:srgbClr val="B80000"/>
                </a:solidFill>
              </a:rPr>
              <a:t>Overloading ++ and --</a:t>
            </a:r>
          </a:p>
        </p:txBody>
      </p:sp>
      <p:sp>
        <p:nvSpPr>
          <p:cNvPr id="12291" name="Rectangle 3"/>
          <p:cNvSpPr>
            <a:spLocks noGrp="1" noChangeArrowheads="1"/>
          </p:cNvSpPr>
          <p:nvPr>
            <p:ph type="body" idx="1"/>
          </p:nvPr>
        </p:nvSpPr>
        <p:spPr/>
        <p:txBody>
          <a:bodyPr/>
          <a:lstStyle/>
          <a:p>
            <a:r>
              <a:rPr lang="en-US" sz="3000" b="1" dirty="0" smtClean="0">
                <a:latin typeface="+mj-lt"/>
              </a:rPr>
              <a:t>Operator</a:t>
            </a:r>
            <a:r>
              <a:rPr lang="en-US" sz="3000" dirty="0" smtClean="0">
                <a:latin typeface="+mj-lt"/>
              </a:rPr>
              <a:t> </a:t>
            </a:r>
            <a:r>
              <a:rPr lang="en-US" sz="3000" b="1" dirty="0" smtClean="0">
                <a:solidFill>
                  <a:srgbClr val="B80000"/>
                </a:solidFill>
                <a:latin typeface="+mj-lt"/>
              </a:rPr>
              <a:t>++</a:t>
            </a:r>
            <a:r>
              <a:rPr lang="en-US" sz="3000" dirty="0" smtClean="0">
                <a:solidFill>
                  <a:srgbClr val="B80000"/>
                </a:solidFill>
                <a:latin typeface="+mj-lt"/>
              </a:rPr>
              <a:t> </a:t>
            </a:r>
            <a:r>
              <a:rPr lang="en-US" sz="3000" dirty="0" smtClean="0">
                <a:latin typeface="+mj-lt"/>
              </a:rPr>
              <a:t>and </a:t>
            </a:r>
            <a:r>
              <a:rPr lang="en-US" sz="3000" b="1" dirty="0" smtClean="0">
                <a:solidFill>
                  <a:srgbClr val="B80000"/>
                </a:solidFill>
                <a:latin typeface="+mj-lt"/>
              </a:rPr>
              <a:t>--</a:t>
            </a:r>
            <a:r>
              <a:rPr lang="en-US" sz="3000" dirty="0" smtClean="0">
                <a:solidFill>
                  <a:srgbClr val="B80000"/>
                </a:solidFill>
                <a:latin typeface="+mj-lt"/>
              </a:rPr>
              <a:t> </a:t>
            </a:r>
            <a:r>
              <a:rPr lang="en-US" sz="3000" dirty="0" smtClean="0">
                <a:latin typeface="+mj-lt"/>
              </a:rPr>
              <a:t>are </a:t>
            </a:r>
            <a:r>
              <a:rPr lang="en-US" sz="3000" b="1" dirty="0" smtClean="0">
                <a:solidFill>
                  <a:srgbClr val="B80000"/>
                </a:solidFill>
                <a:latin typeface="+mj-lt"/>
              </a:rPr>
              <a:t>different</a:t>
            </a:r>
            <a:r>
              <a:rPr lang="en-US" sz="3000" dirty="0" smtClean="0">
                <a:solidFill>
                  <a:srgbClr val="B80000"/>
                </a:solidFill>
                <a:latin typeface="+mj-lt"/>
              </a:rPr>
              <a:t> </a:t>
            </a:r>
            <a:r>
              <a:rPr lang="en-US" sz="3000" dirty="0" smtClean="0">
                <a:latin typeface="+mj-lt"/>
              </a:rPr>
              <a:t>to </a:t>
            </a:r>
            <a:r>
              <a:rPr lang="en-US" sz="3000" b="1" dirty="0" smtClean="0">
                <a:solidFill>
                  <a:srgbClr val="B80000"/>
                </a:solidFill>
                <a:latin typeface="+mj-lt"/>
              </a:rPr>
              <a:t>other operators of C++</a:t>
            </a:r>
          </a:p>
          <a:p>
            <a:endParaRPr lang="en-US" sz="3000" dirty="0" smtClean="0">
              <a:latin typeface="+mj-lt"/>
            </a:endParaRPr>
          </a:p>
          <a:p>
            <a:r>
              <a:rPr lang="en-US" sz="3000" b="1" dirty="0" smtClean="0">
                <a:latin typeface="+mj-lt"/>
              </a:rPr>
              <a:t>We can call them: </a:t>
            </a:r>
          </a:p>
          <a:p>
            <a:pPr lvl="1"/>
            <a:r>
              <a:rPr lang="en-US" dirty="0" smtClean="0">
                <a:latin typeface="+mj-lt"/>
              </a:rPr>
              <a:t>either in the form of </a:t>
            </a:r>
            <a:r>
              <a:rPr lang="en-US" b="1" u="sng" dirty="0" smtClean="0">
                <a:solidFill>
                  <a:srgbClr val="008000"/>
                </a:solidFill>
                <a:latin typeface="+mj-lt"/>
              </a:rPr>
              <a:t>prefix</a:t>
            </a:r>
            <a:r>
              <a:rPr lang="en-US" dirty="0" smtClean="0">
                <a:solidFill>
                  <a:srgbClr val="008000"/>
                </a:solidFill>
                <a:latin typeface="+mj-lt"/>
              </a:rPr>
              <a:t> </a:t>
            </a:r>
            <a:r>
              <a:rPr lang="en-US" dirty="0" smtClean="0">
                <a:latin typeface="+mj-lt"/>
              </a:rPr>
              <a:t>(</a:t>
            </a:r>
            <a:r>
              <a:rPr lang="en-US" b="1" dirty="0" smtClean="0">
                <a:latin typeface="+mj-lt"/>
              </a:rPr>
              <a:t>++</a:t>
            </a:r>
            <a:r>
              <a:rPr lang="en-US" b="1" dirty="0" err="1" smtClean="0">
                <a:latin typeface="+mj-lt"/>
              </a:rPr>
              <a:t>i</a:t>
            </a:r>
            <a:r>
              <a:rPr lang="en-US" dirty="0" smtClean="0">
                <a:latin typeface="+mj-lt"/>
              </a:rPr>
              <a:t>) </a:t>
            </a:r>
            <a:r>
              <a:rPr lang="en-US" b="1" dirty="0" smtClean="0">
                <a:solidFill>
                  <a:srgbClr val="2C14DE"/>
                </a:solidFill>
                <a:latin typeface="+mj-lt"/>
              </a:rPr>
              <a:t>before an object</a:t>
            </a:r>
          </a:p>
          <a:p>
            <a:pPr lvl="1"/>
            <a:r>
              <a:rPr lang="en-US" dirty="0" smtClean="0">
                <a:latin typeface="+mj-lt"/>
              </a:rPr>
              <a:t>or in the form of </a:t>
            </a:r>
            <a:r>
              <a:rPr lang="en-US" b="1" u="sng" dirty="0" smtClean="0">
                <a:solidFill>
                  <a:srgbClr val="008000"/>
                </a:solidFill>
                <a:latin typeface="+mj-lt"/>
              </a:rPr>
              <a:t>postfix</a:t>
            </a:r>
            <a:r>
              <a:rPr lang="en-US" dirty="0" smtClean="0">
                <a:solidFill>
                  <a:srgbClr val="008000"/>
                </a:solidFill>
                <a:latin typeface="+mj-lt"/>
              </a:rPr>
              <a:t> </a:t>
            </a:r>
            <a:r>
              <a:rPr lang="en-US" dirty="0" smtClean="0">
                <a:latin typeface="+mj-lt"/>
              </a:rPr>
              <a:t>(</a:t>
            </a:r>
            <a:r>
              <a:rPr lang="en-US" b="1" dirty="0" err="1" smtClean="0">
                <a:latin typeface="+mj-lt"/>
              </a:rPr>
              <a:t>i</a:t>
            </a:r>
            <a:r>
              <a:rPr lang="en-US" b="1" dirty="0" smtClean="0">
                <a:latin typeface="+mj-lt"/>
              </a:rPr>
              <a:t>++</a:t>
            </a:r>
            <a:r>
              <a:rPr lang="en-US" dirty="0" smtClean="0">
                <a:latin typeface="+mj-lt"/>
              </a:rPr>
              <a:t>) </a:t>
            </a:r>
            <a:r>
              <a:rPr lang="en-US" b="1" dirty="0" smtClean="0">
                <a:solidFill>
                  <a:srgbClr val="2C14DE"/>
                </a:solidFill>
                <a:latin typeface="+mj-lt"/>
              </a:rPr>
              <a:t>after an object</a:t>
            </a:r>
          </a:p>
          <a:p>
            <a:pPr lvl="1"/>
            <a:r>
              <a:rPr lang="en-US" u="sng" dirty="0" smtClean="0">
                <a:latin typeface="+mj-lt"/>
              </a:rPr>
              <a:t>But in </a:t>
            </a:r>
            <a:r>
              <a:rPr lang="en-US" b="1" u="sng" dirty="0" smtClean="0">
                <a:solidFill>
                  <a:srgbClr val="D20000"/>
                </a:solidFill>
                <a:latin typeface="+mj-lt"/>
              </a:rPr>
              <a:t>both cases</a:t>
            </a:r>
            <a:r>
              <a:rPr lang="en-US" u="sng" dirty="0" smtClean="0">
                <a:latin typeface="+mj-lt"/>
              </a:rPr>
              <a:t>, the </a:t>
            </a:r>
            <a:r>
              <a:rPr lang="en-US" b="1" u="sng" dirty="0" smtClean="0">
                <a:solidFill>
                  <a:srgbClr val="D20000"/>
                </a:solidFill>
                <a:latin typeface="+mj-lt"/>
              </a:rPr>
              <a:t>calling object </a:t>
            </a:r>
            <a:r>
              <a:rPr lang="en-US" b="1" u="sng" dirty="0" smtClean="0">
                <a:latin typeface="+mj-lt"/>
              </a:rPr>
              <a:t>will be</a:t>
            </a:r>
            <a:r>
              <a:rPr lang="en-US" u="sng" dirty="0" smtClean="0">
                <a:latin typeface="+mj-lt"/>
              </a:rPr>
              <a:t> </a:t>
            </a:r>
            <a:r>
              <a:rPr lang="en-US" b="1" u="sng" dirty="0" err="1" smtClean="0">
                <a:solidFill>
                  <a:srgbClr val="D20000"/>
                </a:solidFill>
                <a:latin typeface="+mj-lt"/>
              </a:rPr>
              <a:t>i</a:t>
            </a:r>
            <a:r>
              <a:rPr lang="en-US" u="sng" dirty="0" smtClean="0">
                <a:latin typeface="+mj-lt"/>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4305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Int</a:t>
            </a:r>
            <a:r>
              <a:rPr lang="en-US" dirty="0" smtClean="0"/>
              <a:t> a =11;</a:t>
            </a:r>
          </a:p>
          <a:p>
            <a:r>
              <a:rPr lang="en-US" dirty="0" err="1" smtClean="0"/>
              <a:t>Int</a:t>
            </a:r>
            <a:r>
              <a:rPr lang="en-US" dirty="0" smtClean="0"/>
              <a:t> b=4;</a:t>
            </a:r>
          </a:p>
          <a:p>
            <a:pPr marL="0" indent="0">
              <a:buNone/>
            </a:pPr>
            <a:r>
              <a:rPr lang="en-US" dirty="0"/>
              <a:t> </a:t>
            </a:r>
            <a:r>
              <a:rPr lang="en-US" dirty="0" smtClean="0"/>
              <a:t>      // ++a  =    a++ =&gt; a = a+1     a = 11</a:t>
            </a:r>
          </a:p>
          <a:p>
            <a:pPr marL="0" indent="0">
              <a:buNone/>
            </a:pPr>
            <a:endParaRPr lang="en-US" dirty="0"/>
          </a:p>
          <a:p>
            <a:pPr marL="0" indent="0">
              <a:buNone/>
            </a:pPr>
            <a:r>
              <a:rPr lang="en-US" dirty="0" smtClean="0"/>
              <a:t>	//</a:t>
            </a:r>
            <a:r>
              <a:rPr lang="en-US" dirty="0" err="1" smtClean="0"/>
              <a:t>cout</a:t>
            </a:r>
            <a:r>
              <a:rPr lang="en-US" dirty="0" smtClean="0"/>
              <a:t>&lt;&lt;a++;//10</a:t>
            </a:r>
          </a:p>
          <a:p>
            <a:pPr marL="0" indent="0">
              <a:buNone/>
            </a:pPr>
            <a:endParaRPr lang="en-US" dirty="0"/>
          </a:p>
          <a:p>
            <a:pPr marL="0" indent="0">
              <a:buNone/>
            </a:pPr>
            <a:r>
              <a:rPr lang="en-US" dirty="0" smtClean="0"/>
              <a:t>	</a:t>
            </a:r>
            <a:r>
              <a:rPr lang="en-US" dirty="0" err="1" smtClean="0"/>
              <a:t>cout</a:t>
            </a:r>
            <a:r>
              <a:rPr lang="en-US" dirty="0" smtClean="0"/>
              <a:t>&lt;&lt;10 * 4;//40</a:t>
            </a:r>
            <a:endParaRPr lang="en-US" dirty="0"/>
          </a:p>
        </p:txBody>
      </p:sp>
    </p:spTree>
    <p:extLst>
      <p:ext uri="{BB962C8B-B14F-4D97-AF65-F5344CB8AC3E}">
        <p14:creationId xmlns:p14="http://schemas.microsoft.com/office/powerpoint/2010/main" val="20949993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a:xfrm>
            <a:off x="990600" y="0"/>
            <a:ext cx="8153400" cy="1066800"/>
          </a:xfrm>
        </p:spPr>
        <p:txBody>
          <a:bodyPr>
            <a:normAutofit/>
          </a:bodyPr>
          <a:lstStyle/>
          <a:p>
            <a:r>
              <a:rPr lang="fr-FR" sz="4800" b="1" dirty="0" smtClean="0">
                <a:solidFill>
                  <a:srgbClr val="B80000"/>
                </a:solidFill>
              </a:rPr>
              <a:t>i++ and ++i ?</a:t>
            </a:r>
          </a:p>
        </p:txBody>
      </p:sp>
      <p:sp>
        <p:nvSpPr>
          <p:cNvPr id="13315" name="Espace réservé du contenu 2"/>
          <p:cNvSpPr>
            <a:spLocks noGrp="1"/>
          </p:cNvSpPr>
          <p:nvPr>
            <p:ph idx="1"/>
          </p:nvPr>
        </p:nvSpPr>
        <p:spPr/>
        <p:txBody>
          <a:bodyPr/>
          <a:lstStyle/>
          <a:p>
            <a:pPr algn="just"/>
            <a:r>
              <a:rPr lang="en-US" sz="3000" b="1" dirty="0" smtClean="0">
                <a:solidFill>
                  <a:srgbClr val="B80000"/>
                </a:solidFill>
              </a:rPr>
              <a:t>Prefix</a:t>
            </a:r>
            <a:r>
              <a:rPr lang="en-US" sz="3000" dirty="0" smtClean="0">
                <a:solidFill>
                  <a:srgbClr val="B80000"/>
                </a:solidFill>
              </a:rPr>
              <a:t> </a:t>
            </a:r>
            <a:r>
              <a:rPr lang="en-US" sz="3000" b="1" dirty="0" smtClean="0">
                <a:solidFill>
                  <a:srgbClr val="2C14DE"/>
                </a:solidFill>
              </a:rPr>
              <a:t>makes the change</a:t>
            </a:r>
            <a:r>
              <a:rPr lang="en-US" sz="3000" dirty="0" smtClean="0"/>
              <a:t>, and then it </a:t>
            </a:r>
            <a:r>
              <a:rPr lang="en-US" sz="3000" b="1" dirty="0" smtClean="0">
                <a:solidFill>
                  <a:srgbClr val="2C14DE"/>
                </a:solidFill>
              </a:rPr>
              <a:t>processes the variable</a:t>
            </a:r>
            <a:r>
              <a:rPr lang="en-US" sz="3000" b="1" dirty="0"/>
              <a:t> </a:t>
            </a:r>
            <a:endParaRPr lang="en-US" sz="3000" dirty="0"/>
          </a:p>
          <a:p>
            <a:pPr algn="just"/>
            <a:r>
              <a:rPr lang="en-US" sz="3000" b="1" dirty="0" smtClean="0">
                <a:solidFill>
                  <a:srgbClr val="B80000"/>
                </a:solidFill>
              </a:rPr>
              <a:t>Postfix</a:t>
            </a:r>
            <a:r>
              <a:rPr lang="en-US" sz="3000" dirty="0" smtClean="0">
                <a:solidFill>
                  <a:srgbClr val="B80000"/>
                </a:solidFill>
              </a:rPr>
              <a:t> </a:t>
            </a:r>
            <a:r>
              <a:rPr lang="en-US" sz="3000" b="1" dirty="0" smtClean="0">
                <a:solidFill>
                  <a:srgbClr val="2C14DE"/>
                </a:solidFill>
              </a:rPr>
              <a:t>processes the variable</a:t>
            </a:r>
            <a:r>
              <a:rPr lang="en-US" sz="3000" dirty="0" smtClean="0"/>
              <a:t>, then it </a:t>
            </a:r>
            <a:r>
              <a:rPr lang="en-US" sz="3000" b="1" dirty="0" smtClean="0">
                <a:solidFill>
                  <a:srgbClr val="2C14DE"/>
                </a:solidFill>
              </a:rPr>
              <a:t>makes the change</a:t>
            </a:r>
            <a:r>
              <a:rPr lang="en-US" sz="3000" b="1" dirty="0" smtClean="0"/>
              <a:t>.</a:t>
            </a:r>
          </a:p>
          <a:p>
            <a:endParaRPr lang="fr-FR" dirty="0" smtClean="0"/>
          </a:p>
        </p:txBody>
      </p:sp>
      <p:sp>
        <p:nvSpPr>
          <p:cNvPr id="4" name="Rectangle 3"/>
          <p:cNvSpPr>
            <a:spLocks noChangeArrowheads="1"/>
          </p:cNvSpPr>
          <p:nvPr/>
        </p:nvSpPr>
        <p:spPr bwMode="auto">
          <a:xfrm>
            <a:off x="228600" y="3878530"/>
            <a:ext cx="3886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fr-FR" b="1" dirty="0">
                <a:latin typeface="Courier New" panose="02070309020205020404" pitchFamily="49" charset="0"/>
                <a:cs typeface="Courier New" panose="02070309020205020404" pitchFamily="49" charset="0"/>
              </a:rPr>
              <a:t> </a:t>
            </a:r>
            <a:r>
              <a:rPr lang="fr-FR" b="1" dirty="0">
                <a:latin typeface="Consolas" panose="020B0609020204030204" pitchFamily="49" charset="0"/>
                <a:cs typeface="Courier New" panose="02070309020205020404" pitchFamily="49" charset="0"/>
              </a:rPr>
              <a:t>i = 1;</a:t>
            </a:r>
          </a:p>
          <a:p>
            <a:pPr eaLnBrk="1" hangingPunct="1"/>
            <a:r>
              <a:rPr lang="fr-FR" b="1" dirty="0">
                <a:latin typeface="Consolas" panose="020B0609020204030204" pitchFamily="49" charset="0"/>
                <a:cs typeface="Courier New" panose="02070309020205020404" pitchFamily="49" charset="0"/>
              </a:rPr>
              <a:t> j = ++i;</a:t>
            </a:r>
          </a:p>
          <a:p>
            <a:pPr eaLnBrk="1" hangingPunct="1"/>
            <a:r>
              <a:rPr lang="nl-NL" b="1" dirty="0">
                <a:latin typeface="Consolas" panose="020B0609020204030204" pitchFamily="49" charset="0"/>
                <a:cs typeface="Courier New" panose="02070309020205020404" pitchFamily="49" charset="0"/>
              </a:rPr>
              <a:t> (i is 2, j is 2)</a:t>
            </a:r>
            <a:endParaRPr lang="fr-FR" b="1" dirty="0">
              <a:latin typeface="Consolas" panose="020B0609020204030204" pitchFamily="49" charset="0"/>
              <a:cs typeface="Courier New" panose="02070309020205020404" pitchFamily="49" charset="0"/>
            </a:endParaRPr>
          </a:p>
        </p:txBody>
      </p:sp>
      <p:sp>
        <p:nvSpPr>
          <p:cNvPr id="5" name="Rectangle 4"/>
          <p:cNvSpPr>
            <a:spLocks noChangeArrowheads="1"/>
          </p:cNvSpPr>
          <p:nvPr/>
        </p:nvSpPr>
        <p:spPr bwMode="auto">
          <a:xfrm>
            <a:off x="4800600" y="3878530"/>
            <a:ext cx="4038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fr-FR" b="1" dirty="0">
                <a:latin typeface="Courier New" panose="02070309020205020404" pitchFamily="49" charset="0"/>
                <a:cs typeface="Courier New" panose="02070309020205020404" pitchFamily="49" charset="0"/>
              </a:rPr>
              <a:t> </a:t>
            </a:r>
            <a:r>
              <a:rPr lang="fr-FR" b="1" dirty="0">
                <a:latin typeface="Consolas" panose="020B0609020204030204" pitchFamily="49" charset="0"/>
                <a:cs typeface="Courier New" panose="02070309020205020404" pitchFamily="49" charset="0"/>
              </a:rPr>
              <a:t>i = 1;</a:t>
            </a:r>
          </a:p>
          <a:p>
            <a:pPr eaLnBrk="1" hangingPunct="1"/>
            <a:r>
              <a:rPr lang="fr-FR" b="1" dirty="0">
                <a:latin typeface="Consolas" panose="020B0609020204030204" pitchFamily="49" charset="0"/>
                <a:cs typeface="Courier New" panose="02070309020205020404" pitchFamily="49" charset="0"/>
              </a:rPr>
              <a:t> j = i++;</a:t>
            </a:r>
          </a:p>
          <a:p>
            <a:pPr eaLnBrk="1" hangingPunct="1"/>
            <a:r>
              <a:rPr lang="nl-NL" b="1" dirty="0">
                <a:latin typeface="Consolas" panose="020B0609020204030204" pitchFamily="49" charset="0"/>
                <a:cs typeface="Courier New" panose="02070309020205020404" pitchFamily="49" charset="0"/>
              </a:rPr>
              <a:t> (i is 2, j is 1)</a:t>
            </a:r>
            <a:endParaRPr lang="fr-FR" b="1" dirty="0">
              <a:latin typeface="Consolas" panose="020B0609020204030204" pitchFamily="49" charset="0"/>
              <a:cs typeface="Courier New" panose="02070309020205020404" pitchFamily="49" charset="0"/>
            </a:endParaRPr>
          </a:p>
        </p:txBody>
      </p:sp>
      <p:sp>
        <p:nvSpPr>
          <p:cNvPr id="6" name="Rectangle 5"/>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4424464" y="3276600"/>
            <a:ext cx="22698" cy="3048000"/>
          </a:xfrm>
          <a:prstGeom prst="line">
            <a:avLst/>
          </a:prstGeom>
          <a:ln w="1143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936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0"/>
            <a:ext cx="8202964" cy="1066800"/>
          </a:xfrm>
        </p:spPr>
        <p:txBody>
          <a:bodyPr>
            <a:normAutofit/>
          </a:bodyPr>
          <a:lstStyle/>
          <a:p>
            <a:r>
              <a:rPr lang="en-US" sz="4800" b="1" dirty="0" smtClean="0">
                <a:solidFill>
                  <a:srgbClr val="B80000"/>
                </a:solidFill>
              </a:rPr>
              <a:t>Overloaded ++</a:t>
            </a:r>
          </a:p>
        </p:txBody>
      </p:sp>
      <p:sp>
        <p:nvSpPr>
          <p:cNvPr id="14339" name="Text Box 3"/>
          <p:cNvSpPr txBox="1">
            <a:spLocks noChangeArrowheads="1"/>
          </p:cNvSpPr>
          <p:nvPr/>
        </p:nvSpPr>
        <p:spPr bwMode="auto">
          <a:xfrm>
            <a:off x="228600" y="1295400"/>
            <a:ext cx="85344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a:latin typeface="Consolas" panose="020B0609020204030204" pitchFamily="49" charset="0"/>
              </a:rPr>
              <a:t>class Inventory</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private:</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stockNum</a:t>
            </a:r>
            <a:r>
              <a:rPr lang="en-US" sz="2000" b="1" dirty="0">
                <a:latin typeface="Consolas" panose="020B0609020204030204" pitchFamily="49" charset="0"/>
              </a:rPr>
              <a:t>;</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a:t>
            </a:r>
          </a:p>
          <a:p>
            <a:pPr eaLnBrk="1" hangingPunct="1"/>
            <a:r>
              <a:rPr lang="en-US" sz="2000" b="1" dirty="0">
                <a:latin typeface="Consolas" panose="020B0609020204030204" pitchFamily="49" charset="0"/>
              </a:rPr>
              <a:t>   public:</a:t>
            </a:r>
          </a:p>
          <a:p>
            <a:pPr eaLnBrk="1" hangingPunct="1"/>
            <a:r>
              <a:rPr lang="en-US" sz="2000" b="1" dirty="0">
                <a:latin typeface="Consolas" panose="020B0609020204030204" pitchFamily="49" charset="0"/>
              </a:rPr>
              <a:t>      Inventory(</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stknum</a:t>
            </a:r>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sold);</a:t>
            </a:r>
          </a:p>
          <a:p>
            <a:pPr eaLnBrk="1" hangingPunct="1"/>
            <a:r>
              <a:rPr lang="en-US" sz="2000" b="1" dirty="0">
                <a:solidFill>
                  <a:srgbClr val="2C14DE"/>
                </a:solidFill>
                <a:latin typeface="Consolas" panose="020B0609020204030204" pitchFamily="49" charset="0"/>
              </a:rPr>
              <a:t>	void operator++();</a:t>
            </a:r>
          </a:p>
          <a:p>
            <a:pPr eaLnBrk="1" hangingPunct="1"/>
            <a:r>
              <a:rPr lang="en-US" sz="2000" b="1" dirty="0" smtClean="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endParaRPr lang="en-US" sz="2000" b="1" dirty="0" smtClean="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r>
              <a:rPr lang="en-US" sz="2000" b="1" dirty="0">
                <a:solidFill>
                  <a:srgbClr val="2C14DE"/>
                </a:solidFill>
                <a:latin typeface="Consolas" panose="020B0609020204030204" pitchFamily="49" charset="0"/>
              </a:rPr>
              <a:t>void Inventory::operator++()</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3623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4400" y="0"/>
            <a:ext cx="8229600" cy="1143000"/>
          </a:xfrm>
        </p:spPr>
        <p:txBody>
          <a:bodyPr>
            <a:normAutofit/>
          </a:bodyPr>
          <a:lstStyle/>
          <a:p>
            <a:r>
              <a:rPr lang="en-US" sz="4800" b="1" dirty="0" smtClean="0">
                <a:solidFill>
                  <a:srgbClr val="B80000"/>
                </a:solidFill>
              </a:rPr>
              <a:t>Use of the operator ++</a:t>
            </a:r>
          </a:p>
        </p:txBody>
      </p:sp>
      <p:sp>
        <p:nvSpPr>
          <p:cNvPr id="15363" name="Text Box 3"/>
          <p:cNvSpPr txBox="1">
            <a:spLocks noChangeArrowheads="1"/>
          </p:cNvSpPr>
          <p:nvPr/>
        </p:nvSpPr>
        <p:spPr bwMode="auto">
          <a:xfrm>
            <a:off x="381000" y="1676400"/>
            <a:ext cx="83820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err="1">
                <a:latin typeface="Consolas" panose="020B0609020204030204" pitchFamily="49" charset="0"/>
              </a:rPr>
              <a:t>int</a:t>
            </a:r>
            <a:r>
              <a:rPr lang="en-US" sz="2000" b="1" dirty="0">
                <a:latin typeface="Consolas" panose="020B0609020204030204" pitchFamily="49" charset="0"/>
              </a:rPr>
              <a:t> main ( )</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Inventory </a:t>
            </a:r>
            <a:r>
              <a:rPr lang="en-US" sz="2000" b="1" dirty="0" err="1">
                <a:latin typeface="Consolas" panose="020B0609020204030204" pitchFamily="49" charset="0"/>
              </a:rPr>
              <a:t>someItem</a:t>
            </a:r>
            <a:r>
              <a:rPr lang="en-US" sz="2000" b="1" dirty="0">
                <a:latin typeface="Consolas" panose="020B0609020204030204" pitchFamily="49" charset="0"/>
              </a:rPr>
              <a:t>(789, 84);</a:t>
            </a:r>
          </a:p>
          <a:p>
            <a:pPr eaLnBrk="1" hangingPunct="1"/>
            <a:r>
              <a:rPr lang="en-US" sz="2000" b="1" dirty="0">
                <a:latin typeface="Consolas" panose="020B0609020204030204" pitchFamily="49" charset="0"/>
              </a:rPr>
              <a:t>	// the </a:t>
            </a:r>
            <a:r>
              <a:rPr lang="en-US" sz="2000" b="1" dirty="0" err="1">
                <a:latin typeface="Consolas" panose="020B0609020204030204" pitchFamily="49" charset="0"/>
              </a:rPr>
              <a:t>stockNum</a:t>
            </a:r>
            <a:r>
              <a:rPr lang="en-US" sz="2000" b="1" dirty="0">
                <a:latin typeface="Consolas" panose="020B0609020204030204" pitchFamily="49" charset="0"/>
              </a:rPr>
              <a:t> is 789</a:t>
            </a:r>
          </a:p>
          <a:p>
            <a:pPr eaLnBrk="1" hangingPunct="1"/>
            <a:r>
              <a:rPr lang="en-US" sz="2000" b="1" dirty="0">
                <a:latin typeface="Consolas" panose="020B0609020204030204" pitchFamily="49" charset="0"/>
              </a:rPr>
              <a:t>	// the </a:t>
            </a:r>
            <a:r>
              <a:rPr lang="en-US" sz="2000" b="1" dirty="0" err="1">
                <a:latin typeface="Consolas" panose="020B0609020204030204" pitchFamily="49" charset="0"/>
              </a:rPr>
              <a:t>numSold</a:t>
            </a:r>
            <a:r>
              <a:rPr lang="en-US" sz="2000" b="1" dirty="0">
                <a:latin typeface="Consolas" panose="020B0609020204030204" pitchFamily="49" charset="0"/>
              </a:rPr>
              <a:t> is 84</a:t>
            </a:r>
          </a:p>
          <a:p>
            <a:pPr eaLnBrk="1" hangingPunct="1"/>
            <a:endParaRPr lang="en-US" sz="2000" b="1" dirty="0">
              <a:latin typeface="Consolas" panose="020B0609020204030204" pitchFamily="49" charset="0"/>
            </a:endParaRPr>
          </a:p>
          <a:p>
            <a:pPr eaLnBrk="1" hangingPunct="1"/>
            <a:r>
              <a:rPr lang="en-US" sz="2000" b="1" dirty="0">
                <a:latin typeface="Consolas" panose="020B0609020204030204" pitchFamily="49" charset="0"/>
              </a:rPr>
              <a:t>	++</a:t>
            </a:r>
            <a:r>
              <a:rPr lang="en-US" sz="2000" b="1" dirty="0" err="1">
                <a:latin typeface="Consolas" panose="020B0609020204030204" pitchFamily="49" charset="0"/>
              </a:rPr>
              <a:t>someItem</a:t>
            </a:r>
            <a:r>
              <a:rPr lang="en-US" sz="2000" b="1" dirty="0" smtClean="0">
                <a:latin typeface="Consolas" panose="020B0609020204030204" pitchFamily="49" charset="0"/>
              </a:rPr>
              <a:t>;//</a:t>
            </a:r>
            <a:r>
              <a:rPr lang="en-US" sz="2000" b="1" dirty="0" err="1" smtClean="0">
                <a:latin typeface="Consolas" panose="020B0609020204030204" pitchFamily="49" charset="0"/>
              </a:rPr>
              <a:t>someItem.operator</a:t>
            </a:r>
            <a:r>
              <a:rPr lang="en-US" sz="2000" b="1" dirty="0" smtClean="0">
                <a:latin typeface="Consolas" panose="020B0609020204030204" pitchFamily="49" charset="0"/>
              </a:rPr>
              <a:t>();</a:t>
            </a:r>
          </a:p>
          <a:p>
            <a:pPr eaLnBrk="1" hangingPunct="1"/>
            <a:r>
              <a:rPr lang="en-US" sz="2000" b="1" dirty="0">
                <a:latin typeface="Consolas" panose="020B0609020204030204" pitchFamily="49" charset="0"/>
              </a:rPr>
              <a:t>	</a:t>
            </a:r>
            <a:r>
              <a:rPr lang="en-US" sz="2000" b="1" dirty="0" err="1" smtClean="0">
                <a:latin typeface="Consolas" panose="020B0609020204030204" pitchFamily="49" charset="0"/>
              </a:rPr>
              <a:t>someItem</a:t>
            </a:r>
            <a:r>
              <a:rPr lang="en-US" sz="2000" b="1" dirty="0" smtClean="0">
                <a:latin typeface="Consolas" panose="020B0609020204030204" pitchFamily="49" charset="0"/>
              </a:rPr>
              <a:t>++;//</a:t>
            </a:r>
            <a:r>
              <a:rPr lang="en-US" sz="2000" b="1" dirty="0" err="1" smtClean="0">
                <a:latin typeface="Consolas" panose="020B0609020204030204" pitchFamily="49" charset="0"/>
              </a:rPr>
              <a:t>someItem.operator</a:t>
            </a:r>
            <a:r>
              <a:rPr lang="en-US" sz="2000" b="1" dirty="0" smtClean="0">
                <a:latin typeface="Consolas" panose="020B0609020204030204" pitchFamily="49" charset="0"/>
              </a:rPr>
              <a:t>(</a:t>
            </a:r>
            <a:r>
              <a:rPr lang="en-US" sz="2000" b="1" dirty="0" err="1" smtClean="0">
                <a:latin typeface="Consolas" panose="020B0609020204030204" pitchFamily="49" charset="0"/>
              </a:rPr>
              <a:t>int</a:t>
            </a:r>
            <a:r>
              <a:rPr lang="en-US" sz="2000" b="1" dirty="0" smtClean="0">
                <a:latin typeface="Consolas" panose="020B0609020204030204" pitchFamily="49" charset="0"/>
              </a:rPr>
              <a:t>);</a:t>
            </a:r>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r>
              <a:rPr lang="en-US" sz="2000" b="1" dirty="0">
                <a:latin typeface="Consolas" panose="020B0609020204030204" pitchFamily="49" charset="0"/>
              </a:rPr>
              <a:t>	</a:t>
            </a:r>
          </a:p>
          <a:p>
            <a:pPr eaLnBrk="1" hangingPunct="1"/>
            <a:r>
              <a:rPr lang="en-US" sz="2000" b="1" dirty="0">
                <a:latin typeface="Consolas" panose="020B0609020204030204" pitchFamily="49" charset="0"/>
              </a:rPr>
              <a:t>	Inventory Item2 = ++</a:t>
            </a:r>
            <a:r>
              <a:rPr lang="en-US" sz="2000" b="1" dirty="0" err="1">
                <a:latin typeface="Consolas" panose="020B0609020204030204" pitchFamily="49" charset="0"/>
              </a:rPr>
              <a:t>someItem</a:t>
            </a:r>
            <a:r>
              <a:rPr lang="en-US" sz="2000" b="1" dirty="0">
                <a:latin typeface="Consolas" panose="020B0609020204030204" pitchFamily="49" charset="0"/>
              </a:rPr>
              <a:t>;</a:t>
            </a:r>
          </a:p>
          <a:p>
            <a:pPr eaLnBrk="1" hangingPunct="1"/>
            <a:r>
              <a:rPr lang="en-US" sz="2000" b="1" dirty="0">
                <a:latin typeface="Consolas" panose="020B0609020204030204" pitchFamily="49" charset="0"/>
              </a:rPr>
              <a:t>	</a:t>
            </a:r>
            <a:r>
              <a:rPr lang="en-US" sz="2000" b="1" i="1" dirty="0">
                <a:solidFill>
                  <a:srgbClr val="FF0000"/>
                </a:solidFill>
                <a:latin typeface="Consolas" panose="020B0609020204030204" pitchFamily="49" charset="0"/>
              </a:rPr>
              <a:t>//will this instruction work</a:t>
            </a:r>
          </a:p>
          <a:p>
            <a:pPr eaLnBrk="1" hangingPunct="1"/>
            <a:endParaRPr lang="en-US" sz="2000" b="1" dirty="0" smtClean="0">
              <a:latin typeface="Consolas" panose="020B0609020204030204" pitchFamily="49" charset="0"/>
            </a:endParaRPr>
          </a:p>
          <a:p>
            <a:pPr eaLnBrk="1" hangingPunct="1"/>
            <a:r>
              <a:rPr lang="en-US" sz="2000" b="1" dirty="0" smtClean="0">
                <a:latin typeface="Consolas" panose="020B0609020204030204" pitchFamily="49" charset="0"/>
              </a:rPr>
              <a:t>}</a:t>
            </a:r>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p:txBody>
      </p:sp>
      <p:sp>
        <p:nvSpPr>
          <p:cNvPr id="4" name="Rectangle 3"/>
          <p:cNvSpPr/>
          <p:nvPr/>
        </p:nvSpPr>
        <p:spPr>
          <a:xfrm>
            <a:off x="990600" y="4343400"/>
            <a:ext cx="4953000" cy="1066800"/>
          </a:xfrm>
          <a:prstGeom prst="rect">
            <a:avLst/>
          </a:prstGeom>
          <a:solidFill>
            <a:schemeClr val="lt1">
              <a:alpha val="0"/>
            </a:schemeClr>
          </a:solidFill>
          <a:ln w="4762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854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20756" y="0"/>
            <a:ext cx="8686800" cy="1066800"/>
          </a:xfrm>
        </p:spPr>
        <p:txBody>
          <a:bodyPr>
            <a:normAutofit/>
          </a:bodyPr>
          <a:lstStyle/>
          <a:p>
            <a:r>
              <a:rPr lang="en-US" b="1" smtClean="0">
                <a:solidFill>
                  <a:srgbClr val="B80000"/>
                </a:solidFill>
              </a:rPr>
              <a:t>Overloaded ++</a:t>
            </a:r>
          </a:p>
        </p:txBody>
      </p:sp>
      <p:sp>
        <p:nvSpPr>
          <p:cNvPr id="16387" name="Text Box 3"/>
          <p:cNvSpPr txBox="1">
            <a:spLocks noChangeArrowheads="1"/>
          </p:cNvSpPr>
          <p:nvPr/>
        </p:nvSpPr>
        <p:spPr bwMode="auto">
          <a:xfrm>
            <a:off x="228600" y="1197114"/>
            <a:ext cx="8534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a:latin typeface="Consolas" panose="020B0609020204030204" pitchFamily="49" charset="0"/>
              </a:rPr>
              <a:t>class Inventory</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private:</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stockNum</a:t>
            </a:r>
            <a:r>
              <a:rPr lang="en-US" sz="2000" b="1" dirty="0">
                <a:latin typeface="Consolas" panose="020B0609020204030204" pitchFamily="49" charset="0"/>
              </a:rPr>
              <a:t>;</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a:t>
            </a:r>
          </a:p>
          <a:p>
            <a:pPr eaLnBrk="1" hangingPunct="1"/>
            <a:r>
              <a:rPr lang="en-US" sz="2000" b="1" dirty="0">
                <a:latin typeface="Consolas" panose="020B0609020204030204" pitchFamily="49" charset="0"/>
              </a:rPr>
              <a:t>   public:</a:t>
            </a:r>
          </a:p>
          <a:p>
            <a:pPr eaLnBrk="1" hangingPunct="1"/>
            <a:r>
              <a:rPr lang="en-US" sz="2000" b="1" dirty="0">
                <a:latin typeface="Consolas" panose="020B0609020204030204" pitchFamily="49" charset="0"/>
              </a:rPr>
              <a:t>      Inventory(</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stknum</a:t>
            </a:r>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sold);</a:t>
            </a:r>
          </a:p>
          <a:p>
            <a:pPr eaLnBrk="1" hangingPunct="1"/>
            <a:r>
              <a:rPr lang="en-US" sz="2000" b="1" dirty="0">
                <a:latin typeface="Consolas" panose="020B0609020204030204" pitchFamily="49" charset="0"/>
              </a:rPr>
              <a:t>	</a:t>
            </a:r>
            <a:r>
              <a:rPr lang="en-US" sz="2000" b="1" dirty="0">
                <a:solidFill>
                  <a:srgbClr val="2C14DE"/>
                </a:solidFill>
                <a:latin typeface="Consolas" panose="020B0609020204030204" pitchFamily="49" charset="0"/>
              </a:rPr>
              <a:t>Inventory&amp; operator++();</a:t>
            </a:r>
          </a:p>
          <a:p>
            <a:pPr eaLnBrk="1" hangingPunct="1"/>
            <a:r>
              <a:rPr lang="en-US" sz="2000" b="1" dirty="0">
                <a:latin typeface="Consolas" panose="020B0609020204030204" pitchFamily="49" charset="0"/>
              </a:rPr>
              <a:t>};</a:t>
            </a:r>
          </a:p>
          <a:p>
            <a:pPr eaLnBrk="1" hangingPunct="1"/>
            <a:endParaRPr lang="en-US" sz="2000" b="1" dirty="0" smtClean="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r>
              <a:rPr lang="en-US" sz="2000" b="1" dirty="0">
                <a:solidFill>
                  <a:srgbClr val="2C14DE"/>
                </a:solidFill>
                <a:latin typeface="Consolas" panose="020B0609020204030204" pitchFamily="49" charset="0"/>
              </a:rPr>
              <a:t>Inventory&amp; Inventory::operator++()</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Inventory *object = new Inventory(0,0);</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   object-&gt;</a:t>
            </a:r>
            <a:r>
              <a:rPr lang="en-US" sz="2000" b="1" dirty="0" err="1">
                <a:latin typeface="Consolas" panose="020B0609020204030204" pitchFamily="49" charset="0"/>
              </a:rPr>
              <a:t>numSold</a:t>
            </a:r>
            <a:r>
              <a:rPr lang="en-US" sz="2000" b="1" dirty="0">
                <a:latin typeface="Consolas" panose="020B0609020204030204" pitchFamily="49" charset="0"/>
              </a:rPr>
              <a:t> = </a:t>
            </a:r>
            <a:r>
              <a:rPr lang="en-US" sz="2000" b="1" dirty="0" err="1">
                <a:latin typeface="Consolas" panose="020B0609020204030204" pitchFamily="49" charset="0"/>
              </a:rPr>
              <a:t>numSold</a:t>
            </a:r>
            <a:r>
              <a:rPr lang="en-US" sz="2000" b="1" dirty="0">
                <a:latin typeface="Consolas" panose="020B0609020204030204" pitchFamily="49" charset="0"/>
              </a:rPr>
              <a:t>;</a:t>
            </a:r>
          </a:p>
          <a:p>
            <a:pPr eaLnBrk="1" hangingPunct="1"/>
            <a:r>
              <a:rPr lang="en-US" sz="2000" b="1" dirty="0">
                <a:latin typeface="Consolas" panose="020B0609020204030204" pitchFamily="49" charset="0"/>
              </a:rPr>
              <a:t>   return(*object);</a:t>
            </a:r>
          </a:p>
          <a:p>
            <a:pPr eaLnBrk="1" hangingPunct="1"/>
            <a:r>
              <a:rPr lang="en-US" sz="20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5915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970" y="32426"/>
            <a:ext cx="7772400" cy="6769510"/>
          </a:xfrm>
          <a:prstGeom prst="rect">
            <a:avLst/>
          </a:prstGeom>
        </p:spPr>
      </p:pic>
      <p:sp>
        <p:nvSpPr>
          <p:cNvPr id="17410" name="Rectangle 2"/>
          <p:cNvSpPr>
            <a:spLocks noGrp="1" noChangeArrowheads="1"/>
          </p:cNvSpPr>
          <p:nvPr>
            <p:ph type="title"/>
          </p:nvPr>
        </p:nvSpPr>
        <p:spPr>
          <a:xfrm>
            <a:off x="5486400" y="304800"/>
            <a:ext cx="3393541" cy="1219200"/>
          </a:xfrm>
        </p:spPr>
        <p:txBody>
          <a:bodyPr>
            <a:noAutofit/>
          </a:bodyPr>
          <a:lstStyle/>
          <a:p>
            <a:r>
              <a:rPr lang="en-US" sz="3200" b="1" u="sng" dirty="0" smtClean="0">
                <a:solidFill>
                  <a:srgbClr val="B80000"/>
                </a:solidFill>
              </a:rPr>
              <a:t>Using ++ </a:t>
            </a:r>
            <a:br>
              <a:rPr lang="en-US" sz="3200" b="1" u="sng" dirty="0" smtClean="0">
                <a:solidFill>
                  <a:srgbClr val="B80000"/>
                </a:solidFill>
              </a:rPr>
            </a:br>
            <a:r>
              <a:rPr lang="en-US" sz="3200" b="1" u="sng" dirty="0" smtClean="0">
                <a:solidFill>
                  <a:srgbClr val="B80000"/>
                </a:solidFill>
              </a:rPr>
              <a:t>(Prefix Notation)</a:t>
            </a:r>
          </a:p>
        </p:txBody>
      </p:sp>
    </p:spTree>
    <p:extLst>
      <p:ext uri="{BB962C8B-B14F-4D97-AF65-F5344CB8AC3E}">
        <p14:creationId xmlns:p14="http://schemas.microsoft.com/office/powerpoint/2010/main" val="1994782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24062" y="69850"/>
            <a:ext cx="8113644" cy="1042669"/>
          </a:xfrm>
        </p:spPr>
        <p:txBody>
          <a:bodyPr>
            <a:normAutofit/>
          </a:bodyPr>
          <a:lstStyle/>
          <a:p>
            <a:r>
              <a:rPr lang="en-US" b="1" dirty="0" smtClean="0">
                <a:solidFill>
                  <a:srgbClr val="B80000"/>
                </a:solidFill>
                <a:latin typeface="Calibri" panose="020F0502020204030204" pitchFamily="34" charset="0"/>
              </a:rPr>
              <a:t>Operator Overloading Motivation</a:t>
            </a:r>
          </a:p>
        </p:txBody>
      </p:sp>
      <p:sp>
        <p:nvSpPr>
          <p:cNvPr id="7171" name="Rectangle 3"/>
          <p:cNvSpPr>
            <a:spLocks noGrp="1" noChangeArrowheads="1"/>
          </p:cNvSpPr>
          <p:nvPr>
            <p:ph type="body" idx="4294967295"/>
          </p:nvPr>
        </p:nvSpPr>
        <p:spPr>
          <a:xfrm>
            <a:off x="17122" y="1118555"/>
            <a:ext cx="9090434" cy="5739445"/>
          </a:xfrm>
        </p:spPr>
        <p:txBody>
          <a:bodyPr/>
          <a:lstStyle/>
          <a:p>
            <a:r>
              <a:rPr lang="en-US" sz="2800" b="1" dirty="0" smtClean="0">
                <a:latin typeface="Calibri" panose="020F0502020204030204" pitchFamily="34" charset="0"/>
              </a:rPr>
              <a:t>Conclusively</a:t>
            </a:r>
            <a:r>
              <a:rPr lang="en-US" sz="2800" b="1" dirty="0" smtClean="0">
                <a:latin typeface="Calibri" panose="020F0502020204030204" pitchFamily="34" charset="0"/>
              </a:rPr>
              <a:t>, O</a:t>
            </a:r>
            <a:r>
              <a:rPr lang="en-US" sz="2800" b="1" noProof="1" smtClean="0">
                <a:latin typeface="Calibri" panose="020F0502020204030204" pitchFamily="34" charset="0"/>
              </a:rPr>
              <a:t>perator overloading:</a:t>
            </a:r>
            <a:endParaRPr lang="en-US" sz="2800" b="1" dirty="0" smtClean="0">
              <a:latin typeface="Calibri" panose="020F0502020204030204" pitchFamily="34" charset="0"/>
            </a:endParaRPr>
          </a:p>
          <a:p>
            <a:pPr lvl="1" algn="just"/>
            <a:r>
              <a:rPr lang="en-US" dirty="0" smtClean="0">
                <a:latin typeface="Calibri" panose="020F0502020204030204" pitchFamily="34" charset="0"/>
              </a:rPr>
              <a:t> </a:t>
            </a:r>
            <a:r>
              <a:rPr lang="en-US" b="1" dirty="0" smtClean="0">
                <a:solidFill>
                  <a:srgbClr val="2C14DE"/>
                </a:solidFill>
                <a:latin typeface="Calibri" panose="020F0502020204030204" pitchFamily="34" charset="0"/>
              </a:rPr>
              <a:t>Enabling</a:t>
            </a:r>
            <a:r>
              <a:rPr lang="en-US" dirty="0" smtClean="0">
                <a:solidFill>
                  <a:srgbClr val="2C14DE"/>
                </a:solidFill>
                <a:latin typeface="Calibri" panose="020F0502020204030204" pitchFamily="34" charset="0"/>
              </a:rPr>
              <a:t> </a:t>
            </a:r>
            <a:r>
              <a:rPr lang="en-US" dirty="0" smtClean="0">
                <a:latin typeface="Calibri" panose="020F0502020204030204" pitchFamily="34" charset="0"/>
              </a:rPr>
              <a:t>C++’s </a:t>
            </a:r>
            <a:r>
              <a:rPr lang="en-US" b="1" dirty="0" smtClean="0">
                <a:solidFill>
                  <a:srgbClr val="2C14DE"/>
                </a:solidFill>
                <a:latin typeface="Calibri" panose="020F0502020204030204" pitchFamily="34" charset="0"/>
              </a:rPr>
              <a:t>operators</a:t>
            </a:r>
            <a:r>
              <a:rPr lang="en-US" dirty="0" smtClean="0">
                <a:solidFill>
                  <a:srgbClr val="2C14DE"/>
                </a:solidFill>
                <a:latin typeface="Calibri" panose="020F0502020204030204" pitchFamily="34" charset="0"/>
              </a:rPr>
              <a:t> </a:t>
            </a:r>
            <a:r>
              <a:rPr lang="en-US" dirty="0" smtClean="0">
                <a:latin typeface="Calibri" panose="020F0502020204030204" pitchFamily="34" charset="0"/>
              </a:rPr>
              <a:t>to </a:t>
            </a:r>
            <a:r>
              <a:rPr lang="en-US" b="1" dirty="0" smtClean="0">
                <a:solidFill>
                  <a:srgbClr val="2C14DE"/>
                </a:solidFill>
                <a:latin typeface="Calibri" panose="020F0502020204030204" pitchFamily="34" charset="0"/>
              </a:rPr>
              <a:t>work</a:t>
            </a:r>
            <a:r>
              <a:rPr lang="en-US" dirty="0" smtClean="0">
                <a:solidFill>
                  <a:srgbClr val="2C14DE"/>
                </a:solidFill>
                <a:latin typeface="Calibri" panose="020F0502020204030204" pitchFamily="34" charset="0"/>
              </a:rPr>
              <a:t> </a:t>
            </a:r>
            <a:r>
              <a:rPr lang="en-US" dirty="0" smtClean="0">
                <a:latin typeface="Calibri" panose="020F0502020204030204" pitchFamily="34" charset="0"/>
              </a:rPr>
              <a:t>with </a:t>
            </a:r>
            <a:r>
              <a:rPr lang="en-US" b="1" dirty="0" smtClean="0">
                <a:solidFill>
                  <a:srgbClr val="2C14DE"/>
                </a:solidFill>
                <a:latin typeface="Calibri" panose="020F0502020204030204" pitchFamily="34" charset="0"/>
              </a:rPr>
              <a:t>class objects</a:t>
            </a:r>
          </a:p>
          <a:p>
            <a:pPr lvl="1" algn="just"/>
            <a:r>
              <a:rPr lang="en-US" dirty="0" smtClean="0">
                <a:latin typeface="Calibri" panose="020F0502020204030204" pitchFamily="34" charset="0"/>
              </a:rPr>
              <a:t> </a:t>
            </a:r>
            <a:r>
              <a:rPr lang="en-US" b="1" dirty="0" smtClean="0">
                <a:latin typeface="Calibri" panose="020F0502020204030204" pitchFamily="34" charset="0"/>
              </a:rPr>
              <a:t>Using</a:t>
            </a:r>
            <a:r>
              <a:rPr lang="en-US" dirty="0" smtClean="0">
                <a:latin typeface="Calibri" panose="020F0502020204030204" pitchFamily="34" charset="0"/>
              </a:rPr>
              <a:t> </a:t>
            </a:r>
            <a:r>
              <a:rPr lang="en-US" b="1" dirty="0" smtClean="0">
                <a:solidFill>
                  <a:srgbClr val="2C14DE"/>
                </a:solidFill>
                <a:latin typeface="Calibri" panose="020F0502020204030204" pitchFamily="34" charset="0"/>
              </a:rPr>
              <a:t>traditional operators</a:t>
            </a:r>
            <a:r>
              <a:rPr lang="en-US" dirty="0" smtClean="0">
                <a:solidFill>
                  <a:srgbClr val="2C14DE"/>
                </a:solidFill>
                <a:latin typeface="Calibri" panose="020F0502020204030204" pitchFamily="34" charset="0"/>
              </a:rPr>
              <a:t> </a:t>
            </a:r>
            <a:r>
              <a:rPr lang="en-US" dirty="0" smtClean="0">
                <a:latin typeface="Calibri" panose="020F0502020204030204" pitchFamily="34" charset="0"/>
              </a:rPr>
              <a:t>with </a:t>
            </a:r>
            <a:r>
              <a:rPr lang="en-US" b="1" dirty="0" smtClean="0">
                <a:solidFill>
                  <a:srgbClr val="2C14DE"/>
                </a:solidFill>
                <a:latin typeface="Calibri" panose="020F0502020204030204" pitchFamily="34" charset="0"/>
              </a:rPr>
              <a:t>user-defined objects</a:t>
            </a:r>
          </a:p>
          <a:p>
            <a:pPr lvl="1" algn="just"/>
            <a:r>
              <a:rPr lang="en-US" dirty="0" smtClean="0">
                <a:latin typeface="Calibri" panose="020F0502020204030204" pitchFamily="34" charset="0"/>
              </a:rPr>
              <a:t> </a:t>
            </a:r>
            <a:r>
              <a:rPr lang="en-US" b="1" dirty="0" smtClean="0">
                <a:solidFill>
                  <a:srgbClr val="FF0000"/>
                </a:solidFill>
                <a:latin typeface="Calibri" panose="020F0502020204030204" pitchFamily="34" charset="0"/>
              </a:rPr>
              <a:t>R</a:t>
            </a:r>
            <a:r>
              <a:rPr lang="en-US" b="1" noProof="1" smtClean="0">
                <a:solidFill>
                  <a:srgbClr val="FF0000"/>
                </a:solidFill>
                <a:latin typeface="Calibri" panose="020F0502020204030204" pitchFamily="34" charset="0"/>
              </a:rPr>
              <a:t>equires great care</a:t>
            </a:r>
            <a:r>
              <a:rPr lang="en-US" dirty="0" smtClean="0">
                <a:latin typeface="Calibri" panose="020F0502020204030204" pitchFamily="34" charset="0"/>
              </a:rPr>
              <a:t>; </a:t>
            </a:r>
            <a:r>
              <a:rPr lang="en-US" b="1" noProof="1" smtClean="0">
                <a:latin typeface="Calibri" panose="020F0502020204030204" pitchFamily="34" charset="0"/>
              </a:rPr>
              <a:t>when</a:t>
            </a:r>
            <a:r>
              <a:rPr lang="en-US" noProof="1" smtClean="0">
                <a:latin typeface="Calibri" panose="020F0502020204030204" pitchFamily="34" charset="0"/>
              </a:rPr>
              <a:t> </a:t>
            </a:r>
            <a:r>
              <a:rPr lang="en-US" b="1" u="sng" noProof="1" smtClean="0">
                <a:solidFill>
                  <a:srgbClr val="FF0000"/>
                </a:solidFill>
                <a:latin typeface="Calibri" panose="020F0502020204030204" pitchFamily="34" charset="0"/>
              </a:rPr>
              <a:t>overloading </a:t>
            </a:r>
            <a:r>
              <a:rPr lang="en-US" b="1" u="sng" dirty="0" smtClean="0">
                <a:solidFill>
                  <a:srgbClr val="FF0000"/>
                </a:solidFill>
                <a:latin typeface="Calibri" panose="020F0502020204030204" pitchFamily="34" charset="0"/>
              </a:rPr>
              <a:t>is </a:t>
            </a:r>
            <a:r>
              <a:rPr lang="en-US" b="1" u="sng" noProof="1" smtClean="0">
                <a:solidFill>
                  <a:srgbClr val="FF0000"/>
                </a:solidFill>
                <a:latin typeface="Calibri" panose="020F0502020204030204" pitchFamily="34" charset="0"/>
              </a:rPr>
              <a:t>misused,  program difficult to understand</a:t>
            </a:r>
            <a:endParaRPr lang="en-US" b="1" u="sng" dirty="0" smtClean="0">
              <a:solidFill>
                <a:srgbClr val="FF0000"/>
              </a:solidFill>
              <a:latin typeface="Calibri" panose="020F0502020204030204" pitchFamily="34" charset="0"/>
            </a:endParaRPr>
          </a:p>
          <a:p>
            <a:pPr lvl="1"/>
            <a:endParaRPr lang="en-US" dirty="0" smtClean="0">
              <a:latin typeface="Calibri" panose="020F0502020204030204" pitchFamily="34" charset="0"/>
            </a:endParaRPr>
          </a:p>
          <a:p>
            <a:pPr marL="457200" lvl="1" indent="0">
              <a:buNone/>
            </a:pPr>
            <a:r>
              <a:rPr lang="en-US" b="1" u="sng" dirty="0">
                <a:solidFill>
                  <a:srgbClr val="FF0000"/>
                </a:solidFill>
                <a:latin typeface="Calibri" panose="020F0502020204030204" pitchFamily="34" charset="0"/>
              </a:rPr>
              <a:t>Don’t</a:t>
            </a:r>
            <a:r>
              <a:rPr lang="en-US" u="sng" dirty="0">
                <a:solidFill>
                  <a:srgbClr val="FF0000"/>
                </a:solidFill>
                <a:latin typeface="Calibri" panose="020F0502020204030204" pitchFamily="34" charset="0"/>
              </a:rPr>
              <a:t> </a:t>
            </a:r>
            <a:r>
              <a:rPr lang="en-US" b="1" u="sng" dirty="0">
                <a:solidFill>
                  <a:srgbClr val="FF0000"/>
                </a:solidFill>
                <a:latin typeface="Calibri" panose="020F0502020204030204" pitchFamily="34" charset="0"/>
              </a:rPr>
              <a:t>want to create new operators</a:t>
            </a:r>
            <a:r>
              <a:rPr lang="en-US" u="sng" dirty="0">
                <a:solidFill>
                  <a:srgbClr val="FF0000"/>
                </a:solidFill>
                <a:latin typeface="Calibri" panose="020F0502020204030204" pitchFamily="34" charset="0"/>
              </a:rPr>
              <a:t> </a:t>
            </a:r>
            <a:r>
              <a:rPr lang="en-US" dirty="0">
                <a:latin typeface="Calibri" panose="020F0502020204030204" pitchFamily="34" charset="0"/>
              </a:rPr>
              <a:t>for </a:t>
            </a:r>
            <a:r>
              <a:rPr lang="en-US" b="1" dirty="0">
                <a:solidFill>
                  <a:srgbClr val="2C14DE"/>
                </a:solidFill>
                <a:latin typeface="Calibri" panose="020F0502020204030204" pitchFamily="34" charset="0"/>
              </a:rPr>
              <a:t>user-defined data types</a:t>
            </a:r>
          </a:p>
          <a:p>
            <a:pPr marL="457200" lvl="1" indent="0">
              <a:buNone/>
            </a:pPr>
            <a:endParaRPr lang="en-US" sz="2800" b="1" dirty="0" smtClean="0">
              <a:solidFill>
                <a:srgbClr val="2C14DE"/>
              </a:solidFill>
              <a:latin typeface="Calibri" panose="020F050202020403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961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anim calcmode="lin" valueType="num">
                                      <p:cBhvr additive="base">
                                        <p:cTn id="11"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 calcmode="lin" valueType="num">
                                      <p:cBhvr additive="base">
                                        <p:cTn id="15"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 calcmode="lin" valueType="num">
                                      <p:cBhvr additive="base">
                                        <p:cTn id="19"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171">
                                            <p:txEl>
                                              <p:pRg st="5" end="5"/>
                                            </p:txEl>
                                          </p:spTgt>
                                        </p:tgtEl>
                                        <p:attrNameLst>
                                          <p:attrName>style.visibility</p:attrName>
                                        </p:attrNameLst>
                                      </p:cBhvr>
                                      <p:to>
                                        <p:strVal val="visible"/>
                                      </p:to>
                                    </p:set>
                                    <p:animEffect transition="in" filter="fade">
                                      <p:cBhvr>
                                        <p:cTn id="25" dur="5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54156" y="0"/>
            <a:ext cx="8153400" cy="1066800"/>
          </a:xfrm>
        </p:spPr>
        <p:txBody>
          <a:bodyPr>
            <a:normAutofit/>
          </a:bodyPr>
          <a:lstStyle/>
          <a:p>
            <a:r>
              <a:rPr lang="en-US" sz="4800" b="1" dirty="0" smtClean="0">
                <a:solidFill>
                  <a:srgbClr val="B80000"/>
                </a:solidFill>
              </a:rPr>
              <a:t>Problem</a:t>
            </a:r>
          </a:p>
        </p:txBody>
      </p:sp>
      <p:sp>
        <p:nvSpPr>
          <p:cNvPr id="18435" name="Rectangle 3"/>
          <p:cNvSpPr>
            <a:spLocks noGrp="1" noChangeArrowheads="1"/>
          </p:cNvSpPr>
          <p:nvPr>
            <p:ph type="body" idx="1"/>
          </p:nvPr>
        </p:nvSpPr>
        <p:spPr>
          <a:xfrm>
            <a:off x="54844" y="1219200"/>
            <a:ext cx="9012955" cy="5562600"/>
          </a:xfrm>
        </p:spPr>
        <p:txBody>
          <a:bodyPr>
            <a:normAutofit/>
          </a:bodyPr>
          <a:lstStyle/>
          <a:p>
            <a:pPr algn="just"/>
            <a:r>
              <a:rPr lang="en-US" sz="2800" dirty="0" smtClean="0">
                <a:cs typeface="Tahoma" panose="020B0604030504040204" pitchFamily="34" charset="0"/>
              </a:rPr>
              <a:t>The </a:t>
            </a:r>
            <a:r>
              <a:rPr lang="en-US" sz="2800" b="1" dirty="0" smtClean="0">
                <a:cs typeface="Tahoma" panose="020B0604030504040204" pitchFamily="34" charset="0"/>
              </a:rPr>
              <a:t>definition</a:t>
            </a:r>
            <a:r>
              <a:rPr lang="en-US" sz="2800" dirty="0" smtClean="0">
                <a:cs typeface="Tahoma" panose="020B0604030504040204" pitchFamily="34" charset="0"/>
              </a:rPr>
              <a:t> of the </a:t>
            </a:r>
            <a:r>
              <a:rPr lang="en-US" sz="2800" b="1" dirty="0" smtClean="0">
                <a:solidFill>
                  <a:srgbClr val="008000"/>
                </a:solidFill>
                <a:cs typeface="Tahoma" panose="020B0604030504040204" pitchFamily="34" charset="0"/>
              </a:rPr>
              <a:t>prefix operator is easy enough</a:t>
            </a:r>
            <a:r>
              <a:rPr lang="en-US" sz="2800" dirty="0" smtClean="0">
                <a:cs typeface="Tahoma" panose="020B0604030504040204" pitchFamily="34" charset="0"/>
              </a:rPr>
              <a:t>.  It </a:t>
            </a:r>
            <a:r>
              <a:rPr lang="en-US" sz="2800" b="1" dirty="0" smtClean="0">
                <a:solidFill>
                  <a:srgbClr val="2C14DE"/>
                </a:solidFill>
                <a:cs typeface="Tahoma" panose="020B0604030504040204" pitchFamily="34" charset="0"/>
              </a:rPr>
              <a:t>increments</a:t>
            </a:r>
            <a:r>
              <a:rPr lang="en-US" sz="2800" dirty="0" smtClean="0">
                <a:solidFill>
                  <a:srgbClr val="2C14DE"/>
                </a:solidFill>
                <a:cs typeface="Tahoma" panose="020B0604030504040204" pitchFamily="34" charset="0"/>
              </a:rPr>
              <a:t> </a:t>
            </a:r>
            <a:r>
              <a:rPr lang="en-US" sz="2800" dirty="0" smtClean="0">
                <a:cs typeface="Tahoma" panose="020B0604030504040204" pitchFamily="34" charset="0"/>
              </a:rPr>
              <a:t>the </a:t>
            </a:r>
            <a:r>
              <a:rPr lang="en-US" sz="2800" b="1" dirty="0" smtClean="0">
                <a:solidFill>
                  <a:srgbClr val="2C14DE"/>
                </a:solidFill>
                <a:cs typeface="Tahoma" panose="020B0604030504040204" pitchFamily="34" charset="0"/>
              </a:rPr>
              <a:t>value before any other operation</a:t>
            </a:r>
            <a:r>
              <a:rPr lang="en-US" sz="2800" dirty="0" smtClean="0">
                <a:cs typeface="Tahoma" panose="020B0604030504040204" pitchFamily="34" charset="0"/>
              </a:rPr>
              <a:t>.</a:t>
            </a:r>
          </a:p>
          <a:p>
            <a:endParaRPr lang="en-US" dirty="0" smtClean="0">
              <a:cs typeface="Tahoma" panose="020B0604030504040204" pitchFamily="34" charset="0"/>
            </a:endParaRPr>
          </a:p>
          <a:p>
            <a:pPr algn="just"/>
            <a:r>
              <a:rPr lang="en-US" sz="2800" dirty="0" smtClean="0">
                <a:cs typeface="Tahoma" panose="020B0604030504040204" pitchFamily="34" charset="0"/>
              </a:rPr>
              <a:t>But, </a:t>
            </a:r>
            <a:r>
              <a:rPr lang="en-US" sz="2800" b="1" u="sng" dirty="0" smtClean="0">
                <a:solidFill>
                  <a:srgbClr val="FF0000"/>
                </a:solidFill>
                <a:cs typeface="Tahoma" panose="020B0604030504040204" pitchFamily="34" charset="0"/>
              </a:rPr>
              <a:t>How will C++ be able to tell the difference between a prefix ++ operator and a postfix ++ operator?</a:t>
            </a:r>
          </a:p>
          <a:p>
            <a:endParaRPr lang="en-US" dirty="0" smtClean="0">
              <a:cs typeface="Tahoma" panose="020B0604030504040204" pitchFamily="34" charset="0"/>
            </a:endParaRPr>
          </a:p>
          <a:p>
            <a:pPr algn="just"/>
            <a:r>
              <a:rPr lang="en-US" sz="2800" b="1" dirty="0" smtClean="0">
                <a:solidFill>
                  <a:srgbClr val="008000"/>
                </a:solidFill>
                <a:cs typeface="Tahoma" panose="020B0604030504040204" pitchFamily="34" charset="0"/>
              </a:rPr>
              <a:t>Answer: </a:t>
            </a:r>
            <a:r>
              <a:rPr lang="en-US" sz="2800" b="1" dirty="0" smtClean="0">
                <a:solidFill>
                  <a:srgbClr val="2C14DE"/>
                </a:solidFill>
                <a:cs typeface="Tahoma" panose="020B0604030504040204" pitchFamily="34" charset="0"/>
              </a:rPr>
              <a:t>overloaded postfix operators </a:t>
            </a:r>
            <a:r>
              <a:rPr lang="en-US" sz="2800" b="1" dirty="0" smtClean="0">
                <a:cs typeface="Tahoma" panose="020B0604030504040204" pitchFamily="34" charset="0"/>
              </a:rPr>
              <a:t>take a </a:t>
            </a:r>
            <a:r>
              <a:rPr lang="en-US" sz="2800" b="1" dirty="0" smtClean="0">
                <a:solidFill>
                  <a:srgbClr val="2C14DE"/>
                </a:solidFill>
                <a:cs typeface="Tahoma" panose="020B0604030504040204" pitchFamily="34" charset="0"/>
              </a:rPr>
              <a:t>dummy argument</a:t>
            </a:r>
            <a:r>
              <a:rPr lang="en-US" sz="2800" b="1" dirty="0" smtClean="0">
                <a:solidFill>
                  <a:srgbClr val="008000"/>
                </a:solidFill>
                <a:cs typeface="Tahoma" panose="020B0604030504040204" pitchFamily="34" charset="0"/>
              </a:rPr>
              <a:t> </a:t>
            </a:r>
            <a:r>
              <a:rPr lang="en-US" sz="2800" i="1" dirty="0" smtClean="0">
                <a:solidFill>
                  <a:srgbClr val="FF3300"/>
                </a:solidFill>
                <a:cs typeface="Tahoma" panose="020B0604030504040204" pitchFamily="34" charset="0"/>
              </a:rPr>
              <a:t>(</a:t>
            </a:r>
            <a:r>
              <a:rPr lang="en-US" sz="2800" b="1" i="1" dirty="0" smtClean="0">
                <a:solidFill>
                  <a:srgbClr val="FF3300"/>
                </a:solidFill>
                <a:cs typeface="Tahoma" panose="020B0604030504040204" pitchFamily="34" charset="0"/>
              </a:rPr>
              <a:t>just for differentiation between </a:t>
            </a:r>
            <a:r>
              <a:rPr lang="en-US" sz="2800" b="1" i="1" u="sng" dirty="0" smtClean="0">
                <a:solidFill>
                  <a:srgbClr val="FF3300"/>
                </a:solidFill>
                <a:cs typeface="Tahoma" panose="020B0604030504040204" pitchFamily="34" charset="0"/>
              </a:rPr>
              <a:t>postfix</a:t>
            </a:r>
            <a:r>
              <a:rPr lang="en-US" sz="2800" b="1" i="1" dirty="0" smtClean="0">
                <a:solidFill>
                  <a:srgbClr val="FF3300"/>
                </a:solidFill>
                <a:cs typeface="Tahoma" panose="020B0604030504040204" pitchFamily="34" charset="0"/>
              </a:rPr>
              <a:t> and </a:t>
            </a:r>
            <a:r>
              <a:rPr lang="en-US" sz="2800" b="1" i="1" u="sng" dirty="0" smtClean="0">
                <a:solidFill>
                  <a:srgbClr val="FF3300"/>
                </a:solidFill>
                <a:cs typeface="Tahoma" panose="020B0604030504040204" pitchFamily="34" charset="0"/>
              </a:rPr>
              <a:t>prefix</a:t>
            </a:r>
            <a:r>
              <a:rPr lang="en-US" sz="2800" i="1" dirty="0" smtClean="0">
                <a:solidFill>
                  <a:srgbClr val="FF3300"/>
                </a:solidFill>
                <a:cs typeface="Tahoma" panose="020B0604030504040204" pitchFamily="34"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12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Effect transition="in" filter="fade">
                                      <p:cBhvr>
                                        <p:cTn id="7" dur="500"/>
                                        <p:tgtEl>
                                          <p:spTgt spid="184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435">
                                            <p:txEl>
                                              <p:pRg st="4" end="4"/>
                                            </p:txEl>
                                          </p:spTgt>
                                        </p:tgtEl>
                                        <p:attrNameLst>
                                          <p:attrName>style.visibility</p:attrName>
                                        </p:attrNameLst>
                                      </p:cBhvr>
                                      <p:to>
                                        <p:strVal val="visible"/>
                                      </p:to>
                                    </p:set>
                                    <p:anim calcmode="lin" valueType="num">
                                      <p:cBhvr additive="base">
                                        <p:cTn id="12"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09873" y="38100"/>
            <a:ext cx="8229600" cy="1028700"/>
          </a:xfrm>
        </p:spPr>
        <p:txBody>
          <a:bodyPr>
            <a:normAutofit/>
          </a:bodyPr>
          <a:lstStyle/>
          <a:p>
            <a:r>
              <a:rPr lang="en-US" sz="4800" b="1" dirty="0" smtClean="0">
                <a:solidFill>
                  <a:srgbClr val="B80000"/>
                </a:solidFill>
              </a:rPr>
              <a:t>Postfix operator</a:t>
            </a:r>
          </a:p>
        </p:txBody>
      </p:sp>
      <p:sp>
        <p:nvSpPr>
          <p:cNvPr id="19459" name="Text Box 3"/>
          <p:cNvSpPr txBox="1">
            <a:spLocks noChangeArrowheads="1"/>
          </p:cNvSpPr>
          <p:nvPr/>
        </p:nvSpPr>
        <p:spPr bwMode="auto">
          <a:xfrm>
            <a:off x="49484" y="1367122"/>
            <a:ext cx="8956675"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a:solidFill>
                  <a:srgbClr val="2C14DE"/>
                </a:solidFill>
                <a:latin typeface="Consolas" panose="020B0609020204030204" pitchFamily="49" charset="0"/>
              </a:rPr>
              <a:t>Inventory&amp; Inventory::operator++()  </a:t>
            </a:r>
            <a:r>
              <a:rPr lang="en-US" sz="2000" b="1" u="sng" dirty="0">
                <a:solidFill>
                  <a:srgbClr val="008000"/>
                </a:solidFill>
                <a:latin typeface="Consolas" panose="020B0609020204030204" pitchFamily="49" charset="0"/>
              </a:rPr>
              <a:t>// prefix version</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Inventory *object = new Inventory(0,0);</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   object-&gt;</a:t>
            </a:r>
            <a:r>
              <a:rPr lang="en-US" sz="2000" b="1" dirty="0" err="1">
                <a:latin typeface="Consolas" panose="020B0609020204030204" pitchFamily="49" charset="0"/>
              </a:rPr>
              <a:t>numSold</a:t>
            </a:r>
            <a:r>
              <a:rPr lang="en-US" sz="2000" b="1" dirty="0">
                <a:latin typeface="Consolas" panose="020B0609020204030204" pitchFamily="49" charset="0"/>
              </a:rPr>
              <a:t> = </a:t>
            </a:r>
            <a:r>
              <a:rPr lang="en-US" sz="2000" b="1" dirty="0" err="1">
                <a:latin typeface="Consolas" panose="020B0609020204030204" pitchFamily="49" charset="0"/>
              </a:rPr>
              <a:t>numSold</a:t>
            </a:r>
            <a:r>
              <a:rPr lang="en-US" sz="2000" b="1" dirty="0">
                <a:latin typeface="Consolas" panose="020B0609020204030204" pitchFamily="49" charset="0"/>
              </a:rPr>
              <a:t>;</a:t>
            </a:r>
          </a:p>
          <a:p>
            <a:pPr eaLnBrk="1" hangingPunct="1"/>
            <a:r>
              <a:rPr lang="en-US" sz="2000" b="1" dirty="0">
                <a:latin typeface="Consolas" panose="020B0609020204030204" pitchFamily="49" charset="0"/>
              </a:rPr>
              <a:t>   return(*object</a:t>
            </a:r>
            <a:r>
              <a:rPr lang="en-US" sz="2000" b="1" dirty="0" smtClean="0">
                <a:latin typeface="Consolas" panose="020B0609020204030204" pitchFamily="49" charset="0"/>
              </a:rPr>
              <a:t>);</a:t>
            </a:r>
          </a:p>
          <a:p>
            <a:pPr eaLnBrk="1" hangingPunct="1"/>
            <a:r>
              <a:rPr lang="en-US" sz="2000" b="1" dirty="0" smtClean="0">
                <a:latin typeface="Consolas" panose="020B0609020204030204" pitchFamily="49" charset="0"/>
              </a:rPr>
              <a:t>}</a:t>
            </a:r>
            <a:endParaRPr lang="en-US" sz="2000" b="1" dirty="0">
              <a:latin typeface="Consolas" panose="020B0609020204030204" pitchFamily="49" charset="0"/>
            </a:endParaRPr>
          </a:p>
          <a:p>
            <a:pPr eaLnBrk="1" hangingPunct="1"/>
            <a:endParaRPr lang="en-US" sz="2000" b="1" dirty="0" smtClean="0">
              <a:latin typeface="Consolas" panose="020B0609020204030204" pitchFamily="49" charset="0"/>
            </a:endParaRPr>
          </a:p>
          <a:p>
            <a:pPr eaLnBrk="1" hangingPunct="1"/>
            <a:endParaRPr lang="en-US" sz="2000" b="1" dirty="0" smtClean="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r>
              <a:rPr lang="en-US" sz="2000" b="1" dirty="0">
                <a:solidFill>
                  <a:srgbClr val="2C14DE"/>
                </a:solidFill>
                <a:latin typeface="Consolas" panose="020B0609020204030204" pitchFamily="49" charset="0"/>
              </a:rPr>
              <a:t>Inventory&amp; Inventory::operator++(</a:t>
            </a:r>
            <a:r>
              <a:rPr lang="en-US" sz="2000" b="1" dirty="0" err="1">
                <a:solidFill>
                  <a:srgbClr val="2C14DE"/>
                </a:solidFill>
                <a:latin typeface="Consolas" panose="020B0609020204030204" pitchFamily="49" charset="0"/>
              </a:rPr>
              <a:t>int</a:t>
            </a:r>
            <a:r>
              <a:rPr lang="en-US" sz="2000" b="1" dirty="0">
                <a:solidFill>
                  <a:srgbClr val="2C14DE"/>
                </a:solidFill>
                <a:latin typeface="Consolas" panose="020B0609020204030204" pitchFamily="49" charset="0"/>
              </a:rPr>
              <a:t>)  </a:t>
            </a:r>
            <a:r>
              <a:rPr lang="en-US" sz="2000" b="1" u="sng" dirty="0">
                <a:solidFill>
                  <a:srgbClr val="008000"/>
                </a:solidFill>
                <a:latin typeface="Consolas" panose="020B0609020204030204" pitchFamily="49" charset="0"/>
              </a:rPr>
              <a:t>// postfix version</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Inventory *object = new Inventory(0,0);</a:t>
            </a:r>
          </a:p>
          <a:p>
            <a:pPr eaLnBrk="1" hangingPunct="1"/>
            <a:r>
              <a:rPr lang="en-US" sz="2000" b="1" dirty="0">
                <a:latin typeface="Consolas" panose="020B0609020204030204" pitchFamily="49" charset="0"/>
              </a:rPr>
              <a:t>   object-&gt;</a:t>
            </a:r>
            <a:r>
              <a:rPr lang="en-US" sz="2000" b="1" dirty="0" err="1">
                <a:latin typeface="Consolas" panose="020B0609020204030204" pitchFamily="49" charset="0"/>
              </a:rPr>
              <a:t>numSold</a:t>
            </a:r>
            <a:r>
              <a:rPr lang="en-US" sz="2000" b="1" dirty="0">
                <a:latin typeface="Consolas" panose="020B0609020204030204" pitchFamily="49" charset="0"/>
              </a:rPr>
              <a:t> =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   return(*object</a:t>
            </a:r>
            <a:r>
              <a:rPr lang="en-US" sz="2000" b="1" dirty="0" smtClean="0">
                <a:latin typeface="Consolas" panose="020B0609020204030204" pitchFamily="49" charset="0"/>
              </a:rPr>
              <a:t>);</a:t>
            </a:r>
          </a:p>
          <a:p>
            <a:pPr eaLnBrk="1" hangingPunct="1"/>
            <a:r>
              <a:rPr lang="en-US" sz="2000" b="1" dirty="0" smtClean="0">
                <a:latin typeface="Consolas" panose="020B0609020204030204" pitchFamily="49" charset="0"/>
              </a:rPr>
              <a:t>}</a:t>
            </a:r>
            <a:endParaRPr lang="en-US" sz="2000" b="1" dirty="0">
              <a:latin typeface="Consolas" panose="020B0609020204030204" pitchFamily="49" charset="0"/>
            </a:endParaRPr>
          </a:p>
        </p:txBody>
      </p:sp>
      <p:sp>
        <p:nvSpPr>
          <p:cNvPr id="19462" name="Text Box 6"/>
          <p:cNvSpPr txBox="1">
            <a:spLocks noChangeArrowheads="1"/>
          </p:cNvSpPr>
          <p:nvPr/>
        </p:nvSpPr>
        <p:spPr bwMode="auto">
          <a:xfrm>
            <a:off x="5257800" y="6164719"/>
            <a:ext cx="3276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b="1" u="sng" dirty="0">
                <a:solidFill>
                  <a:srgbClr val="D20000"/>
                </a:solidFill>
              </a:rPr>
              <a:t>dummy argument</a:t>
            </a:r>
          </a:p>
        </p:txBody>
      </p:sp>
      <p:sp>
        <p:nvSpPr>
          <p:cNvPr id="7" name="Rectangle 6"/>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5204298" y="4727643"/>
            <a:ext cx="1848255" cy="1527242"/>
          </a:xfrm>
          <a:custGeom>
            <a:avLst/>
            <a:gdLst>
              <a:gd name="connsiteX0" fmla="*/ 1848255 w 1848255"/>
              <a:gd name="connsiteY0" fmla="*/ 1527242 h 1527242"/>
              <a:gd name="connsiteX1" fmla="*/ 1381328 w 1848255"/>
              <a:gd name="connsiteY1" fmla="*/ 437744 h 1527242"/>
              <a:gd name="connsiteX2" fmla="*/ 0 w 1848255"/>
              <a:gd name="connsiteY2" fmla="*/ 0 h 1527242"/>
            </a:gdLst>
            <a:ahLst/>
            <a:cxnLst>
              <a:cxn ang="0">
                <a:pos x="connsiteX0" y="connsiteY0"/>
              </a:cxn>
              <a:cxn ang="0">
                <a:pos x="connsiteX1" y="connsiteY1"/>
              </a:cxn>
              <a:cxn ang="0">
                <a:pos x="connsiteX2" y="connsiteY2"/>
              </a:cxn>
            </a:cxnLst>
            <a:rect l="l" t="t" r="r" b="b"/>
            <a:pathLst>
              <a:path w="1848255" h="1527242">
                <a:moveTo>
                  <a:pt x="1848255" y="1527242"/>
                </a:moveTo>
                <a:cubicBezTo>
                  <a:pt x="1768812" y="1109763"/>
                  <a:pt x="1689370" y="692284"/>
                  <a:pt x="1381328" y="437744"/>
                </a:cubicBezTo>
                <a:cubicBezTo>
                  <a:pt x="1073286" y="183204"/>
                  <a:pt x="536643" y="91602"/>
                  <a:pt x="0" y="0"/>
                </a:cubicBezTo>
              </a:path>
            </a:pathLst>
          </a:custGeom>
          <a:noFill/>
          <a:ln>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5961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38100"/>
            <a:ext cx="7592320" cy="6819900"/>
          </a:xfrm>
          <a:prstGeom prst="rect">
            <a:avLst/>
          </a:prstGeom>
        </p:spPr>
      </p:pic>
      <p:pic>
        <p:nvPicPr>
          <p:cNvPr id="5" name="Picture 4"/>
          <p:cNvPicPr>
            <a:picLocks noChangeAspect="1"/>
          </p:cNvPicPr>
          <p:nvPr/>
        </p:nvPicPr>
        <p:blipFill>
          <a:blip r:embed="rId4"/>
          <a:stretch>
            <a:fillRect/>
          </a:stretch>
        </p:blipFill>
        <p:spPr>
          <a:xfrm>
            <a:off x="6172200" y="4495800"/>
            <a:ext cx="2676525" cy="2085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482" name="Rectangle 2"/>
          <p:cNvSpPr>
            <a:spLocks noGrp="1" noChangeArrowheads="1"/>
          </p:cNvSpPr>
          <p:nvPr>
            <p:ph type="title"/>
          </p:nvPr>
        </p:nvSpPr>
        <p:spPr>
          <a:xfrm>
            <a:off x="5257800" y="152400"/>
            <a:ext cx="3748982" cy="838200"/>
          </a:xfrm>
        </p:spPr>
        <p:txBody>
          <a:bodyPr>
            <a:normAutofit/>
          </a:bodyPr>
          <a:lstStyle/>
          <a:p>
            <a:r>
              <a:rPr lang="en-US" sz="3200" b="1" u="sng" dirty="0" smtClean="0">
                <a:solidFill>
                  <a:srgbClr val="B80000"/>
                </a:solidFill>
              </a:rPr>
              <a:t>Postfix and Prefix ++</a:t>
            </a:r>
          </a:p>
        </p:txBody>
      </p:sp>
    </p:spTree>
    <p:extLst>
      <p:ext uri="{BB962C8B-B14F-4D97-AF65-F5344CB8AC3E}">
        <p14:creationId xmlns:p14="http://schemas.microsoft.com/office/powerpoint/2010/main" val="666904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54156" y="-3772"/>
            <a:ext cx="8153400" cy="1070572"/>
          </a:xfrm>
        </p:spPr>
        <p:txBody>
          <a:bodyPr/>
          <a:lstStyle/>
          <a:p>
            <a:r>
              <a:rPr lang="en-US" b="1" dirty="0" smtClean="0">
                <a:solidFill>
                  <a:srgbClr val="B80000"/>
                </a:solidFill>
              </a:rPr>
              <a:t>Subscript operator [ ]</a:t>
            </a:r>
          </a:p>
        </p:txBody>
      </p:sp>
      <p:sp>
        <p:nvSpPr>
          <p:cNvPr id="27651" name="Rectangle 3"/>
          <p:cNvSpPr>
            <a:spLocks noGrp="1" noChangeArrowheads="1"/>
          </p:cNvSpPr>
          <p:nvPr>
            <p:ph type="body" idx="1"/>
          </p:nvPr>
        </p:nvSpPr>
        <p:spPr>
          <a:xfrm>
            <a:off x="152400" y="1219200"/>
            <a:ext cx="8839200" cy="5562600"/>
          </a:xfrm>
        </p:spPr>
        <p:txBody>
          <a:bodyPr/>
          <a:lstStyle/>
          <a:p>
            <a:pPr algn="just"/>
            <a:r>
              <a:rPr lang="en-US" sz="3000" dirty="0" smtClean="0">
                <a:cs typeface="Tahoma" panose="020B0604030504040204" pitchFamily="34" charset="0"/>
              </a:rPr>
              <a:t>With the help of </a:t>
            </a:r>
            <a:r>
              <a:rPr lang="en-US" sz="3000" b="1" dirty="0" smtClean="0">
                <a:solidFill>
                  <a:srgbClr val="B80000"/>
                </a:solidFill>
                <a:cs typeface="Tahoma" panose="020B0604030504040204" pitchFamily="34" charset="0"/>
              </a:rPr>
              <a:t>[ ] operator</a:t>
            </a:r>
            <a:r>
              <a:rPr lang="en-US" sz="3000" dirty="0" smtClean="0">
                <a:cs typeface="Tahoma" panose="020B0604030504040204" pitchFamily="34" charset="0"/>
              </a:rPr>
              <a:t>, we can </a:t>
            </a:r>
            <a:r>
              <a:rPr lang="en-US" sz="3000" b="1" dirty="0" smtClean="0">
                <a:solidFill>
                  <a:srgbClr val="2C14DE"/>
                </a:solidFill>
                <a:cs typeface="Tahoma" panose="020B0604030504040204" pitchFamily="34" charset="0"/>
              </a:rPr>
              <a:t>define array style syntax</a:t>
            </a:r>
            <a:r>
              <a:rPr lang="en-US" sz="3000" b="1" dirty="0" smtClean="0">
                <a:cs typeface="Tahoma" panose="020B0604030504040204" pitchFamily="34" charset="0"/>
              </a:rPr>
              <a:t> </a:t>
            </a:r>
            <a:r>
              <a:rPr lang="en-US" sz="3000" dirty="0" smtClean="0">
                <a:cs typeface="Tahoma" panose="020B0604030504040204" pitchFamily="34" charset="0"/>
              </a:rPr>
              <a:t>for </a:t>
            </a:r>
            <a:r>
              <a:rPr lang="en-US" sz="3000" b="1" dirty="0" smtClean="0">
                <a:solidFill>
                  <a:srgbClr val="2C14DE"/>
                </a:solidFill>
                <a:cs typeface="Tahoma" panose="020B0604030504040204" pitchFamily="34" charset="0"/>
              </a:rPr>
              <a:t>accessing</a:t>
            </a:r>
            <a:r>
              <a:rPr lang="en-US" sz="3000" dirty="0" smtClean="0">
                <a:solidFill>
                  <a:srgbClr val="2C14DE"/>
                </a:solidFill>
                <a:cs typeface="Tahoma" panose="020B0604030504040204" pitchFamily="34" charset="0"/>
              </a:rPr>
              <a:t> </a:t>
            </a:r>
            <a:r>
              <a:rPr lang="en-US" sz="3000" dirty="0" smtClean="0">
                <a:cs typeface="Tahoma" panose="020B0604030504040204" pitchFamily="34" charset="0"/>
              </a:rPr>
              <a:t>or </a:t>
            </a:r>
            <a:r>
              <a:rPr lang="en-US" sz="3000" b="1" u="sng" dirty="0" smtClean="0">
                <a:cs typeface="Tahoma" panose="020B0604030504040204" pitchFamily="34" charset="0"/>
              </a:rPr>
              <a:t>assigning individual elements</a:t>
            </a:r>
            <a:r>
              <a:rPr lang="en-US" sz="3000" dirty="0" smtClean="0">
                <a:cs typeface="Tahoma" panose="020B0604030504040204" pitchFamily="34" charset="0"/>
              </a:rPr>
              <a:t> of </a:t>
            </a:r>
            <a:r>
              <a:rPr lang="en-US" sz="3000" b="1" u="sng" dirty="0" smtClean="0">
                <a:cs typeface="Tahoma" panose="020B0604030504040204" pitchFamily="34" charset="0"/>
              </a:rPr>
              <a:t>classes</a:t>
            </a:r>
          </a:p>
          <a:p>
            <a:pPr lvl="2">
              <a:buFontTx/>
              <a:buNone/>
            </a:pPr>
            <a:endParaRPr lang="en-US" dirty="0">
              <a:cs typeface="Tahoma" panose="020B0604030504040204" pitchFamily="34" charset="0"/>
            </a:endParaRPr>
          </a:p>
          <a:p>
            <a:pPr lvl="2">
              <a:buFontTx/>
              <a:buNone/>
            </a:pPr>
            <a:r>
              <a:rPr lang="en-US" b="1" dirty="0" smtClean="0">
                <a:latin typeface="Courier New" panose="02070309020205020404" pitchFamily="49" charset="0"/>
                <a:cs typeface="Courier New" panose="02070309020205020404" pitchFamily="49" charset="0"/>
              </a:rPr>
              <a:t>Student </a:t>
            </a:r>
            <a:r>
              <a:rPr lang="en-US" b="1" dirty="0" err="1" smtClean="0">
                <a:latin typeface="Courier New" panose="02070309020205020404" pitchFamily="49" charset="0"/>
                <a:cs typeface="Courier New" panose="02070309020205020404" pitchFamily="49" charset="0"/>
              </a:rPr>
              <a:t>semesterGPA</a:t>
            </a:r>
            <a:r>
              <a:rPr lang="en-US" b="1" dirty="0" smtClean="0">
                <a:latin typeface="Courier New" panose="02070309020205020404" pitchFamily="49" charset="0"/>
                <a:cs typeface="Courier New" panose="02070309020205020404" pitchFamily="49" charset="0"/>
              </a:rPr>
              <a:t>;</a:t>
            </a:r>
          </a:p>
          <a:p>
            <a:pPr lvl="2">
              <a:buFontTx/>
              <a:buNone/>
            </a:pPr>
            <a:r>
              <a:rPr lang="en-US" b="1" dirty="0" err="1" smtClean="0">
                <a:latin typeface="Courier New" panose="02070309020205020404" pitchFamily="49" charset="0"/>
                <a:cs typeface="Courier New" panose="02070309020205020404" pitchFamily="49" charset="0"/>
              </a:rPr>
              <a:t>semesterGPA</a:t>
            </a:r>
            <a:r>
              <a:rPr lang="en-US" b="1" dirty="0" smtClean="0">
                <a:latin typeface="Courier New" panose="02070309020205020404" pitchFamily="49" charset="0"/>
                <a:cs typeface="Courier New" panose="02070309020205020404" pitchFamily="49" charset="0"/>
              </a:rPr>
              <a:t>[0] = 3.5;</a:t>
            </a:r>
          </a:p>
          <a:p>
            <a:pPr lvl="2">
              <a:buFontTx/>
              <a:buNone/>
            </a:pPr>
            <a:r>
              <a:rPr lang="en-US" b="1" dirty="0" err="1" smtClean="0">
                <a:latin typeface="Courier New" panose="02070309020205020404" pitchFamily="49" charset="0"/>
                <a:cs typeface="Courier New" panose="02070309020205020404" pitchFamily="49" charset="0"/>
              </a:rPr>
              <a:t>semesterGPA</a:t>
            </a:r>
            <a:r>
              <a:rPr lang="en-US" b="1" dirty="0" smtClean="0">
                <a:latin typeface="Courier New" panose="02070309020205020404" pitchFamily="49" charset="0"/>
                <a:cs typeface="Courier New" panose="02070309020205020404" pitchFamily="49" charset="0"/>
              </a:rPr>
              <a:t>[1] = 3.3;</a:t>
            </a:r>
            <a:endParaRPr lang="en-US" sz="3200" b="1" dirty="0" smtClean="0">
              <a:latin typeface="Courier New" panose="02070309020205020404" pitchFamily="49" charset="0"/>
              <a:cs typeface="Courier New" panose="020703090202050204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2637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990600" y="0"/>
            <a:ext cx="8153400" cy="1066800"/>
          </a:xfrm>
        </p:spPr>
        <p:txBody>
          <a:bodyPr/>
          <a:lstStyle/>
          <a:p>
            <a:r>
              <a:rPr lang="en-US" b="1" dirty="0" smtClean="0">
                <a:solidFill>
                  <a:srgbClr val="C00000"/>
                </a:solidFill>
              </a:rPr>
              <a:t>Subscript operator[ ]</a:t>
            </a:r>
          </a:p>
        </p:txBody>
      </p:sp>
      <p:sp>
        <p:nvSpPr>
          <p:cNvPr id="6" name="Rectangle 3"/>
          <p:cNvSpPr txBox="1">
            <a:spLocks noChangeArrowheads="1"/>
          </p:cNvSpPr>
          <p:nvPr/>
        </p:nvSpPr>
        <p:spPr>
          <a:xfrm>
            <a:off x="228600" y="1219200"/>
            <a:ext cx="8878956" cy="5638800"/>
          </a:xfrm>
          <a:prstGeom prst="rect">
            <a:avLst/>
          </a:prstGeom>
        </p:spPr>
        <p:txBody>
          <a:bodyPr/>
          <a:lstStyle/>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class Student</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a:t>
            </a:r>
            <a:r>
              <a:rPr lang="en-US" sz="2000" kern="0" dirty="0">
                <a:latin typeface="Consolas" panose="020B0609020204030204" pitchFamily="49" charset="0"/>
                <a:cs typeface="Tahoma" pitchFamily="34" charset="0"/>
              </a:rPr>
              <a:t> </a:t>
            </a:r>
            <a:r>
              <a:rPr lang="en-US" sz="2000" b="1" kern="0" dirty="0" smtClean="0">
                <a:solidFill>
                  <a:schemeClr val="tx1">
                    <a:lumMod val="50000"/>
                    <a:lumOff val="50000"/>
                  </a:schemeClr>
                </a:solidFill>
                <a:latin typeface="Consolas" panose="020B0609020204030204" pitchFamily="49" charset="0"/>
                <a:cs typeface="Tahoma" pitchFamily="34" charset="0"/>
              </a:rPr>
              <a:t>private</a:t>
            </a:r>
            <a:r>
              <a:rPr lang="en-US" sz="2000" b="1" kern="0" dirty="0">
                <a:solidFill>
                  <a:schemeClr val="tx1">
                    <a:lumMod val="50000"/>
                    <a:lumOff val="50000"/>
                  </a:schemeClr>
                </a:solidFill>
                <a:latin typeface="Consolas" panose="020B0609020204030204" pitchFamily="49" charset="0"/>
                <a:cs typeface="Tahoma" pitchFamily="34" charset="0"/>
              </a:rPr>
              <a:t>:</a:t>
            </a:r>
          </a:p>
          <a:p>
            <a:pPr marL="742950" lvl="1" indent="-285750" eaLnBrk="0" hangingPunct="0">
              <a:lnSpc>
                <a:spcPct val="80000"/>
              </a:lnSpc>
              <a:spcBef>
                <a:spcPct val="20000"/>
              </a:spcBef>
              <a:defRPr/>
            </a:pPr>
            <a:r>
              <a:rPr lang="en-US" sz="2000" kern="0" dirty="0">
                <a:latin typeface="Consolas" panose="020B0609020204030204" pitchFamily="49" charset="0"/>
                <a:cs typeface="Tahoma" pitchFamily="34" charset="0"/>
              </a:rPr>
              <a:t>		double </a:t>
            </a:r>
            <a:r>
              <a:rPr lang="en-US" sz="2000" kern="0" dirty="0" err="1">
                <a:latin typeface="Consolas" panose="020B0609020204030204" pitchFamily="49" charset="0"/>
                <a:cs typeface="Tahoma" pitchFamily="34" charset="0"/>
              </a:rPr>
              <a:t>gpa</a:t>
            </a:r>
            <a:r>
              <a:rPr lang="en-US" sz="2000" kern="0" dirty="0">
                <a:latin typeface="Consolas" panose="020B0609020204030204" pitchFamily="49" charset="0"/>
                <a:cs typeface="Tahoma" pitchFamily="34" charset="0"/>
              </a:rPr>
              <a:t>[8];</a:t>
            </a:r>
          </a:p>
          <a:p>
            <a:pPr marL="342900" lvl="1" indent="-342900" eaLnBrk="0" hangingPunct="0">
              <a:lnSpc>
                <a:spcPct val="80000"/>
              </a:lnSpc>
              <a:spcBef>
                <a:spcPct val="20000"/>
              </a:spcBef>
              <a:defRPr/>
            </a:pPr>
            <a:r>
              <a:rPr lang="en-US" sz="2000" kern="0" dirty="0">
                <a:latin typeface="Consolas" panose="020B0609020204030204" pitchFamily="49" charset="0"/>
                <a:cs typeface="Tahoma" pitchFamily="34" charset="0"/>
              </a:rPr>
              <a:t> 	 </a:t>
            </a:r>
            <a:r>
              <a:rPr lang="en-US" sz="2000" kern="0" dirty="0" smtClean="0">
                <a:latin typeface="Consolas" panose="020B0609020204030204" pitchFamily="49" charset="0"/>
                <a:cs typeface="Tahoma" pitchFamily="34" charset="0"/>
              </a:rPr>
              <a:t> </a:t>
            </a:r>
            <a:r>
              <a:rPr lang="en-US" sz="2000" b="1" kern="0" dirty="0" smtClean="0">
                <a:solidFill>
                  <a:schemeClr val="tx1">
                    <a:lumMod val="50000"/>
                    <a:lumOff val="50000"/>
                  </a:schemeClr>
                </a:solidFill>
                <a:latin typeface="Consolas" panose="020B0609020204030204" pitchFamily="49" charset="0"/>
                <a:cs typeface="Tahoma" pitchFamily="34" charset="0"/>
              </a:rPr>
              <a:t>public</a:t>
            </a:r>
            <a:r>
              <a:rPr lang="en-US" sz="2000" b="1" kern="0" dirty="0">
                <a:solidFill>
                  <a:schemeClr val="tx1">
                    <a:lumMod val="50000"/>
                    <a:lumOff val="50000"/>
                  </a:schemeClr>
                </a:solidFill>
                <a:latin typeface="Consolas" panose="020B0609020204030204" pitchFamily="49" charset="0"/>
                <a:cs typeface="Tahoma" pitchFamily="34" charset="0"/>
              </a:rPr>
              <a:t>:</a:t>
            </a:r>
          </a:p>
          <a:p>
            <a:pPr marL="742950" lvl="1" indent="-285750" eaLnBrk="0" hangingPunct="0">
              <a:lnSpc>
                <a:spcPct val="80000"/>
              </a:lnSpc>
              <a:spcBef>
                <a:spcPct val="20000"/>
              </a:spcBef>
              <a:defRPr/>
            </a:pPr>
            <a:r>
              <a:rPr lang="en-US" sz="2000" kern="0" dirty="0">
                <a:latin typeface="Consolas" panose="020B0609020204030204" pitchFamily="49" charset="0"/>
                <a:cs typeface="Tahoma" pitchFamily="34" charset="0"/>
              </a:rPr>
              <a:t>		Student () </a:t>
            </a:r>
          </a:p>
          <a:p>
            <a:pPr marL="742950" lvl="1" indent="-285750" eaLnBrk="0" hangingPunct="0">
              <a:lnSpc>
                <a:spcPct val="80000"/>
              </a:lnSpc>
              <a:spcBef>
                <a:spcPct val="20000"/>
              </a:spcBef>
              <a:defRPr/>
            </a:pPr>
            <a:r>
              <a:rPr lang="en-US" sz="2000" kern="0" dirty="0">
                <a:latin typeface="Consolas" panose="020B0609020204030204" pitchFamily="49" charset="0"/>
                <a:cs typeface="Tahoma" pitchFamily="34" charset="0"/>
              </a:rPr>
              <a:t>   </a:t>
            </a:r>
            <a:r>
              <a:rPr lang="en-US" sz="2000" kern="0" dirty="0" smtClean="0">
                <a:latin typeface="Consolas" panose="020B0609020204030204" pitchFamily="49" charset="0"/>
                <a:cs typeface="Tahoma" pitchFamily="34" charset="0"/>
              </a:rPr>
              <a:t>{    </a:t>
            </a:r>
            <a:r>
              <a:rPr lang="en-US" kern="0" dirty="0" err="1">
                <a:latin typeface="Consolas" panose="020B0609020204030204" pitchFamily="49" charset="0"/>
                <a:cs typeface="Tahoma" pitchFamily="34" charset="0"/>
              </a:rPr>
              <a:t>gpa</a:t>
            </a:r>
            <a:r>
              <a:rPr lang="en-US" kern="0" dirty="0">
                <a:latin typeface="Consolas" panose="020B0609020204030204" pitchFamily="49" charset="0"/>
                <a:cs typeface="Tahoma" pitchFamily="34" charset="0"/>
              </a:rPr>
              <a:t>[0</a:t>
            </a:r>
            <a:r>
              <a:rPr lang="en-US" kern="0" dirty="0" smtClean="0">
                <a:latin typeface="Consolas" panose="020B0609020204030204" pitchFamily="49" charset="0"/>
                <a:cs typeface="Tahoma" pitchFamily="34" charset="0"/>
              </a:rPr>
              <a:t>]=3.5</a:t>
            </a:r>
            <a:r>
              <a:rPr lang="en-US" kern="0" dirty="0">
                <a:latin typeface="Consolas" panose="020B0609020204030204" pitchFamily="49" charset="0"/>
                <a:cs typeface="Tahoma" pitchFamily="34" charset="0"/>
              </a:rPr>
              <a:t>; </a:t>
            </a:r>
            <a:r>
              <a:rPr lang="en-US" kern="0" dirty="0" smtClean="0">
                <a:latin typeface="Consolas" panose="020B0609020204030204" pitchFamily="49" charset="0"/>
                <a:cs typeface="Tahoma" pitchFamily="34" charset="0"/>
              </a:rPr>
              <a:t> </a:t>
            </a:r>
            <a:r>
              <a:rPr lang="en-US" kern="0" dirty="0" err="1" smtClean="0">
                <a:latin typeface="Consolas" panose="020B0609020204030204" pitchFamily="49" charset="0"/>
                <a:cs typeface="Tahoma" pitchFamily="34" charset="0"/>
              </a:rPr>
              <a:t>gpa</a:t>
            </a:r>
            <a:r>
              <a:rPr lang="en-US" kern="0" dirty="0" smtClean="0">
                <a:latin typeface="Consolas" panose="020B0609020204030204" pitchFamily="49" charset="0"/>
                <a:cs typeface="Tahoma" pitchFamily="34" charset="0"/>
              </a:rPr>
              <a:t>[1]=3.2</a:t>
            </a:r>
            <a:r>
              <a:rPr lang="en-US" kern="0" dirty="0">
                <a:latin typeface="Consolas" panose="020B0609020204030204" pitchFamily="49" charset="0"/>
                <a:cs typeface="Tahoma" pitchFamily="34" charset="0"/>
              </a:rPr>
              <a:t>;  </a:t>
            </a:r>
            <a:r>
              <a:rPr lang="en-US" kern="0" dirty="0" smtClean="0">
                <a:latin typeface="Consolas" panose="020B0609020204030204" pitchFamily="49" charset="0"/>
                <a:cs typeface="Tahoma" pitchFamily="34" charset="0"/>
              </a:rPr>
              <a:t> </a:t>
            </a:r>
            <a:r>
              <a:rPr lang="en-US" kern="0" dirty="0" err="1" smtClean="0">
                <a:latin typeface="Consolas" panose="020B0609020204030204" pitchFamily="49" charset="0"/>
                <a:cs typeface="Tahoma" pitchFamily="34" charset="0"/>
              </a:rPr>
              <a:t>gpa</a:t>
            </a:r>
            <a:r>
              <a:rPr lang="en-US" kern="0" dirty="0" smtClean="0">
                <a:latin typeface="Consolas" panose="020B0609020204030204" pitchFamily="49" charset="0"/>
                <a:cs typeface="Tahoma" pitchFamily="34" charset="0"/>
              </a:rPr>
              <a:t>[2]=4</a:t>
            </a:r>
            <a:r>
              <a:rPr lang="en-US" kern="0" dirty="0">
                <a:latin typeface="Consolas" panose="020B0609020204030204" pitchFamily="49" charset="0"/>
                <a:cs typeface="Tahoma" pitchFamily="34" charset="0"/>
              </a:rPr>
              <a:t>;    </a:t>
            </a:r>
            <a:r>
              <a:rPr lang="en-US" kern="0" dirty="0" err="1">
                <a:latin typeface="Consolas" panose="020B0609020204030204" pitchFamily="49" charset="0"/>
                <a:cs typeface="Tahoma" pitchFamily="34" charset="0"/>
              </a:rPr>
              <a:t>gpa</a:t>
            </a:r>
            <a:r>
              <a:rPr lang="en-US" kern="0" dirty="0">
                <a:latin typeface="Consolas" panose="020B0609020204030204" pitchFamily="49" charset="0"/>
                <a:cs typeface="Tahoma" pitchFamily="34" charset="0"/>
              </a:rPr>
              <a:t>[3</a:t>
            </a:r>
            <a:r>
              <a:rPr lang="en-US" kern="0" dirty="0" smtClean="0">
                <a:latin typeface="Consolas" panose="020B0609020204030204" pitchFamily="49" charset="0"/>
                <a:cs typeface="Tahoma" pitchFamily="34" charset="0"/>
              </a:rPr>
              <a:t>]=3.3</a:t>
            </a:r>
            <a:r>
              <a:rPr lang="en-US" kern="0" dirty="0">
                <a:latin typeface="Consolas" panose="020B0609020204030204" pitchFamily="49" charset="0"/>
                <a:cs typeface="Tahoma" pitchFamily="34" charset="0"/>
              </a:rPr>
              <a:t>; </a:t>
            </a:r>
          </a:p>
          <a:p>
            <a:pPr marL="742950" lvl="1" indent="-285750" eaLnBrk="0" hangingPunct="0">
              <a:lnSpc>
                <a:spcPct val="80000"/>
              </a:lnSpc>
              <a:spcBef>
                <a:spcPct val="20000"/>
              </a:spcBef>
              <a:defRPr/>
            </a:pPr>
            <a:r>
              <a:rPr lang="en-US" kern="0" dirty="0">
                <a:latin typeface="Consolas" panose="020B0609020204030204" pitchFamily="49" charset="0"/>
                <a:cs typeface="Tahoma" pitchFamily="34" charset="0"/>
              </a:rPr>
              <a:t>         </a:t>
            </a:r>
            <a:r>
              <a:rPr lang="en-US" kern="0" dirty="0" err="1" smtClean="0">
                <a:latin typeface="Consolas" panose="020B0609020204030204" pitchFamily="49" charset="0"/>
                <a:cs typeface="Tahoma" pitchFamily="34" charset="0"/>
              </a:rPr>
              <a:t>gpa</a:t>
            </a:r>
            <a:r>
              <a:rPr lang="en-US" kern="0" dirty="0" smtClean="0">
                <a:latin typeface="Consolas" panose="020B0609020204030204" pitchFamily="49" charset="0"/>
                <a:cs typeface="Tahoma" pitchFamily="34" charset="0"/>
              </a:rPr>
              <a:t>[4]=3.8</a:t>
            </a:r>
            <a:r>
              <a:rPr lang="en-US" kern="0" dirty="0">
                <a:latin typeface="Consolas" panose="020B0609020204030204" pitchFamily="49" charset="0"/>
                <a:cs typeface="Tahoma" pitchFamily="34" charset="0"/>
              </a:rPr>
              <a:t>; </a:t>
            </a:r>
            <a:r>
              <a:rPr lang="en-US" kern="0" dirty="0" smtClean="0">
                <a:latin typeface="Consolas" panose="020B0609020204030204" pitchFamily="49" charset="0"/>
                <a:cs typeface="Tahoma" pitchFamily="34" charset="0"/>
              </a:rPr>
              <a:t> </a:t>
            </a:r>
            <a:r>
              <a:rPr lang="en-US" kern="0" dirty="0" err="1" smtClean="0">
                <a:latin typeface="Consolas" panose="020B0609020204030204" pitchFamily="49" charset="0"/>
                <a:cs typeface="Tahoma" pitchFamily="34" charset="0"/>
              </a:rPr>
              <a:t>gpa</a:t>
            </a:r>
            <a:r>
              <a:rPr lang="en-US" kern="0" dirty="0" smtClean="0">
                <a:latin typeface="Consolas" panose="020B0609020204030204" pitchFamily="49" charset="0"/>
                <a:cs typeface="Tahoma" pitchFamily="34" charset="0"/>
              </a:rPr>
              <a:t>[5]=3.6</a:t>
            </a:r>
            <a:r>
              <a:rPr lang="en-US" kern="0" dirty="0">
                <a:latin typeface="Consolas" panose="020B0609020204030204" pitchFamily="49" charset="0"/>
                <a:cs typeface="Tahoma" pitchFamily="34" charset="0"/>
              </a:rPr>
              <a:t>;  </a:t>
            </a:r>
            <a:r>
              <a:rPr lang="en-US" kern="0" dirty="0" smtClean="0">
                <a:latin typeface="Consolas" panose="020B0609020204030204" pitchFamily="49" charset="0"/>
                <a:cs typeface="Tahoma" pitchFamily="34" charset="0"/>
              </a:rPr>
              <a:t> </a:t>
            </a:r>
            <a:r>
              <a:rPr lang="en-US" kern="0" dirty="0" err="1" smtClean="0">
                <a:latin typeface="Consolas" panose="020B0609020204030204" pitchFamily="49" charset="0"/>
                <a:cs typeface="Tahoma" pitchFamily="34" charset="0"/>
              </a:rPr>
              <a:t>gpa</a:t>
            </a:r>
            <a:r>
              <a:rPr lang="en-US" kern="0" dirty="0" smtClean="0">
                <a:latin typeface="Consolas" panose="020B0609020204030204" pitchFamily="49" charset="0"/>
                <a:cs typeface="Tahoma" pitchFamily="34" charset="0"/>
              </a:rPr>
              <a:t>[6]=3.5</a:t>
            </a:r>
            <a:r>
              <a:rPr lang="en-US" kern="0" dirty="0">
                <a:latin typeface="Consolas" panose="020B0609020204030204" pitchFamily="49" charset="0"/>
                <a:cs typeface="Tahoma" pitchFamily="34" charset="0"/>
              </a:rPr>
              <a:t>; </a:t>
            </a:r>
            <a:r>
              <a:rPr lang="en-US" kern="0" dirty="0" smtClean="0">
                <a:latin typeface="Consolas" panose="020B0609020204030204" pitchFamily="49" charset="0"/>
                <a:cs typeface="Tahoma" pitchFamily="34" charset="0"/>
              </a:rPr>
              <a:t> </a:t>
            </a:r>
            <a:r>
              <a:rPr lang="en-US" kern="0" dirty="0" err="1" smtClean="0">
                <a:latin typeface="Consolas" panose="020B0609020204030204" pitchFamily="49" charset="0"/>
                <a:cs typeface="Tahoma" pitchFamily="34" charset="0"/>
              </a:rPr>
              <a:t>gpa</a:t>
            </a:r>
            <a:r>
              <a:rPr lang="en-US" kern="0" dirty="0" smtClean="0">
                <a:latin typeface="Consolas" panose="020B0609020204030204" pitchFamily="49" charset="0"/>
                <a:cs typeface="Tahoma" pitchFamily="34" charset="0"/>
              </a:rPr>
              <a:t>[7]=3.8</a:t>
            </a:r>
            <a:r>
              <a:rPr lang="en-US" kern="0" dirty="0">
                <a:latin typeface="Consolas" panose="020B0609020204030204" pitchFamily="49" charset="0"/>
                <a:cs typeface="Tahoma" pitchFamily="34" charset="0"/>
              </a:rPr>
              <a:t>;</a:t>
            </a:r>
            <a:endParaRPr lang="en-US" sz="2800" kern="0" dirty="0">
              <a:latin typeface="Consolas" panose="020B0609020204030204" pitchFamily="49" charset="0"/>
              <a:cs typeface="Tahoma" pitchFamily="34" charset="0"/>
            </a:endParaRPr>
          </a:p>
          <a:p>
            <a:pPr marL="742950" lvl="1" indent="-285750" eaLnBrk="0" hangingPunct="0">
              <a:lnSpc>
                <a:spcPct val="80000"/>
              </a:lnSpc>
              <a:spcBef>
                <a:spcPct val="20000"/>
              </a:spcBef>
              <a:defRPr/>
            </a:pPr>
            <a:r>
              <a:rPr lang="en-US" sz="2000" kern="0" dirty="0">
                <a:latin typeface="Consolas" panose="020B0609020204030204" pitchFamily="49" charset="0"/>
                <a:cs typeface="Tahoma" pitchFamily="34" charset="0"/>
              </a:rPr>
              <a:t>   </a:t>
            </a:r>
            <a:r>
              <a:rPr lang="en-US" sz="2000" kern="0" dirty="0" smtClean="0">
                <a:latin typeface="Consolas" panose="020B0609020204030204" pitchFamily="49" charset="0"/>
                <a:cs typeface="Tahoma" pitchFamily="34" charset="0"/>
              </a:rPr>
              <a:t>}</a:t>
            </a:r>
            <a:endParaRPr lang="en-US" sz="2000" kern="0" dirty="0">
              <a:latin typeface="Consolas" panose="020B0609020204030204" pitchFamily="49" charset="0"/>
              <a:cs typeface="Tahoma" pitchFamily="34" charset="0"/>
            </a:endParaRPr>
          </a:p>
          <a:p>
            <a:pPr marL="742950" lvl="1" indent="-285750" eaLnBrk="0" hangingPunct="0">
              <a:lnSpc>
                <a:spcPct val="80000"/>
              </a:lnSpc>
              <a:spcBef>
                <a:spcPct val="20000"/>
              </a:spcBef>
              <a:defRPr/>
            </a:pPr>
            <a:r>
              <a:rPr lang="en-US" sz="2000" kern="0" dirty="0">
                <a:solidFill>
                  <a:srgbClr val="B80000"/>
                </a:solidFill>
                <a:latin typeface="Consolas" panose="020B0609020204030204" pitchFamily="49" charset="0"/>
                <a:cs typeface="Tahoma" pitchFamily="34" charset="0"/>
              </a:rPr>
              <a:t>	 </a:t>
            </a:r>
            <a:r>
              <a:rPr lang="en-US" sz="2000" b="1" kern="0" dirty="0" smtClean="0">
                <a:solidFill>
                  <a:srgbClr val="B80000"/>
                </a:solidFill>
                <a:latin typeface="Consolas" panose="020B0609020204030204" pitchFamily="49" charset="0"/>
                <a:cs typeface="Tahoma" pitchFamily="34" charset="0"/>
              </a:rPr>
              <a:t>double</a:t>
            </a:r>
            <a:r>
              <a:rPr lang="en-US" sz="2000" b="1" kern="0" dirty="0">
                <a:solidFill>
                  <a:srgbClr val="B80000"/>
                </a:solidFill>
                <a:latin typeface="Consolas" panose="020B0609020204030204" pitchFamily="49" charset="0"/>
                <a:cs typeface="Tahoma" pitchFamily="34" charset="0"/>
              </a:rPr>
              <a:t>&amp; </a:t>
            </a:r>
            <a:r>
              <a:rPr lang="en-US" sz="2000" b="1" kern="0" dirty="0" err="1">
                <a:solidFill>
                  <a:srgbClr val="B80000"/>
                </a:solidFill>
                <a:latin typeface="Consolas" panose="020B0609020204030204" pitchFamily="49" charset="0"/>
                <a:cs typeface="Tahoma" pitchFamily="34" charset="0"/>
              </a:rPr>
              <a:t>opeator</a:t>
            </a:r>
            <a:r>
              <a:rPr lang="en-US" sz="2000" b="1" kern="0" dirty="0">
                <a:solidFill>
                  <a:srgbClr val="B80000"/>
                </a:solidFill>
                <a:latin typeface="Consolas" panose="020B0609020204030204" pitchFamily="49" charset="0"/>
                <a:cs typeface="Tahoma" pitchFamily="34" charset="0"/>
              </a:rPr>
              <a:t>[] (</a:t>
            </a:r>
            <a:r>
              <a:rPr lang="en-US" sz="2000" b="1" kern="0" dirty="0" err="1">
                <a:solidFill>
                  <a:srgbClr val="B80000"/>
                </a:solidFill>
                <a:latin typeface="Consolas" panose="020B0609020204030204" pitchFamily="49" charset="0"/>
                <a:cs typeface="Tahoma" pitchFamily="34" charset="0"/>
              </a:rPr>
              <a:t>int</a:t>
            </a:r>
            <a:r>
              <a:rPr lang="en-US" sz="2000" b="1" kern="0" dirty="0">
                <a:solidFill>
                  <a:srgbClr val="B80000"/>
                </a:solidFill>
                <a:latin typeface="Consolas" panose="020B0609020204030204" pitchFamily="49" charset="0"/>
                <a:cs typeface="Tahoma" pitchFamily="34" charset="0"/>
              </a:rPr>
              <a:t> Index);</a:t>
            </a:r>
          </a:p>
          <a:p>
            <a:pPr marL="342900" indent="-342900" eaLnBrk="0" hangingPunct="0">
              <a:lnSpc>
                <a:spcPct val="80000"/>
              </a:lnSpc>
              <a:spcBef>
                <a:spcPct val="20000"/>
              </a:spcBef>
              <a:buFont typeface="Monotype Sorts" pitchFamily="2" charset="2"/>
              <a:buNone/>
              <a:defRPr/>
            </a:pPr>
            <a:r>
              <a:rPr lang="en-US" sz="2000" b="1" kern="0" dirty="0" smtClean="0">
                <a:latin typeface="Consolas" panose="020B0609020204030204" pitchFamily="49" charset="0"/>
                <a:cs typeface="Tahoma" pitchFamily="34" charset="0"/>
              </a:rPr>
              <a:t>}</a:t>
            </a:r>
          </a:p>
          <a:p>
            <a:pPr marL="342900" indent="-342900" eaLnBrk="0" hangingPunct="0">
              <a:lnSpc>
                <a:spcPct val="80000"/>
              </a:lnSpc>
              <a:spcBef>
                <a:spcPct val="20000"/>
              </a:spcBef>
              <a:buFont typeface="Monotype Sorts" pitchFamily="2" charset="2"/>
              <a:buNone/>
              <a:defRPr/>
            </a:pPr>
            <a:endParaRPr lang="en-US" sz="2000" kern="0" dirty="0" smtClean="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endParaRPr lang="en-US" sz="2000"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smtClean="0">
                <a:solidFill>
                  <a:srgbClr val="2C14DE"/>
                </a:solidFill>
                <a:latin typeface="Consolas" panose="020B0609020204030204" pitchFamily="49" charset="0"/>
                <a:cs typeface="ＭＳ Ｐゴシック" charset="0"/>
              </a:rPr>
              <a:t>double&amp; Student::operator [ ] (</a:t>
            </a:r>
            <a:r>
              <a:rPr lang="en-US" sz="2000" b="1" kern="0" dirty="0" err="1" smtClean="0">
                <a:solidFill>
                  <a:srgbClr val="2C14DE"/>
                </a:solidFill>
                <a:latin typeface="Consolas" panose="020B0609020204030204" pitchFamily="49" charset="0"/>
                <a:cs typeface="ＭＳ Ｐゴシック" charset="0"/>
              </a:rPr>
              <a:t>int</a:t>
            </a:r>
            <a:r>
              <a:rPr lang="en-US" sz="2000" b="1" kern="0" dirty="0" smtClean="0">
                <a:solidFill>
                  <a:srgbClr val="2C14DE"/>
                </a:solidFill>
                <a:latin typeface="Consolas" panose="020B0609020204030204" pitchFamily="49" charset="0"/>
                <a:cs typeface="ＭＳ Ｐゴシック" charset="0"/>
              </a:rPr>
              <a:t> Index)</a:t>
            </a:r>
          </a:p>
          <a:p>
            <a:pPr marL="342900" indent="-342900" eaLnBrk="0" hangingPunct="0">
              <a:lnSpc>
                <a:spcPct val="80000"/>
              </a:lnSpc>
              <a:spcBef>
                <a:spcPct val="20000"/>
              </a:spcBef>
              <a:buFont typeface="Monotype Sorts" pitchFamily="2" charset="2"/>
              <a:buNone/>
              <a:defRPr/>
            </a:pPr>
            <a:r>
              <a:rPr lang="en-US" sz="2000" b="1" kern="0" dirty="0" smtClean="0">
                <a:latin typeface="Consolas" panose="020B0609020204030204" pitchFamily="49" charset="0"/>
                <a:cs typeface="ＭＳ Ｐゴシック"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ＭＳ Ｐゴシック" charset="0"/>
              </a:rPr>
              <a:t>		return </a:t>
            </a:r>
            <a:r>
              <a:rPr lang="en-US" sz="2000" b="1" kern="0" dirty="0" err="1">
                <a:latin typeface="Consolas" panose="020B0609020204030204" pitchFamily="49" charset="0"/>
                <a:cs typeface="ＭＳ Ｐゴシック" charset="0"/>
              </a:rPr>
              <a:t>gpa</a:t>
            </a:r>
            <a:r>
              <a:rPr lang="en-US" sz="2000" b="1" kern="0" dirty="0">
                <a:latin typeface="Consolas" panose="020B0609020204030204" pitchFamily="49" charset="0"/>
                <a:cs typeface="ＭＳ Ｐゴシック" charset="0"/>
              </a:rPr>
              <a:t>[Index];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ＭＳ Ｐゴシック"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30131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77956" y="-40341"/>
            <a:ext cx="8229600" cy="1143000"/>
          </a:xfrm>
        </p:spPr>
        <p:txBody>
          <a:bodyPr/>
          <a:lstStyle/>
          <a:p>
            <a:r>
              <a:rPr lang="en-US" b="1" dirty="0" smtClean="0">
                <a:solidFill>
                  <a:srgbClr val="B80000"/>
                </a:solidFill>
              </a:rPr>
              <a:t>Subscript operator[ ]</a:t>
            </a:r>
          </a:p>
        </p:txBody>
      </p:sp>
      <p:sp>
        <p:nvSpPr>
          <p:cNvPr id="29699" name="Text Box 3"/>
          <p:cNvSpPr txBox="1">
            <a:spLocks noChangeArrowheads="1"/>
          </p:cNvSpPr>
          <p:nvPr/>
        </p:nvSpPr>
        <p:spPr bwMode="auto">
          <a:xfrm>
            <a:off x="228600" y="1371600"/>
            <a:ext cx="838200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 )</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Student </a:t>
            </a:r>
            <a:r>
              <a:rPr lang="en-US" sz="2400" b="1" dirty="0" err="1">
                <a:latin typeface="Consolas" panose="020B0609020204030204" pitchFamily="49" charset="0"/>
              </a:rPr>
              <a:t>semesterGPA</a:t>
            </a:r>
            <a:r>
              <a:rPr lang="en-US" sz="2400" b="1" dirty="0">
                <a:latin typeface="Consolas" panose="020B0609020204030204" pitchFamily="49" charset="0"/>
              </a:rPr>
              <a:t>;</a:t>
            </a:r>
          </a:p>
          <a:p>
            <a:pPr eaLnBrk="1" hangingPunct="1"/>
            <a:r>
              <a:rPr lang="en-US" sz="2400" b="1" dirty="0">
                <a:latin typeface="Consolas" panose="020B0609020204030204" pitchFamily="49" charset="0"/>
              </a:rPr>
              <a:t>	</a:t>
            </a:r>
            <a:r>
              <a:rPr lang="en-US" sz="2400" b="1" dirty="0" err="1">
                <a:latin typeface="Consolas" panose="020B0609020204030204" pitchFamily="49" charset="0"/>
              </a:rPr>
              <a:t>semesterGPA</a:t>
            </a:r>
            <a:r>
              <a:rPr lang="en-US" sz="2400" b="1" dirty="0">
                <a:latin typeface="Consolas" panose="020B0609020204030204" pitchFamily="49" charset="0"/>
              </a:rPr>
              <a:t>[0] = 3.7</a:t>
            </a:r>
            <a:r>
              <a:rPr lang="en-US" sz="2400" b="1" dirty="0" smtClean="0">
                <a:latin typeface="Consolas" panose="020B0609020204030204" pitchFamily="49" charset="0"/>
              </a:rPr>
              <a:t>;// </a:t>
            </a:r>
            <a:r>
              <a:rPr lang="en-US" sz="2400" b="1" dirty="0" err="1" smtClean="0">
                <a:solidFill>
                  <a:srgbClr val="2C14DE"/>
                </a:solidFill>
                <a:latin typeface="Consolas" panose="020B0609020204030204" pitchFamily="49" charset="0"/>
              </a:rPr>
              <a:t>semesterGPA.operator</a:t>
            </a:r>
            <a:r>
              <a:rPr lang="en-US" sz="2400" b="1" dirty="0" smtClean="0">
                <a:solidFill>
                  <a:srgbClr val="2C14DE"/>
                </a:solidFill>
                <a:latin typeface="Consolas" panose="020B0609020204030204" pitchFamily="49" charset="0"/>
              </a:rPr>
              <a:t>[](0) </a:t>
            </a:r>
            <a:r>
              <a:rPr lang="en-US" sz="2400" b="1" dirty="0" smtClean="0">
                <a:solidFill>
                  <a:srgbClr val="FF0000"/>
                </a:solidFill>
                <a:latin typeface="Consolas" panose="020B0609020204030204" pitchFamily="49" charset="0"/>
              </a:rPr>
              <a:t>= 3.7;</a:t>
            </a:r>
            <a:endParaRPr lang="en-US" sz="2400" b="1" dirty="0">
              <a:solidFill>
                <a:srgbClr val="FF0000"/>
              </a:solidFill>
              <a:latin typeface="Consolas" panose="020B0609020204030204" pitchFamily="49" charset="0"/>
            </a:endParaRPr>
          </a:p>
          <a:p>
            <a:pPr eaLnBrk="1" hangingPunct="1"/>
            <a:endParaRPr lang="en-US" sz="2400" b="1" dirty="0">
              <a:latin typeface="Consolas" panose="020B0609020204030204" pitchFamily="49" charset="0"/>
            </a:endParaRPr>
          </a:p>
          <a:p>
            <a:pPr eaLnBrk="1" hangingPunct="1"/>
            <a:r>
              <a:rPr lang="en-US" sz="2400" b="1" dirty="0">
                <a:latin typeface="Consolas" panose="020B0609020204030204" pitchFamily="49" charset="0"/>
              </a:rPr>
              <a:t>    </a:t>
            </a:r>
            <a:r>
              <a:rPr lang="en-US" sz="2400" b="1" dirty="0" smtClean="0">
                <a:latin typeface="Consolas" panose="020B0609020204030204" pitchFamily="49" charset="0"/>
              </a:rPr>
              <a:t> double </a:t>
            </a:r>
            <a:r>
              <a:rPr lang="en-US" sz="2400" b="1" dirty="0" err="1">
                <a:latin typeface="Consolas" panose="020B0609020204030204" pitchFamily="49" charset="0"/>
              </a:rPr>
              <a:t>gpa</a:t>
            </a:r>
            <a:r>
              <a:rPr lang="en-US" sz="2400" b="1" dirty="0">
                <a:latin typeface="Consolas" panose="020B0609020204030204" pitchFamily="49" charset="0"/>
              </a:rPr>
              <a:t> = </a:t>
            </a:r>
            <a:r>
              <a:rPr lang="en-US" sz="2400" b="1" dirty="0" err="1">
                <a:latin typeface="Consolas" panose="020B0609020204030204" pitchFamily="49" charset="0"/>
              </a:rPr>
              <a:t>semesterGPA</a:t>
            </a:r>
            <a:r>
              <a:rPr lang="en-US" sz="2400" b="1" dirty="0">
                <a:latin typeface="Consolas" panose="020B0609020204030204" pitchFamily="49" charset="0"/>
              </a:rPr>
              <a:t>[4</a:t>
            </a:r>
            <a:r>
              <a:rPr lang="en-US" sz="2400" b="1" dirty="0" smtClean="0">
                <a:latin typeface="Consolas" panose="020B0609020204030204" pitchFamily="49" charset="0"/>
              </a:rPr>
              <a:t>];//</a:t>
            </a:r>
            <a:r>
              <a:rPr lang="en-US" sz="2400" b="1" dirty="0" err="1" smtClean="0">
                <a:solidFill>
                  <a:srgbClr val="2C14DE"/>
                </a:solidFill>
                <a:latin typeface="Consolas" panose="020B0609020204030204" pitchFamily="49" charset="0"/>
              </a:rPr>
              <a:t>semesterGPA.operator</a:t>
            </a:r>
            <a:r>
              <a:rPr lang="en-US" sz="2400" b="1" dirty="0" smtClean="0">
                <a:solidFill>
                  <a:srgbClr val="2C14DE"/>
                </a:solidFill>
                <a:latin typeface="Consolas" panose="020B0609020204030204" pitchFamily="49" charset="0"/>
              </a:rPr>
              <a:t>[](4);</a:t>
            </a:r>
            <a:endParaRPr lang="en-US" sz="2400" b="1" dirty="0">
              <a:solidFill>
                <a:srgbClr val="2C14DE"/>
              </a:solidFill>
              <a:latin typeface="Consolas" panose="020B0609020204030204" pitchFamily="49" charset="0"/>
            </a:endParaRPr>
          </a:p>
          <a:p>
            <a:pPr eaLnBrk="1" hangingPunct="1"/>
            <a:r>
              <a:rPr lang="en-US" sz="2400" b="1" dirty="0">
                <a:latin typeface="Consolas" panose="020B0609020204030204" pitchFamily="49" charset="0"/>
              </a:rPr>
              <a:t>		</a:t>
            </a:r>
          </a:p>
          <a:p>
            <a:pPr eaLnBrk="1" hangingPunct="1"/>
            <a:r>
              <a:rPr lang="en-US" sz="2400" b="1" dirty="0">
                <a:latin typeface="Consolas" panose="020B0609020204030204" pitchFamily="49" charset="0"/>
              </a:rPr>
              <a:t>}</a:t>
            </a:r>
          </a:p>
          <a:p>
            <a:pPr eaLnBrk="1" hangingPunct="1"/>
            <a:endParaRPr lang="en-US" sz="18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7619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54741" y="0"/>
            <a:ext cx="8153400" cy="1066800"/>
          </a:xfrm>
        </p:spPr>
        <p:txBody>
          <a:bodyPr/>
          <a:lstStyle/>
          <a:p>
            <a:r>
              <a:rPr lang="en-US" b="1" dirty="0" smtClean="0">
                <a:solidFill>
                  <a:srgbClr val="B80000"/>
                </a:solidFill>
              </a:rPr>
              <a:t>Subscript operator[ ]</a:t>
            </a:r>
          </a:p>
        </p:txBody>
      </p:sp>
      <p:sp>
        <p:nvSpPr>
          <p:cNvPr id="30723" name="Rectangle 3"/>
          <p:cNvSpPr>
            <a:spLocks noGrp="1" noChangeArrowheads="1"/>
          </p:cNvSpPr>
          <p:nvPr>
            <p:ph type="body" idx="1"/>
          </p:nvPr>
        </p:nvSpPr>
        <p:spPr>
          <a:xfrm>
            <a:off x="76200" y="1219200"/>
            <a:ext cx="8915400" cy="5486400"/>
          </a:xfrm>
        </p:spPr>
        <p:txBody>
          <a:bodyPr>
            <a:normAutofit/>
          </a:bodyPr>
          <a:lstStyle/>
          <a:p>
            <a:pPr algn="just"/>
            <a:r>
              <a:rPr lang="en-US" sz="2800" b="1" dirty="0" smtClean="0">
                <a:latin typeface="+mj-lt"/>
                <a:cs typeface="Tahoma" panose="020B0604030504040204" pitchFamily="34" charset="0"/>
              </a:rPr>
              <a:t>How the statement executes?</a:t>
            </a:r>
          </a:p>
          <a:p>
            <a:pPr marL="457200" lvl="1" indent="0" algn="just">
              <a:buNone/>
            </a:pPr>
            <a:r>
              <a:rPr lang="en-US" b="1" dirty="0" err="1" smtClean="0">
                <a:solidFill>
                  <a:srgbClr val="2C14DE"/>
                </a:solidFill>
                <a:latin typeface="+mj-lt"/>
                <a:cs typeface="Tahoma" panose="020B0604030504040204" pitchFamily="34" charset="0"/>
              </a:rPr>
              <a:t>semesterGPA</a:t>
            </a:r>
            <a:r>
              <a:rPr lang="en-US" b="1" dirty="0" smtClean="0">
                <a:solidFill>
                  <a:srgbClr val="2C14DE"/>
                </a:solidFill>
                <a:latin typeface="+mj-lt"/>
                <a:cs typeface="Tahoma" panose="020B0604030504040204" pitchFamily="34" charset="0"/>
              </a:rPr>
              <a:t>[0]=3.7;</a:t>
            </a:r>
          </a:p>
          <a:p>
            <a:pPr marL="457200" lvl="1" indent="0" algn="just">
              <a:buNone/>
            </a:pPr>
            <a:endParaRPr lang="en-US" dirty="0" smtClean="0">
              <a:latin typeface="+mj-lt"/>
              <a:cs typeface="Tahoma" panose="020B0604030504040204" pitchFamily="34" charset="0"/>
            </a:endParaRPr>
          </a:p>
          <a:p>
            <a:pPr marL="457200" lvl="1" indent="0" algn="just">
              <a:buNone/>
            </a:pPr>
            <a:endParaRPr lang="en-US" dirty="0" smtClean="0">
              <a:latin typeface="+mj-lt"/>
              <a:cs typeface="Tahoma" panose="020B0604030504040204" pitchFamily="34" charset="0"/>
            </a:endParaRPr>
          </a:p>
          <a:p>
            <a:pPr algn="just"/>
            <a:r>
              <a:rPr lang="en-US" sz="2800" dirty="0" smtClean="0">
                <a:latin typeface="+mj-lt"/>
                <a:cs typeface="Tahoma" panose="020B0604030504040204" pitchFamily="34" charset="0"/>
              </a:rPr>
              <a:t>The </a:t>
            </a:r>
            <a:r>
              <a:rPr lang="en-US" sz="2800" b="1" dirty="0" smtClean="0">
                <a:solidFill>
                  <a:srgbClr val="2C14DE"/>
                </a:solidFill>
                <a:latin typeface="+mj-lt"/>
                <a:cs typeface="Tahoma" panose="020B0604030504040204" pitchFamily="34" charset="0"/>
              </a:rPr>
              <a:t>[ ] </a:t>
            </a:r>
            <a:r>
              <a:rPr lang="en-US" sz="2800" dirty="0" smtClean="0">
                <a:latin typeface="+mj-lt"/>
                <a:cs typeface="Tahoma" panose="020B0604030504040204" pitchFamily="34" charset="0"/>
              </a:rPr>
              <a:t>has </a:t>
            </a:r>
            <a:r>
              <a:rPr lang="en-US" sz="2800" b="1" dirty="0" smtClean="0">
                <a:solidFill>
                  <a:srgbClr val="2C14DE"/>
                </a:solidFill>
                <a:latin typeface="+mj-lt"/>
                <a:cs typeface="Tahoma" panose="020B0604030504040204" pitchFamily="34" charset="0"/>
              </a:rPr>
              <a:t>highest priority </a:t>
            </a:r>
            <a:r>
              <a:rPr lang="en-US" sz="2800" dirty="0" smtClean="0">
                <a:latin typeface="+mj-lt"/>
                <a:cs typeface="Tahoma" panose="020B0604030504040204" pitchFamily="34" charset="0"/>
              </a:rPr>
              <a:t>than the </a:t>
            </a:r>
            <a:r>
              <a:rPr lang="en-US" sz="2800" b="1" dirty="0" smtClean="0">
                <a:solidFill>
                  <a:srgbClr val="2C14DE"/>
                </a:solidFill>
                <a:latin typeface="+mj-lt"/>
                <a:cs typeface="Tahoma" panose="020B0604030504040204" pitchFamily="34" charset="0"/>
              </a:rPr>
              <a:t>assignment operator</a:t>
            </a:r>
            <a:r>
              <a:rPr lang="en-US" sz="2800" dirty="0" smtClean="0">
                <a:latin typeface="+mj-lt"/>
                <a:cs typeface="Tahoma" panose="020B0604030504040204" pitchFamily="34" charset="0"/>
              </a:rPr>
              <a:t>, therefore </a:t>
            </a:r>
            <a:r>
              <a:rPr lang="en-US" sz="2800" b="1" dirty="0" err="1" smtClean="0">
                <a:solidFill>
                  <a:srgbClr val="2C14DE"/>
                </a:solidFill>
                <a:latin typeface="+mj-lt"/>
                <a:cs typeface="Tahoma" panose="020B0604030504040204" pitchFamily="34" charset="0"/>
              </a:rPr>
              <a:t>semesterGPA</a:t>
            </a:r>
            <a:r>
              <a:rPr lang="en-US" sz="2800" b="1" dirty="0" smtClean="0">
                <a:solidFill>
                  <a:srgbClr val="2C14DE"/>
                </a:solidFill>
                <a:latin typeface="+mj-lt"/>
                <a:cs typeface="Tahoma" panose="020B0604030504040204" pitchFamily="34" charset="0"/>
              </a:rPr>
              <a:t>[0]</a:t>
            </a:r>
            <a:r>
              <a:rPr lang="en-US" sz="2800" dirty="0" smtClean="0">
                <a:solidFill>
                  <a:srgbClr val="2C14DE"/>
                </a:solidFill>
                <a:latin typeface="+mj-lt"/>
                <a:cs typeface="Tahoma" panose="020B0604030504040204" pitchFamily="34" charset="0"/>
              </a:rPr>
              <a:t> </a:t>
            </a:r>
            <a:r>
              <a:rPr lang="en-US" sz="2800" dirty="0" smtClean="0">
                <a:latin typeface="+mj-lt"/>
                <a:cs typeface="Tahoma" panose="020B0604030504040204" pitchFamily="34" charset="0"/>
              </a:rPr>
              <a:t>is </a:t>
            </a:r>
            <a:r>
              <a:rPr lang="en-US" sz="2800" b="1" dirty="0" smtClean="0">
                <a:latin typeface="+mj-lt"/>
                <a:cs typeface="Tahoma" panose="020B0604030504040204" pitchFamily="34" charset="0"/>
              </a:rPr>
              <a:t>processed first</a:t>
            </a:r>
            <a:r>
              <a:rPr lang="en-US" sz="2800" dirty="0" smtClean="0">
                <a:latin typeface="+mj-lt"/>
                <a:cs typeface="Tahoma" panose="020B0604030504040204" pitchFamily="34" charset="0"/>
              </a:rPr>
              <a:t>. </a:t>
            </a:r>
          </a:p>
          <a:p>
            <a:pPr algn="just"/>
            <a:endParaRPr lang="en-US" sz="2800" dirty="0" smtClean="0">
              <a:latin typeface="+mj-lt"/>
              <a:cs typeface="Tahoma" panose="020B0604030504040204" pitchFamily="34" charset="0"/>
            </a:endParaRPr>
          </a:p>
          <a:p>
            <a:pPr algn="just"/>
            <a:r>
              <a:rPr lang="en-US" sz="2800" b="1" dirty="0" err="1" smtClean="0">
                <a:solidFill>
                  <a:srgbClr val="2C14DE"/>
                </a:solidFill>
                <a:latin typeface="+mj-lt"/>
                <a:cs typeface="Tahoma" panose="020B0604030504040204" pitchFamily="34" charset="0"/>
              </a:rPr>
              <a:t>semesterGPA</a:t>
            </a:r>
            <a:r>
              <a:rPr lang="en-US" sz="2800" b="1" dirty="0" smtClean="0">
                <a:solidFill>
                  <a:srgbClr val="2C14DE"/>
                </a:solidFill>
                <a:latin typeface="+mj-lt"/>
                <a:cs typeface="Tahoma" panose="020B0604030504040204" pitchFamily="34" charset="0"/>
              </a:rPr>
              <a:t>[0] </a:t>
            </a:r>
            <a:r>
              <a:rPr lang="en-US" sz="2800" dirty="0" smtClean="0">
                <a:latin typeface="+mj-lt"/>
                <a:cs typeface="Tahoma" panose="020B0604030504040204" pitchFamily="34" charset="0"/>
              </a:rPr>
              <a:t>calls </a:t>
            </a:r>
            <a:r>
              <a:rPr lang="en-US" sz="2800" b="1" dirty="0" smtClean="0">
                <a:solidFill>
                  <a:srgbClr val="2C14DE"/>
                </a:solidFill>
                <a:latin typeface="+mj-lt"/>
                <a:cs typeface="Tahoma" panose="020B0604030504040204" pitchFamily="34" charset="0"/>
              </a:rPr>
              <a:t>operator [ ]</a:t>
            </a:r>
            <a:r>
              <a:rPr lang="en-US" sz="2800" dirty="0" smtClean="0">
                <a:latin typeface="+mj-lt"/>
                <a:cs typeface="Tahoma" panose="020B0604030504040204" pitchFamily="34" charset="0"/>
              </a:rPr>
              <a:t>, which then </a:t>
            </a:r>
            <a:r>
              <a:rPr lang="en-US" sz="2800" b="1" dirty="0" smtClean="0">
                <a:latin typeface="+mj-lt"/>
                <a:cs typeface="Tahoma" panose="020B0604030504040204" pitchFamily="34" charset="0"/>
              </a:rPr>
              <a:t>return</a:t>
            </a:r>
            <a:r>
              <a:rPr lang="en-US" sz="2800" dirty="0" smtClean="0">
                <a:latin typeface="+mj-lt"/>
                <a:cs typeface="Tahoma" panose="020B0604030504040204" pitchFamily="34" charset="0"/>
              </a:rPr>
              <a:t> a </a:t>
            </a:r>
            <a:r>
              <a:rPr lang="en-US" sz="2800" b="1" dirty="0" smtClean="0">
                <a:latin typeface="+mj-lt"/>
                <a:cs typeface="Tahoma" panose="020B0604030504040204" pitchFamily="34" charset="0"/>
              </a:rPr>
              <a:t>reference</a:t>
            </a:r>
            <a:r>
              <a:rPr lang="en-US" sz="2800" dirty="0" smtClean="0">
                <a:latin typeface="+mj-lt"/>
                <a:cs typeface="Tahoma" panose="020B0604030504040204" pitchFamily="34" charset="0"/>
              </a:rPr>
              <a:t> of </a:t>
            </a:r>
            <a:r>
              <a:rPr lang="en-US" sz="2800" b="1" dirty="0" err="1" smtClean="0">
                <a:solidFill>
                  <a:srgbClr val="2C14DE"/>
                </a:solidFill>
                <a:latin typeface="+mj-lt"/>
                <a:cs typeface="Tahoma" panose="020B0604030504040204" pitchFamily="34" charset="0"/>
              </a:rPr>
              <a:t>semesterGPA.gpa</a:t>
            </a:r>
            <a:r>
              <a:rPr lang="en-US" sz="2800" b="1" dirty="0" smtClean="0">
                <a:solidFill>
                  <a:srgbClr val="2C14DE"/>
                </a:solidFill>
                <a:latin typeface="+mj-lt"/>
                <a:cs typeface="Tahoma" panose="020B0604030504040204" pitchFamily="34" charset="0"/>
              </a:rPr>
              <a:t>[0]</a:t>
            </a:r>
            <a:r>
              <a:rPr lang="en-US" sz="2800" dirty="0" smtClean="0">
                <a:latin typeface="+mj-lt"/>
                <a:cs typeface="Tahoma" panose="020B0604030504040204" pitchFamily="34" charset="0"/>
              </a:rPr>
              <a:t>.</a:t>
            </a:r>
          </a:p>
          <a:p>
            <a:endParaRPr lang="en-US" dirty="0" smtClean="0">
              <a:solidFill>
                <a:srgbClr val="FF3300"/>
              </a:solidFill>
              <a:latin typeface="+mj-lt"/>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7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animEffect transition="in" filter="fade">
                                      <p:cBhvr>
                                        <p:cTn id="7" dur="500"/>
                                        <p:tgtEl>
                                          <p:spTgt spid="3072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23">
                                            <p:txEl>
                                              <p:pRg st="6" end="6"/>
                                            </p:txEl>
                                          </p:spTgt>
                                        </p:tgtEl>
                                        <p:attrNameLst>
                                          <p:attrName>style.visibility</p:attrName>
                                        </p:attrNameLst>
                                      </p:cBhvr>
                                      <p:to>
                                        <p:strVal val="visible"/>
                                      </p:to>
                                    </p:set>
                                    <p:animEffect transition="in" filter="fade">
                                      <p:cBhvr>
                                        <p:cTn id="12" dur="500"/>
                                        <p:tgtEl>
                                          <p:spTgt spid="307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90600" y="0"/>
            <a:ext cx="8153400" cy="1066800"/>
          </a:xfrm>
        </p:spPr>
        <p:txBody>
          <a:bodyPr/>
          <a:lstStyle/>
          <a:p>
            <a:r>
              <a:rPr lang="en-US" b="1" dirty="0" smtClean="0">
                <a:solidFill>
                  <a:srgbClr val="B80000"/>
                </a:solidFill>
              </a:rPr>
              <a:t>Subscript operator[ ]</a:t>
            </a:r>
          </a:p>
        </p:txBody>
      </p:sp>
      <p:sp>
        <p:nvSpPr>
          <p:cNvPr id="39939" name="Rectangle 3"/>
          <p:cNvSpPr>
            <a:spLocks noGrp="1" noChangeArrowheads="1"/>
          </p:cNvSpPr>
          <p:nvPr>
            <p:ph type="body" idx="1"/>
          </p:nvPr>
        </p:nvSpPr>
        <p:spPr>
          <a:xfrm>
            <a:off x="30472" y="1196135"/>
            <a:ext cx="9036424" cy="4876800"/>
          </a:xfrm>
        </p:spPr>
        <p:txBody>
          <a:bodyPr/>
          <a:lstStyle/>
          <a:p>
            <a:pPr algn="just">
              <a:defRPr/>
            </a:pPr>
            <a:r>
              <a:rPr lang="en-US" sz="2800" dirty="0" smtClean="0">
                <a:cs typeface="Tahoma" pitchFamily="34" charset="0"/>
              </a:rPr>
              <a:t>The </a:t>
            </a:r>
            <a:r>
              <a:rPr lang="en-US" sz="2800" b="1" dirty="0" smtClean="0">
                <a:solidFill>
                  <a:srgbClr val="B80000"/>
                </a:solidFill>
                <a:cs typeface="Tahoma" pitchFamily="34" charset="0"/>
              </a:rPr>
              <a:t>return value </a:t>
            </a:r>
            <a:r>
              <a:rPr lang="en-US" sz="2800" dirty="0" smtClean="0">
                <a:cs typeface="Tahoma" pitchFamily="34" charset="0"/>
              </a:rPr>
              <a:t>is </a:t>
            </a:r>
            <a:r>
              <a:rPr lang="en-US" sz="2800" b="1" dirty="0" smtClean="0">
                <a:solidFill>
                  <a:srgbClr val="2C14DE"/>
                </a:solidFill>
                <a:cs typeface="Tahoma" pitchFamily="34" charset="0"/>
              </a:rPr>
              <a:t>reference</a:t>
            </a:r>
            <a:r>
              <a:rPr lang="en-US" sz="2800" dirty="0" smtClean="0">
                <a:solidFill>
                  <a:srgbClr val="2C14DE"/>
                </a:solidFill>
                <a:cs typeface="Tahoma" pitchFamily="34" charset="0"/>
              </a:rPr>
              <a:t> </a:t>
            </a:r>
            <a:r>
              <a:rPr lang="en-US" sz="2800" dirty="0" smtClean="0">
                <a:cs typeface="Tahoma" pitchFamily="34" charset="0"/>
              </a:rPr>
              <a:t>to </a:t>
            </a:r>
            <a:r>
              <a:rPr lang="en-US" sz="2800" b="1" dirty="0" smtClean="0">
                <a:solidFill>
                  <a:srgbClr val="2C14DE"/>
                </a:solidFill>
                <a:cs typeface="Tahoma" pitchFamily="34" charset="0"/>
              </a:rPr>
              <a:t>semesterGPA.gpa[0]</a:t>
            </a:r>
            <a:r>
              <a:rPr lang="en-US" sz="2800" dirty="0" smtClean="0">
                <a:cs typeface="Tahoma" pitchFamily="34" charset="0"/>
              </a:rPr>
              <a:t>,  and the </a:t>
            </a:r>
            <a:r>
              <a:rPr lang="en-US" sz="2800" b="1" dirty="0" smtClean="0">
                <a:cs typeface="Tahoma" pitchFamily="34" charset="0"/>
              </a:rPr>
              <a:t>statement</a:t>
            </a:r>
            <a:r>
              <a:rPr lang="en-US" sz="2800" dirty="0" smtClean="0">
                <a:cs typeface="Tahoma" pitchFamily="34" charset="0"/>
              </a:rPr>
              <a:t> </a:t>
            </a:r>
            <a:r>
              <a:rPr lang="en-US" sz="2800" dirty="0" err="1" smtClean="0">
                <a:solidFill>
                  <a:srgbClr val="2C14DE"/>
                </a:solidFill>
                <a:effectLst>
                  <a:outerShdw blurRad="38100" dist="38100" dir="2700000" algn="tl">
                    <a:srgbClr val="000000">
                      <a:alpha val="43137"/>
                    </a:srgbClr>
                  </a:outerShdw>
                </a:effectLst>
                <a:cs typeface="Tahoma" pitchFamily="34" charset="0"/>
              </a:rPr>
              <a:t>semesterGPA</a:t>
            </a:r>
            <a:r>
              <a:rPr lang="en-US" sz="2800" dirty="0" smtClean="0">
                <a:solidFill>
                  <a:srgbClr val="2C14DE"/>
                </a:solidFill>
                <a:effectLst>
                  <a:outerShdw blurRad="38100" dist="38100" dir="2700000" algn="tl">
                    <a:srgbClr val="000000">
                      <a:alpha val="43137"/>
                    </a:srgbClr>
                  </a:outerShdw>
                </a:effectLst>
                <a:cs typeface="Tahoma" pitchFamily="34" charset="0"/>
              </a:rPr>
              <a:t>[0] = 3.7 </a:t>
            </a:r>
            <a:r>
              <a:rPr lang="en-US" sz="2800" dirty="0" smtClean="0">
                <a:cs typeface="Tahoma" pitchFamily="34" charset="0"/>
              </a:rPr>
              <a:t>is actually </a:t>
            </a:r>
            <a:r>
              <a:rPr lang="en-US" sz="2800" b="1" dirty="0" smtClean="0">
                <a:solidFill>
                  <a:srgbClr val="2C14DE"/>
                </a:solidFill>
                <a:cs typeface="Tahoma" pitchFamily="34" charset="0"/>
              </a:rPr>
              <a:t>integer assignment</a:t>
            </a:r>
            <a:r>
              <a:rPr lang="en-US" sz="2800" dirty="0" smtClean="0">
                <a:cs typeface="Tahoma" pitchFamily="34" charset="0"/>
              </a:rPr>
              <a:t>.</a:t>
            </a:r>
          </a:p>
          <a:p>
            <a:pPr>
              <a:defRPr/>
            </a:pPr>
            <a:endParaRPr lang="en-US" dirty="0" smtClean="0">
              <a:solidFill>
                <a:srgbClr val="FF3300"/>
              </a:solidFill>
              <a:cs typeface="Tahoma" pitchFamily="34" charset="0"/>
            </a:endParaRPr>
          </a:p>
          <a:p>
            <a:pPr>
              <a:defRPr/>
            </a:pPr>
            <a:endParaRPr lang="en-US" dirty="0" smtClean="0">
              <a:solidFill>
                <a:srgbClr val="FF3300"/>
              </a:solidFill>
              <a:cs typeface="Tahoma" pitchFamily="34" charset="0"/>
            </a:endParaRPr>
          </a:p>
        </p:txBody>
      </p:sp>
      <p:sp>
        <p:nvSpPr>
          <p:cNvPr id="31748" name="Text Box 3"/>
          <p:cNvSpPr txBox="1">
            <a:spLocks noChangeArrowheads="1"/>
          </p:cNvSpPr>
          <p:nvPr/>
        </p:nvSpPr>
        <p:spPr bwMode="auto">
          <a:xfrm>
            <a:off x="357684" y="3092245"/>
            <a:ext cx="8382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 )</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Student </a:t>
            </a:r>
            <a:r>
              <a:rPr lang="en-US" sz="2400" b="1" dirty="0" err="1">
                <a:latin typeface="Consolas" panose="020B0609020204030204" pitchFamily="49" charset="0"/>
              </a:rPr>
              <a:t>semesterGPA</a:t>
            </a:r>
            <a:r>
              <a:rPr lang="en-US" sz="2400" b="1" dirty="0">
                <a:latin typeface="Consolas" panose="020B0609020204030204" pitchFamily="49" charset="0"/>
              </a:rPr>
              <a:t>;</a:t>
            </a:r>
          </a:p>
          <a:p>
            <a:pPr eaLnBrk="1" hangingPunct="1"/>
            <a:r>
              <a:rPr lang="en-US" sz="2400" b="1" dirty="0">
                <a:latin typeface="Consolas" panose="020B0609020204030204" pitchFamily="49" charset="0"/>
              </a:rPr>
              <a:t>	</a:t>
            </a:r>
            <a:r>
              <a:rPr lang="en-US" sz="2400" b="1" dirty="0" err="1">
                <a:latin typeface="Consolas" panose="020B0609020204030204" pitchFamily="49" charset="0"/>
              </a:rPr>
              <a:t>semesterGPA</a:t>
            </a:r>
            <a:r>
              <a:rPr lang="en-US" sz="2400" b="1" dirty="0">
                <a:latin typeface="Consolas" panose="020B0609020204030204" pitchFamily="49" charset="0"/>
              </a:rPr>
              <a:t>[0] = 3.7;</a:t>
            </a:r>
          </a:p>
          <a:p>
            <a:pPr eaLnBrk="1" hangingPunct="1"/>
            <a:r>
              <a:rPr lang="en-US" sz="2400" b="1" dirty="0">
                <a:solidFill>
                  <a:srgbClr val="FF0000"/>
                </a:solidFill>
                <a:latin typeface="Consolas" panose="020B0609020204030204" pitchFamily="49" charset="0"/>
              </a:rPr>
              <a:t>	// the above statement is processed like as</a:t>
            </a:r>
          </a:p>
          <a:p>
            <a:pPr eaLnBrk="1" hangingPunct="1"/>
            <a:r>
              <a:rPr lang="en-US" sz="2400" b="1" dirty="0">
                <a:solidFill>
                  <a:srgbClr val="FF0000"/>
                </a:solidFill>
                <a:latin typeface="Consolas" panose="020B0609020204030204" pitchFamily="49" charset="0"/>
              </a:rPr>
              <a:t>	</a:t>
            </a:r>
            <a:r>
              <a:rPr lang="en-US" sz="2400" b="1" dirty="0" err="1">
                <a:solidFill>
                  <a:srgbClr val="FF0000"/>
                </a:solidFill>
                <a:latin typeface="Consolas" panose="020B0609020204030204" pitchFamily="49" charset="0"/>
              </a:rPr>
              <a:t>semesterGPA.gpa</a:t>
            </a:r>
            <a:r>
              <a:rPr lang="en-US" sz="2400" b="1" dirty="0">
                <a:solidFill>
                  <a:srgbClr val="FF0000"/>
                </a:solidFill>
                <a:latin typeface="Consolas" panose="020B0609020204030204" pitchFamily="49" charset="0"/>
              </a:rPr>
              <a:t>[0] = 3.7</a:t>
            </a:r>
          </a:p>
          <a:p>
            <a:pPr eaLnBrk="1" hangingPunct="1"/>
            <a:r>
              <a:rPr lang="en-US" sz="2400" b="1" dirty="0">
                <a:latin typeface="Consolas" panose="020B0609020204030204" pitchFamily="49" charset="0"/>
              </a:rPr>
              <a:t>}</a:t>
            </a:r>
          </a:p>
          <a:p>
            <a:pPr eaLnBrk="1" hangingPunct="1"/>
            <a:endParaRPr lang="en-US" sz="2400" b="1" dirty="0">
              <a:latin typeface="Consolas" panose="020B0609020204030204" pitchFamily="49" charset="0"/>
            </a:endParaRP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80421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Todays Lecture</a:t>
            </a:r>
          </a:p>
          <a:p>
            <a:pPr lvl="1"/>
            <a:r>
              <a:rPr lang="en-US" dirty="0" smtClean="0"/>
              <a:t>Relational operators</a:t>
            </a:r>
          </a:p>
          <a:p>
            <a:pPr lvl="1"/>
            <a:r>
              <a:rPr lang="en-US" dirty="0" smtClean="0"/>
              <a:t>Increment (a++, ++a)</a:t>
            </a:r>
          </a:p>
          <a:p>
            <a:pPr lvl="1"/>
            <a:r>
              <a:rPr lang="en-US" smtClean="0"/>
              <a:t>Subscript [] </a:t>
            </a:r>
            <a:endParaRPr lang="en-US"/>
          </a:p>
        </p:txBody>
      </p:sp>
    </p:spTree>
    <p:extLst>
      <p:ext uri="{BB962C8B-B14F-4D97-AF65-F5344CB8AC3E}">
        <p14:creationId xmlns:p14="http://schemas.microsoft.com/office/powerpoint/2010/main" val="254538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90601" y="0"/>
            <a:ext cx="8154154" cy="1112519"/>
          </a:xfrm>
        </p:spPr>
        <p:txBody>
          <a:bodyPr>
            <a:normAutofit/>
          </a:bodyPr>
          <a:lstStyle/>
          <a:p>
            <a:r>
              <a:rPr lang="en-US" b="1" dirty="0" smtClean="0">
                <a:solidFill>
                  <a:srgbClr val="B80000"/>
                </a:solidFill>
                <a:latin typeface="Calibri" panose="020F0502020204030204" pitchFamily="34" charset="0"/>
              </a:rPr>
              <a:t>How to Overload an Operator?</a:t>
            </a:r>
          </a:p>
        </p:txBody>
      </p:sp>
      <p:sp>
        <p:nvSpPr>
          <p:cNvPr id="8195" name="Rectangle 3"/>
          <p:cNvSpPr>
            <a:spLocks noGrp="1" noChangeArrowheads="1"/>
          </p:cNvSpPr>
          <p:nvPr>
            <p:ph type="body" idx="4294967295"/>
          </p:nvPr>
        </p:nvSpPr>
        <p:spPr>
          <a:xfrm>
            <a:off x="76200" y="1219200"/>
            <a:ext cx="9031356" cy="5562600"/>
          </a:xfrm>
        </p:spPr>
        <p:txBody>
          <a:bodyPr>
            <a:noAutofit/>
          </a:bodyPr>
          <a:lstStyle/>
          <a:p>
            <a:pPr algn="just"/>
            <a:r>
              <a:rPr lang="en-US" sz="2800" b="1" i="1" dirty="0" smtClean="0">
                <a:solidFill>
                  <a:srgbClr val="B80000"/>
                </a:solidFill>
                <a:latin typeface="+mj-lt"/>
              </a:rPr>
              <a:t>An operator can be overloaded by declaring a special member function in the class</a:t>
            </a:r>
          </a:p>
          <a:p>
            <a:endParaRPr lang="en-US" sz="2800" dirty="0" smtClean="0">
              <a:latin typeface="+mj-lt"/>
            </a:endParaRPr>
          </a:p>
          <a:p>
            <a:pPr algn="just"/>
            <a:r>
              <a:rPr lang="en-US" sz="2800" b="1" dirty="0" smtClean="0">
                <a:solidFill>
                  <a:srgbClr val="C00000"/>
                </a:solidFill>
                <a:latin typeface="+mj-lt"/>
              </a:rPr>
              <a:t>Name</a:t>
            </a:r>
            <a:r>
              <a:rPr lang="en-US" sz="2800" b="1" dirty="0" smtClean="0">
                <a:solidFill>
                  <a:srgbClr val="B80000"/>
                </a:solidFill>
                <a:latin typeface="+mj-lt"/>
              </a:rPr>
              <a:t> </a:t>
            </a:r>
            <a:r>
              <a:rPr lang="en-US" sz="2800" b="1" dirty="0" smtClean="0">
                <a:latin typeface="+mj-lt"/>
              </a:rPr>
              <a:t>of the member</a:t>
            </a:r>
            <a:r>
              <a:rPr lang="en-US" sz="2800" b="1" dirty="0" smtClean="0">
                <a:solidFill>
                  <a:srgbClr val="B80000"/>
                </a:solidFill>
                <a:latin typeface="+mj-lt"/>
              </a:rPr>
              <a:t> function </a:t>
            </a:r>
            <a:r>
              <a:rPr lang="en-US" sz="2800" dirty="0" smtClean="0">
                <a:latin typeface="+mj-lt"/>
              </a:rPr>
              <a:t>is </a:t>
            </a:r>
            <a:r>
              <a:rPr lang="en-US" sz="2800" b="1" dirty="0" smtClean="0">
                <a:solidFill>
                  <a:srgbClr val="008000"/>
                </a:solidFill>
                <a:latin typeface="+mj-lt"/>
              </a:rPr>
              <a:t>operator</a:t>
            </a:r>
            <a:r>
              <a:rPr lang="en-US" sz="2800" dirty="0" smtClean="0">
                <a:solidFill>
                  <a:srgbClr val="008000"/>
                </a:solidFill>
                <a:latin typeface="+mj-lt"/>
              </a:rPr>
              <a:t> </a:t>
            </a:r>
            <a:r>
              <a:rPr lang="en-US" sz="2800" dirty="0" smtClean="0">
                <a:latin typeface="+mj-lt"/>
              </a:rPr>
              <a:t>that is </a:t>
            </a:r>
            <a:r>
              <a:rPr lang="en-US" sz="2800" b="1" dirty="0" smtClean="0">
                <a:solidFill>
                  <a:srgbClr val="2C14DE"/>
                </a:solidFill>
                <a:latin typeface="+mj-lt"/>
              </a:rPr>
              <a:t>followed by operator symbol </a:t>
            </a:r>
            <a:r>
              <a:rPr lang="en-US" sz="2800" dirty="0" smtClean="0">
                <a:latin typeface="+mj-lt"/>
              </a:rPr>
              <a:t>e.g., </a:t>
            </a:r>
            <a:r>
              <a:rPr lang="en-US" sz="2800" b="1" dirty="0" smtClean="0">
                <a:latin typeface="+mj-lt"/>
              </a:rPr>
              <a:t>operator+</a:t>
            </a:r>
            <a:r>
              <a:rPr lang="en-US" sz="2800" dirty="0" smtClean="0">
                <a:latin typeface="+mj-lt"/>
              </a:rPr>
              <a:t>, </a:t>
            </a:r>
            <a:r>
              <a:rPr lang="en-US" sz="2800" b="1" dirty="0" smtClean="0">
                <a:latin typeface="+mj-lt"/>
              </a:rPr>
              <a:t>operator/, </a:t>
            </a:r>
            <a:r>
              <a:rPr lang="en-US" sz="2800" dirty="0" smtClean="0">
                <a:latin typeface="+mj-lt"/>
              </a:rPr>
              <a:t>etc.</a:t>
            </a:r>
          </a:p>
          <a:p>
            <a:pPr algn="just"/>
            <a:endParaRPr lang="en-US" sz="2800" dirty="0">
              <a:latin typeface="+mj-lt"/>
            </a:endParaRPr>
          </a:p>
          <a:p>
            <a:r>
              <a:rPr lang="en-US" sz="2800" dirty="0" smtClean="0">
                <a:latin typeface="+mj-lt"/>
              </a:rPr>
              <a:t>Can be </a:t>
            </a:r>
            <a:r>
              <a:rPr lang="en-US" sz="2800" b="1" dirty="0" smtClean="0">
                <a:solidFill>
                  <a:srgbClr val="2C14DE"/>
                </a:solidFill>
                <a:latin typeface="+mj-lt"/>
              </a:rPr>
              <a:t>independent function </a:t>
            </a:r>
            <a:r>
              <a:rPr lang="en-US" sz="2800" dirty="0" smtClean="0">
                <a:latin typeface="+mj-lt"/>
              </a:rPr>
              <a:t>(</a:t>
            </a:r>
            <a:r>
              <a:rPr lang="en-US" sz="2800" i="1" dirty="0">
                <a:latin typeface="+mj-lt"/>
              </a:rPr>
              <a:t>except for the following operators: </a:t>
            </a:r>
            <a:r>
              <a:rPr lang="en-US" sz="2800" b="1" i="1" dirty="0">
                <a:latin typeface="+mj-lt"/>
              </a:rPr>
              <a:t>( )</a:t>
            </a:r>
            <a:r>
              <a:rPr lang="en-US" sz="2800" i="1" dirty="0">
                <a:latin typeface="+mj-lt"/>
              </a:rPr>
              <a:t>, </a:t>
            </a:r>
            <a:r>
              <a:rPr lang="en-US" sz="2800" b="1" i="1" dirty="0">
                <a:latin typeface="+mj-lt"/>
              </a:rPr>
              <a:t>[ ]</a:t>
            </a:r>
            <a:r>
              <a:rPr lang="en-US" sz="2800" i="1" dirty="0">
                <a:latin typeface="+mj-lt"/>
              </a:rPr>
              <a:t>, </a:t>
            </a:r>
            <a:r>
              <a:rPr lang="en-US" sz="2800" b="1" i="1" dirty="0">
                <a:latin typeface="+mj-lt"/>
              </a:rPr>
              <a:t>-&gt;</a:t>
            </a:r>
            <a:r>
              <a:rPr lang="en-US" sz="2800" i="1" dirty="0">
                <a:latin typeface="+mj-lt"/>
              </a:rPr>
              <a:t> or </a:t>
            </a:r>
            <a:r>
              <a:rPr lang="en-US" sz="2800" b="1" i="1" dirty="0">
                <a:latin typeface="+mj-lt"/>
              </a:rPr>
              <a:t>any of the assignment operators</a:t>
            </a:r>
            <a:r>
              <a:rPr lang="en-US" sz="2800" dirty="0" smtClean="0">
                <a:latin typeface="+mj-lt"/>
              </a:rPr>
              <a:t>)</a:t>
            </a:r>
          </a:p>
          <a:p>
            <a:endParaRPr lang="en-US" sz="2800" dirty="0">
              <a:latin typeface="+mj-lt"/>
            </a:endParaRPr>
          </a:p>
          <a:p>
            <a:pPr algn="just"/>
            <a:r>
              <a:rPr lang="en-US" sz="2800" dirty="0" smtClean="0">
                <a:latin typeface="+mj-lt"/>
              </a:rPr>
              <a:t>Can be a class’s </a:t>
            </a:r>
            <a:r>
              <a:rPr lang="en-US" sz="2800" b="1" dirty="0" smtClean="0">
                <a:solidFill>
                  <a:srgbClr val="2C14DE"/>
                </a:solidFill>
                <a:latin typeface="+mj-lt"/>
              </a:rPr>
              <a:t>member function </a:t>
            </a:r>
            <a:r>
              <a:rPr lang="en-US" sz="2800" dirty="0" smtClean="0">
                <a:latin typeface="+mj-lt"/>
              </a:rPr>
              <a:t>(</a:t>
            </a:r>
            <a:r>
              <a:rPr lang="en-US" sz="2800" b="1" dirty="0" smtClean="0">
                <a:solidFill>
                  <a:srgbClr val="D20000"/>
                </a:solidFill>
                <a:latin typeface="+mj-lt"/>
              </a:rPr>
              <a:t>must be non-static</a:t>
            </a:r>
            <a:r>
              <a:rPr lang="en-US" sz="2800" dirty="0" smtClean="0">
                <a:latin typeface="+mj-lt"/>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6639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90601" y="0"/>
            <a:ext cx="8154154" cy="1112519"/>
          </a:xfrm>
        </p:spPr>
        <p:txBody>
          <a:bodyPr>
            <a:normAutofit/>
          </a:bodyPr>
          <a:lstStyle/>
          <a:p>
            <a:r>
              <a:rPr lang="en-US" b="1" dirty="0" smtClean="0">
                <a:solidFill>
                  <a:srgbClr val="B80000"/>
                </a:solidFill>
                <a:latin typeface="Calibri" panose="020F0502020204030204" pitchFamily="34" charset="0"/>
              </a:rPr>
              <a:t>How to Overload an Operator?</a:t>
            </a:r>
          </a:p>
        </p:txBody>
      </p:sp>
      <p:sp>
        <p:nvSpPr>
          <p:cNvPr id="8195" name="Rectangle 3"/>
          <p:cNvSpPr>
            <a:spLocks noGrp="1" noChangeArrowheads="1"/>
          </p:cNvSpPr>
          <p:nvPr>
            <p:ph type="body" idx="4294967295"/>
          </p:nvPr>
        </p:nvSpPr>
        <p:spPr>
          <a:xfrm>
            <a:off x="76200" y="1219200"/>
            <a:ext cx="9031356" cy="5562600"/>
          </a:xfrm>
        </p:spPr>
        <p:txBody>
          <a:bodyPr>
            <a:noAutofit/>
          </a:bodyPr>
          <a:lstStyle/>
          <a:p>
            <a:pPr algn="just" fontAlgn="base"/>
            <a:r>
              <a:rPr lang="en-US" sz="2800" b="1" dirty="0">
                <a:solidFill>
                  <a:srgbClr val="D20000"/>
                </a:solidFill>
              </a:rPr>
              <a:t>Member function</a:t>
            </a:r>
            <a:r>
              <a:rPr lang="en-US" sz="2800" b="1" dirty="0"/>
              <a:t>:</a:t>
            </a:r>
            <a:r>
              <a:rPr lang="en-US" sz="2800" dirty="0"/>
              <a:t> If the </a:t>
            </a:r>
            <a:r>
              <a:rPr lang="en-US" sz="2800" b="1" dirty="0">
                <a:solidFill>
                  <a:srgbClr val="2C14DE"/>
                </a:solidFill>
              </a:rPr>
              <a:t>left operand </a:t>
            </a:r>
            <a:r>
              <a:rPr lang="en-US" sz="2800" dirty="0"/>
              <a:t>of that </a:t>
            </a:r>
            <a:r>
              <a:rPr lang="en-US" sz="2800" b="1" dirty="0"/>
              <a:t>particular class</a:t>
            </a:r>
            <a:r>
              <a:rPr lang="en-US" sz="2800" dirty="0"/>
              <a:t> is an </a:t>
            </a:r>
            <a:r>
              <a:rPr lang="en-US" sz="2800" b="1" dirty="0">
                <a:solidFill>
                  <a:srgbClr val="2C14DE"/>
                </a:solidFill>
              </a:rPr>
              <a:t>object of the same class</a:t>
            </a:r>
            <a:r>
              <a:rPr lang="en-US" sz="2800" dirty="0"/>
              <a:t>, then the </a:t>
            </a:r>
            <a:r>
              <a:rPr lang="en-US" sz="2800" b="1" dirty="0"/>
              <a:t>overloaded </a:t>
            </a:r>
            <a:r>
              <a:rPr lang="en-US" sz="2800" b="1" dirty="0" smtClean="0"/>
              <a:t>operator </a:t>
            </a:r>
            <a:r>
              <a:rPr lang="en-US" sz="2800" dirty="0"/>
              <a:t>is said to be </a:t>
            </a:r>
            <a:r>
              <a:rPr lang="en-US" sz="2800" b="1" u="sng" dirty="0"/>
              <a:t>i</a:t>
            </a:r>
            <a:r>
              <a:rPr lang="en-US" sz="2800" b="1" u="sng" dirty="0">
                <a:solidFill>
                  <a:srgbClr val="2C14DE"/>
                </a:solidFill>
              </a:rPr>
              <a:t>mplemented by a member function</a:t>
            </a:r>
            <a:r>
              <a:rPr lang="en-US" sz="2800" dirty="0" smtClean="0"/>
              <a:t>.</a:t>
            </a:r>
          </a:p>
          <a:p>
            <a:pPr fontAlgn="base"/>
            <a:endParaRPr lang="en-US" sz="2800" dirty="0"/>
          </a:p>
          <a:p>
            <a:pPr algn="just" fontAlgn="base"/>
            <a:r>
              <a:rPr lang="en-US" sz="2800" b="1" dirty="0" smtClean="0">
                <a:solidFill>
                  <a:srgbClr val="D20000"/>
                </a:solidFill>
              </a:rPr>
              <a:t>Non-member function</a:t>
            </a:r>
            <a:r>
              <a:rPr lang="en-US" sz="2800" b="1" dirty="0"/>
              <a:t>:</a:t>
            </a:r>
            <a:r>
              <a:rPr lang="en-US" sz="2800" dirty="0"/>
              <a:t> If the </a:t>
            </a:r>
            <a:r>
              <a:rPr lang="en-US" sz="2800" b="1" dirty="0">
                <a:solidFill>
                  <a:srgbClr val="2C14DE"/>
                </a:solidFill>
              </a:rPr>
              <a:t>left operand of that particular class</a:t>
            </a:r>
            <a:r>
              <a:rPr lang="en-US" sz="2800" dirty="0"/>
              <a:t> is </a:t>
            </a:r>
            <a:r>
              <a:rPr lang="en-US" sz="2800" b="1" dirty="0"/>
              <a:t>an </a:t>
            </a:r>
            <a:r>
              <a:rPr lang="en-US" sz="2800" b="1" dirty="0">
                <a:solidFill>
                  <a:srgbClr val="2C14DE"/>
                </a:solidFill>
              </a:rPr>
              <a:t>object of a different class</a:t>
            </a:r>
            <a:r>
              <a:rPr lang="en-US" sz="2800" dirty="0"/>
              <a:t>, then the </a:t>
            </a:r>
            <a:r>
              <a:rPr lang="en-US" sz="2800" b="1" dirty="0"/>
              <a:t>overloaded operator </a:t>
            </a:r>
            <a:r>
              <a:rPr lang="en-US" sz="2800" dirty="0"/>
              <a:t>is said to be </a:t>
            </a:r>
            <a:r>
              <a:rPr lang="en-US" sz="2800" b="1" u="sng" dirty="0"/>
              <a:t>implemented by a non-member function</a:t>
            </a:r>
          </a:p>
          <a:p>
            <a:endParaRPr lang="en-US" sz="2800" dirty="0" smtClean="0">
              <a:latin typeface="+mj-lt"/>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6473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0" y="0"/>
            <a:ext cx="9144755" cy="1112519"/>
          </a:xfrm>
          <a:solidFill>
            <a:schemeClr val="bg1"/>
          </a:solidFill>
        </p:spPr>
        <p:txBody>
          <a:bodyPr>
            <a:normAutofit/>
          </a:bodyPr>
          <a:lstStyle/>
          <a:p>
            <a:r>
              <a:rPr lang="en-US" sz="3600" b="1" dirty="0" smtClean="0">
                <a:solidFill>
                  <a:srgbClr val="B80000"/>
                </a:solidFill>
                <a:latin typeface="Calibri" panose="020F0502020204030204" pitchFamily="34" charset="0"/>
              </a:rPr>
              <a:t>Overload as Member or Non-Member Function</a:t>
            </a:r>
          </a:p>
        </p:txBody>
      </p:sp>
      <p:sp>
        <p:nvSpPr>
          <p:cNvPr id="8195" name="Rectangle 3"/>
          <p:cNvSpPr>
            <a:spLocks noGrp="1" noChangeArrowheads="1"/>
          </p:cNvSpPr>
          <p:nvPr>
            <p:ph type="body" idx="4294967295"/>
          </p:nvPr>
        </p:nvSpPr>
        <p:spPr>
          <a:xfrm>
            <a:off x="76200" y="1219200"/>
            <a:ext cx="8915400" cy="5562600"/>
          </a:xfrm>
        </p:spPr>
        <p:txBody>
          <a:bodyPr>
            <a:noAutofit/>
          </a:bodyPr>
          <a:lstStyle/>
          <a:p>
            <a:pPr algn="just" fontAlgn="base"/>
            <a:r>
              <a:rPr lang="en-US" sz="2800" dirty="0"/>
              <a:t>If it is a </a:t>
            </a:r>
            <a:r>
              <a:rPr lang="en-US" sz="2800" b="1" i="1" dirty="0">
                <a:solidFill>
                  <a:srgbClr val="D20000"/>
                </a:solidFill>
              </a:rPr>
              <a:t>unary operator</a:t>
            </a:r>
            <a:r>
              <a:rPr lang="en-US" sz="2800" dirty="0"/>
              <a:t>, implement it as a </a:t>
            </a:r>
            <a:r>
              <a:rPr lang="en-US" sz="2800" b="1" i="1" dirty="0">
                <a:solidFill>
                  <a:srgbClr val="2C14DE"/>
                </a:solidFill>
              </a:rPr>
              <a:t>member</a:t>
            </a:r>
            <a:r>
              <a:rPr lang="en-US" sz="2800" b="1" dirty="0">
                <a:solidFill>
                  <a:srgbClr val="2C14DE"/>
                </a:solidFill>
              </a:rPr>
              <a:t> function</a:t>
            </a:r>
            <a:r>
              <a:rPr lang="en-US" sz="2800" dirty="0" smtClean="0"/>
              <a:t>.</a:t>
            </a:r>
          </a:p>
          <a:p>
            <a:pPr algn="just" fontAlgn="base"/>
            <a:endParaRPr lang="en-US" sz="2800" dirty="0"/>
          </a:p>
          <a:p>
            <a:pPr algn="just" fontAlgn="base"/>
            <a:r>
              <a:rPr lang="en-US" sz="2800" dirty="0"/>
              <a:t>If a </a:t>
            </a:r>
            <a:r>
              <a:rPr lang="en-US" sz="2800" b="1" dirty="0">
                <a:solidFill>
                  <a:srgbClr val="C00000"/>
                </a:solidFill>
              </a:rPr>
              <a:t>binary operator </a:t>
            </a:r>
            <a:r>
              <a:rPr lang="en-US" sz="2800" b="1" dirty="0"/>
              <a:t>treats</a:t>
            </a:r>
            <a:r>
              <a:rPr lang="en-US" sz="2800" dirty="0"/>
              <a:t> </a:t>
            </a:r>
            <a:r>
              <a:rPr lang="en-US" sz="2800" b="1" i="1" dirty="0">
                <a:solidFill>
                  <a:srgbClr val="2C14DE"/>
                </a:solidFill>
              </a:rPr>
              <a:t>both operands equally</a:t>
            </a:r>
            <a:r>
              <a:rPr lang="en-US" sz="2800" dirty="0"/>
              <a:t> (it leaves them unchanged), implement this operator as a </a:t>
            </a:r>
            <a:r>
              <a:rPr lang="en-US" sz="2800" b="1" i="1" dirty="0">
                <a:solidFill>
                  <a:srgbClr val="2C14DE"/>
                </a:solidFill>
              </a:rPr>
              <a:t>non-member</a:t>
            </a:r>
            <a:r>
              <a:rPr lang="en-US" sz="2800" b="1" dirty="0">
                <a:solidFill>
                  <a:srgbClr val="2C14DE"/>
                </a:solidFill>
              </a:rPr>
              <a:t> function</a:t>
            </a:r>
            <a:r>
              <a:rPr lang="en-US" sz="2800" dirty="0" smtClean="0"/>
              <a:t>.</a:t>
            </a:r>
          </a:p>
          <a:p>
            <a:pPr algn="just" fontAlgn="base"/>
            <a:endParaRPr lang="en-US" sz="2800" dirty="0"/>
          </a:p>
          <a:p>
            <a:pPr algn="just" fontAlgn="base"/>
            <a:r>
              <a:rPr lang="en-US" sz="2800" dirty="0"/>
              <a:t>If </a:t>
            </a:r>
            <a:r>
              <a:rPr lang="en-US" sz="2800" b="1" dirty="0">
                <a:solidFill>
                  <a:srgbClr val="C00000"/>
                </a:solidFill>
              </a:rPr>
              <a:t>a binary operator </a:t>
            </a:r>
            <a:r>
              <a:rPr lang="en-US" sz="2800" b="1" dirty="0">
                <a:solidFill>
                  <a:srgbClr val="2C14DE"/>
                </a:solidFill>
              </a:rPr>
              <a:t>does </a:t>
            </a:r>
            <a:r>
              <a:rPr lang="en-US" sz="2800" b="1" i="1" dirty="0">
                <a:solidFill>
                  <a:srgbClr val="2C14DE"/>
                </a:solidFill>
              </a:rPr>
              <a:t>not</a:t>
            </a:r>
            <a:r>
              <a:rPr lang="en-US" sz="2800" b="1" dirty="0">
                <a:solidFill>
                  <a:srgbClr val="2C14DE"/>
                </a:solidFill>
              </a:rPr>
              <a:t> treat both </a:t>
            </a:r>
            <a:r>
              <a:rPr lang="en-US" sz="2800" dirty="0"/>
              <a:t>of its operands </a:t>
            </a:r>
            <a:r>
              <a:rPr lang="en-US" sz="2800" b="1" i="1" dirty="0">
                <a:solidFill>
                  <a:srgbClr val="2C14DE"/>
                </a:solidFill>
              </a:rPr>
              <a:t>equally</a:t>
            </a:r>
            <a:r>
              <a:rPr lang="en-US" sz="2800" dirty="0"/>
              <a:t> (usually it will change its left operand), it might be useful to make it a </a:t>
            </a:r>
            <a:r>
              <a:rPr lang="en-US" sz="2800" b="1" i="1" dirty="0">
                <a:solidFill>
                  <a:srgbClr val="2C14DE"/>
                </a:solidFill>
              </a:rPr>
              <a:t>member</a:t>
            </a:r>
            <a:r>
              <a:rPr lang="en-US" sz="2800" b="1" dirty="0">
                <a:solidFill>
                  <a:srgbClr val="2C14DE"/>
                </a:solidFill>
              </a:rPr>
              <a:t> function of its left operand’s </a:t>
            </a:r>
            <a:r>
              <a:rPr lang="en-US" sz="2800" b="1" dirty="0" smtClean="0">
                <a:solidFill>
                  <a:srgbClr val="2C14DE"/>
                </a:solidFill>
              </a:rPr>
              <a:t>type</a:t>
            </a:r>
            <a:endParaRPr lang="en-US" sz="2800" dirty="0" smtClean="0">
              <a:latin typeface="+mj-lt"/>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385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914400" y="44450"/>
            <a:ext cx="8193156" cy="1022350"/>
          </a:xfrm>
        </p:spPr>
        <p:txBody>
          <a:bodyPr>
            <a:normAutofit/>
          </a:bodyPr>
          <a:lstStyle/>
          <a:p>
            <a:r>
              <a:rPr lang="en-US" b="1" dirty="0" smtClean="0">
                <a:solidFill>
                  <a:srgbClr val="B80000"/>
                </a:solidFill>
                <a:latin typeface="Calibri" panose="020F0502020204030204" pitchFamily="34" charset="0"/>
              </a:rPr>
              <a:t>Syntax to Overload an Operator </a:t>
            </a:r>
          </a:p>
        </p:txBody>
      </p:sp>
      <p:sp>
        <p:nvSpPr>
          <p:cNvPr id="9219" name="Rectangle 3"/>
          <p:cNvSpPr>
            <a:spLocks noGrp="1" noChangeArrowheads="1"/>
          </p:cNvSpPr>
          <p:nvPr>
            <p:ph type="body" idx="4294967295"/>
          </p:nvPr>
        </p:nvSpPr>
        <p:spPr>
          <a:xfrm>
            <a:off x="152400" y="1219200"/>
            <a:ext cx="8839200" cy="5486400"/>
          </a:xfrm>
        </p:spPr>
        <p:txBody>
          <a:bodyPr/>
          <a:lstStyle/>
          <a:p>
            <a:pPr>
              <a:lnSpc>
                <a:spcPct val="80000"/>
              </a:lnSpc>
              <a:buFont typeface="Wingdings" panose="05000000000000000000" pitchFamily="2" charset="2"/>
              <a:buNone/>
            </a:pPr>
            <a:r>
              <a:rPr lang="en-US" sz="2400" b="1" i="1" dirty="0" err="1" smtClean="0">
                <a:solidFill>
                  <a:srgbClr val="B80000"/>
                </a:solidFill>
                <a:latin typeface="Consolas" panose="020B0609020204030204" pitchFamily="49" charset="0"/>
              </a:rPr>
              <a:t>returnType</a:t>
            </a:r>
            <a:r>
              <a:rPr lang="en-US" sz="2400" b="1" dirty="0" smtClean="0">
                <a:solidFill>
                  <a:srgbClr val="B80000"/>
                </a:solidFill>
                <a:latin typeface="Consolas" panose="020B0609020204030204" pitchFamily="49" charset="0"/>
              </a:rPr>
              <a:t> operator</a:t>
            </a:r>
            <a:r>
              <a:rPr lang="en-US" sz="2400" b="1" dirty="0" smtClean="0">
                <a:latin typeface="Consolas" panose="020B0609020204030204" pitchFamily="49" charset="0"/>
              </a:rPr>
              <a:t> </a:t>
            </a:r>
            <a:r>
              <a:rPr lang="en-US" sz="2400" b="1" dirty="0" err="1" smtClean="0">
                <a:solidFill>
                  <a:srgbClr val="B80000"/>
                </a:solidFill>
                <a:latin typeface="Consolas" panose="020B0609020204030204" pitchFamily="49" charset="0"/>
              </a:rPr>
              <a:t>opsymbol</a:t>
            </a:r>
            <a:r>
              <a:rPr lang="en-US" sz="2400" b="1" dirty="0" smtClean="0">
                <a:latin typeface="Consolas" panose="020B0609020204030204" pitchFamily="49" charset="0"/>
              </a:rPr>
              <a:t>(</a:t>
            </a:r>
            <a:r>
              <a:rPr lang="en-US" sz="2400" b="1" i="1" dirty="0" smtClean="0">
                <a:latin typeface="Consolas" panose="020B0609020204030204" pitchFamily="49" charset="0"/>
              </a:rPr>
              <a:t>parameters</a:t>
            </a:r>
            <a:r>
              <a:rPr lang="en-US" sz="2400" b="1" dirty="0" smtClean="0">
                <a:latin typeface="Consolas" panose="020B0609020204030204" pitchFamily="49" charset="0"/>
              </a:rPr>
              <a:t>){  }</a:t>
            </a:r>
          </a:p>
          <a:p>
            <a:pPr>
              <a:lnSpc>
                <a:spcPct val="80000"/>
              </a:lnSpc>
              <a:buFont typeface="Wingdings" panose="05000000000000000000" pitchFamily="2" charset="2"/>
              <a:buNone/>
            </a:pPr>
            <a:r>
              <a:rPr lang="en-US" sz="2400" b="1" dirty="0" smtClean="0">
                <a:latin typeface="Courier New" panose="02070309020205020404" pitchFamily="49" charset="0"/>
              </a:rPr>
              <a:t>    </a:t>
            </a:r>
            <a:r>
              <a:rPr lang="en-US" sz="2400" b="1" dirty="0" smtClean="0">
                <a:latin typeface="Courier New" panose="02070309020205020404" pitchFamily="49" charset="0"/>
                <a:sym typeface="Symbol" panose="05050102010706020507" pitchFamily="18" charset="2"/>
              </a:rPr>
              <a:t>                		         </a:t>
            </a:r>
            <a:br>
              <a:rPr lang="en-US" sz="2400" b="1" dirty="0" smtClean="0">
                <a:latin typeface="Courier New" panose="02070309020205020404" pitchFamily="49" charset="0"/>
                <a:sym typeface="Symbol" panose="05050102010706020507" pitchFamily="18" charset="2"/>
              </a:rPr>
            </a:br>
            <a:r>
              <a:rPr lang="en-US" sz="2000" i="1" dirty="0" smtClean="0">
                <a:latin typeface="Times New Roman" panose="02020603050405020304" pitchFamily="18" charset="0"/>
                <a:sym typeface="Symbol" panose="05050102010706020507" pitchFamily="18" charset="2"/>
              </a:rPr>
              <a:t>any type             keyword           operator symbol                   function body</a:t>
            </a:r>
          </a:p>
          <a:p>
            <a:pPr>
              <a:lnSpc>
                <a:spcPct val="80000"/>
              </a:lnSpc>
            </a:pPr>
            <a:endParaRPr lang="en-US" sz="2800" i="1" dirty="0" smtClean="0">
              <a:latin typeface="Times New Roman" panose="02020603050405020304" pitchFamily="18" charset="0"/>
              <a:sym typeface="Symbol" panose="05050102010706020507" pitchFamily="18" charset="2"/>
            </a:endParaRPr>
          </a:p>
          <a:p>
            <a:pPr>
              <a:lnSpc>
                <a:spcPct val="80000"/>
              </a:lnSpc>
            </a:pPr>
            <a:r>
              <a:rPr lang="en-US" sz="2400" b="1" i="1" dirty="0" smtClean="0">
                <a:solidFill>
                  <a:srgbClr val="2C14DE"/>
                </a:solidFill>
                <a:latin typeface="Calibri" panose="020F0502020204030204" pitchFamily="34" charset="0"/>
                <a:sym typeface="Symbol" panose="05050102010706020507" pitchFamily="18" charset="2"/>
              </a:rPr>
              <a:t>return-type</a:t>
            </a:r>
            <a:r>
              <a:rPr lang="en-US" sz="2400" dirty="0" smtClean="0">
                <a:latin typeface="Calibri" panose="020F0502020204030204" pitchFamily="34" charset="0"/>
                <a:sym typeface="Symbol" panose="05050102010706020507" pitchFamily="18" charset="2"/>
              </a:rPr>
              <a:t> may be </a:t>
            </a:r>
            <a:r>
              <a:rPr lang="en-US" sz="2400" b="1" dirty="0" smtClean="0">
                <a:solidFill>
                  <a:srgbClr val="2C14DE"/>
                </a:solidFill>
                <a:latin typeface="Calibri" panose="020F0502020204030204" pitchFamily="34" charset="0"/>
                <a:sym typeface="Symbol" panose="05050102010706020507" pitchFamily="18" charset="2"/>
              </a:rPr>
              <a:t>whatever</a:t>
            </a:r>
            <a:r>
              <a:rPr lang="en-US" sz="2400" dirty="0" smtClean="0">
                <a:solidFill>
                  <a:srgbClr val="2C14DE"/>
                </a:solidFill>
                <a:latin typeface="Calibri" panose="020F0502020204030204" pitchFamily="34" charset="0"/>
                <a:sym typeface="Symbol" panose="05050102010706020507" pitchFamily="18" charset="2"/>
              </a:rPr>
              <a:t> </a:t>
            </a:r>
            <a:r>
              <a:rPr lang="en-US" sz="2400" dirty="0" smtClean="0">
                <a:latin typeface="Calibri" panose="020F0502020204030204" pitchFamily="34" charset="0"/>
                <a:sym typeface="Symbol" panose="05050102010706020507" pitchFamily="18" charset="2"/>
              </a:rPr>
              <a:t>the </a:t>
            </a:r>
            <a:r>
              <a:rPr lang="en-US" sz="2400" b="1" dirty="0" smtClean="0">
                <a:solidFill>
                  <a:srgbClr val="2C14DE"/>
                </a:solidFill>
                <a:latin typeface="Calibri" panose="020F0502020204030204" pitchFamily="34" charset="0"/>
                <a:sym typeface="Symbol" panose="05050102010706020507" pitchFamily="18" charset="2"/>
              </a:rPr>
              <a:t>operator returns</a:t>
            </a:r>
          </a:p>
          <a:p>
            <a:pPr>
              <a:lnSpc>
                <a:spcPct val="80000"/>
              </a:lnSpc>
            </a:pPr>
            <a:endParaRPr lang="en-US" sz="2400" dirty="0" smtClean="0">
              <a:latin typeface="Calibri" panose="020F0502020204030204" pitchFamily="34" charset="0"/>
              <a:sym typeface="Symbol" panose="05050102010706020507" pitchFamily="18" charset="2"/>
            </a:endParaRPr>
          </a:p>
          <a:p>
            <a:pPr>
              <a:lnSpc>
                <a:spcPct val="80000"/>
              </a:lnSpc>
            </a:pPr>
            <a:r>
              <a:rPr lang="en-US" sz="2400" b="1" i="1" dirty="0" smtClean="0">
                <a:solidFill>
                  <a:srgbClr val="2C14DE"/>
                </a:solidFill>
                <a:latin typeface="Calibri" panose="020F0502020204030204" pitchFamily="34" charset="0"/>
                <a:sym typeface="Symbol" panose="05050102010706020507" pitchFamily="18" charset="2"/>
              </a:rPr>
              <a:t>Operator</a:t>
            </a:r>
            <a:r>
              <a:rPr lang="en-US" sz="2400" i="1" dirty="0" smtClean="0">
                <a:solidFill>
                  <a:srgbClr val="2C14DE"/>
                </a:solidFill>
                <a:latin typeface="Calibri" panose="020F0502020204030204" pitchFamily="34" charset="0"/>
                <a:sym typeface="Symbol" panose="05050102010706020507" pitchFamily="18" charset="2"/>
              </a:rPr>
              <a:t> </a:t>
            </a:r>
            <a:r>
              <a:rPr lang="en-US" sz="2400" b="1" i="1" dirty="0" smtClean="0">
                <a:solidFill>
                  <a:srgbClr val="2C14DE"/>
                </a:solidFill>
                <a:latin typeface="Calibri" panose="020F0502020204030204" pitchFamily="34" charset="0"/>
                <a:sym typeface="Symbol" panose="05050102010706020507" pitchFamily="18" charset="2"/>
              </a:rPr>
              <a:t>symbol</a:t>
            </a:r>
            <a:r>
              <a:rPr lang="en-US" sz="2400" dirty="0" smtClean="0">
                <a:solidFill>
                  <a:srgbClr val="2C14DE"/>
                </a:solidFill>
                <a:latin typeface="Calibri" panose="020F0502020204030204" pitchFamily="34" charset="0"/>
                <a:sym typeface="Symbol" panose="05050102010706020507" pitchFamily="18" charset="2"/>
              </a:rPr>
              <a:t> </a:t>
            </a:r>
            <a:r>
              <a:rPr lang="en-US" sz="2400" dirty="0" smtClean="0">
                <a:latin typeface="Calibri" panose="020F0502020204030204" pitchFamily="34" charset="0"/>
                <a:sym typeface="Symbol" panose="05050102010706020507" pitchFamily="18" charset="2"/>
              </a:rPr>
              <a:t>may be any </a:t>
            </a:r>
            <a:r>
              <a:rPr lang="en-US" sz="2400" b="1" i="1" dirty="0" err="1" smtClean="0">
                <a:solidFill>
                  <a:srgbClr val="2C14DE"/>
                </a:solidFill>
                <a:latin typeface="Calibri" panose="020F0502020204030204" pitchFamily="34" charset="0"/>
                <a:sym typeface="Symbol" panose="05050102010706020507" pitchFamily="18" charset="2"/>
              </a:rPr>
              <a:t>overloadable</a:t>
            </a:r>
            <a:r>
              <a:rPr lang="en-US" sz="2400" b="1" i="1" dirty="0" smtClean="0">
                <a:solidFill>
                  <a:srgbClr val="2C14DE"/>
                </a:solidFill>
                <a:latin typeface="Calibri" panose="020F0502020204030204" pitchFamily="34" charset="0"/>
                <a:sym typeface="Symbol" panose="05050102010706020507" pitchFamily="18" charset="2"/>
              </a:rPr>
              <a:t> operator</a:t>
            </a:r>
          </a:p>
          <a:p>
            <a:pPr>
              <a:lnSpc>
                <a:spcPct val="80000"/>
              </a:lnSpc>
              <a:buFont typeface="Wingdings" panose="05000000000000000000" pitchFamily="2" charset="2"/>
              <a:buNone/>
            </a:pPr>
            <a:endParaRPr lang="en-US" sz="2400" i="1" dirty="0" smtClean="0">
              <a:latin typeface="Calibri" panose="020F0502020204030204" pitchFamily="34" charset="0"/>
              <a:sym typeface="Symbol" panose="05050102010706020507" pitchFamily="18" charset="2"/>
            </a:endParaRPr>
          </a:p>
          <a:p>
            <a:pPr>
              <a:lnSpc>
                <a:spcPct val="80000"/>
              </a:lnSpc>
              <a:buFont typeface="Wingdings" panose="05000000000000000000" pitchFamily="2" charset="2"/>
              <a:buNone/>
            </a:pPr>
            <a:r>
              <a:rPr lang="en-US" sz="2400" b="1" i="1" u="sng" dirty="0" smtClean="0">
                <a:latin typeface="Calibri" panose="020F0502020204030204" pitchFamily="34" charset="0"/>
                <a:sym typeface="Symbol" panose="05050102010706020507" pitchFamily="18" charset="2"/>
              </a:rPr>
              <a:t>Example:</a:t>
            </a:r>
          </a:p>
          <a:p>
            <a:pPr>
              <a:lnSpc>
                <a:spcPct val="80000"/>
              </a:lnSpc>
            </a:pPr>
            <a:endParaRPr lang="en-US" sz="2400" dirty="0" smtClean="0">
              <a:latin typeface="Times New Roman" panose="02020603050405020304" pitchFamily="18" charset="0"/>
              <a:sym typeface="Symbol" panose="05050102010706020507" pitchFamily="18" charset="2"/>
            </a:endParaRPr>
          </a:p>
          <a:p>
            <a:pPr>
              <a:lnSpc>
                <a:spcPct val="80000"/>
              </a:lnSpc>
              <a:buFont typeface="Wingdings" panose="05000000000000000000" pitchFamily="2" charset="2"/>
              <a:buNone/>
            </a:pPr>
            <a:r>
              <a:rPr lang="en-US" sz="2400" b="1" dirty="0" smtClean="0">
                <a:solidFill>
                  <a:srgbClr val="FF0000"/>
                </a:solidFill>
                <a:latin typeface="Courier New" panose="02070309020205020404" pitchFamily="49" charset="0"/>
              </a:rPr>
              <a:t>   void   operator+ (</a:t>
            </a:r>
            <a:r>
              <a:rPr lang="en-US" sz="2400" b="1" i="1" dirty="0" smtClean="0">
                <a:solidFill>
                  <a:srgbClr val="FF0000"/>
                </a:solidFill>
                <a:latin typeface="Courier New" panose="02070309020205020404" pitchFamily="49" charset="0"/>
              </a:rPr>
              <a:t>parameters</a:t>
            </a:r>
            <a:r>
              <a:rPr lang="en-US" sz="2400" b="1" dirty="0" smtClean="0">
                <a:solidFill>
                  <a:srgbClr val="FF0000"/>
                </a:solidFill>
                <a:latin typeface="Courier New" panose="02070309020205020404" pitchFamily="49" charset="0"/>
              </a:rPr>
              <a:t>){ }</a:t>
            </a:r>
          </a:p>
          <a:p>
            <a:pPr>
              <a:lnSpc>
                <a:spcPct val="80000"/>
              </a:lnSpc>
              <a:buFont typeface="Wingdings" panose="05000000000000000000" pitchFamily="2" charset="2"/>
              <a:buNone/>
            </a:pPr>
            <a:r>
              <a:rPr lang="en-US" sz="2400" b="1" dirty="0" smtClean="0">
                <a:solidFill>
                  <a:srgbClr val="FF0000"/>
                </a:solidFill>
                <a:latin typeface="Courier New" panose="02070309020205020404" pitchFamily="49" charset="0"/>
              </a:rPr>
              <a:t>    </a:t>
            </a:r>
            <a:r>
              <a:rPr lang="en-US" sz="2400" b="1" dirty="0" smtClean="0">
                <a:solidFill>
                  <a:srgbClr val="FF0000"/>
                </a:solidFill>
                <a:latin typeface="Courier New" panose="02070309020205020404" pitchFamily="49" charset="0"/>
                <a:sym typeface="Symbol" panose="05050102010706020507" pitchFamily="18" charset="2"/>
              </a:rPr>
              <a:t>            		         </a:t>
            </a:r>
            <a:br>
              <a:rPr lang="en-US" sz="2400" b="1" dirty="0" smtClean="0">
                <a:solidFill>
                  <a:srgbClr val="FF0000"/>
                </a:solidFill>
                <a:latin typeface="Courier New" panose="02070309020205020404" pitchFamily="49" charset="0"/>
                <a:sym typeface="Symbol" panose="05050102010706020507" pitchFamily="18" charset="2"/>
              </a:rPr>
            </a:br>
            <a:r>
              <a:rPr lang="en-US" sz="2000" i="1" dirty="0" smtClean="0">
                <a:solidFill>
                  <a:srgbClr val="FF0000"/>
                </a:solidFill>
                <a:latin typeface="Times New Roman" panose="02020603050405020304" pitchFamily="18" charset="0"/>
                <a:sym typeface="Symbol" panose="05050102010706020507" pitchFamily="18" charset="2"/>
              </a:rPr>
              <a:t>any type             keyword    operator symbol           function body</a:t>
            </a:r>
            <a:endParaRPr lang="en-US" sz="2800" dirty="0" smtClean="0">
              <a:solidFill>
                <a:srgbClr val="FF0000"/>
              </a:solidFill>
              <a:latin typeface="Times New Roman" panose="02020603050405020304" pitchFamily="18" charset="0"/>
              <a:sym typeface="Symbol" panose="05050102010706020507" pitchFamily="18" charset="2"/>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861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0" y="0"/>
            <a:ext cx="8229600" cy="1066800"/>
          </a:xfrm>
        </p:spPr>
        <p:txBody>
          <a:bodyPr>
            <a:normAutofit/>
          </a:bodyPr>
          <a:lstStyle/>
          <a:p>
            <a:r>
              <a:rPr lang="en-US" sz="4800" b="1" dirty="0" smtClean="0">
                <a:solidFill>
                  <a:srgbClr val="B80000"/>
                </a:solidFill>
              </a:rPr>
              <a:t>Operator Overloading</a:t>
            </a:r>
          </a:p>
        </p:txBody>
      </p:sp>
      <p:sp>
        <p:nvSpPr>
          <p:cNvPr id="8195" name="Content Placeholder 2"/>
          <p:cNvSpPr>
            <a:spLocks noGrp="1"/>
          </p:cNvSpPr>
          <p:nvPr>
            <p:ph idx="1"/>
          </p:nvPr>
        </p:nvSpPr>
        <p:spPr/>
        <p:txBody>
          <a:bodyPr/>
          <a:lstStyle/>
          <a:p>
            <a:r>
              <a:rPr lang="en-US" b="1" dirty="0" smtClean="0">
                <a:solidFill>
                  <a:srgbClr val="B80000"/>
                </a:solidFill>
                <a:latin typeface="+mj-lt"/>
                <a:cs typeface="Tahoma" panose="020B0604030504040204" pitchFamily="34" charset="0"/>
              </a:rPr>
              <a:t>Operators</a:t>
            </a:r>
            <a:r>
              <a:rPr lang="en-US" dirty="0" smtClean="0">
                <a:solidFill>
                  <a:srgbClr val="B80000"/>
                </a:solidFill>
                <a:latin typeface="+mj-lt"/>
                <a:cs typeface="Tahoma" panose="020B0604030504040204" pitchFamily="34" charset="0"/>
              </a:rPr>
              <a:t> </a:t>
            </a:r>
            <a:r>
              <a:rPr lang="en-US" dirty="0" smtClean="0">
                <a:latin typeface="+mj-lt"/>
                <a:cs typeface="Tahoma" panose="020B0604030504040204" pitchFamily="34" charset="0"/>
              </a:rPr>
              <a:t>are </a:t>
            </a:r>
            <a:r>
              <a:rPr lang="en-US" b="1" dirty="0" smtClean="0">
                <a:solidFill>
                  <a:srgbClr val="B80000"/>
                </a:solidFill>
                <a:latin typeface="+mj-lt"/>
                <a:cs typeface="Tahoma" panose="020B0604030504040204" pitchFamily="34" charset="0"/>
              </a:rPr>
              <a:t>really functions</a:t>
            </a:r>
          </a:p>
          <a:p>
            <a:pPr lvl="1"/>
            <a:r>
              <a:rPr lang="en-US" dirty="0" smtClean="0">
                <a:latin typeface="+mj-lt"/>
                <a:cs typeface="Tahoma" panose="020B0604030504040204" pitchFamily="34" charset="0"/>
              </a:rPr>
              <a:t>They have </a:t>
            </a:r>
            <a:r>
              <a:rPr lang="en-US" b="1" u="sng" dirty="0" smtClean="0">
                <a:solidFill>
                  <a:srgbClr val="2C14DE"/>
                </a:solidFill>
                <a:latin typeface="+mj-lt"/>
                <a:cs typeface="Tahoma" panose="020B0604030504040204" pitchFamily="34" charset="0"/>
              </a:rPr>
              <a:t>arguments</a:t>
            </a:r>
            <a:r>
              <a:rPr lang="en-US" dirty="0" smtClean="0">
                <a:latin typeface="+mj-lt"/>
                <a:cs typeface="Tahoma" panose="020B0604030504040204" pitchFamily="34" charset="0"/>
              </a:rPr>
              <a:t>, they </a:t>
            </a:r>
            <a:r>
              <a:rPr lang="en-US" b="1" u="sng" dirty="0" smtClean="0">
                <a:solidFill>
                  <a:srgbClr val="2C14DE"/>
                </a:solidFill>
                <a:latin typeface="+mj-lt"/>
                <a:cs typeface="Tahoma" panose="020B0604030504040204" pitchFamily="34" charset="0"/>
              </a:rPr>
              <a:t>return values</a:t>
            </a:r>
          </a:p>
          <a:p>
            <a:pPr lvl="1"/>
            <a:r>
              <a:rPr lang="en-US" dirty="0" smtClean="0">
                <a:latin typeface="+mj-lt"/>
                <a:cs typeface="Tahoma" panose="020B0604030504040204" pitchFamily="34" charset="0"/>
              </a:rPr>
              <a:t>The </a:t>
            </a:r>
            <a:r>
              <a:rPr lang="en-US" b="1" dirty="0" smtClean="0">
                <a:solidFill>
                  <a:srgbClr val="2C14DE"/>
                </a:solidFill>
                <a:latin typeface="+mj-lt"/>
                <a:cs typeface="Tahoma" panose="020B0604030504040204" pitchFamily="34" charset="0"/>
              </a:rPr>
              <a:t>only difference </a:t>
            </a:r>
            <a:r>
              <a:rPr lang="en-US" dirty="0" smtClean="0">
                <a:latin typeface="+mj-lt"/>
                <a:cs typeface="Tahoma" panose="020B0604030504040204" pitchFamily="34" charset="0"/>
              </a:rPr>
              <a:t>is that their </a:t>
            </a:r>
            <a:r>
              <a:rPr lang="en-US" b="1" dirty="0" smtClean="0">
                <a:solidFill>
                  <a:srgbClr val="2C14DE"/>
                </a:solidFill>
                <a:latin typeface="+mj-lt"/>
                <a:cs typeface="Tahoma" panose="020B0604030504040204" pitchFamily="34" charset="0"/>
              </a:rPr>
              <a:t>names</a:t>
            </a:r>
            <a:r>
              <a:rPr lang="en-US" dirty="0" smtClean="0">
                <a:solidFill>
                  <a:srgbClr val="2C14DE"/>
                </a:solidFill>
                <a:latin typeface="+mj-lt"/>
                <a:cs typeface="Tahoma" panose="020B0604030504040204" pitchFamily="34" charset="0"/>
              </a:rPr>
              <a:t> </a:t>
            </a:r>
            <a:r>
              <a:rPr lang="en-US" dirty="0" smtClean="0">
                <a:latin typeface="+mj-lt"/>
                <a:cs typeface="Tahoma" panose="020B0604030504040204" pitchFamily="34" charset="0"/>
              </a:rPr>
              <a:t>take on a </a:t>
            </a:r>
            <a:r>
              <a:rPr lang="en-US" b="1" dirty="0" smtClean="0">
                <a:solidFill>
                  <a:srgbClr val="2C14DE"/>
                </a:solidFill>
                <a:latin typeface="+mj-lt"/>
                <a:cs typeface="Tahoma" panose="020B0604030504040204" pitchFamily="34" charset="0"/>
              </a:rPr>
              <a:t>specific form</a:t>
            </a:r>
            <a:r>
              <a:rPr lang="en-US" dirty="0" smtClean="0">
                <a:latin typeface="+mj-lt"/>
                <a:cs typeface="Tahoma" panose="020B0604030504040204" pitchFamily="34" charset="0"/>
              </a:rPr>
              <a:t>:</a:t>
            </a:r>
          </a:p>
          <a:p>
            <a:pPr marL="457200" lvl="1" indent="0">
              <a:buNone/>
            </a:pPr>
            <a:r>
              <a:rPr lang="en-US" sz="2400" b="1" dirty="0">
                <a:latin typeface="Consolas" panose="020B0609020204030204" pitchFamily="49" charset="0"/>
                <a:cs typeface="Tahoma" panose="020B0604030504040204" pitchFamily="34" charset="0"/>
              </a:rPr>
              <a:t> </a:t>
            </a:r>
            <a:r>
              <a:rPr lang="en-US" sz="2400" b="1" dirty="0" smtClean="0">
                <a:latin typeface="Consolas" panose="020B0609020204030204" pitchFamily="49" charset="0"/>
                <a:cs typeface="Tahoma" panose="020B0604030504040204" pitchFamily="34" charset="0"/>
              </a:rPr>
              <a:t>  </a:t>
            </a:r>
            <a:r>
              <a:rPr lang="fr-FR" sz="2400" b="1" dirty="0" smtClean="0">
                <a:latin typeface="Consolas" panose="020B0609020204030204" pitchFamily="49" charset="0"/>
                <a:cs typeface="Tahoma" panose="020B0604030504040204" pitchFamily="34" charset="0"/>
              </a:rPr>
              <a:t>O</a:t>
            </a:r>
            <a:r>
              <a:rPr lang="en-US" sz="2400" b="1" dirty="0" err="1" smtClean="0">
                <a:latin typeface="Consolas" panose="020B0609020204030204" pitchFamily="49" charset="0"/>
                <a:cs typeface="Tahoma" panose="020B0604030504040204" pitchFamily="34" charset="0"/>
              </a:rPr>
              <a:t>perator</a:t>
            </a:r>
            <a:r>
              <a:rPr lang="en-US" sz="2400" b="1" dirty="0" smtClean="0">
                <a:latin typeface="Consolas" panose="020B0609020204030204" pitchFamily="49" charset="0"/>
                <a:cs typeface="Tahoma" panose="020B0604030504040204" pitchFamily="34" charset="0"/>
              </a:rPr>
              <a:t>+, operator[ ]</a:t>
            </a:r>
          </a:p>
          <a:p>
            <a:pPr lvl="2"/>
            <a:endParaRPr lang="en-US" dirty="0" smtClean="0">
              <a:latin typeface="Tahoma" panose="020B0604030504040204" pitchFamily="34" charset="0"/>
              <a:cs typeface="Tahoma" panose="020B0604030504040204" pitchFamily="34" charset="0"/>
            </a:endParaRPr>
          </a:p>
          <a:p>
            <a:r>
              <a:rPr lang="en-US" sz="3000" b="1" u="sng" dirty="0" smtClean="0">
                <a:solidFill>
                  <a:srgbClr val="D20000"/>
                </a:solidFill>
                <a:cs typeface="Tahoma" panose="020B0604030504040204" pitchFamily="34" charset="0"/>
              </a:rPr>
              <a:t>Overloading provides concise notation:</a:t>
            </a:r>
          </a:p>
          <a:p>
            <a:pPr marL="0" indent="0">
              <a:buNone/>
            </a:pPr>
            <a:r>
              <a:rPr lang="en-US" sz="1800" b="1" dirty="0" smtClean="0">
                <a:latin typeface="Tahoma" panose="020B0604030504040204" pitchFamily="34" charset="0"/>
                <a:cs typeface="Tahoma" panose="020B0604030504040204" pitchFamily="34" charset="0"/>
              </a:rPr>
              <a:t>    // without operator overloading</a:t>
            </a:r>
            <a:r>
              <a:rPr lang="en-US" sz="2400" b="1" dirty="0">
                <a:latin typeface="Tahoma" panose="020B0604030504040204" pitchFamily="34" charset="0"/>
                <a:cs typeface="Tahoma" panose="020B0604030504040204" pitchFamily="34" charset="0"/>
              </a:rPr>
              <a:t/>
            </a:r>
            <a:br>
              <a:rPr lang="en-US" sz="2400" b="1" dirty="0">
                <a:latin typeface="Tahoma" panose="020B0604030504040204" pitchFamily="34" charset="0"/>
                <a:cs typeface="Tahoma" panose="020B0604030504040204" pitchFamily="34" charset="0"/>
              </a:rPr>
            </a:br>
            <a:r>
              <a:rPr lang="en-US" sz="2400" b="1" dirty="0" smtClean="0">
                <a:solidFill>
                  <a:srgbClr val="FF0000"/>
                </a:solidFill>
                <a:latin typeface="Consolas" panose="020B0609020204030204" pitchFamily="49" charset="0"/>
                <a:cs typeface="Tahoma" panose="020B0604030504040204" pitchFamily="34" charset="0"/>
              </a:rPr>
              <a:t>  object2 = object1.add(object2); </a:t>
            </a:r>
            <a:endParaRPr lang="en-US" sz="2400" b="1" dirty="0" smtClean="0">
              <a:latin typeface="Tahoma" panose="020B0604030504040204" pitchFamily="34" charset="0"/>
              <a:cs typeface="Tahoma" panose="020B0604030504040204" pitchFamily="34" charset="0"/>
            </a:endParaRPr>
          </a:p>
          <a:p>
            <a:pPr marL="0" indent="0">
              <a:buNone/>
            </a:pPr>
            <a:endParaRPr lang="en-US" sz="2400" b="1" dirty="0" smtClean="0">
              <a:solidFill>
                <a:srgbClr val="2C14DE"/>
              </a:solidFill>
              <a:latin typeface="Consolas" panose="020B0609020204030204" pitchFamily="49" charset="0"/>
              <a:cs typeface="Tahoma" panose="020B0604030504040204" pitchFamily="34" charset="0"/>
            </a:endParaRPr>
          </a:p>
          <a:p>
            <a:pPr marL="0" indent="0">
              <a:buNone/>
            </a:pPr>
            <a:r>
              <a:rPr lang="en-US" sz="1800" b="1" dirty="0" smtClean="0">
                <a:solidFill>
                  <a:srgbClr val="008000"/>
                </a:solidFill>
                <a:latin typeface="Tahoma" panose="020B0604030504040204" pitchFamily="34" charset="0"/>
                <a:cs typeface="Tahoma" panose="020B0604030504040204" pitchFamily="34" charset="0"/>
              </a:rPr>
              <a:t>    // with operator overloading</a:t>
            </a:r>
            <a:endParaRPr lang="en-US" sz="1800" b="1" dirty="0" smtClean="0">
              <a:solidFill>
                <a:srgbClr val="2C14DE"/>
              </a:solidFill>
              <a:latin typeface="Consolas" panose="020B0609020204030204" pitchFamily="49" charset="0"/>
              <a:cs typeface="Tahoma" panose="020B0604030504040204" pitchFamily="34" charset="0"/>
            </a:endParaRPr>
          </a:p>
          <a:p>
            <a:pPr marL="0" indent="0">
              <a:buNone/>
            </a:pPr>
            <a:r>
              <a:rPr lang="en-US" sz="2400" b="1" dirty="0" smtClean="0">
                <a:solidFill>
                  <a:srgbClr val="2C14DE"/>
                </a:solidFill>
                <a:latin typeface="Consolas" panose="020B0609020204030204" pitchFamily="49" charset="0"/>
                <a:cs typeface="Tahoma" panose="020B0604030504040204" pitchFamily="34" charset="0"/>
              </a:rPr>
              <a:t>  object2 = object2 + object1; </a:t>
            </a:r>
            <a:endParaRPr lang="en-US" dirty="0" smtClean="0">
              <a:latin typeface="Trebuchet MS" panose="020B060302020202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4535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90600" y="0"/>
            <a:ext cx="8153400" cy="1066800"/>
          </a:xfrm>
        </p:spPr>
        <p:txBody>
          <a:bodyPr>
            <a:normAutofit fontScale="90000"/>
          </a:bodyPr>
          <a:lstStyle/>
          <a:p>
            <a:r>
              <a:rPr lang="en-US" b="1" dirty="0" smtClean="0">
                <a:solidFill>
                  <a:srgbClr val="B80000"/>
                </a:solidFill>
              </a:rPr>
              <a:t>Restriction on Operator Overloading</a:t>
            </a:r>
          </a:p>
        </p:txBody>
      </p:sp>
      <p:sp>
        <p:nvSpPr>
          <p:cNvPr id="3" name="Content Placeholder 2"/>
          <p:cNvSpPr>
            <a:spLocks noGrp="1"/>
          </p:cNvSpPr>
          <p:nvPr>
            <p:ph idx="1"/>
          </p:nvPr>
        </p:nvSpPr>
        <p:spPr>
          <a:xfrm>
            <a:off x="0" y="914400"/>
            <a:ext cx="9144000" cy="6019800"/>
          </a:xfrm>
        </p:spPr>
        <p:txBody>
          <a:bodyPr>
            <a:normAutofit fontScale="92500"/>
          </a:bodyPr>
          <a:lstStyle/>
          <a:p>
            <a:pPr>
              <a:spcAft>
                <a:spcPts val="600"/>
              </a:spcAft>
              <a:defRPr/>
            </a:pPr>
            <a:r>
              <a:rPr lang="en-US" dirty="0" smtClean="0">
                <a:latin typeface="+mj-lt"/>
                <a:ea typeface="Tahoma" pitchFamily="34" charset="0"/>
                <a:cs typeface="Tahoma" pitchFamily="34" charset="0"/>
              </a:rPr>
              <a:t>With </a:t>
            </a:r>
            <a:r>
              <a:rPr lang="en-US" b="1" dirty="0" smtClean="0">
                <a:latin typeface="+mj-lt"/>
                <a:ea typeface="Tahoma" pitchFamily="34" charset="0"/>
                <a:cs typeface="Tahoma" pitchFamily="34" charset="0"/>
              </a:rPr>
              <a:t>operator overloading </a:t>
            </a:r>
            <a:r>
              <a:rPr lang="en-US" b="1" u="sng" dirty="0" smtClean="0">
                <a:solidFill>
                  <a:srgbClr val="FF0000"/>
                </a:solidFill>
                <a:latin typeface="+mj-lt"/>
                <a:ea typeface="Tahoma" pitchFamily="34" charset="0"/>
                <a:cs typeface="Tahoma" pitchFamily="34" charset="0"/>
              </a:rPr>
              <a:t>we cannot change</a:t>
            </a:r>
            <a:r>
              <a:rPr lang="en-US" b="1" dirty="0" smtClean="0">
                <a:solidFill>
                  <a:srgbClr val="FF0000"/>
                </a:solidFill>
                <a:latin typeface="+mj-lt"/>
                <a:ea typeface="Tahoma" pitchFamily="34" charset="0"/>
                <a:cs typeface="Tahoma" pitchFamily="34" charset="0"/>
              </a:rPr>
              <a:t>:</a:t>
            </a:r>
          </a:p>
          <a:p>
            <a:pPr marL="914400" lvl="1" indent="-457200">
              <a:spcAft>
                <a:spcPts val="600"/>
              </a:spcAft>
              <a:buFont typeface="+mj-lt"/>
              <a:buAutoNum type="arabicPeriod"/>
              <a:defRPr/>
            </a:pPr>
            <a:r>
              <a:rPr lang="en-US" sz="2600" b="1" dirty="0" smtClean="0">
                <a:latin typeface="+mj-lt"/>
                <a:ea typeface="Tahoma" pitchFamily="34" charset="0"/>
                <a:cs typeface="Tahoma" pitchFamily="34" charset="0"/>
              </a:rPr>
              <a:t>How </a:t>
            </a:r>
            <a:r>
              <a:rPr lang="en-US" sz="2600" b="1" dirty="0" smtClean="0">
                <a:solidFill>
                  <a:srgbClr val="2C14DE"/>
                </a:solidFill>
                <a:latin typeface="+mj-lt"/>
                <a:ea typeface="Tahoma" pitchFamily="34" charset="0"/>
                <a:cs typeface="Tahoma" pitchFamily="34" charset="0"/>
              </a:rPr>
              <a:t>operators act on built-in data types</a:t>
            </a:r>
            <a:r>
              <a:rPr lang="en-US" sz="2600" b="1" dirty="0" smtClean="0">
                <a:latin typeface="+mj-lt"/>
                <a:ea typeface="Tahoma" pitchFamily="34" charset="0"/>
                <a:cs typeface="Tahoma" pitchFamily="34" charset="0"/>
              </a:rPr>
              <a:t>:</a:t>
            </a:r>
          </a:p>
          <a:p>
            <a:pPr lvl="2">
              <a:spcAft>
                <a:spcPts val="600"/>
              </a:spcAft>
              <a:defRPr/>
            </a:pPr>
            <a:r>
              <a:rPr lang="en-US" sz="2600" dirty="0" smtClean="0">
                <a:latin typeface="+mj-lt"/>
                <a:ea typeface="Tahoma" pitchFamily="34" charset="0"/>
                <a:cs typeface="Tahoma" pitchFamily="34" charset="0"/>
              </a:rPr>
              <a:t>i.e., </a:t>
            </a:r>
            <a:r>
              <a:rPr lang="en-US" sz="2600" b="1" i="1" dirty="0" smtClean="0">
                <a:latin typeface="+mj-lt"/>
                <a:ea typeface="Tahoma" pitchFamily="34" charset="0"/>
                <a:cs typeface="Tahoma" pitchFamily="34" charset="0"/>
              </a:rPr>
              <a:t>cannot change integer addition</a:t>
            </a:r>
          </a:p>
          <a:p>
            <a:pPr marL="914400" lvl="1" indent="-457200">
              <a:spcAft>
                <a:spcPts val="600"/>
              </a:spcAft>
              <a:buFont typeface="+mj-lt"/>
              <a:buAutoNum type="arabicPeriod"/>
              <a:defRPr/>
            </a:pPr>
            <a:r>
              <a:rPr lang="en-US" b="1" dirty="0" smtClean="0">
                <a:solidFill>
                  <a:srgbClr val="2C14DE"/>
                </a:solidFill>
                <a:latin typeface="+mj-lt"/>
                <a:ea typeface="Tahoma" pitchFamily="34" charset="0"/>
                <a:cs typeface="Tahoma" pitchFamily="34" charset="0"/>
              </a:rPr>
              <a:t>Precedence of operator </a:t>
            </a:r>
            <a:r>
              <a:rPr lang="en-US" b="1" dirty="0" smtClean="0">
                <a:latin typeface="+mj-lt"/>
                <a:ea typeface="Tahoma" pitchFamily="34" charset="0"/>
                <a:cs typeface="Tahoma" pitchFamily="34" charset="0"/>
              </a:rPr>
              <a:t>(order of evaluation)</a:t>
            </a:r>
          </a:p>
          <a:p>
            <a:pPr lvl="2">
              <a:spcAft>
                <a:spcPts val="600"/>
              </a:spcAft>
              <a:defRPr/>
            </a:pPr>
            <a:r>
              <a:rPr lang="en-US" sz="2600" b="1" dirty="0" smtClean="0">
                <a:latin typeface="+mj-lt"/>
                <a:ea typeface="Tahoma" pitchFamily="34" charset="0"/>
                <a:cs typeface="Tahoma" pitchFamily="34" charset="0"/>
              </a:rPr>
              <a:t>Use parentheses </a:t>
            </a:r>
            <a:r>
              <a:rPr lang="en-US" sz="2600" dirty="0" smtClean="0">
                <a:latin typeface="+mj-lt"/>
                <a:ea typeface="Tahoma" pitchFamily="34" charset="0"/>
                <a:cs typeface="Tahoma" pitchFamily="34" charset="0"/>
              </a:rPr>
              <a:t>to </a:t>
            </a:r>
            <a:r>
              <a:rPr lang="en-US" sz="2600" b="1" dirty="0" smtClean="0">
                <a:latin typeface="+mj-lt"/>
                <a:ea typeface="Tahoma" pitchFamily="34" charset="0"/>
                <a:cs typeface="Tahoma" pitchFamily="34" charset="0"/>
              </a:rPr>
              <a:t>force order-of-operations</a:t>
            </a:r>
          </a:p>
          <a:p>
            <a:pPr marL="914400" lvl="1" indent="-457200">
              <a:spcAft>
                <a:spcPts val="600"/>
              </a:spcAft>
              <a:buFont typeface="+mj-lt"/>
              <a:buAutoNum type="arabicPeriod"/>
              <a:defRPr/>
            </a:pPr>
            <a:r>
              <a:rPr lang="en-US" b="1" dirty="0" smtClean="0">
                <a:solidFill>
                  <a:srgbClr val="2C14DE"/>
                </a:solidFill>
                <a:latin typeface="+mj-lt"/>
                <a:ea typeface="Tahoma" pitchFamily="34" charset="0"/>
                <a:cs typeface="Tahoma" pitchFamily="34" charset="0"/>
              </a:rPr>
              <a:t>Association rules </a:t>
            </a:r>
            <a:r>
              <a:rPr lang="en-US" b="1" dirty="0" smtClean="0">
                <a:latin typeface="+mj-lt"/>
                <a:ea typeface="Tahoma" pitchFamily="34" charset="0"/>
                <a:cs typeface="Tahoma" pitchFamily="34" charset="0"/>
              </a:rPr>
              <a:t>(</a:t>
            </a:r>
            <a:r>
              <a:rPr lang="en-US" b="1" i="1" dirty="0" smtClean="0">
                <a:latin typeface="+mj-lt"/>
                <a:ea typeface="Tahoma" pitchFamily="34" charset="0"/>
                <a:cs typeface="Tahoma" pitchFamily="34" charset="0"/>
              </a:rPr>
              <a:t>left-to-right</a:t>
            </a:r>
            <a:r>
              <a:rPr lang="en-US" b="1" dirty="0" smtClean="0">
                <a:latin typeface="+mj-lt"/>
                <a:ea typeface="Tahoma" pitchFamily="34" charset="0"/>
                <a:cs typeface="Tahoma" pitchFamily="34" charset="0"/>
              </a:rPr>
              <a:t> or </a:t>
            </a:r>
            <a:r>
              <a:rPr lang="en-US" b="1" i="1" dirty="0" smtClean="0">
                <a:latin typeface="+mj-lt"/>
                <a:ea typeface="Tahoma" pitchFamily="34" charset="0"/>
                <a:cs typeface="Tahoma" pitchFamily="34" charset="0"/>
              </a:rPr>
              <a:t>right-to-left</a:t>
            </a:r>
            <a:r>
              <a:rPr lang="en-US" b="1" dirty="0" smtClean="0">
                <a:latin typeface="+mj-lt"/>
                <a:ea typeface="Tahoma" pitchFamily="34" charset="0"/>
                <a:cs typeface="Tahoma" pitchFamily="34" charset="0"/>
              </a:rPr>
              <a:t> evaluation)</a:t>
            </a:r>
          </a:p>
          <a:p>
            <a:pPr marL="914400" lvl="1" indent="-457200">
              <a:spcAft>
                <a:spcPts val="600"/>
              </a:spcAft>
              <a:buFont typeface="+mj-lt"/>
              <a:buAutoNum type="arabicPeriod"/>
              <a:defRPr/>
            </a:pPr>
            <a:r>
              <a:rPr lang="en-US" b="1" dirty="0" smtClean="0">
                <a:solidFill>
                  <a:srgbClr val="2C14DE"/>
                </a:solidFill>
                <a:latin typeface="+mj-lt"/>
                <a:ea typeface="Tahoma" pitchFamily="34" charset="0"/>
                <a:cs typeface="Tahoma" pitchFamily="34" charset="0"/>
              </a:rPr>
              <a:t>Number of operands</a:t>
            </a:r>
          </a:p>
          <a:p>
            <a:pPr lvl="2">
              <a:spcAft>
                <a:spcPts val="600"/>
              </a:spcAft>
              <a:defRPr/>
            </a:pPr>
            <a:r>
              <a:rPr lang="en-US" sz="2600" b="1" dirty="0" smtClean="0">
                <a:latin typeface="+mj-lt"/>
                <a:ea typeface="Tahoma" pitchFamily="34" charset="0"/>
                <a:cs typeface="Tahoma" pitchFamily="34" charset="0"/>
              </a:rPr>
              <a:t>i.e., &amp;</a:t>
            </a:r>
            <a:r>
              <a:rPr lang="en-US" sz="2600" dirty="0" smtClean="0">
                <a:latin typeface="+mj-lt"/>
                <a:ea typeface="Tahoma" pitchFamily="34" charset="0"/>
                <a:cs typeface="Tahoma" pitchFamily="34" charset="0"/>
              </a:rPr>
              <a:t> is </a:t>
            </a:r>
            <a:r>
              <a:rPr lang="en-US" sz="2600" b="1" dirty="0" smtClean="0">
                <a:latin typeface="+mj-lt"/>
                <a:ea typeface="Tahoma" pitchFamily="34" charset="0"/>
                <a:cs typeface="Tahoma" pitchFamily="34" charset="0"/>
              </a:rPr>
              <a:t>unary</a:t>
            </a:r>
            <a:r>
              <a:rPr lang="en-US" sz="2600" dirty="0" smtClean="0">
                <a:latin typeface="+mj-lt"/>
                <a:ea typeface="Tahoma" pitchFamily="34" charset="0"/>
                <a:cs typeface="Tahoma" pitchFamily="34" charset="0"/>
              </a:rPr>
              <a:t>, only acts on </a:t>
            </a:r>
            <a:r>
              <a:rPr lang="en-US" sz="2600" b="1" dirty="0" smtClean="0">
                <a:latin typeface="+mj-lt"/>
                <a:ea typeface="Tahoma" pitchFamily="34" charset="0"/>
                <a:cs typeface="Tahoma" pitchFamily="34" charset="0"/>
              </a:rPr>
              <a:t>one operand</a:t>
            </a:r>
          </a:p>
          <a:p>
            <a:pPr marL="971550" lvl="1" indent="-514350">
              <a:spcAft>
                <a:spcPts val="600"/>
              </a:spcAft>
              <a:buFont typeface="+mj-lt"/>
              <a:buAutoNum type="arabicPeriod"/>
              <a:defRPr/>
            </a:pPr>
            <a:r>
              <a:rPr lang="en-US" b="1" dirty="0" smtClean="0">
                <a:solidFill>
                  <a:srgbClr val="2C14DE"/>
                </a:solidFill>
                <a:latin typeface="+mj-lt"/>
                <a:ea typeface="Tahoma" pitchFamily="34" charset="0"/>
                <a:cs typeface="Tahoma" pitchFamily="34" charset="0"/>
              </a:rPr>
              <a:t>Cannot create new operators</a:t>
            </a:r>
          </a:p>
          <a:p>
            <a:pPr marL="971550" lvl="1" indent="-514350">
              <a:spcAft>
                <a:spcPts val="600"/>
              </a:spcAft>
              <a:buFont typeface="+mj-lt"/>
              <a:buAutoNum type="arabicPeriod"/>
              <a:defRPr/>
            </a:pPr>
            <a:r>
              <a:rPr lang="en-US" b="1" dirty="0" smtClean="0">
                <a:solidFill>
                  <a:srgbClr val="2C14DE"/>
                </a:solidFill>
                <a:latin typeface="+mj-lt"/>
                <a:ea typeface="Tahoma" pitchFamily="34" charset="0"/>
                <a:cs typeface="Tahoma" pitchFamily="34" charset="0"/>
              </a:rPr>
              <a:t>Operators must be</a:t>
            </a:r>
            <a:r>
              <a:rPr lang="en-US" b="1" dirty="0" smtClean="0">
                <a:latin typeface="+mj-lt"/>
                <a:ea typeface="Tahoma" pitchFamily="34" charset="0"/>
                <a:cs typeface="Tahoma" pitchFamily="34" charset="0"/>
              </a:rPr>
              <a:t> </a:t>
            </a:r>
            <a:r>
              <a:rPr lang="en-US" b="1" dirty="0" smtClean="0">
                <a:solidFill>
                  <a:srgbClr val="2C14DE"/>
                </a:solidFill>
                <a:latin typeface="+mj-lt"/>
                <a:ea typeface="Tahoma" pitchFamily="34" charset="0"/>
                <a:cs typeface="Tahoma" pitchFamily="34" charset="0"/>
              </a:rPr>
              <a:t>overloaded explicitly:</a:t>
            </a:r>
          </a:p>
          <a:p>
            <a:pPr marL="457200" lvl="1" indent="0">
              <a:spcAft>
                <a:spcPts val="600"/>
              </a:spcAft>
              <a:buNone/>
              <a:defRPr/>
            </a:pPr>
            <a:r>
              <a:rPr lang="en-US" sz="2600" b="1" dirty="0">
                <a:solidFill>
                  <a:srgbClr val="2C14DE"/>
                </a:solidFill>
                <a:latin typeface="+mj-lt"/>
                <a:ea typeface="Tahoma" pitchFamily="34" charset="0"/>
                <a:cs typeface="Tahoma" pitchFamily="34" charset="0"/>
              </a:rPr>
              <a:t>	</a:t>
            </a:r>
            <a:r>
              <a:rPr lang="en-US" sz="2600" b="1" dirty="0">
                <a:latin typeface="+mj-lt"/>
                <a:ea typeface="Tahoma" pitchFamily="34" charset="0"/>
                <a:cs typeface="Tahoma" pitchFamily="34" charset="0"/>
              </a:rPr>
              <a:t> </a:t>
            </a:r>
            <a:r>
              <a:rPr lang="en-US" sz="2600" b="1" dirty="0" smtClean="0">
                <a:latin typeface="+mj-lt"/>
                <a:ea typeface="Tahoma" pitchFamily="34" charset="0"/>
                <a:cs typeface="Tahoma" pitchFamily="34" charset="0"/>
              </a:rPr>
              <a:t>i.e., Overloading + ,  does not overload +=</a:t>
            </a:r>
          </a:p>
          <a:p>
            <a:pPr>
              <a:defRPr/>
            </a:pPr>
            <a:endParaRPr lang="en-US" sz="2400" dirty="0">
              <a:latin typeface="Tahoma" pitchFamily="34" charset="0"/>
              <a:ea typeface="Tahoma" pitchFamily="34" charset="0"/>
              <a:cs typeface="Tahoma" pitchFamily="34" charset="0"/>
            </a:endParaRPr>
          </a:p>
        </p:txBody>
      </p:sp>
      <p:sp>
        <p:nvSpPr>
          <p:cNvPr id="4" name="Rectangle 3"/>
          <p:cNvSpPr/>
          <p:nvPr/>
        </p:nvSpPr>
        <p:spPr>
          <a:xfrm>
            <a:off x="28575"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459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6028</TotalTime>
  <Words>3010</Words>
  <Application>Microsoft Office PowerPoint</Application>
  <PresentationFormat>On-screen Show (4:3)</PresentationFormat>
  <Paragraphs>415</Paragraphs>
  <Slides>38</Slides>
  <Notes>11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1" baseType="lpstr">
      <vt:lpstr>ＭＳ Ｐゴシック</vt:lpstr>
      <vt:lpstr>Arial</vt:lpstr>
      <vt:lpstr>Calibri</vt:lpstr>
      <vt:lpstr>Consolas</vt:lpstr>
      <vt:lpstr>Courier New</vt:lpstr>
      <vt:lpstr>Monotype Sorts</vt:lpstr>
      <vt:lpstr>Symbol</vt:lpstr>
      <vt:lpstr>Tahoma</vt:lpstr>
      <vt:lpstr>Times New Roman</vt:lpstr>
      <vt:lpstr>Trebuchet MS</vt:lpstr>
      <vt:lpstr>Wingdings</vt:lpstr>
      <vt:lpstr>Office Theme</vt:lpstr>
      <vt:lpstr>Document</vt:lpstr>
      <vt:lpstr>Operator Overloading (CS 217)</vt:lpstr>
      <vt:lpstr>PowerPoint Presentation</vt:lpstr>
      <vt:lpstr>Operator Overloading Motivation</vt:lpstr>
      <vt:lpstr>How to Overload an Operator?</vt:lpstr>
      <vt:lpstr>How to Overload an Operator?</vt:lpstr>
      <vt:lpstr>Overload as Member or Non-Member Function</vt:lpstr>
      <vt:lpstr>Syntax to Overload an Operator </vt:lpstr>
      <vt:lpstr>Operator Overloading</vt:lpstr>
      <vt:lpstr>Restriction on Operator Overloading</vt:lpstr>
      <vt:lpstr>Restriction on Operator Overloading</vt:lpstr>
      <vt:lpstr>Operator =, operator &amp;</vt:lpstr>
      <vt:lpstr>Invoking Objects</vt:lpstr>
      <vt:lpstr>Assignment Operator (=)</vt:lpstr>
      <vt:lpstr>Assignment Operator (=)</vt:lpstr>
      <vt:lpstr>Assignment Operator (=)</vt:lpstr>
      <vt:lpstr>Assignment Operator (=)</vt:lpstr>
      <vt:lpstr>Overloading Relational operators</vt:lpstr>
      <vt:lpstr>PowerPoint Presentation</vt:lpstr>
      <vt:lpstr>Overloading &gt; operator</vt:lpstr>
      <vt:lpstr>Operator Overloading Syntax</vt:lpstr>
      <vt:lpstr>Comparison Operator (==)</vt:lpstr>
      <vt:lpstr>Comparison Operator (==)</vt:lpstr>
      <vt:lpstr>Overloading ++ and --</vt:lpstr>
      <vt:lpstr>PowerPoint Presentation</vt:lpstr>
      <vt:lpstr>i++ and ++i ?</vt:lpstr>
      <vt:lpstr>Overloaded ++</vt:lpstr>
      <vt:lpstr>Use of the operator ++</vt:lpstr>
      <vt:lpstr>Overloaded ++</vt:lpstr>
      <vt:lpstr>Using ++  (Prefix Notation)</vt:lpstr>
      <vt:lpstr>Problem</vt:lpstr>
      <vt:lpstr>Postfix operator</vt:lpstr>
      <vt:lpstr>Postfix and Prefix ++</vt:lpstr>
      <vt:lpstr>Subscript operator [ ]</vt:lpstr>
      <vt:lpstr>Subscript operator[ ]</vt:lpstr>
      <vt:lpstr>Subscript operator[ ]</vt:lpstr>
      <vt:lpstr>Subscript operator[ ]</vt:lpstr>
      <vt:lpstr>Subscript operator[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aleem</dc:creator>
  <cp:lastModifiedBy>Jawad Jaral</cp:lastModifiedBy>
  <cp:revision>543</cp:revision>
  <dcterms:created xsi:type="dcterms:W3CDTF">2012-08-28T12:59:58Z</dcterms:created>
  <dcterms:modified xsi:type="dcterms:W3CDTF">2020-11-14T10:18:55Z</dcterms:modified>
</cp:coreProperties>
</file>